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7" r:id="rId2"/>
    <p:sldId id="316" r:id="rId3"/>
    <p:sldId id="304" r:id="rId4"/>
    <p:sldId id="306" r:id="rId5"/>
    <p:sldId id="305" r:id="rId6"/>
    <p:sldId id="318" r:id="rId7"/>
    <p:sldId id="307" r:id="rId8"/>
    <p:sldId id="317" r:id="rId9"/>
    <p:sldId id="319" r:id="rId10"/>
    <p:sldId id="309" r:id="rId11"/>
    <p:sldId id="320" r:id="rId12"/>
    <p:sldId id="321" r:id="rId13"/>
    <p:sldId id="310" r:id="rId14"/>
    <p:sldId id="311" r:id="rId15"/>
    <p:sldId id="312" r:id="rId16"/>
    <p:sldId id="313" r:id="rId17"/>
    <p:sldId id="314" r:id="rId18"/>
    <p:sldId id="315" r:id="rId19"/>
    <p:sldId id="322" r:id="rId20"/>
    <p:sldId id="323" r:id="rId21"/>
    <p:sldId id="324" r:id="rId22"/>
    <p:sldId id="325" r:id="rId23"/>
    <p:sldId id="326" r:id="rId24"/>
    <p:sldId id="329" r:id="rId25"/>
    <p:sldId id="330" r:id="rId26"/>
    <p:sldId id="331" r:id="rId27"/>
    <p:sldId id="327" r:id="rId28"/>
    <p:sldId id="328" r:id="rId29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3087688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014788" y="0"/>
            <a:ext cx="3087687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5428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77900" y="755650"/>
            <a:ext cx="5143500" cy="3856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27100" y="4868863"/>
            <a:ext cx="5245100" cy="461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9736138"/>
            <a:ext cx="3087688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14788" y="9736138"/>
            <a:ext cx="3084512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757C6D00-3451-40B7-BA45-A90D59FC92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19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20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21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22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23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24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25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26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27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28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63458B-4173-4058-B5AF-85105DBB65CB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6675" cy="3859213"/>
          </a:xfrm>
          <a:ln/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785631-A761-4869-AFB5-37B83273A0D8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E4BA645-4CB2-4534-A8A4-D4D1305F7D25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6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8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9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11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053848-233A-4C69-A2CD-CB44D3147A6E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12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2CAA1-5DBA-49B5-BE36-23B6B218723A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EB6A8-923F-426D-AE84-4EA36886AB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E4C5-E702-410D-8F5F-E8708C25BF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19888" y="144463"/>
            <a:ext cx="2112962" cy="59293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144463"/>
            <a:ext cx="6186488" cy="59293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2A6A9-2E54-4D8E-9DE5-84C2674D0D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645D0-722A-47B5-BD7E-1E3D100B4F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0FA0-8100-41B0-9BEB-7C97DCD715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0" y="1660525"/>
            <a:ext cx="3692525" cy="441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0325" y="1660525"/>
            <a:ext cx="3692525" cy="441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A5EE-0AAF-4393-A0C8-9563B1A7AD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C5C4B-1CE9-445C-BB3F-BBE4B8A3E4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DAB4-B93A-4815-AB46-AF103F54D7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9CB1C-F7DA-4EA3-9183-DF33B029D0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C9A3-606F-46D3-BF94-936F001F10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9503D-5B9A-44B5-AC85-EF5ACF0A3C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0" y="5711825"/>
            <a:ext cx="57150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26163"/>
            <a:ext cx="963613" cy="731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4463"/>
            <a:ext cx="639445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6156325"/>
            <a:ext cx="73977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91322D8D-C861-42F2-A775-D38C923C77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1752600" y="4343400"/>
            <a:ext cx="1600200" cy="25146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36000" tIns="0" rIns="3600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1 / Pour personnaliser les références 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>
              <a:solidFill>
                <a:srgbClr val="3C005A"/>
              </a:solidFill>
              <a:latin typeface="Arial" charset="0"/>
              <a:ea typeface="+mn-ea"/>
              <a:cs typeface="Arial Unicode MS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Affichage / En-tête et pied de page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>
              <a:solidFill>
                <a:srgbClr val="3C005A"/>
              </a:solidFill>
              <a:latin typeface="Arial" charset="0"/>
              <a:ea typeface="+mn-ea"/>
              <a:cs typeface="Arial Unicode MS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Personnaliser la zone Pied de page,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Faire appliquer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partout</a:t>
            </a: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97738" y="6156325"/>
            <a:ext cx="184626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60525"/>
            <a:ext cx="7537450" cy="441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14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nor.org/fr/metiers/normalisation/panorama-normalisation/nouvelles-commissions-de-normalisation-et-groupes-d-experts-du-moi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7030A0"/>
                </a:solidFill>
                <a:latin typeface="Verdana" pitchFamily="32" charset="0"/>
              </a:rPr>
              <a:t>Objectif: </a:t>
            </a:r>
          </a:p>
          <a:p>
            <a:pPr indent="-336550" algn="just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7030A0"/>
                </a:solidFill>
                <a:latin typeface="Verdana" pitchFamily="32" charset="0"/>
              </a:rPr>
              <a:t>	Un grand groupe de distribution de matériel sportif désire vérifier la conformité de 2 casques de protection pour enfants suivant la norme française en vigueur.</a:t>
            </a:r>
            <a:endParaRPr lang="fr-FR" sz="1900" i="1" dirty="0">
              <a:solidFill>
                <a:srgbClr val="7030A0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7030A0"/>
                </a:solidFill>
                <a:latin typeface="Verdana" pitchFamily="32" charset="0"/>
              </a:rPr>
              <a:t>Moyen: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7030A0"/>
                </a:solidFill>
                <a:latin typeface="Verdana" pitchFamily="32" charset="0"/>
              </a:rPr>
              <a:t> 	</a:t>
            </a:r>
            <a:r>
              <a:rPr lang="fr-FR" sz="1900" i="1" dirty="0" err="1" smtClean="0">
                <a:solidFill>
                  <a:srgbClr val="7030A0"/>
                </a:solidFill>
                <a:latin typeface="Verdana" pitchFamily="32" charset="0"/>
              </a:rPr>
              <a:t>Sagaweb</a:t>
            </a:r>
            <a:r>
              <a:rPr lang="fr-FR" sz="1900" i="1" dirty="0" smtClean="0">
                <a:solidFill>
                  <a:srgbClr val="7030A0"/>
                </a:solidFill>
                <a:latin typeface="Verdana" pitchFamily="32" charset="0"/>
              </a:rPr>
              <a:t>, Triangle </a:t>
            </a:r>
            <a:r>
              <a:rPr lang="fr-FR" sz="1900" i="1" dirty="0" err="1" smtClean="0">
                <a:solidFill>
                  <a:srgbClr val="7030A0"/>
                </a:solidFill>
                <a:latin typeface="Verdana" pitchFamily="32" charset="0"/>
              </a:rPr>
              <a:t>Deltalab</a:t>
            </a:r>
            <a:r>
              <a:rPr lang="fr-FR" sz="1900" i="1" dirty="0" smtClean="0">
                <a:solidFill>
                  <a:srgbClr val="7030A0"/>
                </a:solidFill>
                <a:latin typeface="Verdana" pitchFamily="32" charset="0"/>
              </a:rPr>
              <a:t>, 2 casques.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006666"/>
                </a:solidFill>
                <a:latin typeface="Verdana" pitchFamily="32" charset="0"/>
              </a:rPr>
              <a:t> </a:t>
            </a:r>
            <a:endParaRPr lang="fr-FR" sz="1900" i="1" dirty="0">
              <a:solidFill>
                <a:srgbClr val="006666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E36E1E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4D4D4D"/>
                </a:solidFill>
                <a:latin typeface="Verdana" pitchFamily="32" charset="0"/>
              </a:rPr>
              <a:t>	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  <p:pic>
        <p:nvPicPr>
          <p:cNvPr id="4101" name="Picture 5" descr="D:\Nouveau dossier\CPGE1415\eduscol\20150225_111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3384376" cy="2538282"/>
          </a:xfrm>
          <a:prstGeom prst="rect">
            <a:avLst/>
          </a:prstGeom>
          <a:noFill/>
        </p:spPr>
      </p:pic>
      <p:pic>
        <p:nvPicPr>
          <p:cNvPr id="4102" name="Picture 6" descr="D:\Nouveau dossier\CPGE1415\eduscol\20150225_111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8300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3425" t="7700" r="18301" b="28867"/>
          <a:stretch>
            <a:fillRect/>
          </a:stretch>
        </p:blipFill>
        <p:spPr bwMode="auto">
          <a:xfrm>
            <a:off x="34925" y="1130300"/>
            <a:ext cx="8929688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44463"/>
            <a:ext cx="6400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b="1" dirty="0">
              <a:solidFill>
                <a:srgbClr val="3C005A"/>
              </a:solidFill>
              <a:latin typeface="Tahoma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1412776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800" i="1" dirty="0" smtClean="0">
                <a:solidFill>
                  <a:srgbClr val="3C005A"/>
                </a:solidFill>
                <a:latin typeface="Verdana" pitchFamily="32" charset="0"/>
              </a:rPr>
              <a:t> 	</a:t>
            </a:r>
          </a:p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8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3200" i="1" dirty="0" smtClean="0">
                <a:solidFill>
                  <a:srgbClr val="3C005A"/>
                </a:solidFill>
                <a:latin typeface="Verdana" pitchFamily="32" charset="0"/>
              </a:rPr>
              <a:t>Justifier au regard de la norme NF EN 1080 cette affirmation:</a:t>
            </a:r>
            <a:endParaRPr lang="fr-FR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4400" i="1" dirty="0" smtClean="0">
                <a:solidFill>
                  <a:srgbClr val="3C005A"/>
                </a:solidFill>
                <a:latin typeface="Verdana" pitchFamily="32" charset="0"/>
              </a:rPr>
              <a:t>« La norme est un consensus des partie prenantes</a:t>
            </a:r>
            <a:r>
              <a:rPr lang="fr-FR" sz="2000" i="1" dirty="0" smtClean="0">
                <a:solidFill>
                  <a:srgbClr val="3C005A"/>
                </a:solidFill>
                <a:latin typeface="Verdana" pitchFamily="32" charset="0"/>
              </a:rPr>
              <a:t>.</a:t>
            </a:r>
            <a:r>
              <a:rPr lang="fr-FR" sz="2800" i="1" dirty="0" smtClean="0">
                <a:solidFill>
                  <a:srgbClr val="3C005A"/>
                </a:solidFill>
                <a:latin typeface="Verdana" pitchFamily="32" charset="0"/>
              </a:rPr>
              <a:t> »</a:t>
            </a:r>
            <a:endParaRPr lang="fr-FR" sz="20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>
              <a:solidFill>
                <a:srgbClr val="006666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E36E1E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4D4D4D"/>
                </a:solidFill>
                <a:latin typeface="Verdana" pitchFamily="32" charset="0"/>
              </a:rPr>
              <a:t>	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1412776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800" i="1" dirty="0" smtClean="0">
                <a:solidFill>
                  <a:srgbClr val="3C005A"/>
                </a:solidFill>
                <a:latin typeface="Verdana" pitchFamily="32" charset="0"/>
              </a:rPr>
              <a:t> </a:t>
            </a:r>
            <a:r>
              <a:rPr lang="fr-FR" sz="1600" i="1" dirty="0" smtClean="0">
                <a:solidFill>
                  <a:srgbClr val="3C005A"/>
                </a:solidFill>
                <a:latin typeface="Verdana" pitchFamily="32" charset="0"/>
              </a:rPr>
              <a:t>	</a:t>
            </a:r>
            <a:r>
              <a:rPr lang="fr-FR" sz="2800" i="1" dirty="0" smtClean="0">
                <a:solidFill>
                  <a:srgbClr val="3C005A"/>
                </a:solidFill>
                <a:latin typeface="Verdana" pitchFamily="32" charset="0"/>
              </a:rPr>
              <a:t>Les diapositives suivantes présentent une partie de la norme, à l’aide de la norme et de ces diapositives recenser les points de la norme sur:</a:t>
            </a:r>
            <a:endParaRPr lang="fr-FR" sz="32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32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3200" i="1" dirty="0" smtClean="0">
                <a:solidFill>
                  <a:srgbClr val="3C005A"/>
                </a:solidFill>
                <a:latin typeface="Verdana" pitchFamily="32" charset="0"/>
              </a:rPr>
              <a:t>La jugulaire,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3200" i="1" dirty="0" smtClean="0">
                <a:solidFill>
                  <a:srgbClr val="3C005A"/>
                </a:solidFill>
                <a:latin typeface="Verdana" pitchFamily="32" charset="0"/>
              </a:rPr>
              <a:t>Le système d’ouverture fermeture,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3200" i="1" dirty="0" smtClean="0">
                <a:solidFill>
                  <a:srgbClr val="3C005A"/>
                </a:solidFill>
                <a:latin typeface="Verdana" pitchFamily="32" charset="0"/>
              </a:rPr>
              <a:t>L’étiquetage.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>
              <a:solidFill>
                <a:srgbClr val="006666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E36E1E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4D4D4D"/>
                </a:solidFill>
                <a:latin typeface="Verdana" pitchFamily="32" charset="0"/>
              </a:rPr>
              <a:t>	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23819" t="8833" r="23813" b="33333"/>
          <a:stretch>
            <a:fillRect/>
          </a:stretch>
        </p:blipFill>
        <p:spPr bwMode="auto">
          <a:xfrm>
            <a:off x="155575" y="1268413"/>
            <a:ext cx="8880475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44463"/>
            <a:ext cx="6400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b="1" dirty="0">
              <a:solidFill>
                <a:srgbClr val="3C005A"/>
              </a:solidFill>
              <a:latin typeface="Tahoma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23817" t="9534" r="24602" b="13467"/>
          <a:stretch>
            <a:fillRect/>
          </a:stretch>
        </p:blipFill>
        <p:spPr bwMode="auto">
          <a:xfrm>
            <a:off x="715963" y="0"/>
            <a:ext cx="8177212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 l="23819" t="10234" r="23969" b="23099"/>
          <a:stretch>
            <a:fillRect/>
          </a:stretch>
        </p:blipFill>
        <p:spPr bwMode="auto">
          <a:xfrm>
            <a:off x="-323850" y="0"/>
            <a:ext cx="957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2998" t="8833" r="23419" b="19067"/>
          <a:stretch>
            <a:fillRect/>
          </a:stretch>
        </p:blipFill>
        <p:spPr bwMode="auto">
          <a:xfrm>
            <a:off x="250825" y="38100"/>
            <a:ext cx="8858250" cy="67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23819" t="12555" r="23813" b="14166"/>
          <a:stretch>
            <a:fillRect/>
          </a:stretch>
        </p:blipFill>
        <p:spPr bwMode="auto">
          <a:xfrm>
            <a:off x="179388" y="0"/>
            <a:ext cx="8713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23425" t="12334" r="23419" b="12767"/>
          <a:stretch>
            <a:fillRect/>
          </a:stretch>
        </p:blipFill>
        <p:spPr bwMode="auto">
          <a:xfrm>
            <a:off x="250825" y="-100013"/>
            <a:ext cx="8713788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1412776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800" i="1" dirty="0" smtClean="0">
                <a:solidFill>
                  <a:srgbClr val="3C005A"/>
                </a:solidFill>
                <a:latin typeface="Verdana" pitchFamily="32" charset="0"/>
              </a:rPr>
              <a:t>Vérification de la jugulaire: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r>
              <a:rPr lang="fr-FR" sz="1900" i="1" dirty="0" smtClean="0">
                <a:solidFill>
                  <a:srgbClr val="3C005A"/>
                </a:solidFill>
                <a:latin typeface="Verdana" pitchFamily="32" charset="0"/>
              </a:rPr>
              <a:t>4.5.2 :La norme impose une largeur minimale de 15 mm.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  <p:pic>
        <p:nvPicPr>
          <p:cNvPr id="1028" name="Picture 4" descr="D:\Nouveau dossier\CPGE1415\eduscol\20150225_140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2448272" cy="3264362"/>
          </a:xfrm>
          <a:prstGeom prst="rect">
            <a:avLst/>
          </a:prstGeom>
          <a:noFill/>
        </p:spPr>
      </p:pic>
      <p:pic>
        <p:nvPicPr>
          <p:cNvPr id="1029" name="Picture 5" descr="D:\Nouveau dossier\CPGE1415\eduscol\20150225_140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736304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1628800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3C005A"/>
                </a:solidFill>
                <a:latin typeface="Verdana" pitchFamily="32" charset="0"/>
              </a:rPr>
              <a:t> 	</a:t>
            </a:r>
            <a:r>
              <a:rPr lang="fr-FR" sz="4800" i="1" dirty="0" smtClean="0">
                <a:solidFill>
                  <a:srgbClr val="3C005A"/>
                </a:solidFill>
                <a:latin typeface="Verdana" pitchFamily="32" charset="0"/>
              </a:rPr>
              <a:t>Utiliser </a:t>
            </a:r>
            <a:r>
              <a:rPr lang="fr-FR" sz="4800" i="1" dirty="0" err="1" smtClean="0">
                <a:solidFill>
                  <a:srgbClr val="3C005A"/>
                </a:solidFill>
                <a:latin typeface="Verdana" pitchFamily="32" charset="0"/>
              </a:rPr>
              <a:t>Sagaweb</a:t>
            </a:r>
            <a:r>
              <a:rPr lang="fr-FR" sz="4800" i="1" dirty="0" smtClean="0">
                <a:solidFill>
                  <a:srgbClr val="3C005A"/>
                </a:solidFill>
                <a:latin typeface="Verdana" pitchFamily="32" charset="0"/>
              </a:rPr>
              <a:t> afin d’obtenir la norme concernant les casques de protection pour enfants.</a:t>
            </a: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>
              <a:solidFill>
                <a:srgbClr val="006666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E36E1E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4D4D4D"/>
                </a:solidFill>
                <a:latin typeface="Verdana" pitchFamily="32" charset="0"/>
              </a:rPr>
              <a:t>	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764704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3C005A"/>
                </a:solidFill>
                <a:latin typeface="Verdana" pitchFamily="32" charset="0"/>
              </a:rPr>
              <a:t>Vérification du système d’ouverture: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3C005A"/>
                </a:solidFill>
                <a:latin typeface="Verdana" pitchFamily="32" charset="0"/>
              </a:rPr>
              <a:t>	4.6.3:La norme impose une couleur verte pour une partie du système de fermeture.</a:t>
            </a:r>
          </a:p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>
              <a:solidFill>
                <a:srgbClr val="006666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E36E1E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4D4D4D"/>
                </a:solidFill>
                <a:latin typeface="Verdana" pitchFamily="32" charset="0"/>
              </a:rPr>
              <a:t>	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  <p:pic>
        <p:nvPicPr>
          <p:cNvPr id="1026" name="Picture 2" descr="D:\Nouveau dossier\CPGE1415\eduscol\20150225_111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3024336" cy="2268252"/>
          </a:xfrm>
          <a:prstGeom prst="rect">
            <a:avLst/>
          </a:prstGeom>
          <a:noFill/>
        </p:spPr>
      </p:pic>
      <p:pic>
        <p:nvPicPr>
          <p:cNvPr id="1027" name="Picture 3" descr="D:\Nouveau dossier\CPGE1415\eduscol\20150225_111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212976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764704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3C005A"/>
                </a:solidFill>
                <a:latin typeface="Verdana" pitchFamily="32" charset="0"/>
              </a:rPr>
              <a:t>Vérification du système d’ouverture: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3C005A"/>
                </a:solidFill>
                <a:latin typeface="Verdana" pitchFamily="32" charset="0"/>
              </a:rPr>
              <a:t>	4.6.2:La norme impose que le système d’ouverture s’ouvre pour une force comprise entre 90 N et 160 N.</a:t>
            </a:r>
          </a:p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3C005A"/>
                </a:solidFill>
                <a:latin typeface="Verdana" pitchFamily="32" charset="0"/>
              </a:rPr>
              <a:t>La méthode d’essai consiste à utiliser le triangle </a:t>
            </a:r>
            <a:r>
              <a:rPr lang="fr-FR" sz="1900" i="1" dirty="0" err="1" smtClean="0">
                <a:solidFill>
                  <a:srgbClr val="3C005A"/>
                </a:solidFill>
                <a:latin typeface="Verdana" pitchFamily="32" charset="0"/>
              </a:rPr>
              <a:t>Deltalab</a:t>
            </a:r>
            <a:r>
              <a:rPr lang="fr-FR" sz="1900" i="1" dirty="0" smtClean="0">
                <a:solidFill>
                  <a:srgbClr val="3C005A"/>
                </a:solidFill>
                <a:latin typeface="Verdana" pitchFamily="32" charset="0"/>
              </a:rPr>
              <a:t> en remplaçant une éprouvette fournie avec le triangle par une jugulaire préalablement démontée du casque: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>
              <a:solidFill>
                <a:srgbClr val="006666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E36E1E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4D4D4D"/>
                </a:solidFill>
                <a:latin typeface="Verdana" pitchFamily="32" charset="0"/>
              </a:rPr>
              <a:t>	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  <p:pic>
        <p:nvPicPr>
          <p:cNvPr id="2051" name="Picture 3" descr="D:\Images\2015-02-20 laurent portable\laurent portable 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45024"/>
            <a:ext cx="3264363" cy="2448272"/>
          </a:xfrm>
          <a:prstGeom prst="rect">
            <a:avLst/>
          </a:prstGeom>
          <a:noFill/>
        </p:spPr>
      </p:pic>
      <p:pic>
        <p:nvPicPr>
          <p:cNvPr id="2052" name="Picture 4" descr="D:\Images\2015-02-20 laurent portable\laurent portable 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764704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3C005A"/>
                </a:solidFill>
                <a:latin typeface="Verdana" pitchFamily="32" charset="0"/>
              </a:rPr>
              <a:t>Vérification du système d’ouverture: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3C005A"/>
                </a:solidFill>
                <a:latin typeface="Verdana" pitchFamily="32" charset="0"/>
              </a:rPr>
              <a:t>Réaliser l’essai suivant afin de vérifier le point 4.6.2 de la norme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3C005A"/>
                </a:solidFill>
                <a:latin typeface="Verdana" pitchFamily="32" charset="0"/>
              </a:rPr>
              <a:t>	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>
              <a:solidFill>
                <a:srgbClr val="006666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E36E1E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4D4D4D"/>
                </a:solidFill>
                <a:latin typeface="Verdana" pitchFamily="32" charset="0"/>
              </a:rPr>
              <a:t>	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  <p:pic>
        <p:nvPicPr>
          <p:cNvPr id="3074" name="Picture 2" descr="D:\Images\2015-02-20 laurent portable\laurent portable 362.jpg"/>
          <p:cNvPicPr>
            <a:picLocks noChangeAspect="1" noChangeArrowheads="1"/>
          </p:cNvPicPr>
          <p:nvPr/>
        </p:nvPicPr>
        <p:blipFill>
          <a:blip r:embed="rId3" cstate="print"/>
          <a:srcRect t="7311" b="18669"/>
          <a:stretch>
            <a:fillRect/>
          </a:stretch>
        </p:blipFill>
        <p:spPr bwMode="auto">
          <a:xfrm>
            <a:off x="611560" y="2566785"/>
            <a:ext cx="4083918" cy="4030567"/>
          </a:xfrm>
          <a:prstGeom prst="rect">
            <a:avLst/>
          </a:prstGeom>
          <a:noFill/>
        </p:spPr>
      </p:pic>
      <p:pic>
        <p:nvPicPr>
          <p:cNvPr id="3075" name="Picture 3" descr="D:\Images\2015-02-20 laurent portable\laurent portable 3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56" y="2492896"/>
            <a:ext cx="2702836" cy="360378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1196752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800" i="1" dirty="0" smtClean="0">
                <a:solidFill>
                  <a:srgbClr val="3C005A"/>
                </a:solidFill>
                <a:latin typeface="Verdana" pitchFamily="32" charset="0"/>
              </a:rPr>
              <a:t>Vérification de l’étiquetage: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1355"/>
            <a:ext cx="6912768" cy="47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1203722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800" i="1" dirty="0" smtClean="0">
                <a:solidFill>
                  <a:srgbClr val="3C005A"/>
                </a:solidFill>
                <a:latin typeface="Verdana" pitchFamily="32" charset="0"/>
              </a:rPr>
              <a:t>Vérification de l’étiquetage casque gris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  <p:pic>
        <p:nvPicPr>
          <p:cNvPr id="1026" name="Picture 2" descr="D:\Nouveau dossier\CPGE1415\eduscol\20150225_111155.jpg"/>
          <p:cNvPicPr>
            <a:picLocks noChangeAspect="1" noChangeArrowheads="1"/>
          </p:cNvPicPr>
          <p:nvPr/>
        </p:nvPicPr>
        <p:blipFill>
          <a:blip r:embed="rId3" cstate="print"/>
          <a:srcRect t="25926" b="24074"/>
          <a:stretch>
            <a:fillRect/>
          </a:stretch>
        </p:blipFill>
        <p:spPr bwMode="auto">
          <a:xfrm>
            <a:off x="1259632" y="1556792"/>
            <a:ext cx="6408712" cy="2403267"/>
          </a:xfrm>
          <a:prstGeom prst="rect">
            <a:avLst/>
          </a:prstGeom>
          <a:noFill/>
        </p:spPr>
      </p:pic>
      <p:pic>
        <p:nvPicPr>
          <p:cNvPr id="1027" name="Picture 3" descr="D:\Nouveau dossier\CPGE1415\eduscol\20150225_111202.jpg"/>
          <p:cNvPicPr>
            <a:picLocks noChangeAspect="1" noChangeArrowheads="1"/>
          </p:cNvPicPr>
          <p:nvPr/>
        </p:nvPicPr>
        <p:blipFill>
          <a:blip r:embed="rId4" cstate="print"/>
          <a:srcRect l="21666" t="17778" b="26667"/>
          <a:stretch>
            <a:fillRect/>
          </a:stretch>
        </p:blipFill>
        <p:spPr bwMode="auto">
          <a:xfrm>
            <a:off x="2123728" y="4149080"/>
            <a:ext cx="4602751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1203722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800" i="1" dirty="0" smtClean="0">
                <a:solidFill>
                  <a:srgbClr val="3C005A"/>
                </a:solidFill>
                <a:latin typeface="Verdana" pitchFamily="32" charset="0"/>
              </a:rPr>
              <a:t>Vérification de l’étiquetage casque orange et noir: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  <p:pic>
        <p:nvPicPr>
          <p:cNvPr id="2050" name="Picture 2" descr="D:\Nouveau dossier\CPGE1415\eduscol\20150225_111240.jpg"/>
          <p:cNvPicPr>
            <a:picLocks noChangeAspect="1" noChangeArrowheads="1"/>
          </p:cNvPicPr>
          <p:nvPr/>
        </p:nvPicPr>
        <p:blipFill>
          <a:blip r:embed="rId3" cstate="print"/>
          <a:srcRect l="23087" t="36939" r="16887" b="19965"/>
          <a:stretch>
            <a:fillRect/>
          </a:stretch>
        </p:blipFill>
        <p:spPr bwMode="auto">
          <a:xfrm>
            <a:off x="395535" y="2204864"/>
            <a:ext cx="4546791" cy="2448272"/>
          </a:xfrm>
          <a:prstGeom prst="rect">
            <a:avLst/>
          </a:prstGeom>
          <a:noFill/>
        </p:spPr>
      </p:pic>
      <p:pic>
        <p:nvPicPr>
          <p:cNvPr id="2051" name="Picture 3" descr="D:\Nouveau dossier\CPGE1415\eduscol\20150225_111300.jpg"/>
          <p:cNvPicPr>
            <a:picLocks noChangeAspect="1" noChangeArrowheads="1"/>
          </p:cNvPicPr>
          <p:nvPr/>
        </p:nvPicPr>
        <p:blipFill>
          <a:blip r:embed="rId4" cstate="print"/>
          <a:srcRect l="25014" t="39237" r="4359" b="11716"/>
          <a:stretch>
            <a:fillRect/>
          </a:stretch>
        </p:blipFill>
        <p:spPr bwMode="auto">
          <a:xfrm>
            <a:off x="5148064" y="2564904"/>
            <a:ext cx="3456384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1203722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800" i="1" dirty="0" smtClean="0">
                <a:solidFill>
                  <a:srgbClr val="3C005A"/>
                </a:solidFill>
                <a:latin typeface="Verdana" pitchFamily="32" charset="0"/>
              </a:rPr>
              <a:t>Vérification de l’étiquetage casque orange et noir: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  <p:pic>
        <p:nvPicPr>
          <p:cNvPr id="2052" name="Picture 4" descr="D:\Nouveau dossier\CPGE1415\eduscol\20150225_111234.jpg"/>
          <p:cNvPicPr>
            <a:picLocks noChangeAspect="1" noChangeArrowheads="1"/>
          </p:cNvPicPr>
          <p:nvPr/>
        </p:nvPicPr>
        <p:blipFill>
          <a:blip r:embed="rId3" cstate="print"/>
          <a:srcRect l="14199" t="38977" r="11466" b="37636"/>
          <a:stretch>
            <a:fillRect/>
          </a:stretch>
        </p:blipFill>
        <p:spPr bwMode="auto">
          <a:xfrm>
            <a:off x="1475656" y="4365104"/>
            <a:ext cx="6408712" cy="1512168"/>
          </a:xfrm>
          <a:prstGeom prst="rect">
            <a:avLst/>
          </a:prstGeom>
          <a:noFill/>
        </p:spPr>
      </p:pic>
      <p:pic>
        <p:nvPicPr>
          <p:cNvPr id="2053" name="Picture 5" descr="D:\Images\2015-02-20 laurent portable\20150404_204931.jpg"/>
          <p:cNvPicPr>
            <a:picLocks noChangeAspect="1" noChangeArrowheads="1"/>
          </p:cNvPicPr>
          <p:nvPr/>
        </p:nvPicPr>
        <p:blipFill>
          <a:blip r:embed="rId4" cstate="print"/>
          <a:srcRect l="14563" t="34017" r="13592" b="24559"/>
          <a:stretch>
            <a:fillRect/>
          </a:stretch>
        </p:blipFill>
        <p:spPr bwMode="auto">
          <a:xfrm>
            <a:off x="971599" y="1628800"/>
            <a:ext cx="5495111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1203722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800" i="1" dirty="0" smtClean="0">
                <a:solidFill>
                  <a:srgbClr val="3C005A"/>
                </a:solidFill>
                <a:latin typeface="Verdana" pitchFamily="32" charset="0"/>
              </a:rPr>
              <a:t>Vérification de l’étiquetage: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7632848" cy="46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1203722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800" i="1" dirty="0" smtClean="0">
                <a:solidFill>
                  <a:srgbClr val="3C005A"/>
                </a:solidFill>
                <a:latin typeface="Verdana" pitchFamily="32" charset="0"/>
              </a:rPr>
              <a:t>CONCLUSION: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8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000" i="1" dirty="0" smtClean="0">
                <a:solidFill>
                  <a:srgbClr val="3C005A"/>
                </a:solidFill>
                <a:latin typeface="Verdana" pitchFamily="32" charset="0"/>
              </a:rPr>
              <a:t>Les 2 casques répondent-ils à la norme NF EN 1080 suivant les 3 points testés?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000" i="1" dirty="0" smtClean="0">
                <a:solidFill>
                  <a:srgbClr val="3C005A"/>
                </a:solidFill>
                <a:latin typeface="Verdana" pitchFamily="32" charset="0"/>
              </a:rPr>
              <a:t>Quels sont les autres points à vérifier?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000" i="1" dirty="0" smtClean="0">
                <a:solidFill>
                  <a:srgbClr val="3C005A"/>
                </a:solidFill>
                <a:latin typeface="Verdana" pitchFamily="32" charset="0"/>
              </a:rPr>
              <a:t>Que doivent faire les fabricants afin de rendre ces casques conforment à la NF EN </a:t>
            </a:r>
            <a:r>
              <a:rPr lang="fr-FR" sz="2000" i="1" dirty="0" smtClean="0">
                <a:solidFill>
                  <a:srgbClr val="3C005A"/>
                </a:solidFill>
                <a:latin typeface="Verdana" pitchFamily="32" charset="0"/>
              </a:rPr>
              <a:t>1080?</a:t>
            </a:r>
            <a:endParaRPr lang="fr-FR" sz="20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000" i="1" dirty="0" smtClean="0">
                <a:solidFill>
                  <a:srgbClr val="3C005A"/>
                </a:solidFill>
                <a:latin typeface="Verdana" pitchFamily="32" charset="0"/>
              </a:rPr>
              <a:t>Ces casques peuvent-ils être commercialisés?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8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8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8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762000" y="1066800"/>
            <a:ext cx="800100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250825" lvl="1" indent="6350" algn="ctr">
              <a:buClrTx/>
              <a:buFontTx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r>
              <a:rPr lang="fr-FR" sz="2000">
                <a:solidFill>
                  <a:srgbClr val="3C005A"/>
                </a:solidFill>
                <a:latin typeface="Tahoma" pitchFamily="32" charset="0"/>
              </a:rPr>
              <a:t>Dispositif SagaWeb Éducation : mise à disposition des normes à un tarif préférentiel, pour une exploitation strictement pédagogique :</a:t>
            </a:r>
            <a:r>
              <a:rPr lang="fr-FR" sz="1800" b="1">
                <a:solidFill>
                  <a:srgbClr val="3C005A"/>
                </a:solidFill>
                <a:latin typeface="Tahoma" pitchFamily="32" charset="0"/>
              </a:rPr>
              <a:t> </a:t>
            </a:r>
            <a:br>
              <a:rPr lang="fr-FR" sz="1800" b="1">
                <a:solidFill>
                  <a:srgbClr val="3C005A"/>
                </a:solidFill>
                <a:latin typeface="Tahoma" pitchFamily="32" charset="0"/>
              </a:rPr>
            </a:br>
            <a:r>
              <a:rPr lang="fr-FR" sz="1800" b="1">
                <a:solidFill>
                  <a:srgbClr val="33CC33"/>
                </a:solidFill>
                <a:latin typeface="Tahoma" pitchFamily="32" charset="0"/>
              </a:rPr>
              <a:t/>
            </a:r>
            <a:br>
              <a:rPr lang="fr-FR" sz="1800" b="1">
                <a:solidFill>
                  <a:srgbClr val="33CC33"/>
                </a:solidFill>
                <a:latin typeface="Tahoma" pitchFamily="32" charset="0"/>
              </a:rPr>
            </a:br>
            <a:endParaRPr lang="fr-FR" sz="1800" b="1">
              <a:solidFill>
                <a:srgbClr val="33CC33"/>
              </a:solidFill>
              <a:latin typeface="Tahoma" pitchFamily="32" charset="0"/>
            </a:endParaRPr>
          </a:p>
          <a:p>
            <a:pPr marL="250825" lvl="1" indent="6350">
              <a:buClrTx/>
              <a:buFontTx/>
              <a:buNone/>
              <a:tabLst>
                <a:tab pos="250825" algn="l"/>
                <a:tab pos="698500" algn="l"/>
                <a:tab pos="1147763" algn="l"/>
                <a:tab pos="1597025" algn="l"/>
                <a:tab pos="2046288" algn="l"/>
                <a:tab pos="2495550" algn="l"/>
                <a:tab pos="2944813" algn="l"/>
                <a:tab pos="3394075" algn="l"/>
                <a:tab pos="3843338" algn="l"/>
                <a:tab pos="4292600" algn="l"/>
                <a:tab pos="4741863" algn="l"/>
                <a:tab pos="5191125" algn="l"/>
                <a:tab pos="5640388" algn="l"/>
                <a:tab pos="6089650" algn="l"/>
                <a:tab pos="6538913" algn="l"/>
                <a:tab pos="6988175" algn="l"/>
                <a:tab pos="7437438" algn="l"/>
                <a:tab pos="7886700" algn="l"/>
                <a:tab pos="8335963" algn="l"/>
                <a:tab pos="8785225" algn="l"/>
                <a:tab pos="9234488" algn="l"/>
              </a:tabLst>
            </a:pPr>
            <a:endParaRPr lang="fr-FR" sz="1800" b="1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81000" y="144463"/>
            <a:ext cx="6400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b="1" dirty="0">
              <a:solidFill>
                <a:srgbClr val="3C005A"/>
              </a:solidFill>
              <a:latin typeface="Tahoma" pitchFamily="32" charset="0"/>
            </a:endParaRP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/>
          <a:srcRect l="19376" t="28908" r="18750" b="13281"/>
          <a:stretch>
            <a:fillRect/>
          </a:stretch>
        </p:blipFill>
        <p:spPr bwMode="auto">
          <a:xfrm>
            <a:off x="1476375" y="1989138"/>
            <a:ext cx="6408738" cy="368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4213" t="10934" r="23813" b="39368"/>
          <a:stretch>
            <a:fillRect/>
          </a:stretch>
        </p:blipFill>
        <p:spPr bwMode="auto">
          <a:xfrm>
            <a:off x="611188" y="1844675"/>
            <a:ext cx="8137525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908720"/>
            <a:ext cx="8172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http://sagaweb.afnor.org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144463"/>
            <a:ext cx="6400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b="1" dirty="0">
              <a:solidFill>
                <a:srgbClr val="3C005A"/>
              </a:solidFill>
              <a:latin typeface="Tahoma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153400" cy="501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36550">
              <a:lnSpc>
                <a:spcPct val="90000"/>
              </a:lnSpc>
              <a:spcBef>
                <a:spcPts val="2013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200">
              <a:solidFill>
                <a:srgbClr val="CCCCFF"/>
              </a:solidFill>
              <a:latin typeface="Verdana" pitchFamily="32" charset="0"/>
              <a:hlinkClick r:id="rId3"/>
            </a:endParaRPr>
          </a:p>
          <a:p>
            <a:pPr marL="342900" indent="-336550">
              <a:lnSpc>
                <a:spcPct val="140000"/>
              </a:lnSpc>
              <a:spcBef>
                <a:spcPts val="2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200">
              <a:solidFill>
                <a:srgbClr val="CCCCFF"/>
              </a:solidFill>
              <a:latin typeface="Verdana" pitchFamily="32" charset="0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4" cstate="print"/>
          <a:srcRect l="23032" t="10367" r="24207" b="31799"/>
          <a:stretch>
            <a:fillRect/>
          </a:stretch>
        </p:blipFill>
        <p:spPr bwMode="auto">
          <a:xfrm>
            <a:off x="684213" y="1196975"/>
            <a:ext cx="812958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1000" y="144463"/>
            <a:ext cx="6400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b="1" dirty="0">
              <a:solidFill>
                <a:srgbClr val="3C005A"/>
              </a:solidFill>
              <a:latin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1628800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3C005A"/>
                </a:solidFill>
                <a:latin typeface="Verdana" pitchFamily="32" charset="0"/>
              </a:rPr>
              <a:t> 	</a:t>
            </a:r>
            <a:r>
              <a:rPr lang="fr-FR" sz="3200" i="1" dirty="0" smtClean="0">
                <a:solidFill>
                  <a:srgbClr val="3C005A"/>
                </a:solidFill>
                <a:latin typeface="Verdana" pitchFamily="32" charset="0"/>
              </a:rPr>
              <a:t>La recherche impose des mots clés:</a:t>
            </a:r>
          </a:p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32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800" i="1" dirty="0" smtClean="0">
                <a:solidFill>
                  <a:srgbClr val="3C005A"/>
                </a:solidFill>
                <a:latin typeface="Verdana" pitchFamily="32" charset="0"/>
              </a:rPr>
              <a:t>Déterminer ceux permettant d’obtenir la NF EN 1080.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800" i="1" dirty="0" smtClean="0">
                <a:solidFill>
                  <a:srgbClr val="3C005A"/>
                </a:solidFill>
                <a:latin typeface="Verdana" pitchFamily="32" charset="0"/>
              </a:rPr>
              <a:t>Lister les autres normes et application pour les casques enfants.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800" i="1" dirty="0" smtClean="0">
                <a:solidFill>
                  <a:srgbClr val="3C005A"/>
                </a:solidFill>
                <a:latin typeface="Verdana" pitchFamily="32" charset="0"/>
              </a:rPr>
              <a:t>Pourquoi n’existe-t-il pas dans </a:t>
            </a:r>
            <a:r>
              <a:rPr lang="fr-FR" sz="2800" i="1" dirty="0" err="1" smtClean="0">
                <a:solidFill>
                  <a:srgbClr val="3C005A"/>
                </a:solidFill>
                <a:latin typeface="Verdana" pitchFamily="32" charset="0"/>
              </a:rPr>
              <a:t>Sagaweb</a:t>
            </a:r>
            <a:r>
              <a:rPr lang="fr-FR" sz="2800" i="1" dirty="0" smtClean="0">
                <a:solidFill>
                  <a:srgbClr val="3C005A"/>
                </a:solidFill>
                <a:latin typeface="Verdana" pitchFamily="32" charset="0"/>
              </a:rPr>
              <a:t> de normes pour les casques de motos?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>
              <a:solidFill>
                <a:srgbClr val="006666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E36E1E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4D4D4D"/>
                </a:solidFill>
                <a:latin typeface="Verdana" pitchFamily="32" charset="0"/>
              </a:rPr>
              <a:t>	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24812" t="8400" r="25189" b="39801"/>
          <a:stretch>
            <a:fillRect/>
          </a:stretch>
        </p:blipFill>
        <p:spPr bwMode="auto">
          <a:xfrm>
            <a:off x="0" y="981075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44463"/>
            <a:ext cx="6400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b="1" dirty="0">
              <a:solidFill>
                <a:srgbClr val="3C005A"/>
              </a:solidFill>
              <a:latin typeface="Tahoma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600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3C005A"/>
                </a:solidFill>
                <a:latin typeface="Verdana" pitchFamily="32" charset="0"/>
              </a:rPr>
              <a:t> </a:t>
            </a:r>
            <a:r>
              <a:rPr lang="fr-FR" sz="1900" i="1" dirty="0" smtClean="0">
                <a:solidFill>
                  <a:srgbClr val="7030A0"/>
                </a:solidFill>
                <a:latin typeface="Verdana" pitchFamily="32" charset="0"/>
              </a:rPr>
              <a:t>La norme retenue pour les casques de protection pour enfants est  la NF EN 1080.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7030A0"/>
                </a:solidFill>
                <a:latin typeface="Verdana" pitchFamily="32" charset="0"/>
              </a:rPr>
              <a:t>D</a:t>
            </a:r>
            <a:r>
              <a:rPr lang="fr-FR" sz="1900" i="1" dirty="0" smtClean="0">
                <a:solidFill>
                  <a:srgbClr val="7030A0"/>
                </a:solidFill>
                <a:latin typeface="Verdana" pitchFamily="32" charset="0"/>
              </a:rPr>
              <a:t>ans les casques on peut lire les informations suivantes: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7030A0"/>
                </a:solidFill>
                <a:latin typeface="Verdana" pitchFamily="32" charset="0"/>
              </a:rPr>
              <a:t>.EN 1078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7030A0"/>
                </a:solidFill>
                <a:latin typeface="Verdana" pitchFamily="32" charset="0"/>
              </a:rPr>
              <a:t>.CE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 smtClean="0">
                <a:solidFill>
                  <a:srgbClr val="7030A0"/>
                </a:solidFill>
                <a:latin typeface="Verdana" pitchFamily="32" charset="0"/>
              </a:rPr>
              <a:t>.GS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006666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E36E1E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4D4D4D"/>
                </a:solidFill>
                <a:latin typeface="Verdana" pitchFamily="32" charset="0"/>
              </a:rPr>
              <a:t>	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  <p:pic>
        <p:nvPicPr>
          <p:cNvPr id="118786" name="Picture 2" descr="D:\Nouveau dossier\CPGE1415\eduscol\20150225_111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600400" cy="2700300"/>
          </a:xfrm>
          <a:prstGeom prst="rect">
            <a:avLst/>
          </a:prstGeom>
          <a:noFill/>
        </p:spPr>
      </p:pic>
      <p:pic>
        <p:nvPicPr>
          <p:cNvPr id="118787" name="Picture 3" descr="D:\Nouveau dossier\CPGE1415\eduscol\20150225_111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3635" y="2852936"/>
            <a:ext cx="3576397" cy="268229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A53D3D-2107-47C3-8297-8E8EAE498BC5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TP casque de protection pour enfants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23528" y="1412776"/>
            <a:ext cx="8305800" cy="568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800" i="1" dirty="0" smtClean="0">
                <a:solidFill>
                  <a:srgbClr val="3C005A"/>
                </a:solidFill>
                <a:latin typeface="Verdana" pitchFamily="32" charset="0"/>
              </a:rPr>
              <a:t> 	</a:t>
            </a:r>
            <a:r>
              <a:rPr lang="fr-FR" sz="4400" i="1" dirty="0" smtClean="0">
                <a:solidFill>
                  <a:srgbClr val="3C005A"/>
                </a:solidFill>
                <a:latin typeface="Verdana" pitchFamily="32" charset="0"/>
              </a:rPr>
              <a:t>Donner la signification des acronymes suivants:</a:t>
            </a:r>
          </a:p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4400" i="1" dirty="0" smtClean="0">
                <a:solidFill>
                  <a:srgbClr val="3C005A"/>
                </a:solidFill>
                <a:latin typeface="Verdana" pitchFamily="32" charset="0"/>
              </a:rPr>
              <a:t> NF, CE, EN et GS.</a:t>
            </a:r>
          </a:p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44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 algn="ctr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4400" i="1" dirty="0" smtClean="0">
                <a:solidFill>
                  <a:srgbClr val="3C005A"/>
                </a:solidFill>
                <a:latin typeface="Verdana" pitchFamily="32" charset="0"/>
              </a:rPr>
              <a:t>Pourquoi la EN1078 n’apparait pas dans </a:t>
            </a:r>
            <a:r>
              <a:rPr lang="fr-FR" sz="4400" i="1" dirty="0" err="1" smtClean="0">
                <a:solidFill>
                  <a:srgbClr val="3C005A"/>
                </a:solidFill>
                <a:latin typeface="Verdana" pitchFamily="32" charset="0"/>
              </a:rPr>
              <a:t>Sagaweb</a:t>
            </a:r>
            <a:r>
              <a:rPr lang="fr-FR" sz="4400" i="1" dirty="0" smtClean="0">
                <a:solidFill>
                  <a:srgbClr val="3C005A"/>
                </a:solidFill>
                <a:latin typeface="Verdana" pitchFamily="32" charset="0"/>
              </a:rPr>
              <a:t>?</a:t>
            </a:r>
            <a:endParaRPr lang="fr-FR" sz="16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 smtClean="0">
              <a:solidFill>
                <a:srgbClr val="3C005A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660033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3C005A"/>
                </a:solidFill>
                <a:latin typeface="Verdana" pitchFamily="32" charset="0"/>
              </a:rPr>
              <a:t>	</a:t>
            </a:r>
            <a:endParaRPr lang="fr-FR" sz="1900" i="1" dirty="0">
              <a:solidFill>
                <a:srgbClr val="006666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>
                <a:srgbClr val="E36E1E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1900" i="1" dirty="0">
                <a:solidFill>
                  <a:srgbClr val="4D4D4D"/>
                </a:solidFill>
                <a:latin typeface="Verdana" pitchFamily="32" charset="0"/>
              </a:rPr>
              <a:t>	</a:t>
            </a: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336550" indent="-336550">
              <a:lnSpc>
                <a:spcPct val="80000"/>
              </a:lnSpc>
              <a:spcBef>
                <a:spcPts val="1663"/>
              </a:spcBef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  <a:p>
            <a:pPr marL="741363" lvl="1" indent="-279400">
              <a:lnSpc>
                <a:spcPct val="80000"/>
              </a:lnSpc>
              <a:buClr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sz="1900" i="1" dirty="0">
              <a:solidFill>
                <a:srgbClr val="777777"/>
              </a:solidFill>
              <a:latin typeface="Verdan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7470</TotalTime>
  <Words>366</Words>
  <Application>Microsoft Office PowerPoint</Application>
  <PresentationFormat>Affichage à l'écran (4:3)</PresentationFormat>
  <Paragraphs>207</Paragraphs>
  <Slides>28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Parlez normes courramment - L'essentiel</dc:title>
  <dc:creator>AFNOR CK CVM</dc:creator>
  <cp:keywords>Norme, normalisation, rôle, enjeux, consensus, réglementation, stratégie, innvoation, international, europe, parties prenantes, élaboration d'une norme, certification, conformité</cp:keywords>
  <dc:description>Cette présentation décrit l'essentiel à retenir sur la normalisation : définition de la normalisation et d'une norme, le rôle des normes, les enjeux stratégiques de la normalisation, sa relation avec l'innovation, son positionnement par rapport à la réglementation, comment s'élabore une norme, l'organisation de la normalisation dans le monde, comment prouver la conformité aux normes, et comment participer à la normalisation.</dc:description>
  <cp:lastModifiedBy>zephyr</cp:lastModifiedBy>
  <cp:revision>340</cp:revision>
  <cp:lastPrinted>1601-01-01T00:00:00Z</cp:lastPrinted>
  <dcterms:created xsi:type="dcterms:W3CDTF">2004-10-14T08:27:52Z</dcterms:created>
  <dcterms:modified xsi:type="dcterms:W3CDTF">2015-04-04T19:17:29Z</dcterms:modified>
</cp:coreProperties>
</file>