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3" r:id="rId3"/>
    <p:sldId id="279" r:id="rId4"/>
    <p:sldId id="302" r:id="rId5"/>
    <p:sldId id="303" r:id="rId6"/>
    <p:sldId id="296" r:id="rId7"/>
    <p:sldId id="297" r:id="rId8"/>
    <p:sldId id="300" r:id="rId9"/>
    <p:sldId id="299" r:id="rId10"/>
    <p:sldId id="301" r:id="rId11"/>
    <p:sldId id="29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100" d="100"/>
          <a:sy n="100" d="100"/>
        </p:scale>
        <p:origin x="-438" y="1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C1081-5267-42C0-88B4-2A01579319DF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0B25-CE58-4E47-9C2C-33C237514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Chaque compteur monophasé </a:t>
            </a:r>
            <a:r>
              <a:rPr lang="fr-FR" baseline="0" dirty="0" err="1" smtClean="0"/>
              <a:t>iEM</a:t>
            </a:r>
            <a:r>
              <a:rPr lang="fr-FR" baseline="0" dirty="0" smtClean="0"/>
              <a:t> 2000 T possède une sortie </a:t>
            </a:r>
            <a:r>
              <a:rPr lang="fr-FR" baseline="0" dirty="0" err="1" smtClean="0"/>
              <a:t>impulsionnelle</a:t>
            </a:r>
            <a:r>
              <a:rPr lang="fr-FR" baseline="0" dirty="0" smtClean="0"/>
              <a:t> qui est contrôlée par un des canaux du module </a:t>
            </a:r>
            <a:r>
              <a:rPr lang="fr-FR" baseline="0" dirty="0" err="1" smtClean="0"/>
              <a:t>Acti</a:t>
            </a:r>
            <a:r>
              <a:rPr lang="fr-FR" baseline="0" dirty="0" smtClean="0"/>
              <a:t> 9 </a:t>
            </a:r>
            <a:r>
              <a:rPr lang="fr-FR" baseline="0" dirty="0" err="1" smtClean="0"/>
              <a:t>Smartlink</a:t>
            </a:r>
            <a:r>
              <a:rPr lang="fr-FR" baseline="0" dirty="0" smtClean="0"/>
              <a:t>. L’</a:t>
            </a:r>
            <a:r>
              <a:rPr lang="fr-FR" baseline="0" dirty="0" err="1" smtClean="0"/>
              <a:t>Acti</a:t>
            </a:r>
            <a:r>
              <a:rPr lang="fr-FR" baseline="0" dirty="0" smtClean="0"/>
              <a:t> 9 </a:t>
            </a:r>
            <a:r>
              <a:rPr lang="fr-FR" baseline="0" dirty="0" err="1" smtClean="0"/>
              <a:t>smartlink</a:t>
            </a:r>
            <a:r>
              <a:rPr lang="fr-FR" baseline="0" dirty="0" smtClean="0"/>
              <a:t> calcule l’énergie consommée : Energie consommée = Nombre d’impulsions comptées × poids de l’impulsion. Pour l’</a:t>
            </a:r>
            <a:r>
              <a:rPr lang="fr-FR" baseline="0" dirty="0" err="1" smtClean="0"/>
              <a:t>iEM</a:t>
            </a:r>
            <a:r>
              <a:rPr lang="fr-FR" baseline="0" dirty="0" smtClean="0"/>
              <a:t> 2000 T, le poids de l’impulsion est égal à 10. Avec le protocole MODBUS, l’IRIO va pouvoir intégrer la mesure directe d’énergie active 230V CA (100 impulsions par kWh) au niveau. Le compteur général </a:t>
            </a:r>
            <a:r>
              <a:rPr lang="fr-FR" baseline="0" dirty="0" err="1" smtClean="0"/>
              <a:t>posséde</a:t>
            </a:r>
            <a:r>
              <a:rPr lang="fr-FR" baseline="0" dirty="0" smtClean="0"/>
              <a:t> des adresses MODBUS pour chaque type de mesure (tensions, intensités, énergies, puissances) qui peuvent être lues directement par le concentrateur IRIO.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ECE5-39C8-4BF1-847C-9280F9E68DB8}" type="datetimeFigureOut">
              <a:rPr lang="fr-FR" smtClean="0"/>
              <a:pPr/>
              <a:t>03/10/2014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0809-0009-4FAF-BED1-7BF2B8B736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44624"/>
            <a:ext cx="864096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400" b="1" u="sng" dirty="0" smtClean="0">
                <a:solidFill>
                  <a:srgbClr val="0070C0"/>
                </a:solidFill>
                <a:cs typeface="Arial" pitchFamily="34" charset="0"/>
              </a:rPr>
              <a:t>SYNOPTIQUE GENERAL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INSTALLATION 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TERTIAIRE COMMUNICANTE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avec dispositif de contrôle de l’efficacité énergétique et de 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production photovoltaïque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3347864" y="1700807"/>
            <a:ext cx="3096344" cy="9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6096" y="1484784"/>
            <a:ext cx="86409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Protection AC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19872" y="1124744"/>
            <a:ext cx="236378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Installation photovoltaïque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652120" y="2636912"/>
            <a:ext cx="7920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51920" y="2420888"/>
            <a:ext cx="1828800" cy="50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Réinjection de l’énergie d’origine photovoltaïque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27784" y="1484784"/>
            <a:ext cx="725983" cy="508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2843808" y="1484784"/>
            <a:ext cx="504056" cy="50405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19872" y="1484784"/>
            <a:ext cx="864096" cy="508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Protection DC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27984" y="1484784"/>
            <a:ext cx="864096" cy="508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Onduleur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55775" y="1124745"/>
            <a:ext cx="3960441" cy="194421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6444208" y="1700808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9552" y="2492896"/>
            <a:ext cx="576064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GT10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95536" y="1124744"/>
            <a:ext cx="1872208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Gestion Technique Centralisée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55576" y="1628800"/>
            <a:ext cx="1107231" cy="580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Supervision GTC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TP177B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67544" y="1124745"/>
            <a:ext cx="1651000" cy="194421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331640" y="2204864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331640" y="234888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15008" y="3352428"/>
            <a:ext cx="1364704" cy="580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Passerelle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IP/KNX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331640" y="2636912"/>
            <a:ext cx="1724" cy="7200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411760" y="3284984"/>
            <a:ext cx="1257300" cy="2365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  <a:hlinkClick r:id="rId3" action="ppaction://hlinksldjump"/>
              </a:rPr>
              <a:t>ETHERNET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436096" y="3429000"/>
            <a:ext cx="1014561" cy="490215"/>
            <a:chOff x="5789687" y="3586857"/>
            <a:chExt cx="1014561" cy="490215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789687" y="3586857"/>
              <a:ext cx="1014561" cy="490215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868144" y="3645024"/>
              <a:ext cx="864096" cy="36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Armoire VDI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331640" y="4437112"/>
            <a:ext cx="504056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2627784" y="4437112"/>
            <a:ext cx="0" cy="10048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851920" y="4437112"/>
            <a:ext cx="0" cy="10048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148064" y="4437112"/>
            <a:ext cx="0" cy="10048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211960" y="5085184"/>
            <a:ext cx="864096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Chauffage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36096" y="4869160"/>
            <a:ext cx="1296144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Stores 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volets roulants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843808" y="4581128"/>
            <a:ext cx="0" cy="936104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4139952" y="4581128"/>
            <a:ext cx="0" cy="91757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5364088" y="4581128"/>
            <a:ext cx="0" cy="91757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67544" y="4149080"/>
            <a:ext cx="6120680" cy="240030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619672" y="4509120"/>
            <a:ext cx="749300" cy="3698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KNX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915816" y="4653136"/>
            <a:ext cx="792088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Eclairage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403648" y="5445224"/>
            <a:ext cx="49403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Installation </a:t>
            </a: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 action="ppaction://hlinksldjump"/>
              </a:rPr>
              <a:t>Eclairage</a:t>
            </a: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/</a:t>
            </a: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5" action="ppaction://hlinksldjump"/>
              </a:rPr>
              <a:t>Chauffage/Motorisation </a:t>
            </a:r>
            <a:endParaRPr kumimoji="0" lang="fr-F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" action="ppaction://noactio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commandée par bus KNX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1331640" y="3933056"/>
            <a:ext cx="0" cy="5040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8172400" y="4221088"/>
            <a:ext cx="64807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Alarme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8172400" y="2132856"/>
            <a:ext cx="685800" cy="481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Secteur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ErDF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164289" y="4653136"/>
            <a:ext cx="864095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Compteur d’eau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6948264" y="450912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308304" y="5661248"/>
            <a:ext cx="1512167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Vers les disjoncteurs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télécommandables et compteurs d’énergie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832600" y="1139031"/>
            <a:ext cx="178911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Gestion de l’énergie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8028385" y="2564904"/>
            <a:ext cx="936104" cy="0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6804248" y="1124744"/>
            <a:ext cx="2088232" cy="540060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7164288" y="1484784"/>
            <a:ext cx="1224136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PC de supervision Gestion Energie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7308304" y="2348880"/>
            <a:ext cx="864096" cy="460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Comptage triphasé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948264" y="3140968"/>
            <a:ext cx="1584176" cy="6309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100" dirty="0" smtClean="0">
                <a:latin typeface="Arial" pitchFamily="34" charset="0"/>
                <a:cs typeface="Arial" pitchFamily="34" charset="0"/>
              </a:rPr>
              <a:t>Contrôleur d’énergie</a:t>
            </a: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229200"/>
            <a:ext cx="4370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Connecteur droit 54"/>
          <p:cNvCxnSpPr>
            <a:stCxn id="52" idx="2"/>
          </p:cNvCxnSpPr>
          <p:nvPr/>
        </p:nvCxnSpPr>
        <p:spPr>
          <a:xfrm>
            <a:off x="7740352" y="2809677"/>
            <a:ext cx="0" cy="331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2339752" y="2348880"/>
            <a:ext cx="0" cy="8640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339752" y="3212976"/>
            <a:ext cx="46085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6660232" y="1772816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endCxn id="51" idx="1"/>
          </p:cNvCxnSpPr>
          <p:nvPr/>
        </p:nvCxnSpPr>
        <p:spPr>
          <a:xfrm>
            <a:off x="6660232" y="1772816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427984" y="3212976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5940152" y="3212976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7740352" y="3789040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8100392" y="3789040"/>
            <a:ext cx="0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8460432" y="3789040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6948264" y="4869160"/>
            <a:ext cx="2160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8100392" y="3789040"/>
            <a:ext cx="0" cy="1872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1115616" y="2636912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7812360" y="285293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MODBUS</a:t>
            </a:r>
            <a:endParaRPr lang="fr-FR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3707904" y="3429000"/>
            <a:ext cx="1460500" cy="540767"/>
            <a:chOff x="3707904" y="3561457"/>
            <a:chExt cx="1460500" cy="540767"/>
          </a:xfrm>
        </p:grpSpPr>
        <p:sp>
          <p:nvSpPr>
            <p:cNvPr id="73" name="Text Box 23"/>
            <p:cNvSpPr txBox="1">
              <a:spLocks noChangeArrowheads="1"/>
            </p:cNvSpPr>
            <p:nvPr/>
          </p:nvSpPr>
          <p:spPr bwMode="auto">
            <a:xfrm>
              <a:off x="3707904" y="3645024"/>
              <a:ext cx="14605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Réseau local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3948187" y="3561457"/>
              <a:ext cx="983853" cy="515615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RNR CGM 2013\dossier travail\famille marry\eclairage KNX\eclairage KNX couloir KNX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5" name="Bouton d'action : Suivant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RACCORDER UNE 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RNR CGM 2013\dossier travail\famille marry\eclairage KNX\eclairage KNX couloir KNX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5576" y="4725144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Connexion de tous les participants KNX sur le bus, pour communiquer.</a:t>
            </a:r>
            <a:endParaRPr lang="fr-FR" sz="14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411760" y="5301208"/>
            <a:ext cx="57606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RACCORDER UNE 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236296" y="5445224"/>
            <a:ext cx="965200" cy="3413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Onduleur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211960" y="5445224"/>
            <a:ext cx="1368152" cy="741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Récepteur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ZigBee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(Comptage d’eau)</a:t>
            </a: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084168" y="5445224"/>
            <a:ext cx="1220788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Passerelle IP/KNX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MOXA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491880" y="6381328"/>
            <a:ext cx="1711325" cy="2383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Vers l’installation KNX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 r="64720" b="55900"/>
          <a:stretch>
            <a:fillRect/>
          </a:stretch>
        </p:blipFill>
        <p:spPr bwMode="auto">
          <a:xfrm>
            <a:off x="5220072" y="4221088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452320" y="3068960"/>
            <a:ext cx="1524993" cy="63817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7904" y="692696"/>
            <a:ext cx="3795713" cy="13700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39952" y="764704"/>
            <a:ext cx="2930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CONTROLEUR D’EFFICACITE ENERGETIQUE IRIO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40152" y="1412776"/>
            <a:ext cx="1008111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172.16.1.250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020272" y="1628800"/>
            <a:ext cx="228600" cy="1143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812360" y="148478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RS 485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Modbus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7236296" y="1700808"/>
            <a:ext cx="523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7740352" y="1700808"/>
            <a:ext cx="0" cy="492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732240" y="2204864"/>
            <a:ext cx="21971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Vers l’interface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Contrôleur-Périphériques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SMARTLINK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9552" y="188640"/>
            <a:ext cx="7920880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SYNOPTIQUE RESEAU ETHERNET TCP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39552" y="2708920"/>
            <a:ext cx="257651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Réseau Local Lycée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9552" y="3068960"/>
            <a:ext cx="6804025" cy="63817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12976"/>
            <a:ext cx="429260" cy="3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524328" y="3140968"/>
            <a:ext cx="1410270" cy="5334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Champ photovoltaïque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1037590" cy="85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23528" y="5445224"/>
            <a:ext cx="1250950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Ecran tactile de supervision GTC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67544" y="5157192"/>
            <a:ext cx="11318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172.16.1.249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2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93096"/>
            <a:ext cx="1017905" cy="81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691680" y="5445224"/>
            <a:ext cx="1374775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PC supervision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763688" y="5157192"/>
            <a:ext cx="11318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172.16.1.200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 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221088"/>
            <a:ext cx="1058636" cy="9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2843808" y="5445224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Passerelle SIEMENS</a:t>
            </a:r>
          </a:p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IP/KNX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059832" y="5157192"/>
            <a:ext cx="11318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172.16.1.248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427984" y="2348880"/>
            <a:ext cx="1656184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cs typeface="Arial" pitchFamily="34" charset="0"/>
              </a:rPr>
              <a:t>ETHERNET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cs typeface="Arial" pitchFamily="34" charset="0"/>
              </a:rPr>
              <a:t>TCP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5796136" y="1700808"/>
            <a:ext cx="0" cy="172819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" name="Image 3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65104"/>
            <a:ext cx="7200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635896" y="5949280"/>
            <a:ext cx="6143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KNX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3635896" y="5877272"/>
            <a:ext cx="0" cy="59372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427984" y="5157192"/>
            <a:ext cx="11318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172.16.1.246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Image 41"/>
          <p:cNvPicPr/>
          <p:nvPr/>
        </p:nvPicPr>
        <p:blipFill>
          <a:blip r:embed="rId9" cstate="print"/>
          <a:srcRect r="50451" b="-1768"/>
          <a:stretch>
            <a:fillRect/>
          </a:stretch>
        </p:blipFill>
        <p:spPr bwMode="auto">
          <a:xfrm>
            <a:off x="6300192" y="4293096"/>
            <a:ext cx="504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6156176" y="5157192"/>
            <a:ext cx="11318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172.16.1.247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Image 4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4005064"/>
            <a:ext cx="1475656" cy="14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30"/>
          <p:cNvSpPr>
            <a:spLocks noChangeShapeType="1"/>
          </p:cNvSpPr>
          <p:nvPr/>
        </p:nvSpPr>
        <p:spPr bwMode="auto">
          <a:xfrm>
            <a:off x="8172400" y="5373216"/>
            <a:ext cx="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276529" y="5877272"/>
            <a:ext cx="186747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Vers le compteur d’énergie d’origine photovoltaïque produite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8172400" y="3717032"/>
            <a:ext cx="0" cy="3600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 flipH="1">
            <a:off x="971600" y="3501008"/>
            <a:ext cx="12700" cy="72008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H="1">
            <a:off x="2555776" y="3573016"/>
            <a:ext cx="12700" cy="864096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flipH="1">
            <a:off x="3563888" y="3501008"/>
            <a:ext cx="12700" cy="72008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flipH="1">
            <a:off x="4860032" y="3573016"/>
            <a:ext cx="12700" cy="108012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H="1">
            <a:off x="6660232" y="3573016"/>
            <a:ext cx="12700" cy="864096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3" name="Picture 34" descr="D:\CGM 2013 Partie pratique\CGM 2013\Schneider\Images 2\iRI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1340768"/>
            <a:ext cx="1413435" cy="576064"/>
          </a:xfrm>
          <a:prstGeom prst="rect">
            <a:avLst/>
          </a:prstGeom>
          <a:noFill/>
        </p:spPr>
      </p:pic>
      <p:sp>
        <p:nvSpPr>
          <p:cNvPr id="5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642938"/>
            <a:ext cx="7334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25514" y="188640"/>
            <a:ext cx="417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0070C0"/>
                </a:solidFill>
                <a:cs typeface="Arial" pitchFamily="34" charset="0"/>
              </a:rPr>
              <a:t>SYNOPTIQUE RESEAU </a:t>
            </a:r>
            <a:r>
              <a:rPr lang="fr-FR" sz="2400" b="1" u="sng" dirty="0" smtClean="0">
                <a:solidFill>
                  <a:srgbClr val="0070C0"/>
                </a:solidFill>
                <a:cs typeface="Arial" pitchFamily="34" charset="0"/>
              </a:rPr>
              <a:t>MODBUS</a:t>
            </a:r>
            <a:endParaRPr lang="fr-FR" sz="2400" b="1" u="sng" dirty="0" smtClean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RNR CGM 2013\dossier travail\famille marry\eclairage KNX\eclairage KNX couloir KNX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3" name="Bouton d'action : Suivant 2">
            <a:hlinkClick r:id="" action="ppaction://hlinkshowjump?jump=nextslide" highlightClick="1"/>
          </p:cNvPr>
          <p:cNvSpPr/>
          <p:nvPr/>
        </p:nvSpPr>
        <p:spPr>
          <a:xfrm>
            <a:off x="6804248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63688" y="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SYNOPTIQUE DE </a:t>
            </a:r>
            <a:r>
              <a:rPr lang="fr-FR" sz="2400" b="1" u="sng" dirty="0" smtClean="0">
                <a:solidFill>
                  <a:srgbClr val="0070C0"/>
                </a:solidFill>
              </a:rPr>
              <a:t>L’INSTALLATION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188640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823913"/>
            <a:ext cx="91154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uton d'action : Précédent 4">
            <a:hlinkClick r:id="" action="ppaction://hlinkshowjump?jump=nextslide" highlightClick="1"/>
          </p:cNvPr>
          <p:cNvSpPr/>
          <p:nvPr/>
        </p:nvSpPr>
        <p:spPr>
          <a:xfrm rot="10800000">
            <a:off x="8244408" y="6237312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63688" y="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SYNOPTIQUE DE </a:t>
            </a:r>
            <a:r>
              <a:rPr lang="fr-FR" sz="2400" b="1" u="sng" dirty="0" smtClean="0">
                <a:solidFill>
                  <a:srgbClr val="0070C0"/>
                </a:solidFill>
              </a:rPr>
              <a:t>L’INSTALLATION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771800" y="3284984"/>
            <a:ext cx="288032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21389 C -0.21632 -0.22408 -0.20798 -0.22616 -0.19791 -0.23056 C -0.18073 -0.2382 -0.16389 -0.24283 -0.14583 -0.24445 C -0.11059 -0.25394 -0.0526 -0.24607 -0.03021 -0.24584 C -0.01302 -0.2426 0.00452 -0.23959 0.02188 -0.2375 C 0.03108 -0.2345 0.04097 -0.23311 0.05 -0.22917 C 0.06927 -0.22061 0.08768 -0.20973 0.10625 -0.19862 C 0.11129 -0.19561 0.11545 -0.18936 0.12084 -0.1875 C 0.12656 -0.18565 0.12483 -0.18658 0.13125 -0.18195 C 0.13854 -0.17662 0.14479 -0.16922 0.15209 -0.16389 C 0.16372 -0.15556 0.17899 -0.14885 0.18854 -0.13612 C 0.19931 -0.12176 0.21146 -0.11042 0.22292 -0.09723 C 0.23281 -0.08588 0.24202 -0.07362 0.25209 -0.0625 C 0.26268 -0.0507 0.275 -0.04075 0.28646 -0.03056 C 0.29254 -0.02524 0.29722 -0.0169 0.30209 -0.00973 C 0.30434 -0.00625 0.30781 -0.00417 0.30938 4.44444E-6 C 0.31198 0.00694 0.31024 0.00439 0.31459 0.00833 C 0.31788 0.01481 0.32552 0.02824 0.32709 0.03472 C 0.32934 0.04375 0.3309 0.05324 0.33229 0.0625 C 0.33195 0.07129 0.33177 0.08009 0.33125 0.08888 C 0.33056 0.09976 0.3217 0.11527 0.31667 0.12361 C 0.31441 0.1324 0.30295 0.14467 0.29688 0.14861 C 0.28976 0.15347 0.28403 0.16018 0.27709 0.16527 C 0.2658 0.17361 0.25243 0.18125 0.23959 0.18472 C 0.23316 0.1905 0.22413 0.19143 0.21667 0.19305 C 0.20695 0.19953 0.19497 0.2 0.18438 0.20277 C 0.15955 0.20949 0.13455 0.21458 0.10938 0.21805 C 0.07604 0.21713 0.07118 0.21782 0.04792 0.21388 C 0.04375 0.21018 0.0283 0.20625 0.02188 0.20416 C 0.01875 0.203 0.01302 0.20231 0.01042 0.2 C 0.00556 0.1956 -0.00052 0.19467 -0.00521 0.19027 C -0.01059 0.18518 -0.01649 0.17638 -0.02291 0.17361 C -0.02535 0.17245 -0.02934 0.17083 -0.03125 0.16944 C -0.03611 0.16597 -0.03958 0.16064 -0.04479 0.15833 C -0.04774 0.15254 -0.05399 0.14421 -0.05833 0.14027 C -0.06041 0.13472 -0.06319 0.13148 -0.06562 0.12638 C -0.06666 0.12083 -0.06736 0.11713 -0.06979 0.1125 C -0.07153 0.10046 -0.07222 0.08657 -0.06875 0.075 C -0.06649 0.06736 -0.06146 0.05486 -0.05729 0.04861 C -0.05538 0.0456 -0.0526 0.04351 -0.05104 0.04027 C -0.04149 0.02129 -0.02621 0.01041 -0.01041 0.00416 C -0.00746 0.003 -0.0033 4.44444E-6 -1.66667E-6 4.44444E-6 " pathEditMode="relative" ptsTypes="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NR CGM 2013\dossier travail\famille marry\eclairage KNX\eclairage KNX puissance couloir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RACCORDER UNE 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5696" y="112474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/>
              <a:t>Dans un premier temps la puissance du récepteur est câblée. </a:t>
            </a:r>
          </a:p>
          <a:p>
            <a:pPr marL="342900" indent="-342900"/>
            <a:r>
              <a:rPr lang="fr-FR" dirty="0" smtClean="0"/>
              <a:t>	Dans notre exemple, il s'agit de l’éclairage du couloir commandé par une sortie TOR (tout ou rien).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28184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Disjoncteur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38610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Actionneur KNX </a:t>
            </a:r>
          </a:p>
          <a:p>
            <a:r>
              <a:rPr lang="fr-FR" dirty="0" smtClean="0"/>
              <a:t>4 sorties TOR.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452320" y="342900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164288" y="4293096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NR CGM 2013\dossier travail\famille marry\eclairage KNX\eclairage KNX puissance couloir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5" name="Bouton d'action : Suivant 4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RACCORDER UNE 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RNR CGM 2013\dossier travail\famille marry\eclairage KNX\eclairage KNX couloir KNX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88024" y="19168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Détecteur de présence KNX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228184" y="2204864"/>
            <a:ext cx="57606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outon d'action : Suivant 9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RACCORDER UNE 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07704" y="11247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Alimentation pour le bus KNX (29 V </a:t>
            </a:r>
            <a:r>
              <a:rPr lang="fr-FR" dirty="0" err="1" smtClean="0"/>
              <a:t>dc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691680" y="1700808"/>
            <a:ext cx="432048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RNR CGM 2013\dossier travail\famille marry\eclairage KNX\eclairage KNX couloir KNX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89"/>
            <a:ext cx="9144000" cy="598642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47864" y="13407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Câble bus KNX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23928" y="1772816"/>
            <a:ext cx="57606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outon d'action : Suivant 6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47664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</a:rPr>
              <a:t>RACCORDER UNE INSTALLATION </a:t>
            </a:r>
            <a:r>
              <a:rPr lang="fr-FR" sz="2400" b="1" u="sng" dirty="0" smtClean="0">
                <a:solidFill>
                  <a:srgbClr val="0070C0"/>
                </a:solidFill>
              </a:rPr>
              <a:t>KNX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448" y="260648"/>
            <a:ext cx="360040" cy="360040"/>
          </a:xfrm>
          <a:prstGeom prst="actionButtonHom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347</Words>
  <Application>Microsoft Office PowerPoint</Application>
  <PresentationFormat>Affichage à l'écran (4:3)</PresentationFormat>
  <Paragraphs>95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Gérard Favreau</dc:creator>
  <cp:lastModifiedBy>Gérard Favreau</cp:lastModifiedBy>
  <cp:revision>60</cp:revision>
  <dcterms:created xsi:type="dcterms:W3CDTF">2014-03-13T10:37:42Z</dcterms:created>
  <dcterms:modified xsi:type="dcterms:W3CDTF">2014-10-03T12:53:26Z</dcterms:modified>
</cp:coreProperties>
</file>