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>
        <p:scale>
          <a:sx n="57" d="100"/>
          <a:sy n="57" d="100"/>
        </p:scale>
        <p:origin x="-23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4446-CF3A-42DD-A025-DE27CA4F5ACF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24F7-4E9E-4CD8-BCC5-D27C38E1E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Chaque compteur monophasé </a:t>
            </a:r>
            <a:r>
              <a:rPr lang="fr-FR" b="1" baseline="0" dirty="0" err="1" smtClean="0"/>
              <a:t>iEM</a:t>
            </a:r>
            <a:r>
              <a:rPr lang="fr-FR" b="1" baseline="0" dirty="0" smtClean="0"/>
              <a:t> 2000 T </a:t>
            </a:r>
            <a:r>
              <a:rPr lang="fr-FR" baseline="0" dirty="0" smtClean="0"/>
              <a:t>possède une sortie </a:t>
            </a:r>
            <a:r>
              <a:rPr lang="fr-FR" baseline="0" dirty="0" err="1" smtClean="0"/>
              <a:t>impulsionelle</a:t>
            </a:r>
            <a:r>
              <a:rPr lang="fr-FR" baseline="0" dirty="0" smtClean="0"/>
              <a:t> </a:t>
            </a:r>
            <a:r>
              <a:rPr lang="fr-FR" baseline="0" dirty="0" smtClean="0"/>
              <a:t>qui est contrôlée par un des canaux du module </a:t>
            </a:r>
            <a:r>
              <a:rPr lang="fr-FR" baseline="0" dirty="0" err="1" smtClean="0"/>
              <a:t>Acti</a:t>
            </a:r>
            <a:r>
              <a:rPr lang="fr-FR" baseline="0" dirty="0" smtClean="0"/>
              <a:t> 9 </a:t>
            </a:r>
            <a:r>
              <a:rPr lang="fr-FR" baseline="0" dirty="0" err="1" smtClean="0"/>
              <a:t>Smartlink</a:t>
            </a:r>
            <a:r>
              <a:rPr lang="fr-FR" baseline="0" dirty="0" smtClean="0"/>
              <a:t>. L’</a:t>
            </a:r>
            <a:r>
              <a:rPr lang="fr-FR" baseline="0" dirty="0" err="1" smtClean="0"/>
              <a:t>Acti</a:t>
            </a:r>
            <a:r>
              <a:rPr lang="fr-FR" baseline="0" dirty="0" smtClean="0"/>
              <a:t> 9 </a:t>
            </a:r>
            <a:r>
              <a:rPr lang="fr-FR" baseline="0" dirty="0" err="1" smtClean="0"/>
              <a:t>smartlink</a:t>
            </a:r>
            <a:r>
              <a:rPr lang="fr-FR" baseline="0" dirty="0" smtClean="0"/>
              <a:t> calcule l’énergie consommée : Energie consommée = Nombre d’impulsions comptées × poids de l’impulsion. Pour l’</a:t>
            </a:r>
            <a:r>
              <a:rPr lang="fr-FR" baseline="0" dirty="0" err="1" smtClean="0"/>
              <a:t>iEM</a:t>
            </a:r>
            <a:r>
              <a:rPr lang="fr-FR" baseline="0" dirty="0" smtClean="0"/>
              <a:t> 2000 T, le poids de l’impulsion est égal à 10. Avec le protocole MODBUS, l’IRIO va pouvoir intégrer la mesure directe d’énergie </a:t>
            </a:r>
            <a:r>
              <a:rPr lang="fr-FR" baseline="0" dirty="0" smtClean="0"/>
              <a:t>active sous </a:t>
            </a:r>
            <a:r>
              <a:rPr lang="fr-FR" baseline="0" dirty="0" smtClean="0"/>
              <a:t>230V CA (100 impulsions par kWh</a:t>
            </a:r>
            <a:r>
              <a:rPr lang="fr-FR" baseline="0" dirty="0" smtClean="0"/>
              <a:t>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Pour </a:t>
            </a:r>
            <a:r>
              <a:rPr lang="fr-FR" b="0" baseline="0" dirty="0" smtClean="0"/>
              <a:t>l</a:t>
            </a:r>
            <a:r>
              <a:rPr lang="fr-FR" b="1" baseline="0" dirty="0" smtClean="0"/>
              <a:t>’</a:t>
            </a:r>
            <a:r>
              <a:rPr lang="fr-FR" b="1" baseline="0" dirty="0" err="1" smtClean="0"/>
              <a:t>iEM</a:t>
            </a:r>
            <a:r>
              <a:rPr lang="fr-FR" b="1" baseline="0" dirty="0" smtClean="0"/>
              <a:t> 2000 T</a:t>
            </a:r>
            <a:r>
              <a:rPr lang="fr-FR" baseline="0" dirty="0" smtClean="0"/>
              <a:t>, </a:t>
            </a:r>
            <a:r>
              <a:rPr lang="fr-FR" baseline="0" dirty="0" smtClean="0"/>
              <a:t>le poids de l’impulsion est égal à 10 </a:t>
            </a:r>
            <a:r>
              <a:rPr lang="fr-FR" baseline="0" dirty="0" smtClean="0">
                <a:sym typeface="Symbol"/>
              </a:rPr>
              <a:t> 100 impulsions × 10 = 1 kWh.</a:t>
            </a:r>
            <a:r>
              <a:rPr lang="fr-FR" baseline="0" dirty="0" smtClean="0"/>
              <a:t> Avec le protocole MODBUS, l’IRIO va pouvoir intégrer la mesure directe d’énergie active 230V CA (100 impulsions par kWh). L’IRIO, ensuite, agit comme une passerelle </a:t>
            </a:r>
            <a:r>
              <a:rPr lang="fr-FR" baseline="0" dirty="0" err="1" smtClean="0"/>
              <a:t>Modbus</a:t>
            </a:r>
            <a:r>
              <a:rPr lang="fr-FR" baseline="0" dirty="0" smtClean="0"/>
              <a:t>/TCP.IP permettant une lecture de toutes ces données sur le PC, la GTC, le réseau </a:t>
            </a:r>
            <a:r>
              <a:rPr lang="fr-FR" baseline="0" dirty="0" err="1" smtClean="0"/>
              <a:t>éthernet</a:t>
            </a:r>
            <a:r>
              <a:rPr lang="fr-FR" baseline="0" dirty="0" smtClean="0"/>
              <a:t> du Lycée et le TGBT.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</a:t>
            </a:r>
            <a:r>
              <a:rPr lang="fr-FR" baseline="0" dirty="0" smtClean="0"/>
              <a:t> synoptique affiche le cumul mensuel et annuel de la consommation d’énergie électrique des prises de courant à la fois sur le PC via le réseau Ethernet TCP/IP et la GTC. Le cumul coût mensuel et annuel, aussi, est affiché.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0B25-CE58-4E47-9C2C-33C2375143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 compteur </a:t>
            </a:r>
            <a:r>
              <a:rPr lang="fr-FR" baseline="0" dirty="0" err="1" smtClean="0"/>
              <a:t>tétrapolaire</a:t>
            </a:r>
            <a:r>
              <a:rPr lang="fr-FR" baseline="0" dirty="0" smtClean="0"/>
              <a:t> général </a:t>
            </a:r>
            <a:r>
              <a:rPr lang="fr-FR" b="1" baseline="0" dirty="0" err="1" smtClean="0"/>
              <a:t>iEM</a:t>
            </a:r>
            <a:r>
              <a:rPr lang="fr-FR" b="1" baseline="0" dirty="0" smtClean="0"/>
              <a:t> 3155 </a:t>
            </a:r>
            <a:r>
              <a:rPr lang="fr-FR" baseline="0" dirty="0" smtClean="0"/>
              <a:t>possède des adresses MODBUS pour chaque type de mesure (tensions, intensités, énergies, puissances) qui peuvent être lues directement par le concentrateur IRIO. Par exemple, pour la puissance apparente totale, le N° de registre est 3058. En intégrant un coefficient multiplicateur, on peut avoir une homothétie de ce qui est réellement consommée dans l’entreprise « Famille Mary ».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L’affichage de de la puissance apparente se fait</a:t>
            </a:r>
            <a:r>
              <a:rPr lang="fr-FR" baseline="0" dirty="0" smtClean="0"/>
              <a:t> en lecture directe ou avec la jauge. Avec le coefficient d’homothétie, c’est la valeur de puissance réelle qui apparait, sachant que la puissance souscrite chez « Famille Mary » est de 210 </a:t>
            </a:r>
            <a:r>
              <a:rPr lang="fr-FR" baseline="0" dirty="0" err="1" smtClean="0"/>
              <a:t>kVA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Chaque canal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Acti</a:t>
            </a:r>
            <a:r>
              <a:rPr lang="fr-FR" baseline="0" dirty="0" smtClean="0"/>
              <a:t> 9 </a:t>
            </a:r>
            <a:r>
              <a:rPr lang="fr-FR" baseline="0" dirty="0" err="1" smtClean="0"/>
              <a:t>Smartlink</a:t>
            </a:r>
            <a:r>
              <a:rPr lang="fr-FR" baseline="0" dirty="0" smtClean="0"/>
              <a:t> offre une sortie Q.</a:t>
            </a:r>
          </a:p>
          <a:p>
            <a:r>
              <a:rPr lang="fr-FR" dirty="0" smtClean="0"/>
              <a:t>* La mise à 1 de la sortie Q se fait par forçage à 1 du bit du canal concerné dans le registre d’activation (ON). La remise à 0 du bit du registre </a:t>
            </a:r>
            <a:r>
              <a:rPr lang="fr-FR" dirty="0" err="1" smtClean="0"/>
              <a:t>Modbus</a:t>
            </a:r>
            <a:r>
              <a:rPr lang="fr-FR" dirty="0" smtClean="0"/>
              <a:t> de commande est faite automatiquement par </a:t>
            </a:r>
            <a:r>
              <a:rPr lang="fr-FR" dirty="0" err="1" smtClean="0"/>
              <a:t>Acti</a:t>
            </a:r>
            <a:r>
              <a:rPr lang="fr-FR" dirty="0" smtClean="0"/>
              <a:t> 9 </a:t>
            </a:r>
            <a:r>
              <a:rPr lang="fr-FR" dirty="0" err="1" smtClean="0"/>
              <a:t>Smartlink</a:t>
            </a:r>
            <a:r>
              <a:rPr lang="fr-FR" dirty="0" smtClean="0"/>
              <a:t> dès que l’ordre a été transmis à la sortie Q.</a:t>
            </a:r>
          </a:p>
          <a:p>
            <a:r>
              <a:rPr lang="fr-FR" dirty="0" smtClean="0"/>
              <a:t>* La mise à 0 de la sortie Q se fait par forçage à 1 du bit du canal concerné dans le registre de désactivation (OFF). La remise à 0 du bit du registre </a:t>
            </a:r>
            <a:r>
              <a:rPr lang="fr-FR" dirty="0" err="1" smtClean="0"/>
              <a:t>Modbus</a:t>
            </a:r>
            <a:r>
              <a:rPr lang="fr-FR" dirty="0" smtClean="0"/>
              <a:t> de commande est faite automatiquement par </a:t>
            </a:r>
            <a:r>
              <a:rPr lang="fr-FR" dirty="0" err="1" smtClean="0"/>
              <a:t>Acti</a:t>
            </a:r>
            <a:r>
              <a:rPr lang="fr-FR" dirty="0" smtClean="0"/>
              <a:t> 9 </a:t>
            </a:r>
            <a:r>
              <a:rPr lang="fr-FR" dirty="0" err="1" smtClean="0"/>
              <a:t>Smartlink</a:t>
            </a:r>
            <a:r>
              <a:rPr lang="fr-FR" dirty="0" smtClean="0"/>
              <a:t> dès que l’ordre a été transmis à la sortie Q.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 dépassement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au-delà de 210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kVA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baseline="0" dirty="0" smtClean="0">
                <a:latin typeface="Arial" pitchFamily="34" charset="0"/>
                <a:cs typeface="Arial" pitchFamily="34" charset="0"/>
              </a:rPr>
              <a:t> le commutateur étant en position « </a:t>
            </a:r>
            <a:r>
              <a:rPr lang="fr-FR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Délestage automatique</a:t>
            </a:r>
            <a:r>
              <a:rPr lang="fr-FR" baseline="0" dirty="0" smtClean="0">
                <a:latin typeface="Arial" pitchFamily="34" charset="0"/>
                <a:cs typeface="Arial" pitchFamily="34" charset="0"/>
              </a:rPr>
              <a:t> », provoque le déclenchement des deux disjoncteurs Q13 et Q14 (le voyant vert, normal, passe au rouge, commande délestage).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tableau présente</a:t>
            </a:r>
            <a:r>
              <a:rPr lang="fr-FR" baseline="0" dirty="0" smtClean="0"/>
              <a:t> </a:t>
            </a:r>
            <a:r>
              <a:rPr lang="fr-FR" b="1" baseline="0" dirty="0" smtClean="0"/>
              <a:t>le cumul de consommation </a:t>
            </a:r>
            <a:r>
              <a:rPr lang="fr-FR" baseline="0" dirty="0" smtClean="0"/>
              <a:t>mensuel et annuel ainsi que </a:t>
            </a:r>
            <a:r>
              <a:rPr lang="fr-FR" b="1" baseline="0" dirty="0" smtClean="0"/>
              <a:t>le cumul de coût</a:t>
            </a:r>
            <a:r>
              <a:rPr lang="fr-FR" baseline="0" dirty="0" smtClean="0"/>
              <a:t> mensuel et annuel.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024F7-4E9E-4CD8-BCC5-D27C38E1E2D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0D32C-255A-491F-A760-12AA672A8BC4}" type="datetimeFigureOut">
              <a:rPr lang="fr-FR" smtClean="0"/>
              <a:pPr/>
              <a:t>12/09/2014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9C86F-9005-49FD-B283-9C86454FEC7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LA GESTION D’ENERGIE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CGM 2013</a:t>
            </a:r>
            <a:endParaRPr lang="fr-FR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10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PRINCIPE DU COMPTAGE  DU DEBIT D’EAU </a:t>
            </a:r>
          </a:p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 AVEC LE MODULE  ET  LA  PASSERELLE ZIGBEE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479715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1°) Les impulsions du compteur d’eau sont transmises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module SIM6BZ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 va les stocker et les envoyer par radio, en utilisant le protocole sans fil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ZigBee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à la passerelle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EGX 105Z Ethernet/</a:t>
            </a:r>
            <a:r>
              <a:rPr lang="fr-F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ZigBee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6216" y="191683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2°) La passerelle transmet, à son tour, à l’IRIO, les informations de comptage avec le protocole TCP/IP.</a:t>
            </a:r>
            <a:endParaRPr lang="fr-F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4355976" y="3284984"/>
            <a:ext cx="360040" cy="5040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 flipV="1">
            <a:off x="4716016" y="4077072"/>
            <a:ext cx="432048" cy="21602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6228184" y="4581128"/>
            <a:ext cx="360040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http://i2.cdscdn.com/pdt2/1/2/a/1/700x700/pm12a/rw/saitek-souris-pc-ga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37321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7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7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SYNOPTIQUE UTILISATEUR PRECISANT LA CONSOMMATION  D’EAU DE L’ENTREPRISE FAMILLE MARY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952810"/>
            <a:ext cx="8424935" cy="55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vers le haut 3"/>
          <p:cNvSpPr/>
          <p:nvPr/>
        </p:nvSpPr>
        <p:spPr>
          <a:xfrm>
            <a:off x="1547664" y="5445224"/>
            <a:ext cx="360040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642938"/>
            <a:ext cx="7334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75656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SYNOPTIQUE GENERAL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69269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Voici le synoptique général avec les compteurs et le concentrateur IRIO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7246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cap="all" dirty="0" smtClean="0">
                <a:latin typeface="Arial" pitchFamily="34" charset="0"/>
                <a:cs typeface="Arial" pitchFamily="34" charset="0"/>
              </a:rPr>
              <a:t>Comptage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cap="all" dirty="0" smtClean="0">
                <a:latin typeface="Arial" pitchFamily="34" charset="0"/>
                <a:cs typeface="Arial" pitchFamily="34" charset="0"/>
              </a:rPr>
              <a:t>d’énergie consommée avec les compteurs </a:t>
            </a:r>
            <a:r>
              <a:rPr lang="fr-FR" b="1" u="sng" cap="all" dirty="0" err="1" smtClean="0">
                <a:latin typeface="Arial" pitchFamily="34" charset="0"/>
                <a:cs typeface="Arial" pitchFamily="34" charset="0"/>
              </a:rPr>
              <a:t>iEM</a:t>
            </a:r>
            <a:r>
              <a:rPr lang="fr-FR" b="1" u="sng" cap="all" dirty="0" smtClean="0">
                <a:latin typeface="Arial" pitchFamily="34" charset="0"/>
                <a:cs typeface="Arial" pitchFamily="34" charset="0"/>
              </a:rPr>
              <a:t> 2000 T</a:t>
            </a:r>
            <a:endParaRPr lang="fr-FR" b="1" u="sng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6619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PRINCIPE DU COMPTAGE  AVEC L’ENERGIE ACTIVE CONSOMMEE </a:t>
            </a:r>
          </a:p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PAR LES PRISES DE COURANT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fr-FR" dirty="0"/>
          </a:p>
        </p:txBody>
      </p:sp>
      <p:sp>
        <p:nvSpPr>
          <p:cNvPr id="6" name="Flèche vers le haut 5"/>
          <p:cNvSpPr/>
          <p:nvPr/>
        </p:nvSpPr>
        <p:spPr>
          <a:xfrm rot="1140000">
            <a:off x="758221" y="5036833"/>
            <a:ext cx="185611" cy="2407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4572000" y="4437112"/>
            <a:ext cx="360040" cy="28803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>
            <a:off x="5292080" y="3429000"/>
            <a:ext cx="288032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>
            <a:off x="5292080" y="2276872"/>
            <a:ext cx="288032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04048" y="414908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3°)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réseau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Modbus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transmet l’information au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concentrateur IRIO  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qui va calculer la consommation mensuelle et annuelle ainsi que leur coût.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79712" y="1052736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°) 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Cette quantité d’énergie consommée est transmise par le 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réseau TCP/IP 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à la 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GTC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ou au 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PC 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qui afficheront cette quantité et le coût afférant à cette consommation .</a:t>
            </a:r>
            <a:endParaRPr lang="fr-FR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5616" y="5517232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1°)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compteur IEM 2000T SCHNEIDER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prend en compte l’énergie active consommée par les prises de courant et la transmet sous forme  d’impulsions  à la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Smartlink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3284984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2°)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smartlink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Acti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calcule l’énergie consommée en multipliant le nombre d’impulsions envoyé par le compteur  par le poids de l’impulsion.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907704" y="4365104"/>
            <a:ext cx="144016" cy="360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0" name="Picture 2" descr="http://i2.cdscdn.com/pdt2/1/2/a/1/700x700/pm12a/rw/saitek-souris-pc-ga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7321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7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2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1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01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01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1" grpId="0" animBg="1"/>
      <p:bldP spid="12" grpId="1"/>
      <p:bldP spid="13" grpId="0"/>
      <p:bldP spid="14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92" y="908720"/>
            <a:ext cx="8984408" cy="58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vers le haut 8"/>
          <p:cNvSpPr/>
          <p:nvPr/>
        </p:nvSpPr>
        <p:spPr>
          <a:xfrm rot="3120000">
            <a:off x="3633051" y="5356291"/>
            <a:ext cx="167053" cy="8052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SYNOPTIQUE UTILISATEUR PRECISANT LA CONSOMMATION ENERGETIQUE DES PRISES DE COURANT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5992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07504" y="116632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PRISE EN COMPTE DE LA PUISSANCE APPARENTE ABSORBEE AVEC LE COMPTEUR iEM3155</a:t>
            </a:r>
          </a:p>
          <a:p>
            <a:pPr algn="just"/>
            <a:endParaRPr lang="fr-FR" sz="800" dirty="0"/>
          </a:p>
        </p:txBody>
      </p:sp>
      <p:sp>
        <p:nvSpPr>
          <p:cNvPr id="4" name="ZoneTexte 3"/>
          <p:cNvSpPr txBox="1"/>
          <p:nvPr/>
        </p:nvSpPr>
        <p:spPr>
          <a:xfrm>
            <a:off x="5940152" y="429309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1°) L’information « Puissance apparente totale » est fournie directement à l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’IRIO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 le compteur 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iEM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3155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via le réseau </a:t>
            </a:r>
            <a:r>
              <a:rPr lang="fr-F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modbus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5292080" y="4005064"/>
            <a:ext cx="288032" cy="432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5292080" y="3284984"/>
            <a:ext cx="288032" cy="432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19672" y="1052736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2°) Cette information est traitée par  l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’IRIO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et est affichée dans le synoptique « Technicien »  via le réseau Ethernet TCP/IP.</a:t>
            </a:r>
            <a:endParaRPr lang="fr-FR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haut 7"/>
          <p:cNvSpPr/>
          <p:nvPr/>
        </p:nvSpPr>
        <p:spPr>
          <a:xfrm>
            <a:off x="5940152" y="2132856"/>
            <a:ext cx="360040" cy="43204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9" name="Picture 2" descr="http://i2.cdscdn.com/pdt2/1/2/a/1/700x700/pm12a/rw/saitek-souris-pc-ga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7321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01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8748464" cy="578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SYNOPTIQUE TECHNICIEN PRECISANT LA PUISSANCE TOTALE ABSORBEE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635896" y="5373216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2.cdscdn.com/pdt2/1/2/a/1/700x700/pm12a/rw/saitek-souris-pc-ga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696118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0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DELESTAGE AUTOMATIQUE EN CAS DE DEPASSEMENT </a:t>
            </a:r>
          </a:p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DE PUISSANCE SOUSCRITE </a:t>
            </a:r>
          </a:p>
          <a:p>
            <a:pPr algn="just"/>
            <a:endParaRPr lang="fr-FR" sz="80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836712"/>
            <a:ext cx="403244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rial" pitchFamily="34" charset="0"/>
                <a:cs typeface="Arial" pitchFamily="34" charset="0"/>
              </a:rPr>
              <a:t>En cas de dépassement de la puissance apparente souscrite en tarif jaune,  il y a possibilité de délestage par les deux disjoncteurs à commande intégrée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Q13 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Q14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reliés à la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Acti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Smartlink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371703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 le réseau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Modbus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à partir du synoptique utilisateur,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l’IRIO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envoie un ordre de déclenchement aux disjoncteurs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Q13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Q14,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 mode automatique, par le biais de la 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Smartlink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vers le haut 5"/>
          <p:cNvSpPr/>
          <p:nvPr/>
        </p:nvSpPr>
        <p:spPr>
          <a:xfrm rot="1380000">
            <a:off x="2199856" y="3540443"/>
            <a:ext cx="293271" cy="4493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 rot="-2220000">
            <a:off x="1361863" y="3539565"/>
            <a:ext cx="272296" cy="4308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3995936" y="4149080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4644008" y="3789040"/>
            <a:ext cx="2880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-2220000">
            <a:off x="1361862" y="3539564"/>
            <a:ext cx="272296" cy="4308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 rot="1380000">
            <a:off x="2199857" y="3540443"/>
            <a:ext cx="293271" cy="4493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0800000">
            <a:off x="3995936" y="4149080"/>
            <a:ext cx="57606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644008" y="3789040"/>
            <a:ext cx="288032" cy="4320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5013176"/>
            <a:ext cx="3456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Dès que la puissance est redevenue normale, inférieure à la puissance souscrite, un ordre de </a:t>
            </a:r>
            <a:r>
              <a:rPr lang="fr-FR" sz="1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réenclenchement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est envoyé aux disjoncteurs 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Q13 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et  </a:t>
            </a:r>
            <a:r>
              <a:rPr lang="fr-FR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Q14</a:t>
            </a:r>
            <a:r>
              <a:rPr lang="fr-FR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1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1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1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SYNOPTIQUE TECHNICIEN REPRESENTANT UN DEPASSEMENT DE LA PUISSANCE SOUSCRITE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1785938"/>
            <a:ext cx="69802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69040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771800" y="5445224"/>
            <a:ext cx="309634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Dépassement </a:t>
            </a:r>
            <a:r>
              <a:rPr lang="fr-FR" b="1" dirty="0" smtClean="0">
                <a:latin typeface="Comic Sans MS" pitchFamily="66" charset="0"/>
              </a:rPr>
              <a:t>de puissance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7" name="Picture 2" descr="http://i2.cdscdn.com/pdt2/1/2/a/1/700x700/pm12a/rw/saitek-souris-pc-ga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7321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</TotalTime>
  <Words>871</Words>
  <Application>Microsoft Office PowerPoint</Application>
  <PresentationFormat>Affichage à l'écran (4:3)</PresentationFormat>
  <Paragraphs>49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LA GESTION D’ENERGIE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Gérard Favreau</dc:creator>
  <cp:lastModifiedBy>Gérard Favreau</cp:lastModifiedBy>
  <cp:revision>36</cp:revision>
  <dcterms:created xsi:type="dcterms:W3CDTF">2014-06-26T11:53:50Z</dcterms:created>
  <dcterms:modified xsi:type="dcterms:W3CDTF">2014-09-12T16:01:12Z</dcterms:modified>
</cp:coreProperties>
</file>