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256" r:id="rId3"/>
    <p:sldId id="257" r:id="rId4"/>
    <p:sldId id="259" r:id="rId5"/>
    <p:sldId id="262" r:id="rId6"/>
    <p:sldId id="260" r:id="rId7"/>
    <p:sldId id="263" r:id="rId8"/>
    <p:sldId id="261" r:id="rId9"/>
    <p:sldId id="264" r:id="rId10"/>
    <p:sldId id="266" r:id="rId11"/>
    <p:sldId id="265" r:id="rId12"/>
    <p:sldId id="267" r:id="rId13"/>
    <p:sldId id="269" r:id="rId14"/>
    <p:sldId id="303" r:id="rId15"/>
    <p:sldId id="268" r:id="rId16"/>
    <p:sldId id="304"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70" r:id="rId32"/>
    <p:sldId id="296" r:id="rId33"/>
    <p:sldId id="297" r:id="rId34"/>
    <p:sldId id="298" r:id="rId35"/>
    <p:sldId id="285" r:id="rId36"/>
    <p:sldId id="286" r:id="rId37"/>
    <p:sldId id="287" r:id="rId38"/>
    <p:sldId id="288" r:id="rId39"/>
    <p:sldId id="289" r:id="rId40"/>
    <p:sldId id="290" r:id="rId41"/>
    <p:sldId id="292" r:id="rId42"/>
    <p:sldId id="293" r:id="rId43"/>
    <p:sldId id="294" r:id="rId44"/>
    <p:sldId id="295" r:id="rId45"/>
    <p:sldId id="299" r:id="rId46"/>
    <p:sldId id="300" r:id="rId47"/>
    <p:sldId id="301"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83" autoAdjust="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B8B7F-50D5-4017-BEEE-D0A8E3DA88BA}" type="datetimeFigureOut">
              <a:rPr lang="fr-FR" smtClean="0"/>
              <a:t>01/07/2014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C08BA-1FF9-4F4B-9559-573D86842447}" type="slidenum">
              <a:rPr lang="fr-FR" smtClean="0"/>
              <a:t>‹N°›</a:t>
            </a:fld>
            <a:endParaRPr lang="fr-FR"/>
          </a:p>
        </p:txBody>
      </p:sp>
    </p:spTree>
    <p:extLst>
      <p:ext uri="{BB962C8B-B14F-4D97-AF65-F5344CB8AC3E}">
        <p14:creationId xmlns:p14="http://schemas.microsoft.com/office/powerpoint/2010/main" val="390054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CC08BA-1FF9-4F4B-9559-573D86842447}" type="slidenum">
              <a:rPr lang="fr-FR" smtClean="0"/>
              <a:t>2</a:t>
            </a:fld>
            <a:endParaRPr lang="fr-FR"/>
          </a:p>
        </p:txBody>
      </p:sp>
    </p:spTree>
    <p:extLst>
      <p:ext uri="{BB962C8B-B14F-4D97-AF65-F5344CB8AC3E}">
        <p14:creationId xmlns:p14="http://schemas.microsoft.com/office/powerpoint/2010/main" val="332910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CC08BA-1FF9-4F4B-9559-573D86842447}" type="slidenum">
              <a:rPr lang="fr-FR" smtClean="0"/>
              <a:t>11</a:t>
            </a:fld>
            <a:endParaRPr lang="fr-FR"/>
          </a:p>
        </p:txBody>
      </p:sp>
    </p:spTree>
    <p:extLst>
      <p:ext uri="{BB962C8B-B14F-4D97-AF65-F5344CB8AC3E}">
        <p14:creationId xmlns:p14="http://schemas.microsoft.com/office/powerpoint/2010/main" val="288087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6DCD10-FA34-4541-95F3-59A3B416FD39}" type="datetimeFigureOut">
              <a:rPr lang="fr-FR" smtClean="0"/>
              <a:t>01/07/2014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174667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6DCD10-FA34-4541-95F3-59A3B416FD39}" type="datetimeFigureOut">
              <a:rPr lang="fr-FR" smtClean="0"/>
              <a:t>01/07/2014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297197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6DCD10-FA34-4541-95F3-59A3B416FD39}" type="datetimeFigureOut">
              <a:rPr lang="fr-FR" smtClean="0"/>
              <a:t>01/07/2014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96067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6DCD10-FA34-4541-95F3-59A3B416FD39}" type="datetimeFigureOut">
              <a:rPr lang="fr-FR" smtClean="0"/>
              <a:t>01/07/2014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150795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16DCD10-FA34-4541-95F3-59A3B416FD39}" type="datetimeFigureOut">
              <a:rPr lang="fr-FR" smtClean="0"/>
              <a:t>01/07/2014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74340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16DCD10-FA34-4541-95F3-59A3B416FD39}" type="datetimeFigureOut">
              <a:rPr lang="fr-FR" smtClean="0"/>
              <a:t>01/07/2014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230098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16DCD10-FA34-4541-95F3-59A3B416FD39}" type="datetimeFigureOut">
              <a:rPr lang="fr-FR" smtClean="0"/>
              <a:t>01/07/2014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160084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16DCD10-FA34-4541-95F3-59A3B416FD39}" type="datetimeFigureOut">
              <a:rPr lang="fr-FR" smtClean="0"/>
              <a:t>01/07/2014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102435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6DCD10-FA34-4541-95F3-59A3B416FD39}" type="datetimeFigureOut">
              <a:rPr lang="fr-FR" smtClean="0"/>
              <a:t>01/07/2014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224369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16DCD10-FA34-4541-95F3-59A3B416FD39}" type="datetimeFigureOut">
              <a:rPr lang="fr-FR" smtClean="0"/>
              <a:t>01/07/2014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59710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16DCD10-FA34-4541-95F3-59A3B416FD39}" type="datetimeFigureOut">
              <a:rPr lang="fr-FR" smtClean="0"/>
              <a:t>01/07/2014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887DB1-F846-4BBD-AD71-B98994763C9D}" type="slidenum">
              <a:rPr lang="fr-FR" smtClean="0"/>
              <a:t>‹N°›</a:t>
            </a:fld>
            <a:endParaRPr lang="fr-FR"/>
          </a:p>
        </p:txBody>
      </p:sp>
    </p:spTree>
    <p:extLst>
      <p:ext uri="{BB962C8B-B14F-4D97-AF65-F5344CB8AC3E}">
        <p14:creationId xmlns:p14="http://schemas.microsoft.com/office/powerpoint/2010/main" val="29763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DCD10-FA34-4541-95F3-59A3B416FD39}" type="datetimeFigureOut">
              <a:rPr lang="fr-FR" smtClean="0"/>
              <a:t>01/07/2014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87DB1-F846-4BBD-AD71-B98994763C9D}" type="slidenum">
              <a:rPr lang="fr-FR" smtClean="0"/>
              <a:t>‹N°›</a:t>
            </a:fld>
            <a:endParaRPr lang="fr-FR"/>
          </a:p>
        </p:txBody>
      </p:sp>
    </p:spTree>
    <p:extLst>
      <p:ext uri="{BB962C8B-B14F-4D97-AF65-F5344CB8AC3E}">
        <p14:creationId xmlns:p14="http://schemas.microsoft.com/office/powerpoint/2010/main" val="149671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26368"/>
            <a:ext cx="1944216" cy="830997"/>
          </a:xfrm>
          <a:prstGeom prst="rect">
            <a:avLst/>
          </a:prstGeom>
          <a:noFill/>
        </p:spPr>
        <p:txBody>
          <a:bodyPr wrap="square" rtlCol="0">
            <a:spAutoFit/>
          </a:bodyPr>
          <a:lstStyle/>
          <a:p>
            <a:pPr algn="ctr"/>
            <a:r>
              <a:rPr lang="fr-FR" sz="2400" b="1" dirty="0" smtClean="0">
                <a:solidFill>
                  <a:srgbClr val="FF0000"/>
                </a:solidFill>
                <a:effectLst>
                  <a:outerShdw blurRad="38100" dist="38100" dir="2700000" algn="tl">
                    <a:srgbClr val="000000">
                      <a:alpha val="43137"/>
                    </a:srgbClr>
                  </a:outerShdw>
                </a:effectLst>
              </a:rPr>
              <a:t>Constatations Atelier : </a:t>
            </a:r>
            <a:endParaRPr lang="fr-FR" sz="2400" b="1" dirty="0">
              <a:solidFill>
                <a:srgbClr val="FF0000"/>
              </a:solidFill>
              <a:effectLst>
                <a:outerShdw blurRad="38100" dist="38100" dir="2700000" algn="tl">
                  <a:srgbClr val="000000">
                    <a:alpha val="43137"/>
                  </a:srgbClr>
                </a:outerShdw>
              </a:effectLst>
            </a:endParaRPr>
          </a:p>
        </p:txBody>
      </p:sp>
      <p:sp>
        <p:nvSpPr>
          <p:cNvPr id="4" name="ZoneTexte 3"/>
          <p:cNvSpPr txBox="1"/>
          <p:nvPr/>
        </p:nvSpPr>
        <p:spPr>
          <a:xfrm>
            <a:off x="2123728" y="764704"/>
            <a:ext cx="6696744" cy="1754326"/>
          </a:xfrm>
          <a:prstGeom prst="rect">
            <a:avLst/>
          </a:prstGeom>
          <a:noFill/>
        </p:spPr>
        <p:txBody>
          <a:bodyPr wrap="square" rtlCol="0">
            <a:spAutoFit/>
          </a:bodyPr>
          <a:lstStyle/>
          <a:p>
            <a:r>
              <a:rPr lang="fr-FR" dirty="0" smtClean="0">
                <a:solidFill>
                  <a:schemeClr val="accent1">
                    <a:lumMod val="75000"/>
                  </a:schemeClr>
                </a:solidFill>
              </a:rPr>
              <a:t>Un client est arrivé à votre atelier indiquant que son témoin concernant les freins de son véhicule s’allume au moment du freinage.</a:t>
            </a:r>
          </a:p>
          <a:p>
            <a:r>
              <a:rPr lang="fr-FR" dirty="0" smtClean="0">
                <a:solidFill>
                  <a:schemeClr val="accent1">
                    <a:lumMod val="75000"/>
                  </a:schemeClr>
                </a:solidFill>
              </a:rPr>
              <a:t>Après vérification sur le véhicule, votre chef d’atelier vous demande de procéder au remplacement des disques / plaquettes à l’avant et de contrôler l’état des freins à tambours à l’arrière du véhicule. </a:t>
            </a:r>
            <a:endParaRPr lang="fr-FR" dirty="0">
              <a:solidFill>
                <a:schemeClr val="accent1">
                  <a:lumMod val="75000"/>
                </a:schemeClr>
              </a:solidFill>
            </a:endParaRPr>
          </a:p>
        </p:txBody>
      </p:sp>
      <p:sp>
        <p:nvSpPr>
          <p:cNvPr id="5" name="ZoneTexte 4"/>
          <p:cNvSpPr txBox="1"/>
          <p:nvPr/>
        </p:nvSpPr>
        <p:spPr>
          <a:xfrm>
            <a:off x="7840" y="2778804"/>
            <a:ext cx="1944216" cy="830997"/>
          </a:xfrm>
          <a:prstGeom prst="rect">
            <a:avLst/>
          </a:prstGeom>
          <a:noFill/>
        </p:spPr>
        <p:txBody>
          <a:bodyPr wrap="square" rtlCol="0">
            <a:spAutoFit/>
          </a:bodyPr>
          <a:lstStyle/>
          <a:p>
            <a:pPr algn="ctr"/>
            <a:r>
              <a:rPr lang="fr-FR" sz="2400" b="1" dirty="0" smtClean="0">
                <a:solidFill>
                  <a:srgbClr val="FF0000"/>
                </a:solidFill>
                <a:effectLst>
                  <a:outerShdw blurRad="38100" dist="38100" dir="2700000" algn="tl">
                    <a:srgbClr val="000000">
                      <a:alpha val="43137"/>
                    </a:srgbClr>
                  </a:outerShdw>
                </a:effectLst>
              </a:rPr>
              <a:t>Objectif  Principal :</a:t>
            </a:r>
            <a:endParaRPr lang="fr-FR" sz="2400" b="1" dirty="0">
              <a:solidFill>
                <a:srgbClr val="FF0000"/>
              </a:solidFill>
              <a:effectLst>
                <a:outerShdw blurRad="38100" dist="38100" dir="2700000" algn="tl">
                  <a:srgbClr val="000000">
                    <a:alpha val="43137"/>
                  </a:srgbClr>
                </a:outerShdw>
              </a:effectLst>
            </a:endParaRPr>
          </a:p>
        </p:txBody>
      </p:sp>
      <p:sp>
        <p:nvSpPr>
          <p:cNvPr id="6" name="ZoneTexte 5"/>
          <p:cNvSpPr txBox="1"/>
          <p:nvPr/>
        </p:nvSpPr>
        <p:spPr>
          <a:xfrm>
            <a:off x="2123728" y="2871136"/>
            <a:ext cx="6696744" cy="923330"/>
          </a:xfrm>
          <a:prstGeom prst="rect">
            <a:avLst/>
          </a:prstGeom>
          <a:noFill/>
        </p:spPr>
        <p:txBody>
          <a:bodyPr wrap="square" rtlCol="0">
            <a:spAutoFit/>
          </a:bodyPr>
          <a:lstStyle/>
          <a:p>
            <a:r>
              <a:rPr lang="fr-FR" b="1" u="sng" dirty="0" smtClean="0"/>
              <a:t>Être capable de CONTRÔLER et d’EFFECTUER le remplacement des récepteurs de freinage (Freins à disques et à tambours) et du frein de stationnement.</a:t>
            </a:r>
            <a:endParaRPr lang="fr-FR" b="1" u="sng" dirty="0"/>
          </a:p>
        </p:txBody>
      </p:sp>
      <p:sp>
        <p:nvSpPr>
          <p:cNvPr id="7" name="ZoneTexte 6"/>
          <p:cNvSpPr txBox="1"/>
          <p:nvPr/>
        </p:nvSpPr>
        <p:spPr>
          <a:xfrm>
            <a:off x="7840" y="4869160"/>
            <a:ext cx="2187896" cy="830997"/>
          </a:xfrm>
          <a:prstGeom prst="rect">
            <a:avLst/>
          </a:prstGeom>
          <a:noFill/>
        </p:spPr>
        <p:txBody>
          <a:bodyPr wrap="square" rtlCol="0">
            <a:spAutoFit/>
          </a:bodyPr>
          <a:lstStyle/>
          <a:p>
            <a:pPr algn="ctr"/>
            <a:r>
              <a:rPr lang="fr-FR" sz="2400" b="1" dirty="0">
                <a:solidFill>
                  <a:srgbClr val="FF0000"/>
                </a:solidFill>
                <a:effectLst>
                  <a:outerShdw blurRad="38100" dist="38100" dir="2700000" algn="tl">
                    <a:srgbClr val="000000">
                      <a:alpha val="43137"/>
                    </a:srgbClr>
                  </a:outerShdw>
                </a:effectLst>
              </a:rPr>
              <a:t>Objectifs </a:t>
            </a:r>
            <a:r>
              <a:rPr lang="fr-FR" sz="2400" b="1" dirty="0" smtClean="0">
                <a:solidFill>
                  <a:srgbClr val="FF0000"/>
                </a:solidFill>
                <a:effectLst>
                  <a:outerShdw blurRad="38100" dist="38100" dir="2700000" algn="tl">
                    <a:srgbClr val="000000">
                      <a:alpha val="43137"/>
                    </a:srgbClr>
                  </a:outerShdw>
                </a:effectLst>
              </a:rPr>
              <a:t>intermédiaires :</a:t>
            </a:r>
            <a:endParaRPr lang="fr-FR" sz="2400" b="1" dirty="0">
              <a:solidFill>
                <a:srgbClr val="FF0000"/>
              </a:solidFill>
              <a:effectLst>
                <a:outerShdw blurRad="38100" dist="38100" dir="2700000" algn="tl">
                  <a:srgbClr val="000000">
                    <a:alpha val="43137"/>
                  </a:srgbClr>
                </a:outerShdw>
              </a:effectLst>
            </a:endParaRPr>
          </a:p>
        </p:txBody>
      </p:sp>
      <p:sp>
        <p:nvSpPr>
          <p:cNvPr id="8" name="ZoneTexte 7"/>
          <p:cNvSpPr txBox="1"/>
          <p:nvPr/>
        </p:nvSpPr>
        <p:spPr>
          <a:xfrm>
            <a:off x="3275856" y="122386"/>
            <a:ext cx="2664296" cy="400110"/>
          </a:xfrm>
          <a:prstGeom prst="rect">
            <a:avLst/>
          </a:prstGeom>
          <a:noFill/>
        </p:spPr>
        <p:txBody>
          <a:bodyPr wrap="square" rtlCol="0">
            <a:spAutoFit/>
          </a:bodyPr>
          <a:lstStyle/>
          <a:p>
            <a:r>
              <a:rPr lang="fr-FR" sz="2000" b="1" dirty="0">
                <a:solidFill>
                  <a:schemeClr val="tx2">
                    <a:lumMod val="60000"/>
                    <a:lumOff val="40000"/>
                  </a:schemeClr>
                </a:solidFill>
              </a:rPr>
              <a:t>SYSTÈME DE FREINAGE</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384" y="658306"/>
            <a:ext cx="988504" cy="983561"/>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25"/>
            <a:ext cx="705166" cy="721048"/>
          </a:xfrm>
          <a:prstGeom prst="rect">
            <a:avLst/>
          </a:prstGeom>
        </p:spPr>
      </p:pic>
      <p:sp>
        <p:nvSpPr>
          <p:cNvPr id="11" name="ZoneTexte 10"/>
          <p:cNvSpPr txBox="1"/>
          <p:nvPr/>
        </p:nvSpPr>
        <p:spPr>
          <a:xfrm>
            <a:off x="2158915" y="3913549"/>
            <a:ext cx="6398908" cy="338554"/>
          </a:xfrm>
          <a:prstGeom prst="rect">
            <a:avLst/>
          </a:prstGeom>
          <a:noFill/>
        </p:spPr>
        <p:txBody>
          <a:bodyPr wrap="square" rtlCol="0">
            <a:spAutoFit/>
          </a:bodyPr>
          <a:lstStyle/>
          <a:p>
            <a:r>
              <a:rPr lang="fr-FR" sz="1600" i="1" dirty="0" smtClean="0"/>
              <a:t>- de localiser les récepteurs de freinage (Freins à disque/tambour).</a:t>
            </a:r>
            <a:endParaRPr lang="fr-FR" sz="1600" i="1" dirty="0"/>
          </a:p>
        </p:txBody>
      </p:sp>
      <p:sp>
        <p:nvSpPr>
          <p:cNvPr id="12" name="ZoneTexte 11"/>
          <p:cNvSpPr txBox="1"/>
          <p:nvPr/>
        </p:nvSpPr>
        <p:spPr>
          <a:xfrm>
            <a:off x="2154070" y="4241488"/>
            <a:ext cx="6566370" cy="369332"/>
          </a:xfrm>
          <a:prstGeom prst="rect">
            <a:avLst/>
          </a:prstGeom>
          <a:noFill/>
        </p:spPr>
        <p:txBody>
          <a:bodyPr wrap="square" rtlCol="0">
            <a:spAutoFit/>
          </a:bodyPr>
          <a:lstStyle/>
          <a:p>
            <a:r>
              <a:rPr lang="fr-FR" sz="1600" i="1" dirty="0" smtClean="0"/>
              <a:t>- d’identifier les différents éléments des freins à disques</a:t>
            </a:r>
            <a:r>
              <a:rPr lang="fr-FR" i="1" dirty="0" smtClean="0"/>
              <a:t>.</a:t>
            </a:r>
            <a:endParaRPr lang="fr-FR" i="1" dirty="0"/>
          </a:p>
        </p:txBody>
      </p:sp>
      <p:sp>
        <p:nvSpPr>
          <p:cNvPr id="14" name="ZoneTexte 13"/>
          <p:cNvSpPr txBox="1"/>
          <p:nvPr/>
        </p:nvSpPr>
        <p:spPr>
          <a:xfrm>
            <a:off x="2130242" y="4631127"/>
            <a:ext cx="7020272" cy="338554"/>
          </a:xfrm>
          <a:prstGeom prst="rect">
            <a:avLst/>
          </a:prstGeom>
          <a:noFill/>
        </p:spPr>
        <p:txBody>
          <a:bodyPr wrap="square" rtlCol="0">
            <a:spAutoFit/>
          </a:bodyPr>
          <a:lstStyle/>
          <a:p>
            <a:r>
              <a:rPr lang="fr-FR" sz="1600" i="1" dirty="0" smtClean="0"/>
              <a:t>- d’identifier </a:t>
            </a:r>
            <a:r>
              <a:rPr lang="fr-FR" sz="1600" i="1" dirty="0"/>
              <a:t>les phases de fonctionnement d’un frein à disque.</a:t>
            </a:r>
          </a:p>
        </p:txBody>
      </p:sp>
      <p:sp>
        <p:nvSpPr>
          <p:cNvPr id="15" name="ZoneTexte 14"/>
          <p:cNvSpPr txBox="1"/>
          <p:nvPr/>
        </p:nvSpPr>
        <p:spPr>
          <a:xfrm>
            <a:off x="2111116" y="5040937"/>
            <a:ext cx="6457852" cy="338554"/>
          </a:xfrm>
          <a:prstGeom prst="rect">
            <a:avLst/>
          </a:prstGeom>
          <a:noFill/>
        </p:spPr>
        <p:txBody>
          <a:bodyPr wrap="square" rtlCol="0">
            <a:spAutoFit/>
          </a:bodyPr>
          <a:lstStyle/>
          <a:p>
            <a:r>
              <a:rPr lang="fr-FR" sz="1600" i="1" dirty="0" smtClean="0"/>
              <a:t>- d’identifier </a:t>
            </a:r>
            <a:r>
              <a:rPr lang="fr-FR" sz="1600" i="1" dirty="0"/>
              <a:t>les différents types de disque de frein.</a:t>
            </a:r>
          </a:p>
        </p:txBody>
      </p:sp>
      <p:sp>
        <p:nvSpPr>
          <p:cNvPr id="16" name="ZoneTexte 15"/>
          <p:cNvSpPr txBox="1"/>
          <p:nvPr/>
        </p:nvSpPr>
        <p:spPr>
          <a:xfrm>
            <a:off x="2111116" y="5379491"/>
            <a:ext cx="6961907" cy="338554"/>
          </a:xfrm>
          <a:prstGeom prst="rect">
            <a:avLst/>
          </a:prstGeom>
          <a:noFill/>
        </p:spPr>
        <p:txBody>
          <a:bodyPr wrap="square" rtlCol="0">
            <a:spAutoFit/>
          </a:bodyPr>
          <a:lstStyle/>
          <a:p>
            <a:r>
              <a:rPr lang="fr-FR" sz="1600" i="1" dirty="0" smtClean="0"/>
              <a:t>- d’identifier </a:t>
            </a:r>
            <a:r>
              <a:rPr lang="fr-FR" sz="1600" i="1" dirty="0"/>
              <a:t>les différents éléments des freins à tambours.</a:t>
            </a:r>
          </a:p>
        </p:txBody>
      </p:sp>
      <p:sp>
        <p:nvSpPr>
          <p:cNvPr id="17" name="ZoneTexte 16"/>
          <p:cNvSpPr txBox="1"/>
          <p:nvPr/>
        </p:nvSpPr>
        <p:spPr>
          <a:xfrm>
            <a:off x="2130242" y="5718045"/>
            <a:ext cx="6518115" cy="338554"/>
          </a:xfrm>
          <a:prstGeom prst="rect">
            <a:avLst/>
          </a:prstGeom>
          <a:noFill/>
        </p:spPr>
        <p:txBody>
          <a:bodyPr wrap="square" rtlCol="0">
            <a:spAutoFit/>
          </a:bodyPr>
          <a:lstStyle/>
          <a:p>
            <a:r>
              <a:rPr lang="fr-FR" sz="1600" i="1" dirty="0" smtClean="0"/>
              <a:t>- </a:t>
            </a:r>
            <a:r>
              <a:rPr lang="fr-FR" sz="1600" i="1" dirty="0"/>
              <a:t>d’analyser</a:t>
            </a:r>
            <a:r>
              <a:rPr lang="fr-FR" sz="1600" i="1" dirty="0" smtClean="0"/>
              <a:t> </a:t>
            </a:r>
            <a:r>
              <a:rPr lang="fr-FR" sz="1600" i="1" dirty="0"/>
              <a:t>le fonctionnement d’un frein à tambour.</a:t>
            </a:r>
          </a:p>
        </p:txBody>
      </p:sp>
      <p:sp>
        <p:nvSpPr>
          <p:cNvPr id="3" name="ZoneTexte 2"/>
          <p:cNvSpPr txBox="1"/>
          <p:nvPr/>
        </p:nvSpPr>
        <p:spPr>
          <a:xfrm>
            <a:off x="179512" y="4005064"/>
            <a:ext cx="1764704" cy="369332"/>
          </a:xfrm>
          <a:prstGeom prst="rect">
            <a:avLst/>
          </a:prstGeom>
          <a:noFill/>
        </p:spPr>
        <p:txBody>
          <a:bodyPr wrap="square" rtlCol="0">
            <a:spAutoFit/>
          </a:bodyPr>
          <a:lstStyle/>
          <a:p>
            <a:r>
              <a:rPr lang="fr-FR" dirty="0" smtClean="0"/>
              <a:t>Etre capable de :</a:t>
            </a:r>
            <a:endParaRPr lang="fr-FR" dirty="0"/>
          </a:p>
        </p:txBody>
      </p:sp>
      <p:sp>
        <p:nvSpPr>
          <p:cNvPr id="18" name="Rectangle 17"/>
          <p:cNvSpPr/>
          <p:nvPr/>
        </p:nvSpPr>
        <p:spPr>
          <a:xfrm>
            <a:off x="2112857" y="6056599"/>
            <a:ext cx="5390125" cy="338554"/>
          </a:xfrm>
          <a:prstGeom prst="rect">
            <a:avLst/>
          </a:prstGeom>
        </p:spPr>
        <p:txBody>
          <a:bodyPr wrap="square">
            <a:spAutoFit/>
          </a:bodyPr>
          <a:lstStyle/>
          <a:p>
            <a:r>
              <a:rPr lang="fr-FR" sz="1600" i="1" dirty="0"/>
              <a:t>-d’identifier les différents systèmes de frein de </a:t>
            </a:r>
            <a:r>
              <a:rPr lang="fr-FR" sz="1600" i="1" dirty="0" smtClean="0"/>
              <a:t>stationnement.</a:t>
            </a:r>
            <a:endParaRPr lang="fr-FR" sz="1600" i="1" dirty="0"/>
          </a:p>
        </p:txBody>
      </p:sp>
    </p:spTree>
    <p:extLst>
      <p:ext uri="{BB962C8B-B14F-4D97-AF65-F5344CB8AC3E}">
        <p14:creationId xmlns:p14="http://schemas.microsoft.com/office/powerpoint/2010/main" val="20177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ppt_w</p:attrName>
                                        </p:attrNameLst>
                                      </p:cBhvr>
                                      <p:tavLst>
                                        <p:tav tm="0" fmla="#ppt_w*sin(2.5*pi*$)">
                                          <p:val>
                                            <p:fltVal val="0"/>
                                          </p:val>
                                        </p:tav>
                                        <p:tav tm="100000">
                                          <p:val>
                                            <p:fltVal val="1"/>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1" grpId="0"/>
      <p:bldP spid="12" grpId="0"/>
      <p:bldP spid="14" grpId="0"/>
      <p:bldP spid="15" grpId="0"/>
      <p:bldP spid="16" grpId="0"/>
      <p:bldP spid="17" grpId="0"/>
      <p:bldP spid="3"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808602"/>
            <a:ext cx="6961907" cy="369332"/>
          </a:xfrm>
          <a:prstGeom prst="rect">
            <a:avLst/>
          </a:prstGeom>
          <a:noFill/>
        </p:spPr>
        <p:txBody>
          <a:bodyPr wrap="square" rtlCol="0">
            <a:spAutoFit/>
          </a:bodyPr>
          <a:lstStyle/>
          <a:p>
            <a:r>
              <a:rPr lang="fr-FR" i="1" dirty="0" smtClean="0"/>
              <a:t>Etre capable d’identifier les différents éléments des freins à disques.</a:t>
            </a:r>
            <a:endParaRPr lang="fr-FR" i="1" dirty="0"/>
          </a:p>
        </p:txBody>
      </p:sp>
      <p:sp>
        <p:nvSpPr>
          <p:cNvPr id="5" name="ZoneTexte 4"/>
          <p:cNvSpPr txBox="1"/>
          <p:nvPr/>
        </p:nvSpPr>
        <p:spPr>
          <a:xfrm>
            <a:off x="899592" y="1988840"/>
            <a:ext cx="7200800" cy="2308324"/>
          </a:xfrm>
          <a:prstGeom prst="rect">
            <a:avLst/>
          </a:prstGeom>
          <a:noFill/>
        </p:spPr>
        <p:txBody>
          <a:bodyPr wrap="square" rtlCol="0">
            <a:spAutoFit/>
          </a:bodyPr>
          <a:lstStyle/>
          <a:p>
            <a:pPr algn="ctr"/>
            <a:r>
              <a:rPr lang="fr-FR" sz="4800" dirty="0">
                <a:solidFill>
                  <a:schemeClr val="tx2">
                    <a:lumMod val="60000"/>
                    <a:lumOff val="40000"/>
                  </a:schemeClr>
                </a:solidFill>
              </a:rPr>
              <a:t>Quels sont les éléments </a:t>
            </a:r>
            <a:r>
              <a:rPr lang="fr-FR" sz="4800" dirty="0" smtClean="0">
                <a:solidFill>
                  <a:schemeClr val="tx2">
                    <a:lumMod val="60000"/>
                    <a:lumOff val="40000"/>
                  </a:schemeClr>
                </a:solidFill>
              </a:rPr>
              <a:t>constituant </a:t>
            </a:r>
            <a:r>
              <a:rPr lang="fr-FR" sz="4800" dirty="0">
                <a:solidFill>
                  <a:schemeClr val="tx2">
                    <a:lumMod val="60000"/>
                    <a:lumOff val="40000"/>
                  </a:schemeClr>
                </a:solidFill>
              </a:rPr>
              <a:t>les </a:t>
            </a:r>
            <a:r>
              <a:rPr lang="fr-FR" sz="4800" dirty="0" smtClean="0">
                <a:solidFill>
                  <a:schemeClr val="tx2">
                    <a:lumMod val="60000"/>
                    <a:lumOff val="40000"/>
                  </a:schemeClr>
                </a:solidFill>
              </a:rPr>
              <a:t>étriers fixe et flottant </a:t>
            </a:r>
            <a:r>
              <a:rPr lang="fr-FR" sz="4800" dirty="0">
                <a:solidFill>
                  <a:schemeClr val="tx2">
                    <a:lumMod val="60000"/>
                    <a:lumOff val="40000"/>
                  </a:schemeClr>
                </a:solidFill>
              </a:rPr>
              <a:t>?</a:t>
            </a:r>
          </a:p>
        </p:txBody>
      </p:sp>
      <p:sp>
        <p:nvSpPr>
          <p:cNvPr id="6" name="ZoneTexte 5"/>
          <p:cNvSpPr txBox="1"/>
          <p:nvPr/>
        </p:nvSpPr>
        <p:spPr>
          <a:xfrm>
            <a:off x="971600" y="4581128"/>
            <a:ext cx="7128792" cy="1938992"/>
          </a:xfrm>
          <a:prstGeom prst="rect">
            <a:avLst/>
          </a:prstGeom>
          <a:noFill/>
        </p:spPr>
        <p:txBody>
          <a:bodyPr wrap="square" rtlCol="0">
            <a:spAutoFit/>
          </a:bodyPr>
          <a:lstStyle/>
          <a:p>
            <a:r>
              <a:rPr lang="fr-FR" sz="2000" dirty="0" smtClean="0"/>
              <a:t>Recherchez dans la documentation technique mis à votre disposition (chapitre ; FREIN – Méthode de réparation), les éléments constituants les différents types d’étrier (freins avant et/ou arrière), puis complétez votre cours « le frein à disque,  c) constitution étrier » page 2.</a:t>
            </a:r>
          </a:p>
          <a:p>
            <a:endParaRPr lang="fr-FR" sz="2000" dirty="0"/>
          </a:p>
        </p:txBody>
      </p:sp>
    </p:spTree>
    <p:extLst>
      <p:ext uri="{BB962C8B-B14F-4D97-AF65-F5344CB8AC3E}">
        <p14:creationId xmlns:p14="http://schemas.microsoft.com/office/powerpoint/2010/main" val="310374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808602"/>
            <a:ext cx="6961907" cy="369332"/>
          </a:xfrm>
          <a:prstGeom prst="rect">
            <a:avLst/>
          </a:prstGeom>
          <a:noFill/>
        </p:spPr>
        <p:txBody>
          <a:bodyPr wrap="square" rtlCol="0">
            <a:spAutoFit/>
          </a:bodyPr>
          <a:lstStyle/>
          <a:p>
            <a:r>
              <a:rPr lang="fr-FR" i="1" dirty="0" smtClean="0"/>
              <a:t>Etre capable d’identifier les différents éléments des freins à disques.</a:t>
            </a:r>
            <a:endParaRPr lang="fr-FR" i="1"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65" y="1177480"/>
            <a:ext cx="7466667" cy="3609524"/>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1015542506"/>
              </p:ext>
            </p:extLst>
          </p:nvPr>
        </p:nvGraphicFramePr>
        <p:xfrm>
          <a:off x="1415988" y="5003800"/>
          <a:ext cx="6468380" cy="1854200"/>
        </p:xfrm>
        <a:graphic>
          <a:graphicData uri="http://schemas.openxmlformats.org/drawingml/2006/table">
            <a:tbl>
              <a:tblPr firstRow="1" bandRow="1">
                <a:tableStyleId>{5C22544A-7EE6-4342-B048-85BDC9FD1C3A}</a:tableStyleId>
              </a:tblPr>
              <a:tblGrid>
                <a:gridCol w="491716"/>
                <a:gridCol w="2880320"/>
                <a:gridCol w="504056"/>
                <a:gridCol w="2592288"/>
              </a:tblGrid>
              <a:tr h="370840">
                <a:tc>
                  <a:txBody>
                    <a:bodyPr/>
                    <a:lstStyle/>
                    <a:p>
                      <a:r>
                        <a:rPr lang="fr-FR" dirty="0" smtClean="0"/>
                        <a:t>1</a:t>
                      </a:r>
                      <a:endParaRPr lang="fr-FR" dirty="0"/>
                    </a:p>
                  </a:txBody>
                  <a:tcPr/>
                </a:tc>
                <a:tc>
                  <a:txBody>
                    <a:bodyPr/>
                    <a:lstStyle/>
                    <a:p>
                      <a:endParaRPr lang="fr-FR"/>
                    </a:p>
                  </a:txBody>
                  <a:tcPr/>
                </a:tc>
                <a:tc>
                  <a:txBody>
                    <a:bodyPr/>
                    <a:lstStyle/>
                    <a:p>
                      <a:r>
                        <a:rPr lang="fr-FR" dirty="0" smtClean="0"/>
                        <a:t>6</a:t>
                      </a:r>
                      <a:endParaRPr lang="fr-FR" dirty="0"/>
                    </a:p>
                  </a:txBody>
                  <a:tcPr/>
                </a:tc>
                <a:tc>
                  <a:txBody>
                    <a:bodyPr/>
                    <a:lstStyle/>
                    <a:p>
                      <a:endParaRPr lang="fr-FR" dirty="0"/>
                    </a:p>
                  </a:txBody>
                  <a:tcPr/>
                </a:tc>
              </a:tr>
              <a:tr h="370840">
                <a:tc>
                  <a:txBody>
                    <a:bodyPr/>
                    <a:lstStyle/>
                    <a:p>
                      <a:r>
                        <a:rPr lang="fr-FR" dirty="0" smtClean="0"/>
                        <a:t>2</a:t>
                      </a:r>
                      <a:endParaRPr lang="fr-FR" dirty="0"/>
                    </a:p>
                  </a:txBody>
                  <a:tcPr/>
                </a:tc>
                <a:tc>
                  <a:txBody>
                    <a:bodyPr/>
                    <a:lstStyle/>
                    <a:p>
                      <a:endParaRPr lang="fr-FR" dirty="0"/>
                    </a:p>
                  </a:txBody>
                  <a:tcPr/>
                </a:tc>
                <a:tc>
                  <a:txBody>
                    <a:bodyPr/>
                    <a:lstStyle/>
                    <a:p>
                      <a:r>
                        <a:rPr lang="fr-FR" dirty="0" smtClean="0"/>
                        <a:t>7</a:t>
                      </a:r>
                      <a:endParaRPr lang="fr-FR" dirty="0"/>
                    </a:p>
                  </a:txBody>
                  <a:tcPr/>
                </a:tc>
                <a:tc>
                  <a:txBody>
                    <a:bodyPr/>
                    <a:lstStyle/>
                    <a:p>
                      <a:endParaRPr lang="fr-FR" dirty="0"/>
                    </a:p>
                  </a:txBody>
                  <a:tcPr/>
                </a:tc>
              </a:tr>
              <a:tr h="370840">
                <a:tc>
                  <a:txBody>
                    <a:bodyPr/>
                    <a:lstStyle/>
                    <a:p>
                      <a:r>
                        <a:rPr lang="fr-FR" dirty="0" smtClean="0"/>
                        <a:t>3</a:t>
                      </a:r>
                      <a:endParaRPr lang="fr-FR" dirty="0"/>
                    </a:p>
                  </a:txBody>
                  <a:tcPr/>
                </a:tc>
                <a:tc>
                  <a:txBody>
                    <a:bodyPr/>
                    <a:lstStyle/>
                    <a:p>
                      <a:endParaRPr lang="fr-FR"/>
                    </a:p>
                  </a:txBody>
                  <a:tcPr/>
                </a:tc>
                <a:tc>
                  <a:txBody>
                    <a:bodyPr/>
                    <a:lstStyle/>
                    <a:p>
                      <a:r>
                        <a:rPr lang="fr-FR" dirty="0" smtClean="0"/>
                        <a:t>8</a:t>
                      </a:r>
                      <a:endParaRPr lang="fr-FR" dirty="0"/>
                    </a:p>
                  </a:txBody>
                  <a:tcPr/>
                </a:tc>
                <a:tc>
                  <a:txBody>
                    <a:bodyPr/>
                    <a:lstStyle/>
                    <a:p>
                      <a:endParaRPr lang="fr-FR" dirty="0"/>
                    </a:p>
                  </a:txBody>
                  <a:tcPr/>
                </a:tc>
              </a:tr>
              <a:tr h="370840">
                <a:tc>
                  <a:txBody>
                    <a:bodyPr/>
                    <a:lstStyle/>
                    <a:p>
                      <a:r>
                        <a:rPr lang="fr-FR" dirty="0" smtClean="0"/>
                        <a:t>4</a:t>
                      </a:r>
                      <a:endParaRPr lang="fr-FR" dirty="0"/>
                    </a:p>
                  </a:txBody>
                  <a:tcPr/>
                </a:tc>
                <a:tc>
                  <a:txBody>
                    <a:bodyPr/>
                    <a:lstStyle/>
                    <a:p>
                      <a:endParaRPr lang="fr-FR" dirty="0"/>
                    </a:p>
                  </a:txBody>
                  <a:tcPr/>
                </a:tc>
                <a:tc>
                  <a:txBody>
                    <a:bodyPr/>
                    <a:lstStyle/>
                    <a:p>
                      <a:r>
                        <a:rPr lang="fr-FR" dirty="0" smtClean="0"/>
                        <a:t>9</a:t>
                      </a:r>
                      <a:endParaRPr lang="fr-FR" dirty="0"/>
                    </a:p>
                  </a:txBody>
                  <a:tcPr/>
                </a:tc>
                <a:tc>
                  <a:txBody>
                    <a:bodyPr/>
                    <a:lstStyle/>
                    <a:p>
                      <a:endParaRPr lang="fr-FR" dirty="0"/>
                    </a:p>
                  </a:txBody>
                  <a:tcPr/>
                </a:tc>
              </a:tr>
              <a:tr h="370840">
                <a:tc>
                  <a:txBody>
                    <a:bodyPr/>
                    <a:lstStyle/>
                    <a:p>
                      <a:r>
                        <a:rPr lang="fr-FR" dirty="0" smtClean="0"/>
                        <a:t>5</a:t>
                      </a:r>
                      <a:endParaRPr lang="fr-FR" dirty="0"/>
                    </a:p>
                  </a:txBody>
                  <a:tcPr/>
                </a:tc>
                <a:tc>
                  <a:txBody>
                    <a:bodyPr/>
                    <a:lstStyle/>
                    <a:p>
                      <a:endParaRPr lang="fr-FR" dirty="0"/>
                    </a:p>
                  </a:txBody>
                  <a:tcPr/>
                </a:tc>
                <a:tc>
                  <a:txBody>
                    <a:bodyPr/>
                    <a:lstStyle/>
                    <a:p>
                      <a:r>
                        <a:rPr lang="fr-FR" dirty="0" smtClean="0"/>
                        <a:t>10</a:t>
                      </a:r>
                      <a:endParaRPr lang="fr-FR" dirty="0"/>
                    </a:p>
                  </a:txBody>
                  <a:tcPr/>
                </a:tc>
                <a:tc>
                  <a:txBody>
                    <a:bodyPr/>
                    <a:lstStyle/>
                    <a:p>
                      <a:endParaRPr lang="fr-FR" dirty="0"/>
                    </a:p>
                  </a:txBody>
                  <a:tcPr/>
                </a:tc>
              </a:tr>
            </a:tbl>
          </a:graphicData>
        </a:graphic>
      </p:graphicFrame>
      <p:sp>
        <p:nvSpPr>
          <p:cNvPr id="7" name="ZoneTexte 6"/>
          <p:cNvSpPr txBox="1"/>
          <p:nvPr/>
        </p:nvSpPr>
        <p:spPr>
          <a:xfrm>
            <a:off x="1907704" y="5013176"/>
            <a:ext cx="2376264" cy="369332"/>
          </a:xfrm>
          <a:prstGeom prst="rect">
            <a:avLst/>
          </a:prstGeom>
          <a:noFill/>
        </p:spPr>
        <p:txBody>
          <a:bodyPr wrap="square" rtlCol="0">
            <a:spAutoFit/>
          </a:bodyPr>
          <a:lstStyle/>
          <a:p>
            <a:r>
              <a:rPr lang="fr-FR" dirty="0" smtClean="0"/>
              <a:t>Vis de purge</a:t>
            </a:r>
            <a:endParaRPr lang="fr-FR" dirty="0"/>
          </a:p>
        </p:txBody>
      </p:sp>
      <p:sp>
        <p:nvSpPr>
          <p:cNvPr id="8" name="ZoneTexte 7"/>
          <p:cNvSpPr txBox="1"/>
          <p:nvPr/>
        </p:nvSpPr>
        <p:spPr>
          <a:xfrm>
            <a:off x="1907704" y="5382508"/>
            <a:ext cx="2376264" cy="369332"/>
          </a:xfrm>
          <a:prstGeom prst="rect">
            <a:avLst/>
          </a:prstGeom>
          <a:noFill/>
        </p:spPr>
        <p:txBody>
          <a:bodyPr wrap="square" rtlCol="0">
            <a:spAutoFit/>
          </a:bodyPr>
          <a:lstStyle/>
          <a:p>
            <a:r>
              <a:rPr lang="fr-FR" dirty="0" smtClean="0"/>
              <a:t>Piston</a:t>
            </a:r>
            <a:endParaRPr lang="fr-FR" dirty="0"/>
          </a:p>
        </p:txBody>
      </p:sp>
      <p:sp>
        <p:nvSpPr>
          <p:cNvPr id="9" name="ZoneTexte 8"/>
          <p:cNvSpPr txBox="1"/>
          <p:nvPr/>
        </p:nvSpPr>
        <p:spPr>
          <a:xfrm>
            <a:off x="1907704" y="5751840"/>
            <a:ext cx="2376264" cy="369332"/>
          </a:xfrm>
          <a:prstGeom prst="rect">
            <a:avLst/>
          </a:prstGeom>
          <a:noFill/>
        </p:spPr>
        <p:txBody>
          <a:bodyPr wrap="square" rtlCol="0">
            <a:spAutoFit/>
          </a:bodyPr>
          <a:lstStyle/>
          <a:p>
            <a:r>
              <a:rPr lang="fr-FR" dirty="0" smtClean="0"/>
              <a:t>Joint d’étanchéité</a:t>
            </a:r>
            <a:endParaRPr lang="fr-FR" dirty="0"/>
          </a:p>
        </p:txBody>
      </p:sp>
      <p:sp>
        <p:nvSpPr>
          <p:cNvPr id="10" name="ZoneTexte 9"/>
          <p:cNvSpPr txBox="1"/>
          <p:nvPr/>
        </p:nvSpPr>
        <p:spPr>
          <a:xfrm>
            <a:off x="1907704" y="6121172"/>
            <a:ext cx="2376264" cy="369332"/>
          </a:xfrm>
          <a:prstGeom prst="rect">
            <a:avLst/>
          </a:prstGeom>
          <a:noFill/>
        </p:spPr>
        <p:txBody>
          <a:bodyPr wrap="square" rtlCol="0">
            <a:spAutoFit/>
          </a:bodyPr>
          <a:lstStyle/>
          <a:p>
            <a:r>
              <a:rPr lang="fr-FR" dirty="0" smtClean="0"/>
              <a:t>Joint cache poussière</a:t>
            </a:r>
            <a:endParaRPr lang="fr-FR" dirty="0"/>
          </a:p>
        </p:txBody>
      </p:sp>
      <p:sp>
        <p:nvSpPr>
          <p:cNvPr id="11" name="ZoneTexte 10"/>
          <p:cNvSpPr txBox="1"/>
          <p:nvPr/>
        </p:nvSpPr>
        <p:spPr>
          <a:xfrm>
            <a:off x="1907704" y="6490504"/>
            <a:ext cx="2880320" cy="369332"/>
          </a:xfrm>
          <a:prstGeom prst="rect">
            <a:avLst/>
          </a:prstGeom>
          <a:noFill/>
        </p:spPr>
        <p:txBody>
          <a:bodyPr wrap="square" rtlCol="0">
            <a:spAutoFit/>
          </a:bodyPr>
          <a:lstStyle/>
          <a:p>
            <a:r>
              <a:rPr lang="fr-FR" dirty="0" smtClean="0"/>
              <a:t>Agrafe ou ressort anti-bruit</a:t>
            </a:r>
            <a:endParaRPr lang="fr-FR" dirty="0"/>
          </a:p>
        </p:txBody>
      </p:sp>
      <p:sp>
        <p:nvSpPr>
          <p:cNvPr id="12" name="ZoneTexte 11"/>
          <p:cNvSpPr txBox="1"/>
          <p:nvPr/>
        </p:nvSpPr>
        <p:spPr>
          <a:xfrm>
            <a:off x="5292080" y="5013176"/>
            <a:ext cx="2592288" cy="369332"/>
          </a:xfrm>
          <a:prstGeom prst="rect">
            <a:avLst/>
          </a:prstGeom>
          <a:noFill/>
        </p:spPr>
        <p:txBody>
          <a:bodyPr wrap="square" rtlCol="0">
            <a:spAutoFit/>
          </a:bodyPr>
          <a:lstStyle/>
          <a:p>
            <a:r>
              <a:rPr lang="fr-FR" dirty="0" smtClean="0"/>
              <a:t>Soufflet de colonnette</a:t>
            </a:r>
            <a:endParaRPr lang="fr-FR" dirty="0"/>
          </a:p>
        </p:txBody>
      </p:sp>
      <p:sp>
        <p:nvSpPr>
          <p:cNvPr id="13" name="ZoneTexte 12"/>
          <p:cNvSpPr txBox="1"/>
          <p:nvPr/>
        </p:nvSpPr>
        <p:spPr>
          <a:xfrm>
            <a:off x="5292080" y="5382508"/>
            <a:ext cx="2592288" cy="369332"/>
          </a:xfrm>
          <a:prstGeom prst="rect">
            <a:avLst/>
          </a:prstGeom>
          <a:noFill/>
        </p:spPr>
        <p:txBody>
          <a:bodyPr wrap="square" rtlCol="0">
            <a:spAutoFit/>
          </a:bodyPr>
          <a:lstStyle/>
          <a:p>
            <a:r>
              <a:rPr lang="fr-FR" dirty="0" smtClean="0"/>
              <a:t>Etrier</a:t>
            </a:r>
            <a:endParaRPr lang="fr-FR" dirty="0"/>
          </a:p>
        </p:txBody>
      </p:sp>
      <p:sp>
        <p:nvSpPr>
          <p:cNvPr id="14" name="ZoneTexte 13"/>
          <p:cNvSpPr txBox="1"/>
          <p:nvPr/>
        </p:nvSpPr>
        <p:spPr>
          <a:xfrm>
            <a:off x="5292080" y="5751840"/>
            <a:ext cx="2448272" cy="369332"/>
          </a:xfrm>
          <a:prstGeom prst="rect">
            <a:avLst/>
          </a:prstGeom>
          <a:noFill/>
        </p:spPr>
        <p:txBody>
          <a:bodyPr wrap="square" rtlCol="0">
            <a:spAutoFit/>
          </a:bodyPr>
          <a:lstStyle/>
          <a:p>
            <a:r>
              <a:rPr lang="fr-FR" dirty="0" smtClean="0"/>
              <a:t>Plaquettes</a:t>
            </a:r>
            <a:endParaRPr lang="fr-FR" dirty="0"/>
          </a:p>
        </p:txBody>
      </p:sp>
      <p:sp>
        <p:nvSpPr>
          <p:cNvPr id="15" name="ZoneTexte 14"/>
          <p:cNvSpPr txBox="1"/>
          <p:nvPr/>
        </p:nvSpPr>
        <p:spPr>
          <a:xfrm>
            <a:off x="5292080" y="6121172"/>
            <a:ext cx="2448272" cy="369332"/>
          </a:xfrm>
          <a:prstGeom prst="rect">
            <a:avLst/>
          </a:prstGeom>
          <a:noFill/>
        </p:spPr>
        <p:txBody>
          <a:bodyPr wrap="square" rtlCol="0">
            <a:spAutoFit/>
          </a:bodyPr>
          <a:lstStyle/>
          <a:p>
            <a:r>
              <a:rPr lang="fr-FR" dirty="0" smtClean="0"/>
              <a:t>Support d’étrier</a:t>
            </a:r>
            <a:endParaRPr lang="fr-FR" dirty="0"/>
          </a:p>
        </p:txBody>
      </p:sp>
      <p:sp>
        <p:nvSpPr>
          <p:cNvPr id="16" name="ZoneTexte 15"/>
          <p:cNvSpPr txBox="1"/>
          <p:nvPr/>
        </p:nvSpPr>
        <p:spPr>
          <a:xfrm>
            <a:off x="5292080" y="6490504"/>
            <a:ext cx="2448272" cy="369332"/>
          </a:xfrm>
          <a:prstGeom prst="rect">
            <a:avLst/>
          </a:prstGeom>
          <a:noFill/>
        </p:spPr>
        <p:txBody>
          <a:bodyPr wrap="square" rtlCol="0">
            <a:spAutoFit/>
          </a:bodyPr>
          <a:lstStyle/>
          <a:p>
            <a:r>
              <a:rPr lang="fr-FR" dirty="0" smtClean="0"/>
              <a:t>Colonnette</a:t>
            </a:r>
            <a:endParaRPr lang="fr-FR" dirty="0"/>
          </a:p>
        </p:txBody>
      </p:sp>
      <p:sp>
        <p:nvSpPr>
          <p:cNvPr id="17" name="ZoneTexte 16"/>
          <p:cNvSpPr txBox="1"/>
          <p:nvPr/>
        </p:nvSpPr>
        <p:spPr>
          <a:xfrm>
            <a:off x="107504" y="2564904"/>
            <a:ext cx="1584176" cy="369332"/>
          </a:xfrm>
          <a:prstGeom prst="rect">
            <a:avLst/>
          </a:prstGeom>
          <a:noFill/>
        </p:spPr>
        <p:txBody>
          <a:bodyPr wrap="square" rtlCol="0">
            <a:spAutoFit/>
          </a:bodyPr>
          <a:lstStyle/>
          <a:p>
            <a:r>
              <a:rPr lang="fr-FR" dirty="0" smtClean="0"/>
              <a:t>Etrier Flottant</a:t>
            </a:r>
            <a:endParaRPr lang="fr-FR" dirty="0"/>
          </a:p>
        </p:txBody>
      </p:sp>
      <p:sp>
        <p:nvSpPr>
          <p:cNvPr id="18" name="ZoneTexte 17"/>
          <p:cNvSpPr txBox="1"/>
          <p:nvPr/>
        </p:nvSpPr>
        <p:spPr>
          <a:xfrm>
            <a:off x="7524328" y="4005064"/>
            <a:ext cx="1440160" cy="369332"/>
          </a:xfrm>
          <a:prstGeom prst="rect">
            <a:avLst/>
          </a:prstGeom>
          <a:noFill/>
        </p:spPr>
        <p:txBody>
          <a:bodyPr wrap="square" rtlCol="0">
            <a:spAutoFit/>
          </a:bodyPr>
          <a:lstStyle/>
          <a:p>
            <a:r>
              <a:rPr lang="fr-FR" dirty="0" smtClean="0"/>
              <a:t>Etrier fixe</a:t>
            </a:r>
            <a:endParaRPr lang="fr-FR" dirty="0"/>
          </a:p>
        </p:txBody>
      </p:sp>
    </p:spTree>
    <p:extLst>
      <p:ext uri="{BB962C8B-B14F-4D97-AF65-F5344CB8AC3E}">
        <p14:creationId xmlns:p14="http://schemas.microsoft.com/office/powerpoint/2010/main" val="100075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808602"/>
            <a:ext cx="7105924" cy="369332"/>
          </a:xfrm>
          <a:prstGeom prst="rect">
            <a:avLst/>
          </a:prstGeom>
          <a:noFill/>
        </p:spPr>
        <p:txBody>
          <a:bodyPr wrap="square" rtlCol="0">
            <a:spAutoFit/>
          </a:bodyPr>
          <a:lstStyle/>
          <a:p>
            <a:r>
              <a:rPr lang="fr-FR" i="1" dirty="0" smtClean="0"/>
              <a:t>Etre capable d’identifier les phases de fonctionnement d’un frein à disque.</a:t>
            </a:r>
            <a:endParaRPr lang="fr-FR" i="1" dirty="0"/>
          </a:p>
        </p:txBody>
      </p:sp>
      <p:sp>
        <p:nvSpPr>
          <p:cNvPr id="2" name="ZoneTexte 1"/>
          <p:cNvSpPr txBox="1"/>
          <p:nvPr/>
        </p:nvSpPr>
        <p:spPr>
          <a:xfrm>
            <a:off x="1395409" y="1924182"/>
            <a:ext cx="6137158" cy="1569660"/>
          </a:xfrm>
          <a:prstGeom prst="rect">
            <a:avLst/>
          </a:prstGeom>
          <a:noFill/>
        </p:spPr>
        <p:txBody>
          <a:bodyPr wrap="square" rtlCol="0">
            <a:spAutoFit/>
          </a:bodyPr>
          <a:lstStyle/>
          <a:p>
            <a:pPr algn="ctr"/>
            <a:r>
              <a:rPr lang="fr-FR" sz="4800" dirty="0">
                <a:solidFill>
                  <a:schemeClr val="tx2">
                    <a:lumMod val="60000"/>
                    <a:lumOff val="40000"/>
                  </a:schemeClr>
                </a:solidFill>
              </a:rPr>
              <a:t>Comment </a:t>
            </a:r>
            <a:r>
              <a:rPr lang="fr-FR" sz="4800" dirty="0" smtClean="0">
                <a:solidFill>
                  <a:schemeClr val="tx2">
                    <a:lumMod val="60000"/>
                    <a:lumOff val="40000"/>
                  </a:schemeClr>
                </a:solidFill>
              </a:rPr>
              <a:t>fonctionnent </a:t>
            </a:r>
          </a:p>
          <a:p>
            <a:pPr algn="ctr"/>
            <a:r>
              <a:rPr lang="fr-FR" sz="4800" dirty="0" smtClean="0">
                <a:solidFill>
                  <a:schemeClr val="tx2">
                    <a:lumMod val="60000"/>
                    <a:lumOff val="40000"/>
                  </a:schemeClr>
                </a:solidFill>
              </a:rPr>
              <a:t>les étriers?</a:t>
            </a:r>
            <a:endParaRPr lang="fr-FR" sz="4800" dirty="0">
              <a:solidFill>
                <a:schemeClr val="tx2">
                  <a:lumMod val="60000"/>
                  <a:lumOff val="40000"/>
                </a:schemeClr>
              </a:solidFill>
            </a:endParaRPr>
          </a:p>
        </p:txBody>
      </p:sp>
      <p:sp>
        <p:nvSpPr>
          <p:cNvPr id="5" name="ZoneTexte 4"/>
          <p:cNvSpPr txBox="1"/>
          <p:nvPr/>
        </p:nvSpPr>
        <p:spPr>
          <a:xfrm>
            <a:off x="353218" y="4005064"/>
            <a:ext cx="8323238" cy="2246769"/>
          </a:xfrm>
          <a:prstGeom prst="rect">
            <a:avLst/>
          </a:prstGeom>
          <a:noFill/>
        </p:spPr>
        <p:txBody>
          <a:bodyPr wrap="square" rtlCol="0">
            <a:spAutoFit/>
          </a:bodyPr>
          <a:lstStyle/>
          <a:p>
            <a:pPr marL="342900" indent="-342900">
              <a:buFontTx/>
              <a:buChar char="-"/>
            </a:pPr>
            <a:r>
              <a:rPr lang="fr-FR" sz="2000" dirty="0" smtClean="0"/>
              <a:t>Après avoir pris connaissance du fonctionnement des étriers « le frein à disque,  d) fonctionnement étriers »page 3, coloriez en rouge le liquide de frein sous pression et en bleu le liquide de frein en phase repos. </a:t>
            </a:r>
          </a:p>
          <a:p>
            <a:pPr marL="342900" indent="-342900">
              <a:buFontTx/>
              <a:buChar char="-"/>
            </a:pPr>
            <a:endParaRPr lang="fr-FR" sz="2000" dirty="0" smtClean="0"/>
          </a:p>
          <a:p>
            <a:pPr marL="342900" indent="-342900">
              <a:buFontTx/>
              <a:buChar char="-"/>
            </a:pPr>
            <a:r>
              <a:rPr lang="fr-FR" sz="2000" dirty="0" smtClean="0"/>
              <a:t>Puis indiquez sous chaque photo d’étrier s’il s’agit de la position « Repos » ou « Freinage ».</a:t>
            </a:r>
          </a:p>
          <a:p>
            <a:endParaRPr lang="fr-FR" sz="2000" dirty="0"/>
          </a:p>
        </p:txBody>
      </p:sp>
    </p:spTree>
    <p:extLst>
      <p:ext uri="{BB962C8B-B14F-4D97-AF65-F5344CB8AC3E}">
        <p14:creationId xmlns:p14="http://schemas.microsoft.com/office/powerpoint/2010/main" val="1231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935710"/>
            <a:ext cx="2376264" cy="3527266"/>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064801"/>
            <a:ext cx="2232248" cy="3269085"/>
          </a:xfrm>
          <a:prstGeom prst="rect">
            <a:avLst/>
          </a:prstGeom>
        </p:spPr>
      </p:pic>
      <p:sp>
        <p:nvSpPr>
          <p:cNvPr id="5" name="ZoneTexte 4"/>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6" name="ZoneTexte 5"/>
          <p:cNvSpPr txBox="1"/>
          <p:nvPr/>
        </p:nvSpPr>
        <p:spPr>
          <a:xfrm>
            <a:off x="706436" y="808602"/>
            <a:ext cx="7105924" cy="369332"/>
          </a:xfrm>
          <a:prstGeom prst="rect">
            <a:avLst/>
          </a:prstGeom>
          <a:noFill/>
        </p:spPr>
        <p:txBody>
          <a:bodyPr wrap="square" rtlCol="0">
            <a:spAutoFit/>
          </a:bodyPr>
          <a:lstStyle/>
          <a:p>
            <a:r>
              <a:rPr lang="fr-FR" i="1" dirty="0" smtClean="0"/>
              <a:t>Etre capable d’identifier les phases de fonctionnement d’un frein à disque.</a:t>
            </a:r>
            <a:endParaRPr lang="fr-FR" i="1" dirty="0"/>
          </a:p>
        </p:txBody>
      </p:sp>
      <p:sp>
        <p:nvSpPr>
          <p:cNvPr id="7" name="ZoneTexte 6"/>
          <p:cNvSpPr txBox="1"/>
          <p:nvPr/>
        </p:nvSpPr>
        <p:spPr>
          <a:xfrm>
            <a:off x="3131840" y="1177934"/>
            <a:ext cx="2736304" cy="369332"/>
          </a:xfrm>
          <a:prstGeom prst="rect">
            <a:avLst/>
          </a:prstGeom>
          <a:noFill/>
        </p:spPr>
        <p:txBody>
          <a:bodyPr wrap="square" rtlCol="0">
            <a:spAutoFit/>
          </a:bodyPr>
          <a:lstStyle/>
          <a:p>
            <a:pPr algn="ctr"/>
            <a:r>
              <a:rPr lang="fr-FR" b="1" dirty="0" smtClean="0">
                <a:solidFill>
                  <a:srgbClr val="92D050"/>
                </a:solidFill>
              </a:rPr>
              <a:t>ETRIER FLOTTANT</a:t>
            </a:r>
            <a:endParaRPr lang="fr-FR" b="1" dirty="0">
              <a:solidFill>
                <a:srgbClr val="92D050"/>
              </a:solidFill>
            </a:endParaRPr>
          </a:p>
        </p:txBody>
      </p:sp>
      <p:sp>
        <p:nvSpPr>
          <p:cNvPr id="8" name="ZoneTexte 7"/>
          <p:cNvSpPr txBox="1"/>
          <p:nvPr/>
        </p:nvSpPr>
        <p:spPr>
          <a:xfrm>
            <a:off x="146394" y="5877272"/>
            <a:ext cx="2033018" cy="523220"/>
          </a:xfrm>
          <a:prstGeom prst="rect">
            <a:avLst/>
          </a:prstGeom>
          <a:noFill/>
        </p:spPr>
        <p:txBody>
          <a:bodyPr wrap="square" rtlCol="0">
            <a:spAutoFit/>
          </a:bodyPr>
          <a:lstStyle/>
          <a:p>
            <a:r>
              <a:rPr lang="fr-FR" sz="2800" b="1" dirty="0" smtClean="0"/>
              <a:t>Etrier phase  </a:t>
            </a:r>
            <a:endParaRPr lang="fr-FR" sz="2800" b="1" dirty="0"/>
          </a:p>
        </p:txBody>
      </p:sp>
      <p:sp>
        <p:nvSpPr>
          <p:cNvPr id="9" name="ZoneTexte 8"/>
          <p:cNvSpPr txBox="1"/>
          <p:nvPr/>
        </p:nvSpPr>
        <p:spPr>
          <a:xfrm>
            <a:off x="5109190" y="5862029"/>
            <a:ext cx="2007729" cy="523220"/>
          </a:xfrm>
          <a:prstGeom prst="rect">
            <a:avLst/>
          </a:prstGeom>
          <a:noFill/>
        </p:spPr>
        <p:txBody>
          <a:bodyPr wrap="square" rtlCol="0">
            <a:spAutoFit/>
          </a:bodyPr>
          <a:lstStyle/>
          <a:p>
            <a:r>
              <a:rPr lang="fr-FR" sz="2800" b="1" dirty="0"/>
              <a:t>Etrier phase  </a:t>
            </a:r>
          </a:p>
        </p:txBody>
      </p:sp>
      <p:sp>
        <p:nvSpPr>
          <p:cNvPr id="10" name="ZoneTexte 9"/>
          <p:cNvSpPr txBox="1"/>
          <p:nvPr/>
        </p:nvSpPr>
        <p:spPr>
          <a:xfrm>
            <a:off x="7114897" y="5796281"/>
            <a:ext cx="1274918" cy="584775"/>
          </a:xfrm>
          <a:prstGeom prst="rect">
            <a:avLst/>
          </a:prstGeom>
          <a:noFill/>
        </p:spPr>
        <p:txBody>
          <a:bodyPr wrap="square" rtlCol="0">
            <a:spAutoFit/>
          </a:bodyPr>
          <a:lstStyle/>
          <a:p>
            <a:r>
              <a:rPr lang="fr-FR" sz="3200" b="1" u="sng" dirty="0" smtClean="0">
                <a:solidFill>
                  <a:srgbClr val="FF0000"/>
                </a:solidFill>
              </a:rPr>
              <a:t>Repos</a:t>
            </a:r>
            <a:endParaRPr lang="fr-FR" sz="3200" b="1" u="sng" dirty="0">
              <a:solidFill>
                <a:srgbClr val="FF0000"/>
              </a:solidFill>
            </a:endParaRPr>
          </a:p>
        </p:txBody>
      </p:sp>
      <p:sp>
        <p:nvSpPr>
          <p:cNvPr id="11" name="ZoneTexte 10"/>
          <p:cNvSpPr txBox="1"/>
          <p:nvPr/>
        </p:nvSpPr>
        <p:spPr>
          <a:xfrm>
            <a:off x="2051720" y="5815717"/>
            <a:ext cx="1847569" cy="584775"/>
          </a:xfrm>
          <a:prstGeom prst="rect">
            <a:avLst/>
          </a:prstGeom>
          <a:noFill/>
        </p:spPr>
        <p:txBody>
          <a:bodyPr wrap="square" rtlCol="0">
            <a:spAutoFit/>
          </a:bodyPr>
          <a:lstStyle/>
          <a:p>
            <a:r>
              <a:rPr lang="fr-FR" sz="3200" b="1" u="sng" dirty="0">
                <a:solidFill>
                  <a:srgbClr val="FF0000"/>
                </a:solidFill>
              </a:rPr>
              <a:t>Freinage</a:t>
            </a:r>
          </a:p>
        </p:txBody>
      </p:sp>
      <p:grpSp>
        <p:nvGrpSpPr>
          <p:cNvPr id="15" name="Groupe 14"/>
          <p:cNvGrpSpPr/>
          <p:nvPr/>
        </p:nvGrpSpPr>
        <p:grpSpPr>
          <a:xfrm>
            <a:off x="3592679" y="3235210"/>
            <a:ext cx="2229659" cy="1771579"/>
            <a:chOff x="3592679" y="3235210"/>
            <a:chExt cx="2229659" cy="1771579"/>
          </a:xfrm>
        </p:grpSpPr>
        <p:sp>
          <p:nvSpPr>
            <p:cNvPr id="4" name="Rectangle 3"/>
            <p:cNvSpPr/>
            <p:nvPr/>
          </p:nvSpPr>
          <p:spPr>
            <a:xfrm>
              <a:off x="3592679" y="3450364"/>
              <a:ext cx="36004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592679" y="4437112"/>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069507" y="3235210"/>
              <a:ext cx="1752831" cy="646331"/>
            </a:xfrm>
            <a:prstGeom prst="rect">
              <a:avLst/>
            </a:prstGeom>
            <a:noFill/>
          </p:spPr>
          <p:txBody>
            <a:bodyPr wrap="square" rtlCol="0">
              <a:spAutoFit/>
            </a:bodyPr>
            <a:lstStyle/>
            <a:p>
              <a:r>
                <a:rPr lang="fr-FR" dirty="0" smtClean="0"/>
                <a:t>Liquide de frein </a:t>
              </a:r>
            </a:p>
            <a:p>
              <a:r>
                <a:rPr lang="fr-FR" dirty="0" smtClean="0"/>
                <a:t>sous pression</a:t>
              </a:r>
              <a:endParaRPr lang="fr-FR" dirty="0"/>
            </a:p>
          </p:txBody>
        </p:sp>
        <p:sp>
          <p:nvSpPr>
            <p:cNvPr id="14" name="ZoneTexte 13"/>
            <p:cNvSpPr txBox="1"/>
            <p:nvPr/>
          </p:nvSpPr>
          <p:spPr>
            <a:xfrm>
              <a:off x="4069507" y="4360458"/>
              <a:ext cx="1655492" cy="646331"/>
            </a:xfrm>
            <a:prstGeom prst="rect">
              <a:avLst/>
            </a:prstGeom>
            <a:noFill/>
          </p:spPr>
          <p:txBody>
            <a:bodyPr wrap="square" rtlCol="0">
              <a:spAutoFit/>
            </a:bodyPr>
            <a:lstStyle/>
            <a:p>
              <a:r>
                <a:rPr lang="fr-FR" dirty="0" smtClean="0"/>
                <a:t>Liquide de frein sans pression</a:t>
              </a:r>
              <a:endParaRPr lang="fr-FR" dirty="0"/>
            </a:p>
          </p:txBody>
        </p:sp>
      </p:grpSp>
    </p:spTree>
    <p:extLst>
      <p:ext uri="{BB962C8B-B14F-4D97-AF65-F5344CB8AC3E}">
        <p14:creationId xmlns:p14="http://schemas.microsoft.com/office/powerpoint/2010/main" val="118577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3" name="ZoneTexte 2"/>
          <p:cNvSpPr txBox="1"/>
          <p:nvPr/>
        </p:nvSpPr>
        <p:spPr>
          <a:xfrm>
            <a:off x="706436" y="808602"/>
            <a:ext cx="7105924" cy="369332"/>
          </a:xfrm>
          <a:prstGeom prst="rect">
            <a:avLst/>
          </a:prstGeom>
          <a:noFill/>
        </p:spPr>
        <p:txBody>
          <a:bodyPr wrap="square" rtlCol="0">
            <a:spAutoFit/>
          </a:bodyPr>
          <a:lstStyle/>
          <a:p>
            <a:r>
              <a:rPr lang="fr-FR" i="1" dirty="0" smtClean="0"/>
              <a:t>Etre capable d’identifier les phases de fonctionnement d’un frein à disque.</a:t>
            </a:r>
            <a:endParaRPr lang="fr-FR" i="1" dirty="0"/>
          </a:p>
        </p:txBody>
      </p:sp>
      <p:sp>
        <p:nvSpPr>
          <p:cNvPr id="5" name="Rectangle 4"/>
          <p:cNvSpPr/>
          <p:nvPr/>
        </p:nvSpPr>
        <p:spPr>
          <a:xfrm>
            <a:off x="454408" y="2492896"/>
            <a:ext cx="4009580" cy="3139321"/>
          </a:xfrm>
          <a:prstGeom prst="rect">
            <a:avLst/>
          </a:prstGeom>
        </p:spPr>
        <p:txBody>
          <a:bodyPr wrap="square">
            <a:spAutoFit/>
          </a:bodyPr>
          <a:lstStyle/>
          <a:p>
            <a:pPr lvl="0"/>
            <a:r>
              <a:rPr lang="fr-FR" dirty="0"/>
              <a:t>C’est le montage le plus répandu, la pression hydraulique agit d’une part sur le piston qui pousse la plaquette contre le disque et d’autre part sur le fond de l’alésage du cylindre</a:t>
            </a:r>
            <a:r>
              <a:rPr lang="fr-FR" dirty="0" smtClean="0"/>
              <a:t>.</a:t>
            </a:r>
          </a:p>
          <a:p>
            <a:pPr lvl="0"/>
            <a:endParaRPr lang="fr-FR" dirty="0"/>
          </a:p>
          <a:p>
            <a:pPr lvl="0"/>
            <a:r>
              <a:rPr lang="fr-FR" dirty="0"/>
              <a:t>L’étrier coulisse dans la chape et vient appliquer l’autre plaquette sur le disque</a:t>
            </a:r>
            <a:r>
              <a:rPr lang="fr-FR" dirty="0" smtClean="0"/>
              <a:t>.</a:t>
            </a:r>
          </a:p>
          <a:p>
            <a:pPr lvl="0"/>
            <a:endParaRPr lang="fr-FR" u="sng" dirty="0"/>
          </a:p>
          <a:p>
            <a:r>
              <a:rPr lang="fr-FR" dirty="0"/>
              <a:t>Ce montage permet d’actionner deux plaquettes avec un seul piston.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032" y="2276873"/>
            <a:ext cx="4587671" cy="314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418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e 2"/>
          <p:cNvGrpSpPr/>
          <p:nvPr/>
        </p:nvGrpSpPr>
        <p:grpSpPr>
          <a:xfrm>
            <a:off x="4736" y="1759909"/>
            <a:ext cx="5104454" cy="3944748"/>
            <a:chOff x="0" y="1210906"/>
            <a:chExt cx="5148359" cy="3944748"/>
          </a:xfrm>
        </p:grpSpPr>
        <p:pic>
          <p:nvPicPr>
            <p:cNvPr id="4" name="Picture 3" descr="Frein 11"/>
            <p:cNvPicPr>
              <a:picLocks noChangeAspect="1" noChangeArrowheads="1"/>
            </p:cNvPicPr>
            <p:nvPr/>
          </p:nvPicPr>
          <p:blipFill>
            <a:blip r:embed="rId3">
              <a:lum contrast="12000"/>
            </a:blip>
            <a:srcRect/>
            <a:stretch>
              <a:fillRect/>
            </a:stretch>
          </p:blipFill>
          <p:spPr bwMode="auto">
            <a:xfrm>
              <a:off x="642910" y="1395572"/>
              <a:ext cx="3148127" cy="3342768"/>
            </a:xfrm>
            <a:prstGeom prst="rect">
              <a:avLst/>
            </a:prstGeom>
            <a:noFill/>
            <a:ln w="9525">
              <a:noFill/>
              <a:miter lim="800000"/>
              <a:headEnd/>
              <a:tailEnd/>
            </a:ln>
          </p:spPr>
        </p:pic>
        <p:sp>
          <p:nvSpPr>
            <p:cNvPr id="5" name="ZoneTexte 4"/>
            <p:cNvSpPr txBox="1"/>
            <p:nvPr/>
          </p:nvSpPr>
          <p:spPr>
            <a:xfrm>
              <a:off x="2893206" y="1210906"/>
              <a:ext cx="785818" cy="369332"/>
            </a:xfrm>
            <a:prstGeom prst="rect">
              <a:avLst/>
            </a:prstGeom>
            <a:noFill/>
          </p:spPr>
          <p:txBody>
            <a:bodyPr wrap="square" rtlCol="0">
              <a:spAutoFit/>
            </a:bodyPr>
            <a:lstStyle/>
            <a:p>
              <a:r>
                <a:rPr lang="fr-FR" b="1" dirty="0">
                  <a:solidFill>
                    <a:schemeClr val="tx2">
                      <a:lumMod val="60000"/>
                      <a:lumOff val="40000"/>
                    </a:schemeClr>
                  </a:solidFill>
                </a:rPr>
                <a:t>Piston</a:t>
              </a:r>
              <a:r>
                <a:rPr lang="fr-FR" b="1" dirty="0" smtClean="0">
                  <a:solidFill>
                    <a:srgbClr val="FF0000"/>
                  </a:solidFill>
                </a:rPr>
                <a:t> </a:t>
              </a:r>
              <a:endParaRPr lang="fr-FR" b="1" dirty="0">
                <a:solidFill>
                  <a:srgbClr val="FF0000"/>
                </a:solidFill>
              </a:endParaRPr>
            </a:p>
          </p:txBody>
        </p:sp>
        <p:sp>
          <p:nvSpPr>
            <p:cNvPr id="6" name="ZoneTexte 5"/>
            <p:cNvSpPr txBox="1"/>
            <p:nvPr/>
          </p:nvSpPr>
          <p:spPr>
            <a:xfrm>
              <a:off x="3428992" y="4286256"/>
              <a:ext cx="785818" cy="369332"/>
            </a:xfrm>
            <a:prstGeom prst="rect">
              <a:avLst/>
            </a:prstGeom>
            <a:noFill/>
          </p:spPr>
          <p:txBody>
            <a:bodyPr wrap="square" rtlCol="0">
              <a:spAutoFit/>
            </a:bodyPr>
            <a:lstStyle/>
            <a:p>
              <a:r>
                <a:rPr lang="fr-FR" b="1" dirty="0">
                  <a:solidFill>
                    <a:schemeClr val="tx2">
                      <a:lumMod val="60000"/>
                      <a:lumOff val="40000"/>
                    </a:schemeClr>
                  </a:solidFill>
                </a:rPr>
                <a:t>Etrier</a:t>
              </a:r>
              <a:r>
                <a:rPr lang="fr-FR" b="1" dirty="0" smtClean="0">
                  <a:solidFill>
                    <a:srgbClr val="FF0000"/>
                  </a:solidFill>
                </a:rPr>
                <a:t>  </a:t>
              </a:r>
              <a:endParaRPr lang="fr-FR" b="1" dirty="0">
                <a:solidFill>
                  <a:srgbClr val="FF0000"/>
                </a:solidFill>
              </a:endParaRPr>
            </a:p>
          </p:txBody>
        </p:sp>
        <p:sp>
          <p:nvSpPr>
            <p:cNvPr id="7" name="ZoneTexte 6"/>
            <p:cNvSpPr txBox="1"/>
            <p:nvPr/>
          </p:nvSpPr>
          <p:spPr>
            <a:xfrm>
              <a:off x="2000232" y="4786322"/>
              <a:ext cx="2143140" cy="369332"/>
            </a:xfrm>
            <a:prstGeom prst="rect">
              <a:avLst/>
            </a:prstGeom>
            <a:noFill/>
          </p:spPr>
          <p:txBody>
            <a:bodyPr wrap="square" rtlCol="0">
              <a:spAutoFit/>
            </a:bodyPr>
            <a:lstStyle/>
            <a:p>
              <a:r>
                <a:rPr lang="fr-FR" b="1" dirty="0">
                  <a:solidFill>
                    <a:schemeClr val="tx2">
                      <a:lumMod val="60000"/>
                      <a:lumOff val="40000"/>
                    </a:schemeClr>
                  </a:solidFill>
                </a:rPr>
                <a:t>Joint de piston </a:t>
              </a:r>
            </a:p>
          </p:txBody>
        </p:sp>
        <p:sp>
          <p:nvSpPr>
            <p:cNvPr id="8" name="ZoneTexte 7"/>
            <p:cNvSpPr txBox="1"/>
            <p:nvPr/>
          </p:nvSpPr>
          <p:spPr>
            <a:xfrm>
              <a:off x="142876" y="4286256"/>
              <a:ext cx="1500198" cy="369332"/>
            </a:xfrm>
            <a:prstGeom prst="rect">
              <a:avLst/>
            </a:prstGeom>
            <a:noFill/>
          </p:spPr>
          <p:txBody>
            <a:bodyPr wrap="square" rtlCol="0">
              <a:spAutoFit/>
            </a:bodyPr>
            <a:lstStyle/>
            <a:p>
              <a:r>
                <a:rPr lang="fr-FR" b="1" dirty="0">
                  <a:solidFill>
                    <a:schemeClr val="tx2">
                      <a:lumMod val="60000"/>
                      <a:lumOff val="40000"/>
                    </a:schemeClr>
                  </a:solidFill>
                </a:rPr>
                <a:t>Plaquette</a:t>
              </a:r>
              <a:r>
                <a:rPr lang="fr-FR" b="1" dirty="0" smtClean="0">
                  <a:solidFill>
                    <a:srgbClr val="FF0000"/>
                  </a:solidFill>
                </a:rPr>
                <a:t> </a:t>
              </a:r>
              <a:endParaRPr lang="fr-FR" b="1" dirty="0">
                <a:solidFill>
                  <a:srgbClr val="FF0000"/>
                </a:solidFill>
              </a:endParaRPr>
            </a:p>
          </p:txBody>
        </p:sp>
        <p:sp>
          <p:nvSpPr>
            <p:cNvPr id="9" name="ZoneTexte 8"/>
            <p:cNvSpPr txBox="1"/>
            <p:nvPr/>
          </p:nvSpPr>
          <p:spPr>
            <a:xfrm>
              <a:off x="0" y="1714488"/>
              <a:ext cx="1643074" cy="646331"/>
            </a:xfrm>
            <a:prstGeom prst="rect">
              <a:avLst/>
            </a:prstGeom>
            <a:noFill/>
          </p:spPr>
          <p:txBody>
            <a:bodyPr wrap="square" rtlCol="0">
              <a:spAutoFit/>
            </a:bodyPr>
            <a:lstStyle/>
            <a:p>
              <a:r>
                <a:rPr lang="fr-FR" b="1" dirty="0" smtClean="0">
                  <a:solidFill>
                    <a:schemeClr val="tx2">
                      <a:lumMod val="60000"/>
                      <a:lumOff val="40000"/>
                    </a:schemeClr>
                  </a:solidFill>
                </a:rPr>
                <a:t>Soufflet de protection </a:t>
              </a:r>
              <a:endParaRPr lang="fr-FR" b="1" dirty="0">
                <a:solidFill>
                  <a:schemeClr val="tx2">
                    <a:lumMod val="60000"/>
                    <a:lumOff val="40000"/>
                  </a:schemeClr>
                </a:solidFill>
              </a:endParaRPr>
            </a:p>
          </p:txBody>
        </p:sp>
        <p:sp>
          <p:nvSpPr>
            <p:cNvPr id="10" name="ZoneTexte 9"/>
            <p:cNvSpPr txBox="1"/>
            <p:nvPr/>
          </p:nvSpPr>
          <p:spPr>
            <a:xfrm>
              <a:off x="3791037" y="1607315"/>
              <a:ext cx="1357322" cy="646331"/>
            </a:xfrm>
            <a:prstGeom prst="rect">
              <a:avLst/>
            </a:prstGeom>
            <a:noFill/>
          </p:spPr>
          <p:txBody>
            <a:bodyPr wrap="square" rtlCol="0">
              <a:spAutoFit/>
            </a:bodyPr>
            <a:lstStyle/>
            <a:p>
              <a:r>
                <a:rPr lang="fr-FR" b="1" dirty="0">
                  <a:solidFill>
                    <a:schemeClr val="tx2">
                      <a:lumMod val="60000"/>
                      <a:lumOff val="40000"/>
                    </a:schemeClr>
                  </a:solidFill>
                </a:rPr>
                <a:t>Alésage de </a:t>
              </a:r>
              <a:endParaRPr lang="fr-FR" b="1" dirty="0" smtClean="0">
                <a:solidFill>
                  <a:schemeClr val="tx2">
                    <a:lumMod val="60000"/>
                    <a:lumOff val="40000"/>
                  </a:schemeClr>
                </a:solidFill>
              </a:endParaRPr>
            </a:p>
            <a:p>
              <a:r>
                <a:rPr lang="fr-FR" b="1" dirty="0" smtClean="0">
                  <a:solidFill>
                    <a:schemeClr val="tx2">
                      <a:lumMod val="60000"/>
                      <a:lumOff val="40000"/>
                    </a:schemeClr>
                  </a:solidFill>
                </a:rPr>
                <a:t>canalisation </a:t>
              </a:r>
              <a:endParaRPr lang="fr-FR" b="1" dirty="0">
                <a:solidFill>
                  <a:schemeClr val="tx2">
                    <a:lumMod val="60000"/>
                    <a:lumOff val="40000"/>
                  </a:schemeClr>
                </a:solidFill>
              </a:endParaRPr>
            </a:p>
          </p:txBody>
        </p:sp>
      </p:grpSp>
      <p:pic>
        <p:nvPicPr>
          <p:cNvPr id="11" name="Picture 5" descr="Frein 12"/>
          <p:cNvPicPr>
            <a:picLocks noChangeAspect="1" noChangeArrowheads="1"/>
          </p:cNvPicPr>
          <p:nvPr/>
        </p:nvPicPr>
        <p:blipFill>
          <a:blip r:embed="rId4">
            <a:lum contrast="12000"/>
          </a:blip>
          <a:srcRect/>
          <a:stretch>
            <a:fillRect/>
          </a:stretch>
        </p:blipFill>
        <p:spPr bwMode="auto">
          <a:xfrm>
            <a:off x="5868144" y="2204195"/>
            <a:ext cx="2859164" cy="3151923"/>
          </a:xfrm>
          <a:prstGeom prst="rect">
            <a:avLst/>
          </a:prstGeom>
          <a:noFill/>
          <a:ln w="9525">
            <a:noFill/>
            <a:miter lim="800000"/>
            <a:headEnd/>
            <a:tailEnd/>
          </a:ln>
        </p:spPr>
      </p:pic>
      <p:sp>
        <p:nvSpPr>
          <p:cNvPr id="12" name="ZoneTexte 1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3" name="ZoneTexte 12"/>
          <p:cNvSpPr txBox="1"/>
          <p:nvPr/>
        </p:nvSpPr>
        <p:spPr>
          <a:xfrm>
            <a:off x="706436" y="808602"/>
            <a:ext cx="7105924" cy="369332"/>
          </a:xfrm>
          <a:prstGeom prst="rect">
            <a:avLst/>
          </a:prstGeom>
          <a:noFill/>
        </p:spPr>
        <p:txBody>
          <a:bodyPr wrap="square" rtlCol="0">
            <a:spAutoFit/>
          </a:bodyPr>
          <a:lstStyle/>
          <a:p>
            <a:r>
              <a:rPr lang="fr-FR" i="1" dirty="0" smtClean="0"/>
              <a:t>Etre capable d’identifier les phases de fonctionnement d’un frein à disque.</a:t>
            </a:r>
            <a:endParaRPr lang="fr-FR" i="1" dirty="0"/>
          </a:p>
        </p:txBody>
      </p:sp>
      <p:sp>
        <p:nvSpPr>
          <p:cNvPr id="2" name="ZoneTexte 1"/>
          <p:cNvSpPr txBox="1"/>
          <p:nvPr/>
        </p:nvSpPr>
        <p:spPr>
          <a:xfrm>
            <a:off x="146394" y="5877272"/>
            <a:ext cx="2033018" cy="523220"/>
          </a:xfrm>
          <a:prstGeom prst="rect">
            <a:avLst/>
          </a:prstGeom>
          <a:noFill/>
        </p:spPr>
        <p:txBody>
          <a:bodyPr wrap="square" rtlCol="0">
            <a:spAutoFit/>
          </a:bodyPr>
          <a:lstStyle/>
          <a:p>
            <a:r>
              <a:rPr lang="fr-FR" sz="2800" b="1" dirty="0" smtClean="0"/>
              <a:t>Etrier phase  </a:t>
            </a:r>
            <a:endParaRPr lang="fr-FR" sz="2800" b="1" dirty="0"/>
          </a:p>
        </p:txBody>
      </p:sp>
      <p:sp>
        <p:nvSpPr>
          <p:cNvPr id="16" name="ZoneTexte 15"/>
          <p:cNvSpPr txBox="1"/>
          <p:nvPr/>
        </p:nvSpPr>
        <p:spPr>
          <a:xfrm>
            <a:off x="5109190" y="5862029"/>
            <a:ext cx="2007729" cy="523220"/>
          </a:xfrm>
          <a:prstGeom prst="rect">
            <a:avLst/>
          </a:prstGeom>
          <a:noFill/>
        </p:spPr>
        <p:txBody>
          <a:bodyPr wrap="square" rtlCol="0">
            <a:spAutoFit/>
          </a:bodyPr>
          <a:lstStyle/>
          <a:p>
            <a:r>
              <a:rPr lang="fr-FR" sz="2800" b="1" dirty="0"/>
              <a:t>Etrier phase  </a:t>
            </a:r>
          </a:p>
        </p:txBody>
      </p:sp>
      <p:sp>
        <p:nvSpPr>
          <p:cNvPr id="15" name="ZoneTexte 14"/>
          <p:cNvSpPr txBox="1"/>
          <p:nvPr/>
        </p:nvSpPr>
        <p:spPr>
          <a:xfrm>
            <a:off x="2084825" y="5796282"/>
            <a:ext cx="1274918" cy="584775"/>
          </a:xfrm>
          <a:prstGeom prst="rect">
            <a:avLst/>
          </a:prstGeom>
          <a:noFill/>
        </p:spPr>
        <p:txBody>
          <a:bodyPr wrap="square" rtlCol="0">
            <a:spAutoFit/>
          </a:bodyPr>
          <a:lstStyle/>
          <a:p>
            <a:r>
              <a:rPr lang="fr-FR" sz="3200" b="1" u="sng" dirty="0" smtClean="0">
                <a:solidFill>
                  <a:srgbClr val="FF0000"/>
                </a:solidFill>
              </a:rPr>
              <a:t>Repos</a:t>
            </a:r>
            <a:endParaRPr lang="fr-FR" sz="3200" b="1" u="sng" dirty="0">
              <a:solidFill>
                <a:srgbClr val="FF0000"/>
              </a:solidFill>
            </a:endParaRPr>
          </a:p>
        </p:txBody>
      </p:sp>
      <p:sp>
        <p:nvSpPr>
          <p:cNvPr id="17" name="ZoneTexte 16"/>
          <p:cNvSpPr txBox="1"/>
          <p:nvPr/>
        </p:nvSpPr>
        <p:spPr>
          <a:xfrm>
            <a:off x="7116918" y="5796281"/>
            <a:ext cx="1847569" cy="584775"/>
          </a:xfrm>
          <a:prstGeom prst="rect">
            <a:avLst/>
          </a:prstGeom>
          <a:noFill/>
        </p:spPr>
        <p:txBody>
          <a:bodyPr wrap="square" rtlCol="0">
            <a:spAutoFit/>
          </a:bodyPr>
          <a:lstStyle/>
          <a:p>
            <a:r>
              <a:rPr lang="fr-FR" sz="3200" b="1" u="sng" dirty="0">
                <a:solidFill>
                  <a:srgbClr val="FF0000"/>
                </a:solidFill>
              </a:rPr>
              <a:t>Freinage</a:t>
            </a:r>
          </a:p>
        </p:txBody>
      </p:sp>
      <p:sp>
        <p:nvSpPr>
          <p:cNvPr id="18" name="ZoneTexte 17"/>
          <p:cNvSpPr txBox="1"/>
          <p:nvPr/>
        </p:nvSpPr>
        <p:spPr>
          <a:xfrm>
            <a:off x="3131840" y="1177934"/>
            <a:ext cx="2736304" cy="369332"/>
          </a:xfrm>
          <a:prstGeom prst="rect">
            <a:avLst/>
          </a:prstGeom>
          <a:noFill/>
        </p:spPr>
        <p:txBody>
          <a:bodyPr wrap="square" rtlCol="0">
            <a:spAutoFit/>
          </a:bodyPr>
          <a:lstStyle/>
          <a:p>
            <a:pPr algn="ctr"/>
            <a:r>
              <a:rPr lang="fr-FR" b="1" dirty="0" smtClean="0">
                <a:solidFill>
                  <a:srgbClr val="92D050"/>
                </a:solidFill>
              </a:rPr>
              <a:t>ETRIER FIXE</a:t>
            </a:r>
            <a:endParaRPr lang="fr-FR" b="1" dirty="0">
              <a:solidFill>
                <a:srgbClr val="92D050"/>
              </a:solidFill>
            </a:endParaRPr>
          </a:p>
        </p:txBody>
      </p:sp>
      <p:grpSp>
        <p:nvGrpSpPr>
          <p:cNvPr id="20" name="Groupe 19"/>
          <p:cNvGrpSpPr/>
          <p:nvPr/>
        </p:nvGrpSpPr>
        <p:grpSpPr>
          <a:xfrm>
            <a:off x="3592679" y="3171836"/>
            <a:ext cx="2229659" cy="1771579"/>
            <a:chOff x="3592679" y="3235210"/>
            <a:chExt cx="2229659" cy="1771579"/>
          </a:xfrm>
        </p:grpSpPr>
        <p:sp>
          <p:nvSpPr>
            <p:cNvPr id="21" name="Rectangle 20"/>
            <p:cNvSpPr/>
            <p:nvPr/>
          </p:nvSpPr>
          <p:spPr>
            <a:xfrm>
              <a:off x="3592679" y="3450364"/>
              <a:ext cx="36004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592679" y="4437112"/>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4069507" y="3235210"/>
              <a:ext cx="1752831" cy="646331"/>
            </a:xfrm>
            <a:prstGeom prst="rect">
              <a:avLst/>
            </a:prstGeom>
            <a:noFill/>
          </p:spPr>
          <p:txBody>
            <a:bodyPr wrap="square" rtlCol="0">
              <a:spAutoFit/>
            </a:bodyPr>
            <a:lstStyle/>
            <a:p>
              <a:r>
                <a:rPr lang="fr-FR" dirty="0" smtClean="0"/>
                <a:t>Liquide de frein </a:t>
              </a:r>
            </a:p>
            <a:p>
              <a:r>
                <a:rPr lang="fr-FR" dirty="0" smtClean="0"/>
                <a:t>sous pression</a:t>
              </a:r>
              <a:endParaRPr lang="fr-FR" dirty="0"/>
            </a:p>
          </p:txBody>
        </p:sp>
        <p:sp>
          <p:nvSpPr>
            <p:cNvPr id="24" name="ZoneTexte 23"/>
            <p:cNvSpPr txBox="1"/>
            <p:nvPr/>
          </p:nvSpPr>
          <p:spPr>
            <a:xfrm>
              <a:off x="4069507" y="4360458"/>
              <a:ext cx="1655492" cy="646331"/>
            </a:xfrm>
            <a:prstGeom prst="rect">
              <a:avLst/>
            </a:prstGeom>
            <a:noFill/>
          </p:spPr>
          <p:txBody>
            <a:bodyPr wrap="square" rtlCol="0">
              <a:spAutoFit/>
            </a:bodyPr>
            <a:lstStyle/>
            <a:p>
              <a:r>
                <a:rPr lang="fr-FR" dirty="0" smtClean="0"/>
                <a:t>Liquide de frein sans pression</a:t>
              </a:r>
              <a:endParaRPr lang="fr-FR" dirty="0"/>
            </a:p>
          </p:txBody>
        </p:sp>
      </p:grpSp>
    </p:spTree>
    <p:extLst>
      <p:ext uri="{BB962C8B-B14F-4D97-AF65-F5344CB8AC3E}">
        <p14:creationId xmlns:p14="http://schemas.microsoft.com/office/powerpoint/2010/main" val="8726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44824"/>
            <a:ext cx="4572000" cy="4247317"/>
          </a:xfrm>
          <a:prstGeom prst="rect">
            <a:avLst/>
          </a:prstGeom>
        </p:spPr>
        <p:txBody>
          <a:bodyPr>
            <a:spAutoFit/>
          </a:bodyPr>
          <a:lstStyle/>
          <a:p>
            <a:pPr lvl="0"/>
            <a:r>
              <a:rPr lang="fr-FR" dirty="0"/>
              <a:t>Le conducteur agit sur la pédale</a:t>
            </a:r>
            <a:r>
              <a:rPr lang="fr-FR" dirty="0" smtClean="0"/>
              <a:t>.</a:t>
            </a:r>
          </a:p>
          <a:p>
            <a:pPr lvl="0"/>
            <a:endParaRPr lang="fr-FR" dirty="0"/>
          </a:p>
          <a:p>
            <a:pPr lvl="0"/>
            <a:r>
              <a:rPr lang="fr-FR" dirty="0"/>
              <a:t>La pression en provenance du maître cylindre agit sur les deux pistons qui poussent les plaquettes contre le disque</a:t>
            </a:r>
            <a:r>
              <a:rPr lang="fr-FR" dirty="0" smtClean="0"/>
              <a:t>.</a:t>
            </a:r>
          </a:p>
          <a:p>
            <a:pPr lvl="0"/>
            <a:endParaRPr lang="fr-FR" dirty="0"/>
          </a:p>
          <a:p>
            <a:pPr lvl="0"/>
            <a:r>
              <a:rPr lang="fr-FR" dirty="0"/>
              <a:t>Le déplacement du piston déforme le joint </a:t>
            </a:r>
            <a:r>
              <a:rPr lang="fr-FR" dirty="0" smtClean="0"/>
              <a:t>d’étanchéité</a:t>
            </a:r>
          </a:p>
          <a:p>
            <a:pPr lvl="0"/>
            <a:endParaRPr lang="fr-FR" dirty="0"/>
          </a:p>
          <a:p>
            <a:pPr lvl="0"/>
            <a:r>
              <a:rPr lang="fr-FR" dirty="0"/>
              <a:t>Les deux plaquettes étant contre le disque, elles ne peuvent plus bouger</a:t>
            </a:r>
            <a:r>
              <a:rPr lang="fr-FR" dirty="0" smtClean="0"/>
              <a:t>.</a:t>
            </a:r>
          </a:p>
          <a:p>
            <a:pPr lvl="0"/>
            <a:endParaRPr lang="fr-FR" dirty="0" smtClean="0"/>
          </a:p>
          <a:p>
            <a:pPr lvl="0"/>
            <a:r>
              <a:rPr lang="fr-FR" dirty="0" smtClean="0"/>
              <a:t>La </a:t>
            </a:r>
            <a:r>
              <a:rPr lang="fr-FR" dirty="0"/>
              <a:t>pression </a:t>
            </a:r>
            <a:r>
              <a:rPr lang="fr-FR" dirty="0" smtClean="0"/>
              <a:t>du maître </a:t>
            </a:r>
            <a:r>
              <a:rPr lang="fr-FR" dirty="0"/>
              <a:t>cylindre augmente selon la force du conducteur et donc la force de </a:t>
            </a:r>
            <a:r>
              <a:rPr lang="fr-FR" dirty="0" smtClean="0"/>
              <a:t>freinage également</a:t>
            </a:r>
            <a:r>
              <a:rPr lang="fr-FR" dirty="0"/>
              <a:t>.</a:t>
            </a:r>
          </a:p>
        </p:txBody>
      </p:sp>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808602"/>
            <a:ext cx="7105924" cy="369332"/>
          </a:xfrm>
          <a:prstGeom prst="rect">
            <a:avLst/>
          </a:prstGeom>
          <a:noFill/>
        </p:spPr>
        <p:txBody>
          <a:bodyPr wrap="square" rtlCol="0">
            <a:spAutoFit/>
          </a:bodyPr>
          <a:lstStyle/>
          <a:p>
            <a:r>
              <a:rPr lang="fr-FR" i="1" dirty="0" smtClean="0"/>
              <a:t>Etre capable d’identifier les phases de fonctionnement d’un frein à disque.</a:t>
            </a:r>
            <a:endParaRPr lang="fr-FR" i="1" dirty="0"/>
          </a:p>
        </p:txBody>
      </p:sp>
      <p:grpSp>
        <p:nvGrpSpPr>
          <p:cNvPr id="5" name="Group 2"/>
          <p:cNvGrpSpPr>
            <a:grpSpLocks/>
          </p:cNvGrpSpPr>
          <p:nvPr/>
        </p:nvGrpSpPr>
        <p:grpSpPr bwMode="auto">
          <a:xfrm>
            <a:off x="4438201" y="2852936"/>
            <a:ext cx="4691063" cy="2465387"/>
            <a:chOff x="3095" y="4772"/>
            <a:chExt cx="7387" cy="3881"/>
          </a:xfrm>
        </p:grpSpPr>
        <p:pic>
          <p:nvPicPr>
            <p:cNvPr id="2051" name="Picture 3" descr="Frein 11"/>
            <p:cNvPicPr>
              <a:picLocks noChangeAspect="1" noChangeArrowheads="1"/>
            </p:cNvPicPr>
            <p:nvPr/>
          </p:nvPicPr>
          <p:blipFill>
            <a:blip r:embed="rId2">
              <a:lum contrast="12000"/>
              <a:grayscl/>
              <a:extLst>
                <a:ext uri="{28A0092B-C50C-407E-A947-70E740481C1C}">
                  <a14:useLocalDpi xmlns:a14="http://schemas.microsoft.com/office/drawing/2010/main" val="0"/>
                </a:ext>
              </a:extLst>
            </a:blip>
            <a:srcRect/>
            <a:stretch>
              <a:fillRect/>
            </a:stretch>
          </p:blipFill>
          <p:spPr bwMode="auto">
            <a:xfrm>
              <a:off x="3095" y="5268"/>
              <a:ext cx="3617" cy="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638" y="4802"/>
              <a:ext cx="2339" cy="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altLang="fr-FR" sz="1100" b="0" i="0" u="none" strike="noStrike" cap="none" normalizeH="0" baseline="0" smtClean="0">
                  <a:ln>
                    <a:noFill/>
                  </a:ln>
                  <a:solidFill>
                    <a:schemeClr val="tx1"/>
                  </a:solidFill>
                  <a:effectLst/>
                  <a:latin typeface="Calibri" pitchFamily="34" charset="0"/>
                </a:rPr>
                <a:t>Position repos</a:t>
              </a:r>
              <a:endParaRPr kumimoji="0" lang="fr-FR" altLang="fr-FR" sz="1800" b="0" i="0" u="none" strike="noStrike" cap="none" normalizeH="0" baseline="0" smtClean="0">
                <a:ln>
                  <a:noFill/>
                </a:ln>
                <a:solidFill>
                  <a:schemeClr val="tx1"/>
                </a:solidFill>
                <a:effectLst/>
                <a:latin typeface="Arial" pitchFamily="34" charset="0"/>
              </a:endParaRPr>
            </a:p>
          </p:txBody>
        </p:sp>
        <p:pic>
          <p:nvPicPr>
            <p:cNvPr id="2053" name="Picture 5" descr="Frein 12"/>
            <p:cNvPicPr>
              <a:picLocks noChangeAspect="1" noChangeArrowheads="1"/>
            </p:cNvPicPr>
            <p:nvPr/>
          </p:nvPicPr>
          <p:blipFill>
            <a:blip r:embed="rId3">
              <a:lum contrast="12000"/>
              <a:grayscl/>
              <a:extLst>
                <a:ext uri="{28A0092B-C50C-407E-A947-70E740481C1C}">
                  <a14:useLocalDpi xmlns:a14="http://schemas.microsoft.com/office/drawing/2010/main" val="0"/>
                </a:ext>
              </a:extLst>
            </a:blip>
            <a:srcRect/>
            <a:stretch>
              <a:fillRect/>
            </a:stretch>
          </p:blipFill>
          <p:spPr bwMode="auto">
            <a:xfrm>
              <a:off x="7197" y="5482"/>
              <a:ext cx="3285" cy="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491" y="4772"/>
              <a:ext cx="2160" cy="51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altLang="fr-FR" sz="1100" b="0" i="0" u="none" strike="noStrike" cap="none" normalizeH="0" baseline="0" smtClean="0">
                  <a:ln>
                    <a:noFill/>
                  </a:ln>
                  <a:solidFill>
                    <a:schemeClr val="tx1"/>
                  </a:solidFill>
                  <a:effectLst/>
                  <a:latin typeface="Calibri" pitchFamily="34" charset="0"/>
                </a:rPr>
                <a:t>Freinage</a:t>
              </a:r>
              <a:endParaRPr kumimoji="0" lang="fr-FR" altLang="fr-FR"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2789247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4699000" y="1824038"/>
            <a:ext cx="3368675" cy="3167062"/>
            <a:chOff x="2960" y="1149"/>
            <a:chExt cx="2122" cy="1995"/>
          </a:xfrm>
        </p:grpSpPr>
        <p:sp>
          <p:nvSpPr>
            <p:cNvPr id="6159" name="Rectangle 15"/>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nvGrpSpPr>
            <p:cNvPr id="3" name="Group 61"/>
            <p:cNvGrpSpPr>
              <a:grpSpLocks/>
            </p:cNvGrpSpPr>
            <p:nvPr/>
          </p:nvGrpSpPr>
          <p:grpSpPr bwMode="auto">
            <a:xfrm>
              <a:off x="2960" y="1149"/>
              <a:ext cx="2122" cy="1282"/>
              <a:chOff x="1332" y="1121"/>
              <a:chExt cx="3142" cy="1897"/>
            </a:xfrm>
          </p:grpSpPr>
          <p:grpSp>
            <p:nvGrpSpPr>
              <p:cNvPr id="4" name="Group 36"/>
              <p:cNvGrpSpPr>
                <a:grpSpLocks/>
              </p:cNvGrpSpPr>
              <p:nvPr/>
            </p:nvGrpSpPr>
            <p:grpSpPr bwMode="auto">
              <a:xfrm>
                <a:off x="1332" y="1121"/>
                <a:ext cx="2881" cy="1897"/>
                <a:chOff x="1372" y="1121"/>
                <a:chExt cx="2881" cy="1897"/>
              </a:xfrm>
            </p:grpSpPr>
            <p:sp>
              <p:nvSpPr>
                <p:cNvPr id="6169" name="Rectangle 25"/>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5" name="Group 28"/>
                <p:cNvGrpSpPr>
                  <a:grpSpLocks/>
                </p:cNvGrpSpPr>
                <p:nvPr/>
              </p:nvGrpSpPr>
              <p:grpSpPr bwMode="auto">
                <a:xfrm>
                  <a:off x="2754" y="1918"/>
                  <a:ext cx="1499" cy="1100"/>
                  <a:chOff x="2754" y="1918"/>
                  <a:chExt cx="1499" cy="1100"/>
                </a:xfrm>
              </p:grpSpPr>
              <p:sp>
                <p:nvSpPr>
                  <p:cNvPr id="6167" name="Rectangle 23"/>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170" name="Rectangle 26"/>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6" name="Group 29"/>
                <p:cNvGrpSpPr>
                  <a:grpSpLocks/>
                </p:cNvGrpSpPr>
                <p:nvPr/>
              </p:nvGrpSpPr>
              <p:grpSpPr bwMode="auto">
                <a:xfrm>
                  <a:off x="2757" y="1411"/>
                  <a:ext cx="1494" cy="401"/>
                  <a:chOff x="2757" y="1411"/>
                  <a:chExt cx="1494" cy="401"/>
                </a:xfrm>
              </p:grpSpPr>
              <p:sp>
                <p:nvSpPr>
                  <p:cNvPr id="6168" name="Rectangle 24"/>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171" name="Rectangle 27"/>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6175" name="Freeform 31"/>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7" name="Group 35"/>
                <p:cNvGrpSpPr>
                  <a:grpSpLocks/>
                </p:cNvGrpSpPr>
                <p:nvPr/>
              </p:nvGrpSpPr>
              <p:grpSpPr bwMode="auto">
                <a:xfrm>
                  <a:off x="1372" y="1141"/>
                  <a:ext cx="501" cy="1697"/>
                  <a:chOff x="1372" y="1141"/>
                  <a:chExt cx="501" cy="1697"/>
                </a:xfrm>
              </p:grpSpPr>
              <p:sp>
                <p:nvSpPr>
                  <p:cNvPr id="6176" name="Rectangle 32"/>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177" name="Rectangle 33"/>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178" name="Freeform 34"/>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6181" name="Rectangle 37"/>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182" name="Rectangle 38"/>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186" name="Rectangle 42"/>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6190" name="Rectangle 46"/>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189" name="Rectangle 45"/>
              <p:cNvSpPr>
                <a:spLocks noChangeArrowheads="1"/>
              </p:cNvSpPr>
              <p:nvPr/>
            </p:nvSpPr>
            <p:spPr bwMode="auto">
              <a:xfrm>
                <a:off x="3048" y="1566"/>
                <a:ext cx="124" cy="1324"/>
              </a:xfrm>
              <a:prstGeom prst="rect">
                <a:avLst/>
              </a:prstGeom>
              <a:solidFill>
                <a:schemeClr val="bg1"/>
              </a:solidFill>
              <a:ln w="9525">
                <a:noFill/>
                <a:miter lim="800000"/>
                <a:headEnd/>
                <a:tailEnd/>
              </a:ln>
              <a:effectLst/>
            </p:spPr>
            <p:txBody>
              <a:bodyPr wrap="none" anchor="ctr"/>
              <a:lstStyle/>
              <a:p>
                <a:endParaRPr lang="fr-FR"/>
              </a:p>
            </p:txBody>
          </p:sp>
        </p:grpSp>
        <p:grpSp>
          <p:nvGrpSpPr>
            <p:cNvPr id="8" name="Group 60"/>
            <p:cNvGrpSpPr>
              <a:grpSpLocks/>
            </p:cNvGrpSpPr>
            <p:nvPr/>
          </p:nvGrpSpPr>
          <p:grpSpPr bwMode="auto">
            <a:xfrm>
              <a:off x="3695" y="1409"/>
              <a:ext cx="942" cy="976"/>
              <a:chOff x="1624" y="2875"/>
              <a:chExt cx="1395" cy="1445"/>
            </a:xfrm>
          </p:grpSpPr>
          <p:grpSp>
            <p:nvGrpSpPr>
              <p:cNvPr id="9" name="Group 21"/>
              <p:cNvGrpSpPr>
                <a:grpSpLocks/>
              </p:cNvGrpSpPr>
              <p:nvPr/>
            </p:nvGrpSpPr>
            <p:grpSpPr bwMode="auto">
              <a:xfrm>
                <a:off x="1867" y="3061"/>
                <a:ext cx="1152" cy="1058"/>
                <a:chOff x="2697" y="1686"/>
                <a:chExt cx="1152" cy="1058"/>
              </a:xfrm>
            </p:grpSpPr>
            <p:sp>
              <p:nvSpPr>
                <p:cNvPr id="6163" name="Rectangle 19"/>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6164" name="Rectangle 20"/>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6162" name="Rectangle 18"/>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grpSp>
          <p:nvGrpSpPr>
            <p:cNvPr id="10" name="Group 59"/>
            <p:cNvGrpSpPr>
              <a:grpSpLocks/>
            </p:cNvGrpSpPr>
            <p:nvPr/>
          </p:nvGrpSpPr>
          <p:grpSpPr bwMode="auto">
            <a:xfrm>
              <a:off x="4101" y="1432"/>
              <a:ext cx="100" cy="917"/>
              <a:chOff x="3030" y="1530"/>
              <a:chExt cx="138" cy="1356"/>
            </a:xfrm>
          </p:grpSpPr>
          <p:sp>
            <p:nvSpPr>
              <p:cNvPr id="6200" name="Rectangle 56"/>
              <p:cNvSpPr>
                <a:spLocks noChangeArrowheads="1"/>
              </p:cNvSpPr>
              <p:nvPr/>
            </p:nvSpPr>
            <p:spPr bwMode="auto">
              <a:xfrm>
                <a:off x="3030" y="2742"/>
                <a:ext cx="138" cy="144"/>
              </a:xfrm>
              <a:prstGeom prst="rect">
                <a:avLst/>
              </a:prstGeom>
              <a:solidFill>
                <a:schemeClr val="tx1"/>
              </a:solidFill>
              <a:ln w="9525">
                <a:solidFill>
                  <a:schemeClr val="tx1"/>
                </a:solidFill>
                <a:miter lim="800000"/>
                <a:headEnd/>
                <a:tailEnd/>
              </a:ln>
              <a:effectLst/>
            </p:spPr>
            <p:txBody>
              <a:bodyPr wrap="none" anchor="ctr"/>
              <a:lstStyle/>
              <a:p>
                <a:endParaRPr lang="fr-FR"/>
              </a:p>
            </p:txBody>
          </p:sp>
          <p:sp>
            <p:nvSpPr>
              <p:cNvPr id="6201" name="Rectangle 57"/>
              <p:cNvSpPr>
                <a:spLocks noChangeArrowheads="1"/>
              </p:cNvSpPr>
              <p:nvPr/>
            </p:nvSpPr>
            <p:spPr bwMode="auto">
              <a:xfrm>
                <a:off x="3030" y="1530"/>
                <a:ext cx="138" cy="144"/>
              </a:xfrm>
              <a:prstGeom prst="rect">
                <a:avLst/>
              </a:prstGeom>
              <a:solidFill>
                <a:schemeClr val="tx1"/>
              </a:solidFill>
              <a:ln w="9525">
                <a:solidFill>
                  <a:schemeClr val="tx1"/>
                </a:solidFill>
                <a:miter lim="800000"/>
                <a:headEnd/>
                <a:tailEnd/>
              </a:ln>
              <a:effectLst/>
            </p:spPr>
            <p:txBody>
              <a:bodyPr wrap="none" anchor="ctr"/>
              <a:lstStyle/>
              <a:p>
                <a:endParaRPr lang="fr-FR"/>
              </a:p>
            </p:txBody>
          </p:sp>
        </p:grpSp>
      </p:grpSp>
      <p:sp>
        <p:nvSpPr>
          <p:cNvPr id="6219" name="Text Box 75"/>
          <p:cNvSpPr txBox="1">
            <a:spLocks noChangeArrowheads="1"/>
          </p:cNvSpPr>
          <p:nvPr/>
        </p:nvSpPr>
        <p:spPr bwMode="auto">
          <a:xfrm>
            <a:off x="461963" y="1082675"/>
            <a:ext cx="3360737" cy="400110"/>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sz="2000" dirty="0">
                <a:solidFill>
                  <a:srgbClr val="000099"/>
                </a:solidFill>
              </a:rPr>
              <a:t>Phase </a:t>
            </a:r>
            <a:r>
              <a:rPr lang="fr-FR" sz="2000" dirty="0" smtClean="0">
                <a:solidFill>
                  <a:srgbClr val="FF0000"/>
                </a:solidFill>
              </a:rPr>
              <a:t>freinage étrier flottant</a:t>
            </a:r>
            <a:endParaRPr lang="fr-FR" sz="2000" dirty="0">
              <a:solidFill>
                <a:srgbClr val="FF0000"/>
              </a:solidFill>
            </a:endParaRPr>
          </a:p>
        </p:txBody>
      </p:sp>
      <p:sp>
        <p:nvSpPr>
          <p:cNvPr id="35" name="ZoneTexte 34"/>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28072" y="4437112"/>
            <a:ext cx="4572000" cy="923330"/>
          </a:xfrm>
          <a:prstGeom prst="rect">
            <a:avLst/>
          </a:prstGeom>
        </p:spPr>
        <p:txBody>
          <a:bodyPr>
            <a:spAutoFit/>
          </a:bodyPr>
          <a:lstStyle/>
          <a:p>
            <a:r>
              <a:rPr lang="fr-FR" dirty="0"/>
              <a:t>Le conducteur n’agit pas sur la pédale de</a:t>
            </a:r>
          </a:p>
          <a:p>
            <a:r>
              <a:rPr lang="fr-FR" dirty="0"/>
              <a:t>frein, la pression dans le circuit est égale à</a:t>
            </a:r>
          </a:p>
          <a:p>
            <a:r>
              <a:rPr lang="fr-FR" dirty="0"/>
              <a:t>la </a:t>
            </a:r>
            <a:r>
              <a:rPr lang="fr-FR" b="1" dirty="0"/>
              <a:t>pression atmosphérique</a:t>
            </a:r>
            <a:endParaRPr lang="fr-FR" dirty="0"/>
          </a:p>
        </p:txBody>
      </p:sp>
      <p:sp>
        <p:nvSpPr>
          <p:cNvPr id="12" name="ZoneTexte 11"/>
          <p:cNvSpPr txBox="1"/>
          <p:nvPr/>
        </p:nvSpPr>
        <p:spPr>
          <a:xfrm>
            <a:off x="6605271" y="4005064"/>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2150442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2" name="AutoShape 32"/>
          <p:cNvSpPr>
            <a:spLocks noChangeArrowheads="1"/>
          </p:cNvSpPr>
          <p:nvPr/>
        </p:nvSpPr>
        <p:spPr bwMode="auto">
          <a:xfrm>
            <a:off x="8129588" y="2420938"/>
            <a:ext cx="628650" cy="381000"/>
          </a:xfrm>
          <a:prstGeom prst="leftArrow">
            <a:avLst>
              <a:gd name="adj1" fmla="val 62500"/>
              <a:gd name="adj2" fmla="val 47499"/>
            </a:avLst>
          </a:prstGeom>
          <a:solidFill>
            <a:srgbClr val="FF0000"/>
          </a:solidFill>
          <a:ln w="9525">
            <a:solidFill>
              <a:srgbClr val="FF0000"/>
            </a:solidFill>
            <a:miter lim="800000"/>
            <a:headEnd/>
            <a:tailEnd/>
          </a:ln>
          <a:effectLst/>
        </p:spPr>
        <p:txBody>
          <a:bodyPr wrap="none" anchor="ctr"/>
          <a:lstStyle/>
          <a:p>
            <a:endParaRPr lang="fr-FR"/>
          </a:p>
        </p:txBody>
      </p:sp>
      <p:sp>
        <p:nvSpPr>
          <p:cNvPr id="10275" name="Text Box 35"/>
          <p:cNvSpPr txBox="1">
            <a:spLocks noChangeArrowheads="1"/>
          </p:cNvSpPr>
          <p:nvPr/>
        </p:nvSpPr>
        <p:spPr bwMode="auto">
          <a:xfrm>
            <a:off x="7610475" y="1571625"/>
            <a:ext cx="1287463" cy="457200"/>
          </a:xfrm>
          <a:prstGeom prst="rect">
            <a:avLst/>
          </a:prstGeom>
          <a:solidFill>
            <a:srgbClr val="FFCC99">
              <a:alpha val="50000"/>
            </a:srgbClr>
          </a:solidFill>
          <a:ln w="9525">
            <a:noFill/>
            <a:miter lim="800000"/>
            <a:headEnd/>
            <a:tailEnd/>
          </a:ln>
          <a:effectLst/>
        </p:spPr>
        <p:txBody>
          <a:bodyPr>
            <a:spAutoFit/>
          </a:bodyPr>
          <a:lstStyle/>
          <a:p>
            <a:pPr algn="ctr">
              <a:spcBef>
                <a:spcPct val="50000"/>
              </a:spcBef>
            </a:pPr>
            <a:r>
              <a:rPr lang="fr-FR" sz="1200">
                <a:solidFill>
                  <a:srgbClr val="990033"/>
                </a:solidFill>
              </a:rPr>
              <a:t>Pression maître cylindre</a:t>
            </a:r>
          </a:p>
        </p:txBody>
      </p:sp>
      <p:grpSp>
        <p:nvGrpSpPr>
          <p:cNvPr id="2" name="Group 44"/>
          <p:cNvGrpSpPr>
            <a:grpSpLocks/>
          </p:cNvGrpSpPr>
          <p:nvPr/>
        </p:nvGrpSpPr>
        <p:grpSpPr bwMode="auto">
          <a:xfrm>
            <a:off x="4699000" y="1825625"/>
            <a:ext cx="3368675" cy="3165475"/>
            <a:chOff x="2960" y="1150"/>
            <a:chExt cx="2122" cy="1994"/>
          </a:xfrm>
        </p:grpSpPr>
        <p:sp>
          <p:nvSpPr>
            <p:cNvPr id="10274" name="Rectangle 34"/>
            <p:cNvSpPr>
              <a:spLocks noChangeArrowheads="1"/>
            </p:cNvSpPr>
            <p:nvPr/>
          </p:nvSpPr>
          <p:spPr bwMode="auto">
            <a:xfrm>
              <a:off x="4763" y="1560"/>
              <a:ext cx="311" cy="163"/>
            </a:xfrm>
            <a:prstGeom prst="rect">
              <a:avLst/>
            </a:prstGeom>
            <a:solidFill>
              <a:srgbClr val="FF6600"/>
            </a:solidFill>
            <a:ln w="9525">
              <a:solidFill>
                <a:srgbClr val="FF6600"/>
              </a:solidFill>
              <a:miter lim="800000"/>
              <a:headEnd/>
              <a:tailEnd/>
            </a:ln>
            <a:effectLst/>
          </p:spPr>
          <p:txBody>
            <a:bodyPr wrap="none" anchor="ctr"/>
            <a:lstStyle/>
            <a:p>
              <a:endParaRPr lang="fr-FR"/>
            </a:p>
          </p:txBody>
        </p:sp>
        <p:sp>
          <p:nvSpPr>
            <p:cNvPr id="10273" name="Rectangle 33"/>
            <p:cNvSpPr>
              <a:spLocks noChangeArrowheads="1"/>
            </p:cNvSpPr>
            <p:nvPr/>
          </p:nvSpPr>
          <p:spPr bwMode="auto">
            <a:xfrm>
              <a:off x="4168" y="1405"/>
              <a:ext cx="650" cy="962"/>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3" name="Group 4"/>
            <p:cNvGrpSpPr>
              <a:grpSpLocks/>
            </p:cNvGrpSpPr>
            <p:nvPr/>
          </p:nvGrpSpPr>
          <p:grpSpPr bwMode="auto">
            <a:xfrm>
              <a:off x="2960" y="1150"/>
              <a:ext cx="2122" cy="1281"/>
              <a:chOff x="1332" y="1121"/>
              <a:chExt cx="3142" cy="1897"/>
            </a:xfrm>
          </p:grpSpPr>
          <p:grpSp>
            <p:nvGrpSpPr>
              <p:cNvPr id="4" name="Group 5"/>
              <p:cNvGrpSpPr>
                <a:grpSpLocks/>
              </p:cNvGrpSpPr>
              <p:nvPr/>
            </p:nvGrpSpPr>
            <p:grpSpPr bwMode="auto">
              <a:xfrm>
                <a:off x="1332" y="1121"/>
                <a:ext cx="2881" cy="1897"/>
                <a:chOff x="1372" y="1121"/>
                <a:chExt cx="2881" cy="1897"/>
              </a:xfrm>
            </p:grpSpPr>
            <p:sp>
              <p:nvSpPr>
                <p:cNvPr id="10246" name="Rectangle 6"/>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5" name="Group 7"/>
                <p:cNvGrpSpPr>
                  <a:grpSpLocks/>
                </p:cNvGrpSpPr>
                <p:nvPr/>
              </p:nvGrpSpPr>
              <p:grpSpPr bwMode="auto">
                <a:xfrm>
                  <a:off x="2754" y="1918"/>
                  <a:ext cx="1499" cy="1100"/>
                  <a:chOff x="2754" y="1918"/>
                  <a:chExt cx="1499" cy="1100"/>
                </a:xfrm>
              </p:grpSpPr>
              <p:sp>
                <p:nvSpPr>
                  <p:cNvPr id="10248" name="Rectangle 8"/>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0249" name="Rectangle 9"/>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6" name="Group 10"/>
                <p:cNvGrpSpPr>
                  <a:grpSpLocks/>
                </p:cNvGrpSpPr>
                <p:nvPr/>
              </p:nvGrpSpPr>
              <p:grpSpPr bwMode="auto">
                <a:xfrm>
                  <a:off x="2757" y="1411"/>
                  <a:ext cx="1494" cy="401"/>
                  <a:chOff x="2757" y="1411"/>
                  <a:chExt cx="1494" cy="401"/>
                </a:xfrm>
              </p:grpSpPr>
              <p:sp>
                <p:nvSpPr>
                  <p:cNvPr id="10251" name="Rectangle 11"/>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0252" name="Rectangle 12"/>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10253" name="Freeform 13"/>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7" name="Group 14"/>
                <p:cNvGrpSpPr>
                  <a:grpSpLocks/>
                </p:cNvGrpSpPr>
                <p:nvPr/>
              </p:nvGrpSpPr>
              <p:grpSpPr bwMode="auto">
                <a:xfrm>
                  <a:off x="1372" y="1141"/>
                  <a:ext cx="501" cy="1697"/>
                  <a:chOff x="1372" y="1141"/>
                  <a:chExt cx="501" cy="1697"/>
                </a:xfrm>
              </p:grpSpPr>
              <p:sp>
                <p:nvSpPr>
                  <p:cNvPr id="10255" name="Rectangle 15"/>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0256" name="Rectangle 16"/>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0257" name="Freeform 17"/>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10258" name="Rectangle 18"/>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0259" name="Rectangle 19"/>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0260" name="Rectangle 20"/>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10261" name="Rectangle 21"/>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0262" name="Rectangle 22"/>
              <p:cNvSpPr>
                <a:spLocks noChangeArrowheads="1"/>
              </p:cNvSpPr>
              <p:nvPr/>
            </p:nvSpPr>
            <p:spPr bwMode="auto">
              <a:xfrm>
                <a:off x="3048" y="1566"/>
                <a:ext cx="124" cy="1324"/>
              </a:xfrm>
              <a:prstGeom prst="rect">
                <a:avLst/>
              </a:prstGeom>
              <a:solidFill>
                <a:schemeClr val="bg1"/>
              </a:solidFill>
              <a:ln w="9525">
                <a:noFill/>
                <a:miter lim="800000"/>
                <a:headEnd/>
                <a:tailEnd/>
              </a:ln>
              <a:effectLst/>
            </p:spPr>
            <p:txBody>
              <a:bodyPr wrap="none" anchor="ctr"/>
              <a:lstStyle/>
              <a:p>
                <a:endParaRPr lang="fr-FR"/>
              </a:p>
            </p:txBody>
          </p:sp>
        </p:grpSp>
        <p:grpSp>
          <p:nvGrpSpPr>
            <p:cNvPr id="8" name="Group 23"/>
            <p:cNvGrpSpPr>
              <a:grpSpLocks/>
            </p:cNvGrpSpPr>
            <p:nvPr/>
          </p:nvGrpSpPr>
          <p:grpSpPr bwMode="auto">
            <a:xfrm>
              <a:off x="3695" y="1409"/>
              <a:ext cx="942" cy="976"/>
              <a:chOff x="1624" y="2875"/>
              <a:chExt cx="1395" cy="1445"/>
            </a:xfrm>
          </p:grpSpPr>
          <p:grpSp>
            <p:nvGrpSpPr>
              <p:cNvPr id="9" name="Group 24"/>
              <p:cNvGrpSpPr>
                <a:grpSpLocks/>
              </p:cNvGrpSpPr>
              <p:nvPr/>
            </p:nvGrpSpPr>
            <p:grpSpPr bwMode="auto">
              <a:xfrm>
                <a:off x="1867" y="3061"/>
                <a:ext cx="1152" cy="1058"/>
                <a:chOff x="2697" y="1686"/>
                <a:chExt cx="1152" cy="1058"/>
              </a:xfrm>
            </p:grpSpPr>
            <p:sp>
              <p:nvSpPr>
                <p:cNvPr id="10265" name="Rectangle 25"/>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10266" name="Rectangle 26"/>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10267" name="Rectangle 27"/>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grpSp>
          <p:nvGrpSpPr>
            <p:cNvPr id="10" name="Group 28"/>
            <p:cNvGrpSpPr>
              <a:grpSpLocks/>
            </p:cNvGrpSpPr>
            <p:nvPr/>
          </p:nvGrpSpPr>
          <p:grpSpPr bwMode="auto">
            <a:xfrm>
              <a:off x="4101" y="1433"/>
              <a:ext cx="100" cy="916"/>
              <a:chOff x="3030" y="1530"/>
              <a:chExt cx="138" cy="1356"/>
            </a:xfrm>
          </p:grpSpPr>
          <p:sp>
            <p:nvSpPr>
              <p:cNvPr id="10269" name="Rectangle 29"/>
              <p:cNvSpPr>
                <a:spLocks noChangeArrowheads="1"/>
              </p:cNvSpPr>
              <p:nvPr/>
            </p:nvSpPr>
            <p:spPr bwMode="auto">
              <a:xfrm>
                <a:off x="3030" y="2742"/>
                <a:ext cx="138" cy="144"/>
              </a:xfrm>
              <a:prstGeom prst="rect">
                <a:avLst/>
              </a:prstGeom>
              <a:solidFill>
                <a:schemeClr val="tx1"/>
              </a:solidFill>
              <a:ln w="9525">
                <a:solidFill>
                  <a:schemeClr val="tx1"/>
                </a:solidFill>
                <a:miter lim="800000"/>
                <a:headEnd/>
                <a:tailEnd/>
              </a:ln>
              <a:effectLst/>
            </p:spPr>
            <p:txBody>
              <a:bodyPr wrap="none" anchor="ctr"/>
              <a:lstStyle/>
              <a:p>
                <a:endParaRPr lang="fr-FR"/>
              </a:p>
            </p:txBody>
          </p:sp>
          <p:sp>
            <p:nvSpPr>
              <p:cNvPr id="10270" name="Rectangle 30"/>
              <p:cNvSpPr>
                <a:spLocks noChangeArrowheads="1"/>
              </p:cNvSpPr>
              <p:nvPr/>
            </p:nvSpPr>
            <p:spPr bwMode="auto">
              <a:xfrm>
                <a:off x="3030" y="1530"/>
                <a:ext cx="138" cy="144"/>
              </a:xfrm>
              <a:prstGeom prst="rect">
                <a:avLst/>
              </a:prstGeom>
              <a:solidFill>
                <a:schemeClr val="tx1"/>
              </a:solidFill>
              <a:ln w="9525">
                <a:solidFill>
                  <a:schemeClr val="tx1"/>
                </a:solidFill>
                <a:miter lim="800000"/>
                <a:headEnd/>
                <a:tailEnd/>
              </a:ln>
              <a:effectLst/>
            </p:spPr>
            <p:txBody>
              <a:bodyPr wrap="none" anchor="ctr"/>
              <a:lstStyle/>
              <a:p>
                <a:endParaRPr lang="fr-FR"/>
              </a:p>
            </p:txBody>
          </p:sp>
        </p:grpSp>
        <p:sp>
          <p:nvSpPr>
            <p:cNvPr id="10283" name="Rectangle 43"/>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10291" name="Text Box 51"/>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freinage étrier flottant</a:t>
            </a:r>
            <a:endParaRPr lang="fr-FR" dirty="0">
              <a:solidFill>
                <a:srgbClr val="000099"/>
              </a:solidFill>
            </a:endParaRPr>
          </a:p>
        </p:txBody>
      </p:sp>
      <p:pic>
        <p:nvPicPr>
          <p:cNvPr id="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ZoneTexte 38"/>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0" name="Rectangle 39"/>
          <p:cNvSpPr/>
          <p:nvPr/>
        </p:nvSpPr>
        <p:spPr>
          <a:xfrm>
            <a:off x="485800" y="4306163"/>
            <a:ext cx="4572000" cy="1754326"/>
          </a:xfrm>
          <a:prstGeom prst="rect">
            <a:avLst/>
          </a:prstGeom>
        </p:spPr>
        <p:txBody>
          <a:bodyPr>
            <a:spAutoFit/>
          </a:bodyPr>
          <a:lstStyle/>
          <a:p>
            <a:r>
              <a:rPr lang="fr-FR" dirty="0"/>
              <a:t>Le conducteur agit sur la pédale.</a:t>
            </a:r>
          </a:p>
          <a:p>
            <a:r>
              <a:rPr lang="fr-FR" dirty="0"/>
              <a:t>La pression en provenance du </a:t>
            </a:r>
            <a:r>
              <a:rPr lang="fr-FR" b="1" dirty="0"/>
              <a:t>maître cylindre</a:t>
            </a:r>
          </a:p>
          <a:p>
            <a:r>
              <a:rPr lang="fr-FR" dirty="0"/>
              <a:t>agit sur </a:t>
            </a:r>
            <a:r>
              <a:rPr lang="fr-FR" b="1" dirty="0"/>
              <a:t>le piston </a:t>
            </a:r>
            <a:r>
              <a:rPr lang="fr-FR" dirty="0"/>
              <a:t>qui pousse la </a:t>
            </a:r>
            <a:r>
              <a:rPr lang="fr-FR" b="1" dirty="0"/>
              <a:t>première</a:t>
            </a:r>
          </a:p>
          <a:p>
            <a:r>
              <a:rPr lang="fr-FR" b="1" dirty="0"/>
              <a:t>plaquette </a:t>
            </a:r>
            <a:r>
              <a:rPr lang="fr-FR" dirty="0"/>
              <a:t>contre le disque</a:t>
            </a:r>
          </a:p>
          <a:p>
            <a:r>
              <a:rPr lang="fr-FR" dirty="0"/>
              <a:t>Le déplacement du piston déforme le </a:t>
            </a:r>
            <a:r>
              <a:rPr lang="fr-FR" b="1" dirty="0"/>
              <a:t>joint</a:t>
            </a:r>
          </a:p>
          <a:p>
            <a:r>
              <a:rPr lang="fr-FR" b="1" dirty="0"/>
              <a:t>d’étanchéité</a:t>
            </a:r>
            <a:endParaRPr lang="fr-FR" dirty="0"/>
          </a:p>
        </p:txBody>
      </p:sp>
      <p:sp>
        <p:nvSpPr>
          <p:cNvPr id="41" name="ZoneTexte 40"/>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1898299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275"/>
                                        </p:tgtEl>
                                        <p:attrNameLst>
                                          <p:attrName>style.visibility</p:attrName>
                                        </p:attrNameLst>
                                      </p:cBhvr>
                                      <p:to>
                                        <p:strVal val="visible"/>
                                      </p:to>
                                    </p:set>
                                    <p:animEffect transition="in" filter="randombar(horizontal)">
                                      <p:cBhvr>
                                        <p:cTn id="7" dur="500"/>
                                        <p:tgtEl>
                                          <p:spTgt spid="10275"/>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10272"/>
                                        </p:tgtEl>
                                        <p:attrNameLst>
                                          <p:attrName>style.visibility</p:attrName>
                                        </p:attrNameLst>
                                      </p:cBhvr>
                                      <p:to>
                                        <p:strVal val="visible"/>
                                      </p:to>
                                    </p:set>
                                    <p:animEffect transition="in" filter="wipe(right)">
                                      <p:cBhvr>
                                        <p:cTn id="11" dur="500"/>
                                        <p:tgtEl>
                                          <p:spTgt spid="10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2" grpId="0" animBg="1"/>
      <p:bldP spid="1027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AutoShape 3"/>
          <p:cNvSpPr>
            <a:spLocks noChangeArrowheads="1"/>
          </p:cNvSpPr>
          <p:nvPr/>
        </p:nvSpPr>
        <p:spPr bwMode="auto">
          <a:xfrm>
            <a:off x="8129588" y="2420938"/>
            <a:ext cx="628650" cy="381000"/>
          </a:xfrm>
          <a:prstGeom prst="leftArrow">
            <a:avLst>
              <a:gd name="adj1" fmla="val 62500"/>
              <a:gd name="adj2" fmla="val 47499"/>
            </a:avLst>
          </a:prstGeom>
          <a:solidFill>
            <a:srgbClr val="FF0000"/>
          </a:solidFill>
          <a:ln w="9525">
            <a:solidFill>
              <a:srgbClr val="FF0000"/>
            </a:solidFill>
            <a:miter lim="800000"/>
            <a:headEnd/>
            <a:tailEnd/>
          </a:ln>
          <a:effectLst/>
        </p:spPr>
        <p:txBody>
          <a:bodyPr wrap="none" anchor="ctr"/>
          <a:lstStyle/>
          <a:p>
            <a:endParaRPr lang="fr-FR"/>
          </a:p>
        </p:txBody>
      </p:sp>
      <p:sp>
        <p:nvSpPr>
          <p:cNvPr id="62468" name="Text Box 4"/>
          <p:cNvSpPr txBox="1">
            <a:spLocks noChangeArrowheads="1"/>
          </p:cNvSpPr>
          <p:nvPr/>
        </p:nvSpPr>
        <p:spPr bwMode="auto">
          <a:xfrm>
            <a:off x="7610475" y="1571625"/>
            <a:ext cx="1287463" cy="457200"/>
          </a:xfrm>
          <a:prstGeom prst="rect">
            <a:avLst/>
          </a:prstGeom>
          <a:solidFill>
            <a:srgbClr val="FFCC99">
              <a:alpha val="50000"/>
            </a:srgbClr>
          </a:solidFill>
          <a:ln w="9525">
            <a:noFill/>
            <a:miter lim="800000"/>
            <a:headEnd/>
            <a:tailEnd/>
          </a:ln>
          <a:effectLst/>
        </p:spPr>
        <p:txBody>
          <a:bodyPr>
            <a:spAutoFit/>
          </a:bodyPr>
          <a:lstStyle/>
          <a:p>
            <a:pPr algn="ctr">
              <a:spcBef>
                <a:spcPct val="50000"/>
              </a:spcBef>
            </a:pPr>
            <a:r>
              <a:rPr lang="fr-FR" sz="1200">
                <a:solidFill>
                  <a:srgbClr val="990033"/>
                </a:solidFill>
              </a:rPr>
              <a:t>Pression maître cylindre</a:t>
            </a:r>
          </a:p>
        </p:txBody>
      </p:sp>
      <p:grpSp>
        <p:nvGrpSpPr>
          <p:cNvPr id="2" name="Group 5"/>
          <p:cNvGrpSpPr>
            <a:grpSpLocks/>
          </p:cNvGrpSpPr>
          <p:nvPr/>
        </p:nvGrpSpPr>
        <p:grpSpPr bwMode="auto">
          <a:xfrm>
            <a:off x="4699000" y="1825625"/>
            <a:ext cx="3368675" cy="3165475"/>
            <a:chOff x="2960" y="1150"/>
            <a:chExt cx="2122" cy="1994"/>
          </a:xfrm>
        </p:grpSpPr>
        <p:sp>
          <p:nvSpPr>
            <p:cNvPr id="62470" name="Rectangle 6"/>
            <p:cNvSpPr>
              <a:spLocks noChangeArrowheads="1"/>
            </p:cNvSpPr>
            <p:nvPr/>
          </p:nvSpPr>
          <p:spPr bwMode="auto">
            <a:xfrm>
              <a:off x="4763" y="1560"/>
              <a:ext cx="311" cy="163"/>
            </a:xfrm>
            <a:prstGeom prst="rect">
              <a:avLst/>
            </a:prstGeom>
            <a:solidFill>
              <a:srgbClr val="FF6600"/>
            </a:solidFill>
            <a:ln w="9525">
              <a:solidFill>
                <a:srgbClr val="FF6600"/>
              </a:solidFill>
              <a:miter lim="800000"/>
              <a:headEnd/>
              <a:tailEnd/>
            </a:ln>
            <a:effectLst/>
          </p:spPr>
          <p:txBody>
            <a:bodyPr wrap="none" anchor="ctr"/>
            <a:lstStyle/>
            <a:p>
              <a:endParaRPr lang="fr-FR"/>
            </a:p>
          </p:txBody>
        </p:sp>
        <p:sp>
          <p:nvSpPr>
            <p:cNvPr id="62471" name="Rectangle 7"/>
            <p:cNvSpPr>
              <a:spLocks noChangeArrowheads="1"/>
            </p:cNvSpPr>
            <p:nvPr/>
          </p:nvSpPr>
          <p:spPr bwMode="auto">
            <a:xfrm>
              <a:off x="4168" y="1405"/>
              <a:ext cx="650" cy="962"/>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3" name="Group 8"/>
            <p:cNvGrpSpPr>
              <a:grpSpLocks/>
            </p:cNvGrpSpPr>
            <p:nvPr/>
          </p:nvGrpSpPr>
          <p:grpSpPr bwMode="auto">
            <a:xfrm>
              <a:off x="2960" y="1150"/>
              <a:ext cx="2122" cy="1281"/>
              <a:chOff x="1332" y="1121"/>
              <a:chExt cx="3142" cy="1897"/>
            </a:xfrm>
          </p:grpSpPr>
          <p:grpSp>
            <p:nvGrpSpPr>
              <p:cNvPr id="4" name="Group 9"/>
              <p:cNvGrpSpPr>
                <a:grpSpLocks/>
              </p:cNvGrpSpPr>
              <p:nvPr/>
            </p:nvGrpSpPr>
            <p:grpSpPr bwMode="auto">
              <a:xfrm>
                <a:off x="1332" y="1121"/>
                <a:ext cx="2881" cy="1897"/>
                <a:chOff x="1372" y="1121"/>
                <a:chExt cx="2881" cy="1897"/>
              </a:xfrm>
            </p:grpSpPr>
            <p:sp>
              <p:nvSpPr>
                <p:cNvPr id="62474" name="Rectangle 10"/>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5" name="Group 11"/>
                <p:cNvGrpSpPr>
                  <a:grpSpLocks/>
                </p:cNvGrpSpPr>
                <p:nvPr/>
              </p:nvGrpSpPr>
              <p:grpSpPr bwMode="auto">
                <a:xfrm>
                  <a:off x="2754" y="1918"/>
                  <a:ext cx="1499" cy="1100"/>
                  <a:chOff x="2754" y="1918"/>
                  <a:chExt cx="1499" cy="1100"/>
                </a:xfrm>
              </p:grpSpPr>
              <p:sp>
                <p:nvSpPr>
                  <p:cNvPr id="62476" name="Rectangle 12"/>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2477" name="Rectangle 13"/>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6" name="Group 14"/>
                <p:cNvGrpSpPr>
                  <a:grpSpLocks/>
                </p:cNvGrpSpPr>
                <p:nvPr/>
              </p:nvGrpSpPr>
              <p:grpSpPr bwMode="auto">
                <a:xfrm>
                  <a:off x="2757" y="1411"/>
                  <a:ext cx="1494" cy="401"/>
                  <a:chOff x="2757" y="1411"/>
                  <a:chExt cx="1494" cy="401"/>
                </a:xfrm>
              </p:grpSpPr>
              <p:sp>
                <p:nvSpPr>
                  <p:cNvPr id="62479" name="Rectangle 15"/>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2480" name="Rectangle 16"/>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62481" name="Freeform 17"/>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7" name="Group 18"/>
                <p:cNvGrpSpPr>
                  <a:grpSpLocks/>
                </p:cNvGrpSpPr>
                <p:nvPr/>
              </p:nvGrpSpPr>
              <p:grpSpPr bwMode="auto">
                <a:xfrm>
                  <a:off x="1372" y="1141"/>
                  <a:ext cx="501" cy="1697"/>
                  <a:chOff x="1372" y="1141"/>
                  <a:chExt cx="501" cy="1697"/>
                </a:xfrm>
              </p:grpSpPr>
              <p:sp>
                <p:nvSpPr>
                  <p:cNvPr id="62483" name="Rectangle 19"/>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2484" name="Rectangle 20"/>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2485" name="Freeform 21"/>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62486" name="Rectangle 22"/>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2487" name="Rectangle 23"/>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2488" name="Rectangle 24"/>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62489" name="Rectangle 25"/>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2490" name="Rectangle 26"/>
              <p:cNvSpPr>
                <a:spLocks noChangeArrowheads="1"/>
              </p:cNvSpPr>
              <p:nvPr/>
            </p:nvSpPr>
            <p:spPr bwMode="auto">
              <a:xfrm>
                <a:off x="3048" y="1566"/>
                <a:ext cx="124" cy="1324"/>
              </a:xfrm>
              <a:prstGeom prst="rect">
                <a:avLst/>
              </a:prstGeom>
              <a:solidFill>
                <a:schemeClr val="bg1"/>
              </a:solidFill>
              <a:ln w="9525">
                <a:noFill/>
                <a:miter lim="800000"/>
                <a:headEnd/>
                <a:tailEnd/>
              </a:ln>
              <a:effectLst/>
            </p:spPr>
            <p:txBody>
              <a:bodyPr wrap="none" anchor="ctr"/>
              <a:lstStyle/>
              <a:p>
                <a:endParaRPr lang="fr-FR"/>
              </a:p>
            </p:txBody>
          </p:sp>
        </p:grpSp>
        <p:grpSp>
          <p:nvGrpSpPr>
            <p:cNvPr id="8" name="Group 27"/>
            <p:cNvGrpSpPr>
              <a:grpSpLocks/>
            </p:cNvGrpSpPr>
            <p:nvPr/>
          </p:nvGrpSpPr>
          <p:grpSpPr bwMode="auto">
            <a:xfrm>
              <a:off x="3695" y="1409"/>
              <a:ext cx="942" cy="976"/>
              <a:chOff x="1624" y="2875"/>
              <a:chExt cx="1395" cy="1445"/>
            </a:xfrm>
          </p:grpSpPr>
          <p:grpSp>
            <p:nvGrpSpPr>
              <p:cNvPr id="9" name="Group 28"/>
              <p:cNvGrpSpPr>
                <a:grpSpLocks/>
              </p:cNvGrpSpPr>
              <p:nvPr/>
            </p:nvGrpSpPr>
            <p:grpSpPr bwMode="auto">
              <a:xfrm>
                <a:off x="1867" y="3061"/>
                <a:ext cx="1152" cy="1058"/>
                <a:chOff x="2697" y="1686"/>
                <a:chExt cx="1152" cy="1058"/>
              </a:xfrm>
            </p:grpSpPr>
            <p:sp>
              <p:nvSpPr>
                <p:cNvPr id="62493" name="Rectangle 29"/>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62494" name="Rectangle 30"/>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62495" name="Rectangle 31"/>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grpSp>
          <p:nvGrpSpPr>
            <p:cNvPr id="10" name="Group 32"/>
            <p:cNvGrpSpPr>
              <a:grpSpLocks/>
            </p:cNvGrpSpPr>
            <p:nvPr/>
          </p:nvGrpSpPr>
          <p:grpSpPr bwMode="auto">
            <a:xfrm>
              <a:off x="4101" y="1433"/>
              <a:ext cx="100" cy="916"/>
              <a:chOff x="3030" y="1530"/>
              <a:chExt cx="138" cy="1356"/>
            </a:xfrm>
          </p:grpSpPr>
          <p:sp>
            <p:nvSpPr>
              <p:cNvPr id="62497" name="Rectangle 33"/>
              <p:cNvSpPr>
                <a:spLocks noChangeArrowheads="1"/>
              </p:cNvSpPr>
              <p:nvPr/>
            </p:nvSpPr>
            <p:spPr bwMode="auto">
              <a:xfrm>
                <a:off x="3030" y="2742"/>
                <a:ext cx="138" cy="144"/>
              </a:xfrm>
              <a:prstGeom prst="rect">
                <a:avLst/>
              </a:prstGeom>
              <a:solidFill>
                <a:schemeClr val="tx1"/>
              </a:solidFill>
              <a:ln w="9525">
                <a:solidFill>
                  <a:schemeClr val="tx1"/>
                </a:solidFill>
                <a:miter lim="800000"/>
                <a:headEnd/>
                <a:tailEnd/>
              </a:ln>
              <a:effectLst/>
            </p:spPr>
            <p:txBody>
              <a:bodyPr wrap="none" anchor="ctr"/>
              <a:lstStyle/>
              <a:p>
                <a:endParaRPr lang="fr-FR"/>
              </a:p>
            </p:txBody>
          </p:sp>
          <p:sp>
            <p:nvSpPr>
              <p:cNvPr id="62498" name="Rectangle 34"/>
              <p:cNvSpPr>
                <a:spLocks noChangeArrowheads="1"/>
              </p:cNvSpPr>
              <p:nvPr/>
            </p:nvSpPr>
            <p:spPr bwMode="auto">
              <a:xfrm>
                <a:off x="3030" y="1530"/>
                <a:ext cx="138" cy="144"/>
              </a:xfrm>
              <a:prstGeom prst="rect">
                <a:avLst/>
              </a:prstGeom>
              <a:solidFill>
                <a:schemeClr val="tx1"/>
              </a:solidFill>
              <a:ln w="9525">
                <a:solidFill>
                  <a:schemeClr val="tx1"/>
                </a:solidFill>
                <a:miter lim="800000"/>
                <a:headEnd/>
                <a:tailEnd/>
              </a:ln>
              <a:effectLst/>
            </p:spPr>
            <p:txBody>
              <a:bodyPr wrap="none" anchor="ctr"/>
              <a:lstStyle/>
              <a:p>
                <a:endParaRPr lang="fr-FR"/>
              </a:p>
            </p:txBody>
          </p:sp>
        </p:grpSp>
        <p:sp>
          <p:nvSpPr>
            <p:cNvPr id="62499" name="Rectangle 35"/>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62505" name="Text Box 41"/>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freinage étrier flottant</a:t>
            </a:r>
            <a:endParaRPr lang="fr-FR" dirty="0">
              <a:solidFill>
                <a:srgbClr val="000099"/>
              </a:solidFill>
            </a:endParaRPr>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ZoneTexte 37"/>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39" name="ZoneTexte 38"/>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801378768"/>
      </p:ext>
    </p:extLst>
  </p:cSld>
  <p:clrMapOvr>
    <a:masterClrMapping/>
  </p:clrMapOvr>
  <p:transition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39752" y="249022"/>
            <a:ext cx="4536504" cy="400110"/>
          </a:xfrm>
          <a:prstGeom prst="rect">
            <a:avLst/>
          </a:prstGeom>
          <a:noFill/>
        </p:spPr>
        <p:txBody>
          <a:bodyPr wrap="square" rtlCol="0">
            <a:spAutoFit/>
          </a:bodyPr>
          <a:lstStyle/>
          <a:p>
            <a:r>
              <a:rPr lang="fr-FR" sz="2000" b="1" dirty="0" smtClean="0">
                <a:solidFill>
                  <a:schemeClr val="tx2">
                    <a:lumMod val="60000"/>
                    <a:lumOff val="40000"/>
                  </a:schemeClr>
                </a:solidFill>
              </a:rPr>
              <a:t>PRESENTATION  SYSTÈME  DE  FREINAGE</a:t>
            </a:r>
            <a:endParaRPr lang="fr-FR" sz="2000" b="1" dirty="0">
              <a:solidFill>
                <a:schemeClr val="tx2">
                  <a:lumMod val="60000"/>
                  <a:lumOff val="40000"/>
                </a:schemeClr>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649132"/>
            <a:ext cx="7412105" cy="3938220"/>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1423480869"/>
              </p:ext>
            </p:extLst>
          </p:nvPr>
        </p:nvGraphicFramePr>
        <p:xfrm>
          <a:off x="717212" y="4587352"/>
          <a:ext cx="7632848" cy="1920240"/>
        </p:xfrm>
        <a:graphic>
          <a:graphicData uri="http://schemas.openxmlformats.org/drawingml/2006/table">
            <a:tbl>
              <a:tblPr firstRow="1" bandRow="1">
                <a:tableStyleId>{5C22544A-7EE6-4342-B048-85BDC9FD1C3A}</a:tableStyleId>
              </a:tblPr>
              <a:tblGrid>
                <a:gridCol w="1908212"/>
                <a:gridCol w="1908212"/>
                <a:gridCol w="1908212"/>
                <a:gridCol w="1908212"/>
              </a:tblGrid>
              <a:tr h="282963">
                <a:tc>
                  <a:txBody>
                    <a:bodyPr/>
                    <a:lstStyle/>
                    <a:p>
                      <a:r>
                        <a:rPr lang="fr-FR" sz="1600" dirty="0" smtClean="0"/>
                        <a:t>Repère</a:t>
                      </a:r>
                      <a:endParaRPr lang="fr-FR" sz="1600" dirty="0"/>
                    </a:p>
                  </a:txBody>
                  <a:tcPr/>
                </a:tc>
                <a:tc>
                  <a:txBody>
                    <a:bodyPr/>
                    <a:lstStyle/>
                    <a:p>
                      <a:r>
                        <a:rPr lang="fr-FR" sz="1600" dirty="0" smtClean="0"/>
                        <a:t>Désignation</a:t>
                      </a:r>
                      <a:endParaRPr lang="fr-FR" sz="1600" dirty="0"/>
                    </a:p>
                  </a:txBody>
                  <a:tcPr>
                    <a:lnR w="12700" cap="flat" cmpd="sng" algn="ctr">
                      <a:solidFill>
                        <a:schemeClr val="tx1"/>
                      </a:solidFill>
                      <a:prstDash val="solid"/>
                      <a:round/>
                      <a:headEnd type="none" w="med" len="med"/>
                      <a:tailEnd type="none" w="med" len="med"/>
                    </a:lnR>
                  </a:tcPr>
                </a:tc>
                <a:tc>
                  <a:txBody>
                    <a:bodyPr/>
                    <a:lstStyle/>
                    <a:p>
                      <a:r>
                        <a:rPr lang="fr-FR" sz="1600" dirty="0" smtClean="0"/>
                        <a:t>Repère</a:t>
                      </a:r>
                      <a:endParaRPr lang="fr-FR" sz="1600" dirty="0"/>
                    </a:p>
                  </a:txBody>
                  <a:tcPr>
                    <a:lnL w="12700" cap="flat" cmpd="sng" algn="ctr">
                      <a:solidFill>
                        <a:schemeClr val="tx1"/>
                      </a:solidFill>
                      <a:prstDash val="solid"/>
                      <a:round/>
                      <a:headEnd type="none" w="med" len="med"/>
                      <a:tailEnd type="none" w="med" len="med"/>
                    </a:lnL>
                  </a:tcPr>
                </a:tc>
                <a:tc>
                  <a:txBody>
                    <a:bodyPr/>
                    <a:lstStyle/>
                    <a:p>
                      <a:r>
                        <a:rPr lang="fr-FR" sz="1600" dirty="0" smtClean="0"/>
                        <a:t>Désignation</a:t>
                      </a:r>
                    </a:p>
                  </a:txBody>
                  <a:tcPr/>
                </a:tc>
              </a:tr>
              <a:tr h="282963">
                <a:tc>
                  <a:txBody>
                    <a:bodyPr/>
                    <a:lstStyle/>
                    <a:p>
                      <a:pPr algn="ctr"/>
                      <a:r>
                        <a:rPr lang="fr-FR" sz="1600" dirty="0" smtClean="0">
                          <a:solidFill>
                            <a:srgbClr val="FF0000"/>
                          </a:solidFill>
                        </a:rPr>
                        <a:t>1</a:t>
                      </a:r>
                      <a:endParaRPr lang="fr-FR" sz="1600" dirty="0">
                        <a:solidFill>
                          <a:srgbClr val="FF0000"/>
                        </a:solidFill>
                      </a:endParaRPr>
                    </a:p>
                  </a:txBody>
                  <a:tcPr/>
                </a:tc>
                <a:tc>
                  <a:txBody>
                    <a:bodyPr/>
                    <a:lstStyle/>
                    <a:p>
                      <a:pPr algn="ctr"/>
                      <a:endParaRPr lang="fr-FR" sz="1600" dirty="0"/>
                    </a:p>
                  </a:txBody>
                  <a:tcPr>
                    <a:lnR w="12700" cap="flat" cmpd="sng" algn="ctr">
                      <a:solidFill>
                        <a:schemeClr val="tx1"/>
                      </a:solidFill>
                      <a:prstDash val="solid"/>
                      <a:round/>
                      <a:headEnd type="none" w="med" len="med"/>
                      <a:tailEnd type="none" w="med" len="med"/>
                    </a:lnR>
                  </a:tcPr>
                </a:tc>
                <a:tc rowSpan="2">
                  <a:txBody>
                    <a:bodyPr/>
                    <a:lstStyle/>
                    <a:p>
                      <a:pPr algn="ctr"/>
                      <a:r>
                        <a:rPr lang="fr-FR" sz="1600" dirty="0" smtClean="0">
                          <a:solidFill>
                            <a:srgbClr val="FF0000"/>
                          </a:solidFill>
                        </a:rPr>
                        <a:t>6 et</a:t>
                      </a:r>
                      <a:endParaRPr lang="fr-FR" sz="1600" dirty="0">
                        <a:solidFill>
                          <a:srgbClr val="FF0000"/>
                        </a:solidFill>
                      </a:endParaRPr>
                    </a:p>
                    <a:p>
                      <a:pPr algn="ctr"/>
                      <a:r>
                        <a:rPr lang="fr-FR" sz="1600" dirty="0" smtClean="0">
                          <a:solidFill>
                            <a:srgbClr val="FF0000"/>
                          </a:solidFill>
                        </a:rPr>
                        <a:t>7</a:t>
                      </a:r>
                      <a:endParaRPr lang="fr-FR" sz="1600" dirty="0">
                        <a:solidFill>
                          <a:srgbClr val="FF0000"/>
                        </a:solidFill>
                      </a:endParaRPr>
                    </a:p>
                  </a:txBody>
                  <a:tcPr>
                    <a:lnL w="12700" cap="flat" cmpd="sng" algn="ctr">
                      <a:solidFill>
                        <a:schemeClr val="tx1"/>
                      </a:solidFill>
                      <a:prstDash val="solid"/>
                      <a:round/>
                      <a:headEnd type="none" w="med" len="med"/>
                      <a:tailEnd type="none" w="med" len="med"/>
                    </a:lnL>
                  </a:tcPr>
                </a:tc>
                <a:tc rowSpan="2">
                  <a:txBody>
                    <a:bodyPr/>
                    <a:lstStyle/>
                    <a:p>
                      <a:pPr algn="ctr"/>
                      <a:endParaRPr lang="fr-FR" sz="1600" dirty="0"/>
                    </a:p>
                  </a:txBody>
                  <a:tcPr anchor="ctr"/>
                </a:tc>
              </a:tr>
              <a:tr h="282963">
                <a:tc>
                  <a:txBody>
                    <a:bodyPr/>
                    <a:lstStyle/>
                    <a:p>
                      <a:pPr algn="ctr"/>
                      <a:r>
                        <a:rPr lang="fr-FR" sz="1600" dirty="0" smtClean="0">
                          <a:solidFill>
                            <a:srgbClr val="002060"/>
                          </a:solidFill>
                        </a:rPr>
                        <a:t>2</a:t>
                      </a:r>
                      <a:endParaRPr lang="fr-FR" sz="1600" dirty="0">
                        <a:solidFill>
                          <a:srgbClr val="002060"/>
                        </a:solidFill>
                      </a:endParaRPr>
                    </a:p>
                  </a:txBody>
                  <a:tcPr/>
                </a:tc>
                <a:tc>
                  <a:txBody>
                    <a:bodyPr/>
                    <a:lstStyle/>
                    <a:p>
                      <a:pPr algn="ctr"/>
                      <a:endParaRPr lang="fr-FR" sz="1600" dirty="0"/>
                    </a:p>
                  </a:txBody>
                  <a:tcPr>
                    <a:lnR w="12700" cap="flat" cmpd="sng" algn="ctr">
                      <a:solidFill>
                        <a:schemeClr val="tx1"/>
                      </a:solidFill>
                      <a:prstDash val="solid"/>
                      <a:round/>
                      <a:headEnd type="none" w="med" len="med"/>
                      <a:tailEnd type="none" w="med" len="med"/>
                    </a:lnR>
                  </a:tcPr>
                </a:tc>
                <a:tc vMerge="1">
                  <a:txBody>
                    <a:bodyPr/>
                    <a:lstStyle/>
                    <a:p>
                      <a:endParaRPr lang="fr-FR" dirty="0"/>
                    </a:p>
                  </a:txBody>
                  <a:tcPr/>
                </a:tc>
                <a:tc vMerge="1">
                  <a:txBody>
                    <a:bodyPr/>
                    <a:lstStyle/>
                    <a:p>
                      <a:endParaRPr lang="fr-FR" dirty="0"/>
                    </a:p>
                  </a:txBody>
                  <a:tcPr/>
                </a:tc>
              </a:tr>
              <a:tr h="282963">
                <a:tc>
                  <a:txBody>
                    <a:bodyPr/>
                    <a:lstStyle/>
                    <a:p>
                      <a:pPr algn="ctr"/>
                      <a:r>
                        <a:rPr lang="fr-FR" sz="1600" dirty="0" smtClean="0">
                          <a:solidFill>
                            <a:srgbClr val="FF0000"/>
                          </a:solidFill>
                        </a:rPr>
                        <a:t>3</a:t>
                      </a:r>
                      <a:endParaRPr lang="fr-FR" sz="1600" dirty="0">
                        <a:solidFill>
                          <a:srgbClr val="FF0000"/>
                        </a:solidFill>
                      </a:endParaRPr>
                    </a:p>
                  </a:txBody>
                  <a:tcPr/>
                </a:tc>
                <a:tc>
                  <a:txBody>
                    <a:bodyPr/>
                    <a:lstStyle/>
                    <a:p>
                      <a:pPr algn="ctr"/>
                      <a:endParaRPr lang="fr-FR" sz="1600" dirty="0"/>
                    </a:p>
                  </a:txBody>
                  <a:tcPr>
                    <a:lnR w="12700" cap="flat" cmpd="sng" algn="ctr">
                      <a:solidFill>
                        <a:schemeClr val="tx1"/>
                      </a:solidFill>
                      <a:prstDash val="solid"/>
                      <a:round/>
                      <a:headEnd type="none" w="med" len="med"/>
                      <a:tailEnd type="none" w="med" len="med"/>
                    </a:lnR>
                  </a:tcPr>
                </a:tc>
                <a:tc>
                  <a:txBody>
                    <a:bodyPr/>
                    <a:lstStyle/>
                    <a:p>
                      <a:pPr algn="ctr"/>
                      <a:r>
                        <a:rPr lang="fr-FR" sz="1600" dirty="0" smtClean="0">
                          <a:solidFill>
                            <a:srgbClr val="002060"/>
                          </a:solidFill>
                        </a:rPr>
                        <a:t>8</a:t>
                      </a:r>
                      <a:endParaRPr lang="fr-FR" sz="1600" dirty="0">
                        <a:solidFill>
                          <a:srgbClr val="002060"/>
                        </a:solidFill>
                      </a:endParaRPr>
                    </a:p>
                  </a:txBody>
                  <a:tcPr>
                    <a:lnL w="12700" cap="flat" cmpd="sng" algn="ctr">
                      <a:solidFill>
                        <a:schemeClr val="tx1"/>
                      </a:solidFill>
                      <a:prstDash val="solid"/>
                      <a:round/>
                      <a:headEnd type="none" w="med" len="med"/>
                      <a:tailEnd type="none" w="med" len="med"/>
                    </a:lnL>
                  </a:tcPr>
                </a:tc>
                <a:tc>
                  <a:txBody>
                    <a:bodyPr/>
                    <a:lstStyle/>
                    <a:p>
                      <a:pPr algn="ctr"/>
                      <a:r>
                        <a:rPr lang="fr-FR" sz="1600" dirty="0" smtClean="0">
                          <a:solidFill>
                            <a:srgbClr val="002060"/>
                          </a:solidFill>
                        </a:rPr>
                        <a:t>Correcteur</a:t>
                      </a:r>
                      <a:endParaRPr lang="fr-FR" sz="1600" dirty="0">
                        <a:solidFill>
                          <a:srgbClr val="002060"/>
                        </a:solidFill>
                      </a:endParaRPr>
                    </a:p>
                  </a:txBody>
                  <a:tcPr/>
                </a:tc>
              </a:tr>
              <a:tr h="565926">
                <a:tc>
                  <a:txBody>
                    <a:bodyPr/>
                    <a:lstStyle/>
                    <a:p>
                      <a:pPr algn="ctr"/>
                      <a:r>
                        <a:rPr lang="fr-FR" sz="1600" dirty="0" smtClean="0">
                          <a:solidFill>
                            <a:srgbClr val="002060"/>
                          </a:solidFill>
                        </a:rPr>
                        <a:t>4 et</a:t>
                      </a:r>
                      <a:endParaRPr lang="fr-FR" sz="1600" dirty="0">
                        <a:solidFill>
                          <a:srgbClr val="002060"/>
                        </a:solidFill>
                      </a:endParaRPr>
                    </a:p>
                    <a:p>
                      <a:pPr algn="ctr"/>
                      <a:r>
                        <a:rPr lang="fr-FR" sz="1600" dirty="0" smtClean="0">
                          <a:solidFill>
                            <a:srgbClr val="002060"/>
                          </a:solidFill>
                        </a:rPr>
                        <a:t>5</a:t>
                      </a:r>
                      <a:endParaRPr lang="fr-FR" sz="1600" dirty="0">
                        <a:solidFill>
                          <a:srgbClr val="002060"/>
                        </a:solidFill>
                      </a:endParaRPr>
                    </a:p>
                  </a:txBody>
                  <a:tcPr/>
                </a:tc>
                <a:tc>
                  <a:txBody>
                    <a:bodyPr/>
                    <a:lstStyle/>
                    <a:p>
                      <a:pPr algn="ctr"/>
                      <a:endParaRPr lang="fr-FR" sz="1600" dirty="0"/>
                    </a:p>
                  </a:txBody>
                  <a:tcPr anchor="ctr">
                    <a:lnR w="12700" cap="flat" cmpd="sng" algn="ctr">
                      <a:solidFill>
                        <a:schemeClr val="tx1"/>
                      </a:solidFill>
                      <a:prstDash val="solid"/>
                      <a:round/>
                      <a:headEnd type="none" w="med" len="med"/>
                      <a:tailEnd type="none" w="med" len="med"/>
                    </a:lnR>
                  </a:tcPr>
                </a:tc>
                <a:tc>
                  <a:txBody>
                    <a:bodyPr/>
                    <a:lstStyle/>
                    <a:p>
                      <a:pPr algn="ctr"/>
                      <a:r>
                        <a:rPr lang="fr-FR" sz="1600" dirty="0" smtClean="0">
                          <a:solidFill>
                            <a:srgbClr val="FF0000"/>
                          </a:solidFill>
                        </a:rPr>
                        <a:t>9 et</a:t>
                      </a:r>
                    </a:p>
                    <a:p>
                      <a:pPr algn="ctr"/>
                      <a:r>
                        <a:rPr lang="fr-FR" sz="1600" baseline="0" dirty="0" smtClean="0">
                          <a:solidFill>
                            <a:srgbClr val="FF0000"/>
                          </a:solidFill>
                        </a:rPr>
                        <a:t>10</a:t>
                      </a:r>
                      <a:endParaRPr lang="fr-FR" sz="1600" dirty="0">
                        <a:solidFill>
                          <a:srgbClr val="FF0000"/>
                        </a:solidFill>
                      </a:endParaRPr>
                    </a:p>
                  </a:txBody>
                  <a:tcPr>
                    <a:lnL w="12700" cap="flat" cmpd="sng" algn="ctr">
                      <a:solidFill>
                        <a:schemeClr val="tx1"/>
                      </a:solidFill>
                      <a:prstDash val="solid"/>
                      <a:round/>
                      <a:headEnd type="none" w="med" len="med"/>
                      <a:tailEnd type="none" w="med" len="med"/>
                    </a:lnL>
                  </a:tcPr>
                </a:tc>
                <a:tc>
                  <a:txBody>
                    <a:bodyPr/>
                    <a:lstStyle/>
                    <a:p>
                      <a:pPr algn="ctr"/>
                      <a:endParaRPr lang="fr-FR" sz="1600" dirty="0"/>
                    </a:p>
                  </a:txBody>
                  <a:tcPr/>
                </a:tc>
              </a:tr>
            </a:tbl>
          </a:graphicData>
        </a:graphic>
      </p:graphicFrame>
      <p:sp>
        <p:nvSpPr>
          <p:cNvPr id="7" name="ZoneTexte 6"/>
          <p:cNvSpPr txBox="1"/>
          <p:nvPr/>
        </p:nvSpPr>
        <p:spPr>
          <a:xfrm>
            <a:off x="2627784" y="4941168"/>
            <a:ext cx="1905852" cy="338554"/>
          </a:xfrm>
          <a:prstGeom prst="rect">
            <a:avLst/>
          </a:prstGeom>
          <a:noFill/>
        </p:spPr>
        <p:txBody>
          <a:bodyPr wrap="square" rtlCol="0">
            <a:spAutoFit/>
          </a:bodyPr>
          <a:lstStyle/>
          <a:p>
            <a:pPr lvl="0" algn="ctr"/>
            <a:r>
              <a:rPr lang="fr-FR" sz="1600" dirty="0">
                <a:solidFill>
                  <a:srgbClr val="FF0000"/>
                </a:solidFill>
              </a:rPr>
              <a:t>Pédale de frein</a:t>
            </a:r>
          </a:p>
        </p:txBody>
      </p:sp>
      <p:sp>
        <p:nvSpPr>
          <p:cNvPr id="8" name="ZoneTexte 7"/>
          <p:cNvSpPr txBox="1"/>
          <p:nvPr/>
        </p:nvSpPr>
        <p:spPr>
          <a:xfrm>
            <a:off x="2627784" y="5279722"/>
            <a:ext cx="1905852" cy="338554"/>
          </a:xfrm>
          <a:prstGeom prst="rect">
            <a:avLst/>
          </a:prstGeom>
          <a:noFill/>
        </p:spPr>
        <p:txBody>
          <a:bodyPr wrap="square" rtlCol="0">
            <a:spAutoFit/>
          </a:bodyPr>
          <a:lstStyle/>
          <a:p>
            <a:pPr lvl="0" algn="ctr"/>
            <a:r>
              <a:rPr lang="fr-FR" sz="1600" dirty="0">
                <a:solidFill>
                  <a:srgbClr val="002060"/>
                </a:solidFill>
              </a:rPr>
              <a:t>Servofrein</a:t>
            </a:r>
          </a:p>
        </p:txBody>
      </p:sp>
      <p:sp>
        <p:nvSpPr>
          <p:cNvPr id="9" name="ZoneTexte 8"/>
          <p:cNvSpPr txBox="1"/>
          <p:nvPr/>
        </p:nvSpPr>
        <p:spPr>
          <a:xfrm>
            <a:off x="2627784" y="5618276"/>
            <a:ext cx="1905852" cy="338554"/>
          </a:xfrm>
          <a:prstGeom prst="rect">
            <a:avLst/>
          </a:prstGeom>
          <a:noFill/>
        </p:spPr>
        <p:txBody>
          <a:bodyPr wrap="square" rtlCol="0">
            <a:spAutoFit/>
          </a:bodyPr>
          <a:lstStyle/>
          <a:p>
            <a:pPr lvl="0" algn="ctr"/>
            <a:r>
              <a:rPr lang="fr-FR" sz="1600" dirty="0">
                <a:solidFill>
                  <a:srgbClr val="FF0000"/>
                </a:solidFill>
              </a:rPr>
              <a:t>Maître-cylindre</a:t>
            </a:r>
          </a:p>
        </p:txBody>
      </p:sp>
      <p:sp>
        <p:nvSpPr>
          <p:cNvPr id="11" name="ZoneTexte 10"/>
          <p:cNvSpPr txBox="1"/>
          <p:nvPr/>
        </p:nvSpPr>
        <p:spPr>
          <a:xfrm>
            <a:off x="2627784" y="6066349"/>
            <a:ext cx="1905852" cy="338554"/>
          </a:xfrm>
          <a:prstGeom prst="rect">
            <a:avLst/>
          </a:prstGeom>
          <a:noFill/>
        </p:spPr>
        <p:txBody>
          <a:bodyPr wrap="square" rtlCol="0">
            <a:spAutoFit/>
          </a:bodyPr>
          <a:lstStyle/>
          <a:p>
            <a:pPr lvl="0" algn="ctr"/>
            <a:r>
              <a:rPr lang="fr-FR" sz="1600" dirty="0" smtClean="0">
                <a:solidFill>
                  <a:srgbClr val="002060"/>
                </a:solidFill>
              </a:rPr>
              <a:t>Freins </a:t>
            </a:r>
            <a:r>
              <a:rPr lang="fr-FR" sz="1600" dirty="0">
                <a:solidFill>
                  <a:srgbClr val="002060"/>
                </a:solidFill>
              </a:rPr>
              <a:t>à disque</a:t>
            </a:r>
          </a:p>
        </p:txBody>
      </p:sp>
      <p:sp>
        <p:nvSpPr>
          <p:cNvPr id="12" name="ZoneTexte 11"/>
          <p:cNvSpPr txBox="1"/>
          <p:nvPr/>
        </p:nvSpPr>
        <p:spPr>
          <a:xfrm>
            <a:off x="6444208" y="5105473"/>
            <a:ext cx="1872208" cy="338554"/>
          </a:xfrm>
          <a:prstGeom prst="rect">
            <a:avLst/>
          </a:prstGeom>
          <a:noFill/>
        </p:spPr>
        <p:txBody>
          <a:bodyPr wrap="square" rtlCol="0">
            <a:spAutoFit/>
          </a:bodyPr>
          <a:lstStyle/>
          <a:p>
            <a:pPr lvl="0" algn="ctr"/>
            <a:r>
              <a:rPr lang="fr-FR" sz="1600" dirty="0" smtClean="0">
                <a:solidFill>
                  <a:srgbClr val="FF0000"/>
                </a:solidFill>
              </a:rPr>
              <a:t>Freins </a:t>
            </a:r>
            <a:r>
              <a:rPr lang="fr-FR" sz="1600" dirty="0">
                <a:solidFill>
                  <a:srgbClr val="FF0000"/>
                </a:solidFill>
              </a:rPr>
              <a:t>à tambour</a:t>
            </a:r>
          </a:p>
        </p:txBody>
      </p:sp>
      <p:sp>
        <p:nvSpPr>
          <p:cNvPr id="15" name="ZoneTexte 14"/>
          <p:cNvSpPr txBox="1"/>
          <p:nvPr/>
        </p:nvSpPr>
        <p:spPr>
          <a:xfrm>
            <a:off x="6444208" y="5820128"/>
            <a:ext cx="1872208" cy="830997"/>
          </a:xfrm>
          <a:prstGeom prst="rect">
            <a:avLst/>
          </a:prstGeom>
          <a:noFill/>
        </p:spPr>
        <p:txBody>
          <a:bodyPr wrap="square" rtlCol="0">
            <a:spAutoFit/>
          </a:bodyPr>
          <a:lstStyle/>
          <a:p>
            <a:pPr lvl="0" algn="ctr"/>
            <a:r>
              <a:rPr lang="fr-FR" sz="1600" dirty="0">
                <a:solidFill>
                  <a:srgbClr val="FF0000"/>
                </a:solidFill>
              </a:rPr>
              <a:t>Commande et câbles frein de stationnement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81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6"/>
          <p:cNvGrpSpPr>
            <a:grpSpLocks/>
          </p:cNvGrpSpPr>
          <p:nvPr/>
        </p:nvGrpSpPr>
        <p:grpSpPr bwMode="auto">
          <a:xfrm>
            <a:off x="4699000" y="1824038"/>
            <a:ext cx="3368675" cy="3167062"/>
            <a:chOff x="2960" y="1149"/>
            <a:chExt cx="2122" cy="1995"/>
          </a:xfrm>
        </p:grpSpPr>
        <p:sp>
          <p:nvSpPr>
            <p:cNvPr id="8253" name="Rectangle 61"/>
            <p:cNvSpPr>
              <a:spLocks noChangeArrowheads="1"/>
            </p:cNvSpPr>
            <p:nvPr/>
          </p:nvSpPr>
          <p:spPr bwMode="auto">
            <a:xfrm>
              <a:off x="4168" y="1404"/>
              <a:ext cx="650" cy="962"/>
            </a:xfrm>
            <a:prstGeom prst="rect">
              <a:avLst/>
            </a:prstGeom>
            <a:solidFill>
              <a:srgbClr val="FF6600"/>
            </a:solidFill>
            <a:ln w="9525">
              <a:solidFill>
                <a:srgbClr val="FF6600"/>
              </a:solidFill>
              <a:miter lim="800000"/>
              <a:headEnd/>
              <a:tailEnd/>
            </a:ln>
            <a:effectLst/>
          </p:spPr>
          <p:txBody>
            <a:bodyPr wrap="none" anchor="ctr"/>
            <a:lstStyle/>
            <a:p>
              <a:endParaRPr lang="fr-FR"/>
            </a:p>
          </p:txBody>
        </p:sp>
        <p:sp>
          <p:nvSpPr>
            <p:cNvPr id="8254" name="Rectangle 62"/>
            <p:cNvSpPr>
              <a:spLocks noChangeArrowheads="1"/>
            </p:cNvSpPr>
            <p:nvPr/>
          </p:nvSpPr>
          <p:spPr bwMode="auto">
            <a:xfrm>
              <a:off x="4763" y="1559"/>
              <a:ext cx="311" cy="163"/>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3" name="Group 45"/>
            <p:cNvGrpSpPr>
              <a:grpSpLocks/>
            </p:cNvGrpSpPr>
            <p:nvPr/>
          </p:nvGrpSpPr>
          <p:grpSpPr bwMode="auto">
            <a:xfrm>
              <a:off x="2960" y="1149"/>
              <a:ext cx="2122" cy="1282"/>
              <a:chOff x="1332" y="1121"/>
              <a:chExt cx="3142" cy="1897"/>
            </a:xfrm>
          </p:grpSpPr>
          <p:grpSp>
            <p:nvGrpSpPr>
              <p:cNvPr id="4" name="Group 5"/>
              <p:cNvGrpSpPr>
                <a:grpSpLocks/>
              </p:cNvGrpSpPr>
              <p:nvPr/>
            </p:nvGrpSpPr>
            <p:grpSpPr bwMode="auto">
              <a:xfrm>
                <a:off x="1332" y="1121"/>
                <a:ext cx="2881" cy="1897"/>
                <a:chOff x="1372" y="1121"/>
                <a:chExt cx="2881" cy="1897"/>
              </a:xfrm>
            </p:grpSpPr>
            <p:sp>
              <p:nvSpPr>
                <p:cNvPr id="8198" name="Rectangle 6"/>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5" name="Group 7"/>
                <p:cNvGrpSpPr>
                  <a:grpSpLocks/>
                </p:cNvGrpSpPr>
                <p:nvPr/>
              </p:nvGrpSpPr>
              <p:grpSpPr bwMode="auto">
                <a:xfrm>
                  <a:off x="2754" y="1918"/>
                  <a:ext cx="1499" cy="1100"/>
                  <a:chOff x="2754" y="1918"/>
                  <a:chExt cx="1499" cy="1100"/>
                </a:xfrm>
              </p:grpSpPr>
              <p:sp>
                <p:nvSpPr>
                  <p:cNvPr id="8200" name="Rectangle 8"/>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8201" name="Rectangle 9"/>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6" name="Group 10"/>
                <p:cNvGrpSpPr>
                  <a:grpSpLocks/>
                </p:cNvGrpSpPr>
                <p:nvPr/>
              </p:nvGrpSpPr>
              <p:grpSpPr bwMode="auto">
                <a:xfrm>
                  <a:off x="2757" y="1411"/>
                  <a:ext cx="1494" cy="401"/>
                  <a:chOff x="2757" y="1411"/>
                  <a:chExt cx="1494" cy="401"/>
                </a:xfrm>
              </p:grpSpPr>
              <p:sp>
                <p:nvSpPr>
                  <p:cNvPr id="8203" name="Rectangle 11"/>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8204" name="Rectangle 12"/>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8205" name="Freeform 13"/>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7" name="Group 14"/>
                <p:cNvGrpSpPr>
                  <a:grpSpLocks/>
                </p:cNvGrpSpPr>
                <p:nvPr/>
              </p:nvGrpSpPr>
              <p:grpSpPr bwMode="auto">
                <a:xfrm>
                  <a:off x="1372" y="1141"/>
                  <a:ext cx="501" cy="1697"/>
                  <a:chOff x="1372" y="1141"/>
                  <a:chExt cx="501" cy="1697"/>
                </a:xfrm>
              </p:grpSpPr>
              <p:sp>
                <p:nvSpPr>
                  <p:cNvPr id="8207" name="Rectangle 15"/>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8208" name="Rectangle 16"/>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8209" name="Freeform 17"/>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8210" name="Rectangle 18"/>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8211" name="Rectangle 19"/>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8212" name="Rectangle 20"/>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8213" name="Rectangle 21"/>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8238" name="Rectangle 46"/>
            <p:cNvSpPr>
              <a:spLocks noChangeArrowheads="1"/>
            </p:cNvSpPr>
            <p:nvPr/>
          </p:nvSpPr>
          <p:spPr bwMode="auto">
            <a:xfrm>
              <a:off x="4119" y="1450"/>
              <a:ext cx="84" cy="895"/>
            </a:xfrm>
            <a:prstGeom prst="rect">
              <a:avLst/>
            </a:prstGeom>
            <a:solidFill>
              <a:schemeClr val="bg1"/>
            </a:solidFill>
            <a:ln w="9525">
              <a:noFill/>
              <a:miter lim="800000"/>
              <a:headEnd/>
              <a:tailEnd/>
            </a:ln>
            <a:effectLst/>
          </p:spPr>
          <p:txBody>
            <a:bodyPr wrap="none" anchor="ctr"/>
            <a:lstStyle/>
            <a:p>
              <a:endParaRPr lang="fr-FR"/>
            </a:p>
          </p:txBody>
        </p:sp>
        <p:sp>
          <p:nvSpPr>
            <p:cNvPr id="8255" name="Rectangle 63"/>
            <p:cNvSpPr>
              <a:spLocks noChangeArrowheads="1"/>
            </p:cNvSpPr>
            <p:nvPr/>
          </p:nvSpPr>
          <p:spPr bwMode="auto">
            <a:xfrm>
              <a:off x="4158" y="1447"/>
              <a:ext cx="42" cy="895"/>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8" name="Group 67"/>
            <p:cNvGrpSpPr>
              <a:grpSpLocks/>
            </p:cNvGrpSpPr>
            <p:nvPr/>
          </p:nvGrpSpPr>
          <p:grpSpPr bwMode="auto">
            <a:xfrm>
              <a:off x="3675" y="1409"/>
              <a:ext cx="942" cy="976"/>
              <a:chOff x="1624" y="2875"/>
              <a:chExt cx="1395" cy="1445"/>
            </a:xfrm>
          </p:grpSpPr>
          <p:grpSp>
            <p:nvGrpSpPr>
              <p:cNvPr id="9" name="Group 68"/>
              <p:cNvGrpSpPr>
                <a:grpSpLocks/>
              </p:cNvGrpSpPr>
              <p:nvPr/>
            </p:nvGrpSpPr>
            <p:grpSpPr bwMode="auto">
              <a:xfrm>
                <a:off x="1867" y="3061"/>
                <a:ext cx="1152" cy="1058"/>
                <a:chOff x="2697" y="1686"/>
                <a:chExt cx="1152" cy="1058"/>
              </a:xfrm>
            </p:grpSpPr>
            <p:sp>
              <p:nvSpPr>
                <p:cNvPr id="8261" name="Rectangle 69"/>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8262" name="Rectangle 70"/>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8263" name="Rectangle 71"/>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8266" name="AutoShape 74"/>
            <p:cNvSpPr>
              <a:spLocks noChangeArrowheads="1"/>
            </p:cNvSpPr>
            <p:nvPr/>
          </p:nvSpPr>
          <p:spPr bwMode="auto">
            <a:xfrm>
              <a:off x="3848" y="1794"/>
              <a:ext cx="276" cy="177"/>
            </a:xfrm>
            <a:prstGeom prst="leftArrow">
              <a:avLst>
                <a:gd name="adj1" fmla="val 54787"/>
                <a:gd name="adj2" fmla="val 57377"/>
              </a:avLst>
            </a:prstGeom>
            <a:solidFill>
              <a:srgbClr val="FF6600"/>
            </a:solidFill>
            <a:ln w="9525">
              <a:solidFill>
                <a:srgbClr val="FF6600"/>
              </a:solidFill>
              <a:miter lim="800000"/>
              <a:headEnd/>
              <a:tailEnd/>
            </a:ln>
            <a:effectLst/>
          </p:spPr>
          <p:txBody>
            <a:bodyPr wrap="none" anchor="ctr"/>
            <a:lstStyle/>
            <a:p>
              <a:endParaRPr lang="fr-FR"/>
            </a:p>
          </p:txBody>
        </p:sp>
        <p:grpSp>
          <p:nvGrpSpPr>
            <p:cNvPr id="10" name="Group 77"/>
            <p:cNvGrpSpPr>
              <a:grpSpLocks/>
            </p:cNvGrpSpPr>
            <p:nvPr/>
          </p:nvGrpSpPr>
          <p:grpSpPr bwMode="auto">
            <a:xfrm>
              <a:off x="4107" y="1421"/>
              <a:ext cx="97" cy="940"/>
              <a:chOff x="3031" y="1524"/>
              <a:chExt cx="143" cy="1391"/>
            </a:xfrm>
          </p:grpSpPr>
          <p:sp>
            <p:nvSpPr>
              <p:cNvPr id="8270" name="AutoShape 78"/>
              <p:cNvSpPr>
                <a:spLocks noChangeArrowheads="1"/>
              </p:cNvSpPr>
              <p:nvPr/>
            </p:nvSpPr>
            <p:spPr bwMode="auto">
              <a:xfrm flipH="1">
                <a:off x="3031" y="2756"/>
                <a:ext cx="143" cy="159"/>
              </a:xfrm>
              <a:prstGeom prst="parallelogram">
                <a:avLst>
                  <a:gd name="adj" fmla="val 27269"/>
                </a:avLst>
              </a:prstGeom>
              <a:solidFill>
                <a:schemeClr val="tx1"/>
              </a:solidFill>
              <a:ln w="9525">
                <a:solidFill>
                  <a:schemeClr val="tx1"/>
                </a:solidFill>
                <a:miter lim="800000"/>
                <a:headEnd/>
                <a:tailEnd/>
              </a:ln>
              <a:effectLst/>
            </p:spPr>
            <p:txBody>
              <a:bodyPr wrap="none" anchor="ctr"/>
              <a:lstStyle/>
              <a:p>
                <a:endParaRPr lang="fr-FR"/>
              </a:p>
            </p:txBody>
          </p:sp>
          <p:sp>
            <p:nvSpPr>
              <p:cNvPr id="8271" name="AutoShape 79"/>
              <p:cNvSpPr>
                <a:spLocks noChangeArrowheads="1"/>
              </p:cNvSpPr>
              <p:nvPr/>
            </p:nvSpPr>
            <p:spPr bwMode="auto">
              <a:xfrm flipH="1" flipV="1">
                <a:off x="3031" y="1524"/>
                <a:ext cx="143" cy="159"/>
              </a:xfrm>
              <a:prstGeom prst="parallelogram">
                <a:avLst>
                  <a:gd name="adj" fmla="val 28671"/>
                </a:avLst>
              </a:prstGeom>
              <a:solidFill>
                <a:schemeClr val="tx1"/>
              </a:solidFill>
              <a:ln w="9525">
                <a:solidFill>
                  <a:schemeClr val="tx1"/>
                </a:solidFill>
                <a:miter lim="800000"/>
                <a:headEnd/>
                <a:tailEnd/>
              </a:ln>
              <a:effectLst/>
            </p:spPr>
            <p:txBody>
              <a:bodyPr wrap="none" anchor="ctr"/>
              <a:lstStyle/>
              <a:p>
                <a:endParaRPr lang="fr-FR"/>
              </a:p>
            </p:txBody>
          </p:sp>
        </p:grpSp>
        <p:sp>
          <p:nvSpPr>
            <p:cNvPr id="8277" name="Rectangle 85"/>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8279" name="AutoShape 87"/>
          <p:cNvSpPr>
            <a:spLocks noChangeArrowheads="1"/>
          </p:cNvSpPr>
          <p:nvPr/>
        </p:nvSpPr>
        <p:spPr bwMode="auto">
          <a:xfrm>
            <a:off x="8129588" y="2420938"/>
            <a:ext cx="628650" cy="381000"/>
          </a:xfrm>
          <a:prstGeom prst="leftArrow">
            <a:avLst>
              <a:gd name="adj1" fmla="val 62500"/>
              <a:gd name="adj2" fmla="val 47499"/>
            </a:avLst>
          </a:prstGeom>
          <a:solidFill>
            <a:srgbClr val="FF0000"/>
          </a:solidFill>
          <a:ln w="9525">
            <a:solidFill>
              <a:srgbClr val="FF0000"/>
            </a:solidFill>
            <a:miter lim="800000"/>
            <a:headEnd/>
            <a:tailEnd/>
          </a:ln>
          <a:effectLst/>
        </p:spPr>
        <p:txBody>
          <a:bodyPr wrap="none" anchor="ctr"/>
          <a:lstStyle/>
          <a:p>
            <a:endParaRPr lang="fr-FR"/>
          </a:p>
        </p:txBody>
      </p:sp>
      <p:sp>
        <p:nvSpPr>
          <p:cNvPr id="8280" name="Text Box 88"/>
          <p:cNvSpPr txBox="1">
            <a:spLocks noChangeArrowheads="1"/>
          </p:cNvSpPr>
          <p:nvPr/>
        </p:nvSpPr>
        <p:spPr bwMode="auto">
          <a:xfrm>
            <a:off x="7610475" y="1571625"/>
            <a:ext cx="1287463" cy="457200"/>
          </a:xfrm>
          <a:prstGeom prst="rect">
            <a:avLst/>
          </a:prstGeom>
          <a:solidFill>
            <a:srgbClr val="FFCC99">
              <a:alpha val="50000"/>
            </a:srgbClr>
          </a:solidFill>
          <a:ln w="9525">
            <a:noFill/>
            <a:miter lim="800000"/>
            <a:headEnd/>
            <a:tailEnd/>
          </a:ln>
          <a:effectLst/>
        </p:spPr>
        <p:txBody>
          <a:bodyPr>
            <a:spAutoFit/>
          </a:bodyPr>
          <a:lstStyle/>
          <a:p>
            <a:pPr algn="ctr">
              <a:spcBef>
                <a:spcPct val="50000"/>
              </a:spcBef>
            </a:pPr>
            <a:r>
              <a:rPr lang="fr-FR" sz="1200">
                <a:solidFill>
                  <a:srgbClr val="990033"/>
                </a:solidFill>
              </a:rPr>
              <a:t>Pression maître cylindre</a:t>
            </a:r>
          </a:p>
        </p:txBody>
      </p:sp>
      <p:sp>
        <p:nvSpPr>
          <p:cNvPr id="8288" name="Text Box 96"/>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freinage étrier flottant</a:t>
            </a:r>
            <a:endParaRPr lang="fr-FR" dirty="0">
              <a:solidFill>
                <a:srgbClr val="000099"/>
              </a:solidFill>
            </a:endParaRPr>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ZoneTexte 39"/>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1" name="ZoneTexte 40"/>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759790664"/>
      </p:ext>
    </p:extLst>
  </p:cSld>
  <p:clrMapOvr>
    <a:masterClrMapping/>
  </p:clrMapOvr>
  <p:transition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4699000" y="1824038"/>
            <a:ext cx="3368675" cy="3167062"/>
            <a:chOff x="2960" y="1149"/>
            <a:chExt cx="2122" cy="1995"/>
          </a:xfrm>
        </p:grpSpPr>
        <p:sp>
          <p:nvSpPr>
            <p:cNvPr id="15362" name="Rectangle 2"/>
            <p:cNvSpPr>
              <a:spLocks noChangeArrowheads="1"/>
            </p:cNvSpPr>
            <p:nvPr/>
          </p:nvSpPr>
          <p:spPr bwMode="auto">
            <a:xfrm>
              <a:off x="4168" y="1404"/>
              <a:ext cx="650" cy="962"/>
            </a:xfrm>
            <a:prstGeom prst="rect">
              <a:avLst/>
            </a:prstGeom>
            <a:solidFill>
              <a:srgbClr val="FF6600"/>
            </a:solidFill>
            <a:ln w="9525">
              <a:solidFill>
                <a:srgbClr val="FF6600"/>
              </a:solidFill>
              <a:miter lim="800000"/>
              <a:headEnd/>
              <a:tailEnd/>
            </a:ln>
            <a:effectLst/>
          </p:spPr>
          <p:txBody>
            <a:bodyPr wrap="none" anchor="ctr"/>
            <a:lstStyle/>
            <a:p>
              <a:endParaRPr lang="fr-FR"/>
            </a:p>
          </p:txBody>
        </p:sp>
        <p:sp>
          <p:nvSpPr>
            <p:cNvPr id="15363" name="Rectangle 3"/>
            <p:cNvSpPr>
              <a:spLocks noChangeArrowheads="1"/>
            </p:cNvSpPr>
            <p:nvPr/>
          </p:nvSpPr>
          <p:spPr bwMode="auto">
            <a:xfrm>
              <a:off x="4763" y="1559"/>
              <a:ext cx="311" cy="163"/>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3" name="Group 6"/>
            <p:cNvGrpSpPr>
              <a:grpSpLocks/>
            </p:cNvGrpSpPr>
            <p:nvPr/>
          </p:nvGrpSpPr>
          <p:grpSpPr bwMode="auto">
            <a:xfrm>
              <a:off x="2960" y="1149"/>
              <a:ext cx="2122" cy="1282"/>
              <a:chOff x="1332" y="1121"/>
              <a:chExt cx="3142" cy="1897"/>
            </a:xfrm>
          </p:grpSpPr>
          <p:grpSp>
            <p:nvGrpSpPr>
              <p:cNvPr id="4" name="Group 7"/>
              <p:cNvGrpSpPr>
                <a:grpSpLocks/>
              </p:cNvGrpSpPr>
              <p:nvPr/>
            </p:nvGrpSpPr>
            <p:grpSpPr bwMode="auto">
              <a:xfrm>
                <a:off x="1332" y="1121"/>
                <a:ext cx="2881" cy="1897"/>
                <a:chOff x="1372" y="1121"/>
                <a:chExt cx="2881" cy="1897"/>
              </a:xfrm>
            </p:grpSpPr>
            <p:sp>
              <p:nvSpPr>
                <p:cNvPr id="15368" name="Rectangle 8"/>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5" name="Group 9"/>
                <p:cNvGrpSpPr>
                  <a:grpSpLocks/>
                </p:cNvGrpSpPr>
                <p:nvPr/>
              </p:nvGrpSpPr>
              <p:grpSpPr bwMode="auto">
                <a:xfrm>
                  <a:off x="2754" y="1918"/>
                  <a:ext cx="1499" cy="1100"/>
                  <a:chOff x="2754" y="1918"/>
                  <a:chExt cx="1499" cy="1100"/>
                </a:xfrm>
              </p:grpSpPr>
              <p:sp>
                <p:nvSpPr>
                  <p:cNvPr id="15370" name="Rectangle 10"/>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5371" name="Rectangle 11"/>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6" name="Group 12"/>
                <p:cNvGrpSpPr>
                  <a:grpSpLocks/>
                </p:cNvGrpSpPr>
                <p:nvPr/>
              </p:nvGrpSpPr>
              <p:grpSpPr bwMode="auto">
                <a:xfrm>
                  <a:off x="2757" y="1411"/>
                  <a:ext cx="1494" cy="401"/>
                  <a:chOff x="2757" y="1411"/>
                  <a:chExt cx="1494" cy="401"/>
                </a:xfrm>
              </p:grpSpPr>
              <p:sp>
                <p:nvSpPr>
                  <p:cNvPr id="15373" name="Rectangle 13"/>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5374" name="Rectangle 14"/>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15375" name="Freeform 15"/>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7" name="Group 16"/>
                <p:cNvGrpSpPr>
                  <a:grpSpLocks/>
                </p:cNvGrpSpPr>
                <p:nvPr/>
              </p:nvGrpSpPr>
              <p:grpSpPr bwMode="auto">
                <a:xfrm>
                  <a:off x="1372" y="1141"/>
                  <a:ext cx="501" cy="1697"/>
                  <a:chOff x="1372" y="1141"/>
                  <a:chExt cx="501" cy="1697"/>
                </a:xfrm>
              </p:grpSpPr>
              <p:sp>
                <p:nvSpPr>
                  <p:cNvPr id="15377" name="Rectangle 17"/>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5378" name="Rectangle 18"/>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5379" name="Freeform 19"/>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15380" name="Rectangle 20"/>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5381" name="Rectangle 21"/>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5382" name="Rectangle 22"/>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15383" name="Rectangle 23"/>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15387" name="Rectangle 27"/>
            <p:cNvSpPr>
              <a:spLocks noChangeArrowheads="1"/>
            </p:cNvSpPr>
            <p:nvPr/>
          </p:nvSpPr>
          <p:spPr bwMode="auto">
            <a:xfrm>
              <a:off x="4119" y="1450"/>
              <a:ext cx="84" cy="895"/>
            </a:xfrm>
            <a:prstGeom prst="rect">
              <a:avLst/>
            </a:prstGeom>
            <a:solidFill>
              <a:schemeClr val="bg1"/>
            </a:solidFill>
            <a:ln w="9525">
              <a:noFill/>
              <a:miter lim="800000"/>
              <a:headEnd/>
              <a:tailEnd/>
            </a:ln>
            <a:effectLst/>
          </p:spPr>
          <p:txBody>
            <a:bodyPr wrap="none" anchor="ctr"/>
            <a:lstStyle/>
            <a:p>
              <a:endParaRPr lang="fr-FR"/>
            </a:p>
          </p:txBody>
        </p:sp>
        <p:sp>
          <p:nvSpPr>
            <p:cNvPr id="15388" name="Rectangle 28"/>
            <p:cNvSpPr>
              <a:spLocks noChangeArrowheads="1"/>
            </p:cNvSpPr>
            <p:nvPr/>
          </p:nvSpPr>
          <p:spPr bwMode="auto">
            <a:xfrm>
              <a:off x="4158" y="1447"/>
              <a:ext cx="42" cy="895"/>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8" name="Group 29"/>
            <p:cNvGrpSpPr>
              <a:grpSpLocks/>
            </p:cNvGrpSpPr>
            <p:nvPr/>
          </p:nvGrpSpPr>
          <p:grpSpPr bwMode="auto">
            <a:xfrm>
              <a:off x="3658" y="1409"/>
              <a:ext cx="942" cy="976"/>
              <a:chOff x="1624" y="2875"/>
              <a:chExt cx="1395" cy="1445"/>
            </a:xfrm>
          </p:grpSpPr>
          <p:grpSp>
            <p:nvGrpSpPr>
              <p:cNvPr id="9" name="Group 30"/>
              <p:cNvGrpSpPr>
                <a:grpSpLocks/>
              </p:cNvGrpSpPr>
              <p:nvPr/>
            </p:nvGrpSpPr>
            <p:grpSpPr bwMode="auto">
              <a:xfrm>
                <a:off x="1867" y="3061"/>
                <a:ext cx="1152" cy="1058"/>
                <a:chOff x="2697" y="1686"/>
                <a:chExt cx="1152" cy="1058"/>
              </a:xfrm>
            </p:grpSpPr>
            <p:sp>
              <p:nvSpPr>
                <p:cNvPr id="15391" name="Rectangle 31"/>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15392" name="Rectangle 32"/>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15393" name="Rectangle 33"/>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15394" name="AutoShape 34"/>
            <p:cNvSpPr>
              <a:spLocks noChangeArrowheads="1"/>
            </p:cNvSpPr>
            <p:nvPr/>
          </p:nvSpPr>
          <p:spPr bwMode="auto">
            <a:xfrm>
              <a:off x="3841" y="1794"/>
              <a:ext cx="276" cy="177"/>
            </a:xfrm>
            <a:prstGeom prst="leftArrow">
              <a:avLst>
                <a:gd name="adj1" fmla="val 54787"/>
                <a:gd name="adj2" fmla="val 57377"/>
              </a:avLst>
            </a:prstGeom>
            <a:solidFill>
              <a:srgbClr val="FF6600"/>
            </a:solidFill>
            <a:ln w="9525">
              <a:solidFill>
                <a:srgbClr val="FF6600"/>
              </a:solidFill>
              <a:miter lim="800000"/>
              <a:headEnd/>
              <a:tailEnd/>
            </a:ln>
            <a:effectLst/>
          </p:spPr>
          <p:txBody>
            <a:bodyPr wrap="none" anchor="ctr"/>
            <a:lstStyle/>
            <a:p>
              <a:endParaRPr lang="fr-FR"/>
            </a:p>
          </p:txBody>
        </p:sp>
        <p:grpSp>
          <p:nvGrpSpPr>
            <p:cNvPr id="10" name="Group 35"/>
            <p:cNvGrpSpPr>
              <a:grpSpLocks/>
            </p:cNvGrpSpPr>
            <p:nvPr/>
          </p:nvGrpSpPr>
          <p:grpSpPr bwMode="auto">
            <a:xfrm>
              <a:off x="4107" y="1421"/>
              <a:ext cx="97" cy="940"/>
              <a:chOff x="3031" y="1524"/>
              <a:chExt cx="143" cy="1391"/>
            </a:xfrm>
          </p:grpSpPr>
          <p:sp>
            <p:nvSpPr>
              <p:cNvPr id="15396" name="AutoShape 36"/>
              <p:cNvSpPr>
                <a:spLocks noChangeArrowheads="1"/>
              </p:cNvSpPr>
              <p:nvPr/>
            </p:nvSpPr>
            <p:spPr bwMode="auto">
              <a:xfrm flipH="1">
                <a:off x="3031" y="2756"/>
                <a:ext cx="143" cy="159"/>
              </a:xfrm>
              <a:prstGeom prst="parallelogram">
                <a:avLst>
                  <a:gd name="adj" fmla="val 27269"/>
                </a:avLst>
              </a:prstGeom>
              <a:solidFill>
                <a:schemeClr val="tx1"/>
              </a:solidFill>
              <a:ln w="9525">
                <a:solidFill>
                  <a:schemeClr val="tx1"/>
                </a:solidFill>
                <a:miter lim="800000"/>
                <a:headEnd/>
                <a:tailEnd/>
              </a:ln>
              <a:effectLst/>
            </p:spPr>
            <p:txBody>
              <a:bodyPr wrap="none" anchor="ctr"/>
              <a:lstStyle/>
              <a:p>
                <a:endParaRPr lang="fr-FR"/>
              </a:p>
            </p:txBody>
          </p:sp>
          <p:sp>
            <p:nvSpPr>
              <p:cNvPr id="15397" name="AutoShape 37"/>
              <p:cNvSpPr>
                <a:spLocks noChangeArrowheads="1"/>
              </p:cNvSpPr>
              <p:nvPr/>
            </p:nvSpPr>
            <p:spPr bwMode="auto">
              <a:xfrm flipH="1" flipV="1">
                <a:off x="3031" y="1524"/>
                <a:ext cx="143" cy="159"/>
              </a:xfrm>
              <a:prstGeom prst="parallelogram">
                <a:avLst>
                  <a:gd name="adj" fmla="val 28671"/>
                </a:avLst>
              </a:prstGeom>
              <a:solidFill>
                <a:schemeClr val="tx1"/>
              </a:solidFill>
              <a:ln w="9525">
                <a:solidFill>
                  <a:schemeClr val="tx1"/>
                </a:solidFill>
                <a:miter lim="800000"/>
                <a:headEnd/>
                <a:tailEnd/>
              </a:ln>
              <a:effectLst/>
            </p:spPr>
            <p:txBody>
              <a:bodyPr wrap="none" anchor="ctr"/>
              <a:lstStyle/>
              <a:p>
                <a:endParaRPr lang="fr-FR"/>
              </a:p>
            </p:txBody>
          </p:sp>
        </p:grpSp>
        <p:sp>
          <p:nvSpPr>
            <p:cNvPr id="15401" name="Rectangle 41"/>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15403" name="AutoShape 43"/>
          <p:cNvSpPr>
            <a:spLocks noChangeArrowheads="1"/>
          </p:cNvSpPr>
          <p:nvPr/>
        </p:nvSpPr>
        <p:spPr bwMode="auto">
          <a:xfrm>
            <a:off x="8129588" y="2420938"/>
            <a:ext cx="628650" cy="381000"/>
          </a:xfrm>
          <a:prstGeom prst="leftArrow">
            <a:avLst>
              <a:gd name="adj1" fmla="val 62500"/>
              <a:gd name="adj2" fmla="val 47499"/>
            </a:avLst>
          </a:prstGeom>
          <a:solidFill>
            <a:srgbClr val="FF0000"/>
          </a:solidFill>
          <a:ln w="9525">
            <a:solidFill>
              <a:srgbClr val="FF0000"/>
            </a:solidFill>
            <a:miter lim="800000"/>
            <a:headEnd/>
            <a:tailEnd/>
          </a:ln>
          <a:effectLst/>
        </p:spPr>
        <p:txBody>
          <a:bodyPr wrap="none" anchor="ctr"/>
          <a:lstStyle/>
          <a:p>
            <a:endParaRPr lang="fr-FR"/>
          </a:p>
        </p:txBody>
      </p:sp>
      <p:sp>
        <p:nvSpPr>
          <p:cNvPr id="15404" name="Text Box 44"/>
          <p:cNvSpPr txBox="1">
            <a:spLocks noChangeArrowheads="1"/>
          </p:cNvSpPr>
          <p:nvPr/>
        </p:nvSpPr>
        <p:spPr bwMode="auto">
          <a:xfrm>
            <a:off x="7610475" y="1571625"/>
            <a:ext cx="1287463" cy="457200"/>
          </a:xfrm>
          <a:prstGeom prst="rect">
            <a:avLst/>
          </a:prstGeom>
          <a:solidFill>
            <a:srgbClr val="FFCC99">
              <a:alpha val="50000"/>
            </a:srgbClr>
          </a:solidFill>
          <a:ln w="9525">
            <a:noFill/>
            <a:miter lim="800000"/>
            <a:headEnd/>
            <a:tailEnd/>
          </a:ln>
          <a:effectLst/>
        </p:spPr>
        <p:txBody>
          <a:bodyPr>
            <a:spAutoFit/>
          </a:bodyPr>
          <a:lstStyle/>
          <a:p>
            <a:pPr algn="ctr">
              <a:spcBef>
                <a:spcPct val="50000"/>
              </a:spcBef>
            </a:pPr>
            <a:r>
              <a:rPr lang="fr-FR" sz="1200">
                <a:solidFill>
                  <a:srgbClr val="990033"/>
                </a:solidFill>
              </a:rPr>
              <a:t>Pression maître cylindre</a:t>
            </a:r>
          </a:p>
        </p:txBody>
      </p:sp>
      <p:sp>
        <p:nvSpPr>
          <p:cNvPr id="15412" name="Text Box 52"/>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freinage étrier flottant</a:t>
            </a:r>
            <a:endParaRPr lang="fr-FR" dirty="0">
              <a:solidFill>
                <a:srgbClr val="000099"/>
              </a:solidFill>
            </a:endParaRPr>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ZoneTexte 39"/>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1" name="ZoneTexte 40"/>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534930739"/>
      </p:ext>
    </p:extLst>
  </p:cSld>
  <p:clrMapOvr>
    <a:masterClrMapping/>
  </p:clrMapOvr>
  <p:transition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8" name="AutoShape 50"/>
          <p:cNvSpPr>
            <a:spLocks noChangeArrowheads="1"/>
          </p:cNvSpPr>
          <p:nvPr/>
        </p:nvSpPr>
        <p:spPr bwMode="auto">
          <a:xfrm flipH="1">
            <a:off x="7843838" y="3055938"/>
            <a:ext cx="493712" cy="330200"/>
          </a:xfrm>
          <a:prstGeom prst="leftArrow">
            <a:avLst>
              <a:gd name="adj1" fmla="val 54815"/>
              <a:gd name="adj2" fmla="val 69229"/>
            </a:avLst>
          </a:prstGeom>
          <a:solidFill>
            <a:srgbClr val="FF6600"/>
          </a:solidFill>
          <a:ln w="9525">
            <a:solidFill>
              <a:srgbClr val="FF6600"/>
            </a:solidFill>
            <a:miter lim="800000"/>
            <a:headEnd/>
            <a:tailEnd/>
          </a:ln>
          <a:effectLst/>
        </p:spPr>
        <p:txBody>
          <a:bodyPr wrap="none" anchor="ctr"/>
          <a:lstStyle/>
          <a:p>
            <a:endParaRPr lang="fr-FR"/>
          </a:p>
        </p:txBody>
      </p:sp>
      <p:grpSp>
        <p:nvGrpSpPr>
          <p:cNvPr id="2" name="Group 58"/>
          <p:cNvGrpSpPr>
            <a:grpSpLocks/>
          </p:cNvGrpSpPr>
          <p:nvPr/>
        </p:nvGrpSpPr>
        <p:grpSpPr bwMode="auto">
          <a:xfrm>
            <a:off x="4710113" y="1824038"/>
            <a:ext cx="3368675" cy="3167062"/>
            <a:chOff x="2967" y="1149"/>
            <a:chExt cx="2122" cy="1995"/>
          </a:xfrm>
        </p:grpSpPr>
        <p:sp>
          <p:nvSpPr>
            <p:cNvPr id="17449" name="Rectangle 41"/>
            <p:cNvSpPr>
              <a:spLocks noChangeArrowheads="1"/>
            </p:cNvSpPr>
            <p:nvPr/>
          </p:nvSpPr>
          <p:spPr bwMode="auto">
            <a:xfrm>
              <a:off x="4175" y="1404"/>
              <a:ext cx="650" cy="962"/>
            </a:xfrm>
            <a:prstGeom prst="rect">
              <a:avLst/>
            </a:prstGeom>
            <a:solidFill>
              <a:srgbClr val="FF6600"/>
            </a:solidFill>
            <a:ln w="9525">
              <a:solidFill>
                <a:srgbClr val="FF6600"/>
              </a:solidFill>
              <a:miter lim="800000"/>
              <a:headEnd/>
              <a:tailEnd/>
            </a:ln>
            <a:effectLst/>
          </p:spPr>
          <p:txBody>
            <a:bodyPr wrap="none" anchor="ctr"/>
            <a:lstStyle/>
            <a:p>
              <a:endParaRPr lang="fr-FR"/>
            </a:p>
          </p:txBody>
        </p:sp>
        <p:sp>
          <p:nvSpPr>
            <p:cNvPr id="17448" name="Rectangle 40"/>
            <p:cNvSpPr>
              <a:spLocks noChangeArrowheads="1"/>
            </p:cNvSpPr>
            <p:nvPr/>
          </p:nvSpPr>
          <p:spPr bwMode="auto">
            <a:xfrm>
              <a:off x="4770" y="1559"/>
              <a:ext cx="311" cy="163"/>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3" name="Group 39"/>
            <p:cNvGrpSpPr>
              <a:grpSpLocks/>
            </p:cNvGrpSpPr>
            <p:nvPr/>
          </p:nvGrpSpPr>
          <p:grpSpPr bwMode="auto">
            <a:xfrm>
              <a:off x="2967" y="1149"/>
              <a:ext cx="2122" cy="1282"/>
              <a:chOff x="1332" y="1121"/>
              <a:chExt cx="3142" cy="1897"/>
            </a:xfrm>
          </p:grpSpPr>
          <p:grpSp>
            <p:nvGrpSpPr>
              <p:cNvPr id="4" name="Group 6"/>
              <p:cNvGrpSpPr>
                <a:grpSpLocks/>
              </p:cNvGrpSpPr>
              <p:nvPr/>
            </p:nvGrpSpPr>
            <p:grpSpPr bwMode="auto">
              <a:xfrm>
                <a:off x="1332" y="1121"/>
                <a:ext cx="3142" cy="1897"/>
                <a:chOff x="1332" y="1121"/>
                <a:chExt cx="3142" cy="1897"/>
              </a:xfrm>
            </p:grpSpPr>
            <p:grpSp>
              <p:nvGrpSpPr>
                <p:cNvPr id="5" name="Group 7"/>
                <p:cNvGrpSpPr>
                  <a:grpSpLocks/>
                </p:cNvGrpSpPr>
                <p:nvPr/>
              </p:nvGrpSpPr>
              <p:grpSpPr bwMode="auto">
                <a:xfrm>
                  <a:off x="1332" y="1121"/>
                  <a:ext cx="2881" cy="1897"/>
                  <a:chOff x="1372" y="1121"/>
                  <a:chExt cx="2881" cy="1897"/>
                </a:xfrm>
              </p:grpSpPr>
              <p:sp>
                <p:nvSpPr>
                  <p:cNvPr id="17416" name="Rectangle 8"/>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9"/>
                  <p:cNvGrpSpPr>
                    <a:grpSpLocks/>
                  </p:cNvGrpSpPr>
                  <p:nvPr/>
                </p:nvGrpSpPr>
                <p:grpSpPr bwMode="auto">
                  <a:xfrm>
                    <a:off x="2754" y="1918"/>
                    <a:ext cx="1499" cy="1100"/>
                    <a:chOff x="2754" y="1918"/>
                    <a:chExt cx="1499" cy="1100"/>
                  </a:xfrm>
                </p:grpSpPr>
                <p:sp>
                  <p:nvSpPr>
                    <p:cNvPr id="17418" name="Rectangle 10"/>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7419" name="Rectangle 11"/>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2"/>
                  <p:cNvGrpSpPr>
                    <a:grpSpLocks/>
                  </p:cNvGrpSpPr>
                  <p:nvPr/>
                </p:nvGrpSpPr>
                <p:grpSpPr bwMode="auto">
                  <a:xfrm>
                    <a:off x="2757" y="1411"/>
                    <a:ext cx="1494" cy="401"/>
                    <a:chOff x="2757" y="1411"/>
                    <a:chExt cx="1494" cy="401"/>
                  </a:xfrm>
                </p:grpSpPr>
                <p:sp>
                  <p:nvSpPr>
                    <p:cNvPr id="17421" name="Rectangle 13"/>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7422" name="Rectangle 14"/>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17423" name="Freeform 15"/>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16"/>
                  <p:cNvGrpSpPr>
                    <a:grpSpLocks/>
                  </p:cNvGrpSpPr>
                  <p:nvPr/>
                </p:nvGrpSpPr>
                <p:grpSpPr bwMode="auto">
                  <a:xfrm>
                    <a:off x="1372" y="1141"/>
                    <a:ext cx="501" cy="1697"/>
                    <a:chOff x="1372" y="1141"/>
                    <a:chExt cx="501" cy="1697"/>
                  </a:xfrm>
                </p:grpSpPr>
                <p:sp>
                  <p:nvSpPr>
                    <p:cNvPr id="17425" name="Rectangle 17"/>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7426" name="Rectangle 18"/>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7427" name="Freeform 19"/>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17428" name="Rectangle 20"/>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7429" name="Rectangle 21"/>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17430" name="Rectangle 22"/>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17431" name="Rectangle 23"/>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17435" name="Rectangle 27"/>
              <p:cNvSpPr>
                <a:spLocks noChangeArrowheads="1"/>
              </p:cNvSpPr>
              <p:nvPr/>
            </p:nvSpPr>
            <p:spPr bwMode="auto">
              <a:xfrm>
                <a:off x="304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17436" name="Rectangle 28"/>
              <p:cNvSpPr>
                <a:spLocks noChangeArrowheads="1"/>
              </p:cNvSpPr>
              <p:nvPr/>
            </p:nvSpPr>
            <p:spPr bwMode="auto">
              <a:xfrm>
                <a:off x="3106" y="1562"/>
                <a:ext cx="62" cy="1324"/>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grpSp>
          <p:nvGrpSpPr>
            <p:cNvPr id="9" name="Group 42"/>
            <p:cNvGrpSpPr>
              <a:grpSpLocks/>
            </p:cNvGrpSpPr>
            <p:nvPr/>
          </p:nvGrpSpPr>
          <p:grpSpPr bwMode="auto">
            <a:xfrm>
              <a:off x="4114" y="1421"/>
              <a:ext cx="97" cy="940"/>
              <a:chOff x="3031" y="1524"/>
              <a:chExt cx="143" cy="1391"/>
            </a:xfrm>
          </p:grpSpPr>
          <p:sp>
            <p:nvSpPr>
              <p:cNvPr id="17451" name="AutoShape 43"/>
              <p:cNvSpPr>
                <a:spLocks noChangeArrowheads="1"/>
              </p:cNvSpPr>
              <p:nvPr/>
            </p:nvSpPr>
            <p:spPr bwMode="auto">
              <a:xfrm flipH="1">
                <a:off x="3031" y="2756"/>
                <a:ext cx="143" cy="159"/>
              </a:xfrm>
              <a:prstGeom prst="parallelogram">
                <a:avLst>
                  <a:gd name="adj" fmla="val 27269"/>
                </a:avLst>
              </a:prstGeom>
              <a:solidFill>
                <a:schemeClr val="tx1"/>
              </a:solidFill>
              <a:ln w="9525">
                <a:solidFill>
                  <a:schemeClr val="tx1"/>
                </a:solidFill>
                <a:miter lim="800000"/>
                <a:headEnd/>
                <a:tailEnd/>
              </a:ln>
              <a:effectLst/>
            </p:spPr>
            <p:txBody>
              <a:bodyPr wrap="none" anchor="ctr"/>
              <a:lstStyle/>
              <a:p>
                <a:endParaRPr lang="fr-FR"/>
              </a:p>
            </p:txBody>
          </p:sp>
          <p:sp>
            <p:nvSpPr>
              <p:cNvPr id="17452" name="AutoShape 44"/>
              <p:cNvSpPr>
                <a:spLocks noChangeArrowheads="1"/>
              </p:cNvSpPr>
              <p:nvPr/>
            </p:nvSpPr>
            <p:spPr bwMode="auto">
              <a:xfrm flipH="1" flipV="1">
                <a:off x="3031" y="1524"/>
                <a:ext cx="143" cy="159"/>
              </a:xfrm>
              <a:prstGeom prst="parallelogram">
                <a:avLst>
                  <a:gd name="adj" fmla="val 28671"/>
                </a:avLst>
              </a:prstGeom>
              <a:solidFill>
                <a:schemeClr val="tx1"/>
              </a:solidFill>
              <a:ln w="9525">
                <a:solidFill>
                  <a:schemeClr val="tx1"/>
                </a:solidFill>
                <a:miter lim="800000"/>
                <a:headEnd/>
                <a:tailEnd/>
              </a:ln>
              <a:effectLst/>
            </p:spPr>
            <p:txBody>
              <a:bodyPr wrap="none" anchor="ctr"/>
              <a:lstStyle/>
              <a:p>
                <a:endParaRPr lang="fr-FR"/>
              </a:p>
            </p:txBody>
          </p:sp>
        </p:grpSp>
        <p:grpSp>
          <p:nvGrpSpPr>
            <p:cNvPr id="10" name="Group 45"/>
            <p:cNvGrpSpPr>
              <a:grpSpLocks/>
            </p:cNvGrpSpPr>
            <p:nvPr/>
          </p:nvGrpSpPr>
          <p:grpSpPr bwMode="auto">
            <a:xfrm>
              <a:off x="3658" y="1409"/>
              <a:ext cx="942" cy="976"/>
              <a:chOff x="1624" y="2875"/>
              <a:chExt cx="1395" cy="1445"/>
            </a:xfrm>
          </p:grpSpPr>
          <p:grpSp>
            <p:nvGrpSpPr>
              <p:cNvPr id="11" name="Group 46"/>
              <p:cNvGrpSpPr>
                <a:grpSpLocks/>
              </p:cNvGrpSpPr>
              <p:nvPr/>
            </p:nvGrpSpPr>
            <p:grpSpPr bwMode="auto">
              <a:xfrm>
                <a:off x="1867" y="3061"/>
                <a:ext cx="1152" cy="1058"/>
                <a:chOff x="2697" y="1686"/>
                <a:chExt cx="1152" cy="1058"/>
              </a:xfrm>
            </p:grpSpPr>
            <p:sp>
              <p:nvSpPr>
                <p:cNvPr id="17455" name="Rectangle 47"/>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17456" name="Rectangle 48"/>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17457" name="Rectangle 49"/>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17459" name="AutoShape 51"/>
            <p:cNvSpPr>
              <a:spLocks noChangeArrowheads="1"/>
            </p:cNvSpPr>
            <p:nvPr/>
          </p:nvSpPr>
          <p:spPr bwMode="auto">
            <a:xfrm>
              <a:off x="3843" y="1794"/>
              <a:ext cx="276" cy="177"/>
            </a:xfrm>
            <a:prstGeom prst="leftArrow">
              <a:avLst>
                <a:gd name="adj1" fmla="val 54787"/>
                <a:gd name="adj2" fmla="val 57377"/>
              </a:avLst>
            </a:prstGeom>
            <a:solidFill>
              <a:srgbClr val="FF6600"/>
            </a:solidFill>
            <a:ln w="9525">
              <a:solidFill>
                <a:srgbClr val="FF6600"/>
              </a:solidFill>
              <a:miter lim="800000"/>
              <a:headEnd/>
              <a:tailEnd/>
            </a:ln>
            <a:effectLst/>
          </p:spPr>
          <p:txBody>
            <a:bodyPr wrap="none" anchor="ctr"/>
            <a:lstStyle/>
            <a:p>
              <a:endParaRPr lang="fr-FR"/>
            </a:p>
          </p:txBody>
        </p:sp>
        <p:sp>
          <p:nvSpPr>
            <p:cNvPr id="17465" name="Rectangle 57"/>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17467" name="AutoShape 59"/>
          <p:cNvSpPr>
            <a:spLocks noChangeArrowheads="1"/>
          </p:cNvSpPr>
          <p:nvPr/>
        </p:nvSpPr>
        <p:spPr bwMode="auto">
          <a:xfrm>
            <a:off x="8129588" y="2420938"/>
            <a:ext cx="628650" cy="381000"/>
          </a:xfrm>
          <a:prstGeom prst="leftArrow">
            <a:avLst>
              <a:gd name="adj1" fmla="val 62500"/>
              <a:gd name="adj2" fmla="val 47499"/>
            </a:avLst>
          </a:prstGeom>
          <a:solidFill>
            <a:srgbClr val="FF0000"/>
          </a:solidFill>
          <a:ln w="9525">
            <a:solidFill>
              <a:srgbClr val="FF0000"/>
            </a:solidFill>
            <a:miter lim="800000"/>
            <a:headEnd/>
            <a:tailEnd/>
          </a:ln>
          <a:effectLst/>
        </p:spPr>
        <p:txBody>
          <a:bodyPr wrap="none" anchor="ctr"/>
          <a:lstStyle/>
          <a:p>
            <a:endParaRPr lang="fr-FR"/>
          </a:p>
        </p:txBody>
      </p:sp>
      <p:sp>
        <p:nvSpPr>
          <p:cNvPr id="17468" name="Text Box 60"/>
          <p:cNvSpPr txBox="1">
            <a:spLocks noChangeArrowheads="1"/>
          </p:cNvSpPr>
          <p:nvPr/>
        </p:nvSpPr>
        <p:spPr bwMode="auto">
          <a:xfrm>
            <a:off x="7610475" y="1571625"/>
            <a:ext cx="1287463" cy="457200"/>
          </a:xfrm>
          <a:prstGeom prst="rect">
            <a:avLst/>
          </a:prstGeom>
          <a:solidFill>
            <a:srgbClr val="FFCC99">
              <a:alpha val="50000"/>
            </a:srgbClr>
          </a:solidFill>
          <a:ln w="9525">
            <a:noFill/>
            <a:miter lim="800000"/>
            <a:headEnd/>
            <a:tailEnd/>
          </a:ln>
          <a:effectLst/>
        </p:spPr>
        <p:txBody>
          <a:bodyPr>
            <a:spAutoFit/>
          </a:bodyPr>
          <a:lstStyle/>
          <a:p>
            <a:pPr algn="ctr">
              <a:spcBef>
                <a:spcPct val="50000"/>
              </a:spcBef>
            </a:pPr>
            <a:r>
              <a:rPr lang="fr-FR" sz="1200">
                <a:solidFill>
                  <a:srgbClr val="990033"/>
                </a:solidFill>
              </a:rPr>
              <a:t>Pression maître cylindre</a:t>
            </a:r>
          </a:p>
        </p:txBody>
      </p:sp>
      <p:sp>
        <p:nvSpPr>
          <p:cNvPr id="17475" name="Text Box 67"/>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freinage étrier flottant</a:t>
            </a:r>
            <a:endParaRPr lang="fr-FR" dirty="0">
              <a:solidFill>
                <a:srgbClr val="000099"/>
              </a:solidFill>
            </a:endParaRPr>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ZoneTexte 4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3" name="ZoneTexte 42"/>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3623526798"/>
      </p:ext>
    </p:extLst>
  </p:cSld>
  <p:clrMapOvr>
    <a:masterClrMapping/>
  </p:clrMapOvr>
  <p:transition advTm="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4732338" y="1824038"/>
            <a:ext cx="3368675" cy="3167062"/>
            <a:chOff x="2981" y="1149"/>
            <a:chExt cx="2122" cy="1995"/>
          </a:xfrm>
        </p:grpSpPr>
        <p:sp>
          <p:nvSpPr>
            <p:cNvPr id="21506" name="Rectangle 2"/>
            <p:cNvSpPr>
              <a:spLocks noChangeArrowheads="1"/>
            </p:cNvSpPr>
            <p:nvPr/>
          </p:nvSpPr>
          <p:spPr bwMode="auto">
            <a:xfrm>
              <a:off x="4176" y="1404"/>
              <a:ext cx="649" cy="962"/>
            </a:xfrm>
            <a:prstGeom prst="rect">
              <a:avLst/>
            </a:prstGeom>
            <a:solidFill>
              <a:srgbClr val="FF6600"/>
            </a:solidFill>
            <a:ln w="9525">
              <a:solidFill>
                <a:srgbClr val="FF6600"/>
              </a:solidFill>
              <a:miter lim="800000"/>
              <a:headEnd/>
              <a:tailEnd/>
            </a:ln>
            <a:effectLst/>
          </p:spPr>
          <p:txBody>
            <a:bodyPr wrap="none" anchor="ctr"/>
            <a:lstStyle/>
            <a:p>
              <a:endParaRPr lang="fr-FR"/>
            </a:p>
          </p:txBody>
        </p:sp>
        <p:sp>
          <p:nvSpPr>
            <p:cNvPr id="21507" name="Rectangle 3"/>
            <p:cNvSpPr>
              <a:spLocks noChangeArrowheads="1"/>
            </p:cNvSpPr>
            <p:nvPr/>
          </p:nvSpPr>
          <p:spPr bwMode="auto">
            <a:xfrm>
              <a:off x="4784" y="1559"/>
              <a:ext cx="311" cy="163"/>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3" name="Group 9"/>
            <p:cNvGrpSpPr>
              <a:grpSpLocks/>
            </p:cNvGrpSpPr>
            <p:nvPr/>
          </p:nvGrpSpPr>
          <p:grpSpPr bwMode="auto">
            <a:xfrm>
              <a:off x="2981" y="1149"/>
              <a:ext cx="2122" cy="1282"/>
              <a:chOff x="1332" y="1121"/>
              <a:chExt cx="3142" cy="1897"/>
            </a:xfrm>
          </p:grpSpPr>
          <p:grpSp>
            <p:nvGrpSpPr>
              <p:cNvPr id="4" name="Group 10"/>
              <p:cNvGrpSpPr>
                <a:grpSpLocks/>
              </p:cNvGrpSpPr>
              <p:nvPr/>
            </p:nvGrpSpPr>
            <p:grpSpPr bwMode="auto">
              <a:xfrm>
                <a:off x="1332" y="1121"/>
                <a:ext cx="3142" cy="1897"/>
                <a:chOff x="1332" y="1121"/>
                <a:chExt cx="3142" cy="1897"/>
              </a:xfrm>
            </p:grpSpPr>
            <p:grpSp>
              <p:nvGrpSpPr>
                <p:cNvPr id="5" name="Group 11"/>
                <p:cNvGrpSpPr>
                  <a:grpSpLocks/>
                </p:cNvGrpSpPr>
                <p:nvPr/>
              </p:nvGrpSpPr>
              <p:grpSpPr bwMode="auto">
                <a:xfrm>
                  <a:off x="1332" y="1121"/>
                  <a:ext cx="2881" cy="1897"/>
                  <a:chOff x="1372" y="1121"/>
                  <a:chExt cx="2881" cy="1897"/>
                </a:xfrm>
              </p:grpSpPr>
              <p:sp>
                <p:nvSpPr>
                  <p:cNvPr id="21516" name="Rectangle 12"/>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13"/>
                  <p:cNvGrpSpPr>
                    <a:grpSpLocks/>
                  </p:cNvGrpSpPr>
                  <p:nvPr/>
                </p:nvGrpSpPr>
                <p:grpSpPr bwMode="auto">
                  <a:xfrm>
                    <a:off x="2754" y="1918"/>
                    <a:ext cx="1499" cy="1100"/>
                    <a:chOff x="2754" y="1918"/>
                    <a:chExt cx="1499" cy="1100"/>
                  </a:xfrm>
                </p:grpSpPr>
                <p:sp>
                  <p:nvSpPr>
                    <p:cNvPr id="21518" name="Rectangle 14"/>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1519" name="Rectangle 15"/>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6"/>
                  <p:cNvGrpSpPr>
                    <a:grpSpLocks/>
                  </p:cNvGrpSpPr>
                  <p:nvPr/>
                </p:nvGrpSpPr>
                <p:grpSpPr bwMode="auto">
                  <a:xfrm>
                    <a:off x="2757" y="1411"/>
                    <a:ext cx="1494" cy="401"/>
                    <a:chOff x="2757" y="1411"/>
                    <a:chExt cx="1494" cy="401"/>
                  </a:xfrm>
                </p:grpSpPr>
                <p:sp>
                  <p:nvSpPr>
                    <p:cNvPr id="21521" name="Rectangle 17"/>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1522" name="Rectangle 18"/>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1523" name="Freeform 19"/>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20"/>
                  <p:cNvGrpSpPr>
                    <a:grpSpLocks/>
                  </p:cNvGrpSpPr>
                  <p:nvPr/>
                </p:nvGrpSpPr>
                <p:grpSpPr bwMode="auto">
                  <a:xfrm>
                    <a:off x="1372" y="1141"/>
                    <a:ext cx="501" cy="1697"/>
                    <a:chOff x="1372" y="1141"/>
                    <a:chExt cx="501" cy="1697"/>
                  </a:xfrm>
                </p:grpSpPr>
                <p:sp>
                  <p:nvSpPr>
                    <p:cNvPr id="21525" name="Rectangle 21"/>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1526" name="Rectangle 22"/>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1527" name="Freeform 23"/>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21528" name="Rectangle 24"/>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1529" name="Rectangle 25"/>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1530" name="Rectangle 26"/>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21531" name="Rectangle 27"/>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1532" name="Rectangle 28"/>
              <p:cNvSpPr>
                <a:spLocks noChangeArrowheads="1"/>
              </p:cNvSpPr>
              <p:nvPr/>
            </p:nvSpPr>
            <p:spPr bwMode="auto">
              <a:xfrm>
                <a:off x="304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21533" name="Rectangle 29"/>
              <p:cNvSpPr>
                <a:spLocks noChangeArrowheads="1"/>
              </p:cNvSpPr>
              <p:nvPr/>
            </p:nvSpPr>
            <p:spPr bwMode="auto">
              <a:xfrm>
                <a:off x="3106" y="1562"/>
                <a:ext cx="62" cy="1324"/>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grpSp>
          <p:nvGrpSpPr>
            <p:cNvPr id="9" name="Group 30"/>
            <p:cNvGrpSpPr>
              <a:grpSpLocks/>
            </p:cNvGrpSpPr>
            <p:nvPr/>
          </p:nvGrpSpPr>
          <p:grpSpPr bwMode="auto">
            <a:xfrm>
              <a:off x="4128" y="1421"/>
              <a:ext cx="97" cy="940"/>
              <a:chOff x="3031" y="1524"/>
              <a:chExt cx="143" cy="1391"/>
            </a:xfrm>
          </p:grpSpPr>
          <p:sp>
            <p:nvSpPr>
              <p:cNvPr id="21535" name="AutoShape 31"/>
              <p:cNvSpPr>
                <a:spLocks noChangeArrowheads="1"/>
              </p:cNvSpPr>
              <p:nvPr/>
            </p:nvSpPr>
            <p:spPr bwMode="auto">
              <a:xfrm flipH="1">
                <a:off x="3031" y="2756"/>
                <a:ext cx="143" cy="159"/>
              </a:xfrm>
              <a:prstGeom prst="parallelogram">
                <a:avLst>
                  <a:gd name="adj" fmla="val 27269"/>
                </a:avLst>
              </a:prstGeom>
              <a:solidFill>
                <a:schemeClr val="tx1"/>
              </a:solidFill>
              <a:ln w="9525">
                <a:solidFill>
                  <a:schemeClr val="tx1"/>
                </a:solidFill>
                <a:miter lim="800000"/>
                <a:headEnd/>
                <a:tailEnd/>
              </a:ln>
              <a:effectLst/>
            </p:spPr>
            <p:txBody>
              <a:bodyPr wrap="none" anchor="ctr"/>
              <a:lstStyle/>
              <a:p>
                <a:endParaRPr lang="fr-FR"/>
              </a:p>
            </p:txBody>
          </p:sp>
          <p:sp>
            <p:nvSpPr>
              <p:cNvPr id="21536" name="AutoShape 32"/>
              <p:cNvSpPr>
                <a:spLocks noChangeArrowheads="1"/>
              </p:cNvSpPr>
              <p:nvPr/>
            </p:nvSpPr>
            <p:spPr bwMode="auto">
              <a:xfrm flipH="1" flipV="1">
                <a:off x="3031" y="1524"/>
                <a:ext cx="143" cy="159"/>
              </a:xfrm>
              <a:prstGeom prst="parallelogram">
                <a:avLst>
                  <a:gd name="adj" fmla="val 28671"/>
                </a:avLst>
              </a:prstGeom>
              <a:solidFill>
                <a:schemeClr val="tx1"/>
              </a:solidFill>
              <a:ln w="9525">
                <a:solidFill>
                  <a:schemeClr val="tx1"/>
                </a:solidFill>
                <a:miter lim="800000"/>
                <a:headEnd/>
                <a:tailEnd/>
              </a:ln>
              <a:effectLst/>
            </p:spPr>
            <p:txBody>
              <a:bodyPr wrap="none" anchor="ctr"/>
              <a:lstStyle/>
              <a:p>
                <a:endParaRPr lang="fr-FR"/>
              </a:p>
            </p:txBody>
          </p:sp>
        </p:grpSp>
        <p:grpSp>
          <p:nvGrpSpPr>
            <p:cNvPr id="10" name="Group 33"/>
            <p:cNvGrpSpPr>
              <a:grpSpLocks/>
            </p:cNvGrpSpPr>
            <p:nvPr/>
          </p:nvGrpSpPr>
          <p:grpSpPr bwMode="auto">
            <a:xfrm>
              <a:off x="3659" y="1409"/>
              <a:ext cx="942" cy="976"/>
              <a:chOff x="1624" y="2875"/>
              <a:chExt cx="1395" cy="1445"/>
            </a:xfrm>
          </p:grpSpPr>
          <p:grpSp>
            <p:nvGrpSpPr>
              <p:cNvPr id="11" name="Group 34"/>
              <p:cNvGrpSpPr>
                <a:grpSpLocks/>
              </p:cNvGrpSpPr>
              <p:nvPr/>
            </p:nvGrpSpPr>
            <p:grpSpPr bwMode="auto">
              <a:xfrm>
                <a:off x="1867" y="3061"/>
                <a:ext cx="1152" cy="1058"/>
                <a:chOff x="2697" y="1686"/>
                <a:chExt cx="1152" cy="1058"/>
              </a:xfrm>
            </p:grpSpPr>
            <p:sp>
              <p:nvSpPr>
                <p:cNvPr id="21539" name="Rectangle 35"/>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21540" name="Rectangle 36"/>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21541" name="Rectangle 37"/>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21543" name="AutoShape 39"/>
            <p:cNvSpPr>
              <a:spLocks noChangeArrowheads="1"/>
            </p:cNvSpPr>
            <p:nvPr/>
          </p:nvSpPr>
          <p:spPr bwMode="auto">
            <a:xfrm>
              <a:off x="3849" y="1794"/>
              <a:ext cx="275" cy="177"/>
            </a:xfrm>
            <a:prstGeom prst="leftArrow">
              <a:avLst>
                <a:gd name="adj1" fmla="val 54787"/>
                <a:gd name="adj2" fmla="val 57169"/>
              </a:avLst>
            </a:prstGeom>
            <a:solidFill>
              <a:srgbClr val="FF6600"/>
            </a:solidFill>
            <a:ln w="9525">
              <a:solidFill>
                <a:srgbClr val="FF6600"/>
              </a:solidFill>
              <a:miter lim="800000"/>
              <a:headEnd/>
              <a:tailEnd/>
            </a:ln>
            <a:effectLst/>
          </p:spPr>
          <p:txBody>
            <a:bodyPr wrap="none" anchor="ctr"/>
            <a:lstStyle/>
            <a:p>
              <a:endParaRPr lang="fr-FR"/>
            </a:p>
          </p:txBody>
        </p:sp>
        <p:sp>
          <p:nvSpPr>
            <p:cNvPr id="21547" name="Rectangle 43"/>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21549" name="AutoShape 45"/>
          <p:cNvSpPr>
            <a:spLocks noChangeArrowheads="1"/>
          </p:cNvSpPr>
          <p:nvPr/>
        </p:nvSpPr>
        <p:spPr bwMode="auto">
          <a:xfrm>
            <a:off x="8129588" y="2420938"/>
            <a:ext cx="628650" cy="381000"/>
          </a:xfrm>
          <a:prstGeom prst="leftArrow">
            <a:avLst>
              <a:gd name="adj1" fmla="val 62500"/>
              <a:gd name="adj2" fmla="val 47499"/>
            </a:avLst>
          </a:prstGeom>
          <a:solidFill>
            <a:srgbClr val="FF0000"/>
          </a:solidFill>
          <a:ln w="9525">
            <a:solidFill>
              <a:srgbClr val="FF0000"/>
            </a:solidFill>
            <a:miter lim="800000"/>
            <a:headEnd/>
            <a:tailEnd/>
          </a:ln>
          <a:effectLst/>
        </p:spPr>
        <p:txBody>
          <a:bodyPr wrap="none" anchor="ctr"/>
          <a:lstStyle/>
          <a:p>
            <a:endParaRPr lang="fr-FR"/>
          </a:p>
        </p:txBody>
      </p:sp>
      <p:sp>
        <p:nvSpPr>
          <p:cNvPr id="21550" name="Text Box 46"/>
          <p:cNvSpPr txBox="1">
            <a:spLocks noChangeArrowheads="1"/>
          </p:cNvSpPr>
          <p:nvPr/>
        </p:nvSpPr>
        <p:spPr bwMode="auto">
          <a:xfrm>
            <a:off x="7610475" y="1571625"/>
            <a:ext cx="1287463" cy="457200"/>
          </a:xfrm>
          <a:prstGeom prst="rect">
            <a:avLst/>
          </a:prstGeom>
          <a:solidFill>
            <a:srgbClr val="FFCC99">
              <a:alpha val="50000"/>
            </a:srgbClr>
          </a:solidFill>
          <a:ln w="9525">
            <a:noFill/>
            <a:miter lim="800000"/>
            <a:headEnd/>
            <a:tailEnd/>
          </a:ln>
          <a:effectLst/>
        </p:spPr>
        <p:txBody>
          <a:bodyPr>
            <a:spAutoFit/>
          </a:bodyPr>
          <a:lstStyle/>
          <a:p>
            <a:pPr algn="ctr">
              <a:spcBef>
                <a:spcPct val="50000"/>
              </a:spcBef>
            </a:pPr>
            <a:r>
              <a:rPr lang="fr-FR" sz="1200">
                <a:solidFill>
                  <a:srgbClr val="990033"/>
                </a:solidFill>
              </a:rPr>
              <a:t>Pression maître cylindre</a:t>
            </a:r>
          </a:p>
        </p:txBody>
      </p:sp>
      <p:sp>
        <p:nvSpPr>
          <p:cNvPr id="21551" name="AutoShape 47"/>
          <p:cNvSpPr>
            <a:spLocks noChangeArrowheads="1"/>
          </p:cNvSpPr>
          <p:nvPr/>
        </p:nvSpPr>
        <p:spPr bwMode="auto">
          <a:xfrm flipH="1">
            <a:off x="7877175" y="3055938"/>
            <a:ext cx="493713" cy="330200"/>
          </a:xfrm>
          <a:prstGeom prst="leftArrow">
            <a:avLst>
              <a:gd name="adj1" fmla="val 54815"/>
              <a:gd name="adj2" fmla="val 69229"/>
            </a:avLst>
          </a:prstGeom>
          <a:solidFill>
            <a:srgbClr val="FF6600"/>
          </a:solidFill>
          <a:ln w="9525">
            <a:solidFill>
              <a:srgbClr val="FF6600"/>
            </a:solidFill>
            <a:miter lim="800000"/>
            <a:headEnd/>
            <a:tailEnd/>
          </a:ln>
          <a:effectLst/>
        </p:spPr>
        <p:txBody>
          <a:bodyPr wrap="none" anchor="ctr"/>
          <a:lstStyle/>
          <a:p>
            <a:endParaRPr lang="fr-FR"/>
          </a:p>
        </p:txBody>
      </p:sp>
      <p:sp>
        <p:nvSpPr>
          <p:cNvPr id="21558" name="Text Box 54"/>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freinage étrier flottant</a:t>
            </a:r>
            <a:endParaRPr lang="fr-FR" dirty="0">
              <a:solidFill>
                <a:srgbClr val="000099"/>
              </a:solidFill>
            </a:endParaRPr>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ZoneTexte 4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2" name="Rectangle 11"/>
          <p:cNvSpPr/>
          <p:nvPr/>
        </p:nvSpPr>
        <p:spPr>
          <a:xfrm>
            <a:off x="160338" y="3429000"/>
            <a:ext cx="4572000" cy="2862322"/>
          </a:xfrm>
          <a:prstGeom prst="rect">
            <a:avLst/>
          </a:prstGeom>
        </p:spPr>
        <p:txBody>
          <a:bodyPr>
            <a:spAutoFit/>
          </a:bodyPr>
          <a:lstStyle/>
          <a:p>
            <a:r>
              <a:rPr lang="fr-FR" dirty="0"/>
              <a:t>La première plaquette est </a:t>
            </a:r>
            <a:r>
              <a:rPr lang="fr-FR" b="1" dirty="0"/>
              <a:t>contre </a:t>
            </a:r>
            <a:r>
              <a:rPr lang="fr-FR" dirty="0"/>
              <a:t>le disque. La</a:t>
            </a:r>
          </a:p>
          <a:p>
            <a:r>
              <a:rPr lang="fr-FR" dirty="0"/>
              <a:t>pression agit également sur le </a:t>
            </a:r>
            <a:r>
              <a:rPr lang="fr-FR" b="1" dirty="0"/>
              <a:t>cylindre</a:t>
            </a:r>
          </a:p>
          <a:p>
            <a:r>
              <a:rPr lang="fr-FR" b="1" dirty="0"/>
              <a:t>récepteur </a:t>
            </a:r>
            <a:r>
              <a:rPr lang="fr-FR" dirty="0"/>
              <a:t>qui entraîne le </a:t>
            </a:r>
            <a:r>
              <a:rPr lang="fr-FR" b="1" dirty="0"/>
              <a:t>coulissement </a:t>
            </a:r>
            <a:r>
              <a:rPr lang="fr-FR" dirty="0"/>
              <a:t>de</a:t>
            </a:r>
          </a:p>
          <a:p>
            <a:r>
              <a:rPr lang="fr-FR" dirty="0"/>
              <a:t>l’étrier qui vient appliquer la </a:t>
            </a:r>
            <a:r>
              <a:rPr lang="fr-FR" b="1" dirty="0"/>
              <a:t>seconde</a:t>
            </a:r>
          </a:p>
          <a:p>
            <a:r>
              <a:rPr lang="fr-FR" b="1" dirty="0"/>
              <a:t>plaquette </a:t>
            </a:r>
            <a:r>
              <a:rPr lang="fr-FR" dirty="0"/>
              <a:t>contre le disque</a:t>
            </a:r>
          </a:p>
          <a:p>
            <a:r>
              <a:rPr lang="fr-FR" dirty="0"/>
              <a:t>Les deux plaquettes étant contre le disque, elle</a:t>
            </a:r>
          </a:p>
          <a:p>
            <a:r>
              <a:rPr lang="fr-FR" dirty="0"/>
              <a:t>ne peuvent plus bouger. La pression du maître</a:t>
            </a:r>
          </a:p>
          <a:p>
            <a:r>
              <a:rPr lang="fr-FR" dirty="0"/>
              <a:t>cylindre </a:t>
            </a:r>
            <a:r>
              <a:rPr lang="fr-FR" b="1" dirty="0"/>
              <a:t>augmente </a:t>
            </a:r>
            <a:r>
              <a:rPr lang="fr-FR" dirty="0"/>
              <a:t>selon la force du</a:t>
            </a:r>
          </a:p>
          <a:p>
            <a:r>
              <a:rPr lang="fr-FR" dirty="0"/>
              <a:t>conducteur et donc la force de freinage</a:t>
            </a:r>
          </a:p>
          <a:p>
            <a:r>
              <a:rPr lang="fr-FR" dirty="0"/>
              <a:t>également</a:t>
            </a:r>
          </a:p>
        </p:txBody>
      </p:sp>
      <p:sp>
        <p:nvSpPr>
          <p:cNvPr id="43" name="ZoneTexte 42"/>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1403044130"/>
      </p:ext>
    </p:extLst>
  </p:cSld>
  <p:clrMapOvr>
    <a:masterClrMapping/>
  </p:clrMapOvr>
  <p:transition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4743450" y="1824038"/>
            <a:ext cx="3368675" cy="3167062"/>
            <a:chOff x="2988" y="1149"/>
            <a:chExt cx="2122" cy="1995"/>
          </a:xfrm>
        </p:grpSpPr>
        <p:sp>
          <p:nvSpPr>
            <p:cNvPr id="22530" name="Rectangle 2"/>
            <p:cNvSpPr>
              <a:spLocks noChangeArrowheads="1"/>
            </p:cNvSpPr>
            <p:nvPr/>
          </p:nvSpPr>
          <p:spPr bwMode="auto">
            <a:xfrm>
              <a:off x="4176" y="1404"/>
              <a:ext cx="650" cy="962"/>
            </a:xfrm>
            <a:prstGeom prst="rect">
              <a:avLst/>
            </a:prstGeom>
            <a:solidFill>
              <a:srgbClr val="FF6600"/>
            </a:solidFill>
            <a:ln w="9525">
              <a:solidFill>
                <a:srgbClr val="FF6600"/>
              </a:solidFill>
              <a:miter lim="800000"/>
              <a:headEnd/>
              <a:tailEnd/>
            </a:ln>
            <a:effectLst/>
          </p:spPr>
          <p:txBody>
            <a:bodyPr wrap="none" anchor="ctr"/>
            <a:lstStyle/>
            <a:p>
              <a:endParaRPr lang="fr-FR"/>
            </a:p>
          </p:txBody>
        </p:sp>
        <p:sp>
          <p:nvSpPr>
            <p:cNvPr id="22531" name="Rectangle 3"/>
            <p:cNvSpPr>
              <a:spLocks noChangeArrowheads="1"/>
            </p:cNvSpPr>
            <p:nvPr/>
          </p:nvSpPr>
          <p:spPr bwMode="auto">
            <a:xfrm>
              <a:off x="4797" y="1559"/>
              <a:ext cx="312" cy="163"/>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nvGrpSpPr>
            <p:cNvPr id="3" name="Group 9"/>
            <p:cNvGrpSpPr>
              <a:grpSpLocks/>
            </p:cNvGrpSpPr>
            <p:nvPr/>
          </p:nvGrpSpPr>
          <p:grpSpPr bwMode="auto">
            <a:xfrm>
              <a:off x="2988" y="1149"/>
              <a:ext cx="2122" cy="1282"/>
              <a:chOff x="1332" y="1121"/>
              <a:chExt cx="3142" cy="1897"/>
            </a:xfrm>
          </p:grpSpPr>
          <p:grpSp>
            <p:nvGrpSpPr>
              <p:cNvPr id="4" name="Group 10"/>
              <p:cNvGrpSpPr>
                <a:grpSpLocks/>
              </p:cNvGrpSpPr>
              <p:nvPr/>
            </p:nvGrpSpPr>
            <p:grpSpPr bwMode="auto">
              <a:xfrm>
                <a:off x="1332" y="1121"/>
                <a:ext cx="3142" cy="1897"/>
                <a:chOff x="1332" y="1121"/>
                <a:chExt cx="3142" cy="1897"/>
              </a:xfrm>
            </p:grpSpPr>
            <p:grpSp>
              <p:nvGrpSpPr>
                <p:cNvPr id="5" name="Group 11"/>
                <p:cNvGrpSpPr>
                  <a:grpSpLocks/>
                </p:cNvGrpSpPr>
                <p:nvPr/>
              </p:nvGrpSpPr>
              <p:grpSpPr bwMode="auto">
                <a:xfrm>
                  <a:off x="1332" y="1121"/>
                  <a:ext cx="2881" cy="1897"/>
                  <a:chOff x="1372" y="1121"/>
                  <a:chExt cx="2881" cy="1897"/>
                </a:xfrm>
              </p:grpSpPr>
              <p:sp>
                <p:nvSpPr>
                  <p:cNvPr id="22540" name="Rectangle 12"/>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13"/>
                  <p:cNvGrpSpPr>
                    <a:grpSpLocks/>
                  </p:cNvGrpSpPr>
                  <p:nvPr/>
                </p:nvGrpSpPr>
                <p:grpSpPr bwMode="auto">
                  <a:xfrm>
                    <a:off x="2754" y="1918"/>
                    <a:ext cx="1499" cy="1100"/>
                    <a:chOff x="2754" y="1918"/>
                    <a:chExt cx="1499" cy="1100"/>
                  </a:xfrm>
                </p:grpSpPr>
                <p:sp>
                  <p:nvSpPr>
                    <p:cNvPr id="22542" name="Rectangle 14"/>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2543" name="Rectangle 15"/>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6"/>
                  <p:cNvGrpSpPr>
                    <a:grpSpLocks/>
                  </p:cNvGrpSpPr>
                  <p:nvPr/>
                </p:nvGrpSpPr>
                <p:grpSpPr bwMode="auto">
                  <a:xfrm>
                    <a:off x="2757" y="1411"/>
                    <a:ext cx="1494" cy="401"/>
                    <a:chOff x="2757" y="1411"/>
                    <a:chExt cx="1494" cy="401"/>
                  </a:xfrm>
                </p:grpSpPr>
                <p:sp>
                  <p:nvSpPr>
                    <p:cNvPr id="22545" name="Rectangle 17"/>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2546" name="Rectangle 18"/>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2547" name="Freeform 19"/>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20"/>
                  <p:cNvGrpSpPr>
                    <a:grpSpLocks/>
                  </p:cNvGrpSpPr>
                  <p:nvPr/>
                </p:nvGrpSpPr>
                <p:grpSpPr bwMode="auto">
                  <a:xfrm>
                    <a:off x="1372" y="1141"/>
                    <a:ext cx="501" cy="1697"/>
                    <a:chOff x="1372" y="1141"/>
                    <a:chExt cx="501" cy="1697"/>
                  </a:xfrm>
                </p:grpSpPr>
                <p:sp>
                  <p:nvSpPr>
                    <p:cNvPr id="22549" name="Rectangle 21"/>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2550" name="Rectangle 22"/>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2551" name="Freeform 23"/>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22552" name="Rectangle 24"/>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2553" name="Rectangle 25"/>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2554" name="Rectangle 26"/>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22555" name="Rectangle 27"/>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2556" name="Rectangle 28"/>
              <p:cNvSpPr>
                <a:spLocks noChangeArrowheads="1"/>
              </p:cNvSpPr>
              <p:nvPr/>
            </p:nvSpPr>
            <p:spPr bwMode="auto">
              <a:xfrm>
                <a:off x="304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22557" name="Rectangle 29"/>
              <p:cNvSpPr>
                <a:spLocks noChangeArrowheads="1"/>
              </p:cNvSpPr>
              <p:nvPr/>
            </p:nvSpPr>
            <p:spPr bwMode="auto">
              <a:xfrm>
                <a:off x="3106" y="1562"/>
                <a:ext cx="62" cy="1324"/>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grpSp>
          <p:nvGrpSpPr>
            <p:cNvPr id="9" name="Group 30"/>
            <p:cNvGrpSpPr>
              <a:grpSpLocks/>
            </p:cNvGrpSpPr>
            <p:nvPr/>
          </p:nvGrpSpPr>
          <p:grpSpPr bwMode="auto">
            <a:xfrm>
              <a:off x="4135" y="1421"/>
              <a:ext cx="97" cy="940"/>
              <a:chOff x="3031" y="1524"/>
              <a:chExt cx="143" cy="1391"/>
            </a:xfrm>
          </p:grpSpPr>
          <p:sp>
            <p:nvSpPr>
              <p:cNvPr id="22559" name="AutoShape 31"/>
              <p:cNvSpPr>
                <a:spLocks noChangeArrowheads="1"/>
              </p:cNvSpPr>
              <p:nvPr/>
            </p:nvSpPr>
            <p:spPr bwMode="auto">
              <a:xfrm flipH="1">
                <a:off x="3031" y="2756"/>
                <a:ext cx="143" cy="159"/>
              </a:xfrm>
              <a:prstGeom prst="parallelogram">
                <a:avLst>
                  <a:gd name="adj" fmla="val 27269"/>
                </a:avLst>
              </a:prstGeom>
              <a:solidFill>
                <a:schemeClr val="tx1"/>
              </a:solidFill>
              <a:ln w="9525">
                <a:solidFill>
                  <a:schemeClr val="tx1"/>
                </a:solidFill>
                <a:miter lim="800000"/>
                <a:headEnd/>
                <a:tailEnd/>
              </a:ln>
              <a:effectLst/>
            </p:spPr>
            <p:txBody>
              <a:bodyPr wrap="none" anchor="ctr"/>
              <a:lstStyle/>
              <a:p>
                <a:endParaRPr lang="fr-FR"/>
              </a:p>
            </p:txBody>
          </p:sp>
          <p:sp>
            <p:nvSpPr>
              <p:cNvPr id="22560" name="AutoShape 32"/>
              <p:cNvSpPr>
                <a:spLocks noChangeArrowheads="1"/>
              </p:cNvSpPr>
              <p:nvPr/>
            </p:nvSpPr>
            <p:spPr bwMode="auto">
              <a:xfrm flipH="1" flipV="1">
                <a:off x="3031" y="1524"/>
                <a:ext cx="143" cy="159"/>
              </a:xfrm>
              <a:prstGeom prst="parallelogram">
                <a:avLst>
                  <a:gd name="adj" fmla="val 28671"/>
                </a:avLst>
              </a:prstGeom>
              <a:solidFill>
                <a:schemeClr val="tx1"/>
              </a:solidFill>
              <a:ln w="9525">
                <a:solidFill>
                  <a:schemeClr val="tx1"/>
                </a:solidFill>
                <a:miter lim="800000"/>
                <a:headEnd/>
                <a:tailEnd/>
              </a:ln>
              <a:effectLst/>
            </p:spPr>
            <p:txBody>
              <a:bodyPr wrap="none" anchor="ctr"/>
              <a:lstStyle/>
              <a:p>
                <a:endParaRPr lang="fr-FR"/>
              </a:p>
            </p:txBody>
          </p:sp>
        </p:grpSp>
        <p:grpSp>
          <p:nvGrpSpPr>
            <p:cNvPr id="10" name="Group 33"/>
            <p:cNvGrpSpPr>
              <a:grpSpLocks/>
            </p:cNvGrpSpPr>
            <p:nvPr/>
          </p:nvGrpSpPr>
          <p:grpSpPr bwMode="auto">
            <a:xfrm>
              <a:off x="3659" y="1409"/>
              <a:ext cx="942" cy="976"/>
              <a:chOff x="1624" y="2875"/>
              <a:chExt cx="1395" cy="1445"/>
            </a:xfrm>
          </p:grpSpPr>
          <p:grpSp>
            <p:nvGrpSpPr>
              <p:cNvPr id="11" name="Group 34"/>
              <p:cNvGrpSpPr>
                <a:grpSpLocks/>
              </p:cNvGrpSpPr>
              <p:nvPr/>
            </p:nvGrpSpPr>
            <p:grpSpPr bwMode="auto">
              <a:xfrm>
                <a:off x="1867" y="3061"/>
                <a:ext cx="1152" cy="1058"/>
                <a:chOff x="2697" y="1686"/>
                <a:chExt cx="1152" cy="1058"/>
              </a:xfrm>
            </p:grpSpPr>
            <p:sp>
              <p:nvSpPr>
                <p:cNvPr id="22563" name="Rectangle 35"/>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22564" name="Rectangle 36"/>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22565" name="Rectangle 37"/>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22567" name="AutoShape 39"/>
            <p:cNvSpPr>
              <a:spLocks noChangeArrowheads="1"/>
            </p:cNvSpPr>
            <p:nvPr/>
          </p:nvSpPr>
          <p:spPr bwMode="auto">
            <a:xfrm>
              <a:off x="3849" y="1794"/>
              <a:ext cx="276" cy="177"/>
            </a:xfrm>
            <a:prstGeom prst="leftArrow">
              <a:avLst>
                <a:gd name="adj1" fmla="val 54787"/>
                <a:gd name="adj2" fmla="val 57377"/>
              </a:avLst>
            </a:prstGeom>
            <a:solidFill>
              <a:srgbClr val="FF6600"/>
            </a:solidFill>
            <a:ln w="9525">
              <a:solidFill>
                <a:srgbClr val="FF6600"/>
              </a:solidFill>
              <a:miter lim="800000"/>
              <a:headEnd/>
              <a:tailEnd/>
            </a:ln>
            <a:effectLst/>
          </p:spPr>
          <p:txBody>
            <a:bodyPr wrap="none" anchor="ctr"/>
            <a:lstStyle/>
            <a:p>
              <a:endParaRPr lang="fr-FR"/>
            </a:p>
          </p:txBody>
        </p:sp>
        <p:sp>
          <p:nvSpPr>
            <p:cNvPr id="22571" name="Rectangle 43"/>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22574" name="AutoShape 46"/>
          <p:cNvSpPr>
            <a:spLocks noChangeArrowheads="1"/>
          </p:cNvSpPr>
          <p:nvPr/>
        </p:nvSpPr>
        <p:spPr bwMode="auto">
          <a:xfrm>
            <a:off x="8129588" y="2420938"/>
            <a:ext cx="628650" cy="381000"/>
          </a:xfrm>
          <a:prstGeom prst="leftArrow">
            <a:avLst>
              <a:gd name="adj1" fmla="val 62500"/>
              <a:gd name="adj2" fmla="val 47499"/>
            </a:avLst>
          </a:prstGeom>
          <a:solidFill>
            <a:srgbClr val="FF0000"/>
          </a:solidFill>
          <a:ln w="9525">
            <a:solidFill>
              <a:srgbClr val="FF0000"/>
            </a:solidFill>
            <a:miter lim="800000"/>
            <a:headEnd/>
            <a:tailEnd/>
          </a:ln>
          <a:effectLst/>
        </p:spPr>
        <p:txBody>
          <a:bodyPr wrap="none" anchor="ctr"/>
          <a:lstStyle/>
          <a:p>
            <a:endParaRPr lang="fr-FR"/>
          </a:p>
        </p:txBody>
      </p:sp>
      <p:sp>
        <p:nvSpPr>
          <p:cNvPr id="22575" name="Text Box 47"/>
          <p:cNvSpPr txBox="1">
            <a:spLocks noChangeArrowheads="1"/>
          </p:cNvSpPr>
          <p:nvPr/>
        </p:nvSpPr>
        <p:spPr bwMode="auto">
          <a:xfrm>
            <a:off x="7610475" y="1571625"/>
            <a:ext cx="1287463" cy="457200"/>
          </a:xfrm>
          <a:prstGeom prst="rect">
            <a:avLst/>
          </a:prstGeom>
          <a:solidFill>
            <a:srgbClr val="FFCC99">
              <a:alpha val="50000"/>
            </a:srgbClr>
          </a:solidFill>
          <a:ln w="9525">
            <a:noFill/>
            <a:miter lim="800000"/>
            <a:headEnd/>
            <a:tailEnd/>
          </a:ln>
          <a:effectLst/>
        </p:spPr>
        <p:txBody>
          <a:bodyPr>
            <a:spAutoFit/>
          </a:bodyPr>
          <a:lstStyle/>
          <a:p>
            <a:pPr algn="ctr">
              <a:spcBef>
                <a:spcPct val="50000"/>
              </a:spcBef>
            </a:pPr>
            <a:r>
              <a:rPr lang="fr-FR" sz="1200">
                <a:solidFill>
                  <a:srgbClr val="990033"/>
                </a:solidFill>
              </a:rPr>
              <a:t>Pression maître cylindre</a:t>
            </a:r>
          </a:p>
        </p:txBody>
      </p:sp>
      <p:sp>
        <p:nvSpPr>
          <p:cNvPr id="22576" name="AutoShape 48"/>
          <p:cNvSpPr>
            <a:spLocks noChangeArrowheads="1"/>
          </p:cNvSpPr>
          <p:nvPr/>
        </p:nvSpPr>
        <p:spPr bwMode="auto">
          <a:xfrm flipH="1">
            <a:off x="7888288" y="3055938"/>
            <a:ext cx="493712" cy="330200"/>
          </a:xfrm>
          <a:prstGeom prst="leftArrow">
            <a:avLst>
              <a:gd name="adj1" fmla="val 54815"/>
              <a:gd name="adj2" fmla="val 69229"/>
            </a:avLst>
          </a:prstGeom>
          <a:solidFill>
            <a:srgbClr val="FF6600"/>
          </a:solidFill>
          <a:ln w="9525">
            <a:solidFill>
              <a:srgbClr val="FF6600"/>
            </a:solidFill>
            <a:miter lim="800000"/>
            <a:headEnd/>
            <a:tailEnd/>
          </a:ln>
          <a:effectLst/>
        </p:spPr>
        <p:txBody>
          <a:bodyPr wrap="none" anchor="ctr"/>
          <a:lstStyle/>
          <a:p>
            <a:endParaRPr lang="fr-FR"/>
          </a:p>
        </p:txBody>
      </p:sp>
      <p:sp>
        <p:nvSpPr>
          <p:cNvPr id="22583" name="Text Box 55"/>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freinage étrier flottant</a:t>
            </a:r>
            <a:endParaRPr lang="fr-FR" dirty="0">
              <a:solidFill>
                <a:srgbClr val="000099"/>
              </a:solidFill>
            </a:endParaRPr>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ZoneTexte 4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2" name="Rectangle 11"/>
          <p:cNvSpPr/>
          <p:nvPr/>
        </p:nvSpPr>
        <p:spPr>
          <a:xfrm>
            <a:off x="172522" y="3557581"/>
            <a:ext cx="4572000" cy="2862322"/>
          </a:xfrm>
          <a:prstGeom prst="rect">
            <a:avLst/>
          </a:prstGeom>
        </p:spPr>
        <p:txBody>
          <a:bodyPr>
            <a:spAutoFit/>
          </a:bodyPr>
          <a:lstStyle/>
          <a:p>
            <a:r>
              <a:rPr lang="fr-FR" dirty="0"/>
              <a:t>La première plaquette est </a:t>
            </a:r>
            <a:r>
              <a:rPr lang="fr-FR" b="1" dirty="0"/>
              <a:t>contre </a:t>
            </a:r>
            <a:r>
              <a:rPr lang="fr-FR" dirty="0"/>
              <a:t>le disque. La</a:t>
            </a:r>
          </a:p>
          <a:p>
            <a:r>
              <a:rPr lang="fr-FR" dirty="0"/>
              <a:t>pression agit également sur le </a:t>
            </a:r>
            <a:r>
              <a:rPr lang="fr-FR" b="1" dirty="0"/>
              <a:t>cylindre</a:t>
            </a:r>
          </a:p>
          <a:p>
            <a:r>
              <a:rPr lang="fr-FR" b="1" dirty="0"/>
              <a:t>récepteur </a:t>
            </a:r>
            <a:r>
              <a:rPr lang="fr-FR" dirty="0"/>
              <a:t>qui entraîne le </a:t>
            </a:r>
            <a:r>
              <a:rPr lang="fr-FR" b="1" dirty="0"/>
              <a:t>coulissement </a:t>
            </a:r>
            <a:r>
              <a:rPr lang="fr-FR" dirty="0"/>
              <a:t>de</a:t>
            </a:r>
          </a:p>
          <a:p>
            <a:r>
              <a:rPr lang="fr-FR" dirty="0"/>
              <a:t>l’étrier qui vient appliquer la </a:t>
            </a:r>
            <a:r>
              <a:rPr lang="fr-FR" b="1" dirty="0"/>
              <a:t>seconde</a:t>
            </a:r>
          </a:p>
          <a:p>
            <a:r>
              <a:rPr lang="fr-FR" b="1" dirty="0"/>
              <a:t>plaquette </a:t>
            </a:r>
            <a:r>
              <a:rPr lang="fr-FR" dirty="0"/>
              <a:t>contre le disque</a:t>
            </a:r>
          </a:p>
          <a:p>
            <a:r>
              <a:rPr lang="fr-FR" dirty="0"/>
              <a:t>Les deux plaquettes étant contre le disque, elle</a:t>
            </a:r>
          </a:p>
          <a:p>
            <a:r>
              <a:rPr lang="fr-FR" dirty="0"/>
              <a:t>ne peuvent plus bouger. La pression du maître</a:t>
            </a:r>
          </a:p>
          <a:p>
            <a:r>
              <a:rPr lang="fr-FR" dirty="0"/>
              <a:t>cylindre </a:t>
            </a:r>
            <a:r>
              <a:rPr lang="fr-FR" b="1" dirty="0"/>
              <a:t>augmente </a:t>
            </a:r>
            <a:r>
              <a:rPr lang="fr-FR" dirty="0"/>
              <a:t>selon la force du</a:t>
            </a:r>
          </a:p>
          <a:p>
            <a:r>
              <a:rPr lang="fr-FR" dirty="0"/>
              <a:t>conducteur et donc la force de freinage</a:t>
            </a:r>
          </a:p>
          <a:p>
            <a:r>
              <a:rPr lang="fr-FR" dirty="0"/>
              <a:t>également</a:t>
            </a:r>
          </a:p>
        </p:txBody>
      </p:sp>
      <p:sp>
        <p:nvSpPr>
          <p:cNvPr id="43" name="ZoneTexte 42"/>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3482359928"/>
      </p:ext>
    </p:extLst>
  </p:cSld>
  <p:clrMapOvr>
    <a:masterClrMapping/>
  </p:clrMapOvr>
  <p:transition advTm="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a:grpSpLocks/>
          </p:cNvGrpSpPr>
          <p:nvPr/>
        </p:nvGrpSpPr>
        <p:grpSpPr bwMode="auto">
          <a:xfrm>
            <a:off x="4743450" y="1824038"/>
            <a:ext cx="3368675" cy="3167062"/>
            <a:chOff x="2988" y="1149"/>
            <a:chExt cx="2122" cy="1995"/>
          </a:xfrm>
        </p:grpSpPr>
        <p:sp>
          <p:nvSpPr>
            <p:cNvPr id="24578" name="Rectangle 2"/>
            <p:cNvSpPr>
              <a:spLocks noChangeArrowheads="1"/>
            </p:cNvSpPr>
            <p:nvPr/>
          </p:nvSpPr>
          <p:spPr bwMode="auto">
            <a:xfrm>
              <a:off x="4165" y="1404"/>
              <a:ext cx="650" cy="962"/>
            </a:xfrm>
            <a:prstGeom prst="rect">
              <a:avLst/>
            </a:prstGeom>
            <a:solidFill>
              <a:srgbClr val="FF0000"/>
            </a:solidFill>
            <a:ln w="9525">
              <a:solidFill>
                <a:srgbClr val="FF0000"/>
              </a:solidFill>
              <a:miter lim="800000"/>
              <a:headEnd/>
              <a:tailEnd/>
            </a:ln>
            <a:effectLst/>
          </p:spPr>
          <p:txBody>
            <a:bodyPr wrap="none" anchor="ctr"/>
            <a:lstStyle/>
            <a:p>
              <a:endParaRPr lang="fr-FR"/>
            </a:p>
          </p:txBody>
        </p:sp>
        <p:sp>
          <p:nvSpPr>
            <p:cNvPr id="24579" name="Rectangle 3"/>
            <p:cNvSpPr>
              <a:spLocks noChangeArrowheads="1"/>
            </p:cNvSpPr>
            <p:nvPr/>
          </p:nvSpPr>
          <p:spPr bwMode="auto">
            <a:xfrm>
              <a:off x="4793" y="1559"/>
              <a:ext cx="304" cy="163"/>
            </a:xfrm>
            <a:prstGeom prst="rect">
              <a:avLst/>
            </a:prstGeom>
            <a:solidFill>
              <a:srgbClr val="FF0000"/>
            </a:solidFill>
            <a:ln w="9525">
              <a:solidFill>
                <a:srgbClr val="FF0000"/>
              </a:solidFill>
              <a:miter lim="800000"/>
              <a:headEnd/>
              <a:tailEnd/>
            </a:ln>
            <a:effectLst/>
          </p:spPr>
          <p:txBody>
            <a:bodyPr wrap="none" anchor="ctr"/>
            <a:lstStyle/>
            <a:p>
              <a:endParaRPr lang="fr-FR"/>
            </a:p>
          </p:txBody>
        </p:sp>
        <p:grpSp>
          <p:nvGrpSpPr>
            <p:cNvPr id="3" name="Group 9"/>
            <p:cNvGrpSpPr>
              <a:grpSpLocks/>
            </p:cNvGrpSpPr>
            <p:nvPr/>
          </p:nvGrpSpPr>
          <p:grpSpPr bwMode="auto">
            <a:xfrm>
              <a:off x="2988" y="1149"/>
              <a:ext cx="2122" cy="1282"/>
              <a:chOff x="1332" y="1121"/>
              <a:chExt cx="3142" cy="1897"/>
            </a:xfrm>
          </p:grpSpPr>
          <p:grpSp>
            <p:nvGrpSpPr>
              <p:cNvPr id="4" name="Group 10"/>
              <p:cNvGrpSpPr>
                <a:grpSpLocks/>
              </p:cNvGrpSpPr>
              <p:nvPr/>
            </p:nvGrpSpPr>
            <p:grpSpPr bwMode="auto">
              <a:xfrm>
                <a:off x="1332" y="1121"/>
                <a:ext cx="3142" cy="1897"/>
                <a:chOff x="1332" y="1121"/>
                <a:chExt cx="3142" cy="1897"/>
              </a:xfrm>
            </p:grpSpPr>
            <p:grpSp>
              <p:nvGrpSpPr>
                <p:cNvPr id="5" name="Group 11"/>
                <p:cNvGrpSpPr>
                  <a:grpSpLocks/>
                </p:cNvGrpSpPr>
                <p:nvPr/>
              </p:nvGrpSpPr>
              <p:grpSpPr bwMode="auto">
                <a:xfrm>
                  <a:off x="1332" y="1121"/>
                  <a:ext cx="2881" cy="1897"/>
                  <a:chOff x="1372" y="1121"/>
                  <a:chExt cx="2881" cy="1897"/>
                </a:xfrm>
              </p:grpSpPr>
              <p:sp>
                <p:nvSpPr>
                  <p:cNvPr id="24588" name="Rectangle 12"/>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13"/>
                  <p:cNvGrpSpPr>
                    <a:grpSpLocks/>
                  </p:cNvGrpSpPr>
                  <p:nvPr/>
                </p:nvGrpSpPr>
                <p:grpSpPr bwMode="auto">
                  <a:xfrm>
                    <a:off x="2754" y="1918"/>
                    <a:ext cx="1499" cy="1100"/>
                    <a:chOff x="2754" y="1918"/>
                    <a:chExt cx="1499" cy="1100"/>
                  </a:xfrm>
                </p:grpSpPr>
                <p:sp>
                  <p:nvSpPr>
                    <p:cNvPr id="24590" name="Rectangle 14"/>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4591" name="Rectangle 15"/>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6"/>
                  <p:cNvGrpSpPr>
                    <a:grpSpLocks/>
                  </p:cNvGrpSpPr>
                  <p:nvPr/>
                </p:nvGrpSpPr>
                <p:grpSpPr bwMode="auto">
                  <a:xfrm>
                    <a:off x="2757" y="1411"/>
                    <a:ext cx="1494" cy="401"/>
                    <a:chOff x="2757" y="1411"/>
                    <a:chExt cx="1494" cy="401"/>
                  </a:xfrm>
                </p:grpSpPr>
                <p:sp>
                  <p:nvSpPr>
                    <p:cNvPr id="24593" name="Rectangle 17"/>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4594" name="Rectangle 18"/>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4595" name="Freeform 19"/>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20"/>
                  <p:cNvGrpSpPr>
                    <a:grpSpLocks/>
                  </p:cNvGrpSpPr>
                  <p:nvPr/>
                </p:nvGrpSpPr>
                <p:grpSpPr bwMode="auto">
                  <a:xfrm>
                    <a:off x="1372" y="1141"/>
                    <a:ext cx="501" cy="1697"/>
                    <a:chOff x="1372" y="1141"/>
                    <a:chExt cx="501" cy="1697"/>
                  </a:xfrm>
                </p:grpSpPr>
                <p:sp>
                  <p:nvSpPr>
                    <p:cNvPr id="24597" name="Rectangle 21"/>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4598" name="Rectangle 22"/>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4599" name="Freeform 23"/>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24600" name="Rectangle 24"/>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4601" name="Rectangle 25"/>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4602" name="Rectangle 26"/>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24603" name="Rectangle 27"/>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4604" name="Rectangle 28"/>
              <p:cNvSpPr>
                <a:spLocks noChangeArrowheads="1"/>
              </p:cNvSpPr>
              <p:nvPr/>
            </p:nvSpPr>
            <p:spPr bwMode="auto">
              <a:xfrm>
                <a:off x="304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24605" name="Rectangle 29"/>
              <p:cNvSpPr>
                <a:spLocks noChangeArrowheads="1"/>
              </p:cNvSpPr>
              <p:nvPr/>
            </p:nvSpPr>
            <p:spPr bwMode="auto">
              <a:xfrm>
                <a:off x="3106" y="1562"/>
                <a:ext cx="62" cy="1324"/>
              </a:xfrm>
              <a:prstGeom prst="rect">
                <a:avLst/>
              </a:prstGeom>
              <a:solidFill>
                <a:srgbClr val="FF6600"/>
              </a:solidFill>
              <a:ln w="9525">
                <a:solidFill>
                  <a:srgbClr val="FF6600"/>
                </a:solidFill>
                <a:miter lim="800000"/>
                <a:headEnd/>
                <a:tailEnd/>
              </a:ln>
              <a:effectLst/>
            </p:spPr>
            <p:txBody>
              <a:bodyPr wrap="none" anchor="ctr"/>
              <a:lstStyle/>
              <a:p>
                <a:endParaRPr lang="fr-FR"/>
              </a:p>
            </p:txBody>
          </p:sp>
        </p:grpSp>
        <p:grpSp>
          <p:nvGrpSpPr>
            <p:cNvPr id="9" name="Group 30"/>
            <p:cNvGrpSpPr>
              <a:grpSpLocks/>
            </p:cNvGrpSpPr>
            <p:nvPr/>
          </p:nvGrpSpPr>
          <p:grpSpPr bwMode="auto">
            <a:xfrm>
              <a:off x="4138" y="1421"/>
              <a:ext cx="97" cy="940"/>
              <a:chOff x="3031" y="1524"/>
              <a:chExt cx="143" cy="1391"/>
            </a:xfrm>
          </p:grpSpPr>
          <p:sp>
            <p:nvSpPr>
              <p:cNvPr id="24607" name="AutoShape 31"/>
              <p:cNvSpPr>
                <a:spLocks noChangeArrowheads="1"/>
              </p:cNvSpPr>
              <p:nvPr/>
            </p:nvSpPr>
            <p:spPr bwMode="auto">
              <a:xfrm flipH="1">
                <a:off x="3031" y="2756"/>
                <a:ext cx="143" cy="159"/>
              </a:xfrm>
              <a:prstGeom prst="parallelogram">
                <a:avLst>
                  <a:gd name="adj" fmla="val 27269"/>
                </a:avLst>
              </a:prstGeom>
              <a:solidFill>
                <a:schemeClr val="tx1"/>
              </a:solidFill>
              <a:ln w="9525">
                <a:solidFill>
                  <a:schemeClr val="tx1"/>
                </a:solidFill>
                <a:miter lim="800000"/>
                <a:headEnd/>
                <a:tailEnd/>
              </a:ln>
              <a:effectLst/>
            </p:spPr>
            <p:txBody>
              <a:bodyPr wrap="none" anchor="ctr"/>
              <a:lstStyle/>
              <a:p>
                <a:endParaRPr lang="fr-FR"/>
              </a:p>
            </p:txBody>
          </p:sp>
          <p:sp>
            <p:nvSpPr>
              <p:cNvPr id="24608" name="AutoShape 32"/>
              <p:cNvSpPr>
                <a:spLocks noChangeArrowheads="1"/>
              </p:cNvSpPr>
              <p:nvPr/>
            </p:nvSpPr>
            <p:spPr bwMode="auto">
              <a:xfrm flipH="1" flipV="1">
                <a:off x="3031" y="1524"/>
                <a:ext cx="143" cy="159"/>
              </a:xfrm>
              <a:prstGeom prst="parallelogram">
                <a:avLst>
                  <a:gd name="adj" fmla="val 28671"/>
                </a:avLst>
              </a:prstGeom>
              <a:solidFill>
                <a:schemeClr val="tx1"/>
              </a:solidFill>
              <a:ln w="9525">
                <a:solidFill>
                  <a:schemeClr val="tx1"/>
                </a:solidFill>
                <a:miter lim="800000"/>
                <a:headEnd/>
                <a:tailEnd/>
              </a:ln>
              <a:effectLst/>
            </p:spPr>
            <p:txBody>
              <a:bodyPr wrap="none" anchor="ctr"/>
              <a:lstStyle/>
              <a:p>
                <a:endParaRPr lang="fr-FR"/>
              </a:p>
            </p:txBody>
          </p:sp>
        </p:grpSp>
        <p:grpSp>
          <p:nvGrpSpPr>
            <p:cNvPr id="10" name="Group 48"/>
            <p:cNvGrpSpPr>
              <a:grpSpLocks/>
            </p:cNvGrpSpPr>
            <p:nvPr/>
          </p:nvGrpSpPr>
          <p:grpSpPr bwMode="auto">
            <a:xfrm>
              <a:off x="3659" y="1409"/>
              <a:ext cx="942" cy="976"/>
              <a:chOff x="1624" y="2875"/>
              <a:chExt cx="1395" cy="1445"/>
            </a:xfrm>
          </p:grpSpPr>
          <p:grpSp>
            <p:nvGrpSpPr>
              <p:cNvPr id="11" name="Group 49"/>
              <p:cNvGrpSpPr>
                <a:grpSpLocks/>
              </p:cNvGrpSpPr>
              <p:nvPr/>
            </p:nvGrpSpPr>
            <p:grpSpPr bwMode="auto">
              <a:xfrm>
                <a:off x="1867" y="3061"/>
                <a:ext cx="1152" cy="1058"/>
                <a:chOff x="2697" y="1686"/>
                <a:chExt cx="1152" cy="1058"/>
              </a:xfrm>
            </p:grpSpPr>
            <p:sp>
              <p:nvSpPr>
                <p:cNvPr id="24626" name="Rectangle 50"/>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24627" name="Rectangle 51"/>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24628" name="Rectangle 52"/>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24629" name="AutoShape 53"/>
            <p:cNvSpPr>
              <a:spLocks noChangeArrowheads="1"/>
            </p:cNvSpPr>
            <p:nvPr/>
          </p:nvSpPr>
          <p:spPr bwMode="auto">
            <a:xfrm>
              <a:off x="3849" y="1794"/>
              <a:ext cx="276" cy="177"/>
            </a:xfrm>
            <a:prstGeom prst="leftArrow">
              <a:avLst>
                <a:gd name="adj1" fmla="val 54787"/>
                <a:gd name="adj2" fmla="val 57377"/>
              </a:avLst>
            </a:prstGeom>
            <a:solidFill>
              <a:srgbClr val="FF6600"/>
            </a:solidFill>
            <a:ln w="9525">
              <a:solidFill>
                <a:srgbClr val="FF6600"/>
              </a:solidFill>
              <a:miter lim="800000"/>
              <a:headEnd/>
              <a:tailEnd/>
            </a:ln>
            <a:effectLst/>
          </p:spPr>
          <p:txBody>
            <a:bodyPr wrap="none" anchor="ctr"/>
            <a:lstStyle/>
            <a:p>
              <a:endParaRPr lang="fr-FR"/>
            </a:p>
          </p:txBody>
        </p:sp>
        <p:sp>
          <p:nvSpPr>
            <p:cNvPr id="24622" name="Rectangle 46"/>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24631" name="AutoShape 55"/>
          <p:cNvSpPr>
            <a:spLocks noChangeArrowheads="1"/>
          </p:cNvSpPr>
          <p:nvPr/>
        </p:nvSpPr>
        <p:spPr bwMode="auto">
          <a:xfrm>
            <a:off x="8129588" y="2420938"/>
            <a:ext cx="628650" cy="381000"/>
          </a:xfrm>
          <a:prstGeom prst="leftArrow">
            <a:avLst>
              <a:gd name="adj1" fmla="val 62500"/>
              <a:gd name="adj2" fmla="val 47499"/>
            </a:avLst>
          </a:prstGeom>
          <a:solidFill>
            <a:srgbClr val="FF0000"/>
          </a:solidFill>
          <a:ln w="9525">
            <a:solidFill>
              <a:srgbClr val="FF0000"/>
            </a:solidFill>
            <a:miter lim="800000"/>
            <a:headEnd/>
            <a:tailEnd/>
          </a:ln>
          <a:effectLst/>
        </p:spPr>
        <p:txBody>
          <a:bodyPr wrap="none" anchor="ctr"/>
          <a:lstStyle/>
          <a:p>
            <a:endParaRPr lang="fr-FR"/>
          </a:p>
        </p:txBody>
      </p:sp>
      <p:sp>
        <p:nvSpPr>
          <p:cNvPr id="24632" name="Text Box 56"/>
          <p:cNvSpPr txBox="1">
            <a:spLocks noChangeArrowheads="1"/>
          </p:cNvSpPr>
          <p:nvPr/>
        </p:nvSpPr>
        <p:spPr bwMode="auto">
          <a:xfrm>
            <a:off x="7610475" y="1571625"/>
            <a:ext cx="1287463" cy="457200"/>
          </a:xfrm>
          <a:prstGeom prst="rect">
            <a:avLst/>
          </a:prstGeom>
          <a:solidFill>
            <a:srgbClr val="FFCC99">
              <a:alpha val="50000"/>
            </a:srgbClr>
          </a:solidFill>
          <a:ln w="9525">
            <a:noFill/>
            <a:miter lim="800000"/>
            <a:headEnd/>
            <a:tailEnd/>
          </a:ln>
          <a:effectLst/>
        </p:spPr>
        <p:txBody>
          <a:bodyPr>
            <a:spAutoFit/>
          </a:bodyPr>
          <a:lstStyle/>
          <a:p>
            <a:pPr algn="ctr">
              <a:spcBef>
                <a:spcPct val="50000"/>
              </a:spcBef>
            </a:pPr>
            <a:r>
              <a:rPr lang="fr-FR" sz="1200">
                <a:solidFill>
                  <a:srgbClr val="990033"/>
                </a:solidFill>
              </a:rPr>
              <a:t>Pression maître cylindre</a:t>
            </a:r>
          </a:p>
        </p:txBody>
      </p:sp>
      <p:sp>
        <p:nvSpPr>
          <p:cNvPr id="24633" name="AutoShape 57"/>
          <p:cNvSpPr>
            <a:spLocks noChangeArrowheads="1"/>
          </p:cNvSpPr>
          <p:nvPr/>
        </p:nvSpPr>
        <p:spPr bwMode="auto">
          <a:xfrm flipH="1">
            <a:off x="7888288" y="3055938"/>
            <a:ext cx="493712" cy="330200"/>
          </a:xfrm>
          <a:prstGeom prst="leftArrow">
            <a:avLst>
              <a:gd name="adj1" fmla="val 54815"/>
              <a:gd name="adj2" fmla="val 69229"/>
            </a:avLst>
          </a:prstGeom>
          <a:solidFill>
            <a:srgbClr val="FF0000"/>
          </a:solidFill>
          <a:ln w="9525">
            <a:solidFill>
              <a:srgbClr val="FF0000"/>
            </a:solidFill>
            <a:miter lim="800000"/>
            <a:headEnd/>
            <a:tailEnd/>
          </a:ln>
          <a:effectLst/>
        </p:spPr>
        <p:txBody>
          <a:bodyPr wrap="none" anchor="ctr"/>
          <a:lstStyle/>
          <a:p>
            <a:endParaRPr lang="fr-FR"/>
          </a:p>
        </p:txBody>
      </p:sp>
      <p:sp>
        <p:nvSpPr>
          <p:cNvPr id="24640" name="Text Box 64"/>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freinage étrier flottant</a:t>
            </a:r>
            <a:endParaRPr lang="fr-FR" dirty="0">
              <a:solidFill>
                <a:srgbClr val="000099"/>
              </a:solidFill>
            </a:endParaRPr>
          </a:p>
        </p:txBody>
      </p:sp>
      <p:pic>
        <p:nvPicPr>
          <p:cNvPr id="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ZoneTexte 4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2" name="Rectangle 11"/>
          <p:cNvSpPr/>
          <p:nvPr/>
        </p:nvSpPr>
        <p:spPr>
          <a:xfrm>
            <a:off x="107390" y="3405358"/>
            <a:ext cx="4572000" cy="2862322"/>
          </a:xfrm>
          <a:prstGeom prst="rect">
            <a:avLst/>
          </a:prstGeom>
        </p:spPr>
        <p:txBody>
          <a:bodyPr>
            <a:spAutoFit/>
          </a:bodyPr>
          <a:lstStyle/>
          <a:p>
            <a:r>
              <a:rPr lang="fr-FR" dirty="0"/>
              <a:t>La première plaquette est </a:t>
            </a:r>
            <a:r>
              <a:rPr lang="fr-FR" b="1" dirty="0"/>
              <a:t>contre </a:t>
            </a:r>
            <a:r>
              <a:rPr lang="fr-FR" dirty="0"/>
              <a:t>le disque. La</a:t>
            </a:r>
          </a:p>
          <a:p>
            <a:r>
              <a:rPr lang="fr-FR" dirty="0"/>
              <a:t>pression agit également sur le </a:t>
            </a:r>
            <a:r>
              <a:rPr lang="fr-FR" b="1" dirty="0"/>
              <a:t>cylindre</a:t>
            </a:r>
          </a:p>
          <a:p>
            <a:r>
              <a:rPr lang="fr-FR" b="1" dirty="0"/>
              <a:t>récepteur </a:t>
            </a:r>
            <a:r>
              <a:rPr lang="fr-FR" dirty="0"/>
              <a:t>qui entraîne le </a:t>
            </a:r>
            <a:r>
              <a:rPr lang="fr-FR" b="1" dirty="0"/>
              <a:t>coulissement </a:t>
            </a:r>
            <a:r>
              <a:rPr lang="fr-FR" dirty="0"/>
              <a:t>de</a:t>
            </a:r>
          </a:p>
          <a:p>
            <a:r>
              <a:rPr lang="fr-FR" dirty="0"/>
              <a:t>l’étrier qui vient appliquer la </a:t>
            </a:r>
            <a:r>
              <a:rPr lang="fr-FR" b="1" dirty="0"/>
              <a:t>seconde</a:t>
            </a:r>
          </a:p>
          <a:p>
            <a:r>
              <a:rPr lang="fr-FR" b="1" dirty="0"/>
              <a:t>plaquette </a:t>
            </a:r>
            <a:r>
              <a:rPr lang="fr-FR" dirty="0"/>
              <a:t>contre le </a:t>
            </a:r>
            <a:r>
              <a:rPr lang="fr-FR" dirty="0" smtClean="0"/>
              <a:t>disque.</a:t>
            </a:r>
            <a:endParaRPr lang="fr-FR" dirty="0"/>
          </a:p>
          <a:p>
            <a:r>
              <a:rPr lang="fr-FR" dirty="0"/>
              <a:t>Les deux plaquettes étant contre le disque, </a:t>
            </a:r>
            <a:r>
              <a:rPr lang="fr-FR" dirty="0" smtClean="0"/>
              <a:t>elles</a:t>
            </a:r>
            <a:r>
              <a:rPr lang="fr-FR" dirty="0"/>
              <a:t> </a:t>
            </a:r>
            <a:r>
              <a:rPr lang="fr-FR" dirty="0" smtClean="0"/>
              <a:t>ne </a:t>
            </a:r>
            <a:r>
              <a:rPr lang="fr-FR" dirty="0"/>
              <a:t>peuvent plus bouger. La pression du </a:t>
            </a:r>
            <a:r>
              <a:rPr lang="fr-FR" dirty="0" smtClean="0"/>
              <a:t>maître cylindre </a:t>
            </a:r>
            <a:r>
              <a:rPr lang="fr-FR" b="1" dirty="0"/>
              <a:t>augmente </a:t>
            </a:r>
            <a:r>
              <a:rPr lang="fr-FR" dirty="0"/>
              <a:t>selon la force du</a:t>
            </a:r>
          </a:p>
          <a:p>
            <a:r>
              <a:rPr lang="fr-FR" dirty="0"/>
              <a:t>conducteur et donc la force de freinage</a:t>
            </a:r>
          </a:p>
          <a:p>
            <a:r>
              <a:rPr lang="fr-FR" dirty="0" smtClean="0"/>
              <a:t>également.</a:t>
            </a:r>
            <a:endParaRPr lang="fr-FR" dirty="0"/>
          </a:p>
        </p:txBody>
      </p:sp>
      <p:sp>
        <p:nvSpPr>
          <p:cNvPr id="44" name="ZoneTexte 43"/>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240485763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4743450" y="1824038"/>
            <a:ext cx="3368675" cy="3167062"/>
            <a:chOff x="2988" y="1149"/>
            <a:chExt cx="2122" cy="1995"/>
          </a:xfrm>
        </p:grpSpPr>
        <p:sp>
          <p:nvSpPr>
            <p:cNvPr id="25642" name="Rectangle 42"/>
            <p:cNvSpPr>
              <a:spLocks noChangeArrowheads="1"/>
            </p:cNvSpPr>
            <p:nvPr/>
          </p:nvSpPr>
          <p:spPr bwMode="auto">
            <a:xfrm>
              <a:off x="4172" y="1404"/>
              <a:ext cx="650" cy="962"/>
            </a:xfrm>
            <a:prstGeom prst="rect">
              <a:avLst/>
            </a:prstGeom>
            <a:solidFill>
              <a:srgbClr val="FFCC66"/>
            </a:solidFill>
            <a:ln w="9525">
              <a:solidFill>
                <a:srgbClr val="FFCC66"/>
              </a:solidFill>
              <a:miter lim="800000"/>
              <a:headEnd/>
              <a:tailEnd/>
            </a:ln>
            <a:effectLst/>
          </p:spPr>
          <p:txBody>
            <a:bodyPr wrap="none" anchor="ctr"/>
            <a:lstStyle/>
            <a:p>
              <a:endParaRPr lang="fr-FR"/>
            </a:p>
          </p:txBody>
        </p:sp>
        <p:sp>
          <p:nvSpPr>
            <p:cNvPr id="25641" name="Rectangle 41"/>
            <p:cNvSpPr>
              <a:spLocks noChangeArrowheads="1"/>
            </p:cNvSpPr>
            <p:nvPr/>
          </p:nvSpPr>
          <p:spPr bwMode="auto">
            <a:xfrm>
              <a:off x="4800" y="1559"/>
              <a:ext cx="304" cy="163"/>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nvGrpSpPr>
            <p:cNvPr id="3" name="Group 40"/>
            <p:cNvGrpSpPr>
              <a:grpSpLocks/>
            </p:cNvGrpSpPr>
            <p:nvPr/>
          </p:nvGrpSpPr>
          <p:grpSpPr bwMode="auto">
            <a:xfrm>
              <a:off x="2988" y="1149"/>
              <a:ext cx="2122" cy="1282"/>
              <a:chOff x="1372" y="1121"/>
              <a:chExt cx="3142" cy="1897"/>
            </a:xfrm>
          </p:grpSpPr>
          <p:grpSp>
            <p:nvGrpSpPr>
              <p:cNvPr id="4" name="Group 10"/>
              <p:cNvGrpSpPr>
                <a:grpSpLocks/>
              </p:cNvGrpSpPr>
              <p:nvPr/>
            </p:nvGrpSpPr>
            <p:grpSpPr bwMode="auto">
              <a:xfrm>
                <a:off x="1372" y="1121"/>
                <a:ext cx="3142" cy="1897"/>
                <a:chOff x="1332" y="1121"/>
                <a:chExt cx="3142" cy="1897"/>
              </a:xfrm>
            </p:grpSpPr>
            <p:grpSp>
              <p:nvGrpSpPr>
                <p:cNvPr id="5" name="Group 11"/>
                <p:cNvGrpSpPr>
                  <a:grpSpLocks/>
                </p:cNvGrpSpPr>
                <p:nvPr/>
              </p:nvGrpSpPr>
              <p:grpSpPr bwMode="auto">
                <a:xfrm>
                  <a:off x="1332" y="1121"/>
                  <a:ext cx="2881" cy="1897"/>
                  <a:chOff x="1372" y="1121"/>
                  <a:chExt cx="2881" cy="1897"/>
                </a:xfrm>
              </p:grpSpPr>
              <p:sp>
                <p:nvSpPr>
                  <p:cNvPr id="25612" name="Rectangle 12"/>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13"/>
                  <p:cNvGrpSpPr>
                    <a:grpSpLocks/>
                  </p:cNvGrpSpPr>
                  <p:nvPr/>
                </p:nvGrpSpPr>
                <p:grpSpPr bwMode="auto">
                  <a:xfrm>
                    <a:off x="2754" y="1918"/>
                    <a:ext cx="1499" cy="1100"/>
                    <a:chOff x="2754" y="1918"/>
                    <a:chExt cx="1499" cy="1100"/>
                  </a:xfrm>
                </p:grpSpPr>
                <p:sp>
                  <p:nvSpPr>
                    <p:cNvPr id="25614" name="Rectangle 14"/>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5615" name="Rectangle 15"/>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6"/>
                  <p:cNvGrpSpPr>
                    <a:grpSpLocks/>
                  </p:cNvGrpSpPr>
                  <p:nvPr/>
                </p:nvGrpSpPr>
                <p:grpSpPr bwMode="auto">
                  <a:xfrm>
                    <a:off x="2757" y="1411"/>
                    <a:ext cx="1494" cy="401"/>
                    <a:chOff x="2757" y="1411"/>
                    <a:chExt cx="1494" cy="401"/>
                  </a:xfrm>
                </p:grpSpPr>
                <p:sp>
                  <p:nvSpPr>
                    <p:cNvPr id="25617" name="Rectangle 17"/>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5618" name="Rectangle 18"/>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5619" name="Freeform 19"/>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20"/>
                  <p:cNvGrpSpPr>
                    <a:grpSpLocks/>
                  </p:cNvGrpSpPr>
                  <p:nvPr/>
                </p:nvGrpSpPr>
                <p:grpSpPr bwMode="auto">
                  <a:xfrm>
                    <a:off x="1372" y="1141"/>
                    <a:ext cx="501" cy="1697"/>
                    <a:chOff x="1372" y="1141"/>
                    <a:chExt cx="501" cy="1697"/>
                  </a:xfrm>
                </p:grpSpPr>
                <p:sp>
                  <p:nvSpPr>
                    <p:cNvPr id="25621" name="Rectangle 21"/>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5622" name="Rectangle 22"/>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5623" name="Freeform 23"/>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25624" name="Rectangle 24"/>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5625" name="Rectangle 25"/>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5626" name="Rectangle 26"/>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25627" name="Rectangle 27"/>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5628" name="Rectangle 28"/>
              <p:cNvSpPr>
                <a:spLocks noChangeArrowheads="1"/>
              </p:cNvSpPr>
              <p:nvPr/>
            </p:nvSpPr>
            <p:spPr bwMode="auto">
              <a:xfrm>
                <a:off x="308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25629" name="Rectangle 29"/>
              <p:cNvSpPr>
                <a:spLocks noChangeArrowheads="1"/>
              </p:cNvSpPr>
              <p:nvPr/>
            </p:nvSpPr>
            <p:spPr bwMode="auto">
              <a:xfrm>
                <a:off x="3146" y="1562"/>
                <a:ext cx="62" cy="1324"/>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grpSp>
          <p:nvGrpSpPr>
            <p:cNvPr id="9" name="Group 43"/>
            <p:cNvGrpSpPr>
              <a:grpSpLocks/>
            </p:cNvGrpSpPr>
            <p:nvPr/>
          </p:nvGrpSpPr>
          <p:grpSpPr bwMode="auto">
            <a:xfrm>
              <a:off x="4138" y="1421"/>
              <a:ext cx="97" cy="940"/>
              <a:chOff x="3031" y="1524"/>
              <a:chExt cx="143" cy="1391"/>
            </a:xfrm>
          </p:grpSpPr>
          <p:sp>
            <p:nvSpPr>
              <p:cNvPr id="25644" name="AutoShape 44"/>
              <p:cNvSpPr>
                <a:spLocks noChangeArrowheads="1"/>
              </p:cNvSpPr>
              <p:nvPr/>
            </p:nvSpPr>
            <p:spPr bwMode="auto">
              <a:xfrm flipH="1">
                <a:off x="3031" y="2756"/>
                <a:ext cx="143" cy="159"/>
              </a:xfrm>
              <a:prstGeom prst="parallelogram">
                <a:avLst>
                  <a:gd name="adj" fmla="val 27269"/>
                </a:avLst>
              </a:prstGeom>
              <a:solidFill>
                <a:schemeClr val="tx1"/>
              </a:solidFill>
              <a:ln w="9525">
                <a:solidFill>
                  <a:schemeClr val="tx1"/>
                </a:solidFill>
                <a:miter lim="800000"/>
                <a:headEnd/>
                <a:tailEnd/>
              </a:ln>
              <a:effectLst/>
            </p:spPr>
            <p:txBody>
              <a:bodyPr wrap="none" anchor="ctr"/>
              <a:lstStyle/>
              <a:p>
                <a:endParaRPr lang="fr-FR"/>
              </a:p>
            </p:txBody>
          </p:sp>
          <p:sp>
            <p:nvSpPr>
              <p:cNvPr id="25645" name="AutoShape 45"/>
              <p:cNvSpPr>
                <a:spLocks noChangeArrowheads="1"/>
              </p:cNvSpPr>
              <p:nvPr/>
            </p:nvSpPr>
            <p:spPr bwMode="auto">
              <a:xfrm flipH="1" flipV="1">
                <a:off x="3031" y="1524"/>
                <a:ext cx="143" cy="159"/>
              </a:xfrm>
              <a:prstGeom prst="parallelogram">
                <a:avLst>
                  <a:gd name="adj" fmla="val 28671"/>
                </a:avLst>
              </a:prstGeom>
              <a:solidFill>
                <a:schemeClr val="tx1"/>
              </a:solidFill>
              <a:ln w="9525">
                <a:solidFill>
                  <a:schemeClr val="tx1"/>
                </a:solidFill>
                <a:miter lim="800000"/>
                <a:headEnd/>
                <a:tailEnd/>
              </a:ln>
              <a:effectLst/>
            </p:spPr>
            <p:txBody>
              <a:bodyPr wrap="none" anchor="ctr"/>
              <a:lstStyle/>
              <a:p>
                <a:endParaRPr lang="fr-FR"/>
              </a:p>
            </p:txBody>
          </p:sp>
        </p:grpSp>
        <p:grpSp>
          <p:nvGrpSpPr>
            <p:cNvPr id="10" name="Group 46"/>
            <p:cNvGrpSpPr>
              <a:grpSpLocks/>
            </p:cNvGrpSpPr>
            <p:nvPr/>
          </p:nvGrpSpPr>
          <p:grpSpPr bwMode="auto">
            <a:xfrm>
              <a:off x="3655" y="1409"/>
              <a:ext cx="942" cy="976"/>
              <a:chOff x="1624" y="2875"/>
              <a:chExt cx="1395" cy="1445"/>
            </a:xfrm>
          </p:grpSpPr>
          <p:grpSp>
            <p:nvGrpSpPr>
              <p:cNvPr id="11" name="Group 47"/>
              <p:cNvGrpSpPr>
                <a:grpSpLocks/>
              </p:cNvGrpSpPr>
              <p:nvPr/>
            </p:nvGrpSpPr>
            <p:grpSpPr bwMode="auto">
              <a:xfrm>
                <a:off x="1867" y="3061"/>
                <a:ext cx="1152" cy="1058"/>
                <a:chOff x="2697" y="1686"/>
                <a:chExt cx="1152" cy="1058"/>
              </a:xfrm>
            </p:grpSpPr>
            <p:sp>
              <p:nvSpPr>
                <p:cNvPr id="25648" name="Rectangle 48"/>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25649" name="Rectangle 49"/>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25650" name="Rectangle 50"/>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grpSp>
          <p:nvGrpSpPr>
            <p:cNvPr id="12" name="Group 58"/>
            <p:cNvGrpSpPr>
              <a:grpSpLocks/>
            </p:cNvGrpSpPr>
            <p:nvPr/>
          </p:nvGrpSpPr>
          <p:grpSpPr bwMode="auto">
            <a:xfrm>
              <a:off x="3659" y="1409"/>
              <a:ext cx="942" cy="976"/>
              <a:chOff x="1624" y="2875"/>
              <a:chExt cx="1395" cy="1445"/>
            </a:xfrm>
          </p:grpSpPr>
          <p:grpSp>
            <p:nvGrpSpPr>
              <p:cNvPr id="13" name="Group 59"/>
              <p:cNvGrpSpPr>
                <a:grpSpLocks/>
              </p:cNvGrpSpPr>
              <p:nvPr/>
            </p:nvGrpSpPr>
            <p:grpSpPr bwMode="auto">
              <a:xfrm>
                <a:off x="1867" y="3061"/>
                <a:ext cx="1152" cy="1058"/>
                <a:chOff x="2697" y="1686"/>
                <a:chExt cx="1152" cy="1058"/>
              </a:xfrm>
            </p:grpSpPr>
            <p:sp>
              <p:nvSpPr>
                <p:cNvPr id="25660" name="Rectangle 60"/>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25661" name="Rectangle 61"/>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25662" name="Rectangle 62"/>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25656" name="Rectangle 56"/>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25670" name="Text Box 70"/>
          <p:cNvSpPr txBox="1">
            <a:spLocks noChangeArrowheads="1"/>
          </p:cNvSpPr>
          <p:nvPr/>
        </p:nvSpPr>
        <p:spPr bwMode="auto">
          <a:xfrm>
            <a:off x="461963" y="1082675"/>
            <a:ext cx="3461965" cy="400110"/>
          </a:xfrm>
          <a:prstGeom prst="rect">
            <a:avLst/>
          </a:prstGeom>
          <a:solidFill>
            <a:srgbClr val="FFBE7D">
              <a:alpha val="50000"/>
            </a:srgbClr>
          </a:solidFill>
          <a:ln w="9525">
            <a:noFill/>
            <a:miter lim="800000"/>
            <a:headEnd/>
            <a:tailEnd/>
          </a:ln>
          <a:effectLst/>
        </p:spPr>
        <p:txBody>
          <a:bodyPr wrap="square">
            <a:spAutoFit/>
          </a:bodyPr>
          <a:lstStyle/>
          <a:p>
            <a:pPr algn="ctr">
              <a:spcBef>
                <a:spcPct val="50000"/>
              </a:spcBef>
            </a:pPr>
            <a:r>
              <a:rPr lang="fr-FR" dirty="0">
                <a:solidFill>
                  <a:srgbClr val="000099"/>
                </a:solidFill>
              </a:rPr>
              <a:t>Phase </a:t>
            </a:r>
            <a:r>
              <a:rPr lang="fr-FR" sz="2000" dirty="0" smtClean="0">
                <a:solidFill>
                  <a:srgbClr val="FF0000"/>
                </a:solidFill>
              </a:rPr>
              <a:t>dé freinage </a:t>
            </a:r>
            <a:r>
              <a:rPr lang="fr-FR" sz="2000" dirty="0" smtClean="0">
                <a:solidFill>
                  <a:srgbClr val="000099"/>
                </a:solidFill>
              </a:rPr>
              <a:t>étrier flottant</a:t>
            </a:r>
            <a:r>
              <a:rPr lang="fr-FR" sz="2000" dirty="0" smtClean="0">
                <a:solidFill>
                  <a:srgbClr val="FF0000"/>
                </a:solidFill>
              </a:rPr>
              <a:t> </a:t>
            </a:r>
            <a:endParaRPr lang="fr-FR" sz="2000" dirty="0">
              <a:solidFill>
                <a:srgbClr val="FF0000"/>
              </a:solidFill>
            </a:endParaRPr>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ZoneTexte 43"/>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4" name="Rectangle 13"/>
          <p:cNvSpPr/>
          <p:nvPr/>
        </p:nvSpPr>
        <p:spPr>
          <a:xfrm>
            <a:off x="197674" y="3666639"/>
            <a:ext cx="4572000" cy="2031325"/>
          </a:xfrm>
          <a:prstGeom prst="rect">
            <a:avLst/>
          </a:prstGeom>
        </p:spPr>
        <p:txBody>
          <a:bodyPr>
            <a:spAutoFit/>
          </a:bodyPr>
          <a:lstStyle/>
          <a:p>
            <a:r>
              <a:rPr lang="fr-FR" dirty="0"/>
              <a:t>Lorsque le conducteur cesse son action sur la</a:t>
            </a:r>
          </a:p>
          <a:p>
            <a:r>
              <a:rPr lang="fr-FR" dirty="0"/>
              <a:t>pédale, la pression </a:t>
            </a:r>
            <a:r>
              <a:rPr lang="fr-FR" b="1" dirty="0" smtClean="0"/>
              <a:t>chute.</a:t>
            </a:r>
            <a:endParaRPr lang="fr-FR" b="1" dirty="0"/>
          </a:p>
          <a:p>
            <a:r>
              <a:rPr lang="fr-FR" dirty="0"/>
              <a:t>Le </a:t>
            </a:r>
            <a:r>
              <a:rPr lang="fr-FR" b="1" dirty="0"/>
              <a:t>joint </a:t>
            </a:r>
            <a:r>
              <a:rPr lang="fr-FR" dirty="0"/>
              <a:t>reprend sa </a:t>
            </a:r>
            <a:r>
              <a:rPr lang="fr-FR" b="1" dirty="0"/>
              <a:t>forme </a:t>
            </a:r>
            <a:r>
              <a:rPr lang="fr-FR" dirty="0"/>
              <a:t>initiale, ce qui</a:t>
            </a:r>
          </a:p>
          <a:p>
            <a:r>
              <a:rPr lang="fr-FR" dirty="0"/>
              <a:t>entraîne le </a:t>
            </a:r>
            <a:r>
              <a:rPr lang="fr-FR" b="1" dirty="0"/>
              <a:t>retour </a:t>
            </a:r>
            <a:r>
              <a:rPr lang="fr-FR" dirty="0"/>
              <a:t>du piston et donc de la</a:t>
            </a:r>
          </a:p>
          <a:p>
            <a:r>
              <a:rPr lang="fr-FR" b="1" dirty="0"/>
              <a:t>première </a:t>
            </a:r>
            <a:r>
              <a:rPr lang="fr-FR" dirty="0" smtClean="0"/>
              <a:t>plaquette.</a:t>
            </a:r>
            <a:endParaRPr lang="fr-FR" dirty="0"/>
          </a:p>
          <a:p>
            <a:r>
              <a:rPr lang="fr-FR" dirty="0"/>
              <a:t>La seconde est repoussée par </a:t>
            </a:r>
            <a:r>
              <a:rPr lang="fr-FR" b="1" dirty="0"/>
              <a:t>le voile </a:t>
            </a:r>
            <a:r>
              <a:rPr lang="fr-FR" dirty="0"/>
              <a:t>du </a:t>
            </a:r>
            <a:r>
              <a:rPr lang="fr-FR" dirty="0" smtClean="0"/>
              <a:t>disque de frein.</a:t>
            </a:r>
            <a:endParaRPr lang="fr-FR" dirty="0"/>
          </a:p>
        </p:txBody>
      </p:sp>
      <p:sp>
        <p:nvSpPr>
          <p:cNvPr id="45" name="ZoneTexte 44"/>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30276726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7"/>
          <p:cNvGrpSpPr>
            <a:grpSpLocks/>
          </p:cNvGrpSpPr>
          <p:nvPr/>
        </p:nvGrpSpPr>
        <p:grpSpPr bwMode="auto">
          <a:xfrm>
            <a:off x="4743450" y="1824038"/>
            <a:ext cx="3368675" cy="3167062"/>
            <a:chOff x="2988" y="1149"/>
            <a:chExt cx="2122" cy="1995"/>
          </a:xfrm>
        </p:grpSpPr>
        <p:sp>
          <p:nvSpPr>
            <p:cNvPr id="63492" name="Rectangle 1028"/>
            <p:cNvSpPr>
              <a:spLocks noChangeArrowheads="1"/>
            </p:cNvSpPr>
            <p:nvPr/>
          </p:nvSpPr>
          <p:spPr bwMode="auto">
            <a:xfrm>
              <a:off x="4172" y="1404"/>
              <a:ext cx="650" cy="962"/>
            </a:xfrm>
            <a:prstGeom prst="rect">
              <a:avLst/>
            </a:prstGeom>
            <a:solidFill>
              <a:srgbClr val="FFCC66"/>
            </a:solidFill>
            <a:ln w="9525">
              <a:solidFill>
                <a:srgbClr val="FFCC66"/>
              </a:solidFill>
              <a:miter lim="800000"/>
              <a:headEnd/>
              <a:tailEnd/>
            </a:ln>
            <a:effectLst/>
          </p:spPr>
          <p:txBody>
            <a:bodyPr wrap="none" anchor="ctr"/>
            <a:lstStyle/>
            <a:p>
              <a:endParaRPr lang="fr-FR"/>
            </a:p>
          </p:txBody>
        </p:sp>
        <p:sp>
          <p:nvSpPr>
            <p:cNvPr id="63493" name="Rectangle 1029"/>
            <p:cNvSpPr>
              <a:spLocks noChangeArrowheads="1"/>
            </p:cNvSpPr>
            <p:nvPr/>
          </p:nvSpPr>
          <p:spPr bwMode="auto">
            <a:xfrm>
              <a:off x="4800" y="1559"/>
              <a:ext cx="304" cy="163"/>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nvGrpSpPr>
            <p:cNvPr id="3" name="Group 1030"/>
            <p:cNvGrpSpPr>
              <a:grpSpLocks/>
            </p:cNvGrpSpPr>
            <p:nvPr/>
          </p:nvGrpSpPr>
          <p:grpSpPr bwMode="auto">
            <a:xfrm>
              <a:off x="2988" y="1149"/>
              <a:ext cx="2122" cy="1282"/>
              <a:chOff x="1372" y="1121"/>
              <a:chExt cx="3142" cy="1897"/>
            </a:xfrm>
          </p:grpSpPr>
          <p:grpSp>
            <p:nvGrpSpPr>
              <p:cNvPr id="4" name="Group 1031"/>
              <p:cNvGrpSpPr>
                <a:grpSpLocks/>
              </p:cNvGrpSpPr>
              <p:nvPr/>
            </p:nvGrpSpPr>
            <p:grpSpPr bwMode="auto">
              <a:xfrm>
                <a:off x="1372" y="1121"/>
                <a:ext cx="3142" cy="1897"/>
                <a:chOff x="1332" y="1121"/>
                <a:chExt cx="3142" cy="1897"/>
              </a:xfrm>
            </p:grpSpPr>
            <p:grpSp>
              <p:nvGrpSpPr>
                <p:cNvPr id="5" name="Group 1032"/>
                <p:cNvGrpSpPr>
                  <a:grpSpLocks/>
                </p:cNvGrpSpPr>
                <p:nvPr/>
              </p:nvGrpSpPr>
              <p:grpSpPr bwMode="auto">
                <a:xfrm>
                  <a:off x="1332" y="1121"/>
                  <a:ext cx="2881" cy="1897"/>
                  <a:chOff x="1372" y="1121"/>
                  <a:chExt cx="2881" cy="1897"/>
                </a:xfrm>
              </p:grpSpPr>
              <p:sp>
                <p:nvSpPr>
                  <p:cNvPr id="63497" name="Rectangle 1033"/>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1034"/>
                  <p:cNvGrpSpPr>
                    <a:grpSpLocks/>
                  </p:cNvGrpSpPr>
                  <p:nvPr/>
                </p:nvGrpSpPr>
                <p:grpSpPr bwMode="auto">
                  <a:xfrm>
                    <a:off x="2754" y="1918"/>
                    <a:ext cx="1499" cy="1100"/>
                    <a:chOff x="2754" y="1918"/>
                    <a:chExt cx="1499" cy="1100"/>
                  </a:xfrm>
                </p:grpSpPr>
                <p:sp>
                  <p:nvSpPr>
                    <p:cNvPr id="63499" name="Rectangle 1035"/>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3500" name="Rectangle 1036"/>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037"/>
                  <p:cNvGrpSpPr>
                    <a:grpSpLocks/>
                  </p:cNvGrpSpPr>
                  <p:nvPr/>
                </p:nvGrpSpPr>
                <p:grpSpPr bwMode="auto">
                  <a:xfrm>
                    <a:off x="2757" y="1411"/>
                    <a:ext cx="1494" cy="401"/>
                    <a:chOff x="2757" y="1411"/>
                    <a:chExt cx="1494" cy="401"/>
                  </a:xfrm>
                </p:grpSpPr>
                <p:sp>
                  <p:nvSpPr>
                    <p:cNvPr id="63502" name="Rectangle 1038"/>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3503" name="Rectangle 1039"/>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63504" name="Freeform 1040"/>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1041"/>
                  <p:cNvGrpSpPr>
                    <a:grpSpLocks/>
                  </p:cNvGrpSpPr>
                  <p:nvPr/>
                </p:nvGrpSpPr>
                <p:grpSpPr bwMode="auto">
                  <a:xfrm>
                    <a:off x="1372" y="1141"/>
                    <a:ext cx="501" cy="1697"/>
                    <a:chOff x="1372" y="1141"/>
                    <a:chExt cx="501" cy="1697"/>
                  </a:xfrm>
                </p:grpSpPr>
                <p:sp>
                  <p:nvSpPr>
                    <p:cNvPr id="63506" name="Rectangle 1042"/>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3507" name="Rectangle 1043"/>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3508" name="Freeform 1044"/>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63509" name="Rectangle 1045"/>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3510" name="Rectangle 1046"/>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63511" name="Rectangle 1047"/>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63512" name="Rectangle 1048"/>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63513" name="Rectangle 1049"/>
              <p:cNvSpPr>
                <a:spLocks noChangeArrowheads="1"/>
              </p:cNvSpPr>
              <p:nvPr/>
            </p:nvSpPr>
            <p:spPr bwMode="auto">
              <a:xfrm>
                <a:off x="308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63514" name="Rectangle 1050"/>
              <p:cNvSpPr>
                <a:spLocks noChangeArrowheads="1"/>
              </p:cNvSpPr>
              <p:nvPr/>
            </p:nvSpPr>
            <p:spPr bwMode="auto">
              <a:xfrm>
                <a:off x="3146" y="1562"/>
                <a:ext cx="62" cy="1324"/>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grpSp>
          <p:nvGrpSpPr>
            <p:cNvPr id="9" name="Group 1051"/>
            <p:cNvGrpSpPr>
              <a:grpSpLocks/>
            </p:cNvGrpSpPr>
            <p:nvPr/>
          </p:nvGrpSpPr>
          <p:grpSpPr bwMode="auto">
            <a:xfrm>
              <a:off x="4138" y="1421"/>
              <a:ext cx="97" cy="940"/>
              <a:chOff x="3031" y="1524"/>
              <a:chExt cx="143" cy="1391"/>
            </a:xfrm>
          </p:grpSpPr>
          <p:sp>
            <p:nvSpPr>
              <p:cNvPr id="63516" name="AutoShape 1052"/>
              <p:cNvSpPr>
                <a:spLocks noChangeArrowheads="1"/>
              </p:cNvSpPr>
              <p:nvPr/>
            </p:nvSpPr>
            <p:spPr bwMode="auto">
              <a:xfrm flipH="1">
                <a:off x="3031" y="2756"/>
                <a:ext cx="143" cy="159"/>
              </a:xfrm>
              <a:prstGeom prst="parallelogram">
                <a:avLst>
                  <a:gd name="adj" fmla="val 27269"/>
                </a:avLst>
              </a:prstGeom>
              <a:solidFill>
                <a:schemeClr val="tx1"/>
              </a:solidFill>
              <a:ln w="9525">
                <a:solidFill>
                  <a:schemeClr val="tx1"/>
                </a:solidFill>
                <a:miter lim="800000"/>
                <a:headEnd/>
                <a:tailEnd/>
              </a:ln>
              <a:effectLst/>
            </p:spPr>
            <p:txBody>
              <a:bodyPr wrap="none" anchor="ctr"/>
              <a:lstStyle/>
              <a:p>
                <a:endParaRPr lang="fr-FR"/>
              </a:p>
            </p:txBody>
          </p:sp>
          <p:sp>
            <p:nvSpPr>
              <p:cNvPr id="63517" name="AutoShape 1053"/>
              <p:cNvSpPr>
                <a:spLocks noChangeArrowheads="1"/>
              </p:cNvSpPr>
              <p:nvPr/>
            </p:nvSpPr>
            <p:spPr bwMode="auto">
              <a:xfrm flipH="1" flipV="1">
                <a:off x="3031" y="1524"/>
                <a:ext cx="143" cy="159"/>
              </a:xfrm>
              <a:prstGeom prst="parallelogram">
                <a:avLst>
                  <a:gd name="adj" fmla="val 28671"/>
                </a:avLst>
              </a:prstGeom>
              <a:solidFill>
                <a:schemeClr val="tx1"/>
              </a:solidFill>
              <a:ln w="9525">
                <a:solidFill>
                  <a:schemeClr val="tx1"/>
                </a:solidFill>
                <a:miter lim="800000"/>
                <a:headEnd/>
                <a:tailEnd/>
              </a:ln>
              <a:effectLst/>
            </p:spPr>
            <p:txBody>
              <a:bodyPr wrap="none" anchor="ctr"/>
              <a:lstStyle/>
              <a:p>
                <a:endParaRPr lang="fr-FR"/>
              </a:p>
            </p:txBody>
          </p:sp>
        </p:grpSp>
        <p:grpSp>
          <p:nvGrpSpPr>
            <p:cNvPr id="10" name="Group 1054"/>
            <p:cNvGrpSpPr>
              <a:grpSpLocks/>
            </p:cNvGrpSpPr>
            <p:nvPr/>
          </p:nvGrpSpPr>
          <p:grpSpPr bwMode="auto">
            <a:xfrm>
              <a:off x="3655" y="1409"/>
              <a:ext cx="942" cy="976"/>
              <a:chOff x="1624" y="2875"/>
              <a:chExt cx="1395" cy="1445"/>
            </a:xfrm>
          </p:grpSpPr>
          <p:grpSp>
            <p:nvGrpSpPr>
              <p:cNvPr id="11" name="Group 1055"/>
              <p:cNvGrpSpPr>
                <a:grpSpLocks/>
              </p:cNvGrpSpPr>
              <p:nvPr/>
            </p:nvGrpSpPr>
            <p:grpSpPr bwMode="auto">
              <a:xfrm>
                <a:off x="1867" y="3061"/>
                <a:ext cx="1152" cy="1058"/>
                <a:chOff x="2697" y="1686"/>
                <a:chExt cx="1152" cy="1058"/>
              </a:xfrm>
            </p:grpSpPr>
            <p:sp>
              <p:nvSpPr>
                <p:cNvPr id="63520" name="Rectangle 1056"/>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63521" name="Rectangle 1057"/>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63522" name="Rectangle 1058"/>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grpSp>
          <p:nvGrpSpPr>
            <p:cNvPr id="12" name="Group 1059"/>
            <p:cNvGrpSpPr>
              <a:grpSpLocks/>
            </p:cNvGrpSpPr>
            <p:nvPr/>
          </p:nvGrpSpPr>
          <p:grpSpPr bwMode="auto">
            <a:xfrm>
              <a:off x="3659" y="1409"/>
              <a:ext cx="942" cy="976"/>
              <a:chOff x="1624" y="2875"/>
              <a:chExt cx="1395" cy="1445"/>
            </a:xfrm>
          </p:grpSpPr>
          <p:grpSp>
            <p:nvGrpSpPr>
              <p:cNvPr id="13" name="Group 1060"/>
              <p:cNvGrpSpPr>
                <a:grpSpLocks/>
              </p:cNvGrpSpPr>
              <p:nvPr/>
            </p:nvGrpSpPr>
            <p:grpSpPr bwMode="auto">
              <a:xfrm>
                <a:off x="1867" y="3061"/>
                <a:ext cx="1152" cy="1058"/>
                <a:chOff x="2697" y="1686"/>
                <a:chExt cx="1152" cy="1058"/>
              </a:xfrm>
            </p:grpSpPr>
            <p:sp>
              <p:nvSpPr>
                <p:cNvPr id="63525" name="Rectangle 1061"/>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63526" name="Rectangle 1062"/>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63527" name="Rectangle 1063"/>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63528" name="Rectangle 1064"/>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63532" name="Text Box 1068"/>
          <p:cNvSpPr txBox="1">
            <a:spLocks noChangeArrowheads="1"/>
          </p:cNvSpPr>
          <p:nvPr/>
        </p:nvSpPr>
        <p:spPr bwMode="auto">
          <a:xfrm>
            <a:off x="461963" y="1082675"/>
            <a:ext cx="3360737" cy="369332"/>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dirty="0">
                <a:solidFill>
                  <a:srgbClr val="000099"/>
                </a:solidFill>
              </a:rPr>
              <a:t>Phase </a:t>
            </a:r>
            <a:r>
              <a:rPr lang="fr-FR" dirty="0" smtClean="0">
                <a:solidFill>
                  <a:srgbClr val="000099"/>
                </a:solidFill>
              </a:rPr>
              <a:t>dé freinage étrier flottant</a:t>
            </a:r>
            <a:endParaRPr lang="fr-FR" dirty="0">
              <a:solidFill>
                <a:srgbClr val="000099"/>
              </a:solidFill>
            </a:endParaRPr>
          </a:p>
        </p:txBody>
      </p:sp>
      <p:pic>
        <p:nvPicPr>
          <p:cNvPr id="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ZoneTexte 4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4" name="Rectangle 13"/>
          <p:cNvSpPr/>
          <p:nvPr/>
        </p:nvSpPr>
        <p:spPr>
          <a:xfrm>
            <a:off x="142814" y="3753740"/>
            <a:ext cx="4572000" cy="2031325"/>
          </a:xfrm>
          <a:prstGeom prst="rect">
            <a:avLst/>
          </a:prstGeom>
        </p:spPr>
        <p:txBody>
          <a:bodyPr>
            <a:spAutoFit/>
          </a:bodyPr>
          <a:lstStyle/>
          <a:p>
            <a:r>
              <a:rPr lang="fr-FR" dirty="0"/>
              <a:t>Lorsque le conducteur cesse son action sur la</a:t>
            </a:r>
          </a:p>
          <a:p>
            <a:r>
              <a:rPr lang="fr-FR" dirty="0"/>
              <a:t>pédale, la pression </a:t>
            </a:r>
            <a:r>
              <a:rPr lang="fr-FR" b="1" dirty="0" smtClean="0"/>
              <a:t>chute.</a:t>
            </a:r>
            <a:endParaRPr lang="fr-FR" b="1" dirty="0"/>
          </a:p>
          <a:p>
            <a:r>
              <a:rPr lang="fr-FR" dirty="0"/>
              <a:t>Le </a:t>
            </a:r>
            <a:r>
              <a:rPr lang="fr-FR" b="1" dirty="0"/>
              <a:t>joint </a:t>
            </a:r>
            <a:r>
              <a:rPr lang="fr-FR" dirty="0"/>
              <a:t>reprend sa </a:t>
            </a:r>
            <a:r>
              <a:rPr lang="fr-FR" b="1" dirty="0"/>
              <a:t>forme </a:t>
            </a:r>
            <a:r>
              <a:rPr lang="fr-FR" dirty="0"/>
              <a:t>initiale, ce qui</a:t>
            </a:r>
          </a:p>
          <a:p>
            <a:r>
              <a:rPr lang="fr-FR" dirty="0"/>
              <a:t>entraîne le </a:t>
            </a:r>
            <a:r>
              <a:rPr lang="fr-FR" b="1" dirty="0"/>
              <a:t>retour </a:t>
            </a:r>
            <a:r>
              <a:rPr lang="fr-FR" dirty="0"/>
              <a:t>du piston et donc de la</a:t>
            </a:r>
          </a:p>
          <a:p>
            <a:r>
              <a:rPr lang="fr-FR" b="1" dirty="0"/>
              <a:t>première </a:t>
            </a:r>
            <a:r>
              <a:rPr lang="fr-FR" dirty="0" smtClean="0"/>
              <a:t>plaquette.</a:t>
            </a:r>
            <a:endParaRPr lang="fr-FR" dirty="0"/>
          </a:p>
          <a:p>
            <a:r>
              <a:rPr lang="fr-FR" dirty="0"/>
              <a:t>La seconde est repoussée par </a:t>
            </a:r>
            <a:r>
              <a:rPr lang="fr-FR" b="1" dirty="0"/>
              <a:t>le voile </a:t>
            </a:r>
            <a:r>
              <a:rPr lang="fr-FR" dirty="0"/>
              <a:t>du </a:t>
            </a:r>
            <a:r>
              <a:rPr lang="fr-FR" dirty="0" smtClean="0"/>
              <a:t>disque de frein.</a:t>
            </a:r>
            <a:endParaRPr lang="fr-FR" dirty="0"/>
          </a:p>
        </p:txBody>
      </p:sp>
      <p:sp>
        <p:nvSpPr>
          <p:cNvPr id="44" name="ZoneTexte 43"/>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1798635759"/>
      </p:ext>
    </p:extLst>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4743450" y="1824038"/>
            <a:ext cx="3368675" cy="3167062"/>
            <a:chOff x="2988" y="1149"/>
            <a:chExt cx="2122" cy="1995"/>
          </a:xfrm>
        </p:grpSpPr>
        <p:sp>
          <p:nvSpPr>
            <p:cNvPr id="26626" name="Rectangle 2"/>
            <p:cNvSpPr>
              <a:spLocks noChangeArrowheads="1"/>
            </p:cNvSpPr>
            <p:nvPr/>
          </p:nvSpPr>
          <p:spPr bwMode="auto">
            <a:xfrm>
              <a:off x="4165" y="1404"/>
              <a:ext cx="650" cy="962"/>
            </a:xfrm>
            <a:prstGeom prst="rect">
              <a:avLst/>
            </a:prstGeom>
            <a:solidFill>
              <a:srgbClr val="FFCC66"/>
            </a:solidFill>
            <a:ln w="9525">
              <a:solidFill>
                <a:srgbClr val="FFCC66"/>
              </a:solidFill>
              <a:miter lim="800000"/>
              <a:headEnd/>
              <a:tailEnd/>
            </a:ln>
            <a:effectLst/>
          </p:spPr>
          <p:txBody>
            <a:bodyPr wrap="none" anchor="ctr"/>
            <a:lstStyle/>
            <a:p>
              <a:endParaRPr lang="fr-FR"/>
            </a:p>
          </p:txBody>
        </p:sp>
        <p:sp>
          <p:nvSpPr>
            <p:cNvPr id="26627" name="Rectangle 3"/>
            <p:cNvSpPr>
              <a:spLocks noChangeArrowheads="1"/>
            </p:cNvSpPr>
            <p:nvPr/>
          </p:nvSpPr>
          <p:spPr bwMode="auto">
            <a:xfrm>
              <a:off x="4793" y="1559"/>
              <a:ext cx="304" cy="163"/>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nvGrpSpPr>
            <p:cNvPr id="3" name="Group 8"/>
            <p:cNvGrpSpPr>
              <a:grpSpLocks/>
            </p:cNvGrpSpPr>
            <p:nvPr/>
          </p:nvGrpSpPr>
          <p:grpSpPr bwMode="auto">
            <a:xfrm>
              <a:off x="2988" y="1149"/>
              <a:ext cx="2122" cy="1282"/>
              <a:chOff x="1372" y="1121"/>
              <a:chExt cx="3142" cy="1897"/>
            </a:xfrm>
          </p:grpSpPr>
          <p:grpSp>
            <p:nvGrpSpPr>
              <p:cNvPr id="4" name="Group 9"/>
              <p:cNvGrpSpPr>
                <a:grpSpLocks/>
              </p:cNvGrpSpPr>
              <p:nvPr/>
            </p:nvGrpSpPr>
            <p:grpSpPr bwMode="auto">
              <a:xfrm>
                <a:off x="1372" y="1121"/>
                <a:ext cx="3142" cy="1897"/>
                <a:chOff x="1332" y="1121"/>
                <a:chExt cx="3142" cy="1897"/>
              </a:xfrm>
            </p:grpSpPr>
            <p:grpSp>
              <p:nvGrpSpPr>
                <p:cNvPr id="5" name="Group 10"/>
                <p:cNvGrpSpPr>
                  <a:grpSpLocks/>
                </p:cNvGrpSpPr>
                <p:nvPr/>
              </p:nvGrpSpPr>
              <p:grpSpPr bwMode="auto">
                <a:xfrm>
                  <a:off x="1332" y="1121"/>
                  <a:ext cx="2881" cy="1897"/>
                  <a:chOff x="1372" y="1121"/>
                  <a:chExt cx="2881" cy="1897"/>
                </a:xfrm>
              </p:grpSpPr>
              <p:sp>
                <p:nvSpPr>
                  <p:cNvPr id="26635" name="Rectangle 11"/>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12"/>
                  <p:cNvGrpSpPr>
                    <a:grpSpLocks/>
                  </p:cNvGrpSpPr>
                  <p:nvPr/>
                </p:nvGrpSpPr>
                <p:grpSpPr bwMode="auto">
                  <a:xfrm>
                    <a:off x="2754" y="1918"/>
                    <a:ext cx="1499" cy="1100"/>
                    <a:chOff x="2754" y="1918"/>
                    <a:chExt cx="1499" cy="1100"/>
                  </a:xfrm>
                </p:grpSpPr>
                <p:sp>
                  <p:nvSpPr>
                    <p:cNvPr id="26637" name="Rectangle 13"/>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6638" name="Rectangle 14"/>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5"/>
                  <p:cNvGrpSpPr>
                    <a:grpSpLocks/>
                  </p:cNvGrpSpPr>
                  <p:nvPr/>
                </p:nvGrpSpPr>
                <p:grpSpPr bwMode="auto">
                  <a:xfrm>
                    <a:off x="2757" y="1411"/>
                    <a:ext cx="1494" cy="401"/>
                    <a:chOff x="2757" y="1411"/>
                    <a:chExt cx="1494" cy="401"/>
                  </a:xfrm>
                </p:grpSpPr>
                <p:sp>
                  <p:nvSpPr>
                    <p:cNvPr id="26640" name="Rectangle 16"/>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6641" name="Rectangle 17"/>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6642" name="Freeform 18"/>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19"/>
                  <p:cNvGrpSpPr>
                    <a:grpSpLocks/>
                  </p:cNvGrpSpPr>
                  <p:nvPr/>
                </p:nvGrpSpPr>
                <p:grpSpPr bwMode="auto">
                  <a:xfrm>
                    <a:off x="1372" y="1141"/>
                    <a:ext cx="501" cy="1697"/>
                    <a:chOff x="1372" y="1141"/>
                    <a:chExt cx="501" cy="1697"/>
                  </a:xfrm>
                </p:grpSpPr>
                <p:sp>
                  <p:nvSpPr>
                    <p:cNvPr id="26644" name="Rectangle 20"/>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6645" name="Rectangle 21"/>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6646" name="Freeform 22"/>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26647" name="Rectangle 23"/>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6648" name="Rectangle 24"/>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6649" name="Rectangle 25"/>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26650" name="Rectangle 26"/>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6651" name="Rectangle 27"/>
              <p:cNvSpPr>
                <a:spLocks noChangeArrowheads="1"/>
              </p:cNvSpPr>
              <p:nvPr/>
            </p:nvSpPr>
            <p:spPr bwMode="auto">
              <a:xfrm>
                <a:off x="308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26652" name="Rectangle 28"/>
              <p:cNvSpPr>
                <a:spLocks noChangeArrowheads="1"/>
              </p:cNvSpPr>
              <p:nvPr/>
            </p:nvSpPr>
            <p:spPr bwMode="auto">
              <a:xfrm>
                <a:off x="3146" y="1562"/>
                <a:ext cx="62" cy="1324"/>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sp>
          <p:nvSpPr>
            <p:cNvPr id="26654" name="AutoShape 30"/>
            <p:cNvSpPr>
              <a:spLocks noChangeArrowheads="1"/>
            </p:cNvSpPr>
            <p:nvPr/>
          </p:nvSpPr>
          <p:spPr bwMode="auto">
            <a:xfrm flipH="1">
              <a:off x="4131" y="2254"/>
              <a:ext cx="97" cy="107"/>
            </a:xfrm>
            <a:prstGeom prst="parallelogram">
              <a:avLst>
                <a:gd name="adj" fmla="val 11884"/>
              </a:avLst>
            </a:prstGeom>
            <a:solidFill>
              <a:schemeClr val="tx1"/>
            </a:solidFill>
            <a:ln w="9525">
              <a:solidFill>
                <a:schemeClr val="tx1"/>
              </a:solidFill>
              <a:miter lim="800000"/>
              <a:headEnd/>
              <a:tailEnd/>
            </a:ln>
            <a:effectLst/>
          </p:spPr>
          <p:txBody>
            <a:bodyPr wrap="none" anchor="ctr"/>
            <a:lstStyle/>
            <a:p>
              <a:endParaRPr lang="fr-FR"/>
            </a:p>
          </p:txBody>
        </p:sp>
        <p:sp>
          <p:nvSpPr>
            <p:cNvPr id="26655" name="AutoShape 31"/>
            <p:cNvSpPr>
              <a:spLocks noChangeArrowheads="1"/>
            </p:cNvSpPr>
            <p:nvPr/>
          </p:nvSpPr>
          <p:spPr bwMode="auto">
            <a:xfrm flipH="1" flipV="1">
              <a:off x="4131" y="1421"/>
              <a:ext cx="97" cy="108"/>
            </a:xfrm>
            <a:prstGeom prst="parallelogram">
              <a:avLst>
                <a:gd name="adj" fmla="val 5593"/>
              </a:avLst>
            </a:prstGeom>
            <a:solidFill>
              <a:schemeClr val="tx1"/>
            </a:solidFill>
            <a:ln w="9525">
              <a:solidFill>
                <a:schemeClr val="tx1"/>
              </a:solidFill>
              <a:miter lim="800000"/>
              <a:headEnd/>
              <a:tailEnd/>
            </a:ln>
            <a:effectLst/>
          </p:spPr>
          <p:txBody>
            <a:bodyPr wrap="none" anchor="ctr"/>
            <a:lstStyle/>
            <a:p>
              <a:endParaRPr lang="fr-FR"/>
            </a:p>
          </p:txBody>
        </p:sp>
        <p:grpSp>
          <p:nvGrpSpPr>
            <p:cNvPr id="9" name="Group 32"/>
            <p:cNvGrpSpPr>
              <a:grpSpLocks/>
            </p:cNvGrpSpPr>
            <p:nvPr/>
          </p:nvGrpSpPr>
          <p:grpSpPr bwMode="auto">
            <a:xfrm>
              <a:off x="3679" y="1409"/>
              <a:ext cx="942" cy="976"/>
              <a:chOff x="1624" y="2875"/>
              <a:chExt cx="1395" cy="1445"/>
            </a:xfrm>
          </p:grpSpPr>
          <p:grpSp>
            <p:nvGrpSpPr>
              <p:cNvPr id="10" name="Group 33"/>
              <p:cNvGrpSpPr>
                <a:grpSpLocks/>
              </p:cNvGrpSpPr>
              <p:nvPr/>
            </p:nvGrpSpPr>
            <p:grpSpPr bwMode="auto">
              <a:xfrm>
                <a:off x="1867" y="3061"/>
                <a:ext cx="1152" cy="1058"/>
                <a:chOff x="2697" y="1686"/>
                <a:chExt cx="1152" cy="1058"/>
              </a:xfrm>
            </p:grpSpPr>
            <p:sp>
              <p:nvSpPr>
                <p:cNvPr id="26658" name="Rectangle 34"/>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26659" name="Rectangle 35"/>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26660" name="Rectangle 36"/>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26666" name="Rectangle 42"/>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26673" name="Text Box 49"/>
          <p:cNvSpPr txBox="1">
            <a:spLocks noChangeArrowheads="1"/>
          </p:cNvSpPr>
          <p:nvPr/>
        </p:nvSpPr>
        <p:spPr bwMode="auto">
          <a:xfrm>
            <a:off x="461963" y="1082675"/>
            <a:ext cx="3360737" cy="304800"/>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a:solidFill>
                  <a:srgbClr val="000099"/>
                </a:solidFill>
              </a:rPr>
              <a:t>Phase défreinage</a:t>
            </a:r>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1" name="Rectangle 10"/>
          <p:cNvSpPr/>
          <p:nvPr/>
        </p:nvSpPr>
        <p:spPr>
          <a:xfrm>
            <a:off x="180325" y="3859213"/>
            <a:ext cx="4572000" cy="2031325"/>
          </a:xfrm>
          <a:prstGeom prst="rect">
            <a:avLst/>
          </a:prstGeom>
        </p:spPr>
        <p:txBody>
          <a:bodyPr>
            <a:spAutoFit/>
          </a:bodyPr>
          <a:lstStyle/>
          <a:p>
            <a:r>
              <a:rPr lang="fr-FR" dirty="0"/>
              <a:t>Lorsque le conducteur cesse son action sur la</a:t>
            </a:r>
          </a:p>
          <a:p>
            <a:r>
              <a:rPr lang="fr-FR" dirty="0"/>
              <a:t>pédale, la pression </a:t>
            </a:r>
            <a:r>
              <a:rPr lang="fr-FR" b="1" dirty="0" smtClean="0"/>
              <a:t>chute.</a:t>
            </a:r>
            <a:endParaRPr lang="fr-FR" b="1" dirty="0"/>
          </a:p>
          <a:p>
            <a:r>
              <a:rPr lang="fr-FR" dirty="0"/>
              <a:t>Le </a:t>
            </a:r>
            <a:r>
              <a:rPr lang="fr-FR" b="1" dirty="0"/>
              <a:t>joint </a:t>
            </a:r>
            <a:r>
              <a:rPr lang="fr-FR" dirty="0"/>
              <a:t>reprend sa </a:t>
            </a:r>
            <a:r>
              <a:rPr lang="fr-FR" b="1" dirty="0"/>
              <a:t>forme </a:t>
            </a:r>
            <a:r>
              <a:rPr lang="fr-FR" dirty="0"/>
              <a:t>initiale, ce qui</a:t>
            </a:r>
          </a:p>
          <a:p>
            <a:r>
              <a:rPr lang="fr-FR" dirty="0"/>
              <a:t>entraîne le </a:t>
            </a:r>
            <a:r>
              <a:rPr lang="fr-FR" b="1" dirty="0"/>
              <a:t>retour </a:t>
            </a:r>
            <a:r>
              <a:rPr lang="fr-FR" dirty="0"/>
              <a:t>du piston et donc de la</a:t>
            </a:r>
          </a:p>
          <a:p>
            <a:r>
              <a:rPr lang="fr-FR" b="1" dirty="0"/>
              <a:t>première </a:t>
            </a:r>
            <a:r>
              <a:rPr lang="fr-FR" dirty="0" smtClean="0"/>
              <a:t>plaquette.</a:t>
            </a:r>
            <a:endParaRPr lang="fr-FR" dirty="0"/>
          </a:p>
          <a:p>
            <a:r>
              <a:rPr lang="fr-FR" dirty="0"/>
              <a:t>La seconde est repoussée par </a:t>
            </a:r>
            <a:r>
              <a:rPr lang="fr-FR" b="1" dirty="0"/>
              <a:t>le voile </a:t>
            </a:r>
            <a:r>
              <a:rPr lang="fr-FR" dirty="0"/>
              <a:t>du </a:t>
            </a:r>
            <a:r>
              <a:rPr lang="fr-FR" dirty="0" smtClean="0"/>
              <a:t>disque de frein.</a:t>
            </a:r>
            <a:endParaRPr lang="fr-FR" dirty="0"/>
          </a:p>
        </p:txBody>
      </p:sp>
      <p:sp>
        <p:nvSpPr>
          <p:cNvPr id="38" name="ZoneTexte 37"/>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641002072"/>
      </p:ext>
    </p:extLst>
  </p:cSld>
  <p:clrMapOvr>
    <a:masterClrMapping/>
  </p:clrMapOvr>
  <p:transition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4743450" y="1824038"/>
            <a:ext cx="3368675" cy="3167062"/>
            <a:chOff x="2988" y="1149"/>
            <a:chExt cx="2122" cy="1995"/>
          </a:xfrm>
        </p:grpSpPr>
        <p:sp>
          <p:nvSpPr>
            <p:cNvPr id="27650" name="Rectangle 2"/>
            <p:cNvSpPr>
              <a:spLocks noChangeArrowheads="1"/>
            </p:cNvSpPr>
            <p:nvPr/>
          </p:nvSpPr>
          <p:spPr bwMode="auto">
            <a:xfrm>
              <a:off x="4176" y="1404"/>
              <a:ext cx="650" cy="962"/>
            </a:xfrm>
            <a:prstGeom prst="rect">
              <a:avLst/>
            </a:prstGeom>
            <a:solidFill>
              <a:srgbClr val="FFCC66"/>
            </a:solidFill>
            <a:ln w="9525">
              <a:solidFill>
                <a:srgbClr val="FFCC66"/>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4804" y="1559"/>
              <a:ext cx="304" cy="163"/>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nvGrpSpPr>
            <p:cNvPr id="3" name="Group 8"/>
            <p:cNvGrpSpPr>
              <a:grpSpLocks/>
            </p:cNvGrpSpPr>
            <p:nvPr/>
          </p:nvGrpSpPr>
          <p:grpSpPr bwMode="auto">
            <a:xfrm>
              <a:off x="2988" y="1149"/>
              <a:ext cx="2122" cy="1282"/>
              <a:chOff x="1372" y="1121"/>
              <a:chExt cx="3142" cy="1897"/>
            </a:xfrm>
          </p:grpSpPr>
          <p:grpSp>
            <p:nvGrpSpPr>
              <p:cNvPr id="4" name="Group 9"/>
              <p:cNvGrpSpPr>
                <a:grpSpLocks/>
              </p:cNvGrpSpPr>
              <p:nvPr/>
            </p:nvGrpSpPr>
            <p:grpSpPr bwMode="auto">
              <a:xfrm>
                <a:off x="1372" y="1121"/>
                <a:ext cx="3142" cy="1897"/>
                <a:chOff x="1332" y="1121"/>
                <a:chExt cx="3142" cy="1897"/>
              </a:xfrm>
            </p:grpSpPr>
            <p:grpSp>
              <p:nvGrpSpPr>
                <p:cNvPr id="5" name="Group 10"/>
                <p:cNvGrpSpPr>
                  <a:grpSpLocks/>
                </p:cNvGrpSpPr>
                <p:nvPr/>
              </p:nvGrpSpPr>
              <p:grpSpPr bwMode="auto">
                <a:xfrm>
                  <a:off x="1332" y="1121"/>
                  <a:ext cx="2881" cy="1897"/>
                  <a:chOff x="1372" y="1121"/>
                  <a:chExt cx="2881" cy="1897"/>
                </a:xfrm>
              </p:grpSpPr>
              <p:sp>
                <p:nvSpPr>
                  <p:cNvPr id="27659" name="Rectangle 11"/>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12"/>
                  <p:cNvGrpSpPr>
                    <a:grpSpLocks/>
                  </p:cNvGrpSpPr>
                  <p:nvPr/>
                </p:nvGrpSpPr>
                <p:grpSpPr bwMode="auto">
                  <a:xfrm>
                    <a:off x="2754" y="1918"/>
                    <a:ext cx="1499" cy="1100"/>
                    <a:chOff x="2754" y="1918"/>
                    <a:chExt cx="1499" cy="1100"/>
                  </a:xfrm>
                </p:grpSpPr>
                <p:sp>
                  <p:nvSpPr>
                    <p:cNvPr id="27661" name="Rectangle 13"/>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7662" name="Rectangle 14"/>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5"/>
                  <p:cNvGrpSpPr>
                    <a:grpSpLocks/>
                  </p:cNvGrpSpPr>
                  <p:nvPr/>
                </p:nvGrpSpPr>
                <p:grpSpPr bwMode="auto">
                  <a:xfrm>
                    <a:off x="2757" y="1411"/>
                    <a:ext cx="1494" cy="401"/>
                    <a:chOff x="2757" y="1411"/>
                    <a:chExt cx="1494" cy="401"/>
                  </a:xfrm>
                </p:grpSpPr>
                <p:sp>
                  <p:nvSpPr>
                    <p:cNvPr id="27664" name="Rectangle 16"/>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7665" name="Rectangle 17"/>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7666" name="Freeform 18"/>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19"/>
                  <p:cNvGrpSpPr>
                    <a:grpSpLocks/>
                  </p:cNvGrpSpPr>
                  <p:nvPr/>
                </p:nvGrpSpPr>
                <p:grpSpPr bwMode="auto">
                  <a:xfrm>
                    <a:off x="1372" y="1141"/>
                    <a:ext cx="501" cy="1697"/>
                    <a:chOff x="1372" y="1141"/>
                    <a:chExt cx="501" cy="1697"/>
                  </a:xfrm>
                </p:grpSpPr>
                <p:sp>
                  <p:nvSpPr>
                    <p:cNvPr id="27668" name="Rectangle 20"/>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7669" name="Rectangle 21"/>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7670" name="Freeform 22"/>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27671" name="Rectangle 23"/>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7672" name="Rectangle 24"/>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7673" name="Rectangle 25"/>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27674" name="Rectangle 26"/>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7675" name="Rectangle 27"/>
              <p:cNvSpPr>
                <a:spLocks noChangeArrowheads="1"/>
              </p:cNvSpPr>
              <p:nvPr/>
            </p:nvSpPr>
            <p:spPr bwMode="auto">
              <a:xfrm>
                <a:off x="308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27676" name="Rectangle 28"/>
              <p:cNvSpPr>
                <a:spLocks noChangeArrowheads="1"/>
              </p:cNvSpPr>
              <p:nvPr/>
            </p:nvSpPr>
            <p:spPr bwMode="auto">
              <a:xfrm>
                <a:off x="3146" y="1562"/>
                <a:ext cx="62" cy="1324"/>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sp>
          <p:nvSpPr>
            <p:cNvPr id="27677" name="AutoShape 29"/>
            <p:cNvSpPr>
              <a:spLocks noChangeArrowheads="1"/>
            </p:cNvSpPr>
            <p:nvPr/>
          </p:nvSpPr>
          <p:spPr bwMode="auto">
            <a:xfrm flipH="1">
              <a:off x="4142" y="2254"/>
              <a:ext cx="97" cy="107"/>
            </a:xfrm>
            <a:prstGeom prst="parallelogram">
              <a:avLst>
                <a:gd name="adj" fmla="val 0"/>
              </a:avLst>
            </a:prstGeom>
            <a:solidFill>
              <a:schemeClr val="tx1"/>
            </a:solidFill>
            <a:ln w="9525">
              <a:solidFill>
                <a:schemeClr val="tx1"/>
              </a:solidFill>
              <a:miter lim="800000"/>
              <a:headEnd/>
              <a:tailEnd/>
            </a:ln>
            <a:effectLst/>
          </p:spPr>
          <p:txBody>
            <a:bodyPr wrap="none" anchor="ctr"/>
            <a:lstStyle/>
            <a:p>
              <a:endParaRPr lang="fr-FR"/>
            </a:p>
          </p:txBody>
        </p:sp>
        <p:sp>
          <p:nvSpPr>
            <p:cNvPr id="27678" name="AutoShape 30"/>
            <p:cNvSpPr>
              <a:spLocks noChangeArrowheads="1"/>
            </p:cNvSpPr>
            <p:nvPr/>
          </p:nvSpPr>
          <p:spPr bwMode="auto">
            <a:xfrm flipH="1" flipV="1">
              <a:off x="4142" y="1421"/>
              <a:ext cx="97" cy="108"/>
            </a:xfrm>
            <a:prstGeom prst="parallelogram">
              <a:avLst>
                <a:gd name="adj" fmla="val 0"/>
              </a:avLst>
            </a:prstGeom>
            <a:solidFill>
              <a:schemeClr val="tx1"/>
            </a:solidFill>
            <a:ln w="9525">
              <a:solidFill>
                <a:schemeClr val="tx1"/>
              </a:solidFill>
              <a:miter lim="800000"/>
              <a:headEnd/>
              <a:tailEnd/>
            </a:ln>
            <a:effectLst/>
          </p:spPr>
          <p:txBody>
            <a:bodyPr wrap="none" anchor="ctr"/>
            <a:lstStyle/>
            <a:p>
              <a:endParaRPr lang="fr-FR"/>
            </a:p>
          </p:txBody>
        </p:sp>
        <p:grpSp>
          <p:nvGrpSpPr>
            <p:cNvPr id="9" name="Group 31"/>
            <p:cNvGrpSpPr>
              <a:grpSpLocks/>
            </p:cNvGrpSpPr>
            <p:nvPr/>
          </p:nvGrpSpPr>
          <p:grpSpPr bwMode="auto">
            <a:xfrm>
              <a:off x="3697" y="1409"/>
              <a:ext cx="942" cy="976"/>
              <a:chOff x="1624" y="2875"/>
              <a:chExt cx="1395" cy="1445"/>
            </a:xfrm>
          </p:grpSpPr>
          <p:grpSp>
            <p:nvGrpSpPr>
              <p:cNvPr id="10" name="Group 32"/>
              <p:cNvGrpSpPr>
                <a:grpSpLocks/>
              </p:cNvGrpSpPr>
              <p:nvPr/>
            </p:nvGrpSpPr>
            <p:grpSpPr bwMode="auto">
              <a:xfrm>
                <a:off x="1867" y="3061"/>
                <a:ext cx="1152" cy="1058"/>
                <a:chOff x="2697" y="1686"/>
                <a:chExt cx="1152" cy="1058"/>
              </a:xfrm>
            </p:grpSpPr>
            <p:sp>
              <p:nvSpPr>
                <p:cNvPr id="27681" name="Rectangle 33"/>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27682" name="Rectangle 34"/>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27683" name="Rectangle 35"/>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27689" name="Rectangle 41"/>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27696" name="Text Box 48"/>
          <p:cNvSpPr txBox="1">
            <a:spLocks noChangeArrowheads="1"/>
          </p:cNvSpPr>
          <p:nvPr/>
        </p:nvSpPr>
        <p:spPr bwMode="auto">
          <a:xfrm>
            <a:off x="461963" y="1082675"/>
            <a:ext cx="3360737" cy="304800"/>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a:solidFill>
                  <a:srgbClr val="000099"/>
                </a:solidFill>
              </a:rPr>
              <a:t>Phase défreinage</a:t>
            </a:r>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2771800" y="148570"/>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1" name="Rectangle 10"/>
          <p:cNvSpPr/>
          <p:nvPr/>
        </p:nvSpPr>
        <p:spPr>
          <a:xfrm>
            <a:off x="172522" y="3859213"/>
            <a:ext cx="4572000" cy="2031325"/>
          </a:xfrm>
          <a:prstGeom prst="rect">
            <a:avLst/>
          </a:prstGeom>
        </p:spPr>
        <p:txBody>
          <a:bodyPr>
            <a:spAutoFit/>
          </a:bodyPr>
          <a:lstStyle/>
          <a:p>
            <a:r>
              <a:rPr lang="fr-FR" dirty="0"/>
              <a:t>Lorsque le conducteur cesse son action sur la</a:t>
            </a:r>
          </a:p>
          <a:p>
            <a:r>
              <a:rPr lang="fr-FR" dirty="0"/>
              <a:t>pédale, la pression </a:t>
            </a:r>
            <a:r>
              <a:rPr lang="fr-FR" b="1" dirty="0" smtClean="0"/>
              <a:t>chute.</a:t>
            </a:r>
            <a:endParaRPr lang="fr-FR" b="1" dirty="0"/>
          </a:p>
          <a:p>
            <a:r>
              <a:rPr lang="fr-FR" dirty="0"/>
              <a:t>Le </a:t>
            </a:r>
            <a:r>
              <a:rPr lang="fr-FR" b="1" dirty="0"/>
              <a:t>joint </a:t>
            </a:r>
            <a:r>
              <a:rPr lang="fr-FR" dirty="0"/>
              <a:t>reprend sa </a:t>
            </a:r>
            <a:r>
              <a:rPr lang="fr-FR" b="1" dirty="0"/>
              <a:t>forme </a:t>
            </a:r>
            <a:r>
              <a:rPr lang="fr-FR" dirty="0"/>
              <a:t>initiale, ce qui</a:t>
            </a:r>
          </a:p>
          <a:p>
            <a:r>
              <a:rPr lang="fr-FR" dirty="0"/>
              <a:t>entraîne le </a:t>
            </a:r>
            <a:r>
              <a:rPr lang="fr-FR" b="1" dirty="0"/>
              <a:t>retour </a:t>
            </a:r>
            <a:r>
              <a:rPr lang="fr-FR" dirty="0"/>
              <a:t>du piston et donc de la</a:t>
            </a:r>
          </a:p>
          <a:p>
            <a:r>
              <a:rPr lang="fr-FR" b="1" dirty="0"/>
              <a:t>première </a:t>
            </a:r>
            <a:r>
              <a:rPr lang="fr-FR" dirty="0" smtClean="0"/>
              <a:t>plaquette.</a:t>
            </a:r>
            <a:endParaRPr lang="fr-FR" dirty="0"/>
          </a:p>
          <a:p>
            <a:r>
              <a:rPr lang="fr-FR" dirty="0"/>
              <a:t>La seconde est repoussée par </a:t>
            </a:r>
            <a:r>
              <a:rPr lang="fr-FR" b="1" dirty="0"/>
              <a:t>le voile </a:t>
            </a:r>
            <a:r>
              <a:rPr lang="fr-FR" dirty="0"/>
              <a:t>du </a:t>
            </a:r>
            <a:r>
              <a:rPr lang="fr-FR" dirty="0" smtClean="0"/>
              <a:t>disque de frein.</a:t>
            </a:r>
            <a:endParaRPr lang="fr-FR" dirty="0"/>
          </a:p>
        </p:txBody>
      </p:sp>
      <p:sp>
        <p:nvSpPr>
          <p:cNvPr id="38" name="ZoneTexte 37"/>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1998131969"/>
      </p:ext>
    </p:extLst>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00640" y="301118"/>
            <a:ext cx="1634707" cy="584775"/>
          </a:xfrm>
          <a:prstGeom prst="rect">
            <a:avLst/>
          </a:prstGeom>
          <a:noFill/>
        </p:spPr>
        <p:txBody>
          <a:bodyPr wrap="square" rtlCol="0">
            <a:spAutoFit/>
          </a:bodyPr>
          <a:lstStyle/>
          <a:p>
            <a:r>
              <a:rPr lang="fr-FR" sz="3200" b="1" dirty="0" smtClean="0">
                <a:solidFill>
                  <a:schemeClr val="tx2">
                    <a:lumMod val="60000"/>
                    <a:lumOff val="40000"/>
                  </a:schemeClr>
                </a:solidFill>
              </a:rPr>
              <a:t>RAPPEL</a:t>
            </a:r>
            <a:r>
              <a:rPr lang="fr-FR" sz="2000" b="1" dirty="0" smtClean="0">
                <a:solidFill>
                  <a:schemeClr val="tx2">
                    <a:lumMod val="60000"/>
                    <a:lumOff val="40000"/>
                  </a:schemeClr>
                </a:solidFill>
              </a:rPr>
              <a:t> </a:t>
            </a:r>
            <a:endParaRPr lang="fr-FR" sz="2000" b="1" dirty="0">
              <a:solidFill>
                <a:schemeClr val="tx2">
                  <a:lumMod val="60000"/>
                  <a:lumOff val="40000"/>
                </a:schemeClr>
              </a:solidFill>
            </a:endParaRPr>
          </a:p>
        </p:txBody>
      </p:sp>
      <p:sp>
        <p:nvSpPr>
          <p:cNvPr id="3" name="ZoneTexte 2"/>
          <p:cNvSpPr txBox="1"/>
          <p:nvPr/>
        </p:nvSpPr>
        <p:spPr>
          <a:xfrm>
            <a:off x="1871700" y="1268760"/>
            <a:ext cx="5292588" cy="646331"/>
          </a:xfrm>
          <a:prstGeom prst="rect">
            <a:avLst/>
          </a:prstGeom>
          <a:noFill/>
        </p:spPr>
        <p:txBody>
          <a:bodyPr wrap="square" rtlCol="0">
            <a:spAutoFit/>
          </a:bodyPr>
          <a:lstStyle/>
          <a:p>
            <a:pPr algn="ctr"/>
            <a:r>
              <a:rPr lang="fr-FR" b="1" i="1" dirty="0" smtClean="0">
                <a:solidFill>
                  <a:schemeClr val="accent1">
                    <a:lumMod val="75000"/>
                  </a:schemeClr>
                </a:solidFill>
              </a:rPr>
              <a:t>Quelles sont les conditions auxquelles doit  satisfaire le système de freinage ?</a:t>
            </a:r>
            <a:endParaRPr lang="fr-FR" b="1" i="1" dirty="0">
              <a:solidFill>
                <a:schemeClr val="accent1">
                  <a:lumMod val="75000"/>
                </a:schemeClr>
              </a:solidFill>
            </a:endParaRPr>
          </a:p>
        </p:txBody>
      </p:sp>
      <p:sp>
        <p:nvSpPr>
          <p:cNvPr id="4" name="ZoneTexte 3"/>
          <p:cNvSpPr txBox="1"/>
          <p:nvPr/>
        </p:nvSpPr>
        <p:spPr>
          <a:xfrm>
            <a:off x="827584" y="2348880"/>
            <a:ext cx="2088232" cy="523220"/>
          </a:xfrm>
          <a:prstGeom prst="rect">
            <a:avLst/>
          </a:prstGeom>
          <a:noFill/>
        </p:spPr>
        <p:txBody>
          <a:bodyPr wrap="square" rtlCol="0">
            <a:spAutoFit/>
          </a:bodyPr>
          <a:lstStyle/>
          <a:p>
            <a:r>
              <a:rPr lang="fr-FR" sz="2800" b="1" dirty="0" smtClean="0">
                <a:solidFill>
                  <a:srgbClr val="FF0000"/>
                </a:solidFill>
              </a:rPr>
              <a:t>→ </a:t>
            </a:r>
            <a:r>
              <a:rPr lang="fr-FR" sz="2800" b="1" u="sng" dirty="0" smtClean="0">
                <a:solidFill>
                  <a:srgbClr val="FF0000"/>
                </a:solidFill>
              </a:rPr>
              <a:t>Efficacité</a:t>
            </a:r>
            <a:endParaRPr lang="fr-FR" sz="2800" b="1" u="sng" dirty="0">
              <a:solidFill>
                <a:srgbClr val="FF0000"/>
              </a:solidFill>
            </a:endParaRPr>
          </a:p>
        </p:txBody>
      </p:sp>
      <p:sp>
        <p:nvSpPr>
          <p:cNvPr id="5" name="ZoneTexte 4"/>
          <p:cNvSpPr txBox="1"/>
          <p:nvPr/>
        </p:nvSpPr>
        <p:spPr>
          <a:xfrm>
            <a:off x="825370" y="3280230"/>
            <a:ext cx="2234462" cy="523220"/>
          </a:xfrm>
          <a:prstGeom prst="rect">
            <a:avLst/>
          </a:prstGeom>
          <a:noFill/>
        </p:spPr>
        <p:txBody>
          <a:bodyPr wrap="square" rtlCol="0">
            <a:spAutoFit/>
          </a:bodyPr>
          <a:lstStyle/>
          <a:p>
            <a:r>
              <a:rPr lang="fr-FR" sz="2800" b="1" dirty="0">
                <a:solidFill>
                  <a:srgbClr val="FF0000"/>
                </a:solidFill>
              </a:rPr>
              <a:t>→ </a:t>
            </a:r>
            <a:r>
              <a:rPr lang="fr-FR" sz="2800" b="1" u="sng" dirty="0" smtClean="0">
                <a:solidFill>
                  <a:srgbClr val="FF0000"/>
                </a:solidFill>
              </a:rPr>
              <a:t>Stabilité</a:t>
            </a:r>
            <a:endParaRPr lang="fr-FR" sz="2800" b="1" u="sng" dirty="0">
              <a:solidFill>
                <a:srgbClr val="FF0000"/>
              </a:solidFill>
            </a:endParaRPr>
          </a:p>
        </p:txBody>
      </p:sp>
      <p:sp>
        <p:nvSpPr>
          <p:cNvPr id="6" name="ZoneTexte 5"/>
          <p:cNvSpPr txBox="1"/>
          <p:nvPr/>
        </p:nvSpPr>
        <p:spPr>
          <a:xfrm>
            <a:off x="827584" y="4258128"/>
            <a:ext cx="2495110" cy="523220"/>
          </a:xfrm>
          <a:prstGeom prst="rect">
            <a:avLst/>
          </a:prstGeom>
          <a:noFill/>
        </p:spPr>
        <p:txBody>
          <a:bodyPr wrap="square" rtlCol="0">
            <a:spAutoFit/>
          </a:bodyPr>
          <a:lstStyle/>
          <a:p>
            <a:r>
              <a:rPr lang="fr-FR" sz="2800" b="1" dirty="0">
                <a:solidFill>
                  <a:srgbClr val="FF0000"/>
                </a:solidFill>
              </a:rPr>
              <a:t>→ </a:t>
            </a:r>
            <a:r>
              <a:rPr lang="fr-FR" sz="2800" b="1" u="sng" dirty="0" smtClean="0">
                <a:solidFill>
                  <a:srgbClr val="FF0000"/>
                </a:solidFill>
              </a:rPr>
              <a:t>Progressivité</a:t>
            </a:r>
            <a:endParaRPr lang="fr-FR" sz="2800" b="1" u="sng" dirty="0">
              <a:solidFill>
                <a:srgbClr val="FF0000"/>
              </a:solidFill>
            </a:endParaRPr>
          </a:p>
        </p:txBody>
      </p:sp>
      <p:sp>
        <p:nvSpPr>
          <p:cNvPr id="7" name="ZoneTexte 6"/>
          <p:cNvSpPr txBox="1"/>
          <p:nvPr/>
        </p:nvSpPr>
        <p:spPr>
          <a:xfrm>
            <a:off x="827584" y="5373216"/>
            <a:ext cx="2088232" cy="523220"/>
          </a:xfrm>
          <a:prstGeom prst="rect">
            <a:avLst/>
          </a:prstGeom>
          <a:noFill/>
        </p:spPr>
        <p:txBody>
          <a:bodyPr wrap="square" rtlCol="0">
            <a:spAutoFit/>
          </a:bodyPr>
          <a:lstStyle/>
          <a:p>
            <a:r>
              <a:rPr lang="fr-FR" sz="2800" b="1" dirty="0">
                <a:solidFill>
                  <a:srgbClr val="FF0000"/>
                </a:solidFill>
              </a:rPr>
              <a:t>→ </a:t>
            </a:r>
            <a:r>
              <a:rPr lang="fr-FR" sz="2800" b="1" u="sng" dirty="0" smtClean="0">
                <a:solidFill>
                  <a:srgbClr val="FF0000"/>
                </a:solidFill>
              </a:rPr>
              <a:t>Confort</a:t>
            </a:r>
            <a:endParaRPr lang="fr-FR" sz="2800" b="1" u="sng" dirty="0">
              <a:solidFill>
                <a:srgbClr val="FF0000"/>
              </a:solidFill>
            </a:endParaRPr>
          </a:p>
        </p:txBody>
      </p:sp>
      <p:sp>
        <p:nvSpPr>
          <p:cNvPr id="8" name="ZoneTexte 7"/>
          <p:cNvSpPr txBox="1"/>
          <p:nvPr/>
        </p:nvSpPr>
        <p:spPr>
          <a:xfrm>
            <a:off x="3250686" y="2425824"/>
            <a:ext cx="4824536" cy="369332"/>
          </a:xfrm>
          <a:prstGeom prst="rect">
            <a:avLst/>
          </a:prstGeom>
          <a:noFill/>
        </p:spPr>
        <p:txBody>
          <a:bodyPr wrap="square" rtlCol="0">
            <a:spAutoFit/>
          </a:bodyPr>
          <a:lstStyle/>
          <a:p>
            <a:r>
              <a:rPr lang="fr-FR" dirty="0" smtClean="0">
                <a:solidFill>
                  <a:schemeClr val="tx2">
                    <a:lumMod val="75000"/>
                  </a:schemeClr>
                </a:solidFill>
              </a:rPr>
              <a:t>Durée et distance de freinage réduite</a:t>
            </a:r>
            <a:endParaRPr lang="fr-FR" dirty="0">
              <a:solidFill>
                <a:schemeClr val="tx2">
                  <a:lumMod val="75000"/>
                </a:schemeClr>
              </a:solidFill>
            </a:endParaRPr>
          </a:p>
        </p:txBody>
      </p:sp>
      <p:sp>
        <p:nvSpPr>
          <p:cNvPr id="9" name="ZoneTexte 8"/>
          <p:cNvSpPr txBox="1"/>
          <p:nvPr/>
        </p:nvSpPr>
        <p:spPr>
          <a:xfrm>
            <a:off x="3250686" y="3357174"/>
            <a:ext cx="4392488" cy="369332"/>
          </a:xfrm>
          <a:prstGeom prst="rect">
            <a:avLst/>
          </a:prstGeom>
          <a:noFill/>
        </p:spPr>
        <p:txBody>
          <a:bodyPr wrap="square" rtlCol="0">
            <a:spAutoFit/>
          </a:bodyPr>
          <a:lstStyle/>
          <a:p>
            <a:r>
              <a:rPr lang="fr-FR" dirty="0">
                <a:solidFill>
                  <a:schemeClr val="tx2">
                    <a:lumMod val="75000"/>
                  </a:schemeClr>
                </a:solidFill>
              </a:rPr>
              <a:t>Conservation de la trajectoire du véhicule</a:t>
            </a:r>
          </a:p>
        </p:txBody>
      </p:sp>
      <p:sp>
        <p:nvSpPr>
          <p:cNvPr id="10" name="ZoneTexte 9"/>
          <p:cNvSpPr txBox="1"/>
          <p:nvPr/>
        </p:nvSpPr>
        <p:spPr>
          <a:xfrm>
            <a:off x="3274967" y="4319558"/>
            <a:ext cx="4968552" cy="369332"/>
          </a:xfrm>
          <a:prstGeom prst="rect">
            <a:avLst/>
          </a:prstGeom>
          <a:noFill/>
        </p:spPr>
        <p:txBody>
          <a:bodyPr wrap="square" rtlCol="0">
            <a:spAutoFit/>
          </a:bodyPr>
          <a:lstStyle/>
          <a:p>
            <a:r>
              <a:rPr lang="fr-FR" dirty="0">
                <a:solidFill>
                  <a:schemeClr val="tx2">
                    <a:lumMod val="75000"/>
                  </a:schemeClr>
                </a:solidFill>
              </a:rPr>
              <a:t>Freinage proportionnel à l’effort du conducteur</a:t>
            </a:r>
          </a:p>
        </p:txBody>
      </p:sp>
      <p:sp>
        <p:nvSpPr>
          <p:cNvPr id="11" name="ZoneTexte 10"/>
          <p:cNvSpPr txBox="1"/>
          <p:nvPr/>
        </p:nvSpPr>
        <p:spPr>
          <a:xfrm>
            <a:off x="3322694" y="5450160"/>
            <a:ext cx="4680520" cy="369332"/>
          </a:xfrm>
          <a:prstGeom prst="rect">
            <a:avLst/>
          </a:prstGeom>
          <a:noFill/>
        </p:spPr>
        <p:txBody>
          <a:bodyPr wrap="square" rtlCol="0">
            <a:spAutoFit/>
          </a:bodyPr>
          <a:lstStyle/>
          <a:p>
            <a:r>
              <a:rPr lang="fr-FR" dirty="0">
                <a:solidFill>
                  <a:schemeClr val="tx2">
                    <a:lumMod val="75000"/>
                  </a:schemeClr>
                </a:solidFill>
              </a:rPr>
              <a:t>Effort réduit pour le conducteur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53"/>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4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4721225" y="1824038"/>
            <a:ext cx="3368675" cy="3167062"/>
            <a:chOff x="2974" y="1149"/>
            <a:chExt cx="2122" cy="1995"/>
          </a:xfrm>
        </p:grpSpPr>
        <p:sp>
          <p:nvSpPr>
            <p:cNvPr id="28674" name="Rectangle 2"/>
            <p:cNvSpPr>
              <a:spLocks noChangeArrowheads="1"/>
            </p:cNvSpPr>
            <p:nvPr/>
          </p:nvSpPr>
          <p:spPr bwMode="auto">
            <a:xfrm>
              <a:off x="4162" y="1404"/>
              <a:ext cx="650" cy="962"/>
            </a:xfrm>
            <a:prstGeom prst="rect">
              <a:avLst/>
            </a:prstGeom>
            <a:solidFill>
              <a:srgbClr val="FFCC66"/>
            </a:solidFill>
            <a:ln w="9525">
              <a:solidFill>
                <a:srgbClr val="FFCC66"/>
              </a:solidFill>
              <a:miter lim="800000"/>
              <a:headEnd/>
              <a:tailEnd/>
            </a:ln>
            <a:effectLst/>
          </p:spPr>
          <p:txBody>
            <a:bodyPr wrap="none" anchor="ctr"/>
            <a:lstStyle/>
            <a:p>
              <a:endParaRPr lang="fr-FR"/>
            </a:p>
          </p:txBody>
        </p:sp>
        <p:sp>
          <p:nvSpPr>
            <p:cNvPr id="28675" name="Rectangle 3"/>
            <p:cNvSpPr>
              <a:spLocks noChangeArrowheads="1"/>
            </p:cNvSpPr>
            <p:nvPr/>
          </p:nvSpPr>
          <p:spPr bwMode="auto">
            <a:xfrm>
              <a:off x="4790" y="1559"/>
              <a:ext cx="304" cy="163"/>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nvGrpSpPr>
            <p:cNvPr id="3" name="Group 8"/>
            <p:cNvGrpSpPr>
              <a:grpSpLocks/>
            </p:cNvGrpSpPr>
            <p:nvPr/>
          </p:nvGrpSpPr>
          <p:grpSpPr bwMode="auto">
            <a:xfrm>
              <a:off x="2974" y="1149"/>
              <a:ext cx="2122" cy="1282"/>
              <a:chOff x="1372" y="1121"/>
              <a:chExt cx="3142" cy="1897"/>
            </a:xfrm>
          </p:grpSpPr>
          <p:grpSp>
            <p:nvGrpSpPr>
              <p:cNvPr id="4" name="Group 9"/>
              <p:cNvGrpSpPr>
                <a:grpSpLocks/>
              </p:cNvGrpSpPr>
              <p:nvPr/>
            </p:nvGrpSpPr>
            <p:grpSpPr bwMode="auto">
              <a:xfrm>
                <a:off x="1372" y="1121"/>
                <a:ext cx="3142" cy="1897"/>
                <a:chOff x="1332" y="1121"/>
                <a:chExt cx="3142" cy="1897"/>
              </a:xfrm>
            </p:grpSpPr>
            <p:grpSp>
              <p:nvGrpSpPr>
                <p:cNvPr id="5" name="Group 10"/>
                <p:cNvGrpSpPr>
                  <a:grpSpLocks/>
                </p:cNvGrpSpPr>
                <p:nvPr/>
              </p:nvGrpSpPr>
              <p:grpSpPr bwMode="auto">
                <a:xfrm>
                  <a:off x="1332" y="1121"/>
                  <a:ext cx="2881" cy="1897"/>
                  <a:chOff x="1372" y="1121"/>
                  <a:chExt cx="2881" cy="1897"/>
                </a:xfrm>
              </p:grpSpPr>
              <p:sp>
                <p:nvSpPr>
                  <p:cNvPr id="28683" name="Rectangle 11"/>
                  <p:cNvSpPr>
                    <a:spLocks noChangeArrowheads="1"/>
                  </p:cNvSpPr>
                  <p:nvPr/>
                </p:nvSpPr>
                <p:spPr bwMode="auto">
                  <a:xfrm>
                    <a:off x="1373" y="1123"/>
                    <a:ext cx="1582"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nvGrpSpPr>
                  <p:cNvPr id="6" name="Group 12"/>
                  <p:cNvGrpSpPr>
                    <a:grpSpLocks/>
                  </p:cNvGrpSpPr>
                  <p:nvPr/>
                </p:nvGrpSpPr>
                <p:grpSpPr bwMode="auto">
                  <a:xfrm>
                    <a:off x="2754" y="1918"/>
                    <a:ext cx="1499" cy="1100"/>
                    <a:chOff x="2754" y="1918"/>
                    <a:chExt cx="1499" cy="1100"/>
                  </a:xfrm>
                </p:grpSpPr>
                <p:sp>
                  <p:nvSpPr>
                    <p:cNvPr id="28685" name="Rectangle 13"/>
                    <p:cNvSpPr>
                      <a:spLocks noChangeArrowheads="1"/>
                    </p:cNvSpPr>
                    <p:nvPr/>
                  </p:nvSpPr>
                  <p:spPr bwMode="auto">
                    <a:xfrm>
                      <a:off x="2754" y="2786"/>
                      <a:ext cx="148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8686" name="Rectangle 14"/>
                    <p:cNvSpPr>
                      <a:spLocks noChangeArrowheads="1"/>
                    </p:cNvSpPr>
                    <p:nvPr/>
                  </p:nvSpPr>
                  <p:spPr bwMode="auto">
                    <a:xfrm rot="-5400000">
                      <a:off x="3588" y="2353"/>
                      <a:ext cx="1100"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grpSp>
                <p:nvGrpSpPr>
                  <p:cNvPr id="7" name="Group 15"/>
                  <p:cNvGrpSpPr>
                    <a:grpSpLocks/>
                  </p:cNvGrpSpPr>
                  <p:nvPr/>
                </p:nvGrpSpPr>
                <p:grpSpPr bwMode="auto">
                  <a:xfrm>
                    <a:off x="2757" y="1411"/>
                    <a:ext cx="1494" cy="401"/>
                    <a:chOff x="2757" y="1411"/>
                    <a:chExt cx="1494" cy="401"/>
                  </a:xfrm>
                </p:grpSpPr>
                <p:sp>
                  <p:nvSpPr>
                    <p:cNvPr id="28688" name="Rectangle 16"/>
                    <p:cNvSpPr>
                      <a:spLocks noChangeArrowheads="1"/>
                    </p:cNvSpPr>
                    <p:nvPr/>
                  </p:nvSpPr>
                  <p:spPr bwMode="auto">
                    <a:xfrm>
                      <a:off x="2757" y="1411"/>
                      <a:ext cx="148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8689" name="Rectangle 17"/>
                    <p:cNvSpPr>
                      <a:spLocks noChangeArrowheads="1"/>
                    </p:cNvSpPr>
                    <p:nvPr/>
                  </p:nvSpPr>
                  <p:spPr bwMode="auto">
                    <a:xfrm rot="5400000">
                      <a:off x="3937" y="1498"/>
                      <a:ext cx="39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8690" name="Freeform 18"/>
                  <p:cNvSpPr>
                    <a:spLocks/>
                  </p:cNvSpPr>
                  <p:nvPr/>
                </p:nvSpPr>
                <p:spPr bwMode="auto">
                  <a:xfrm>
                    <a:off x="2754" y="1121"/>
                    <a:ext cx="534" cy="450"/>
                  </a:xfrm>
                  <a:custGeom>
                    <a:avLst/>
                    <a:gdLst/>
                    <a:ahLst/>
                    <a:cxnLst>
                      <a:cxn ang="0">
                        <a:pos x="0" y="439"/>
                      </a:cxn>
                      <a:cxn ang="0">
                        <a:pos x="0" y="0"/>
                      </a:cxn>
                      <a:cxn ang="0">
                        <a:pos x="199" y="0"/>
                      </a:cxn>
                      <a:cxn ang="0">
                        <a:pos x="534" y="450"/>
                      </a:cxn>
                      <a:cxn ang="0">
                        <a:pos x="0" y="439"/>
                      </a:cxn>
                    </a:cxnLst>
                    <a:rect l="0" t="0" r="r" b="b"/>
                    <a:pathLst>
                      <a:path w="534" h="450">
                        <a:moveTo>
                          <a:pt x="0" y="439"/>
                        </a:moveTo>
                        <a:lnTo>
                          <a:pt x="0" y="0"/>
                        </a:lnTo>
                        <a:lnTo>
                          <a:pt x="199" y="0"/>
                        </a:lnTo>
                        <a:lnTo>
                          <a:pt x="534" y="450"/>
                        </a:lnTo>
                        <a:lnTo>
                          <a:pt x="0" y="439"/>
                        </a:lnTo>
                        <a:close/>
                      </a:path>
                    </a:pathLst>
                  </a:custGeom>
                  <a:solidFill>
                    <a:srgbClr val="969696"/>
                  </a:solidFill>
                  <a:ln w="9525">
                    <a:solidFill>
                      <a:srgbClr val="969696"/>
                    </a:solidFill>
                    <a:round/>
                    <a:headEnd/>
                    <a:tailEnd/>
                  </a:ln>
                  <a:effectLst/>
                </p:spPr>
                <p:txBody>
                  <a:bodyPr/>
                  <a:lstStyle/>
                  <a:p>
                    <a:endParaRPr lang="fr-FR"/>
                  </a:p>
                </p:txBody>
              </p:sp>
              <p:grpSp>
                <p:nvGrpSpPr>
                  <p:cNvPr id="8" name="Group 19"/>
                  <p:cNvGrpSpPr>
                    <a:grpSpLocks/>
                  </p:cNvGrpSpPr>
                  <p:nvPr/>
                </p:nvGrpSpPr>
                <p:grpSpPr bwMode="auto">
                  <a:xfrm>
                    <a:off x="1372" y="1141"/>
                    <a:ext cx="501" cy="1697"/>
                    <a:chOff x="1372" y="1141"/>
                    <a:chExt cx="501" cy="1697"/>
                  </a:xfrm>
                </p:grpSpPr>
                <p:sp>
                  <p:nvSpPr>
                    <p:cNvPr id="28692" name="Rectangle 20"/>
                    <p:cNvSpPr>
                      <a:spLocks noChangeArrowheads="1"/>
                    </p:cNvSpPr>
                    <p:nvPr/>
                  </p:nvSpPr>
                  <p:spPr bwMode="auto">
                    <a:xfrm rot="-5400000">
                      <a:off x="805" y="1875"/>
                      <a:ext cx="1697"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8693" name="Rectangle 21"/>
                    <p:cNvSpPr>
                      <a:spLocks noChangeArrowheads="1"/>
                    </p:cNvSpPr>
                    <p:nvPr/>
                  </p:nvSpPr>
                  <p:spPr bwMode="auto">
                    <a:xfrm rot="-5400000" flipH="1" flipV="1">
                      <a:off x="1229" y="2100"/>
                      <a:ext cx="1058" cy="230"/>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8694" name="Freeform 22"/>
                    <p:cNvSpPr>
                      <a:spLocks/>
                    </p:cNvSpPr>
                    <p:nvPr/>
                  </p:nvSpPr>
                  <p:spPr bwMode="auto">
                    <a:xfrm>
                      <a:off x="1372" y="1267"/>
                      <a:ext cx="283" cy="1561"/>
                    </a:xfrm>
                    <a:custGeom>
                      <a:avLst/>
                      <a:gdLst/>
                      <a:ahLst/>
                      <a:cxnLst>
                        <a:cxn ang="0">
                          <a:pos x="167" y="1561"/>
                        </a:cxn>
                        <a:cxn ang="0">
                          <a:pos x="0" y="953"/>
                        </a:cxn>
                        <a:cxn ang="0">
                          <a:pos x="0" y="0"/>
                        </a:cxn>
                        <a:cxn ang="0">
                          <a:pos x="283" y="0"/>
                        </a:cxn>
                        <a:cxn ang="0">
                          <a:pos x="283" y="1550"/>
                        </a:cxn>
                        <a:cxn ang="0">
                          <a:pos x="167" y="1561"/>
                        </a:cxn>
                      </a:cxnLst>
                      <a:rect l="0" t="0" r="r" b="b"/>
                      <a:pathLst>
                        <a:path w="283" h="1561">
                          <a:moveTo>
                            <a:pt x="167" y="1561"/>
                          </a:moveTo>
                          <a:lnTo>
                            <a:pt x="0" y="953"/>
                          </a:lnTo>
                          <a:lnTo>
                            <a:pt x="0" y="0"/>
                          </a:lnTo>
                          <a:lnTo>
                            <a:pt x="283" y="0"/>
                          </a:lnTo>
                          <a:lnTo>
                            <a:pt x="283" y="1550"/>
                          </a:lnTo>
                          <a:lnTo>
                            <a:pt x="167" y="1561"/>
                          </a:lnTo>
                          <a:close/>
                        </a:path>
                      </a:pathLst>
                    </a:custGeom>
                    <a:solidFill>
                      <a:srgbClr val="969696"/>
                    </a:solidFill>
                    <a:ln w="9525">
                      <a:solidFill>
                        <a:srgbClr val="969696"/>
                      </a:solidFill>
                      <a:round/>
                      <a:headEnd/>
                      <a:tailEnd/>
                    </a:ln>
                    <a:effectLst/>
                  </p:spPr>
                  <p:txBody>
                    <a:bodyPr/>
                    <a:lstStyle/>
                    <a:p>
                      <a:endParaRPr lang="fr-FR"/>
                    </a:p>
                  </p:txBody>
                </p:sp>
              </p:grpSp>
            </p:grpSp>
            <p:sp>
              <p:nvSpPr>
                <p:cNvPr id="28695" name="Rectangle 23"/>
                <p:cNvSpPr>
                  <a:spLocks noChangeArrowheads="1"/>
                </p:cNvSpPr>
                <p:nvPr/>
              </p:nvSpPr>
              <p:spPr bwMode="auto">
                <a:xfrm>
                  <a:off x="4170" y="1919"/>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8696" name="Rectangle 24"/>
                <p:cNvSpPr>
                  <a:spLocks noChangeArrowheads="1"/>
                </p:cNvSpPr>
                <p:nvPr/>
              </p:nvSpPr>
              <p:spPr bwMode="auto">
                <a:xfrm>
                  <a:off x="4166" y="1653"/>
                  <a:ext cx="304" cy="157"/>
                </a:xfrm>
                <a:prstGeom prst="rect">
                  <a:avLst/>
                </a:prstGeom>
                <a:solidFill>
                  <a:srgbClr val="969696"/>
                </a:solidFill>
                <a:ln w="9525">
                  <a:solidFill>
                    <a:srgbClr val="969696"/>
                  </a:solidFill>
                  <a:miter lim="800000"/>
                  <a:headEnd/>
                  <a:tailEnd/>
                </a:ln>
                <a:effectLst/>
              </p:spPr>
              <p:txBody>
                <a:bodyPr wrap="none" anchor="ctr"/>
                <a:lstStyle/>
                <a:p>
                  <a:endParaRPr lang="fr-FR"/>
                </a:p>
              </p:txBody>
            </p:sp>
            <p:sp>
              <p:nvSpPr>
                <p:cNvPr id="28697" name="Rectangle 25"/>
                <p:cNvSpPr>
                  <a:spLocks noChangeArrowheads="1"/>
                </p:cNvSpPr>
                <p:nvPr/>
              </p:nvSpPr>
              <p:spPr bwMode="auto">
                <a:xfrm>
                  <a:off x="1809" y="1499"/>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sp>
              <p:nvSpPr>
                <p:cNvPr id="28698" name="Rectangle 26"/>
                <p:cNvSpPr>
                  <a:spLocks noChangeArrowheads="1"/>
                </p:cNvSpPr>
                <p:nvPr/>
              </p:nvSpPr>
              <p:spPr bwMode="auto">
                <a:xfrm>
                  <a:off x="2712" y="1542"/>
                  <a:ext cx="56" cy="102"/>
                </a:xfrm>
                <a:prstGeom prst="rect">
                  <a:avLst/>
                </a:prstGeom>
                <a:solidFill>
                  <a:srgbClr val="969696"/>
                </a:solidFill>
                <a:ln w="9525">
                  <a:solidFill>
                    <a:srgbClr val="969696"/>
                  </a:solidFill>
                  <a:miter lim="800000"/>
                  <a:headEnd/>
                  <a:tailEnd/>
                </a:ln>
                <a:effectLst/>
              </p:spPr>
              <p:txBody>
                <a:bodyPr wrap="none" anchor="ctr"/>
                <a:lstStyle/>
                <a:p>
                  <a:endParaRPr lang="fr-FR"/>
                </a:p>
              </p:txBody>
            </p:sp>
          </p:grpSp>
          <p:sp>
            <p:nvSpPr>
              <p:cNvPr id="28699" name="Rectangle 27"/>
              <p:cNvSpPr>
                <a:spLocks noChangeArrowheads="1"/>
              </p:cNvSpPr>
              <p:nvPr/>
            </p:nvSpPr>
            <p:spPr bwMode="auto">
              <a:xfrm>
                <a:off x="3088" y="1566"/>
                <a:ext cx="124" cy="1324"/>
              </a:xfrm>
              <a:prstGeom prst="rect">
                <a:avLst/>
              </a:prstGeom>
              <a:solidFill>
                <a:schemeClr val="bg1"/>
              </a:solidFill>
              <a:ln w="9525">
                <a:noFill/>
                <a:miter lim="800000"/>
                <a:headEnd/>
                <a:tailEnd/>
              </a:ln>
              <a:effectLst/>
            </p:spPr>
            <p:txBody>
              <a:bodyPr wrap="none" anchor="ctr"/>
              <a:lstStyle/>
              <a:p>
                <a:endParaRPr lang="fr-FR"/>
              </a:p>
            </p:txBody>
          </p:sp>
          <p:sp>
            <p:nvSpPr>
              <p:cNvPr id="28700" name="Rectangle 28"/>
              <p:cNvSpPr>
                <a:spLocks noChangeArrowheads="1"/>
              </p:cNvSpPr>
              <p:nvPr/>
            </p:nvSpPr>
            <p:spPr bwMode="auto">
              <a:xfrm>
                <a:off x="3146" y="1562"/>
                <a:ext cx="62" cy="1324"/>
              </a:xfrm>
              <a:prstGeom prst="rect">
                <a:avLst/>
              </a:prstGeom>
              <a:solidFill>
                <a:srgbClr val="FFCC66"/>
              </a:solidFill>
              <a:ln w="9525">
                <a:solidFill>
                  <a:srgbClr val="FFCC66"/>
                </a:solidFill>
                <a:miter lim="800000"/>
                <a:headEnd/>
                <a:tailEnd/>
              </a:ln>
              <a:effectLst/>
            </p:spPr>
            <p:txBody>
              <a:bodyPr wrap="none" anchor="ctr"/>
              <a:lstStyle/>
              <a:p>
                <a:endParaRPr lang="fr-FR"/>
              </a:p>
            </p:txBody>
          </p:sp>
        </p:grpSp>
        <p:sp>
          <p:nvSpPr>
            <p:cNvPr id="28701" name="AutoShape 29"/>
            <p:cNvSpPr>
              <a:spLocks noChangeArrowheads="1"/>
            </p:cNvSpPr>
            <p:nvPr/>
          </p:nvSpPr>
          <p:spPr bwMode="auto">
            <a:xfrm flipH="1">
              <a:off x="4128" y="2254"/>
              <a:ext cx="97" cy="107"/>
            </a:xfrm>
            <a:prstGeom prst="parallelogram">
              <a:avLst>
                <a:gd name="adj" fmla="val 0"/>
              </a:avLst>
            </a:prstGeom>
            <a:solidFill>
              <a:schemeClr val="tx1"/>
            </a:solidFill>
            <a:ln w="9525">
              <a:solidFill>
                <a:schemeClr val="tx1"/>
              </a:solidFill>
              <a:miter lim="800000"/>
              <a:headEnd/>
              <a:tailEnd/>
            </a:ln>
            <a:effectLst/>
          </p:spPr>
          <p:txBody>
            <a:bodyPr wrap="none" anchor="ctr"/>
            <a:lstStyle/>
            <a:p>
              <a:endParaRPr lang="fr-FR"/>
            </a:p>
          </p:txBody>
        </p:sp>
        <p:sp>
          <p:nvSpPr>
            <p:cNvPr id="28702" name="AutoShape 30"/>
            <p:cNvSpPr>
              <a:spLocks noChangeArrowheads="1"/>
            </p:cNvSpPr>
            <p:nvPr/>
          </p:nvSpPr>
          <p:spPr bwMode="auto">
            <a:xfrm flipH="1" flipV="1">
              <a:off x="4128" y="1421"/>
              <a:ext cx="97" cy="108"/>
            </a:xfrm>
            <a:prstGeom prst="parallelogram">
              <a:avLst>
                <a:gd name="adj" fmla="val 0"/>
              </a:avLst>
            </a:prstGeom>
            <a:solidFill>
              <a:schemeClr val="tx1"/>
            </a:solidFill>
            <a:ln w="9525">
              <a:solidFill>
                <a:schemeClr val="tx1"/>
              </a:solidFill>
              <a:miter lim="800000"/>
              <a:headEnd/>
              <a:tailEnd/>
            </a:ln>
            <a:effectLst/>
          </p:spPr>
          <p:txBody>
            <a:bodyPr wrap="none" anchor="ctr"/>
            <a:lstStyle/>
            <a:p>
              <a:endParaRPr lang="fr-FR"/>
            </a:p>
          </p:txBody>
        </p:sp>
        <p:grpSp>
          <p:nvGrpSpPr>
            <p:cNvPr id="9" name="Group 31"/>
            <p:cNvGrpSpPr>
              <a:grpSpLocks/>
            </p:cNvGrpSpPr>
            <p:nvPr/>
          </p:nvGrpSpPr>
          <p:grpSpPr bwMode="auto">
            <a:xfrm>
              <a:off x="3683" y="1409"/>
              <a:ext cx="942" cy="976"/>
              <a:chOff x="1624" y="2875"/>
              <a:chExt cx="1395" cy="1445"/>
            </a:xfrm>
          </p:grpSpPr>
          <p:grpSp>
            <p:nvGrpSpPr>
              <p:cNvPr id="10" name="Group 32"/>
              <p:cNvGrpSpPr>
                <a:grpSpLocks/>
              </p:cNvGrpSpPr>
              <p:nvPr/>
            </p:nvGrpSpPr>
            <p:grpSpPr bwMode="auto">
              <a:xfrm>
                <a:off x="1867" y="3061"/>
                <a:ext cx="1152" cy="1058"/>
                <a:chOff x="2697" y="1686"/>
                <a:chExt cx="1152" cy="1058"/>
              </a:xfrm>
            </p:grpSpPr>
            <p:sp>
              <p:nvSpPr>
                <p:cNvPr id="28705" name="Rectangle 33"/>
                <p:cNvSpPr>
                  <a:spLocks noChangeArrowheads="1"/>
                </p:cNvSpPr>
                <p:nvPr/>
              </p:nvSpPr>
              <p:spPr bwMode="auto">
                <a:xfrm>
                  <a:off x="2697" y="1686"/>
                  <a:ext cx="1152" cy="1058"/>
                </a:xfrm>
                <a:prstGeom prst="rect">
                  <a:avLst/>
                </a:prstGeom>
                <a:solidFill>
                  <a:srgbClr val="6699FF"/>
                </a:solidFill>
                <a:ln w="9525">
                  <a:solidFill>
                    <a:srgbClr val="6699FF"/>
                  </a:solidFill>
                  <a:miter lim="800000"/>
                  <a:headEnd/>
                  <a:tailEnd/>
                </a:ln>
                <a:effectLst/>
              </p:spPr>
              <p:txBody>
                <a:bodyPr wrap="none" anchor="ctr"/>
                <a:lstStyle/>
                <a:p>
                  <a:endParaRPr lang="fr-FR"/>
                </a:p>
              </p:txBody>
            </p:sp>
            <p:sp>
              <p:nvSpPr>
                <p:cNvPr id="28706" name="Rectangle 34"/>
                <p:cNvSpPr>
                  <a:spLocks noChangeArrowheads="1"/>
                </p:cNvSpPr>
                <p:nvPr/>
              </p:nvSpPr>
              <p:spPr bwMode="auto">
                <a:xfrm>
                  <a:off x="2697" y="1833"/>
                  <a:ext cx="964" cy="764"/>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28707" name="Rectangle 35"/>
              <p:cNvSpPr>
                <a:spLocks noChangeArrowheads="1"/>
              </p:cNvSpPr>
              <p:nvPr/>
            </p:nvSpPr>
            <p:spPr bwMode="auto">
              <a:xfrm>
                <a:off x="1624" y="2875"/>
                <a:ext cx="251" cy="1445"/>
              </a:xfrm>
              <a:prstGeom prst="rect">
                <a:avLst/>
              </a:prstGeom>
              <a:solidFill>
                <a:srgbClr val="5F5F5F"/>
              </a:solidFill>
              <a:ln w="9525">
                <a:solidFill>
                  <a:srgbClr val="5F5F5F"/>
                </a:solidFill>
                <a:miter lim="800000"/>
                <a:headEnd/>
                <a:tailEnd/>
              </a:ln>
              <a:effectLst/>
            </p:spPr>
            <p:txBody>
              <a:bodyPr wrap="none" anchor="ctr"/>
              <a:lstStyle/>
              <a:p>
                <a:endParaRPr lang="fr-FR"/>
              </a:p>
            </p:txBody>
          </p:sp>
        </p:grpSp>
        <p:sp>
          <p:nvSpPr>
            <p:cNvPr id="28713" name="Rectangle 41"/>
            <p:cNvSpPr>
              <a:spLocks noChangeArrowheads="1"/>
            </p:cNvSpPr>
            <p:nvPr/>
          </p:nvSpPr>
          <p:spPr bwMode="auto">
            <a:xfrm>
              <a:off x="3483" y="1382"/>
              <a:ext cx="172" cy="1762"/>
            </a:xfrm>
            <a:prstGeom prst="rect">
              <a:avLst/>
            </a:prstGeom>
            <a:solidFill>
              <a:srgbClr val="CC6600"/>
            </a:solidFill>
            <a:ln w="9525">
              <a:solidFill>
                <a:srgbClr val="CC6600"/>
              </a:solidFill>
              <a:miter lim="800000"/>
              <a:headEnd/>
              <a:tailEnd/>
            </a:ln>
            <a:effectLst/>
          </p:spPr>
          <p:txBody>
            <a:bodyPr wrap="none" anchor="ctr"/>
            <a:lstStyle/>
            <a:p>
              <a:endParaRPr lang="fr-FR"/>
            </a:p>
          </p:txBody>
        </p:sp>
      </p:grpSp>
      <p:sp>
        <p:nvSpPr>
          <p:cNvPr id="28720" name="Text Box 48"/>
          <p:cNvSpPr txBox="1">
            <a:spLocks noChangeArrowheads="1"/>
          </p:cNvSpPr>
          <p:nvPr/>
        </p:nvSpPr>
        <p:spPr bwMode="auto">
          <a:xfrm>
            <a:off x="461963" y="1082675"/>
            <a:ext cx="3360737" cy="304800"/>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a:solidFill>
                  <a:srgbClr val="000099"/>
                </a:solidFill>
              </a:rPr>
              <a:t>Phase défreinage</a:t>
            </a:r>
          </a:p>
        </p:txBody>
      </p:sp>
      <p:sp>
        <p:nvSpPr>
          <p:cNvPr id="38" name="ZoneTexte 37"/>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11" name="Rectangle 10"/>
          <p:cNvSpPr/>
          <p:nvPr/>
        </p:nvSpPr>
        <p:spPr>
          <a:xfrm>
            <a:off x="149225" y="3836938"/>
            <a:ext cx="4572000" cy="2031325"/>
          </a:xfrm>
          <a:prstGeom prst="rect">
            <a:avLst/>
          </a:prstGeom>
        </p:spPr>
        <p:txBody>
          <a:bodyPr>
            <a:spAutoFit/>
          </a:bodyPr>
          <a:lstStyle/>
          <a:p>
            <a:r>
              <a:rPr lang="fr-FR" dirty="0"/>
              <a:t>Lorsque le conducteur cesse son action sur la</a:t>
            </a:r>
          </a:p>
          <a:p>
            <a:r>
              <a:rPr lang="fr-FR" dirty="0"/>
              <a:t>pédale, la pression </a:t>
            </a:r>
            <a:r>
              <a:rPr lang="fr-FR" b="1" dirty="0" smtClean="0"/>
              <a:t>chute.</a:t>
            </a:r>
            <a:endParaRPr lang="fr-FR" b="1" dirty="0"/>
          </a:p>
          <a:p>
            <a:r>
              <a:rPr lang="fr-FR" dirty="0"/>
              <a:t>Le </a:t>
            </a:r>
            <a:r>
              <a:rPr lang="fr-FR" b="1" dirty="0"/>
              <a:t>joint </a:t>
            </a:r>
            <a:r>
              <a:rPr lang="fr-FR" dirty="0"/>
              <a:t>reprend sa </a:t>
            </a:r>
            <a:r>
              <a:rPr lang="fr-FR" b="1" dirty="0"/>
              <a:t>forme </a:t>
            </a:r>
            <a:r>
              <a:rPr lang="fr-FR" dirty="0"/>
              <a:t>initiale, ce qui</a:t>
            </a:r>
          </a:p>
          <a:p>
            <a:r>
              <a:rPr lang="fr-FR" dirty="0"/>
              <a:t>entraîne le </a:t>
            </a:r>
            <a:r>
              <a:rPr lang="fr-FR" b="1" dirty="0"/>
              <a:t>retour </a:t>
            </a:r>
            <a:r>
              <a:rPr lang="fr-FR" dirty="0"/>
              <a:t>du piston et donc de la</a:t>
            </a:r>
          </a:p>
          <a:p>
            <a:r>
              <a:rPr lang="fr-FR" b="1" dirty="0"/>
              <a:t>première </a:t>
            </a:r>
            <a:r>
              <a:rPr lang="fr-FR" dirty="0" smtClean="0"/>
              <a:t>plaquette.</a:t>
            </a:r>
            <a:endParaRPr lang="fr-FR" dirty="0"/>
          </a:p>
          <a:p>
            <a:r>
              <a:rPr lang="fr-FR" dirty="0"/>
              <a:t>La seconde est repoussée par </a:t>
            </a:r>
            <a:r>
              <a:rPr lang="fr-FR" b="1" dirty="0"/>
              <a:t>le voile </a:t>
            </a:r>
            <a:r>
              <a:rPr lang="fr-FR" dirty="0"/>
              <a:t>du </a:t>
            </a:r>
            <a:r>
              <a:rPr lang="fr-FR" dirty="0" smtClean="0"/>
              <a:t>disque de frein.</a:t>
            </a:r>
            <a:endParaRPr lang="fr-FR" dirty="0"/>
          </a:p>
        </p:txBody>
      </p:sp>
      <p:sp>
        <p:nvSpPr>
          <p:cNvPr id="37" name="ZoneTexte 36"/>
          <p:cNvSpPr txBox="1"/>
          <p:nvPr/>
        </p:nvSpPr>
        <p:spPr>
          <a:xfrm>
            <a:off x="6649942" y="4107923"/>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31343765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2" name="ZoneTexte 1"/>
          <p:cNvSpPr txBox="1"/>
          <p:nvPr/>
        </p:nvSpPr>
        <p:spPr>
          <a:xfrm>
            <a:off x="706437" y="1052736"/>
            <a:ext cx="7177931" cy="3046988"/>
          </a:xfrm>
          <a:prstGeom prst="rect">
            <a:avLst/>
          </a:prstGeom>
          <a:noFill/>
        </p:spPr>
        <p:txBody>
          <a:bodyPr wrap="square" rtlCol="0">
            <a:spAutoFit/>
          </a:bodyPr>
          <a:lstStyle/>
          <a:p>
            <a:pPr algn="ctr"/>
            <a:r>
              <a:rPr lang="fr-FR" sz="4800" dirty="0">
                <a:solidFill>
                  <a:schemeClr val="tx2">
                    <a:lumMod val="60000"/>
                    <a:lumOff val="40000"/>
                  </a:schemeClr>
                </a:solidFill>
              </a:rPr>
              <a:t>Quels sont les éléments qui participent au retour des plaquettes en position repos ?</a:t>
            </a:r>
          </a:p>
        </p:txBody>
      </p:sp>
      <p:sp>
        <p:nvSpPr>
          <p:cNvPr id="4" name="ZoneTexte 3"/>
          <p:cNvSpPr txBox="1"/>
          <p:nvPr/>
        </p:nvSpPr>
        <p:spPr>
          <a:xfrm>
            <a:off x="717706" y="4581128"/>
            <a:ext cx="6984776" cy="523220"/>
          </a:xfrm>
          <a:prstGeom prst="rect">
            <a:avLst/>
          </a:prstGeom>
          <a:noFill/>
        </p:spPr>
        <p:txBody>
          <a:bodyPr wrap="square" rtlCol="0">
            <a:spAutoFit/>
          </a:bodyPr>
          <a:lstStyle/>
          <a:p>
            <a:pPr algn="ctr"/>
            <a:r>
              <a:rPr lang="fr-FR" sz="2800" b="1" dirty="0" smtClean="0">
                <a:solidFill>
                  <a:srgbClr val="FF0000"/>
                </a:solidFill>
              </a:rPr>
              <a:t>La déformation du joint d’étanchéité</a:t>
            </a:r>
            <a:endParaRPr lang="fr-FR" sz="2800" b="1" dirty="0">
              <a:solidFill>
                <a:srgbClr val="FF0000"/>
              </a:solidFill>
            </a:endParaRPr>
          </a:p>
        </p:txBody>
      </p:sp>
      <p:sp>
        <p:nvSpPr>
          <p:cNvPr id="5" name="ZoneTexte 4"/>
          <p:cNvSpPr txBox="1"/>
          <p:nvPr/>
        </p:nvSpPr>
        <p:spPr>
          <a:xfrm>
            <a:off x="1187624" y="5445224"/>
            <a:ext cx="5688632" cy="523220"/>
          </a:xfrm>
          <a:prstGeom prst="rect">
            <a:avLst/>
          </a:prstGeom>
          <a:noFill/>
        </p:spPr>
        <p:txBody>
          <a:bodyPr wrap="square" rtlCol="0">
            <a:spAutoFit/>
          </a:bodyPr>
          <a:lstStyle/>
          <a:p>
            <a:pPr algn="ctr"/>
            <a:r>
              <a:rPr lang="fr-FR" sz="2800" b="1" dirty="0">
                <a:solidFill>
                  <a:srgbClr val="FF0000"/>
                </a:solidFill>
              </a:rPr>
              <a:t>Le voile du disque</a:t>
            </a:r>
          </a:p>
        </p:txBody>
      </p:sp>
    </p:spTree>
    <p:extLst>
      <p:ext uri="{BB962C8B-B14F-4D97-AF65-F5344CB8AC3E}">
        <p14:creationId xmlns:p14="http://schemas.microsoft.com/office/powerpoint/2010/main" val="19022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3" name="ZoneTexte 2"/>
          <p:cNvSpPr txBox="1"/>
          <p:nvPr/>
        </p:nvSpPr>
        <p:spPr>
          <a:xfrm>
            <a:off x="1337121" y="808602"/>
            <a:ext cx="6457852" cy="369332"/>
          </a:xfrm>
          <a:prstGeom prst="rect">
            <a:avLst/>
          </a:prstGeom>
          <a:noFill/>
        </p:spPr>
        <p:txBody>
          <a:bodyPr wrap="square" rtlCol="0">
            <a:spAutoFit/>
          </a:bodyPr>
          <a:lstStyle/>
          <a:p>
            <a:r>
              <a:rPr lang="fr-FR" i="1" dirty="0" smtClean="0"/>
              <a:t>Etre capable d’identifier les différents types de disque de frein.</a:t>
            </a:r>
            <a:endParaRPr lang="fr-FR" i="1" dirty="0"/>
          </a:p>
        </p:txBody>
      </p:sp>
      <p:sp>
        <p:nvSpPr>
          <p:cNvPr id="4" name="ZoneTexte 3"/>
          <p:cNvSpPr txBox="1"/>
          <p:nvPr/>
        </p:nvSpPr>
        <p:spPr>
          <a:xfrm>
            <a:off x="1037655" y="1340768"/>
            <a:ext cx="7056784" cy="646331"/>
          </a:xfrm>
          <a:prstGeom prst="rect">
            <a:avLst/>
          </a:prstGeom>
          <a:noFill/>
        </p:spPr>
        <p:txBody>
          <a:bodyPr wrap="square" rtlCol="0">
            <a:spAutoFit/>
          </a:bodyPr>
          <a:lstStyle/>
          <a:p>
            <a:pPr algn="ctr"/>
            <a:r>
              <a:rPr lang="fr-FR" dirty="0" smtClean="0">
                <a:solidFill>
                  <a:schemeClr val="accent1">
                    <a:lumMod val="75000"/>
                  </a:schemeClr>
                </a:solidFill>
              </a:rPr>
              <a:t>A l’aide de vos connaissances atelier et de votre documentation technique, indiquez le nom des disques présentez ci-dessous</a:t>
            </a:r>
            <a:r>
              <a:rPr lang="fr-FR" dirty="0">
                <a:solidFill>
                  <a:schemeClr val="accent1">
                    <a:lumMod val="75000"/>
                  </a:schemeClr>
                </a:solidFill>
              </a:rPr>
              <a:t> </a:t>
            </a:r>
            <a:r>
              <a:rPr lang="fr-FR" dirty="0" smtClean="0">
                <a:solidFill>
                  <a:schemeClr val="accent1">
                    <a:lumMod val="75000"/>
                  </a:schemeClr>
                </a:solidFill>
              </a:rPr>
              <a:t>(page 4).  </a:t>
            </a:r>
            <a:endParaRPr lang="fr-FR"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88" y="2492896"/>
            <a:ext cx="3150584" cy="335298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611070"/>
            <a:ext cx="5244678" cy="3237007"/>
          </a:xfrm>
          <a:prstGeom prst="rect">
            <a:avLst/>
          </a:prstGeom>
        </p:spPr>
      </p:pic>
      <p:sp>
        <p:nvSpPr>
          <p:cNvPr id="7" name="ZoneTexte 6"/>
          <p:cNvSpPr txBox="1"/>
          <p:nvPr/>
        </p:nvSpPr>
        <p:spPr>
          <a:xfrm>
            <a:off x="683568" y="5949280"/>
            <a:ext cx="2304256" cy="461665"/>
          </a:xfrm>
          <a:prstGeom prst="rect">
            <a:avLst/>
          </a:prstGeom>
          <a:noFill/>
        </p:spPr>
        <p:txBody>
          <a:bodyPr wrap="square" rtlCol="0">
            <a:spAutoFit/>
          </a:bodyPr>
          <a:lstStyle/>
          <a:p>
            <a:r>
              <a:rPr lang="fr-FR" sz="2400" dirty="0" smtClean="0">
                <a:solidFill>
                  <a:schemeClr val="accent1">
                    <a:lumMod val="75000"/>
                  </a:schemeClr>
                </a:solidFill>
              </a:rPr>
              <a:t>Disque plein</a:t>
            </a:r>
            <a:endParaRPr lang="fr-FR" sz="2400" dirty="0">
              <a:solidFill>
                <a:schemeClr val="accent1">
                  <a:lumMod val="75000"/>
                </a:schemeClr>
              </a:solidFill>
            </a:endParaRPr>
          </a:p>
        </p:txBody>
      </p:sp>
      <p:sp>
        <p:nvSpPr>
          <p:cNvPr id="8" name="ZoneTexte 7"/>
          <p:cNvSpPr txBox="1"/>
          <p:nvPr/>
        </p:nvSpPr>
        <p:spPr>
          <a:xfrm>
            <a:off x="4422031" y="5947774"/>
            <a:ext cx="3672408" cy="830997"/>
          </a:xfrm>
          <a:prstGeom prst="rect">
            <a:avLst/>
          </a:prstGeom>
          <a:noFill/>
        </p:spPr>
        <p:txBody>
          <a:bodyPr wrap="square" rtlCol="0">
            <a:spAutoFit/>
          </a:bodyPr>
          <a:lstStyle/>
          <a:p>
            <a:r>
              <a:rPr lang="fr-FR" sz="2400" dirty="0">
                <a:solidFill>
                  <a:schemeClr val="accent1">
                    <a:lumMod val="75000"/>
                  </a:schemeClr>
                </a:solidFill>
              </a:rPr>
              <a:t>Disque </a:t>
            </a:r>
            <a:r>
              <a:rPr lang="fr-FR" sz="2400" dirty="0" smtClean="0">
                <a:solidFill>
                  <a:schemeClr val="accent1">
                    <a:lumMod val="75000"/>
                  </a:schemeClr>
                </a:solidFill>
              </a:rPr>
              <a:t>ventilé pour un meilleur refroidissement</a:t>
            </a:r>
            <a:endParaRPr lang="fr-FR" sz="2400" dirty="0">
              <a:solidFill>
                <a:schemeClr val="accent1">
                  <a:lumMod val="75000"/>
                </a:schemeClr>
              </a:solidFill>
            </a:endParaRPr>
          </a:p>
        </p:txBody>
      </p:sp>
      <p:sp>
        <p:nvSpPr>
          <p:cNvPr id="9" name="ZoneTexte 8"/>
          <p:cNvSpPr txBox="1"/>
          <p:nvPr/>
        </p:nvSpPr>
        <p:spPr>
          <a:xfrm>
            <a:off x="1696122" y="2120514"/>
            <a:ext cx="5535732" cy="369332"/>
          </a:xfrm>
          <a:prstGeom prst="rect">
            <a:avLst/>
          </a:prstGeom>
          <a:noFill/>
        </p:spPr>
        <p:txBody>
          <a:bodyPr wrap="square" rtlCol="0">
            <a:spAutoFit/>
          </a:bodyPr>
          <a:lstStyle/>
          <a:p>
            <a:r>
              <a:rPr lang="fr-FR" dirty="0" smtClean="0"/>
              <a:t>Ils doivent résister à des températures de 600 à 800°C</a:t>
            </a:r>
            <a:endParaRPr lang="fr-FR" dirty="0"/>
          </a:p>
        </p:txBody>
      </p:sp>
    </p:spTree>
    <p:extLst>
      <p:ext uri="{BB962C8B-B14F-4D97-AF65-F5344CB8AC3E}">
        <p14:creationId xmlns:p14="http://schemas.microsoft.com/office/powerpoint/2010/main" val="36931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3" name="ZoneTexte 2"/>
          <p:cNvSpPr txBox="1"/>
          <p:nvPr/>
        </p:nvSpPr>
        <p:spPr>
          <a:xfrm>
            <a:off x="1115616" y="808602"/>
            <a:ext cx="6457852" cy="369332"/>
          </a:xfrm>
          <a:prstGeom prst="rect">
            <a:avLst/>
          </a:prstGeom>
          <a:noFill/>
        </p:spPr>
        <p:txBody>
          <a:bodyPr wrap="square" rtlCol="0">
            <a:spAutoFit/>
          </a:bodyPr>
          <a:lstStyle/>
          <a:p>
            <a:r>
              <a:rPr lang="fr-FR" i="1" dirty="0" smtClean="0"/>
              <a:t>Etre capable d’identifier les différents types de disque de frein.</a:t>
            </a:r>
            <a:endParaRPr lang="fr-FR" i="1" dirty="0"/>
          </a:p>
        </p:txBody>
      </p:sp>
      <p:sp>
        <p:nvSpPr>
          <p:cNvPr id="4" name="ZoneTexte 3"/>
          <p:cNvSpPr txBox="1"/>
          <p:nvPr/>
        </p:nvSpPr>
        <p:spPr>
          <a:xfrm>
            <a:off x="1115616" y="1628800"/>
            <a:ext cx="7272808" cy="369332"/>
          </a:xfrm>
          <a:prstGeom prst="rect">
            <a:avLst/>
          </a:prstGeom>
          <a:noFill/>
        </p:spPr>
        <p:txBody>
          <a:bodyPr wrap="square" rtlCol="0">
            <a:spAutoFit/>
          </a:bodyPr>
          <a:lstStyle/>
          <a:p>
            <a:r>
              <a:rPr lang="fr-FR" dirty="0" smtClean="0">
                <a:solidFill>
                  <a:schemeClr val="accent1">
                    <a:lumMod val="75000"/>
                  </a:schemeClr>
                </a:solidFill>
              </a:rPr>
              <a:t>Il existe d’autres types de disques de frein mais beaucoup moins fréquents</a:t>
            </a:r>
            <a:endParaRPr lang="fr-FR" dirty="0">
              <a:solidFill>
                <a:schemeClr val="accent1">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492896"/>
            <a:ext cx="2887450" cy="315366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571" y="2492896"/>
            <a:ext cx="3285157" cy="3168352"/>
          </a:xfrm>
          <a:prstGeom prst="rect">
            <a:avLst/>
          </a:prstGeom>
        </p:spPr>
      </p:pic>
      <p:sp>
        <p:nvSpPr>
          <p:cNvPr id="7" name="ZoneTexte 6"/>
          <p:cNvSpPr txBox="1"/>
          <p:nvPr/>
        </p:nvSpPr>
        <p:spPr>
          <a:xfrm>
            <a:off x="348098" y="5877272"/>
            <a:ext cx="3996444" cy="646331"/>
          </a:xfrm>
          <a:prstGeom prst="rect">
            <a:avLst/>
          </a:prstGeom>
          <a:noFill/>
        </p:spPr>
        <p:txBody>
          <a:bodyPr wrap="square" rtlCol="0">
            <a:spAutoFit/>
          </a:bodyPr>
          <a:lstStyle/>
          <a:p>
            <a:r>
              <a:rPr lang="fr-FR" dirty="0" smtClean="0">
                <a:solidFill>
                  <a:schemeClr val="accent1">
                    <a:lumMod val="75000"/>
                  </a:schemeClr>
                </a:solidFill>
              </a:rPr>
              <a:t>Disque percé et ventilé, il est utilisé sur les véhicules de sport et en compétition</a:t>
            </a:r>
            <a:endParaRPr lang="fr-FR" dirty="0">
              <a:solidFill>
                <a:schemeClr val="accent1">
                  <a:lumMod val="75000"/>
                </a:schemeClr>
              </a:solidFill>
            </a:endParaRPr>
          </a:p>
        </p:txBody>
      </p:sp>
      <p:sp>
        <p:nvSpPr>
          <p:cNvPr id="8" name="ZoneTexte 7"/>
          <p:cNvSpPr txBox="1"/>
          <p:nvPr/>
        </p:nvSpPr>
        <p:spPr>
          <a:xfrm>
            <a:off x="4752020" y="5877272"/>
            <a:ext cx="4212468" cy="646331"/>
          </a:xfrm>
          <a:prstGeom prst="rect">
            <a:avLst/>
          </a:prstGeom>
          <a:noFill/>
        </p:spPr>
        <p:txBody>
          <a:bodyPr wrap="square" rtlCol="0">
            <a:spAutoFit/>
          </a:bodyPr>
          <a:lstStyle/>
          <a:p>
            <a:r>
              <a:rPr lang="fr-FR" dirty="0" smtClean="0">
                <a:solidFill>
                  <a:schemeClr val="accent1">
                    <a:lumMod val="75000"/>
                  </a:schemeClr>
                </a:solidFill>
              </a:rPr>
              <a:t>Le disque en carbone, il est utilisé en formule 1 et pour des véhicules de prestige</a:t>
            </a:r>
            <a:endParaRPr lang="fr-FR" dirty="0">
              <a:solidFill>
                <a:schemeClr val="accent1">
                  <a:lumMod val="75000"/>
                </a:schemeClr>
              </a:solidFill>
            </a:endParaRPr>
          </a:p>
        </p:txBody>
      </p:sp>
    </p:spTree>
    <p:extLst>
      <p:ext uri="{BB962C8B-B14F-4D97-AF65-F5344CB8AC3E}">
        <p14:creationId xmlns:p14="http://schemas.microsoft.com/office/powerpoint/2010/main" val="34948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3" name="ZoneTexte 2"/>
          <p:cNvSpPr txBox="1"/>
          <p:nvPr/>
        </p:nvSpPr>
        <p:spPr>
          <a:xfrm>
            <a:off x="683568" y="1340768"/>
            <a:ext cx="3672408" cy="523220"/>
          </a:xfrm>
          <a:prstGeom prst="rect">
            <a:avLst/>
          </a:prstGeom>
          <a:noFill/>
        </p:spPr>
        <p:txBody>
          <a:bodyPr wrap="square" rtlCol="0">
            <a:spAutoFit/>
          </a:bodyPr>
          <a:lstStyle/>
          <a:p>
            <a:r>
              <a:rPr lang="fr-FR" sz="2800" b="1" u="sng" dirty="0" smtClean="0">
                <a:solidFill>
                  <a:schemeClr val="accent1">
                    <a:lumMod val="75000"/>
                  </a:schemeClr>
                </a:solidFill>
              </a:rPr>
              <a:t>Les plaquettes de frein</a:t>
            </a:r>
            <a:endParaRPr lang="fr-FR" sz="2800" b="1" u="sng" dirty="0">
              <a:solidFill>
                <a:schemeClr val="accent1">
                  <a:lumMod val="7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204864"/>
            <a:ext cx="2815207" cy="3024336"/>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41555514"/>
              </p:ext>
            </p:extLst>
          </p:nvPr>
        </p:nvGraphicFramePr>
        <p:xfrm>
          <a:off x="4211960" y="2604512"/>
          <a:ext cx="4824536" cy="1112520"/>
        </p:xfrm>
        <a:graphic>
          <a:graphicData uri="http://schemas.openxmlformats.org/drawingml/2006/table">
            <a:tbl>
              <a:tblPr firstRow="1" bandRow="1">
                <a:tableStyleId>{5C22544A-7EE6-4342-B048-85BDC9FD1C3A}</a:tableStyleId>
              </a:tblPr>
              <a:tblGrid>
                <a:gridCol w="584523"/>
                <a:gridCol w="4240013"/>
              </a:tblGrid>
              <a:tr h="370840">
                <a:tc>
                  <a:txBody>
                    <a:bodyPr/>
                    <a:lstStyle/>
                    <a:p>
                      <a:r>
                        <a:rPr lang="fr-FR" dirty="0" smtClean="0"/>
                        <a:t>1</a:t>
                      </a:r>
                      <a:endParaRPr lang="fr-FR" dirty="0"/>
                    </a:p>
                  </a:txBody>
                  <a:tcPr/>
                </a:tc>
                <a:tc>
                  <a:txBody>
                    <a:bodyPr/>
                    <a:lstStyle/>
                    <a:p>
                      <a:r>
                        <a:rPr lang="fr-FR" dirty="0" smtClean="0"/>
                        <a:t>Support métallique</a:t>
                      </a:r>
                      <a:endParaRPr lang="fr-FR" dirty="0"/>
                    </a:p>
                  </a:txBody>
                  <a:tcPr/>
                </a:tc>
              </a:tr>
              <a:tr h="370840">
                <a:tc>
                  <a:txBody>
                    <a:bodyPr/>
                    <a:lstStyle/>
                    <a:p>
                      <a:r>
                        <a:rPr lang="fr-FR" dirty="0" smtClean="0"/>
                        <a:t>2</a:t>
                      </a:r>
                      <a:endParaRPr lang="fr-FR" dirty="0"/>
                    </a:p>
                  </a:txBody>
                  <a:tcPr/>
                </a:tc>
                <a:tc>
                  <a:txBody>
                    <a:bodyPr/>
                    <a:lstStyle/>
                    <a:p>
                      <a:endParaRPr lang="fr-FR" dirty="0"/>
                    </a:p>
                  </a:txBody>
                  <a:tcPr/>
                </a:tc>
              </a:tr>
              <a:tr h="370840">
                <a:tc>
                  <a:txBody>
                    <a:bodyPr/>
                    <a:lstStyle/>
                    <a:p>
                      <a:r>
                        <a:rPr lang="fr-FR" dirty="0" smtClean="0"/>
                        <a:t>3</a:t>
                      </a:r>
                      <a:endParaRPr lang="fr-FR" dirty="0"/>
                    </a:p>
                  </a:txBody>
                  <a:tcPr/>
                </a:tc>
                <a:tc>
                  <a:txBody>
                    <a:bodyPr/>
                    <a:lstStyle/>
                    <a:p>
                      <a:endParaRPr lang="fr-FR" dirty="0"/>
                    </a:p>
                  </a:txBody>
                  <a:tcPr/>
                </a:tc>
              </a:tr>
            </a:tbl>
          </a:graphicData>
        </a:graphic>
      </p:graphicFrame>
      <p:sp>
        <p:nvSpPr>
          <p:cNvPr id="6" name="ZoneTexte 5"/>
          <p:cNvSpPr txBox="1"/>
          <p:nvPr/>
        </p:nvSpPr>
        <p:spPr>
          <a:xfrm>
            <a:off x="4788024" y="2996952"/>
            <a:ext cx="4032448" cy="369332"/>
          </a:xfrm>
          <a:prstGeom prst="rect">
            <a:avLst/>
          </a:prstGeom>
          <a:noFill/>
        </p:spPr>
        <p:txBody>
          <a:bodyPr wrap="square" rtlCol="0">
            <a:spAutoFit/>
          </a:bodyPr>
          <a:lstStyle/>
          <a:p>
            <a:r>
              <a:rPr lang="fr-FR" dirty="0" smtClean="0"/>
              <a:t>Garniture</a:t>
            </a:r>
            <a:endParaRPr lang="fr-FR" dirty="0"/>
          </a:p>
        </p:txBody>
      </p:sp>
      <p:sp>
        <p:nvSpPr>
          <p:cNvPr id="7" name="ZoneTexte 6"/>
          <p:cNvSpPr txBox="1"/>
          <p:nvPr/>
        </p:nvSpPr>
        <p:spPr>
          <a:xfrm>
            <a:off x="4788024" y="3366284"/>
            <a:ext cx="2952328" cy="369332"/>
          </a:xfrm>
          <a:prstGeom prst="rect">
            <a:avLst/>
          </a:prstGeom>
          <a:noFill/>
        </p:spPr>
        <p:txBody>
          <a:bodyPr wrap="square" rtlCol="0">
            <a:spAutoFit/>
          </a:bodyPr>
          <a:lstStyle/>
          <a:p>
            <a:r>
              <a:rPr lang="fr-FR" dirty="0" smtClean="0"/>
              <a:t>Plot du témoin d’usure</a:t>
            </a:r>
            <a:endParaRPr lang="fr-FR" dirty="0"/>
          </a:p>
        </p:txBody>
      </p:sp>
      <p:sp>
        <p:nvSpPr>
          <p:cNvPr id="8" name="ZoneTexte 7"/>
          <p:cNvSpPr txBox="1"/>
          <p:nvPr/>
        </p:nvSpPr>
        <p:spPr>
          <a:xfrm>
            <a:off x="971600" y="5445224"/>
            <a:ext cx="7056784" cy="646331"/>
          </a:xfrm>
          <a:prstGeom prst="rect">
            <a:avLst/>
          </a:prstGeom>
          <a:noFill/>
        </p:spPr>
        <p:txBody>
          <a:bodyPr wrap="square" rtlCol="0">
            <a:spAutoFit/>
          </a:bodyPr>
          <a:lstStyle/>
          <a:p>
            <a:r>
              <a:rPr lang="fr-FR" dirty="0" smtClean="0"/>
              <a:t>Attention : toutes les plaquettes de frein ne sont pas équipées de témoins d’usure !</a:t>
            </a:r>
            <a:endParaRPr lang="fr-FR" dirty="0"/>
          </a:p>
        </p:txBody>
      </p:sp>
      <p:sp>
        <p:nvSpPr>
          <p:cNvPr id="9" name="ZoneTexte 8"/>
          <p:cNvSpPr txBox="1"/>
          <p:nvPr/>
        </p:nvSpPr>
        <p:spPr>
          <a:xfrm>
            <a:off x="4283968" y="4149080"/>
            <a:ext cx="4248472" cy="646331"/>
          </a:xfrm>
          <a:prstGeom prst="rect">
            <a:avLst/>
          </a:prstGeom>
          <a:noFill/>
        </p:spPr>
        <p:txBody>
          <a:bodyPr wrap="square" rtlCol="0">
            <a:spAutoFit/>
          </a:bodyPr>
          <a:lstStyle/>
          <a:p>
            <a:r>
              <a:rPr lang="fr-FR" dirty="0" smtClean="0"/>
              <a:t>Elles doivent résister à des températures de 800°C</a:t>
            </a:r>
            <a:endParaRPr lang="fr-FR" dirty="0"/>
          </a:p>
        </p:txBody>
      </p:sp>
    </p:spTree>
    <p:extLst>
      <p:ext uri="{BB962C8B-B14F-4D97-AF65-F5344CB8AC3E}">
        <p14:creationId xmlns:p14="http://schemas.microsoft.com/office/powerpoint/2010/main" val="388014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980728"/>
            <a:ext cx="6961907" cy="369332"/>
          </a:xfrm>
          <a:prstGeom prst="rect">
            <a:avLst/>
          </a:prstGeom>
          <a:noFill/>
        </p:spPr>
        <p:txBody>
          <a:bodyPr wrap="square" rtlCol="0">
            <a:spAutoFit/>
          </a:bodyPr>
          <a:lstStyle/>
          <a:p>
            <a:r>
              <a:rPr lang="fr-FR" i="1" dirty="0" smtClean="0"/>
              <a:t>Etre capable d’identifier les différents éléments des freins à tambours.</a:t>
            </a:r>
            <a:endParaRPr lang="fr-FR" i="1" dirty="0"/>
          </a:p>
        </p:txBody>
      </p:sp>
      <p:sp>
        <p:nvSpPr>
          <p:cNvPr id="5" name="ZoneTexte 4"/>
          <p:cNvSpPr txBox="1"/>
          <p:nvPr/>
        </p:nvSpPr>
        <p:spPr>
          <a:xfrm>
            <a:off x="899592" y="2276872"/>
            <a:ext cx="7200800" cy="2308324"/>
          </a:xfrm>
          <a:prstGeom prst="rect">
            <a:avLst/>
          </a:prstGeom>
          <a:noFill/>
        </p:spPr>
        <p:txBody>
          <a:bodyPr wrap="square" rtlCol="0">
            <a:spAutoFit/>
          </a:bodyPr>
          <a:lstStyle/>
          <a:p>
            <a:pPr algn="ctr"/>
            <a:r>
              <a:rPr lang="fr-FR" sz="4800" dirty="0">
                <a:solidFill>
                  <a:schemeClr val="tx2">
                    <a:lumMod val="60000"/>
                    <a:lumOff val="40000"/>
                  </a:schemeClr>
                </a:solidFill>
              </a:rPr>
              <a:t>Quels sont les éléments </a:t>
            </a:r>
            <a:r>
              <a:rPr lang="fr-FR" sz="4800" dirty="0" smtClean="0">
                <a:solidFill>
                  <a:schemeClr val="tx2">
                    <a:lumMod val="60000"/>
                    <a:lumOff val="40000"/>
                  </a:schemeClr>
                </a:solidFill>
              </a:rPr>
              <a:t>constituant </a:t>
            </a:r>
            <a:r>
              <a:rPr lang="fr-FR" sz="4800" dirty="0">
                <a:solidFill>
                  <a:schemeClr val="tx2">
                    <a:lumMod val="60000"/>
                    <a:lumOff val="40000"/>
                  </a:schemeClr>
                </a:solidFill>
              </a:rPr>
              <a:t>les freins à </a:t>
            </a:r>
            <a:r>
              <a:rPr lang="fr-FR" sz="4800" dirty="0" smtClean="0">
                <a:solidFill>
                  <a:schemeClr val="tx2">
                    <a:lumMod val="60000"/>
                    <a:lumOff val="40000"/>
                  </a:schemeClr>
                </a:solidFill>
              </a:rPr>
              <a:t>tambours </a:t>
            </a:r>
            <a:r>
              <a:rPr lang="fr-FR" sz="4800" dirty="0">
                <a:solidFill>
                  <a:schemeClr val="tx2">
                    <a:lumMod val="60000"/>
                    <a:lumOff val="40000"/>
                  </a:schemeClr>
                </a:solidFill>
              </a:rPr>
              <a:t>?</a:t>
            </a:r>
          </a:p>
        </p:txBody>
      </p:sp>
      <p:sp>
        <p:nvSpPr>
          <p:cNvPr id="6" name="ZoneTexte 5"/>
          <p:cNvSpPr txBox="1"/>
          <p:nvPr/>
        </p:nvSpPr>
        <p:spPr>
          <a:xfrm>
            <a:off x="1259632" y="4869159"/>
            <a:ext cx="7128792" cy="1477328"/>
          </a:xfrm>
          <a:prstGeom prst="rect">
            <a:avLst/>
          </a:prstGeom>
          <a:noFill/>
        </p:spPr>
        <p:txBody>
          <a:bodyPr wrap="square" rtlCol="0">
            <a:spAutoFit/>
          </a:bodyPr>
          <a:lstStyle/>
          <a:p>
            <a:r>
              <a:rPr lang="fr-FR" dirty="0" smtClean="0"/>
              <a:t>Recherchez dans la documentation technique mis à votre disposition (chapitre ; FREIN – Méthode de réparation), le nom des éléments constituants le frein à tambour. Puis complétez « le frein à tambour,  a) Constitution » page 5. Ensuite coloriez en vert les éléments fixes (pas de rotation)</a:t>
            </a:r>
            <a:endParaRPr lang="fr-FR" dirty="0"/>
          </a:p>
        </p:txBody>
      </p:sp>
    </p:spTree>
    <p:extLst>
      <p:ext uri="{BB962C8B-B14F-4D97-AF65-F5344CB8AC3E}">
        <p14:creationId xmlns:p14="http://schemas.microsoft.com/office/powerpoint/2010/main" val="16901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980728"/>
            <a:ext cx="6961907" cy="369332"/>
          </a:xfrm>
          <a:prstGeom prst="rect">
            <a:avLst/>
          </a:prstGeom>
          <a:noFill/>
        </p:spPr>
        <p:txBody>
          <a:bodyPr wrap="square" rtlCol="0">
            <a:spAutoFit/>
          </a:bodyPr>
          <a:lstStyle/>
          <a:p>
            <a:r>
              <a:rPr lang="fr-FR" i="1" dirty="0" smtClean="0"/>
              <a:t>Etre capable d’identifier les différents éléments des freins à tambours.</a:t>
            </a:r>
            <a:endParaRPr lang="fr-FR" i="1" dirty="0"/>
          </a:p>
        </p:txBody>
      </p:sp>
      <p:grpSp>
        <p:nvGrpSpPr>
          <p:cNvPr id="5" name="Group 1"/>
          <p:cNvGrpSpPr>
            <a:grpSpLocks/>
          </p:cNvGrpSpPr>
          <p:nvPr/>
        </p:nvGrpSpPr>
        <p:grpSpPr bwMode="auto">
          <a:xfrm>
            <a:off x="3563888" y="1756164"/>
            <a:ext cx="5356140" cy="4769180"/>
            <a:chOff x="4020" y="2032"/>
            <a:chExt cx="6465" cy="5319"/>
          </a:xfrm>
        </p:grpSpPr>
        <p:pic>
          <p:nvPicPr>
            <p:cNvPr id="6" name="Picture 2" descr="Frein 10"/>
            <p:cNvPicPr>
              <a:picLocks noChangeAspect="1" noChangeArrowheads="1"/>
            </p:cNvPicPr>
            <p:nvPr/>
          </p:nvPicPr>
          <p:blipFill>
            <a:blip r:embed="rId3">
              <a:lum contrast="20000"/>
            </a:blip>
            <a:srcRect b="8127"/>
            <a:stretch>
              <a:fillRect/>
            </a:stretch>
          </p:blipFill>
          <p:spPr bwMode="auto">
            <a:xfrm>
              <a:off x="4020" y="2032"/>
              <a:ext cx="6000" cy="5319"/>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14276" t="3346" r="4057" b="42802"/>
            <a:stretch>
              <a:fillRect/>
            </a:stretch>
          </p:blipFill>
          <p:spPr bwMode="auto">
            <a:xfrm>
              <a:off x="8450" y="2200"/>
              <a:ext cx="2035" cy="1733"/>
            </a:xfrm>
            <a:prstGeom prst="rect">
              <a:avLst/>
            </a:prstGeom>
            <a:noFill/>
            <a:ln w="9525">
              <a:noFill/>
              <a:miter lim="800000"/>
              <a:headEnd/>
              <a:tailEnd/>
            </a:ln>
          </p:spPr>
        </p:pic>
      </p:grpSp>
      <p:graphicFrame>
        <p:nvGraphicFramePr>
          <p:cNvPr id="8" name="Tableau 7"/>
          <p:cNvGraphicFramePr>
            <a:graphicFrameLocks noGrp="1"/>
          </p:cNvGraphicFramePr>
          <p:nvPr>
            <p:extLst>
              <p:ext uri="{D42A27DB-BD31-4B8C-83A1-F6EECF244321}">
                <p14:modId xmlns:p14="http://schemas.microsoft.com/office/powerpoint/2010/main" val="4184282040"/>
              </p:ext>
            </p:extLst>
          </p:nvPr>
        </p:nvGraphicFramePr>
        <p:xfrm>
          <a:off x="141438" y="2683728"/>
          <a:ext cx="3416353" cy="3399304"/>
        </p:xfrm>
        <a:graphic>
          <a:graphicData uri="http://schemas.openxmlformats.org/drawingml/2006/table">
            <a:tbl>
              <a:tblPr firstRow="1" bandRow="1">
                <a:tableStyleId>{5C22544A-7EE6-4342-B048-85BDC9FD1C3A}</a:tableStyleId>
              </a:tblPr>
              <a:tblGrid>
                <a:gridCol w="470122"/>
                <a:gridCol w="2946231"/>
              </a:tblGrid>
              <a:tr h="307638">
                <a:tc>
                  <a:txBody>
                    <a:bodyPr/>
                    <a:lstStyle/>
                    <a:p>
                      <a:r>
                        <a:rPr lang="fr-FR" dirty="0" smtClean="0"/>
                        <a:t>1</a:t>
                      </a:r>
                      <a:endParaRPr lang="fr-FR" dirty="0"/>
                    </a:p>
                  </a:txBody>
                  <a:tcPr/>
                </a:tc>
                <a:tc>
                  <a:txBody>
                    <a:bodyPr/>
                    <a:lstStyle/>
                    <a:p>
                      <a:endParaRPr lang="fr-FR" dirty="0"/>
                    </a:p>
                  </a:txBody>
                  <a:tcPr/>
                </a:tc>
              </a:tr>
              <a:tr h="307638">
                <a:tc>
                  <a:txBody>
                    <a:bodyPr/>
                    <a:lstStyle/>
                    <a:p>
                      <a:r>
                        <a:rPr lang="fr-FR" dirty="0" smtClean="0"/>
                        <a:t>2</a:t>
                      </a:r>
                      <a:endParaRPr lang="fr-FR" dirty="0"/>
                    </a:p>
                  </a:txBody>
                  <a:tcPr/>
                </a:tc>
                <a:tc>
                  <a:txBody>
                    <a:bodyPr/>
                    <a:lstStyle/>
                    <a:p>
                      <a:endParaRPr lang="fr-FR"/>
                    </a:p>
                  </a:txBody>
                  <a:tcPr/>
                </a:tc>
              </a:tr>
              <a:tr h="307638">
                <a:tc>
                  <a:txBody>
                    <a:bodyPr/>
                    <a:lstStyle/>
                    <a:p>
                      <a:r>
                        <a:rPr lang="fr-FR" dirty="0" smtClean="0"/>
                        <a:t>4</a:t>
                      </a:r>
                      <a:endParaRPr lang="fr-FR" dirty="0"/>
                    </a:p>
                  </a:txBody>
                  <a:tcPr/>
                </a:tc>
                <a:tc>
                  <a:txBody>
                    <a:bodyPr/>
                    <a:lstStyle/>
                    <a:p>
                      <a:endParaRPr lang="fr-FR"/>
                    </a:p>
                  </a:txBody>
                  <a:tcPr/>
                </a:tc>
              </a:tr>
              <a:tr h="656104">
                <a:tc>
                  <a:txBody>
                    <a:bodyPr/>
                    <a:lstStyle/>
                    <a:p>
                      <a:r>
                        <a:rPr lang="fr-FR" dirty="0" smtClean="0"/>
                        <a:t>9</a:t>
                      </a:r>
                      <a:endParaRPr lang="fr-FR" dirty="0"/>
                    </a:p>
                  </a:txBody>
                  <a:tcPr/>
                </a:tc>
                <a:tc>
                  <a:txBody>
                    <a:bodyPr/>
                    <a:lstStyle/>
                    <a:p>
                      <a:endParaRPr lang="fr-FR"/>
                    </a:p>
                  </a:txBody>
                  <a:tcPr/>
                </a:tc>
              </a:tr>
              <a:tr h="307638">
                <a:tc>
                  <a:txBody>
                    <a:bodyPr/>
                    <a:lstStyle/>
                    <a:p>
                      <a:r>
                        <a:rPr lang="fr-FR" dirty="0" smtClean="0"/>
                        <a:t>10</a:t>
                      </a:r>
                      <a:endParaRPr lang="fr-FR" dirty="0"/>
                    </a:p>
                  </a:txBody>
                  <a:tcPr/>
                </a:tc>
                <a:tc>
                  <a:txBody>
                    <a:bodyPr/>
                    <a:lstStyle/>
                    <a:p>
                      <a:endParaRPr lang="fr-FR" dirty="0"/>
                    </a:p>
                  </a:txBody>
                  <a:tcPr/>
                </a:tc>
              </a:tr>
              <a:tr h="307638">
                <a:tc>
                  <a:txBody>
                    <a:bodyPr/>
                    <a:lstStyle/>
                    <a:p>
                      <a:r>
                        <a:rPr lang="fr-FR" dirty="0" smtClean="0"/>
                        <a:t>12</a:t>
                      </a:r>
                    </a:p>
                    <a:p>
                      <a:endParaRPr lang="fr-FR" dirty="0"/>
                    </a:p>
                  </a:txBody>
                  <a:tcPr/>
                </a:tc>
                <a:tc>
                  <a:txBody>
                    <a:bodyPr/>
                    <a:lstStyle/>
                    <a:p>
                      <a:endParaRPr lang="fr-FR"/>
                    </a:p>
                  </a:txBody>
                  <a:tcPr/>
                </a:tc>
              </a:tr>
              <a:tr h="307638">
                <a:tc>
                  <a:txBody>
                    <a:bodyPr/>
                    <a:lstStyle/>
                    <a:p>
                      <a:r>
                        <a:rPr lang="fr-FR" dirty="0" smtClean="0"/>
                        <a:t>13</a:t>
                      </a:r>
                      <a:endParaRPr lang="fr-FR" dirty="0"/>
                    </a:p>
                  </a:txBody>
                  <a:tcPr/>
                </a:tc>
                <a:tc>
                  <a:txBody>
                    <a:bodyPr/>
                    <a:lstStyle/>
                    <a:p>
                      <a:endParaRPr lang="fr-FR" dirty="0" smtClean="0"/>
                    </a:p>
                    <a:p>
                      <a:endParaRPr lang="fr-FR" dirty="0"/>
                    </a:p>
                  </a:txBody>
                  <a:tcPr/>
                </a:tc>
              </a:tr>
            </a:tbl>
          </a:graphicData>
        </a:graphic>
      </p:graphicFrame>
      <p:sp>
        <p:nvSpPr>
          <p:cNvPr id="9" name="ZoneTexte 8"/>
          <p:cNvSpPr txBox="1"/>
          <p:nvPr/>
        </p:nvSpPr>
        <p:spPr>
          <a:xfrm>
            <a:off x="706436" y="2683728"/>
            <a:ext cx="2785444" cy="369332"/>
          </a:xfrm>
          <a:prstGeom prst="rect">
            <a:avLst/>
          </a:prstGeom>
          <a:noFill/>
        </p:spPr>
        <p:txBody>
          <a:bodyPr wrap="square" rtlCol="0">
            <a:spAutoFit/>
          </a:bodyPr>
          <a:lstStyle/>
          <a:p>
            <a:r>
              <a:rPr lang="fr-FR" dirty="0" smtClean="0"/>
              <a:t>Tambour</a:t>
            </a:r>
            <a:endParaRPr lang="fr-FR" dirty="0"/>
          </a:p>
        </p:txBody>
      </p:sp>
      <p:sp>
        <p:nvSpPr>
          <p:cNvPr id="10" name="ZoneTexte 9"/>
          <p:cNvSpPr txBox="1"/>
          <p:nvPr/>
        </p:nvSpPr>
        <p:spPr>
          <a:xfrm>
            <a:off x="706436" y="3053060"/>
            <a:ext cx="2785444" cy="369332"/>
          </a:xfrm>
          <a:prstGeom prst="rect">
            <a:avLst/>
          </a:prstGeom>
          <a:noFill/>
        </p:spPr>
        <p:txBody>
          <a:bodyPr wrap="square" rtlCol="0">
            <a:spAutoFit/>
          </a:bodyPr>
          <a:lstStyle/>
          <a:p>
            <a:r>
              <a:rPr lang="fr-FR" dirty="0" smtClean="0"/>
              <a:t>Flasque</a:t>
            </a:r>
            <a:endParaRPr lang="fr-FR" dirty="0"/>
          </a:p>
        </p:txBody>
      </p:sp>
      <p:sp>
        <p:nvSpPr>
          <p:cNvPr id="11" name="ZoneTexte 10"/>
          <p:cNvSpPr txBox="1"/>
          <p:nvPr/>
        </p:nvSpPr>
        <p:spPr>
          <a:xfrm>
            <a:off x="706436" y="3422392"/>
            <a:ext cx="2785444" cy="366648"/>
          </a:xfrm>
          <a:prstGeom prst="rect">
            <a:avLst/>
          </a:prstGeom>
          <a:noFill/>
        </p:spPr>
        <p:txBody>
          <a:bodyPr wrap="square" rtlCol="0">
            <a:spAutoFit/>
          </a:bodyPr>
          <a:lstStyle/>
          <a:p>
            <a:r>
              <a:rPr lang="fr-FR" dirty="0" smtClean="0"/>
              <a:t>Ressort d’ancrage</a:t>
            </a:r>
            <a:endParaRPr lang="fr-FR" dirty="0"/>
          </a:p>
        </p:txBody>
      </p:sp>
      <p:sp>
        <p:nvSpPr>
          <p:cNvPr id="12" name="ZoneTexte 11"/>
          <p:cNvSpPr txBox="1"/>
          <p:nvPr/>
        </p:nvSpPr>
        <p:spPr>
          <a:xfrm>
            <a:off x="706437" y="3789040"/>
            <a:ext cx="2785443" cy="646331"/>
          </a:xfrm>
          <a:prstGeom prst="rect">
            <a:avLst/>
          </a:prstGeom>
          <a:noFill/>
        </p:spPr>
        <p:txBody>
          <a:bodyPr wrap="square" rtlCol="0">
            <a:spAutoFit/>
          </a:bodyPr>
          <a:lstStyle/>
          <a:p>
            <a:r>
              <a:rPr lang="fr-FR" dirty="0" smtClean="0"/>
              <a:t>Biellette de rattrapage de jeu automatique</a:t>
            </a:r>
            <a:endParaRPr lang="fr-FR" dirty="0"/>
          </a:p>
        </p:txBody>
      </p:sp>
      <p:sp>
        <p:nvSpPr>
          <p:cNvPr id="13" name="ZoneTexte 12"/>
          <p:cNvSpPr txBox="1"/>
          <p:nvPr/>
        </p:nvSpPr>
        <p:spPr>
          <a:xfrm>
            <a:off x="706436" y="4435371"/>
            <a:ext cx="2785444" cy="369332"/>
          </a:xfrm>
          <a:prstGeom prst="rect">
            <a:avLst/>
          </a:prstGeom>
          <a:noFill/>
        </p:spPr>
        <p:txBody>
          <a:bodyPr wrap="square" rtlCol="0">
            <a:spAutoFit/>
          </a:bodyPr>
          <a:lstStyle/>
          <a:p>
            <a:r>
              <a:rPr lang="fr-FR" dirty="0" smtClean="0"/>
              <a:t>Cylindre de roue</a:t>
            </a:r>
            <a:endParaRPr lang="fr-FR" dirty="0"/>
          </a:p>
        </p:txBody>
      </p:sp>
      <p:sp>
        <p:nvSpPr>
          <p:cNvPr id="14" name="ZoneTexte 13"/>
          <p:cNvSpPr txBox="1"/>
          <p:nvPr/>
        </p:nvSpPr>
        <p:spPr>
          <a:xfrm>
            <a:off x="706436" y="4804703"/>
            <a:ext cx="2785444" cy="646331"/>
          </a:xfrm>
          <a:prstGeom prst="rect">
            <a:avLst/>
          </a:prstGeom>
          <a:noFill/>
        </p:spPr>
        <p:txBody>
          <a:bodyPr wrap="square" rtlCol="0">
            <a:spAutoFit/>
          </a:bodyPr>
          <a:lstStyle/>
          <a:p>
            <a:r>
              <a:rPr lang="fr-FR" dirty="0" smtClean="0"/>
              <a:t>Segment ou mâchoire primaire</a:t>
            </a:r>
            <a:endParaRPr lang="fr-FR" dirty="0"/>
          </a:p>
        </p:txBody>
      </p:sp>
      <p:sp>
        <p:nvSpPr>
          <p:cNvPr id="16" name="ZoneTexte 15"/>
          <p:cNvSpPr txBox="1"/>
          <p:nvPr/>
        </p:nvSpPr>
        <p:spPr>
          <a:xfrm>
            <a:off x="706436" y="5451034"/>
            <a:ext cx="2785444" cy="646331"/>
          </a:xfrm>
          <a:prstGeom prst="rect">
            <a:avLst/>
          </a:prstGeom>
          <a:noFill/>
        </p:spPr>
        <p:txBody>
          <a:bodyPr wrap="square" rtlCol="0">
            <a:spAutoFit/>
          </a:bodyPr>
          <a:lstStyle/>
          <a:p>
            <a:r>
              <a:rPr lang="fr-FR" dirty="0" smtClean="0"/>
              <a:t>Segment ou mâchoire secondaire</a:t>
            </a:r>
            <a:endParaRPr lang="fr-FR" dirty="0"/>
          </a:p>
        </p:txBody>
      </p:sp>
    </p:spTree>
    <p:extLst>
      <p:ext uri="{BB962C8B-B14F-4D97-AF65-F5344CB8AC3E}">
        <p14:creationId xmlns:p14="http://schemas.microsoft.com/office/powerpoint/2010/main" val="40893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1395409" y="1924182"/>
            <a:ext cx="6137158" cy="1569660"/>
          </a:xfrm>
          <a:prstGeom prst="rect">
            <a:avLst/>
          </a:prstGeom>
          <a:noFill/>
        </p:spPr>
        <p:txBody>
          <a:bodyPr wrap="square" rtlCol="0">
            <a:spAutoFit/>
          </a:bodyPr>
          <a:lstStyle/>
          <a:p>
            <a:pPr algn="ctr"/>
            <a:r>
              <a:rPr lang="fr-FR" sz="4800" dirty="0">
                <a:solidFill>
                  <a:schemeClr val="tx2">
                    <a:lumMod val="60000"/>
                    <a:lumOff val="40000"/>
                  </a:schemeClr>
                </a:solidFill>
              </a:rPr>
              <a:t>Comment </a:t>
            </a:r>
            <a:r>
              <a:rPr lang="fr-FR" sz="4800" dirty="0" smtClean="0">
                <a:solidFill>
                  <a:schemeClr val="tx2">
                    <a:lumMod val="60000"/>
                    <a:lumOff val="40000"/>
                  </a:schemeClr>
                </a:solidFill>
              </a:rPr>
              <a:t>fonctionnent </a:t>
            </a:r>
          </a:p>
          <a:p>
            <a:pPr algn="ctr"/>
            <a:r>
              <a:rPr lang="fr-FR" sz="4800" dirty="0" smtClean="0">
                <a:solidFill>
                  <a:schemeClr val="tx2">
                    <a:lumMod val="60000"/>
                    <a:lumOff val="40000"/>
                  </a:schemeClr>
                </a:solidFill>
              </a:rPr>
              <a:t>les freins à tambours ?</a:t>
            </a:r>
            <a:endParaRPr lang="fr-FR" sz="4800" dirty="0">
              <a:solidFill>
                <a:schemeClr val="tx2">
                  <a:lumMod val="60000"/>
                  <a:lumOff val="40000"/>
                </a:schemeClr>
              </a:solidFill>
            </a:endParaRPr>
          </a:p>
        </p:txBody>
      </p:sp>
      <p:sp>
        <p:nvSpPr>
          <p:cNvPr id="6" name="ZoneTexte 5"/>
          <p:cNvSpPr txBox="1"/>
          <p:nvPr/>
        </p:nvSpPr>
        <p:spPr>
          <a:xfrm>
            <a:off x="353218" y="4005064"/>
            <a:ext cx="8323238" cy="2246769"/>
          </a:xfrm>
          <a:prstGeom prst="rect">
            <a:avLst/>
          </a:prstGeom>
          <a:noFill/>
        </p:spPr>
        <p:txBody>
          <a:bodyPr wrap="square" rtlCol="0">
            <a:spAutoFit/>
          </a:bodyPr>
          <a:lstStyle/>
          <a:p>
            <a:r>
              <a:rPr lang="fr-FR" sz="2000" dirty="0" smtClean="0"/>
              <a:t>Après avoir pris connaissance du fonctionnement du frein tambour « le frein à tambour,  b) Fonctionnement » page 5, répondez aux questions suivantes ;</a:t>
            </a:r>
          </a:p>
          <a:p>
            <a:endParaRPr lang="fr-FR" sz="2000" dirty="0" smtClean="0"/>
          </a:p>
          <a:p>
            <a:r>
              <a:rPr lang="fr-FR" sz="2000" dirty="0" smtClean="0">
                <a:solidFill>
                  <a:schemeClr val="accent1">
                    <a:lumMod val="75000"/>
                  </a:schemeClr>
                </a:solidFill>
              </a:rPr>
              <a:t>Les garnitures primaires et secondaires s’usent-elles de manière identique (justifiez votre réponse) ? </a:t>
            </a:r>
          </a:p>
          <a:p>
            <a:endParaRPr lang="fr-FR" sz="2000" dirty="0"/>
          </a:p>
          <a:p>
            <a:r>
              <a:rPr lang="fr-FR" sz="2000" dirty="0" smtClean="0">
                <a:solidFill>
                  <a:schemeClr val="accent1">
                    <a:lumMod val="75000"/>
                  </a:schemeClr>
                </a:solidFill>
              </a:rPr>
              <a:t>Quel est le rôle du dispositif de rattrapage d’usure ?</a:t>
            </a:r>
            <a:endParaRPr lang="fr-FR" sz="2000" dirty="0">
              <a:solidFill>
                <a:schemeClr val="accent1">
                  <a:lumMod val="75000"/>
                </a:schemeClr>
              </a:solidFill>
            </a:endParaRPr>
          </a:p>
        </p:txBody>
      </p:sp>
      <p:sp>
        <p:nvSpPr>
          <p:cNvPr id="9" name="ZoneTexte 8"/>
          <p:cNvSpPr txBox="1"/>
          <p:nvPr/>
        </p:nvSpPr>
        <p:spPr>
          <a:xfrm>
            <a:off x="858836" y="816642"/>
            <a:ext cx="7465964" cy="369332"/>
          </a:xfrm>
          <a:prstGeom prst="rect">
            <a:avLst/>
          </a:prstGeom>
          <a:noFill/>
        </p:spPr>
        <p:txBody>
          <a:bodyPr wrap="square" rtlCol="0">
            <a:spAutoFit/>
          </a:bodyPr>
          <a:lstStyle/>
          <a:p>
            <a:r>
              <a:rPr lang="fr-FR" i="1" dirty="0" smtClean="0"/>
              <a:t>Etre capable d’analyser le fonctionnement d’un frein à tambour.</a:t>
            </a:r>
            <a:endParaRPr lang="fr-FR" i="1" dirty="0"/>
          </a:p>
        </p:txBody>
      </p:sp>
    </p:spTree>
    <p:extLst>
      <p:ext uri="{BB962C8B-B14F-4D97-AF65-F5344CB8AC3E}">
        <p14:creationId xmlns:p14="http://schemas.microsoft.com/office/powerpoint/2010/main" val="154046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06436" y="808602"/>
            <a:ext cx="7465964" cy="369332"/>
          </a:xfrm>
          <a:prstGeom prst="rect">
            <a:avLst/>
          </a:prstGeom>
          <a:noFill/>
        </p:spPr>
        <p:txBody>
          <a:bodyPr wrap="square" rtlCol="0">
            <a:spAutoFit/>
          </a:bodyPr>
          <a:lstStyle/>
          <a:p>
            <a:r>
              <a:rPr lang="fr-FR" i="1" dirty="0" smtClean="0"/>
              <a:t>Etre capable </a:t>
            </a:r>
            <a:r>
              <a:rPr lang="fr-FR" i="1" dirty="0"/>
              <a:t>d’analyser le </a:t>
            </a:r>
            <a:r>
              <a:rPr lang="fr-FR" i="1" dirty="0" smtClean="0"/>
              <a:t>fonctionnement d’un frein à tambour.</a:t>
            </a:r>
            <a:endParaRPr lang="fr-FR" i="1" dirty="0"/>
          </a:p>
        </p:txBody>
      </p:sp>
      <p:sp>
        <p:nvSpPr>
          <p:cNvPr id="4" name="ZoneTexte 3"/>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7"/>
          <p:cNvSpPr/>
          <p:nvPr/>
        </p:nvSpPr>
        <p:spPr>
          <a:xfrm>
            <a:off x="179512" y="1556792"/>
            <a:ext cx="3636404" cy="2308324"/>
          </a:xfrm>
          <a:prstGeom prst="rect">
            <a:avLst/>
          </a:prstGeom>
        </p:spPr>
        <p:txBody>
          <a:bodyPr wrap="square">
            <a:spAutoFit/>
          </a:bodyPr>
          <a:lstStyle/>
          <a:p>
            <a:pPr lvl="0" indent="228600" algn="just" fontAlgn="base">
              <a:spcBef>
                <a:spcPct val="0"/>
              </a:spcBef>
              <a:spcAft>
                <a:spcPct val="0"/>
              </a:spcAft>
            </a:pPr>
            <a:r>
              <a:rPr lang="fr-FR" altLang="fr-FR" dirty="0">
                <a:solidFill>
                  <a:prstClr val="black"/>
                </a:solidFill>
                <a:latin typeface="Comic Sans MS" pitchFamily="66" charset="0"/>
                <a:ea typeface="Times New Roman" pitchFamily="18" charset="0"/>
                <a:cs typeface="Arial" pitchFamily="34" charset="0"/>
              </a:rPr>
              <a:t>Lorsque le conducteur appuie sur la pédale de frein, le flux </a:t>
            </a:r>
            <a:r>
              <a:rPr lang="fr-FR" altLang="fr-FR" dirty="0" smtClean="0">
                <a:solidFill>
                  <a:prstClr val="black"/>
                </a:solidFill>
                <a:latin typeface="Comic Sans MS" pitchFamily="66" charset="0"/>
                <a:ea typeface="Times New Roman" pitchFamily="18" charset="0"/>
                <a:cs typeface="Arial" pitchFamily="34" charset="0"/>
              </a:rPr>
              <a:t>d’huile (liquide de frein)  </a:t>
            </a:r>
            <a:r>
              <a:rPr lang="fr-FR" altLang="fr-FR" dirty="0">
                <a:solidFill>
                  <a:prstClr val="black"/>
                </a:solidFill>
                <a:latin typeface="Comic Sans MS" pitchFamily="66" charset="0"/>
                <a:ea typeface="Times New Roman" pitchFamily="18" charset="0"/>
                <a:cs typeface="Arial" pitchFamily="34" charset="0"/>
              </a:rPr>
              <a:t>arrive au cylindre de roue. </a:t>
            </a:r>
            <a:endParaRPr lang="fr-FR" altLang="fr-FR" dirty="0" smtClean="0">
              <a:solidFill>
                <a:prstClr val="black"/>
              </a:solidFill>
              <a:latin typeface="Comic Sans MS" pitchFamily="66" charset="0"/>
              <a:ea typeface="Times New Roman" pitchFamily="18" charset="0"/>
              <a:cs typeface="Arial" pitchFamily="34" charset="0"/>
            </a:endParaRPr>
          </a:p>
          <a:p>
            <a:pPr lvl="0" indent="228600" algn="just" fontAlgn="base">
              <a:spcBef>
                <a:spcPct val="0"/>
              </a:spcBef>
              <a:spcAft>
                <a:spcPct val="0"/>
              </a:spcAft>
            </a:pPr>
            <a:endParaRPr lang="fr-FR" altLang="fr-FR" dirty="0">
              <a:solidFill>
                <a:prstClr val="black"/>
              </a:solidFill>
              <a:latin typeface="Arial" pitchFamily="34" charset="0"/>
            </a:endParaRPr>
          </a:p>
          <a:p>
            <a:pPr lvl="0" indent="228600" algn="just" eaLnBrk="0" fontAlgn="base" hangingPunct="0">
              <a:spcBef>
                <a:spcPct val="0"/>
              </a:spcBef>
              <a:spcAft>
                <a:spcPct val="0"/>
              </a:spcAft>
            </a:pPr>
            <a:r>
              <a:rPr lang="fr-FR" altLang="fr-FR" dirty="0">
                <a:solidFill>
                  <a:prstClr val="black"/>
                </a:solidFill>
                <a:latin typeface="Comic Sans MS" pitchFamily="66" charset="0"/>
                <a:ea typeface="Times New Roman" pitchFamily="18" charset="0"/>
                <a:cs typeface="Arial" pitchFamily="34" charset="0"/>
              </a:rPr>
              <a:t>Les pistons se déplacent  et viennent appliquer les garnitures sur le tambour.</a:t>
            </a:r>
            <a:endParaRPr lang="fr-FR" altLang="fr-FR" dirty="0">
              <a:solidFill>
                <a:prstClr val="black"/>
              </a:solidFill>
              <a:latin typeface="Arial" pitchFamily="34" charset="0"/>
            </a:endParaRPr>
          </a:p>
        </p:txBody>
      </p:sp>
      <p:pic>
        <p:nvPicPr>
          <p:cNvPr id="7172" name="Picture 4" descr="garni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733054"/>
            <a:ext cx="4871433" cy="220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79512" y="4221088"/>
            <a:ext cx="7753995" cy="2031325"/>
          </a:xfrm>
          <a:prstGeom prst="rect">
            <a:avLst/>
          </a:prstGeom>
        </p:spPr>
        <p:txBody>
          <a:bodyPr wrap="square">
            <a:spAutoFit/>
          </a:bodyPr>
          <a:lstStyle/>
          <a:p>
            <a:r>
              <a:rPr lang="fr-FR" dirty="0">
                <a:solidFill>
                  <a:prstClr val="black"/>
                </a:solidFill>
                <a:latin typeface="Comic Sans MS" pitchFamily="66" charset="0"/>
                <a:ea typeface="Times New Roman" pitchFamily="18" charset="0"/>
                <a:cs typeface="Arial" pitchFamily="34" charset="0"/>
              </a:rPr>
              <a:t>En tournant le tambour à  tendance à entraîner les segments. </a:t>
            </a:r>
          </a:p>
          <a:p>
            <a:r>
              <a:rPr lang="fr-FR" dirty="0">
                <a:solidFill>
                  <a:prstClr val="black"/>
                </a:solidFill>
                <a:latin typeface="Comic Sans MS" pitchFamily="66" charset="0"/>
                <a:ea typeface="Times New Roman" pitchFamily="18" charset="0"/>
                <a:cs typeface="Arial" pitchFamily="34" charset="0"/>
              </a:rPr>
              <a:t> </a:t>
            </a:r>
          </a:p>
          <a:p>
            <a:r>
              <a:rPr lang="fr-FR" dirty="0">
                <a:solidFill>
                  <a:prstClr val="black"/>
                </a:solidFill>
                <a:latin typeface="Comic Sans MS" pitchFamily="66" charset="0"/>
                <a:ea typeface="Times New Roman" pitchFamily="18" charset="0"/>
                <a:cs typeface="Arial" pitchFamily="34" charset="0"/>
              </a:rPr>
              <a:t>Un segment va s’arc-bouter sur son appui, ce qui augmente le freinage : c’est le segment primaire  ou comprimée (P).</a:t>
            </a:r>
          </a:p>
          <a:p>
            <a:r>
              <a:rPr lang="fr-FR" dirty="0">
                <a:solidFill>
                  <a:prstClr val="black"/>
                </a:solidFill>
                <a:latin typeface="Comic Sans MS" pitchFamily="66" charset="0"/>
                <a:ea typeface="Times New Roman" pitchFamily="18" charset="0"/>
                <a:cs typeface="Arial" pitchFamily="34" charset="0"/>
              </a:rPr>
              <a:t> </a:t>
            </a:r>
          </a:p>
          <a:p>
            <a:r>
              <a:rPr lang="fr-FR" dirty="0">
                <a:solidFill>
                  <a:prstClr val="black"/>
                </a:solidFill>
                <a:latin typeface="Comic Sans MS" pitchFamily="66" charset="0"/>
                <a:ea typeface="Times New Roman" pitchFamily="18" charset="0"/>
                <a:cs typeface="Arial" pitchFamily="34" charset="0"/>
              </a:rPr>
              <a:t>L’autre segment a tendance à  prendre moins d’appui sur le tambour : c’est le segment  secondaire ou  tendue (S).</a:t>
            </a:r>
          </a:p>
        </p:txBody>
      </p:sp>
    </p:spTree>
    <p:extLst>
      <p:ext uri="{BB962C8B-B14F-4D97-AF65-F5344CB8AC3E}">
        <p14:creationId xmlns:p14="http://schemas.microsoft.com/office/powerpoint/2010/main" val="11910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808602"/>
            <a:ext cx="7465964" cy="369332"/>
          </a:xfrm>
          <a:prstGeom prst="rect">
            <a:avLst/>
          </a:prstGeom>
          <a:noFill/>
        </p:spPr>
        <p:txBody>
          <a:bodyPr wrap="square" rtlCol="0">
            <a:spAutoFit/>
          </a:bodyPr>
          <a:lstStyle/>
          <a:p>
            <a:r>
              <a:rPr lang="fr-FR" i="1" dirty="0" smtClean="0"/>
              <a:t>Etre capable </a:t>
            </a:r>
            <a:r>
              <a:rPr lang="fr-FR" i="1" dirty="0"/>
              <a:t>d’analyser le </a:t>
            </a:r>
            <a:r>
              <a:rPr lang="fr-FR" i="1" dirty="0" smtClean="0"/>
              <a:t>fonctionnement d’un frein à tambour.</a:t>
            </a:r>
            <a:endParaRPr lang="fr-FR" i="1" dirty="0"/>
          </a:p>
        </p:txBody>
      </p:sp>
      <p:sp>
        <p:nvSpPr>
          <p:cNvPr id="5" name="Rectangle 4"/>
          <p:cNvSpPr/>
          <p:nvPr/>
        </p:nvSpPr>
        <p:spPr>
          <a:xfrm>
            <a:off x="971600" y="1844824"/>
            <a:ext cx="6912768" cy="830997"/>
          </a:xfrm>
          <a:prstGeom prst="rect">
            <a:avLst/>
          </a:prstGeom>
        </p:spPr>
        <p:txBody>
          <a:bodyPr wrap="square">
            <a:spAutoFit/>
          </a:bodyPr>
          <a:lstStyle/>
          <a:p>
            <a:r>
              <a:rPr lang="fr-FR" sz="2400" dirty="0" smtClean="0">
                <a:solidFill>
                  <a:schemeClr val="accent1">
                    <a:lumMod val="75000"/>
                  </a:schemeClr>
                </a:solidFill>
              </a:rPr>
              <a:t>Les garnitures primaires et secondaires s’usent-elles de manière identique (justifiez votre réponse) ? </a:t>
            </a:r>
          </a:p>
        </p:txBody>
      </p:sp>
      <p:sp>
        <p:nvSpPr>
          <p:cNvPr id="6" name="ZoneTexte 5"/>
          <p:cNvSpPr txBox="1"/>
          <p:nvPr/>
        </p:nvSpPr>
        <p:spPr>
          <a:xfrm>
            <a:off x="1223628" y="3356992"/>
            <a:ext cx="6408712" cy="2585323"/>
          </a:xfrm>
          <a:prstGeom prst="rect">
            <a:avLst/>
          </a:prstGeom>
          <a:noFill/>
        </p:spPr>
        <p:txBody>
          <a:bodyPr wrap="square" rtlCol="0">
            <a:spAutoFit/>
          </a:bodyPr>
          <a:lstStyle/>
          <a:p>
            <a:r>
              <a:rPr lang="fr-FR" dirty="0" smtClean="0"/>
              <a:t>Au moment du freinage, le segment primaire vient s’arc-bouter sur son appui, ce qui augmente le frottement et donc le freinage.</a:t>
            </a:r>
          </a:p>
          <a:p>
            <a:endParaRPr lang="fr-FR" dirty="0"/>
          </a:p>
          <a:p>
            <a:r>
              <a:rPr lang="fr-FR" dirty="0" smtClean="0"/>
              <a:t>Au contraire, le segment secondaire a tendance a être repoussé et donc à prendre moins d’appui sur le tambour. </a:t>
            </a:r>
            <a:r>
              <a:rPr lang="fr-FR" dirty="0"/>
              <a:t> </a:t>
            </a:r>
            <a:r>
              <a:rPr lang="fr-FR" dirty="0" smtClean="0"/>
              <a:t>Le frottement est moins important et donc le freinage plus faible.</a:t>
            </a:r>
          </a:p>
          <a:p>
            <a:endParaRPr lang="fr-FR" dirty="0"/>
          </a:p>
          <a:p>
            <a:r>
              <a:rPr lang="fr-FR" dirty="0" smtClean="0"/>
              <a:t>Conclusion ; une usure plus prononcée de la garniture sur le segment comprimé sera tout a fait normal.</a:t>
            </a:r>
            <a:endParaRPr lang="fr-FR" dirty="0"/>
          </a:p>
        </p:txBody>
      </p:sp>
    </p:spTree>
    <p:extLst>
      <p:ext uri="{BB962C8B-B14F-4D97-AF65-F5344CB8AC3E}">
        <p14:creationId xmlns:p14="http://schemas.microsoft.com/office/powerpoint/2010/main" val="9067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3" name="ZoneTexte 2"/>
          <p:cNvSpPr txBox="1"/>
          <p:nvPr/>
        </p:nvSpPr>
        <p:spPr>
          <a:xfrm>
            <a:off x="899592" y="2492896"/>
            <a:ext cx="7488832" cy="2308324"/>
          </a:xfrm>
          <a:prstGeom prst="rect">
            <a:avLst/>
          </a:prstGeom>
          <a:noFill/>
        </p:spPr>
        <p:txBody>
          <a:bodyPr wrap="square" rtlCol="0">
            <a:spAutoFit/>
          </a:bodyPr>
          <a:lstStyle/>
          <a:p>
            <a:pPr algn="ctr"/>
            <a:r>
              <a:rPr lang="fr-FR" sz="4800" dirty="0" smtClean="0">
                <a:solidFill>
                  <a:schemeClr val="tx2">
                    <a:lumMod val="60000"/>
                    <a:lumOff val="40000"/>
                  </a:schemeClr>
                </a:solidFill>
              </a:rPr>
              <a:t>OU SE TROUVENT LES RECEPTEURS DE FREINAGE SUR LE VEHICULE  ?</a:t>
            </a:r>
            <a:endParaRPr lang="fr-FR" sz="4800" dirty="0">
              <a:solidFill>
                <a:schemeClr val="tx2">
                  <a:lumMod val="60000"/>
                  <a:lumOff val="40000"/>
                </a:schemeClr>
              </a:solidFill>
            </a:endParaRPr>
          </a:p>
        </p:txBody>
      </p:sp>
      <p:sp>
        <p:nvSpPr>
          <p:cNvPr id="4" name="ZoneTexte 3"/>
          <p:cNvSpPr txBox="1"/>
          <p:nvPr/>
        </p:nvSpPr>
        <p:spPr>
          <a:xfrm>
            <a:off x="706437" y="980728"/>
            <a:ext cx="7681987" cy="369332"/>
          </a:xfrm>
          <a:prstGeom prst="rect">
            <a:avLst/>
          </a:prstGeom>
          <a:noFill/>
        </p:spPr>
        <p:txBody>
          <a:bodyPr wrap="square" rtlCol="0">
            <a:spAutoFit/>
          </a:bodyPr>
          <a:lstStyle/>
          <a:p>
            <a:r>
              <a:rPr lang="fr-FR" i="1" dirty="0" smtClean="0"/>
              <a:t>Etre capable de localiser les récepteurs de freinage (Freins à disque/tambour)</a:t>
            </a:r>
            <a:endParaRPr lang="fr-FR" i="1"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6" y="1484784"/>
            <a:ext cx="6912768" cy="4997988"/>
          </a:xfrm>
          <a:prstGeom prst="rect">
            <a:avLst/>
          </a:prstGeom>
        </p:spPr>
      </p:pic>
      <p:sp>
        <p:nvSpPr>
          <p:cNvPr id="6" name="ZoneTexte 5"/>
          <p:cNvSpPr txBox="1"/>
          <p:nvPr/>
        </p:nvSpPr>
        <p:spPr>
          <a:xfrm>
            <a:off x="0" y="6011996"/>
            <a:ext cx="1944216" cy="369332"/>
          </a:xfrm>
          <a:prstGeom prst="rect">
            <a:avLst/>
          </a:prstGeom>
          <a:noFill/>
        </p:spPr>
        <p:txBody>
          <a:bodyPr wrap="square" rtlCol="0">
            <a:spAutoFit/>
          </a:bodyPr>
          <a:lstStyle/>
          <a:p>
            <a:r>
              <a:rPr lang="fr-FR" b="1" dirty="0" smtClean="0"/>
              <a:t>Freins à disque</a:t>
            </a:r>
            <a:endParaRPr lang="fr-FR" b="1" dirty="0"/>
          </a:p>
        </p:txBody>
      </p:sp>
      <p:sp>
        <p:nvSpPr>
          <p:cNvPr id="8" name="ZoneTexte 7"/>
          <p:cNvSpPr txBox="1"/>
          <p:nvPr/>
        </p:nvSpPr>
        <p:spPr>
          <a:xfrm>
            <a:off x="6156176" y="5877272"/>
            <a:ext cx="2088232" cy="369332"/>
          </a:xfrm>
          <a:prstGeom prst="rect">
            <a:avLst/>
          </a:prstGeom>
          <a:noFill/>
        </p:spPr>
        <p:txBody>
          <a:bodyPr wrap="square" rtlCol="0">
            <a:spAutoFit/>
          </a:bodyPr>
          <a:lstStyle/>
          <a:p>
            <a:r>
              <a:rPr lang="fr-FR" b="1" dirty="0"/>
              <a:t>Freins à tambour</a:t>
            </a:r>
          </a:p>
        </p:txBody>
      </p:sp>
      <p:sp>
        <p:nvSpPr>
          <p:cNvPr id="9" name="ZoneTexte 8"/>
          <p:cNvSpPr txBox="1"/>
          <p:nvPr/>
        </p:nvSpPr>
        <p:spPr>
          <a:xfrm>
            <a:off x="353218" y="4801220"/>
            <a:ext cx="353219" cy="1015663"/>
          </a:xfrm>
          <a:prstGeom prst="rect">
            <a:avLst/>
          </a:prstGeom>
          <a:noFill/>
        </p:spPr>
        <p:txBody>
          <a:bodyPr wrap="square" rtlCol="0">
            <a:spAutoFit/>
          </a:bodyPr>
          <a:lstStyle/>
          <a:p>
            <a:r>
              <a:rPr lang="fr-FR" sz="6000" dirty="0" smtClean="0"/>
              <a:t>?</a:t>
            </a:r>
            <a:endParaRPr lang="fr-FR" sz="6000" dirty="0"/>
          </a:p>
        </p:txBody>
      </p:sp>
      <p:sp>
        <p:nvSpPr>
          <p:cNvPr id="10" name="ZoneTexte 9"/>
          <p:cNvSpPr txBox="1"/>
          <p:nvPr/>
        </p:nvSpPr>
        <p:spPr>
          <a:xfrm>
            <a:off x="8244408" y="4669600"/>
            <a:ext cx="888666" cy="1015663"/>
          </a:xfrm>
          <a:prstGeom prst="rect">
            <a:avLst/>
          </a:prstGeom>
          <a:noFill/>
        </p:spPr>
        <p:txBody>
          <a:bodyPr wrap="square" rtlCol="0">
            <a:spAutoFit/>
          </a:bodyPr>
          <a:lstStyle/>
          <a:p>
            <a:r>
              <a:rPr lang="fr-FR" sz="6000" dirty="0"/>
              <a:t>?</a:t>
            </a:r>
          </a:p>
        </p:txBody>
      </p:sp>
    </p:spTree>
    <p:extLst>
      <p:ext uri="{BB962C8B-B14F-4D97-AF65-F5344CB8AC3E}">
        <p14:creationId xmlns:p14="http://schemas.microsoft.com/office/powerpoint/2010/main" val="211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xit" presetSubtype="0" fill="hold" grpId="1"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500"/>
                            </p:stCondLst>
                            <p:childTnLst>
                              <p:par>
                                <p:cTn id="26" presetID="35" presetClass="emph" presetSubtype="0" repeatCount="indefinite" fill="hold" grpId="1" nodeType="afterEffect">
                                  <p:stCondLst>
                                    <p:cond delay="0"/>
                                  </p:stCondLst>
                                  <p:endCondLst>
                                    <p:cond evt="onNext" delay="0">
                                      <p:tgtEl>
                                        <p:sldTgt/>
                                      </p:tgtEl>
                                    </p:cond>
                                  </p:endCondLst>
                                  <p:childTnLst>
                                    <p:anim calcmode="discrete" valueType="str">
                                      <p:cBhvr>
                                        <p:cTn id="27" dur="2000" fill="hold"/>
                                        <p:tgtEl>
                                          <p:spTgt spid="9"/>
                                        </p:tgtEl>
                                        <p:attrNameLst>
                                          <p:attrName>style.visibility</p:attrName>
                                        </p:attrNameLst>
                                      </p:cBhvr>
                                      <p:tavLst>
                                        <p:tav tm="0">
                                          <p:val>
                                            <p:strVal val="hidden"/>
                                          </p:val>
                                        </p:tav>
                                        <p:tav tm="50000">
                                          <p:val>
                                            <p:strVal val="visible"/>
                                          </p:val>
                                        </p:tav>
                                      </p:tavLst>
                                    </p:anim>
                                  </p:childTnLst>
                                </p:cTn>
                              </p:par>
                              <p:par>
                                <p:cTn id="28" presetID="35" presetClass="emph" presetSubtype="0" repeatCount="indefinite" fill="hold" grpId="1" nodeType="withEffect">
                                  <p:stCondLst>
                                    <p:cond delay="0"/>
                                  </p:stCondLst>
                                  <p:endCondLst>
                                    <p:cond evt="onNext" delay="0">
                                      <p:tgtEl>
                                        <p:sldTgt/>
                                      </p:tgtEl>
                                    </p:cond>
                                  </p:endCondLst>
                                  <p:childTnLst>
                                    <p:anim calcmode="discrete" valueType="str">
                                      <p:cBhvr>
                                        <p:cTn id="29" dur="2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xit" presetSubtype="0" fill="hold" grpId="2"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8" grpId="0"/>
      <p:bldP spid="9" grpId="0"/>
      <p:bldP spid="9" grpId="1"/>
      <p:bldP spid="9" grpId="2"/>
      <p:bldP spid="10" grpId="0"/>
      <p:bldP spid="10" grpId="1"/>
      <p:bldP spid="10"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Rectangle 3"/>
          <p:cNvSpPr/>
          <p:nvPr/>
        </p:nvSpPr>
        <p:spPr>
          <a:xfrm>
            <a:off x="1259632" y="2492896"/>
            <a:ext cx="6624736" cy="461665"/>
          </a:xfrm>
          <a:prstGeom prst="rect">
            <a:avLst/>
          </a:prstGeom>
        </p:spPr>
        <p:txBody>
          <a:bodyPr wrap="square">
            <a:spAutoFit/>
          </a:bodyPr>
          <a:lstStyle/>
          <a:p>
            <a:r>
              <a:rPr lang="fr-FR" sz="2400" dirty="0">
                <a:solidFill>
                  <a:schemeClr val="accent1">
                    <a:lumMod val="75000"/>
                  </a:schemeClr>
                </a:solidFill>
              </a:rPr>
              <a:t>Quel est le rôle du dispositif de rattrapage d’usure ?</a:t>
            </a:r>
          </a:p>
        </p:txBody>
      </p:sp>
      <p:sp>
        <p:nvSpPr>
          <p:cNvPr id="5" name="ZoneTexte 4"/>
          <p:cNvSpPr txBox="1"/>
          <p:nvPr/>
        </p:nvSpPr>
        <p:spPr>
          <a:xfrm>
            <a:off x="706436" y="808602"/>
            <a:ext cx="7465964" cy="369332"/>
          </a:xfrm>
          <a:prstGeom prst="rect">
            <a:avLst/>
          </a:prstGeom>
          <a:noFill/>
        </p:spPr>
        <p:txBody>
          <a:bodyPr wrap="square" rtlCol="0">
            <a:spAutoFit/>
          </a:bodyPr>
          <a:lstStyle/>
          <a:p>
            <a:r>
              <a:rPr lang="fr-FR" i="1" dirty="0" smtClean="0"/>
              <a:t>Etre capable </a:t>
            </a:r>
            <a:r>
              <a:rPr lang="fr-FR" i="1" dirty="0"/>
              <a:t>d’analyser le </a:t>
            </a:r>
            <a:r>
              <a:rPr lang="fr-FR" i="1" dirty="0" smtClean="0"/>
              <a:t>fonctionnement d’un frein à tambour.</a:t>
            </a:r>
            <a:endParaRPr lang="fr-FR" i="1" dirty="0"/>
          </a:p>
        </p:txBody>
      </p:sp>
      <p:sp>
        <p:nvSpPr>
          <p:cNvPr id="6" name="ZoneTexte 5"/>
          <p:cNvSpPr txBox="1"/>
          <p:nvPr/>
        </p:nvSpPr>
        <p:spPr>
          <a:xfrm>
            <a:off x="1403648" y="4437112"/>
            <a:ext cx="6480720" cy="707886"/>
          </a:xfrm>
          <a:prstGeom prst="rect">
            <a:avLst/>
          </a:prstGeom>
          <a:noFill/>
        </p:spPr>
        <p:txBody>
          <a:bodyPr wrap="square" rtlCol="0">
            <a:spAutoFit/>
          </a:bodyPr>
          <a:lstStyle/>
          <a:p>
            <a:pPr algn="ctr"/>
            <a:r>
              <a:rPr lang="fr-FR" sz="2000" dirty="0"/>
              <a:t>Il permet de maintenir constante la course entre les garnitures et le </a:t>
            </a:r>
            <a:r>
              <a:rPr lang="fr-FR" sz="2000" dirty="0" smtClean="0"/>
              <a:t>tambour.</a:t>
            </a:r>
            <a:endParaRPr lang="fr-FR" sz="2000" dirty="0"/>
          </a:p>
        </p:txBody>
      </p:sp>
    </p:spTree>
    <p:extLst>
      <p:ext uri="{BB962C8B-B14F-4D97-AF65-F5344CB8AC3E}">
        <p14:creationId xmlns:p14="http://schemas.microsoft.com/office/powerpoint/2010/main" val="9720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4638675" y="1190625"/>
            <a:ext cx="3806825" cy="3806825"/>
          </a:xfrm>
          <a:custGeom>
            <a:avLst/>
            <a:gdLst>
              <a:gd name="G0" fmla="+- 685 0 0"/>
              <a:gd name="G1" fmla="+- 21600 0 685"/>
              <a:gd name="G2" fmla="+- 21600 0 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5" y="10800"/>
                </a:moveTo>
                <a:cubicBezTo>
                  <a:pt x="685" y="16386"/>
                  <a:pt x="5214" y="20915"/>
                  <a:pt x="10800" y="20915"/>
                </a:cubicBezTo>
                <a:cubicBezTo>
                  <a:pt x="16386" y="20915"/>
                  <a:pt x="20915" y="16386"/>
                  <a:pt x="20915" y="10800"/>
                </a:cubicBezTo>
                <a:cubicBezTo>
                  <a:pt x="20915" y="5214"/>
                  <a:pt x="16386" y="685"/>
                  <a:pt x="10800" y="685"/>
                </a:cubicBezTo>
                <a:cubicBezTo>
                  <a:pt x="5214" y="685"/>
                  <a:pt x="685" y="5214"/>
                  <a:pt x="685" y="10800"/>
                </a:cubicBezTo>
                <a:close/>
              </a:path>
            </a:pathLst>
          </a:custGeom>
          <a:solidFill>
            <a:srgbClr val="993300"/>
          </a:solidFill>
          <a:ln w="9525">
            <a:solidFill>
              <a:schemeClr val="tx1"/>
            </a:solidFill>
            <a:round/>
            <a:headEnd/>
            <a:tailEnd/>
          </a:ln>
          <a:effectLst/>
        </p:spPr>
        <p:txBody>
          <a:bodyPr wrap="none" anchor="ctr"/>
          <a:lstStyle/>
          <a:p>
            <a:endParaRPr lang="fr-FR"/>
          </a:p>
        </p:txBody>
      </p:sp>
      <p:sp>
        <p:nvSpPr>
          <p:cNvPr id="57347" name="Rectangle 3"/>
          <p:cNvSpPr>
            <a:spLocks noChangeArrowheads="1"/>
          </p:cNvSpPr>
          <p:nvPr/>
        </p:nvSpPr>
        <p:spPr bwMode="auto">
          <a:xfrm>
            <a:off x="6008688" y="1511300"/>
            <a:ext cx="1038225" cy="609600"/>
          </a:xfrm>
          <a:prstGeom prst="rect">
            <a:avLst/>
          </a:prstGeom>
          <a:solidFill>
            <a:srgbClr val="808080"/>
          </a:solidFill>
          <a:ln w="9525">
            <a:noFill/>
            <a:miter lim="800000"/>
            <a:headEnd/>
            <a:tailEnd/>
          </a:ln>
          <a:effectLst/>
        </p:spPr>
        <p:txBody>
          <a:bodyPr wrap="none" anchor="ctr"/>
          <a:lstStyle/>
          <a:p>
            <a:endParaRPr lang="fr-FR"/>
          </a:p>
        </p:txBody>
      </p:sp>
      <p:sp>
        <p:nvSpPr>
          <p:cNvPr id="57348" name="Rectangle 4"/>
          <p:cNvSpPr>
            <a:spLocks noChangeArrowheads="1"/>
          </p:cNvSpPr>
          <p:nvPr/>
        </p:nvSpPr>
        <p:spPr bwMode="auto">
          <a:xfrm>
            <a:off x="6008688" y="1587500"/>
            <a:ext cx="1038225" cy="457200"/>
          </a:xfrm>
          <a:prstGeom prst="rect">
            <a:avLst/>
          </a:prstGeom>
          <a:solidFill>
            <a:srgbClr val="FFFF66"/>
          </a:solidFill>
          <a:ln w="9525">
            <a:noFill/>
            <a:miter lim="800000"/>
            <a:headEnd/>
            <a:tailEnd/>
          </a:ln>
          <a:effectLst/>
        </p:spPr>
        <p:txBody>
          <a:bodyPr wrap="none" anchor="ctr"/>
          <a:lstStyle/>
          <a:p>
            <a:endParaRPr lang="fr-FR"/>
          </a:p>
        </p:txBody>
      </p:sp>
      <p:sp>
        <p:nvSpPr>
          <p:cNvPr id="57349" name="Rectangle 5"/>
          <p:cNvSpPr>
            <a:spLocks noChangeArrowheads="1"/>
          </p:cNvSpPr>
          <p:nvPr/>
        </p:nvSpPr>
        <p:spPr bwMode="auto">
          <a:xfrm>
            <a:off x="6427788" y="1368425"/>
            <a:ext cx="200025" cy="142875"/>
          </a:xfrm>
          <a:prstGeom prst="rect">
            <a:avLst/>
          </a:prstGeom>
          <a:solidFill>
            <a:srgbClr val="808080"/>
          </a:solidFill>
          <a:ln w="9525">
            <a:noFill/>
            <a:miter lim="800000"/>
            <a:headEnd/>
            <a:tailEnd/>
          </a:ln>
          <a:effectLst/>
        </p:spPr>
        <p:txBody>
          <a:bodyPr wrap="none" anchor="ctr"/>
          <a:lstStyle/>
          <a:p>
            <a:endParaRPr lang="fr-FR"/>
          </a:p>
        </p:txBody>
      </p:sp>
      <p:sp>
        <p:nvSpPr>
          <p:cNvPr id="57350" name="Rectangle 6"/>
          <p:cNvSpPr>
            <a:spLocks noChangeArrowheads="1"/>
          </p:cNvSpPr>
          <p:nvPr/>
        </p:nvSpPr>
        <p:spPr bwMode="auto">
          <a:xfrm>
            <a:off x="6494463" y="1358900"/>
            <a:ext cx="79375" cy="238125"/>
          </a:xfrm>
          <a:prstGeom prst="rect">
            <a:avLst/>
          </a:prstGeom>
          <a:solidFill>
            <a:srgbClr val="FFFF66"/>
          </a:solidFill>
          <a:ln w="9525">
            <a:noFill/>
            <a:miter lim="800000"/>
            <a:headEnd/>
            <a:tailEnd/>
          </a:ln>
          <a:effectLst/>
        </p:spPr>
        <p:txBody>
          <a:bodyPr wrap="none" anchor="ctr"/>
          <a:lstStyle/>
          <a:p>
            <a:endParaRPr lang="fr-FR"/>
          </a:p>
        </p:txBody>
      </p:sp>
      <p:grpSp>
        <p:nvGrpSpPr>
          <p:cNvPr id="2" name="Group 7"/>
          <p:cNvGrpSpPr>
            <a:grpSpLocks/>
          </p:cNvGrpSpPr>
          <p:nvPr/>
        </p:nvGrpSpPr>
        <p:grpSpPr bwMode="auto">
          <a:xfrm>
            <a:off x="5970588" y="1577975"/>
            <a:ext cx="400050" cy="466725"/>
            <a:chOff x="2418" y="894"/>
            <a:chExt cx="252" cy="294"/>
          </a:xfrm>
        </p:grpSpPr>
        <p:sp>
          <p:nvSpPr>
            <p:cNvPr id="57352" name="Rectangle 8"/>
            <p:cNvSpPr>
              <a:spLocks noChangeArrowheads="1"/>
            </p:cNvSpPr>
            <p:nvPr/>
          </p:nvSpPr>
          <p:spPr bwMode="auto">
            <a:xfrm>
              <a:off x="2418" y="894"/>
              <a:ext cx="252" cy="294"/>
            </a:xfrm>
            <a:prstGeom prst="rect">
              <a:avLst/>
            </a:prstGeom>
            <a:solidFill>
              <a:srgbClr val="008A00"/>
            </a:solidFill>
            <a:ln w="9525">
              <a:solidFill>
                <a:schemeClr val="tx1"/>
              </a:solidFill>
              <a:miter lim="800000"/>
              <a:headEnd/>
              <a:tailEnd/>
            </a:ln>
            <a:effectLst/>
          </p:spPr>
          <p:txBody>
            <a:bodyPr wrap="none" anchor="ctr"/>
            <a:lstStyle/>
            <a:p>
              <a:endParaRPr lang="fr-FR"/>
            </a:p>
          </p:txBody>
        </p:sp>
        <p:sp>
          <p:nvSpPr>
            <p:cNvPr id="57353" name="Line 9"/>
            <p:cNvSpPr>
              <a:spLocks noChangeShapeType="1"/>
            </p:cNvSpPr>
            <p:nvPr/>
          </p:nvSpPr>
          <p:spPr bwMode="auto">
            <a:xfrm>
              <a:off x="2604" y="894"/>
              <a:ext cx="0" cy="294"/>
            </a:xfrm>
            <a:prstGeom prst="line">
              <a:avLst/>
            </a:prstGeom>
            <a:noFill/>
            <a:ln w="38100">
              <a:solidFill>
                <a:schemeClr val="tx1"/>
              </a:solidFill>
              <a:round/>
              <a:headEnd/>
              <a:tailEnd/>
            </a:ln>
            <a:effectLst/>
          </p:spPr>
          <p:txBody>
            <a:bodyPr/>
            <a:lstStyle/>
            <a:p>
              <a:endParaRPr lang="fr-FR"/>
            </a:p>
          </p:txBody>
        </p:sp>
      </p:grpSp>
      <p:grpSp>
        <p:nvGrpSpPr>
          <p:cNvPr id="3" name="Group 10"/>
          <p:cNvGrpSpPr>
            <a:grpSpLocks/>
          </p:cNvGrpSpPr>
          <p:nvPr/>
        </p:nvGrpSpPr>
        <p:grpSpPr bwMode="auto">
          <a:xfrm flipH="1">
            <a:off x="6723063" y="1577975"/>
            <a:ext cx="400050" cy="466725"/>
            <a:chOff x="2418" y="894"/>
            <a:chExt cx="252" cy="294"/>
          </a:xfrm>
        </p:grpSpPr>
        <p:sp>
          <p:nvSpPr>
            <p:cNvPr id="57355" name="Rectangle 11"/>
            <p:cNvSpPr>
              <a:spLocks noChangeArrowheads="1"/>
            </p:cNvSpPr>
            <p:nvPr/>
          </p:nvSpPr>
          <p:spPr bwMode="auto">
            <a:xfrm>
              <a:off x="2418" y="894"/>
              <a:ext cx="252" cy="294"/>
            </a:xfrm>
            <a:prstGeom prst="rect">
              <a:avLst/>
            </a:prstGeom>
            <a:solidFill>
              <a:srgbClr val="008A00"/>
            </a:solidFill>
            <a:ln w="9525">
              <a:solidFill>
                <a:schemeClr val="tx1"/>
              </a:solidFill>
              <a:miter lim="800000"/>
              <a:headEnd/>
              <a:tailEnd/>
            </a:ln>
            <a:effectLst/>
          </p:spPr>
          <p:txBody>
            <a:bodyPr wrap="none" anchor="ctr"/>
            <a:lstStyle/>
            <a:p>
              <a:endParaRPr lang="fr-FR"/>
            </a:p>
          </p:txBody>
        </p:sp>
        <p:sp>
          <p:nvSpPr>
            <p:cNvPr id="57356" name="Line 12"/>
            <p:cNvSpPr>
              <a:spLocks noChangeShapeType="1"/>
            </p:cNvSpPr>
            <p:nvPr/>
          </p:nvSpPr>
          <p:spPr bwMode="auto">
            <a:xfrm>
              <a:off x="2604" y="894"/>
              <a:ext cx="0" cy="294"/>
            </a:xfrm>
            <a:prstGeom prst="line">
              <a:avLst/>
            </a:prstGeom>
            <a:noFill/>
            <a:ln w="38100">
              <a:solidFill>
                <a:schemeClr val="tx1"/>
              </a:solidFill>
              <a:round/>
              <a:headEnd/>
              <a:tailEnd/>
            </a:ln>
            <a:effectLst/>
          </p:spPr>
          <p:txBody>
            <a:bodyPr/>
            <a:lstStyle/>
            <a:p>
              <a:endParaRPr lang="fr-FR"/>
            </a:p>
          </p:txBody>
        </p:sp>
      </p:grpSp>
      <p:sp>
        <p:nvSpPr>
          <p:cNvPr id="57357" name="Oval 13"/>
          <p:cNvSpPr>
            <a:spLocks noChangeArrowheads="1"/>
          </p:cNvSpPr>
          <p:nvPr/>
        </p:nvSpPr>
        <p:spPr bwMode="auto">
          <a:xfrm rot="-15817">
            <a:off x="6049963" y="4316413"/>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57358" name="Oval 14"/>
          <p:cNvSpPr>
            <a:spLocks noChangeArrowheads="1"/>
          </p:cNvSpPr>
          <p:nvPr/>
        </p:nvSpPr>
        <p:spPr bwMode="auto">
          <a:xfrm rot="-15817">
            <a:off x="5686425" y="1736725"/>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57359" name="Oval 15"/>
          <p:cNvSpPr>
            <a:spLocks noChangeArrowheads="1"/>
          </p:cNvSpPr>
          <p:nvPr/>
        </p:nvSpPr>
        <p:spPr bwMode="auto">
          <a:xfrm rot="32268" flipH="1">
            <a:off x="6753225" y="4316413"/>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grpSp>
        <p:nvGrpSpPr>
          <p:cNvPr id="4" name="Group 16"/>
          <p:cNvGrpSpPr>
            <a:grpSpLocks/>
          </p:cNvGrpSpPr>
          <p:nvPr/>
        </p:nvGrpSpPr>
        <p:grpSpPr bwMode="auto">
          <a:xfrm>
            <a:off x="6784975" y="1722438"/>
            <a:ext cx="1481138" cy="2909887"/>
            <a:chOff x="2979" y="1085"/>
            <a:chExt cx="933" cy="1833"/>
          </a:xfrm>
        </p:grpSpPr>
        <p:sp>
          <p:nvSpPr>
            <p:cNvPr id="57361" name="Oval 17"/>
            <p:cNvSpPr>
              <a:spLocks noChangeArrowheads="1"/>
            </p:cNvSpPr>
            <p:nvPr/>
          </p:nvSpPr>
          <p:spPr bwMode="auto">
            <a:xfrm rot="32268" flipH="1">
              <a:off x="3196" y="1095"/>
              <a:ext cx="174" cy="174"/>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57362" name="Freeform 18"/>
            <p:cNvSpPr>
              <a:spLocks/>
            </p:cNvSpPr>
            <p:nvPr/>
          </p:nvSpPr>
          <p:spPr bwMode="auto">
            <a:xfrm>
              <a:off x="2979" y="1085"/>
              <a:ext cx="913" cy="1833"/>
            </a:xfrm>
            <a:custGeom>
              <a:avLst/>
              <a:gdLst/>
              <a:ahLst/>
              <a:cxnLst>
                <a:cxn ang="0">
                  <a:pos x="283" y="10"/>
                </a:cxn>
                <a:cxn ang="0">
                  <a:pos x="379" y="3"/>
                </a:cxn>
                <a:cxn ang="0">
                  <a:pos x="477" y="31"/>
                </a:cxn>
                <a:cxn ang="0">
                  <a:pos x="567" y="93"/>
                </a:cxn>
                <a:cxn ang="0">
                  <a:pos x="665" y="195"/>
                </a:cxn>
                <a:cxn ang="0">
                  <a:pos x="821" y="427"/>
                </a:cxn>
                <a:cxn ang="0">
                  <a:pos x="900" y="718"/>
                </a:cxn>
                <a:cxn ang="0">
                  <a:pos x="898" y="1006"/>
                </a:cxn>
                <a:cxn ang="0">
                  <a:pos x="839" y="1271"/>
                </a:cxn>
                <a:cxn ang="0">
                  <a:pos x="747" y="1447"/>
                </a:cxn>
                <a:cxn ang="0">
                  <a:pos x="611" y="1603"/>
                </a:cxn>
                <a:cxn ang="0">
                  <a:pos x="485" y="1693"/>
                </a:cxn>
                <a:cxn ang="0">
                  <a:pos x="319" y="1789"/>
                </a:cxn>
                <a:cxn ang="0">
                  <a:pos x="176" y="1833"/>
                </a:cxn>
                <a:cxn ang="0">
                  <a:pos x="20" y="1789"/>
                </a:cxn>
                <a:cxn ang="0">
                  <a:pos x="52" y="1652"/>
                </a:cxn>
                <a:cxn ang="0">
                  <a:pos x="118" y="1610"/>
                </a:cxn>
                <a:cxn ang="0">
                  <a:pos x="154" y="1569"/>
                </a:cxn>
                <a:cxn ang="0">
                  <a:pos x="155" y="1515"/>
                </a:cxn>
                <a:cxn ang="0">
                  <a:pos x="191" y="1473"/>
                </a:cxn>
                <a:cxn ang="0">
                  <a:pos x="287" y="1480"/>
                </a:cxn>
                <a:cxn ang="0">
                  <a:pos x="378" y="1427"/>
                </a:cxn>
                <a:cxn ang="0">
                  <a:pos x="517" y="1266"/>
                </a:cxn>
                <a:cxn ang="0">
                  <a:pos x="603" y="1111"/>
                </a:cxn>
                <a:cxn ang="0">
                  <a:pos x="642" y="811"/>
                </a:cxn>
                <a:cxn ang="0">
                  <a:pos x="601" y="625"/>
                </a:cxn>
                <a:cxn ang="0">
                  <a:pos x="410" y="521"/>
                </a:cxn>
                <a:cxn ang="0">
                  <a:pos x="309" y="490"/>
                </a:cxn>
                <a:cxn ang="0">
                  <a:pos x="255" y="448"/>
                </a:cxn>
                <a:cxn ang="0">
                  <a:pos x="279" y="406"/>
                </a:cxn>
                <a:cxn ang="0">
                  <a:pos x="256" y="376"/>
                </a:cxn>
                <a:cxn ang="0">
                  <a:pos x="244" y="309"/>
                </a:cxn>
                <a:cxn ang="0">
                  <a:pos x="299" y="262"/>
                </a:cxn>
                <a:cxn ang="0">
                  <a:pos x="287" y="184"/>
                </a:cxn>
                <a:cxn ang="0">
                  <a:pos x="252" y="136"/>
                </a:cxn>
                <a:cxn ang="0">
                  <a:pos x="265" y="52"/>
                </a:cxn>
                <a:cxn ang="0">
                  <a:pos x="327" y="3"/>
                </a:cxn>
              </a:cxnLst>
              <a:rect l="0" t="0" r="r" b="b"/>
              <a:pathLst>
                <a:path w="913" h="1833">
                  <a:moveTo>
                    <a:pt x="283" y="10"/>
                  </a:moveTo>
                  <a:cubicBezTo>
                    <a:pt x="299" y="9"/>
                    <a:pt x="347" y="0"/>
                    <a:pt x="379" y="3"/>
                  </a:cubicBezTo>
                  <a:cubicBezTo>
                    <a:pt x="411" y="6"/>
                    <a:pt x="446" y="16"/>
                    <a:pt x="477" y="31"/>
                  </a:cubicBezTo>
                  <a:cubicBezTo>
                    <a:pt x="508" y="46"/>
                    <a:pt x="536" y="66"/>
                    <a:pt x="567" y="93"/>
                  </a:cubicBezTo>
                  <a:cubicBezTo>
                    <a:pt x="598" y="120"/>
                    <a:pt x="623" y="139"/>
                    <a:pt x="665" y="195"/>
                  </a:cubicBezTo>
                  <a:cubicBezTo>
                    <a:pt x="707" y="251"/>
                    <a:pt x="782" y="340"/>
                    <a:pt x="821" y="427"/>
                  </a:cubicBezTo>
                  <a:cubicBezTo>
                    <a:pt x="860" y="514"/>
                    <a:pt x="887" y="622"/>
                    <a:pt x="900" y="718"/>
                  </a:cubicBezTo>
                  <a:cubicBezTo>
                    <a:pt x="913" y="814"/>
                    <a:pt x="908" y="914"/>
                    <a:pt x="898" y="1006"/>
                  </a:cubicBezTo>
                  <a:cubicBezTo>
                    <a:pt x="888" y="1098"/>
                    <a:pt x="864" y="1198"/>
                    <a:pt x="839" y="1271"/>
                  </a:cubicBezTo>
                  <a:cubicBezTo>
                    <a:pt x="814" y="1344"/>
                    <a:pt x="785" y="1392"/>
                    <a:pt x="747" y="1447"/>
                  </a:cubicBezTo>
                  <a:cubicBezTo>
                    <a:pt x="709" y="1502"/>
                    <a:pt x="655" y="1562"/>
                    <a:pt x="611" y="1603"/>
                  </a:cubicBezTo>
                  <a:cubicBezTo>
                    <a:pt x="567" y="1644"/>
                    <a:pt x="534" y="1662"/>
                    <a:pt x="485" y="1693"/>
                  </a:cubicBezTo>
                  <a:cubicBezTo>
                    <a:pt x="436" y="1724"/>
                    <a:pt x="371" y="1766"/>
                    <a:pt x="319" y="1789"/>
                  </a:cubicBezTo>
                  <a:cubicBezTo>
                    <a:pt x="267" y="1812"/>
                    <a:pt x="226" y="1833"/>
                    <a:pt x="176" y="1833"/>
                  </a:cubicBezTo>
                  <a:cubicBezTo>
                    <a:pt x="126" y="1833"/>
                    <a:pt x="41" y="1820"/>
                    <a:pt x="20" y="1789"/>
                  </a:cubicBezTo>
                  <a:cubicBezTo>
                    <a:pt x="0" y="1759"/>
                    <a:pt x="35" y="1682"/>
                    <a:pt x="52" y="1652"/>
                  </a:cubicBezTo>
                  <a:cubicBezTo>
                    <a:pt x="68" y="1622"/>
                    <a:pt x="101" y="1624"/>
                    <a:pt x="118" y="1610"/>
                  </a:cubicBezTo>
                  <a:cubicBezTo>
                    <a:pt x="135" y="1596"/>
                    <a:pt x="148" y="1585"/>
                    <a:pt x="154" y="1569"/>
                  </a:cubicBezTo>
                  <a:cubicBezTo>
                    <a:pt x="161" y="1553"/>
                    <a:pt x="149" y="1531"/>
                    <a:pt x="155" y="1515"/>
                  </a:cubicBezTo>
                  <a:cubicBezTo>
                    <a:pt x="161" y="1499"/>
                    <a:pt x="169" y="1479"/>
                    <a:pt x="191" y="1473"/>
                  </a:cubicBezTo>
                  <a:cubicBezTo>
                    <a:pt x="213" y="1467"/>
                    <a:pt x="256" y="1488"/>
                    <a:pt x="287" y="1480"/>
                  </a:cubicBezTo>
                  <a:cubicBezTo>
                    <a:pt x="318" y="1472"/>
                    <a:pt x="339" y="1462"/>
                    <a:pt x="378" y="1427"/>
                  </a:cubicBezTo>
                  <a:cubicBezTo>
                    <a:pt x="416" y="1391"/>
                    <a:pt x="480" y="1319"/>
                    <a:pt x="517" y="1266"/>
                  </a:cubicBezTo>
                  <a:cubicBezTo>
                    <a:pt x="555" y="1213"/>
                    <a:pt x="582" y="1187"/>
                    <a:pt x="603" y="1111"/>
                  </a:cubicBezTo>
                  <a:cubicBezTo>
                    <a:pt x="623" y="1035"/>
                    <a:pt x="642" y="892"/>
                    <a:pt x="642" y="811"/>
                  </a:cubicBezTo>
                  <a:cubicBezTo>
                    <a:pt x="641" y="730"/>
                    <a:pt x="640" y="673"/>
                    <a:pt x="601" y="625"/>
                  </a:cubicBezTo>
                  <a:cubicBezTo>
                    <a:pt x="563" y="576"/>
                    <a:pt x="459" y="543"/>
                    <a:pt x="410" y="521"/>
                  </a:cubicBezTo>
                  <a:cubicBezTo>
                    <a:pt x="361" y="499"/>
                    <a:pt x="334" y="502"/>
                    <a:pt x="309" y="490"/>
                  </a:cubicBezTo>
                  <a:cubicBezTo>
                    <a:pt x="283" y="478"/>
                    <a:pt x="260" y="462"/>
                    <a:pt x="255" y="448"/>
                  </a:cubicBezTo>
                  <a:cubicBezTo>
                    <a:pt x="250" y="434"/>
                    <a:pt x="279" y="418"/>
                    <a:pt x="279" y="406"/>
                  </a:cubicBezTo>
                  <a:cubicBezTo>
                    <a:pt x="279" y="394"/>
                    <a:pt x="261" y="392"/>
                    <a:pt x="256" y="376"/>
                  </a:cubicBezTo>
                  <a:cubicBezTo>
                    <a:pt x="250" y="359"/>
                    <a:pt x="237" y="328"/>
                    <a:pt x="244" y="309"/>
                  </a:cubicBezTo>
                  <a:cubicBezTo>
                    <a:pt x="251" y="291"/>
                    <a:pt x="291" y="283"/>
                    <a:pt x="299" y="262"/>
                  </a:cubicBezTo>
                  <a:cubicBezTo>
                    <a:pt x="306" y="241"/>
                    <a:pt x="295" y="205"/>
                    <a:pt x="287" y="184"/>
                  </a:cubicBezTo>
                  <a:cubicBezTo>
                    <a:pt x="280" y="163"/>
                    <a:pt x="256" y="158"/>
                    <a:pt x="252" y="136"/>
                  </a:cubicBezTo>
                  <a:cubicBezTo>
                    <a:pt x="248" y="113"/>
                    <a:pt x="253" y="74"/>
                    <a:pt x="265" y="52"/>
                  </a:cubicBezTo>
                  <a:cubicBezTo>
                    <a:pt x="277" y="30"/>
                    <a:pt x="314" y="13"/>
                    <a:pt x="327" y="3"/>
                  </a:cubicBezTo>
                </a:path>
              </a:pathLst>
            </a:custGeom>
            <a:solidFill>
              <a:srgbClr val="BD7E3F"/>
            </a:solidFill>
            <a:ln w="9525">
              <a:solidFill>
                <a:srgbClr val="BD7E3F"/>
              </a:solidFill>
              <a:round/>
              <a:headEnd/>
              <a:tailEnd/>
            </a:ln>
            <a:effectLst/>
          </p:spPr>
          <p:txBody>
            <a:bodyPr/>
            <a:lstStyle/>
            <a:p>
              <a:endParaRPr lang="fr-FR"/>
            </a:p>
          </p:txBody>
        </p:sp>
        <p:sp>
          <p:nvSpPr>
            <p:cNvPr id="57363" name="Oval 19"/>
            <p:cNvSpPr>
              <a:spLocks noChangeArrowheads="1"/>
            </p:cNvSpPr>
            <p:nvPr/>
          </p:nvSpPr>
          <p:spPr bwMode="auto">
            <a:xfrm rot="32268" flipH="1">
              <a:off x="3159" y="2600"/>
              <a:ext cx="78" cy="78"/>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57364" name="Freeform 20"/>
            <p:cNvSpPr>
              <a:spLocks/>
            </p:cNvSpPr>
            <p:nvPr/>
          </p:nvSpPr>
          <p:spPr bwMode="auto">
            <a:xfrm rot="32268" flipH="1">
              <a:off x="3258" y="1356"/>
              <a:ext cx="114" cy="83"/>
            </a:xfrm>
            <a:custGeom>
              <a:avLst/>
              <a:gdLst/>
              <a:ahLst/>
              <a:cxnLst>
                <a:cxn ang="0">
                  <a:pos x="16" y="81"/>
                </a:cxn>
                <a:cxn ang="0">
                  <a:pos x="10" y="45"/>
                </a:cxn>
                <a:cxn ang="0">
                  <a:pos x="28" y="3"/>
                </a:cxn>
                <a:cxn ang="0">
                  <a:pos x="82" y="27"/>
                </a:cxn>
                <a:cxn ang="0">
                  <a:pos x="106" y="57"/>
                </a:cxn>
                <a:cxn ang="0">
                  <a:pos x="16" y="81"/>
                </a:cxn>
              </a:cxnLst>
              <a:rect l="0" t="0" r="r" b="b"/>
              <a:pathLst>
                <a:path w="114" h="83">
                  <a:moveTo>
                    <a:pt x="16" y="81"/>
                  </a:moveTo>
                  <a:cubicBezTo>
                    <a:pt x="0" y="79"/>
                    <a:pt x="8" y="58"/>
                    <a:pt x="10" y="45"/>
                  </a:cubicBezTo>
                  <a:cubicBezTo>
                    <a:pt x="12" y="32"/>
                    <a:pt x="16" y="6"/>
                    <a:pt x="28" y="3"/>
                  </a:cubicBezTo>
                  <a:cubicBezTo>
                    <a:pt x="40" y="0"/>
                    <a:pt x="69" y="18"/>
                    <a:pt x="82" y="27"/>
                  </a:cubicBezTo>
                  <a:cubicBezTo>
                    <a:pt x="95" y="36"/>
                    <a:pt x="114" y="49"/>
                    <a:pt x="106" y="57"/>
                  </a:cubicBezTo>
                  <a:cubicBezTo>
                    <a:pt x="98" y="65"/>
                    <a:pt x="32" y="83"/>
                    <a:pt x="16" y="81"/>
                  </a:cubicBezTo>
                  <a:close/>
                </a:path>
              </a:pathLst>
            </a:custGeom>
            <a:solidFill>
              <a:schemeClr val="bg1"/>
            </a:solidFill>
            <a:ln w="9525">
              <a:solidFill>
                <a:schemeClr val="tx1"/>
              </a:solidFill>
              <a:round/>
              <a:headEnd/>
              <a:tailEnd/>
            </a:ln>
            <a:effectLst/>
          </p:spPr>
          <p:txBody>
            <a:bodyPr/>
            <a:lstStyle/>
            <a:p>
              <a:endParaRPr lang="fr-FR"/>
            </a:p>
          </p:txBody>
        </p:sp>
        <p:sp>
          <p:nvSpPr>
            <p:cNvPr id="57365" name="Freeform 21"/>
            <p:cNvSpPr>
              <a:spLocks/>
            </p:cNvSpPr>
            <p:nvPr/>
          </p:nvSpPr>
          <p:spPr bwMode="auto">
            <a:xfrm>
              <a:off x="3606" y="1200"/>
              <a:ext cx="306" cy="1494"/>
            </a:xfrm>
            <a:custGeom>
              <a:avLst/>
              <a:gdLst/>
              <a:ahLst/>
              <a:cxnLst>
                <a:cxn ang="0">
                  <a:pos x="0" y="0"/>
                </a:cxn>
                <a:cxn ang="0">
                  <a:pos x="65" y="75"/>
                </a:cxn>
                <a:cxn ang="0">
                  <a:pos x="105" y="125"/>
                </a:cxn>
                <a:cxn ang="0">
                  <a:pos x="165" y="222"/>
                </a:cxn>
                <a:cxn ang="0">
                  <a:pos x="233" y="365"/>
                </a:cxn>
                <a:cxn ang="0">
                  <a:pos x="282" y="530"/>
                </a:cxn>
                <a:cxn ang="0">
                  <a:pos x="302" y="653"/>
                </a:cxn>
                <a:cxn ang="0">
                  <a:pos x="306" y="743"/>
                </a:cxn>
                <a:cxn ang="0">
                  <a:pos x="299" y="866"/>
                </a:cxn>
                <a:cxn ang="0">
                  <a:pos x="279" y="986"/>
                </a:cxn>
                <a:cxn ang="0">
                  <a:pos x="260" y="1055"/>
                </a:cxn>
                <a:cxn ang="0">
                  <a:pos x="236" y="1124"/>
                </a:cxn>
                <a:cxn ang="0">
                  <a:pos x="210" y="1194"/>
                </a:cxn>
                <a:cxn ang="0">
                  <a:pos x="167" y="1275"/>
                </a:cxn>
                <a:cxn ang="0">
                  <a:pos x="108" y="1373"/>
                </a:cxn>
                <a:cxn ang="0">
                  <a:pos x="41" y="1454"/>
                </a:cxn>
                <a:cxn ang="0">
                  <a:pos x="3" y="1494"/>
                </a:cxn>
              </a:cxnLst>
              <a:rect l="0" t="0" r="r" b="b"/>
              <a:pathLst>
                <a:path w="306" h="1494">
                  <a:moveTo>
                    <a:pt x="0" y="0"/>
                  </a:moveTo>
                  <a:cubicBezTo>
                    <a:pt x="11" y="12"/>
                    <a:pt x="48" y="54"/>
                    <a:pt x="65" y="75"/>
                  </a:cubicBezTo>
                  <a:cubicBezTo>
                    <a:pt x="82" y="96"/>
                    <a:pt x="88" y="100"/>
                    <a:pt x="105" y="125"/>
                  </a:cubicBezTo>
                  <a:cubicBezTo>
                    <a:pt x="122" y="150"/>
                    <a:pt x="144" y="182"/>
                    <a:pt x="165" y="222"/>
                  </a:cubicBezTo>
                  <a:cubicBezTo>
                    <a:pt x="186" y="262"/>
                    <a:pt x="214" y="314"/>
                    <a:pt x="233" y="365"/>
                  </a:cubicBezTo>
                  <a:cubicBezTo>
                    <a:pt x="252" y="416"/>
                    <a:pt x="270" y="482"/>
                    <a:pt x="282" y="530"/>
                  </a:cubicBezTo>
                  <a:cubicBezTo>
                    <a:pt x="294" y="578"/>
                    <a:pt x="298" y="618"/>
                    <a:pt x="302" y="653"/>
                  </a:cubicBezTo>
                  <a:cubicBezTo>
                    <a:pt x="306" y="688"/>
                    <a:pt x="306" y="708"/>
                    <a:pt x="306" y="743"/>
                  </a:cubicBezTo>
                  <a:cubicBezTo>
                    <a:pt x="306" y="778"/>
                    <a:pt x="303" y="826"/>
                    <a:pt x="299" y="866"/>
                  </a:cubicBezTo>
                  <a:cubicBezTo>
                    <a:pt x="295" y="906"/>
                    <a:pt x="285" y="955"/>
                    <a:pt x="279" y="986"/>
                  </a:cubicBezTo>
                  <a:cubicBezTo>
                    <a:pt x="273" y="1017"/>
                    <a:pt x="267" y="1032"/>
                    <a:pt x="260" y="1055"/>
                  </a:cubicBezTo>
                  <a:cubicBezTo>
                    <a:pt x="253" y="1078"/>
                    <a:pt x="244" y="1101"/>
                    <a:pt x="236" y="1124"/>
                  </a:cubicBezTo>
                  <a:cubicBezTo>
                    <a:pt x="228" y="1147"/>
                    <a:pt x="221" y="1169"/>
                    <a:pt x="210" y="1194"/>
                  </a:cubicBezTo>
                  <a:cubicBezTo>
                    <a:pt x="199" y="1219"/>
                    <a:pt x="184" y="1245"/>
                    <a:pt x="167" y="1275"/>
                  </a:cubicBezTo>
                  <a:cubicBezTo>
                    <a:pt x="150" y="1305"/>
                    <a:pt x="129" y="1343"/>
                    <a:pt x="108" y="1373"/>
                  </a:cubicBezTo>
                  <a:cubicBezTo>
                    <a:pt x="87" y="1403"/>
                    <a:pt x="58" y="1434"/>
                    <a:pt x="41" y="1454"/>
                  </a:cubicBezTo>
                  <a:cubicBezTo>
                    <a:pt x="24" y="1474"/>
                    <a:pt x="11" y="1486"/>
                    <a:pt x="3" y="1494"/>
                  </a:cubicBezTo>
                </a:path>
              </a:pathLst>
            </a:custGeom>
            <a:noFill/>
            <a:ln w="76200" cmpd="sng">
              <a:solidFill>
                <a:srgbClr val="808080"/>
              </a:solidFill>
              <a:round/>
              <a:headEnd/>
              <a:tailEnd/>
            </a:ln>
            <a:effectLst/>
          </p:spPr>
          <p:txBody>
            <a:bodyPr/>
            <a:lstStyle/>
            <a:p>
              <a:endParaRPr lang="fr-FR"/>
            </a:p>
          </p:txBody>
        </p:sp>
      </p:grpSp>
      <p:grpSp>
        <p:nvGrpSpPr>
          <p:cNvPr id="5" name="Group 22"/>
          <p:cNvGrpSpPr>
            <a:grpSpLocks/>
          </p:cNvGrpSpPr>
          <p:nvPr/>
        </p:nvGrpSpPr>
        <p:grpSpPr bwMode="auto">
          <a:xfrm rot="-90080">
            <a:off x="7291388" y="1762125"/>
            <a:ext cx="725487" cy="2347913"/>
            <a:chOff x="1043" y="1781"/>
            <a:chExt cx="457" cy="1479"/>
          </a:xfrm>
        </p:grpSpPr>
        <p:sp>
          <p:nvSpPr>
            <p:cNvPr id="57367" name="Freeform 23"/>
            <p:cNvSpPr>
              <a:spLocks/>
            </p:cNvSpPr>
            <p:nvPr/>
          </p:nvSpPr>
          <p:spPr bwMode="auto">
            <a:xfrm>
              <a:off x="1043" y="1781"/>
              <a:ext cx="457" cy="1479"/>
            </a:xfrm>
            <a:custGeom>
              <a:avLst/>
              <a:gdLst/>
              <a:ahLst/>
              <a:cxnLst>
                <a:cxn ang="0">
                  <a:pos x="139" y="25"/>
                </a:cxn>
                <a:cxn ang="0">
                  <a:pos x="91" y="1"/>
                </a:cxn>
                <a:cxn ang="0">
                  <a:pos x="55" y="19"/>
                </a:cxn>
                <a:cxn ang="0">
                  <a:pos x="13" y="37"/>
                </a:cxn>
                <a:cxn ang="0">
                  <a:pos x="1" y="103"/>
                </a:cxn>
                <a:cxn ang="0">
                  <a:pos x="19" y="157"/>
                </a:cxn>
                <a:cxn ang="0">
                  <a:pos x="67" y="205"/>
                </a:cxn>
                <a:cxn ang="0">
                  <a:pos x="97" y="277"/>
                </a:cxn>
                <a:cxn ang="0">
                  <a:pos x="103" y="325"/>
                </a:cxn>
                <a:cxn ang="0">
                  <a:pos x="85" y="403"/>
                </a:cxn>
                <a:cxn ang="0">
                  <a:pos x="139" y="463"/>
                </a:cxn>
                <a:cxn ang="0">
                  <a:pos x="187" y="631"/>
                </a:cxn>
                <a:cxn ang="0">
                  <a:pos x="217" y="757"/>
                </a:cxn>
                <a:cxn ang="0">
                  <a:pos x="217" y="913"/>
                </a:cxn>
                <a:cxn ang="0">
                  <a:pos x="217" y="1129"/>
                </a:cxn>
                <a:cxn ang="0">
                  <a:pos x="211" y="1369"/>
                </a:cxn>
                <a:cxn ang="0">
                  <a:pos x="235" y="1465"/>
                </a:cxn>
                <a:cxn ang="0">
                  <a:pos x="343" y="1453"/>
                </a:cxn>
                <a:cxn ang="0">
                  <a:pos x="331" y="1405"/>
                </a:cxn>
                <a:cxn ang="0">
                  <a:pos x="361" y="1285"/>
                </a:cxn>
                <a:cxn ang="0">
                  <a:pos x="433" y="919"/>
                </a:cxn>
                <a:cxn ang="0">
                  <a:pos x="457" y="673"/>
                </a:cxn>
                <a:cxn ang="0">
                  <a:pos x="433" y="493"/>
                </a:cxn>
                <a:cxn ang="0">
                  <a:pos x="355" y="271"/>
                </a:cxn>
                <a:cxn ang="0">
                  <a:pos x="265" y="145"/>
                </a:cxn>
                <a:cxn ang="0">
                  <a:pos x="193" y="67"/>
                </a:cxn>
                <a:cxn ang="0">
                  <a:pos x="139" y="25"/>
                </a:cxn>
              </a:cxnLst>
              <a:rect l="0" t="0" r="r" b="b"/>
              <a:pathLst>
                <a:path w="457" h="1479">
                  <a:moveTo>
                    <a:pt x="139" y="25"/>
                  </a:moveTo>
                  <a:cubicBezTo>
                    <a:pt x="122" y="14"/>
                    <a:pt x="105" y="2"/>
                    <a:pt x="91" y="1"/>
                  </a:cubicBezTo>
                  <a:cubicBezTo>
                    <a:pt x="77" y="0"/>
                    <a:pt x="68" y="13"/>
                    <a:pt x="55" y="19"/>
                  </a:cubicBezTo>
                  <a:cubicBezTo>
                    <a:pt x="42" y="25"/>
                    <a:pt x="22" y="23"/>
                    <a:pt x="13" y="37"/>
                  </a:cubicBezTo>
                  <a:cubicBezTo>
                    <a:pt x="4" y="51"/>
                    <a:pt x="0" y="83"/>
                    <a:pt x="1" y="103"/>
                  </a:cubicBezTo>
                  <a:cubicBezTo>
                    <a:pt x="2" y="123"/>
                    <a:pt x="8" y="140"/>
                    <a:pt x="19" y="157"/>
                  </a:cubicBezTo>
                  <a:cubicBezTo>
                    <a:pt x="30" y="174"/>
                    <a:pt x="54" y="185"/>
                    <a:pt x="67" y="205"/>
                  </a:cubicBezTo>
                  <a:cubicBezTo>
                    <a:pt x="80" y="225"/>
                    <a:pt x="91" y="257"/>
                    <a:pt x="97" y="277"/>
                  </a:cubicBezTo>
                  <a:cubicBezTo>
                    <a:pt x="103" y="297"/>
                    <a:pt x="105" y="304"/>
                    <a:pt x="103" y="325"/>
                  </a:cubicBezTo>
                  <a:cubicBezTo>
                    <a:pt x="101" y="346"/>
                    <a:pt x="79" y="380"/>
                    <a:pt x="85" y="403"/>
                  </a:cubicBezTo>
                  <a:cubicBezTo>
                    <a:pt x="91" y="426"/>
                    <a:pt x="122" y="425"/>
                    <a:pt x="139" y="463"/>
                  </a:cubicBezTo>
                  <a:cubicBezTo>
                    <a:pt x="156" y="501"/>
                    <a:pt x="174" y="582"/>
                    <a:pt x="187" y="631"/>
                  </a:cubicBezTo>
                  <a:cubicBezTo>
                    <a:pt x="200" y="680"/>
                    <a:pt x="212" y="710"/>
                    <a:pt x="217" y="757"/>
                  </a:cubicBezTo>
                  <a:cubicBezTo>
                    <a:pt x="222" y="804"/>
                    <a:pt x="217" y="851"/>
                    <a:pt x="217" y="913"/>
                  </a:cubicBezTo>
                  <a:cubicBezTo>
                    <a:pt x="217" y="975"/>
                    <a:pt x="218" y="1053"/>
                    <a:pt x="217" y="1129"/>
                  </a:cubicBezTo>
                  <a:cubicBezTo>
                    <a:pt x="216" y="1205"/>
                    <a:pt x="208" y="1313"/>
                    <a:pt x="211" y="1369"/>
                  </a:cubicBezTo>
                  <a:cubicBezTo>
                    <a:pt x="214" y="1425"/>
                    <a:pt x="213" y="1451"/>
                    <a:pt x="235" y="1465"/>
                  </a:cubicBezTo>
                  <a:cubicBezTo>
                    <a:pt x="257" y="1479"/>
                    <a:pt x="327" y="1463"/>
                    <a:pt x="343" y="1453"/>
                  </a:cubicBezTo>
                  <a:cubicBezTo>
                    <a:pt x="359" y="1443"/>
                    <a:pt x="328" y="1433"/>
                    <a:pt x="331" y="1405"/>
                  </a:cubicBezTo>
                  <a:cubicBezTo>
                    <a:pt x="334" y="1377"/>
                    <a:pt x="344" y="1366"/>
                    <a:pt x="361" y="1285"/>
                  </a:cubicBezTo>
                  <a:cubicBezTo>
                    <a:pt x="378" y="1204"/>
                    <a:pt x="417" y="1021"/>
                    <a:pt x="433" y="919"/>
                  </a:cubicBezTo>
                  <a:cubicBezTo>
                    <a:pt x="449" y="817"/>
                    <a:pt x="457" y="744"/>
                    <a:pt x="457" y="673"/>
                  </a:cubicBezTo>
                  <a:cubicBezTo>
                    <a:pt x="457" y="602"/>
                    <a:pt x="450" y="560"/>
                    <a:pt x="433" y="493"/>
                  </a:cubicBezTo>
                  <a:cubicBezTo>
                    <a:pt x="416" y="426"/>
                    <a:pt x="383" y="329"/>
                    <a:pt x="355" y="271"/>
                  </a:cubicBezTo>
                  <a:cubicBezTo>
                    <a:pt x="327" y="213"/>
                    <a:pt x="292" y="179"/>
                    <a:pt x="265" y="145"/>
                  </a:cubicBezTo>
                  <a:cubicBezTo>
                    <a:pt x="238" y="111"/>
                    <a:pt x="215" y="88"/>
                    <a:pt x="193" y="67"/>
                  </a:cubicBezTo>
                  <a:cubicBezTo>
                    <a:pt x="171" y="46"/>
                    <a:pt x="156" y="36"/>
                    <a:pt x="139" y="25"/>
                  </a:cubicBezTo>
                  <a:close/>
                </a:path>
              </a:pathLst>
            </a:custGeom>
            <a:solidFill>
              <a:srgbClr val="9933FF"/>
            </a:solidFill>
            <a:ln w="9525">
              <a:solidFill>
                <a:srgbClr val="9933FF"/>
              </a:solidFill>
              <a:round/>
              <a:headEnd/>
              <a:tailEnd/>
            </a:ln>
            <a:effectLst/>
          </p:spPr>
          <p:txBody>
            <a:bodyPr/>
            <a:lstStyle/>
            <a:p>
              <a:endParaRPr lang="fr-FR"/>
            </a:p>
          </p:txBody>
        </p:sp>
        <p:sp>
          <p:nvSpPr>
            <p:cNvPr id="57368" name="Oval 24"/>
            <p:cNvSpPr>
              <a:spLocks noChangeArrowheads="1"/>
            </p:cNvSpPr>
            <p:nvPr/>
          </p:nvSpPr>
          <p:spPr bwMode="auto">
            <a:xfrm>
              <a:off x="1080" y="1812"/>
              <a:ext cx="120" cy="120"/>
            </a:xfrm>
            <a:prstGeom prst="ellipse">
              <a:avLst/>
            </a:prstGeom>
            <a:solidFill>
              <a:srgbClr val="B2B2B2"/>
            </a:solidFill>
            <a:ln w="9525">
              <a:solidFill>
                <a:srgbClr val="9933FF"/>
              </a:solidFill>
              <a:round/>
              <a:headEnd/>
              <a:tailEnd/>
            </a:ln>
            <a:effectLst/>
          </p:spPr>
          <p:txBody>
            <a:bodyPr wrap="none" anchor="ctr"/>
            <a:lstStyle/>
            <a:p>
              <a:endParaRPr lang="fr-FR"/>
            </a:p>
          </p:txBody>
        </p:sp>
      </p:grpSp>
      <p:sp>
        <p:nvSpPr>
          <p:cNvPr id="57369" name="Freeform 25"/>
          <p:cNvSpPr>
            <a:spLocks/>
          </p:cNvSpPr>
          <p:nvPr/>
        </p:nvSpPr>
        <p:spPr bwMode="auto">
          <a:xfrm rot="30590">
            <a:off x="7459663" y="2297113"/>
            <a:ext cx="495300" cy="193675"/>
          </a:xfrm>
          <a:custGeom>
            <a:avLst/>
            <a:gdLst/>
            <a:ahLst/>
            <a:cxnLst>
              <a:cxn ang="0">
                <a:pos x="48" y="0"/>
              </a:cxn>
              <a:cxn ang="0">
                <a:pos x="12" y="18"/>
              </a:cxn>
              <a:cxn ang="0">
                <a:pos x="0" y="60"/>
              </a:cxn>
              <a:cxn ang="0">
                <a:pos x="12" y="96"/>
              </a:cxn>
              <a:cxn ang="0">
                <a:pos x="54" y="114"/>
              </a:cxn>
              <a:cxn ang="0">
                <a:pos x="96" y="108"/>
              </a:cxn>
              <a:cxn ang="0">
                <a:pos x="132" y="30"/>
              </a:cxn>
              <a:cxn ang="0">
                <a:pos x="150" y="114"/>
              </a:cxn>
              <a:cxn ang="0">
                <a:pos x="168" y="30"/>
              </a:cxn>
              <a:cxn ang="0">
                <a:pos x="192" y="108"/>
              </a:cxn>
              <a:cxn ang="0">
                <a:pos x="216" y="18"/>
              </a:cxn>
              <a:cxn ang="0">
                <a:pos x="240" y="96"/>
              </a:cxn>
              <a:cxn ang="0">
                <a:pos x="258" y="18"/>
              </a:cxn>
              <a:cxn ang="0">
                <a:pos x="270" y="60"/>
              </a:cxn>
              <a:cxn ang="0">
                <a:pos x="312" y="60"/>
              </a:cxn>
            </a:cxnLst>
            <a:rect l="0" t="0" r="r" b="b"/>
            <a:pathLst>
              <a:path w="312" h="122">
                <a:moveTo>
                  <a:pt x="48" y="0"/>
                </a:moveTo>
                <a:cubicBezTo>
                  <a:pt x="34" y="4"/>
                  <a:pt x="20" y="8"/>
                  <a:pt x="12" y="18"/>
                </a:cubicBezTo>
                <a:cubicBezTo>
                  <a:pt x="4" y="28"/>
                  <a:pt x="0" y="47"/>
                  <a:pt x="0" y="60"/>
                </a:cubicBezTo>
                <a:cubicBezTo>
                  <a:pt x="0" y="73"/>
                  <a:pt x="3" y="87"/>
                  <a:pt x="12" y="96"/>
                </a:cubicBezTo>
                <a:cubicBezTo>
                  <a:pt x="21" y="105"/>
                  <a:pt x="40" y="112"/>
                  <a:pt x="54" y="114"/>
                </a:cubicBezTo>
                <a:cubicBezTo>
                  <a:pt x="68" y="116"/>
                  <a:pt x="83" y="122"/>
                  <a:pt x="96" y="108"/>
                </a:cubicBezTo>
                <a:cubicBezTo>
                  <a:pt x="109" y="94"/>
                  <a:pt x="123" y="29"/>
                  <a:pt x="132" y="30"/>
                </a:cubicBezTo>
                <a:cubicBezTo>
                  <a:pt x="141" y="31"/>
                  <a:pt x="144" y="114"/>
                  <a:pt x="150" y="114"/>
                </a:cubicBezTo>
                <a:cubicBezTo>
                  <a:pt x="156" y="114"/>
                  <a:pt x="161" y="31"/>
                  <a:pt x="168" y="30"/>
                </a:cubicBezTo>
                <a:cubicBezTo>
                  <a:pt x="175" y="29"/>
                  <a:pt x="184" y="110"/>
                  <a:pt x="192" y="108"/>
                </a:cubicBezTo>
                <a:cubicBezTo>
                  <a:pt x="200" y="106"/>
                  <a:pt x="208" y="20"/>
                  <a:pt x="216" y="18"/>
                </a:cubicBezTo>
                <a:cubicBezTo>
                  <a:pt x="224" y="16"/>
                  <a:pt x="233" y="96"/>
                  <a:pt x="240" y="96"/>
                </a:cubicBezTo>
                <a:cubicBezTo>
                  <a:pt x="247" y="96"/>
                  <a:pt x="253" y="24"/>
                  <a:pt x="258" y="18"/>
                </a:cubicBezTo>
                <a:cubicBezTo>
                  <a:pt x="263" y="12"/>
                  <a:pt x="261" y="53"/>
                  <a:pt x="270" y="60"/>
                </a:cubicBezTo>
                <a:cubicBezTo>
                  <a:pt x="279" y="67"/>
                  <a:pt x="295" y="63"/>
                  <a:pt x="312" y="60"/>
                </a:cubicBezTo>
              </a:path>
            </a:pathLst>
          </a:custGeom>
          <a:noFill/>
          <a:ln w="28575" cmpd="sng">
            <a:solidFill>
              <a:schemeClr val="tx1"/>
            </a:solidFill>
            <a:round/>
            <a:headEnd/>
            <a:tailEnd/>
          </a:ln>
          <a:effectLst/>
        </p:spPr>
        <p:txBody>
          <a:bodyPr/>
          <a:lstStyle/>
          <a:p>
            <a:endParaRPr lang="fr-FR"/>
          </a:p>
        </p:txBody>
      </p:sp>
      <p:sp>
        <p:nvSpPr>
          <p:cNvPr id="57370" name="AutoShape 26"/>
          <p:cNvSpPr>
            <a:spLocks noChangeArrowheads="1"/>
          </p:cNvSpPr>
          <p:nvPr/>
        </p:nvSpPr>
        <p:spPr bwMode="auto">
          <a:xfrm rot="30590">
            <a:off x="7807325" y="3929063"/>
            <a:ext cx="88900" cy="88900"/>
          </a:xfrm>
          <a:prstGeom prst="roundRect">
            <a:avLst>
              <a:gd name="adj" fmla="val 16667"/>
            </a:avLst>
          </a:prstGeom>
          <a:solidFill>
            <a:srgbClr val="990099"/>
          </a:solidFill>
          <a:ln w="9525">
            <a:solidFill>
              <a:srgbClr val="990099"/>
            </a:solidFill>
            <a:round/>
            <a:headEnd/>
            <a:tailEnd/>
          </a:ln>
          <a:effectLst/>
        </p:spPr>
        <p:txBody>
          <a:bodyPr wrap="none" anchor="ctr"/>
          <a:lstStyle/>
          <a:p>
            <a:endParaRPr lang="fr-FR"/>
          </a:p>
        </p:txBody>
      </p:sp>
      <p:sp>
        <p:nvSpPr>
          <p:cNvPr id="57371" name="Line 27"/>
          <p:cNvSpPr>
            <a:spLocks noChangeShapeType="1"/>
          </p:cNvSpPr>
          <p:nvPr/>
        </p:nvSpPr>
        <p:spPr bwMode="auto">
          <a:xfrm flipH="1">
            <a:off x="5665788" y="3968750"/>
            <a:ext cx="1987550" cy="1588"/>
          </a:xfrm>
          <a:prstGeom prst="line">
            <a:avLst/>
          </a:prstGeom>
          <a:noFill/>
          <a:ln w="38100">
            <a:solidFill>
              <a:srgbClr val="990099"/>
            </a:solidFill>
            <a:round/>
            <a:headEnd/>
            <a:tailEnd/>
          </a:ln>
          <a:effectLst/>
        </p:spPr>
        <p:txBody>
          <a:bodyPr/>
          <a:lstStyle/>
          <a:p>
            <a:endParaRPr lang="fr-FR"/>
          </a:p>
        </p:txBody>
      </p:sp>
      <p:grpSp>
        <p:nvGrpSpPr>
          <p:cNvPr id="6" name="Group 28"/>
          <p:cNvGrpSpPr>
            <a:grpSpLocks/>
          </p:cNvGrpSpPr>
          <p:nvPr/>
        </p:nvGrpSpPr>
        <p:grpSpPr bwMode="auto">
          <a:xfrm>
            <a:off x="4840288" y="1728788"/>
            <a:ext cx="1452562" cy="2903537"/>
            <a:chOff x="1754" y="1089"/>
            <a:chExt cx="915" cy="1829"/>
          </a:xfrm>
        </p:grpSpPr>
        <p:grpSp>
          <p:nvGrpSpPr>
            <p:cNvPr id="7" name="Group 29"/>
            <p:cNvGrpSpPr>
              <a:grpSpLocks/>
            </p:cNvGrpSpPr>
            <p:nvPr/>
          </p:nvGrpSpPr>
          <p:grpSpPr bwMode="auto">
            <a:xfrm>
              <a:off x="1754" y="1089"/>
              <a:ext cx="915" cy="1829"/>
              <a:chOff x="1754" y="1089"/>
              <a:chExt cx="915" cy="1829"/>
            </a:xfrm>
          </p:grpSpPr>
          <p:grpSp>
            <p:nvGrpSpPr>
              <p:cNvPr id="8" name="Group 30"/>
              <p:cNvGrpSpPr>
                <a:grpSpLocks/>
              </p:cNvGrpSpPr>
              <p:nvPr/>
            </p:nvGrpSpPr>
            <p:grpSpPr bwMode="auto">
              <a:xfrm>
                <a:off x="1754" y="1089"/>
                <a:ext cx="915" cy="1829"/>
                <a:chOff x="1754" y="1089"/>
                <a:chExt cx="915" cy="1829"/>
              </a:xfrm>
            </p:grpSpPr>
            <p:sp>
              <p:nvSpPr>
                <p:cNvPr id="57375" name="Freeform 31"/>
                <p:cNvSpPr>
                  <a:spLocks/>
                </p:cNvSpPr>
                <p:nvPr/>
              </p:nvSpPr>
              <p:spPr bwMode="auto">
                <a:xfrm>
                  <a:off x="1759" y="1089"/>
                  <a:ext cx="910" cy="1829"/>
                </a:xfrm>
                <a:custGeom>
                  <a:avLst/>
                  <a:gdLst/>
                  <a:ahLst/>
                  <a:cxnLst>
                    <a:cxn ang="0">
                      <a:pos x="635" y="5"/>
                    </a:cxn>
                    <a:cxn ang="0">
                      <a:pos x="539" y="5"/>
                    </a:cxn>
                    <a:cxn ang="0">
                      <a:pos x="437" y="36"/>
                    </a:cxn>
                    <a:cxn ang="0">
                      <a:pos x="258" y="198"/>
                    </a:cxn>
                    <a:cxn ang="0">
                      <a:pos x="103" y="427"/>
                    </a:cxn>
                    <a:cxn ang="0">
                      <a:pos x="15" y="710"/>
                    </a:cxn>
                    <a:cxn ang="0">
                      <a:pos x="16" y="998"/>
                    </a:cxn>
                    <a:cxn ang="0">
                      <a:pos x="74" y="1237"/>
                    </a:cxn>
                    <a:cxn ang="0">
                      <a:pos x="168" y="1417"/>
                    </a:cxn>
                    <a:cxn ang="0">
                      <a:pos x="301" y="1579"/>
                    </a:cxn>
                    <a:cxn ang="0">
                      <a:pos x="409" y="1679"/>
                    </a:cxn>
                    <a:cxn ang="0">
                      <a:pos x="567" y="1791"/>
                    </a:cxn>
                    <a:cxn ang="0">
                      <a:pos x="734" y="1828"/>
                    </a:cxn>
                    <a:cxn ang="0">
                      <a:pos x="890" y="1786"/>
                    </a:cxn>
                    <a:cxn ang="0">
                      <a:pos x="859" y="1648"/>
                    </a:cxn>
                    <a:cxn ang="0">
                      <a:pos x="793" y="1606"/>
                    </a:cxn>
                    <a:cxn ang="0">
                      <a:pos x="756" y="1564"/>
                    </a:cxn>
                    <a:cxn ang="0">
                      <a:pos x="756" y="1510"/>
                    </a:cxn>
                    <a:cxn ang="0">
                      <a:pos x="720" y="1468"/>
                    </a:cxn>
                    <a:cxn ang="0">
                      <a:pos x="624" y="1475"/>
                    </a:cxn>
                    <a:cxn ang="0">
                      <a:pos x="534" y="1421"/>
                    </a:cxn>
                    <a:cxn ang="0">
                      <a:pos x="395" y="1260"/>
                    </a:cxn>
                    <a:cxn ang="0">
                      <a:pos x="310" y="1104"/>
                    </a:cxn>
                    <a:cxn ang="0">
                      <a:pos x="273" y="804"/>
                    </a:cxn>
                    <a:cxn ang="0">
                      <a:pos x="314" y="618"/>
                    </a:cxn>
                    <a:cxn ang="0">
                      <a:pos x="506" y="515"/>
                    </a:cxn>
                    <a:cxn ang="0">
                      <a:pos x="608" y="485"/>
                    </a:cxn>
                    <a:cxn ang="0">
                      <a:pos x="661" y="443"/>
                    </a:cxn>
                    <a:cxn ang="0">
                      <a:pos x="637" y="401"/>
                    </a:cxn>
                    <a:cxn ang="0">
                      <a:pos x="661" y="371"/>
                    </a:cxn>
                    <a:cxn ang="0">
                      <a:pos x="673" y="304"/>
                    </a:cxn>
                    <a:cxn ang="0">
                      <a:pos x="618" y="257"/>
                    </a:cxn>
                    <a:cxn ang="0">
                      <a:pos x="630" y="179"/>
                    </a:cxn>
                    <a:cxn ang="0">
                      <a:pos x="666" y="131"/>
                    </a:cxn>
                    <a:cxn ang="0">
                      <a:pos x="653" y="47"/>
                    </a:cxn>
                    <a:cxn ang="0">
                      <a:pos x="593" y="5"/>
                    </a:cxn>
                  </a:cxnLst>
                  <a:rect l="0" t="0" r="r" b="b"/>
                  <a:pathLst>
                    <a:path w="910" h="1829">
                      <a:moveTo>
                        <a:pt x="635" y="5"/>
                      </a:moveTo>
                      <a:cubicBezTo>
                        <a:pt x="603" y="2"/>
                        <a:pt x="572" y="0"/>
                        <a:pt x="539" y="5"/>
                      </a:cubicBezTo>
                      <a:cubicBezTo>
                        <a:pt x="506" y="10"/>
                        <a:pt x="484" y="3"/>
                        <a:pt x="437" y="36"/>
                      </a:cubicBezTo>
                      <a:cubicBezTo>
                        <a:pt x="391" y="68"/>
                        <a:pt x="314" y="133"/>
                        <a:pt x="258" y="198"/>
                      </a:cubicBezTo>
                      <a:cubicBezTo>
                        <a:pt x="202" y="264"/>
                        <a:pt x="144" y="342"/>
                        <a:pt x="103" y="427"/>
                      </a:cubicBezTo>
                      <a:cubicBezTo>
                        <a:pt x="63" y="512"/>
                        <a:pt x="29" y="614"/>
                        <a:pt x="15" y="710"/>
                      </a:cubicBezTo>
                      <a:cubicBezTo>
                        <a:pt x="0" y="805"/>
                        <a:pt x="6" y="910"/>
                        <a:pt x="16" y="998"/>
                      </a:cubicBezTo>
                      <a:cubicBezTo>
                        <a:pt x="26" y="1086"/>
                        <a:pt x="49" y="1167"/>
                        <a:pt x="74" y="1237"/>
                      </a:cubicBezTo>
                      <a:cubicBezTo>
                        <a:pt x="99" y="1307"/>
                        <a:pt x="130" y="1360"/>
                        <a:pt x="168" y="1417"/>
                      </a:cubicBezTo>
                      <a:cubicBezTo>
                        <a:pt x="206" y="1474"/>
                        <a:pt x="261" y="1535"/>
                        <a:pt x="301" y="1579"/>
                      </a:cubicBezTo>
                      <a:cubicBezTo>
                        <a:pt x="341" y="1623"/>
                        <a:pt x="365" y="1644"/>
                        <a:pt x="409" y="1679"/>
                      </a:cubicBezTo>
                      <a:cubicBezTo>
                        <a:pt x="453" y="1714"/>
                        <a:pt x="513" y="1766"/>
                        <a:pt x="567" y="1791"/>
                      </a:cubicBezTo>
                      <a:cubicBezTo>
                        <a:pt x="621" y="1816"/>
                        <a:pt x="680" y="1829"/>
                        <a:pt x="734" y="1828"/>
                      </a:cubicBezTo>
                      <a:cubicBezTo>
                        <a:pt x="788" y="1827"/>
                        <a:pt x="869" y="1816"/>
                        <a:pt x="890" y="1786"/>
                      </a:cubicBezTo>
                      <a:cubicBezTo>
                        <a:pt x="910" y="1755"/>
                        <a:pt x="875" y="1678"/>
                        <a:pt x="859" y="1648"/>
                      </a:cubicBezTo>
                      <a:cubicBezTo>
                        <a:pt x="843" y="1618"/>
                        <a:pt x="810" y="1620"/>
                        <a:pt x="793" y="1606"/>
                      </a:cubicBezTo>
                      <a:cubicBezTo>
                        <a:pt x="776" y="1592"/>
                        <a:pt x="763" y="1580"/>
                        <a:pt x="756" y="1564"/>
                      </a:cubicBezTo>
                      <a:cubicBezTo>
                        <a:pt x="750" y="1548"/>
                        <a:pt x="762" y="1526"/>
                        <a:pt x="756" y="1510"/>
                      </a:cubicBezTo>
                      <a:cubicBezTo>
                        <a:pt x="750" y="1494"/>
                        <a:pt x="742" y="1474"/>
                        <a:pt x="720" y="1468"/>
                      </a:cubicBezTo>
                      <a:cubicBezTo>
                        <a:pt x="698" y="1462"/>
                        <a:pt x="655" y="1483"/>
                        <a:pt x="624" y="1475"/>
                      </a:cubicBezTo>
                      <a:cubicBezTo>
                        <a:pt x="593" y="1467"/>
                        <a:pt x="572" y="1457"/>
                        <a:pt x="534" y="1421"/>
                      </a:cubicBezTo>
                      <a:cubicBezTo>
                        <a:pt x="496" y="1385"/>
                        <a:pt x="432" y="1313"/>
                        <a:pt x="395" y="1260"/>
                      </a:cubicBezTo>
                      <a:cubicBezTo>
                        <a:pt x="358" y="1207"/>
                        <a:pt x="331" y="1180"/>
                        <a:pt x="310" y="1104"/>
                      </a:cubicBezTo>
                      <a:cubicBezTo>
                        <a:pt x="290" y="1028"/>
                        <a:pt x="272" y="885"/>
                        <a:pt x="273" y="804"/>
                      </a:cubicBezTo>
                      <a:cubicBezTo>
                        <a:pt x="274" y="723"/>
                        <a:pt x="275" y="666"/>
                        <a:pt x="314" y="618"/>
                      </a:cubicBezTo>
                      <a:cubicBezTo>
                        <a:pt x="353" y="570"/>
                        <a:pt x="457" y="537"/>
                        <a:pt x="506" y="515"/>
                      </a:cubicBezTo>
                      <a:cubicBezTo>
                        <a:pt x="555" y="493"/>
                        <a:pt x="582" y="497"/>
                        <a:pt x="608" y="485"/>
                      </a:cubicBezTo>
                      <a:cubicBezTo>
                        <a:pt x="633" y="473"/>
                        <a:pt x="656" y="457"/>
                        <a:pt x="661" y="443"/>
                      </a:cubicBezTo>
                      <a:cubicBezTo>
                        <a:pt x="666" y="429"/>
                        <a:pt x="637" y="413"/>
                        <a:pt x="637" y="401"/>
                      </a:cubicBezTo>
                      <a:cubicBezTo>
                        <a:pt x="637" y="389"/>
                        <a:pt x="655" y="387"/>
                        <a:pt x="661" y="371"/>
                      </a:cubicBezTo>
                      <a:cubicBezTo>
                        <a:pt x="667" y="355"/>
                        <a:pt x="680" y="323"/>
                        <a:pt x="673" y="304"/>
                      </a:cubicBezTo>
                      <a:cubicBezTo>
                        <a:pt x="666" y="286"/>
                        <a:pt x="626" y="278"/>
                        <a:pt x="618" y="257"/>
                      </a:cubicBezTo>
                      <a:cubicBezTo>
                        <a:pt x="611" y="236"/>
                        <a:pt x="622" y="200"/>
                        <a:pt x="630" y="179"/>
                      </a:cubicBezTo>
                      <a:cubicBezTo>
                        <a:pt x="638" y="158"/>
                        <a:pt x="662" y="153"/>
                        <a:pt x="666" y="131"/>
                      </a:cubicBezTo>
                      <a:cubicBezTo>
                        <a:pt x="670" y="108"/>
                        <a:pt x="666" y="68"/>
                        <a:pt x="653" y="47"/>
                      </a:cubicBezTo>
                      <a:cubicBezTo>
                        <a:pt x="641" y="26"/>
                        <a:pt x="617" y="15"/>
                        <a:pt x="593" y="5"/>
                      </a:cubicBezTo>
                    </a:path>
                  </a:pathLst>
                </a:custGeom>
                <a:solidFill>
                  <a:srgbClr val="BD7E3F"/>
                </a:solidFill>
                <a:ln w="9525">
                  <a:solidFill>
                    <a:srgbClr val="BD7E3F"/>
                  </a:solidFill>
                  <a:round/>
                  <a:headEnd/>
                  <a:tailEnd/>
                </a:ln>
                <a:effectLst/>
              </p:spPr>
              <p:txBody>
                <a:bodyPr/>
                <a:lstStyle/>
                <a:p>
                  <a:endParaRPr lang="fr-FR"/>
                </a:p>
              </p:txBody>
            </p:sp>
            <p:sp>
              <p:nvSpPr>
                <p:cNvPr id="57376" name="Freeform 32"/>
                <p:cNvSpPr>
                  <a:spLocks/>
                </p:cNvSpPr>
                <p:nvPr/>
              </p:nvSpPr>
              <p:spPr bwMode="auto">
                <a:xfrm>
                  <a:off x="1754" y="1414"/>
                  <a:ext cx="604" cy="1498"/>
                </a:xfrm>
                <a:custGeom>
                  <a:avLst/>
                  <a:gdLst/>
                  <a:ahLst/>
                  <a:cxnLst>
                    <a:cxn ang="0">
                      <a:pos x="142" y="0"/>
                    </a:cxn>
                    <a:cxn ang="0">
                      <a:pos x="86" y="108"/>
                    </a:cxn>
                    <a:cxn ang="0">
                      <a:pos x="44" y="228"/>
                    </a:cxn>
                    <a:cxn ang="0">
                      <a:pos x="10" y="386"/>
                    </a:cxn>
                    <a:cxn ang="0">
                      <a:pos x="0" y="540"/>
                    </a:cxn>
                    <a:cxn ang="0">
                      <a:pos x="9" y="675"/>
                    </a:cxn>
                    <a:cxn ang="0">
                      <a:pos x="52" y="868"/>
                    </a:cxn>
                    <a:cxn ang="0">
                      <a:pos x="112" y="1018"/>
                    </a:cxn>
                    <a:cxn ang="0">
                      <a:pos x="191" y="1148"/>
                    </a:cxn>
                    <a:cxn ang="0">
                      <a:pos x="292" y="1274"/>
                    </a:cxn>
                    <a:cxn ang="0">
                      <a:pos x="400" y="1370"/>
                    </a:cxn>
                    <a:cxn ang="0">
                      <a:pos x="528" y="1456"/>
                    </a:cxn>
                    <a:cxn ang="0">
                      <a:pos x="604" y="1498"/>
                    </a:cxn>
                  </a:cxnLst>
                  <a:rect l="0" t="0" r="r" b="b"/>
                  <a:pathLst>
                    <a:path w="604" h="1498">
                      <a:moveTo>
                        <a:pt x="142" y="0"/>
                      </a:moveTo>
                      <a:cubicBezTo>
                        <a:pt x="133" y="18"/>
                        <a:pt x="102" y="70"/>
                        <a:pt x="86" y="108"/>
                      </a:cubicBezTo>
                      <a:cubicBezTo>
                        <a:pt x="70" y="146"/>
                        <a:pt x="57" y="182"/>
                        <a:pt x="44" y="228"/>
                      </a:cubicBezTo>
                      <a:cubicBezTo>
                        <a:pt x="31" y="274"/>
                        <a:pt x="17" y="334"/>
                        <a:pt x="10" y="386"/>
                      </a:cubicBezTo>
                      <a:cubicBezTo>
                        <a:pt x="3" y="438"/>
                        <a:pt x="0" y="492"/>
                        <a:pt x="0" y="540"/>
                      </a:cubicBezTo>
                      <a:cubicBezTo>
                        <a:pt x="0" y="588"/>
                        <a:pt x="0" y="620"/>
                        <a:pt x="9" y="675"/>
                      </a:cubicBezTo>
                      <a:cubicBezTo>
                        <a:pt x="18" y="730"/>
                        <a:pt x="35" y="811"/>
                        <a:pt x="52" y="868"/>
                      </a:cubicBezTo>
                      <a:cubicBezTo>
                        <a:pt x="69" y="925"/>
                        <a:pt x="89" y="971"/>
                        <a:pt x="112" y="1018"/>
                      </a:cubicBezTo>
                      <a:cubicBezTo>
                        <a:pt x="135" y="1065"/>
                        <a:pt x="161" y="1105"/>
                        <a:pt x="191" y="1148"/>
                      </a:cubicBezTo>
                      <a:cubicBezTo>
                        <a:pt x="221" y="1191"/>
                        <a:pt x="257" y="1237"/>
                        <a:pt x="292" y="1274"/>
                      </a:cubicBezTo>
                      <a:cubicBezTo>
                        <a:pt x="327" y="1311"/>
                        <a:pt x="361" y="1340"/>
                        <a:pt x="400" y="1370"/>
                      </a:cubicBezTo>
                      <a:cubicBezTo>
                        <a:pt x="439" y="1400"/>
                        <a:pt x="494" y="1435"/>
                        <a:pt x="528" y="1456"/>
                      </a:cubicBezTo>
                      <a:cubicBezTo>
                        <a:pt x="562" y="1477"/>
                        <a:pt x="588" y="1489"/>
                        <a:pt x="604" y="1498"/>
                      </a:cubicBezTo>
                    </a:path>
                  </a:pathLst>
                </a:custGeom>
                <a:noFill/>
                <a:ln w="76200" cmpd="sng">
                  <a:solidFill>
                    <a:srgbClr val="808080"/>
                  </a:solidFill>
                  <a:round/>
                  <a:headEnd/>
                  <a:tailEnd/>
                </a:ln>
                <a:effectLst/>
              </p:spPr>
              <p:txBody>
                <a:bodyPr/>
                <a:lstStyle/>
                <a:p>
                  <a:endParaRPr lang="fr-FR"/>
                </a:p>
              </p:txBody>
            </p:sp>
          </p:grpSp>
          <p:sp>
            <p:nvSpPr>
              <p:cNvPr id="57377" name="Oval 33"/>
              <p:cNvSpPr>
                <a:spLocks noChangeArrowheads="1"/>
              </p:cNvSpPr>
              <p:nvPr/>
            </p:nvSpPr>
            <p:spPr bwMode="auto">
              <a:xfrm rot="-15817">
                <a:off x="2413" y="2599"/>
                <a:ext cx="78" cy="78"/>
              </a:xfrm>
              <a:prstGeom prst="ellipse">
                <a:avLst/>
              </a:prstGeom>
              <a:solidFill>
                <a:schemeClr val="bg1"/>
              </a:solidFill>
              <a:ln w="9525">
                <a:solidFill>
                  <a:schemeClr val="tx1"/>
                </a:solidFill>
                <a:round/>
                <a:headEnd/>
                <a:tailEnd/>
              </a:ln>
              <a:effectLst/>
            </p:spPr>
            <p:txBody>
              <a:bodyPr wrap="none" anchor="ctr"/>
              <a:lstStyle/>
              <a:p>
                <a:endParaRPr lang="fr-FR"/>
              </a:p>
            </p:txBody>
          </p:sp>
        </p:grpSp>
        <p:sp>
          <p:nvSpPr>
            <p:cNvPr id="57378" name="Freeform 34"/>
            <p:cNvSpPr>
              <a:spLocks/>
            </p:cNvSpPr>
            <p:nvPr/>
          </p:nvSpPr>
          <p:spPr bwMode="auto">
            <a:xfrm rot="-15817">
              <a:off x="2284" y="1355"/>
              <a:ext cx="114" cy="83"/>
            </a:xfrm>
            <a:custGeom>
              <a:avLst/>
              <a:gdLst/>
              <a:ahLst/>
              <a:cxnLst>
                <a:cxn ang="0">
                  <a:pos x="16" y="81"/>
                </a:cxn>
                <a:cxn ang="0">
                  <a:pos x="10" y="45"/>
                </a:cxn>
                <a:cxn ang="0">
                  <a:pos x="28" y="3"/>
                </a:cxn>
                <a:cxn ang="0">
                  <a:pos x="82" y="27"/>
                </a:cxn>
                <a:cxn ang="0">
                  <a:pos x="106" y="57"/>
                </a:cxn>
                <a:cxn ang="0">
                  <a:pos x="16" y="81"/>
                </a:cxn>
              </a:cxnLst>
              <a:rect l="0" t="0" r="r" b="b"/>
              <a:pathLst>
                <a:path w="114" h="83">
                  <a:moveTo>
                    <a:pt x="16" y="81"/>
                  </a:moveTo>
                  <a:cubicBezTo>
                    <a:pt x="0" y="79"/>
                    <a:pt x="8" y="58"/>
                    <a:pt x="10" y="45"/>
                  </a:cubicBezTo>
                  <a:cubicBezTo>
                    <a:pt x="12" y="32"/>
                    <a:pt x="16" y="6"/>
                    <a:pt x="28" y="3"/>
                  </a:cubicBezTo>
                  <a:cubicBezTo>
                    <a:pt x="40" y="0"/>
                    <a:pt x="69" y="18"/>
                    <a:pt x="82" y="27"/>
                  </a:cubicBezTo>
                  <a:cubicBezTo>
                    <a:pt x="95" y="36"/>
                    <a:pt x="114" y="49"/>
                    <a:pt x="106" y="57"/>
                  </a:cubicBezTo>
                  <a:cubicBezTo>
                    <a:pt x="98" y="65"/>
                    <a:pt x="32" y="83"/>
                    <a:pt x="16" y="81"/>
                  </a:cubicBezTo>
                  <a:close/>
                </a:path>
              </a:pathLst>
            </a:custGeom>
            <a:solidFill>
              <a:schemeClr val="bg1"/>
            </a:solidFill>
            <a:ln w="9525">
              <a:solidFill>
                <a:schemeClr val="tx1"/>
              </a:solidFill>
              <a:round/>
              <a:headEnd/>
              <a:tailEnd/>
            </a:ln>
            <a:effectLst/>
          </p:spPr>
          <p:txBody>
            <a:bodyPr/>
            <a:lstStyle/>
            <a:p>
              <a:endParaRPr lang="fr-FR"/>
            </a:p>
          </p:txBody>
        </p:sp>
      </p:grpSp>
      <p:grpSp>
        <p:nvGrpSpPr>
          <p:cNvPr id="9" name="Group 35"/>
          <p:cNvGrpSpPr>
            <a:grpSpLocks/>
          </p:cNvGrpSpPr>
          <p:nvPr/>
        </p:nvGrpSpPr>
        <p:grpSpPr bwMode="auto">
          <a:xfrm rot="-141172">
            <a:off x="5245100" y="1716088"/>
            <a:ext cx="760413" cy="2087562"/>
            <a:chOff x="1936" y="1031"/>
            <a:chExt cx="479" cy="1315"/>
          </a:xfrm>
        </p:grpSpPr>
        <p:grpSp>
          <p:nvGrpSpPr>
            <p:cNvPr id="10" name="Group 36"/>
            <p:cNvGrpSpPr>
              <a:grpSpLocks/>
            </p:cNvGrpSpPr>
            <p:nvPr/>
          </p:nvGrpSpPr>
          <p:grpSpPr bwMode="auto">
            <a:xfrm>
              <a:off x="1936" y="1031"/>
              <a:ext cx="479" cy="1315"/>
              <a:chOff x="820" y="2265"/>
              <a:chExt cx="479" cy="1315"/>
            </a:xfrm>
          </p:grpSpPr>
          <p:grpSp>
            <p:nvGrpSpPr>
              <p:cNvPr id="11" name="Group 37"/>
              <p:cNvGrpSpPr>
                <a:grpSpLocks/>
              </p:cNvGrpSpPr>
              <p:nvPr/>
            </p:nvGrpSpPr>
            <p:grpSpPr bwMode="auto">
              <a:xfrm>
                <a:off x="820" y="2265"/>
                <a:ext cx="479" cy="1315"/>
                <a:chOff x="1930" y="1019"/>
                <a:chExt cx="479" cy="1315"/>
              </a:xfrm>
            </p:grpSpPr>
            <p:sp>
              <p:nvSpPr>
                <p:cNvPr id="57382" name="Oval 38"/>
                <p:cNvSpPr>
                  <a:spLocks noChangeArrowheads="1"/>
                </p:cNvSpPr>
                <p:nvPr/>
              </p:nvSpPr>
              <p:spPr bwMode="auto">
                <a:xfrm>
                  <a:off x="2210" y="1030"/>
                  <a:ext cx="199" cy="199"/>
                </a:xfrm>
                <a:prstGeom prst="ellipse">
                  <a:avLst/>
                </a:prstGeom>
                <a:solidFill>
                  <a:srgbClr val="008080"/>
                </a:solidFill>
                <a:ln w="9525">
                  <a:noFill/>
                  <a:round/>
                  <a:headEnd/>
                  <a:tailEnd/>
                </a:ln>
                <a:effectLst/>
              </p:spPr>
              <p:txBody>
                <a:bodyPr wrap="none" anchor="ctr"/>
                <a:lstStyle/>
                <a:p>
                  <a:endParaRPr lang="fr-FR"/>
                </a:p>
              </p:txBody>
            </p:sp>
            <p:sp>
              <p:nvSpPr>
                <p:cNvPr id="57383" name="Freeform 39"/>
                <p:cNvSpPr>
                  <a:spLocks/>
                </p:cNvSpPr>
                <p:nvPr/>
              </p:nvSpPr>
              <p:spPr bwMode="auto">
                <a:xfrm>
                  <a:off x="1930" y="1019"/>
                  <a:ext cx="461" cy="1315"/>
                </a:xfrm>
                <a:custGeom>
                  <a:avLst/>
                  <a:gdLst/>
                  <a:ahLst/>
                  <a:cxnLst>
                    <a:cxn ang="0">
                      <a:pos x="353" y="7"/>
                    </a:cxn>
                    <a:cxn ang="0">
                      <a:pos x="217" y="112"/>
                    </a:cxn>
                    <a:cxn ang="0">
                      <a:pos x="102" y="280"/>
                    </a:cxn>
                    <a:cxn ang="0">
                      <a:pos x="60" y="405"/>
                    </a:cxn>
                    <a:cxn ang="0">
                      <a:pos x="49" y="500"/>
                    </a:cxn>
                    <a:cxn ang="0">
                      <a:pos x="70" y="604"/>
                    </a:cxn>
                    <a:cxn ang="0">
                      <a:pos x="112" y="719"/>
                    </a:cxn>
                    <a:cxn ang="0">
                      <a:pos x="7" y="1191"/>
                    </a:cxn>
                    <a:cxn ang="0">
                      <a:pos x="70" y="1264"/>
                    </a:cxn>
                    <a:cxn ang="0">
                      <a:pos x="175" y="1295"/>
                    </a:cxn>
                    <a:cxn ang="0">
                      <a:pos x="384" y="1306"/>
                    </a:cxn>
                    <a:cxn ang="0">
                      <a:pos x="322" y="1243"/>
                    </a:cxn>
                    <a:cxn ang="0">
                      <a:pos x="280" y="1138"/>
                    </a:cxn>
                    <a:cxn ang="0">
                      <a:pos x="248" y="1034"/>
                    </a:cxn>
                    <a:cxn ang="0">
                      <a:pos x="290" y="782"/>
                    </a:cxn>
                    <a:cxn ang="0">
                      <a:pos x="301" y="583"/>
                    </a:cxn>
                    <a:cxn ang="0">
                      <a:pos x="322" y="500"/>
                    </a:cxn>
                    <a:cxn ang="0">
                      <a:pos x="364" y="447"/>
                    </a:cxn>
                    <a:cxn ang="0">
                      <a:pos x="374" y="363"/>
                    </a:cxn>
                    <a:cxn ang="0">
                      <a:pos x="322" y="322"/>
                    </a:cxn>
                    <a:cxn ang="0">
                      <a:pos x="395" y="217"/>
                    </a:cxn>
                    <a:cxn ang="0">
                      <a:pos x="447" y="154"/>
                    </a:cxn>
                    <a:cxn ang="0">
                      <a:pos x="353" y="7"/>
                    </a:cxn>
                  </a:cxnLst>
                  <a:rect l="0" t="0" r="r" b="b"/>
                  <a:pathLst>
                    <a:path w="461" h="1315">
                      <a:moveTo>
                        <a:pt x="353" y="7"/>
                      </a:moveTo>
                      <a:cubicBezTo>
                        <a:pt x="315" y="0"/>
                        <a:pt x="259" y="67"/>
                        <a:pt x="217" y="112"/>
                      </a:cubicBezTo>
                      <a:cubicBezTo>
                        <a:pt x="175" y="157"/>
                        <a:pt x="128" y="231"/>
                        <a:pt x="102" y="280"/>
                      </a:cubicBezTo>
                      <a:cubicBezTo>
                        <a:pt x="76" y="329"/>
                        <a:pt x="69" y="368"/>
                        <a:pt x="60" y="405"/>
                      </a:cubicBezTo>
                      <a:cubicBezTo>
                        <a:pt x="51" y="442"/>
                        <a:pt x="47" y="467"/>
                        <a:pt x="49" y="500"/>
                      </a:cubicBezTo>
                      <a:cubicBezTo>
                        <a:pt x="51" y="533"/>
                        <a:pt x="60" y="568"/>
                        <a:pt x="70" y="604"/>
                      </a:cubicBezTo>
                      <a:cubicBezTo>
                        <a:pt x="80" y="640"/>
                        <a:pt x="122" y="621"/>
                        <a:pt x="112" y="719"/>
                      </a:cubicBezTo>
                      <a:cubicBezTo>
                        <a:pt x="102" y="817"/>
                        <a:pt x="14" y="1100"/>
                        <a:pt x="7" y="1191"/>
                      </a:cubicBezTo>
                      <a:cubicBezTo>
                        <a:pt x="0" y="1282"/>
                        <a:pt x="42" y="1247"/>
                        <a:pt x="70" y="1264"/>
                      </a:cubicBezTo>
                      <a:cubicBezTo>
                        <a:pt x="98" y="1281"/>
                        <a:pt x="123" y="1288"/>
                        <a:pt x="175" y="1295"/>
                      </a:cubicBezTo>
                      <a:cubicBezTo>
                        <a:pt x="227" y="1302"/>
                        <a:pt x="360" y="1315"/>
                        <a:pt x="384" y="1306"/>
                      </a:cubicBezTo>
                      <a:cubicBezTo>
                        <a:pt x="408" y="1297"/>
                        <a:pt x="339" y="1271"/>
                        <a:pt x="322" y="1243"/>
                      </a:cubicBezTo>
                      <a:cubicBezTo>
                        <a:pt x="305" y="1215"/>
                        <a:pt x="292" y="1173"/>
                        <a:pt x="280" y="1138"/>
                      </a:cubicBezTo>
                      <a:cubicBezTo>
                        <a:pt x="268" y="1103"/>
                        <a:pt x="246" y="1093"/>
                        <a:pt x="248" y="1034"/>
                      </a:cubicBezTo>
                      <a:cubicBezTo>
                        <a:pt x="250" y="975"/>
                        <a:pt x="281" y="857"/>
                        <a:pt x="290" y="782"/>
                      </a:cubicBezTo>
                      <a:cubicBezTo>
                        <a:pt x="299" y="707"/>
                        <a:pt x="296" y="630"/>
                        <a:pt x="301" y="583"/>
                      </a:cubicBezTo>
                      <a:cubicBezTo>
                        <a:pt x="306" y="536"/>
                        <a:pt x="312" y="523"/>
                        <a:pt x="322" y="500"/>
                      </a:cubicBezTo>
                      <a:cubicBezTo>
                        <a:pt x="332" y="477"/>
                        <a:pt x="355" y="470"/>
                        <a:pt x="364" y="447"/>
                      </a:cubicBezTo>
                      <a:cubicBezTo>
                        <a:pt x="373" y="424"/>
                        <a:pt x="381" y="384"/>
                        <a:pt x="374" y="363"/>
                      </a:cubicBezTo>
                      <a:cubicBezTo>
                        <a:pt x="367" y="342"/>
                        <a:pt x="319" y="346"/>
                        <a:pt x="322" y="322"/>
                      </a:cubicBezTo>
                      <a:cubicBezTo>
                        <a:pt x="325" y="298"/>
                        <a:pt x="374" y="245"/>
                        <a:pt x="395" y="217"/>
                      </a:cubicBezTo>
                      <a:cubicBezTo>
                        <a:pt x="416" y="189"/>
                        <a:pt x="461" y="184"/>
                        <a:pt x="447" y="154"/>
                      </a:cubicBezTo>
                      <a:cubicBezTo>
                        <a:pt x="433" y="124"/>
                        <a:pt x="391" y="14"/>
                        <a:pt x="353" y="7"/>
                      </a:cubicBezTo>
                      <a:close/>
                    </a:path>
                  </a:pathLst>
                </a:custGeom>
                <a:solidFill>
                  <a:srgbClr val="008080"/>
                </a:solidFill>
                <a:ln w="9525">
                  <a:noFill/>
                  <a:round/>
                  <a:headEnd/>
                  <a:tailEnd/>
                </a:ln>
                <a:effectLst/>
              </p:spPr>
              <p:txBody>
                <a:bodyPr/>
                <a:lstStyle/>
                <a:p>
                  <a:endParaRPr lang="fr-FR"/>
                </a:p>
              </p:txBody>
            </p:sp>
          </p:grpSp>
          <p:sp>
            <p:nvSpPr>
              <p:cNvPr id="57384" name="Oval 40"/>
              <p:cNvSpPr>
                <a:spLocks noChangeArrowheads="1"/>
              </p:cNvSpPr>
              <p:nvPr/>
            </p:nvSpPr>
            <p:spPr bwMode="auto">
              <a:xfrm>
                <a:off x="1122" y="2317"/>
                <a:ext cx="114" cy="114"/>
              </a:xfrm>
              <a:prstGeom prst="ellipse">
                <a:avLst/>
              </a:prstGeom>
              <a:solidFill>
                <a:srgbClr val="B2B2B2"/>
              </a:solidFill>
              <a:ln w="9525">
                <a:noFill/>
                <a:round/>
                <a:headEnd/>
                <a:tailEnd/>
              </a:ln>
              <a:effectLst/>
            </p:spPr>
            <p:txBody>
              <a:bodyPr wrap="none" anchor="ctr"/>
              <a:lstStyle/>
              <a:p>
                <a:endParaRPr lang="fr-FR"/>
              </a:p>
            </p:txBody>
          </p:sp>
        </p:grpSp>
        <p:sp>
          <p:nvSpPr>
            <p:cNvPr id="57385" name="Freeform 41"/>
            <p:cNvSpPr>
              <a:spLocks/>
            </p:cNvSpPr>
            <p:nvPr/>
          </p:nvSpPr>
          <p:spPr bwMode="auto">
            <a:xfrm>
              <a:off x="2063" y="1336"/>
              <a:ext cx="91" cy="138"/>
            </a:xfrm>
            <a:custGeom>
              <a:avLst/>
              <a:gdLst/>
              <a:ahLst/>
              <a:cxnLst>
                <a:cxn ang="0">
                  <a:pos x="7" y="128"/>
                </a:cxn>
                <a:cxn ang="0">
                  <a:pos x="1" y="74"/>
                </a:cxn>
                <a:cxn ang="0">
                  <a:pos x="13" y="14"/>
                </a:cxn>
                <a:cxn ang="0">
                  <a:pos x="49" y="8"/>
                </a:cxn>
                <a:cxn ang="0">
                  <a:pos x="85" y="8"/>
                </a:cxn>
                <a:cxn ang="0">
                  <a:pos x="79" y="56"/>
                </a:cxn>
                <a:cxn ang="0">
                  <a:pos x="85" y="110"/>
                </a:cxn>
                <a:cxn ang="0">
                  <a:pos x="43" y="134"/>
                </a:cxn>
                <a:cxn ang="0">
                  <a:pos x="7" y="128"/>
                </a:cxn>
              </a:cxnLst>
              <a:rect l="0" t="0" r="r" b="b"/>
              <a:pathLst>
                <a:path w="91" h="138">
                  <a:moveTo>
                    <a:pt x="7" y="128"/>
                  </a:moveTo>
                  <a:cubicBezTo>
                    <a:pt x="0" y="118"/>
                    <a:pt x="0" y="93"/>
                    <a:pt x="1" y="74"/>
                  </a:cubicBezTo>
                  <a:cubicBezTo>
                    <a:pt x="2" y="55"/>
                    <a:pt x="5" y="25"/>
                    <a:pt x="13" y="14"/>
                  </a:cubicBezTo>
                  <a:cubicBezTo>
                    <a:pt x="21" y="3"/>
                    <a:pt x="37" y="9"/>
                    <a:pt x="49" y="8"/>
                  </a:cubicBezTo>
                  <a:cubicBezTo>
                    <a:pt x="61" y="7"/>
                    <a:pt x="80" y="0"/>
                    <a:pt x="85" y="8"/>
                  </a:cubicBezTo>
                  <a:cubicBezTo>
                    <a:pt x="90" y="16"/>
                    <a:pt x="79" y="39"/>
                    <a:pt x="79" y="56"/>
                  </a:cubicBezTo>
                  <a:cubicBezTo>
                    <a:pt x="79" y="73"/>
                    <a:pt x="91" y="97"/>
                    <a:pt x="85" y="110"/>
                  </a:cubicBezTo>
                  <a:cubicBezTo>
                    <a:pt x="79" y="123"/>
                    <a:pt x="56" y="131"/>
                    <a:pt x="43" y="134"/>
                  </a:cubicBezTo>
                  <a:cubicBezTo>
                    <a:pt x="30" y="137"/>
                    <a:pt x="14" y="138"/>
                    <a:pt x="7" y="128"/>
                  </a:cubicBezTo>
                  <a:close/>
                </a:path>
              </a:pathLst>
            </a:custGeom>
            <a:solidFill>
              <a:schemeClr val="bg1"/>
            </a:solidFill>
            <a:ln w="9525">
              <a:noFill/>
              <a:round/>
              <a:headEnd/>
              <a:tailEnd/>
            </a:ln>
            <a:effectLst/>
          </p:spPr>
          <p:txBody>
            <a:bodyPr/>
            <a:lstStyle/>
            <a:p>
              <a:endParaRPr lang="fr-FR"/>
            </a:p>
          </p:txBody>
        </p:sp>
      </p:grpSp>
      <p:sp>
        <p:nvSpPr>
          <p:cNvPr id="57386" name="AutoShape 42"/>
          <p:cNvSpPr>
            <a:spLocks noChangeArrowheads="1"/>
          </p:cNvSpPr>
          <p:nvPr/>
        </p:nvSpPr>
        <p:spPr bwMode="auto">
          <a:xfrm rot="-21581223">
            <a:off x="5457825" y="2347913"/>
            <a:ext cx="2066925" cy="88900"/>
          </a:xfrm>
          <a:prstGeom prst="roundRect">
            <a:avLst>
              <a:gd name="adj" fmla="val 16667"/>
            </a:avLst>
          </a:prstGeom>
          <a:solidFill>
            <a:srgbClr val="336699"/>
          </a:solidFill>
          <a:ln w="9525">
            <a:solidFill>
              <a:srgbClr val="336699"/>
            </a:solidFill>
            <a:round/>
            <a:headEnd/>
            <a:tailEnd/>
          </a:ln>
          <a:effectLst/>
        </p:spPr>
        <p:txBody>
          <a:bodyPr wrap="none" anchor="ctr"/>
          <a:lstStyle/>
          <a:p>
            <a:endParaRPr lang="fr-FR"/>
          </a:p>
        </p:txBody>
      </p:sp>
      <p:sp>
        <p:nvSpPr>
          <p:cNvPr id="57387" name="Freeform 43"/>
          <p:cNvSpPr>
            <a:spLocks/>
          </p:cNvSpPr>
          <p:nvPr/>
        </p:nvSpPr>
        <p:spPr bwMode="auto">
          <a:xfrm>
            <a:off x="5827713" y="2168525"/>
            <a:ext cx="1457325" cy="142875"/>
          </a:xfrm>
          <a:custGeom>
            <a:avLst/>
            <a:gdLst/>
            <a:ahLst/>
            <a:cxnLst>
              <a:cxn ang="0">
                <a:pos x="0" y="54"/>
              </a:cxn>
              <a:cxn ang="0">
                <a:pos x="180" y="60"/>
              </a:cxn>
              <a:cxn ang="0">
                <a:pos x="210" y="0"/>
              </a:cxn>
              <a:cxn ang="0">
                <a:pos x="228" y="108"/>
              </a:cxn>
              <a:cxn ang="0">
                <a:pos x="264" y="0"/>
              </a:cxn>
              <a:cxn ang="0">
                <a:pos x="282" y="108"/>
              </a:cxn>
              <a:cxn ang="0">
                <a:pos x="306" y="0"/>
              </a:cxn>
              <a:cxn ang="0">
                <a:pos x="324" y="108"/>
              </a:cxn>
              <a:cxn ang="0">
                <a:pos x="354" y="0"/>
              </a:cxn>
              <a:cxn ang="0">
                <a:pos x="366" y="108"/>
              </a:cxn>
              <a:cxn ang="0">
                <a:pos x="402" y="0"/>
              </a:cxn>
              <a:cxn ang="0">
                <a:pos x="420" y="108"/>
              </a:cxn>
              <a:cxn ang="0">
                <a:pos x="450" y="0"/>
              </a:cxn>
              <a:cxn ang="0">
                <a:pos x="462" y="108"/>
              </a:cxn>
              <a:cxn ang="0">
                <a:pos x="492" y="0"/>
              </a:cxn>
              <a:cxn ang="0">
                <a:pos x="510" y="108"/>
              </a:cxn>
              <a:cxn ang="0">
                <a:pos x="534" y="0"/>
              </a:cxn>
              <a:cxn ang="0">
                <a:pos x="558" y="108"/>
              </a:cxn>
              <a:cxn ang="0">
                <a:pos x="582" y="0"/>
              </a:cxn>
              <a:cxn ang="0">
                <a:pos x="600" y="108"/>
              </a:cxn>
              <a:cxn ang="0">
                <a:pos x="618" y="0"/>
              </a:cxn>
              <a:cxn ang="0">
                <a:pos x="642" y="54"/>
              </a:cxn>
              <a:cxn ang="0">
                <a:pos x="834" y="54"/>
              </a:cxn>
            </a:cxnLst>
            <a:rect l="0" t="0" r="r" b="b"/>
            <a:pathLst>
              <a:path w="834" h="108">
                <a:moveTo>
                  <a:pt x="0" y="54"/>
                </a:moveTo>
                <a:lnTo>
                  <a:pt x="180" y="60"/>
                </a:lnTo>
                <a:lnTo>
                  <a:pt x="210" y="0"/>
                </a:lnTo>
                <a:lnTo>
                  <a:pt x="228" y="108"/>
                </a:lnTo>
                <a:lnTo>
                  <a:pt x="264" y="0"/>
                </a:lnTo>
                <a:lnTo>
                  <a:pt x="282" y="108"/>
                </a:lnTo>
                <a:lnTo>
                  <a:pt x="306" y="0"/>
                </a:lnTo>
                <a:lnTo>
                  <a:pt x="324" y="108"/>
                </a:lnTo>
                <a:lnTo>
                  <a:pt x="354" y="0"/>
                </a:lnTo>
                <a:lnTo>
                  <a:pt x="366" y="108"/>
                </a:lnTo>
                <a:lnTo>
                  <a:pt x="402" y="0"/>
                </a:lnTo>
                <a:lnTo>
                  <a:pt x="420" y="108"/>
                </a:lnTo>
                <a:lnTo>
                  <a:pt x="450" y="0"/>
                </a:lnTo>
                <a:lnTo>
                  <a:pt x="462" y="108"/>
                </a:lnTo>
                <a:lnTo>
                  <a:pt x="492" y="0"/>
                </a:lnTo>
                <a:lnTo>
                  <a:pt x="510" y="108"/>
                </a:lnTo>
                <a:lnTo>
                  <a:pt x="534" y="0"/>
                </a:lnTo>
                <a:lnTo>
                  <a:pt x="558" y="108"/>
                </a:lnTo>
                <a:lnTo>
                  <a:pt x="582" y="0"/>
                </a:lnTo>
                <a:lnTo>
                  <a:pt x="600" y="108"/>
                </a:lnTo>
                <a:lnTo>
                  <a:pt x="618" y="0"/>
                </a:lnTo>
                <a:lnTo>
                  <a:pt x="642" y="54"/>
                </a:lnTo>
                <a:lnTo>
                  <a:pt x="834" y="54"/>
                </a:lnTo>
              </a:path>
            </a:pathLst>
          </a:custGeom>
          <a:noFill/>
          <a:ln w="28575" cmpd="sng">
            <a:solidFill>
              <a:schemeClr val="tx1"/>
            </a:solidFill>
            <a:round/>
            <a:headEnd/>
            <a:tailEnd/>
          </a:ln>
          <a:effectLst/>
        </p:spPr>
        <p:txBody>
          <a:bodyPr/>
          <a:lstStyle/>
          <a:p>
            <a:endParaRPr lang="fr-FR"/>
          </a:p>
        </p:txBody>
      </p:sp>
      <p:grpSp>
        <p:nvGrpSpPr>
          <p:cNvPr id="12" name="Group 44"/>
          <p:cNvGrpSpPr>
            <a:grpSpLocks/>
          </p:cNvGrpSpPr>
          <p:nvPr/>
        </p:nvGrpSpPr>
        <p:grpSpPr bwMode="auto">
          <a:xfrm>
            <a:off x="5332413" y="3762375"/>
            <a:ext cx="495300" cy="677863"/>
            <a:chOff x="2064" y="2372"/>
            <a:chExt cx="312" cy="427"/>
          </a:xfrm>
        </p:grpSpPr>
        <p:sp>
          <p:nvSpPr>
            <p:cNvPr id="57389" name="Freeform 45"/>
            <p:cNvSpPr>
              <a:spLocks/>
            </p:cNvSpPr>
            <p:nvPr/>
          </p:nvSpPr>
          <p:spPr bwMode="auto">
            <a:xfrm>
              <a:off x="2064" y="2372"/>
              <a:ext cx="312" cy="363"/>
            </a:xfrm>
            <a:custGeom>
              <a:avLst/>
              <a:gdLst/>
              <a:ahLst/>
              <a:cxnLst>
                <a:cxn ang="0">
                  <a:pos x="145" y="317"/>
                </a:cxn>
                <a:cxn ang="0">
                  <a:pos x="287" y="53"/>
                </a:cxn>
                <a:cxn ang="0">
                  <a:pos x="294" y="18"/>
                </a:cxn>
                <a:cxn ang="0">
                  <a:pos x="258" y="14"/>
                </a:cxn>
                <a:cxn ang="0">
                  <a:pos x="208" y="16"/>
                </a:cxn>
                <a:cxn ang="0">
                  <a:pos x="152" y="8"/>
                </a:cxn>
                <a:cxn ang="0">
                  <a:pos x="126" y="62"/>
                </a:cxn>
                <a:cxn ang="0">
                  <a:pos x="84" y="110"/>
                </a:cxn>
                <a:cxn ang="0">
                  <a:pos x="56" y="130"/>
                </a:cxn>
                <a:cxn ang="0">
                  <a:pos x="25" y="165"/>
                </a:cxn>
                <a:cxn ang="0">
                  <a:pos x="2" y="216"/>
                </a:cxn>
                <a:cxn ang="0">
                  <a:pos x="11" y="276"/>
                </a:cxn>
                <a:cxn ang="0">
                  <a:pos x="40" y="308"/>
                </a:cxn>
                <a:cxn ang="0">
                  <a:pos x="92" y="331"/>
                </a:cxn>
                <a:cxn ang="0">
                  <a:pos x="145" y="317"/>
                </a:cxn>
              </a:cxnLst>
              <a:rect l="0" t="0" r="r" b="b"/>
              <a:pathLst>
                <a:path w="312" h="363">
                  <a:moveTo>
                    <a:pt x="145" y="317"/>
                  </a:moveTo>
                  <a:cubicBezTo>
                    <a:pt x="177" y="270"/>
                    <a:pt x="262" y="103"/>
                    <a:pt x="287" y="53"/>
                  </a:cubicBezTo>
                  <a:cubicBezTo>
                    <a:pt x="312" y="3"/>
                    <a:pt x="299" y="24"/>
                    <a:pt x="294" y="18"/>
                  </a:cubicBezTo>
                  <a:cubicBezTo>
                    <a:pt x="289" y="12"/>
                    <a:pt x="272" y="14"/>
                    <a:pt x="258" y="14"/>
                  </a:cubicBezTo>
                  <a:cubicBezTo>
                    <a:pt x="244" y="14"/>
                    <a:pt x="226" y="17"/>
                    <a:pt x="208" y="16"/>
                  </a:cubicBezTo>
                  <a:cubicBezTo>
                    <a:pt x="190" y="15"/>
                    <a:pt x="166" y="0"/>
                    <a:pt x="152" y="8"/>
                  </a:cubicBezTo>
                  <a:cubicBezTo>
                    <a:pt x="138" y="16"/>
                    <a:pt x="137" y="45"/>
                    <a:pt x="126" y="62"/>
                  </a:cubicBezTo>
                  <a:cubicBezTo>
                    <a:pt x="115" y="79"/>
                    <a:pt x="96" y="99"/>
                    <a:pt x="84" y="110"/>
                  </a:cubicBezTo>
                  <a:cubicBezTo>
                    <a:pt x="72" y="121"/>
                    <a:pt x="66" y="121"/>
                    <a:pt x="56" y="130"/>
                  </a:cubicBezTo>
                  <a:cubicBezTo>
                    <a:pt x="46" y="139"/>
                    <a:pt x="34" y="150"/>
                    <a:pt x="25" y="165"/>
                  </a:cubicBezTo>
                  <a:cubicBezTo>
                    <a:pt x="16" y="179"/>
                    <a:pt x="5" y="198"/>
                    <a:pt x="2" y="216"/>
                  </a:cubicBezTo>
                  <a:cubicBezTo>
                    <a:pt x="0" y="235"/>
                    <a:pt x="5" y="261"/>
                    <a:pt x="11" y="276"/>
                  </a:cubicBezTo>
                  <a:cubicBezTo>
                    <a:pt x="17" y="291"/>
                    <a:pt x="27" y="299"/>
                    <a:pt x="40" y="308"/>
                  </a:cubicBezTo>
                  <a:cubicBezTo>
                    <a:pt x="54" y="317"/>
                    <a:pt x="72" y="332"/>
                    <a:pt x="92" y="331"/>
                  </a:cubicBezTo>
                  <a:cubicBezTo>
                    <a:pt x="112" y="330"/>
                    <a:pt x="112" y="363"/>
                    <a:pt x="145" y="317"/>
                  </a:cubicBezTo>
                  <a:close/>
                </a:path>
              </a:pathLst>
            </a:custGeom>
            <a:solidFill>
              <a:srgbClr val="33CCCC"/>
            </a:solidFill>
            <a:ln w="9525">
              <a:solidFill>
                <a:srgbClr val="33CCCC"/>
              </a:solidFill>
              <a:round/>
              <a:headEnd/>
              <a:tailEnd/>
            </a:ln>
            <a:effectLst/>
          </p:spPr>
          <p:txBody>
            <a:bodyPr/>
            <a:lstStyle/>
            <a:p>
              <a:endParaRPr lang="fr-FR"/>
            </a:p>
          </p:txBody>
        </p:sp>
        <p:sp>
          <p:nvSpPr>
            <p:cNvPr id="57390" name="Freeform 46"/>
            <p:cNvSpPr>
              <a:spLocks/>
            </p:cNvSpPr>
            <p:nvPr/>
          </p:nvSpPr>
          <p:spPr bwMode="auto">
            <a:xfrm>
              <a:off x="2083" y="2436"/>
              <a:ext cx="281" cy="363"/>
            </a:xfrm>
            <a:custGeom>
              <a:avLst/>
              <a:gdLst/>
              <a:ahLst/>
              <a:cxnLst>
                <a:cxn ang="0">
                  <a:pos x="281" y="363"/>
                </a:cxn>
                <a:cxn ang="0">
                  <a:pos x="79" y="224"/>
                </a:cxn>
                <a:cxn ang="0">
                  <a:pos x="45" y="206"/>
                </a:cxn>
                <a:cxn ang="0">
                  <a:pos x="15" y="156"/>
                </a:cxn>
                <a:cxn ang="0">
                  <a:pos x="42" y="101"/>
                </a:cxn>
                <a:cxn ang="0">
                  <a:pos x="111" y="115"/>
                </a:cxn>
                <a:cxn ang="0">
                  <a:pos x="123" y="170"/>
                </a:cxn>
                <a:cxn ang="0">
                  <a:pos x="79" y="214"/>
                </a:cxn>
                <a:cxn ang="0">
                  <a:pos x="9" y="166"/>
                </a:cxn>
                <a:cxn ang="0">
                  <a:pos x="26" y="115"/>
                </a:cxn>
                <a:cxn ang="0">
                  <a:pos x="91" y="100"/>
                </a:cxn>
                <a:cxn ang="0">
                  <a:pos x="244" y="71"/>
                </a:cxn>
                <a:cxn ang="0">
                  <a:pos x="227" y="0"/>
                </a:cxn>
              </a:cxnLst>
              <a:rect l="0" t="0" r="r" b="b"/>
              <a:pathLst>
                <a:path w="281" h="363">
                  <a:moveTo>
                    <a:pt x="281" y="363"/>
                  </a:moveTo>
                  <a:cubicBezTo>
                    <a:pt x="247" y="340"/>
                    <a:pt x="118" y="250"/>
                    <a:pt x="79" y="224"/>
                  </a:cubicBezTo>
                  <a:cubicBezTo>
                    <a:pt x="40" y="198"/>
                    <a:pt x="56" y="217"/>
                    <a:pt x="45" y="206"/>
                  </a:cubicBezTo>
                  <a:cubicBezTo>
                    <a:pt x="34" y="195"/>
                    <a:pt x="15" y="173"/>
                    <a:pt x="15" y="156"/>
                  </a:cubicBezTo>
                  <a:cubicBezTo>
                    <a:pt x="15" y="139"/>
                    <a:pt x="26" y="108"/>
                    <a:pt x="42" y="101"/>
                  </a:cubicBezTo>
                  <a:cubicBezTo>
                    <a:pt x="58" y="94"/>
                    <a:pt x="97" y="104"/>
                    <a:pt x="111" y="115"/>
                  </a:cubicBezTo>
                  <a:cubicBezTo>
                    <a:pt x="125" y="126"/>
                    <a:pt x="128" y="154"/>
                    <a:pt x="123" y="170"/>
                  </a:cubicBezTo>
                  <a:cubicBezTo>
                    <a:pt x="118" y="186"/>
                    <a:pt x="98" y="215"/>
                    <a:pt x="79" y="214"/>
                  </a:cubicBezTo>
                  <a:cubicBezTo>
                    <a:pt x="60" y="213"/>
                    <a:pt x="18" y="182"/>
                    <a:pt x="9" y="166"/>
                  </a:cubicBezTo>
                  <a:cubicBezTo>
                    <a:pt x="0" y="150"/>
                    <a:pt x="13" y="126"/>
                    <a:pt x="26" y="115"/>
                  </a:cubicBezTo>
                  <a:cubicBezTo>
                    <a:pt x="40" y="104"/>
                    <a:pt x="54" y="107"/>
                    <a:pt x="91" y="100"/>
                  </a:cubicBezTo>
                  <a:cubicBezTo>
                    <a:pt x="127" y="92"/>
                    <a:pt x="221" y="87"/>
                    <a:pt x="244" y="71"/>
                  </a:cubicBezTo>
                  <a:cubicBezTo>
                    <a:pt x="267" y="54"/>
                    <a:pt x="247" y="27"/>
                    <a:pt x="227" y="0"/>
                  </a:cubicBezTo>
                </a:path>
              </a:pathLst>
            </a:custGeom>
            <a:noFill/>
            <a:ln w="38100" cmpd="sng">
              <a:solidFill>
                <a:schemeClr val="tx1"/>
              </a:solidFill>
              <a:round/>
              <a:headEnd/>
              <a:tailEnd/>
            </a:ln>
            <a:effectLst/>
          </p:spPr>
          <p:txBody>
            <a:bodyPr/>
            <a:lstStyle/>
            <a:p>
              <a:endParaRPr lang="fr-FR"/>
            </a:p>
          </p:txBody>
        </p:sp>
      </p:grpSp>
      <p:sp>
        <p:nvSpPr>
          <p:cNvPr id="57391" name="Freeform 47"/>
          <p:cNvSpPr>
            <a:spLocks/>
          </p:cNvSpPr>
          <p:nvPr/>
        </p:nvSpPr>
        <p:spPr bwMode="auto">
          <a:xfrm>
            <a:off x="6113463" y="3997325"/>
            <a:ext cx="828675" cy="771525"/>
          </a:xfrm>
          <a:custGeom>
            <a:avLst/>
            <a:gdLst/>
            <a:ahLst/>
            <a:cxnLst>
              <a:cxn ang="0">
                <a:pos x="126" y="486"/>
              </a:cxn>
              <a:cxn ang="0">
                <a:pos x="0" y="408"/>
              </a:cxn>
              <a:cxn ang="0">
                <a:pos x="0" y="228"/>
              </a:cxn>
              <a:cxn ang="0">
                <a:pos x="90" y="132"/>
              </a:cxn>
              <a:cxn ang="0">
                <a:pos x="96" y="0"/>
              </a:cxn>
              <a:cxn ang="0">
                <a:pos x="432" y="0"/>
              </a:cxn>
              <a:cxn ang="0">
                <a:pos x="432" y="132"/>
              </a:cxn>
              <a:cxn ang="0">
                <a:pos x="522" y="228"/>
              </a:cxn>
              <a:cxn ang="0">
                <a:pos x="522" y="408"/>
              </a:cxn>
              <a:cxn ang="0">
                <a:pos x="402" y="486"/>
              </a:cxn>
              <a:cxn ang="0">
                <a:pos x="126" y="486"/>
              </a:cxn>
            </a:cxnLst>
            <a:rect l="0" t="0" r="r" b="b"/>
            <a:pathLst>
              <a:path w="522" h="486">
                <a:moveTo>
                  <a:pt x="126" y="486"/>
                </a:moveTo>
                <a:lnTo>
                  <a:pt x="0" y="408"/>
                </a:lnTo>
                <a:lnTo>
                  <a:pt x="0" y="228"/>
                </a:lnTo>
                <a:lnTo>
                  <a:pt x="90" y="132"/>
                </a:lnTo>
                <a:lnTo>
                  <a:pt x="96" y="0"/>
                </a:lnTo>
                <a:lnTo>
                  <a:pt x="432" y="0"/>
                </a:lnTo>
                <a:lnTo>
                  <a:pt x="432" y="132"/>
                </a:lnTo>
                <a:lnTo>
                  <a:pt x="522" y="228"/>
                </a:lnTo>
                <a:lnTo>
                  <a:pt x="522" y="408"/>
                </a:lnTo>
                <a:lnTo>
                  <a:pt x="402" y="486"/>
                </a:lnTo>
                <a:lnTo>
                  <a:pt x="126" y="486"/>
                </a:lnTo>
                <a:close/>
              </a:path>
            </a:pathLst>
          </a:custGeom>
          <a:solidFill>
            <a:srgbClr val="0000D6"/>
          </a:solidFill>
          <a:ln w="9525">
            <a:solidFill>
              <a:srgbClr val="000099"/>
            </a:solidFill>
            <a:round/>
            <a:headEnd/>
            <a:tailEnd/>
          </a:ln>
          <a:effectLst/>
        </p:spPr>
        <p:txBody>
          <a:bodyPr/>
          <a:lstStyle/>
          <a:p>
            <a:endParaRPr lang="fr-FR"/>
          </a:p>
        </p:txBody>
      </p:sp>
      <p:sp>
        <p:nvSpPr>
          <p:cNvPr id="57392" name="Freeform 48"/>
          <p:cNvSpPr>
            <a:spLocks/>
          </p:cNvSpPr>
          <p:nvPr/>
        </p:nvSpPr>
        <p:spPr bwMode="auto">
          <a:xfrm>
            <a:off x="5980113" y="4108450"/>
            <a:ext cx="1111250" cy="180975"/>
          </a:xfrm>
          <a:custGeom>
            <a:avLst/>
            <a:gdLst/>
            <a:ahLst/>
            <a:cxnLst>
              <a:cxn ang="0">
                <a:pos x="0" y="42"/>
              </a:cxn>
              <a:cxn ang="0">
                <a:pos x="138" y="42"/>
              </a:cxn>
              <a:cxn ang="0">
                <a:pos x="162" y="96"/>
              </a:cxn>
              <a:cxn ang="0">
                <a:pos x="180" y="6"/>
              </a:cxn>
              <a:cxn ang="0">
                <a:pos x="198" y="90"/>
              </a:cxn>
              <a:cxn ang="0">
                <a:pos x="234" y="6"/>
              </a:cxn>
              <a:cxn ang="0">
                <a:pos x="258" y="90"/>
              </a:cxn>
              <a:cxn ang="0">
                <a:pos x="270" y="6"/>
              </a:cxn>
              <a:cxn ang="0">
                <a:pos x="294" y="102"/>
              </a:cxn>
              <a:cxn ang="0">
                <a:pos x="312" y="6"/>
              </a:cxn>
              <a:cxn ang="0">
                <a:pos x="330" y="96"/>
              </a:cxn>
              <a:cxn ang="0">
                <a:pos x="354" y="6"/>
              </a:cxn>
              <a:cxn ang="0">
                <a:pos x="378" y="96"/>
              </a:cxn>
              <a:cxn ang="0">
                <a:pos x="396" y="0"/>
              </a:cxn>
              <a:cxn ang="0">
                <a:pos x="414" y="96"/>
              </a:cxn>
              <a:cxn ang="0">
                <a:pos x="444" y="6"/>
              </a:cxn>
              <a:cxn ang="0">
                <a:pos x="456" y="96"/>
              </a:cxn>
              <a:cxn ang="0">
                <a:pos x="486" y="6"/>
              </a:cxn>
              <a:cxn ang="0">
                <a:pos x="498" y="96"/>
              </a:cxn>
              <a:cxn ang="0">
                <a:pos x="510" y="42"/>
              </a:cxn>
              <a:cxn ang="0">
                <a:pos x="648" y="42"/>
              </a:cxn>
            </a:cxnLst>
            <a:rect l="0" t="0" r="r" b="b"/>
            <a:pathLst>
              <a:path w="648" h="102">
                <a:moveTo>
                  <a:pt x="0" y="42"/>
                </a:moveTo>
                <a:lnTo>
                  <a:pt x="138" y="42"/>
                </a:lnTo>
                <a:lnTo>
                  <a:pt x="162" y="96"/>
                </a:lnTo>
                <a:lnTo>
                  <a:pt x="180" y="6"/>
                </a:lnTo>
                <a:lnTo>
                  <a:pt x="198" y="90"/>
                </a:lnTo>
                <a:lnTo>
                  <a:pt x="234" y="6"/>
                </a:lnTo>
                <a:lnTo>
                  <a:pt x="258" y="90"/>
                </a:lnTo>
                <a:lnTo>
                  <a:pt x="270" y="6"/>
                </a:lnTo>
                <a:lnTo>
                  <a:pt x="294" y="102"/>
                </a:lnTo>
                <a:lnTo>
                  <a:pt x="312" y="6"/>
                </a:lnTo>
                <a:lnTo>
                  <a:pt x="330" y="96"/>
                </a:lnTo>
                <a:lnTo>
                  <a:pt x="354" y="6"/>
                </a:lnTo>
                <a:lnTo>
                  <a:pt x="378" y="96"/>
                </a:lnTo>
                <a:lnTo>
                  <a:pt x="396" y="0"/>
                </a:lnTo>
                <a:lnTo>
                  <a:pt x="414" y="96"/>
                </a:lnTo>
                <a:lnTo>
                  <a:pt x="444" y="6"/>
                </a:lnTo>
                <a:lnTo>
                  <a:pt x="456" y="96"/>
                </a:lnTo>
                <a:lnTo>
                  <a:pt x="486" y="6"/>
                </a:lnTo>
                <a:lnTo>
                  <a:pt x="498" y="96"/>
                </a:lnTo>
                <a:lnTo>
                  <a:pt x="510" y="42"/>
                </a:lnTo>
                <a:lnTo>
                  <a:pt x="648" y="42"/>
                </a:lnTo>
              </a:path>
            </a:pathLst>
          </a:custGeom>
          <a:noFill/>
          <a:ln w="28575" cmpd="sng">
            <a:solidFill>
              <a:schemeClr val="tx1"/>
            </a:solidFill>
            <a:round/>
            <a:headEnd/>
            <a:tailEnd/>
          </a:ln>
          <a:effectLst/>
        </p:spPr>
        <p:txBody>
          <a:bodyPr/>
          <a:lstStyle/>
          <a:p>
            <a:endParaRPr lang="fr-FR"/>
          </a:p>
        </p:txBody>
      </p:sp>
      <p:sp>
        <p:nvSpPr>
          <p:cNvPr id="57395" name="Freeform 51"/>
          <p:cNvSpPr>
            <a:spLocks/>
          </p:cNvSpPr>
          <p:nvPr/>
        </p:nvSpPr>
        <p:spPr bwMode="auto">
          <a:xfrm>
            <a:off x="5519738" y="5710238"/>
            <a:ext cx="2014537" cy="350837"/>
          </a:xfrm>
          <a:custGeom>
            <a:avLst/>
            <a:gdLst/>
            <a:ahLst/>
            <a:cxnLst>
              <a:cxn ang="0">
                <a:pos x="0" y="125"/>
              </a:cxn>
              <a:cxn ang="0">
                <a:pos x="0" y="201"/>
              </a:cxn>
              <a:cxn ang="0">
                <a:pos x="18" y="221"/>
              </a:cxn>
              <a:cxn ang="0">
                <a:pos x="1155" y="221"/>
              </a:cxn>
              <a:cxn ang="0">
                <a:pos x="1169" y="209"/>
              </a:cxn>
              <a:cxn ang="0">
                <a:pos x="1169" y="183"/>
              </a:cxn>
              <a:cxn ang="0">
                <a:pos x="1154" y="170"/>
              </a:cxn>
              <a:cxn ang="0">
                <a:pos x="1092" y="170"/>
              </a:cxn>
              <a:cxn ang="0">
                <a:pos x="1092" y="59"/>
              </a:cxn>
              <a:cxn ang="0">
                <a:pos x="1152" y="59"/>
              </a:cxn>
              <a:cxn ang="0">
                <a:pos x="1152" y="30"/>
              </a:cxn>
              <a:cxn ang="0">
                <a:pos x="1224" y="30"/>
              </a:cxn>
              <a:cxn ang="0">
                <a:pos x="1224" y="59"/>
              </a:cxn>
              <a:cxn ang="0">
                <a:pos x="1254" y="59"/>
              </a:cxn>
              <a:cxn ang="0">
                <a:pos x="1269" y="41"/>
              </a:cxn>
              <a:cxn ang="0">
                <a:pos x="1269" y="15"/>
              </a:cxn>
              <a:cxn ang="0">
                <a:pos x="1250" y="0"/>
              </a:cxn>
              <a:cxn ang="0">
                <a:pos x="129" y="0"/>
              </a:cxn>
              <a:cxn ang="0">
                <a:pos x="116" y="14"/>
              </a:cxn>
              <a:cxn ang="0">
                <a:pos x="116" y="48"/>
              </a:cxn>
              <a:cxn ang="0">
                <a:pos x="125" y="57"/>
              </a:cxn>
              <a:cxn ang="0">
                <a:pos x="224" y="57"/>
              </a:cxn>
              <a:cxn ang="0">
                <a:pos x="224" y="170"/>
              </a:cxn>
              <a:cxn ang="0">
                <a:pos x="54" y="170"/>
              </a:cxn>
              <a:cxn ang="0">
                <a:pos x="54" y="126"/>
              </a:cxn>
              <a:cxn ang="0">
                <a:pos x="0" y="125"/>
              </a:cxn>
            </a:cxnLst>
            <a:rect l="0" t="0" r="r" b="b"/>
            <a:pathLst>
              <a:path w="1269" h="221">
                <a:moveTo>
                  <a:pt x="0" y="125"/>
                </a:moveTo>
                <a:lnTo>
                  <a:pt x="0" y="201"/>
                </a:lnTo>
                <a:lnTo>
                  <a:pt x="18" y="221"/>
                </a:lnTo>
                <a:lnTo>
                  <a:pt x="1155" y="221"/>
                </a:lnTo>
                <a:lnTo>
                  <a:pt x="1169" y="209"/>
                </a:lnTo>
                <a:lnTo>
                  <a:pt x="1169" y="183"/>
                </a:lnTo>
                <a:lnTo>
                  <a:pt x="1154" y="170"/>
                </a:lnTo>
                <a:lnTo>
                  <a:pt x="1092" y="170"/>
                </a:lnTo>
                <a:lnTo>
                  <a:pt x="1092" y="59"/>
                </a:lnTo>
                <a:lnTo>
                  <a:pt x="1152" y="59"/>
                </a:lnTo>
                <a:lnTo>
                  <a:pt x="1152" y="30"/>
                </a:lnTo>
                <a:lnTo>
                  <a:pt x="1224" y="30"/>
                </a:lnTo>
                <a:lnTo>
                  <a:pt x="1224" y="59"/>
                </a:lnTo>
                <a:lnTo>
                  <a:pt x="1254" y="59"/>
                </a:lnTo>
                <a:lnTo>
                  <a:pt x="1269" y="41"/>
                </a:lnTo>
                <a:lnTo>
                  <a:pt x="1269" y="15"/>
                </a:lnTo>
                <a:lnTo>
                  <a:pt x="1250" y="0"/>
                </a:lnTo>
                <a:lnTo>
                  <a:pt x="129" y="0"/>
                </a:lnTo>
                <a:lnTo>
                  <a:pt x="116" y="14"/>
                </a:lnTo>
                <a:lnTo>
                  <a:pt x="116" y="48"/>
                </a:lnTo>
                <a:lnTo>
                  <a:pt x="125" y="57"/>
                </a:lnTo>
                <a:lnTo>
                  <a:pt x="224" y="57"/>
                </a:lnTo>
                <a:lnTo>
                  <a:pt x="224" y="170"/>
                </a:lnTo>
                <a:lnTo>
                  <a:pt x="54" y="170"/>
                </a:lnTo>
                <a:lnTo>
                  <a:pt x="54" y="126"/>
                </a:lnTo>
                <a:lnTo>
                  <a:pt x="0" y="125"/>
                </a:lnTo>
                <a:close/>
              </a:path>
            </a:pathLst>
          </a:custGeom>
          <a:solidFill>
            <a:srgbClr val="336699"/>
          </a:solidFill>
          <a:ln w="9525">
            <a:solidFill>
              <a:schemeClr val="tx1"/>
            </a:solidFill>
            <a:round/>
            <a:headEnd/>
            <a:tailEnd/>
          </a:ln>
          <a:effectLst/>
        </p:spPr>
        <p:txBody>
          <a:bodyPr/>
          <a:lstStyle/>
          <a:p>
            <a:endParaRPr lang="fr-FR"/>
          </a:p>
        </p:txBody>
      </p:sp>
      <p:sp>
        <p:nvSpPr>
          <p:cNvPr id="57406" name="Rectangle 62"/>
          <p:cNvSpPr>
            <a:spLocks noChangeArrowheads="1"/>
          </p:cNvSpPr>
          <p:nvPr/>
        </p:nvSpPr>
        <p:spPr bwMode="auto">
          <a:xfrm>
            <a:off x="7273925" y="5903913"/>
            <a:ext cx="541338" cy="55562"/>
          </a:xfrm>
          <a:prstGeom prst="rect">
            <a:avLst/>
          </a:prstGeom>
          <a:solidFill>
            <a:srgbClr val="9933FF"/>
          </a:solidFill>
          <a:ln w="12700">
            <a:solidFill>
              <a:schemeClr val="tx1"/>
            </a:solidFill>
            <a:miter lim="800000"/>
            <a:headEnd/>
            <a:tailEnd/>
          </a:ln>
          <a:effectLst/>
        </p:spPr>
        <p:txBody>
          <a:bodyPr wrap="none" anchor="ctr"/>
          <a:lstStyle/>
          <a:p>
            <a:endParaRPr lang="fr-FR"/>
          </a:p>
        </p:txBody>
      </p:sp>
      <p:grpSp>
        <p:nvGrpSpPr>
          <p:cNvPr id="13" name="Group 63"/>
          <p:cNvGrpSpPr>
            <a:grpSpLocks/>
          </p:cNvGrpSpPr>
          <p:nvPr/>
        </p:nvGrpSpPr>
        <p:grpSpPr bwMode="auto">
          <a:xfrm>
            <a:off x="5218113" y="5908675"/>
            <a:ext cx="638175" cy="57150"/>
            <a:chOff x="3287" y="3722"/>
            <a:chExt cx="402" cy="36"/>
          </a:xfrm>
        </p:grpSpPr>
        <p:sp>
          <p:nvSpPr>
            <p:cNvPr id="57408" name="Rectangle 64"/>
            <p:cNvSpPr>
              <a:spLocks noChangeArrowheads="1"/>
            </p:cNvSpPr>
            <p:nvPr/>
          </p:nvSpPr>
          <p:spPr bwMode="auto">
            <a:xfrm>
              <a:off x="3287" y="3722"/>
              <a:ext cx="132" cy="35"/>
            </a:xfrm>
            <a:prstGeom prst="rect">
              <a:avLst/>
            </a:prstGeom>
            <a:solidFill>
              <a:srgbClr val="336699"/>
            </a:solidFill>
            <a:ln w="9525">
              <a:solidFill>
                <a:schemeClr val="tx1"/>
              </a:solidFill>
              <a:miter lim="800000"/>
              <a:headEnd/>
              <a:tailEnd/>
            </a:ln>
            <a:effectLst/>
          </p:spPr>
          <p:txBody>
            <a:bodyPr wrap="none" anchor="ctr"/>
            <a:lstStyle/>
            <a:p>
              <a:endParaRPr lang="fr-FR"/>
            </a:p>
          </p:txBody>
        </p:sp>
        <p:sp>
          <p:nvSpPr>
            <p:cNvPr id="57409" name="Rectangle 65"/>
            <p:cNvSpPr>
              <a:spLocks noChangeArrowheads="1"/>
            </p:cNvSpPr>
            <p:nvPr/>
          </p:nvSpPr>
          <p:spPr bwMode="auto">
            <a:xfrm>
              <a:off x="3557" y="3722"/>
              <a:ext cx="132" cy="36"/>
            </a:xfrm>
            <a:prstGeom prst="rect">
              <a:avLst/>
            </a:prstGeom>
            <a:solidFill>
              <a:srgbClr val="336699"/>
            </a:solidFill>
            <a:ln w="9525">
              <a:solidFill>
                <a:schemeClr val="tx1"/>
              </a:solidFill>
              <a:miter lim="800000"/>
              <a:headEnd/>
              <a:tailEnd/>
            </a:ln>
            <a:effectLst/>
          </p:spPr>
          <p:txBody>
            <a:bodyPr wrap="none" anchor="ctr"/>
            <a:lstStyle/>
            <a:p>
              <a:endParaRPr lang="fr-FR"/>
            </a:p>
          </p:txBody>
        </p:sp>
      </p:grpSp>
      <p:grpSp>
        <p:nvGrpSpPr>
          <p:cNvPr id="14" name="Group 66"/>
          <p:cNvGrpSpPr>
            <a:grpSpLocks/>
          </p:cNvGrpSpPr>
          <p:nvPr/>
        </p:nvGrpSpPr>
        <p:grpSpPr bwMode="auto">
          <a:xfrm>
            <a:off x="5983288" y="5775325"/>
            <a:ext cx="1162050" cy="152400"/>
            <a:chOff x="3769" y="3638"/>
            <a:chExt cx="732" cy="96"/>
          </a:xfrm>
        </p:grpSpPr>
        <p:sp>
          <p:nvSpPr>
            <p:cNvPr id="57411" name="Freeform 67"/>
            <p:cNvSpPr>
              <a:spLocks/>
            </p:cNvSpPr>
            <p:nvPr/>
          </p:nvSpPr>
          <p:spPr bwMode="auto">
            <a:xfrm>
              <a:off x="3769" y="3639"/>
              <a:ext cx="67" cy="95"/>
            </a:xfrm>
            <a:custGeom>
              <a:avLst/>
              <a:gdLst/>
              <a:ahLst/>
              <a:cxnLst>
                <a:cxn ang="0">
                  <a:pos x="44" y="0"/>
                </a:cxn>
                <a:cxn ang="0">
                  <a:pos x="20" y="11"/>
                </a:cxn>
                <a:cxn ang="0">
                  <a:pos x="2" y="38"/>
                </a:cxn>
                <a:cxn ang="0">
                  <a:pos x="5" y="68"/>
                </a:cxn>
                <a:cxn ang="0">
                  <a:pos x="19" y="84"/>
                </a:cxn>
                <a:cxn ang="0">
                  <a:pos x="40" y="92"/>
                </a:cxn>
                <a:cxn ang="0">
                  <a:pos x="67" y="95"/>
                </a:cxn>
              </a:cxnLst>
              <a:rect l="0" t="0" r="r" b="b"/>
              <a:pathLst>
                <a:path w="67" h="95">
                  <a:moveTo>
                    <a:pt x="44" y="0"/>
                  </a:moveTo>
                  <a:cubicBezTo>
                    <a:pt x="35" y="2"/>
                    <a:pt x="27" y="5"/>
                    <a:pt x="20" y="11"/>
                  </a:cubicBezTo>
                  <a:cubicBezTo>
                    <a:pt x="13" y="17"/>
                    <a:pt x="4" y="29"/>
                    <a:pt x="2" y="38"/>
                  </a:cubicBezTo>
                  <a:cubicBezTo>
                    <a:pt x="0" y="47"/>
                    <a:pt x="2" y="60"/>
                    <a:pt x="5" y="68"/>
                  </a:cubicBezTo>
                  <a:cubicBezTo>
                    <a:pt x="8" y="76"/>
                    <a:pt x="13" y="80"/>
                    <a:pt x="19" y="84"/>
                  </a:cubicBezTo>
                  <a:cubicBezTo>
                    <a:pt x="25" y="88"/>
                    <a:pt x="32" y="90"/>
                    <a:pt x="40" y="92"/>
                  </a:cubicBezTo>
                  <a:cubicBezTo>
                    <a:pt x="48" y="94"/>
                    <a:pt x="63" y="95"/>
                    <a:pt x="67" y="95"/>
                  </a:cubicBezTo>
                </a:path>
              </a:pathLst>
            </a:custGeom>
            <a:noFill/>
            <a:ln w="28575" cmpd="sng">
              <a:solidFill>
                <a:schemeClr val="tx1"/>
              </a:solidFill>
              <a:round/>
              <a:headEnd/>
              <a:tailEnd/>
            </a:ln>
            <a:effectLst/>
          </p:spPr>
          <p:txBody>
            <a:bodyPr/>
            <a:lstStyle/>
            <a:p>
              <a:endParaRPr lang="fr-FR"/>
            </a:p>
          </p:txBody>
        </p:sp>
        <p:sp>
          <p:nvSpPr>
            <p:cNvPr id="57412" name="Freeform 68"/>
            <p:cNvSpPr>
              <a:spLocks/>
            </p:cNvSpPr>
            <p:nvPr/>
          </p:nvSpPr>
          <p:spPr bwMode="auto">
            <a:xfrm>
              <a:off x="3813" y="3638"/>
              <a:ext cx="654" cy="96"/>
            </a:xfrm>
            <a:custGeom>
              <a:avLst/>
              <a:gdLst/>
              <a:ahLst/>
              <a:cxnLst>
                <a:cxn ang="0">
                  <a:pos x="0" y="1"/>
                </a:cxn>
                <a:cxn ang="0">
                  <a:pos x="102" y="1"/>
                </a:cxn>
                <a:cxn ang="0">
                  <a:pos x="123" y="96"/>
                </a:cxn>
                <a:cxn ang="0">
                  <a:pos x="152" y="0"/>
                </a:cxn>
                <a:cxn ang="0">
                  <a:pos x="177" y="96"/>
                </a:cxn>
                <a:cxn ang="0">
                  <a:pos x="204" y="0"/>
                </a:cxn>
                <a:cxn ang="0">
                  <a:pos x="231" y="96"/>
                </a:cxn>
                <a:cxn ang="0">
                  <a:pos x="258" y="0"/>
                </a:cxn>
                <a:cxn ang="0">
                  <a:pos x="287" y="96"/>
                </a:cxn>
                <a:cxn ang="0">
                  <a:pos x="311" y="0"/>
                </a:cxn>
                <a:cxn ang="0">
                  <a:pos x="339" y="96"/>
                </a:cxn>
                <a:cxn ang="0">
                  <a:pos x="365" y="0"/>
                </a:cxn>
                <a:cxn ang="0">
                  <a:pos x="392" y="96"/>
                </a:cxn>
                <a:cxn ang="0">
                  <a:pos x="414" y="0"/>
                </a:cxn>
                <a:cxn ang="0">
                  <a:pos x="440" y="94"/>
                </a:cxn>
                <a:cxn ang="0">
                  <a:pos x="467" y="0"/>
                </a:cxn>
                <a:cxn ang="0">
                  <a:pos x="494" y="96"/>
                </a:cxn>
                <a:cxn ang="0">
                  <a:pos x="522" y="0"/>
                </a:cxn>
                <a:cxn ang="0">
                  <a:pos x="545" y="94"/>
                </a:cxn>
                <a:cxn ang="0">
                  <a:pos x="654" y="94"/>
                </a:cxn>
              </a:cxnLst>
              <a:rect l="0" t="0" r="r" b="b"/>
              <a:pathLst>
                <a:path w="654" h="96">
                  <a:moveTo>
                    <a:pt x="0" y="1"/>
                  </a:moveTo>
                  <a:lnTo>
                    <a:pt x="102" y="1"/>
                  </a:lnTo>
                  <a:lnTo>
                    <a:pt x="123" y="96"/>
                  </a:lnTo>
                  <a:lnTo>
                    <a:pt x="152" y="0"/>
                  </a:lnTo>
                  <a:lnTo>
                    <a:pt x="177" y="96"/>
                  </a:lnTo>
                  <a:lnTo>
                    <a:pt x="204" y="0"/>
                  </a:lnTo>
                  <a:lnTo>
                    <a:pt x="231" y="96"/>
                  </a:lnTo>
                  <a:lnTo>
                    <a:pt x="258" y="0"/>
                  </a:lnTo>
                  <a:lnTo>
                    <a:pt x="287" y="96"/>
                  </a:lnTo>
                  <a:lnTo>
                    <a:pt x="311" y="0"/>
                  </a:lnTo>
                  <a:lnTo>
                    <a:pt x="339" y="96"/>
                  </a:lnTo>
                  <a:lnTo>
                    <a:pt x="365" y="0"/>
                  </a:lnTo>
                  <a:lnTo>
                    <a:pt x="392" y="96"/>
                  </a:lnTo>
                  <a:lnTo>
                    <a:pt x="414" y="0"/>
                  </a:lnTo>
                  <a:lnTo>
                    <a:pt x="440" y="94"/>
                  </a:lnTo>
                  <a:lnTo>
                    <a:pt x="467" y="0"/>
                  </a:lnTo>
                  <a:lnTo>
                    <a:pt x="494" y="96"/>
                  </a:lnTo>
                  <a:lnTo>
                    <a:pt x="522" y="0"/>
                  </a:lnTo>
                  <a:lnTo>
                    <a:pt x="545" y="94"/>
                  </a:lnTo>
                  <a:lnTo>
                    <a:pt x="654" y="94"/>
                  </a:lnTo>
                </a:path>
              </a:pathLst>
            </a:custGeom>
            <a:noFill/>
            <a:ln w="28575" cmpd="sng">
              <a:solidFill>
                <a:schemeClr val="tx1"/>
              </a:solidFill>
              <a:round/>
              <a:headEnd/>
              <a:tailEnd/>
            </a:ln>
            <a:effectLst/>
          </p:spPr>
          <p:txBody>
            <a:bodyPr/>
            <a:lstStyle/>
            <a:p>
              <a:endParaRPr lang="fr-FR"/>
            </a:p>
          </p:txBody>
        </p:sp>
        <p:sp>
          <p:nvSpPr>
            <p:cNvPr id="57413" name="Freeform 69"/>
            <p:cNvSpPr>
              <a:spLocks/>
            </p:cNvSpPr>
            <p:nvPr/>
          </p:nvSpPr>
          <p:spPr bwMode="auto">
            <a:xfrm>
              <a:off x="4445" y="3638"/>
              <a:ext cx="56" cy="93"/>
            </a:xfrm>
            <a:custGeom>
              <a:avLst/>
              <a:gdLst/>
              <a:ahLst/>
              <a:cxnLst>
                <a:cxn ang="0">
                  <a:pos x="21" y="93"/>
                </a:cxn>
                <a:cxn ang="0">
                  <a:pos x="40" y="84"/>
                </a:cxn>
                <a:cxn ang="0">
                  <a:pos x="54" y="66"/>
                </a:cxn>
                <a:cxn ang="0">
                  <a:pos x="55" y="43"/>
                </a:cxn>
                <a:cxn ang="0">
                  <a:pos x="51" y="22"/>
                </a:cxn>
                <a:cxn ang="0">
                  <a:pos x="34" y="7"/>
                </a:cxn>
                <a:cxn ang="0">
                  <a:pos x="15" y="1"/>
                </a:cxn>
                <a:cxn ang="0">
                  <a:pos x="0" y="1"/>
                </a:cxn>
              </a:cxnLst>
              <a:rect l="0" t="0" r="r" b="b"/>
              <a:pathLst>
                <a:path w="56" h="93">
                  <a:moveTo>
                    <a:pt x="21" y="93"/>
                  </a:moveTo>
                  <a:cubicBezTo>
                    <a:pt x="28" y="90"/>
                    <a:pt x="35" y="88"/>
                    <a:pt x="40" y="84"/>
                  </a:cubicBezTo>
                  <a:cubicBezTo>
                    <a:pt x="45" y="80"/>
                    <a:pt x="52" y="73"/>
                    <a:pt x="54" y="66"/>
                  </a:cubicBezTo>
                  <a:cubicBezTo>
                    <a:pt x="56" y="59"/>
                    <a:pt x="55" y="50"/>
                    <a:pt x="55" y="43"/>
                  </a:cubicBezTo>
                  <a:cubicBezTo>
                    <a:pt x="55" y="36"/>
                    <a:pt x="54" y="28"/>
                    <a:pt x="51" y="22"/>
                  </a:cubicBezTo>
                  <a:cubicBezTo>
                    <a:pt x="48" y="16"/>
                    <a:pt x="40" y="10"/>
                    <a:pt x="34" y="7"/>
                  </a:cubicBezTo>
                  <a:cubicBezTo>
                    <a:pt x="28" y="4"/>
                    <a:pt x="21" y="2"/>
                    <a:pt x="15" y="1"/>
                  </a:cubicBezTo>
                  <a:cubicBezTo>
                    <a:pt x="9" y="0"/>
                    <a:pt x="4" y="0"/>
                    <a:pt x="0" y="1"/>
                  </a:cubicBezTo>
                </a:path>
              </a:pathLst>
            </a:custGeom>
            <a:noFill/>
            <a:ln w="28575" cmpd="sng">
              <a:solidFill>
                <a:schemeClr val="tx1"/>
              </a:solidFill>
              <a:round/>
              <a:headEnd/>
              <a:tailEnd/>
            </a:ln>
            <a:effectLst/>
          </p:spPr>
          <p:txBody>
            <a:bodyPr/>
            <a:lstStyle/>
            <a:p>
              <a:endParaRPr lang="fr-FR"/>
            </a:p>
          </p:txBody>
        </p:sp>
      </p:grpSp>
      <p:sp>
        <p:nvSpPr>
          <p:cNvPr id="57414" name="Freeform 70"/>
          <p:cNvSpPr>
            <a:spLocks/>
          </p:cNvSpPr>
          <p:nvPr/>
        </p:nvSpPr>
        <p:spPr bwMode="auto">
          <a:xfrm>
            <a:off x="7399338" y="5708650"/>
            <a:ext cx="696912" cy="200025"/>
          </a:xfrm>
          <a:custGeom>
            <a:avLst/>
            <a:gdLst/>
            <a:ahLst/>
            <a:cxnLst>
              <a:cxn ang="0">
                <a:pos x="0" y="47"/>
              </a:cxn>
              <a:cxn ang="0">
                <a:pos x="94" y="47"/>
              </a:cxn>
              <a:cxn ang="0">
                <a:pos x="111" y="0"/>
              </a:cxn>
              <a:cxn ang="0">
                <a:pos x="123" y="47"/>
              </a:cxn>
              <a:cxn ang="0">
                <a:pos x="142" y="2"/>
              </a:cxn>
              <a:cxn ang="0">
                <a:pos x="156" y="47"/>
              </a:cxn>
              <a:cxn ang="0">
                <a:pos x="180" y="2"/>
              </a:cxn>
              <a:cxn ang="0">
                <a:pos x="189" y="47"/>
              </a:cxn>
              <a:cxn ang="0">
                <a:pos x="216" y="2"/>
              </a:cxn>
              <a:cxn ang="0">
                <a:pos x="229" y="47"/>
              </a:cxn>
              <a:cxn ang="0">
                <a:pos x="249" y="2"/>
              </a:cxn>
              <a:cxn ang="0">
                <a:pos x="262" y="47"/>
              </a:cxn>
              <a:cxn ang="0">
                <a:pos x="285" y="2"/>
              </a:cxn>
              <a:cxn ang="0">
                <a:pos x="295" y="47"/>
              </a:cxn>
              <a:cxn ang="0">
                <a:pos x="322" y="2"/>
              </a:cxn>
              <a:cxn ang="0">
                <a:pos x="331" y="47"/>
              </a:cxn>
              <a:cxn ang="0">
                <a:pos x="396" y="47"/>
              </a:cxn>
              <a:cxn ang="0">
                <a:pos x="409" y="54"/>
              </a:cxn>
              <a:cxn ang="0">
                <a:pos x="409" y="114"/>
              </a:cxn>
              <a:cxn ang="0">
                <a:pos x="417" y="126"/>
              </a:cxn>
              <a:cxn ang="0">
                <a:pos x="439" y="126"/>
              </a:cxn>
            </a:cxnLst>
            <a:rect l="0" t="0" r="r" b="b"/>
            <a:pathLst>
              <a:path w="439" h="126">
                <a:moveTo>
                  <a:pt x="0" y="47"/>
                </a:moveTo>
                <a:lnTo>
                  <a:pt x="94" y="47"/>
                </a:lnTo>
                <a:lnTo>
                  <a:pt x="111" y="0"/>
                </a:lnTo>
                <a:lnTo>
                  <a:pt x="123" y="47"/>
                </a:lnTo>
                <a:lnTo>
                  <a:pt x="142" y="2"/>
                </a:lnTo>
                <a:lnTo>
                  <a:pt x="156" y="47"/>
                </a:lnTo>
                <a:lnTo>
                  <a:pt x="180" y="2"/>
                </a:lnTo>
                <a:lnTo>
                  <a:pt x="189" y="47"/>
                </a:lnTo>
                <a:lnTo>
                  <a:pt x="216" y="2"/>
                </a:lnTo>
                <a:lnTo>
                  <a:pt x="229" y="47"/>
                </a:lnTo>
                <a:lnTo>
                  <a:pt x="249" y="2"/>
                </a:lnTo>
                <a:lnTo>
                  <a:pt x="262" y="47"/>
                </a:lnTo>
                <a:lnTo>
                  <a:pt x="285" y="2"/>
                </a:lnTo>
                <a:lnTo>
                  <a:pt x="295" y="47"/>
                </a:lnTo>
                <a:lnTo>
                  <a:pt x="322" y="2"/>
                </a:lnTo>
                <a:lnTo>
                  <a:pt x="331" y="47"/>
                </a:lnTo>
                <a:lnTo>
                  <a:pt x="396" y="47"/>
                </a:lnTo>
                <a:lnTo>
                  <a:pt x="409" y="54"/>
                </a:lnTo>
                <a:lnTo>
                  <a:pt x="409" y="114"/>
                </a:lnTo>
                <a:lnTo>
                  <a:pt x="417" y="126"/>
                </a:lnTo>
                <a:lnTo>
                  <a:pt x="439" y="126"/>
                </a:lnTo>
              </a:path>
            </a:pathLst>
          </a:custGeom>
          <a:noFill/>
          <a:ln w="19050" cmpd="sng">
            <a:solidFill>
              <a:schemeClr val="tx1"/>
            </a:solidFill>
            <a:round/>
            <a:headEnd/>
            <a:tailEnd/>
          </a:ln>
          <a:effectLst/>
        </p:spPr>
        <p:txBody>
          <a:bodyPr/>
          <a:lstStyle/>
          <a:p>
            <a:endParaRPr lang="fr-FR"/>
          </a:p>
        </p:txBody>
      </p:sp>
      <p:grpSp>
        <p:nvGrpSpPr>
          <p:cNvPr id="15" name="Group 82"/>
          <p:cNvGrpSpPr>
            <a:grpSpLocks/>
          </p:cNvGrpSpPr>
          <p:nvPr/>
        </p:nvGrpSpPr>
        <p:grpSpPr bwMode="auto">
          <a:xfrm>
            <a:off x="4814888" y="5508625"/>
            <a:ext cx="1246187" cy="676275"/>
            <a:chOff x="3033" y="3470"/>
            <a:chExt cx="785" cy="426"/>
          </a:xfrm>
        </p:grpSpPr>
        <p:sp>
          <p:nvSpPr>
            <p:cNvPr id="57397" name="Rectangle 53"/>
            <p:cNvSpPr>
              <a:spLocks noChangeArrowheads="1"/>
            </p:cNvSpPr>
            <p:nvPr/>
          </p:nvSpPr>
          <p:spPr bwMode="auto">
            <a:xfrm>
              <a:off x="3033" y="3495"/>
              <a:ext cx="81" cy="381"/>
            </a:xfrm>
            <a:prstGeom prst="rect">
              <a:avLst/>
            </a:prstGeom>
            <a:solidFill>
              <a:schemeClr val="bg2"/>
            </a:solidFill>
            <a:ln w="9525">
              <a:solidFill>
                <a:schemeClr val="bg2"/>
              </a:solidFill>
              <a:miter lim="800000"/>
              <a:headEnd/>
              <a:tailEnd/>
            </a:ln>
            <a:effectLst/>
          </p:spPr>
          <p:txBody>
            <a:bodyPr wrap="none" anchor="ctr"/>
            <a:lstStyle/>
            <a:p>
              <a:endParaRPr lang="fr-FR"/>
            </a:p>
          </p:txBody>
        </p:sp>
        <p:sp>
          <p:nvSpPr>
            <p:cNvPr id="57400" name="Rectangle 56"/>
            <p:cNvSpPr>
              <a:spLocks noChangeArrowheads="1"/>
            </p:cNvSpPr>
            <p:nvPr/>
          </p:nvSpPr>
          <p:spPr bwMode="auto">
            <a:xfrm>
              <a:off x="3789" y="3666"/>
              <a:ext cx="29" cy="44"/>
            </a:xfrm>
            <a:prstGeom prst="rect">
              <a:avLst/>
            </a:prstGeom>
            <a:solidFill>
              <a:srgbClr val="BD7E3F"/>
            </a:solidFill>
            <a:ln w="12700">
              <a:solidFill>
                <a:schemeClr val="tx1"/>
              </a:solidFill>
              <a:miter lim="800000"/>
              <a:headEnd/>
              <a:tailEnd/>
            </a:ln>
            <a:effectLst/>
          </p:spPr>
          <p:txBody>
            <a:bodyPr wrap="none" anchor="ctr"/>
            <a:lstStyle/>
            <a:p>
              <a:endParaRPr lang="fr-FR"/>
            </a:p>
          </p:txBody>
        </p:sp>
        <p:sp>
          <p:nvSpPr>
            <p:cNvPr id="57425" name="Freeform 81"/>
            <p:cNvSpPr>
              <a:spLocks/>
            </p:cNvSpPr>
            <p:nvPr/>
          </p:nvSpPr>
          <p:spPr bwMode="auto">
            <a:xfrm>
              <a:off x="3104" y="3470"/>
              <a:ext cx="651" cy="426"/>
            </a:xfrm>
            <a:custGeom>
              <a:avLst/>
              <a:gdLst/>
              <a:ahLst/>
              <a:cxnLst>
                <a:cxn ang="0">
                  <a:pos x="0" y="0"/>
                </a:cxn>
                <a:cxn ang="0">
                  <a:pos x="0" y="426"/>
                </a:cxn>
                <a:cxn ang="0">
                  <a:pos x="54" y="426"/>
                </a:cxn>
                <a:cxn ang="0">
                  <a:pos x="54" y="240"/>
                </a:cxn>
                <a:cxn ang="0">
                  <a:pos x="651" y="240"/>
                </a:cxn>
                <a:cxn ang="0">
                  <a:pos x="651" y="195"/>
                </a:cxn>
                <a:cxn ang="0">
                  <a:pos x="54" y="195"/>
                </a:cxn>
                <a:cxn ang="0">
                  <a:pos x="54" y="0"/>
                </a:cxn>
                <a:cxn ang="0">
                  <a:pos x="0" y="0"/>
                </a:cxn>
              </a:cxnLst>
              <a:rect l="0" t="0" r="r" b="b"/>
              <a:pathLst>
                <a:path w="651" h="426">
                  <a:moveTo>
                    <a:pt x="0" y="0"/>
                  </a:moveTo>
                  <a:lnTo>
                    <a:pt x="0" y="426"/>
                  </a:lnTo>
                  <a:lnTo>
                    <a:pt x="54" y="426"/>
                  </a:lnTo>
                  <a:lnTo>
                    <a:pt x="54" y="240"/>
                  </a:lnTo>
                  <a:lnTo>
                    <a:pt x="651" y="240"/>
                  </a:lnTo>
                  <a:lnTo>
                    <a:pt x="651" y="195"/>
                  </a:lnTo>
                  <a:lnTo>
                    <a:pt x="54" y="195"/>
                  </a:lnTo>
                  <a:lnTo>
                    <a:pt x="54" y="0"/>
                  </a:lnTo>
                  <a:lnTo>
                    <a:pt x="0" y="0"/>
                  </a:lnTo>
                  <a:close/>
                </a:path>
              </a:pathLst>
            </a:custGeom>
            <a:solidFill>
              <a:srgbClr val="BD7E3F"/>
            </a:solidFill>
            <a:ln w="12700" cmpd="sng">
              <a:solidFill>
                <a:schemeClr val="tx1"/>
              </a:solidFill>
              <a:round/>
              <a:headEnd/>
              <a:tailEnd/>
            </a:ln>
            <a:effectLst/>
          </p:spPr>
          <p:txBody>
            <a:bodyPr/>
            <a:lstStyle/>
            <a:p>
              <a:endParaRPr lang="fr-FR"/>
            </a:p>
          </p:txBody>
        </p:sp>
      </p:grpSp>
      <p:grpSp>
        <p:nvGrpSpPr>
          <p:cNvPr id="16" name="Group 92"/>
          <p:cNvGrpSpPr>
            <a:grpSpLocks/>
          </p:cNvGrpSpPr>
          <p:nvPr/>
        </p:nvGrpSpPr>
        <p:grpSpPr bwMode="auto">
          <a:xfrm>
            <a:off x="7070725" y="5513388"/>
            <a:ext cx="1239838" cy="673100"/>
            <a:chOff x="4454" y="3473"/>
            <a:chExt cx="781" cy="424"/>
          </a:xfrm>
        </p:grpSpPr>
        <p:grpSp>
          <p:nvGrpSpPr>
            <p:cNvPr id="17" name="Group 57"/>
            <p:cNvGrpSpPr>
              <a:grpSpLocks/>
            </p:cNvGrpSpPr>
            <p:nvPr/>
          </p:nvGrpSpPr>
          <p:grpSpPr bwMode="auto">
            <a:xfrm>
              <a:off x="4454" y="3477"/>
              <a:ext cx="781" cy="418"/>
              <a:chOff x="4454" y="3477"/>
              <a:chExt cx="781" cy="418"/>
            </a:xfrm>
          </p:grpSpPr>
          <p:sp>
            <p:nvSpPr>
              <p:cNvPr id="57402" name="Rectangle 58"/>
              <p:cNvSpPr>
                <a:spLocks noChangeArrowheads="1"/>
              </p:cNvSpPr>
              <p:nvPr/>
            </p:nvSpPr>
            <p:spPr bwMode="auto">
              <a:xfrm>
                <a:off x="5160" y="3497"/>
                <a:ext cx="75" cy="376"/>
              </a:xfrm>
              <a:prstGeom prst="rect">
                <a:avLst/>
              </a:prstGeom>
              <a:solidFill>
                <a:schemeClr val="bg2"/>
              </a:solidFill>
              <a:ln w="9525">
                <a:solidFill>
                  <a:schemeClr val="bg2"/>
                </a:solidFill>
                <a:miter lim="800000"/>
                <a:headEnd/>
                <a:tailEnd/>
              </a:ln>
              <a:effectLst/>
            </p:spPr>
            <p:txBody>
              <a:bodyPr wrap="none" anchor="ctr"/>
              <a:lstStyle/>
              <a:p>
                <a:endParaRPr lang="fr-FR"/>
              </a:p>
            </p:txBody>
          </p:sp>
          <p:sp>
            <p:nvSpPr>
              <p:cNvPr id="57403" name="Freeform 59"/>
              <p:cNvSpPr>
                <a:spLocks/>
              </p:cNvSpPr>
              <p:nvPr/>
            </p:nvSpPr>
            <p:spPr bwMode="auto">
              <a:xfrm>
                <a:off x="5091" y="3477"/>
                <a:ext cx="71" cy="418"/>
              </a:xfrm>
              <a:custGeom>
                <a:avLst/>
                <a:gdLst/>
                <a:ahLst/>
                <a:cxnLst>
                  <a:cxn ang="0">
                    <a:pos x="71" y="0"/>
                  </a:cxn>
                  <a:cxn ang="0">
                    <a:pos x="20" y="0"/>
                  </a:cxn>
                  <a:cxn ang="0">
                    <a:pos x="20" y="190"/>
                  </a:cxn>
                  <a:cxn ang="0">
                    <a:pos x="0" y="190"/>
                  </a:cxn>
                  <a:cxn ang="0">
                    <a:pos x="0" y="231"/>
                  </a:cxn>
                  <a:cxn ang="0">
                    <a:pos x="21" y="231"/>
                  </a:cxn>
                  <a:cxn ang="0">
                    <a:pos x="21" y="418"/>
                  </a:cxn>
                  <a:cxn ang="0">
                    <a:pos x="69" y="418"/>
                  </a:cxn>
                  <a:cxn ang="0">
                    <a:pos x="71" y="0"/>
                  </a:cxn>
                </a:cxnLst>
                <a:rect l="0" t="0" r="r" b="b"/>
                <a:pathLst>
                  <a:path w="71" h="418">
                    <a:moveTo>
                      <a:pt x="71" y="0"/>
                    </a:moveTo>
                    <a:lnTo>
                      <a:pt x="20" y="0"/>
                    </a:lnTo>
                    <a:lnTo>
                      <a:pt x="20" y="190"/>
                    </a:lnTo>
                    <a:lnTo>
                      <a:pt x="0" y="190"/>
                    </a:lnTo>
                    <a:lnTo>
                      <a:pt x="0" y="231"/>
                    </a:lnTo>
                    <a:lnTo>
                      <a:pt x="21" y="231"/>
                    </a:lnTo>
                    <a:lnTo>
                      <a:pt x="21" y="418"/>
                    </a:lnTo>
                    <a:lnTo>
                      <a:pt x="69" y="418"/>
                    </a:lnTo>
                    <a:lnTo>
                      <a:pt x="71" y="0"/>
                    </a:lnTo>
                    <a:close/>
                  </a:path>
                </a:pathLst>
              </a:custGeom>
              <a:solidFill>
                <a:srgbClr val="BD7E3F"/>
              </a:solidFill>
              <a:ln w="12700" cmpd="sng">
                <a:solidFill>
                  <a:schemeClr val="tx1"/>
                </a:solidFill>
                <a:round/>
                <a:headEnd/>
                <a:tailEnd/>
              </a:ln>
              <a:effectLst/>
            </p:spPr>
            <p:txBody>
              <a:bodyPr/>
              <a:lstStyle/>
              <a:p>
                <a:endParaRPr lang="fr-FR"/>
              </a:p>
            </p:txBody>
          </p:sp>
          <p:sp>
            <p:nvSpPr>
              <p:cNvPr id="57404" name="Rectangle 60"/>
              <p:cNvSpPr>
                <a:spLocks noChangeArrowheads="1"/>
              </p:cNvSpPr>
              <p:nvPr/>
            </p:nvSpPr>
            <p:spPr bwMode="auto">
              <a:xfrm>
                <a:off x="4519" y="3667"/>
                <a:ext cx="535" cy="40"/>
              </a:xfrm>
              <a:prstGeom prst="rect">
                <a:avLst/>
              </a:prstGeom>
              <a:solidFill>
                <a:srgbClr val="BD7E3F"/>
              </a:solidFill>
              <a:ln w="12700">
                <a:solidFill>
                  <a:schemeClr val="tx1"/>
                </a:solidFill>
                <a:miter lim="800000"/>
                <a:headEnd/>
                <a:tailEnd/>
              </a:ln>
              <a:effectLst/>
            </p:spPr>
            <p:txBody>
              <a:bodyPr wrap="none" anchor="ctr"/>
              <a:lstStyle/>
              <a:p>
                <a:endParaRPr lang="fr-FR"/>
              </a:p>
            </p:txBody>
          </p:sp>
          <p:sp>
            <p:nvSpPr>
              <p:cNvPr id="57405" name="Rectangle 61"/>
              <p:cNvSpPr>
                <a:spLocks noChangeArrowheads="1"/>
              </p:cNvSpPr>
              <p:nvPr/>
            </p:nvSpPr>
            <p:spPr bwMode="auto">
              <a:xfrm>
                <a:off x="4454" y="3668"/>
                <a:ext cx="28" cy="42"/>
              </a:xfrm>
              <a:prstGeom prst="rect">
                <a:avLst/>
              </a:prstGeom>
              <a:solidFill>
                <a:srgbClr val="BD7E3F"/>
              </a:solidFill>
              <a:ln w="9525">
                <a:solidFill>
                  <a:schemeClr val="tx1"/>
                </a:solidFill>
                <a:miter lim="800000"/>
                <a:headEnd/>
                <a:tailEnd/>
              </a:ln>
              <a:effectLst/>
            </p:spPr>
            <p:txBody>
              <a:bodyPr wrap="none" anchor="ctr"/>
              <a:lstStyle/>
              <a:p>
                <a:endParaRPr lang="fr-FR"/>
              </a:p>
            </p:txBody>
          </p:sp>
        </p:grpSp>
        <p:sp>
          <p:nvSpPr>
            <p:cNvPr id="57435" name="Freeform 91"/>
            <p:cNvSpPr>
              <a:spLocks/>
            </p:cNvSpPr>
            <p:nvPr/>
          </p:nvSpPr>
          <p:spPr bwMode="auto">
            <a:xfrm>
              <a:off x="5090" y="3473"/>
              <a:ext cx="75" cy="424"/>
            </a:xfrm>
            <a:custGeom>
              <a:avLst/>
              <a:gdLst/>
              <a:ahLst/>
              <a:cxnLst>
                <a:cxn ang="0">
                  <a:pos x="21" y="0"/>
                </a:cxn>
                <a:cxn ang="0">
                  <a:pos x="21" y="193"/>
                </a:cxn>
                <a:cxn ang="0">
                  <a:pos x="0" y="193"/>
                </a:cxn>
                <a:cxn ang="0">
                  <a:pos x="0" y="237"/>
                </a:cxn>
                <a:cxn ang="0">
                  <a:pos x="21" y="237"/>
                </a:cxn>
                <a:cxn ang="0">
                  <a:pos x="21" y="424"/>
                </a:cxn>
                <a:cxn ang="0">
                  <a:pos x="75" y="424"/>
                </a:cxn>
                <a:cxn ang="0">
                  <a:pos x="75" y="0"/>
                </a:cxn>
                <a:cxn ang="0">
                  <a:pos x="21" y="0"/>
                </a:cxn>
              </a:cxnLst>
              <a:rect l="0" t="0" r="r" b="b"/>
              <a:pathLst>
                <a:path w="75" h="424">
                  <a:moveTo>
                    <a:pt x="21" y="0"/>
                  </a:moveTo>
                  <a:lnTo>
                    <a:pt x="21" y="193"/>
                  </a:lnTo>
                  <a:lnTo>
                    <a:pt x="0" y="193"/>
                  </a:lnTo>
                  <a:lnTo>
                    <a:pt x="0" y="237"/>
                  </a:lnTo>
                  <a:lnTo>
                    <a:pt x="21" y="237"/>
                  </a:lnTo>
                  <a:lnTo>
                    <a:pt x="21" y="424"/>
                  </a:lnTo>
                  <a:lnTo>
                    <a:pt x="75" y="424"/>
                  </a:lnTo>
                  <a:lnTo>
                    <a:pt x="75" y="0"/>
                  </a:lnTo>
                  <a:lnTo>
                    <a:pt x="21" y="0"/>
                  </a:lnTo>
                  <a:close/>
                </a:path>
              </a:pathLst>
            </a:custGeom>
            <a:solidFill>
              <a:srgbClr val="BD7E3F"/>
            </a:solidFill>
            <a:ln w="12700" cmpd="sng">
              <a:solidFill>
                <a:schemeClr val="tx1"/>
              </a:solidFill>
              <a:round/>
              <a:headEnd/>
              <a:tailEnd/>
            </a:ln>
            <a:effectLst/>
          </p:spPr>
          <p:txBody>
            <a:bodyPr/>
            <a:lstStyle/>
            <a:p>
              <a:endParaRPr lang="fr-FR"/>
            </a:p>
          </p:txBody>
        </p:sp>
      </p:grpSp>
      <p:sp>
        <p:nvSpPr>
          <p:cNvPr id="57438" name="Text Box 94"/>
          <p:cNvSpPr txBox="1">
            <a:spLocks noChangeArrowheads="1"/>
          </p:cNvSpPr>
          <p:nvPr/>
        </p:nvSpPr>
        <p:spPr bwMode="auto">
          <a:xfrm>
            <a:off x="461963" y="1082675"/>
            <a:ext cx="3360737" cy="304800"/>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a:solidFill>
                  <a:srgbClr val="000099"/>
                </a:solidFill>
              </a:rPr>
              <a:t>Fonctionnement</a:t>
            </a:r>
          </a:p>
        </p:txBody>
      </p:sp>
      <p:sp>
        <p:nvSpPr>
          <p:cNvPr id="73" name="ZoneTexte 7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pic>
        <p:nvPicPr>
          <p:cNvPr id="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ZoneTexte 74"/>
          <p:cNvSpPr txBox="1"/>
          <p:nvPr/>
        </p:nvSpPr>
        <p:spPr>
          <a:xfrm>
            <a:off x="7854950" y="4889728"/>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4008039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4638675" y="1190625"/>
            <a:ext cx="3806825" cy="3806825"/>
          </a:xfrm>
          <a:custGeom>
            <a:avLst/>
            <a:gdLst>
              <a:gd name="G0" fmla="+- 685 0 0"/>
              <a:gd name="G1" fmla="+- 21600 0 685"/>
              <a:gd name="G2" fmla="+- 21600 0 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5" y="10800"/>
                </a:moveTo>
                <a:cubicBezTo>
                  <a:pt x="685" y="16386"/>
                  <a:pt x="5214" y="20915"/>
                  <a:pt x="10800" y="20915"/>
                </a:cubicBezTo>
                <a:cubicBezTo>
                  <a:pt x="16386" y="20915"/>
                  <a:pt x="20915" y="16386"/>
                  <a:pt x="20915" y="10800"/>
                </a:cubicBezTo>
                <a:cubicBezTo>
                  <a:pt x="20915" y="5214"/>
                  <a:pt x="16386" y="685"/>
                  <a:pt x="10800" y="685"/>
                </a:cubicBezTo>
                <a:cubicBezTo>
                  <a:pt x="5214" y="685"/>
                  <a:pt x="685" y="5214"/>
                  <a:pt x="685" y="10800"/>
                </a:cubicBezTo>
                <a:close/>
              </a:path>
            </a:pathLst>
          </a:custGeom>
          <a:solidFill>
            <a:srgbClr val="993300"/>
          </a:solidFill>
          <a:ln w="9525">
            <a:solidFill>
              <a:schemeClr val="tx1"/>
            </a:solidFill>
            <a:round/>
            <a:headEnd/>
            <a:tailEnd/>
          </a:ln>
          <a:effectLst/>
        </p:spPr>
        <p:txBody>
          <a:bodyPr wrap="none" anchor="ctr"/>
          <a:lstStyle/>
          <a:p>
            <a:endParaRPr lang="fr-FR"/>
          </a:p>
        </p:txBody>
      </p:sp>
      <p:sp>
        <p:nvSpPr>
          <p:cNvPr id="58371" name="Rectangle 3"/>
          <p:cNvSpPr>
            <a:spLocks noChangeArrowheads="1"/>
          </p:cNvSpPr>
          <p:nvPr/>
        </p:nvSpPr>
        <p:spPr bwMode="auto">
          <a:xfrm>
            <a:off x="6008688" y="1511300"/>
            <a:ext cx="1038225" cy="609600"/>
          </a:xfrm>
          <a:prstGeom prst="rect">
            <a:avLst/>
          </a:prstGeom>
          <a:solidFill>
            <a:srgbClr val="808080"/>
          </a:solidFill>
          <a:ln w="9525">
            <a:noFill/>
            <a:miter lim="800000"/>
            <a:headEnd/>
            <a:tailEnd/>
          </a:ln>
          <a:effectLst/>
        </p:spPr>
        <p:txBody>
          <a:bodyPr wrap="none" anchor="ctr"/>
          <a:lstStyle/>
          <a:p>
            <a:endParaRPr lang="fr-FR"/>
          </a:p>
        </p:txBody>
      </p:sp>
      <p:sp>
        <p:nvSpPr>
          <p:cNvPr id="58372" name="Rectangle 4"/>
          <p:cNvSpPr>
            <a:spLocks noChangeArrowheads="1"/>
          </p:cNvSpPr>
          <p:nvPr/>
        </p:nvSpPr>
        <p:spPr bwMode="auto">
          <a:xfrm>
            <a:off x="6008688" y="1587500"/>
            <a:ext cx="1038225" cy="457200"/>
          </a:xfrm>
          <a:prstGeom prst="rect">
            <a:avLst/>
          </a:prstGeom>
          <a:solidFill>
            <a:srgbClr val="FFFF66"/>
          </a:solidFill>
          <a:ln w="9525">
            <a:noFill/>
            <a:miter lim="800000"/>
            <a:headEnd/>
            <a:tailEnd/>
          </a:ln>
          <a:effectLst/>
        </p:spPr>
        <p:txBody>
          <a:bodyPr wrap="none" anchor="ctr"/>
          <a:lstStyle/>
          <a:p>
            <a:endParaRPr lang="fr-FR"/>
          </a:p>
        </p:txBody>
      </p:sp>
      <p:sp>
        <p:nvSpPr>
          <p:cNvPr id="58373" name="Rectangle 5"/>
          <p:cNvSpPr>
            <a:spLocks noChangeArrowheads="1"/>
          </p:cNvSpPr>
          <p:nvPr/>
        </p:nvSpPr>
        <p:spPr bwMode="auto">
          <a:xfrm>
            <a:off x="6427788" y="1368425"/>
            <a:ext cx="200025" cy="142875"/>
          </a:xfrm>
          <a:prstGeom prst="rect">
            <a:avLst/>
          </a:prstGeom>
          <a:solidFill>
            <a:srgbClr val="808080"/>
          </a:solidFill>
          <a:ln w="9525">
            <a:noFill/>
            <a:miter lim="800000"/>
            <a:headEnd/>
            <a:tailEnd/>
          </a:ln>
          <a:effectLst/>
        </p:spPr>
        <p:txBody>
          <a:bodyPr wrap="none" anchor="ctr"/>
          <a:lstStyle/>
          <a:p>
            <a:endParaRPr lang="fr-FR"/>
          </a:p>
        </p:txBody>
      </p:sp>
      <p:sp>
        <p:nvSpPr>
          <p:cNvPr id="58374" name="Rectangle 6"/>
          <p:cNvSpPr>
            <a:spLocks noChangeArrowheads="1"/>
          </p:cNvSpPr>
          <p:nvPr/>
        </p:nvSpPr>
        <p:spPr bwMode="auto">
          <a:xfrm>
            <a:off x="6494463" y="1358900"/>
            <a:ext cx="79375" cy="238125"/>
          </a:xfrm>
          <a:prstGeom prst="rect">
            <a:avLst/>
          </a:prstGeom>
          <a:solidFill>
            <a:srgbClr val="FFFF66"/>
          </a:solidFill>
          <a:ln w="9525">
            <a:noFill/>
            <a:miter lim="800000"/>
            <a:headEnd/>
            <a:tailEnd/>
          </a:ln>
          <a:effectLst/>
        </p:spPr>
        <p:txBody>
          <a:bodyPr wrap="none" anchor="ctr"/>
          <a:lstStyle/>
          <a:p>
            <a:endParaRPr lang="fr-FR"/>
          </a:p>
        </p:txBody>
      </p:sp>
      <p:grpSp>
        <p:nvGrpSpPr>
          <p:cNvPr id="2" name="Group 7"/>
          <p:cNvGrpSpPr>
            <a:grpSpLocks/>
          </p:cNvGrpSpPr>
          <p:nvPr/>
        </p:nvGrpSpPr>
        <p:grpSpPr bwMode="auto">
          <a:xfrm>
            <a:off x="5957888" y="1577975"/>
            <a:ext cx="400050" cy="466725"/>
            <a:chOff x="2418" y="894"/>
            <a:chExt cx="252" cy="294"/>
          </a:xfrm>
        </p:grpSpPr>
        <p:sp>
          <p:nvSpPr>
            <p:cNvPr id="58376" name="Rectangle 8"/>
            <p:cNvSpPr>
              <a:spLocks noChangeArrowheads="1"/>
            </p:cNvSpPr>
            <p:nvPr/>
          </p:nvSpPr>
          <p:spPr bwMode="auto">
            <a:xfrm>
              <a:off x="2418" y="894"/>
              <a:ext cx="252" cy="294"/>
            </a:xfrm>
            <a:prstGeom prst="rect">
              <a:avLst/>
            </a:prstGeom>
            <a:solidFill>
              <a:srgbClr val="008A00"/>
            </a:solidFill>
            <a:ln w="9525">
              <a:solidFill>
                <a:schemeClr val="tx1"/>
              </a:solidFill>
              <a:miter lim="800000"/>
              <a:headEnd/>
              <a:tailEnd/>
            </a:ln>
            <a:effectLst/>
          </p:spPr>
          <p:txBody>
            <a:bodyPr wrap="none" anchor="ctr"/>
            <a:lstStyle/>
            <a:p>
              <a:endParaRPr lang="fr-FR"/>
            </a:p>
          </p:txBody>
        </p:sp>
        <p:sp>
          <p:nvSpPr>
            <p:cNvPr id="58377" name="Line 9"/>
            <p:cNvSpPr>
              <a:spLocks noChangeShapeType="1"/>
            </p:cNvSpPr>
            <p:nvPr/>
          </p:nvSpPr>
          <p:spPr bwMode="auto">
            <a:xfrm>
              <a:off x="2604" y="894"/>
              <a:ext cx="0" cy="294"/>
            </a:xfrm>
            <a:prstGeom prst="line">
              <a:avLst/>
            </a:prstGeom>
            <a:noFill/>
            <a:ln w="38100">
              <a:solidFill>
                <a:schemeClr val="tx1"/>
              </a:solidFill>
              <a:round/>
              <a:headEnd/>
              <a:tailEnd/>
            </a:ln>
            <a:effectLst/>
          </p:spPr>
          <p:txBody>
            <a:bodyPr/>
            <a:lstStyle/>
            <a:p>
              <a:endParaRPr lang="fr-FR"/>
            </a:p>
          </p:txBody>
        </p:sp>
      </p:grpSp>
      <p:grpSp>
        <p:nvGrpSpPr>
          <p:cNvPr id="3" name="Group 10"/>
          <p:cNvGrpSpPr>
            <a:grpSpLocks/>
          </p:cNvGrpSpPr>
          <p:nvPr/>
        </p:nvGrpSpPr>
        <p:grpSpPr bwMode="auto">
          <a:xfrm flipH="1">
            <a:off x="6748463" y="1577975"/>
            <a:ext cx="400050" cy="466725"/>
            <a:chOff x="2418" y="894"/>
            <a:chExt cx="252" cy="294"/>
          </a:xfrm>
        </p:grpSpPr>
        <p:sp>
          <p:nvSpPr>
            <p:cNvPr id="58379" name="Rectangle 11"/>
            <p:cNvSpPr>
              <a:spLocks noChangeArrowheads="1"/>
            </p:cNvSpPr>
            <p:nvPr/>
          </p:nvSpPr>
          <p:spPr bwMode="auto">
            <a:xfrm>
              <a:off x="2418" y="894"/>
              <a:ext cx="252" cy="294"/>
            </a:xfrm>
            <a:prstGeom prst="rect">
              <a:avLst/>
            </a:prstGeom>
            <a:solidFill>
              <a:srgbClr val="008A00"/>
            </a:solidFill>
            <a:ln w="9525">
              <a:solidFill>
                <a:schemeClr val="tx1"/>
              </a:solidFill>
              <a:miter lim="800000"/>
              <a:headEnd/>
              <a:tailEnd/>
            </a:ln>
            <a:effectLst/>
          </p:spPr>
          <p:txBody>
            <a:bodyPr wrap="none" anchor="ctr"/>
            <a:lstStyle/>
            <a:p>
              <a:endParaRPr lang="fr-FR"/>
            </a:p>
          </p:txBody>
        </p:sp>
        <p:sp>
          <p:nvSpPr>
            <p:cNvPr id="58380" name="Line 12"/>
            <p:cNvSpPr>
              <a:spLocks noChangeShapeType="1"/>
            </p:cNvSpPr>
            <p:nvPr/>
          </p:nvSpPr>
          <p:spPr bwMode="auto">
            <a:xfrm>
              <a:off x="2604" y="894"/>
              <a:ext cx="0" cy="294"/>
            </a:xfrm>
            <a:prstGeom prst="line">
              <a:avLst/>
            </a:prstGeom>
            <a:noFill/>
            <a:ln w="38100">
              <a:solidFill>
                <a:schemeClr val="tx1"/>
              </a:solidFill>
              <a:round/>
              <a:headEnd/>
              <a:tailEnd/>
            </a:ln>
            <a:effectLst/>
          </p:spPr>
          <p:txBody>
            <a:bodyPr/>
            <a:lstStyle/>
            <a:p>
              <a:endParaRPr lang="fr-FR"/>
            </a:p>
          </p:txBody>
        </p:sp>
      </p:grpSp>
      <p:sp>
        <p:nvSpPr>
          <p:cNvPr id="58381" name="Oval 13"/>
          <p:cNvSpPr>
            <a:spLocks noChangeArrowheads="1"/>
          </p:cNvSpPr>
          <p:nvPr/>
        </p:nvSpPr>
        <p:spPr bwMode="auto">
          <a:xfrm rot="-15817">
            <a:off x="6049963" y="4316413"/>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58383" name="Oval 15"/>
          <p:cNvSpPr>
            <a:spLocks noChangeArrowheads="1"/>
          </p:cNvSpPr>
          <p:nvPr/>
        </p:nvSpPr>
        <p:spPr bwMode="auto">
          <a:xfrm rot="32268" flipH="1">
            <a:off x="6753225" y="4316413"/>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grpSp>
        <p:nvGrpSpPr>
          <p:cNvPr id="4" name="Group 84"/>
          <p:cNvGrpSpPr>
            <a:grpSpLocks/>
          </p:cNvGrpSpPr>
          <p:nvPr/>
        </p:nvGrpSpPr>
        <p:grpSpPr bwMode="auto">
          <a:xfrm rot="43185">
            <a:off x="6797675" y="1728788"/>
            <a:ext cx="1481138" cy="2909887"/>
            <a:chOff x="4274" y="1085"/>
            <a:chExt cx="933" cy="1833"/>
          </a:xfrm>
        </p:grpSpPr>
        <p:grpSp>
          <p:nvGrpSpPr>
            <p:cNvPr id="5" name="Group 16"/>
            <p:cNvGrpSpPr>
              <a:grpSpLocks/>
            </p:cNvGrpSpPr>
            <p:nvPr/>
          </p:nvGrpSpPr>
          <p:grpSpPr bwMode="auto">
            <a:xfrm>
              <a:off x="4274" y="1085"/>
              <a:ext cx="933" cy="1833"/>
              <a:chOff x="2979" y="1085"/>
              <a:chExt cx="933" cy="1833"/>
            </a:xfrm>
          </p:grpSpPr>
          <p:sp>
            <p:nvSpPr>
              <p:cNvPr id="58385" name="Oval 17"/>
              <p:cNvSpPr>
                <a:spLocks noChangeArrowheads="1"/>
              </p:cNvSpPr>
              <p:nvPr/>
            </p:nvSpPr>
            <p:spPr bwMode="auto">
              <a:xfrm rot="32268" flipH="1">
                <a:off x="3196" y="1095"/>
                <a:ext cx="174" cy="174"/>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58386" name="Freeform 18"/>
              <p:cNvSpPr>
                <a:spLocks/>
              </p:cNvSpPr>
              <p:nvPr/>
            </p:nvSpPr>
            <p:spPr bwMode="auto">
              <a:xfrm>
                <a:off x="2979" y="1085"/>
                <a:ext cx="913" cy="1833"/>
              </a:xfrm>
              <a:custGeom>
                <a:avLst/>
                <a:gdLst/>
                <a:ahLst/>
                <a:cxnLst>
                  <a:cxn ang="0">
                    <a:pos x="283" y="10"/>
                  </a:cxn>
                  <a:cxn ang="0">
                    <a:pos x="379" y="3"/>
                  </a:cxn>
                  <a:cxn ang="0">
                    <a:pos x="477" y="31"/>
                  </a:cxn>
                  <a:cxn ang="0">
                    <a:pos x="567" y="93"/>
                  </a:cxn>
                  <a:cxn ang="0">
                    <a:pos x="665" y="195"/>
                  </a:cxn>
                  <a:cxn ang="0">
                    <a:pos x="821" y="427"/>
                  </a:cxn>
                  <a:cxn ang="0">
                    <a:pos x="900" y="718"/>
                  </a:cxn>
                  <a:cxn ang="0">
                    <a:pos x="898" y="1006"/>
                  </a:cxn>
                  <a:cxn ang="0">
                    <a:pos x="839" y="1271"/>
                  </a:cxn>
                  <a:cxn ang="0">
                    <a:pos x="747" y="1447"/>
                  </a:cxn>
                  <a:cxn ang="0">
                    <a:pos x="611" y="1603"/>
                  </a:cxn>
                  <a:cxn ang="0">
                    <a:pos x="485" y="1693"/>
                  </a:cxn>
                  <a:cxn ang="0">
                    <a:pos x="319" y="1789"/>
                  </a:cxn>
                  <a:cxn ang="0">
                    <a:pos x="176" y="1833"/>
                  </a:cxn>
                  <a:cxn ang="0">
                    <a:pos x="20" y="1789"/>
                  </a:cxn>
                  <a:cxn ang="0">
                    <a:pos x="52" y="1652"/>
                  </a:cxn>
                  <a:cxn ang="0">
                    <a:pos x="118" y="1610"/>
                  </a:cxn>
                  <a:cxn ang="0">
                    <a:pos x="154" y="1569"/>
                  </a:cxn>
                  <a:cxn ang="0">
                    <a:pos x="155" y="1515"/>
                  </a:cxn>
                  <a:cxn ang="0">
                    <a:pos x="191" y="1473"/>
                  </a:cxn>
                  <a:cxn ang="0">
                    <a:pos x="287" y="1480"/>
                  </a:cxn>
                  <a:cxn ang="0">
                    <a:pos x="378" y="1427"/>
                  </a:cxn>
                  <a:cxn ang="0">
                    <a:pos x="517" y="1266"/>
                  </a:cxn>
                  <a:cxn ang="0">
                    <a:pos x="603" y="1111"/>
                  </a:cxn>
                  <a:cxn ang="0">
                    <a:pos x="642" y="811"/>
                  </a:cxn>
                  <a:cxn ang="0">
                    <a:pos x="601" y="625"/>
                  </a:cxn>
                  <a:cxn ang="0">
                    <a:pos x="410" y="521"/>
                  </a:cxn>
                  <a:cxn ang="0">
                    <a:pos x="309" y="490"/>
                  </a:cxn>
                  <a:cxn ang="0">
                    <a:pos x="255" y="448"/>
                  </a:cxn>
                  <a:cxn ang="0">
                    <a:pos x="279" y="406"/>
                  </a:cxn>
                  <a:cxn ang="0">
                    <a:pos x="256" y="376"/>
                  </a:cxn>
                  <a:cxn ang="0">
                    <a:pos x="244" y="309"/>
                  </a:cxn>
                  <a:cxn ang="0">
                    <a:pos x="299" y="262"/>
                  </a:cxn>
                  <a:cxn ang="0">
                    <a:pos x="287" y="184"/>
                  </a:cxn>
                  <a:cxn ang="0">
                    <a:pos x="252" y="136"/>
                  </a:cxn>
                  <a:cxn ang="0">
                    <a:pos x="265" y="52"/>
                  </a:cxn>
                  <a:cxn ang="0">
                    <a:pos x="327" y="3"/>
                  </a:cxn>
                </a:cxnLst>
                <a:rect l="0" t="0" r="r" b="b"/>
                <a:pathLst>
                  <a:path w="913" h="1833">
                    <a:moveTo>
                      <a:pt x="283" y="10"/>
                    </a:moveTo>
                    <a:cubicBezTo>
                      <a:pt x="299" y="9"/>
                      <a:pt x="347" y="0"/>
                      <a:pt x="379" y="3"/>
                    </a:cubicBezTo>
                    <a:cubicBezTo>
                      <a:pt x="411" y="6"/>
                      <a:pt x="446" y="16"/>
                      <a:pt x="477" y="31"/>
                    </a:cubicBezTo>
                    <a:cubicBezTo>
                      <a:pt x="508" y="46"/>
                      <a:pt x="536" y="66"/>
                      <a:pt x="567" y="93"/>
                    </a:cubicBezTo>
                    <a:cubicBezTo>
                      <a:pt x="598" y="120"/>
                      <a:pt x="623" y="139"/>
                      <a:pt x="665" y="195"/>
                    </a:cubicBezTo>
                    <a:cubicBezTo>
                      <a:pt x="707" y="251"/>
                      <a:pt x="782" y="340"/>
                      <a:pt x="821" y="427"/>
                    </a:cubicBezTo>
                    <a:cubicBezTo>
                      <a:pt x="860" y="514"/>
                      <a:pt x="887" y="622"/>
                      <a:pt x="900" y="718"/>
                    </a:cubicBezTo>
                    <a:cubicBezTo>
                      <a:pt x="913" y="814"/>
                      <a:pt x="908" y="914"/>
                      <a:pt x="898" y="1006"/>
                    </a:cubicBezTo>
                    <a:cubicBezTo>
                      <a:pt x="888" y="1098"/>
                      <a:pt x="864" y="1198"/>
                      <a:pt x="839" y="1271"/>
                    </a:cubicBezTo>
                    <a:cubicBezTo>
                      <a:pt x="814" y="1344"/>
                      <a:pt x="785" y="1392"/>
                      <a:pt x="747" y="1447"/>
                    </a:cubicBezTo>
                    <a:cubicBezTo>
                      <a:pt x="709" y="1502"/>
                      <a:pt x="655" y="1562"/>
                      <a:pt x="611" y="1603"/>
                    </a:cubicBezTo>
                    <a:cubicBezTo>
                      <a:pt x="567" y="1644"/>
                      <a:pt x="534" y="1662"/>
                      <a:pt x="485" y="1693"/>
                    </a:cubicBezTo>
                    <a:cubicBezTo>
                      <a:pt x="436" y="1724"/>
                      <a:pt x="371" y="1766"/>
                      <a:pt x="319" y="1789"/>
                    </a:cubicBezTo>
                    <a:cubicBezTo>
                      <a:pt x="267" y="1812"/>
                      <a:pt x="226" y="1833"/>
                      <a:pt x="176" y="1833"/>
                    </a:cubicBezTo>
                    <a:cubicBezTo>
                      <a:pt x="126" y="1833"/>
                      <a:pt x="41" y="1820"/>
                      <a:pt x="20" y="1789"/>
                    </a:cubicBezTo>
                    <a:cubicBezTo>
                      <a:pt x="0" y="1759"/>
                      <a:pt x="35" y="1682"/>
                      <a:pt x="52" y="1652"/>
                    </a:cubicBezTo>
                    <a:cubicBezTo>
                      <a:pt x="68" y="1622"/>
                      <a:pt x="101" y="1624"/>
                      <a:pt x="118" y="1610"/>
                    </a:cubicBezTo>
                    <a:cubicBezTo>
                      <a:pt x="135" y="1596"/>
                      <a:pt x="148" y="1585"/>
                      <a:pt x="154" y="1569"/>
                    </a:cubicBezTo>
                    <a:cubicBezTo>
                      <a:pt x="161" y="1553"/>
                      <a:pt x="149" y="1531"/>
                      <a:pt x="155" y="1515"/>
                    </a:cubicBezTo>
                    <a:cubicBezTo>
                      <a:pt x="161" y="1499"/>
                      <a:pt x="169" y="1479"/>
                      <a:pt x="191" y="1473"/>
                    </a:cubicBezTo>
                    <a:cubicBezTo>
                      <a:pt x="213" y="1467"/>
                      <a:pt x="256" y="1488"/>
                      <a:pt x="287" y="1480"/>
                    </a:cubicBezTo>
                    <a:cubicBezTo>
                      <a:pt x="318" y="1472"/>
                      <a:pt x="339" y="1462"/>
                      <a:pt x="378" y="1427"/>
                    </a:cubicBezTo>
                    <a:cubicBezTo>
                      <a:pt x="416" y="1391"/>
                      <a:pt x="480" y="1319"/>
                      <a:pt x="517" y="1266"/>
                    </a:cubicBezTo>
                    <a:cubicBezTo>
                      <a:pt x="555" y="1213"/>
                      <a:pt x="582" y="1187"/>
                      <a:pt x="603" y="1111"/>
                    </a:cubicBezTo>
                    <a:cubicBezTo>
                      <a:pt x="623" y="1035"/>
                      <a:pt x="642" y="892"/>
                      <a:pt x="642" y="811"/>
                    </a:cubicBezTo>
                    <a:cubicBezTo>
                      <a:pt x="641" y="730"/>
                      <a:pt x="640" y="673"/>
                      <a:pt x="601" y="625"/>
                    </a:cubicBezTo>
                    <a:cubicBezTo>
                      <a:pt x="563" y="576"/>
                      <a:pt x="459" y="543"/>
                      <a:pt x="410" y="521"/>
                    </a:cubicBezTo>
                    <a:cubicBezTo>
                      <a:pt x="361" y="499"/>
                      <a:pt x="334" y="502"/>
                      <a:pt x="309" y="490"/>
                    </a:cubicBezTo>
                    <a:cubicBezTo>
                      <a:pt x="283" y="478"/>
                      <a:pt x="260" y="462"/>
                      <a:pt x="255" y="448"/>
                    </a:cubicBezTo>
                    <a:cubicBezTo>
                      <a:pt x="250" y="434"/>
                      <a:pt x="279" y="418"/>
                      <a:pt x="279" y="406"/>
                    </a:cubicBezTo>
                    <a:cubicBezTo>
                      <a:pt x="279" y="394"/>
                      <a:pt x="261" y="392"/>
                      <a:pt x="256" y="376"/>
                    </a:cubicBezTo>
                    <a:cubicBezTo>
                      <a:pt x="250" y="359"/>
                      <a:pt x="237" y="328"/>
                      <a:pt x="244" y="309"/>
                    </a:cubicBezTo>
                    <a:cubicBezTo>
                      <a:pt x="251" y="291"/>
                      <a:pt x="291" y="283"/>
                      <a:pt x="299" y="262"/>
                    </a:cubicBezTo>
                    <a:cubicBezTo>
                      <a:pt x="306" y="241"/>
                      <a:pt x="295" y="205"/>
                      <a:pt x="287" y="184"/>
                    </a:cubicBezTo>
                    <a:cubicBezTo>
                      <a:pt x="280" y="163"/>
                      <a:pt x="256" y="158"/>
                      <a:pt x="252" y="136"/>
                    </a:cubicBezTo>
                    <a:cubicBezTo>
                      <a:pt x="248" y="113"/>
                      <a:pt x="253" y="74"/>
                      <a:pt x="265" y="52"/>
                    </a:cubicBezTo>
                    <a:cubicBezTo>
                      <a:pt x="277" y="30"/>
                      <a:pt x="314" y="13"/>
                      <a:pt x="327" y="3"/>
                    </a:cubicBezTo>
                  </a:path>
                </a:pathLst>
              </a:custGeom>
              <a:solidFill>
                <a:srgbClr val="BD7E3F"/>
              </a:solidFill>
              <a:ln w="9525">
                <a:solidFill>
                  <a:srgbClr val="BD7E3F"/>
                </a:solidFill>
                <a:round/>
                <a:headEnd/>
                <a:tailEnd/>
              </a:ln>
              <a:effectLst/>
            </p:spPr>
            <p:txBody>
              <a:bodyPr/>
              <a:lstStyle/>
              <a:p>
                <a:endParaRPr lang="fr-FR"/>
              </a:p>
            </p:txBody>
          </p:sp>
          <p:sp>
            <p:nvSpPr>
              <p:cNvPr id="58387" name="Oval 19"/>
              <p:cNvSpPr>
                <a:spLocks noChangeArrowheads="1"/>
              </p:cNvSpPr>
              <p:nvPr/>
            </p:nvSpPr>
            <p:spPr bwMode="auto">
              <a:xfrm rot="32268" flipH="1">
                <a:off x="3159" y="2600"/>
                <a:ext cx="78" cy="78"/>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58388" name="Freeform 20"/>
              <p:cNvSpPr>
                <a:spLocks/>
              </p:cNvSpPr>
              <p:nvPr/>
            </p:nvSpPr>
            <p:spPr bwMode="auto">
              <a:xfrm rot="32268" flipH="1">
                <a:off x="3258" y="1356"/>
                <a:ext cx="114" cy="83"/>
              </a:xfrm>
              <a:custGeom>
                <a:avLst/>
                <a:gdLst/>
                <a:ahLst/>
                <a:cxnLst>
                  <a:cxn ang="0">
                    <a:pos x="16" y="81"/>
                  </a:cxn>
                  <a:cxn ang="0">
                    <a:pos x="10" y="45"/>
                  </a:cxn>
                  <a:cxn ang="0">
                    <a:pos x="28" y="3"/>
                  </a:cxn>
                  <a:cxn ang="0">
                    <a:pos x="82" y="27"/>
                  </a:cxn>
                  <a:cxn ang="0">
                    <a:pos x="106" y="57"/>
                  </a:cxn>
                  <a:cxn ang="0">
                    <a:pos x="16" y="81"/>
                  </a:cxn>
                </a:cxnLst>
                <a:rect l="0" t="0" r="r" b="b"/>
                <a:pathLst>
                  <a:path w="114" h="83">
                    <a:moveTo>
                      <a:pt x="16" y="81"/>
                    </a:moveTo>
                    <a:cubicBezTo>
                      <a:pt x="0" y="79"/>
                      <a:pt x="8" y="58"/>
                      <a:pt x="10" y="45"/>
                    </a:cubicBezTo>
                    <a:cubicBezTo>
                      <a:pt x="12" y="32"/>
                      <a:pt x="16" y="6"/>
                      <a:pt x="28" y="3"/>
                    </a:cubicBezTo>
                    <a:cubicBezTo>
                      <a:pt x="40" y="0"/>
                      <a:pt x="69" y="18"/>
                      <a:pt x="82" y="27"/>
                    </a:cubicBezTo>
                    <a:cubicBezTo>
                      <a:pt x="95" y="36"/>
                      <a:pt x="114" y="49"/>
                      <a:pt x="106" y="57"/>
                    </a:cubicBezTo>
                    <a:cubicBezTo>
                      <a:pt x="98" y="65"/>
                      <a:pt x="32" y="83"/>
                      <a:pt x="16" y="81"/>
                    </a:cubicBezTo>
                    <a:close/>
                  </a:path>
                </a:pathLst>
              </a:custGeom>
              <a:solidFill>
                <a:schemeClr val="bg1"/>
              </a:solidFill>
              <a:ln w="9525">
                <a:solidFill>
                  <a:schemeClr val="tx1"/>
                </a:solidFill>
                <a:round/>
                <a:headEnd/>
                <a:tailEnd/>
              </a:ln>
              <a:effectLst/>
            </p:spPr>
            <p:txBody>
              <a:bodyPr/>
              <a:lstStyle/>
              <a:p>
                <a:endParaRPr lang="fr-FR"/>
              </a:p>
            </p:txBody>
          </p:sp>
          <p:sp>
            <p:nvSpPr>
              <p:cNvPr id="58389" name="Freeform 21"/>
              <p:cNvSpPr>
                <a:spLocks/>
              </p:cNvSpPr>
              <p:nvPr/>
            </p:nvSpPr>
            <p:spPr bwMode="auto">
              <a:xfrm>
                <a:off x="3606" y="1200"/>
                <a:ext cx="306" cy="1494"/>
              </a:xfrm>
              <a:custGeom>
                <a:avLst/>
                <a:gdLst/>
                <a:ahLst/>
                <a:cxnLst>
                  <a:cxn ang="0">
                    <a:pos x="0" y="0"/>
                  </a:cxn>
                  <a:cxn ang="0">
                    <a:pos x="65" y="75"/>
                  </a:cxn>
                  <a:cxn ang="0">
                    <a:pos x="105" y="125"/>
                  </a:cxn>
                  <a:cxn ang="0">
                    <a:pos x="165" y="222"/>
                  </a:cxn>
                  <a:cxn ang="0">
                    <a:pos x="233" y="365"/>
                  </a:cxn>
                  <a:cxn ang="0">
                    <a:pos x="282" y="530"/>
                  </a:cxn>
                  <a:cxn ang="0">
                    <a:pos x="302" y="653"/>
                  </a:cxn>
                  <a:cxn ang="0">
                    <a:pos x="306" y="743"/>
                  </a:cxn>
                  <a:cxn ang="0">
                    <a:pos x="299" y="866"/>
                  </a:cxn>
                  <a:cxn ang="0">
                    <a:pos x="279" y="986"/>
                  </a:cxn>
                  <a:cxn ang="0">
                    <a:pos x="260" y="1055"/>
                  </a:cxn>
                  <a:cxn ang="0">
                    <a:pos x="236" y="1124"/>
                  </a:cxn>
                  <a:cxn ang="0">
                    <a:pos x="210" y="1194"/>
                  </a:cxn>
                  <a:cxn ang="0">
                    <a:pos x="167" y="1275"/>
                  </a:cxn>
                  <a:cxn ang="0">
                    <a:pos x="108" y="1373"/>
                  </a:cxn>
                  <a:cxn ang="0">
                    <a:pos x="41" y="1454"/>
                  </a:cxn>
                  <a:cxn ang="0">
                    <a:pos x="3" y="1494"/>
                  </a:cxn>
                </a:cxnLst>
                <a:rect l="0" t="0" r="r" b="b"/>
                <a:pathLst>
                  <a:path w="306" h="1494">
                    <a:moveTo>
                      <a:pt x="0" y="0"/>
                    </a:moveTo>
                    <a:cubicBezTo>
                      <a:pt x="11" y="12"/>
                      <a:pt x="48" y="54"/>
                      <a:pt x="65" y="75"/>
                    </a:cubicBezTo>
                    <a:cubicBezTo>
                      <a:pt x="82" y="96"/>
                      <a:pt x="88" y="100"/>
                      <a:pt x="105" y="125"/>
                    </a:cubicBezTo>
                    <a:cubicBezTo>
                      <a:pt x="122" y="150"/>
                      <a:pt x="144" y="182"/>
                      <a:pt x="165" y="222"/>
                    </a:cubicBezTo>
                    <a:cubicBezTo>
                      <a:pt x="186" y="262"/>
                      <a:pt x="214" y="314"/>
                      <a:pt x="233" y="365"/>
                    </a:cubicBezTo>
                    <a:cubicBezTo>
                      <a:pt x="252" y="416"/>
                      <a:pt x="270" y="482"/>
                      <a:pt x="282" y="530"/>
                    </a:cubicBezTo>
                    <a:cubicBezTo>
                      <a:pt x="294" y="578"/>
                      <a:pt x="298" y="618"/>
                      <a:pt x="302" y="653"/>
                    </a:cubicBezTo>
                    <a:cubicBezTo>
                      <a:pt x="306" y="688"/>
                      <a:pt x="306" y="708"/>
                      <a:pt x="306" y="743"/>
                    </a:cubicBezTo>
                    <a:cubicBezTo>
                      <a:pt x="306" y="778"/>
                      <a:pt x="303" y="826"/>
                      <a:pt x="299" y="866"/>
                    </a:cubicBezTo>
                    <a:cubicBezTo>
                      <a:pt x="295" y="906"/>
                      <a:pt x="285" y="955"/>
                      <a:pt x="279" y="986"/>
                    </a:cubicBezTo>
                    <a:cubicBezTo>
                      <a:pt x="273" y="1017"/>
                      <a:pt x="267" y="1032"/>
                      <a:pt x="260" y="1055"/>
                    </a:cubicBezTo>
                    <a:cubicBezTo>
                      <a:pt x="253" y="1078"/>
                      <a:pt x="244" y="1101"/>
                      <a:pt x="236" y="1124"/>
                    </a:cubicBezTo>
                    <a:cubicBezTo>
                      <a:pt x="228" y="1147"/>
                      <a:pt x="221" y="1169"/>
                      <a:pt x="210" y="1194"/>
                    </a:cubicBezTo>
                    <a:cubicBezTo>
                      <a:pt x="199" y="1219"/>
                      <a:pt x="184" y="1245"/>
                      <a:pt x="167" y="1275"/>
                    </a:cubicBezTo>
                    <a:cubicBezTo>
                      <a:pt x="150" y="1305"/>
                      <a:pt x="129" y="1343"/>
                      <a:pt x="108" y="1373"/>
                    </a:cubicBezTo>
                    <a:cubicBezTo>
                      <a:pt x="87" y="1403"/>
                      <a:pt x="58" y="1434"/>
                      <a:pt x="41" y="1454"/>
                    </a:cubicBezTo>
                    <a:cubicBezTo>
                      <a:pt x="24" y="1474"/>
                      <a:pt x="11" y="1486"/>
                      <a:pt x="3" y="1494"/>
                    </a:cubicBezTo>
                  </a:path>
                </a:pathLst>
              </a:custGeom>
              <a:noFill/>
              <a:ln w="76200" cmpd="sng">
                <a:solidFill>
                  <a:srgbClr val="808080"/>
                </a:solidFill>
                <a:round/>
                <a:headEnd/>
                <a:tailEnd/>
              </a:ln>
              <a:effectLst/>
            </p:spPr>
            <p:txBody>
              <a:bodyPr/>
              <a:lstStyle/>
              <a:p>
                <a:endParaRPr lang="fr-FR"/>
              </a:p>
            </p:txBody>
          </p:sp>
        </p:grpSp>
        <p:grpSp>
          <p:nvGrpSpPr>
            <p:cNvPr id="6" name="Group 22"/>
            <p:cNvGrpSpPr>
              <a:grpSpLocks/>
            </p:cNvGrpSpPr>
            <p:nvPr/>
          </p:nvGrpSpPr>
          <p:grpSpPr bwMode="auto">
            <a:xfrm rot="-90080">
              <a:off x="4593" y="1110"/>
              <a:ext cx="457" cy="1479"/>
              <a:chOff x="1043" y="1781"/>
              <a:chExt cx="457" cy="1479"/>
            </a:xfrm>
          </p:grpSpPr>
          <p:sp>
            <p:nvSpPr>
              <p:cNvPr id="58391" name="Freeform 23"/>
              <p:cNvSpPr>
                <a:spLocks/>
              </p:cNvSpPr>
              <p:nvPr/>
            </p:nvSpPr>
            <p:spPr bwMode="auto">
              <a:xfrm>
                <a:off x="1043" y="1781"/>
                <a:ext cx="457" cy="1479"/>
              </a:xfrm>
              <a:custGeom>
                <a:avLst/>
                <a:gdLst/>
                <a:ahLst/>
                <a:cxnLst>
                  <a:cxn ang="0">
                    <a:pos x="139" y="25"/>
                  </a:cxn>
                  <a:cxn ang="0">
                    <a:pos x="91" y="1"/>
                  </a:cxn>
                  <a:cxn ang="0">
                    <a:pos x="55" y="19"/>
                  </a:cxn>
                  <a:cxn ang="0">
                    <a:pos x="13" y="37"/>
                  </a:cxn>
                  <a:cxn ang="0">
                    <a:pos x="1" y="103"/>
                  </a:cxn>
                  <a:cxn ang="0">
                    <a:pos x="19" y="157"/>
                  </a:cxn>
                  <a:cxn ang="0">
                    <a:pos x="67" y="205"/>
                  </a:cxn>
                  <a:cxn ang="0">
                    <a:pos x="97" y="277"/>
                  </a:cxn>
                  <a:cxn ang="0">
                    <a:pos x="103" y="325"/>
                  </a:cxn>
                  <a:cxn ang="0">
                    <a:pos x="85" y="403"/>
                  </a:cxn>
                  <a:cxn ang="0">
                    <a:pos x="139" y="463"/>
                  </a:cxn>
                  <a:cxn ang="0">
                    <a:pos x="187" y="631"/>
                  </a:cxn>
                  <a:cxn ang="0">
                    <a:pos x="217" y="757"/>
                  </a:cxn>
                  <a:cxn ang="0">
                    <a:pos x="217" y="913"/>
                  </a:cxn>
                  <a:cxn ang="0">
                    <a:pos x="217" y="1129"/>
                  </a:cxn>
                  <a:cxn ang="0">
                    <a:pos x="211" y="1369"/>
                  </a:cxn>
                  <a:cxn ang="0">
                    <a:pos x="235" y="1465"/>
                  </a:cxn>
                  <a:cxn ang="0">
                    <a:pos x="343" y="1453"/>
                  </a:cxn>
                  <a:cxn ang="0">
                    <a:pos x="331" y="1405"/>
                  </a:cxn>
                  <a:cxn ang="0">
                    <a:pos x="361" y="1285"/>
                  </a:cxn>
                  <a:cxn ang="0">
                    <a:pos x="433" y="919"/>
                  </a:cxn>
                  <a:cxn ang="0">
                    <a:pos x="457" y="673"/>
                  </a:cxn>
                  <a:cxn ang="0">
                    <a:pos x="433" y="493"/>
                  </a:cxn>
                  <a:cxn ang="0">
                    <a:pos x="355" y="271"/>
                  </a:cxn>
                  <a:cxn ang="0">
                    <a:pos x="265" y="145"/>
                  </a:cxn>
                  <a:cxn ang="0">
                    <a:pos x="193" y="67"/>
                  </a:cxn>
                  <a:cxn ang="0">
                    <a:pos x="139" y="25"/>
                  </a:cxn>
                </a:cxnLst>
                <a:rect l="0" t="0" r="r" b="b"/>
                <a:pathLst>
                  <a:path w="457" h="1479">
                    <a:moveTo>
                      <a:pt x="139" y="25"/>
                    </a:moveTo>
                    <a:cubicBezTo>
                      <a:pt x="122" y="14"/>
                      <a:pt x="105" y="2"/>
                      <a:pt x="91" y="1"/>
                    </a:cubicBezTo>
                    <a:cubicBezTo>
                      <a:pt x="77" y="0"/>
                      <a:pt x="68" y="13"/>
                      <a:pt x="55" y="19"/>
                    </a:cubicBezTo>
                    <a:cubicBezTo>
                      <a:pt x="42" y="25"/>
                      <a:pt x="22" y="23"/>
                      <a:pt x="13" y="37"/>
                    </a:cubicBezTo>
                    <a:cubicBezTo>
                      <a:pt x="4" y="51"/>
                      <a:pt x="0" y="83"/>
                      <a:pt x="1" y="103"/>
                    </a:cubicBezTo>
                    <a:cubicBezTo>
                      <a:pt x="2" y="123"/>
                      <a:pt x="8" y="140"/>
                      <a:pt x="19" y="157"/>
                    </a:cubicBezTo>
                    <a:cubicBezTo>
                      <a:pt x="30" y="174"/>
                      <a:pt x="54" y="185"/>
                      <a:pt x="67" y="205"/>
                    </a:cubicBezTo>
                    <a:cubicBezTo>
                      <a:pt x="80" y="225"/>
                      <a:pt x="91" y="257"/>
                      <a:pt x="97" y="277"/>
                    </a:cubicBezTo>
                    <a:cubicBezTo>
                      <a:pt x="103" y="297"/>
                      <a:pt x="105" y="304"/>
                      <a:pt x="103" y="325"/>
                    </a:cubicBezTo>
                    <a:cubicBezTo>
                      <a:pt x="101" y="346"/>
                      <a:pt x="79" y="380"/>
                      <a:pt x="85" y="403"/>
                    </a:cubicBezTo>
                    <a:cubicBezTo>
                      <a:pt x="91" y="426"/>
                      <a:pt x="122" y="425"/>
                      <a:pt x="139" y="463"/>
                    </a:cubicBezTo>
                    <a:cubicBezTo>
                      <a:pt x="156" y="501"/>
                      <a:pt x="174" y="582"/>
                      <a:pt x="187" y="631"/>
                    </a:cubicBezTo>
                    <a:cubicBezTo>
                      <a:pt x="200" y="680"/>
                      <a:pt x="212" y="710"/>
                      <a:pt x="217" y="757"/>
                    </a:cubicBezTo>
                    <a:cubicBezTo>
                      <a:pt x="222" y="804"/>
                      <a:pt x="217" y="851"/>
                      <a:pt x="217" y="913"/>
                    </a:cubicBezTo>
                    <a:cubicBezTo>
                      <a:pt x="217" y="975"/>
                      <a:pt x="218" y="1053"/>
                      <a:pt x="217" y="1129"/>
                    </a:cubicBezTo>
                    <a:cubicBezTo>
                      <a:pt x="216" y="1205"/>
                      <a:pt x="208" y="1313"/>
                      <a:pt x="211" y="1369"/>
                    </a:cubicBezTo>
                    <a:cubicBezTo>
                      <a:pt x="214" y="1425"/>
                      <a:pt x="213" y="1451"/>
                      <a:pt x="235" y="1465"/>
                    </a:cubicBezTo>
                    <a:cubicBezTo>
                      <a:pt x="257" y="1479"/>
                      <a:pt x="327" y="1463"/>
                      <a:pt x="343" y="1453"/>
                    </a:cubicBezTo>
                    <a:cubicBezTo>
                      <a:pt x="359" y="1443"/>
                      <a:pt x="328" y="1433"/>
                      <a:pt x="331" y="1405"/>
                    </a:cubicBezTo>
                    <a:cubicBezTo>
                      <a:pt x="334" y="1377"/>
                      <a:pt x="344" y="1366"/>
                      <a:pt x="361" y="1285"/>
                    </a:cubicBezTo>
                    <a:cubicBezTo>
                      <a:pt x="378" y="1204"/>
                      <a:pt x="417" y="1021"/>
                      <a:pt x="433" y="919"/>
                    </a:cubicBezTo>
                    <a:cubicBezTo>
                      <a:pt x="449" y="817"/>
                      <a:pt x="457" y="744"/>
                      <a:pt x="457" y="673"/>
                    </a:cubicBezTo>
                    <a:cubicBezTo>
                      <a:pt x="457" y="602"/>
                      <a:pt x="450" y="560"/>
                      <a:pt x="433" y="493"/>
                    </a:cubicBezTo>
                    <a:cubicBezTo>
                      <a:pt x="416" y="426"/>
                      <a:pt x="383" y="329"/>
                      <a:pt x="355" y="271"/>
                    </a:cubicBezTo>
                    <a:cubicBezTo>
                      <a:pt x="327" y="213"/>
                      <a:pt x="292" y="179"/>
                      <a:pt x="265" y="145"/>
                    </a:cubicBezTo>
                    <a:cubicBezTo>
                      <a:pt x="238" y="111"/>
                      <a:pt x="215" y="88"/>
                      <a:pt x="193" y="67"/>
                    </a:cubicBezTo>
                    <a:cubicBezTo>
                      <a:pt x="171" y="46"/>
                      <a:pt x="156" y="36"/>
                      <a:pt x="139" y="25"/>
                    </a:cubicBezTo>
                    <a:close/>
                  </a:path>
                </a:pathLst>
              </a:custGeom>
              <a:solidFill>
                <a:srgbClr val="9933FF"/>
              </a:solidFill>
              <a:ln w="9525">
                <a:solidFill>
                  <a:srgbClr val="9933FF"/>
                </a:solidFill>
                <a:round/>
                <a:headEnd/>
                <a:tailEnd/>
              </a:ln>
              <a:effectLst/>
            </p:spPr>
            <p:txBody>
              <a:bodyPr/>
              <a:lstStyle/>
              <a:p>
                <a:endParaRPr lang="fr-FR"/>
              </a:p>
            </p:txBody>
          </p:sp>
          <p:sp>
            <p:nvSpPr>
              <p:cNvPr id="58392" name="Oval 24"/>
              <p:cNvSpPr>
                <a:spLocks noChangeArrowheads="1"/>
              </p:cNvSpPr>
              <p:nvPr/>
            </p:nvSpPr>
            <p:spPr bwMode="auto">
              <a:xfrm>
                <a:off x="1080" y="1812"/>
                <a:ext cx="120" cy="120"/>
              </a:xfrm>
              <a:prstGeom prst="ellipse">
                <a:avLst/>
              </a:prstGeom>
              <a:solidFill>
                <a:srgbClr val="B2B2B2"/>
              </a:solidFill>
              <a:ln w="9525">
                <a:solidFill>
                  <a:srgbClr val="9933FF"/>
                </a:solidFill>
                <a:round/>
                <a:headEnd/>
                <a:tailEnd/>
              </a:ln>
              <a:effectLst/>
            </p:spPr>
            <p:txBody>
              <a:bodyPr wrap="none" anchor="ctr"/>
              <a:lstStyle/>
              <a:p>
                <a:endParaRPr lang="fr-FR"/>
              </a:p>
            </p:txBody>
          </p:sp>
        </p:grpSp>
      </p:grpSp>
      <p:sp>
        <p:nvSpPr>
          <p:cNvPr id="58393" name="Freeform 25"/>
          <p:cNvSpPr>
            <a:spLocks/>
          </p:cNvSpPr>
          <p:nvPr/>
        </p:nvSpPr>
        <p:spPr bwMode="auto">
          <a:xfrm rot="30590">
            <a:off x="7478713" y="2297113"/>
            <a:ext cx="495300" cy="193675"/>
          </a:xfrm>
          <a:custGeom>
            <a:avLst/>
            <a:gdLst/>
            <a:ahLst/>
            <a:cxnLst>
              <a:cxn ang="0">
                <a:pos x="48" y="0"/>
              </a:cxn>
              <a:cxn ang="0">
                <a:pos x="12" y="18"/>
              </a:cxn>
              <a:cxn ang="0">
                <a:pos x="0" y="60"/>
              </a:cxn>
              <a:cxn ang="0">
                <a:pos x="12" y="96"/>
              </a:cxn>
              <a:cxn ang="0">
                <a:pos x="54" y="114"/>
              </a:cxn>
              <a:cxn ang="0">
                <a:pos x="96" y="108"/>
              </a:cxn>
              <a:cxn ang="0">
                <a:pos x="132" y="30"/>
              </a:cxn>
              <a:cxn ang="0">
                <a:pos x="150" y="114"/>
              </a:cxn>
              <a:cxn ang="0">
                <a:pos x="168" y="30"/>
              </a:cxn>
              <a:cxn ang="0">
                <a:pos x="192" y="108"/>
              </a:cxn>
              <a:cxn ang="0">
                <a:pos x="216" y="18"/>
              </a:cxn>
              <a:cxn ang="0">
                <a:pos x="240" y="96"/>
              </a:cxn>
              <a:cxn ang="0">
                <a:pos x="258" y="18"/>
              </a:cxn>
              <a:cxn ang="0">
                <a:pos x="270" y="60"/>
              </a:cxn>
              <a:cxn ang="0">
                <a:pos x="312" y="60"/>
              </a:cxn>
            </a:cxnLst>
            <a:rect l="0" t="0" r="r" b="b"/>
            <a:pathLst>
              <a:path w="312" h="122">
                <a:moveTo>
                  <a:pt x="48" y="0"/>
                </a:moveTo>
                <a:cubicBezTo>
                  <a:pt x="34" y="4"/>
                  <a:pt x="20" y="8"/>
                  <a:pt x="12" y="18"/>
                </a:cubicBezTo>
                <a:cubicBezTo>
                  <a:pt x="4" y="28"/>
                  <a:pt x="0" y="47"/>
                  <a:pt x="0" y="60"/>
                </a:cubicBezTo>
                <a:cubicBezTo>
                  <a:pt x="0" y="73"/>
                  <a:pt x="3" y="87"/>
                  <a:pt x="12" y="96"/>
                </a:cubicBezTo>
                <a:cubicBezTo>
                  <a:pt x="21" y="105"/>
                  <a:pt x="40" y="112"/>
                  <a:pt x="54" y="114"/>
                </a:cubicBezTo>
                <a:cubicBezTo>
                  <a:pt x="68" y="116"/>
                  <a:pt x="83" y="122"/>
                  <a:pt x="96" y="108"/>
                </a:cubicBezTo>
                <a:cubicBezTo>
                  <a:pt x="109" y="94"/>
                  <a:pt x="123" y="29"/>
                  <a:pt x="132" y="30"/>
                </a:cubicBezTo>
                <a:cubicBezTo>
                  <a:pt x="141" y="31"/>
                  <a:pt x="144" y="114"/>
                  <a:pt x="150" y="114"/>
                </a:cubicBezTo>
                <a:cubicBezTo>
                  <a:pt x="156" y="114"/>
                  <a:pt x="161" y="31"/>
                  <a:pt x="168" y="30"/>
                </a:cubicBezTo>
                <a:cubicBezTo>
                  <a:pt x="175" y="29"/>
                  <a:pt x="184" y="110"/>
                  <a:pt x="192" y="108"/>
                </a:cubicBezTo>
                <a:cubicBezTo>
                  <a:pt x="200" y="106"/>
                  <a:pt x="208" y="20"/>
                  <a:pt x="216" y="18"/>
                </a:cubicBezTo>
                <a:cubicBezTo>
                  <a:pt x="224" y="16"/>
                  <a:pt x="233" y="96"/>
                  <a:pt x="240" y="96"/>
                </a:cubicBezTo>
                <a:cubicBezTo>
                  <a:pt x="247" y="96"/>
                  <a:pt x="253" y="24"/>
                  <a:pt x="258" y="18"/>
                </a:cubicBezTo>
                <a:cubicBezTo>
                  <a:pt x="263" y="12"/>
                  <a:pt x="261" y="53"/>
                  <a:pt x="270" y="60"/>
                </a:cubicBezTo>
                <a:cubicBezTo>
                  <a:pt x="279" y="67"/>
                  <a:pt x="295" y="63"/>
                  <a:pt x="312" y="60"/>
                </a:cubicBezTo>
              </a:path>
            </a:pathLst>
          </a:custGeom>
          <a:noFill/>
          <a:ln w="28575" cmpd="sng">
            <a:solidFill>
              <a:schemeClr val="tx1"/>
            </a:solidFill>
            <a:round/>
            <a:headEnd/>
            <a:tailEnd/>
          </a:ln>
          <a:effectLst/>
        </p:spPr>
        <p:txBody>
          <a:bodyPr/>
          <a:lstStyle/>
          <a:p>
            <a:endParaRPr lang="fr-FR"/>
          </a:p>
        </p:txBody>
      </p:sp>
      <p:sp>
        <p:nvSpPr>
          <p:cNvPr id="58394" name="AutoShape 26"/>
          <p:cNvSpPr>
            <a:spLocks noChangeArrowheads="1"/>
          </p:cNvSpPr>
          <p:nvPr/>
        </p:nvSpPr>
        <p:spPr bwMode="auto">
          <a:xfrm rot="30590">
            <a:off x="7807325" y="3941763"/>
            <a:ext cx="88900" cy="88900"/>
          </a:xfrm>
          <a:prstGeom prst="roundRect">
            <a:avLst>
              <a:gd name="adj" fmla="val 16667"/>
            </a:avLst>
          </a:prstGeom>
          <a:solidFill>
            <a:srgbClr val="990099"/>
          </a:solidFill>
          <a:ln w="9525">
            <a:solidFill>
              <a:srgbClr val="990099"/>
            </a:solidFill>
            <a:round/>
            <a:headEnd/>
            <a:tailEnd/>
          </a:ln>
          <a:effectLst/>
        </p:spPr>
        <p:txBody>
          <a:bodyPr wrap="none" anchor="ctr"/>
          <a:lstStyle/>
          <a:p>
            <a:endParaRPr lang="fr-FR"/>
          </a:p>
        </p:txBody>
      </p:sp>
      <p:sp>
        <p:nvSpPr>
          <p:cNvPr id="58395" name="Line 27"/>
          <p:cNvSpPr>
            <a:spLocks noChangeShapeType="1"/>
          </p:cNvSpPr>
          <p:nvPr/>
        </p:nvSpPr>
        <p:spPr bwMode="auto">
          <a:xfrm flipH="1" flipV="1">
            <a:off x="5665788" y="3970338"/>
            <a:ext cx="1993900" cy="11112"/>
          </a:xfrm>
          <a:prstGeom prst="line">
            <a:avLst/>
          </a:prstGeom>
          <a:noFill/>
          <a:ln w="38100">
            <a:solidFill>
              <a:srgbClr val="990099"/>
            </a:solidFill>
            <a:round/>
            <a:headEnd/>
            <a:tailEnd/>
          </a:ln>
          <a:effectLst/>
        </p:spPr>
        <p:txBody>
          <a:bodyPr/>
          <a:lstStyle/>
          <a:p>
            <a:endParaRPr lang="fr-FR"/>
          </a:p>
        </p:txBody>
      </p:sp>
      <p:grpSp>
        <p:nvGrpSpPr>
          <p:cNvPr id="7" name="Group 86"/>
          <p:cNvGrpSpPr>
            <a:grpSpLocks/>
          </p:cNvGrpSpPr>
          <p:nvPr/>
        </p:nvGrpSpPr>
        <p:grpSpPr bwMode="auto">
          <a:xfrm rot="-11970">
            <a:off x="4833938" y="1716088"/>
            <a:ext cx="1452562" cy="2916237"/>
            <a:chOff x="3053" y="1081"/>
            <a:chExt cx="915" cy="1837"/>
          </a:xfrm>
        </p:grpSpPr>
        <p:sp>
          <p:nvSpPr>
            <p:cNvPr id="58382" name="Oval 14"/>
            <p:cNvSpPr>
              <a:spLocks noChangeArrowheads="1"/>
            </p:cNvSpPr>
            <p:nvPr/>
          </p:nvSpPr>
          <p:spPr bwMode="auto">
            <a:xfrm rot="-15817">
              <a:off x="3582" y="1094"/>
              <a:ext cx="174" cy="174"/>
            </a:xfrm>
            <a:prstGeom prst="ellipse">
              <a:avLst/>
            </a:prstGeom>
            <a:solidFill>
              <a:srgbClr val="BD7E3F"/>
            </a:solidFill>
            <a:ln w="9525">
              <a:solidFill>
                <a:srgbClr val="BD7E3F"/>
              </a:solidFill>
              <a:round/>
              <a:headEnd/>
              <a:tailEnd/>
            </a:ln>
            <a:effectLst/>
          </p:spPr>
          <p:txBody>
            <a:bodyPr wrap="none" anchor="ctr"/>
            <a:lstStyle/>
            <a:p>
              <a:endParaRPr lang="fr-FR"/>
            </a:p>
          </p:txBody>
        </p:sp>
        <p:grpSp>
          <p:nvGrpSpPr>
            <p:cNvPr id="8" name="Group 85"/>
            <p:cNvGrpSpPr>
              <a:grpSpLocks/>
            </p:cNvGrpSpPr>
            <p:nvPr/>
          </p:nvGrpSpPr>
          <p:grpSpPr bwMode="auto">
            <a:xfrm>
              <a:off x="3053" y="1081"/>
              <a:ext cx="915" cy="1837"/>
              <a:chOff x="3049" y="1081"/>
              <a:chExt cx="915" cy="1837"/>
            </a:xfrm>
          </p:grpSpPr>
          <p:grpSp>
            <p:nvGrpSpPr>
              <p:cNvPr id="9" name="Group 28"/>
              <p:cNvGrpSpPr>
                <a:grpSpLocks/>
              </p:cNvGrpSpPr>
              <p:nvPr/>
            </p:nvGrpSpPr>
            <p:grpSpPr bwMode="auto">
              <a:xfrm>
                <a:off x="3049" y="1089"/>
                <a:ext cx="915" cy="1829"/>
                <a:chOff x="1754" y="1089"/>
                <a:chExt cx="915" cy="1829"/>
              </a:xfrm>
            </p:grpSpPr>
            <p:grpSp>
              <p:nvGrpSpPr>
                <p:cNvPr id="10" name="Group 29"/>
                <p:cNvGrpSpPr>
                  <a:grpSpLocks/>
                </p:cNvGrpSpPr>
                <p:nvPr/>
              </p:nvGrpSpPr>
              <p:grpSpPr bwMode="auto">
                <a:xfrm>
                  <a:off x="1754" y="1089"/>
                  <a:ext cx="915" cy="1829"/>
                  <a:chOff x="1754" y="1089"/>
                  <a:chExt cx="915" cy="1829"/>
                </a:xfrm>
              </p:grpSpPr>
              <p:grpSp>
                <p:nvGrpSpPr>
                  <p:cNvPr id="11" name="Group 30"/>
                  <p:cNvGrpSpPr>
                    <a:grpSpLocks/>
                  </p:cNvGrpSpPr>
                  <p:nvPr/>
                </p:nvGrpSpPr>
                <p:grpSpPr bwMode="auto">
                  <a:xfrm>
                    <a:off x="1754" y="1089"/>
                    <a:ext cx="915" cy="1829"/>
                    <a:chOff x="1754" y="1089"/>
                    <a:chExt cx="915" cy="1829"/>
                  </a:xfrm>
                </p:grpSpPr>
                <p:sp>
                  <p:nvSpPr>
                    <p:cNvPr id="58399" name="Freeform 31"/>
                    <p:cNvSpPr>
                      <a:spLocks/>
                    </p:cNvSpPr>
                    <p:nvPr/>
                  </p:nvSpPr>
                  <p:spPr bwMode="auto">
                    <a:xfrm>
                      <a:off x="1759" y="1089"/>
                      <a:ext cx="910" cy="1829"/>
                    </a:xfrm>
                    <a:custGeom>
                      <a:avLst/>
                      <a:gdLst/>
                      <a:ahLst/>
                      <a:cxnLst>
                        <a:cxn ang="0">
                          <a:pos x="635" y="5"/>
                        </a:cxn>
                        <a:cxn ang="0">
                          <a:pos x="539" y="5"/>
                        </a:cxn>
                        <a:cxn ang="0">
                          <a:pos x="437" y="36"/>
                        </a:cxn>
                        <a:cxn ang="0">
                          <a:pos x="258" y="198"/>
                        </a:cxn>
                        <a:cxn ang="0">
                          <a:pos x="103" y="427"/>
                        </a:cxn>
                        <a:cxn ang="0">
                          <a:pos x="15" y="710"/>
                        </a:cxn>
                        <a:cxn ang="0">
                          <a:pos x="16" y="998"/>
                        </a:cxn>
                        <a:cxn ang="0">
                          <a:pos x="74" y="1237"/>
                        </a:cxn>
                        <a:cxn ang="0">
                          <a:pos x="168" y="1417"/>
                        </a:cxn>
                        <a:cxn ang="0">
                          <a:pos x="301" y="1579"/>
                        </a:cxn>
                        <a:cxn ang="0">
                          <a:pos x="409" y="1679"/>
                        </a:cxn>
                        <a:cxn ang="0">
                          <a:pos x="567" y="1791"/>
                        </a:cxn>
                        <a:cxn ang="0">
                          <a:pos x="734" y="1828"/>
                        </a:cxn>
                        <a:cxn ang="0">
                          <a:pos x="890" y="1786"/>
                        </a:cxn>
                        <a:cxn ang="0">
                          <a:pos x="859" y="1648"/>
                        </a:cxn>
                        <a:cxn ang="0">
                          <a:pos x="793" y="1606"/>
                        </a:cxn>
                        <a:cxn ang="0">
                          <a:pos x="756" y="1564"/>
                        </a:cxn>
                        <a:cxn ang="0">
                          <a:pos x="756" y="1510"/>
                        </a:cxn>
                        <a:cxn ang="0">
                          <a:pos x="720" y="1468"/>
                        </a:cxn>
                        <a:cxn ang="0">
                          <a:pos x="624" y="1475"/>
                        </a:cxn>
                        <a:cxn ang="0">
                          <a:pos x="534" y="1421"/>
                        </a:cxn>
                        <a:cxn ang="0">
                          <a:pos x="395" y="1260"/>
                        </a:cxn>
                        <a:cxn ang="0">
                          <a:pos x="310" y="1104"/>
                        </a:cxn>
                        <a:cxn ang="0">
                          <a:pos x="273" y="804"/>
                        </a:cxn>
                        <a:cxn ang="0">
                          <a:pos x="314" y="618"/>
                        </a:cxn>
                        <a:cxn ang="0">
                          <a:pos x="506" y="515"/>
                        </a:cxn>
                        <a:cxn ang="0">
                          <a:pos x="608" y="485"/>
                        </a:cxn>
                        <a:cxn ang="0">
                          <a:pos x="661" y="443"/>
                        </a:cxn>
                        <a:cxn ang="0">
                          <a:pos x="637" y="401"/>
                        </a:cxn>
                        <a:cxn ang="0">
                          <a:pos x="661" y="371"/>
                        </a:cxn>
                        <a:cxn ang="0">
                          <a:pos x="673" y="304"/>
                        </a:cxn>
                        <a:cxn ang="0">
                          <a:pos x="618" y="257"/>
                        </a:cxn>
                        <a:cxn ang="0">
                          <a:pos x="630" y="179"/>
                        </a:cxn>
                        <a:cxn ang="0">
                          <a:pos x="666" y="131"/>
                        </a:cxn>
                        <a:cxn ang="0">
                          <a:pos x="653" y="47"/>
                        </a:cxn>
                        <a:cxn ang="0">
                          <a:pos x="593" y="5"/>
                        </a:cxn>
                      </a:cxnLst>
                      <a:rect l="0" t="0" r="r" b="b"/>
                      <a:pathLst>
                        <a:path w="910" h="1829">
                          <a:moveTo>
                            <a:pt x="635" y="5"/>
                          </a:moveTo>
                          <a:cubicBezTo>
                            <a:pt x="603" y="2"/>
                            <a:pt x="572" y="0"/>
                            <a:pt x="539" y="5"/>
                          </a:cubicBezTo>
                          <a:cubicBezTo>
                            <a:pt x="506" y="10"/>
                            <a:pt x="484" y="3"/>
                            <a:pt x="437" y="36"/>
                          </a:cubicBezTo>
                          <a:cubicBezTo>
                            <a:pt x="391" y="68"/>
                            <a:pt x="314" y="133"/>
                            <a:pt x="258" y="198"/>
                          </a:cubicBezTo>
                          <a:cubicBezTo>
                            <a:pt x="202" y="264"/>
                            <a:pt x="144" y="342"/>
                            <a:pt x="103" y="427"/>
                          </a:cubicBezTo>
                          <a:cubicBezTo>
                            <a:pt x="63" y="512"/>
                            <a:pt x="29" y="614"/>
                            <a:pt x="15" y="710"/>
                          </a:cubicBezTo>
                          <a:cubicBezTo>
                            <a:pt x="0" y="805"/>
                            <a:pt x="6" y="910"/>
                            <a:pt x="16" y="998"/>
                          </a:cubicBezTo>
                          <a:cubicBezTo>
                            <a:pt x="26" y="1086"/>
                            <a:pt x="49" y="1167"/>
                            <a:pt x="74" y="1237"/>
                          </a:cubicBezTo>
                          <a:cubicBezTo>
                            <a:pt x="99" y="1307"/>
                            <a:pt x="130" y="1360"/>
                            <a:pt x="168" y="1417"/>
                          </a:cubicBezTo>
                          <a:cubicBezTo>
                            <a:pt x="206" y="1474"/>
                            <a:pt x="261" y="1535"/>
                            <a:pt x="301" y="1579"/>
                          </a:cubicBezTo>
                          <a:cubicBezTo>
                            <a:pt x="341" y="1623"/>
                            <a:pt x="365" y="1644"/>
                            <a:pt x="409" y="1679"/>
                          </a:cubicBezTo>
                          <a:cubicBezTo>
                            <a:pt x="453" y="1714"/>
                            <a:pt x="513" y="1766"/>
                            <a:pt x="567" y="1791"/>
                          </a:cubicBezTo>
                          <a:cubicBezTo>
                            <a:pt x="621" y="1816"/>
                            <a:pt x="680" y="1829"/>
                            <a:pt x="734" y="1828"/>
                          </a:cubicBezTo>
                          <a:cubicBezTo>
                            <a:pt x="788" y="1827"/>
                            <a:pt x="869" y="1816"/>
                            <a:pt x="890" y="1786"/>
                          </a:cubicBezTo>
                          <a:cubicBezTo>
                            <a:pt x="910" y="1755"/>
                            <a:pt x="875" y="1678"/>
                            <a:pt x="859" y="1648"/>
                          </a:cubicBezTo>
                          <a:cubicBezTo>
                            <a:pt x="843" y="1618"/>
                            <a:pt x="810" y="1620"/>
                            <a:pt x="793" y="1606"/>
                          </a:cubicBezTo>
                          <a:cubicBezTo>
                            <a:pt x="776" y="1592"/>
                            <a:pt x="763" y="1580"/>
                            <a:pt x="756" y="1564"/>
                          </a:cubicBezTo>
                          <a:cubicBezTo>
                            <a:pt x="750" y="1548"/>
                            <a:pt x="762" y="1526"/>
                            <a:pt x="756" y="1510"/>
                          </a:cubicBezTo>
                          <a:cubicBezTo>
                            <a:pt x="750" y="1494"/>
                            <a:pt x="742" y="1474"/>
                            <a:pt x="720" y="1468"/>
                          </a:cubicBezTo>
                          <a:cubicBezTo>
                            <a:pt x="698" y="1462"/>
                            <a:pt x="655" y="1483"/>
                            <a:pt x="624" y="1475"/>
                          </a:cubicBezTo>
                          <a:cubicBezTo>
                            <a:pt x="593" y="1467"/>
                            <a:pt x="572" y="1457"/>
                            <a:pt x="534" y="1421"/>
                          </a:cubicBezTo>
                          <a:cubicBezTo>
                            <a:pt x="496" y="1385"/>
                            <a:pt x="432" y="1313"/>
                            <a:pt x="395" y="1260"/>
                          </a:cubicBezTo>
                          <a:cubicBezTo>
                            <a:pt x="358" y="1207"/>
                            <a:pt x="331" y="1180"/>
                            <a:pt x="310" y="1104"/>
                          </a:cubicBezTo>
                          <a:cubicBezTo>
                            <a:pt x="290" y="1028"/>
                            <a:pt x="272" y="885"/>
                            <a:pt x="273" y="804"/>
                          </a:cubicBezTo>
                          <a:cubicBezTo>
                            <a:pt x="274" y="723"/>
                            <a:pt x="275" y="666"/>
                            <a:pt x="314" y="618"/>
                          </a:cubicBezTo>
                          <a:cubicBezTo>
                            <a:pt x="353" y="570"/>
                            <a:pt x="457" y="537"/>
                            <a:pt x="506" y="515"/>
                          </a:cubicBezTo>
                          <a:cubicBezTo>
                            <a:pt x="555" y="493"/>
                            <a:pt x="582" y="497"/>
                            <a:pt x="608" y="485"/>
                          </a:cubicBezTo>
                          <a:cubicBezTo>
                            <a:pt x="633" y="473"/>
                            <a:pt x="656" y="457"/>
                            <a:pt x="661" y="443"/>
                          </a:cubicBezTo>
                          <a:cubicBezTo>
                            <a:pt x="666" y="429"/>
                            <a:pt x="637" y="413"/>
                            <a:pt x="637" y="401"/>
                          </a:cubicBezTo>
                          <a:cubicBezTo>
                            <a:pt x="637" y="389"/>
                            <a:pt x="655" y="387"/>
                            <a:pt x="661" y="371"/>
                          </a:cubicBezTo>
                          <a:cubicBezTo>
                            <a:pt x="667" y="355"/>
                            <a:pt x="680" y="323"/>
                            <a:pt x="673" y="304"/>
                          </a:cubicBezTo>
                          <a:cubicBezTo>
                            <a:pt x="666" y="286"/>
                            <a:pt x="626" y="278"/>
                            <a:pt x="618" y="257"/>
                          </a:cubicBezTo>
                          <a:cubicBezTo>
                            <a:pt x="611" y="236"/>
                            <a:pt x="622" y="200"/>
                            <a:pt x="630" y="179"/>
                          </a:cubicBezTo>
                          <a:cubicBezTo>
                            <a:pt x="638" y="158"/>
                            <a:pt x="662" y="153"/>
                            <a:pt x="666" y="131"/>
                          </a:cubicBezTo>
                          <a:cubicBezTo>
                            <a:pt x="670" y="108"/>
                            <a:pt x="666" y="68"/>
                            <a:pt x="653" y="47"/>
                          </a:cubicBezTo>
                          <a:cubicBezTo>
                            <a:pt x="641" y="26"/>
                            <a:pt x="617" y="15"/>
                            <a:pt x="593" y="5"/>
                          </a:cubicBezTo>
                        </a:path>
                      </a:pathLst>
                    </a:custGeom>
                    <a:solidFill>
                      <a:srgbClr val="BD7E3F"/>
                    </a:solidFill>
                    <a:ln w="9525">
                      <a:solidFill>
                        <a:srgbClr val="BD7E3F"/>
                      </a:solidFill>
                      <a:round/>
                      <a:headEnd/>
                      <a:tailEnd/>
                    </a:ln>
                    <a:effectLst/>
                  </p:spPr>
                  <p:txBody>
                    <a:bodyPr/>
                    <a:lstStyle/>
                    <a:p>
                      <a:endParaRPr lang="fr-FR"/>
                    </a:p>
                  </p:txBody>
                </p:sp>
                <p:sp>
                  <p:nvSpPr>
                    <p:cNvPr id="58400" name="Freeform 32"/>
                    <p:cNvSpPr>
                      <a:spLocks/>
                    </p:cNvSpPr>
                    <p:nvPr/>
                  </p:nvSpPr>
                  <p:spPr bwMode="auto">
                    <a:xfrm>
                      <a:off x="1754" y="1414"/>
                      <a:ext cx="604" cy="1498"/>
                    </a:xfrm>
                    <a:custGeom>
                      <a:avLst/>
                      <a:gdLst/>
                      <a:ahLst/>
                      <a:cxnLst>
                        <a:cxn ang="0">
                          <a:pos x="142" y="0"/>
                        </a:cxn>
                        <a:cxn ang="0">
                          <a:pos x="86" y="108"/>
                        </a:cxn>
                        <a:cxn ang="0">
                          <a:pos x="44" y="228"/>
                        </a:cxn>
                        <a:cxn ang="0">
                          <a:pos x="10" y="386"/>
                        </a:cxn>
                        <a:cxn ang="0">
                          <a:pos x="0" y="540"/>
                        </a:cxn>
                        <a:cxn ang="0">
                          <a:pos x="9" y="675"/>
                        </a:cxn>
                        <a:cxn ang="0">
                          <a:pos x="52" y="868"/>
                        </a:cxn>
                        <a:cxn ang="0">
                          <a:pos x="112" y="1018"/>
                        </a:cxn>
                        <a:cxn ang="0">
                          <a:pos x="191" y="1148"/>
                        </a:cxn>
                        <a:cxn ang="0">
                          <a:pos x="292" y="1274"/>
                        </a:cxn>
                        <a:cxn ang="0">
                          <a:pos x="400" y="1370"/>
                        </a:cxn>
                        <a:cxn ang="0">
                          <a:pos x="528" y="1456"/>
                        </a:cxn>
                        <a:cxn ang="0">
                          <a:pos x="604" y="1498"/>
                        </a:cxn>
                      </a:cxnLst>
                      <a:rect l="0" t="0" r="r" b="b"/>
                      <a:pathLst>
                        <a:path w="604" h="1498">
                          <a:moveTo>
                            <a:pt x="142" y="0"/>
                          </a:moveTo>
                          <a:cubicBezTo>
                            <a:pt x="133" y="18"/>
                            <a:pt x="102" y="70"/>
                            <a:pt x="86" y="108"/>
                          </a:cubicBezTo>
                          <a:cubicBezTo>
                            <a:pt x="70" y="146"/>
                            <a:pt x="57" y="182"/>
                            <a:pt x="44" y="228"/>
                          </a:cubicBezTo>
                          <a:cubicBezTo>
                            <a:pt x="31" y="274"/>
                            <a:pt x="17" y="334"/>
                            <a:pt x="10" y="386"/>
                          </a:cubicBezTo>
                          <a:cubicBezTo>
                            <a:pt x="3" y="438"/>
                            <a:pt x="0" y="492"/>
                            <a:pt x="0" y="540"/>
                          </a:cubicBezTo>
                          <a:cubicBezTo>
                            <a:pt x="0" y="588"/>
                            <a:pt x="0" y="620"/>
                            <a:pt x="9" y="675"/>
                          </a:cubicBezTo>
                          <a:cubicBezTo>
                            <a:pt x="18" y="730"/>
                            <a:pt x="35" y="811"/>
                            <a:pt x="52" y="868"/>
                          </a:cubicBezTo>
                          <a:cubicBezTo>
                            <a:pt x="69" y="925"/>
                            <a:pt x="89" y="971"/>
                            <a:pt x="112" y="1018"/>
                          </a:cubicBezTo>
                          <a:cubicBezTo>
                            <a:pt x="135" y="1065"/>
                            <a:pt x="161" y="1105"/>
                            <a:pt x="191" y="1148"/>
                          </a:cubicBezTo>
                          <a:cubicBezTo>
                            <a:pt x="221" y="1191"/>
                            <a:pt x="257" y="1237"/>
                            <a:pt x="292" y="1274"/>
                          </a:cubicBezTo>
                          <a:cubicBezTo>
                            <a:pt x="327" y="1311"/>
                            <a:pt x="361" y="1340"/>
                            <a:pt x="400" y="1370"/>
                          </a:cubicBezTo>
                          <a:cubicBezTo>
                            <a:pt x="439" y="1400"/>
                            <a:pt x="494" y="1435"/>
                            <a:pt x="528" y="1456"/>
                          </a:cubicBezTo>
                          <a:cubicBezTo>
                            <a:pt x="562" y="1477"/>
                            <a:pt x="588" y="1489"/>
                            <a:pt x="604" y="1498"/>
                          </a:cubicBezTo>
                        </a:path>
                      </a:pathLst>
                    </a:custGeom>
                    <a:noFill/>
                    <a:ln w="76200" cmpd="sng">
                      <a:solidFill>
                        <a:srgbClr val="808080"/>
                      </a:solidFill>
                      <a:round/>
                      <a:headEnd/>
                      <a:tailEnd/>
                    </a:ln>
                    <a:effectLst/>
                  </p:spPr>
                  <p:txBody>
                    <a:bodyPr/>
                    <a:lstStyle/>
                    <a:p>
                      <a:endParaRPr lang="fr-FR"/>
                    </a:p>
                  </p:txBody>
                </p:sp>
              </p:grpSp>
              <p:sp>
                <p:nvSpPr>
                  <p:cNvPr id="58401" name="Oval 33"/>
                  <p:cNvSpPr>
                    <a:spLocks noChangeArrowheads="1"/>
                  </p:cNvSpPr>
                  <p:nvPr/>
                </p:nvSpPr>
                <p:spPr bwMode="auto">
                  <a:xfrm rot="-15817">
                    <a:off x="2413" y="2599"/>
                    <a:ext cx="78" cy="78"/>
                  </a:xfrm>
                  <a:prstGeom prst="ellipse">
                    <a:avLst/>
                  </a:prstGeom>
                  <a:solidFill>
                    <a:schemeClr val="bg1"/>
                  </a:solidFill>
                  <a:ln w="9525">
                    <a:solidFill>
                      <a:schemeClr val="tx1"/>
                    </a:solidFill>
                    <a:round/>
                    <a:headEnd/>
                    <a:tailEnd/>
                  </a:ln>
                  <a:effectLst/>
                </p:spPr>
                <p:txBody>
                  <a:bodyPr wrap="none" anchor="ctr"/>
                  <a:lstStyle/>
                  <a:p>
                    <a:endParaRPr lang="fr-FR"/>
                  </a:p>
                </p:txBody>
              </p:sp>
            </p:grpSp>
            <p:sp>
              <p:nvSpPr>
                <p:cNvPr id="58402" name="Freeform 34"/>
                <p:cNvSpPr>
                  <a:spLocks/>
                </p:cNvSpPr>
                <p:nvPr/>
              </p:nvSpPr>
              <p:spPr bwMode="auto">
                <a:xfrm rot="-15817">
                  <a:off x="2284" y="1355"/>
                  <a:ext cx="114" cy="83"/>
                </a:xfrm>
                <a:custGeom>
                  <a:avLst/>
                  <a:gdLst/>
                  <a:ahLst/>
                  <a:cxnLst>
                    <a:cxn ang="0">
                      <a:pos x="16" y="81"/>
                    </a:cxn>
                    <a:cxn ang="0">
                      <a:pos x="10" y="45"/>
                    </a:cxn>
                    <a:cxn ang="0">
                      <a:pos x="28" y="3"/>
                    </a:cxn>
                    <a:cxn ang="0">
                      <a:pos x="82" y="27"/>
                    </a:cxn>
                    <a:cxn ang="0">
                      <a:pos x="106" y="57"/>
                    </a:cxn>
                    <a:cxn ang="0">
                      <a:pos x="16" y="81"/>
                    </a:cxn>
                  </a:cxnLst>
                  <a:rect l="0" t="0" r="r" b="b"/>
                  <a:pathLst>
                    <a:path w="114" h="83">
                      <a:moveTo>
                        <a:pt x="16" y="81"/>
                      </a:moveTo>
                      <a:cubicBezTo>
                        <a:pt x="0" y="79"/>
                        <a:pt x="8" y="58"/>
                        <a:pt x="10" y="45"/>
                      </a:cubicBezTo>
                      <a:cubicBezTo>
                        <a:pt x="12" y="32"/>
                        <a:pt x="16" y="6"/>
                        <a:pt x="28" y="3"/>
                      </a:cubicBezTo>
                      <a:cubicBezTo>
                        <a:pt x="40" y="0"/>
                        <a:pt x="69" y="18"/>
                        <a:pt x="82" y="27"/>
                      </a:cubicBezTo>
                      <a:cubicBezTo>
                        <a:pt x="95" y="36"/>
                        <a:pt x="114" y="49"/>
                        <a:pt x="106" y="57"/>
                      </a:cubicBezTo>
                      <a:cubicBezTo>
                        <a:pt x="98" y="65"/>
                        <a:pt x="32" y="83"/>
                        <a:pt x="16" y="81"/>
                      </a:cubicBezTo>
                      <a:close/>
                    </a:path>
                  </a:pathLst>
                </a:custGeom>
                <a:solidFill>
                  <a:schemeClr val="bg1"/>
                </a:solidFill>
                <a:ln w="9525">
                  <a:solidFill>
                    <a:schemeClr val="tx1"/>
                  </a:solidFill>
                  <a:round/>
                  <a:headEnd/>
                  <a:tailEnd/>
                </a:ln>
                <a:effectLst/>
              </p:spPr>
              <p:txBody>
                <a:bodyPr/>
                <a:lstStyle/>
                <a:p>
                  <a:endParaRPr lang="fr-FR"/>
                </a:p>
              </p:txBody>
            </p:sp>
          </p:grpSp>
          <p:grpSp>
            <p:nvGrpSpPr>
              <p:cNvPr id="12" name="Group 35"/>
              <p:cNvGrpSpPr>
                <a:grpSpLocks/>
              </p:cNvGrpSpPr>
              <p:nvPr/>
            </p:nvGrpSpPr>
            <p:grpSpPr bwMode="auto">
              <a:xfrm rot="-141172">
                <a:off x="3304" y="1081"/>
                <a:ext cx="479" cy="1315"/>
                <a:chOff x="1936" y="1031"/>
                <a:chExt cx="479" cy="1315"/>
              </a:xfrm>
            </p:grpSpPr>
            <p:grpSp>
              <p:nvGrpSpPr>
                <p:cNvPr id="13" name="Group 36"/>
                <p:cNvGrpSpPr>
                  <a:grpSpLocks/>
                </p:cNvGrpSpPr>
                <p:nvPr/>
              </p:nvGrpSpPr>
              <p:grpSpPr bwMode="auto">
                <a:xfrm>
                  <a:off x="1936" y="1031"/>
                  <a:ext cx="479" cy="1315"/>
                  <a:chOff x="820" y="2265"/>
                  <a:chExt cx="479" cy="1315"/>
                </a:xfrm>
              </p:grpSpPr>
              <p:grpSp>
                <p:nvGrpSpPr>
                  <p:cNvPr id="14" name="Group 37"/>
                  <p:cNvGrpSpPr>
                    <a:grpSpLocks/>
                  </p:cNvGrpSpPr>
                  <p:nvPr/>
                </p:nvGrpSpPr>
                <p:grpSpPr bwMode="auto">
                  <a:xfrm>
                    <a:off x="820" y="2265"/>
                    <a:ext cx="479" cy="1315"/>
                    <a:chOff x="1930" y="1019"/>
                    <a:chExt cx="479" cy="1315"/>
                  </a:xfrm>
                </p:grpSpPr>
                <p:sp>
                  <p:nvSpPr>
                    <p:cNvPr id="58406" name="Oval 38"/>
                    <p:cNvSpPr>
                      <a:spLocks noChangeArrowheads="1"/>
                    </p:cNvSpPr>
                    <p:nvPr/>
                  </p:nvSpPr>
                  <p:spPr bwMode="auto">
                    <a:xfrm>
                      <a:off x="2210" y="1030"/>
                      <a:ext cx="199" cy="199"/>
                    </a:xfrm>
                    <a:prstGeom prst="ellipse">
                      <a:avLst/>
                    </a:prstGeom>
                    <a:solidFill>
                      <a:srgbClr val="008080"/>
                    </a:solidFill>
                    <a:ln w="9525">
                      <a:noFill/>
                      <a:round/>
                      <a:headEnd/>
                      <a:tailEnd/>
                    </a:ln>
                    <a:effectLst/>
                  </p:spPr>
                  <p:txBody>
                    <a:bodyPr wrap="none" anchor="ctr"/>
                    <a:lstStyle/>
                    <a:p>
                      <a:endParaRPr lang="fr-FR"/>
                    </a:p>
                  </p:txBody>
                </p:sp>
                <p:sp>
                  <p:nvSpPr>
                    <p:cNvPr id="58407" name="Freeform 39"/>
                    <p:cNvSpPr>
                      <a:spLocks/>
                    </p:cNvSpPr>
                    <p:nvPr/>
                  </p:nvSpPr>
                  <p:spPr bwMode="auto">
                    <a:xfrm>
                      <a:off x="1930" y="1019"/>
                      <a:ext cx="461" cy="1315"/>
                    </a:xfrm>
                    <a:custGeom>
                      <a:avLst/>
                      <a:gdLst/>
                      <a:ahLst/>
                      <a:cxnLst>
                        <a:cxn ang="0">
                          <a:pos x="353" y="7"/>
                        </a:cxn>
                        <a:cxn ang="0">
                          <a:pos x="217" y="112"/>
                        </a:cxn>
                        <a:cxn ang="0">
                          <a:pos x="102" y="280"/>
                        </a:cxn>
                        <a:cxn ang="0">
                          <a:pos x="60" y="405"/>
                        </a:cxn>
                        <a:cxn ang="0">
                          <a:pos x="49" y="500"/>
                        </a:cxn>
                        <a:cxn ang="0">
                          <a:pos x="70" y="604"/>
                        </a:cxn>
                        <a:cxn ang="0">
                          <a:pos x="112" y="719"/>
                        </a:cxn>
                        <a:cxn ang="0">
                          <a:pos x="7" y="1191"/>
                        </a:cxn>
                        <a:cxn ang="0">
                          <a:pos x="70" y="1264"/>
                        </a:cxn>
                        <a:cxn ang="0">
                          <a:pos x="175" y="1295"/>
                        </a:cxn>
                        <a:cxn ang="0">
                          <a:pos x="384" y="1306"/>
                        </a:cxn>
                        <a:cxn ang="0">
                          <a:pos x="322" y="1243"/>
                        </a:cxn>
                        <a:cxn ang="0">
                          <a:pos x="280" y="1138"/>
                        </a:cxn>
                        <a:cxn ang="0">
                          <a:pos x="248" y="1034"/>
                        </a:cxn>
                        <a:cxn ang="0">
                          <a:pos x="290" y="782"/>
                        </a:cxn>
                        <a:cxn ang="0">
                          <a:pos x="301" y="583"/>
                        </a:cxn>
                        <a:cxn ang="0">
                          <a:pos x="322" y="500"/>
                        </a:cxn>
                        <a:cxn ang="0">
                          <a:pos x="364" y="447"/>
                        </a:cxn>
                        <a:cxn ang="0">
                          <a:pos x="374" y="363"/>
                        </a:cxn>
                        <a:cxn ang="0">
                          <a:pos x="322" y="322"/>
                        </a:cxn>
                        <a:cxn ang="0">
                          <a:pos x="395" y="217"/>
                        </a:cxn>
                        <a:cxn ang="0">
                          <a:pos x="447" y="154"/>
                        </a:cxn>
                        <a:cxn ang="0">
                          <a:pos x="353" y="7"/>
                        </a:cxn>
                      </a:cxnLst>
                      <a:rect l="0" t="0" r="r" b="b"/>
                      <a:pathLst>
                        <a:path w="461" h="1315">
                          <a:moveTo>
                            <a:pt x="353" y="7"/>
                          </a:moveTo>
                          <a:cubicBezTo>
                            <a:pt x="315" y="0"/>
                            <a:pt x="259" y="67"/>
                            <a:pt x="217" y="112"/>
                          </a:cubicBezTo>
                          <a:cubicBezTo>
                            <a:pt x="175" y="157"/>
                            <a:pt x="128" y="231"/>
                            <a:pt x="102" y="280"/>
                          </a:cubicBezTo>
                          <a:cubicBezTo>
                            <a:pt x="76" y="329"/>
                            <a:pt x="69" y="368"/>
                            <a:pt x="60" y="405"/>
                          </a:cubicBezTo>
                          <a:cubicBezTo>
                            <a:pt x="51" y="442"/>
                            <a:pt x="47" y="467"/>
                            <a:pt x="49" y="500"/>
                          </a:cubicBezTo>
                          <a:cubicBezTo>
                            <a:pt x="51" y="533"/>
                            <a:pt x="60" y="568"/>
                            <a:pt x="70" y="604"/>
                          </a:cubicBezTo>
                          <a:cubicBezTo>
                            <a:pt x="80" y="640"/>
                            <a:pt x="122" y="621"/>
                            <a:pt x="112" y="719"/>
                          </a:cubicBezTo>
                          <a:cubicBezTo>
                            <a:pt x="102" y="817"/>
                            <a:pt x="14" y="1100"/>
                            <a:pt x="7" y="1191"/>
                          </a:cubicBezTo>
                          <a:cubicBezTo>
                            <a:pt x="0" y="1282"/>
                            <a:pt x="42" y="1247"/>
                            <a:pt x="70" y="1264"/>
                          </a:cubicBezTo>
                          <a:cubicBezTo>
                            <a:pt x="98" y="1281"/>
                            <a:pt x="123" y="1288"/>
                            <a:pt x="175" y="1295"/>
                          </a:cubicBezTo>
                          <a:cubicBezTo>
                            <a:pt x="227" y="1302"/>
                            <a:pt x="360" y="1315"/>
                            <a:pt x="384" y="1306"/>
                          </a:cubicBezTo>
                          <a:cubicBezTo>
                            <a:pt x="408" y="1297"/>
                            <a:pt x="339" y="1271"/>
                            <a:pt x="322" y="1243"/>
                          </a:cubicBezTo>
                          <a:cubicBezTo>
                            <a:pt x="305" y="1215"/>
                            <a:pt x="292" y="1173"/>
                            <a:pt x="280" y="1138"/>
                          </a:cubicBezTo>
                          <a:cubicBezTo>
                            <a:pt x="268" y="1103"/>
                            <a:pt x="246" y="1093"/>
                            <a:pt x="248" y="1034"/>
                          </a:cubicBezTo>
                          <a:cubicBezTo>
                            <a:pt x="250" y="975"/>
                            <a:pt x="281" y="857"/>
                            <a:pt x="290" y="782"/>
                          </a:cubicBezTo>
                          <a:cubicBezTo>
                            <a:pt x="299" y="707"/>
                            <a:pt x="296" y="630"/>
                            <a:pt x="301" y="583"/>
                          </a:cubicBezTo>
                          <a:cubicBezTo>
                            <a:pt x="306" y="536"/>
                            <a:pt x="312" y="523"/>
                            <a:pt x="322" y="500"/>
                          </a:cubicBezTo>
                          <a:cubicBezTo>
                            <a:pt x="332" y="477"/>
                            <a:pt x="355" y="470"/>
                            <a:pt x="364" y="447"/>
                          </a:cubicBezTo>
                          <a:cubicBezTo>
                            <a:pt x="373" y="424"/>
                            <a:pt x="381" y="384"/>
                            <a:pt x="374" y="363"/>
                          </a:cubicBezTo>
                          <a:cubicBezTo>
                            <a:pt x="367" y="342"/>
                            <a:pt x="319" y="346"/>
                            <a:pt x="322" y="322"/>
                          </a:cubicBezTo>
                          <a:cubicBezTo>
                            <a:pt x="325" y="298"/>
                            <a:pt x="374" y="245"/>
                            <a:pt x="395" y="217"/>
                          </a:cubicBezTo>
                          <a:cubicBezTo>
                            <a:pt x="416" y="189"/>
                            <a:pt x="461" y="184"/>
                            <a:pt x="447" y="154"/>
                          </a:cubicBezTo>
                          <a:cubicBezTo>
                            <a:pt x="433" y="124"/>
                            <a:pt x="391" y="14"/>
                            <a:pt x="353" y="7"/>
                          </a:cubicBezTo>
                          <a:close/>
                        </a:path>
                      </a:pathLst>
                    </a:custGeom>
                    <a:solidFill>
                      <a:srgbClr val="008080"/>
                    </a:solidFill>
                    <a:ln w="9525">
                      <a:noFill/>
                      <a:round/>
                      <a:headEnd/>
                      <a:tailEnd/>
                    </a:ln>
                    <a:effectLst/>
                  </p:spPr>
                  <p:txBody>
                    <a:bodyPr/>
                    <a:lstStyle/>
                    <a:p>
                      <a:endParaRPr lang="fr-FR"/>
                    </a:p>
                  </p:txBody>
                </p:sp>
              </p:grpSp>
              <p:sp>
                <p:nvSpPr>
                  <p:cNvPr id="58408" name="Oval 40"/>
                  <p:cNvSpPr>
                    <a:spLocks noChangeArrowheads="1"/>
                  </p:cNvSpPr>
                  <p:nvPr/>
                </p:nvSpPr>
                <p:spPr bwMode="auto">
                  <a:xfrm>
                    <a:off x="1122" y="2317"/>
                    <a:ext cx="114" cy="114"/>
                  </a:xfrm>
                  <a:prstGeom prst="ellipse">
                    <a:avLst/>
                  </a:prstGeom>
                  <a:solidFill>
                    <a:srgbClr val="B2B2B2"/>
                  </a:solidFill>
                  <a:ln w="9525">
                    <a:noFill/>
                    <a:round/>
                    <a:headEnd/>
                    <a:tailEnd/>
                  </a:ln>
                  <a:effectLst/>
                </p:spPr>
                <p:txBody>
                  <a:bodyPr wrap="none" anchor="ctr"/>
                  <a:lstStyle/>
                  <a:p>
                    <a:endParaRPr lang="fr-FR"/>
                  </a:p>
                </p:txBody>
              </p:sp>
            </p:grpSp>
            <p:sp>
              <p:nvSpPr>
                <p:cNvPr id="58409" name="Freeform 41"/>
                <p:cNvSpPr>
                  <a:spLocks/>
                </p:cNvSpPr>
                <p:nvPr/>
              </p:nvSpPr>
              <p:spPr bwMode="auto">
                <a:xfrm>
                  <a:off x="2063" y="1336"/>
                  <a:ext cx="91" cy="138"/>
                </a:xfrm>
                <a:custGeom>
                  <a:avLst/>
                  <a:gdLst/>
                  <a:ahLst/>
                  <a:cxnLst>
                    <a:cxn ang="0">
                      <a:pos x="7" y="128"/>
                    </a:cxn>
                    <a:cxn ang="0">
                      <a:pos x="1" y="74"/>
                    </a:cxn>
                    <a:cxn ang="0">
                      <a:pos x="13" y="14"/>
                    </a:cxn>
                    <a:cxn ang="0">
                      <a:pos x="49" y="8"/>
                    </a:cxn>
                    <a:cxn ang="0">
                      <a:pos x="85" y="8"/>
                    </a:cxn>
                    <a:cxn ang="0">
                      <a:pos x="79" y="56"/>
                    </a:cxn>
                    <a:cxn ang="0">
                      <a:pos x="85" y="110"/>
                    </a:cxn>
                    <a:cxn ang="0">
                      <a:pos x="43" y="134"/>
                    </a:cxn>
                    <a:cxn ang="0">
                      <a:pos x="7" y="128"/>
                    </a:cxn>
                  </a:cxnLst>
                  <a:rect l="0" t="0" r="r" b="b"/>
                  <a:pathLst>
                    <a:path w="91" h="138">
                      <a:moveTo>
                        <a:pt x="7" y="128"/>
                      </a:moveTo>
                      <a:cubicBezTo>
                        <a:pt x="0" y="118"/>
                        <a:pt x="0" y="93"/>
                        <a:pt x="1" y="74"/>
                      </a:cubicBezTo>
                      <a:cubicBezTo>
                        <a:pt x="2" y="55"/>
                        <a:pt x="5" y="25"/>
                        <a:pt x="13" y="14"/>
                      </a:cubicBezTo>
                      <a:cubicBezTo>
                        <a:pt x="21" y="3"/>
                        <a:pt x="37" y="9"/>
                        <a:pt x="49" y="8"/>
                      </a:cubicBezTo>
                      <a:cubicBezTo>
                        <a:pt x="61" y="7"/>
                        <a:pt x="80" y="0"/>
                        <a:pt x="85" y="8"/>
                      </a:cubicBezTo>
                      <a:cubicBezTo>
                        <a:pt x="90" y="16"/>
                        <a:pt x="79" y="39"/>
                        <a:pt x="79" y="56"/>
                      </a:cubicBezTo>
                      <a:cubicBezTo>
                        <a:pt x="79" y="73"/>
                        <a:pt x="91" y="97"/>
                        <a:pt x="85" y="110"/>
                      </a:cubicBezTo>
                      <a:cubicBezTo>
                        <a:pt x="79" y="123"/>
                        <a:pt x="56" y="131"/>
                        <a:pt x="43" y="134"/>
                      </a:cubicBezTo>
                      <a:cubicBezTo>
                        <a:pt x="30" y="137"/>
                        <a:pt x="14" y="138"/>
                        <a:pt x="7" y="128"/>
                      </a:cubicBezTo>
                      <a:close/>
                    </a:path>
                  </a:pathLst>
                </a:custGeom>
                <a:solidFill>
                  <a:schemeClr val="bg1"/>
                </a:solidFill>
                <a:ln w="9525">
                  <a:noFill/>
                  <a:round/>
                  <a:headEnd/>
                  <a:tailEnd/>
                </a:ln>
                <a:effectLst/>
              </p:spPr>
              <p:txBody>
                <a:bodyPr/>
                <a:lstStyle/>
                <a:p>
                  <a:endParaRPr lang="fr-FR"/>
                </a:p>
              </p:txBody>
            </p:sp>
          </p:grpSp>
          <p:grpSp>
            <p:nvGrpSpPr>
              <p:cNvPr id="15" name="Group 44"/>
              <p:cNvGrpSpPr>
                <a:grpSpLocks/>
              </p:cNvGrpSpPr>
              <p:nvPr/>
            </p:nvGrpSpPr>
            <p:grpSpPr bwMode="auto">
              <a:xfrm>
                <a:off x="3359" y="2370"/>
                <a:ext cx="312" cy="427"/>
                <a:chOff x="2064" y="2372"/>
                <a:chExt cx="312" cy="427"/>
              </a:xfrm>
            </p:grpSpPr>
            <p:sp>
              <p:nvSpPr>
                <p:cNvPr id="58413" name="Freeform 45"/>
                <p:cNvSpPr>
                  <a:spLocks/>
                </p:cNvSpPr>
                <p:nvPr/>
              </p:nvSpPr>
              <p:spPr bwMode="auto">
                <a:xfrm>
                  <a:off x="2064" y="2372"/>
                  <a:ext cx="312" cy="363"/>
                </a:xfrm>
                <a:custGeom>
                  <a:avLst/>
                  <a:gdLst/>
                  <a:ahLst/>
                  <a:cxnLst>
                    <a:cxn ang="0">
                      <a:pos x="145" y="317"/>
                    </a:cxn>
                    <a:cxn ang="0">
                      <a:pos x="287" y="53"/>
                    </a:cxn>
                    <a:cxn ang="0">
                      <a:pos x="294" y="18"/>
                    </a:cxn>
                    <a:cxn ang="0">
                      <a:pos x="258" y="14"/>
                    </a:cxn>
                    <a:cxn ang="0">
                      <a:pos x="208" y="16"/>
                    </a:cxn>
                    <a:cxn ang="0">
                      <a:pos x="152" y="8"/>
                    </a:cxn>
                    <a:cxn ang="0">
                      <a:pos x="126" y="62"/>
                    </a:cxn>
                    <a:cxn ang="0">
                      <a:pos x="84" y="110"/>
                    </a:cxn>
                    <a:cxn ang="0">
                      <a:pos x="56" y="130"/>
                    </a:cxn>
                    <a:cxn ang="0">
                      <a:pos x="25" y="165"/>
                    </a:cxn>
                    <a:cxn ang="0">
                      <a:pos x="2" y="216"/>
                    </a:cxn>
                    <a:cxn ang="0">
                      <a:pos x="11" y="276"/>
                    </a:cxn>
                    <a:cxn ang="0">
                      <a:pos x="40" y="308"/>
                    </a:cxn>
                    <a:cxn ang="0">
                      <a:pos x="92" y="331"/>
                    </a:cxn>
                    <a:cxn ang="0">
                      <a:pos x="145" y="317"/>
                    </a:cxn>
                  </a:cxnLst>
                  <a:rect l="0" t="0" r="r" b="b"/>
                  <a:pathLst>
                    <a:path w="312" h="363">
                      <a:moveTo>
                        <a:pt x="145" y="317"/>
                      </a:moveTo>
                      <a:cubicBezTo>
                        <a:pt x="177" y="270"/>
                        <a:pt x="262" y="103"/>
                        <a:pt x="287" y="53"/>
                      </a:cubicBezTo>
                      <a:cubicBezTo>
                        <a:pt x="312" y="3"/>
                        <a:pt x="299" y="24"/>
                        <a:pt x="294" y="18"/>
                      </a:cubicBezTo>
                      <a:cubicBezTo>
                        <a:pt x="289" y="12"/>
                        <a:pt x="272" y="14"/>
                        <a:pt x="258" y="14"/>
                      </a:cubicBezTo>
                      <a:cubicBezTo>
                        <a:pt x="244" y="14"/>
                        <a:pt x="226" y="17"/>
                        <a:pt x="208" y="16"/>
                      </a:cubicBezTo>
                      <a:cubicBezTo>
                        <a:pt x="190" y="15"/>
                        <a:pt x="166" y="0"/>
                        <a:pt x="152" y="8"/>
                      </a:cubicBezTo>
                      <a:cubicBezTo>
                        <a:pt x="138" y="16"/>
                        <a:pt x="137" y="45"/>
                        <a:pt x="126" y="62"/>
                      </a:cubicBezTo>
                      <a:cubicBezTo>
                        <a:pt x="115" y="79"/>
                        <a:pt x="96" y="99"/>
                        <a:pt x="84" y="110"/>
                      </a:cubicBezTo>
                      <a:cubicBezTo>
                        <a:pt x="72" y="121"/>
                        <a:pt x="66" y="121"/>
                        <a:pt x="56" y="130"/>
                      </a:cubicBezTo>
                      <a:cubicBezTo>
                        <a:pt x="46" y="139"/>
                        <a:pt x="34" y="150"/>
                        <a:pt x="25" y="165"/>
                      </a:cubicBezTo>
                      <a:cubicBezTo>
                        <a:pt x="16" y="179"/>
                        <a:pt x="5" y="198"/>
                        <a:pt x="2" y="216"/>
                      </a:cubicBezTo>
                      <a:cubicBezTo>
                        <a:pt x="0" y="235"/>
                        <a:pt x="5" y="261"/>
                        <a:pt x="11" y="276"/>
                      </a:cubicBezTo>
                      <a:cubicBezTo>
                        <a:pt x="17" y="291"/>
                        <a:pt x="27" y="299"/>
                        <a:pt x="40" y="308"/>
                      </a:cubicBezTo>
                      <a:cubicBezTo>
                        <a:pt x="54" y="317"/>
                        <a:pt x="72" y="332"/>
                        <a:pt x="92" y="331"/>
                      </a:cubicBezTo>
                      <a:cubicBezTo>
                        <a:pt x="112" y="330"/>
                        <a:pt x="112" y="363"/>
                        <a:pt x="145" y="317"/>
                      </a:cubicBezTo>
                      <a:close/>
                    </a:path>
                  </a:pathLst>
                </a:custGeom>
                <a:solidFill>
                  <a:srgbClr val="33CCCC"/>
                </a:solidFill>
                <a:ln w="9525">
                  <a:solidFill>
                    <a:srgbClr val="33CCCC"/>
                  </a:solidFill>
                  <a:round/>
                  <a:headEnd/>
                  <a:tailEnd/>
                </a:ln>
                <a:effectLst/>
              </p:spPr>
              <p:txBody>
                <a:bodyPr/>
                <a:lstStyle/>
                <a:p>
                  <a:endParaRPr lang="fr-FR"/>
                </a:p>
              </p:txBody>
            </p:sp>
            <p:sp>
              <p:nvSpPr>
                <p:cNvPr id="58414" name="Freeform 46"/>
                <p:cNvSpPr>
                  <a:spLocks/>
                </p:cNvSpPr>
                <p:nvPr/>
              </p:nvSpPr>
              <p:spPr bwMode="auto">
                <a:xfrm>
                  <a:off x="2083" y="2436"/>
                  <a:ext cx="281" cy="363"/>
                </a:xfrm>
                <a:custGeom>
                  <a:avLst/>
                  <a:gdLst/>
                  <a:ahLst/>
                  <a:cxnLst>
                    <a:cxn ang="0">
                      <a:pos x="281" y="363"/>
                    </a:cxn>
                    <a:cxn ang="0">
                      <a:pos x="79" y="224"/>
                    </a:cxn>
                    <a:cxn ang="0">
                      <a:pos x="45" y="206"/>
                    </a:cxn>
                    <a:cxn ang="0">
                      <a:pos x="15" y="156"/>
                    </a:cxn>
                    <a:cxn ang="0">
                      <a:pos x="42" y="101"/>
                    </a:cxn>
                    <a:cxn ang="0">
                      <a:pos x="111" y="115"/>
                    </a:cxn>
                    <a:cxn ang="0">
                      <a:pos x="123" y="170"/>
                    </a:cxn>
                    <a:cxn ang="0">
                      <a:pos x="79" y="214"/>
                    </a:cxn>
                    <a:cxn ang="0">
                      <a:pos x="9" y="166"/>
                    </a:cxn>
                    <a:cxn ang="0">
                      <a:pos x="26" y="115"/>
                    </a:cxn>
                    <a:cxn ang="0">
                      <a:pos x="91" y="100"/>
                    </a:cxn>
                    <a:cxn ang="0">
                      <a:pos x="244" y="71"/>
                    </a:cxn>
                    <a:cxn ang="0">
                      <a:pos x="227" y="0"/>
                    </a:cxn>
                  </a:cxnLst>
                  <a:rect l="0" t="0" r="r" b="b"/>
                  <a:pathLst>
                    <a:path w="281" h="363">
                      <a:moveTo>
                        <a:pt x="281" y="363"/>
                      </a:moveTo>
                      <a:cubicBezTo>
                        <a:pt x="247" y="340"/>
                        <a:pt x="118" y="250"/>
                        <a:pt x="79" y="224"/>
                      </a:cubicBezTo>
                      <a:cubicBezTo>
                        <a:pt x="40" y="198"/>
                        <a:pt x="56" y="217"/>
                        <a:pt x="45" y="206"/>
                      </a:cubicBezTo>
                      <a:cubicBezTo>
                        <a:pt x="34" y="195"/>
                        <a:pt x="15" y="173"/>
                        <a:pt x="15" y="156"/>
                      </a:cubicBezTo>
                      <a:cubicBezTo>
                        <a:pt x="15" y="139"/>
                        <a:pt x="26" y="108"/>
                        <a:pt x="42" y="101"/>
                      </a:cubicBezTo>
                      <a:cubicBezTo>
                        <a:pt x="58" y="94"/>
                        <a:pt x="97" y="104"/>
                        <a:pt x="111" y="115"/>
                      </a:cubicBezTo>
                      <a:cubicBezTo>
                        <a:pt x="125" y="126"/>
                        <a:pt x="128" y="154"/>
                        <a:pt x="123" y="170"/>
                      </a:cubicBezTo>
                      <a:cubicBezTo>
                        <a:pt x="118" y="186"/>
                        <a:pt x="98" y="215"/>
                        <a:pt x="79" y="214"/>
                      </a:cubicBezTo>
                      <a:cubicBezTo>
                        <a:pt x="60" y="213"/>
                        <a:pt x="18" y="182"/>
                        <a:pt x="9" y="166"/>
                      </a:cubicBezTo>
                      <a:cubicBezTo>
                        <a:pt x="0" y="150"/>
                        <a:pt x="13" y="126"/>
                        <a:pt x="26" y="115"/>
                      </a:cubicBezTo>
                      <a:cubicBezTo>
                        <a:pt x="40" y="104"/>
                        <a:pt x="54" y="107"/>
                        <a:pt x="91" y="100"/>
                      </a:cubicBezTo>
                      <a:cubicBezTo>
                        <a:pt x="127" y="92"/>
                        <a:pt x="221" y="87"/>
                        <a:pt x="244" y="71"/>
                      </a:cubicBezTo>
                      <a:cubicBezTo>
                        <a:pt x="267" y="54"/>
                        <a:pt x="247" y="27"/>
                        <a:pt x="227" y="0"/>
                      </a:cubicBezTo>
                    </a:path>
                  </a:pathLst>
                </a:custGeom>
                <a:noFill/>
                <a:ln w="38100" cmpd="sng">
                  <a:solidFill>
                    <a:schemeClr val="tx1"/>
                  </a:solidFill>
                  <a:round/>
                  <a:headEnd/>
                  <a:tailEnd/>
                </a:ln>
                <a:effectLst/>
              </p:spPr>
              <p:txBody>
                <a:bodyPr/>
                <a:lstStyle/>
                <a:p>
                  <a:endParaRPr lang="fr-FR"/>
                </a:p>
              </p:txBody>
            </p:sp>
          </p:grpSp>
        </p:grpSp>
      </p:grpSp>
      <p:sp>
        <p:nvSpPr>
          <p:cNvPr id="58415" name="Freeform 47"/>
          <p:cNvSpPr>
            <a:spLocks/>
          </p:cNvSpPr>
          <p:nvPr/>
        </p:nvSpPr>
        <p:spPr bwMode="auto">
          <a:xfrm>
            <a:off x="6113463" y="3997325"/>
            <a:ext cx="828675" cy="771525"/>
          </a:xfrm>
          <a:custGeom>
            <a:avLst/>
            <a:gdLst/>
            <a:ahLst/>
            <a:cxnLst>
              <a:cxn ang="0">
                <a:pos x="126" y="486"/>
              </a:cxn>
              <a:cxn ang="0">
                <a:pos x="0" y="408"/>
              </a:cxn>
              <a:cxn ang="0">
                <a:pos x="0" y="228"/>
              </a:cxn>
              <a:cxn ang="0">
                <a:pos x="90" y="132"/>
              </a:cxn>
              <a:cxn ang="0">
                <a:pos x="96" y="0"/>
              </a:cxn>
              <a:cxn ang="0">
                <a:pos x="432" y="0"/>
              </a:cxn>
              <a:cxn ang="0">
                <a:pos x="432" y="132"/>
              </a:cxn>
              <a:cxn ang="0">
                <a:pos x="522" y="228"/>
              </a:cxn>
              <a:cxn ang="0">
                <a:pos x="522" y="408"/>
              </a:cxn>
              <a:cxn ang="0">
                <a:pos x="402" y="486"/>
              </a:cxn>
              <a:cxn ang="0">
                <a:pos x="126" y="486"/>
              </a:cxn>
            </a:cxnLst>
            <a:rect l="0" t="0" r="r" b="b"/>
            <a:pathLst>
              <a:path w="522" h="486">
                <a:moveTo>
                  <a:pt x="126" y="486"/>
                </a:moveTo>
                <a:lnTo>
                  <a:pt x="0" y="408"/>
                </a:lnTo>
                <a:lnTo>
                  <a:pt x="0" y="228"/>
                </a:lnTo>
                <a:lnTo>
                  <a:pt x="90" y="132"/>
                </a:lnTo>
                <a:lnTo>
                  <a:pt x="96" y="0"/>
                </a:lnTo>
                <a:lnTo>
                  <a:pt x="432" y="0"/>
                </a:lnTo>
                <a:lnTo>
                  <a:pt x="432" y="132"/>
                </a:lnTo>
                <a:lnTo>
                  <a:pt x="522" y="228"/>
                </a:lnTo>
                <a:lnTo>
                  <a:pt x="522" y="408"/>
                </a:lnTo>
                <a:lnTo>
                  <a:pt x="402" y="486"/>
                </a:lnTo>
                <a:lnTo>
                  <a:pt x="126" y="486"/>
                </a:lnTo>
                <a:close/>
              </a:path>
            </a:pathLst>
          </a:custGeom>
          <a:solidFill>
            <a:srgbClr val="0000D6"/>
          </a:solidFill>
          <a:ln w="9525">
            <a:solidFill>
              <a:srgbClr val="000099"/>
            </a:solidFill>
            <a:round/>
            <a:headEnd/>
            <a:tailEnd/>
          </a:ln>
          <a:effectLst/>
        </p:spPr>
        <p:txBody>
          <a:bodyPr/>
          <a:lstStyle/>
          <a:p>
            <a:endParaRPr lang="fr-FR"/>
          </a:p>
        </p:txBody>
      </p:sp>
      <p:sp>
        <p:nvSpPr>
          <p:cNvPr id="58419" name="Freeform 51"/>
          <p:cNvSpPr>
            <a:spLocks/>
          </p:cNvSpPr>
          <p:nvPr/>
        </p:nvSpPr>
        <p:spPr bwMode="auto">
          <a:xfrm>
            <a:off x="5538788" y="5710238"/>
            <a:ext cx="2014537" cy="350837"/>
          </a:xfrm>
          <a:custGeom>
            <a:avLst/>
            <a:gdLst/>
            <a:ahLst/>
            <a:cxnLst>
              <a:cxn ang="0">
                <a:pos x="0" y="125"/>
              </a:cxn>
              <a:cxn ang="0">
                <a:pos x="0" y="201"/>
              </a:cxn>
              <a:cxn ang="0">
                <a:pos x="18" y="221"/>
              </a:cxn>
              <a:cxn ang="0">
                <a:pos x="1155" y="221"/>
              </a:cxn>
              <a:cxn ang="0">
                <a:pos x="1169" y="209"/>
              </a:cxn>
              <a:cxn ang="0">
                <a:pos x="1169" y="183"/>
              </a:cxn>
              <a:cxn ang="0">
                <a:pos x="1154" y="170"/>
              </a:cxn>
              <a:cxn ang="0">
                <a:pos x="1092" y="170"/>
              </a:cxn>
              <a:cxn ang="0">
                <a:pos x="1092" y="59"/>
              </a:cxn>
              <a:cxn ang="0">
                <a:pos x="1152" y="59"/>
              </a:cxn>
              <a:cxn ang="0">
                <a:pos x="1152" y="30"/>
              </a:cxn>
              <a:cxn ang="0">
                <a:pos x="1224" y="30"/>
              </a:cxn>
              <a:cxn ang="0">
                <a:pos x="1224" y="59"/>
              </a:cxn>
              <a:cxn ang="0">
                <a:pos x="1254" y="59"/>
              </a:cxn>
              <a:cxn ang="0">
                <a:pos x="1269" y="41"/>
              </a:cxn>
              <a:cxn ang="0">
                <a:pos x="1269" y="15"/>
              </a:cxn>
              <a:cxn ang="0">
                <a:pos x="1250" y="0"/>
              </a:cxn>
              <a:cxn ang="0">
                <a:pos x="129" y="0"/>
              </a:cxn>
              <a:cxn ang="0">
                <a:pos x="116" y="14"/>
              </a:cxn>
              <a:cxn ang="0">
                <a:pos x="116" y="48"/>
              </a:cxn>
              <a:cxn ang="0">
                <a:pos x="125" y="57"/>
              </a:cxn>
              <a:cxn ang="0">
                <a:pos x="224" y="57"/>
              </a:cxn>
              <a:cxn ang="0">
                <a:pos x="224" y="170"/>
              </a:cxn>
              <a:cxn ang="0">
                <a:pos x="54" y="170"/>
              </a:cxn>
              <a:cxn ang="0">
                <a:pos x="54" y="126"/>
              </a:cxn>
              <a:cxn ang="0">
                <a:pos x="0" y="125"/>
              </a:cxn>
            </a:cxnLst>
            <a:rect l="0" t="0" r="r" b="b"/>
            <a:pathLst>
              <a:path w="1269" h="221">
                <a:moveTo>
                  <a:pt x="0" y="125"/>
                </a:moveTo>
                <a:lnTo>
                  <a:pt x="0" y="201"/>
                </a:lnTo>
                <a:lnTo>
                  <a:pt x="18" y="221"/>
                </a:lnTo>
                <a:lnTo>
                  <a:pt x="1155" y="221"/>
                </a:lnTo>
                <a:lnTo>
                  <a:pt x="1169" y="209"/>
                </a:lnTo>
                <a:lnTo>
                  <a:pt x="1169" y="183"/>
                </a:lnTo>
                <a:lnTo>
                  <a:pt x="1154" y="170"/>
                </a:lnTo>
                <a:lnTo>
                  <a:pt x="1092" y="170"/>
                </a:lnTo>
                <a:lnTo>
                  <a:pt x="1092" y="59"/>
                </a:lnTo>
                <a:lnTo>
                  <a:pt x="1152" y="59"/>
                </a:lnTo>
                <a:lnTo>
                  <a:pt x="1152" y="30"/>
                </a:lnTo>
                <a:lnTo>
                  <a:pt x="1224" y="30"/>
                </a:lnTo>
                <a:lnTo>
                  <a:pt x="1224" y="59"/>
                </a:lnTo>
                <a:lnTo>
                  <a:pt x="1254" y="59"/>
                </a:lnTo>
                <a:lnTo>
                  <a:pt x="1269" y="41"/>
                </a:lnTo>
                <a:lnTo>
                  <a:pt x="1269" y="15"/>
                </a:lnTo>
                <a:lnTo>
                  <a:pt x="1250" y="0"/>
                </a:lnTo>
                <a:lnTo>
                  <a:pt x="129" y="0"/>
                </a:lnTo>
                <a:lnTo>
                  <a:pt x="116" y="14"/>
                </a:lnTo>
                <a:lnTo>
                  <a:pt x="116" y="48"/>
                </a:lnTo>
                <a:lnTo>
                  <a:pt x="125" y="57"/>
                </a:lnTo>
                <a:lnTo>
                  <a:pt x="224" y="57"/>
                </a:lnTo>
                <a:lnTo>
                  <a:pt x="224" y="170"/>
                </a:lnTo>
                <a:lnTo>
                  <a:pt x="54" y="170"/>
                </a:lnTo>
                <a:lnTo>
                  <a:pt x="54" y="126"/>
                </a:lnTo>
                <a:lnTo>
                  <a:pt x="0" y="125"/>
                </a:lnTo>
                <a:close/>
              </a:path>
            </a:pathLst>
          </a:custGeom>
          <a:solidFill>
            <a:srgbClr val="336699"/>
          </a:solidFill>
          <a:ln w="9525">
            <a:solidFill>
              <a:schemeClr val="tx1"/>
            </a:solidFill>
            <a:round/>
            <a:headEnd/>
            <a:tailEnd/>
          </a:ln>
          <a:effectLst/>
        </p:spPr>
        <p:txBody>
          <a:bodyPr/>
          <a:lstStyle/>
          <a:p>
            <a:endParaRPr lang="fr-FR"/>
          </a:p>
        </p:txBody>
      </p:sp>
      <p:sp>
        <p:nvSpPr>
          <p:cNvPr id="58420" name="Rectangle 52"/>
          <p:cNvSpPr>
            <a:spLocks noChangeArrowheads="1"/>
          </p:cNvSpPr>
          <p:nvPr/>
        </p:nvSpPr>
        <p:spPr bwMode="auto">
          <a:xfrm>
            <a:off x="7292975" y="5903913"/>
            <a:ext cx="541338" cy="55562"/>
          </a:xfrm>
          <a:prstGeom prst="rect">
            <a:avLst/>
          </a:prstGeom>
          <a:solidFill>
            <a:srgbClr val="9933FF"/>
          </a:solidFill>
          <a:ln w="12700">
            <a:solidFill>
              <a:schemeClr val="tx1"/>
            </a:solidFill>
            <a:miter lim="800000"/>
            <a:headEnd/>
            <a:tailEnd/>
          </a:ln>
          <a:effectLst/>
        </p:spPr>
        <p:txBody>
          <a:bodyPr wrap="none" anchor="ctr"/>
          <a:lstStyle/>
          <a:p>
            <a:endParaRPr lang="fr-FR"/>
          </a:p>
        </p:txBody>
      </p:sp>
      <p:grpSp>
        <p:nvGrpSpPr>
          <p:cNvPr id="16" name="Group 53"/>
          <p:cNvGrpSpPr>
            <a:grpSpLocks/>
          </p:cNvGrpSpPr>
          <p:nvPr/>
        </p:nvGrpSpPr>
        <p:grpSpPr bwMode="auto">
          <a:xfrm>
            <a:off x="5205413" y="5908675"/>
            <a:ext cx="638175" cy="57150"/>
            <a:chOff x="3287" y="3722"/>
            <a:chExt cx="402" cy="36"/>
          </a:xfrm>
        </p:grpSpPr>
        <p:sp>
          <p:nvSpPr>
            <p:cNvPr id="58422" name="Rectangle 54"/>
            <p:cNvSpPr>
              <a:spLocks noChangeArrowheads="1"/>
            </p:cNvSpPr>
            <p:nvPr/>
          </p:nvSpPr>
          <p:spPr bwMode="auto">
            <a:xfrm>
              <a:off x="3287" y="3722"/>
              <a:ext cx="132" cy="35"/>
            </a:xfrm>
            <a:prstGeom prst="rect">
              <a:avLst/>
            </a:prstGeom>
            <a:solidFill>
              <a:srgbClr val="336699"/>
            </a:solidFill>
            <a:ln w="9525">
              <a:solidFill>
                <a:schemeClr val="tx1"/>
              </a:solidFill>
              <a:miter lim="800000"/>
              <a:headEnd/>
              <a:tailEnd/>
            </a:ln>
            <a:effectLst/>
          </p:spPr>
          <p:txBody>
            <a:bodyPr wrap="none" anchor="ctr"/>
            <a:lstStyle/>
            <a:p>
              <a:endParaRPr lang="fr-FR"/>
            </a:p>
          </p:txBody>
        </p:sp>
        <p:sp>
          <p:nvSpPr>
            <p:cNvPr id="58423" name="Rectangle 55"/>
            <p:cNvSpPr>
              <a:spLocks noChangeArrowheads="1"/>
            </p:cNvSpPr>
            <p:nvPr/>
          </p:nvSpPr>
          <p:spPr bwMode="auto">
            <a:xfrm>
              <a:off x="3557" y="3722"/>
              <a:ext cx="132" cy="36"/>
            </a:xfrm>
            <a:prstGeom prst="rect">
              <a:avLst/>
            </a:prstGeom>
            <a:solidFill>
              <a:srgbClr val="336699"/>
            </a:solidFill>
            <a:ln w="9525">
              <a:solidFill>
                <a:schemeClr val="tx1"/>
              </a:solidFill>
              <a:miter lim="800000"/>
              <a:headEnd/>
              <a:tailEnd/>
            </a:ln>
            <a:effectLst/>
          </p:spPr>
          <p:txBody>
            <a:bodyPr wrap="none" anchor="ctr"/>
            <a:lstStyle/>
            <a:p>
              <a:endParaRPr lang="fr-FR"/>
            </a:p>
          </p:txBody>
        </p:sp>
      </p:grpSp>
      <p:grpSp>
        <p:nvGrpSpPr>
          <p:cNvPr id="17" name="Group 56"/>
          <p:cNvGrpSpPr>
            <a:grpSpLocks/>
          </p:cNvGrpSpPr>
          <p:nvPr/>
        </p:nvGrpSpPr>
        <p:grpSpPr bwMode="auto">
          <a:xfrm>
            <a:off x="5957888" y="5775325"/>
            <a:ext cx="1212850" cy="152400"/>
            <a:chOff x="3769" y="3638"/>
            <a:chExt cx="732" cy="96"/>
          </a:xfrm>
        </p:grpSpPr>
        <p:sp>
          <p:nvSpPr>
            <p:cNvPr id="58425" name="Freeform 57"/>
            <p:cNvSpPr>
              <a:spLocks/>
            </p:cNvSpPr>
            <p:nvPr/>
          </p:nvSpPr>
          <p:spPr bwMode="auto">
            <a:xfrm>
              <a:off x="3769" y="3639"/>
              <a:ext cx="67" cy="95"/>
            </a:xfrm>
            <a:custGeom>
              <a:avLst/>
              <a:gdLst/>
              <a:ahLst/>
              <a:cxnLst>
                <a:cxn ang="0">
                  <a:pos x="44" y="0"/>
                </a:cxn>
                <a:cxn ang="0">
                  <a:pos x="20" y="11"/>
                </a:cxn>
                <a:cxn ang="0">
                  <a:pos x="2" y="38"/>
                </a:cxn>
                <a:cxn ang="0">
                  <a:pos x="5" y="68"/>
                </a:cxn>
                <a:cxn ang="0">
                  <a:pos x="19" y="84"/>
                </a:cxn>
                <a:cxn ang="0">
                  <a:pos x="40" y="92"/>
                </a:cxn>
                <a:cxn ang="0">
                  <a:pos x="67" y="95"/>
                </a:cxn>
              </a:cxnLst>
              <a:rect l="0" t="0" r="r" b="b"/>
              <a:pathLst>
                <a:path w="67" h="95">
                  <a:moveTo>
                    <a:pt x="44" y="0"/>
                  </a:moveTo>
                  <a:cubicBezTo>
                    <a:pt x="35" y="2"/>
                    <a:pt x="27" y="5"/>
                    <a:pt x="20" y="11"/>
                  </a:cubicBezTo>
                  <a:cubicBezTo>
                    <a:pt x="13" y="17"/>
                    <a:pt x="4" y="29"/>
                    <a:pt x="2" y="38"/>
                  </a:cubicBezTo>
                  <a:cubicBezTo>
                    <a:pt x="0" y="47"/>
                    <a:pt x="2" y="60"/>
                    <a:pt x="5" y="68"/>
                  </a:cubicBezTo>
                  <a:cubicBezTo>
                    <a:pt x="8" y="76"/>
                    <a:pt x="13" y="80"/>
                    <a:pt x="19" y="84"/>
                  </a:cubicBezTo>
                  <a:cubicBezTo>
                    <a:pt x="25" y="88"/>
                    <a:pt x="32" y="90"/>
                    <a:pt x="40" y="92"/>
                  </a:cubicBezTo>
                  <a:cubicBezTo>
                    <a:pt x="48" y="94"/>
                    <a:pt x="63" y="95"/>
                    <a:pt x="67" y="95"/>
                  </a:cubicBezTo>
                </a:path>
              </a:pathLst>
            </a:custGeom>
            <a:noFill/>
            <a:ln w="28575" cmpd="sng">
              <a:solidFill>
                <a:schemeClr val="tx1"/>
              </a:solidFill>
              <a:round/>
              <a:headEnd/>
              <a:tailEnd/>
            </a:ln>
            <a:effectLst/>
          </p:spPr>
          <p:txBody>
            <a:bodyPr/>
            <a:lstStyle/>
            <a:p>
              <a:endParaRPr lang="fr-FR"/>
            </a:p>
          </p:txBody>
        </p:sp>
        <p:sp>
          <p:nvSpPr>
            <p:cNvPr id="58426" name="Freeform 58"/>
            <p:cNvSpPr>
              <a:spLocks/>
            </p:cNvSpPr>
            <p:nvPr/>
          </p:nvSpPr>
          <p:spPr bwMode="auto">
            <a:xfrm>
              <a:off x="3813" y="3638"/>
              <a:ext cx="654" cy="96"/>
            </a:xfrm>
            <a:custGeom>
              <a:avLst/>
              <a:gdLst/>
              <a:ahLst/>
              <a:cxnLst>
                <a:cxn ang="0">
                  <a:pos x="0" y="1"/>
                </a:cxn>
                <a:cxn ang="0">
                  <a:pos x="102" y="1"/>
                </a:cxn>
                <a:cxn ang="0">
                  <a:pos x="123" y="96"/>
                </a:cxn>
                <a:cxn ang="0">
                  <a:pos x="152" y="0"/>
                </a:cxn>
                <a:cxn ang="0">
                  <a:pos x="177" y="96"/>
                </a:cxn>
                <a:cxn ang="0">
                  <a:pos x="204" y="0"/>
                </a:cxn>
                <a:cxn ang="0">
                  <a:pos x="231" y="96"/>
                </a:cxn>
                <a:cxn ang="0">
                  <a:pos x="258" y="0"/>
                </a:cxn>
                <a:cxn ang="0">
                  <a:pos x="287" y="96"/>
                </a:cxn>
                <a:cxn ang="0">
                  <a:pos x="311" y="0"/>
                </a:cxn>
                <a:cxn ang="0">
                  <a:pos x="339" y="96"/>
                </a:cxn>
                <a:cxn ang="0">
                  <a:pos x="365" y="0"/>
                </a:cxn>
                <a:cxn ang="0">
                  <a:pos x="392" y="96"/>
                </a:cxn>
                <a:cxn ang="0">
                  <a:pos x="414" y="0"/>
                </a:cxn>
                <a:cxn ang="0">
                  <a:pos x="440" y="94"/>
                </a:cxn>
                <a:cxn ang="0">
                  <a:pos x="467" y="0"/>
                </a:cxn>
                <a:cxn ang="0">
                  <a:pos x="494" y="96"/>
                </a:cxn>
                <a:cxn ang="0">
                  <a:pos x="522" y="0"/>
                </a:cxn>
                <a:cxn ang="0">
                  <a:pos x="545" y="94"/>
                </a:cxn>
                <a:cxn ang="0">
                  <a:pos x="654" y="94"/>
                </a:cxn>
              </a:cxnLst>
              <a:rect l="0" t="0" r="r" b="b"/>
              <a:pathLst>
                <a:path w="654" h="96">
                  <a:moveTo>
                    <a:pt x="0" y="1"/>
                  </a:moveTo>
                  <a:lnTo>
                    <a:pt x="102" y="1"/>
                  </a:lnTo>
                  <a:lnTo>
                    <a:pt x="123" y="96"/>
                  </a:lnTo>
                  <a:lnTo>
                    <a:pt x="152" y="0"/>
                  </a:lnTo>
                  <a:lnTo>
                    <a:pt x="177" y="96"/>
                  </a:lnTo>
                  <a:lnTo>
                    <a:pt x="204" y="0"/>
                  </a:lnTo>
                  <a:lnTo>
                    <a:pt x="231" y="96"/>
                  </a:lnTo>
                  <a:lnTo>
                    <a:pt x="258" y="0"/>
                  </a:lnTo>
                  <a:lnTo>
                    <a:pt x="287" y="96"/>
                  </a:lnTo>
                  <a:lnTo>
                    <a:pt x="311" y="0"/>
                  </a:lnTo>
                  <a:lnTo>
                    <a:pt x="339" y="96"/>
                  </a:lnTo>
                  <a:lnTo>
                    <a:pt x="365" y="0"/>
                  </a:lnTo>
                  <a:lnTo>
                    <a:pt x="392" y="96"/>
                  </a:lnTo>
                  <a:lnTo>
                    <a:pt x="414" y="0"/>
                  </a:lnTo>
                  <a:lnTo>
                    <a:pt x="440" y="94"/>
                  </a:lnTo>
                  <a:lnTo>
                    <a:pt x="467" y="0"/>
                  </a:lnTo>
                  <a:lnTo>
                    <a:pt x="494" y="96"/>
                  </a:lnTo>
                  <a:lnTo>
                    <a:pt x="522" y="0"/>
                  </a:lnTo>
                  <a:lnTo>
                    <a:pt x="545" y="94"/>
                  </a:lnTo>
                  <a:lnTo>
                    <a:pt x="654" y="94"/>
                  </a:lnTo>
                </a:path>
              </a:pathLst>
            </a:custGeom>
            <a:noFill/>
            <a:ln w="28575" cmpd="sng">
              <a:solidFill>
                <a:schemeClr val="tx1"/>
              </a:solidFill>
              <a:round/>
              <a:headEnd/>
              <a:tailEnd/>
            </a:ln>
            <a:effectLst/>
          </p:spPr>
          <p:txBody>
            <a:bodyPr/>
            <a:lstStyle/>
            <a:p>
              <a:endParaRPr lang="fr-FR"/>
            </a:p>
          </p:txBody>
        </p:sp>
        <p:sp>
          <p:nvSpPr>
            <p:cNvPr id="58427" name="Freeform 59"/>
            <p:cNvSpPr>
              <a:spLocks/>
            </p:cNvSpPr>
            <p:nvPr/>
          </p:nvSpPr>
          <p:spPr bwMode="auto">
            <a:xfrm>
              <a:off x="4445" y="3638"/>
              <a:ext cx="56" cy="93"/>
            </a:xfrm>
            <a:custGeom>
              <a:avLst/>
              <a:gdLst/>
              <a:ahLst/>
              <a:cxnLst>
                <a:cxn ang="0">
                  <a:pos x="21" y="93"/>
                </a:cxn>
                <a:cxn ang="0">
                  <a:pos x="40" y="84"/>
                </a:cxn>
                <a:cxn ang="0">
                  <a:pos x="54" y="66"/>
                </a:cxn>
                <a:cxn ang="0">
                  <a:pos x="55" y="43"/>
                </a:cxn>
                <a:cxn ang="0">
                  <a:pos x="51" y="22"/>
                </a:cxn>
                <a:cxn ang="0">
                  <a:pos x="34" y="7"/>
                </a:cxn>
                <a:cxn ang="0">
                  <a:pos x="15" y="1"/>
                </a:cxn>
                <a:cxn ang="0">
                  <a:pos x="0" y="1"/>
                </a:cxn>
              </a:cxnLst>
              <a:rect l="0" t="0" r="r" b="b"/>
              <a:pathLst>
                <a:path w="56" h="93">
                  <a:moveTo>
                    <a:pt x="21" y="93"/>
                  </a:moveTo>
                  <a:cubicBezTo>
                    <a:pt x="28" y="90"/>
                    <a:pt x="35" y="88"/>
                    <a:pt x="40" y="84"/>
                  </a:cubicBezTo>
                  <a:cubicBezTo>
                    <a:pt x="45" y="80"/>
                    <a:pt x="52" y="73"/>
                    <a:pt x="54" y="66"/>
                  </a:cubicBezTo>
                  <a:cubicBezTo>
                    <a:pt x="56" y="59"/>
                    <a:pt x="55" y="50"/>
                    <a:pt x="55" y="43"/>
                  </a:cubicBezTo>
                  <a:cubicBezTo>
                    <a:pt x="55" y="36"/>
                    <a:pt x="54" y="28"/>
                    <a:pt x="51" y="22"/>
                  </a:cubicBezTo>
                  <a:cubicBezTo>
                    <a:pt x="48" y="16"/>
                    <a:pt x="40" y="10"/>
                    <a:pt x="34" y="7"/>
                  </a:cubicBezTo>
                  <a:cubicBezTo>
                    <a:pt x="28" y="4"/>
                    <a:pt x="21" y="2"/>
                    <a:pt x="15" y="1"/>
                  </a:cubicBezTo>
                  <a:cubicBezTo>
                    <a:pt x="9" y="0"/>
                    <a:pt x="4" y="0"/>
                    <a:pt x="0" y="1"/>
                  </a:cubicBezTo>
                </a:path>
              </a:pathLst>
            </a:custGeom>
            <a:noFill/>
            <a:ln w="28575" cmpd="sng">
              <a:solidFill>
                <a:schemeClr val="tx1"/>
              </a:solidFill>
              <a:round/>
              <a:headEnd/>
              <a:tailEnd/>
            </a:ln>
            <a:effectLst/>
          </p:spPr>
          <p:txBody>
            <a:bodyPr/>
            <a:lstStyle/>
            <a:p>
              <a:endParaRPr lang="fr-FR"/>
            </a:p>
          </p:txBody>
        </p:sp>
      </p:grpSp>
      <p:sp>
        <p:nvSpPr>
          <p:cNvPr id="58428" name="Freeform 60"/>
          <p:cNvSpPr>
            <a:spLocks/>
          </p:cNvSpPr>
          <p:nvPr/>
        </p:nvSpPr>
        <p:spPr bwMode="auto">
          <a:xfrm>
            <a:off x="7418388" y="5708650"/>
            <a:ext cx="696912" cy="200025"/>
          </a:xfrm>
          <a:custGeom>
            <a:avLst/>
            <a:gdLst/>
            <a:ahLst/>
            <a:cxnLst>
              <a:cxn ang="0">
                <a:pos x="0" y="47"/>
              </a:cxn>
              <a:cxn ang="0">
                <a:pos x="94" y="47"/>
              </a:cxn>
              <a:cxn ang="0">
                <a:pos x="111" y="0"/>
              </a:cxn>
              <a:cxn ang="0">
                <a:pos x="123" y="47"/>
              </a:cxn>
              <a:cxn ang="0">
                <a:pos x="142" y="2"/>
              </a:cxn>
              <a:cxn ang="0">
                <a:pos x="156" y="47"/>
              </a:cxn>
              <a:cxn ang="0">
                <a:pos x="180" y="2"/>
              </a:cxn>
              <a:cxn ang="0">
                <a:pos x="189" y="47"/>
              </a:cxn>
              <a:cxn ang="0">
                <a:pos x="216" y="2"/>
              </a:cxn>
              <a:cxn ang="0">
                <a:pos x="229" y="47"/>
              </a:cxn>
              <a:cxn ang="0">
                <a:pos x="249" y="2"/>
              </a:cxn>
              <a:cxn ang="0">
                <a:pos x="262" y="47"/>
              </a:cxn>
              <a:cxn ang="0">
                <a:pos x="285" y="2"/>
              </a:cxn>
              <a:cxn ang="0">
                <a:pos x="295" y="47"/>
              </a:cxn>
              <a:cxn ang="0">
                <a:pos x="322" y="2"/>
              </a:cxn>
              <a:cxn ang="0">
                <a:pos x="331" y="47"/>
              </a:cxn>
              <a:cxn ang="0">
                <a:pos x="396" y="47"/>
              </a:cxn>
              <a:cxn ang="0">
                <a:pos x="409" y="54"/>
              </a:cxn>
              <a:cxn ang="0">
                <a:pos x="409" y="114"/>
              </a:cxn>
              <a:cxn ang="0">
                <a:pos x="417" y="126"/>
              </a:cxn>
              <a:cxn ang="0">
                <a:pos x="439" y="126"/>
              </a:cxn>
            </a:cxnLst>
            <a:rect l="0" t="0" r="r" b="b"/>
            <a:pathLst>
              <a:path w="439" h="126">
                <a:moveTo>
                  <a:pt x="0" y="47"/>
                </a:moveTo>
                <a:lnTo>
                  <a:pt x="94" y="47"/>
                </a:lnTo>
                <a:lnTo>
                  <a:pt x="111" y="0"/>
                </a:lnTo>
                <a:lnTo>
                  <a:pt x="123" y="47"/>
                </a:lnTo>
                <a:lnTo>
                  <a:pt x="142" y="2"/>
                </a:lnTo>
                <a:lnTo>
                  <a:pt x="156" y="47"/>
                </a:lnTo>
                <a:lnTo>
                  <a:pt x="180" y="2"/>
                </a:lnTo>
                <a:lnTo>
                  <a:pt x="189" y="47"/>
                </a:lnTo>
                <a:lnTo>
                  <a:pt x="216" y="2"/>
                </a:lnTo>
                <a:lnTo>
                  <a:pt x="229" y="47"/>
                </a:lnTo>
                <a:lnTo>
                  <a:pt x="249" y="2"/>
                </a:lnTo>
                <a:lnTo>
                  <a:pt x="262" y="47"/>
                </a:lnTo>
                <a:lnTo>
                  <a:pt x="285" y="2"/>
                </a:lnTo>
                <a:lnTo>
                  <a:pt x="295" y="47"/>
                </a:lnTo>
                <a:lnTo>
                  <a:pt x="322" y="2"/>
                </a:lnTo>
                <a:lnTo>
                  <a:pt x="331" y="47"/>
                </a:lnTo>
                <a:lnTo>
                  <a:pt x="396" y="47"/>
                </a:lnTo>
                <a:lnTo>
                  <a:pt x="409" y="54"/>
                </a:lnTo>
                <a:lnTo>
                  <a:pt x="409" y="114"/>
                </a:lnTo>
                <a:lnTo>
                  <a:pt x="417" y="126"/>
                </a:lnTo>
                <a:lnTo>
                  <a:pt x="439" y="126"/>
                </a:lnTo>
              </a:path>
            </a:pathLst>
          </a:custGeom>
          <a:noFill/>
          <a:ln w="19050" cmpd="sng">
            <a:solidFill>
              <a:schemeClr val="tx1"/>
            </a:solidFill>
            <a:round/>
            <a:headEnd/>
            <a:tailEnd/>
          </a:ln>
          <a:effectLst/>
        </p:spPr>
        <p:txBody>
          <a:bodyPr/>
          <a:lstStyle/>
          <a:p>
            <a:endParaRPr lang="fr-FR"/>
          </a:p>
        </p:txBody>
      </p:sp>
      <p:grpSp>
        <p:nvGrpSpPr>
          <p:cNvPr id="18" name="Group 61"/>
          <p:cNvGrpSpPr>
            <a:grpSpLocks/>
          </p:cNvGrpSpPr>
          <p:nvPr/>
        </p:nvGrpSpPr>
        <p:grpSpPr bwMode="auto">
          <a:xfrm>
            <a:off x="4802188" y="5508625"/>
            <a:ext cx="1246187" cy="676275"/>
            <a:chOff x="3033" y="3470"/>
            <a:chExt cx="785" cy="426"/>
          </a:xfrm>
        </p:grpSpPr>
        <p:sp>
          <p:nvSpPr>
            <p:cNvPr id="58430" name="Rectangle 62"/>
            <p:cNvSpPr>
              <a:spLocks noChangeArrowheads="1"/>
            </p:cNvSpPr>
            <p:nvPr/>
          </p:nvSpPr>
          <p:spPr bwMode="auto">
            <a:xfrm>
              <a:off x="3033" y="3495"/>
              <a:ext cx="81" cy="381"/>
            </a:xfrm>
            <a:prstGeom prst="rect">
              <a:avLst/>
            </a:prstGeom>
            <a:solidFill>
              <a:schemeClr val="bg2"/>
            </a:solidFill>
            <a:ln w="9525">
              <a:solidFill>
                <a:schemeClr val="bg2"/>
              </a:solidFill>
              <a:miter lim="800000"/>
              <a:headEnd/>
              <a:tailEnd/>
            </a:ln>
            <a:effectLst/>
          </p:spPr>
          <p:txBody>
            <a:bodyPr wrap="none" anchor="ctr"/>
            <a:lstStyle/>
            <a:p>
              <a:endParaRPr lang="fr-FR"/>
            </a:p>
          </p:txBody>
        </p:sp>
        <p:sp>
          <p:nvSpPr>
            <p:cNvPr id="58431" name="Rectangle 63"/>
            <p:cNvSpPr>
              <a:spLocks noChangeArrowheads="1"/>
            </p:cNvSpPr>
            <p:nvPr/>
          </p:nvSpPr>
          <p:spPr bwMode="auto">
            <a:xfrm>
              <a:off x="3789" y="3666"/>
              <a:ext cx="29" cy="44"/>
            </a:xfrm>
            <a:prstGeom prst="rect">
              <a:avLst/>
            </a:prstGeom>
            <a:solidFill>
              <a:srgbClr val="BD7E3F"/>
            </a:solidFill>
            <a:ln w="12700">
              <a:solidFill>
                <a:schemeClr val="tx1"/>
              </a:solidFill>
              <a:miter lim="800000"/>
              <a:headEnd/>
              <a:tailEnd/>
            </a:ln>
            <a:effectLst/>
          </p:spPr>
          <p:txBody>
            <a:bodyPr wrap="none" anchor="ctr"/>
            <a:lstStyle/>
            <a:p>
              <a:endParaRPr lang="fr-FR"/>
            </a:p>
          </p:txBody>
        </p:sp>
        <p:sp>
          <p:nvSpPr>
            <p:cNvPr id="58432" name="Freeform 64"/>
            <p:cNvSpPr>
              <a:spLocks/>
            </p:cNvSpPr>
            <p:nvPr/>
          </p:nvSpPr>
          <p:spPr bwMode="auto">
            <a:xfrm>
              <a:off x="3104" y="3470"/>
              <a:ext cx="651" cy="426"/>
            </a:xfrm>
            <a:custGeom>
              <a:avLst/>
              <a:gdLst/>
              <a:ahLst/>
              <a:cxnLst>
                <a:cxn ang="0">
                  <a:pos x="0" y="0"/>
                </a:cxn>
                <a:cxn ang="0">
                  <a:pos x="0" y="426"/>
                </a:cxn>
                <a:cxn ang="0">
                  <a:pos x="54" y="426"/>
                </a:cxn>
                <a:cxn ang="0">
                  <a:pos x="54" y="240"/>
                </a:cxn>
                <a:cxn ang="0">
                  <a:pos x="651" y="240"/>
                </a:cxn>
                <a:cxn ang="0">
                  <a:pos x="651" y="195"/>
                </a:cxn>
                <a:cxn ang="0">
                  <a:pos x="54" y="195"/>
                </a:cxn>
                <a:cxn ang="0">
                  <a:pos x="54" y="0"/>
                </a:cxn>
                <a:cxn ang="0">
                  <a:pos x="0" y="0"/>
                </a:cxn>
              </a:cxnLst>
              <a:rect l="0" t="0" r="r" b="b"/>
              <a:pathLst>
                <a:path w="651" h="426">
                  <a:moveTo>
                    <a:pt x="0" y="0"/>
                  </a:moveTo>
                  <a:lnTo>
                    <a:pt x="0" y="426"/>
                  </a:lnTo>
                  <a:lnTo>
                    <a:pt x="54" y="426"/>
                  </a:lnTo>
                  <a:lnTo>
                    <a:pt x="54" y="240"/>
                  </a:lnTo>
                  <a:lnTo>
                    <a:pt x="651" y="240"/>
                  </a:lnTo>
                  <a:lnTo>
                    <a:pt x="651" y="195"/>
                  </a:lnTo>
                  <a:lnTo>
                    <a:pt x="54" y="195"/>
                  </a:lnTo>
                  <a:lnTo>
                    <a:pt x="54" y="0"/>
                  </a:lnTo>
                  <a:lnTo>
                    <a:pt x="0" y="0"/>
                  </a:lnTo>
                  <a:close/>
                </a:path>
              </a:pathLst>
            </a:custGeom>
            <a:solidFill>
              <a:srgbClr val="BD7E3F"/>
            </a:solidFill>
            <a:ln w="12700" cmpd="sng">
              <a:solidFill>
                <a:schemeClr val="tx1"/>
              </a:solidFill>
              <a:round/>
              <a:headEnd/>
              <a:tailEnd/>
            </a:ln>
            <a:effectLst/>
          </p:spPr>
          <p:txBody>
            <a:bodyPr/>
            <a:lstStyle/>
            <a:p>
              <a:endParaRPr lang="fr-FR"/>
            </a:p>
          </p:txBody>
        </p:sp>
      </p:grpSp>
      <p:grpSp>
        <p:nvGrpSpPr>
          <p:cNvPr id="19" name="Group 65"/>
          <p:cNvGrpSpPr>
            <a:grpSpLocks/>
          </p:cNvGrpSpPr>
          <p:nvPr/>
        </p:nvGrpSpPr>
        <p:grpSpPr bwMode="auto">
          <a:xfrm>
            <a:off x="7089775" y="5513388"/>
            <a:ext cx="1239838" cy="673100"/>
            <a:chOff x="4454" y="3473"/>
            <a:chExt cx="781" cy="424"/>
          </a:xfrm>
        </p:grpSpPr>
        <p:grpSp>
          <p:nvGrpSpPr>
            <p:cNvPr id="20" name="Group 66"/>
            <p:cNvGrpSpPr>
              <a:grpSpLocks/>
            </p:cNvGrpSpPr>
            <p:nvPr/>
          </p:nvGrpSpPr>
          <p:grpSpPr bwMode="auto">
            <a:xfrm>
              <a:off x="4454" y="3477"/>
              <a:ext cx="781" cy="418"/>
              <a:chOff x="4454" y="3477"/>
              <a:chExt cx="781" cy="418"/>
            </a:xfrm>
          </p:grpSpPr>
          <p:sp>
            <p:nvSpPr>
              <p:cNvPr id="58435" name="Rectangle 67"/>
              <p:cNvSpPr>
                <a:spLocks noChangeArrowheads="1"/>
              </p:cNvSpPr>
              <p:nvPr/>
            </p:nvSpPr>
            <p:spPr bwMode="auto">
              <a:xfrm>
                <a:off x="5160" y="3497"/>
                <a:ext cx="75" cy="376"/>
              </a:xfrm>
              <a:prstGeom prst="rect">
                <a:avLst/>
              </a:prstGeom>
              <a:solidFill>
                <a:schemeClr val="bg2"/>
              </a:solidFill>
              <a:ln w="9525">
                <a:solidFill>
                  <a:schemeClr val="bg2"/>
                </a:solidFill>
                <a:miter lim="800000"/>
                <a:headEnd/>
                <a:tailEnd/>
              </a:ln>
              <a:effectLst/>
            </p:spPr>
            <p:txBody>
              <a:bodyPr wrap="none" anchor="ctr"/>
              <a:lstStyle/>
              <a:p>
                <a:endParaRPr lang="fr-FR"/>
              </a:p>
            </p:txBody>
          </p:sp>
          <p:sp>
            <p:nvSpPr>
              <p:cNvPr id="58436" name="Freeform 68"/>
              <p:cNvSpPr>
                <a:spLocks/>
              </p:cNvSpPr>
              <p:nvPr/>
            </p:nvSpPr>
            <p:spPr bwMode="auto">
              <a:xfrm>
                <a:off x="5091" y="3477"/>
                <a:ext cx="71" cy="418"/>
              </a:xfrm>
              <a:custGeom>
                <a:avLst/>
                <a:gdLst/>
                <a:ahLst/>
                <a:cxnLst>
                  <a:cxn ang="0">
                    <a:pos x="71" y="0"/>
                  </a:cxn>
                  <a:cxn ang="0">
                    <a:pos x="20" y="0"/>
                  </a:cxn>
                  <a:cxn ang="0">
                    <a:pos x="20" y="190"/>
                  </a:cxn>
                  <a:cxn ang="0">
                    <a:pos x="0" y="190"/>
                  </a:cxn>
                  <a:cxn ang="0">
                    <a:pos x="0" y="231"/>
                  </a:cxn>
                  <a:cxn ang="0">
                    <a:pos x="21" y="231"/>
                  </a:cxn>
                  <a:cxn ang="0">
                    <a:pos x="21" y="418"/>
                  </a:cxn>
                  <a:cxn ang="0">
                    <a:pos x="69" y="418"/>
                  </a:cxn>
                  <a:cxn ang="0">
                    <a:pos x="71" y="0"/>
                  </a:cxn>
                </a:cxnLst>
                <a:rect l="0" t="0" r="r" b="b"/>
                <a:pathLst>
                  <a:path w="71" h="418">
                    <a:moveTo>
                      <a:pt x="71" y="0"/>
                    </a:moveTo>
                    <a:lnTo>
                      <a:pt x="20" y="0"/>
                    </a:lnTo>
                    <a:lnTo>
                      <a:pt x="20" y="190"/>
                    </a:lnTo>
                    <a:lnTo>
                      <a:pt x="0" y="190"/>
                    </a:lnTo>
                    <a:lnTo>
                      <a:pt x="0" y="231"/>
                    </a:lnTo>
                    <a:lnTo>
                      <a:pt x="21" y="231"/>
                    </a:lnTo>
                    <a:lnTo>
                      <a:pt x="21" y="418"/>
                    </a:lnTo>
                    <a:lnTo>
                      <a:pt x="69" y="418"/>
                    </a:lnTo>
                    <a:lnTo>
                      <a:pt x="71" y="0"/>
                    </a:lnTo>
                    <a:close/>
                  </a:path>
                </a:pathLst>
              </a:custGeom>
              <a:solidFill>
                <a:srgbClr val="BD7E3F"/>
              </a:solidFill>
              <a:ln w="12700" cmpd="sng">
                <a:solidFill>
                  <a:schemeClr val="tx1"/>
                </a:solidFill>
                <a:round/>
                <a:headEnd/>
                <a:tailEnd/>
              </a:ln>
              <a:effectLst/>
            </p:spPr>
            <p:txBody>
              <a:bodyPr/>
              <a:lstStyle/>
              <a:p>
                <a:endParaRPr lang="fr-FR"/>
              </a:p>
            </p:txBody>
          </p:sp>
          <p:sp>
            <p:nvSpPr>
              <p:cNvPr id="58437" name="Rectangle 69"/>
              <p:cNvSpPr>
                <a:spLocks noChangeArrowheads="1"/>
              </p:cNvSpPr>
              <p:nvPr/>
            </p:nvSpPr>
            <p:spPr bwMode="auto">
              <a:xfrm>
                <a:off x="4519" y="3667"/>
                <a:ext cx="535" cy="40"/>
              </a:xfrm>
              <a:prstGeom prst="rect">
                <a:avLst/>
              </a:prstGeom>
              <a:solidFill>
                <a:srgbClr val="BD7E3F"/>
              </a:solidFill>
              <a:ln w="12700">
                <a:solidFill>
                  <a:schemeClr val="tx1"/>
                </a:solidFill>
                <a:miter lim="800000"/>
                <a:headEnd/>
                <a:tailEnd/>
              </a:ln>
              <a:effectLst/>
            </p:spPr>
            <p:txBody>
              <a:bodyPr wrap="none" anchor="ctr"/>
              <a:lstStyle/>
              <a:p>
                <a:endParaRPr lang="fr-FR"/>
              </a:p>
            </p:txBody>
          </p:sp>
          <p:sp>
            <p:nvSpPr>
              <p:cNvPr id="58438" name="Rectangle 70"/>
              <p:cNvSpPr>
                <a:spLocks noChangeArrowheads="1"/>
              </p:cNvSpPr>
              <p:nvPr/>
            </p:nvSpPr>
            <p:spPr bwMode="auto">
              <a:xfrm>
                <a:off x="4454" y="3668"/>
                <a:ext cx="28" cy="42"/>
              </a:xfrm>
              <a:prstGeom prst="rect">
                <a:avLst/>
              </a:prstGeom>
              <a:solidFill>
                <a:srgbClr val="BD7E3F"/>
              </a:solidFill>
              <a:ln w="9525">
                <a:solidFill>
                  <a:schemeClr val="tx1"/>
                </a:solidFill>
                <a:miter lim="800000"/>
                <a:headEnd/>
                <a:tailEnd/>
              </a:ln>
              <a:effectLst/>
            </p:spPr>
            <p:txBody>
              <a:bodyPr wrap="none" anchor="ctr"/>
              <a:lstStyle/>
              <a:p>
                <a:endParaRPr lang="fr-FR"/>
              </a:p>
            </p:txBody>
          </p:sp>
        </p:grpSp>
        <p:sp>
          <p:nvSpPr>
            <p:cNvPr id="58439" name="Freeform 71"/>
            <p:cNvSpPr>
              <a:spLocks/>
            </p:cNvSpPr>
            <p:nvPr/>
          </p:nvSpPr>
          <p:spPr bwMode="auto">
            <a:xfrm>
              <a:off x="5090" y="3473"/>
              <a:ext cx="75" cy="424"/>
            </a:xfrm>
            <a:custGeom>
              <a:avLst/>
              <a:gdLst/>
              <a:ahLst/>
              <a:cxnLst>
                <a:cxn ang="0">
                  <a:pos x="21" y="0"/>
                </a:cxn>
                <a:cxn ang="0">
                  <a:pos x="21" y="193"/>
                </a:cxn>
                <a:cxn ang="0">
                  <a:pos x="0" y="193"/>
                </a:cxn>
                <a:cxn ang="0">
                  <a:pos x="0" y="237"/>
                </a:cxn>
                <a:cxn ang="0">
                  <a:pos x="21" y="237"/>
                </a:cxn>
                <a:cxn ang="0">
                  <a:pos x="21" y="424"/>
                </a:cxn>
                <a:cxn ang="0">
                  <a:pos x="75" y="424"/>
                </a:cxn>
                <a:cxn ang="0">
                  <a:pos x="75" y="0"/>
                </a:cxn>
                <a:cxn ang="0">
                  <a:pos x="21" y="0"/>
                </a:cxn>
              </a:cxnLst>
              <a:rect l="0" t="0" r="r" b="b"/>
              <a:pathLst>
                <a:path w="75" h="424">
                  <a:moveTo>
                    <a:pt x="21" y="0"/>
                  </a:moveTo>
                  <a:lnTo>
                    <a:pt x="21" y="193"/>
                  </a:lnTo>
                  <a:lnTo>
                    <a:pt x="0" y="193"/>
                  </a:lnTo>
                  <a:lnTo>
                    <a:pt x="0" y="237"/>
                  </a:lnTo>
                  <a:lnTo>
                    <a:pt x="21" y="237"/>
                  </a:lnTo>
                  <a:lnTo>
                    <a:pt x="21" y="424"/>
                  </a:lnTo>
                  <a:lnTo>
                    <a:pt x="75" y="424"/>
                  </a:lnTo>
                  <a:lnTo>
                    <a:pt x="75" y="0"/>
                  </a:lnTo>
                  <a:lnTo>
                    <a:pt x="21" y="0"/>
                  </a:lnTo>
                  <a:close/>
                </a:path>
              </a:pathLst>
            </a:custGeom>
            <a:solidFill>
              <a:srgbClr val="BD7E3F"/>
            </a:solidFill>
            <a:ln w="12700" cmpd="sng">
              <a:solidFill>
                <a:schemeClr val="tx1"/>
              </a:solidFill>
              <a:round/>
              <a:headEnd/>
              <a:tailEnd/>
            </a:ln>
            <a:effectLst/>
          </p:spPr>
          <p:txBody>
            <a:bodyPr/>
            <a:lstStyle/>
            <a:p>
              <a:endParaRPr lang="fr-FR"/>
            </a:p>
          </p:txBody>
        </p:sp>
      </p:grpSp>
      <p:sp>
        <p:nvSpPr>
          <p:cNvPr id="58441" name="Text Box 73"/>
          <p:cNvSpPr txBox="1">
            <a:spLocks noChangeArrowheads="1"/>
          </p:cNvSpPr>
          <p:nvPr/>
        </p:nvSpPr>
        <p:spPr bwMode="auto">
          <a:xfrm>
            <a:off x="461963" y="1082675"/>
            <a:ext cx="3360737" cy="304800"/>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a:solidFill>
                  <a:srgbClr val="000099"/>
                </a:solidFill>
              </a:rPr>
              <a:t>Fonctionnement</a:t>
            </a:r>
          </a:p>
        </p:txBody>
      </p:sp>
      <p:sp>
        <p:nvSpPr>
          <p:cNvPr id="58416" name="Freeform 48"/>
          <p:cNvSpPr>
            <a:spLocks/>
          </p:cNvSpPr>
          <p:nvPr/>
        </p:nvSpPr>
        <p:spPr bwMode="auto">
          <a:xfrm>
            <a:off x="5973763" y="4102100"/>
            <a:ext cx="1123950" cy="180975"/>
          </a:xfrm>
          <a:custGeom>
            <a:avLst/>
            <a:gdLst/>
            <a:ahLst/>
            <a:cxnLst>
              <a:cxn ang="0">
                <a:pos x="0" y="42"/>
              </a:cxn>
              <a:cxn ang="0">
                <a:pos x="138" y="42"/>
              </a:cxn>
              <a:cxn ang="0">
                <a:pos x="162" y="96"/>
              </a:cxn>
              <a:cxn ang="0">
                <a:pos x="180" y="6"/>
              </a:cxn>
              <a:cxn ang="0">
                <a:pos x="198" y="90"/>
              </a:cxn>
              <a:cxn ang="0">
                <a:pos x="234" y="6"/>
              </a:cxn>
              <a:cxn ang="0">
                <a:pos x="258" y="90"/>
              </a:cxn>
              <a:cxn ang="0">
                <a:pos x="270" y="6"/>
              </a:cxn>
              <a:cxn ang="0">
                <a:pos x="294" y="102"/>
              </a:cxn>
              <a:cxn ang="0">
                <a:pos x="312" y="6"/>
              </a:cxn>
              <a:cxn ang="0">
                <a:pos x="330" y="96"/>
              </a:cxn>
              <a:cxn ang="0">
                <a:pos x="354" y="6"/>
              </a:cxn>
              <a:cxn ang="0">
                <a:pos x="378" y="96"/>
              </a:cxn>
              <a:cxn ang="0">
                <a:pos x="396" y="0"/>
              </a:cxn>
              <a:cxn ang="0">
                <a:pos x="414" y="96"/>
              </a:cxn>
              <a:cxn ang="0">
                <a:pos x="444" y="6"/>
              </a:cxn>
              <a:cxn ang="0">
                <a:pos x="456" y="96"/>
              </a:cxn>
              <a:cxn ang="0">
                <a:pos x="486" y="6"/>
              </a:cxn>
              <a:cxn ang="0">
                <a:pos x="498" y="96"/>
              </a:cxn>
              <a:cxn ang="0">
                <a:pos x="510" y="42"/>
              </a:cxn>
              <a:cxn ang="0">
                <a:pos x="648" y="42"/>
              </a:cxn>
            </a:cxnLst>
            <a:rect l="0" t="0" r="r" b="b"/>
            <a:pathLst>
              <a:path w="648" h="102">
                <a:moveTo>
                  <a:pt x="0" y="42"/>
                </a:moveTo>
                <a:lnTo>
                  <a:pt x="138" y="42"/>
                </a:lnTo>
                <a:lnTo>
                  <a:pt x="162" y="96"/>
                </a:lnTo>
                <a:lnTo>
                  <a:pt x="180" y="6"/>
                </a:lnTo>
                <a:lnTo>
                  <a:pt x="198" y="90"/>
                </a:lnTo>
                <a:lnTo>
                  <a:pt x="234" y="6"/>
                </a:lnTo>
                <a:lnTo>
                  <a:pt x="258" y="90"/>
                </a:lnTo>
                <a:lnTo>
                  <a:pt x="270" y="6"/>
                </a:lnTo>
                <a:lnTo>
                  <a:pt x="294" y="102"/>
                </a:lnTo>
                <a:lnTo>
                  <a:pt x="312" y="6"/>
                </a:lnTo>
                <a:lnTo>
                  <a:pt x="330" y="96"/>
                </a:lnTo>
                <a:lnTo>
                  <a:pt x="354" y="6"/>
                </a:lnTo>
                <a:lnTo>
                  <a:pt x="378" y="96"/>
                </a:lnTo>
                <a:lnTo>
                  <a:pt x="396" y="0"/>
                </a:lnTo>
                <a:lnTo>
                  <a:pt x="414" y="96"/>
                </a:lnTo>
                <a:lnTo>
                  <a:pt x="444" y="6"/>
                </a:lnTo>
                <a:lnTo>
                  <a:pt x="456" y="96"/>
                </a:lnTo>
                <a:lnTo>
                  <a:pt x="486" y="6"/>
                </a:lnTo>
                <a:lnTo>
                  <a:pt x="498" y="96"/>
                </a:lnTo>
                <a:lnTo>
                  <a:pt x="510" y="42"/>
                </a:lnTo>
                <a:lnTo>
                  <a:pt x="648" y="42"/>
                </a:lnTo>
              </a:path>
            </a:pathLst>
          </a:custGeom>
          <a:noFill/>
          <a:ln w="28575" cmpd="sng">
            <a:solidFill>
              <a:schemeClr val="tx1"/>
            </a:solidFill>
            <a:round/>
            <a:headEnd/>
            <a:tailEnd/>
          </a:ln>
          <a:effectLst/>
        </p:spPr>
        <p:txBody>
          <a:bodyPr/>
          <a:lstStyle/>
          <a:p>
            <a:endParaRPr lang="fr-FR"/>
          </a:p>
        </p:txBody>
      </p:sp>
      <p:sp>
        <p:nvSpPr>
          <p:cNvPr id="58411" name="Freeform 43"/>
          <p:cNvSpPr>
            <a:spLocks/>
          </p:cNvSpPr>
          <p:nvPr/>
        </p:nvSpPr>
        <p:spPr bwMode="auto">
          <a:xfrm>
            <a:off x="5795963" y="2168525"/>
            <a:ext cx="1520825" cy="142875"/>
          </a:xfrm>
          <a:custGeom>
            <a:avLst/>
            <a:gdLst/>
            <a:ahLst/>
            <a:cxnLst>
              <a:cxn ang="0">
                <a:pos x="0" y="54"/>
              </a:cxn>
              <a:cxn ang="0">
                <a:pos x="180" y="60"/>
              </a:cxn>
              <a:cxn ang="0">
                <a:pos x="210" y="0"/>
              </a:cxn>
              <a:cxn ang="0">
                <a:pos x="228" y="108"/>
              </a:cxn>
              <a:cxn ang="0">
                <a:pos x="264" y="0"/>
              </a:cxn>
              <a:cxn ang="0">
                <a:pos x="282" y="108"/>
              </a:cxn>
              <a:cxn ang="0">
                <a:pos x="306" y="0"/>
              </a:cxn>
              <a:cxn ang="0">
                <a:pos x="324" y="108"/>
              </a:cxn>
              <a:cxn ang="0">
                <a:pos x="354" y="0"/>
              </a:cxn>
              <a:cxn ang="0">
                <a:pos x="366" y="108"/>
              </a:cxn>
              <a:cxn ang="0">
                <a:pos x="402" y="0"/>
              </a:cxn>
              <a:cxn ang="0">
                <a:pos x="420" y="108"/>
              </a:cxn>
              <a:cxn ang="0">
                <a:pos x="450" y="0"/>
              </a:cxn>
              <a:cxn ang="0">
                <a:pos x="462" y="108"/>
              </a:cxn>
              <a:cxn ang="0">
                <a:pos x="492" y="0"/>
              </a:cxn>
              <a:cxn ang="0">
                <a:pos x="510" y="108"/>
              </a:cxn>
              <a:cxn ang="0">
                <a:pos x="534" y="0"/>
              </a:cxn>
              <a:cxn ang="0">
                <a:pos x="558" y="108"/>
              </a:cxn>
              <a:cxn ang="0">
                <a:pos x="582" y="0"/>
              </a:cxn>
              <a:cxn ang="0">
                <a:pos x="600" y="108"/>
              </a:cxn>
              <a:cxn ang="0">
                <a:pos x="618" y="0"/>
              </a:cxn>
              <a:cxn ang="0">
                <a:pos x="642" y="54"/>
              </a:cxn>
              <a:cxn ang="0">
                <a:pos x="834" y="54"/>
              </a:cxn>
            </a:cxnLst>
            <a:rect l="0" t="0" r="r" b="b"/>
            <a:pathLst>
              <a:path w="834" h="108">
                <a:moveTo>
                  <a:pt x="0" y="54"/>
                </a:moveTo>
                <a:lnTo>
                  <a:pt x="180" y="60"/>
                </a:lnTo>
                <a:lnTo>
                  <a:pt x="210" y="0"/>
                </a:lnTo>
                <a:lnTo>
                  <a:pt x="228" y="108"/>
                </a:lnTo>
                <a:lnTo>
                  <a:pt x="264" y="0"/>
                </a:lnTo>
                <a:lnTo>
                  <a:pt x="282" y="108"/>
                </a:lnTo>
                <a:lnTo>
                  <a:pt x="306" y="0"/>
                </a:lnTo>
                <a:lnTo>
                  <a:pt x="324" y="108"/>
                </a:lnTo>
                <a:lnTo>
                  <a:pt x="354" y="0"/>
                </a:lnTo>
                <a:lnTo>
                  <a:pt x="366" y="108"/>
                </a:lnTo>
                <a:lnTo>
                  <a:pt x="402" y="0"/>
                </a:lnTo>
                <a:lnTo>
                  <a:pt x="420" y="108"/>
                </a:lnTo>
                <a:lnTo>
                  <a:pt x="450" y="0"/>
                </a:lnTo>
                <a:lnTo>
                  <a:pt x="462" y="108"/>
                </a:lnTo>
                <a:lnTo>
                  <a:pt x="492" y="0"/>
                </a:lnTo>
                <a:lnTo>
                  <a:pt x="510" y="108"/>
                </a:lnTo>
                <a:lnTo>
                  <a:pt x="534" y="0"/>
                </a:lnTo>
                <a:lnTo>
                  <a:pt x="558" y="108"/>
                </a:lnTo>
                <a:lnTo>
                  <a:pt x="582" y="0"/>
                </a:lnTo>
                <a:lnTo>
                  <a:pt x="600" y="108"/>
                </a:lnTo>
                <a:lnTo>
                  <a:pt x="618" y="0"/>
                </a:lnTo>
                <a:lnTo>
                  <a:pt x="642" y="54"/>
                </a:lnTo>
                <a:lnTo>
                  <a:pt x="834" y="54"/>
                </a:lnTo>
              </a:path>
            </a:pathLst>
          </a:custGeom>
          <a:noFill/>
          <a:ln w="28575" cmpd="sng">
            <a:solidFill>
              <a:schemeClr val="tx1"/>
            </a:solidFill>
            <a:round/>
            <a:headEnd/>
            <a:tailEnd/>
          </a:ln>
          <a:effectLst/>
        </p:spPr>
        <p:txBody>
          <a:bodyPr/>
          <a:lstStyle/>
          <a:p>
            <a:endParaRPr lang="fr-FR"/>
          </a:p>
        </p:txBody>
      </p:sp>
      <p:sp>
        <p:nvSpPr>
          <p:cNvPr id="58410" name="AutoShape 42"/>
          <p:cNvSpPr>
            <a:spLocks noChangeArrowheads="1"/>
          </p:cNvSpPr>
          <p:nvPr/>
        </p:nvSpPr>
        <p:spPr bwMode="auto">
          <a:xfrm rot="-21581223">
            <a:off x="5476875" y="2347913"/>
            <a:ext cx="2066925" cy="88900"/>
          </a:xfrm>
          <a:prstGeom prst="roundRect">
            <a:avLst>
              <a:gd name="adj" fmla="val 16667"/>
            </a:avLst>
          </a:prstGeom>
          <a:solidFill>
            <a:srgbClr val="336699"/>
          </a:solidFill>
          <a:ln w="9525">
            <a:solidFill>
              <a:srgbClr val="336699"/>
            </a:solidFill>
            <a:round/>
            <a:headEnd/>
            <a:tailEnd/>
          </a:ln>
          <a:effectLst/>
        </p:spPr>
        <p:txBody>
          <a:bodyPr wrap="none" anchor="ctr"/>
          <a:lstStyle/>
          <a:p>
            <a:endParaRPr lang="fr-FR"/>
          </a:p>
        </p:txBody>
      </p:sp>
      <p:sp>
        <p:nvSpPr>
          <p:cNvPr id="77" name="ZoneTexte 76"/>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pic>
        <p:nvPicPr>
          <p:cNvPr id="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ZoneTexte 78"/>
          <p:cNvSpPr txBox="1"/>
          <p:nvPr/>
        </p:nvSpPr>
        <p:spPr>
          <a:xfrm>
            <a:off x="7854950" y="4889728"/>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2500653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4638675" y="1190625"/>
            <a:ext cx="3806825" cy="3806825"/>
          </a:xfrm>
          <a:custGeom>
            <a:avLst/>
            <a:gdLst>
              <a:gd name="G0" fmla="+- 685 0 0"/>
              <a:gd name="G1" fmla="+- 21600 0 685"/>
              <a:gd name="G2" fmla="+- 21600 0 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5" y="10800"/>
                </a:moveTo>
                <a:cubicBezTo>
                  <a:pt x="685" y="16386"/>
                  <a:pt x="5214" y="20915"/>
                  <a:pt x="10800" y="20915"/>
                </a:cubicBezTo>
                <a:cubicBezTo>
                  <a:pt x="16386" y="20915"/>
                  <a:pt x="20915" y="16386"/>
                  <a:pt x="20915" y="10800"/>
                </a:cubicBezTo>
                <a:cubicBezTo>
                  <a:pt x="20915" y="5214"/>
                  <a:pt x="16386" y="685"/>
                  <a:pt x="10800" y="685"/>
                </a:cubicBezTo>
                <a:cubicBezTo>
                  <a:pt x="5214" y="685"/>
                  <a:pt x="685" y="5214"/>
                  <a:pt x="685" y="10800"/>
                </a:cubicBezTo>
                <a:close/>
              </a:path>
            </a:pathLst>
          </a:custGeom>
          <a:solidFill>
            <a:srgbClr val="993300"/>
          </a:solidFill>
          <a:ln w="9525">
            <a:solidFill>
              <a:schemeClr val="tx1"/>
            </a:solidFill>
            <a:round/>
            <a:headEnd/>
            <a:tailEnd/>
          </a:ln>
          <a:effectLst/>
        </p:spPr>
        <p:txBody>
          <a:bodyPr wrap="none" anchor="ctr"/>
          <a:lstStyle/>
          <a:p>
            <a:endParaRPr lang="fr-FR"/>
          </a:p>
        </p:txBody>
      </p:sp>
      <p:sp>
        <p:nvSpPr>
          <p:cNvPr id="59395" name="Rectangle 3"/>
          <p:cNvSpPr>
            <a:spLocks noChangeArrowheads="1"/>
          </p:cNvSpPr>
          <p:nvPr/>
        </p:nvSpPr>
        <p:spPr bwMode="auto">
          <a:xfrm>
            <a:off x="6008688" y="1511300"/>
            <a:ext cx="1038225" cy="609600"/>
          </a:xfrm>
          <a:prstGeom prst="rect">
            <a:avLst/>
          </a:prstGeom>
          <a:solidFill>
            <a:srgbClr val="808080"/>
          </a:solidFill>
          <a:ln w="9525">
            <a:noFill/>
            <a:miter lim="800000"/>
            <a:headEnd/>
            <a:tailEnd/>
          </a:ln>
          <a:effectLst/>
        </p:spPr>
        <p:txBody>
          <a:bodyPr wrap="none" anchor="ctr"/>
          <a:lstStyle/>
          <a:p>
            <a:endParaRPr lang="fr-FR"/>
          </a:p>
        </p:txBody>
      </p:sp>
      <p:sp>
        <p:nvSpPr>
          <p:cNvPr id="59396" name="Rectangle 4"/>
          <p:cNvSpPr>
            <a:spLocks noChangeArrowheads="1"/>
          </p:cNvSpPr>
          <p:nvPr/>
        </p:nvSpPr>
        <p:spPr bwMode="auto">
          <a:xfrm>
            <a:off x="6008688" y="1587500"/>
            <a:ext cx="1038225" cy="457200"/>
          </a:xfrm>
          <a:prstGeom prst="rect">
            <a:avLst/>
          </a:prstGeom>
          <a:solidFill>
            <a:srgbClr val="FFFF66"/>
          </a:solidFill>
          <a:ln w="9525">
            <a:noFill/>
            <a:miter lim="800000"/>
            <a:headEnd/>
            <a:tailEnd/>
          </a:ln>
          <a:effectLst/>
        </p:spPr>
        <p:txBody>
          <a:bodyPr wrap="none" anchor="ctr"/>
          <a:lstStyle/>
          <a:p>
            <a:endParaRPr lang="fr-FR"/>
          </a:p>
        </p:txBody>
      </p:sp>
      <p:sp>
        <p:nvSpPr>
          <p:cNvPr id="59397" name="Rectangle 5"/>
          <p:cNvSpPr>
            <a:spLocks noChangeArrowheads="1"/>
          </p:cNvSpPr>
          <p:nvPr/>
        </p:nvSpPr>
        <p:spPr bwMode="auto">
          <a:xfrm>
            <a:off x="6427788" y="1368425"/>
            <a:ext cx="200025" cy="142875"/>
          </a:xfrm>
          <a:prstGeom prst="rect">
            <a:avLst/>
          </a:prstGeom>
          <a:solidFill>
            <a:srgbClr val="808080"/>
          </a:solidFill>
          <a:ln w="9525">
            <a:noFill/>
            <a:miter lim="800000"/>
            <a:headEnd/>
            <a:tailEnd/>
          </a:ln>
          <a:effectLst/>
        </p:spPr>
        <p:txBody>
          <a:bodyPr wrap="none" anchor="ctr"/>
          <a:lstStyle/>
          <a:p>
            <a:endParaRPr lang="fr-FR"/>
          </a:p>
        </p:txBody>
      </p:sp>
      <p:sp>
        <p:nvSpPr>
          <p:cNvPr id="59398" name="Rectangle 6"/>
          <p:cNvSpPr>
            <a:spLocks noChangeArrowheads="1"/>
          </p:cNvSpPr>
          <p:nvPr/>
        </p:nvSpPr>
        <p:spPr bwMode="auto">
          <a:xfrm>
            <a:off x="6494463" y="1358900"/>
            <a:ext cx="79375" cy="238125"/>
          </a:xfrm>
          <a:prstGeom prst="rect">
            <a:avLst/>
          </a:prstGeom>
          <a:solidFill>
            <a:srgbClr val="FFFF66"/>
          </a:solidFill>
          <a:ln w="9525">
            <a:noFill/>
            <a:miter lim="800000"/>
            <a:headEnd/>
            <a:tailEnd/>
          </a:ln>
          <a:effectLst/>
        </p:spPr>
        <p:txBody>
          <a:bodyPr wrap="none" anchor="ctr"/>
          <a:lstStyle/>
          <a:p>
            <a:endParaRPr lang="fr-FR"/>
          </a:p>
        </p:txBody>
      </p:sp>
      <p:grpSp>
        <p:nvGrpSpPr>
          <p:cNvPr id="2" name="Group 7"/>
          <p:cNvGrpSpPr>
            <a:grpSpLocks/>
          </p:cNvGrpSpPr>
          <p:nvPr/>
        </p:nvGrpSpPr>
        <p:grpSpPr bwMode="auto">
          <a:xfrm>
            <a:off x="5891213" y="1577975"/>
            <a:ext cx="400050" cy="466725"/>
            <a:chOff x="2418" y="894"/>
            <a:chExt cx="252" cy="294"/>
          </a:xfrm>
        </p:grpSpPr>
        <p:sp>
          <p:nvSpPr>
            <p:cNvPr id="59400" name="Rectangle 8"/>
            <p:cNvSpPr>
              <a:spLocks noChangeArrowheads="1"/>
            </p:cNvSpPr>
            <p:nvPr/>
          </p:nvSpPr>
          <p:spPr bwMode="auto">
            <a:xfrm>
              <a:off x="2418" y="894"/>
              <a:ext cx="252" cy="294"/>
            </a:xfrm>
            <a:prstGeom prst="rect">
              <a:avLst/>
            </a:prstGeom>
            <a:solidFill>
              <a:srgbClr val="008A00"/>
            </a:solidFill>
            <a:ln w="9525">
              <a:solidFill>
                <a:schemeClr val="tx1"/>
              </a:solidFill>
              <a:miter lim="800000"/>
              <a:headEnd/>
              <a:tailEnd/>
            </a:ln>
            <a:effectLst/>
          </p:spPr>
          <p:txBody>
            <a:bodyPr wrap="none" anchor="ctr"/>
            <a:lstStyle/>
            <a:p>
              <a:endParaRPr lang="fr-FR"/>
            </a:p>
          </p:txBody>
        </p:sp>
        <p:sp>
          <p:nvSpPr>
            <p:cNvPr id="59401" name="Line 9"/>
            <p:cNvSpPr>
              <a:spLocks noChangeShapeType="1"/>
            </p:cNvSpPr>
            <p:nvPr/>
          </p:nvSpPr>
          <p:spPr bwMode="auto">
            <a:xfrm>
              <a:off x="2604" y="894"/>
              <a:ext cx="0" cy="294"/>
            </a:xfrm>
            <a:prstGeom prst="line">
              <a:avLst/>
            </a:prstGeom>
            <a:noFill/>
            <a:ln w="38100">
              <a:solidFill>
                <a:schemeClr val="tx1"/>
              </a:solidFill>
              <a:round/>
              <a:headEnd/>
              <a:tailEnd/>
            </a:ln>
            <a:effectLst/>
          </p:spPr>
          <p:txBody>
            <a:bodyPr/>
            <a:lstStyle/>
            <a:p>
              <a:endParaRPr lang="fr-FR"/>
            </a:p>
          </p:txBody>
        </p:sp>
      </p:grpSp>
      <p:grpSp>
        <p:nvGrpSpPr>
          <p:cNvPr id="3" name="Group 10"/>
          <p:cNvGrpSpPr>
            <a:grpSpLocks/>
          </p:cNvGrpSpPr>
          <p:nvPr/>
        </p:nvGrpSpPr>
        <p:grpSpPr bwMode="auto">
          <a:xfrm flipH="1">
            <a:off x="6799263" y="1577975"/>
            <a:ext cx="400050" cy="466725"/>
            <a:chOff x="2418" y="894"/>
            <a:chExt cx="252" cy="294"/>
          </a:xfrm>
        </p:grpSpPr>
        <p:sp>
          <p:nvSpPr>
            <p:cNvPr id="59403" name="Rectangle 11"/>
            <p:cNvSpPr>
              <a:spLocks noChangeArrowheads="1"/>
            </p:cNvSpPr>
            <p:nvPr/>
          </p:nvSpPr>
          <p:spPr bwMode="auto">
            <a:xfrm>
              <a:off x="2418" y="894"/>
              <a:ext cx="252" cy="294"/>
            </a:xfrm>
            <a:prstGeom prst="rect">
              <a:avLst/>
            </a:prstGeom>
            <a:solidFill>
              <a:srgbClr val="008A00"/>
            </a:solidFill>
            <a:ln w="9525">
              <a:solidFill>
                <a:schemeClr val="tx1"/>
              </a:solidFill>
              <a:miter lim="800000"/>
              <a:headEnd/>
              <a:tailEnd/>
            </a:ln>
            <a:effectLst/>
          </p:spPr>
          <p:txBody>
            <a:bodyPr wrap="none" anchor="ctr"/>
            <a:lstStyle/>
            <a:p>
              <a:endParaRPr lang="fr-FR"/>
            </a:p>
          </p:txBody>
        </p:sp>
        <p:sp>
          <p:nvSpPr>
            <p:cNvPr id="59404" name="Line 12"/>
            <p:cNvSpPr>
              <a:spLocks noChangeShapeType="1"/>
            </p:cNvSpPr>
            <p:nvPr/>
          </p:nvSpPr>
          <p:spPr bwMode="auto">
            <a:xfrm>
              <a:off x="2604" y="894"/>
              <a:ext cx="0" cy="294"/>
            </a:xfrm>
            <a:prstGeom prst="line">
              <a:avLst/>
            </a:prstGeom>
            <a:noFill/>
            <a:ln w="38100">
              <a:solidFill>
                <a:schemeClr val="tx1"/>
              </a:solidFill>
              <a:round/>
              <a:headEnd/>
              <a:tailEnd/>
            </a:ln>
            <a:effectLst/>
          </p:spPr>
          <p:txBody>
            <a:bodyPr/>
            <a:lstStyle/>
            <a:p>
              <a:endParaRPr lang="fr-FR"/>
            </a:p>
          </p:txBody>
        </p:sp>
      </p:grpSp>
      <p:sp>
        <p:nvSpPr>
          <p:cNvPr id="59405" name="Oval 13"/>
          <p:cNvSpPr>
            <a:spLocks noChangeArrowheads="1"/>
          </p:cNvSpPr>
          <p:nvPr/>
        </p:nvSpPr>
        <p:spPr bwMode="auto">
          <a:xfrm rot="-15817">
            <a:off x="6049963" y="4316413"/>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59406" name="Oval 14"/>
          <p:cNvSpPr>
            <a:spLocks noChangeArrowheads="1"/>
          </p:cNvSpPr>
          <p:nvPr/>
        </p:nvSpPr>
        <p:spPr bwMode="auto">
          <a:xfrm rot="32268" flipH="1">
            <a:off x="6753225" y="4316413"/>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grpSp>
        <p:nvGrpSpPr>
          <p:cNvPr id="4" name="Group 15"/>
          <p:cNvGrpSpPr>
            <a:grpSpLocks/>
          </p:cNvGrpSpPr>
          <p:nvPr/>
        </p:nvGrpSpPr>
        <p:grpSpPr bwMode="auto">
          <a:xfrm rot="122417">
            <a:off x="6816725" y="1741488"/>
            <a:ext cx="1481138" cy="2909887"/>
            <a:chOff x="4274" y="1085"/>
            <a:chExt cx="933" cy="1833"/>
          </a:xfrm>
        </p:grpSpPr>
        <p:grpSp>
          <p:nvGrpSpPr>
            <p:cNvPr id="5" name="Group 16"/>
            <p:cNvGrpSpPr>
              <a:grpSpLocks/>
            </p:cNvGrpSpPr>
            <p:nvPr/>
          </p:nvGrpSpPr>
          <p:grpSpPr bwMode="auto">
            <a:xfrm>
              <a:off x="4274" y="1085"/>
              <a:ext cx="933" cy="1833"/>
              <a:chOff x="2979" y="1085"/>
              <a:chExt cx="933" cy="1833"/>
            </a:xfrm>
          </p:grpSpPr>
          <p:sp>
            <p:nvSpPr>
              <p:cNvPr id="59409" name="Oval 17"/>
              <p:cNvSpPr>
                <a:spLocks noChangeArrowheads="1"/>
              </p:cNvSpPr>
              <p:nvPr/>
            </p:nvSpPr>
            <p:spPr bwMode="auto">
              <a:xfrm rot="32268" flipH="1">
                <a:off x="3196" y="1095"/>
                <a:ext cx="174" cy="174"/>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59410" name="Freeform 18"/>
              <p:cNvSpPr>
                <a:spLocks/>
              </p:cNvSpPr>
              <p:nvPr/>
            </p:nvSpPr>
            <p:spPr bwMode="auto">
              <a:xfrm>
                <a:off x="2979" y="1085"/>
                <a:ext cx="913" cy="1833"/>
              </a:xfrm>
              <a:custGeom>
                <a:avLst/>
                <a:gdLst/>
                <a:ahLst/>
                <a:cxnLst>
                  <a:cxn ang="0">
                    <a:pos x="283" y="10"/>
                  </a:cxn>
                  <a:cxn ang="0">
                    <a:pos x="379" y="3"/>
                  </a:cxn>
                  <a:cxn ang="0">
                    <a:pos x="477" y="31"/>
                  </a:cxn>
                  <a:cxn ang="0">
                    <a:pos x="567" y="93"/>
                  </a:cxn>
                  <a:cxn ang="0">
                    <a:pos x="665" y="195"/>
                  </a:cxn>
                  <a:cxn ang="0">
                    <a:pos x="821" y="427"/>
                  </a:cxn>
                  <a:cxn ang="0">
                    <a:pos x="900" y="718"/>
                  </a:cxn>
                  <a:cxn ang="0">
                    <a:pos x="898" y="1006"/>
                  </a:cxn>
                  <a:cxn ang="0">
                    <a:pos x="839" y="1271"/>
                  </a:cxn>
                  <a:cxn ang="0">
                    <a:pos x="747" y="1447"/>
                  </a:cxn>
                  <a:cxn ang="0">
                    <a:pos x="611" y="1603"/>
                  </a:cxn>
                  <a:cxn ang="0">
                    <a:pos x="485" y="1693"/>
                  </a:cxn>
                  <a:cxn ang="0">
                    <a:pos x="319" y="1789"/>
                  </a:cxn>
                  <a:cxn ang="0">
                    <a:pos x="176" y="1833"/>
                  </a:cxn>
                  <a:cxn ang="0">
                    <a:pos x="20" y="1789"/>
                  </a:cxn>
                  <a:cxn ang="0">
                    <a:pos x="52" y="1652"/>
                  </a:cxn>
                  <a:cxn ang="0">
                    <a:pos x="118" y="1610"/>
                  </a:cxn>
                  <a:cxn ang="0">
                    <a:pos x="154" y="1569"/>
                  </a:cxn>
                  <a:cxn ang="0">
                    <a:pos x="155" y="1515"/>
                  </a:cxn>
                  <a:cxn ang="0">
                    <a:pos x="191" y="1473"/>
                  </a:cxn>
                  <a:cxn ang="0">
                    <a:pos x="287" y="1480"/>
                  </a:cxn>
                  <a:cxn ang="0">
                    <a:pos x="378" y="1427"/>
                  </a:cxn>
                  <a:cxn ang="0">
                    <a:pos x="517" y="1266"/>
                  </a:cxn>
                  <a:cxn ang="0">
                    <a:pos x="603" y="1111"/>
                  </a:cxn>
                  <a:cxn ang="0">
                    <a:pos x="642" y="811"/>
                  </a:cxn>
                  <a:cxn ang="0">
                    <a:pos x="601" y="625"/>
                  </a:cxn>
                  <a:cxn ang="0">
                    <a:pos x="410" y="521"/>
                  </a:cxn>
                  <a:cxn ang="0">
                    <a:pos x="309" y="490"/>
                  </a:cxn>
                  <a:cxn ang="0">
                    <a:pos x="255" y="448"/>
                  </a:cxn>
                  <a:cxn ang="0">
                    <a:pos x="279" y="406"/>
                  </a:cxn>
                  <a:cxn ang="0">
                    <a:pos x="256" y="376"/>
                  </a:cxn>
                  <a:cxn ang="0">
                    <a:pos x="244" y="309"/>
                  </a:cxn>
                  <a:cxn ang="0">
                    <a:pos x="299" y="262"/>
                  </a:cxn>
                  <a:cxn ang="0">
                    <a:pos x="287" y="184"/>
                  </a:cxn>
                  <a:cxn ang="0">
                    <a:pos x="252" y="136"/>
                  </a:cxn>
                  <a:cxn ang="0">
                    <a:pos x="265" y="52"/>
                  </a:cxn>
                  <a:cxn ang="0">
                    <a:pos x="327" y="3"/>
                  </a:cxn>
                </a:cxnLst>
                <a:rect l="0" t="0" r="r" b="b"/>
                <a:pathLst>
                  <a:path w="913" h="1833">
                    <a:moveTo>
                      <a:pt x="283" y="10"/>
                    </a:moveTo>
                    <a:cubicBezTo>
                      <a:pt x="299" y="9"/>
                      <a:pt x="347" y="0"/>
                      <a:pt x="379" y="3"/>
                    </a:cubicBezTo>
                    <a:cubicBezTo>
                      <a:pt x="411" y="6"/>
                      <a:pt x="446" y="16"/>
                      <a:pt x="477" y="31"/>
                    </a:cubicBezTo>
                    <a:cubicBezTo>
                      <a:pt x="508" y="46"/>
                      <a:pt x="536" y="66"/>
                      <a:pt x="567" y="93"/>
                    </a:cubicBezTo>
                    <a:cubicBezTo>
                      <a:pt x="598" y="120"/>
                      <a:pt x="623" y="139"/>
                      <a:pt x="665" y="195"/>
                    </a:cubicBezTo>
                    <a:cubicBezTo>
                      <a:pt x="707" y="251"/>
                      <a:pt x="782" y="340"/>
                      <a:pt x="821" y="427"/>
                    </a:cubicBezTo>
                    <a:cubicBezTo>
                      <a:pt x="860" y="514"/>
                      <a:pt x="887" y="622"/>
                      <a:pt x="900" y="718"/>
                    </a:cubicBezTo>
                    <a:cubicBezTo>
                      <a:pt x="913" y="814"/>
                      <a:pt x="908" y="914"/>
                      <a:pt x="898" y="1006"/>
                    </a:cubicBezTo>
                    <a:cubicBezTo>
                      <a:pt x="888" y="1098"/>
                      <a:pt x="864" y="1198"/>
                      <a:pt x="839" y="1271"/>
                    </a:cubicBezTo>
                    <a:cubicBezTo>
                      <a:pt x="814" y="1344"/>
                      <a:pt x="785" y="1392"/>
                      <a:pt x="747" y="1447"/>
                    </a:cubicBezTo>
                    <a:cubicBezTo>
                      <a:pt x="709" y="1502"/>
                      <a:pt x="655" y="1562"/>
                      <a:pt x="611" y="1603"/>
                    </a:cubicBezTo>
                    <a:cubicBezTo>
                      <a:pt x="567" y="1644"/>
                      <a:pt x="534" y="1662"/>
                      <a:pt x="485" y="1693"/>
                    </a:cubicBezTo>
                    <a:cubicBezTo>
                      <a:pt x="436" y="1724"/>
                      <a:pt x="371" y="1766"/>
                      <a:pt x="319" y="1789"/>
                    </a:cubicBezTo>
                    <a:cubicBezTo>
                      <a:pt x="267" y="1812"/>
                      <a:pt x="226" y="1833"/>
                      <a:pt x="176" y="1833"/>
                    </a:cubicBezTo>
                    <a:cubicBezTo>
                      <a:pt x="126" y="1833"/>
                      <a:pt x="41" y="1820"/>
                      <a:pt x="20" y="1789"/>
                    </a:cubicBezTo>
                    <a:cubicBezTo>
                      <a:pt x="0" y="1759"/>
                      <a:pt x="35" y="1682"/>
                      <a:pt x="52" y="1652"/>
                    </a:cubicBezTo>
                    <a:cubicBezTo>
                      <a:pt x="68" y="1622"/>
                      <a:pt x="101" y="1624"/>
                      <a:pt x="118" y="1610"/>
                    </a:cubicBezTo>
                    <a:cubicBezTo>
                      <a:pt x="135" y="1596"/>
                      <a:pt x="148" y="1585"/>
                      <a:pt x="154" y="1569"/>
                    </a:cubicBezTo>
                    <a:cubicBezTo>
                      <a:pt x="161" y="1553"/>
                      <a:pt x="149" y="1531"/>
                      <a:pt x="155" y="1515"/>
                    </a:cubicBezTo>
                    <a:cubicBezTo>
                      <a:pt x="161" y="1499"/>
                      <a:pt x="169" y="1479"/>
                      <a:pt x="191" y="1473"/>
                    </a:cubicBezTo>
                    <a:cubicBezTo>
                      <a:pt x="213" y="1467"/>
                      <a:pt x="256" y="1488"/>
                      <a:pt x="287" y="1480"/>
                    </a:cubicBezTo>
                    <a:cubicBezTo>
                      <a:pt x="318" y="1472"/>
                      <a:pt x="339" y="1462"/>
                      <a:pt x="378" y="1427"/>
                    </a:cubicBezTo>
                    <a:cubicBezTo>
                      <a:pt x="416" y="1391"/>
                      <a:pt x="480" y="1319"/>
                      <a:pt x="517" y="1266"/>
                    </a:cubicBezTo>
                    <a:cubicBezTo>
                      <a:pt x="555" y="1213"/>
                      <a:pt x="582" y="1187"/>
                      <a:pt x="603" y="1111"/>
                    </a:cubicBezTo>
                    <a:cubicBezTo>
                      <a:pt x="623" y="1035"/>
                      <a:pt x="642" y="892"/>
                      <a:pt x="642" y="811"/>
                    </a:cubicBezTo>
                    <a:cubicBezTo>
                      <a:pt x="641" y="730"/>
                      <a:pt x="640" y="673"/>
                      <a:pt x="601" y="625"/>
                    </a:cubicBezTo>
                    <a:cubicBezTo>
                      <a:pt x="563" y="576"/>
                      <a:pt x="459" y="543"/>
                      <a:pt x="410" y="521"/>
                    </a:cubicBezTo>
                    <a:cubicBezTo>
                      <a:pt x="361" y="499"/>
                      <a:pt x="334" y="502"/>
                      <a:pt x="309" y="490"/>
                    </a:cubicBezTo>
                    <a:cubicBezTo>
                      <a:pt x="283" y="478"/>
                      <a:pt x="260" y="462"/>
                      <a:pt x="255" y="448"/>
                    </a:cubicBezTo>
                    <a:cubicBezTo>
                      <a:pt x="250" y="434"/>
                      <a:pt x="279" y="418"/>
                      <a:pt x="279" y="406"/>
                    </a:cubicBezTo>
                    <a:cubicBezTo>
                      <a:pt x="279" y="394"/>
                      <a:pt x="261" y="392"/>
                      <a:pt x="256" y="376"/>
                    </a:cubicBezTo>
                    <a:cubicBezTo>
                      <a:pt x="250" y="359"/>
                      <a:pt x="237" y="328"/>
                      <a:pt x="244" y="309"/>
                    </a:cubicBezTo>
                    <a:cubicBezTo>
                      <a:pt x="251" y="291"/>
                      <a:pt x="291" y="283"/>
                      <a:pt x="299" y="262"/>
                    </a:cubicBezTo>
                    <a:cubicBezTo>
                      <a:pt x="306" y="241"/>
                      <a:pt x="295" y="205"/>
                      <a:pt x="287" y="184"/>
                    </a:cubicBezTo>
                    <a:cubicBezTo>
                      <a:pt x="280" y="163"/>
                      <a:pt x="256" y="158"/>
                      <a:pt x="252" y="136"/>
                    </a:cubicBezTo>
                    <a:cubicBezTo>
                      <a:pt x="248" y="113"/>
                      <a:pt x="253" y="74"/>
                      <a:pt x="265" y="52"/>
                    </a:cubicBezTo>
                    <a:cubicBezTo>
                      <a:pt x="277" y="30"/>
                      <a:pt x="314" y="13"/>
                      <a:pt x="327" y="3"/>
                    </a:cubicBezTo>
                  </a:path>
                </a:pathLst>
              </a:custGeom>
              <a:solidFill>
                <a:srgbClr val="BD7E3F"/>
              </a:solidFill>
              <a:ln w="9525">
                <a:solidFill>
                  <a:srgbClr val="BD7E3F"/>
                </a:solidFill>
                <a:round/>
                <a:headEnd/>
                <a:tailEnd/>
              </a:ln>
              <a:effectLst/>
            </p:spPr>
            <p:txBody>
              <a:bodyPr/>
              <a:lstStyle/>
              <a:p>
                <a:endParaRPr lang="fr-FR"/>
              </a:p>
            </p:txBody>
          </p:sp>
          <p:sp>
            <p:nvSpPr>
              <p:cNvPr id="59411" name="Oval 19"/>
              <p:cNvSpPr>
                <a:spLocks noChangeArrowheads="1"/>
              </p:cNvSpPr>
              <p:nvPr/>
            </p:nvSpPr>
            <p:spPr bwMode="auto">
              <a:xfrm rot="32268" flipH="1">
                <a:off x="3159" y="2600"/>
                <a:ext cx="78" cy="78"/>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59412" name="Freeform 20"/>
              <p:cNvSpPr>
                <a:spLocks/>
              </p:cNvSpPr>
              <p:nvPr/>
            </p:nvSpPr>
            <p:spPr bwMode="auto">
              <a:xfrm rot="32268" flipH="1">
                <a:off x="3258" y="1356"/>
                <a:ext cx="114" cy="83"/>
              </a:xfrm>
              <a:custGeom>
                <a:avLst/>
                <a:gdLst/>
                <a:ahLst/>
                <a:cxnLst>
                  <a:cxn ang="0">
                    <a:pos x="16" y="81"/>
                  </a:cxn>
                  <a:cxn ang="0">
                    <a:pos x="10" y="45"/>
                  </a:cxn>
                  <a:cxn ang="0">
                    <a:pos x="28" y="3"/>
                  </a:cxn>
                  <a:cxn ang="0">
                    <a:pos x="82" y="27"/>
                  </a:cxn>
                  <a:cxn ang="0">
                    <a:pos x="106" y="57"/>
                  </a:cxn>
                  <a:cxn ang="0">
                    <a:pos x="16" y="81"/>
                  </a:cxn>
                </a:cxnLst>
                <a:rect l="0" t="0" r="r" b="b"/>
                <a:pathLst>
                  <a:path w="114" h="83">
                    <a:moveTo>
                      <a:pt x="16" y="81"/>
                    </a:moveTo>
                    <a:cubicBezTo>
                      <a:pt x="0" y="79"/>
                      <a:pt x="8" y="58"/>
                      <a:pt x="10" y="45"/>
                    </a:cubicBezTo>
                    <a:cubicBezTo>
                      <a:pt x="12" y="32"/>
                      <a:pt x="16" y="6"/>
                      <a:pt x="28" y="3"/>
                    </a:cubicBezTo>
                    <a:cubicBezTo>
                      <a:pt x="40" y="0"/>
                      <a:pt x="69" y="18"/>
                      <a:pt x="82" y="27"/>
                    </a:cubicBezTo>
                    <a:cubicBezTo>
                      <a:pt x="95" y="36"/>
                      <a:pt x="114" y="49"/>
                      <a:pt x="106" y="57"/>
                    </a:cubicBezTo>
                    <a:cubicBezTo>
                      <a:pt x="98" y="65"/>
                      <a:pt x="32" y="83"/>
                      <a:pt x="16" y="81"/>
                    </a:cubicBezTo>
                    <a:close/>
                  </a:path>
                </a:pathLst>
              </a:custGeom>
              <a:solidFill>
                <a:schemeClr val="bg1"/>
              </a:solidFill>
              <a:ln w="9525">
                <a:solidFill>
                  <a:schemeClr val="tx1"/>
                </a:solidFill>
                <a:round/>
                <a:headEnd/>
                <a:tailEnd/>
              </a:ln>
              <a:effectLst/>
            </p:spPr>
            <p:txBody>
              <a:bodyPr/>
              <a:lstStyle/>
              <a:p>
                <a:endParaRPr lang="fr-FR"/>
              </a:p>
            </p:txBody>
          </p:sp>
          <p:sp>
            <p:nvSpPr>
              <p:cNvPr id="59413" name="Freeform 21"/>
              <p:cNvSpPr>
                <a:spLocks/>
              </p:cNvSpPr>
              <p:nvPr/>
            </p:nvSpPr>
            <p:spPr bwMode="auto">
              <a:xfrm>
                <a:off x="3606" y="1200"/>
                <a:ext cx="306" cy="1494"/>
              </a:xfrm>
              <a:custGeom>
                <a:avLst/>
                <a:gdLst/>
                <a:ahLst/>
                <a:cxnLst>
                  <a:cxn ang="0">
                    <a:pos x="0" y="0"/>
                  </a:cxn>
                  <a:cxn ang="0">
                    <a:pos x="65" y="75"/>
                  </a:cxn>
                  <a:cxn ang="0">
                    <a:pos x="105" y="125"/>
                  </a:cxn>
                  <a:cxn ang="0">
                    <a:pos x="165" y="222"/>
                  </a:cxn>
                  <a:cxn ang="0">
                    <a:pos x="233" y="365"/>
                  </a:cxn>
                  <a:cxn ang="0">
                    <a:pos x="282" y="530"/>
                  </a:cxn>
                  <a:cxn ang="0">
                    <a:pos x="302" y="653"/>
                  </a:cxn>
                  <a:cxn ang="0">
                    <a:pos x="306" y="743"/>
                  </a:cxn>
                  <a:cxn ang="0">
                    <a:pos x="299" y="866"/>
                  </a:cxn>
                  <a:cxn ang="0">
                    <a:pos x="279" y="986"/>
                  </a:cxn>
                  <a:cxn ang="0">
                    <a:pos x="260" y="1055"/>
                  </a:cxn>
                  <a:cxn ang="0">
                    <a:pos x="236" y="1124"/>
                  </a:cxn>
                  <a:cxn ang="0">
                    <a:pos x="210" y="1194"/>
                  </a:cxn>
                  <a:cxn ang="0">
                    <a:pos x="167" y="1275"/>
                  </a:cxn>
                  <a:cxn ang="0">
                    <a:pos x="108" y="1373"/>
                  </a:cxn>
                  <a:cxn ang="0">
                    <a:pos x="41" y="1454"/>
                  </a:cxn>
                  <a:cxn ang="0">
                    <a:pos x="3" y="1494"/>
                  </a:cxn>
                </a:cxnLst>
                <a:rect l="0" t="0" r="r" b="b"/>
                <a:pathLst>
                  <a:path w="306" h="1494">
                    <a:moveTo>
                      <a:pt x="0" y="0"/>
                    </a:moveTo>
                    <a:cubicBezTo>
                      <a:pt x="11" y="12"/>
                      <a:pt x="48" y="54"/>
                      <a:pt x="65" y="75"/>
                    </a:cubicBezTo>
                    <a:cubicBezTo>
                      <a:pt x="82" y="96"/>
                      <a:pt x="88" y="100"/>
                      <a:pt x="105" y="125"/>
                    </a:cubicBezTo>
                    <a:cubicBezTo>
                      <a:pt x="122" y="150"/>
                      <a:pt x="144" y="182"/>
                      <a:pt x="165" y="222"/>
                    </a:cubicBezTo>
                    <a:cubicBezTo>
                      <a:pt x="186" y="262"/>
                      <a:pt x="214" y="314"/>
                      <a:pt x="233" y="365"/>
                    </a:cubicBezTo>
                    <a:cubicBezTo>
                      <a:pt x="252" y="416"/>
                      <a:pt x="270" y="482"/>
                      <a:pt x="282" y="530"/>
                    </a:cubicBezTo>
                    <a:cubicBezTo>
                      <a:pt x="294" y="578"/>
                      <a:pt x="298" y="618"/>
                      <a:pt x="302" y="653"/>
                    </a:cubicBezTo>
                    <a:cubicBezTo>
                      <a:pt x="306" y="688"/>
                      <a:pt x="306" y="708"/>
                      <a:pt x="306" y="743"/>
                    </a:cubicBezTo>
                    <a:cubicBezTo>
                      <a:pt x="306" y="778"/>
                      <a:pt x="303" y="826"/>
                      <a:pt x="299" y="866"/>
                    </a:cubicBezTo>
                    <a:cubicBezTo>
                      <a:pt x="295" y="906"/>
                      <a:pt x="285" y="955"/>
                      <a:pt x="279" y="986"/>
                    </a:cubicBezTo>
                    <a:cubicBezTo>
                      <a:pt x="273" y="1017"/>
                      <a:pt x="267" y="1032"/>
                      <a:pt x="260" y="1055"/>
                    </a:cubicBezTo>
                    <a:cubicBezTo>
                      <a:pt x="253" y="1078"/>
                      <a:pt x="244" y="1101"/>
                      <a:pt x="236" y="1124"/>
                    </a:cubicBezTo>
                    <a:cubicBezTo>
                      <a:pt x="228" y="1147"/>
                      <a:pt x="221" y="1169"/>
                      <a:pt x="210" y="1194"/>
                    </a:cubicBezTo>
                    <a:cubicBezTo>
                      <a:pt x="199" y="1219"/>
                      <a:pt x="184" y="1245"/>
                      <a:pt x="167" y="1275"/>
                    </a:cubicBezTo>
                    <a:cubicBezTo>
                      <a:pt x="150" y="1305"/>
                      <a:pt x="129" y="1343"/>
                      <a:pt x="108" y="1373"/>
                    </a:cubicBezTo>
                    <a:cubicBezTo>
                      <a:pt x="87" y="1403"/>
                      <a:pt x="58" y="1434"/>
                      <a:pt x="41" y="1454"/>
                    </a:cubicBezTo>
                    <a:cubicBezTo>
                      <a:pt x="24" y="1474"/>
                      <a:pt x="11" y="1486"/>
                      <a:pt x="3" y="1494"/>
                    </a:cubicBezTo>
                  </a:path>
                </a:pathLst>
              </a:custGeom>
              <a:noFill/>
              <a:ln w="76200" cmpd="sng">
                <a:solidFill>
                  <a:srgbClr val="808080"/>
                </a:solidFill>
                <a:round/>
                <a:headEnd/>
                <a:tailEnd/>
              </a:ln>
              <a:effectLst/>
            </p:spPr>
            <p:txBody>
              <a:bodyPr/>
              <a:lstStyle/>
              <a:p>
                <a:endParaRPr lang="fr-FR"/>
              </a:p>
            </p:txBody>
          </p:sp>
        </p:grpSp>
        <p:grpSp>
          <p:nvGrpSpPr>
            <p:cNvPr id="6" name="Group 22"/>
            <p:cNvGrpSpPr>
              <a:grpSpLocks/>
            </p:cNvGrpSpPr>
            <p:nvPr/>
          </p:nvGrpSpPr>
          <p:grpSpPr bwMode="auto">
            <a:xfrm rot="-90080">
              <a:off x="4593" y="1110"/>
              <a:ext cx="457" cy="1479"/>
              <a:chOff x="1043" y="1781"/>
              <a:chExt cx="457" cy="1479"/>
            </a:xfrm>
          </p:grpSpPr>
          <p:sp>
            <p:nvSpPr>
              <p:cNvPr id="59415" name="Freeform 23"/>
              <p:cNvSpPr>
                <a:spLocks/>
              </p:cNvSpPr>
              <p:nvPr/>
            </p:nvSpPr>
            <p:spPr bwMode="auto">
              <a:xfrm>
                <a:off x="1043" y="1781"/>
                <a:ext cx="457" cy="1479"/>
              </a:xfrm>
              <a:custGeom>
                <a:avLst/>
                <a:gdLst/>
                <a:ahLst/>
                <a:cxnLst>
                  <a:cxn ang="0">
                    <a:pos x="139" y="25"/>
                  </a:cxn>
                  <a:cxn ang="0">
                    <a:pos x="91" y="1"/>
                  </a:cxn>
                  <a:cxn ang="0">
                    <a:pos x="55" y="19"/>
                  </a:cxn>
                  <a:cxn ang="0">
                    <a:pos x="13" y="37"/>
                  </a:cxn>
                  <a:cxn ang="0">
                    <a:pos x="1" y="103"/>
                  </a:cxn>
                  <a:cxn ang="0">
                    <a:pos x="19" y="157"/>
                  </a:cxn>
                  <a:cxn ang="0">
                    <a:pos x="67" y="205"/>
                  </a:cxn>
                  <a:cxn ang="0">
                    <a:pos x="97" y="277"/>
                  </a:cxn>
                  <a:cxn ang="0">
                    <a:pos x="103" y="325"/>
                  </a:cxn>
                  <a:cxn ang="0">
                    <a:pos x="85" y="403"/>
                  </a:cxn>
                  <a:cxn ang="0">
                    <a:pos x="139" y="463"/>
                  </a:cxn>
                  <a:cxn ang="0">
                    <a:pos x="187" y="631"/>
                  </a:cxn>
                  <a:cxn ang="0">
                    <a:pos x="217" y="757"/>
                  </a:cxn>
                  <a:cxn ang="0">
                    <a:pos x="217" y="913"/>
                  </a:cxn>
                  <a:cxn ang="0">
                    <a:pos x="217" y="1129"/>
                  </a:cxn>
                  <a:cxn ang="0">
                    <a:pos x="211" y="1369"/>
                  </a:cxn>
                  <a:cxn ang="0">
                    <a:pos x="235" y="1465"/>
                  </a:cxn>
                  <a:cxn ang="0">
                    <a:pos x="343" y="1453"/>
                  </a:cxn>
                  <a:cxn ang="0">
                    <a:pos x="331" y="1405"/>
                  </a:cxn>
                  <a:cxn ang="0">
                    <a:pos x="361" y="1285"/>
                  </a:cxn>
                  <a:cxn ang="0">
                    <a:pos x="433" y="919"/>
                  </a:cxn>
                  <a:cxn ang="0">
                    <a:pos x="457" y="673"/>
                  </a:cxn>
                  <a:cxn ang="0">
                    <a:pos x="433" y="493"/>
                  </a:cxn>
                  <a:cxn ang="0">
                    <a:pos x="355" y="271"/>
                  </a:cxn>
                  <a:cxn ang="0">
                    <a:pos x="265" y="145"/>
                  </a:cxn>
                  <a:cxn ang="0">
                    <a:pos x="193" y="67"/>
                  </a:cxn>
                  <a:cxn ang="0">
                    <a:pos x="139" y="25"/>
                  </a:cxn>
                </a:cxnLst>
                <a:rect l="0" t="0" r="r" b="b"/>
                <a:pathLst>
                  <a:path w="457" h="1479">
                    <a:moveTo>
                      <a:pt x="139" y="25"/>
                    </a:moveTo>
                    <a:cubicBezTo>
                      <a:pt x="122" y="14"/>
                      <a:pt x="105" y="2"/>
                      <a:pt x="91" y="1"/>
                    </a:cubicBezTo>
                    <a:cubicBezTo>
                      <a:pt x="77" y="0"/>
                      <a:pt x="68" y="13"/>
                      <a:pt x="55" y="19"/>
                    </a:cubicBezTo>
                    <a:cubicBezTo>
                      <a:pt x="42" y="25"/>
                      <a:pt x="22" y="23"/>
                      <a:pt x="13" y="37"/>
                    </a:cubicBezTo>
                    <a:cubicBezTo>
                      <a:pt x="4" y="51"/>
                      <a:pt x="0" y="83"/>
                      <a:pt x="1" y="103"/>
                    </a:cubicBezTo>
                    <a:cubicBezTo>
                      <a:pt x="2" y="123"/>
                      <a:pt x="8" y="140"/>
                      <a:pt x="19" y="157"/>
                    </a:cubicBezTo>
                    <a:cubicBezTo>
                      <a:pt x="30" y="174"/>
                      <a:pt x="54" y="185"/>
                      <a:pt x="67" y="205"/>
                    </a:cubicBezTo>
                    <a:cubicBezTo>
                      <a:pt x="80" y="225"/>
                      <a:pt x="91" y="257"/>
                      <a:pt x="97" y="277"/>
                    </a:cubicBezTo>
                    <a:cubicBezTo>
                      <a:pt x="103" y="297"/>
                      <a:pt x="105" y="304"/>
                      <a:pt x="103" y="325"/>
                    </a:cubicBezTo>
                    <a:cubicBezTo>
                      <a:pt x="101" y="346"/>
                      <a:pt x="79" y="380"/>
                      <a:pt x="85" y="403"/>
                    </a:cubicBezTo>
                    <a:cubicBezTo>
                      <a:pt x="91" y="426"/>
                      <a:pt x="122" y="425"/>
                      <a:pt x="139" y="463"/>
                    </a:cubicBezTo>
                    <a:cubicBezTo>
                      <a:pt x="156" y="501"/>
                      <a:pt x="174" y="582"/>
                      <a:pt x="187" y="631"/>
                    </a:cubicBezTo>
                    <a:cubicBezTo>
                      <a:pt x="200" y="680"/>
                      <a:pt x="212" y="710"/>
                      <a:pt x="217" y="757"/>
                    </a:cubicBezTo>
                    <a:cubicBezTo>
                      <a:pt x="222" y="804"/>
                      <a:pt x="217" y="851"/>
                      <a:pt x="217" y="913"/>
                    </a:cubicBezTo>
                    <a:cubicBezTo>
                      <a:pt x="217" y="975"/>
                      <a:pt x="218" y="1053"/>
                      <a:pt x="217" y="1129"/>
                    </a:cubicBezTo>
                    <a:cubicBezTo>
                      <a:pt x="216" y="1205"/>
                      <a:pt x="208" y="1313"/>
                      <a:pt x="211" y="1369"/>
                    </a:cubicBezTo>
                    <a:cubicBezTo>
                      <a:pt x="214" y="1425"/>
                      <a:pt x="213" y="1451"/>
                      <a:pt x="235" y="1465"/>
                    </a:cubicBezTo>
                    <a:cubicBezTo>
                      <a:pt x="257" y="1479"/>
                      <a:pt x="327" y="1463"/>
                      <a:pt x="343" y="1453"/>
                    </a:cubicBezTo>
                    <a:cubicBezTo>
                      <a:pt x="359" y="1443"/>
                      <a:pt x="328" y="1433"/>
                      <a:pt x="331" y="1405"/>
                    </a:cubicBezTo>
                    <a:cubicBezTo>
                      <a:pt x="334" y="1377"/>
                      <a:pt x="344" y="1366"/>
                      <a:pt x="361" y="1285"/>
                    </a:cubicBezTo>
                    <a:cubicBezTo>
                      <a:pt x="378" y="1204"/>
                      <a:pt x="417" y="1021"/>
                      <a:pt x="433" y="919"/>
                    </a:cubicBezTo>
                    <a:cubicBezTo>
                      <a:pt x="449" y="817"/>
                      <a:pt x="457" y="744"/>
                      <a:pt x="457" y="673"/>
                    </a:cubicBezTo>
                    <a:cubicBezTo>
                      <a:pt x="457" y="602"/>
                      <a:pt x="450" y="560"/>
                      <a:pt x="433" y="493"/>
                    </a:cubicBezTo>
                    <a:cubicBezTo>
                      <a:pt x="416" y="426"/>
                      <a:pt x="383" y="329"/>
                      <a:pt x="355" y="271"/>
                    </a:cubicBezTo>
                    <a:cubicBezTo>
                      <a:pt x="327" y="213"/>
                      <a:pt x="292" y="179"/>
                      <a:pt x="265" y="145"/>
                    </a:cubicBezTo>
                    <a:cubicBezTo>
                      <a:pt x="238" y="111"/>
                      <a:pt x="215" y="88"/>
                      <a:pt x="193" y="67"/>
                    </a:cubicBezTo>
                    <a:cubicBezTo>
                      <a:pt x="171" y="46"/>
                      <a:pt x="156" y="36"/>
                      <a:pt x="139" y="25"/>
                    </a:cubicBezTo>
                    <a:close/>
                  </a:path>
                </a:pathLst>
              </a:custGeom>
              <a:solidFill>
                <a:srgbClr val="9933FF"/>
              </a:solidFill>
              <a:ln w="9525">
                <a:solidFill>
                  <a:srgbClr val="9933FF"/>
                </a:solidFill>
                <a:round/>
                <a:headEnd/>
                <a:tailEnd/>
              </a:ln>
              <a:effectLst/>
            </p:spPr>
            <p:txBody>
              <a:bodyPr/>
              <a:lstStyle/>
              <a:p>
                <a:endParaRPr lang="fr-FR"/>
              </a:p>
            </p:txBody>
          </p:sp>
          <p:sp>
            <p:nvSpPr>
              <p:cNvPr id="59416" name="Oval 24"/>
              <p:cNvSpPr>
                <a:spLocks noChangeArrowheads="1"/>
              </p:cNvSpPr>
              <p:nvPr/>
            </p:nvSpPr>
            <p:spPr bwMode="auto">
              <a:xfrm>
                <a:off x="1080" y="1812"/>
                <a:ext cx="120" cy="120"/>
              </a:xfrm>
              <a:prstGeom prst="ellipse">
                <a:avLst/>
              </a:prstGeom>
              <a:solidFill>
                <a:srgbClr val="B2B2B2"/>
              </a:solidFill>
              <a:ln w="9525">
                <a:solidFill>
                  <a:srgbClr val="9933FF"/>
                </a:solidFill>
                <a:round/>
                <a:headEnd/>
                <a:tailEnd/>
              </a:ln>
              <a:effectLst/>
            </p:spPr>
            <p:txBody>
              <a:bodyPr wrap="none" anchor="ctr"/>
              <a:lstStyle/>
              <a:p>
                <a:endParaRPr lang="fr-FR"/>
              </a:p>
            </p:txBody>
          </p:sp>
        </p:grpSp>
      </p:grpSp>
      <p:sp>
        <p:nvSpPr>
          <p:cNvPr id="59417" name="Freeform 25"/>
          <p:cNvSpPr>
            <a:spLocks/>
          </p:cNvSpPr>
          <p:nvPr/>
        </p:nvSpPr>
        <p:spPr bwMode="auto">
          <a:xfrm rot="30590">
            <a:off x="7510463" y="2297113"/>
            <a:ext cx="495300" cy="193675"/>
          </a:xfrm>
          <a:custGeom>
            <a:avLst/>
            <a:gdLst/>
            <a:ahLst/>
            <a:cxnLst>
              <a:cxn ang="0">
                <a:pos x="48" y="0"/>
              </a:cxn>
              <a:cxn ang="0">
                <a:pos x="12" y="18"/>
              </a:cxn>
              <a:cxn ang="0">
                <a:pos x="0" y="60"/>
              </a:cxn>
              <a:cxn ang="0">
                <a:pos x="12" y="96"/>
              </a:cxn>
              <a:cxn ang="0">
                <a:pos x="54" y="114"/>
              </a:cxn>
              <a:cxn ang="0">
                <a:pos x="96" y="108"/>
              </a:cxn>
              <a:cxn ang="0">
                <a:pos x="132" y="30"/>
              </a:cxn>
              <a:cxn ang="0">
                <a:pos x="150" y="114"/>
              </a:cxn>
              <a:cxn ang="0">
                <a:pos x="168" y="30"/>
              </a:cxn>
              <a:cxn ang="0">
                <a:pos x="192" y="108"/>
              </a:cxn>
              <a:cxn ang="0">
                <a:pos x="216" y="18"/>
              </a:cxn>
              <a:cxn ang="0">
                <a:pos x="240" y="96"/>
              </a:cxn>
              <a:cxn ang="0">
                <a:pos x="258" y="18"/>
              </a:cxn>
              <a:cxn ang="0">
                <a:pos x="270" y="60"/>
              </a:cxn>
              <a:cxn ang="0">
                <a:pos x="312" y="60"/>
              </a:cxn>
            </a:cxnLst>
            <a:rect l="0" t="0" r="r" b="b"/>
            <a:pathLst>
              <a:path w="312" h="122">
                <a:moveTo>
                  <a:pt x="48" y="0"/>
                </a:moveTo>
                <a:cubicBezTo>
                  <a:pt x="34" y="4"/>
                  <a:pt x="20" y="8"/>
                  <a:pt x="12" y="18"/>
                </a:cubicBezTo>
                <a:cubicBezTo>
                  <a:pt x="4" y="28"/>
                  <a:pt x="0" y="47"/>
                  <a:pt x="0" y="60"/>
                </a:cubicBezTo>
                <a:cubicBezTo>
                  <a:pt x="0" y="73"/>
                  <a:pt x="3" y="87"/>
                  <a:pt x="12" y="96"/>
                </a:cubicBezTo>
                <a:cubicBezTo>
                  <a:pt x="21" y="105"/>
                  <a:pt x="40" y="112"/>
                  <a:pt x="54" y="114"/>
                </a:cubicBezTo>
                <a:cubicBezTo>
                  <a:pt x="68" y="116"/>
                  <a:pt x="83" y="122"/>
                  <a:pt x="96" y="108"/>
                </a:cubicBezTo>
                <a:cubicBezTo>
                  <a:pt x="109" y="94"/>
                  <a:pt x="123" y="29"/>
                  <a:pt x="132" y="30"/>
                </a:cubicBezTo>
                <a:cubicBezTo>
                  <a:pt x="141" y="31"/>
                  <a:pt x="144" y="114"/>
                  <a:pt x="150" y="114"/>
                </a:cubicBezTo>
                <a:cubicBezTo>
                  <a:pt x="156" y="114"/>
                  <a:pt x="161" y="31"/>
                  <a:pt x="168" y="30"/>
                </a:cubicBezTo>
                <a:cubicBezTo>
                  <a:pt x="175" y="29"/>
                  <a:pt x="184" y="110"/>
                  <a:pt x="192" y="108"/>
                </a:cubicBezTo>
                <a:cubicBezTo>
                  <a:pt x="200" y="106"/>
                  <a:pt x="208" y="20"/>
                  <a:pt x="216" y="18"/>
                </a:cubicBezTo>
                <a:cubicBezTo>
                  <a:pt x="224" y="16"/>
                  <a:pt x="233" y="96"/>
                  <a:pt x="240" y="96"/>
                </a:cubicBezTo>
                <a:cubicBezTo>
                  <a:pt x="247" y="96"/>
                  <a:pt x="253" y="24"/>
                  <a:pt x="258" y="18"/>
                </a:cubicBezTo>
                <a:cubicBezTo>
                  <a:pt x="263" y="12"/>
                  <a:pt x="261" y="53"/>
                  <a:pt x="270" y="60"/>
                </a:cubicBezTo>
                <a:cubicBezTo>
                  <a:pt x="279" y="67"/>
                  <a:pt x="295" y="63"/>
                  <a:pt x="312" y="60"/>
                </a:cubicBezTo>
              </a:path>
            </a:pathLst>
          </a:custGeom>
          <a:noFill/>
          <a:ln w="28575" cmpd="sng">
            <a:solidFill>
              <a:schemeClr val="tx1"/>
            </a:solidFill>
            <a:round/>
            <a:headEnd/>
            <a:tailEnd/>
          </a:ln>
          <a:effectLst/>
        </p:spPr>
        <p:txBody>
          <a:bodyPr/>
          <a:lstStyle/>
          <a:p>
            <a:endParaRPr lang="fr-FR"/>
          </a:p>
        </p:txBody>
      </p:sp>
      <p:sp>
        <p:nvSpPr>
          <p:cNvPr id="59418" name="AutoShape 26"/>
          <p:cNvSpPr>
            <a:spLocks noChangeArrowheads="1"/>
          </p:cNvSpPr>
          <p:nvPr/>
        </p:nvSpPr>
        <p:spPr bwMode="auto">
          <a:xfrm rot="30590">
            <a:off x="7807325" y="3954463"/>
            <a:ext cx="88900" cy="88900"/>
          </a:xfrm>
          <a:prstGeom prst="roundRect">
            <a:avLst>
              <a:gd name="adj" fmla="val 16667"/>
            </a:avLst>
          </a:prstGeom>
          <a:solidFill>
            <a:srgbClr val="990099"/>
          </a:solidFill>
          <a:ln w="9525">
            <a:solidFill>
              <a:srgbClr val="990099"/>
            </a:solidFill>
            <a:round/>
            <a:headEnd/>
            <a:tailEnd/>
          </a:ln>
          <a:effectLst/>
        </p:spPr>
        <p:txBody>
          <a:bodyPr wrap="none" anchor="ctr"/>
          <a:lstStyle/>
          <a:p>
            <a:endParaRPr lang="fr-FR"/>
          </a:p>
        </p:txBody>
      </p:sp>
      <p:sp>
        <p:nvSpPr>
          <p:cNvPr id="59419" name="Line 27"/>
          <p:cNvSpPr>
            <a:spLocks noChangeShapeType="1"/>
          </p:cNvSpPr>
          <p:nvPr/>
        </p:nvSpPr>
        <p:spPr bwMode="auto">
          <a:xfrm flipH="1" flipV="1">
            <a:off x="5665788" y="3970338"/>
            <a:ext cx="1993900" cy="23812"/>
          </a:xfrm>
          <a:prstGeom prst="line">
            <a:avLst/>
          </a:prstGeom>
          <a:noFill/>
          <a:ln w="38100">
            <a:solidFill>
              <a:srgbClr val="990099"/>
            </a:solidFill>
            <a:round/>
            <a:headEnd/>
            <a:tailEnd/>
          </a:ln>
          <a:effectLst/>
        </p:spPr>
        <p:txBody>
          <a:bodyPr/>
          <a:lstStyle/>
          <a:p>
            <a:endParaRPr lang="fr-FR"/>
          </a:p>
        </p:txBody>
      </p:sp>
      <p:sp>
        <p:nvSpPr>
          <p:cNvPr id="59421" name="Oval 29"/>
          <p:cNvSpPr>
            <a:spLocks noChangeArrowheads="1"/>
          </p:cNvSpPr>
          <p:nvPr/>
        </p:nvSpPr>
        <p:spPr bwMode="auto">
          <a:xfrm rot="-195417">
            <a:off x="5567363" y="1749425"/>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grpSp>
        <p:nvGrpSpPr>
          <p:cNvPr id="7" name="Group 89"/>
          <p:cNvGrpSpPr>
            <a:grpSpLocks/>
          </p:cNvGrpSpPr>
          <p:nvPr/>
        </p:nvGrpSpPr>
        <p:grpSpPr bwMode="auto">
          <a:xfrm rot="89860">
            <a:off x="4795838" y="1725613"/>
            <a:ext cx="1452562" cy="2917825"/>
            <a:chOff x="3021" y="1095"/>
            <a:chExt cx="915" cy="1838"/>
          </a:xfrm>
        </p:grpSpPr>
        <p:grpSp>
          <p:nvGrpSpPr>
            <p:cNvPr id="8" name="Group 31"/>
            <p:cNvGrpSpPr>
              <a:grpSpLocks/>
            </p:cNvGrpSpPr>
            <p:nvPr/>
          </p:nvGrpSpPr>
          <p:grpSpPr bwMode="auto">
            <a:xfrm rot="-179601">
              <a:off x="3021" y="1104"/>
              <a:ext cx="915" cy="1829"/>
              <a:chOff x="1754" y="1089"/>
              <a:chExt cx="915" cy="1829"/>
            </a:xfrm>
          </p:grpSpPr>
          <p:grpSp>
            <p:nvGrpSpPr>
              <p:cNvPr id="9" name="Group 32"/>
              <p:cNvGrpSpPr>
                <a:grpSpLocks/>
              </p:cNvGrpSpPr>
              <p:nvPr/>
            </p:nvGrpSpPr>
            <p:grpSpPr bwMode="auto">
              <a:xfrm>
                <a:off x="1754" y="1089"/>
                <a:ext cx="915" cy="1829"/>
                <a:chOff x="1754" y="1089"/>
                <a:chExt cx="915" cy="1829"/>
              </a:xfrm>
            </p:grpSpPr>
            <p:grpSp>
              <p:nvGrpSpPr>
                <p:cNvPr id="10" name="Group 33"/>
                <p:cNvGrpSpPr>
                  <a:grpSpLocks/>
                </p:cNvGrpSpPr>
                <p:nvPr/>
              </p:nvGrpSpPr>
              <p:grpSpPr bwMode="auto">
                <a:xfrm>
                  <a:off x="1754" y="1089"/>
                  <a:ext cx="915" cy="1829"/>
                  <a:chOff x="1754" y="1089"/>
                  <a:chExt cx="915" cy="1829"/>
                </a:xfrm>
              </p:grpSpPr>
              <p:sp>
                <p:nvSpPr>
                  <p:cNvPr id="59426" name="Freeform 34"/>
                  <p:cNvSpPr>
                    <a:spLocks/>
                  </p:cNvSpPr>
                  <p:nvPr/>
                </p:nvSpPr>
                <p:spPr bwMode="auto">
                  <a:xfrm>
                    <a:off x="1759" y="1089"/>
                    <a:ext cx="910" cy="1829"/>
                  </a:xfrm>
                  <a:custGeom>
                    <a:avLst/>
                    <a:gdLst/>
                    <a:ahLst/>
                    <a:cxnLst>
                      <a:cxn ang="0">
                        <a:pos x="635" y="5"/>
                      </a:cxn>
                      <a:cxn ang="0">
                        <a:pos x="539" y="5"/>
                      </a:cxn>
                      <a:cxn ang="0">
                        <a:pos x="437" y="36"/>
                      </a:cxn>
                      <a:cxn ang="0">
                        <a:pos x="258" y="198"/>
                      </a:cxn>
                      <a:cxn ang="0">
                        <a:pos x="103" y="427"/>
                      </a:cxn>
                      <a:cxn ang="0">
                        <a:pos x="15" y="710"/>
                      </a:cxn>
                      <a:cxn ang="0">
                        <a:pos x="16" y="998"/>
                      </a:cxn>
                      <a:cxn ang="0">
                        <a:pos x="74" y="1237"/>
                      </a:cxn>
                      <a:cxn ang="0">
                        <a:pos x="168" y="1417"/>
                      </a:cxn>
                      <a:cxn ang="0">
                        <a:pos x="301" y="1579"/>
                      </a:cxn>
                      <a:cxn ang="0">
                        <a:pos x="409" y="1679"/>
                      </a:cxn>
                      <a:cxn ang="0">
                        <a:pos x="567" y="1791"/>
                      </a:cxn>
                      <a:cxn ang="0">
                        <a:pos x="734" y="1828"/>
                      </a:cxn>
                      <a:cxn ang="0">
                        <a:pos x="890" y="1786"/>
                      </a:cxn>
                      <a:cxn ang="0">
                        <a:pos x="859" y="1648"/>
                      </a:cxn>
                      <a:cxn ang="0">
                        <a:pos x="793" y="1606"/>
                      </a:cxn>
                      <a:cxn ang="0">
                        <a:pos x="756" y="1564"/>
                      </a:cxn>
                      <a:cxn ang="0">
                        <a:pos x="756" y="1510"/>
                      </a:cxn>
                      <a:cxn ang="0">
                        <a:pos x="720" y="1468"/>
                      </a:cxn>
                      <a:cxn ang="0">
                        <a:pos x="624" y="1475"/>
                      </a:cxn>
                      <a:cxn ang="0">
                        <a:pos x="534" y="1421"/>
                      </a:cxn>
                      <a:cxn ang="0">
                        <a:pos x="395" y="1260"/>
                      </a:cxn>
                      <a:cxn ang="0">
                        <a:pos x="310" y="1104"/>
                      </a:cxn>
                      <a:cxn ang="0">
                        <a:pos x="273" y="804"/>
                      </a:cxn>
                      <a:cxn ang="0">
                        <a:pos x="314" y="618"/>
                      </a:cxn>
                      <a:cxn ang="0">
                        <a:pos x="506" y="515"/>
                      </a:cxn>
                      <a:cxn ang="0">
                        <a:pos x="608" y="485"/>
                      </a:cxn>
                      <a:cxn ang="0">
                        <a:pos x="661" y="443"/>
                      </a:cxn>
                      <a:cxn ang="0">
                        <a:pos x="637" y="401"/>
                      </a:cxn>
                      <a:cxn ang="0">
                        <a:pos x="661" y="371"/>
                      </a:cxn>
                      <a:cxn ang="0">
                        <a:pos x="673" y="304"/>
                      </a:cxn>
                      <a:cxn ang="0">
                        <a:pos x="618" y="257"/>
                      </a:cxn>
                      <a:cxn ang="0">
                        <a:pos x="630" y="179"/>
                      </a:cxn>
                      <a:cxn ang="0">
                        <a:pos x="666" y="131"/>
                      </a:cxn>
                      <a:cxn ang="0">
                        <a:pos x="653" y="47"/>
                      </a:cxn>
                      <a:cxn ang="0">
                        <a:pos x="593" y="5"/>
                      </a:cxn>
                    </a:cxnLst>
                    <a:rect l="0" t="0" r="r" b="b"/>
                    <a:pathLst>
                      <a:path w="910" h="1829">
                        <a:moveTo>
                          <a:pt x="635" y="5"/>
                        </a:moveTo>
                        <a:cubicBezTo>
                          <a:pt x="603" y="2"/>
                          <a:pt x="572" y="0"/>
                          <a:pt x="539" y="5"/>
                        </a:cubicBezTo>
                        <a:cubicBezTo>
                          <a:pt x="506" y="10"/>
                          <a:pt x="484" y="3"/>
                          <a:pt x="437" y="36"/>
                        </a:cubicBezTo>
                        <a:cubicBezTo>
                          <a:pt x="391" y="68"/>
                          <a:pt x="314" y="133"/>
                          <a:pt x="258" y="198"/>
                        </a:cubicBezTo>
                        <a:cubicBezTo>
                          <a:pt x="202" y="264"/>
                          <a:pt x="144" y="342"/>
                          <a:pt x="103" y="427"/>
                        </a:cubicBezTo>
                        <a:cubicBezTo>
                          <a:pt x="63" y="512"/>
                          <a:pt x="29" y="614"/>
                          <a:pt x="15" y="710"/>
                        </a:cubicBezTo>
                        <a:cubicBezTo>
                          <a:pt x="0" y="805"/>
                          <a:pt x="6" y="910"/>
                          <a:pt x="16" y="998"/>
                        </a:cubicBezTo>
                        <a:cubicBezTo>
                          <a:pt x="26" y="1086"/>
                          <a:pt x="49" y="1167"/>
                          <a:pt x="74" y="1237"/>
                        </a:cubicBezTo>
                        <a:cubicBezTo>
                          <a:pt x="99" y="1307"/>
                          <a:pt x="130" y="1360"/>
                          <a:pt x="168" y="1417"/>
                        </a:cubicBezTo>
                        <a:cubicBezTo>
                          <a:pt x="206" y="1474"/>
                          <a:pt x="261" y="1535"/>
                          <a:pt x="301" y="1579"/>
                        </a:cubicBezTo>
                        <a:cubicBezTo>
                          <a:pt x="341" y="1623"/>
                          <a:pt x="365" y="1644"/>
                          <a:pt x="409" y="1679"/>
                        </a:cubicBezTo>
                        <a:cubicBezTo>
                          <a:pt x="453" y="1714"/>
                          <a:pt x="513" y="1766"/>
                          <a:pt x="567" y="1791"/>
                        </a:cubicBezTo>
                        <a:cubicBezTo>
                          <a:pt x="621" y="1816"/>
                          <a:pt x="680" y="1829"/>
                          <a:pt x="734" y="1828"/>
                        </a:cubicBezTo>
                        <a:cubicBezTo>
                          <a:pt x="788" y="1827"/>
                          <a:pt x="869" y="1816"/>
                          <a:pt x="890" y="1786"/>
                        </a:cubicBezTo>
                        <a:cubicBezTo>
                          <a:pt x="910" y="1755"/>
                          <a:pt x="875" y="1678"/>
                          <a:pt x="859" y="1648"/>
                        </a:cubicBezTo>
                        <a:cubicBezTo>
                          <a:pt x="843" y="1618"/>
                          <a:pt x="810" y="1620"/>
                          <a:pt x="793" y="1606"/>
                        </a:cubicBezTo>
                        <a:cubicBezTo>
                          <a:pt x="776" y="1592"/>
                          <a:pt x="763" y="1580"/>
                          <a:pt x="756" y="1564"/>
                        </a:cubicBezTo>
                        <a:cubicBezTo>
                          <a:pt x="750" y="1548"/>
                          <a:pt x="762" y="1526"/>
                          <a:pt x="756" y="1510"/>
                        </a:cubicBezTo>
                        <a:cubicBezTo>
                          <a:pt x="750" y="1494"/>
                          <a:pt x="742" y="1474"/>
                          <a:pt x="720" y="1468"/>
                        </a:cubicBezTo>
                        <a:cubicBezTo>
                          <a:pt x="698" y="1462"/>
                          <a:pt x="655" y="1483"/>
                          <a:pt x="624" y="1475"/>
                        </a:cubicBezTo>
                        <a:cubicBezTo>
                          <a:pt x="593" y="1467"/>
                          <a:pt x="572" y="1457"/>
                          <a:pt x="534" y="1421"/>
                        </a:cubicBezTo>
                        <a:cubicBezTo>
                          <a:pt x="496" y="1385"/>
                          <a:pt x="432" y="1313"/>
                          <a:pt x="395" y="1260"/>
                        </a:cubicBezTo>
                        <a:cubicBezTo>
                          <a:pt x="358" y="1207"/>
                          <a:pt x="331" y="1180"/>
                          <a:pt x="310" y="1104"/>
                        </a:cubicBezTo>
                        <a:cubicBezTo>
                          <a:pt x="290" y="1028"/>
                          <a:pt x="272" y="885"/>
                          <a:pt x="273" y="804"/>
                        </a:cubicBezTo>
                        <a:cubicBezTo>
                          <a:pt x="274" y="723"/>
                          <a:pt x="275" y="666"/>
                          <a:pt x="314" y="618"/>
                        </a:cubicBezTo>
                        <a:cubicBezTo>
                          <a:pt x="353" y="570"/>
                          <a:pt x="457" y="537"/>
                          <a:pt x="506" y="515"/>
                        </a:cubicBezTo>
                        <a:cubicBezTo>
                          <a:pt x="555" y="493"/>
                          <a:pt x="582" y="497"/>
                          <a:pt x="608" y="485"/>
                        </a:cubicBezTo>
                        <a:cubicBezTo>
                          <a:pt x="633" y="473"/>
                          <a:pt x="656" y="457"/>
                          <a:pt x="661" y="443"/>
                        </a:cubicBezTo>
                        <a:cubicBezTo>
                          <a:pt x="666" y="429"/>
                          <a:pt x="637" y="413"/>
                          <a:pt x="637" y="401"/>
                        </a:cubicBezTo>
                        <a:cubicBezTo>
                          <a:pt x="637" y="389"/>
                          <a:pt x="655" y="387"/>
                          <a:pt x="661" y="371"/>
                        </a:cubicBezTo>
                        <a:cubicBezTo>
                          <a:pt x="667" y="355"/>
                          <a:pt x="680" y="323"/>
                          <a:pt x="673" y="304"/>
                        </a:cubicBezTo>
                        <a:cubicBezTo>
                          <a:pt x="666" y="286"/>
                          <a:pt x="626" y="278"/>
                          <a:pt x="618" y="257"/>
                        </a:cubicBezTo>
                        <a:cubicBezTo>
                          <a:pt x="611" y="236"/>
                          <a:pt x="622" y="200"/>
                          <a:pt x="630" y="179"/>
                        </a:cubicBezTo>
                        <a:cubicBezTo>
                          <a:pt x="638" y="158"/>
                          <a:pt x="662" y="153"/>
                          <a:pt x="666" y="131"/>
                        </a:cubicBezTo>
                        <a:cubicBezTo>
                          <a:pt x="670" y="108"/>
                          <a:pt x="666" y="68"/>
                          <a:pt x="653" y="47"/>
                        </a:cubicBezTo>
                        <a:cubicBezTo>
                          <a:pt x="641" y="26"/>
                          <a:pt x="617" y="15"/>
                          <a:pt x="593" y="5"/>
                        </a:cubicBezTo>
                      </a:path>
                    </a:pathLst>
                  </a:custGeom>
                  <a:solidFill>
                    <a:srgbClr val="BD7E3F"/>
                  </a:solidFill>
                  <a:ln w="9525">
                    <a:solidFill>
                      <a:srgbClr val="BD7E3F"/>
                    </a:solidFill>
                    <a:round/>
                    <a:headEnd/>
                    <a:tailEnd/>
                  </a:ln>
                  <a:effectLst/>
                </p:spPr>
                <p:txBody>
                  <a:bodyPr/>
                  <a:lstStyle/>
                  <a:p>
                    <a:endParaRPr lang="fr-FR"/>
                  </a:p>
                </p:txBody>
              </p:sp>
              <p:sp>
                <p:nvSpPr>
                  <p:cNvPr id="59427" name="Freeform 35"/>
                  <p:cNvSpPr>
                    <a:spLocks/>
                  </p:cNvSpPr>
                  <p:nvPr/>
                </p:nvSpPr>
                <p:spPr bwMode="auto">
                  <a:xfrm>
                    <a:off x="1754" y="1414"/>
                    <a:ext cx="604" cy="1498"/>
                  </a:xfrm>
                  <a:custGeom>
                    <a:avLst/>
                    <a:gdLst/>
                    <a:ahLst/>
                    <a:cxnLst>
                      <a:cxn ang="0">
                        <a:pos x="142" y="0"/>
                      </a:cxn>
                      <a:cxn ang="0">
                        <a:pos x="86" y="108"/>
                      </a:cxn>
                      <a:cxn ang="0">
                        <a:pos x="44" y="228"/>
                      </a:cxn>
                      <a:cxn ang="0">
                        <a:pos x="10" y="386"/>
                      </a:cxn>
                      <a:cxn ang="0">
                        <a:pos x="0" y="540"/>
                      </a:cxn>
                      <a:cxn ang="0">
                        <a:pos x="9" y="675"/>
                      </a:cxn>
                      <a:cxn ang="0">
                        <a:pos x="52" y="868"/>
                      </a:cxn>
                      <a:cxn ang="0">
                        <a:pos x="112" y="1018"/>
                      </a:cxn>
                      <a:cxn ang="0">
                        <a:pos x="191" y="1148"/>
                      </a:cxn>
                      <a:cxn ang="0">
                        <a:pos x="292" y="1274"/>
                      </a:cxn>
                      <a:cxn ang="0">
                        <a:pos x="400" y="1370"/>
                      </a:cxn>
                      <a:cxn ang="0">
                        <a:pos x="528" y="1456"/>
                      </a:cxn>
                      <a:cxn ang="0">
                        <a:pos x="604" y="1498"/>
                      </a:cxn>
                    </a:cxnLst>
                    <a:rect l="0" t="0" r="r" b="b"/>
                    <a:pathLst>
                      <a:path w="604" h="1498">
                        <a:moveTo>
                          <a:pt x="142" y="0"/>
                        </a:moveTo>
                        <a:cubicBezTo>
                          <a:pt x="133" y="18"/>
                          <a:pt x="102" y="70"/>
                          <a:pt x="86" y="108"/>
                        </a:cubicBezTo>
                        <a:cubicBezTo>
                          <a:pt x="70" y="146"/>
                          <a:pt x="57" y="182"/>
                          <a:pt x="44" y="228"/>
                        </a:cubicBezTo>
                        <a:cubicBezTo>
                          <a:pt x="31" y="274"/>
                          <a:pt x="17" y="334"/>
                          <a:pt x="10" y="386"/>
                        </a:cubicBezTo>
                        <a:cubicBezTo>
                          <a:pt x="3" y="438"/>
                          <a:pt x="0" y="492"/>
                          <a:pt x="0" y="540"/>
                        </a:cubicBezTo>
                        <a:cubicBezTo>
                          <a:pt x="0" y="588"/>
                          <a:pt x="0" y="620"/>
                          <a:pt x="9" y="675"/>
                        </a:cubicBezTo>
                        <a:cubicBezTo>
                          <a:pt x="18" y="730"/>
                          <a:pt x="35" y="811"/>
                          <a:pt x="52" y="868"/>
                        </a:cubicBezTo>
                        <a:cubicBezTo>
                          <a:pt x="69" y="925"/>
                          <a:pt x="89" y="971"/>
                          <a:pt x="112" y="1018"/>
                        </a:cubicBezTo>
                        <a:cubicBezTo>
                          <a:pt x="135" y="1065"/>
                          <a:pt x="161" y="1105"/>
                          <a:pt x="191" y="1148"/>
                        </a:cubicBezTo>
                        <a:cubicBezTo>
                          <a:pt x="221" y="1191"/>
                          <a:pt x="257" y="1237"/>
                          <a:pt x="292" y="1274"/>
                        </a:cubicBezTo>
                        <a:cubicBezTo>
                          <a:pt x="327" y="1311"/>
                          <a:pt x="361" y="1340"/>
                          <a:pt x="400" y="1370"/>
                        </a:cubicBezTo>
                        <a:cubicBezTo>
                          <a:pt x="439" y="1400"/>
                          <a:pt x="494" y="1435"/>
                          <a:pt x="528" y="1456"/>
                        </a:cubicBezTo>
                        <a:cubicBezTo>
                          <a:pt x="562" y="1477"/>
                          <a:pt x="588" y="1489"/>
                          <a:pt x="604" y="1498"/>
                        </a:cubicBezTo>
                      </a:path>
                    </a:pathLst>
                  </a:custGeom>
                  <a:noFill/>
                  <a:ln w="76200" cmpd="sng">
                    <a:solidFill>
                      <a:srgbClr val="808080"/>
                    </a:solidFill>
                    <a:round/>
                    <a:headEnd/>
                    <a:tailEnd/>
                  </a:ln>
                  <a:effectLst/>
                </p:spPr>
                <p:txBody>
                  <a:bodyPr/>
                  <a:lstStyle/>
                  <a:p>
                    <a:endParaRPr lang="fr-FR"/>
                  </a:p>
                </p:txBody>
              </p:sp>
            </p:grpSp>
            <p:sp>
              <p:nvSpPr>
                <p:cNvPr id="59428" name="Oval 36"/>
                <p:cNvSpPr>
                  <a:spLocks noChangeArrowheads="1"/>
                </p:cNvSpPr>
                <p:nvPr/>
              </p:nvSpPr>
              <p:spPr bwMode="auto">
                <a:xfrm rot="-15817">
                  <a:off x="2413" y="2599"/>
                  <a:ext cx="78" cy="78"/>
                </a:xfrm>
                <a:prstGeom prst="ellipse">
                  <a:avLst/>
                </a:prstGeom>
                <a:solidFill>
                  <a:schemeClr val="bg1"/>
                </a:solidFill>
                <a:ln w="9525">
                  <a:solidFill>
                    <a:schemeClr val="tx1"/>
                  </a:solidFill>
                  <a:round/>
                  <a:headEnd/>
                  <a:tailEnd/>
                </a:ln>
                <a:effectLst/>
              </p:spPr>
              <p:txBody>
                <a:bodyPr wrap="none" anchor="ctr"/>
                <a:lstStyle/>
                <a:p>
                  <a:endParaRPr lang="fr-FR"/>
                </a:p>
              </p:txBody>
            </p:sp>
          </p:grpSp>
          <p:sp>
            <p:nvSpPr>
              <p:cNvPr id="59429" name="Freeform 37"/>
              <p:cNvSpPr>
                <a:spLocks/>
              </p:cNvSpPr>
              <p:nvPr/>
            </p:nvSpPr>
            <p:spPr bwMode="auto">
              <a:xfrm rot="-15817">
                <a:off x="2284" y="1355"/>
                <a:ext cx="114" cy="83"/>
              </a:xfrm>
              <a:custGeom>
                <a:avLst/>
                <a:gdLst/>
                <a:ahLst/>
                <a:cxnLst>
                  <a:cxn ang="0">
                    <a:pos x="16" y="81"/>
                  </a:cxn>
                  <a:cxn ang="0">
                    <a:pos x="10" y="45"/>
                  </a:cxn>
                  <a:cxn ang="0">
                    <a:pos x="28" y="3"/>
                  </a:cxn>
                  <a:cxn ang="0">
                    <a:pos x="82" y="27"/>
                  </a:cxn>
                  <a:cxn ang="0">
                    <a:pos x="106" y="57"/>
                  </a:cxn>
                  <a:cxn ang="0">
                    <a:pos x="16" y="81"/>
                  </a:cxn>
                </a:cxnLst>
                <a:rect l="0" t="0" r="r" b="b"/>
                <a:pathLst>
                  <a:path w="114" h="83">
                    <a:moveTo>
                      <a:pt x="16" y="81"/>
                    </a:moveTo>
                    <a:cubicBezTo>
                      <a:pt x="0" y="79"/>
                      <a:pt x="8" y="58"/>
                      <a:pt x="10" y="45"/>
                    </a:cubicBezTo>
                    <a:cubicBezTo>
                      <a:pt x="12" y="32"/>
                      <a:pt x="16" y="6"/>
                      <a:pt x="28" y="3"/>
                    </a:cubicBezTo>
                    <a:cubicBezTo>
                      <a:pt x="40" y="0"/>
                      <a:pt x="69" y="18"/>
                      <a:pt x="82" y="27"/>
                    </a:cubicBezTo>
                    <a:cubicBezTo>
                      <a:pt x="95" y="36"/>
                      <a:pt x="114" y="49"/>
                      <a:pt x="106" y="57"/>
                    </a:cubicBezTo>
                    <a:cubicBezTo>
                      <a:pt x="98" y="65"/>
                      <a:pt x="32" y="83"/>
                      <a:pt x="16" y="81"/>
                    </a:cubicBezTo>
                    <a:close/>
                  </a:path>
                </a:pathLst>
              </a:custGeom>
              <a:solidFill>
                <a:schemeClr val="bg1"/>
              </a:solidFill>
              <a:ln w="9525">
                <a:solidFill>
                  <a:schemeClr val="tx1"/>
                </a:solidFill>
                <a:round/>
                <a:headEnd/>
                <a:tailEnd/>
              </a:ln>
              <a:effectLst/>
            </p:spPr>
            <p:txBody>
              <a:bodyPr/>
              <a:lstStyle/>
              <a:p>
                <a:endParaRPr lang="fr-FR"/>
              </a:p>
            </p:txBody>
          </p:sp>
        </p:grpSp>
        <p:grpSp>
          <p:nvGrpSpPr>
            <p:cNvPr id="11" name="Group 38"/>
            <p:cNvGrpSpPr>
              <a:grpSpLocks/>
            </p:cNvGrpSpPr>
            <p:nvPr/>
          </p:nvGrpSpPr>
          <p:grpSpPr bwMode="auto">
            <a:xfrm rot="-787849">
              <a:off x="3338" y="1095"/>
              <a:ext cx="479" cy="1315"/>
              <a:chOff x="1936" y="1031"/>
              <a:chExt cx="479" cy="1315"/>
            </a:xfrm>
          </p:grpSpPr>
          <p:grpSp>
            <p:nvGrpSpPr>
              <p:cNvPr id="12" name="Group 39"/>
              <p:cNvGrpSpPr>
                <a:grpSpLocks/>
              </p:cNvGrpSpPr>
              <p:nvPr/>
            </p:nvGrpSpPr>
            <p:grpSpPr bwMode="auto">
              <a:xfrm>
                <a:off x="1936" y="1031"/>
                <a:ext cx="479" cy="1315"/>
                <a:chOff x="820" y="2265"/>
                <a:chExt cx="479" cy="1315"/>
              </a:xfrm>
            </p:grpSpPr>
            <p:grpSp>
              <p:nvGrpSpPr>
                <p:cNvPr id="13" name="Group 40"/>
                <p:cNvGrpSpPr>
                  <a:grpSpLocks/>
                </p:cNvGrpSpPr>
                <p:nvPr/>
              </p:nvGrpSpPr>
              <p:grpSpPr bwMode="auto">
                <a:xfrm>
                  <a:off x="820" y="2265"/>
                  <a:ext cx="479" cy="1315"/>
                  <a:chOff x="1930" y="1019"/>
                  <a:chExt cx="479" cy="1315"/>
                </a:xfrm>
              </p:grpSpPr>
              <p:sp>
                <p:nvSpPr>
                  <p:cNvPr id="59433" name="Oval 41"/>
                  <p:cNvSpPr>
                    <a:spLocks noChangeArrowheads="1"/>
                  </p:cNvSpPr>
                  <p:nvPr/>
                </p:nvSpPr>
                <p:spPr bwMode="auto">
                  <a:xfrm>
                    <a:off x="2210" y="1030"/>
                    <a:ext cx="199" cy="199"/>
                  </a:xfrm>
                  <a:prstGeom prst="ellipse">
                    <a:avLst/>
                  </a:prstGeom>
                  <a:solidFill>
                    <a:srgbClr val="008080"/>
                  </a:solidFill>
                  <a:ln w="9525">
                    <a:noFill/>
                    <a:round/>
                    <a:headEnd/>
                    <a:tailEnd/>
                  </a:ln>
                  <a:effectLst/>
                </p:spPr>
                <p:txBody>
                  <a:bodyPr wrap="none" anchor="ctr"/>
                  <a:lstStyle/>
                  <a:p>
                    <a:endParaRPr lang="fr-FR"/>
                  </a:p>
                </p:txBody>
              </p:sp>
              <p:sp>
                <p:nvSpPr>
                  <p:cNvPr id="59434" name="Freeform 42"/>
                  <p:cNvSpPr>
                    <a:spLocks/>
                  </p:cNvSpPr>
                  <p:nvPr/>
                </p:nvSpPr>
                <p:spPr bwMode="auto">
                  <a:xfrm>
                    <a:off x="1930" y="1019"/>
                    <a:ext cx="461" cy="1315"/>
                  </a:xfrm>
                  <a:custGeom>
                    <a:avLst/>
                    <a:gdLst/>
                    <a:ahLst/>
                    <a:cxnLst>
                      <a:cxn ang="0">
                        <a:pos x="353" y="7"/>
                      </a:cxn>
                      <a:cxn ang="0">
                        <a:pos x="217" y="112"/>
                      </a:cxn>
                      <a:cxn ang="0">
                        <a:pos x="102" y="280"/>
                      </a:cxn>
                      <a:cxn ang="0">
                        <a:pos x="60" y="405"/>
                      </a:cxn>
                      <a:cxn ang="0">
                        <a:pos x="49" y="500"/>
                      </a:cxn>
                      <a:cxn ang="0">
                        <a:pos x="70" y="604"/>
                      </a:cxn>
                      <a:cxn ang="0">
                        <a:pos x="112" y="719"/>
                      </a:cxn>
                      <a:cxn ang="0">
                        <a:pos x="7" y="1191"/>
                      </a:cxn>
                      <a:cxn ang="0">
                        <a:pos x="70" y="1264"/>
                      </a:cxn>
                      <a:cxn ang="0">
                        <a:pos x="175" y="1295"/>
                      </a:cxn>
                      <a:cxn ang="0">
                        <a:pos x="384" y="1306"/>
                      </a:cxn>
                      <a:cxn ang="0">
                        <a:pos x="322" y="1243"/>
                      </a:cxn>
                      <a:cxn ang="0">
                        <a:pos x="280" y="1138"/>
                      </a:cxn>
                      <a:cxn ang="0">
                        <a:pos x="248" y="1034"/>
                      </a:cxn>
                      <a:cxn ang="0">
                        <a:pos x="290" y="782"/>
                      </a:cxn>
                      <a:cxn ang="0">
                        <a:pos x="301" y="583"/>
                      </a:cxn>
                      <a:cxn ang="0">
                        <a:pos x="322" y="500"/>
                      </a:cxn>
                      <a:cxn ang="0">
                        <a:pos x="364" y="447"/>
                      </a:cxn>
                      <a:cxn ang="0">
                        <a:pos x="374" y="363"/>
                      </a:cxn>
                      <a:cxn ang="0">
                        <a:pos x="322" y="322"/>
                      </a:cxn>
                      <a:cxn ang="0">
                        <a:pos x="395" y="217"/>
                      </a:cxn>
                      <a:cxn ang="0">
                        <a:pos x="447" y="154"/>
                      </a:cxn>
                      <a:cxn ang="0">
                        <a:pos x="353" y="7"/>
                      </a:cxn>
                    </a:cxnLst>
                    <a:rect l="0" t="0" r="r" b="b"/>
                    <a:pathLst>
                      <a:path w="461" h="1315">
                        <a:moveTo>
                          <a:pt x="353" y="7"/>
                        </a:moveTo>
                        <a:cubicBezTo>
                          <a:pt x="315" y="0"/>
                          <a:pt x="259" y="67"/>
                          <a:pt x="217" y="112"/>
                        </a:cubicBezTo>
                        <a:cubicBezTo>
                          <a:pt x="175" y="157"/>
                          <a:pt x="128" y="231"/>
                          <a:pt x="102" y="280"/>
                        </a:cubicBezTo>
                        <a:cubicBezTo>
                          <a:pt x="76" y="329"/>
                          <a:pt x="69" y="368"/>
                          <a:pt x="60" y="405"/>
                        </a:cubicBezTo>
                        <a:cubicBezTo>
                          <a:pt x="51" y="442"/>
                          <a:pt x="47" y="467"/>
                          <a:pt x="49" y="500"/>
                        </a:cubicBezTo>
                        <a:cubicBezTo>
                          <a:pt x="51" y="533"/>
                          <a:pt x="60" y="568"/>
                          <a:pt x="70" y="604"/>
                        </a:cubicBezTo>
                        <a:cubicBezTo>
                          <a:pt x="80" y="640"/>
                          <a:pt x="122" y="621"/>
                          <a:pt x="112" y="719"/>
                        </a:cubicBezTo>
                        <a:cubicBezTo>
                          <a:pt x="102" y="817"/>
                          <a:pt x="14" y="1100"/>
                          <a:pt x="7" y="1191"/>
                        </a:cubicBezTo>
                        <a:cubicBezTo>
                          <a:pt x="0" y="1282"/>
                          <a:pt x="42" y="1247"/>
                          <a:pt x="70" y="1264"/>
                        </a:cubicBezTo>
                        <a:cubicBezTo>
                          <a:pt x="98" y="1281"/>
                          <a:pt x="123" y="1288"/>
                          <a:pt x="175" y="1295"/>
                        </a:cubicBezTo>
                        <a:cubicBezTo>
                          <a:pt x="227" y="1302"/>
                          <a:pt x="360" y="1315"/>
                          <a:pt x="384" y="1306"/>
                        </a:cubicBezTo>
                        <a:cubicBezTo>
                          <a:pt x="408" y="1297"/>
                          <a:pt x="339" y="1271"/>
                          <a:pt x="322" y="1243"/>
                        </a:cubicBezTo>
                        <a:cubicBezTo>
                          <a:pt x="305" y="1215"/>
                          <a:pt x="292" y="1173"/>
                          <a:pt x="280" y="1138"/>
                        </a:cubicBezTo>
                        <a:cubicBezTo>
                          <a:pt x="268" y="1103"/>
                          <a:pt x="246" y="1093"/>
                          <a:pt x="248" y="1034"/>
                        </a:cubicBezTo>
                        <a:cubicBezTo>
                          <a:pt x="250" y="975"/>
                          <a:pt x="281" y="857"/>
                          <a:pt x="290" y="782"/>
                        </a:cubicBezTo>
                        <a:cubicBezTo>
                          <a:pt x="299" y="707"/>
                          <a:pt x="296" y="630"/>
                          <a:pt x="301" y="583"/>
                        </a:cubicBezTo>
                        <a:cubicBezTo>
                          <a:pt x="306" y="536"/>
                          <a:pt x="312" y="523"/>
                          <a:pt x="322" y="500"/>
                        </a:cubicBezTo>
                        <a:cubicBezTo>
                          <a:pt x="332" y="477"/>
                          <a:pt x="355" y="470"/>
                          <a:pt x="364" y="447"/>
                        </a:cubicBezTo>
                        <a:cubicBezTo>
                          <a:pt x="373" y="424"/>
                          <a:pt x="381" y="384"/>
                          <a:pt x="374" y="363"/>
                        </a:cubicBezTo>
                        <a:cubicBezTo>
                          <a:pt x="367" y="342"/>
                          <a:pt x="319" y="346"/>
                          <a:pt x="322" y="322"/>
                        </a:cubicBezTo>
                        <a:cubicBezTo>
                          <a:pt x="325" y="298"/>
                          <a:pt x="374" y="245"/>
                          <a:pt x="395" y="217"/>
                        </a:cubicBezTo>
                        <a:cubicBezTo>
                          <a:pt x="416" y="189"/>
                          <a:pt x="461" y="184"/>
                          <a:pt x="447" y="154"/>
                        </a:cubicBezTo>
                        <a:cubicBezTo>
                          <a:pt x="433" y="124"/>
                          <a:pt x="391" y="14"/>
                          <a:pt x="353" y="7"/>
                        </a:cubicBezTo>
                        <a:close/>
                      </a:path>
                    </a:pathLst>
                  </a:custGeom>
                  <a:solidFill>
                    <a:srgbClr val="008080"/>
                  </a:solidFill>
                  <a:ln w="9525">
                    <a:noFill/>
                    <a:round/>
                    <a:headEnd/>
                    <a:tailEnd/>
                  </a:ln>
                  <a:effectLst/>
                </p:spPr>
                <p:txBody>
                  <a:bodyPr/>
                  <a:lstStyle/>
                  <a:p>
                    <a:endParaRPr lang="fr-FR"/>
                  </a:p>
                </p:txBody>
              </p:sp>
            </p:grpSp>
            <p:sp>
              <p:nvSpPr>
                <p:cNvPr id="59435" name="Oval 43"/>
                <p:cNvSpPr>
                  <a:spLocks noChangeArrowheads="1"/>
                </p:cNvSpPr>
                <p:nvPr/>
              </p:nvSpPr>
              <p:spPr bwMode="auto">
                <a:xfrm>
                  <a:off x="1122" y="2317"/>
                  <a:ext cx="114" cy="114"/>
                </a:xfrm>
                <a:prstGeom prst="ellipse">
                  <a:avLst/>
                </a:prstGeom>
                <a:solidFill>
                  <a:srgbClr val="B2B2B2"/>
                </a:solidFill>
                <a:ln w="9525">
                  <a:noFill/>
                  <a:round/>
                  <a:headEnd/>
                  <a:tailEnd/>
                </a:ln>
                <a:effectLst/>
              </p:spPr>
              <p:txBody>
                <a:bodyPr wrap="none" anchor="ctr"/>
                <a:lstStyle/>
                <a:p>
                  <a:endParaRPr lang="fr-FR"/>
                </a:p>
              </p:txBody>
            </p:sp>
          </p:grpSp>
          <p:sp>
            <p:nvSpPr>
              <p:cNvPr id="59436" name="Freeform 44"/>
              <p:cNvSpPr>
                <a:spLocks/>
              </p:cNvSpPr>
              <p:nvPr/>
            </p:nvSpPr>
            <p:spPr bwMode="auto">
              <a:xfrm>
                <a:off x="2063" y="1336"/>
                <a:ext cx="91" cy="138"/>
              </a:xfrm>
              <a:custGeom>
                <a:avLst/>
                <a:gdLst/>
                <a:ahLst/>
                <a:cxnLst>
                  <a:cxn ang="0">
                    <a:pos x="7" y="128"/>
                  </a:cxn>
                  <a:cxn ang="0">
                    <a:pos x="1" y="74"/>
                  </a:cxn>
                  <a:cxn ang="0">
                    <a:pos x="13" y="14"/>
                  </a:cxn>
                  <a:cxn ang="0">
                    <a:pos x="49" y="8"/>
                  </a:cxn>
                  <a:cxn ang="0">
                    <a:pos x="85" y="8"/>
                  </a:cxn>
                  <a:cxn ang="0">
                    <a:pos x="79" y="56"/>
                  </a:cxn>
                  <a:cxn ang="0">
                    <a:pos x="85" y="110"/>
                  </a:cxn>
                  <a:cxn ang="0">
                    <a:pos x="43" y="134"/>
                  </a:cxn>
                  <a:cxn ang="0">
                    <a:pos x="7" y="128"/>
                  </a:cxn>
                </a:cxnLst>
                <a:rect l="0" t="0" r="r" b="b"/>
                <a:pathLst>
                  <a:path w="91" h="138">
                    <a:moveTo>
                      <a:pt x="7" y="128"/>
                    </a:moveTo>
                    <a:cubicBezTo>
                      <a:pt x="0" y="118"/>
                      <a:pt x="0" y="93"/>
                      <a:pt x="1" y="74"/>
                    </a:cubicBezTo>
                    <a:cubicBezTo>
                      <a:pt x="2" y="55"/>
                      <a:pt x="5" y="25"/>
                      <a:pt x="13" y="14"/>
                    </a:cubicBezTo>
                    <a:cubicBezTo>
                      <a:pt x="21" y="3"/>
                      <a:pt x="37" y="9"/>
                      <a:pt x="49" y="8"/>
                    </a:cubicBezTo>
                    <a:cubicBezTo>
                      <a:pt x="61" y="7"/>
                      <a:pt x="80" y="0"/>
                      <a:pt x="85" y="8"/>
                    </a:cubicBezTo>
                    <a:cubicBezTo>
                      <a:pt x="90" y="16"/>
                      <a:pt x="79" y="39"/>
                      <a:pt x="79" y="56"/>
                    </a:cubicBezTo>
                    <a:cubicBezTo>
                      <a:pt x="79" y="73"/>
                      <a:pt x="91" y="97"/>
                      <a:pt x="85" y="110"/>
                    </a:cubicBezTo>
                    <a:cubicBezTo>
                      <a:pt x="79" y="123"/>
                      <a:pt x="56" y="131"/>
                      <a:pt x="43" y="134"/>
                    </a:cubicBezTo>
                    <a:cubicBezTo>
                      <a:pt x="30" y="137"/>
                      <a:pt x="14" y="138"/>
                      <a:pt x="7" y="128"/>
                    </a:cubicBezTo>
                    <a:close/>
                  </a:path>
                </a:pathLst>
              </a:custGeom>
              <a:solidFill>
                <a:schemeClr val="bg1"/>
              </a:solidFill>
              <a:ln w="9525">
                <a:noFill/>
                <a:round/>
                <a:headEnd/>
                <a:tailEnd/>
              </a:ln>
              <a:effectLst/>
            </p:spPr>
            <p:txBody>
              <a:bodyPr/>
              <a:lstStyle/>
              <a:p>
                <a:endParaRPr lang="fr-FR"/>
              </a:p>
            </p:txBody>
          </p:sp>
        </p:grpSp>
      </p:grpSp>
      <p:grpSp>
        <p:nvGrpSpPr>
          <p:cNvPr id="14" name="Group 45"/>
          <p:cNvGrpSpPr>
            <a:grpSpLocks/>
          </p:cNvGrpSpPr>
          <p:nvPr/>
        </p:nvGrpSpPr>
        <p:grpSpPr bwMode="auto">
          <a:xfrm rot="-179601">
            <a:off x="5335588" y="3778250"/>
            <a:ext cx="495300" cy="677863"/>
            <a:chOff x="2064" y="2372"/>
            <a:chExt cx="312" cy="427"/>
          </a:xfrm>
        </p:grpSpPr>
        <p:sp>
          <p:nvSpPr>
            <p:cNvPr id="59438" name="Freeform 46"/>
            <p:cNvSpPr>
              <a:spLocks/>
            </p:cNvSpPr>
            <p:nvPr/>
          </p:nvSpPr>
          <p:spPr bwMode="auto">
            <a:xfrm>
              <a:off x="2064" y="2372"/>
              <a:ext cx="312" cy="363"/>
            </a:xfrm>
            <a:custGeom>
              <a:avLst/>
              <a:gdLst/>
              <a:ahLst/>
              <a:cxnLst>
                <a:cxn ang="0">
                  <a:pos x="145" y="317"/>
                </a:cxn>
                <a:cxn ang="0">
                  <a:pos x="287" y="53"/>
                </a:cxn>
                <a:cxn ang="0">
                  <a:pos x="294" y="18"/>
                </a:cxn>
                <a:cxn ang="0">
                  <a:pos x="258" y="14"/>
                </a:cxn>
                <a:cxn ang="0">
                  <a:pos x="208" y="16"/>
                </a:cxn>
                <a:cxn ang="0">
                  <a:pos x="152" y="8"/>
                </a:cxn>
                <a:cxn ang="0">
                  <a:pos x="126" y="62"/>
                </a:cxn>
                <a:cxn ang="0">
                  <a:pos x="84" y="110"/>
                </a:cxn>
                <a:cxn ang="0">
                  <a:pos x="56" y="130"/>
                </a:cxn>
                <a:cxn ang="0">
                  <a:pos x="25" y="165"/>
                </a:cxn>
                <a:cxn ang="0">
                  <a:pos x="2" y="216"/>
                </a:cxn>
                <a:cxn ang="0">
                  <a:pos x="11" y="276"/>
                </a:cxn>
                <a:cxn ang="0">
                  <a:pos x="40" y="308"/>
                </a:cxn>
                <a:cxn ang="0">
                  <a:pos x="92" y="331"/>
                </a:cxn>
                <a:cxn ang="0">
                  <a:pos x="145" y="317"/>
                </a:cxn>
              </a:cxnLst>
              <a:rect l="0" t="0" r="r" b="b"/>
              <a:pathLst>
                <a:path w="312" h="363">
                  <a:moveTo>
                    <a:pt x="145" y="317"/>
                  </a:moveTo>
                  <a:cubicBezTo>
                    <a:pt x="177" y="270"/>
                    <a:pt x="262" y="103"/>
                    <a:pt x="287" y="53"/>
                  </a:cubicBezTo>
                  <a:cubicBezTo>
                    <a:pt x="312" y="3"/>
                    <a:pt x="299" y="24"/>
                    <a:pt x="294" y="18"/>
                  </a:cubicBezTo>
                  <a:cubicBezTo>
                    <a:pt x="289" y="12"/>
                    <a:pt x="272" y="14"/>
                    <a:pt x="258" y="14"/>
                  </a:cubicBezTo>
                  <a:cubicBezTo>
                    <a:pt x="244" y="14"/>
                    <a:pt x="226" y="17"/>
                    <a:pt x="208" y="16"/>
                  </a:cubicBezTo>
                  <a:cubicBezTo>
                    <a:pt x="190" y="15"/>
                    <a:pt x="166" y="0"/>
                    <a:pt x="152" y="8"/>
                  </a:cubicBezTo>
                  <a:cubicBezTo>
                    <a:pt x="138" y="16"/>
                    <a:pt x="137" y="45"/>
                    <a:pt x="126" y="62"/>
                  </a:cubicBezTo>
                  <a:cubicBezTo>
                    <a:pt x="115" y="79"/>
                    <a:pt x="96" y="99"/>
                    <a:pt x="84" y="110"/>
                  </a:cubicBezTo>
                  <a:cubicBezTo>
                    <a:pt x="72" y="121"/>
                    <a:pt x="66" y="121"/>
                    <a:pt x="56" y="130"/>
                  </a:cubicBezTo>
                  <a:cubicBezTo>
                    <a:pt x="46" y="139"/>
                    <a:pt x="34" y="150"/>
                    <a:pt x="25" y="165"/>
                  </a:cubicBezTo>
                  <a:cubicBezTo>
                    <a:pt x="16" y="179"/>
                    <a:pt x="5" y="198"/>
                    <a:pt x="2" y="216"/>
                  </a:cubicBezTo>
                  <a:cubicBezTo>
                    <a:pt x="0" y="235"/>
                    <a:pt x="5" y="261"/>
                    <a:pt x="11" y="276"/>
                  </a:cubicBezTo>
                  <a:cubicBezTo>
                    <a:pt x="17" y="291"/>
                    <a:pt x="27" y="299"/>
                    <a:pt x="40" y="308"/>
                  </a:cubicBezTo>
                  <a:cubicBezTo>
                    <a:pt x="54" y="317"/>
                    <a:pt x="72" y="332"/>
                    <a:pt x="92" y="331"/>
                  </a:cubicBezTo>
                  <a:cubicBezTo>
                    <a:pt x="112" y="330"/>
                    <a:pt x="112" y="363"/>
                    <a:pt x="145" y="317"/>
                  </a:cubicBezTo>
                  <a:close/>
                </a:path>
              </a:pathLst>
            </a:custGeom>
            <a:solidFill>
              <a:srgbClr val="33CCCC"/>
            </a:solidFill>
            <a:ln w="9525">
              <a:solidFill>
                <a:srgbClr val="33CCCC"/>
              </a:solidFill>
              <a:round/>
              <a:headEnd/>
              <a:tailEnd/>
            </a:ln>
            <a:effectLst/>
          </p:spPr>
          <p:txBody>
            <a:bodyPr/>
            <a:lstStyle/>
            <a:p>
              <a:endParaRPr lang="fr-FR"/>
            </a:p>
          </p:txBody>
        </p:sp>
        <p:sp>
          <p:nvSpPr>
            <p:cNvPr id="59439" name="Freeform 47"/>
            <p:cNvSpPr>
              <a:spLocks/>
            </p:cNvSpPr>
            <p:nvPr/>
          </p:nvSpPr>
          <p:spPr bwMode="auto">
            <a:xfrm>
              <a:off x="2083" y="2436"/>
              <a:ext cx="281" cy="363"/>
            </a:xfrm>
            <a:custGeom>
              <a:avLst/>
              <a:gdLst/>
              <a:ahLst/>
              <a:cxnLst>
                <a:cxn ang="0">
                  <a:pos x="281" y="363"/>
                </a:cxn>
                <a:cxn ang="0">
                  <a:pos x="79" y="224"/>
                </a:cxn>
                <a:cxn ang="0">
                  <a:pos x="45" y="206"/>
                </a:cxn>
                <a:cxn ang="0">
                  <a:pos x="15" y="156"/>
                </a:cxn>
                <a:cxn ang="0">
                  <a:pos x="42" y="101"/>
                </a:cxn>
                <a:cxn ang="0">
                  <a:pos x="111" y="115"/>
                </a:cxn>
                <a:cxn ang="0">
                  <a:pos x="123" y="170"/>
                </a:cxn>
                <a:cxn ang="0">
                  <a:pos x="79" y="214"/>
                </a:cxn>
                <a:cxn ang="0">
                  <a:pos x="9" y="166"/>
                </a:cxn>
                <a:cxn ang="0">
                  <a:pos x="26" y="115"/>
                </a:cxn>
                <a:cxn ang="0">
                  <a:pos x="91" y="100"/>
                </a:cxn>
                <a:cxn ang="0">
                  <a:pos x="244" y="71"/>
                </a:cxn>
                <a:cxn ang="0">
                  <a:pos x="227" y="0"/>
                </a:cxn>
              </a:cxnLst>
              <a:rect l="0" t="0" r="r" b="b"/>
              <a:pathLst>
                <a:path w="281" h="363">
                  <a:moveTo>
                    <a:pt x="281" y="363"/>
                  </a:moveTo>
                  <a:cubicBezTo>
                    <a:pt x="247" y="340"/>
                    <a:pt x="118" y="250"/>
                    <a:pt x="79" y="224"/>
                  </a:cubicBezTo>
                  <a:cubicBezTo>
                    <a:pt x="40" y="198"/>
                    <a:pt x="56" y="217"/>
                    <a:pt x="45" y="206"/>
                  </a:cubicBezTo>
                  <a:cubicBezTo>
                    <a:pt x="34" y="195"/>
                    <a:pt x="15" y="173"/>
                    <a:pt x="15" y="156"/>
                  </a:cubicBezTo>
                  <a:cubicBezTo>
                    <a:pt x="15" y="139"/>
                    <a:pt x="26" y="108"/>
                    <a:pt x="42" y="101"/>
                  </a:cubicBezTo>
                  <a:cubicBezTo>
                    <a:pt x="58" y="94"/>
                    <a:pt x="97" y="104"/>
                    <a:pt x="111" y="115"/>
                  </a:cubicBezTo>
                  <a:cubicBezTo>
                    <a:pt x="125" y="126"/>
                    <a:pt x="128" y="154"/>
                    <a:pt x="123" y="170"/>
                  </a:cubicBezTo>
                  <a:cubicBezTo>
                    <a:pt x="118" y="186"/>
                    <a:pt x="98" y="215"/>
                    <a:pt x="79" y="214"/>
                  </a:cubicBezTo>
                  <a:cubicBezTo>
                    <a:pt x="60" y="213"/>
                    <a:pt x="18" y="182"/>
                    <a:pt x="9" y="166"/>
                  </a:cubicBezTo>
                  <a:cubicBezTo>
                    <a:pt x="0" y="150"/>
                    <a:pt x="13" y="126"/>
                    <a:pt x="26" y="115"/>
                  </a:cubicBezTo>
                  <a:cubicBezTo>
                    <a:pt x="40" y="104"/>
                    <a:pt x="54" y="107"/>
                    <a:pt x="91" y="100"/>
                  </a:cubicBezTo>
                  <a:cubicBezTo>
                    <a:pt x="127" y="92"/>
                    <a:pt x="221" y="87"/>
                    <a:pt x="244" y="71"/>
                  </a:cubicBezTo>
                  <a:cubicBezTo>
                    <a:pt x="267" y="54"/>
                    <a:pt x="247" y="27"/>
                    <a:pt x="227" y="0"/>
                  </a:cubicBezTo>
                </a:path>
              </a:pathLst>
            </a:custGeom>
            <a:noFill/>
            <a:ln w="38100" cmpd="sng">
              <a:solidFill>
                <a:schemeClr val="tx1"/>
              </a:solidFill>
              <a:round/>
              <a:headEnd/>
              <a:tailEnd/>
            </a:ln>
            <a:effectLst/>
          </p:spPr>
          <p:txBody>
            <a:bodyPr/>
            <a:lstStyle/>
            <a:p>
              <a:endParaRPr lang="fr-FR"/>
            </a:p>
          </p:txBody>
        </p:sp>
      </p:grpSp>
      <p:sp>
        <p:nvSpPr>
          <p:cNvPr id="59440" name="Freeform 48"/>
          <p:cNvSpPr>
            <a:spLocks/>
          </p:cNvSpPr>
          <p:nvPr/>
        </p:nvSpPr>
        <p:spPr bwMode="auto">
          <a:xfrm>
            <a:off x="6113463" y="3997325"/>
            <a:ext cx="828675" cy="771525"/>
          </a:xfrm>
          <a:custGeom>
            <a:avLst/>
            <a:gdLst/>
            <a:ahLst/>
            <a:cxnLst>
              <a:cxn ang="0">
                <a:pos x="126" y="486"/>
              </a:cxn>
              <a:cxn ang="0">
                <a:pos x="0" y="408"/>
              </a:cxn>
              <a:cxn ang="0">
                <a:pos x="0" y="228"/>
              </a:cxn>
              <a:cxn ang="0">
                <a:pos x="90" y="132"/>
              </a:cxn>
              <a:cxn ang="0">
                <a:pos x="96" y="0"/>
              </a:cxn>
              <a:cxn ang="0">
                <a:pos x="432" y="0"/>
              </a:cxn>
              <a:cxn ang="0">
                <a:pos x="432" y="132"/>
              </a:cxn>
              <a:cxn ang="0">
                <a:pos x="522" y="228"/>
              </a:cxn>
              <a:cxn ang="0">
                <a:pos x="522" y="408"/>
              </a:cxn>
              <a:cxn ang="0">
                <a:pos x="402" y="486"/>
              </a:cxn>
              <a:cxn ang="0">
                <a:pos x="126" y="486"/>
              </a:cxn>
            </a:cxnLst>
            <a:rect l="0" t="0" r="r" b="b"/>
            <a:pathLst>
              <a:path w="522" h="486">
                <a:moveTo>
                  <a:pt x="126" y="486"/>
                </a:moveTo>
                <a:lnTo>
                  <a:pt x="0" y="408"/>
                </a:lnTo>
                <a:lnTo>
                  <a:pt x="0" y="228"/>
                </a:lnTo>
                <a:lnTo>
                  <a:pt x="90" y="132"/>
                </a:lnTo>
                <a:lnTo>
                  <a:pt x="96" y="0"/>
                </a:lnTo>
                <a:lnTo>
                  <a:pt x="432" y="0"/>
                </a:lnTo>
                <a:lnTo>
                  <a:pt x="432" y="132"/>
                </a:lnTo>
                <a:lnTo>
                  <a:pt x="522" y="228"/>
                </a:lnTo>
                <a:lnTo>
                  <a:pt x="522" y="408"/>
                </a:lnTo>
                <a:lnTo>
                  <a:pt x="402" y="486"/>
                </a:lnTo>
                <a:lnTo>
                  <a:pt x="126" y="486"/>
                </a:lnTo>
                <a:close/>
              </a:path>
            </a:pathLst>
          </a:custGeom>
          <a:solidFill>
            <a:srgbClr val="0000D6"/>
          </a:solidFill>
          <a:ln w="9525">
            <a:solidFill>
              <a:srgbClr val="000099"/>
            </a:solidFill>
            <a:round/>
            <a:headEnd/>
            <a:tailEnd/>
          </a:ln>
          <a:effectLst/>
        </p:spPr>
        <p:txBody>
          <a:bodyPr/>
          <a:lstStyle/>
          <a:p>
            <a:endParaRPr lang="fr-FR"/>
          </a:p>
        </p:txBody>
      </p:sp>
      <p:sp>
        <p:nvSpPr>
          <p:cNvPr id="59443" name="Freeform 51"/>
          <p:cNvSpPr>
            <a:spLocks/>
          </p:cNvSpPr>
          <p:nvPr/>
        </p:nvSpPr>
        <p:spPr bwMode="auto">
          <a:xfrm>
            <a:off x="5583238" y="5710238"/>
            <a:ext cx="2014537" cy="350837"/>
          </a:xfrm>
          <a:custGeom>
            <a:avLst/>
            <a:gdLst/>
            <a:ahLst/>
            <a:cxnLst>
              <a:cxn ang="0">
                <a:pos x="0" y="125"/>
              </a:cxn>
              <a:cxn ang="0">
                <a:pos x="0" y="201"/>
              </a:cxn>
              <a:cxn ang="0">
                <a:pos x="18" y="221"/>
              </a:cxn>
              <a:cxn ang="0">
                <a:pos x="1155" y="221"/>
              </a:cxn>
              <a:cxn ang="0">
                <a:pos x="1169" y="209"/>
              </a:cxn>
              <a:cxn ang="0">
                <a:pos x="1169" y="183"/>
              </a:cxn>
              <a:cxn ang="0">
                <a:pos x="1154" y="170"/>
              </a:cxn>
              <a:cxn ang="0">
                <a:pos x="1092" y="170"/>
              </a:cxn>
              <a:cxn ang="0">
                <a:pos x="1092" y="59"/>
              </a:cxn>
              <a:cxn ang="0">
                <a:pos x="1152" y="59"/>
              </a:cxn>
              <a:cxn ang="0">
                <a:pos x="1152" y="30"/>
              </a:cxn>
              <a:cxn ang="0">
                <a:pos x="1224" y="30"/>
              </a:cxn>
              <a:cxn ang="0">
                <a:pos x="1224" y="59"/>
              </a:cxn>
              <a:cxn ang="0">
                <a:pos x="1254" y="59"/>
              </a:cxn>
              <a:cxn ang="0">
                <a:pos x="1269" y="41"/>
              </a:cxn>
              <a:cxn ang="0">
                <a:pos x="1269" y="15"/>
              </a:cxn>
              <a:cxn ang="0">
                <a:pos x="1250" y="0"/>
              </a:cxn>
              <a:cxn ang="0">
                <a:pos x="129" y="0"/>
              </a:cxn>
              <a:cxn ang="0">
                <a:pos x="116" y="14"/>
              </a:cxn>
              <a:cxn ang="0">
                <a:pos x="116" y="48"/>
              </a:cxn>
              <a:cxn ang="0">
                <a:pos x="125" y="57"/>
              </a:cxn>
              <a:cxn ang="0">
                <a:pos x="224" y="57"/>
              </a:cxn>
              <a:cxn ang="0">
                <a:pos x="224" y="170"/>
              </a:cxn>
              <a:cxn ang="0">
                <a:pos x="54" y="170"/>
              </a:cxn>
              <a:cxn ang="0">
                <a:pos x="54" y="126"/>
              </a:cxn>
              <a:cxn ang="0">
                <a:pos x="0" y="125"/>
              </a:cxn>
            </a:cxnLst>
            <a:rect l="0" t="0" r="r" b="b"/>
            <a:pathLst>
              <a:path w="1269" h="221">
                <a:moveTo>
                  <a:pt x="0" y="125"/>
                </a:moveTo>
                <a:lnTo>
                  <a:pt x="0" y="201"/>
                </a:lnTo>
                <a:lnTo>
                  <a:pt x="18" y="221"/>
                </a:lnTo>
                <a:lnTo>
                  <a:pt x="1155" y="221"/>
                </a:lnTo>
                <a:lnTo>
                  <a:pt x="1169" y="209"/>
                </a:lnTo>
                <a:lnTo>
                  <a:pt x="1169" y="183"/>
                </a:lnTo>
                <a:lnTo>
                  <a:pt x="1154" y="170"/>
                </a:lnTo>
                <a:lnTo>
                  <a:pt x="1092" y="170"/>
                </a:lnTo>
                <a:lnTo>
                  <a:pt x="1092" y="59"/>
                </a:lnTo>
                <a:lnTo>
                  <a:pt x="1152" y="59"/>
                </a:lnTo>
                <a:lnTo>
                  <a:pt x="1152" y="30"/>
                </a:lnTo>
                <a:lnTo>
                  <a:pt x="1224" y="30"/>
                </a:lnTo>
                <a:lnTo>
                  <a:pt x="1224" y="59"/>
                </a:lnTo>
                <a:lnTo>
                  <a:pt x="1254" y="59"/>
                </a:lnTo>
                <a:lnTo>
                  <a:pt x="1269" y="41"/>
                </a:lnTo>
                <a:lnTo>
                  <a:pt x="1269" y="15"/>
                </a:lnTo>
                <a:lnTo>
                  <a:pt x="1250" y="0"/>
                </a:lnTo>
                <a:lnTo>
                  <a:pt x="129" y="0"/>
                </a:lnTo>
                <a:lnTo>
                  <a:pt x="116" y="14"/>
                </a:lnTo>
                <a:lnTo>
                  <a:pt x="116" y="48"/>
                </a:lnTo>
                <a:lnTo>
                  <a:pt x="125" y="57"/>
                </a:lnTo>
                <a:lnTo>
                  <a:pt x="224" y="57"/>
                </a:lnTo>
                <a:lnTo>
                  <a:pt x="224" y="170"/>
                </a:lnTo>
                <a:lnTo>
                  <a:pt x="54" y="170"/>
                </a:lnTo>
                <a:lnTo>
                  <a:pt x="54" y="126"/>
                </a:lnTo>
                <a:lnTo>
                  <a:pt x="0" y="125"/>
                </a:lnTo>
                <a:close/>
              </a:path>
            </a:pathLst>
          </a:custGeom>
          <a:solidFill>
            <a:srgbClr val="336699"/>
          </a:solidFill>
          <a:ln w="9525">
            <a:solidFill>
              <a:schemeClr val="tx1"/>
            </a:solidFill>
            <a:round/>
            <a:headEnd/>
            <a:tailEnd/>
          </a:ln>
          <a:effectLst/>
        </p:spPr>
        <p:txBody>
          <a:bodyPr/>
          <a:lstStyle/>
          <a:p>
            <a:endParaRPr lang="fr-FR"/>
          </a:p>
        </p:txBody>
      </p:sp>
      <p:sp>
        <p:nvSpPr>
          <p:cNvPr id="59444" name="Rectangle 52"/>
          <p:cNvSpPr>
            <a:spLocks noChangeArrowheads="1"/>
          </p:cNvSpPr>
          <p:nvPr/>
        </p:nvSpPr>
        <p:spPr bwMode="auto">
          <a:xfrm>
            <a:off x="7337425" y="5903913"/>
            <a:ext cx="541338" cy="55562"/>
          </a:xfrm>
          <a:prstGeom prst="rect">
            <a:avLst/>
          </a:prstGeom>
          <a:solidFill>
            <a:srgbClr val="9933FF"/>
          </a:solidFill>
          <a:ln w="12700">
            <a:solidFill>
              <a:schemeClr val="tx1"/>
            </a:solidFill>
            <a:miter lim="800000"/>
            <a:headEnd/>
            <a:tailEnd/>
          </a:ln>
          <a:effectLst/>
        </p:spPr>
        <p:txBody>
          <a:bodyPr wrap="none" anchor="ctr"/>
          <a:lstStyle/>
          <a:p>
            <a:endParaRPr lang="fr-FR"/>
          </a:p>
        </p:txBody>
      </p:sp>
      <p:grpSp>
        <p:nvGrpSpPr>
          <p:cNvPr id="15" name="Group 53"/>
          <p:cNvGrpSpPr>
            <a:grpSpLocks/>
          </p:cNvGrpSpPr>
          <p:nvPr/>
        </p:nvGrpSpPr>
        <p:grpSpPr bwMode="auto">
          <a:xfrm>
            <a:off x="5249863" y="5908675"/>
            <a:ext cx="638175" cy="57150"/>
            <a:chOff x="3287" y="3722"/>
            <a:chExt cx="402" cy="36"/>
          </a:xfrm>
        </p:grpSpPr>
        <p:sp>
          <p:nvSpPr>
            <p:cNvPr id="59446" name="Rectangle 54"/>
            <p:cNvSpPr>
              <a:spLocks noChangeArrowheads="1"/>
            </p:cNvSpPr>
            <p:nvPr/>
          </p:nvSpPr>
          <p:spPr bwMode="auto">
            <a:xfrm>
              <a:off x="3287" y="3722"/>
              <a:ext cx="132" cy="35"/>
            </a:xfrm>
            <a:prstGeom prst="rect">
              <a:avLst/>
            </a:prstGeom>
            <a:solidFill>
              <a:srgbClr val="336699"/>
            </a:solidFill>
            <a:ln w="9525">
              <a:solidFill>
                <a:schemeClr val="tx1"/>
              </a:solidFill>
              <a:miter lim="800000"/>
              <a:headEnd/>
              <a:tailEnd/>
            </a:ln>
            <a:effectLst/>
          </p:spPr>
          <p:txBody>
            <a:bodyPr wrap="none" anchor="ctr"/>
            <a:lstStyle/>
            <a:p>
              <a:endParaRPr lang="fr-FR"/>
            </a:p>
          </p:txBody>
        </p:sp>
        <p:sp>
          <p:nvSpPr>
            <p:cNvPr id="59447" name="Rectangle 55"/>
            <p:cNvSpPr>
              <a:spLocks noChangeArrowheads="1"/>
            </p:cNvSpPr>
            <p:nvPr/>
          </p:nvSpPr>
          <p:spPr bwMode="auto">
            <a:xfrm>
              <a:off x="3557" y="3722"/>
              <a:ext cx="132" cy="36"/>
            </a:xfrm>
            <a:prstGeom prst="rect">
              <a:avLst/>
            </a:prstGeom>
            <a:solidFill>
              <a:srgbClr val="336699"/>
            </a:solidFill>
            <a:ln w="9525">
              <a:solidFill>
                <a:schemeClr val="tx1"/>
              </a:solidFill>
              <a:miter lim="800000"/>
              <a:headEnd/>
              <a:tailEnd/>
            </a:ln>
            <a:effectLst/>
          </p:spPr>
          <p:txBody>
            <a:bodyPr wrap="none" anchor="ctr"/>
            <a:lstStyle/>
            <a:p>
              <a:endParaRPr lang="fr-FR"/>
            </a:p>
          </p:txBody>
        </p:sp>
      </p:grpSp>
      <p:grpSp>
        <p:nvGrpSpPr>
          <p:cNvPr id="16" name="Group 56"/>
          <p:cNvGrpSpPr>
            <a:grpSpLocks/>
          </p:cNvGrpSpPr>
          <p:nvPr/>
        </p:nvGrpSpPr>
        <p:grpSpPr bwMode="auto">
          <a:xfrm>
            <a:off x="5926138" y="5775325"/>
            <a:ext cx="1289050" cy="152400"/>
            <a:chOff x="3769" y="3638"/>
            <a:chExt cx="732" cy="96"/>
          </a:xfrm>
        </p:grpSpPr>
        <p:sp>
          <p:nvSpPr>
            <p:cNvPr id="59449" name="Freeform 57"/>
            <p:cNvSpPr>
              <a:spLocks/>
            </p:cNvSpPr>
            <p:nvPr/>
          </p:nvSpPr>
          <p:spPr bwMode="auto">
            <a:xfrm>
              <a:off x="3769" y="3639"/>
              <a:ext cx="67" cy="95"/>
            </a:xfrm>
            <a:custGeom>
              <a:avLst/>
              <a:gdLst/>
              <a:ahLst/>
              <a:cxnLst>
                <a:cxn ang="0">
                  <a:pos x="44" y="0"/>
                </a:cxn>
                <a:cxn ang="0">
                  <a:pos x="20" y="11"/>
                </a:cxn>
                <a:cxn ang="0">
                  <a:pos x="2" y="38"/>
                </a:cxn>
                <a:cxn ang="0">
                  <a:pos x="5" y="68"/>
                </a:cxn>
                <a:cxn ang="0">
                  <a:pos x="19" y="84"/>
                </a:cxn>
                <a:cxn ang="0">
                  <a:pos x="40" y="92"/>
                </a:cxn>
                <a:cxn ang="0">
                  <a:pos x="67" y="95"/>
                </a:cxn>
              </a:cxnLst>
              <a:rect l="0" t="0" r="r" b="b"/>
              <a:pathLst>
                <a:path w="67" h="95">
                  <a:moveTo>
                    <a:pt x="44" y="0"/>
                  </a:moveTo>
                  <a:cubicBezTo>
                    <a:pt x="35" y="2"/>
                    <a:pt x="27" y="5"/>
                    <a:pt x="20" y="11"/>
                  </a:cubicBezTo>
                  <a:cubicBezTo>
                    <a:pt x="13" y="17"/>
                    <a:pt x="4" y="29"/>
                    <a:pt x="2" y="38"/>
                  </a:cubicBezTo>
                  <a:cubicBezTo>
                    <a:pt x="0" y="47"/>
                    <a:pt x="2" y="60"/>
                    <a:pt x="5" y="68"/>
                  </a:cubicBezTo>
                  <a:cubicBezTo>
                    <a:pt x="8" y="76"/>
                    <a:pt x="13" y="80"/>
                    <a:pt x="19" y="84"/>
                  </a:cubicBezTo>
                  <a:cubicBezTo>
                    <a:pt x="25" y="88"/>
                    <a:pt x="32" y="90"/>
                    <a:pt x="40" y="92"/>
                  </a:cubicBezTo>
                  <a:cubicBezTo>
                    <a:pt x="48" y="94"/>
                    <a:pt x="63" y="95"/>
                    <a:pt x="67" y="95"/>
                  </a:cubicBezTo>
                </a:path>
              </a:pathLst>
            </a:custGeom>
            <a:noFill/>
            <a:ln w="28575" cmpd="sng">
              <a:solidFill>
                <a:schemeClr val="tx1"/>
              </a:solidFill>
              <a:round/>
              <a:headEnd/>
              <a:tailEnd/>
            </a:ln>
            <a:effectLst/>
          </p:spPr>
          <p:txBody>
            <a:bodyPr/>
            <a:lstStyle/>
            <a:p>
              <a:endParaRPr lang="fr-FR"/>
            </a:p>
          </p:txBody>
        </p:sp>
        <p:sp>
          <p:nvSpPr>
            <p:cNvPr id="59450" name="Freeform 58"/>
            <p:cNvSpPr>
              <a:spLocks/>
            </p:cNvSpPr>
            <p:nvPr/>
          </p:nvSpPr>
          <p:spPr bwMode="auto">
            <a:xfrm>
              <a:off x="3813" y="3638"/>
              <a:ext cx="654" cy="96"/>
            </a:xfrm>
            <a:custGeom>
              <a:avLst/>
              <a:gdLst/>
              <a:ahLst/>
              <a:cxnLst>
                <a:cxn ang="0">
                  <a:pos x="0" y="1"/>
                </a:cxn>
                <a:cxn ang="0">
                  <a:pos x="102" y="1"/>
                </a:cxn>
                <a:cxn ang="0">
                  <a:pos x="123" y="96"/>
                </a:cxn>
                <a:cxn ang="0">
                  <a:pos x="152" y="0"/>
                </a:cxn>
                <a:cxn ang="0">
                  <a:pos x="177" y="96"/>
                </a:cxn>
                <a:cxn ang="0">
                  <a:pos x="204" y="0"/>
                </a:cxn>
                <a:cxn ang="0">
                  <a:pos x="231" y="96"/>
                </a:cxn>
                <a:cxn ang="0">
                  <a:pos x="258" y="0"/>
                </a:cxn>
                <a:cxn ang="0">
                  <a:pos x="287" y="96"/>
                </a:cxn>
                <a:cxn ang="0">
                  <a:pos x="311" y="0"/>
                </a:cxn>
                <a:cxn ang="0">
                  <a:pos x="339" y="96"/>
                </a:cxn>
                <a:cxn ang="0">
                  <a:pos x="365" y="0"/>
                </a:cxn>
                <a:cxn ang="0">
                  <a:pos x="392" y="96"/>
                </a:cxn>
                <a:cxn ang="0">
                  <a:pos x="414" y="0"/>
                </a:cxn>
                <a:cxn ang="0">
                  <a:pos x="440" y="94"/>
                </a:cxn>
                <a:cxn ang="0">
                  <a:pos x="467" y="0"/>
                </a:cxn>
                <a:cxn ang="0">
                  <a:pos x="494" y="96"/>
                </a:cxn>
                <a:cxn ang="0">
                  <a:pos x="522" y="0"/>
                </a:cxn>
                <a:cxn ang="0">
                  <a:pos x="545" y="94"/>
                </a:cxn>
                <a:cxn ang="0">
                  <a:pos x="654" y="94"/>
                </a:cxn>
              </a:cxnLst>
              <a:rect l="0" t="0" r="r" b="b"/>
              <a:pathLst>
                <a:path w="654" h="96">
                  <a:moveTo>
                    <a:pt x="0" y="1"/>
                  </a:moveTo>
                  <a:lnTo>
                    <a:pt x="102" y="1"/>
                  </a:lnTo>
                  <a:lnTo>
                    <a:pt x="123" y="96"/>
                  </a:lnTo>
                  <a:lnTo>
                    <a:pt x="152" y="0"/>
                  </a:lnTo>
                  <a:lnTo>
                    <a:pt x="177" y="96"/>
                  </a:lnTo>
                  <a:lnTo>
                    <a:pt x="204" y="0"/>
                  </a:lnTo>
                  <a:lnTo>
                    <a:pt x="231" y="96"/>
                  </a:lnTo>
                  <a:lnTo>
                    <a:pt x="258" y="0"/>
                  </a:lnTo>
                  <a:lnTo>
                    <a:pt x="287" y="96"/>
                  </a:lnTo>
                  <a:lnTo>
                    <a:pt x="311" y="0"/>
                  </a:lnTo>
                  <a:lnTo>
                    <a:pt x="339" y="96"/>
                  </a:lnTo>
                  <a:lnTo>
                    <a:pt x="365" y="0"/>
                  </a:lnTo>
                  <a:lnTo>
                    <a:pt x="392" y="96"/>
                  </a:lnTo>
                  <a:lnTo>
                    <a:pt x="414" y="0"/>
                  </a:lnTo>
                  <a:lnTo>
                    <a:pt x="440" y="94"/>
                  </a:lnTo>
                  <a:lnTo>
                    <a:pt x="467" y="0"/>
                  </a:lnTo>
                  <a:lnTo>
                    <a:pt x="494" y="96"/>
                  </a:lnTo>
                  <a:lnTo>
                    <a:pt x="522" y="0"/>
                  </a:lnTo>
                  <a:lnTo>
                    <a:pt x="545" y="94"/>
                  </a:lnTo>
                  <a:lnTo>
                    <a:pt x="654" y="94"/>
                  </a:lnTo>
                </a:path>
              </a:pathLst>
            </a:custGeom>
            <a:noFill/>
            <a:ln w="28575" cmpd="sng">
              <a:solidFill>
                <a:schemeClr val="tx1"/>
              </a:solidFill>
              <a:round/>
              <a:headEnd/>
              <a:tailEnd/>
            </a:ln>
            <a:effectLst/>
          </p:spPr>
          <p:txBody>
            <a:bodyPr/>
            <a:lstStyle/>
            <a:p>
              <a:endParaRPr lang="fr-FR"/>
            </a:p>
          </p:txBody>
        </p:sp>
        <p:sp>
          <p:nvSpPr>
            <p:cNvPr id="59451" name="Freeform 59"/>
            <p:cNvSpPr>
              <a:spLocks/>
            </p:cNvSpPr>
            <p:nvPr/>
          </p:nvSpPr>
          <p:spPr bwMode="auto">
            <a:xfrm>
              <a:off x="4445" y="3638"/>
              <a:ext cx="56" cy="93"/>
            </a:xfrm>
            <a:custGeom>
              <a:avLst/>
              <a:gdLst/>
              <a:ahLst/>
              <a:cxnLst>
                <a:cxn ang="0">
                  <a:pos x="21" y="93"/>
                </a:cxn>
                <a:cxn ang="0">
                  <a:pos x="40" y="84"/>
                </a:cxn>
                <a:cxn ang="0">
                  <a:pos x="54" y="66"/>
                </a:cxn>
                <a:cxn ang="0">
                  <a:pos x="55" y="43"/>
                </a:cxn>
                <a:cxn ang="0">
                  <a:pos x="51" y="22"/>
                </a:cxn>
                <a:cxn ang="0">
                  <a:pos x="34" y="7"/>
                </a:cxn>
                <a:cxn ang="0">
                  <a:pos x="15" y="1"/>
                </a:cxn>
                <a:cxn ang="0">
                  <a:pos x="0" y="1"/>
                </a:cxn>
              </a:cxnLst>
              <a:rect l="0" t="0" r="r" b="b"/>
              <a:pathLst>
                <a:path w="56" h="93">
                  <a:moveTo>
                    <a:pt x="21" y="93"/>
                  </a:moveTo>
                  <a:cubicBezTo>
                    <a:pt x="28" y="90"/>
                    <a:pt x="35" y="88"/>
                    <a:pt x="40" y="84"/>
                  </a:cubicBezTo>
                  <a:cubicBezTo>
                    <a:pt x="45" y="80"/>
                    <a:pt x="52" y="73"/>
                    <a:pt x="54" y="66"/>
                  </a:cubicBezTo>
                  <a:cubicBezTo>
                    <a:pt x="56" y="59"/>
                    <a:pt x="55" y="50"/>
                    <a:pt x="55" y="43"/>
                  </a:cubicBezTo>
                  <a:cubicBezTo>
                    <a:pt x="55" y="36"/>
                    <a:pt x="54" y="28"/>
                    <a:pt x="51" y="22"/>
                  </a:cubicBezTo>
                  <a:cubicBezTo>
                    <a:pt x="48" y="16"/>
                    <a:pt x="40" y="10"/>
                    <a:pt x="34" y="7"/>
                  </a:cubicBezTo>
                  <a:cubicBezTo>
                    <a:pt x="28" y="4"/>
                    <a:pt x="21" y="2"/>
                    <a:pt x="15" y="1"/>
                  </a:cubicBezTo>
                  <a:cubicBezTo>
                    <a:pt x="9" y="0"/>
                    <a:pt x="4" y="0"/>
                    <a:pt x="0" y="1"/>
                  </a:cubicBezTo>
                </a:path>
              </a:pathLst>
            </a:custGeom>
            <a:noFill/>
            <a:ln w="28575" cmpd="sng">
              <a:solidFill>
                <a:schemeClr val="tx1"/>
              </a:solidFill>
              <a:round/>
              <a:headEnd/>
              <a:tailEnd/>
            </a:ln>
            <a:effectLst/>
          </p:spPr>
          <p:txBody>
            <a:bodyPr/>
            <a:lstStyle/>
            <a:p>
              <a:endParaRPr lang="fr-FR"/>
            </a:p>
          </p:txBody>
        </p:sp>
      </p:grpSp>
      <p:sp>
        <p:nvSpPr>
          <p:cNvPr id="59452" name="Freeform 60"/>
          <p:cNvSpPr>
            <a:spLocks/>
          </p:cNvSpPr>
          <p:nvPr/>
        </p:nvSpPr>
        <p:spPr bwMode="auto">
          <a:xfrm>
            <a:off x="7462838" y="5708650"/>
            <a:ext cx="696912" cy="200025"/>
          </a:xfrm>
          <a:custGeom>
            <a:avLst/>
            <a:gdLst/>
            <a:ahLst/>
            <a:cxnLst>
              <a:cxn ang="0">
                <a:pos x="0" y="47"/>
              </a:cxn>
              <a:cxn ang="0">
                <a:pos x="94" y="47"/>
              </a:cxn>
              <a:cxn ang="0">
                <a:pos x="111" y="0"/>
              </a:cxn>
              <a:cxn ang="0">
                <a:pos x="123" y="47"/>
              </a:cxn>
              <a:cxn ang="0">
                <a:pos x="142" y="2"/>
              </a:cxn>
              <a:cxn ang="0">
                <a:pos x="156" y="47"/>
              </a:cxn>
              <a:cxn ang="0">
                <a:pos x="180" y="2"/>
              </a:cxn>
              <a:cxn ang="0">
                <a:pos x="189" y="47"/>
              </a:cxn>
              <a:cxn ang="0">
                <a:pos x="216" y="2"/>
              </a:cxn>
              <a:cxn ang="0">
                <a:pos x="229" y="47"/>
              </a:cxn>
              <a:cxn ang="0">
                <a:pos x="249" y="2"/>
              </a:cxn>
              <a:cxn ang="0">
                <a:pos x="262" y="47"/>
              </a:cxn>
              <a:cxn ang="0">
                <a:pos x="285" y="2"/>
              </a:cxn>
              <a:cxn ang="0">
                <a:pos x="295" y="47"/>
              </a:cxn>
              <a:cxn ang="0">
                <a:pos x="322" y="2"/>
              </a:cxn>
              <a:cxn ang="0">
                <a:pos x="331" y="47"/>
              </a:cxn>
              <a:cxn ang="0">
                <a:pos x="396" y="47"/>
              </a:cxn>
              <a:cxn ang="0">
                <a:pos x="409" y="54"/>
              </a:cxn>
              <a:cxn ang="0">
                <a:pos x="409" y="114"/>
              </a:cxn>
              <a:cxn ang="0">
                <a:pos x="417" y="126"/>
              </a:cxn>
              <a:cxn ang="0">
                <a:pos x="439" y="126"/>
              </a:cxn>
            </a:cxnLst>
            <a:rect l="0" t="0" r="r" b="b"/>
            <a:pathLst>
              <a:path w="439" h="126">
                <a:moveTo>
                  <a:pt x="0" y="47"/>
                </a:moveTo>
                <a:lnTo>
                  <a:pt x="94" y="47"/>
                </a:lnTo>
                <a:lnTo>
                  <a:pt x="111" y="0"/>
                </a:lnTo>
                <a:lnTo>
                  <a:pt x="123" y="47"/>
                </a:lnTo>
                <a:lnTo>
                  <a:pt x="142" y="2"/>
                </a:lnTo>
                <a:lnTo>
                  <a:pt x="156" y="47"/>
                </a:lnTo>
                <a:lnTo>
                  <a:pt x="180" y="2"/>
                </a:lnTo>
                <a:lnTo>
                  <a:pt x="189" y="47"/>
                </a:lnTo>
                <a:lnTo>
                  <a:pt x="216" y="2"/>
                </a:lnTo>
                <a:lnTo>
                  <a:pt x="229" y="47"/>
                </a:lnTo>
                <a:lnTo>
                  <a:pt x="249" y="2"/>
                </a:lnTo>
                <a:lnTo>
                  <a:pt x="262" y="47"/>
                </a:lnTo>
                <a:lnTo>
                  <a:pt x="285" y="2"/>
                </a:lnTo>
                <a:lnTo>
                  <a:pt x="295" y="47"/>
                </a:lnTo>
                <a:lnTo>
                  <a:pt x="322" y="2"/>
                </a:lnTo>
                <a:lnTo>
                  <a:pt x="331" y="47"/>
                </a:lnTo>
                <a:lnTo>
                  <a:pt x="396" y="47"/>
                </a:lnTo>
                <a:lnTo>
                  <a:pt x="409" y="54"/>
                </a:lnTo>
                <a:lnTo>
                  <a:pt x="409" y="114"/>
                </a:lnTo>
                <a:lnTo>
                  <a:pt x="417" y="126"/>
                </a:lnTo>
                <a:lnTo>
                  <a:pt x="439" y="126"/>
                </a:lnTo>
              </a:path>
            </a:pathLst>
          </a:custGeom>
          <a:noFill/>
          <a:ln w="19050" cmpd="sng">
            <a:solidFill>
              <a:schemeClr val="tx1"/>
            </a:solidFill>
            <a:round/>
            <a:headEnd/>
            <a:tailEnd/>
          </a:ln>
          <a:effectLst/>
        </p:spPr>
        <p:txBody>
          <a:bodyPr/>
          <a:lstStyle/>
          <a:p>
            <a:endParaRPr lang="fr-FR"/>
          </a:p>
        </p:txBody>
      </p:sp>
      <p:grpSp>
        <p:nvGrpSpPr>
          <p:cNvPr id="17" name="Group 61"/>
          <p:cNvGrpSpPr>
            <a:grpSpLocks/>
          </p:cNvGrpSpPr>
          <p:nvPr/>
        </p:nvGrpSpPr>
        <p:grpSpPr bwMode="auto">
          <a:xfrm>
            <a:off x="4770438" y="5508625"/>
            <a:ext cx="1246187" cy="676275"/>
            <a:chOff x="3033" y="3470"/>
            <a:chExt cx="785" cy="426"/>
          </a:xfrm>
        </p:grpSpPr>
        <p:sp>
          <p:nvSpPr>
            <p:cNvPr id="59454" name="Rectangle 62"/>
            <p:cNvSpPr>
              <a:spLocks noChangeArrowheads="1"/>
            </p:cNvSpPr>
            <p:nvPr/>
          </p:nvSpPr>
          <p:spPr bwMode="auto">
            <a:xfrm>
              <a:off x="3033" y="3495"/>
              <a:ext cx="81" cy="381"/>
            </a:xfrm>
            <a:prstGeom prst="rect">
              <a:avLst/>
            </a:prstGeom>
            <a:solidFill>
              <a:schemeClr val="bg2"/>
            </a:solidFill>
            <a:ln w="9525">
              <a:solidFill>
                <a:schemeClr val="bg2"/>
              </a:solidFill>
              <a:miter lim="800000"/>
              <a:headEnd/>
              <a:tailEnd/>
            </a:ln>
            <a:effectLst/>
          </p:spPr>
          <p:txBody>
            <a:bodyPr wrap="none" anchor="ctr"/>
            <a:lstStyle/>
            <a:p>
              <a:endParaRPr lang="fr-FR"/>
            </a:p>
          </p:txBody>
        </p:sp>
        <p:sp>
          <p:nvSpPr>
            <p:cNvPr id="59455" name="Rectangle 63"/>
            <p:cNvSpPr>
              <a:spLocks noChangeArrowheads="1"/>
            </p:cNvSpPr>
            <p:nvPr/>
          </p:nvSpPr>
          <p:spPr bwMode="auto">
            <a:xfrm>
              <a:off x="3789" y="3666"/>
              <a:ext cx="29" cy="44"/>
            </a:xfrm>
            <a:prstGeom prst="rect">
              <a:avLst/>
            </a:prstGeom>
            <a:solidFill>
              <a:srgbClr val="BD7E3F"/>
            </a:solidFill>
            <a:ln w="12700">
              <a:solidFill>
                <a:schemeClr val="tx1"/>
              </a:solidFill>
              <a:miter lim="800000"/>
              <a:headEnd/>
              <a:tailEnd/>
            </a:ln>
            <a:effectLst/>
          </p:spPr>
          <p:txBody>
            <a:bodyPr wrap="none" anchor="ctr"/>
            <a:lstStyle/>
            <a:p>
              <a:endParaRPr lang="fr-FR"/>
            </a:p>
          </p:txBody>
        </p:sp>
        <p:sp>
          <p:nvSpPr>
            <p:cNvPr id="59456" name="Freeform 64"/>
            <p:cNvSpPr>
              <a:spLocks/>
            </p:cNvSpPr>
            <p:nvPr/>
          </p:nvSpPr>
          <p:spPr bwMode="auto">
            <a:xfrm>
              <a:off x="3104" y="3470"/>
              <a:ext cx="651" cy="426"/>
            </a:xfrm>
            <a:custGeom>
              <a:avLst/>
              <a:gdLst/>
              <a:ahLst/>
              <a:cxnLst>
                <a:cxn ang="0">
                  <a:pos x="0" y="0"/>
                </a:cxn>
                <a:cxn ang="0">
                  <a:pos x="0" y="426"/>
                </a:cxn>
                <a:cxn ang="0">
                  <a:pos x="54" y="426"/>
                </a:cxn>
                <a:cxn ang="0">
                  <a:pos x="54" y="240"/>
                </a:cxn>
                <a:cxn ang="0">
                  <a:pos x="651" y="240"/>
                </a:cxn>
                <a:cxn ang="0">
                  <a:pos x="651" y="195"/>
                </a:cxn>
                <a:cxn ang="0">
                  <a:pos x="54" y="195"/>
                </a:cxn>
                <a:cxn ang="0">
                  <a:pos x="54" y="0"/>
                </a:cxn>
                <a:cxn ang="0">
                  <a:pos x="0" y="0"/>
                </a:cxn>
              </a:cxnLst>
              <a:rect l="0" t="0" r="r" b="b"/>
              <a:pathLst>
                <a:path w="651" h="426">
                  <a:moveTo>
                    <a:pt x="0" y="0"/>
                  </a:moveTo>
                  <a:lnTo>
                    <a:pt x="0" y="426"/>
                  </a:lnTo>
                  <a:lnTo>
                    <a:pt x="54" y="426"/>
                  </a:lnTo>
                  <a:lnTo>
                    <a:pt x="54" y="240"/>
                  </a:lnTo>
                  <a:lnTo>
                    <a:pt x="651" y="240"/>
                  </a:lnTo>
                  <a:lnTo>
                    <a:pt x="651" y="195"/>
                  </a:lnTo>
                  <a:lnTo>
                    <a:pt x="54" y="195"/>
                  </a:lnTo>
                  <a:lnTo>
                    <a:pt x="54" y="0"/>
                  </a:lnTo>
                  <a:lnTo>
                    <a:pt x="0" y="0"/>
                  </a:lnTo>
                  <a:close/>
                </a:path>
              </a:pathLst>
            </a:custGeom>
            <a:solidFill>
              <a:srgbClr val="BD7E3F"/>
            </a:solidFill>
            <a:ln w="12700" cmpd="sng">
              <a:solidFill>
                <a:schemeClr val="tx1"/>
              </a:solidFill>
              <a:round/>
              <a:headEnd/>
              <a:tailEnd/>
            </a:ln>
            <a:effectLst/>
          </p:spPr>
          <p:txBody>
            <a:bodyPr/>
            <a:lstStyle/>
            <a:p>
              <a:endParaRPr lang="fr-FR"/>
            </a:p>
          </p:txBody>
        </p:sp>
      </p:grpSp>
      <p:grpSp>
        <p:nvGrpSpPr>
          <p:cNvPr id="18" name="Group 65"/>
          <p:cNvGrpSpPr>
            <a:grpSpLocks/>
          </p:cNvGrpSpPr>
          <p:nvPr/>
        </p:nvGrpSpPr>
        <p:grpSpPr bwMode="auto">
          <a:xfrm>
            <a:off x="7134225" y="5513388"/>
            <a:ext cx="1239838" cy="673100"/>
            <a:chOff x="4454" y="3473"/>
            <a:chExt cx="781" cy="424"/>
          </a:xfrm>
        </p:grpSpPr>
        <p:grpSp>
          <p:nvGrpSpPr>
            <p:cNvPr id="19" name="Group 66"/>
            <p:cNvGrpSpPr>
              <a:grpSpLocks/>
            </p:cNvGrpSpPr>
            <p:nvPr/>
          </p:nvGrpSpPr>
          <p:grpSpPr bwMode="auto">
            <a:xfrm>
              <a:off x="4454" y="3477"/>
              <a:ext cx="781" cy="418"/>
              <a:chOff x="4454" y="3477"/>
              <a:chExt cx="781" cy="418"/>
            </a:xfrm>
          </p:grpSpPr>
          <p:sp>
            <p:nvSpPr>
              <p:cNvPr id="59459" name="Rectangle 67"/>
              <p:cNvSpPr>
                <a:spLocks noChangeArrowheads="1"/>
              </p:cNvSpPr>
              <p:nvPr/>
            </p:nvSpPr>
            <p:spPr bwMode="auto">
              <a:xfrm>
                <a:off x="5160" y="3497"/>
                <a:ext cx="75" cy="376"/>
              </a:xfrm>
              <a:prstGeom prst="rect">
                <a:avLst/>
              </a:prstGeom>
              <a:solidFill>
                <a:schemeClr val="bg2"/>
              </a:solidFill>
              <a:ln w="9525">
                <a:solidFill>
                  <a:schemeClr val="bg2"/>
                </a:solidFill>
                <a:miter lim="800000"/>
                <a:headEnd/>
                <a:tailEnd/>
              </a:ln>
              <a:effectLst/>
            </p:spPr>
            <p:txBody>
              <a:bodyPr wrap="none" anchor="ctr"/>
              <a:lstStyle/>
              <a:p>
                <a:endParaRPr lang="fr-FR"/>
              </a:p>
            </p:txBody>
          </p:sp>
          <p:sp>
            <p:nvSpPr>
              <p:cNvPr id="59460" name="Freeform 68"/>
              <p:cNvSpPr>
                <a:spLocks/>
              </p:cNvSpPr>
              <p:nvPr/>
            </p:nvSpPr>
            <p:spPr bwMode="auto">
              <a:xfrm>
                <a:off x="5091" y="3477"/>
                <a:ext cx="71" cy="418"/>
              </a:xfrm>
              <a:custGeom>
                <a:avLst/>
                <a:gdLst/>
                <a:ahLst/>
                <a:cxnLst>
                  <a:cxn ang="0">
                    <a:pos x="71" y="0"/>
                  </a:cxn>
                  <a:cxn ang="0">
                    <a:pos x="20" y="0"/>
                  </a:cxn>
                  <a:cxn ang="0">
                    <a:pos x="20" y="190"/>
                  </a:cxn>
                  <a:cxn ang="0">
                    <a:pos x="0" y="190"/>
                  </a:cxn>
                  <a:cxn ang="0">
                    <a:pos x="0" y="231"/>
                  </a:cxn>
                  <a:cxn ang="0">
                    <a:pos x="21" y="231"/>
                  </a:cxn>
                  <a:cxn ang="0">
                    <a:pos x="21" y="418"/>
                  </a:cxn>
                  <a:cxn ang="0">
                    <a:pos x="69" y="418"/>
                  </a:cxn>
                  <a:cxn ang="0">
                    <a:pos x="71" y="0"/>
                  </a:cxn>
                </a:cxnLst>
                <a:rect l="0" t="0" r="r" b="b"/>
                <a:pathLst>
                  <a:path w="71" h="418">
                    <a:moveTo>
                      <a:pt x="71" y="0"/>
                    </a:moveTo>
                    <a:lnTo>
                      <a:pt x="20" y="0"/>
                    </a:lnTo>
                    <a:lnTo>
                      <a:pt x="20" y="190"/>
                    </a:lnTo>
                    <a:lnTo>
                      <a:pt x="0" y="190"/>
                    </a:lnTo>
                    <a:lnTo>
                      <a:pt x="0" y="231"/>
                    </a:lnTo>
                    <a:lnTo>
                      <a:pt x="21" y="231"/>
                    </a:lnTo>
                    <a:lnTo>
                      <a:pt x="21" y="418"/>
                    </a:lnTo>
                    <a:lnTo>
                      <a:pt x="69" y="418"/>
                    </a:lnTo>
                    <a:lnTo>
                      <a:pt x="71" y="0"/>
                    </a:lnTo>
                    <a:close/>
                  </a:path>
                </a:pathLst>
              </a:custGeom>
              <a:solidFill>
                <a:srgbClr val="BD7E3F"/>
              </a:solidFill>
              <a:ln w="12700" cmpd="sng">
                <a:solidFill>
                  <a:schemeClr val="tx1"/>
                </a:solidFill>
                <a:round/>
                <a:headEnd/>
                <a:tailEnd/>
              </a:ln>
              <a:effectLst/>
            </p:spPr>
            <p:txBody>
              <a:bodyPr/>
              <a:lstStyle/>
              <a:p>
                <a:endParaRPr lang="fr-FR"/>
              </a:p>
            </p:txBody>
          </p:sp>
          <p:sp>
            <p:nvSpPr>
              <p:cNvPr id="59461" name="Rectangle 69"/>
              <p:cNvSpPr>
                <a:spLocks noChangeArrowheads="1"/>
              </p:cNvSpPr>
              <p:nvPr/>
            </p:nvSpPr>
            <p:spPr bwMode="auto">
              <a:xfrm>
                <a:off x="4519" y="3667"/>
                <a:ext cx="535" cy="40"/>
              </a:xfrm>
              <a:prstGeom prst="rect">
                <a:avLst/>
              </a:prstGeom>
              <a:solidFill>
                <a:srgbClr val="BD7E3F"/>
              </a:solidFill>
              <a:ln w="12700">
                <a:solidFill>
                  <a:schemeClr val="tx1"/>
                </a:solidFill>
                <a:miter lim="800000"/>
                <a:headEnd/>
                <a:tailEnd/>
              </a:ln>
              <a:effectLst/>
            </p:spPr>
            <p:txBody>
              <a:bodyPr wrap="none" anchor="ctr"/>
              <a:lstStyle/>
              <a:p>
                <a:endParaRPr lang="fr-FR"/>
              </a:p>
            </p:txBody>
          </p:sp>
          <p:sp>
            <p:nvSpPr>
              <p:cNvPr id="59462" name="Rectangle 70"/>
              <p:cNvSpPr>
                <a:spLocks noChangeArrowheads="1"/>
              </p:cNvSpPr>
              <p:nvPr/>
            </p:nvSpPr>
            <p:spPr bwMode="auto">
              <a:xfrm>
                <a:off x="4454" y="3668"/>
                <a:ext cx="28" cy="42"/>
              </a:xfrm>
              <a:prstGeom prst="rect">
                <a:avLst/>
              </a:prstGeom>
              <a:solidFill>
                <a:srgbClr val="BD7E3F"/>
              </a:solidFill>
              <a:ln w="9525">
                <a:solidFill>
                  <a:schemeClr val="tx1"/>
                </a:solidFill>
                <a:miter lim="800000"/>
                <a:headEnd/>
                <a:tailEnd/>
              </a:ln>
              <a:effectLst/>
            </p:spPr>
            <p:txBody>
              <a:bodyPr wrap="none" anchor="ctr"/>
              <a:lstStyle/>
              <a:p>
                <a:endParaRPr lang="fr-FR"/>
              </a:p>
            </p:txBody>
          </p:sp>
        </p:grpSp>
        <p:sp>
          <p:nvSpPr>
            <p:cNvPr id="59463" name="Freeform 71"/>
            <p:cNvSpPr>
              <a:spLocks/>
            </p:cNvSpPr>
            <p:nvPr/>
          </p:nvSpPr>
          <p:spPr bwMode="auto">
            <a:xfrm>
              <a:off x="5090" y="3473"/>
              <a:ext cx="75" cy="424"/>
            </a:xfrm>
            <a:custGeom>
              <a:avLst/>
              <a:gdLst/>
              <a:ahLst/>
              <a:cxnLst>
                <a:cxn ang="0">
                  <a:pos x="21" y="0"/>
                </a:cxn>
                <a:cxn ang="0">
                  <a:pos x="21" y="193"/>
                </a:cxn>
                <a:cxn ang="0">
                  <a:pos x="0" y="193"/>
                </a:cxn>
                <a:cxn ang="0">
                  <a:pos x="0" y="237"/>
                </a:cxn>
                <a:cxn ang="0">
                  <a:pos x="21" y="237"/>
                </a:cxn>
                <a:cxn ang="0">
                  <a:pos x="21" y="424"/>
                </a:cxn>
                <a:cxn ang="0">
                  <a:pos x="75" y="424"/>
                </a:cxn>
                <a:cxn ang="0">
                  <a:pos x="75" y="0"/>
                </a:cxn>
                <a:cxn ang="0">
                  <a:pos x="21" y="0"/>
                </a:cxn>
              </a:cxnLst>
              <a:rect l="0" t="0" r="r" b="b"/>
              <a:pathLst>
                <a:path w="75" h="424">
                  <a:moveTo>
                    <a:pt x="21" y="0"/>
                  </a:moveTo>
                  <a:lnTo>
                    <a:pt x="21" y="193"/>
                  </a:lnTo>
                  <a:lnTo>
                    <a:pt x="0" y="193"/>
                  </a:lnTo>
                  <a:lnTo>
                    <a:pt x="0" y="237"/>
                  </a:lnTo>
                  <a:lnTo>
                    <a:pt x="21" y="237"/>
                  </a:lnTo>
                  <a:lnTo>
                    <a:pt x="21" y="424"/>
                  </a:lnTo>
                  <a:lnTo>
                    <a:pt x="75" y="424"/>
                  </a:lnTo>
                  <a:lnTo>
                    <a:pt x="75" y="0"/>
                  </a:lnTo>
                  <a:lnTo>
                    <a:pt x="21" y="0"/>
                  </a:lnTo>
                  <a:close/>
                </a:path>
              </a:pathLst>
            </a:custGeom>
            <a:solidFill>
              <a:srgbClr val="BD7E3F"/>
            </a:solidFill>
            <a:ln w="12700" cmpd="sng">
              <a:solidFill>
                <a:schemeClr val="tx1"/>
              </a:solidFill>
              <a:round/>
              <a:headEnd/>
              <a:tailEnd/>
            </a:ln>
            <a:effectLst/>
          </p:spPr>
          <p:txBody>
            <a:bodyPr/>
            <a:lstStyle/>
            <a:p>
              <a:endParaRPr lang="fr-FR"/>
            </a:p>
          </p:txBody>
        </p:sp>
      </p:grpSp>
      <p:sp>
        <p:nvSpPr>
          <p:cNvPr id="59465" name="Text Box 73"/>
          <p:cNvSpPr txBox="1">
            <a:spLocks noChangeArrowheads="1"/>
          </p:cNvSpPr>
          <p:nvPr/>
        </p:nvSpPr>
        <p:spPr bwMode="auto">
          <a:xfrm>
            <a:off x="461963" y="1082675"/>
            <a:ext cx="3360737" cy="304800"/>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a:solidFill>
                  <a:srgbClr val="000099"/>
                </a:solidFill>
              </a:rPr>
              <a:t>Fonctionnement</a:t>
            </a:r>
          </a:p>
        </p:txBody>
      </p:sp>
      <p:sp>
        <p:nvSpPr>
          <p:cNvPr id="59476" name="Freeform 84"/>
          <p:cNvSpPr>
            <a:spLocks/>
          </p:cNvSpPr>
          <p:nvPr/>
        </p:nvSpPr>
        <p:spPr bwMode="auto">
          <a:xfrm>
            <a:off x="5954713" y="4102100"/>
            <a:ext cx="1149350" cy="180975"/>
          </a:xfrm>
          <a:custGeom>
            <a:avLst/>
            <a:gdLst/>
            <a:ahLst/>
            <a:cxnLst>
              <a:cxn ang="0">
                <a:pos x="0" y="42"/>
              </a:cxn>
              <a:cxn ang="0">
                <a:pos x="138" y="42"/>
              </a:cxn>
              <a:cxn ang="0">
                <a:pos x="162" y="96"/>
              </a:cxn>
              <a:cxn ang="0">
                <a:pos x="180" y="6"/>
              </a:cxn>
              <a:cxn ang="0">
                <a:pos x="198" y="90"/>
              </a:cxn>
              <a:cxn ang="0">
                <a:pos x="234" y="6"/>
              </a:cxn>
              <a:cxn ang="0">
                <a:pos x="258" y="90"/>
              </a:cxn>
              <a:cxn ang="0">
                <a:pos x="270" y="6"/>
              </a:cxn>
              <a:cxn ang="0">
                <a:pos x="294" y="102"/>
              </a:cxn>
              <a:cxn ang="0">
                <a:pos x="312" y="6"/>
              </a:cxn>
              <a:cxn ang="0">
                <a:pos x="330" y="96"/>
              </a:cxn>
              <a:cxn ang="0">
                <a:pos x="354" y="6"/>
              </a:cxn>
              <a:cxn ang="0">
                <a:pos x="378" y="96"/>
              </a:cxn>
              <a:cxn ang="0">
                <a:pos x="396" y="0"/>
              </a:cxn>
              <a:cxn ang="0">
                <a:pos x="414" y="96"/>
              </a:cxn>
              <a:cxn ang="0">
                <a:pos x="444" y="6"/>
              </a:cxn>
              <a:cxn ang="0">
                <a:pos x="456" y="96"/>
              </a:cxn>
              <a:cxn ang="0">
                <a:pos x="486" y="6"/>
              </a:cxn>
              <a:cxn ang="0">
                <a:pos x="498" y="96"/>
              </a:cxn>
              <a:cxn ang="0">
                <a:pos x="510" y="42"/>
              </a:cxn>
              <a:cxn ang="0">
                <a:pos x="648" y="42"/>
              </a:cxn>
            </a:cxnLst>
            <a:rect l="0" t="0" r="r" b="b"/>
            <a:pathLst>
              <a:path w="648" h="102">
                <a:moveTo>
                  <a:pt x="0" y="42"/>
                </a:moveTo>
                <a:lnTo>
                  <a:pt x="138" y="42"/>
                </a:lnTo>
                <a:lnTo>
                  <a:pt x="162" y="96"/>
                </a:lnTo>
                <a:lnTo>
                  <a:pt x="180" y="6"/>
                </a:lnTo>
                <a:lnTo>
                  <a:pt x="198" y="90"/>
                </a:lnTo>
                <a:lnTo>
                  <a:pt x="234" y="6"/>
                </a:lnTo>
                <a:lnTo>
                  <a:pt x="258" y="90"/>
                </a:lnTo>
                <a:lnTo>
                  <a:pt x="270" y="6"/>
                </a:lnTo>
                <a:lnTo>
                  <a:pt x="294" y="102"/>
                </a:lnTo>
                <a:lnTo>
                  <a:pt x="312" y="6"/>
                </a:lnTo>
                <a:lnTo>
                  <a:pt x="330" y="96"/>
                </a:lnTo>
                <a:lnTo>
                  <a:pt x="354" y="6"/>
                </a:lnTo>
                <a:lnTo>
                  <a:pt x="378" y="96"/>
                </a:lnTo>
                <a:lnTo>
                  <a:pt x="396" y="0"/>
                </a:lnTo>
                <a:lnTo>
                  <a:pt x="414" y="96"/>
                </a:lnTo>
                <a:lnTo>
                  <a:pt x="444" y="6"/>
                </a:lnTo>
                <a:lnTo>
                  <a:pt x="456" y="96"/>
                </a:lnTo>
                <a:lnTo>
                  <a:pt x="486" y="6"/>
                </a:lnTo>
                <a:lnTo>
                  <a:pt x="498" y="96"/>
                </a:lnTo>
                <a:lnTo>
                  <a:pt x="510" y="42"/>
                </a:lnTo>
                <a:lnTo>
                  <a:pt x="648" y="42"/>
                </a:lnTo>
              </a:path>
            </a:pathLst>
          </a:custGeom>
          <a:noFill/>
          <a:ln w="28575" cmpd="sng">
            <a:solidFill>
              <a:schemeClr val="tx1"/>
            </a:solidFill>
            <a:round/>
            <a:headEnd/>
            <a:tailEnd/>
          </a:ln>
          <a:effectLst/>
        </p:spPr>
        <p:txBody>
          <a:bodyPr/>
          <a:lstStyle/>
          <a:p>
            <a:endParaRPr lang="fr-FR"/>
          </a:p>
        </p:txBody>
      </p:sp>
      <p:sp>
        <p:nvSpPr>
          <p:cNvPr id="59477" name="Freeform 85"/>
          <p:cNvSpPr>
            <a:spLocks/>
          </p:cNvSpPr>
          <p:nvPr/>
        </p:nvSpPr>
        <p:spPr bwMode="auto">
          <a:xfrm>
            <a:off x="5745163" y="2168525"/>
            <a:ext cx="1597025" cy="142875"/>
          </a:xfrm>
          <a:custGeom>
            <a:avLst/>
            <a:gdLst/>
            <a:ahLst/>
            <a:cxnLst>
              <a:cxn ang="0">
                <a:pos x="0" y="54"/>
              </a:cxn>
              <a:cxn ang="0">
                <a:pos x="180" y="60"/>
              </a:cxn>
              <a:cxn ang="0">
                <a:pos x="210" y="0"/>
              </a:cxn>
              <a:cxn ang="0">
                <a:pos x="228" y="108"/>
              </a:cxn>
              <a:cxn ang="0">
                <a:pos x="264" y="0"/>
              </a:cxn>
              <a:cxn ang="0">
                <a:pos x="282" y="108"/>
              </a:cxn>
              <a:cxn ang="0">
                <a:pos x="306" y="0"/>
              </a:cxn>
              <a:cxn ang="0">
                <a:pos x="324" y="108"/>
              </a:cxn>
              <a:cxn ang="0">
                <a:pos x="354" y="0"/>
              </a:cxn>
              <a:cxn ang="0">
                <a:pos x="366" y="108"/>
              </a:cxn>
              <a:cxn ang="0">
                <a:pos x="402" y="0"/>
              </a:cxn>
              <a:cxn ang="0">
                <a:pos x="420" y="108"/>
              </a:cxn>
              <a:cxn ang="0">
                <a:pos x="450" y="0"/>
              </a:cxn>
              <a:cxn ang="0">
                <a:pos x="462" y="108"/>
              </a:cxn>
              <a:cxn ang="0">
                <a:pos x="492" y="0"/>
              </a:cxn>
              <a:cxn ang="0">
                <a:pos x="510" y="108"/>
              </a:cxn>
              <a:cxn ang="0">
                <a:pos x="534" y="0"/>
              </a:cxn>
              <a:cxn ang="0">
                <a:pos x="558" y="108"/>
              </a:cxn>
              <a:cxn ang="0">
                <a:pos x="582" y="0"/>
              </a:cxn>
              <a:cxn ang="0">
                <a:pos x="600" y="108"/>
              </a:cxn>
              <a:cxn ang="0">
                <a:pos x="618" y="0"/>
              </a:cxn>
              <a:cxn ang="0">
                <a:pos x="642" y="54"/>
              </a:cxn>
              <a:cxn ang="0">
                <a:pos x="834" y="54"/>
              </a:cxn>
            </a:cxnLst>
            <a:rect l="0" t="0" r="r" b="b"/>
            <a:pathLst>
              <a:path w="834" h="108">
                <a:moveTo>
                  <a:pt x="0" y="54"/>
                </a:moveTo>
                <a:lnTo>
                  <a:pt x="180" y="60"/>
                </a:lnTo>
                <a:lnTo>
                  <a:pt x="210" y="0"/>
                </a:lnTo>
                <a:lnTo>
                  <a:pt x="228" y="108"/>
                </a:lnTo>
                <a:lnTo>
                  <a:pt x="264" y="0"/>
                </a:lnTo>
                <a:lnTo>
                  <a:pt x="282" y="108"/>
                </a:lnTo>
                <a:lnTo>
                  <a:pt x="306" y="0"/>
                </a:lnTo>
                <a:lnTo>
                  <a:pt x="324" y="108"/>
                </a:lnTo>
                <a:lnTo>
                  <a:pt x="354" y="0"/>
                </a:lnTo>
                <a:lnTo>
                  <a:pt x="366" y="108"/>
                </a:lnTo>
                <a:lnTo>
                  <a:pt x="402" y="0"/>
                </a:lnTo>
                <a:lnTo>
                  <a:pt x="420" y="108"/>
                </a:lnTo>
                <a:lnTo>
                  <a:pt x="450" y="0"/>
                </a:lnTo>
                <a:lnTo>
                  <a:pt x="462" y="108"/>
                </a:lnTo>
                <a:lnTo>
                  <a:pt x="492" y="0"/>
                </a:lnTo>
                <a:lnTo>
                  <a:pt x="510" y="108"/>
                </a:lnTo>
                <a:lnTo>
                  <a:pt x="534" y="0"/>
                </a:lnTo>
                <a:lnTo>
                  <a:pt x="558" y="108"/>
                </a:lnTo>
                <a:lnTo>
                  <a:pt x="582" y="0"/>
                </a:lnTo>
                <a:lnTo>
                  <a:pt x="600" y="108"/>
                </a:lnTo>
                <a:lnTo>
                  <a:pt x="618" y="0"/>
                </a:lnTo>
                <a:lnTo>
                  <a:pt x="642" y="54"/>
                </a:lnTo>
                <a:lnTo>
                  <a:pt x="834" y="54"/>
                </a:lnTo>
              </a:path>
            </a:pathLst>
          </a:custGeom>
          <a:noFill/>
          <a:ln w="28575" cmpd="sng">
            <a:solidFill>
              <a:schemeClr val="tx1"/>
            </a:solidFill>
            <a:round/>
            <a:headEnd/>
            <a:tailEnd/>
          </a:ln>
          <a:effectLst/>
        </p:spPr>
        <p:txBody>
          <a:bodyPr/>
          <a:lstStyle/>
          <a:p>
            <a:endParaRPr lang="fr-FR"/>
          </a:p>
        </p:txBody>
      </p:sp>
      <p:sp>
        <p:nvSpPr>
          <p:cNvPr id="59478" name="AutoShape 86"/>
          <p:cNvSpPr>
            <a:spLocks noChangeArrowheads="1"/>
          </p:cNvSpPr>
          <p:nvPr/>
        </p:nvSpPr>
        <p:spPr bwMode="auto">
          <a:xfrm rot="-21581223">
            <a:off x="5508625" y="2347913"/>
            <a:ext cx="2066925" cy="88900"/>
          </a:xfrm>
          <a:prstGeom prst="roundRect">
            <a:avLst>
              <a:gd name="adj" fmla="val 16667"/>
            </a:avLst>
          </a:prstGeom>
          <a:solidFill>
            <a:srgbClr val="336699"/>
          </a:solidFill>
          <a:ln w="9525">
            <a:solidFill>
              <a:srgbClr val="336699"/>
            </a:solidFill>
            <a:round/>
            <a:headEnd/>
            <a:tailEnd/>
          </a:ln>
          <a:effectLst/>
        </p:spPr>
        <p:txBody>
          <a:bodyPr wrap="none" anchor="ctr"/>
          <a:lstStyle/>
          <a:p>
            <a:endParaRPr lang="fr-FR"/>
          </a:p>
        </p:txBody>
      </p:sp>
      <p:sp>
        <p:nvSpPr>
          <p:cNvPr id="75" name="ZoneTexte 74"/>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pic>
        <p:nvPicPr>
          <p:cNvPr id="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ZoneTexte 76"/>
          <p:cNvSpPr txBox="1"/>
          <p:nvPr/>
        </p:nvSpPr>
        <p:spPr>
          <a:xfrm>
            <a:off x="7854950" y="4889728"/>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787422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4638675" y="1190625"/>
            <a:ext cx="3806825" cy="3806825"/>
          </a:xfrm>
          <a:custGeom>
            <a:avLst/>
            <a:gdLst>
              <a:gd name="G0" fmla="+- 685 0 0"/>
              <a:gd name="G1" fmla="+- 21600 0 685"/>
              <a:gd name="G2" fmla="+- 21600 0 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5" y="10800"/>
                </a:moveTo>
                <a:cubicBezTo>
                  <a:pt x="685" y="16386"/>
                  <a:pt x="5214" y="20915"/>
                  <a:pt x="10800" y="20915"/>
                </a:cubicBezTo>
                <a:cubicBezTo>
                  <a:pt x="16386" y="20915"/>
                  <a:pt x="20915" y="16386"/>
                  <a:pt x="20915" y="10800"/>
                </a:cubicBezTo>
                <a:cubicBezTo>
                  <a:pt x="20915" y="5214"/>
                  <a:pt x="16386" y="685"/>
                  <a:pt x="10800" y="685"/>
                </a:cubicBezTo>
                <a:cubicBezTo>
                  <a:pt x="5214" y="685"/>
                  <a:pt x="685" y="5214"/>
                  <a:pt x="685" y="10800"/>
                </a:cubicBezTo>
                <a:close/>
              </a:path>
            </a:pathLst>
          </a:custGeom>
          <a:solidFill>
            <a:srgbClr val="993300"/>
          </a:solidFill>
          <a:ln w="9525">
            <a:solidFill>
              <a:schemeClr val="tx1"/>
            </a:solidFill>
            <a:round/>
            <a:headEnd/>
            <a:tailEnd/>
          </a:ln>
          <a:effectLst/>
        </p:spPr>
        <p:txBody>
          <a:bodyPr wrap="none" anchor="ctr"/>
          <a:lstStyle/>
          <a:p>
            <a:endParaRPr lang="fr-FR"/>
          </a:p>
        </p:txBody>
      </p:sp>
      <p:sp>
        <p:nvSpPr>
          <p:cNvPr id="60419" name="Rectangle 3"/>
          <p:cNvSpPr>
            <a:spLocks noChangeArrowheads="1"/>
          </p:cNvSpPr>
          <p:nvPr/>
        </p:nvSpPr>
        <p:spPr bwMode="auto">
          <a:xfrm>
            <a:off x="6008688" y="1511300"/>
            <a:ext cx="1038225" cy="609600"/>
          </a:xfrm>
          <a:prstGeom prst="rect">
            <a:avLst/>
          </a:prstGeom>
          <a:solidFill>
            <a:srgbClr val="808080"/>
          </a:solidFill>
          <a:ln w="9525">
            <a:noFill/>
            <a:miter lim="800000"/>
            <a:headEnd/>
            <a:tailEnd/>
          </a:ln>
          <a:effectLst/>
        </p:spPr>
        <p:txBody>
          <a:bodyPr wrap="none" anchor="ctr"/>
          <a:lstStyle/>
          <a:p>
            <a:endParaRPr lang="fr-FR"/>
          </a:p>
        </p:txBody>
      </p:sp>
      <p:sp>
        <p:nvSpPr>
          <p:cNvPr id="60420" name="Rectangle 4"/>
          <p:cNvSpPr>
            <a:spLocks noChangeArrowheads="1"/>
          </p:cNvSpPr>
          <p:nvPr/>
        </p:nvSpPr>
        <p:spPr bwMode="auto">
          <a:xfrm>
            <a:off x="6008688" y="1587500"/>
            <a:ext cx="1038225" cy="457200"/>
          </a:xfrm>
          <a:prstGeom prst="rect">
            <a:avLst/>
          </a:prstGeom>
          <a:solidFill>
            <a:srgbClr val="FFFF66"/>
          </a:solidFill>
          <a:ln w="9525">
            <a:noFill/>
            <a:miter lim="800000"/>
            <a:headEnd/>
            <a:tailEnd/>
          </a:ln>
          <a:effectLst/>
        </p:spPr>
        <p:txBody>
          <a:bodyPr wrap="none" anchor="ctr"/>
          <a:lstStyle/>
          <a:p>
            <a:endParaRPr lang="fr-FR"/>
          </a:p>
        </p:txBody>
      </p:sp>
      <p:sp>
        <p:nvSpPr>
          <p:cNvPr id="60421" name="Rectangle 5"/>
          <p:cNvSpPr>
            <a:spLocks noChangeArrowheads="1"/>
          </p:cNvSpPr>
          <p:nvPr/>
        </p:nvSpPr>
        <p:spPr bwMode="auto">
          <a:xfrm>
            <a:off x="6427788" y="1368425"/>
            <a:ext cx="200025" cy="142875"/>
          </a:xfrm>
          <a:prstGeom prst="rect">
            <a:avLst/>
          </a:prstGeom>
          <a:solidFill>
            <a:srgbClr val="808080"/>
          </a:solidFill>
          <a:ln w="9525">
            <a:noFill/>
            <a:miter lim="800000"/>
            <a:headEnd/>
            <a:tailEnd/>
          </a:ln>
          <a:effectLst/>
        </p:spPr>
        <p:txBody>
          <a:bodyPr wrap="none" anchor="ctr"/>
          <a:lstStyle/>
          <a:p>
            <a:endParaRPr lang="fr-FR"/>
          </a:p>
        </p:txBody>
      </p:sp>
      <p:sp>
        <p:nvSpPr>
          <p:cNvPr id="60422" name="Rectangle 6"/>
          <p:cNvSpPr>
            <a:spLocks noChangeArrowheads="1"/>
          </p:cNvSpPr>
          <p:nvPr/>
        </p:nvSpPr>
        <p:spPr bwMode="auto">
          <a:xfrm>
            <a:off x="6494463" y="1358900"/>
            <a:ext cx="79375" cy="238125"/>
          </a:xfrm>
          <a:prstGeom prst="rect">
            <a:avLst/>
          </a:prstGeom>
          <a:solidFill>
            <a:srgbClr val="FFFF66"/>
          </a:solidFill>
          <a:ln w="9525">
            <a:noFill/>
            <a:miter lim="800000"/>
            <a:headEnd/>
            <a:tailEnd/>
          </a:ln>
          <a:effectLst/>
        </p:spPr>
        <p:txBody>
          <a:bodyPr wrap="none" anchor="ctr"/>
          <a:lstStyle/>
          <a:p>
            <a:endParaRPr lang="fr-FR"/>
          </a:p>
        </p:txBody>
      </p:sp>
      <p:grpSp>
        <p:nvGrpSpPr>
          <p:cNvPr id="2" name="Group 7"/>
          <p:cNvGrpSpPr>
            <a:grpSpLocks/>
          </p:cNvGrpSpPr>
          <p:nvPr/>
        </p:nvGrpSpPr>
        <p:grpSpPr bwMode="auto">
          <a:xfrm>
            <a:off x="5891213" y="1577975"/>
            <a:ext cx="400050" cy="466725"/>
            <a:chOff x="2418" y="894"/>
            <a:chExt cx="252" cy="294"/>
          </a:xfrm>
        </p:grpSpPr>
        <p:sp>
          <p:nvSpPr>
            <p:cNvPr id="60424" name="Rectangle 8"/>
            <p:cNvSpPr>
              <a:spLocks noChangeArrowheads="1"/>
            </p:cNvSpPr>
            <p:nvPr/>
          </p:nvSpPr>
          <p:spPr bwMode="auto">
            <a:xfrm>
              <a:off x="2418" y="894"/>
              <a:ext cx="252" cy="294"/>
            </a:xfrm>
            <a:prstGeom prst="rect">
              <a:avLst/>
            </a:prstGeom>
            <a:solidFill>
              <a:srgbClr val="008A00"/>
            </a:solidFill>
            <a:ln w="9525">
              <a:solidFill>
                <a:schemeClr val="tx1"/>
              </a:solidFill>
              <a:miter lim="800000"/>
              <a:headEnd/>
              <a:tailEnd/>
            </a:ln>
            <a:effectLst/>
          </p:spPr>
          <p:txBody>
            <a:bodyPr wrap="none" anchor="ctr"/>
            <a:lstStyle/>
            <a:p>
              <a:endParaRPr lang="fr-FR"/>
            </a:p>
          </p:txBody>
        </p:sp>
        <p:sp>
          <p:nvSpPr>
            <p:cNvPr id="60425" name="Line 9"/>
            <p:cNvSpPr>
              <a:spLocks noChangeShapeType="1"/>
            </p:cNvSpPr>
            <p:nvPr/>
          </p:nvSpPr>
          <p:spPr bwMode="auto">
            <a:xfrm>
              <a:off x="2604" y="894"/>
              <a:ext cx="0" cy="294"/>
            </a:xfrm>
            <a:prstGeom prst="line">
              <a:avLst/>
            </a:prstGeom>
            <a:noFill/>
            <a:ln w="38100">
              <a:solidFill>
                <a:schemeClr val="tx1"/>
              </a:solidFill>
              <a:round/>
              <a:headEnd/>
              <a:tailEnd/>
            </a:ln>
            <a:effectLst/>
          </p:spPr>
          <p:txBody>
            <a:bodyPr/>
            <a:lstStyle/>
            <a:p>
              <a:endParaRPr lang="fr-FR"/>
            </a:p>
          </p:txBody>
        </p:sp>
      </p:grpSp>
      <p:grpSp>
        <p:nvGrpSpPr>
          <p:cNvPr id="3" name="Group 10"/>
          <p:cNvGrpSpPr>
            <a:grpSpLocks/>
          </p:cNvGrpSpPr>
          <p:nvPr/>
        </p:nvGrpSpPr>
        <p:grpSpPr bwMode="auto">
          <a:xfrm flipH="1">
            <a:off x="6799263" y="1577975"/>
            <a:ext cx="400050" cy="466725"/>
            <a:chOff x="2418" y="894"/>
            <a:chExt cx="252" cy="294"/>
          </a:xfrm>
        </p:grpSpPr>
        <p:sp>
          <p:nvSpPr>
            <p:cNvPr id="60427" name="Rectangle 11"/>
            <p:cNvSpPr>
              <a:spLocks noChangeArrowheads="1"/>
            </p:cNvSpPr>
            <p:nvPr/>
          </p:nvSpPr>
          <p:spPr bwMode="auto">
            <a:xfrm>
              <a:off x="2418" y="894"/>
              <a:ext cx="252" cy="294"/>
            </a:xfrm>
            <a:prstGeom prst="rect">
              <a:avLst/>
            </a:prstGeom>
            <a:solidFill>
              <a:srgbClr val="008A00"/>
            </a:solidFill>
            <a:ln w="9525">
              <a:solidFill>
                <a:schemeClr val="tx1"/>
              </a:solidFill>
              <a:miter lim="800000"/>
              <a:headEnd/>
              <a:tailEnd/>
            </a:ln>
            <a:effectLst/>
          </p:spPr>
          <p:txBody>
            <a:bodyPr wrap="none" anchor="ctr"/>
            <a:lstStyle/>
            <a:p>
              <a:endParaRPr lang="fr-FR"/>
            </a:p>
          </p:txBody>
        </p:sp>
        <p:sp>
          <p:nvSpPr>
            <p:cNvPr id="60428" name="Line 12"/>
            <p:cNvSpPr>
              <a:spLocks noChangeShapeType="1"/>
            </p:cNvSpPr>
            <p:nvPr/>
          </p:nvSpPr>
          <p:spPr bwMode="auto">
            <a:xfrm>
              <a:off x="2604" y="894"/>
              <a:ext cx="0" cy="294"/>
            </a:xfrm>
            <a:prstGeom prst="line">
              <a:avLst/>
            </a:prstGeom>
            <a:noFill/>
            <a:ln w="38100">
              <a:solidFill>
                <a:schemeClr val="tx1"/>
              </a:solidFill>
              <a:round/>
              <a:headEnd/>
              <a:tailEnd/>
            </a:ln>
            <a:effectLst/>
          </p:spPr>
          <p:txBody>
            <a:bodyPr/>
            <a:lstStyle/>
            <a:p>
              <a:endParaRPr lang="fr-FR"/>
            </a:p>
          </p:txBody>
        </p:sp>
      </p:grpSp>
      <p:sp>
        <p:nvSpPr>
          <p:cNvPr id="60429" name="Oval 13"/>
          <p:cNvSpPr>
            <a:spLocks noChangeArrowheads="1"/>
          </p:cNvSpPr>
          <p:nvPr/>
        </p:nvSpPr>
        <p:spPr bwMode="auto">
          <a:xfrm rot="-15817">
            <a:off x="6049963" y="4316413"/>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60430" name="Oval 14"/>
          <p:cNvSpPr>
            <a:spLocks noChangeArrowheads="1"/>
          </p:cNvSpPr>
          <p:nvPr/>
        </p:nvSpPr>
        <p:spPr bwMode="auto">
          <a:xfrm rot="32268" flipH="1">
            <a:off x="6753225" y="4316413"/>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grpSp>
        <p:nvGrpSpPr>
          <p:cNvPr id="4" name="Group 15"/>
          <p:cNvGrpSpPr>
            <a:grpSpLocks/>
          </p:cNvGrpSpPr>
          <p:nvPr/>
        </p:nvGrpSpPr>
        <p:grpSpPr bwMode="auto">
          <a:xfrm rot="122417">
            <a:off x="6816725" y="1741488"/>
            <a:ext cx="1481138" cy="2909887"/>
            <a:chOff x="4274" y="1085"/>
            <a:chExt cx="933" cy="1833"/>
          </a:xfrm>
        </p:grpSpPr>
        <p:grpSp>
          <p:nvGrpSpPr>
            <p:cNvPr id="5" name="Group 16"/>
            <p:cNvGrpSpPr>
              <a:grpSpLocks/>
            </p:cNvGrpSpPr>
            <p:nvPr/>
          </p:nvGrpSpPr>
          <p:grpSpPr bwMode="auto">
            <a:xfrm>
              <a:off x="4274" y="1085"/>
              <a:ext cx="933" cy="1833"/>
              <a:chOff x="2979" y="1085"/>
              <a:chExt cx="933" cy="1833"/>
            </a:xfrm>
          </p:grpSpPr>
          <p:sp>
            <p:nvSpPr>
              <p:cNvPr id="60433" name="Oval 17"/>
              <p:cNvSpPr>
                <a:spLocks noChangeArrowheads="1"/>
              </p:cNvSpPr>
              <p:nvPr/>
            </p:nvSpPr>
            <p:spPr bwMode="auto">
              <a:xfrm rot="32268" flipH="1">
                <a:off x="3196" y="1095"/>
                <a:ext cx="174" cy="174"/>
              </a:xfrm>
              <a:prstGeom prst="ellipse">
                <a:avLst/>
              </a:prstGeom>
              <a:solidFill>
                <a:srgbClr val="BD7E3F"/>
              </a:solidFill>
              <a:ln w="9525">
                <a:solidFill>
                  <a:srgbClr val="BD7E3F"/>
                </a:solidFill>
                <a:round/>
                <a:headEnd/>
                <a:tailEnd/>
              </a:ln>
              <a:effectLst/>
            </p:spPr>
            <p:txBody>
              <a:bodyPr wrap="none" anchor="ctr"/>
              <a:lstStyle/>
              <a:p>
                <a:endParaRPr lang="fr-FR"/>
              </a:p>
            </p:txBody>
          </p:sp>
          <p:sp>
            <p:nvSpPr>
              <p:cNvPr id="60434" name="Freeform 18"/>
              <p:cNvSpPr>
                <a:spLocks/>
              </p:cNvSpPr>
              <p:nvPr/>
            </p:nvSpPr>
            <p:spPr bwMode="auto">
              <a:xfrm>
                <a:off x="2979" y="1085"/>
                <a:ext cx="913" cy="1833"/>
              </a:xfrm>
              <a:custGeom>
                <a:avLst/>
                <a:gdLst/>
                <a:ahLst/>
                <a:cxnLst>
                  <a:cxn ang="0">
                    <a:pos x="283" y="10"/>
                  </a:cxn>
                  <a:cxn ang="0">
                    <a:pos x="379" y="3"/>
                  </a:cxn>
                  <a:cxn ang="0">
                    <a:pos x="477" y="31"/>
                  </a:cxn>
                  <a:cxn ang="0">
                    <a:pos x="567" y="93"/>
                  </a:cxn>
                  <a:cxn ang="0">
                    <a:pos x="665" y="195"/>
                  </a:cxn>
                  <a:cxn ang="0">
                    <a:pos x="821" y="427"/>
                  </a:cxn>
                  <a:cxn ang="0">
                    <a:pos x="900" y="718"/>
                  </a:cxn>
                  <a:cxn ang="0">
                    <a:pos x="898" y="1006"/>
                  </a:cxn>
                  <a:cxn ang="0">
                    <a:pos x="839" y="1271"/>
                  </a:cxn>
                  <a:cxn ang="0">
                    <a:pos x="747" y="1447"/>
                  </a:cxn>
                  <a:cxn ang="0">
                    <a:pos x="611" y="1603"/>
                  </a:cxn>
                  <a:cxn ang="0">
                    <a:pos x="485" y="1693"/>
                  </a:cxn>
                  <a:cxn ang="0">
                    <a:pos x="319" y="1789"/>
                  </a:cxn>
                  <a:cxn ang="0">
                    <a:pos x="176" y="1833"/>
                  </a:cxn>
                  <a:cxn ang="0">
                    <a:pos x="20" y="1789"/>
                  </a:cxn>
                  <a:cxn ang="0">
                    <a:pos x="52" y="1652"/>
                  </a:cxn>
                  <a:cxn ang="0">
                    <a:pos x="118" y="1610"/>
                  </a:cxn>
                  <a:cxn ang="0">
                    <a:pos x="154" y="1569"/>
                  </a:cxn>
                  <a:cxn ang="0">
                    <a:pos x="155" y="1515"/>
                  </a:cxn>
                  <a:cxn ang="0">
                    <a:pos x="191" y="1473"/>
                  </a:cxn>
                  <a:cxn ang="0">
                    <a:pos x="287" y="1480"/>
                  </a:cxn>
                  <a:cxn ang="0">
                    <a:pos x="378" y="1427"/>
                  </a:cxn>
                  <a:cxn ang="0">
                    <a:pos x="517" y="1266"/>
                  </a:cxn>
                  <a:cxn ang="0">
                    <a:pos x="603" y="1111"/>
                  </a:cxn>
                  <a:cxn ang="0">
                    <a:pos x="642" y="811"/>
                  </a:cxn>
                  <a:cxn ang="0">
                    <a:pos x="601" y="625"/>
                  </a:cxn>
                  <a:cxn ang="0">
                    <a:pos x="410" y="521"/>
                  </a:cxn>
                  <a:cxn ang="0">
                    <a:pos x="309" y="490"/>
                  </a:cxn>
                  <a:cxn ang="0">
                    <a:pos x="255" y="448"/>
                  </a:cxn>
                  <a:cxn ang="0">
                    <a:pos x="279" y="406"/>
                  </a:cxn>
                  <a:cxn ang="0">
                    <a:pos x="256" y="376"/>
                  </a:cxn>
                  <a:cxn ang="0">
                    <a:pos x="244" y="309"/>
                  </a:cxn>
                  <a:cxn ang="0">
                    <a:pos x="299" y="262"/>
                  </a:cxn>
                  <a:cxn ang="0">
                    <a:pos x="287" y="184"/>
                  </a:cxn>
                  <a:cxn ang="0">
                    <a:pos x="252" y="136"/>
                  </a:cxn>
                  <a:cxn ang="0">
                    <a:pos x="265" y="52"/>
                  </a:cxn>
                  <a:cxn ang="0">
                    <a:pos x="327" y="3"/>
                  </a:cxn>
                </a:cxnLst>
                <a:rect l="0" t="0" r="r" b="b"/>
                <a:pathLst>
                  <a:path w="913" h="1833">
                    <a:moveTo>
                      <a:pt x="283" y="10"/>
                    </a:moveTo>
                    <a:cubicBezTo>
                      <a:pt x="299" y="9"/>
                      <a:pt x="347" y="0"/>
                      <a:pt x="379" y="3"/>
                    </a:cubicBezTo>
                    <a:cubicBezTo>
                      <a:pt x="411" y="6"/>
                      <a:pt x="446" y="16"/>
                      <a:pt x="477" y="31"/>
                    </a:cubicBezTo>
                    <a:cubicBezTo>
                      <a:pt x="508" y="46"/>
                      <a:pt x="536" y="66"/>
                      <a:pt x="567" y="93"/>
                    </a:cubicBezTo>
                    <a:cubicBezTo>
                      <a:pt x="598" y="120"/>
                      <a:pt x="623" y="139"/>
                      <a:pt x="665" y="195"/>
                    </a:cubicBezTo>
                    <a:cubicBezTo>
                      <a:pt x="707" y="251"/>
                      <a:pt x="782" y="340"/>
                      <a:pt x="821" y="427"/>
                    </a:cubicBezTo>
                    <a:cubicBezTo>
                      <a:pt x="860" y="514"/>
                      <a:pt x="887" y="622"/>
                      <a:pt x="900" y="718"/>
                    </a:cubicBezTo>
                    <a:cubicBezTo>
                      <a:pt x="913" y="814"/>
                      <a:pt x="908" y="914"/>
                      <a:pt x="898" y="1006"/>
                    </a:cubicBezTo>
                    <a:cubicBezTo>
                      <a:pt x="888" y="1098"/>
                      <a:pt x="864" y="1198"/>
                      <a:pt x="839" y="1271"/>
                    </a:cubicBezTo>
                    <a:cubicBezTo>
                      <a:pt x="814" y="1344"/>
                      <a:pt x="785" y="1392"/>
                      <a:pt x="747" y="1447"/>
                    </a:cubicBezTo>
                    <a:cubicBezTo>
                      <a:pt x="709" y="1502"/>
                      <a:pt x="655" y="1562"/>
                      <a:pt x="611" y="1603"/>
                    </a:cubicBezTo>
                    <a:cubicBezTo>
                      <a:pt x="567" y="1644"/>
                      <a:pt x="534" y="1662"/>
                      <a:pt x="485" y="1693"/>
                    </a:cubicBezTo>
                    <a:cubicBezTo>
                      <a:pt x="436" y="1724"/>
                      <a:pt x="371" y="1766"/>
                      <a:pt x="319" y="1789"/>
                    </a:cubicBezTo>
                    <a:cubicBezTo>
                      <a:pt x="267" y="1812"/>
                      <a:pt x="226" y="1833"/>
                      <a:pt x="176" y="1833"/>
                    </a:cubicBezTo>
                    <a:cubicBezTo>
                      <a:pt x="126" y="1833"/>
                      <a:pt x="41" y="1820"/>
                      <a:pt x="20" y="1789"/>
                    </a:cubicBezTo>
                    <a:cubicBezTo>
                      <a:pt x="0" y="1759"/>
                      <a:pt x="35" y="1682"/>
                      <a:pt x="52" y="1652"/>
                    </a:cubicBezTo>
                    <a:cubicBezTo>
                      <a:pt x="68" y="1622"/>
                      <a:pt x="101" y="1624"/>
                      <a:pt x="118" y="1610"/>
                    </a:cubicBezTo>
                    <a:cubicBezTo>
                      <a:pt x="135" y="1596"/>
                      <a:pt x="148" y="1585"/>
                      <a:pt x="154" y="1569"/>
                    </a:cubicBezTo>
                    <a:cubicBezTo>
                      <a:pt x="161" y="1553"/>
                      <a:pt x="149" y="1531"/>
                      <a:pt x="155" y="1515"/>
                    </a:cubicBezTo>
                    <a:cubicBezTo>
                      <a:pt x="161" y="1499"/>
                      <a:pt x="169" y="1479"/>
                      <a:pt x="191" y="1473"/>
                    </a:cubicBezTo>
                    <a:cubicBezTo>
                      <a:pt x="213" y="1467"/>
                      <a:pt x="256" y="1488"/>
                      <a:pt x="287" y="1480"/>
                    </a:cubicBezTo>
                    <a:cubicBezTo>
                      <a:pt x="318" y="1472"/>
                      <a:pt x="339" y="1462"/>
                      <a:pt x="378" y="1427"/>
                    </a:cubicBezTo>
                    <a:cubicBezTo>
                      <a:pt x="416" y="1391"/>
                      <a:pt x="480" y="1319"/>
                      <a:pt x="517" y="1266"/>
                    </a:cubicBezTo>
                    <a:cubicBezTo>
                      <a:pt x="555" y="1213"/>
                      <a:pt x="582" y="1187"/>
                      <a:pt x="603" y="1111"/>
                    </a:cubicBezTo>
                    <a:cubicBezTo>
                      <a:pt x="623" y="1035"/>
                      <a:pt x="642" y="892"/>
                      <a:pt x="642" y="811"/>
                    </a:cubicBezTo>
                    <a:cubicBezTo>
                      <a:pt x="641" y="730"/>
                      <a:pt x="640" y="673"/>
                      <a:pt x="601" y="625"/>
                    </a:cubicBezTo>
                    <a:cubicBezTo>
                      <a:pt x="563" y="576"/>
                      <a:pt x="459" y="543"/>
                      <a:pt x="410" y="521"/>
                    </a:cubicBezTo>
                    <a:cubicBezTo>
                      <a:pt x="361" y="499"/>
                      <a:pt x="334" y="502"/>
                      <a:pt x="309" y="490"/>
                    </a:cubicBezTo>
                    <a:cubicBezTo>
                      <a:pt x="283" y="478"/>
                      <a:pt x="260" y="462"/>
                      <a:pt x="255" y="448"/>
                    </a:cubicBezTo>
                    <a:cubicBezTo>
                      <a:pt x="250" y="434"/>
                      <a:pt x="279" y="418"/>
                      <a:pt x="279" y="406"/>
                    </a:cubicBezTo>
                    <a:cubicBezTo>
                      <a:pt x="279" y="394"/>
                      <a:pt x="261" y="392"/>
                      <a:pt x="256" y="376"/>
                    </a:cubicBezTo>
                    <a:cubicBezTo>
                      <a:pt x="250" y="359"/>
                      <a:pt x="237" y="328"/>
                      <a:pt x="244" y="309"/>
                    </a:cubicBezTo>
                    <a:cubicBezTo>
                      <a:pt x="251" y="291"/>
                      <a:pt x="291" y="283"/>
                      <a:pt x="299" y="262"/>
                    </a:cubicBezTo>
                    <a:cubicBezTo>
                      <a:pt x="306" y="241"/>
                      <a:pt x="295" y="205"/>
                      <a:pt x="287" y="184"/>
                    </a:cubicBezTo>
                    <a:cubicBezTo>
                      <a:pt x="280" y="163"/>
                      <a:pt x="256" y="158"/>
                      <a:pt x="252" y="136"/>
                    </a:cubicBezTo>
                    <a:cubicBezTo>
                      <a:pt x="248" y="113"/>
                      <a:pt x="253" y="74"/>
                      <a:pt x="265" y="52"/>
                    </a:cubicBezTo>
                    <a:cubicBezTo>
                      <a:pt x="277" y="30"/>
                      <a:pt x="314" y="13"/>
                      <a:pt x="327" y="3"/>
                    </a:cubicBezTo>
                  </a:path>
                </a:pathLst>
              </a:custGeom>
              <a:solidFill>
                <a:srgbClr val="BD7E3F"/>
              </a:solidFill>
              <a:ln w="9525">
                <a:solidFill>
                  <a:srgbClr val="BD7E3F"/>
                </a:solidFill>
                <a:round/>
                <a:headEnd/>
                <a:tailEnd/>
              </a:ln>
              <a:effectLst/>
            </p:spPr>
            <p:txBody>
              <a:bodyPr/>
              <a:lstStyle/>
              <a:p>
                <a:endParaRPr lang="fr-FR"/>
              </a:p>
            </p:txBody>
          </p:sp>
          <p:sp>
            <p:nvSpPr>
              <p:cNvPr id="60435" name="Oval 19"/>
              <p:cNvSpPr>
                <a:spLocks noChangeArrowheads="1"/>
              </p:cNvSpPr>
              <p:nvPr/>
            </p:nvSpPr>
            <p:spPr bwMode="auto">
              <a:xfrm rot="32268" flipH="1">
                <a:off x="3159" y="2600"/>
                <a:ext cx="78" cy="78"/>
              </a:xfrm>
              <a:prstGeom prst="ellipse">
                <a:avLst/>
              </a:prstGeom>
              <a:solidFill>
                <a:schemeClr val="bg1"/>
              </a:solidFill>
              <a:ln w="9525">
                <a:solidFill>
                  <a:schemeClr val="tx1"/>
                </a:solidFill>
                <a:round/>
                <a:headEnd/>
                <a:tailEnd/>
              </a:ln>
              <a:effectLst/>
            </p:spPr>
            <p:txBody>
              <a:bodyPr wrap="none" anchor="ctr"/>
              <a:lstStyle/>
              <a:p>
                <a:endParaRPr lang="fr-FR"/>
              </a:p>
            </p:txBody>
          </p:sp>
          <p:sp>
            <p:nvSpPr>
              <p:cNvPr id="60436" name="Freeform 20"/>
              <p:cNvSpPr>
                <a:spLocks/>
              </p:cNvSpPr>
              <p:nvPr/>
            </p:nvSpPr>
            <p:spPr bwMode="auto">
              <a:xfrm rot="32268" flipH="1">
                <a:off x="3258" y="1356"/>
                <a:ext cx="114" cy="83"/>
              </a:xfrm>
              <a:custGeom>
                <a:avLst/>
                <a:gdLst/>
                <a:ahLst/>
                <a:cxnLst>
                  <a:cxn ang="0">
                    <a:pos x="16" y="81"/>
                  </a:cxn>
                  <a:cxn ang="0">
                    <a:pos x="10" y="45"/>
                  </a:cxn>
                  <a:cxn ang="0">
                    <a:pos x="28" y="3"/>
                  </a:cxn>
                  <a:cxn ang="0">
                    <a:pos x="82" y="27"/>
                  </a:cxn>
                  <a:cxn ang="0">
                    <a:pos x="106" y="57"/>
                  </a:cxn>
                  <a:cxn ang="0">
                    <a:pos x="16" y="81"/>
                  </a:cxn>
                </a:cxnLst>
                <a:rect l="0" t="0" r="r" b="b"/>
                <a:pathLst>
                  <a:path w="114" h="83">
                    <a:moveTo>
                      <a:pt x="16" y="81"/>
                    </a:moveTo>
                    <a:cubicBezTo>
                      <a:pt x="0" y="79"/>
                      <a:pt x="8" y="58"/>
                      <a:pt x="10" y="45"/>
                    </a:cubicBezTo>
                    <a:cubicBezTo>
                      <a:pt x="12" y="32"/>
                      <a:pt x="16" y="6"/>
                      <a:pt x="28" y="3"/>
                    </a:cubicBezTo>
                    <a:cubicBezTo>
                      <a:pt x="40" y="0"/>
                      <a:pt x="69" y="18"/>
                      <a:pt x="82" y="27"/>
                    </a:cubicBezTo>
                    <a:cubicBezTo>
                      <a:pt x="95" y="36"/>
                      <a:pt x="114" y="49"/>
                      <a:pt x="106" y="57"/>
                    </a:cubicBezTo>
                    <a:cubicBezTo>
                      <a:pt x="98" y="65"/>
                      <a:pt x="32" y="83"/>
                      <a:pt x="16" y="81"/>
                    </a:cubicBezTo>
                    <a:close/>
                  </a:path>
                </a:pathLst>
              </a:custGeom>
              <a:solidFill>
                <a:schemeClr val="bg1"/>
              </a:solidFill>
              <a:ln w="9525">
                <a:solidFill>
                  <a:schemeClr val="tx1"/>
                </a:solidFill>
                <a:round/>
                <a:headEnd/>
                <a:tailEnd/>
              </a:ln>
              <a:effectLst/>
            </p:spPr>
            <p:txBody>
              <a:bodyPr/>
              <a:lstStyle/>
              <a:p>
                <a:endParaRPr lang="fr-FR"/>
              </a:p>
            </p:txBody>
          </p:sp>
          <p:sp>
            <p:nvSpPr>
              <p:cNvPr id="60437" name="Freeform 21"/>
              <p:cNvSpPr>
                <a:spLocks/>
              </p:cNvSpPr>
              <p:nvPr/>
            </p:nvSpPr>
            <p:spPr bwMode="auto">
              <a:xfrm>
                <a:off x="3606" y="1200"/>
                <a:ext cx="306" cy="1494"/>
              </a:xfrm>
              <a:custGeom>
                <a:avLst/>
                <a:gdLst/>
                <a:ahLst/>
                <a:cxnLst>
                  <a:cxn ang="0">
                    <a:pos x="0" y="0"/>
                  </a:cxn>
                  <a:cxn ang="0">
                    <a:pos x="65" y="75"/>
                  </a:cxn>
                  <a:cxn ang="0">
                    <a:pos x="105" y="125"/>
                  </a:cxn>
                  <a:cxn ang="0">
                    <a:pos x="165" y="222"/>
                  </a:cxn>
                  <a:cxn ang="0">
                    <a:pos x="233" y="365"/>
                  </a:cxn>
                  <a:cxn ang="0">
                    <a:pos x="282" y="530"/>
                  </a:cxn>
                  <a:cxn ang="0">
                    <a:pos x="302" y="653"/>
                  </a:cxn>
                  <a:cxn ang="0">
                    <a:pos x="306" y="743"/>
                  </a:cxn>
                  <a:cxn ang="0">
                    <a:pos x="299" y="866"/>
                  </a:cxn>
                  <a:cxn ang="0">
                    <a:pos x="279" y="986"/>
                  </a:cxn>
                  <a:cxn ang="0">
                    <a:pos x="260" y="1055"/>
                  </a:cxn>
                  <a:cxn ang="0">
                    <a:pos x="236" y="1124"/>
                  </a:cxn>
                  <a:cxn ang="0">
                    <a:pos x="210" y="1194"/>
                  </a:cxn>
                  <a:cxn ang="0">
                    <a:pos x="167" y="1275"/>
                  </a:cxn>
                  <a:cxn ang="0">
                    <a:pos x="108" y="1373"/>
                  </a:cxn>
                  <a:cxn ang="0">
                    <a:pos x="41" y="1454"/>
                  </a:cxn>
                  <a:cxn ang="0">
                    <a:pos x="3" y="1494"/>
                  </a:cxn>
                </a:cxnLst>
                <a:rect l="0" t="0" r="r" b="b"/>
                <a:pathLst>
                  <a:path w="306" h="1494">
                    <a:moveTo>
                      <a:pt x="0" y="0"/>
                    </a:moveTo>
                    <a:cubicBezTo>
                      <a:pt x="11" y="12"/>
                      <a:pt x="48" y="54"/>
                      <a:pt x="65" y="75"/>
                    </a:cubicBezTo>
                    <a:cubicBezTo>
                      <a:pt x="82" y="96"/>
                      <a:pt x="88" y="100"/>
                      <a:pt x="105" y="125"/>
                    </a:cubicBezTo>
                    <a:cubicBezTo>
                      <a:pt x="122" y="150"/>
                      <a:pt x="144" y="182"/>
                      <a:pt x="165" y="222"/>
                    </a:cubicBezTo>
                    <a:cubicBezTo>
                      <a:pt x="186" y="262"/>
                      <a:pt x="214" y="314"/>
                      <a:pt x="233" y="365"/>
                    </a:cubicBezTo>
                    <a:cubicBezTo>
                      <a:pt x="252" y="416"/>
                      <a:pt x="270" y="482"/>
                      <a:pt x="282" y="530"/>
                    </a:cubicBezTo>
                    <a:cubicBezTo>
                      <a:pt x="294" y="578"/>
                      <a:pt x="298" y="618"/>
                      <a:pt x="302" y="653"/>
                    </a:cubicBezTo>
                    <a:cubicBezTo>
                      <a:pt x="306" y="688"/>
                      <a:pt x="306" y="708"/>
                      <a:pt x="306" y="743"/>
                    </a:cubicBezTo>
                    <a:cubicBezTo>
                      <a:pt x="306" y="778"/>
                      <a:pt x="303" y="826"/>
                      <a:pt x="299" y="866"/>
                    </a:cubicBezTo>
                    <a:cubicBezTo>
                      <a:pt x="295" y="906"/>
                      <a:pt x="285" y="955"/>
                      <a:pt x="279" y="986"/>
                    </a:cubicBezTo>
                    <a:cubicBezTo>
                      <a:pt x="273" y="1017"/>
                      <a:pt x="267" y="1032"/>
                      <a:pt x="260" y="1055"/>
                    </a:cubicBezTo>
                    <a:cubicBezTo>
                      <a:pt x="253" y="1078"/>
                      <a:pt x="244" y="1101"/>
                      <a:pt x="236" y="1124"/>
                    </a:cubicBezTo>
                    <a:cubicBezTo>
                      <a:pt x="228" y="1147"/>
                      <a:pt x="221" y="1169"/>
                      <a:pt x="210" y="1194"/>
                    </a:cubicBezTo>
                    <a:cubicBezTo>
                      <a:pt x="199" y="1219"/>
                      <a:pt x="184" y="1245"/>
                      <a:pt x="167" y="1275"/>
                    </a:cubicBezTo>
                    <a:cubicBezTo>
                      <a:pt x="150" y="1305"/>
                      <a:pt x="129" y="1343"/>
                      <a:pt x="108" y="1373"/>
                    </a:cubicBezTo>
                    <a:cubicBezTo>
                      <a:pt x="87" y="1403"/>
                      <a:pt x="58" y="1434"/>
                      <a:pt x="41" y="1454"/>
                    </a:cubicBezTo>
                    <a:cubicBezTo>
                      <a:pt x="24" y="1474"/>
                      <a:pt x="11" y="1486"/>
                      <a:pt x="3" y="1494"/>
                    </a:cubicBezTo>
                  </a:path>
                </a:pathLst>
              </a:custGeom>
              <a:noFill/>
              <a:ln w="76200" cmpd="sng">
                <a:solidFill>
                  <a:srgbClr val="808080"/>
                </a:solidFill>
                <a:round/>
                <a:headEnd/>
                <a:tailEnd/>
              </a:ln>
              <a:effectLst/>
            </p:spPr>
            <p:txBody>
              <a:bodyPr/>
              <a:lstStyle/>
              <a:p>
                <a:endParaRPr lang="fr-FR"/>
              </a:p>
            </p:txBody>
          </p:sp>
        </p:grpSp>
        <p:grpSp>
          <p:nvGrpSpPr>
            <p:cNvPr id="6" name="Group 22"/>
            <p:cNvGrpSpPr>
              <a:grpSpLocks/>
            </p:cNvGrpSpPr>
            <p:nvPr/>
          </p:nvGrpSpPr>
          <p:grpSpPr bwMode="auto">
            <a:xfrm rot="-90080">
              <a:off x="4593" y="1110"/>
              <a:ext cx="457" cy="1479"/>
              <a:chOff x="1043" y="1781"/>
              <a:chExt cx="457" cy="1479"/>
            </a:xfrm>
          </p:grpSpPr>
          <p:sp>
            <p:nvSpPr>
              <p:cNvPr id="60439" name="Freeform 23"/>
              <p:cNvSpPr>
                <a:spLocks/>
              </p:cNvSpPr>
              <p:nvPr/>
            </p:nvSpPr>
            <p:spPr bwMode="auto">
              <a:xfrm>
                <a:off x="1043" y="1781"/>
                <a:ext cx="457" cy="1479"/>
              </a:xfrm>
              <a:custGeom>
                <a:avLst/>
                <a:gdLst/>
                <a:ahLst/>
                <a:cxnLst>
                  <a:cxn ang="0">
                    <a:pos x="139" y="25"/>
                  </a:cxn>
                  <a:cxn ang="0">
                    <a:pos x="91" y="1"/>
                  </a:cxn>
                  <a:cxn ang="0">
                    <a:pos x="55" y="19"/>
                  </a:cxn>
                  <a:cxn ang="0">
                    <a:pos x="13" y="37"/>
                  </a:cxn>
                  <a:cxn ang="0">
                    <a:pos x="1" y="103"/>
                  </a:cxn>
                  <a:cxn ang="0">
                    <a:pos x="19" y="157"/>
                  </a:cxn>
                  <a:cxn ang="0">
                    <a:pos x="67" y="205"/>
                  </a:cxn>
                  <a:cxn ang="0">
                    <a:pos x="97" y="277"/>
                  </a:cxn>
                  <a:cxn ang="0">
                    <a:pos x="103" y="325"/>
                  </a:cxn>
                  <a:cxn ang="0">
                    <a:pos x="85" y="403"/>
                  </a:cxn>
                  <a:cxn ang="0">
                    <a:pos x="139" y="463"/>
                  </a:cxn>
                  <a:cxn ang="0">
                    <a:pos x="187" y="631"/>
                  </a:cxn>
                  <a:cxn ang="0">
                    <a:pos x="217" y="757"/>
                  </a:cxn>
                  <a:cxn ang="0">
                    <a:pos x="217" y="913"/>
                  </a:cxn>
                  <a:cxn ang="0">
                    <a:pos x="217" y="1129"/>
                  </a:cxn>
                  <a:cxn ang="0">
                    <a:pos x="211" y="1369"/>
                  </a:cxn>
                  <a:cxn ang="0">
                    <a:pos x="235" y="1465"/>
                  </a:cxn>
                  <a:cxn ang="0">
                    <a:pos x="343" y="1453"/>
                  </a:cxn>
                  <a:cxn ang="0">
                    <a:pos x="331" y="1405"/>
                  </a:cxn>
                  <a:cxn ang="0">
                    <a:pos x="361" y="1285"/>
                  </a:cxn>
                  <a:cxn ang="0">
                    <a:pos x="433" y="919"/>
                  </a:cxn>
                  <a:cxn ang="0">
                    <a:pos x="457" y="673"/>
                  </a:cxn>
                  <a:cxn ang="0">
                    <a:pos x="433" y="493"/>
                  </a:cxn>
                  <a:cxn ang="0">
                    <a:pos x="355" y="271"/>
                  </a:cxn>
                  <a:cxn ang="0">
                    <a:pos x="265" y="145"/>
                  </a:cxn>
                  <a:cxn ang="0">
                    <a:pos x="193" y="67"/>
                  </a:cxn>
                  <a:cxn ang="0">
                    <a:pos x="139" y="25"/>
                  </a:cxn>
                </a:cxnLst>
                <a:rect l="0" t="0" r="r" b="b"/>
                <a:pathLst>
                  <a:path w="457" h="1479">
                    <a:moveTo>
                      <a:pt x="139" y="25"/>
                    </a:moveTo>
                    <a:cubicBezTo>
                      <a:pt x="122" y="14"/>
                      <a:pt x="105" y="2"/>
                      <a:pt x="91" y="1"/>
                    </a:cubicBezTo>
                    <a:cubicBezTo>
                      <a:pt x="77" y="0"/>
                      <a:pt x="68" y="13"/>
                      <a:pt x="55" y="19"/>
                    </a:cubicBezTo>
                    <a:cubicBezTo>
                      <a:pt x="42" y="25"/>
                      <a:pt x="22" y="23"/>
                      <a:pt x="13" y="37"/>
                    </a:cubicBezTo>
                    <a:cubicBezTo>
                      <a:pt x="4" y="51"/>
                      <a:pt x="0" y="83"/>
                      <a:pt x="1" y="103"/>
                    </a:cubicBezTo>
                    <a:cubicBezTo>
                      <a:pt x="2" y="123"/>
                      <a:pt x="8" y="140"/>
                      <a:pt x="19" y="157"/>
                    </a:cubicBezTo>
                    <a:cubicBezTo>
                      <a:pt x="30" y="174"/>
                      <a:pt x="54" y="185"/>
                      <a:pt x="67" y="205"/>
                    </a:cubicBezTo>
                    <a:cubicBezTo>
                      <a:pt x="80" y="225"/>
                      <a:pt x="91" y="257"/>
                      <a:pt x="97" y="277"/>
                    </a:cubicBezTo>
                    <a:cubicBezTo>
                      <a:pt x="103" y="297"/>
                      <a:pt x="105" y="304"/>
                      <a:pt x="103" y="325"/>
                    </a:cubicBezTo>
                    <a:cubicBezTo>
                      <a:pt x="101" y="346"/>
                      <a:pt x="79" y="380"/>
                      <a:pt x="85" y="403"/>
                    </a:cubicBezTo>
                    <a:cubicBezTo>
                      <a:pt x="91" y="426"/>
                      <a:pt x="122" y="425"/>
                      <a:pt x="139" y="463"/>
                    </a:cubicBezTo>
                    <a:cubicBezTo>
                      <a:pt x="156" y="501"/>
                      <a:pt x="174" y="582"/>
                      <a:pt x="187" y="631"/>
                    </a:cubicBezTo>
                    <a:cubicBezTo>
                      <a:pt x="200" y="680"/>
                      <a:pt x="212" y="710"/>
                      <a:pt x="217" y="757"/>
                    </a:cubicBezTo>
                    <a:cubicBezTo>
                      <a:pt x="222" y="804"/>
                      <a:pt x="217" y="851"/>
                      <a:pt x="217" y="913"/>
                    </a:cubicBezTo>
                    <a:cubicBezTo>
                      <a:pt x="217" y="975"/>
                      <a:pt x="218" y="1053"/>
                      <a:pt x="217" y="1129"/>
                    </a:cubicBezTo>
                    <a:cubicBezTo>
                      <a:pt x="216" y="1205"/>
                      <a:pt x="208" y="1313"/>
                      <a:pt x="211" y="1369"/>
                    </a:cubicBezTo>
                    <a:cubicBezTo>
                      <a:pt x="214" y="1425"/>
                      <a:pt x="213" y="1451"/>
                      <a:pt x="235" y="1465"/>
                    </a:cubicBezTo>
                    <a:cubicBezTo>
                      <a:pt x="257" y="1479"/>
                      <a:pt x="327" y="1463"/>
                      <a:pt x="343" y="1453"/>
                    </a:cubicBezTo>
                    <a:cubicBezTo>
                      <a:pt x="359" y="1443"/>
                      <a:pt x="328" y="1433"/>
                      <a:pt x="331" y="1405"/>
                    </a:cubicBezTo>
                    <a:cubicBezTo>
                      <a:pt x="334" y="1377"/>
                      <a:pt x="344" y="1366"/>
                      <a:pt x="361" y="1285"/>
                    </a:cubicBezTo>
                    <a:cubicBezTo>
                      <a:pt x="378" y="1204"/>
                      <a:pt x="417" y="1021"/>
                      <a:pt x="433" y="919"/>
                    </a:cubicBezTo>
                    <a:cubicBezTo>
                      <a:pt x="449" y="817"/>
                      <a:pt x="457" y="744"/>
                      <a:pt x="457" y="673"/>
                    </a:cubicBezTo>
                    <a:cubicBezTo>
                      <a:pt x="457" y="602"/>
                      <a:pt x="450" y="560"/>
                      <a:pt x="433" y="493"/>
                    </a:cubicBezTo>
                    <a:cubicBezTo>
                      <a:pt x="416" y="426"/>
                      <a:pt x="383" y="329"/>
                      <a:pt x="355" y="271"/>
                    </a:cubicBezTo>
                    <a:cubicBezTo>
                      <a:pt x="327" y="213"/>
                      <a:pt x="292" y="179"/>
                      <a:pt x="265" y="145"/>
                    </a:cubicBezTo>
                    <a:cubicBezTo>
                      <a:pt x="238" y="111"/>
                      <a:pt x="215" y="88"/>
                      <a:pt x="193" y="67"/>
                    </a:cubicBezTo>
                    <a:cubicBezTo>
                      <a:pt x="171" y="46"/>
                      <a:pt x="156" y="36"/>
                      <a:pt x="139" y="25"/>
                    </a:cubicBezTo>
                    <a:close/>
                  </a:path>
                </a:pathLst>
              </a:custGeom>
              <a:solidFill>
                <a:srgbClr val="9933FF"/>
              </a:solidFill>
              <a:ln w="9525">
                <a:solidFill>
                  <a:srgbClr val="9933FF"/>
                </a:solidFill>
                <a:round/>
                <a:headEnd/>
                <a:tailEnd/>
              </a:ln>
              <a:effectLst/>
            </p:spPr>
            <p:txBody>
              <a:bodyPr/>
              <a:lstStyle/>
              <a:p>
                <a:endParaRPr lang="fr-FR"/>
              </a:p>
            </p:txBody>
          </p:sp>
          <p:sp>
            <p:nvSpPr>
              <p:cNvPr id="60440" name="Oval 24"/>
              <p:cNvSpPr>
                <a:spLocks noChangeArrowheads="1"/>
              </p:cNvSpPr>
              <p:nvPr/>
            </p:nvSpPr>
            <p:spPr bwMode="auto">
              <a:xfrm>
                <a:off x="1080" y="1812"/>
                <a:ext cx="120" cy="120"/>
              </a:xfrm>
              <a:prstGeom prst="ellipse">
                <a:avLst/>
              </a:prstGeom>
              <a:solidFill>
                <a:srgbClr val="B2B2B2"/>
              </a:solidFill>
              <a:ln w="9525">
                <a:solidFill>
                  <a:srgbClr val="9933FF"/>
                </a:solidFill>
                <a:round/>
                <a:headEnd/>
                <a:tailEnd/>
              </a:ln>
              <a:effectLst/>
            </p:spPr>
            <p:txBody>
              <a:bodyPr wrap="none" anchor="ctr"/>
              <a:lstStyle/>
              <a:p>
                <a:endParaRPr lang="fr-FR"/>
              </a:p>
            </p:txBody>
          </p:sp>
        </p:grpSp>
      </p:grpSp>
      <p:sp>
        <p:nvSpPr>
          <p:cNvPr id="60441" name="Freeform 25"/>
          <p:cNvSpPr>
            <a:spLocks/>
          </p:cNvSpPr>
          <p:nvPr/>
        </p:nvSpPr>
        <p:spPr bwMode="auto">
          <a:xfrm rot="30590">
            <a:off x="7510463" y="2297113"/>
            <a:ext cx="495300" cy="193675"/>
          </a:xfrm>
          <a:custGeom>
            <a:avLst/>
            <a:gdLst/>
            <a:ahLst/>
            <a:cxnLst>
              <a:cxn ang="0">
                <a:pos x="48" y="0"/>
              </a:cxn>
              <a:cxn ang="0">
                <a:pos x="12" y="18"/>
              </a:cxn>
              <a:cxn ang="0">
                <a:pos x="0" y="60"/>
              </a:cxn>
              <a:cxn ang="0">
                <a:pos x="12" y="96"/>
              </a:cxn>
              <a:cxn ang="0">
                <a:pos x="54" y="114"/>
              </a:cxn>
              <a:cxn ang="0">
                <a:pos x="96" y="108"/>
              </a:cxn>
              <a:cxn ang="0">
                <a:pos x="132" y="30"/>
              </a:cxn>
              <a:cxn ang="0">
                <a:pos x="150" y="114"/>
              </a:cxn>
              <a:cxn ang="0">
                <a:pos x="168" y="30"/>
              </a:cxn>
              <a:cxn ang="0">
                <a:pos x="192" y="108"/>
              </a:cxn>
              <a:cxn ang="0">
                <a:pos x="216" y="18"/>
              </a:cxn>
              <a:cxn ang="0">
                <a:pos x="240" y="96"/>
              </a:cxn>
              <a:cxn ang="0">
                <a:pos x="258" y="18"/>
              </a:cxn>
              <a:cxn ang="0">
                <a:pos x="270" y="60"/>
              </a:cxn>
              <a:cxn ang="0">
                <a:pos x="312" y="60"/>
              </a:cxn>
            </a:cxnLst>
            <a:rect l="0" t="0" r="r" b="b"/>
            <a:pathLst>
              <a:path w="312" h="122">
                <a:moveTo>
                  <a:pt x="48" y="0"/>
                </a:moveTo>
                <a:cubicBezTo>
                  <a:pt x="34" y="4"/>
                  <a:pt x="20" y="8"/>
                  <a:pt x="12" y="18"/>
                </a:cubicBezTo>
                <a:cubicBezTo>
                  <a:pt x="4" y="28"/>
                  <a:pt x="0" y="47"/>
                  <a:pt x="0" y="60"/>
                </a:cubicBezTo>
                <a:cubicBezTo>
                  <a:pt x="0" y="73"/>
                  <a:pt x="3" y="87"/>
                  <a:pt x="12" y="96"/>
                </a:cubicBezTo>
                <a:cubicBezTo>
                  <a:pt x="21" y="105"/>
                  <a:pt x="40" y="112"/>
                  <a:pt x="54" y="114"/>
                </a:cubicBezTo>
                <a:cubicBezTo>
                  <a:pt x="68" y="116"/>
                  <a:pt x="83" y="122"/>
                  <a:pt x="96" y="108"/>
                </a:cubicBezTo>
                <a:cubicBezTo>
                  <a:pt x="109" y="94"/>
                  <a:pt x="123" y="29"/>
                  <a:pt x="132" y="30"/>
                </a:cubicBezTo>
                <a:cubicBezTo>
                  <a:pt x="141" y="31"/>
                  <a:pt x="144" y="114"/>
                  <a:pt x="150" y="114"/>
                </a:cubicBezTo>
                <a:cubicBezTo>
                  <a:pt x="156" y="114"/>
                  <a:pt x="161" y="31"/>
                  <a:pt x="168" y="30"/>
                </a:cubicBezTo>
                <a:cubicBezTo>
                  <a:pt x="175" y="29"/>
                  <a:pt x="184" y="110"/>
                  <a:pt x="192" y="108"/>
                </a:cubicBezTo>
                <a:cubicBezTo>
                  <a:pt x="200" y="106"/>
                  <a:pt x="208" y="20"/>
                  <a:pt x="216" y="18"/>
                </a:cubicBezTo>
                <a:cubicBezTo>
                  <a:pt x="224" y="16"/>
                  <a:pt x="233" y="96"/>
                  <a:pt x="240" y="96"/>
                </a:cubicBezTo>
                <a:cubicBezTo>
                  <a:pt x="247" y="96"/>
                  <a:pt x="253" y="24"/>
                  <a:pt x="258" y="18"/>
                </a:cubicBezTo>
                <a:cubicBezTo>
                  <a:pt x="263" y="12"/>
                  <a:pt x="261" y="53"/>
                  <a:pt x="270" y="60"/>
                </a:cubicBezTo>
                <a:cubicBezTo>
                  <a:pt x="279" y="67"/>
                  <a:pt x="295" y="63"/>
                  <a:pt x="312" y="60"/>
                </a:cubicBezTo>
              </a:path>
            </a:pathLst>
          </a:custGeom>
          <a:noFill/>
          <a:ln w="28575" cmpd="sng">
            <a:solidFill>
              <a:schemeClr val="tx1"/>
            </a:solidFill>
            <a:round/>
            <a:headEnd/>
            <a:tailEnd/>
          </a:ln>
          <a:effectLst/>
        </p:spPr>
        <p:txBody>
          <a:bodyPr/>
          <a:lstStyle/>
          <a:p>
            <a:endParaRPr lang="fr-FR"/>
          </a:p>
        </p:txBody>
      </p:sp>
      <p:sp>
        <p:nvSpPr>
          <p:cNvPr id="60442" name="AutoShape 26"/>
          <p:cNvSpPr>
            <a:spLocks noChangeArrowheads="1"/>
          </p:cNvSpPr>
          <p:nvPr/>
        </p:nvSpPr>
        <p:spPr bwMode="auto">
          <a:xfrm rot="30590">
            <a:off x="7807325" y="3954463"/>
            <a:ext cx="88900" cy="88900"/>
          </a:xfrm>
          <a:prstGeom prst="roundRect">
            <a:avLst>
              <a:gd name="adj" fmla="val 16667"/>
            </a:avLst>
          </a:prstGeom>
          <a:solidFill>
            <a:srgbClr val="990099"/>
          </a:solidFill>
          <a:ln w="9525">
            <a:solidFill>
              <a:srgbClr val="990099"/>
            </a:solidFill>
            <a:round/>
            <a:headEnd/>
            <a:tailEnd/>
          </a:ln>
          <a:effectLst/>
        </p:spPr>
        <p:txBody>
          <a:bodyPr wrap="none" anchor="ctr"/>
          <a:lstStyle/>
          <a:p>
            <a:endParaRPr lang="fr-FR"/>
          </a:p>
        </p:txBody>
      </p:sp>
      <p:sp>
        <p:nvSpPr>
          <p:cNvPr id="60443" name="Line 27"/>
          <p:cNvSpPr>
            <a:spLocks noChangeShapeType="1"/>
          </p:cNvSpPr>
          <p:nvPr/>
        </p:nvSpPr>
        <p:spPr bwMode="auto">
          <a:xfrm flipH="1" flipV="1">
            <a:off x="5665788" y="3970338"/>
            <a:ext cx="1993900" cy="23812"/>
          </a:xfrm>
          <a:prstGeom prst="line">
            <a:avLst/>
          </a:prstGeom>
          <a:noFill/>
          <a:ln w="38100">
            <a:solidFill>
              <a:srgbClr val="990099"/>
            </a:solidFill>
            <a:round/>
            <a:headEnd/>
            <a:tailEnd/>
          </a:ln>
          <a:effectLst/>
        </p:spPr>
        <p:txBody>
          <a:bodyPr/>
          <a:lstStyle/>
          <a:p>
            <a:endParaRPr lang="fr-FR"/>
          </a:p>
        </p:txBody>
      </p:sp>
      <p:sp>
        <p:nvSpPr>
          <p:cNvPr id="60444" name="Oval 28"/>
          <p:cNvSpPr>
            <a:spLocks noChangeArrowheads="1"/>
          </p:cNvSpPr>
          <p:nvPr/>
        </p:nvSpPr>
        <p:spPr bwMode="auto">
          <a:xfrm rot="-195417">
            <a:off x="5567363" y="1749425"/>
            <a:ext cx="276225" cy="276225"/>
          </a:xfrm>
          <a:prstGeom prst="ellipse">
            <a:avLst/>
          </a:prstGeom>
          <a:solidFill>
            <a:srgbClr val="BD7E3F"/>
          </a:solidFill>
          <a:ln w="9525">
            <a:solidFill>
              <a:srgbClr val="BD7E3F"/>
            </a:solidFill>
            <a:round/>
            <a:headEnd/>
            <a:tailEnd/>
          </a:ln>
          <a:effectLst/>
        </p:spPr>
        <p:txBody>
          <a:bodyPr wrap="none" anchor="ctr"/>
          <a:lstStyle/>
          <a:p>
            <a:endParaRPr lang="fr-FR"/>
          </a:p>
        </p:txBody>
      </p:sp>
      <p:grpSp>
        <p:nvGrpSpPr>
          <p:cNvPr id="7" name="Group 29"/>
          <p:cNvGrpSpPr>
            <a:grpSpLocks/>
          </p:cNvGrpSpPr>
          <p:nvPr/>
        </p:nvGrpSpPr>
        <p:grpSpPr bwMode="auto">
          <a:xfrm rot="89860">
            <a:off x="4795838" y="1725613"/>
            <a:ext cx="1452562" cy="2917825"/>
            <a:chOff x="3021" y="1095"/>
            <a:chExt cx="915" cy="1838"/>
          </a:xfrm>
        </p:grpSpPr>
        <p:grpSp>
          <p:nvGrpSpPr>
            <p:cNvPr id="8" name="Group 30"/>
            <p:cNvGrpSpPr>
              <a:grpSpLocks/>
            </p:cNvGrpSpPr>
            <p:nvPr/>
          </p:nvGrpSpPr>
          <p:grpSpPr bwMode="auto">
            <a:xfrm rot="-179601">
              <a:off x="3021" y="1104"/>
              <a:ext cx="915" cy="1829"/>
              <a:chOff x="1754" y="1089"/>
              <a:chExt cx="915" cy="1829"/>
            </a:xfrm>
          </p:grpSpPr>
          <p:grpSp>
            <p:nvGrpSpPr>
              <p:cNvPr id="9" name="Group 31"/>
              <p:cNvGrpSpPr>
                <a:grpSpLocks/>
              </p:cNvGrpSpPr>
              <p:nvPr/>
            </p:nvGrpSpPr>
            <p:grpSpPr bwMode="auto">
              <a:xfrm>
                <a:off x="1754" y="1089"/>
                <a:ext cx="915" cy="1829"/>
                <a:chOff x="1754" y="1089"/>
                <a:chExt cx="915" cy="1829"/>
              </a:xfrm>
            </p:grpSpPr>
            <p:grpSp>
              <p:nvGrpSpPr>
                <p:cNvPr id="10" name="Group 32"/>
                <p:cNvGrpSpPr>
                  <a:grpSpLocks/>
                </p:cNvGrpSpPr>
                <p:nvPr/>
              </p:nvGrpSpPr>
              <p:grpSpPr bwMode="auto">
                <a:xfrm>
                  <a:off x="1754" y="1089"/>
                  <a:ext cx="915" cy="1829"/>
                  <a:chOff x="1754" y="1089"/>
                  <a:chExt cx="915" cy="1829"/>
                </a:xfrm>
              </p:grpSpPr>
              <p:sp>
                <p:nvSpPr>
                  <p:cNvPr id="60449" name="Freeform 33"/>
                  <p:cNvSpPr>
                    <a:spLocks/>
                  </p:cNvSpPr>
                  <p:nvPr/>
                </p:nvSpPr>
                <p:spPr bwMode="auto">
                  <a:xfrm>
                    <a:off x="1759" y="1089"/>
                    <a:ext cx="910" cy="1829"/>
                  </a:xfrm>
                  <a:custGeom>
                    <a:avLst/>
                    <a:gdLst/>
                    <a:ahLst/>
                    <a:cxnLst>
                      <a:cxn ang="0">
                        <a:pos x="635" y="5"/>
                      </a:cxn>
                      <a:cxn ang="0">
                        <a:pos x="539" y="5"/>
                      </a:cxn>
                      <a:cxn ang="0">
                        <a:pos x="437" y="36"/>
                      </a:cxn>
                      <a:cxn ang="0">
                        <a:pos x="258" y="198"/>
                      </a:cxn>
                      <a:cxn ang="0">
                        <a:pos x="103" y="427"/>
                      </a:cxn>
                      <a:cxn ang="0">
                        <a:pos x="15" y="710"/>
                      </a:cxn>
                      <a:cxn ang="0">
                        <a:pos x="16" y="998"/>
                      </a:cxn>
                      <a:cxn ang="0">
                        <a:pos x="74" y="1237"/>
                      </a:cxn>
                      <a:cxn ang="0">
                        <a:pos x="168" y="1417"/>
                      </a:cxn>
                      <a:cxn ang="0">
                        <a:pos x="301" y="1579"/>
                      </a:cxn>
                      <a:cxn ang="0">
                        <a:pos x="409" y="1679"/>
                      </a:cxn>
                      <a:cxn ang="0">
                        <a:pos x="567" y="1791"/>
                      </a:cxn>
                      <a:cxn ang="0">
                        <a:pos x="734" y="1828"/>
                      </a:cxn>
                      <a:cxn ang="0">
                        <a:pos x="890" y="1786"/>
                      </a:cxn>
                      <a:cxn ang="0">
                        <a:pos x="859" y="1648"/>
                      </a:cxn>
                      <a:cxn ang="0">
                        <a:pos x="793" y="1606"/>
                      </a:cxn>
                      <a:cxn ang="0">
                        <a:pos x="756" y="1564"/>
                      </a:cxn>
                      <a:cxn ang="0">
                        <a:pos x="756" y="1510"/>
                      </a:cxn>
                      <a:cxn ang="0">
                        <a:pos x="720" y="1468"/>
                      </a:cxn>
                      <a:cxn ang="0">
                        <a:pos x="624" y="1475"/>
                      </a:cxn>
                      <a:cxn ang="0">
                        <a:pos x="534" y="1421"/>
                      </a:cxn>
                      <a:cxn ang="0">
                        <a:pos x="395" y="1260"/>
                      </a:cxn>
                      <a:cxn ang="0">
                        <a:pos x="310" y="1104"/>
                      </a:cxn>
                      <a:cxn ang="0">
                        <a:pos x="273" y="804"/>
                      </a:cxn>
                      <a:cxn ang="0">
                        <a:pos x="314" y="618"/>
                      </a:cxn>
                      <a:cxn ang="0">
                        <a:pos x="506" y="515"/>
                      </a:cxn>
                      <a:cxn ang="0">
                        <a:pos x="608" y="485"/>
                      </a:cxn>
                      <a:cxn ang="0">
                        <a:pos x="661" y="443"/>
                      </a:cxn>
                      <a:cxn ang="0">
                        <a:pos x="637" y="401"/>
                      </a:cxn>
                      <a:cxn ang="0">
                        <a:pos x="661" y="371"/>
                      </a:cxn>
                      <a:cxn ang="0">
                        <a:pos x="673" y="304"/>
                      </a:cxn>
                      <a:cxn ang="0">
                        <a:pos x="618" y="257"/>
                      </a:cxn>
                      <a:cxn ang="0">
                        <a:pos x="630" y="179"/>
                      </a:cxn>
                      <a:cxn ang="0">
                        <a:pos x="666" y="131"/>
                      </a:cxn>
                      <a:cxn ang="0">
                        <a:pos x="653" y="47"/>
                      </a:cxn>
                      <a:cxn ang="0">
                        <a:pos x="593" y="5"/>
                      </a:cxn>
                    </a:cxnLst>
                    <a:rect l="0" t="0" r="r" b="b"/>
                    <a:pathLst>
                      <a:path w="910" h="1829">
                        <a:moveTo>
                          <a:pt x="635" y="5"/>
                        </a:moveTo>
                        <a:cubicBezTo>
                          <a:pt x="603" y="2"/>
                          <a:pt x="572" y="0"/>
                          <a:pt x="539" y="5"/>
                        </a:cubicBezTo>
                        <a:cubicBezTo>
                          <a:pt x="506" y="10"/>
                          <a:pt x="484" y="3"/>
                          <a:pt x="437" y="36"/>
                        </a:cubicBezTo>
                        <a:cubicBezTo>
                          <a:pt x="391" y="68"/>
                          <a:pt x="314" y="133"/>
                          <a:pt x="258" y="198"/>
                        </a:cubicBezTo>
                        <a:cubicBezTo>
                          <a:pt x="202" y="264"/>
                          <a:pt x="144" y="342"/>
                          <a:pt x="103" y="427"/>
                        </a:cubicBezTo>
                        <a:cubicBezTo>
                          <a:pt x="63" y="512"/>
                          <a:pt x="29" y="614"/>
                          <a:pt x="15" y="710"/>
                        </a:cubicBezTo>
                        <a:cubicBezTo>
                          <a:pt x="0" y="805"/>
                          <a:pt x="6" y="910"/>
                          <a:pt x="16" y="998"/>
                        </a:cubicBezTo>
                        <a:cubicBezTo>
                          <a:pt x="26" y="1086"/>
                          <a:pt x="49" y="1167"/>
                          <a:pt x="74" y="1237"/>
                        </a:cubicBezTo>
                        <a:cubicBezTo>
                          <a:pt x="99" y="1307"/>
                          <a:pt x="130" y="1360"/>
                          <a:pt x="168" y="1417"/>
                        </a:cubicBezTo>
                        <a:cubicBezTo>
                          <a:pt x="206" y="1474"/>
                          <a:pt x="261" y="1535"/>
                          <a:pt x="301" y="1579"/>
                        </a:cubicBezTo>
                        <a:cubicBezTo>
                          <a:pt x="341" y="1623"/>
                          <a:pt x="365" y="1644"/>
                          <a:pt x="409" y="1679"/>
                        </a:cubicBezTo>
                        <a:cubicBezTo>
                          <a:pt x="453" y="1714"/>
                          <a:pt x="513" y="1766"/>
                          <a:pt x="567" y="1791"/>
                        </a:cubicBezTo>
                        <a:cubicBezTo>
                          <a:pt x="621" y="1816"/>
                          <a:pt x="680" y="1829"/>
                          <a:pt x="734" y="1828"/>
                        </a:cubicBezTo>
                        <a:cubicBezTo>
                          <a:pt x="788" y="1827"/>
                          <a:pt x="869" y="1816"/>
                          <a:pt x="890" y="1786"/>
                        </a:cubicBezTo>
                        <a:cubicBezTo>
                          <a:pt x="910" y="1755"/>
                          <a:pt x="875" y="1678"/>
                          <a:pt x="859" y="1648"/>
                        </a:cubicBezTo>
                        <a:cubicBezTo>
                          <a:pt x="843" y="1618"/>
                          <a:pt x="810" y="1620"/>
                          <a:pt x="793" y="1606"/>
                        </a:cubicBezTo>
                        <a:cubicBezTo>
                          <a:pt x="776" y="1592"/>
                          <a:pt x="763" y="1580"/>
                          <a:pt x="756" y="1564"/>
                        </a:cubicBezTo>
                        <a:cubicBezTo>
                          <a:pt x="750" y="1548"/>
                          <a:pt x="762" y="1526"/>
                          <a:pt x="756" y="1510"/>
                        </a:cubicBezTo>
                        <a:cubicBezTo>
                          <a:pt x="750" y="1494"/>
                          <a:pt x="742" y="1474"/>
                          <a:pt x="720" y="1468"/>
                        </a:cubicBezTo>
                        <a:cubicBezTo>
                          <a:pt x="698" y="1462"/>
                          <a:pt x="655" y="1483"/>
                          <a:pt x="624" y="1475"/>
                        </a:cubicBezTo>
                        <a:cubicBezTo>
                          <a:pt x="593" y="1467"/>
                          <a:pt x="572" y="1457"/>
                          <a:pt x="534" y="1421"/>
                        </a:cubicBezTo>
                        <a:cubicBezTo>
                          <a:pt x="496" y="1385"/>
                          <a:pt x="432" y="1313"/>
                          <a:pt x="395" y="1260"/>
                        </a:cubicBezTo>
                        <a:cubicBezTo>
                          <a:pt x="358" y="1207"/>
                          <a:pt x="331" y="1180"/>
                          <a:pt x="310" y="1104"/>
                        </a:cubicBezTo>
                        <a:cubicBezTo>
                          <a:pt x="290" y="1028"/>
                          <a:pt x="272" y="885"/>
                          <a:pt x="273" y="804"/>
                        </a:cubicBezTo>
                        <a:cubicBezTo>
                          <a:pt x="274" y="723"/>
                          <a:pt x="275" y="666"/>
                          <a:pt x="314" y="618"/>
                        </a:cubicBezTo>
                        <a:cubicBezTo>
                          <a:pt x="353" y="570"/>
                          <a:pt x="457" y="537"/>
                          <a:pt x="506" y="515"/>
                        </a:cubicBezTo>
                        <a:cubicBezTo>
                          <a:pt x="555" y="493"/>
                          <a:pt x="582" y="497"/>
                          <a:pt x="608" y="485"/>
                        </a:cubicBezTo>
                        <a:cubicBezTo>
                          <a:pt x="633" y="473"/>
                          <a:pt x="656" y="457"/>
                          <a:pt x="661" y="443"/>
                        </a:cubicBezTo>
                        <a:cubicBezTo>
                          <a:pt x="666" y="429"/>
                          <a:pt x="637" y="413"/>
                          <a:pt x="637" y="401"/>
                        </a:cubicBezTo>
                        <a:cubicBezTo>
                          <a:pt x="637" y="389"/>
                          <a:pt x="655" y="387"/>
                          <a:pt x="661" y="371"/>
                        </a:cubicBezTo>
                        <a:cubicBezTo>
                          <a:pt x="667" y="355"/>
                          <a:pt x="680" y="323"/>
                          <a:pt x="673" y="304"/>
                        </a:cubicBezTo>
                        <a:cubicBezTo>
                          <a:pt x="666" y="286"/>
                          <a:pt x="626" y="278"/>
                          <a:pt x="618" y="257"/>
                        </a:cubicBezTo>
                        <a:cubicBezTo>
                          <a:pt x="611" y="236"/>
                          <a:pt x="622" y="200"/>
                          <a:pt x="630" y="179"/>
                        </a:cubicBezTo>
                        <a:cubicBezTo>
                          <a:pt x="638" y="158"/>
                          <a:pt x="662" y="153"/>
                          <a:pt x="666" y="131"/>
                        </a:cubicBezTo>
                        <a:cubicBezTo>
                          <a:pt x="670" y="108"/>
                          <a:pt x="666" y="68"/>
                          <a:pt x="653" y="47"/>
                        </a:cubicBezTo>
                        <a:cubicBezTo>
                          <a:pt x="641" y="26"/>
                          <a:pt x="617" y="15"/>
                          <a:pt x="593" y="5"/>
                        </a:cubicBezTo>
                      </a:path>
                    </a:pathLst>
                  </a:custGeom>
                  <a:solidFill>
                    <a:srgbClr val="BD7E3F"/>
                  </a:solidFill>
                  <a:ln w="9525">
                    <a:solidFill>
                      <a:srgbClr val="BD7E3F"/>
                    </a:solidFill>
                    <a:round/>
                    <a:headEnd/>
                    <a:tailEnd/>
                  </a:ln>
                  <a:effectLst/>
                </p:spPr>
                <p:txBody>
                  <a:bodyPr/>
                  <a:lstStyle/>
                  <a:p>
                    <a:endParaRPr lang="fr-FR"/>
                  </a:p>
                </p:txBody>
              </p:sp>
              <p:sp>
                <p:nvSpPr>
                  <p:cNvPr id="60450" name="Freeform 34"/>
                  <p:cNvSpPr>
                    <a:spLocks/>
                  </p:cNvSpPr>
                  <p:nvPr/>
                </p:nvSpPr>
                <p:spPr bwMode="auto">
                  <a:xfrm>
                    <a:off x="1754" y="1414"/>
                    <a:ext cx="604" cy="1498"/>
                  </a:xfrm>
                  <a:custGeom>
                    <a:avLst/>
                    <a:gdLst/>
                    <a:ahLst/>
                    <a:cxnLst>
                      <a:cxn ang="0">
                        <a:pos x="142" y="0"/>
                      </a:cxn>
                      <a:cxn ang="0">
                        <a:pos x="86" y="108"/>
                      </a:cxn>
                      <a:cxn ang="0">
                        <a:pos x="44" y="228"/>
                      </a:cxn>
                      <a:cxn ang="0">
                        <a:pos x="10" y="386"/>
                      </a:cxn>
                      <a:cxn ang="0">
                        <a:pos x="0" y="540"/>
                      </a:cxn>
                      <a:cxn ang="0">
                        <a:pos x="9" y="675"/>
                      </a:cxn>
                      <a:cxn ang="0">
                        <a:pos x="52" y="868"/>
                      </a:cxn>
                      <a:cxn ang="0">
                        <a:pos x="112" y="1018"/>
                      </a:cxn>
                      <a:cxn ang="0">
                        <a:pos x="191" y="1148"/>
                      </a:cxn>
                      <a:cxn ang="0">
                        <a:pos x="292" y="1274"/>
                      </a:cxn>
                      <a:cxn ang="0">
                        <a:pos x="400" y="1370"/>
                      </a:cxn>
                      <a:cxn ang="0">
                        <a:pos x="528" y="1456"/>
                      </a:cxn>
                      <a:cxn ang="0">
                        <a:pos x="604" y="1498"/>
                      </a:cxn>
                    </a:cxnLst>
                    <a:rect l="0" t="0" r="r" b="b"/>
                    <a:pathLst>
                      <a:path w="604" h="1498">
                        <a:moveTo>
                          <a:pt x="142" y="0"/>
                        </a:moveTo>
                        <a:cubicBezTo>
                          <a:pt x="133" y="18"/>
                          <a:pt x="102" y="70"/>
                          <a:pt x="86" y="108"/>
                        </a:cubicBezTo>
                        <a:cubicBezTo>
                          <a:pt x="70" y="146"/>
                          <a:pt x="57" y="182"/>
                          <a:pt x="44" y="228"/>
                        </a:cubicBezTo>
                        <a:cubicBezTo>
                          <a:pt x="31" y="274"/>
                          <a:pt x="17" y="334"/>
                          <a:pt x="10" y="386"/>
                        </a:cubicBezTo>
                        <a:cubicBezTo>
                          <a:pt x="3" y="438"/>
                          <a:pt x="0" y="492"/>
                          <a:pt x="0" y="540"/>
                        </a:cubicBezTo>
                        <a:cubicBezTo>
                          <a:pt x="0" y="588"/>
                          <a:pt x="0" y="620"/>
                          <a:pt x="9" y="675"/>
                        </a:cubicBezTo>
                        <a:cubicBezTo>
                          <a:pt x="18" y="730"/>
                          <a:pt x="35" y="811"/>
                          <a:pt x="52" y="868"/>
                        </a:cubicBezTo>
                        <a:cubicBezTo>
                          <a:pt x="69" y="925"/>
                          <a:pt x="89" y="971"/>
                          <a:pt x="112" y="1018"/>
                        </a:cubicBezTo>
                        <a:cubicBezTo>
                          <a:pt x="135" y="1065"/>
                          <a:pt x="161" y="1105"/>
                          <a:pt x="191" y="1148"/>
                        </a:cubicBezTo>
                        <a:cubicBezTo>
                          <a:pt x="221" y="1191"/>
                          <a:pt x="257" y="1237"/>
                          <a:pt x="292" y="1274"/>
                        </a:cubicBezTo>
                        <a:cubicBezTo>
                          <a:pt x="327" y="1311"/>
                          <a:pt x="361" y="1340"/>
                          <a:pt x="400" y="1370"/>
                        </a:cubicBezTo>
                        <a:cubicBezTo>
                          <a:pt x="439" y="1400"/>
                          <a:pt x="494" y="1435"/>
                          <a:pt x="528" y="1456"/>
                        </a:cubicBezTo>
                        <a:cubicBezTo>
                          <a:pt x="562" y="1477"/>
                          <a:pt x="588" y="1489"/>
                          <a:pt x="604" y="1498"/>
                        </a:cubicBezTo>
                      </a:path>
                    </a:pathLst>
                  </a:custGeom>
                  <a:noFill/>
                  <a:ln w="76200" cmpd="sng">
                    <a:solidFill>
                      <a:srgbClr val="808080"/>
                    </a:solidFill>
                    <a:round/>
                    <a:headEnd/>
                    <a:tailEnd/>
                  </a:ln>
                  <a:effectLst/>
                </p:spPr>
                <p:txBody>
                  <a:bodyPr/>
                  <a:lstStyle/>
                  <a:p>
                    <a:endParaRPr lang="fr-FR"/>
                  </a:p>
                </p:txBody>
              </p:sp>
            </p:grpSp>
            <p:sp>
              <p:nvSpPr>
                <p:cNvPr id="60451" name="Oval 35"/>
                <p:cNvSpPr>
                  <a:spLocks noChangeArrowheads="1"/>
                </p:cNvSpPr>
                <p:nvPr/>
              </p:nvSpPr>
              <p:spPr bwMode="auto">
                <a:xfrm rot="-15817">
                  <a:off x="2413" y="2599"/>
                  <a:ext cx="78" cy="78"/>
                </a:xfrm>
                <a:prstGeom prst="ellipse">
                  <a:avLst/>
                </a:prstGeom>
                <a:solidFill>
                  <a:schemeClr val="bg1"/>
                </a:solidFill>
                <a:ln w="9525">
                  <a:solidFill>
                    <a:schemeClr val="tx1"/>
                  </a:solidFill>
                  <a:round/>
                  <a:headEnd/>
                  <a:tailEnd/>
                </a:ln>
                <a:effectLst/>
              </p:spPr>
              <p:txBody>
                <a:bodyPr wrap="none" anchor="ctr"/>
                <a:lstStyle/>
                <a:p>
                  <a:endParaRPr lang="fr-FR"/>
                </a:p>
              </p:txBody>
            </p:sp>
          </p:grpSp>
          <p:sp>
            <p:nvSpPr>
              <p:cNvPr id="60452" name="Freeform 36"/>
              <p:cNvSpPr>
                <a:spLocks/>
              </p:cNvSpPr>
              <p:nvPr/>
            </p:nvSpPr>
            <p:spPr bwMode="auto">
              <a:xfrm rot="-15817">
                <a:off x="2284" y="1355"/>
                <a:ext cx="114" cy="83"/>
              </a:xfrm>
              <a:custGeom>
                <a:avLst/>
                <a:gdLst/>
                <a:ahLst/>
                <a:cxnLst>
                  <a:cxn ang="0">
                    <a:pos x="16" y="81"/>
                  </a:cxn>
                  <a:cxn ang="0">
                    <a:pos x="10" y="45"/>
                  </a:cxn>
                  <a:cxn ang="0">
                    <a:pos x="28" y="3"/>
                  </a:cxn>
                  <a:cxn ang="0">
                    <a:pos x="82" y="27"/>
                  </a:cxn>
                  <a:cxn ang="0">
                    <a:pos x="106" y="57"/>
                  </a:cxn>
                  <a:cxn ang="0">
                    <a:pos x="16" y="81"/>
                  </a:cxn>
                </a:cxnLst>
                <a:rect l="0" t="0" r="r" b="b"/>
                <a:pathLst>
                  <a:path w="114" h="83">
                    <a:moveTo>
                      <a:pt x="16" y="81"/>
                    </a:moveTo>
                    <a:cubicBezTo>
                      <a:pt x="0" y="79"/>
                      <a:pt x="8" y="58"/>
                      <a:pt x="10" y="45"/>
                    </a:cubicBezTo>
                    <a:cubicBezTo>
                      <a:pt x="12" y="32"/>
                      <a:pt x="16" y="6"/>
                      <a:pt x="28" y="3"/>
                    </a:cubicBezTo>
                    <a:cubicBezTo>
                      <a:pt x="40" y="0"/>
                      <a:pt x="69" y="18"/>
                      <a:pt x="82" y="27"/>
                    </a:cubicBezTo>
                    <a:cubicBezTo>
                      <a:pt x="95" y="36"/>
                      <a:pt x="114" y="49"/>
                      <a:pt x="106" y="57"/>
                    </a:cubicBezTo>
                    <a:cubicBezTo>
                      <a:pt x="98" y="65"/>
                      <a:pt x="32" y="83"/>
                      <a:pt x="16" y="81"/>
                    </a:cubicBezTo>
                    <a:close/>
                  </a:path>
                </a:pathLst>
              </a:custGeom>
              <a:solidFill>
                <a:schemeClr val="bg1"/>
              </a:solidFill>
              <a:ln w="9525">
                <a:solidFill>
                  <a:schemeClr val="tx1"/>
                </a:solidFill>
                <a:round/>
                <a:headEnd/>
                <a:tailEnd/>
              </a:ln>
              <a:effectLst/>
            </p:spPr>
            <p:txBody>
              <a:bodyPr/>
              <a:lstStyle/>
              <a:p>
                <a:endParaRPr lang="fr-FR"/>
              </a:p>
            </p:txBody>
          </p:sp>
        </p:grpSp>
        <p:grpSp>
          <p:nvGrpSpPr>
            <p:cNvPr id="11" name="Group 37"/>
            <p:cNvGrpSpPr>
              <a:grpSpLocks/>
            </p:cNvGrpSpPr>
            <p:nvPr/>
          </p:nvGrpSpPr>
          <p:grpSpPr bwMode="auto">
            <a:xfrm rot="-787849">
              <a:off x="3338" y="1095"/>
              <a:ext cx="479" cy="1315"/>
              <a:chOff x="1936" y="1031"/>
              <a:chExt cx="479" cy="1315"/>
            </a:xfrm>
          </p:grpSpPr>
          <p:grpSp>
            <p:nvGrpSpPr>
              <p:cNvPr id="12" name="Group 38"/>
              <p:cNvGrpSpPr>
                <a:grpSpLocks/>
              </p:cNvGrpSpPr>
              <p:nvPr/>
            </p:nvGrpSpPr>
            <p:grpSpPr bwMode="auto">
              <a:xfrm>
                <a:off x="1936" y="1031"/>
                <a:ext cx="479" cy="1315"/>
                <a:chOff x="820" y="2265"/>
                <a:chExt cx="479" cy="1315"/>
              </a:xfrm>
            </p:grpSpPr>
            <p:grpSp>
              <p:nvGrpSpPr>
                <p:cNvPr id="13" name="Group 39"/>
                <p:cNvGrpSpPr>
                  <a:grpSpLocks/>
                </p:cNvGrpSpPr>
                <p:nvPr/>
              </p:nvGrpSpPr>
              <p:grpSpPr bwMode="auto">
                <a:xfrm>
                  <a:off x="820" y="2265"/>
                  <a:ext cx="479" cy="1315"/>
                  <a:chOff x="1930" y="1019"/>
                  <a:chExt cx="479" cy="1315"/>
                </a:xfrm>
              </p:grpSpPr>
              <p:sp>
                <p:nvSpPr>
                  <p:cNvPr id="60456" name="Oval 40"/>
                  <p:cNvSpPr>
                    <a:spLocks noChangeArrowheads="1"/>
                  </p:cNvSpPr>
                  <p:nvPr/>
                </p:nvSpPr>
                <p:spPr bwMode="auto">
                  <a:xfrm>
                    <a:off x="2210" y="1030"/>
                    <a:ext cx="199" cy="199"/>
                  </a:xfrm>
                  <a:prstGeom prst="ellipse">
                    <a:avLst/>
                  </a:prstGeom>
                  <a:solidFill>
                    <a:srgbClr val="008080"/>
                  </a:solidFill>
                  <a:ln w="9525">
                    <a:noFill/>
                    <a:round/>
                    <a:headEnd/>
                    <a:tailEnd/>
                  </a:ln>
                  <a:effectLst/>
                </p:spPr>
                <p:txBody>
                  <a:bodyPr wrap="none" anchor="ctr"/>
                  <a:lstStyle/>
                  <a:p>
                    <a:endParaRPr lang="fr-FR"/>
                  </a:p>
                </p:txBody>
              </p:sp>
              <p:sp>
                <p:nvSpPr>
                  <p:cNvPr id="60457" name="Freeform 41"/>
                  <p:cNvSpPr>
                    <a:spLocks/>
                  </p:cNvSpPr>
                  <p:nvPr/>
                </p:nvSpPr>
                <p:spPr bwMode="auto">
                  <a:xfrm>
                    <a:off x="1930" y="1019"/>
                    <a:ext cx="461" cy="1315"/>
                  </a:xfrm>
                  <a:custGeom>
                    <a:avLst/>
                    <a:gdLst/>
                    <a:ahLst/>
                    <a:cxnLst>
                      <a:cxn ang="0">
                        <a:pos x="353" y="7"/>
                      </a:cxn>
                      <a:cxn ang="0">
                        <a:pos x="217" y="112"/>
                      </a:cxn>
                      <a:cxn ang="0">
                        <a:pos x="102" y="280"/>
                      </a:cxn>
                      <a:cxn ang="0">
                        <a:pos x="60" y="405"/>
                      </a:cxn>
                      <a:cxn ang="0">
                        <a:pos x="49" y="500"/>
                      </a:cxn>
                      <a:cxn ang="0">
                        <a:pos x="70" y="604"/>
                      </a:cxn>
                      <a:cxn ang="0">
                        <a:pos x="112" y="719"/>
                      </a:cxn>
                      <a:cxn ang="0">
                        <a:pos x="7" y="1191"/>
                      </a:cxn>
                      <a:cxn ang="0">
                        <a:pos x="70" y="1264"/>
                      </a:cxn>
                      <a:cxn ang="0">
                        <a:pos x="175" y="1295"/>
                      </a:cxn>
                      <a:cxn ang="0">
                        <a:pos x="384" y="1306"/>
                      </a:cxn>
                      <a:cxn ang="0">
                        <a:pos x="322" y="1243"/>
                      </a:cxn>
                      <a:cxn ang="0">
                        <a:pos x="280" y="1138"/>
                      </a:cxn>
                      <a:cxn ang="0">
                        <a:pos x="248" y="1034"/>
                      </a:cxn>
                      <a:cxn ang="0">
                        <a:pos x="290" y="782"/>
                      </a:cxn>
                      <a:cxn ang="0">
                        <a:pos x="301" y="583"/>
                      </a:cxn>
                      <a:cxn ang="0">
                        <a:pos x="322" y="500"/>
                      </a:cxn>
                      <a:cxn ang="0">
                        <a:pos x="364" y="447"/>
                      </a:cxn>
                      <a:cxn ang="0">
                        <a:pos x="374" y="363"/>
                      </a:cxn>
                      <a:cxn ang="0">
                        <a:pos x="322" y="322"/>
                      </a:cxn>
                      <a:cxn ang="0">
                        <a:pos x="395" y="217"/>
                      </a:cxn>
                      <a:cxn ang="0">
                        <a:pos x="447" y="154"/>
                      </a:cxn>
                      <a:cxn ang="0">
                        <a:pos x="353" y="7"/>
                      </a:cxn>
                    </a:cxnLst>
                    <a:rect l="0" t="0" r="r" b="b"/>
                    <a:pathLst>
                      <a:path w="461" h="1315">
                        <a:moveTo>
                          <a:pt x="353" y="7"/>
                        </a:moveTo>
                        <a:cubicBezTo>
                          <a:pt x="315" y="0"/>
                          <a:pt x="259" y="67"/>
                          <a:pt x="217" y="112"/>
                        </a:cubicBezTo>
                        <a:cubicBezTo>
                          <a:pt x="175" y="157"/>
                          <a:pt x="128" y="231"/>
                          <a:pt x="102" y="280"/>
                        </a:cubicBezTo>
                        <a:cubicBezTo>
                          <a:pt x="76" y="329"/>
                          <a:pt x="69" y="368"/>
                          <a:pt x="60" y="405"/>
                        </a:cubicBezTo>
                        <a:cubicBezTo>
                          <a:pt x="51" y="442"/>
                          <a:pt x="47" y="467"/>
                          <a:pt x="49" y="500"/>
                        </a:cubicBezTo>
                        <a:cubicBezTo>
                          <a:pt x="51" y="533"/>
                          <a:pt x="60" y="568"/>
                          <a:pt x="70" y="604"/>
                        </a:cubicBezTo>
                        <a:cubicBezTo>
                          <a:pt x="80" y="640"/>
                          <a:pt x="122" y="621"/>
                          <a:pt x="112" y="719"/>
                        </a:cubicBezTo>
                        <a:cubicBezTo>
                          <a:pt x="102" y="817"/>
                          <a:pt x="14" y="1100"/>
                          <a:pt x="7" y="1191"/>
                        </a:cubicBezTo>
                        <a:cubicBezTo>
                          <a:pt x="0" y="1282"/>
                          <a:pt x="42" y="1247"/>
                          <a:pt x="70" y="1264"/>
                        </a:cubicBezTo>
                        <a:cubicBezTo>
                          <a:pt x="98" y="1281"/>
                          <a:pt x="123" y="1288"/>
                          <a:pt x="175" y="1295"/>
                        </a:cubicBezTo>
                        <a:cubicBezTo>
                          <a:pt x="227" y="1302"/>
                          <a:pt x="360" y="1315"/>
                          <a:pt x="384" y="1306"/>
                        </a:cubicBezTo>
                        <a:cubicBezTo>
                          <a:pt x="408" y="1297"/>
                          <a:pt x="339" y="1271"/>
                          <a:pt x="322" y="1243"/>
                        </a:cubicBezTo>
                        <a:cubicBezTo>
                          <a:pt x="305" y="1215"/>
                          <a:pt x="292" y="1173"/>
                          <a:pt x="280" y="1138"/>
                        </a:cubicBezTo>
                        <a:cubicBezTo>
                          <a:pt x="268" y="1103"/>
                          <a:pt x="246" y="1093"/>
                          <a:pt x="248" y="1034"/>
                        </a:cubicBezTo>
                        <a:cubicBezTo>
                          <a:pt x="250" y="975"/>
                          <a:pt x="281" y="857"/>
                          <a:pt x="290" y="782"/>
                        </a:cubicBezTo>
                        <a:cubicBezTo>
                          <a:pt x="299" y="707"/>
                          <a:pt x="296" y="630"/>
                          <a:pt x="301" y="583"/>
                        </a:cubicBezTo>
                        <a:cubicBezTo>
                          <a:pt x="306" y="536"/>
                          <a:pt x="312" y="523"/>
                          <a:pt x="322" y="500"/>
                        </a:cubicBezTo>
                        <a:cubicBezTo>
                          <a:pt x="332" y="477"/>
                          <a:pt x="355" y="470"/>
                          <a:pt x="364" y="447"/>
                        </a:cubicBezTo>
                        <a:cubicBezTo>
                          <a:pt x="373" y="424"/>
                          <a:pt x="381" y="384"/>
                          <a:pt x="374" y="363"/>
                        </a:cubicBezTo>
                        <a:cubicBezTo>
                          <a:pt x="367" y="342"/>
                          <a:pt x="319" y="346"/>
                          <a:pt x="322" y="322"/>
                        </a:cubicBezTo>
                        <a:cubicBezTo>
                          <a:pt x="325" y="298"/>
                          <a:pt x="374" y="245"/>
                          <a:pt x="395" y="217"/>
                        </a:cubicBezTo>
                        <a:cubicBezTo>
                          <a:pt x="416" y="189"/>
                          <a:pt x="461" y="184"/>
                          <a:pt x="447" y="154"/>
                        </a:cubicBezTo>
                        <a:cubicBezTo>
                          <a:pt x="433" y="124"/>
                          <a:pt x="391" y="14"/>
                          <a:pt x="353" y="7"/>
                        </a:cubicBezTo>
                        <a:close/>
                      </a:path>
                    </a:pathLst>
                  </a:custGeom>
                  <a:solidFill>
                    <a:srgbClr val="008080"/>
                  </a:solidFill>
                  <a:ln w="9525">
                    <a:noFill/>
                    <a:round/>
                    <a:headEnd/>
                    <a:tailEnd/>
                  </a:ln>
                  <a:effectLst/>
                </p:spPr>
                <p:txBody>
                  <a:bodyPr/>
                  <a:lstStyle/>
                  <a:p>
                    <a:endParaRPr lang="fr-FR"/>
                  </a:p>
                </p:txBody>
              </p:sp>
            </p:grpSp>
            <p:sp>
              <p:nvSpPr>
                <p:cNvPr id="60458" name="Oval 42"/>
                <p:cNvSpPr>
                  <a:spLocks noChangeArrowheads="1"/>
                </p:cNvSpPr>
                <p:nvPr/>
              </p:nvSpPr>
              <p:spPr bwMode="auto">
                <a:xfrm>
                  <a:off x="1122" y="2317"/>
                  <a:ext cx="114" cy="114"/>
                </a:xfrm>
                <a:prstGeom prst="ellipse">
                  <a:avLst/>
                </a:prstGeom>
                <a:solidFill>
                  <a:srgbClr val="B2B2B2"/>
                </a:solidFill>
                <a:ln w="9525">
                  <a:noFill/>
                  <a:round/>
                  <a:headEnd/>
                  <a:tailEnd/>
                </a:ln>
                <a:effectLst/>
              </p:spPr>
              <p:txBody>
                <a:bodyPr wrap="none" anchor="ctr"/>
                <a:lstStyle/>
                <a:p>
                  <a:endParaRPr lang="fr-FR"/>
                </a:p>
              </p:txBody>
            </p:sp>
          </p:grpSp>
          <p:sp>
            <p:nvSpPr>
              <p:cNvPr id="60459" name="Freeform 43"/>
              <p:cNvSpPr>
                <a:spLocks/>
              </p:cNvSpPr>
              <p:nvPr/>
            </p:nvSpPr>
            <p:spPr bwMode="auto">
              <a:xfrm>
                <a:off x="2063" y="1336"/>
                <a:ext cx="91" cy="138"/>
              </a:xfrm>
              <a:custGeom>
                <a:avLst/>
                <a:gdLst/>
                <a:ahLst/>
                <a:cxnLst>
                  <a:cxn ang="0">
                    <a:pos x="7" y="128"/>
                  </a:cxn>
                  <a:cxn ang="0">
                    <a:pos x="1" y="74"/>
                  </a:cxn>
                  <a:cxn ang="0">
                    <a:pos x="13" y="14"/>
                  </a:cxn>
                  <a:cxn ang="0">
                    <a:pos x="49" y="8"/>
                  </a:cxn>
                  <a:cxn ang="0">
                    <a:pos x="85" y="8"/>
                  </a:cxn>
                  <a:cxn ang="0">
                    <a:pos x="79" y="56"/>
                  </a:cxn>
                  <a:cxn ang="0">
                    <a:pos x="85" y="110"/>
                  </a:cxn>
                  <a:cxn ang="0">
                    <a:pos x="43" y="134"/>
                  </a:cxn>
                  <a:cxn ang="0">
                    <a:pos x="7" y="128"/>
                  </a:cxn>
                </a:cxnLst>
                <a:rect l="0" t="0" r="r" b="b"/>
                <a:pathLst>
                  <a:path w="91" h="138">
                    <a:moveTo>
                      <a:pt x="7" y="128"/>
                    </a:moveTo>
                    <a:cubicBezTo>
                      <a:pt x="0" y="118"/>
                      <a:pt x="0" y="93"/>
                      <a:pt x="1" y="74"/>
                    </a:cubicBezTo>
                    <a:cubicBezTo>
                      <a:pt x="2" y="55"/>
                      <a:pt x="5" y="25"/>
                      <a:pt x="13" y="14"/>
                    </a:cubicBezTo>
                    <a:cubicBezTo>
                      <a:pt x="21" y="3"/>
                      <a:pt x="37" y="9"/>
                      <a:pt x="49" y="8"/>
                    </a:cubicBezTo>
                    <a:cubicBezTo>
                      <a:pt x="61" y="7"/>
                      <a:pt x="80" y="0"/>
                      <a:pt x="85" y="8"/>
                    </a:cubicBezTo>
                    <a:cubicBezTo>
                      <a:pt x="90" y="16"/>
                      <a:pt x="79" y="39"/>
                      <a:pt x="79" y="56"/>
                    </a:cubicBezTo>
                    <a:cubicBezTo>
                      <a:pt x="79" y="73"/>
                      <a:pt x="91" y="97"/>
                      <a:pt x="85" y="110"/>
                    </a:cubicBezTo>
                    <a:cubicBezTo>
                      <a:pt x="79" y="123"/>
                      <a:pt x="56" y="131"/>
                      <a:pt x="43" y="134"/>
                    </a:cubicBezTo>
                    <a:cubicBezTo>
                      <a:pt x="30" y="137"/>
                      <a:pt x="14" y="138"/>
                      <a:pt x="7" y="128"/>
                    </a:cubicBezTo>
                    <a:close/>
                  </a:path>
                </a:pathLst>
              </a:custGeom>
              <a:solidFill>
                <a:schemeClr val="bg1"/>
              </a:solidFill>
              <a:ln w="9525">
                <a:noFill/>
                <a:round/>
                <a:headEnd/>
                <a:tailEnd/>
              </a:ln>
              <a:effectLst/>
            </p:spPr>
            <p:txBody>
              <a:bodyPr/>
              <a:lstStyle/>
              <a:p>
                <a:endParaRPr lang="fr-FR"/>
              </a:p>
            </p:txBody>
          </p:sp>
        </p:grpSp>
      </p:grpSp>
      <p:grpSp>
        <p:nvGrpSpPr>
          <p:cNvPr id="14" name="Group 44"/>
          <p:cNvGrpSpPr>
            <a:grpSpLocks/>
          </p:cNvGrpSpPr>
          <p:nvPr/>
        </p:nvGrpSpPr>
        <p:grpSpPr bwMode="auto">
          <a:xfrm rot="-179601">
            <a:off x="5335588" y="3778250"/>
            <a:ext cx="495300" cy="677863"/>
            <a:chOff x="2064" y="2372"/>
            <a:chExt cx="312" cy="427"/>
          </a:xfrm>
        </p:grpSpPr>
        <p:sp>
          <p:nvSpPr>
            <p:cNvPr id="60461" name="Freeform 45"/>
            <p:cNvSpPr>
              <a:spLocks/>
            </p:cNvSpPr>
            <p:nvPr/>
          </p:nvSpPr>
          <p:spPr bwMode="auto">
            <a:xfrm>
              <a:off x="2064" y="2372"/>
              <a:ext cx="312" cy="363"/>
            </a:xfrm>
            <a:custGeom>
              <a:avLst/>
              <a:gdLst/>
              <a:ahLst/>
              <a:cxnLst>
                <a:cxn ang="0">
                  <a:pos x="145" y="317"/>
                </a:cxn>
                <a:cxn ang="0">
                  <a:pos x="287" y="53"/>
                </a:cxn>
                <a:cxn ang="0">
                  <a:pos x="294" y="18"/>
                </a:cxn>
                <a:cxn ang="0">
                  <a:pos x="258" y="14"/>
                </a:cxn>
                <a:cxn ang="0">
                  <a:pos x="208" y="16"/>
                </a:cxn>
                <a:cxn ang="0">
                  <a:pos x="152" y="8"/>
                </a:cxn>
                <a:cxn ang="0">
                  <a:pos x="126" y="62"/>
                </a:cxn>
                <a:cxn ang="0">
                  <a:pos x="84" y="110"/>
                </a:cxn>
                <a:cxn ang="0">
                  <a:pos x="56" y="130"/>
                </a:cxn>
                <a:cxn ang="0">
                  <a:pos x="25" y="165"/>
                </a:cxn>
                <a:cxn ang="0">
                  <a:pos x="2" y="216"/>
                </a:cxn>
                <a:cxn ang="0">
                  <a:pos x="11" y="276"/>
                </a:cxn>
                <a:cxn ang="0">
                  <a:pos x="40" y="308"/>
                </a:cxn>
                <a:cxn ang="0">
                  <a:pos x="92" y="331"/>
                </a:cxn>
                <a:cxn ang="0">
                  <a:pos x="145" y="317"/>
                </a:cxn>
              </a:cxnLst>
              <a:rect l="0" t="0" r="r" b="b"/>
              <a:pathLst>
                <a:path w="312" h="363">
                  <a:moveTo>
                    <a:pt x="145" y="317"/>
                  </a:moveTo>
                  <a:cubicBezTo>
                    <a:pt x="177" y="270"/>
                    <a:pt x="262" y="103"/>
                    <a:pt x="287" y="53"/>
                  </a:cubicBezTo>
                  <a:cubicBezTo>
                    <a:pt x="312" y="3"/>
                    <a:pt x="299" y="24"/>
                    <a:pt x="294" y="18"/>
                  </a:cubicBezTo>
                  <a:cubicBezTo>
                    <a:pt x="289" y="12"/>
                    <a:pt x="272" y="14"/>
                    <a:pt x="258" y="14"/>
                  </a:cubicBezTo>
                  <a:cubicBezTo>
                    <a:pt x="244" y="14"/>
                    <a:pt x="226" y="17"/>
                    <a:pt x="208" y="16"/>
                  </a:cubicBezTo>
                  <a:cubicBezTo>
                    <a:pt x="190" y="15"/>
                    <a:pt x="166" y="0"/>
                    <a:pt x="152" y="8"/>
                  </a:cubicBezTo>
                  <a:cubicBezTo>
                    <a:pt x="138" y="16"/>
                    <a:pt x="137" y="45"/>
                    <a:pt x="126" y="62"/>
                  </a:cubicBezTo>
                  <a:cubicBezTo>
                    <a:pt x="115" y="79"/>
                    <a:pt x="96" y="99"/>
                    <a:pt x="84" y="110"/>
                  </a:cubicBezTo>
                  <a:cubicBezTo>
                    <a:pt x="72" y="121"/>
                    <a:pt x="66" y="121"/>
                    <a:pt x="56" y="130"/>
                  </a:cubicBezTo>
                  <a:cubicBezTo>
                    <a:pt x="46" y="139"/>
                    <a:pt x="34" y="150"/>
                    <a:pt x="25" y="165"/>
                  </a:cubicBezTo>
                  <a:cubicBezTo>
                    <a:pt x="16" y="179"/>
                    <a:pt x="5" y="198"/>
                    <a:pt x="2" y="216"/>
                  </a:cubicBezTo>
                  <a:cubicBezTo>
                    <a:pt x="0" y="235"/>
                    <a:pt x="5" y="261"/>
                    <a:pt x="11" y="276"/>
                  </a:cubicBezTo>
                  <a:cubicBezTo>
                    <a:pt x="17" y="291"/>
                    <a:pt x="27" y="299"/>
                    <a:pt x="40" y="308"/>
                  </a:cubicBezTo>
                  <a:cubicBezTo>
                    <a:pt x="54" y="317"/>
                    <a:pt x="72" y="332"/>
                    <a:pt x="92" y="331"/>
                  </a:cubicBezTo>
                  <a:cubicBezTo>
                    <a:pt x="112" y="330"/>
                    <a:pt x="112" y="363"/>
                    <a:pt x="145" y="317"/>
                  </a:cubicBezTo>
                  <a:close/>
                </a:path>
              </a:pathLst>
            </a:custGeom>
            <a:solidFill>
              <a:srgbClr val="33CCCC"/>
            </a:solidFill>
            <a:ln w="9525">
              <a:solidFill>
                <a:srgbClr val="33CCCC"/>
              </a:solidFill>
              <a:round/>
              <a:headEnd/>
              <a:tailEnd/>
            </a:ln>
            <a:effectLst/>
          </p:spPr>
          <p:txBody>
            <a:bodyPr/>
            <a:lstStyle/>
            <a:p>
              <a:endParaRPr lang="fr-FR"/>
            </a:p>
          </p:txBody>
        </p:sp>
        <p:sp>
          <p:nvSpPr>
            <p:cNvPr id="60462" name="Freeform 46"/>
            <p:cNvSpPr>
              <a:spLocks/>
            </p:cNvSpPr>
            <p:nvPr/>
          </p:nvSpPr>
          <p:spPr bwMode="auto">
            <a:xfrm>
              <a:off x="2083" y="2436"/>
              <a:ext cx="281" cy="363"/>
            </a:xfrm>
            <a:custGeom>
              <a:avLst/>
              <a:gdLst/>
              <a:ahLst/>
              <a:cxnLst>
                <a:cxn ang="0">
                  <a:pos x="281" y="363"/>
                </a:cxn>
                <a:cxn ang="0">
                  <a:pos x="79" y="224"/>
                </a:cxn>
                <a:cxn ang="0">
                  <a:pos x="45" y="206"/>
                </a:cxn>
                <a:cxn ang="0">
                  <a:pos x="15" y="156"/>
                </a:cxn>
                <a:cxn ang="0">
                  <a:pos x="42" y="101"/>
                </a:cxn>
                <a:cxn ang="0">
                  <a:pos x="111" y="115"/>
                </a:cxn>
                <a:cxn ang="0">
                  <a:pos x="123" y="170"/>
                </a:cxn>
                <a:cxn ang="0">
                  <a:pos x="79" y="214"/>
                </a:cxn>
                <a:cxn ang="0">
                  <a:pos x="9" y="166"/>
                </a:cxn>
                <a:cxn ang="0">
                  <a:pos x="26" y="115"/>
                </a:cxn>
                <a:cxn ang="0">
                  <a:pos x="91" y="100"/>
                </a:cxn>
                <a:cxn ang="0">
                  <a:pos x="244" y="71"/>
                </a:cxn>
                <a:cxn ang="0">
                  <a:pos x="227" y="0"/>
                </a:cxn>
              </a:cxnLst>
              <a:rect l="0" t="0" r="r" b="b"/>
              <a:pathLst>
                <a:path w="281" h="363">
                  <a:moveTo>
                    <a:pt x="281" y="363"/>
                  </a:moveTo>
                  <a:cubicBezTo>
                    <a:pt x="247" y="340"/>
                    <a:pt x="118" y="250"/>
                    <a:pt x="79" y="224"/>
                  </a:cubicBezTo>
                  <a:cubicBezTo>
                    <a:pt x="40" y="198"/>
                    <a:pt x="56" y="217"/>
                    <a:pt x="45" y="206"/>
                  </a:cubicBezTo>
                  <a:cubicBezTo>
                    <a:pt x="34" y="195"/>
                    <a:pt x="15" y="173"/>
                    <a:pt x="15" y="156"/>
                  </a:cubicBezTo>
                  <a:cubicBezTo>
                    <a:pt x="15" y="139"/>
                    <a:pt x="26" y="108"/>
                    <a:pt x="42" y="101"/>
                  </a:cubicBezTo>
                  <a:cubicBezTo>
                    <a:pt x="58" y="94"/>
                    <a:pt x="97" y="104"/>
                    <a:pt x="111" y="115"/>
                  </a:cubicBezTo>
                  <a:cubicBezTo>
                    <a:pt x="125" y="126"/>
                    <a:pt x="128" y="154"/>
                    <a:pt x="123" y="170"/>
                  </a:cubicBezTo>
                  <a:cubicBezTo>
                    <a:pt x="118" y="186"/>
                    <a:pt x="98" y="215"/>
                    <a:pt x="79" y="214"/>
                  </a:cubicBezTo>
                  <a:cubicBezTo>
                    <a:pt x="60" y="213"/>
                    <a:pt x="18" y="182"/>
                    <a:pt x="9" y="166"/>
                  </a:cubicBezTo>
                  <a:cubicBezTo>
                    <a:pt x="0" y="150"/>
                    <a:pt x="13" y="126"/>
                    <a:pt x="26" y="115"/>
                  </a:cubicBezTo>
                  <a:cubicBezTo>
                    <a:pt x="40" y="104"/>
                    <a:pt x="54" y="107"/>
                    <a:pt x="91" y="100"/>
                  </a:cubicBezTo>
                  <a:cubicBezTo>
                    <a:pt x="127" y="92"/>
                    <a:pt x="221" y="87"/>
                    <a:pt x="244" y="71"/>
                  </a:cubicBezTo>
                  <a:cubicBezTo>
                    <a:pt x="267" y="54"/>
                    <a:pt x="247" y="27"/>
                    <a:pt x="227" y="0"/>
                  </a:cubicBezTo>
                </a:path>
              </a:pathLst>
            </a:custGeom>
            <a:noFill/>
            <a:ln w="38100" cmpd="sng">
              <a:solidFill>
                <a:schemeClr val="tx1"/>
              </a:solidFill>
              <a:round/>
              <a:headEnd/>
              <a:tailEnd/>
            </a:ln>
            <a:effectLst/>
          </p:spPr>
          <p:txBody>
            <a:bodyPr/>
            <a:lstStyle/>
            <a:p>
              <a:endParaRPr lang="fr-FR"/>
            </a:p>
          </p:txBody>
        </p:sp>
      </p:grpSp>
      <p:sp>
        <p:nvSpPr>
          <p:cNvPr id="60463" name="Freeform 47"/>
          <p:cNvSpPr>
            <a:spLocks/>
          </p:cNvSpPr>
          <p:nvPr/>
        </p:nvSpPr>
        <p:spPr bwMode="auto">
          <a:xfrm>
            <a:off x="6113463" y="3997325"/>
            <a:ext cx="828675" cy="771525"/>
          </a:xfrm>
          <a:custGeom>
            <a:avLst/>
            <a:gdLst/>
            <a:ahLst/>
            <a:cxnLst>
              <a:cxn ang="0">
                <a:pos x="126" y="486"/>
              </a:cxn>
              <a:cxn ang="0">
                <a:pos x="0" y="408"/>
              </a:cxn>
              <a:cxn ang="0">
                <a:pos x="0" y="228"/>
              </a:cxn>
              <a:cxn ang="0">
                <a:pos x="90" y="132"/>
              </a:cxn>
              <a:cxn ang="0">
                <a:pos x="96" y="0"/>
              </a:cxn>
              <a:cxn ang="0">
                <a:pos x="432" y="0"/>
              </a:cxn>
              <a:cxn ang="0">
                <a:pos x="432" y="132"/>
              </a:cxn>
              <a:cxn ang="0">
                <a:pos x="522" y="228"/>
              </a:cxn>
              <a:cxn ang="0">
                <a:pos x="522" y="408"/>
              </a:cxn>
              <a:cxn ang="0">
                <a:pos x="402" y="486"/>
              </a:cxn>
              <a:cxn ang="0">
                <a:pos x="126" y="486"/>
              </a:cxn>
            </a:cxnLst>
            <a:rect l="0" t="0" r="r" b="b"/>
            <a:pathLst>
              <a:path w="522" h="486">
                <a:moveTo>
                  <a:pt x="126" y="486"/>
                </a:moveTo>
                <a:lnTo>
                  <a:pt x="0" y="408"/>
                </a:lnTo>
                <a:lnTo>
                  <a:pt x="0" y="228"/>
                </a:lnTo>
                <a:lnTo>
                  <a:pt x="90" y="132"/>
                </a:lnTo>
                <a:lnTo>
                  <a:pt x="96" y="0"/>
                </a:lnTo>
                <a:lnTo>
                  <a:pt x="432" y="0"/>
                </a:lnTo>
                <a:lnTo>
                  <a:pt x="432" y="132"/>
                </a:lnTo>
                <a:lnTo>
                  <a:pt x="522" y="228"/>
                </a:lnTo>
                <a:lnTo>
                  <a:pt x="522" y="408"/>
                </a:lnTo>
                <a:lnTo>
                  <a:pt x="402" y="486"/>
                </a:lnTo>
                <a:lnTo>
                  <a:pt x="126" y="486"/>
                </a:lnTo>
                <a:close/>
              </a:path>
            </a:pathLst>
          </a:custGeom>
          <a:solidFill>
            <a:srgbClr val="0000D6"/>
          </a:solidFill>
          <a:ln w="9525">
            <a:solidFill>
              <a:srgbClr val="000099"/>
            </a:solidFill>
            <a:round/>
            <a:headEnd/>
            <a:tailEnd/>
          </a:ln>
          <a:effectLst/>
        </p:spPr>
        <p:txBody>
          <a:bodyPr/>
          <a:lstStyle/>
          <a:p>
            <a:endParaRPr lang="fr-FR"/>
          </a:p>
        </p:txBody>
      </p:sp>
      <p:sp>
        <p:nvSpPr>
          <p:cNvPr id="60466" name="Freeform 50"/>
          <p:cNvSpPr>
            <a:spLocks/>
          </p:cNvSpPr>
          <p:nvPr/>
        </p:nvSpPr>
        <p:spPr bwMode="auto">
          <a:xfrm>
            <a:off x="5583238" y="5710238"/>
            <a:ext cx="2014537" cy="350837"/>
          </a:xfrm>
          <a:custGeom>
            <a:avLst/>
            <a:gdLst/>
            <a:ahLst/>
            <a:cxnLst>
              <a:cxn ang="0">
                <a:pos x="0" y="125"/>
              </a:cxn>
              <a:cxn ang="0">
                <a:pos x="0" y="201"/>
              </a:cxn>
              <a:cxn ang="0">
                <a:pos x="18" y="221"/>
              </a:cxn>
              <a:cxn ang="0">
                <a:pos x="1155" y="221"/>
              </a:cxn>
              <a:cxn ang="0">
                <a:pos x="1169" y="209"/>
              </a:cxn>
              <a:cxn ang="0">
                <a:pos x="1169" y="183"/>
              </a:cxn>
              <a:cxn ang="0">
                <a:pos x="1154" y="170"/>
              </a:cxn>
              <a:cxn ang="0">
                <a:pos x="1092" y="170"/>
              </a:cxn>
              <a:cxn ang="0">
                <a:pos x="1092" y="59"/>
              </a:cxn>
              <a:cxn ang="0">
                <a:pos x="1152" y="59"/>
              </a:cxn>
              <a:cxn ang="0">
                <a:pos x="1152" y="30"/>
              </a:cxn>
              <a:cxn ang="0">
                <a:pos x="1224" y="30"/>
              </a:cxn>
              <a:cxn ang="0">
                <a:pos x="1224" y="59"/>
              </a:cxn>
              <a:cxn ang="0">
                <a:pos x="1254" y="59"/>
              </a:cxn>
              <a:cxn ang="0">
                <a:pos x="1269" y="41"/>
              </a:cxn>
              <a:cxn ang="0">
                <a:pos x="1269" y="15"/>
              </a:cxn>
              <a:cxn ang="0">
                <a:pos x="1250" y="0"/>
              </a:cxn>
              <a:cxn ang="0">
                <a:pos x="129" y="0"/>
              </a:cxn>
              <a:cxn ang="0">
                <a:pos x="116" y="14"/>
              </a:cxn>
              <a:cxn ang="0">
                <a:pos x="116" y="48"/>
              </a:cxn>
              <a:cxn ang="0">
                <a:pos x="125" y="57"/>
              </a:cxn>
              <a:cxn ang="0">
                <a:pos x="224" y="57"/>
              </a:cxn>
              <a:cxn ang="0">
                <a:pos x="224" y="170"/>
              </a:cxn>
              <a:cxn ang="0">
                <a:pos x="54" y="170"/>
              </a:cxn>
              <a:cxn ang="0">
                <a:pos x="54" y="126"/>
              </a:cxn>
              <a:cxn ang="0">
                <a:pos x="0" y="125"/>
              </a:cxn>
            </a:cxnLst>
            <a:rect l="0" t="0" r="r" b="b"/>
            <a:pathLst>
              <a:path w="1269" h="221">
                <a:moveTo>
                  <a:pt x="0" y="125"/>
                </a:moveTo>
                <a:lnTo>
                  <a:pt x="0" y="201"/>
                </a:lnTo>
                <a:lnTo>
                  <a:pt x="18" y="221"/>
                </a:lnTo>
                <a:lnTo>
                  <a:pt x="1155" y="221"/>
                </a:lnTo>
                <a:lnTo>
                  <a:pt x="1169" y="209"/>
                </a:lnTo>
                <a:lnTo>
                  <a:pt x="1169" y="183"/>
                </a:lnTo>
                <a:lnTo>
                  <a:pt x="1154" y="170"/>
                </a:lnTo>
                <a:lnTo>
                  <a:pt x="1092" y="170"/>
                </a:lnTo>
                <a:lnTo>
                  <a:pt x="1092" y="59"/>
                </a:lnTo>
                <a:lnTo>
                  <a:pt x="1152" y="59"/>
                </a:lnTo>
                <a:lnTo>
                  <a:pt x="1152" y="30"/>
                </a:lnTo>
                <a:lnTo>
                  <a:pt x="1224" y="30"/>
                </a:lnTo>
                <a:lnTo>
                  <a:pt x="1224" y="59"/>
                </a:lnTo>
                <a:lnTo>
                  <a:pt x="1254" y="59"/>
                </a:lnTo>
                <a:lnTo>
                  <a:pt x="1269" y="41"/>
                </a:lnTo>
                <a:lnTo>
                  <a:pt x="1269" y="15"/>
                </a:lnTo>
                <a:lnTo>
                  <a:pt x="1250" y="0"/>
                </a:lnTo>
                <a:lnTo>
                  <a:pt x="129" y="0"/>
                </a:lnTo>
                <a:lnTo>
                  <a:pt x="116" y="14"/>
                </a:lnTo>
                <a:lnTo>
                  <a:pt x="116" y="48"/>
                </a:lnTo>
                <a:lnTo>
                  <a:pt x="125" y="57"/>
                </a:lnTo>
                <a:lnTo>
                  <a:pt x="224" y="57"/>
                </a:lnTo>
                <a:lnTo>
                  <a:pt x="224" y="170"/>
                </a:lnTo>
                <a:lnTo>
                  <a:pt x="54" y="170"/>
                </a:lnTo>
                <a:lnTo>
                  <a:pt x="54" y="126"/>
                </a:lnTo>
                <a:lnTo>
                  <a:pt x="0" y="125"/>
                </a:lnTo>
                <a:close/>
              </a:path>
            </a:pathLst>
          </a:custGeom>
          <a:solidFill>
            <a:srgbClr val="336699"/>
          </a:solidFill>
          <a:ln w="9525">
            <a:solidFill>
              <a:schemeClr val="tx1"/>
            </a:solidFill>
            <a:round/>
            <a:headEnd/>
            <a:tailEnd/>
          </a:ln>
          <a:effectLst/>
        </p:spPr>
        <p:txBody>
          <a:bodyPr/>
          <a:lstStyle/>
          <a:p>
            <a:endParaRPr lang="fr-FR"/>
          </a:p>
        </p:txBody>
      </p:sp>
      <p:sp>
        <p:nvSpPr>
          <p:cNvPr id="60467" name="Rectangle 51"/>
          <p:cNvSpPr>
            <a:spLocks noChangeArrowheads="1"/>
          </p:cNvSpPr>
          <p:nvPr/>
        </p:nvSpPr>
        <p:spPr bwMode="auto">
          <a:xfrm>
            <a:off x="7337425" y="5903913"/>
            <a:ext cx="541338" cy="55562"/>
          </a:xfrm>
          <a:prstGeom prst="rect">
            <a:avLst/>
          </a:prstGeom>
          <a:solidFill>
            <a:srgbClr val="9933FF"/>
          </a:solidFill>
          <a:ln w="12700">
            <a:solidFill>
              <a:schemeClr val="tx1"/>
            </a:solidFill>
            <a:miter lim="800000"/>
            <a:headEnd/>
            <a:tailEnd/>
          </a:ln>
          <a:effectLst/>
        </p:spPr>
        <p:txBody>
          <a:bodyPr wrap="none" anchor="ctr"/>
          <a:lstStyle/>
          <a:p>
            <a:endParaRPr lang="fr-FR"/>
          </a:p>
        </p:txBody>
      </p:sp>
      <p:grpSp>
        <p:nvGrpSpPr>
          <p:cNvPr id="15" name="Group 52"/>
          <p:cNvGrpSpPr>
            <a:grpSpLocks/>
          </p:cNvGrpSpPr>
          <p:nvPr/>
        </p:nvGrpSpPr>
        <p:grpSpPr bwMode="auto">
          <a:xfrm>
            <a:off x="5249863" y="5908675"/>
            <a:ext cx="638175" cy="57150"/>
            <a:chOff x="3287" y="3722"/>
            <a:chExt cx="402" cy="36"/>
          </a:xfrm>
        </p:grpSpPr>
        <p:sp>
          <p:nvSpPr>
            <p:cNvPr id="60469" name="Rectangle 53"/>
            <p:cNvSpPr>
              <a:spLocks noChangeArrowheads="1"/>
            </p:cNvSpPr>
            <p:nvPr/>
          </p:nvSpPr>
          <p:spPr bwMode="auto">
            <a:xfrm>
              <a:off x="3287" y="3722"/>
              <a:ext cx="132" cy="35"/>
            </a:xfrm>
            <a:prstGeom prst="rect">
              <a:avLst/>
            </a:prstGeom>
            <a:solidFill>
              <a:srgbClr val="336699"/>
            </a:solidFill>
            <a:ln w="9525">
              <a:solidFill>
                <a:schemeClr val="tx1"/>
              </a:solidFill>
              <a:miter lim="800000"/>
              <a:headEnd/>
              <a:tailEnd/>
            </a:ln>
            <a:effectLst/>
          </p:spPr>
          <p:txBody>
            <a:bodyPr wrap="none" anchor="ctr"/>
            <a:lstStyle/>
            <a:p>
              <a:endParaRPr lang="fr-FR"/>
            </a:p>
          </p:txBody>
        </p:sp>
        <p:sp>
          <p:nvSpPr>
            <p:cNvPr id="60470" name="Rectangle 54"/>
            <p:cNvSpPr>
              <a:spLocks noChangeArrowheads="1"/>
            </p:cNvSpPr>
            <p:nvPr/>
          </p:nvSpPr>
          <p:spPr bwMode="auto">
            <a:xfrm>
              <a:off x="3557" y="3722"/>
              <a:ext cx="132" cy="36"/>
            </a:xfrm>
            <a:prstGeom prst="rect">
              <a:avLst/>
            </a:prstGeom>
            <a:solidFill>
              <a:srgbClr val="336699"/>
            </a:solidFill>
            <a:ln w="9525">
              <a:solidFill>
                <a:schemeClr val="tx1"/>
              </a:solidFill>
              <a:miter lim="800000"/>
              <a:headEnd/>
              <a:tailEnd/>
            </a:ln>
            <a:effectLst/>
          </p:spPr>
          <p:txBody>
            <a:bodyPr wrap="none" anchor="ctr"/>
            <a:lstStyle/>
            <a:p>
              <a:endParaRPr lang="fr-FR"/>
            </a:p>
          </p:txBody>
        </p:sp>
      </p:grpSp>
      <p:grpSp>
        <p:nvGrpSpPr>
          <p:cNvPr id="16" name="Group 55"/>
          <p:cNvGrpSpPr>
            <a:grpSpLocks/>
          </p:cNvGrpSpPr>
          <p:nvPr/>
        </p:nvGrpSpPr>
        <p:grpSpPr bwMode="auto">
          <a:xfrm>
            <a:off x="5926138" y="5775325"/>
            <a:ext cx="1289050" cy="152400"/>
            <a:chOff x="3769" y="3638"/>
            <a:chExt cx="732" cy="96"/>
          </a:xfrm>
        </p:grpSpPr>
        <p:sp>
          <p:nvSpPr>
            <p:cNvPr id="60472" name="Freeform 56"/>
            <p:cNvSpPr>
              <a:spLocks/>
            </p:cNvSpPr>
            <p:nvPr/>
          </p:nvSpPr>
          <p:spPr bwMode="auto">
            <a:xfrm>
              <a:off x="3769" y="3639"/>
              <a:ext cx="67" cy="95"/>
            </a:xfrm>
            <a:custGeom>
              <a:avLst/>
              <a:gdLst/>
              <a:ahLst/>
              <a:cxnLst>
                <a:cxn ang="0">
                  <a:pos x="44" y="0"/>
                </a:cxn>
                <a:cxn ang="0">
                  <a:pos x="20" y="11"/>
                </a:cxn>
                <a:cxn ang="0">
                  <a:pos x="2" y="38"/>
                </a:cxn>
                <a:cxn ang="0">
                  <a:pos x="5" y="68"/>
                </a:cxn>
                <a:cxn ang="0">
                  <a:pos x="19" y="84"/>
                </a:cxn>
                <a:cxn ang="0">
                  <a:pos x="40" y="92"/>
                </a:cxn>
                <a:cxn ang="0">
                  <a:pos x="67" y="95"/>
                </a:cxn>
              </a:cxnLst>
              <a:rect l="0" t="0" r="r" b="b"/>
              <a:pathLst>
                <a:path w="67" h="95">
                  <a:moveTo>
                    <a:pt x="44" y="0"/>
                  </a:moveTo>
                  <a:cubicBezTo>
                    <a:pt x="35" y="2"/>
                    <a:pt x="27" y="5"/>
                    <a:pt x="20" y="11"/>
                  </a:cubicBezTo>
                  <a:cubicBezTo>
                    <a:pt x="13" y="17"/>
                    <a:pt x="4" y="29"/>
                    <a:pt x="2" y="38"/>
                  </a:cubicBezTo>
                  <a:cubicBezTo>
                    <a:pt x="0" y="47"/>
                    <a:pt x="2" y="60"/>
                    <a:pt x="5" y="68"/>
                  </a:cubicBezTo>
                  <a:cubicBezTo>
                    <a:pt x="8" y="76"/>
                    <a:pt x="13" y="80"/>
                    <a:pt x="19" y="84"/>
                  </a:cubicBezTo>
                  <a:cubicBezTo>
                    <a:pt x="25" y="88"/>
                    <a:pt x="32" y="90"/>
                    <a:pt x="40" y="92"/>
                  </a:cubicBezTo>
                  <a:cubicBezTo>
                    <a:pt x="48" y="94"/>
                    <a:pt x="63" y="95"/>
                    <a:pt x="67" y="95"/>
                  </a:cubicBezTo>
                </a:path>
              </a:pathLst>
            </a:custGeom>
            <a:noFill/>
            <a:ln w="28575" cmpd="sng">
              <a:solidFill>
                <a:schemeClr val="tx1"/>
              </a:solidFill>
              <a:round/>
              <a:headEnd/>
              <a:tailEnd/>
            </a:ln>
            <a:effectLst/>
          </p:spPr>
          <p:txBody>
            <a:bodyPr/>
            <a:lstStyle/>
            <a:p>
              <a:endParaRPr lang="fr-FR"/>
            </a:p>
          </p:txBody>
        </p:sp>
        <p:sp>
          <p:nvSpPr>
            <p:cNvPr id="60473" name="Freeform 57"/>
            <p:cNvSpPr>
              <a:spLocks/>
            </p:cNvSpPr>
            <p:nvPr/>
          </p:nvSpPr>
          <p:spPr bwMode="auto">
            <a:xfrm>
              <a:off x="3813" y="3638"/>
              <a:ext cx="654" cy="96"/>
            </a:xfrm>
            <a:custGeom>
              <a:avLst/>
              <a:gdLst/>
              <a:ahLst/>
              <a:cxnLst>
                <a:cxn ang="0">
                  <a:pos x="0" y="1"/>
                </a:cxn>
                <a:cxn ang="0">
                  <a:pos x="102" y="1"/>
                </a:cxn>
                <a:cxn ang="0">
                  <a:pos x="123" y="96"/>
                </a:cxn>
                <a:cxn ang="0">
                  <a:pos x="152" y="0"/>
                </a:cxn>
                <a:cxn ang="0">
                  <a:pos x="177" y="96"/>
                </a:cxn>
                <a:cxn ang="0">
                  <a:pos x="204" y="0"/>
                </a:cxn>
                <a:cxn ang="0">
                  <a:pos x="231" y="96"/>
                </a:cxn>
                <a:cxn ang="0">
                  <a:pos x="258" y="0"/>
                </a:cxn>
                <a:cxn ang="0">
                  <a:pos x="287" y="96"/>
                </a:cxn>
                <a:cxn ang="0">
                  <a:pos x="311" y="0"/>
                </a:cxn>
                <a:cxn ang="0">
                  <a:pos x="339" y="96"/>
                </a:cxn>
                <a:cxn ang="0">
                  <a:pos x="365" y="0"/>
                </a:cxn>
                <a:cxn ang="0">
                  <a:pos x="392" y="96"/>
                </a:cxn>
                <a:cxn ang="0">
                  <a:pos x="414" y="0"/>
                </a:cxn>
                <a:cxn ang="0">
                  <a:pos x="440" y="94"/>
                </a:cxn>
                <a:cxn ang="0">
                  <a:pos x="467" y="0"/>
                </a:cxn>
                <a:cxn ang="0">
                  <a:pos x="494" y="96"/>
                </a:cxn>
                <a:cxn ang="0">
                  <a:pos x="522" y="0"/>
                </a:cxn>
                <a:cxn ang="0">
                  <a:pos x="545" y="94"/>
                </a:cxn>
                <a:cxn ang="0">
                  <a:pos x="654" y="94"/>
                </a:cxn>
              </a:cxnLst>
              <a:rect l="0" t="0" r="r" b="b"/>
              <a:pathLst>
                <a:path w="654" h="96">
                  <a:moveTo>
                    <a:pt x="0" y="1"/>
                  </a:moveTo>
                  <a:lnTo>
                    <a:pt x="102" y="1"/>
                  </a:lnTo>
                  <a:lnTo>
                    <a:pt x="123" y="96"/>
                  </a:lnTo>
                  <a:lnTo>
                    <a:pt x="152" y="0"/>
                  </a:lnTo>
                  <a:lnTo>
                    <a:pt x="177" y="96"/>
                  </a:lnTo>
                  <a:lnTo>
                    <a:pt x="204" y="0"/>
                  </a:lnTo>
                  <a:lnTo>
                    <a:pt x="231" y="96"/>
                  </a:lnTo>
                  <a:lnTo>
                    <a:pt x="258" y="0"/>
                  </a:lnTo>
                  <a:lnTo>
                    <a:pt x="287" y="96"/>
                  </a:lnTo>
                  <a:lnTo>
                    <a:pt x="311" y="0"/>
                  </a:lnTo>
                  <a:lnTo>
                    <a:pt x="339" y="96"/>
                  </a:lnTo>
                  <a:lnTo>
                    <a:pt x="365" y="0"/>
                  </a:lnTo>
                  <a:lnTo>
                    <a:pt x="392" y="96"/>
                  </a:lnTo>
                  <a:lnTo>
                    <a:pt x="414" y="0"/>
                  </a:lnTo>
                  <a:lnTo>
                    <a:pt x="440" y="94"/>
                  </a:lnTo>
                  <a:lnTo>
                    <a:pt x="467" y="0"/>
                  </a:lnTo>
                  <a:lnTo>
                    <a:pt x="494" y="96"/>
                  </a:lnTo>
                  <a:lnTo>
                    <a:pt x="522" y="0"/>
                  </a:lnTo>
                  <a:lnTo>
                    <a:pt x="545" y="94"/>
                  </a:lnTo>
                  <a:lnTo>
                    <a:pt x="654" y="94"/>
                  </a:lnTo>
                </a:path>
              </a:pathLst>
            </a:custGeom>
            <a:noFill/>
            <a:ln w="28575" cmpd="sng">
              <a:solidFill>
                <a:schemeClr val="tx1"/>
              </a:solidFill>
              <a:round/>
              <a:headEnd/>
              <a:tailEnd/>
            </a:ln>
            <a:effectLst/>
          </p:spPr>
          <p:txBody>
            <a:bodyPr/>
            <a:lstStyle/>
            <a:p>
              <a:endParaRPr lang="fr-FR"/>
            </a:p>
          </p:txBody>
        </p:sp>
        <p:sp>
          <p:nvSpPr>
            <p:cNvPr id="60474" name="Freeform 58"/>
            <p:cNvSpPr>
              <a:spLocks/>
            </p:cNvSpPr>
            <p:nvPr/>
          </p:nvSpPr>
          <p:spPr bwMode="auto">
            <a:xfrm>
              <a:off x="4445" y="3638"/>
              <a:ext cx="56" cy="93"/>
            </a:xfrm>
            <a:custGeom>
              <a:avLst/>
              <a:gdLst/>
              <a:ahLst/>
              <a:cxnLst>
                <a:cxn ang="0">
                  <a:pos x="21" y="93"/>
                </a:cxn>
                <a:cxn ang="0">
                  <a:pos x="40" y="84"/>
                </a:cxn>
                <a:cxn ang="0">
                  <a:pos x="54" y="66"/>
                </a:cxn>
                <a:cxn ang="0">
                  <a:pos x="55" y="43"/>
                </a:cxn>
                <a:cxn ang="0">
                  <a:pos x="51" y="22"/>
                </a:cxn>
                <a:cxn ang="0">
                  <a:pos x="34" y="7"/>
                </a:cxn>
                <a:cxn ang="0">
                  <a:pos x="15" y="1"/>
                </a:cxn>
                <a:cxn ang="0">
                  <a:pos x="0" y="1"/>
                </a:cxn>
              </a:cxnLst>
              <a:rect l="0" t="0" r="r" b="b"/>
              <a:pathLst>
                <a:path w="56" h="93">
                  <a:moveTo>
                    <a:pt x="21" y="93"/>
                  </a:moveTo>
                  <a:cubicBezTo>
                    <a:pt x="28" y="90"/>
                    <a:pt x="35" y="88"/>
                    <a:pt x="40" y="84"/>
                  </a:cubicBezTo>
                  <a:cubicBezTo>
                    <a:pt x="45" y="80"/>
                    <a:pt x="52" y="73"/>
                    <a:pt x="54" y="66"/>
                  </a:cubicBezTo>
                  <a:cubicBezTo>
                    <a:pt x="56" y="59"/>
                    <a:pt x="55" y="50"/>
                    <a:pt x="55" y="43"/>
                  </a:cubicBezTo>
                  <a:cubicBezTo>
                    <a:pt x="55" y="36"/>
                    <a:pt x="54" y="28"/>
                    <a:pt x="51" y="22"/>
                  </a:cubicBezTo>
                  <a:cubicBezTo>
                    <a:pt x="48" y="16"/>
                    <a:pt x="40" y="10"/>
                    <a:pt x="34" y="7"/>
                  </a:cubicBezTo>
                  <a:cubicBezTo>
                    <a:pt x="28" y="4"/>
                    <a:pt x="21" y="2"/>
                    <a:pt x="15" y="1"/>
                  </a:cubicBezTo>
                  <a:cubicBezTo>
                    <a:pt x="9" y="0"/>
                    <a:pt x="4" y="0"/>
                    <a:pt x="0" y="1"/>
                  </a:cubicBezTo>
                </a:path>
              </a:pathLst>
            </a:custGeom>
            <a:noFill/>
            <a:ln w="28575" cmpd="sng">
              <a:solidFill>
                <a:schemeClr val="tx1"/>
              </a:solidFill>
              <a:round/>
              <a:headEnd/>
              <a:tailEnd/>
            </a:ln>
            <a:effectLst/>
          </p:spPr>
          <p:txBody>
            <a:bodyPr/>
            <a:lstStyle/>
            <a:p>
              <a:endParaRPr lang="fr-FR"/>
            </a:p>
          </p:txBody>
        </p:sp>
      </p:grpSp>
      <p:sp>
        <p:nvSpPr>
          <p:cNvPr id="60475" name="Freeform 59"/>
          <p:cNvSpPr>
            <a:spLocks/>
          </p:cNvSpPr>
          <p:nvPr/>
        </p:nvSpPr>
        <p:spPr bwMode="auto">
          <a:xfrm>
            <a:off x="7462838" y="5708650"/>
            <a:ext cx="696912" cy="200025"/>
          </a:xfrm>
          <a:custGeom>
            <a:avLst/>
            <a:gdLst/>
            <a:ahLst/>
            <a:cxnLst>
              <a:cxn ang="0">
                <a:pos x="0" y="47"/>
              </a:cxn>
              <a:cxn ang="0">
                <a:pos x="94" y="47"/>
              </a:cxn>
              <a:cxn ang="0">
                <a:pos x="111" y="0"/>
              </a:cxn>
              <a:cxn ang="0">
                <a:pos x="123" y="47"/>
              </a:cxn>
              <a:cxn ang="0">
                <a:pos x="142" y="2"/>
              </a:cxn>
              <a:cxn ang="0">
                <a:pos x="156" y="47"/>
              </a:cxn>
              <a:cxn ang="0">
                <a:pos x="180" y="2"/>
              </a:cxn>
              <a:cxn ang="0">
                <a:pos x="189" y="47"/>
              </a:cxn>
              <a:cxn ang="0">
                <a:pos x="216" y="2"/>
              </a:cxn>
              <a:cxn ang="0">
                <a:pos x="229" y="47"/>
              </a:cxn>
              <a:cxn ang="0">
                <a:pos x="249" y="2"/>
              </a:cxn>
              <a:cxn ang="0">
                <a:pos x="262" y="47"/>
              </a:cxn>
              <a:cxn ang="0">
                <a:pos x="285" y="2"/>
              </a:cxn>
              <a:cxn ang="0">
                <a:pos x="295" y="47"/>
              </a:cxn>
              <a:cxn ang="0">
                <a:pos x="322" y="2"/>
              </a:cxn>
              <a:cxn ang="0">
                <a:pos x="331" y="47"/>
              </a:cxn>
              <a:cxn ang="0">
                <a:pos x="396" y="47"/>
              </a:cxn>
              <a:cxn ang="0">
                <a:pos x="409" y="54"/>
              </a:cxn>
              <a:cxn ang="0">
                <a:pos x="409" y="114"/>
              </a:cxn>
              <a:cxn ang="0">
                <a:pos x="417" y="126"/>
              </a:cxn>
              <a:cxn ang="0">
                <a:pos x="439" y="126"/>
              </a:cxn>
            </a:cxnLst>
            <a:rect l="0" t="0" r="r" b="b"/>
            <a:pathLst>
              <a:path w="439" h="126">
                <a:moveTo>
                  <a:pt x="0" y="47"/>
                </a:moveTo>
                <a:lnTo>
                  <a:pt x="94" y="47"/>
                </a:lnTo>
                <a:lnTo>
                  <a:pt x="111" y="0"/>
                </a:lnTo>
                <a:lnTo>
                  <a:pt x="123" y="47"/>
                </a:lnTo>
                <a:lnTo>
                  <a:pt x="142" y="2"/>
                </a:lnTo>
                <a:lnTo>
                  <a:pt x="156" y="47"/>
                </a:lnTo>
                <a:lnTo>
                  <a:pt x="180" y="2"/>
                </a:lnTo>
                <a:lnTo>
                  <a:pt x="189" y="47"/>
                </a:lnTo>
                <a:lnTo>
                  <a:pt x="216" y="2"/>
                </a:lnTo>
                <a:lnTo>
                  <a:pt x="229" y="47"/>
                </a:lnTo>
                <a:lnTo>
                  <a:pt x="249" y="2"/>
                </a:lnTo>
                <a:lnTo>
                  <a:pt x="262" y="47"/>
                </a:lnTo>
                <a:lnTo>
                  <a:pt x="285" y="2"/>
                </a:lnTo>
                <a:lnTo>
                  <a:pt x="295" y="47"/>
                </a:lnTo>
                <a:lnTo>
                  <a:pt x="322" y="2"/>
                </a:lnTo>
                <a:lnTo>
                  <a:pt x="331" y="47"/>
                </a:lnTo>
                <a:lnTo>
                  <a:pt x="396" y="47"/>
                </a:lnTo>
                <a:lnTo>
                  <a:pt x="409" y="54"/>
                </a:lnTo>
                <a:lnTo>
                  <a:pt x="409" y="114"/>
                </a:lnTo>
                <a:lnTo>
                  <a:pt x="417" y="126"/>
                </a:lnTo>
                <a:lnTo>
                  <a:pt x="439" y="126"/>
                </a:lnTo>
              </a:path>
            </a:pathLst>
          </a:custGeom>
          <a:noFill/>
          <a:ln w="19050" cmpd="sng">
            <a:solidFill>
              <a:schemeClr val="tx1"/>
            </a:solidFill>
            <a:round/>
            <a:headEnd/>
            <a:tailEnd/>
          </a:ln>
          <a:effectLst/>
        </p:spPr>
        <p:txBody>
          <a:bodyPr/>
          <a:lstStyle/>
          <a:p>
            <a:endParaRPr lang="fr-FR"/>
          </a:p>
        </p:txBody>
      </p:sp>
      <p:grpSp>
        <p:nvGrpSpPr>
          <p:cNvPr id="17" name="Group 60"/>
          <p:cNvGrpSpPr>
            <a:grpSpLocks/>
          </p:cNvGrpSpPr>
          <p:nvPr/>
        </p:nvGrpSpPr>
        <p:grpSpPr bwMode="auto">
          <a:xfrm>
            <a:off x="4770438" y="5508625"/>
            <a:ext cx="1246187" cy="676275"/>
            <a:chOff x="3033" y="3470"/>
            <a:chExt cx="785" cy="426"/>
          </a:xfrm>
        </p:grpSpPr>
        <p:sp>
          <p:nvSpPr>
            <p:cNvPr id="60477" name="Rectangle 61"/>
            <p:cNvSpPr>
              <a:spLocks noChangeArrowheads="1"/>
            </p:cNvSpPr>
            <p:nvPr/>
          </p:nvSpPr>
          <p:spPr bwMode="auto">
            <a:xfrm>
              <a:off x="3033" y="3495"/>
              <a:ext cx="81" cy="381"/>
            </a:xfrm>
            <a:prstGeom prst="rect">
              <a:avLst/>
            </a:prstGeom>
            <a:solidFill>
              <a:schemeClr val="bg2"/>
            </a:solidFill>
            <a:ln w="9525">
              <a:solidFill>
                <a:schemeClr val="bg2"/>
              </a:solidFill>
              <a:miter lim="800000"/>
              <a:headEnd/>
              <a:tailEnd/>
            </a:ln>
            <a:effectLst/>
          </p:spPr>
          <p:txBody>
            <a:bodyPr wrap="none" anchor="ctr"/>
            <a:lstStyle/>
            <a:p>
              <a:endParaRPr lang="fr-FR"/>
            </a:p>
          </p:txBody>
        </p:sp>
        <p:sp>
          <p:nvSpPr>
            <p:cNvPr id="60478" name="Rectangle 62"/>
            <p:cNvSpPr>
              <a:spLocks noChangeArrowheads="1"/>
            </p:cNvSpPr>
            <p:nvPr/>
          </p:nvSpPr>
          <p:spPr bwMode="auto">
            <a:xfrm>
              <a:off x="3789" y="3666"/>
              <a:ext cx="29" cy="44"/>
            </a:xfrm>
            <a:prstGeom prst="rect">
              <a:avLst/>
            </a:prstGeom>
            <a:solidFill>
              <a:srgbClr val="BD7E3F"/>
            </a:solidFill>
            <a:ln w="12700">
              <a:solidFill>
                <a:schemeClr val="tx1"/>
              </a:solidFill>
              <a:miter lim="800000"/>
              <a:headEnd/>
              <a:tailEnd/>
            </a:ln>
            <a:effectLst/>
          </p:spPr>
          <p:txBody>
            <a:bodyPr wrap="none" anchor="ctr"/>
            <a:lstStyle/>
            <a:p>
              <a:endParaRPr lang="fr-FR"/>
            </a:p>
          </p:txBody>
        </p:sp>
        <p:sp>
          <p:nvSpPr>
            <p:cNvPr id="60479" name="Freeform 63"/>
            <p:cNvSpPr>
              <a:spLocks/>
            </p:cNvSpPr>
            <p:nvPr/>
          </p:nvSpPr>
          <p:spPr bwMode="auto">
            <a:xfrm>
              <a:off x="3104" y="3470"/>
              <a:ext cx="651" cy="426"/>
            </a:xfrm>
            <a:custGeom>
              <a:avLst/>
              <a:gdLst/>
              <a:ahLst/>
              <a:cxnLst>
                <a:cxn ang="0">
                  <a:pos x="0" y="0"/>
                </a:cxn>
                <a:cxn ang="0">
                  <a:pos x="0" y="426"/>
                </a:cxn>
                <a:cxn ang="0">
                  <a:pos x="54" y="426"/>
                </a:cxn>
                <a:cxn ang="0">
                  <a:pos x="54" y="240"/>
                </a:cxn>
                <a:cxn ang="0">
                  <a:pos x="651" y="240"/>
                </a:cxn>
                <a:cxn ang="0">
                  <a:pos x="651" y="195"/>
                </a:cxn>
                <a:cxn ang="0">
                  <a:pos x="54" y="195"/>
                </a:cxn>
                <a:cxn ang="0">
                  <a:pos x="54" y="0"/>
                </a:cxn>
                <a:cxn ang="0">
                  <a:pos x="0" y="0"/>
                </a:cxn>
              </a:cxnLst>
              <a:rect l="0" t="0" r="r" b="b"/>
              <a:pathLst>
                <a:path w="651" h="426">
                  <a:moveTo>
                    <a:pt x="0" y="0"/>
                  </a:moveTo>
                  <a:lnTo>
                    <a:pt x="0" y="426"/>
                  </a:lnTo>
                  <a:lnTo>
                    <a:pt x="54" y="426"/>
                  </a:lnTo>
                  <a:lnTo>
                    <a:pt x="54" y="240"/>
                  </a:lnTo>
                  <a:lnTo>
                    <a:pt x="651" y="240"/>
                  </a:lnTo>
                  <a:lnTo>
                    <a:pt x="651" y="195"/>
                  </a:lnTo>
                  <a:lnTo>
                    <a:pt x="54" y="195"/>
                  </a:lnTo>
                  <a:lnTo>
                    <a:pt x="54" y="0"/>
                  </a:lnTo>
                  <a:lnTo>
                    <a:pt x="0" y="0"/>
                  </a:lnTo>
                  <a:close/>
                </a:path>
              </a:pathLst>
            </a:custGeom>
            <a:solidFill>
              <a:srgbClr val="BD7E3F"/>
            </a:solidFill>
            <a:ln w="12700" cmpd="sng">
              <a:solidFill>
                <a:schemeClr val="tx1"/>
              </a:solidFill>
              <a:round/>
              <a:headEnd/>
              <a:tailEnd/>
            </a:ln>
            <a:effectLst/>
          </p:spPr>
          <p:txBody>
            <a:bodyPr/>
            <a:lstStyle/>
            <a:p>
              <a:endParaRPr lang="fr-FR"/>
            </a:p>
          </p:txBody>
        </p:sp>
      </p:grpSp>
      <p:grpSp>
        <p:nvGrpSpPr>
          <p:cNvPr id="18" name="Group 64"/>
          <p:cNvGrpSpPr>
            <a:grpSpLocks/>
          </p:cNvGrpSpPr>
          <p:nvPr/>
        </p:nvGrpSpPr>
        <p:grpSpPr bwMode="auto">
          <a:xfrm>
            <a:off x="7134225" y="5513388"/>
            <a:ext cx="1239838" cy="673100"/>
            <a:chOff x="4454" y="3473"/>
            <a:chExt cx="781" cy="424"/>
          </a:xfrm>
        </p:grpSpPr>
        <p:grpSp>
          <p:nvGrpSpPr>
            <p:cNvPr id="19" name="Group 65"/>
            <p:cNvGrpSpPr>
              <a:grpSpLocks/>
            </p:cNvGrpSpPr>
            <p:nvPr/>
          </p:nvGrpSpPr>
          <p:grpSpPr bwMode="auto">
            <a:xfrm>
              <a:off x="4454" y="3477"/>
              <a:ext cx="781" cy="418"/>
              <a:chOff x="4454" y="3477"/>
              <a:chExt cx="781" cy="418"/>
            </a:xfrm>
          </p:grpSpPr>
          <p:sp>
            <p:nvSpPr>
              <p:cNvPr id="60482" name="Rectangle 66"/>
              <p:cNvSpPr>
                <a:spLocks noChangeArrowheads="1"/>
              </p:cNvSpPr>
              <p:nvPr/>
            </p:nvSpPr>
            <p:spPr bwMode="auto">
              <a:xfrm>
                <a:off x="5160" y="3497"/>
                <a:ext cx="75" cy="376"/>
              </a:xfrm>
              <a:prstGeom prst="rect">
                <a:avLst/>
              </a:prstGeom>
              <a:solidFill>
                <a:schemeClr val="bg2"/>
              </a:solidFill>
              <a:ln w="9525">
                <a:solidFill>
                  <a:schemeClr val="bg2"/>
                </a:solidFill>
                <a:miter lim="800000"/>
                <a:headEnd/>
                <a:tailEnd/>
              </a:ln>
              <a:effectLst/>
            </p:spPr>
            <p:txBody>
              <a:bodyPr wrap="none" anchor="ctr"/>
              <a:lstStyle/>
              <a:p>
                <a:endParaRPr lang="fr-FR"/>
              </a:p>
            </p:txBody>
          </p:sp>
          <p:sp>
            <p:nvSpPr>
              <p:cNvPr id="60483" name="Freeform 67"/>
              <p:cNvSpPr>
                <a:spLocks/>
              </p:cNvSpPr>
              <p:nvPr/>
            </p:nvSpPr>
            <p:spPr bwMode="auto">
              <a:xfrm>
                <a:off x="5091" y="3477"/>
                <a:ext cx="71" cy="418"/>
              </a:xfrm>
              <a:custGeom>
                <a:avLst/>
                <a:gdLst/>
                <a:ahLst/>
                <a:cxnLst>
                  <a:cxn ang="0">
                    <a:pos x="71" y="0"/>
                  </a:cxn>
                  <a:cxn ang="0">
                    <a:pos x="20" y="0"/>
                  </a:cxn>
                  <a:cxn ang="0">
                    <a:pos x="20" y="190"/>
                  </a:cxn>
                  <a:cxn ang="0">
                    <a:pos x="0" y="190"/>
                  </a:cxn>
                  <a:cxn ang="0">
                    <a:pos x="0" y="231"/>
                  </a:cxn>
                  <a:cxn ang="0">
                    <a:pos x="21" y="231"/>
                  </a:cxn>
                  <a:cxn ang="0">
                    <a:pos x="21" y="418"/>
                  </a:cxn>
                  <a:cxn ang="0">
                    <a:pos x="69" y="418"/>
                  </a:cxn>
                  <a:cxn ang="0">
                    <a:pos x="71" y="0"/>
                  </a:cxn>
                </a:cxnLst>
                <a:rect l="0" t="0" r="r" b="b"/>
                <a:pathLst>
                  <a:path w="71" h="418">
                    <a:moveTo>
                      <a:pt x="71" y="0"/>
                    </a:moveTo>
                    <a:lnTo>
                      <a:pt x="20" y="0"/>
                    </a:lnTo>
                    <a:lnTo>
                      <a:pt x="20" y="190"/>
                    </a:lnTo>
                    <a:lnTo>
                      <a:pt x="0" y="190"/>
                    </a:lnTo>
                    <a:lnTo>
                      <a:pt x="0" y="231"/>
                    </a:lnTo>
                    <a:lnTo>
                      <a:pt x="21" y="231"/>
                    </a:lnTo>
                    <a:lnTo>
                      <a:pt x="21" y="418"/>
                    </a:lnTo>
                    <a:lnTo>
                      <a:pt x="69" y="418"/>
                    </a:lnTo>
                    <a:lnTo>
                      <a:pt x="71" y="0"/>
                    </a:lnTo>
                    <a:close/>
                  </a:path>
                </a:pathLst>
              </a:custGeom>
              <a:solidFill>
                <a:srgbClr val="BD7E3F"/>
              </a:solidFill>
              <a:ln w="12700" cmpd="sng">
                <a:solidFill>
                  <a:schemeClr val="tx1"/>
                </a:solidFill>
                <a:round/>
                <a:headEnd/>
                <a:tailEnd/>
              </a:ln>
              <a:effectLst/>
            </p:spPr>
            <p:txBody>
              <a:bodyPr/>
              <a:lstStyle/>
              <a:p>
                <a:endParaRPr lang="fr-FR"/>
              </a:p>
            </p:txBody>
          </p:sp>
          <p:sp>
            <p:nvSpPr>
              <p:cNvPr id="60484" name="Rectangle 68"/>
              <p:cNvSpPr>
                <a:spLocks noChangeArrowheads="1"/>
              </p:cNvSpPr>
              <p:nvPr/>
            </p:nvSpPr>
            <p:spPr bwMode="auto">
              <a:xfrm>
                <a:off x="4519" y="3667"/>
                <a:ext cx="535" cy="40"/>
              </a:xfrm>
              <a:prstGeom prst="rect">
                <a:avLst/>
              </a:prstGeom>
              <a:solidFill>
                <a:srgbClr val="BD7E3F"/>
              </a:solidFill>
              <a:ln w="12700">
                <a:solidFill>
                  <a:schemeClr val="tx1"/>
                </a:solidFill>
                <a:miter lim="800000"/>
                <a:headEnd/>
                <a:tailEnd/>
              </a:ln>
              <a:effectLst/>
            </p:spPr>
            <p:txBody>
              <a:bodyPr wrap="none" anchor="ctr"/>
              <a:lstStyle/>
              <a:p>
                <a:endParaRPr lang="fr-FR"/>
              </a:p>
            </p:txBody>
          </p:sp>
          <p:sp>
            <p:nvSpPr>
              <p:cNvPr id="60485" name="Rectangle 69"/>
              <p:cNvSpPr>
                <a:spLocks noChangeArrowheads="1"/>
              </p:cNvSpPr>
              <p:nvPr/>
            </p:nvSpPr>
            <p:spPr bwMode="auto">
              <a:xfrm>
                <a:off x="4454" y="3668"/>
                <a:ext cx="28" cy="42"/>
              </a:xfrm>
              <a:prstGeom prst="rect">
                <a:avLst/>
              </a:prstGeom>
              <a:solidFill>
                <a:srgbClr val="BD7E3F"/>
              </a:solidFill>
              <a:ln w="9525">
                <a:solidFill>
                  <a:schemeClr val="tx1"/>
                </a:solidFill>
                <a:miter lim="800000"/>
                <a:headEnd/>
                <a:tailEnd/>
              </a:ln>
              <a:effectLst/>
            </p:spPr>
            <p:txBody>
              <a:bodyPr wrap="none" anchor="ctr"/>
              <a:lstStyle/>
              <a:p>
                <a:endParaRPr lang="fr-FR"/>
              </a:p>
            </p:txBody>
          </p:sp>
        </p:grpSp>
        <p:sp>
          <p:nvSpPr>
            <p:cNvPr id="60486" name="Freeform 70"/>
            <p:cNvSpPr>
              <a:spLocks/>
            </p:cNvSpPr>
            <p:nvPr/>
          </p:nvSpPr>
          <p:spPr bwMode="auto">
            <a:xfrm>
              <a:off x="5090" y="3473"/>
              <a:ext cx="75" cy="424"/>
            </a:xfrm>
            <a:custGeom>
              <a:avLst/>
              <a:gdLst/>
              <a:ahLst/>
              <a:cxnLst>
                <a:cxn ang="0">
                  <a:pos x="21" y="0"/>
                </a:cxn>
                <a:cxn ang="0">
                  <a:pos x="21" y="193"/>
                </a:cxn>
                <a:cxn ang="0">
                  <a:pos x="0" y="193"/>
                </a:cxn>
                <a:cxn ang="0">
                  <a:pos x="0" y="237"/>
                </a:cxn>
                <a:cxn ang="0">
                  <a:pos x="21" y="237"/>
                </a:cxn>
                <a:cxn ang="0">
                  <a:pos x="21" y="424"/>
                </a:cxn>
                <a:cxn ang="0">
                  <a:pos x="75" y="424"/>
                </a:cxn>
                <a:cxn ang="0">
                  <a:pos x="75" y="0"/>
                </a:cxn>
                <a:cxn ang="0">
                  <a:pos x="21" y="0"/>
                </a:cxn>
              </a:cxnLst>
              <a:rect l="0" t="0" r="r" b="b"/>
              <a:pathLst>
                <a:path w="75" h="424">
                  <a:moveTo>
                    <a:pt x="21" y="0"/>
                  </a:moveTo>
                  <a:lnTo>
                    <a:pt x="21" y="193"/>
                  </a:lnTo>
                  <a:lnTo>
                    <a:pt x="0" y="193"/>
                  </a:lnTo>
                  <a:lnTo>
                    <a:pt x="0" y="237"/>
                  </a:lnTo>
                  <a:lnTo>
                    <a:pt x="21" y="237"/>
                  </a:lnTo>
                  <a:lnTo>
                    <a:pt x="21" y="424"/>
                  </a:lnTo>
                  <a:lnTo>
                    <a:pt x="75" y="424"/>
                  </a:lnTo>
                  <a:lnTo>
                    <a:pt x="75" y="0"/>
                  </a:lnTo>
                  <a:lnTo>
                    <a:pt x="21" y="0"/>
                  </a:lnTo>
                  <a:close/>
                </a:path>
              </a:pathLst>
            </a:custGeom>
            <a:solidFill>
              <a:srgbClr val="BD7E3F"/>
            </a:solidFill>
            <a:ln w="12700" cmpd="sng">
              <a:solidFill>
                <a:schemeClr val="tx1"/>
              </a:solidFill>
              <a:round/>
              <a:headEnd/>
              <a:tailEnd/>
            </a:ln>
            <a:effectLst/>
          </p:spPr>
          <p:txBody>
            <a:bodyPr/>
            <a:lstStyle/>
            <a:p>
              <a:endParaRPr lang="fr-FR"/>
            </a:p>
          </p:txBody>
        </p:sp>
      </p:grpSp>
      <p:sp>
        <p:nvSpPr>
          <p:cNvPr id="60488" name="Text Box 72"/>
          <p:cNvSpPr txBox="1">
            <a:spLocks noChangeArrowheads="1"/>
          </p:cNvSpPr>
          <p:nvPr/>
        </p:nvSpPr>
        <p:spPr bwMode="auto">
          <a:xfrm>
            <a:off x="461963" y="1082675"/>
            <a:ext cx="3360737" cy="304800"/>
          </a:xfrm>
          <a:prstGeom prst="rect">
            <a:avLst/>
          </a:prstGeom>
          <a:solidFill>
            <a:srgbClr val="FFBE7D">
              <a:alpha val="50000"/>
            </a:srgbClr>
          </a:solidFill>
          <a:ln w="9525">
            <a:noFill/>
            <a:miter lim="800000"/>
            <a:headEnd/>
            <a:tailEnd/>
          </a:ln>
          <a:effectLst/>
        </p:spPr>
        <p:txBody>
          <a:bodyPr>
            <a:spAutoFit/>
          </a:bodyPr>
          <a:lstStyle/>
          <a:p>
            <a:pPr algn="ctr">
              <a:spcBef>
                <a:spcPct val="50000"/>
              </a:spcBef>
            </a:pPr>
            <a:r>
              <a:rPr lang="fr-FR">
                <a:solidFill>
                  <a:srgbClr val="000099"/>
                </a:solidFill>
              </a:rPr>
              <a:t>Fonctionnement</a:t>
            </a:r>
          </a:p>
        </p:txBody>
      </p:sp>
      <p:sp>
        <p:nvSpPr>
          <p:cNvPr id="60499" name="Freeform 83"/>
          <p:cNvSpPr>
            <a:spLocks/>
          </p:cNvSpPr>
          <p:nvPr/>
        </p:nvSpPr>
        <p:spPr bwMode="auto">
          <a:xfrm>
            <a:off x="5954713" y="4102100"/>
            <a:ext cx="1149350" cy="180975"/>
          </a:xfrm>
          <a:custGeom>
            <a:avLst/>
            <a:gdLst/>
            <a:ahLst/>
            <a:cxnLst>
              <a:cxn ang="0">
                <a:pos x="0" y="42"/>
              </a:cxn>
              <a:cxn ang="0">
                <a:pos x="138" y="42"/>
              </a:cxn>
              <a:cxn ang="0">
                <a:pos x="162" y="96"/>
              </a:cxn>
              <a:cxn ang="0">
                <a:pos x="180" y="6"/>
              </a:cxn>
              <a:cxn ang="0">
                <a:pos x="198" y="90"/>
              </a:cxn>
              <a:cxn ang="0">
                <a:pos x="234" y="6"/>
              </a:cxn>
              <a:cxn ang="0">
                <a:pos x="258" y="90"/>
              </a:cxn>
              <a:cxn ang="0">
                <a:pos x="270" y="6"/>
              </a:cxn>
              <a:cxn ang="0">
                <a:pos x="294" y="102"/>
              </a:cxn>
              <a:cxn ang="0">
                <a:pos x="312" y="6"/>
              </a:cxn>
              <a:cxn ang="0">
                <a:pos x="330" y="96"/>
              </a:cxn>
              <a:cxn ang="0">
                <a:pos x="354" y="6"/>
              </a:cxn>
              <a:cxn ang="0">
                <a:pos x="378" y="96"/>
              </a:cxn>
              <a:cxn ang="0">
                <a:pos x="396" y="0"/>
              </a:cxn>
              <a:cxn ang="0">
                <a:pos x="414" y="96"/>
              </a:cxn>
              <a:cxn ang="0">
                <a:pos x="444" y="6"/>
              </a:cxn>
              <a:cxn ang="0">
                <a:pos x="456" y="96"/>
              </a:cxn>
              <a:cxn ang="0">
                <a:pos x="486" y="6"/>
              </a:cxn>
              <a:cxn ang="0">
                <a:pos x="498" y="96"/>
              </a:cxn>
              <a:cxn ang="0">
                <a:pos x="510" y="42"/>
              </a:cxn>
              <a:cxn ang="0">
                <a:pos x="648" y="42"/>
              </a:cxn>
            </a:cxnLst>
            <a:rect l="0" t="0" r="r" b="b"/>
            <a:pathLst>
              <a:path w="648" h="102">
                <a:moveTo>
                  <a:pt x="0" y="42"/>
                </a:moveTo>
                <a:lnTo>
                  <a:pt x="138" y="42"/>
                </a:lnTo>
                <a:lnTo>
                  <a:pt x="162" y="96"/>
                </a:lnTo>
                <a:lnTo>
                  <a:pt x="180" y="6"/>
                </a:lnTo>
                <a:lnTo>
                  <a:pt x="198" y="90"/>
                </a:lnTo>
                <a:lnTo>
                  <a:pt x="234" y="6"/>
                </a:lnTo>
                <a:lnTo>
                  <a:pt x="258" y="90"/>
                </a:lnTo>
                <a:lnTo>
                  <a:pt x="270" y="6"/>
                </a:lnTo>
                <a:lnTo>
                  <a:pt x="294" y="102"/>
                </a:lnTo>
                <a:lnTo>
                  <a:pt x="312" y="6"/>
                </a:lnTo>
                <a:lnTo>
                  <a:pt x="330" y="96"/>
                </a:lnTo>
                <a:lnTo>
                  <a:pt x="354" y="6"/>
                </a:lnTo>
                <a:lnTo>
                  <a:pt x="378" y="96"/>
                </a:lnTo>
                <a:lnTo>
                  <a:pt x="396" y="0"/>
                </a:lnTo>
                <a:lnTo>
                  <a:pt x="414" y="96"/>
                </a:lnTo>
                <a:lnTo>
                  <a:pt x="444" y="6"/>
                </a:lnTo>
                <a:lnTo>
                  <a:pt x="456" y="96"/>
                </a:lnTo>
                <a:lnTo>
                  <a:pt x="486" y="6"/>
                </a:lnTo>
                <a:lnTo>
                  <a:pt x="498" y="96"/>
                </a:lnTo>
                <a:lnTo>
                  <a:pt x="510" y="42"/>
                </a:lnTo>
                <a:lnTo>
                  <a:pt x="648" y="42"/>
                </a:lnTo>
              </a:path>
            </a:pathLst>
          </a:custGeom>
          <a:noFill/>
          <a:ln w="28575" cmpd="sng">
            <a:solidFill>
              <a:schemeClr val="tx1"/>
            </a:solidFill>
            <a:round/>
            <a:headEnd/>
            <a:tailEnd/>
          </a:ln>
          <a:effectLst/>
        </p:spPr>
        <p:txBody>
          <a:bodyPr/>
          <a:lstStyle/>
          <a:p>
            <a:endParaRPr lang="fr-FR"/>
          </a:p>
        </p:txBody>
      </p:sp>
      <p:sp>
        <p:nvSpPr>
          <p:cNvPr id="60500" name="Freeform 84"/>
          <p:cNvSpPr>
            <a:spLocks/>
          </p:cNvSpPr>
          <p:nvPr/>
        </p:nvSpPr>
        <p:spPr bwMode="auto">
          <a:xfrm>
            <a:off x="5745163" y="2168525"/>
            <a:ext cx="1597025" cy="142875"/>
          </a:xfrm>
          <a:custGeom>
            <a:avLst/>
            <a:gdLst/>
            <a:ahLst/>
            <a:cxnLst>
              <a:cxn ang="0">
                <a:pos x="0" y="54"/>
              </a:cxn>
              <a:cxn ang="0">
                <a:pos x="180" y="60"/>
              </a:cxn>
              <a:cxn ang="0">
                <a:pos x="210" y="0"/>
              </a:cxn>
              <a:cxn ang="0">
                <a:pos x="228" y="108"/>
              </a:cxn>
              <a:cxn ang="0">
                <a:pos x="264" y="0"/>
              </a:cxn>
              <a:cxn ang="0">
                <a:pos x="282" y="108"/>
              </a:cxn>
              <a:cxn ang="0">
                <a:pos x="306" y="0"/>
              </a:cxn>
              <a:cxn ang="0">
                <a:pos x="324" y="108"/>
              </a:cxn>
              <a:cxn ang="0">
                <a:pos x="354" y="0"/>
              </a:cxn>
              <a:cxn ang="0">
                <a:pos x="366" y="108"/>
              </a:cxn>
              <a:cxn ang="0">
                <a:pos x="402" y="0"/>
              </a:cxn>
              <a:cxn ang="0">
                <a:pos x="420" y="108"/>
              </a:cxn>
              <a:cxn ang="0">
                <a:pos x="450" y="0"/>
              </a:cxn>
              <a:cxn ang="0">
                <a:pos x="462" y="108"/>
              </a:cxn>
              <a:cxn ang="0">
                <a:pos x="492" y="0"/>
              </a:cxn>
              <a:cxn ang="0">
                <a:pos x="510" y="108"/>
              </a:cxn>
              <a:cxn ang="0">
                <a:pos x="534" y="0"/>
              </a:cxn>
              <a:cxn ang="0">
                <a:pos x="558" y="108"/>
              </a:cxn>
              <a:cxn ang="0">
                <a:pos x="582" y="0"/>
              </a:cxn>
              <a:cxn ang="0">
                <a:pos x="600" y="108"/>
              </a:cxn>
              <a:cxn ang="0">
                <a:pos x="618" y="0"/>
              </a:cxn>
              <a:cxn ang="0">
                <a:pos x="642" y="54"/>
              </a:cxn>
              <a:cxn ang="0">
                <a:pos x="834" y="54"/>
              </a:cxn>
            </a:cxnLst>
            <a:rect l="0" t="0" r="r" b="b"/>
            <a:pathLst>
              <a:path w="834" h="108">
                <a:moveTo>
                  <a:pt x="0" y="54"/>
                </a:moveTo>
                <a:lnTo>
                  <a:pt x="180" y="60"/>
                </a:lnTo>
                <a:lnTo>
                  <a:pt x="210" y="0"/>
                </a:lnTo>
                <a:lnTo>
                  <a:pt x="228" y="108"/>
                </a:lnTo>
                <a:lnTo>
                  <a:pt x="264" y="0"/>
                </a:lnTo>
                <a:lnTo>
                  <a:pt x="282" y="108"/>
                </a:lnTo>
                <a:lnTo>
                  <a:pt x="306" y="0"/>
                </a:lnTo>
                <a:lnTo>
                  <a:pt x="324" y="108"/>
                </a:lnTo>
                <a:lnTo>
                  <a:pt x="354" y="0"/>
                </a:lnTo>
                <a:lnTo>
                  <a:pt x="366" y="108"/>
                </a:lnTo>
                <a:lnTo>
                  <a:pt x="402" y="0"/>
                </a:lnTo>
                <a:lnTo>
                  <a:pt x="420" y="108"/>
                </a:lnTo>
                <a:lnTo>
                  <a:pt x="450" y="0"/>
                </a:lnTo>
                <a:lnTo>
                  <a:pt x="462" y="108"/>
                </a:lnTo>
                <a:lnTo>
                  <a:pt x="492" y="0"/>
                </a:lnTo>
                <a:lnTo>
                  <a:pt x="510" y="108"/>
                </a:lnTo>
                <a:lnTo>
                  <a:pt x="534" y="0"/>
                </a:lnTo>
                <a:lnTo>
                  <a:pt x="558" y="108"/>
                </a:lnTo>
                <a:lnTo>
                  <a:pt x="582" y="0"/>
                </a:lnTo>
                <a:lnTo>
                  <a:pt x="600" y="108"/>
                </a:lnTo>
                <a:lnTo>
                  <a:pt x="618" y="0"/>
                </a:lnTo>
                <a:lnTo>
                  <a:pt x="642" y="54"/>
                </a:lnTo>
                <a:lnTo>
                  <a:pt x="834" y="54"/>
                </a:lnTo>
              </a:path>
            </a:pathLst>
          </a:custGeom>
          <a:noFill/>
          <a:ln w="28575" cmpd="sng">
            <a:solidFill>
              <a:schemeClr val="tx1"/>
            </a:solidFill>
            <a:round/>
            <a:headEnd/>
            <a:tailEnd/>
          </a:ln>
          <a:effectLst/>
        </p:spPr>
        <p:txBody>
          <a:bodyPr/>
          <a:lstStyle/>
          <a:p>
            <a:endParaRPr lang="fr-FR"/>
          </a:p>
        </p:txBody>
      </p:sp>
      <p:sp>
        <p:nvSpPr>
          <p:cNvPr id="60501" name="AutoShape 85"/>
          <p:cNvSpPr>
            <a:spLocks noChangeArrowheads="1"/>
          </p:cNvSpPr>
          <p:nvPr/>
        </p:nvSpPr>
        <p:spPr bwMode="auto">
          <a:xfrm rot="-21581223">
            <a:off x="5508625" y="2347913"/>
            <a:ext cx="2066925" cy="88900"/>
          </a:xfrm>
          <a:prstGeom prst="roundRect">
            <a:avLst>
              <a:gd name="adj" fmla="val 16667"/>
            </a:avLst>
          </a:prstGeom>
          <a:solidFill>
            <a:srgbClr val="336699"/>
          </a:solidFill>
          <a:ln w="9525">
            <a:solidFill>
              <a:srgbClr val="336699"/>
            </a:solidFill>
            <a:round/>
            <a:headEnd/>
            <a:tailEnd/>
          </a:ln>
          <a:effectLst/>
        </p:spPr>
        <p:txBody>
          <a:bodyPr wrap="none" anchor="ctr"/>
          <a:lstStyle/>
          <a:p>
            <a:endParaRPr lang="fr-FR"/>
          </a:p>
        </p:txBody>
      </p:sp>
      <p:sp>
        <p:nvSpPr>
          <p:cNvPr id="75" name="ZoneTexte 74"/>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pic>
        <p:nvPicPr>
          <p:cNvPr id="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ZoneTexte 76"/>
          <p:cNvSpPr txBox="1"/>
          <p:nvPr/>
        </p:nvSpPr>
        <p:spPr>
          <a:xfrm>
            <a:off x="7854950" y="4889728"/>
            <a:ext cx="911321" cy="215444"/>
          </a:xfrm>
          <a:prstGeom prst="rect">
            <a:avLst/>
          </a:prstGeom>
          <a:noFill/>
        </p:spPr>
        <p:txBody>
          <a:bodyPr wrap="square" rtlCol="0">
            <a:spAutoFit/>
          </a:bodyPr>
          <a:lstStyle/>
          <a:p>
            <a:r>
              <a:rPr lang="fr-FR" sz="800" dirty="0" smtClean="0"/>
              <a:t>Fontaine Picard</a:t>
            </a:r>
            <a:endParaRPr lang="fr-FR" sz="800" dirty="0"/>
          </a:p>
        </p:txBody>
      </p:sp>
    </p:spTree>
    <p:extLst>
      <p:ext uri="{BB962C8B-B14F-4D97-AF65-F5344CB8AC3E}">
        <p14:creationId xmlns:p14="http://schemas.microsoft.com/office/powerpoint/2010/main" val="3347414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808602"/>
            <a:ext cx="7465964" cy="369332"/>
          </a:xfrm>
          <a:prstGeom prst="rect">
            <a:avLst/>
          </a:prstGeom>
          <a:noFill/>
        </p:spPr>
        <p:txBody>
          <a:bodyPr wrap="square" rtlCol="0">
            <a:spAutoFit/>
          </a:bodyPr>
          <a:lstStyle/>
          <a:p>
            <a:r>
              <a:rPr lang="fr-FR" i="1" dirty="0" smtClean="0"/>
              <a:t>Etre capable d’identifier les différents systèmes de frein de stationnement. </a:t>
            </a:r>
            <a:endParaRPr lang="fr-FR" i="1" dirty="0"/>
          </a:p>
        </p:txBody>
      </p:sp>
      <p:sp>
        <p:nvSpPr>
          <p:cNvPr id="5" name="ZoneTexte 4"/>
          <p:cNvSpPr txBox="1"/>
          <p:nvPr/>
        </p:nvSpPr>
        <p:spPr>
          <a:xfrm>
            <a:off x="1259632" y="1628800"/>
            <a:ext cx="6336704" cy="3046988"/>
          </a:xfrm>
          <a:prstGeom prst="rect">
            <a:avLst/>
          </a:prstGeom>
          <a:noFill/>
        </p:spPr>
        <p:txBody>
          <a:bodyPr wrap="square" rtlCol="0">
            <a:spAutoFit/>
          </a:bodyPr>
          <a:lstStyle/>
          <a:p>
            <a:pPr algn="ctr"/>
            <a:r>
              <a:rPr lang="fr-FR" sz="4800" dirty="0">
                <a:solidFill>
                  <a:schemeClr val="tx2">
                    <a:lumMod val="60000"/>
                    <a:lumOff val="40000"/>
                  </a:schemeClr>
                </a:solidFill>
              </a:rPr>
              <a:t>Quels sont les </a:t>
            </a:r>
            <a:r>
              <a:rPr lang="fr-FR" sz="4800" dirty="0" smtClean="0">
                <a:solidFill>
                  <a:schemeClr val="tx2">
                    <a:lumMod val="60000"/>
                    <a:lumOff val="40000"/>
                  </a:schemeClr>
                </a:solidFill>
              </a:rPr>
              <a:t>différentes technologies pour le </a:t>
            </a:r>
            <a:r>
              <a:rPr lang="fr-FR" sz="4800" dirty="0">
                <a:solidFill>
                  <a:schemeClr val="tx2">
                    <a:lumMod val="60000"/>
                    <a:lumOff val="40000"/>
                  </a:schemeClr>
                </a:solidFill>
              </a:rPr>
              <a:t>frein de stationnement  ?</a:t>
            </a:r>
          </a:p>
        </p:txBody>
      </p:sp>
      <p:sp>
        <p:nvSpPr>
          <p:cNvPr id="6" name="ZoneTexte 5"/>
          <p:cNvSpPr txBox="1"/>
          <p:nvPr/>
        </p:nvSpPr>
        <p:spPr>
          <a:xfrm>
            <a:off x="1043608" y="4869159"/>
            <a:ext cx="7128792" cy="1754326"/>
          </a:xfrm>
          <a:prstGeom prst="rect">
            <a:avLst/>
          </a:prstGeom>
          <a:noFill/>
        </p:spPr>
        <p:txBody>
          <a:bodyPr wrap="square" rtlCol="0">
            <a:spAutoFit/>
          </a:bodyPr>
          <a:lstStyle/>
          <a:p>
            <a:r>
              <a:rPr lang="fr-FR" dirty="0" smtClean="0"/>
              <a:t>Recherchez dans la documentation technique mis à votre disposition (chapitre ; FREIN – caractéristiques et méthodes), le type de frein de stationnement monté sur votre véhicule. </a:t>
            </a:r>
          </a:p>
          <a:p>
            <a:r>
              <a:rPr lang="fr-FR" dirty="0" smtClean="0"/>
              <a:t>Après avoir identifié votre frein de stationnement, indiquez sur votre cours « Frein de stationnement, page 6 et 7» le nom de ce système  parmi les solutions technologiques proposées.</a:t>
            </a:r>
            <a:endParaRPr lang="fr-FR" dirty="0"/>
          </a:p>
        </p:txBody>
      </p:sp>
    </p:spTree>
    <p:extLst>
      <p:ext uri="{BB962C8B-B14F-4D97-AF65-F5344CB8AC3E}">
        <p14:creationId xmlns:p14="http://schemas.microsoft.com/office/powerpoint/2010/main" val="6215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pic>
        <p:nvPicPr>
          <p:cNvPr id="4" name="Picture 2" descr="freinmain"/>
          <p:cNvPicPr>
            <a:picLocks noChangeAspect="1" noChangeArrowheads="1"/>
          </p:cNvPicPr>
          <p:nvPr/>
        </p:nvPicPr>
        <p:blipFill>
          <a:blip r:embed="rId3"/>
          <a:srcRect/>
          <a:stretch>
            <a:fillRect/>
          </a:stretch>
        </p:blipFill>
        <p:spPr bwMode="auto">
          <a:xfrm>
            <a:off x="3995936" y="3844611"/>
            <a:ext cx="4782061" cy="3000396"/>
          </a:xfrm>
          <a:prstGeom prst="rect">
            <a:avLst/>
          </a:prstGeom>
          <a:noFill/>
          <a:ln w="9525">
            <a:noFill/>
            <a:miter lim="800000"/>
            <a:headEnd/>
            <a:tailEnd/>
          </a:ln>
        </p:spPr>
      </p:pic>
      <p:pic>
        <p:nvPicPr>
          <p:cNvPr id="5" name="Picture 3" descr="câble4"/>
          <p:cNvPicPr>
            <a:picLocks noChangeAspect="1" noChangeArrowheads="1"/>
          </p:cNvPicPr>
          <p:nvPr/>
        </p:nvPicPr>
        <p:blipFill>
          <a:blip r:embed="rId4">
            <a:grayscl/>
          </a:blip>
          <a:srcRect/>
          <a:stretch>
            <a:fillRect/>
          </a:stretch>
        </p:blipFill>
        <p:spPr bwMode="auto">
          <a:xfrm>
            <a:off x="3755214" y="980728"/>
            <a:ext cx="5223363" cy="2714621"/>
          </a:xfrm>
          <a:prstGeom prst="rect">
            <a:avLst/>
          </a:prstGeom>
          <a:noFill/>
          <a:ln w="9525">
            <a:noFill/>
            <a:miter lim="800000"/>
            <a:headEnd/>
            <a:tailEnd/>
          </a:ln>
        </p:spPr>
      </p:pic>
      <p:sp>
        <p:nvSpPr>
          <p:cNvPr id="6" name="ZoneTexte 5"/>
          <p:cNvSpPr txBox="1"/>
          <p:nvPr/>
        </p:nvSpPr>
        <p:spPr>
          <a:xfrm>
            <a:off x="706436" y="808602"/>
            <a:ext cx="7465964" cy="369332"/>
          </a:xfrm>
          <a:prstGeom prst="rect">
            <a:avLst/>
          </a:prstGeom>
          <a:noFill/>
        </p:spPr>
        <p:txBody>
          <a:bodyPr wrap="square" rtlCol="0">
            <a:spAutoFit/>
          </a:bodyPr>
          <a:lstStyle/>
          <a:p>
            <a:r>
              <a:rPr lang="fr-FR" i="1" dirty="0" smtClean="0"/>
              <a:t>Etre capable d’identifier les différents systèmes de frein de stationnement. </a:t>
            </a:r>
            <a:endParaRPr lang="fr-FR" i="1" dirty="0"/>
          </a:p>
        </p:txBody>
      </p:sp>
      <p:sp>
        <p:nvSpPr>
          <p:cNvPr id="7" name="Rectangle 6"/>
          <p:cNvSpPr/>
          <p:nvPr/>
        </p:nvSpPr>
        <p:spPr>
          <a:xfrm>
            <a:off x="31966" y="1268760"/>
            <a:ext cx="3963970" cy="369332"/>
          </a:xfrm>
          <a:prstGeom prst="rect">
            <a:avLst/>
          </a:prstGeom>
        </p:spPr>
        <p:txBody>
          <a:bodyPr wrap="none">
            <a:spAutoFit/>
          </a:bodyPr>
          <a:lstStyle/>
          <a:p>
            <a:r>
              <a:rPr lang="fr-FR" dirty="0"/>
              <a:t>Fonction : </a:t>
            </a:r>
            <a:r>
              <a:rPr lang="fr-FR" dirty="0">
                <a:solidFill>
                  <a:srgbClr val="FF0000"/>
                </a:solidFill>
              </a:rPr>
              <a:t>maintenir à l’arrêt le véhicule.</a:t>
            </a:r>
            <a:endParaRPr lang="fr-FR" u="sng" dirty="0">
              <a:solidFill>
                <a:srgbClr val="FF0000"/>
              </a:solidFill>
            </a:endParaRPr>
          </a:p>
        </p:txBody>
      </p:sp>
      <p:sp>
        <p:nvSpPr>
          <p:cNvPr id="8" name="ZoneTexte 7"/>
          <p:cNvSpPr txBox="1"/>
          <p:nvPr/>
        </p:nvSpPr>
        <p:spPr>
          <a:xfrm>
            <a:off x="179512" y="2875115"/>
            <a:ext cx="3214710" cy="1938992"/>
          </a:xfrm>
          <a:prstGeom prst="rect">
            <a:avLst/>
          </a:prstGeom>
          <a:noFill/>
        </p:spPr>
        <p:txBody>
          <a:bodyPr wrap="square" rtlCol="0">
            <a:spAutoFit/>
          </a:bodyPr>
          <a:lstStyle/>
          <a:p>
            <a:r>
              <a:rPr lang="fr-FR" sz="2400" dirty="0" smtClean="0">
                <a:solidFill>
                  <a:srgbClr val="FF0000"/>
                </a:solidFill>
              </a:rPr>
              <a:t>Système   mécanique   </a:t>
            </a:r>
            <a:r>
              <a:rPr lang="fr-FR" sz="2400" dirty="0" smtClean="0"/>
              <a:t>avec câbles de frein agissant sur les organes de frein.</a:t>
            </a:r>
            <a:endParaRPr lang="fr-FR" sz="2400" u="sng" dirty="0" smtClean="0"/>
          </a:p>
          <a:p>
            <a:endParaRPr lang="fr-FR" sz="2400" dirty="0"/>
          </a:p>
        </p:txBody>
      </p:sp>
    </p:spTree>
    <p:extLst>
      <p:ext uri="{BB962C8B-B14F-4D97-AF65-F5344CB8AC3E}">
        <p14:creationId xmlns:p14="http://schemas.microsoft.com/office/powerpoint/2010/main" val="305845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808602"/>
            <a:ext cx="7465964" cy="369332"/>
          </a:xfrm>
          <a:prstGeom prst="rect">
            <a:avLst/>
          </a:prstGeom>
          <a:noFill/>
        </p:spPr>
        <p:txBody>
          <a:bodyPr wrap="square" rtlCol="0">
            <a:spAutoFit/>
          </a:bodyPr>
          <a:lstStyle/>
          <a:p>
            <a:r>
              <a:rPr lang="fr-FR" i="1" dirty="0" smtClean="0"/>
              <a:t>Etre capable d’identifier les différents systèmes de frein de stationnement. </a:t>
            </a:r>
            <a:endParaRPr lang="fr-FR" i="1" dirty="0"/>
          </a:p>
        </p:txBody>
      </p:sp>
      <p:pic>
        <p:nvPicPr>
          <p:cNvPr id="5" name="Picture 2" descr="frein à main bmw"/>
          <p:cNvPicPr>
            <a:picLocks noChangeAspect="1" noChangeArrowheads="1"/>
          </p:cNvPicPr>
          <p:nvPr/>
        </p:nvPicPr>
        <p:blipFill>
          <a:blip r:embed="rId3"/>
          <a:srcRect/>
          <a:stretch>
            <a:fillRect/>
          </a:stretch>
        </p:blipFill>
        <p:spPr bwMode="auto">
          <a:xfrm>
            <a:off x="4439418" y="1340768"/>
            <a:ext cx="4384658" cy="3002840"/>
          </a:xfrm>
          <a:prstGeom prst="rect">
            <a:avLst/>
          </a:prstGeom>
          <a:noFill/>
          <a:ln w="9525">
            <a:noFill/>
            <a:miter lim="800000"/>
            <a:headEnd/>
            <a:tailEnd/>
          </a:ln>
        </p:spPr>
      </p:pic>
      <p:sp>
        <p:nvSpPr>
          <p:cNvPr id="6" name="ZoneTexte 5"/>
          <p:cNvSpPr txBox="1"/>
          <p:nvPr/>
        </p:nvSpPr>
        <p:spPr>
          <a:xfrm>
            <a:off x="244098" y="3645024"/>
            <a:ext cx="4071966" cy="2585323"/>
          </a:xfrm>
          <a:prstGeom prst="rect">
            <a:avLst/>
          </a:prstGeom>
          <a:noFill/>
        </p:spPr>
        <p:txBody>
          <a:bodyPr wrap="square" rtlCol="0">
            <a:spAutoFit/>
          </a:bodyPr>
          <a:lstStyle/>
          <a:p>
            <a:r>
              <a:rPr lang="fr-FR" sz="2400" dirty="0" smtClean="0">
                <a:solidFill>
                  <a:srgbClr val="FF0000"/>
                </a:solidFill>
              </a:rPr>
              <a:t>Système   électromécanique   </a:t>
            </a:r>
            <a:r>
              <a:rPr lang="fr-FR" dirty="0" smtClean="0"/>
              <a:t>avec câbles de frein agissant sur les organes de frein.</a:t>
            </a:r>
          </a:p>
          <a:p>
            <a:endParaRPr lang="fr-FR" sz="2400" u="sng" dirty="0"/>
          </a:p>
          <a:p>
            <a:r>
              <a:rPr lang="fr-FR" sz="2400" dirty="0" smtClean="0">
                <a:solidFill>
                  <a:srgbClr val="FF0000"/>
                </a:solidFill>
              </a:rPr>
              <a:t>Système électrique </a:t>
            </a:r>
          </a:p>
          <a:p>
            <a:r>
              <a:rPr lang="fr-FR" dirty="0" smtClean="0"/>
              <a:t>Récemment</a:t>
            </a:r>
            <a:r>
              <a:rPr lang="fr-FR" dirty="0"/>
              <a:t>, un nouveau système supprime les câbles en plaçant un moteur électrique dans chaque étrier de frein</a:t>
            </a:r>
            <a:r>
              <a:rPr lang="fr-FR" dirty="0" smtClean="0"/>
              <a:t>.</a:t>
            </a:r>
            <a:endParaRPr lang="fr-FR" sz="2400" dirty="0"/>
          </a:p>
        </p:txBody>
      </p:sp>
      <p:sp>
        <p:nvSpPr>
          <p:cNvPr id="7" name="Rectangle 6"/>
          <p:cNvSpPr/>
          <p:nvPr/>
        </p:nvSpPr>
        <p:spPr>
          <a:xfrm>
            <a:off x="251520" y="1500838"/>
            <a:ext cx="4572000" cy="1754326"/>
          </a:xfrm>
          <a:prstGeom prst="rect">
            <a:avLst/>
          </a:prstGeom>
        </p:spPr>
        <p:txBody>
          <a:bodyPr>
            <a:spAutoFit/>
          </a:bodyPr>
          <a:lstStyle/>
          <a:p>
            <a:r>
              <a:rPr lang="fr-FR" dirty="0"/>
              <a:t>Le frein de parking électrique est encore peu répandu en raison de son </a:t>
            </a:r>
            <a:r>
              <a:rPr lang="fr-FR" b="1" dirty="0"/>
              <a:t>coût élevé</a:t>
            </a:r>
            <a:r>
              <a:rPr lang="fr-FR" dirty="0"/>
              <a:t> (estimé entre 200 et 500 €). Il est employé par les voitures plutôt haut de gamme, ainsi que par des monospaces en raison du plus grand besoin de </a:t>
            </a:r>
            <a:r>
              <a:rPr lang="fr-FR" b="1" dirty="0"/>
              <a:t>rangement dans l'habitacle</a:t>
            </a:r>
            <a:r>
              <a:rPr lang="fr-FR" dirty="0"/>
              <a:t>.</a:t>
            </a:r>
          </a:p>
        </p:txBody>
      </p:sp>
    </p:spTree>
    <p:extLst>
      <p:ext uri="{BB962C8B-B14F-4D97-AF65-F5344CB8AC3E}">
        <p14:creationId xmlns:p14="http://schemas.microsoft.com/office/powerpoint/2010/main" val="13047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3" name="ZoneTexte 2"/>
          <p:cNvSpPr txBox="1"/>
          <p:nvPr/>
        </p:nvSpPr>
        <p:spPr>
          <a:xfrm>
            <a:off x="899592" y="2492896"/>
            <a:ext cx="7488832" cy="2308324"/>
          </a:xfrm>
          <a:prstGeom prst="rect">
            <a:avLst/>
          </a:prstGeom>
          <a:noFill/>
        </p:spPr>
        <p:txBody>
          <a:bodyPr wrap="square" rtlCol="0">
            <a:spAutoFit/>
          </a:bodyPr>
          <a:lstStyle/>
          <a:p>
            <a:pPr algn="ctr"/>
            <a:r>
              <a:rPr lang="fr-FR" sz="4800" dirty="0" smtClean="0">
                <a:solidFill>
                  <a:schemeClr val="tx2">
                    <a:lumMod val="60000"/>
                    <a:lumOff val="40000"/>
                  </a:schemeClr>
                </a:solidFill>
              </a:rPr>
              <a:t>OU SE TROUVENT LES RECEPTEURS DE FREINAGE SUR LE VEHICULE  ?</a:t>
            </a:r>
            <a:endParaRPr lang="fr-FR" sz="4800" dirty="0">
              <a:solidFill>
                <a:schemeClr val="tx2">
                  <a:lumMod val="60000"/>
                  <a:lumOff val="40000"/>
                </a:schemeClr>
              </a:solidFill>
            </a:endParaRPr>
          </a:p>
        </p:txBody>
      </p:sp>
      <p:sp>
        <p:nvSpPr>
          <p:cNvPr id="4" name="ZoneTexte 3"/>
          <p:cNvSpPr txBox="1"/>
          <p:nvPr/>
        </p:nvSpPr>
        <p:spPr>
          <a:xfrm>
            <a:off x="706437" y="980728"/>
            <a:ext cx="5887662" cy="369332"/>
          </a:xfrm>
          <a:prstGeom prst="rect">
            <a:avLst/>
          </a:prstGeom>
          <a:noFill/>
        </p:spPr>
        <p:txBody>
          <a:bodyPr wrap="square" rtlCol="0">
            <a:spAutoFit/>
          </a:bodyPr>
          <a:lstStyle/>
          <a:p>
            <a:r>
              <a:rPr lang="fr-FR" i="1" dirty="0" smtClean="0"/>
              <a:t>Etre capable de déterminer les entrées et sorties du système</a:t>
            </a:r>
            <a:endParaRPr lang="fr-FR" i="1" dirty="0"/>
          </a:p>
        </p:txBody>
      </p:sp>
      <p:sp>
        <p:nvSpPr>
          <p:cNvPr id="15" name="Flèche droite 14"/>
          <p:cNvSpPr/>
          <p:nvPr/>
        </p:nvSpPr>
        <p:spPr>
          <a:xfrm>
            <a:off x="6588678" y="159512"/>
            <a:ext cx="516094"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6599049" y="639378"/>
            <a:ext cx="516095" cy="19733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6594099" y="1165394"/>
            <a:ext cx="521045" cy="18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7056270" y="36402"/>
            <a:ext cx="2064359" cy="353943"/>
          </a:xfrm>
          <a:prstGeom prst="rect">
            <a:avLst/>
          </a:prstGeom>
          <a:noFill/>
        </p:spPr>
        <p:txBody>
          <a:bodyPr wrap="square" rtlCol="0">
            <a:spAutoFit/>
          </a:bodyPr>
          <a:lstStyle/>
          <a:p>
            <a:r>
              <a:rPr lang="fr-FR" sz="1700" b="1" dirty="0" smtClean="0">
                <a:solidFill>
                  <a:schemeClr val="tx2">
                    <a:lumMod val="60000"/>
                    <a:lumOff val="40000"/>
                  </a:schemeClr>
                </a:solidFill>
              </a:rPr>
              <a:t>Energie Hydraulique</a:t>
            </a:r>
            <a:endParaRPr lang="fr-FR" sz="1700" b="1" dirty="0">
              <a:solidFill>
                <a:schemeClr val="tx2">
                  <a:lumMod val="60000"/>
                  <a:lumOff val="40000"/>
                </a:schemeClr>
              </a:solidFill>
            </a:endParaRPr>
          </a:p>
        </p:txBody>
      </p:sp>
      <p:sp>
        <p:nvSpPr>
          <p:cNvPr id="19" name="ZoneTexte 18"/>
          <p:cNvSpPr txBox="1"/>
          <p:nvPr/>
        </p:nvSpPr>
        <p:spPr>
          <a:xfrm>
            <a:off x="7085706" y="559623"/>
            <a:ext cx="2005485" cy="353943"/>
          </a:xfrm>
          <a:prstGeom prst="rect">
            <a:avLst/>
          </a:prstGeom>
          <a:noFill/>
        </p:spPr>
        <p:txBody>
          <a:bodyPr wrap="square" rtlCol="0">
            <a:spAutoFit/>
          </a:bodyPr>
          <a:lstStyle/>
          <a:p>
            <a:r>
              <a:rPr lang="fr-FR" sz="1700" b="1" dirty="0">
                <a:solidFill>
                  <a:srgbClr val="FFC000"/>
                </a:solidFill>
              </a:rPr>
              <a:t>Energie Mécanique</a:t>
            </a:r>
          </a:p>
        </p:txBody>
      </p:sp>
      <p:sp>
        <p:nvSpPr>
          <p:cNvPr id="20" name="ZoneTexte 19"/>
          <p:cNvSpPr txBox="1"/>
          <p:nvPr/>
        </p:nvSpPr>
        <p:spPr>
          <a:xfrm>
            <a:off x="7085705" y="1073061"/>
            <a:ext cx="2005485" cy="353943"/>
          </a:xfrm>
          <a:prstGeom prst="rect">
            <a:avLst/>
          </a:prstGeom>
          <a:noFill/>
        </p:spPr>
        <p:txBody>
          <a:bodyPr wrap="square" rtlCol="0">
            <a:spAutoFit/>
          </a:bodyPr>
          <a:lstStyle/>
          <a:p>
            <a:r>
              <a:rPr lang="fr-FR" sz="1700" b="1" dirty="0">
                <a:solidFill>
                  <a:srgbClr val="FF0000"/>
                </a:solidFill>
              </a:rPr>
              <a:t>Energie Calorifique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6" y="1484784"/>
            <a:ext cx="6912768" cy="4997988"/>
          </a:xfrm>
          <a:prstGeom prst="rect">
            <a:avLst/>
          </a:prstGeom>
        </p:spPr>
      </p:pic>
      <p:sp>
        <p:nvSpPr>
          <p:cNvPr id="6" name="Flèche vers le bas 5"/>
          <p:cNvSpPr/>
          <p:nvPr/>
        </p:nvSpPr>
        <p:spPr>
          <a:xfrm>
            <a:off x="4067944" y="3363407"/>
            <a:ext cx="341960" cy="486809"/>
          </a:xfrm>
          <a:prstGeom prst="downArrow">
            <a:avLst>
              <a:gd name="adj1" fmla="val 578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16200000">
            <a:off x="5324457" y="2088814"/>
            <a:ext cx="360040" cy="2189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2339752" y="4405176"/>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5359139" y="4682056"/>
            <a:ext cx="1234962" cy="28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9121424">
            <a:off x="2460788" y="5227986"/>
            <a:ext cx="432048" cy="5796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2402780">
            <a:off x="6648045" y="4813895"/>
            <a:ext cx="528508" cy="36029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3203848" y="5734063"/>
            <a:ext cx="1206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7115144" y="5047418"/>
            <a:ext cx="810426" cy="2996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876" y="2699581"/>
            <a:ext cx="581307" cy="607570"/>
          </a:xfrm>
          <a:prstGeom prst="rect">
            <a:avLst/>
          </a:prstGeom>
        </p:spPr>
      </p:pic>
      <p:cxnSp>
        <p:nvCxnSpPr>
          <p:cNvPr id="23" name="Connecteur droit avec flèche 22"/>
          <p:cNvCxnSpPr/>
          <p:nvPr/>
        </p:nvCxnSpPr>
        <p:spPr>
          <a:xfrm>
            <a:off x="1444363" y="2348880"/>
            <a:ext cx="2362513" cy="576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ZoneTexte 26"/>
          <p:cNvSpPr txBox="1"/>
          <p:nvPr/>
        </p:nvSpPr>
        <p:spPr>
          <a:xfrm>
            <a:off x="107504" y="1965394"/>
            <a:ext cx="1728192" cy="369332"/>
          </a:xfrm>
          <a:prstGeom prst="rect">
            <a:avLst/>
          </a:prstGeom>
          <a:noFill/>
        </p:spPr>
        <p:txBody>
          <a:bodyPr wrap="square" rtlCol="0">
            <a:spAutoFit/>
          </a:bodyPr>
          <a:lstStyle/>
          <a:p>
            <a:r>
              <a:rPr lang="fr-FR" dirty="0" smtClean="0"/>
              <a:t>Maître cylindre</a:t>
            </a:r>
            <a:endParaRPr lang="fr-FR" dirty="0"/>
          </a:p>
        </p:txBody>
      </p:sp>
    </p:spTree>
    <p:extLst>
      <p:ext uri="{BB962C8B-B14F-4D97-AF65-F5344CB8AC3E}">
        <p14:creationId xmlns:p14="http://schemas.microsoft.com/office/powerpoint/2010/main" val="26322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35" presetClass="emph" presetSubtype="0" repeatCount="indefinite" fill="hold" grpId="1" nodeType="afterEffect">
                                  <p:stCondLst>
                                    <p:cond delay="0"/>
                                  </p:stCondLst>
                                  <p:endCondLst>
                                    <p:cond evt="onNext" delay="0">
                                      <p:tgtEl>
                                        <p:sldTgt/>
                                      </p:tgtEl>
                                    </p:cond>
                                  </p:endCondLst>
                                  <p:childTnLst>
                                    <p:anim calcmode="discrete" valueType="str">
                                      <p:cBhvr>
                                        <p:cTn id="28" dur="2000" fill="hold"/>
                                        <p:tgtEl>
                                          <p:spTgt spid="7"/>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1" nodeType="withEffect">
                                  <p:stCondLst>
                                    <p:cond delay="0"/>
                                  </p:stCondLst>
                                  <p:endCondLst>
                                    <p:cond evt="onNext" delay="0">
                                      <p:tgtEl>
                                        <p:sldTgt/>
                                      </p:tgtEl>
                                    </p:cond>
                                  </p:endCondLst>
                                  <p:childTnLst>
                                    <p:anim calcmode="discrete" valueType="str">
                                      <p:cBhvr>
                                        <p:cTn id="30" dur="2000" fill="hold"/>
                                        <p:tgtEl>
                                          <p:spTgt spid="6"/>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1" nodeType="withEffect">
                                  <p:stCondLst>
                                    <p:cond delay="0"/>
                                  </p:stCondLst>
                                  <p:endCondLst>
                                    <p:cond evt="onNext" delay="0">
                                      <p:tgtEl>
                                        <p:sldTgt/>
                                      </p:tgtEl>
                                    </p:cond>
                                  </p:endCondLst>
                                  <p:childTnLst>
                                    <p:anim calcmode="discrete" valueType="str">
                                      <p:cBhvr>
                                        <p:cTn id="32" dur="2000" fill="hold"/>
                                        <p:tgtEl>
                                          <p:spTgt spid="8"/>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1" nodeType="withEffect">
                                  <p:stCondLst>
                                    <p:cond delay="0"/>
                                  </p:stCondLst>
                                  <p:endCondLst>
                                    <p:cond evt="onNext" delay="0">
                                      <p:tgtEl>
                                        <p:sldTgt/>
                                      </p:tgtEl>
                                    </p:cond>
                                  </p:endCondLst>
                                  <p:childTnLst>
                                    <p:anim calcmode="discrete" valueType="str">
                                      <p:cBhvr>
                                        <p:cTn id="34" dur="2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00"/>
                            </p:stCondLst>
                            <p:childTnLst>
                              <p:par>
                                <p:cTn id="49" presetID="35" presetClass="emph" presetSubtype="0" repeatCount="indefinite" fill="hold" grpId="1" nodeType="afterEffect">
                                  <p:stCondLst>
                                    <p:cond delay="0"/>
                                  </p:stCondLst>
                                  <p:endCondLst>
                                    <p:cond evt="onNext" delay="0">
                                      <p:tgtEl>
                                        <p:sldTgt/>
                                      </p:tgtEl>
                                    </p:cond>
                                  </p:endCondLst>
                                  <p:childTnLst>
                                    <p:anim calcmode="discrete" valueType="str">
                                      <p:cBhvr>
                                        <p:cTn id="50" dur="2000" fill="hold"/>
                                        <p:tgtEl>
                                          <p:spTgt spid="11"/>
                                        </p:tgtEl>
                                        <p:attrNameLst>
                                          <p:attrName>style.visibility</p:attrName>
                                        </p:attrNameLst>
                                      </p:cBhvr>
                                      <p:tavLst>
                                        <p:tav tm="0">
                                          <p:val>
                                            <p:strVal val="hidden"/>
                                          </p:val>
                                        </p:tav>
                                        <p:tav tm="50000">
                                          <p:val>
                                            <p:strVal val="visible"/>
                                          </p:val>
                                        </p:tav>
                                      </p:tavLst>
                                    </p:anim>
                                  </p:childTnLst>
                                </p:cTn>
                              </p:par>
                              <p:par>
                                <p:cTn id="51" presetID="35" presetClass="emph" presetSubtype="0" repeatCount="indefinite" fill="hold" grpId="1" nodeType="withEffect">
                                  <p:stCondLst>
                                    <p:cond delay="0"/>
                                  </p:stCondLst>
                                  <p:endCondLst>
                                    <p:cond evt="onNext" delay="0">
                                      <p:tgtEl>
                                        <p:sldTgt/>
                                      </p:tgtEl>
                                    </p:cond>
                                  </p:endCondLst>
                                  <p:childTnLst>
                                    <p:anim calcmode="discrete" valueType="str">
                                      <p:cBhvr>
                                        <p:cTn id="52" dur="2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500"/>
                            </p:stCondLst>
                            <p:childTnLst>
                              <p:par>
                                <p:cTn id="67" presetID="35" presetClass="emph" presetSubtype="0" repeatCount="indefinite" fill="hold" grpId="1" nodeType="afterEffect">
                                  <p:stCondLst>
                                    <p:cond delay="0"/>
                                  </p:stCondLst>
                                  <p:endCondLst>
                                    <p:cond evt="onNext" delay="0">
                                      <p:tgtEl>
                                        <p:sldTgt/>
                                      </p:tgtEl>
                                    </p:cond>
                                  </p:endCondLst>
                                  <p:childTnLst>
                                    <p:anim calcmode="discrete" valueType="str">
                                      <p:cBhvr>
                                        <p:cTn id="68" dur="2000" fill="hold"/>
                                        <p:tgtEl>
                                          <p:spTgt spid="13"/>
                                        </p:tgtEl>
                                        <p:attrNameLst>
                                          <p:attrName>style.visibility</p:attrName>
                                        </p:attrNameLst>
                                      </p:cBhvr>
                                      <p:tavLst>
                                        <p:tav tm="0">
                                          <p:val>
                                            <p:strVal val="hidden"/>
                                          </p:val>
                                        </p:tav>
                                        <p:tav tm="50000">
                                          <p:val>
                                            <p:strVal val="visible"/>
                                          </p:val>
                                        </p:tav>
                                      </p:tavLst>
                                    </p:anim>
                                  </p:childTnLst>
                                </p:cTn>
                              </p:par>
                              <p:par>
                                <p:cTn id="69" presetID="35" presetClass="emph" presetSubtype="0" repeatCount="indefinite" fill="hold" grpId="1" nodeType="withEffect">
                                  <p:stCondLst>
                                    <p:cond delay="0"/>
                                  </p:stCondLst>
                                  <p:endCondLst>
                                    <p:cond evt="onNext" delay="0">
                                      <p:tgtEl>
                                        <p:sldTgt/>
                                      </p:tgtEl>
                                    </p:cond>
                                  </p:endCondLst>
                                  <p:childTnLst>
                                    <p:anim calcmode="discrete" valueType="str">
                                      <p:cBhvr>
                                        <p:cTn id="70" dur="2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6" grpId="0" animBg="1"/>
      <p:bldP spid="6"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980728"/>
            <a:ext cx="6961907" cy="369332"/>
          </a:xfrm>
          <a:prstGeom prst="rect">
            <a:avLst/>
          </a:prstGeom>
          <a:noFill/>
        </p:spPr>
        <p:txBody>
          <a:bodyPr wrap="square" rtlCol="0">
            <a:spAutoFit/>
          </a:bodyPr>
          <a:lstStyle/>
          <a:p>
            <a:r>
              <a:rPr lang="fr-FR" i="1" dirty="0" smtClean="0"/>
              <a:t>Etre capable d’identifier les différents éléments des freins à disques.</a:t>
            </a:r>
            <a:endParaRPr lang="fr-FR" i="1" dirty="0"/>
          </a:p>
        </p:txBody>
      </p:sp>
      <p:sp>
        <p:nvSpPr>
          <p:cNvPr id="2" name="ZoneTexte 1"/>
          <p:cNvSpPr txBox="1"/>
          <p:nvPr/>
        </p:nvSpPr>
        <p:spPr>
          <a:xfrm>
            <a:off x="899592" y="2276872"/>
            <a:ext cx="7200800" cy="2308324"/>
          </a:xfrm>
          <a:prstGeom prst="rect">
            <a:avLst/>
          </a:prstGeom>
          <a:noFill/>
        </p:spPr>
        <p:txBody>
          <a:bodyPr wrap="square" rtlCol="0">
            <a:spAutoFit/>
          </a:bodyPr>
          <a:lstStyle/>
          <a:p>
            <a:pPr algn="ctr"/>
            <a:r>
              <a:rPr lang="fr-FR" sz="4800" dirty="0">
                <a:solidFill>
                  <a:schemeClr val="tx2">
                    <a:lumMod val="60000"/>
                    <a:lumOff val="40000"/>
                  </a:schemeClr>
                </a:solidFill>
              </a:rPr>
              <a:t>Quels sont les éléments </a:t>
            </a:r>
            <a:r>
              <a:rPr lang="fr-FR" sz="4800" dirty="0" smtClean="0">
                <a:solidFill>
                  <a:schemeClr val="tx2">
                    <a:lumMod val="60000"/>
                    <a:lumOff val="40000"/>
                  </a:schemeClr>
                </a:solidFill>
              </a:rPr>
              <a:t>constituant </a:t>
            </a:r>
            <a:r>
              <a:rPr lang="fr-FR" sz="4800" dirty="0">
                <a:solidFill>
                  <a:schemeClr val="tx2">
                    <a:lumMod val="60000"/>
                    <a:lumOff val="40000"/>
                  </a:schemeClr>
                </a:solidFill>
              </a:rPr>
              <a:t>les freins à disques ?</a:t>
            </a:r>
          </a:p>
        </p:txBody>
      </p:sp>
      <p:sp>
        <p:nvSpPr>
          <p:cNvPr id="5" name="ZoneTexte 4"/>
          <p:cNvSpPr txBox="1"/>
          <p:nvPr/>
        </p:nvSpPr>
        <p:spPr>
          <a:xfrm>
            <a:off x="1259632" y="4869159"/>
            <a:ext cx="7128792" cy="1200329"/>
          </a:xfrm>
          <a:prstGeom prst="rect">
            <a:avLst/>
          </a:prstGeom>
          <a:noFill/>
        </p:spPr>
        <p:txBody>
          <a:bodyPr wrap="square" rtlCol="0">
            <a:spAutoFit/>
          </a:bodyPr>
          <a:lstStyle/>
          <a:p>
            <a:r>
              <a:rPr lang="fr-FR" dirty="0" smtClean="0"/>
              <a:t>Recherchez dans la documentation technique mis à votre disposition (chapitre ; FREIN – Méthode de réparation), le nom des éléments constituants le frein à disque. Puis complétez « le frein à disque,  a) Constitution » page 1.</a:t>
            </a:r>
            <a:endParaRPr lang="fr-FR" dirty="0"/>
          </a:p>
        </p:txBody>
      </p:sp>
    </p:spTree>
    <p:extLst>
      <p:ext uri="{BB962C8B-B14F-4D97-AF65-F5344CB8AC3E}">
        <p14:creationId xmlns:p14="http://schemas.microsoft.com/office/powerpoint/2010/main" val="34250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980728"/>
            <a:ext cx="6961907" cy="369332"/>
          </a:xfrm>
          <a:prstGeom prst="rect">
            <a:avLst/>
          </a:prstGeom>
          <a:noFill/>
        </p:spPr>
        <p:txBody>
          <a:bodyPr wrap="square" rtlCol="0">
            <a:spAutoFit/>
          </a:bodyPr>
          <a:lstStyle/>
          <a:p>
            <a:r>
              <a:rPr lang="fr-FR" i="1" dirty="0" smtClean="0"/>
              <a:t>Etre capable d’identifier les différents éléments des freins à disques.</a:t>
            </a:r>
            <a:endParaRPr lang="fr-FR" i="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43" y="1655964"/>
            <a:ext cx="4407265" cy="4653356"/>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37382984"/>
              </p:ext>
            </p:extLst>
          </p:nvPr>
        </p:nvGraphicFramePr>
        <p:xfrm>
          <a:off x="4676582" y="2636912"/>
          <a:ext cx="4295800" cy="2369058"/>
        </p:xfrm>
        <a:graphic>
          <a:graphicData uri="http://schemas.openxmlformats.org/drawingml/2006/table">
            <a:tbl>
              <a:tblPr firstRow="1" bandRow="1">
                <a:tableStyleId>{5C22544A-7EE6-4342-B048-85BDC9FD1C3A}</a:tableStyleId>
              </a:tblPr>
              <a:tblGrid>
                <a:gridCol w="1152128"/>
                <a:gridCol w="3143672"/>
              </a:tblGrid>
              <a:tr h="394843">
                <a:tc>
                  <a:txBody>
                    <a:bodyPr/>
                    <a:lstStyle/>
                    <a:p>
                      <a:r>
                        <a:rPr lang="fr-FR" dirty="0" smtClean="0"/>
                        <a:t>Numéro</a:t>
                      </a:r>
                      <a:endParaRPr lang="fr-FR" dirty="0"/>
                    </a:p>
                  </a:txBody>
                  <a:tcPr/>
                </a:tc>
                <a:tc>
                  <a:txBody>
                    <a:bodyPr/>
                    <a:lstStyle/>
                    <a:p>
                      <a:r>
                        <a:rPr lang="fr-FR" dirty="0" smtClean="0"/>
                        <a:t>Désignation</a:t>
                      </a:r>
                      <a:endParaRPr lang="fr-FR" dirty="0"/>
                    </a:p>
                  </a:txBody>
                  <a:tcPr/>
                </a:tc>
              </a:tr>
              <a:tr h="394843">
                <a:tc>
                  <a:txBody>
                    <a:bodyPr/>
                    <a:lstStyle/>
                    <a:p>
                      <a:pPr algn="ctr"/>
                      <a:r>
                        <a:rPr lang="fr-FR" dirty="0" smtClean="0"/>
                        <a:t>1</a:t>
                      </a:r>
                      <a:endParaRPr lang="fr-FR" dirty="0"/>
                    </a:p>
                  </a:txBody>
                  <a:tcPr/>
                </a:tc>
                <a:tc>
                  <a:txBody>
                    <a:bodyPr/>
                    <a:lstStyle/>
                    <a:p>
                      <a:endParaRPr lang="fr-FR" dirty="0"/>
                    </a:p>
                  </a:txBody>
                  <a:tcPr/>
                </a:tc>
              </a:tr>
              <a:tr h="394843">
                <a:tc>
                  <a:txBody>
                    <a:bodyPr/>
                    <a:lstStyle/>
                    <a:p>
                      <a:pPr algn="ctr"/>
                      <a:r>
                        <a:rPr lang="fr-FR" dirty="0" smtClean="0"/>
                        <a:t>2</a:t>
                      </a:r>
                      <a:endParaRPr lang="fr-FR" dirty="0"/>
                    </a:p>
                  </a:txBody>
                  <a:tcPr/>
                </a:tc>
                <a:tc>
                  <a:txBody>
                    <a:bodyPr/>
                    <a:lstStyle/>
                    <a:p>
                      <a:endParaRPr lang="fr-FR" dirty="0"/>
                    </a:p>
                  </a:txBody>
                  <a:tcPr/>
                </a:tc>
              </a:tr>
              <a:tr h="394843">
                <a:tc>
                  <a:txBody>
                    <a:bodyPr/>
                    <a:lstStyle/>
                    <a:p>
                      <a:pPr algn="ctr"/>
                      <a:r>
                        <a:rPr lang="fr-FR" dirty="0" smtClean="0"/>
                        <a:t>3</a:t>
                      </a:r>
                      <a:endParaRPr lang="fr-FR" dirty="0"/>
                    </a:p>
                  </a:txBody>
                  <a:tcPr/>
                </a:tc>
                <a:tc>
                  <a:txBody>
                    <a:bodyPr/>
                    <a:lstStyle/>
                    <a:p>
                      <a:endParaRPr lang="fr-FR" dirty="0"/>
                    </a:p>
                  </a:txBody>
                  <a:tcPr/>
                </a:tc>
              </a:tr>
              <a:tr h="394843">
                <a:tc>
                  <a:txBody>
                    <a:bodyPr/>
                    <a:lstStyle/>
                    <a:p>
                      <a:pPr algn="ctr"/>
                      <a:r>
                        <a:rPr lang="fr-FR" dirty="0" smtClean="0"/>
                        <a:t>4</a:t>
                      </a:r>
                      <a:endParaRPr lang="fr-FR" dirty="0"/>
                    </a:p>
                  </a:txBody>
                  <a:tcPr/>
                </a:tc>
                <a:tc>
                  <a:txBody>
                    <a:bodyPr/>
                    <a:lstStyle/>
                    <a:p>
                      <a:endParaRPr lang="fr-FR" dirty="0"/>
                    </a:p>
                  </a:txBody>
                  <a:tcPr/>
                </a:tc>
              </a:tr>
              <a:tr h="394843">
                <a:tc>
                  <a:txBody>
                    <a:bodyPr/>
                    <a:lstStyle/>
                    <a:p>
                      <a:pPr algn="ctr"/>
                      <a:r>
                        <a:rPr lang="fr-FR" dirty="0" smtClean="0"/>
                        <a:t>5</a:t>
                      </a:r>
                      <a:endParaRPr lang="fr-FR" dirty="0"/>
                    </a:p>
                  </a:txBody>
                  <a:tcPr/>
                </a:tc>
                <a:tc>
                  <a:txBody>
                    <a:bodyPr/>
                    <a:lstStyle/>
                    <a:p>
                      <a:endParaRPr lang="fr-FR" dirty="0"/>
                    </a:p>
                  </a:txBody>
                  <a:tcPr/>
                </a:tc>
              </a:tr>
            </a:tbl>
          </a:graphicData>
        </a:graphic>
      </p:graphicFrame>
      <p:sp>
        <p:nvSpPr>
          <p:cNvPr id="9" name="ZoneTexte 8"/>
          <p:cNvSpPr txBox="1"/>
          <p:nvPr/>
        </p:nvSpPr>
        <p:spPr>
          <a:xfrm>
            <a:off x="5868144" y="3068960"/>
            <a:ext cx="3024336" cy="369332"/>
          </a:xfrm>
          <a:prstGeom prst="rect">
            <a:avLst/>
          </a:prstGeom>
          <a:noFill/>
        </p:spPr>
        <p:txBody>
          <a:bodyPr wrap="square" rtlCol="0">
            <a:spAutoFit/>
          </a:bodyPr>
          <a:lstStyle/>
          <a:p>
            <a:r>
              <a:rPr lang="fr-FR" dirty="0" smtClean="0"/>
              <a:t>Disque de frein</a:t>
            </a:r>
            <a:endParaRPr lang="fr-FR" dirty="0"/>
          </a:p>
        </p:txBody>
      </p:sp>
      <p:sp>
        <p:nvSpPr>
          <p:cNvPr id="10" name="ZoneTexte 9"/>
          <p:cNvSpPr txBox="1"/>
          <p:nvPr/>
        </p:nvSpPr>
        <p:spPr>
          <a:xfrm>
            <a:off x="5868144" y="3438292"/>
            <a:ext cx="3024336" cy="369332"/>
          </a:xfrm>
          <a:prstGeom prst="rect">
            <a:avLst/>
          </a:prstGeom>
          <a:noFill/>
        </p:spPr>
        <p:txBody>
          <a:bodyPr wrap="square" rtlCol="0">
            <a:spAutoFit/>
          </a:bodyPr>
          <a:lstStyle/>
          <a:p>
            <a:r>
              <a:rPr lang="fr-FR" dirty="0" smtClean="0"/>
              <a:t>Etrier</a:t>
            </a:r>
            <a:endParaRPr lang="fr-FR" dirty="0"/>
          </a:p>
        </p:txBody>
      </p:sp>
      <p:sp>
        <p:nvSpPr>
          <p:cNvPr id="11" name="ZoneTexte 10"/>
          <p:cNvSpPr txBox="1"/>
          <p:nvPr/>
        </p:nvSpPr>
        <p:spPr>
          <a:xfrm>
            <a:off x="5868144" y="3807624"/>
            <a:ext cx="3024336" cy="369332"/>
          </a:xfrm>
          <a:prstGeom prst="rect">
            <a:avLst/>
          </a:prstGeom>
          <a:noFill/>
        </p:spPr>
        <p:txBody>
          <a:bodyPr wrap="square" rtlCol="0">
            <a:spAutoFit/>
          </a:bodyPr>
          <a:lstStyle/>
          <a:p>
            <a:r>
              <a:rPr lang="fr-FR" dirty="0" smtClean="0"/>
              <a:t>Flexible de frein</a:t>
            </a:r>
            <a:endParaRPr lang="fr-FR" dirty="0"/>
          </a:p>
        </p:txBody>
      </p:sp>
      <p:sp>
        <p:nvSpPr>
          <p:cNvPr id="12" name="ZoneTexte 11"/>
          <p:cNvSpPr txBox="1"/>
          <p:nvPr/>
        </p:nvSpPr>
        <p:spPr>
          <a:xfrm>
            <a:off x="5868144" y="4176956"/>
            <a:ext cx="3024336" cy="369332"/>
          </a:xfrm>
          <a:prstGeom prst="rect">
            <a:avLst/>
          </a:prstGeom>
          <a:noFill/>
        </p:spPr>
        <p:txBody>
          <a:bodyPr wrap="square" rtlCol="0">
            <a:spAutoFit/>
          </a:bodyPr>
          <a:lstStyle/>
          <a:p>
            <a:r>
              <a:rPr lang="fr-FR" dirty="0" smtClean="0"/>
              <a:t>Vis de purge</a:t>
            </a:r>
            <a:endParaRPr lang="fr-FR" dirty="0"/>
          </a:p>
        </p:txBody>
      </p:sp>
      <p:sp>
        <p:nvSpPr>
          <p:cNvPr id="14" name="ZoneTexte 13"/>
          <p:cNvSpPr txBox="1"/>
          <p:nvPr/>
        </p:nvSpPr>
        <p:spPr>
          <a:xfrm>
            <a:off x="5868144" y="4653136"/>
            <a:ext cx="3024336" cy="369332"/>
          </a:xfrm>
          <a:prstGeom prst="rect">
            <a:avLst/>
          </a:prstGeom>
          <a:noFill/>
        </p:spPr>
        <p:txBody>
          <a:bodyPr wrap="square" rtlCol="0">
            <a:spAutoFit/>
          </a:bodyPr>
          <a:lstStyle/>
          <a:p>
            <a:r>
              <a:rPr lang="fr-FR" dirty="0" smtClean="0"/>
              <a:t>Plaquettes de frein</a:t>
            </a:r>
            <a:endParaRPr lang="fr-FR" dirty="0"/>
          </a:p>
        </p:txBody>
      </p:sp>
    </p:spTree>
    <p:extLst>
      <p:ext uri="{BB962C8B-B14F-4D97-AF65-F5344CB8AC3E}">
        <p14:creationId xmlns:p14="http://schemas.microsoft.com/office/powerpoint/2010/main" val="1052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980728"/>
            <a:ext cx="6961907" cy="369332"/>
          </a:xfrm>
          <a:prstGeom prst="rect">
            <a:avLst/>
          </a:prstGeom>
          <a:noFill/>
        </p:spPr>
        <p:txBody>
          <a:bodyPr wrap="square" rtlCol="0">
            <a:spAutoFit/>
          </a:bodyPr>
          <a:lstStyle/>
          <a:p>
            <a:r>
              <a:rPr lang="fr-FR" i="1" dirty="0" smtClean="0"/>
              <a:t>Etre capable d’identifier les différents éléments des freins à disques.</a:t>
            </a:r>
            <a:endParaRPr lang="fr-FR" i="1" dirty="0"/>
          </a:p>
        </p:txBody>
      </p:sp>
      <p:sp>
        <p:nvSpPr>
          <p:cNvPr id="2" name="ZoneTexte 1"/>
          <p:cNvSpPr txBox="1"/>
          <p:nvPr/>
        </p:nvSpPr>
        <p:spPr>
          <a:xfrm>
            <a:off x="1115616" y="2132856"/>
            <a:ext cx="6768752" cy="1569660"/>
          </a:xfrm>
          <a:prstGeom prst="rect">
            <a:avLst/>
          </a:prstGeom>
          <a:noFill/>
        </p:spPr>
        <p:txBody>
          <a:bodyPr wrap="square" rtlCol="0">
            <a:spAutoFit/>
          </a:bodyPr>
          <a:lstStyle/>
          <a:p>
            <a:r>
              <a:rPr lang="fr-FR" sz="4800" dirty="0">
                <a:solidFill>
                  <a:schemeClr val="tx2">
                    <a:lumMod val="60000"/>
                    <a:lumOff val="40000"/>
                  </a:schemeClr>
                </a:solidFill>
              </a:rPr>
              <a:t>Quels sont les différents types d’étrier existants ?</a:t>
            </a:r>
          </a:p>
        </p:txBody>
      </p:sp>
      <p:sp>
        <p:nvSpPr>
          <p:cNvPr id="5" name="ZoneTexte 4"/>
          <p:cNvSpPr txBox="1"/>
          <p:nvPr/>
        </p:nvSpPr>
        <p:spPr>
          <a:xfrm>
            <a:off x="971600" y="4437112"/>
            <a:ext cx="7128792" cy="1754326"/>
          </a:xfrm>
          <a:prstGeom prst="rect">
            <a:avLst/>
          </a:prstGeom>
          <a:noFill/>
        </p:spPr>
        <p:txBody>
          <a:bodyPr wrap="square" rtlCol="0">
            <a:spAutoFit/>
          </a:bodyPr>
          <a:lstStyle/>
          <a:p>
            <a:r>
              <a:rPr lang="fr-FR" dirty="0" smtClean="0"/>
              <a:t>Recherchez dans la documentation technique mis à votre disposition (chapitre ; FREIN – Caractéristiques), le type d’étrier monté sur votre véhicule (freins avant et/ou arrière), puis après identification de votre étrier (chapitre ; FREIN – Méthode de réparation), complétez votre cours « le frein à disque,  b) les étriers» page 2.</a:t>
            </a:r>
          </a:p>
          <a:p>
            <a:endParaRPr lang="fr-FR" dirty="0"/>
          </a:p>
        </p:txBody>
      </p:sp>
    </p:spTree>
    <p:extLst>
      <p:ext uri="{BB962C8B-B14F-4D97-AF65-F5344CB8AC3E}">
        <p14:creationId xmlns:p14="http://schemas.microsoft.com/office/powerpoint/2010/main" val="30105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64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771800" y="159513"/>
            <a:ext cx="3384376" cy="400110"/>
          </a:xfrm>
          <a:prstGeom prst="rect">
            <a:avLst/>
          </a:prstGeom>
          <a:noFill/>
        </p:spPr>
        <p:txBody>
          <a:bodyPr wrap="square" rtlCol="0">
            <a:spAutoFit/>
          </a:bodyPr>
          <a:lstStyle/>
          <a:p>
            <a:r>
              <a:rPr lang="fr-FR" sz="2000" b="1" dirty="0">
                <a:solidFill>
                  <a:schemeClr val="tx2">
                    <a:lumMod val="60000"/>
                    <a:lumOff val="40000"/>
                  </a:schemeClr>
                </a:solidFill>
              </a:rPr>
              <a:t>LES RECEPTEURS DE FREINAGE</a:t>
            </a:r>
          </a:p>
        </p:txBody>
      </p:sp>
      <p:sp>
        <p:nvSpPr>
          <p:cNvPr id="4" name="ZoneTexte 3"/>
          <p:cNvSpPr txBox="1"/>
          <p:nvPr/>
        </p:nvSpPr>
        <p:spPr>
          <a:xfrm>
            <a:off x="706436" y="808602"/>
            <a:ext cx="6961907" cy="369332"/>
          </a:xfrm>
          <a:prstGeom prst="rect">
            <a:avLst/>
          </a:prstGeom>
          <a:noFill/>
        </p:spPr>
        <p:txBody>
          <a:bodyPr wrap="square" rtlCol="0">
            <a:spAutoFit/>
          </a:bodyPr>
          <a:lstStyle/>
          <a:p>
            <a:r>
              <a:rPr lang="fr-FR" i="1" dirty="0" smtClean="0"/>
              <a:t>Etre capable d’identifier les différents éléments des freins à disques.</a:t>
            </a:r>
            <a:endParaRPr lang="fr-FR" i="1"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65" y="1183542"/>
            <a:ext cx="7466667" cy="3609524"/>
          </a:xfrm>
          <a:prstGeom prst="rect">
            <a:avLst/>
          </a:prstGeom>
        </p:spPr>
      </p:pic>
      <p:sp>
        <p:nvSpPr>
          <p:cNvPr id="5" name="ZoneTexte 4"/>
          <p:cNvSpPr txBox="1"/>
          <p:nvPr/>
        </p:nvSpPr>
        <p:spPr>
          <a:xfrm>
            <a:off x="195729" y="2348880"/>
            <a:ext cx="1080120" cy="523220"/>
          </a:xfrm>
          <a:prstGeom prst="rect">
            <a:avLst/>
          </a:prstGeom>
          <a:noFill/>
        </p:spPr>
        <p:txBody>
          <a:bodyPr wrap="square" rtlCol="0">
            <a:spAutoFit/>
          </a:bodyPr>
          <a:lstStyle/>
          <a:p>
            <a:r>
              <a:rPr lang="fr-FR" sz="2800" dirty="0" smtClean="0">
                <a:solidFill>
                  <a:schemeClr val="accent1">
                    <a:lumMod val="75000"/>
                  </a:schemeClr>
                </a:solidFill>
              </a:rPr>
              <a:t>Etrier</a:t>
            </a:r>
            <a:endParaRPr lang="fr-FR" sz="2800" dirty="0">
              <a:solidFill>
                <a:schemeClr val="accent1">
                  <a:lumMod val="75000"/>
                </a:schemeClr>
              </a:solidFill>
            </a:endParaRPr>
          </a:p>
        </p:txBody>
      </p:sp>
      <p:sp>
        <p:nvSpPr>
          <p:cNvPr id="6" name="ZoneTexte 5"/>
          <p:cNvSpPr txBox="1"/>
          <p:nvPr/>
        </p:nvSpPr>
        <p:spPr>
          <a:xfrm>
            <a:off x="7801276" y="3534981"/>
            <a:ext cx="1008112" cy="523220"/>
          </a:xfrm>
          <a:prstGeom prst="rect">
            <a:avLst/>
          </a:prstGeom>
          <a:noFill/>
        </p:spPr>
        <p:txBody>
          <a:bodyPr wrap="square" rtlCol="0">
            <a:spAutoFit/>
          </a:bodyPr>
          <a:lstStyle/>
          <a:p>
            <a:r>
              <a:rPr lang="fr-FR" sz="2800" dirty="0">
                <a:solidFill>
                  <a:schemeClr val="accent1">
                    <a:lumMod val="75000"/>
                  </a:schemeClr>
                </a:solidFill>
              </a:rPr>
              <a:t>Etrier</a:t>
            </a:r>
          </a:p>
        </p:txBody>
      </p:sp>
      <p:sp>
        <p:nvSpPr>
          <p:cNvPr id="7" name="ZoneTexte 6"/>
          <p:cNvSpPr txBox="1"/>
          <p:nvPr/>
        </p:nvSpPr>
        <p:spPr>
          <a:xfrm>
            <a:off x="442621" y="2625878"/>
            <a:ext cx="792088" cy="1015663"/>
          </a:xfrm>
          <a:prstGeom prst="rect">
            <a:avLst/>
          </a:prstGeom>
          <a:noFill/>
        </p:spPr>
        <p:txBody>
          <a:bodyPr wrap="square" rtlCol="0">
            <a:spAutoFit/>
          </a:bodyPr>
          <a:lstStyle/>
          <a:p>
            <a:r>
              <a:rPr lang="fr-FR" sz="6000" dirty="0" smtClean="0"/>
              <a:t>?</a:t>
            </a:r>
            <a:endParaRPr lang="fr-FR" sz="6000" dirty="0"/>
          </a:p>
        </p:txBody>
      </p:sp>
      <p:sp>
        <p:nvSpPr>
          <p:cNvPr id="8" name="ZoneTexte 7"/>
          <p:cNvSpPr txBox="1"/>
          <p:nvPr/>
        </p:nvSpPr>
        <p:spPr>
          <a:xfrm>
            <a:off x="7909288" y="3817892"/>
            <a:ext cx="792088" cy="1015663"/>
          </a:xfrm>
          <a:prstGeom prst="rect">
            <a:avLst/>
          </a:prstGeom>
          <a:noFill/>
        </p:spPr>
        <p:txBody>
          <a:bodyPr wrap="square" rtlCol="0">
            <a:spAutoFit/>
          </a:bodyPr>
          <a:lstStyle/>
          <a:p>
            <a:r>
              <a:rPr lang="fr-FR" sz="6000" dirty="0"/>
              <a:t>?</a:t>
            </a:r>
          </a:p>
        </p:txBody>
      </p:sp>
      <p:sp>
        <p:nvSpPr>
          <p:cNvPr id="9" name="ZoneTexte 8"/>
          <p:cNvSpPr txBox="1"/>
          <p:nvPr/>
        </p:nvSpPr>
        <p:spPr>
          <a:xfrm>
            <a:off x="7801277" y="4064114"/>
            <a:ext cx="1008112" cy="523220"/>
          </a:xfrm>
          <a:prstGeom prst="rect">
            <a:avLst/>
          </a:prstGeom>
          <a:noFill/>
        </p:spPr>
        <p:txBody>
          <a:bodyPr wrap="square" rtlCol="0">
            <a:spAutoFit/>
          </a:bodyPr>
          <a:lstStyle/>
          <a:p>
            <a:r>
              <a:rPr lang="fr-FR" sz="2800" dirty="0">
                <a:solidFill>
                  <a:srgbClr val="FF0000"/>
                </a:solidFill>
              </a:rPr>
              <a:t>Fixe</a:t>
            </a:r>
          </a:p>
        </p:txBody>
      </p:sp>
      <p:sp>
        <p:nvSpPr>
          <p:cNvPr id="10" name="ZoneTexte 9"/>
          <p:cNvSpPr txBox="1"/>
          <p:nvPr/>
        </p:nvSpPr>
        <p:spPr>
          <a:xfrm>
            <a:off x="179512" y="2872100"/>
            <a:ext cx="1623944" cy="1384995"/>
          </a:xfrm>
          <a:prstGeom prst="rect">
            <a:avLst/>
          </a:prstGeom>
          <a:noFill/>
        </p:spPr>
        <p:txBody>
          <a:bodyPr wrap="square" rtlCol="0">
            <a:spAutoFit/>
          </a:bodyPr>
          <a:lstStyle/>
          <a:p>
            <a:r>
              <a:rPr lang="fr-FR" sz="2800" dirty="0" smtClean="0">
                <a:solidFill>
                  <a:srgbClr val="FF0000"/>
                </a:solidFill>
              </a:rPr>
              <a:t>Flottant ou coulissant</a:t>
            </a:r>
            <a:endParaRPr lang="fr-FR" sz="2800" dirty="0">
              <a:solidFill>
                <a:srgbClr val="FF0000"/>
              </a:solidFill>
            </a:endParaRPr>
          </a:p>
        </p:txBody>
      </p:sp>
      <p:sp>
        <p:nvSpPr>
          <p:cNvPr id="11" name="ZoneTexte 10"/>
          <p:cNvSpPr txBox="1"/>
          <p:nvPr/>
        </p:nvSpPr>
        <p:spPr>
          <a:xfrm>
            <a:off x="4519828" y="5196007"/>
            <a:ext cx="4624172" cy="1661993"/>
          </a:xfrm>
          <a:prstGeom prst="rect">
            <a:avLst/>
          </a:prstGeom>
          <a:noFill/>
        </p:spPr>
        <p:txBody>
          <a:bodyPr wrap="square" rtlCol="0">
            <a:spAutoFit/>
          </a:bodyPr>
          <a:lstStyle/>
          <a:p>
            <a:r>
              <a:rPr lang="fr-FR" sz="1700" dirty="0" smtClean="0"/>
              <a:t>Ce concept est en général utilisé sur des voitures performantes car sa fabrication est coûteuse, notamment à cause de l'étanchéité à réaliser entre les deux chambres hydrauliques qui alimentent les pistons de part et d'autre du disque.</a:t>
            </a:r>
            <a:endParaRPr lang="fr-FR" sz="1700" dirty="0"/>
          </a:p>
        </p:txBody>
      </p:sp>
      <p:sp>
        <p:nvSpPr>
          <p:cNvPr id="12" name="ZoneTexte 11"/>
          <p:cNvSpPr txBox="1"/>
          <p:nvPr/>
        </p:nvSpPr>
        <p:spPr>
          <a:xfrm>
            <a:off x="353218" y="5493257"/>
            <a:ext cx="3138662" cy="353943"/>
          </a:xfrm>
          <a:prstGeom prst="rect">
            <a:avLst/>
          </a:prstGeom>
          <a:noFill/>
        </p:spPr>
        <p:txBody>
          <a:bodyPr wrap="square" rtlCol="0">
            <a:spAutoFit/>
          </a:bodyPr>
          <a:lstStyle/>
          <a:p>
            <a:r>
              <a:rPr lang="fr-FR" sz="1700" dirty="0"/>
              <a:t>C'est le concept le plus répandu.</a:t>
            </a:r>
          </a:p>
        </p:txBody>
      </p:sp>
    </p:spTree>
    <p:extLst>
      <p:ext uri="{BB962C8B-B14F-4D97-AF65-F5344CB8AC3E}">
        <p14:creationId xmlns:p14="http://schemas.microsoft.com/office/powerpoint/2010/main" val="14329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35" presetClass="emph" presetSubtype="0" repeatCount="indefinite" fill="hold" grpId="0" nodeType="withEffect">
                                  <p:stCondLst>
                                    <p:cond delay="0"/>
                                  </p:stCondLst>
                                  <p:endCondLst>
                                    <p:cond evt="onNext" delay="0">
                                      <p:tgtEl>
                                        <p:sldTgt/>
                                      </p:tgtEl>
                                    </p:cond>
                                  </p:endCondLst>
                                  <p:childTnLst>
                                    <p:anim calcmode="discrete" valueType="str">
                                      <p:cBhvr>
                                        <p:cTn id="12" dur="2000" fill="hold"/>
                                        <p:tgtEl>
                                          <p:spTgt spid="7"/>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endCondLst>
                                    <p:cond evt="onNext" delay="0">
                                      <p:tgtEl>
                                        <p:sldTgt/>
                                      </p:tgtEl>
                                    </p:cond>
                                  </p:endCondLst>
                                  <p:childTnLst>
                                    <p:anim calcmode="discrete" valueType="str">
                                      <p:cBhvr>
                                        <p:cTn id="14" dur="2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10" presetClass="exit" presetSubtype="0" fill="hold" grpId="1"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9" grpId="1"/>
      <p:bldP spid="10" grpId="0"/>
      <p:bldP spid="11" grpId="0"/>
      <p:bldP spid="1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2331</Words>
  <Application>Microsoft Office PowerPoint</Application>
  <PresentationFormat>Affichage à l'écran (4:3)</PresentationFormat>
  <Paragraphs>398</Paragraphs>
  <Slides>47</Slides>
  <Notes>2</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THIERRY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CHEVRIER</dc:creator>
  <cp:lastModifiedBy>RPMI</cp:lastModifiedBy>
  <cp:revision>90</cp:revision>
  <dcterms:created xsi:type="dcterms:W3CDTF">2013-11-14T07:33:18Z</dcterms:created>
  <dcterms:modified xsi:type="dcterms:W3CDTF">2014-07-01T05:51:41Z</dcterms:modified>
</cp:coreProperties>
</file>