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6" r:id="rId8"/>
    <p:sldId id="261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896DD-6B16-40EE-B458-51BEB951AF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B73702-1147-4A8A-862F-B6FC8C2EACF1}">
      <dgm:prSet/>
      <dgm:spPr/>
      <dgm:t>
        <a:bodyPr/>
        <a:lstStyle/>
        <a:p>
          <a:pPr rtl="0"/>
          <a:r>
            <a:rPr lang="fr-FR" smtClean="0"/>
            <a:t>Objectifs pédagogiques</a:t>
          </a:r>
          <a:endParaRPr lang="fr-FR"/>
        </a:p>
      </dgm:t>
    </dgm:pt>
    <dgm:pt modelId="{B493C81A-CF79-4CAF-B717-F256E22B8380}" type="parTrans" cxnId="{43064FBF-9FF9-422C-9D59-857CA016D6B7}">
      <dgm:prSet/>
      <dgm:spPr/>
      <dgm:t>
        <a:bodyPr/>
        <a:lstStyle/>
        <a:p>
          <a:endParaRPr lang="fr-FR"/>
        </a:p>
      </dgm:t>
    </dgm:pt>
    <dgm:pt modelId="{4E13F699-60C2-4BE0-B517-A5D5F51CD5A3}" type="sibTrans" cxnId="{43064FBF-9FF9-422C-9D59-857CA016D6B7}">
      <dgm:prSet/>
      <dgm:spPr/>
      <dgm:t>
        <a:bodyPr/>
        <a:lstStyle/>
        <a:p>
          <a:endParaRPr lang="fr-FR"/>
        </a:p>
      </dgm:t>
    </dgm:pt>
    <dgm:pt modelId="{AB546F11-B466-40EA-ABFB-6E4623FDC857}">
      <dgm:prSet/>
      <dgm:spPr/>
      <dgm:t>
        <a:bodyPr/>
        <a:lstStyle/>
        <a:p>
          <a:pPr rtl="0"/>
          <a:r>
            <a:rPr lang="fr-FR" dirty="0" smtClean="0"/>
            <a:t>Le coté technique Raspberry Pi</a:t>
          </a:r>
          <a:endParaRPr lang="fr-FR" dirty="0"/>
        </a:p>
      </dgm:t>
    </dgm:pt>
    <dgm:pt modelId="{62F1E839-3EE0-4F6C-8C81-FE9DCD673B1D}" type="parTrans" cxnId="{5A7B738F-0F9B-4899-B299-F9558373D5EE}">
      <dgm:prSet/>
      <dgm:spPr/>
      <dgm:t>
        <a:bodyPr/>
        <a:lstStyle/>
        <a:p>
          <a:endParaRPr lang="fr-FR"/>
        </a:p>
      </dgm:t>
    </dgm:pt>
    <dgm:pt modelId="{AD711508-91C1-41CE-92AD-CF7263DF4437}" type="sibTrans" cxnId="{5A7B738F-0F9B-4899-B299-F9558373D5EE}">
      <dgm:prSet/>
      <dgm:spPr/>
      <dgm:t>
        <a:bodyPr/>
        <a:lstStyle/>
        <a:p>
          <a:endParaRPr lang="fr-FR"/>
        </a:p>
      </dgm:t>
    </dgm:pt>
    <dgm:pt modelId="{551A5BAA-5F5F-418E-B6BC-1EE46DEF924F}">
      <dgm:prSet/>
      <dgm:spPr/>
      <dgm:t>
        <a:bodyPr/>
        <a:lstStyle/>
        <a:p>
          <a:pPr rtl="0"/>
          <a:r>
            <a:rPr lang="fr-FR" smtClean="0"/>
            <a:t>Linux</a:t>
          </a:r>
          <a:endParaRPr lang="fr-FR"/>
        </a:p>
      </dgm:t>
    </dgm:pt>
    <dgm:pt modelId="{D4D5EA2B-F752-416D-B2A2-9C36C74DDEB7}" type="parTrans" cxnId="{FFC7B91C-2320-46B6-9D39-B7359747E499}">
      <dgm:prSet/>
      <dgm:spPr/>
      <dgm:t>
        <a:bodyPr/>
        <a:lstStyle/>
        <a:p>
          <a:endParaRPr lang="fr-FR"/>
        </a:p>
      </dgm:t>
    </dgm:pt>
    <dgm:pt modelId="{7D2F6299-1DE0-4721-9891-66B43EEB1248}" type="sibTrans" cxnId="{FFC7B91C-2320-46B6-9D39-B7359747E499}">
      <dgm:prSet/>
      <dgm:spPr/>
      <dgm:t>
        <a:bodyPr/>
        <a:lstStyle/>
        <a:p>
          <a:endParaRPr lang="fr-FR"/>
        </a:p>
      </dgm:t>
    </dgm:pt>
    <dgm:pt modelId="{39EDE9FF-4F0E-46F3-A635-C55DB63401C7}">
      <dgm:prSet/>
      <dgm:spPr/>
      <dgm:t>
        <a:bodyPr/>
        <a:lstStyle/>
        <a:p>
          <a:pPr rtl="0"/>
          <a:r>
            <a:rPr lang="fr-FR" dirty="0" smtClean="0"/>
            <a:t>Equipements</a:t>
          </a:r>
          <a:endParaRPr lang="fr-FR" dirty="0"/>
        </a:p>
      </dgm:t>
    </dgm:pt>
    <dgm:pt modelId="{736406D3-5112-439D-A7FE-C2630EB51886}" type="parTrans" cxnId="{34236AF1-6D85-4D81-A31D-C84A99328B27}">
      <dgm:prSet/>
      <dgm:spPr/>
      <dgm:t>
        <a:bodyPr/>
        <a:lstStyle/>
        <a:p>
          <a:endParaRPr lang="fr-FR"/>
        </a:p>
      </dgm:t>
    </dgm:pt>
    <dgm:pt modelId="{B5533E89-8239-4E32-AEB4-D3D831C79D10}" type="sibTrans" cxnId="{34236AF1-6D85-4D81-A31D-C84A99328B27}">
      <dgm:prSet/>
      <dgm:spPr/>
      <dgm:t>
        <a:bodyPr/>
        <a:lstStyle/>
        <a:p>
          <a:endParaRPr lang="fr-FR"/>
        </a:p>
      </dgm:t>
    </dgm:pt>
    <dgm:pt modelId="{BBE60B72-27A1-495F-A5B3-FB13472A664D}">
      <dgm:prSet/>
      <dgm:spPr/>
      <dgm:t>
        <a:bodyPr/>
        <a:lstStyle/>
        <a:p>
          <a:pPr rtl="0"/>
          <a:r>
            <a:rPr lang="fr-FR" dirty="0" smtClean="0"/>
            <a:t>Exemples de TP</a:t>
          </a:r>
          <a:endParaRPr lang="fr-FR" dirty="0"/>
        </a:p>
      </dgm:t>
    </dgm:pt>
    <dgm:pt modelId="{B37C2ED1-5DFE-444F-9F09-A06DC7C2075A}" type="parTrans" cxnId="{0125CFA1-E1F1-4975-AC69-A40D569AC47D}">
      <dgm:prSet/>
      <dgm:spPr/>
      <dgm:t>
        <a:bodyPr/>
        <a:lstStyle/>
        <a:p>
          <a:endParaRPr lang="fr-FR"/>
        </a:p>
      </dgm:t>
    </dgm:pt>
    <dgm:pt modelId="{AE173D97-4A4A-492A-8136-AD73607F45CF}" type="sibTrans" cxnId="{0125CFA1-E1F1-4975-AC69-A40D569AC47D}">
      <dgm:prSet/>
      <dgm:spPr/>
      <dgm:t>
        <a:bodyPr/>
        <a:lstStyle/>
        <a:p>
          <a:endParaRPr lang="fr-FR"/>
        </a:p>
      </dgm:t>
    </dgm:pt>
    <dgm:pt modelId="{C542859E-C074-4137-AC82-11B259E7281E}" type="pres">
      <dgm:prSet presAssocID="{272896DD-6B16-40EE-B458-51BEB951AF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70A737-014A-403C-A1D5-074216493FBB}" type="pres">
      <dgm:prSet presAssocID="{97B73702-1147-4A8A-862F-B6FC8C2EACF1}" presName="composite" presStyleCnt="0"/>
      <dgm:spPr/>
    </dgm:pt>
    <dgm:pt modelId="{60FCDB13-DCA4-48B1-AFB4-846334D9285C}" type="pres">
      <dgm:prSet presAssocID="{97B73702-1147-4A8A-862F-B6FC8C2EACF1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fr-FR"/>
        </a:p>
      </dgm:t>
    </dgm:pt>
    <dgm:pt modelId="{3AFA2FC5-10FD-4DCD-8797-F9C461DEB726}" type="pres">
      <dgm:prSet presAssocID="{97B73702-1147-4A8A-862F-B6FC8C2EACF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532F60-5E4A-4645-A311-54D6E7D68063}" type="pres">
      <dgm:prSet presAssocID="{4E13F699-60C2-4BE0-B517-A5D5F51CD5A3}" presName="spacing" presStyleCnt="0"/>
      <dgm:spPr/>
    </dgm:pt>
    <dgm:pt modelId="{4E085D3D-719E-4F2D-8B09-A7DFF2326CD0}" type="pres">
      <dgm:prSet presAssocID="{AB546F11-B466-40EA-ABFB-6E4623FDC857}" presName="composite" presStyleCnt="0"/>
      <dgm:spPr/>
    </dgm:pt>
    <dgm:pt modelId="{1590CC3E-BB89-432B-B700-A540EA544C5C}" type="pres">
      <dgm:prSet presAssocID="{AB546F11-B466-40EA-ABFB-6E4623FDC857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D8E8863-B138-42FF-9E9C-072A780D56FD}" type="pres">
      <dgm:prSet presAssocID="{AB546F11-B466-40EA-ABFB-6E4623FDC85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BE124C-0867-406F-9134-26F7AEA1D328}" type="pres">
      <dgm:prSet presAssocID="{AD711508-91C1-41CE-92AD-CF7263DF4437}" presName="spacing" presStyleCnt="0"/>
      <dgm:spPr/>
    </dgm:pt>
    <dgm:pt modelId="{ABC9532C-F6B5-4616-8873-F5AA1173103C}" type="pres">
      <dgm:prSet presAssocID="{551A5BAA-5F5F-418E-B6BC-1EE46DEF924F}" presName="composite" presStyleCnt="0"/>
      <dgm:spPr/>
    </dgm:pt>
    <dgm:pt modelId="{246E3EB3-64EB-40D3-9D9C-10F227FF8365}" type="pres">
      <dgm:prSet presAssocID="{551A5BAA-5F5F-418E-B6BC-1EE46DEF924F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r-FR"/>
        </a:p>
      </dgm:t>
    </dgm:pt>
    <dgm:pt modelId="{196DFC91-27C6-427C-9CA8-2D696258FB15}" type="pres">
      <dgm:prSet presAssocID="{551A5BAA-5F5F-418E-B6BC-1EE46DEF924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9DDE4-789C-4868-9493-C10F30BC851A}" type="pres">
      <dgm:prSet presAssocID="{7D2F6299-1DE0-4721-9891-66B43EEB1248}" presName="spacing" presStyleCnt="0"/>
      <dgm:spPr/>
    </dgm:pt>
    <dgm:pt modelId="{31FE0EBD-25C3-4A39-9CC7-99A85D97ED42}" type="pres">
      <dgm:prSet presAssocID="{39EDE9FF-4F0E-46F3-A635-C55DB63401C7}" presName="composite" presStyleCnt="0"/>
      <dgm:spPr/>
    </dgm:pt>
    <dgm:pt modelId="{8A7A31C2-4E90-460F-9508-A57472C9D82B}" type="pres">
      <dgm:prSet presAssocID="{39EDE9FF-4F0E-46F3-A635-C55DB63401C7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AC905FD-7148-4D2E-AA7B-291CDCC19B52}" type="pres">
      <dgm:prSet presAssocID="{39EDE9FF-4F0E-46F3-A635-C55DB63401C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118EC3-E7A5-4B23-BC7B-8EFD0C7BC318}" type="pres">
      <dgm:prSet presAssocID="{B5533E89-8239-4E32-AEB4-D3D831C79D10}" presName="spacing" presStyleCnt="0"/>
      <dgm:spPr/>
    </dgm:pt>
    <dgm:pt modelId="{352CC64C-7397-4A3E-A703-72D4BD6B3F05}" type="pres">
      <dgm:prSet presAssocID="{BBE60B72-27A1-495F-A5B3-FB13472A664D}" presName="composite" presStyleCnt="0"/>
      <dgm:spPr/>
    </dgm:pt>
    <dgm:pt modelId="{B71CEB7B-304A-4625-AE46-F890B2AB6677}" type="pres">
      <dgm:prSet presAssocID="{BBE60B72-27A1-495F-A5B3-FB13472A664D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488EA52-BBB8-472C-A76D-B47A6A0C029D}" type="pres">
      <dgm:prSet presAssocID="{BBE60B72-27A1-495F-A5B3-FB13472A664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C7B91C-2320-46B6-9D39-B7359747E499}" srcId="{272896DD-6B16-40EE-B458-51BEB951AF68}" destId="{551A5BAA-5F5F-418E-B6BC-1EE46DEF924F}" srcOrd="2" destOrd="0" parTransId="{D4D5EA2B-F752-416D-B2A2-9C36C74DDEB7}" sibTransId="{7D2F6299-1DE0-4721-9891-66B43EEB1248}"/>
    <dgm:cxn modelId="{34236AF1-6D85-4D81-A31D-C84A99328B27}" srcId="{272896DD-6B16-40EE-B458-51BEB951AF68}" destId="{39EDE9FF-4F0E-46F3-A635-C55DB63401C7}" srcOrd="3" destOrd="0" parTransId="{736406D3-5112-439D-A7FE-C2630EB51886}" sibTransId="{B5533E89-8239-4E32-AEB4-D3D831C79D10}"/>
    <dgm:cxn modelId="{0125CFA1-E1F1-4975-AC69-A40D569AC47D}" srcId="{272896DD-6B16-40EE-B458-51BEB951AF68}" destId="{BBE60B72-27A1-495F-A5B3-FB13472A664D}" srcOrd="4" destOrd="0" parTransId="{B37C2ED1-5DFE-444F-9F09-A06DC7C2075A}" sibTransId="{AE173D97-4A4A-492A-8136-AD73607F45CF}"/>
    <dgm:cxn modelId="{87D72260-A368-4F13-941F-A55A0409B85F}" type="presOf" srcId="{39EDE9FF-4F0E-46F3-A635-C55DB63401C7}" destId="{BAC905FD-7148-4D2E-AA7B-291CDCC19B52}" srcOrd="0" destOrd="0" presId="urn:microsoft.com/office/officeart/2005/8/layout/vList3"/>
    <dgm:cxn modelId="{431366AE-EA62-4859-B88D-86DFEB5B2E32}" type="presOf" srcId="{272896DD-6B16-40EE-B458-51BEB951AF68}" destId="{C542859E-C074-4137-AC82-11B259E7281E}" srcOrd="0" destOrd="0" presId="urn:microsoft.com/office/officeart/2005/8/layout/vList3"/>
    <dgm:cxn modelId="{FB7FFEB9-A377-46E4-8B3C-93642F10167B}" type="presOf" srcId="{551A5BAA-5F5F-418E-B6BC-1EE46DEF924F}" destId="{196DFC91-27C6-427C-9CA8-2D696258FB15}" srcOrd="0" destOrd="0" presId="urn:microsoft.com/office/officeart/2005/8/layout/vList3"/>
    <dgm:cxn modelId="{A02371BD-DFA8-43CB-BDAE-A850F2251986}" type="presOf" srcId="{BBE60B72-27A1-495F-A5B3-FB13472A664D}" destId="{E488EA52-BBB8-472C-A76D-B47A6A0C029D}" srcOrd="0" destOrd="0" presId="urn:microsoft.com/office/officeart/2005/8/layout/vList3"/>
    <dgm:cxn modelId="{F22BE1B2-76F5-4EDC-9B73-0A8B69A78F18}" type="presOf" srcId="{97B73702-1147-4A8A-862F-B6FC8C2EACF1}" destId="{3AFA2FC5-10FD-4DCD-8797-F9C461DEB726}" srcOrd="0" destOrd="0" presId="urn:microsoft.com/office/officeart/2005/8/layout/vList3"/>
    <dgm:cxn modelId="{5A7B738F-0F9B-4899-B299-F9558373D5EE}" srcId="{272896DD-6B16-40EE-B458-51BEB951AF68}" destId="{AB546F11-B466-40EA-ABFB-6E4623FDC857}" srcOrd="1" destOrd="0" parTransId="{62F1E839-3EE0-4F6C-8C81-FE9DCD673B1D}" sibTransId="{AD711508-91C1-41CE-92AD-CF7263DF4437}"/>
    <dgm:cxn modelId="{2F0A0E07-AC58-4A53-B1EC-1CF58C98F96E}" type="presOf" srcId="{AB546F11-B466-40EA-ABFB-6E4623FDC857}" destId="{7D8E8863-B138-42FF-9E9C-072A780D56FD}" srcOrd="0" destOrd="0" presId="urn:microsoft.com/office/officeart/2005/8/layout/vList3"/>
    <dgm:cxn modelId="{43064FBF-9FF9-422C-9D59-857CA016D6B7}" srcId="{272896DD-6B16-40EE-B458-51BEB951AF68}" destId="{97B73702-1147-4A8A-862F-B6FC8C2EACF1}" srcOrd="0" destOrd="0" parTransId="{B493C81A-CF79-4CAF-B717-F256E22B8380}" sibTransId="{4E13F699-60C2-4BE0-B517-A5D5F51CD5A3}"/>
    <dgm:cxn modelId="{4E92F765-7DDC-4104-B27A-FB977A81D669}" type="presParOf" srcId="{C542859E-C074-4137-AC82-11B259E7281E}" destId="{EE70A737-014A-403C-A1D5-074216493FBB}" srcOrd="0" destOrd="0" presId="urn:microsoft.com/office/officeart/2005/8/layout/vList3"/>
    <dgm:cxn modelId="{9E81FB0A-9E1E-46D0-B95B-3EA8E6434E14}" type="presParOf" srcId="{EE70A737-014A-403C-A1D5-074216493FBB}" destId="{60FCDB13-DCA4-48B1-AFB4-846334D9285C}" srcOrd="0" destOrd="0" presId="urn:microsoft.com/office/officeart/2005/8/layout/vList3"/>
    <dgm:cxn modelId="{CF145C59-3911-49A0-AC94-CFB48948448A}" type="presParOf" srcId="{EE70A737-014A-403C-A1D5-074216493FBB}" destId="{3AFA2FC5-10FD-4DCD-8797-F9C461DEB726}" srcOrd="1" destOrd="0" presId="urn:microsoft.com/office/officeart/2005/8/layout/vList3"/>
    <dgm:cxn modelId="{D05A7746-375F-4B77-9C6D-B58ABE6E75BB}" type="presParOf" srcId="{C542859E-C074-4137-AC82-11B259E7281E}" destId="{5D532F60-5E4A-4645-A311-54D6E7D68063}" srcOrd="1" destOrd="0" presId="urn:microsoft.com/office/officeart/2005/8/layout/vList3"/>
    <dgm:cxn modelId="{582DC88E-9658-4C15-8CDB-EB8E4F440928}" type="presParOf" srcId="{C542859E-C074-4137-AC82-11B259E7281E}" destId="{4E085D3D-719E-4F2D-8B09-A7DFF2326CD0}" srcOrd="2" destOrd="0" presId="urn:microsoft.com/office/officeart/2005/8/layout/vList3"/>
    <dgm:cxn modelId="{C5CDEFF3-DCE9-473C-A4D0-15046FE91168}" type="presParOf" srcId="{4E085D3D-719E-4F2D-8B09-A7DFF2326CD0}" destId="{1590CC3E-BB89-432B-B700-A540EA544C5C}" srcOrd="0" destOrd="0" presId="urn:microsoft.com/office/officeart/2005/8/layout/vList3"/>
    <dgm:cxn modelId="{3DCBF9F6-0C2C-4C81-973C-DA50C370B967}" type="presParOf" srcId="{4E085D3D-719E-4F2D-8B09-A7DFF2326CD0}" destId="{7D8E8863-B138-42FF-9E9C-072A780D56FD}" srcOrd="1" destOrd="0" presId="urn:microsoft.com/office/officeart/2005/8/layout/vList3"/>
    <dgm:cxn modelId="{8BB63CAC-5790-49DE-BEB7-13DBE9906486}" type="presParOf" srcId="{C542859E-C074-4137-AC82-11B259E7281E}" destId="{68BE124C-0867-406F-9134-26F7AEA1D328}" srcOrd="3" destOrd="0" presId="urn:microsoft.com/office/officeart/2005/8/layout/vList3"/>
    <dgm:cxn modelId="{E59947DC-F387-4124-BE14-A3C63F86190E}" type="presParOf" srcId="{C542859E-C074-4137-AC82-11B259E7281E}" destId="{ABC9532C-F6B5-4616-8873-F5AA1173103C}" srcOrd="4" destOrd="0" presId="urn:microsoft.com/office/officeart/2005/8/layout/vList3"/>
    <dgm:cxn modelId="{CBF9FB3F-903C-4F21-BB5B-D42476DF1DDA}" type="presParOf" srcId="{ABC9532C-F6B5-4616-8873-F5AA1173103C}" destId="{246E3EB3-64EB-40D3-9D9C-10F227FF8365}" srcOrd="0" destOrd="0" presId="urn:microsoft.com/office/officeart/2005/8/layout/vList3"/>
    <dgm:cxn modelId="{A6A94F37-159C-43CD-9756-D78EC01E2CE3}" type="presParOf" srcId="{ABC9532C-F6B5-4616-8873-F5AA1173103C}" destId="{196DFC91-27C6-427C-9CA8-2D696258FB15}" srcOrd="1" destOrd="0" presId="urn:microsoft.com/office/officeart/2005/8/layout/vList3"/>
    <dgm:cxn modelId="{79437A75-D821-4953-BD03-C0E4E88EBB2D}" type="presParOf" srcId="{C542859E-C074-4137-AC82-11B259E7281E}" destId="{09F9DDE4-789C-4868-9493-C10F30BC851A}" srcOrd="5" destOrd="0" presId="urn:microsoft.com/office/officeart/2005/8/layout/vList3"/>
    <dgm:cxn modelId="{C9007E17-46F7-4E37-872C-8752D7CAB96D}" type="presParOf" srcId="{C542859E-C074-4137-AC82-11B259E7281E}" destId="{31FE0EBD-25C3-4A39-9CC7-99A85D97ED42}" srcOrd="6" destOrd="0" presId="urn:microsoft.com/office/officeart/2005/8/layout/vList3"/>
    <dgm:cxn modelId="{A323897E-E4B7-4C53-90A5-2D75B9F1BFC4}" type="presParOf" srcId="{31FE0EBD-25C3-4A39-9CC7-99A85D97ED42}" destId="{8A7A31C2-4E90-460F-9508-A57472C9D82B}" srcOrd="0" destOrd="0" presId="urn:microsoft.com/office/officeart/2005/8/layout/vList3"/>
    <dgm:cxn modelId="{73B5C41E-BD71-42B4-82DC-A02EA476C61A}" type="presParOf" srcId="{31FE0EBD-25C3-4A39-9CC7-99A85D97ED42}" destId="{BAC905FD-7148-4D2E-AA7B-291CDCC19B52}" srcOrd="1" destOrd="0" presId="urn:microsoft.com/office/officeart/2005/8/layout/vList3"/>
    <dgm:cxn modelId="{A455EF5B-5D4B-4D56-A9CE-E65AA898015E}" type="presParOf" srcId="{C542859E-C074-4137-AC82-11B259E7281E}" destId="{83118EC3-E7A5-4B23-BC7B-8EFD0C7BC318}" srcOrd="7" destOrd="0" presId="urn:microsoft.com/office/officeart/2005/8/layout/vList3"/>
    <dgm:cxn modelId="{BA0125BE-F0E3-468B-BE41-6E77F437224C}" type="presParOf" srcId="{C542859E-C074-4137-AC82-11B259E7281E}" destId="{352CC64C-7397-4A3E-A703-72D4BD6B3F05}" srcOrd="8" destOrd="0" presId="urn:microsoft.com/office/officeart/2005/8/layout/vList3"/>
    <dgm:cxn modelId="{24AC9348-BA8A-4FD5-8A3A-6D543B6556D6}" type="presParOf" srcId="{352CC64C-7397-4A3E-A703-72D4BD6B3F05}" destId="{B71CEB7B-304A-4625-AE46-F890B2AB6677}" srcOrd="0" destOrd="0" presId="urn:microsoft.com/office/officeart/2005/8/layout/vList3"/>
    <dgm:cxn modelId="{3C11DFA6-F1C9-4661-B4B0-BC3F25324C4B}" type="presParOf" srcId="{352CC64C-7397-4A3E-A703-72D4BD6B3F05}" destId="{E488EA52-BBB8-472C-A76D-B47A6A0C02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A2FC5-10FD-4DCD-8797-F9C461DEB726}">
      <dsp:nvSpPr>
        <dsp:cNvPr id="0" name=""/>
        <dsp:cNvSpPr/>
      </dsp:nvSpPr>
      <dsp:spPr>
        <a:xfrm rot="10800000">
          <a:off x="1517217" y="585"/>
          <a:ext cx="5218397" cy="8112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73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smtClean="0"/>
            <a:t>Objectifs pédagogiques</a:t>
          </a:r>
          <a:endParaRPr lang="fr-FR" sz="2800" kern="1200"/>
        </a:p>
      </dsp:txBody>
      <dsp:txXfrm rot="10800000">
        <a:off x="1720026" y="585"/>
        <a:ext cx="5015588" cy="811236"/>
      </dsp:txXfrm>
    </dsp:sp>
    <dsp:sp modelId="{60FCDB13-DCA4-48B1-AFB4-846334D9285C}">
      <dsp:nvSpPr>
        <dsp:cNvPr id="0" name=""/>
        <dsp:cNvSpPr/>
      </dsp:nvSpPr>
      <dsp:spPr>
        <a:xfrm>
          <a:off x="1111599" y="585"/>
          <a:ext cx="811236" cy="8112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8863-B138-42FF-9E9C-072A780D56FD}">
      <dsp:nvSpPr>
        <dsp:cNvPr id="0" name=""/>
        <dsp:cNvSpPr/>
      </dsp:nvSpPr>
      <dsp:spPr>
        <a:xfrm rot="10800000">
          <a:off x="1517217" y="1053982"/>
          <a:ext cx="5218397" cy="8112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73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Le coté technique Raspberry Pi</a:t>
          </a:r>
          <a:endParaRPr lang="fr-FR" sz="2800" kern="1200" dirty="0"/>
        </a:p>
      </dsp:txBody>
      <dsp:txXfrm rot="10800000">
        <a:off x="1720026" y="1053982"/>
        <a:ext cx="5015588" cy="811236"/>
      </dsp:txXfrm>
    </dsp:sp>
    <dsp:sp modelId="{1590CC3E-BB89-432B-B700-A540EA544C5C}">
      <dsp:nvSpPr>
        <dsp:cNvPr id="0" name=""/>
        <dsp:cNvSpPr/>
      </dsp:nvSpPr>
      <dsp:spPr>
        <a:xfrm>
          <a:off x="1111599" y="1053982"/>
          <a:ext cx="811236" cy="81123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DFC91-27C6-427C-9CA8-2D696258FB15}">
      <dsp:nvSpPr>
        <dsp:cNvPr id="0" name=""/>
        <dsp:cNvSpPr/>
      </dsp:nvSpPr>
      <dsp:spPr>
        <a:xfrm rot="10800000">
          <a:off x="1517217" y="2107379"/>
          <a:ext cx="5218397" cy="8112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73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smtClean="0"/>
            <a:t>Linux</a:t>
          </a:r>
          <a:endParaRPr lang="fr-FR" sz="2800" kern="1200"/>
        </a:p>
      </dsp:txBody>
      <dsp:txXfrm rot="10800000">
        <a:off x="1720026" y="2107379"/>
        <a:ext cx="5015588" cy="811236"/>
      </dsp:txXfrm>
    </dsp:sp>
    <dsp:sp modelId="{246E3EB3-64EB-40D3-9D9C-10F227FF8365}">
      <dsp:nvSpPr>
        <dsp:cNvPr id="0" name=""/>
        <dsp:cNvSpPr/>
      </dsp:nvSpPr>
      <dsp:spPr>
        <a:xfrm>
          <a:off x="1111599" y="2107379"/>
          <a:ext cx="811236" cy="8112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905FD-7148-4D2E-AA7B-291CDCC19B52}">
      <dsp:nvSpPr>
        <dsp:cNvPr id="0" name=""/>
        <dsp:cNvSpPr/>
      </dsp:nvSpPr>
      <dsp:spPr>
        <a:xfrm rot="10800000">
          <a:off x="1517217" y="3160775"/>
          <a:ext cx="5218397" cy="8112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73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Equipements</a:t>
          </a:r>
          <a:endParaRPr lang="fr-FR" sz="2800" kern="1200" dirty="0"/>
        </a:p>
      </dsp:txBody>
      <dsp:txXfrm rot="10800000">
        <a:off x="1720026" y="3160775"/>
        <a:ext cx="5015588" cy="811236"/>
      </dsp:txXfrm>
    </dsp:sp>
    <dsp:sp modelId="{8A7A31C2-4E90-460F-9508-A57472C9D82B}">
      <dsp:nvSpPr>
        <dsp:cNvPr id="0" name=""/>
        <dsp:cNvSpPr/>
      </dsp:nvSpPr>
      <dsp:spPr>
        <a:xfrm>
          <a:off x="1111599" y="3160775"/>
          <a:ext cx="811236" cy="81123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8EA52-BBB8-472C-A76D-B47A6A0C029D}">
      <dsp:nvSpPr>
        <dsp:cNvPr id="0" name=""/>
        <dsp:cNvSpPr/>
      </dsp:nvSpPr>
      <dsp:spPr>
        <a:xfrm rot="10800000">
          <a:off x="1517217" y="4214172"/>
          <a:ext cx="5218397" cy="8112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73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Exemples de TP</a:t>
          </a:r>
          <a:endParaRPr lang="fr-FR" sz="2800" kern="1200" dirty="0"/>
        </a:p>
      </dsp:txBody>
      <dsp:txXfrm rot="10800000">
        <a:off x="1720026" y="4214172"/>
        <a:ext cx="5015588" cy="811236"/>
      </dsp:txXfrm>
    </dsp:sp>
    <dsp:sp modelId="{B71CEB7B-304A-4625-AE46-F890B2AB6677}">
      <dsp:nvSpPr>
        <dsp:cNvPr id="0" name=""/>
        <dsp:cNvSpPr/>
      </dsp:nvSpPr>
      <dsp:spPr>
        <a:xfrm>
          <a:off x="1111599" y="4214172"/>
          <a:ext cx="811236" cy="81123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0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11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6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25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04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1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4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29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35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98B8-7A0A-40F7-BD1D-FF5ABF3AD0BD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92CE-681C-497F-BDD1-823197412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1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nelaix.free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3" y="2847746"/>
            <a:ext cx="4624345" cy="3187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7481" y="4848695"/>
            <a:ext cx="2724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Christian Dupaty</a:t>
            </a:r>
          </a:p>
          <a:p>
            <a:r>
              <a:rPr lang="fr-FR" dirty="0"/>
              <a:t>BTS Systèmes Numériques</a:t>
            </a:r>
          </a:p>
          <a:p>
            <a:r>
              <a:rPr lang="fr-FR" dirty="0"/>
              <a:t>Lycée Fourcade - Gardanne</a:t>
            </a:r>
          </a:p>
          <a:p>
            <a:r>
              <a:rPr lang="fr-FR" dirty="0"/>
              <a:t>Académie </a:t>
            </a:r>
            <a:r>
              <a:rPr lang="fr-FR" dirty="0" smtClean="0"/>
              <a:t>d’Aix-Marseille</a:t>
            </a:r>
            <a:br>
              <a:rPr lang="fr-FR" dirty="0" smtClean="0"/>
            </a:br>
            <a:r>
              <a:rPr lang="fr-FR" dirty="0" smtClean="0">
                <a:hlinkClick r:id="rId3"/>
              </a:rPr>
              <a:t>http://genelaix.free.fr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70486"/>
            <a:ext cx="9144000" cy="2387600"/>
          </a:xfrm>
        </p:spPr>
        <p:txBody>
          <a:bodyPr>
            <a:noAutofit/>
          </a:bodyPr>
          <a:lstStyle/>
          <a:p>
            <a:r>
              <a:rPr lang="fr-FR" sz="4400" b="1" dirty="0">
                <a:effectLst>
                  <a:outerShdw dist="38100" dir="2700000" algn="tl">
                    <a:schemeClr val="accent2"/>
                  </a:outerShdw>
                </a:effectLst>
              </a:rPr>
              <a:t>RASPBERRY </a:t>
            </a:r>
            <a:r>
              <a:rPr lang="fr-FR" sz="4400" b="1" dirty="0" smtClean="0">
                <a:effectLst>
                  <a:outerShdw dist="38100" dir="2700000" algn="tl">
                    <a:schemeClr val="accent2"/>
                  </a:outerShdw>
                </a:effectLst>
              </a:rPr>
              <a:t>PI en BTS SN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b="1" dirty="0">
                <a:effectLst>
                  <a:outerShdw dist="38100" dir="2700000" algn="tl">
                    <a:schemeClr val="accent2"/>
                  </a:outerShdw>
                </a:effectLst>
              </a:rPr>
              <a:t>INSTALLATION-CONFIGURATION</a:t>
            </a:r>
            <a:br>
              <a:rPr lang="fr-FR" sz="4400" b="1" dirty="0">
                <a:effectLst>
                  <a:outerShdw dist="38100" dir="2700000" algn="tl">
                    <a:schemeClr val="accent2"/>
                  </a:outerShdw>
                </a:effectLst>
              </a:rPr>
            </a:br>
            <a:r>
              <a:rPr lang="fr-FR" sz="4400" b="1" dirty="0">
                <a:effectLst>
                  <a:outerShdw dist="38100" dir="2700000" algn="tl">
                    <a:schemeClr val="accent2"/>
                  </a:outerShdw>
                </a:effectLst>
              </a:rPr>
              <a:t>INTERFACES DE COMMUNICATIONS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196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7136" y="485514"/>
            <a:ext cx="5116952" cy="653329"/>
          </a:xfrm>
        </p:spPr>
        <p:txBody>
          <a:bodyPr/>
          <a:lstStyle/>
          <a:p>
            <a:r>
              <a:rPr lang="fr-FR" dirty="0" smtClean="0"/>
              <a:t>Connecteur GPIO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327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5332" y="118984"/>
            <a:ext cx="4208401" cy="5160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TPs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297" y="719667"/>
            <a:ext cx="6930436" cy="57150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Installation de l’OS </a:t>
            </a:r>
            <a:r>
              <a:rPr lang="fr-FR" dirty="0" err="1" smtClean="0"/>
              <a:t>RaspBian</a:t>
            </a:r>
            <a:endParaRPr lang="fr-FR" dirty="0" smtClean="0"/>
          </a:p>
          <a:p>
            <a:r>
              <a:rPr lang="fr-FR" dirty="0" smtClean="0"/>
              <a:t>Configuration d’un client SSH sur PC (Windows)</a:t>
            </a:r>
          </a:p>
          <a:p>
            <a:pPr lvl="1"/>
            <a:r>
              <a:rPr lang="fr-FR" dirty="0" smtClean="0"/>
              <a:t> interfaces texte ou graphique</a:t>
            </a:r>
          </a:p>
          <a:p>
            <a:r>
              <a:rPr lang="fr-FR" dirty="0" smtClean="0"/>
              <a:t>GPIO</a:t>
            </a:r>
          </a:p>
          <a:p>
            <a:pPr lvl="1"/>
            <a:r>
              <a:rPr lang="fr-FR" dirty="0" smtClean="0"/>
              <a:t>Bouton / LED</a:t>
            </a:r>
          </a:p>
          <a:p>
            <a:pPr lvl="1"/>
            <a:r>
              <a:rPr lang="fr-FR" dirty="0" smtClean="0"/>
              <a:t>Scrutation /Interruptions</a:t>
            </a:r>
          </a:p>
          <a:p>
            <a:r>
              <a:rPr lang="fr-FR" dirty="0" smtClean="0"/>
              <a:t>PWM</a:t>
            </a:r>
          </a:p>
          <a:p>
            <a:pPr lvl="1"/>
            <a:r>
              <a:rPr lang="fr-FR" dirty="0" smtClean="0"/>
              <a:t>Contrôle de l’allumage d’une LED</a:t>
            </a:r>
          </a:p>
          <a:p>
            <a:pPr lvl="1"/>
            <a:r>
              <a:rPr lang="fr-FR" dirty="0" smtClean="0"/>
              <a:t>Commande d’un </a:t>
            </a:r>
            <a:r>
              <a:rPr lang="fr-FR" dirty="0" err="1" smtClean="0"/>
              <a:t>servo-moteur</a:t>
            </a:r>
            <a:endParaRPr lang="fr-FR" dirty="0" smtClean="0"/>
          </a:p>
          <a:p>
            <a:r>
              <a:rPr lang="fr-FR" dirty="0" smtClean="0"/>
              <a:t>I2C / SMBUS</a:t>
            </a:r>
          </a:p>
          <a:p>
            <a:pPr lvl="1"/>
            <a:r>
              <a:rPr lang="fr-FR" dirty="0" smtClean="0"/>
              <a:t>Capteur de température TMP102</a:t>
            </a:r>
          </a:p>
          <a:p>
            <a:r>
              <a:rPr lang="fr-FR" dirty="0" smtClean="0"/>
              <a:t>Serveur WEB</a:t>
            </a:r>
          </a:p>
          <a:p>
            <a:pPr lvl="1"/>
            <a:r>
              <a:rPr lang="fr-FR" dirty="0" smtClean="0"/>
              <a:t>Contrôle à distance des GPIO</a:t>
            </a:r>
          </a:p>
          <a:p>
            <a:pPr lvl="1"/>
            <a:r>
              <a:rPr lang="fr-FR" dirty="0" smtClean="0"/>
              <a:t>Lecture de la température</a:t>
            </a:r>
          </a:p>
          <a:p>
            <a:r>
              <a:rPr lang="fr-FR" dirty="0" smtClean="0"/>
              <a:t>SPI</a:t>
            </a:r>
          </a:p>
          <a:p>
            <a:pPr lvl="1"/>
            <a:r>
              <a:rPr lang="fr-FR" dirty="0" smtClean="0"/>
              <a:t>Contrôle d’un afficheur 7 segments, 8 digits</a:t>
            </a:r>
          </a:p>
          <a:p>
            <a:r>
              <a:rPr lang="fr-FR" dirty="0" smtClean="0"/>
              <a:t>UART </a:t>
            </a:r>
            <a:endParaRPr lang="fr-FR" dirty="0"/>
          </a:p>
          <a:p>
            <a:pPr lvl="1"/>
            <a:r>
              <a:rPr lang="fr-FR" dirty="0" smtClean="0"/>
              <a:t>Mesure de distance par ultra-son, interface WIFI, XBEE</a:t>
            </a:r>
          </a:p>
          <a:p>
            <a:r>
              <a:rPr lang="fr-FR" dirty="0" smtClean="0"/>
              <a:t>1 </a:t>
            </a:r>
            <a:r>
              <a:rPr lang="fr-FR" dirty="0" err="1" smtClean="0"/>
              <a:t>Wire</a:t>
            </a:r>
            <a:endParaRPr lang="fr-FR" dirty="0" smtClean="0"/>
          </a:p>
          <a:p>
            <a:pPr lvl="1"/>
            <a:r>
              <a:rPr lang="fr-FR" dirty="0" smtClean="0"/>
              <a:t>Mesure de température : DS18B20</a:t>
            </a:r>
          </a:p>
          <a:p>
            <a:r>
              <a:rPr lang="fr-FR" dirty="0" smtClean="0"/>
              <a:t>IHM tactile : installation d’un écran LCD graphique avec dalle tactile</a:t>
            </a:r>
          </a:p>
          <a:p>
            <a:r>
              <a:rPr lang="fr-FR" dirty="0" smtClean="0"/>
              <a:t>Photo / Vidéo :installation, gestion d’une caméra .</a:t>
            </a:r>
          </a:p>
          <a:p>
            <a:endParaRPr lang="fr-FR" dirty="0"/>
          </a:p>
        </p:txBody>
      </p:sp>
      <p:pic>
        <p:nvPicPr>
          <p:cNvPr id="4" name="Image 3" descr="PiTFT Mini Kit - 320x240 2.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220923"/>
            <a:ext cx="1537883" cy="121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Serial 7-Seg 8-Digit Boa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722" y="4021913"/>
            <a:ext cx="2101215" cy="14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790003"/>
            <a:ext cx="2268164" cy="2231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http://www.lycee-ledantec.ac-rennes.fr/ledan-tech/wp-content/uploads/2013/01/servomoteu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175" y="1396790"/>
            <a:ext cx="1059007" cy="119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micropaiement-sms.com/wp-content/uploads/2012/07/i2c_B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67" y="2790744"/>
            <a:ext cx="621376" cy="62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http://de.tek.com/sites/tek.com/files/media/image/MSO5000B-DPO5000B-Mixed-Signal-Oscilloscope-Datasheet-832943-16-L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576" y="3412120"/>
            <a:ext cx="2038795" cy="113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et bon courage</a:t>
            </a:r>
            <a:endParaRPr lang="fr-FR" dirty="0"/>
          </a:p>
        </p:txBody>
      </p:sp>
      <p:pic>
        <p:nvPicPr>
          <p:cNvPr id="4" name="Image 3" descr="http://guides.bestfatburnersupplements.com/wp-content/uploads/2012/02/raspber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931" y="1313412"/>
            <a:ext cx="3924190" cy="4740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1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Raspberry Pi en BTS SN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587302"/>
              </p:ext>
            </p:extLst>
          </p:nvPr>
        </p:nvGraphicFramePr>
        <p:xfrm>
          <a:off x="906087" y="1690689"/>
          <a:ext cx="7847215" cy="502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8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Rpi</a:t>
            </a:r>
            <a:r>
              <a:rPr lang="fr-FR" dirty="0" smtClean="0"/>
              <a:t> et BTS SN – support d’enseignement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TP</a:t>
            </a:r>
          </a:p>
          <a:p>
            <a:pPr lvl="1"/>
            <a:r>
              <a:rPr lang="fr-FR" dirty="0" smtClean="0"/>
              <a:t>Entrées / Sorties très accessibles (matériel et logiciel)</a:t>
            </a:r>
          </a:p>
          <a:p>
            <a:pPr lvl="1"/>
            <a:r>
              <a:rPr lang="fr-FR" dirty="0" smtClean="0"/>
              <a:t>Apprentissage des langages, du système Linux</a:t>
            </a:r>
          </a:p>
          <a:p>
            <a:pPr lvl="1"/>
            <a:r>
              <a:rPr lang="fr-FR" dirty="0" smtClean="0"/>
              <a:t>Prix très bas</a:t>
            </a:r>
          </a:p>
          <a:p>
            <a:pPr lvl="1"/>
            <a:r>
              <a:rPr lang="fr-FR" dirty="0" smtClean="0"/>
              <a:t>Réseau mondial de développeurs</a:t>
            </a:r>
          </a:p>
          <a:p>
            <a:r>
              <a:rPr lang="fr-FR" dirty="0" smtClean="0"/>
              <a:t>Mini – projets</a:t>
            </a:r>
          </a:p>
          <a:p>
            <a:pPr lvl="1"/>
            <a:r>
              <a:rPr lang="fr-FR" dirty="0" smtClean="0"/>
              <a:t>Ressources documentaires  nombreuses</a:t>
            </a:r>
          </a:p>
          <a:p>
            <a:pPr lvl="1"/>
            <a:r>
              <a:rPr lang="fr-FR" dirty="0" smtClean="0"/>
              <a:t>Evaluation formative, autoévaluation en référence à des spécifications opérationnelles</a:t>
            </a:r>
          </a:p>
          <a:p>
            <a:r>
              <a:rPr lang="fr-FR" dirty="0" smtClean="0"/>
              <a:t>Epreuve professionnel de synthèse E62</a:t>
            </a:r>
          </a:p>
          <a:p>
            <a:pPr lvl="1"/>
            <a:r>
              <a:rPr lang="fr-FR" dirty="0" smtClean="0"/>
              <a:t>Intégrable facilement dans un projet ( mécanique, connectique)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1" y="1313344"/>
            <a:ext cx="2019635" cy="13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401" y="365126"/>
            <a:ext cx="7886700" cy="1325563"/>
          </a:xfrm>
        </p:spPr>
        <p:txBody>
          <a:bodyPr/>
          <a:lstStyle/>
          <a:p>
            <a:r>
              <a:rPr lang="fr-FR" dirty="0" err="1" smtClean="0"/>
              <a:t>Rpi</a:t>
            </a:r>
            <a:r>
              <a:rPr lang="fr-FR" dirty="0" smtClean="0"/>
              <a:t> et BTS SN – Savoirs et savoir-faire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De la gestion et la structure des ordinateurs sous Linux</a:t>
            </a:r>
          </a:p>
          <a:p>
            <a:pPr lvl="0"/>
            <a:r>
              <a:rPr lang="fr-FR" dirty="0"/>
              <a:t>De l’administration à distance avec SSH</a:t>
            </a:r>
          </a:p>
          <a:p>
            <a:pPr lvl="0"/>
            <a:r>
              <a:rPr lang="fr-FR" dirty="0"/>
              <a:t>Des protocoles SPI, I2C, UART , de la PWM. </a:t>
            </a:r>
          </a:p>
          <a:p>
            <a:pPr lvl="0"/>
            <a:r>
              <a:rPr lang="fr-FR" dirty="0"/>
              <a:t>De la mise en œuvre de capteurs, d’actionneurs</a:t>
            </a:r>
          </a:p>
          <a:p>
            <a:pPr lvl="0"/>
            <a:r>
              <a:rPr lang="fr-FR" dirty="0"/>
              <a:t>Des langages C, C++ et Python</a:t>
            </a:r>
          </a:p>
          <a:p>
            <a:pPr marL="0" indent="0">
              <a:buNone/>
            </a:pP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4" name="Picture 4" descr="http://www.lesmetiers.net/upload/docs/image/jpeg/2010-08/ingenieur_electronicien_480x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92" y="4141488"/>
            <a:ext cx="3707583" cy="20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oreilly.com/catalog/cplus/chapter/C++.07.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2" y="3941214"/>
            <a:ext cx="3502025" cy="26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yslogs.org/wp-content/uploads/2009/06/ssh-tunn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32" y="2967644"/>
            <a:ext cx="2397643" cy="9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https://content.solarbotics.com/products/photos/ae62035497da1387bb04af0f7ecaee4a/lrg/35230-dscn39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976" y="1959914"/>
            <a:ext cx="98425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Rpi</a:t>
            </a:r>
            <a:r>
              <a:rPr lang="fr-FR" dirty="0" smtClean="0"/>
              <a:t> et référentiel BTS SN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C4.1 : câbler et/ou intégrer un matériel (EC+ IR)</a:t>
            </a:r>
            <a:br>
              <a:rPr lang="fr-FR" dirty="0"/>
            </a:br>
            <a:r>
              <a:rPr lang="fr-FR" dirty="0"/>
              <a:t>         ex : TP 1WIRE ou TP I2C</a:t>
            </a:r>
          </a:p>
          <a:p>
            <a:pPr lvl="0"/>
            <a:r>
              <a:rPr lang="fr-FR" dirty="0"/>
              <a:t>C4.2 : adapter et/ou configurer un matériel (EC et IR) </a:t>
            </a:r>
            <a:br>
              <a:rPr lang="fr-FR" dirty="0"/>
            </a:br>
            <a:r>
              <a:rPr lang="fr-FR" dirty="0"/>
              <a:t>         ex : TP Afficheur/Camera</a:t>
            </a:r>
          </a:p>
          <a:p>
            <a:pPr lvl="0"/>
            <a:r>
              <a:rPr lang="fr-FR" dirty="0"/>
              <a:t>C4.3 : adapter et/ou configurer une structure logicielle (EC)</a:t>
            </a:r>
            <a:br>
              <a:rPr lang="fr-FR" dirty="0"/>
            </a:br>
            <a:r>
              <a:rPr lang="fr-FR" dirty="0"/>
              <a:t>         ex : TP serveur WEB</a:t>
            </a:r>
          </a:p>
          <a:p>
            <a:pPr lvl="0"/>
            <a:r>
              <a:rPr lang="fr-FR" dirty="0"/>
              <a:t>C4.3 : installer et configurer une chaîne de développement (IR)</a:t>
            </a:r>
            <a:br>
              <a:rPr lang="fr-FR" dirty="0"/>
            </a:br>
            <a:r>
              <a:rPr lang="fr-FR" dirty="0"/>
              <a:t>         ex : TP installation Raspberry Pi</a:t>
            </a:r>
          </a:p>
          <a:p>
            <a:pPr lvl="0"/>
            <a:r>
              <a:rPr lang="fr-FR" dirty="0"/>
              <a:t>C4.4 : fabriquer un sous-ensemble (EC)</a:t>
            </a:r>
            <a:br>
              <a:rPr lang="fr-FR" dirty="0"/>
            </a:br>
            <a:r>
              <a:rPr lang="fr-FR" dirty="0"/>
              <a:t>         ex : TP 1WIRE ou TP I2C</a:t>
            </a:r>
          </a:p>
          <a:p>
            <a:pPr lvl="0"/>
            <a:r>
              <a:rPr lang="fr-FR" dirty="0"/>
              <a:t>C4.4 : développer un module logiciel (IR)</a:t>
            </a:r>
            <a:br>
              <a:rPr lang="fr-FR" dirty="0"/>
            </a:br>
            <a:r>
              <a:rPr lang="fr-FR" dirty="0"/>
              <a:t>         TP à développer par le professeur</a:t>
            </a:r>
          </a:p>
          <a:p>
            <a:pPr lvl="0"/>
            <a:r>
              <a:rPr lang="fr-FR" dirty="0"/>
              <a:t>C4.5 : tester et valider un module logiciel et matériel</a:t>
            </a:r>
          </a:p>
          <a:p>
            <a:pPr lvl="0"/>
            <a:r>
              <a:rPr lang="fr-FR" dirty="0"/>
              <a:t>C4.5 : tester et valider un module logiciel</a:t>
            </a:r>
          </a:p>
          <a:p>
            <a:endParaRPr lang="fr-FR" dirty="0"/>
          </a:p>
        </p:txBody>
      </p:sp>
      <p:pic>
        <p:nvPicPr>
          <p:cNvPr id="4098" name="Picture 2" descr="http://emerauderhdotcom.files.wordpress.com/2013/10/savoir-f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74" y="252414"/>
            <a:ext cx="2931275" cy="1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099" y="140198"/>
            <a:ext cx="5349708" cy="703895"/>
          </a:xfrm>
        </p:spPr>
        <p:txBody>
          <a:bodyPr/>
          <a:lstStyle/>
          <a:p>
            <a:r>
              <a:rPr lang="fr-FR" dirty="0" smtClean="0"/>
              <a:t>Raspberry 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2149" y="1270560"/>
            <a:ext cx="2568971" cy="448610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Ordinateur LINUX DEBIAN</a:t>
            </a:r>
          </a:p>
          <a:p>
            <a:r>
              <a:rPr lang="fr-FR" dirty="0" smtClean="0"/>
              <a:t>FPGA</a:t>
            </a:r>
          </a:p>
          <a:p>
            <a:pPr lvl="1"/>
            <a:r>
              <a:rPr lang="fr-FR" dirty="0" smtClean="0"/>
              <a:t>ARM11 700MHz</a:t>
            </a:r>
          </a:p>
          <a:p>
            <a:pPr lvl="1"/>
            <a:r>
              <a:rPr lang="fr-FR" dirty="0" smtClean="0"/>
              <a:t>Processeur graphique</a:t>
            </a:r>
          </a:p>
          <a:p>
            <a:pPr lvl="1"/>
            <a:r>
              <a:rPr lang="fr-FR" dirty="0" smtClean="0"/>
              <a:t>RAM</a:t>
            </a:r>
          </a:p>
          <a:p>
            <a:pPr lvl="1"/>
            <a:r>
              <a:rPr lang="fr-FR" dirty="0" smtClean="0"/>
              <a:t>Périphériques</a:t>
            </a:r>
            <a:endParaRPr lang="fr-FR" dirty="0"/>
          </a:p>
          <a:p>
            <a:r>
              <a:rPr lang="fr-FR" sz="2200" dirty="0" smtClean="0"/>
              <a:t>USB</a:t>
            </a:r>
          </a:p>
          <a:p>
            <a:pPr lvl="1"/>
            <a:r>
              <a:rPr lang="fr-FR" dirty="0" smtClean="0"/>
              <a:t>WIFI</a:t>
            </a:r>
          </a:p>
          <a:p>
            <a:pPr lvl="1"/>
            <a:r>
              <a:rPr lang="fr-FR" dirty="0" smtClean="0"/>
              <a:t>Souris / clavier</a:t>
            </a:r>
          </a:p>
          <a:p>
            <a:pPr lvl="1"/>
            <a:r>
              <a:rPr lang="fr-FR" dirty="0" smtClean="0"/>
              <a:t>Clé</a:t>
            </a:r>
            <a:r>
              <a:rPr lang="fr-FR" dirty="0"/>
              <a:t> </a:t>
            </a:r>
            <a:r>
              <a:rPr lang="fr-FR" dirty="0" smtClean="0"/>
              <a:t>mémoire</a:t>
            </a:r>
          </a:p>
          <a:p>
            <a:r>
              <a:rPr lang="fr-FR" dirty="0" smtClean="0"/>
              <a:t>Connecteur</a:t>
            </a:r>
          </a:p>
          <a:p>
            <a:pPr lvl="1"/>
            <a:r>
              <a:rPr lang="fr-FR" dirty="0" smtClean="0"/>
              <a:t>GPIO</a:t>
            </a:r>
          </a:p>
          <a:p>
            <a:pPr lvl="1"/>
            <a:r>
              <a:rPr lang="fr-FR" dirty="0" smtClean="0"/>
              <a:t>I2C / SPI / UART</a:t>
            </a:r>
          </a:p>
          <a:p>
            <a:pPr lvl="1"/>
            <a:r>
              <a:rPr lang="fr-FR" dirty="0" smtClean="0"/>
              <a:t>PWM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6349" y="1075808"/>
            <a:ext cx="6301107" cy="4091938"/>
            <a:chOff x="0" y="0"/>
            <a:chExt cx="6374765" cy="4140408"/>
          </a:xfrm>
        </p:grpSpPr>
        <p:pic>
          <p:nvPicPr>
            <p:cNvPr id="5" name="Picture 2" descr="http://www.lextronic.fr/doc/produit/img1_571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630411">
              <a:off x="3515265" y="442912"/>
              <a:ext cx="1847850" cy="962025"/>
            </a:xfrm>
            <a:prstGeom prst="rect">
              <a:avLst/>
            </a:prstGeom>
            <a:noFill/>
            <a:extLst/>
          </p:spPr>
        </p:pic>
        <p:grpSp>
          <p:nvGrpSpPr>
            <p:cNvPr id="6" name="Groupe 5"/>
            <p:cNvGrpSpPr/>
            <p:nvPr/>
          </p:nvGrpSpPr>
          <p:grpSpPr>
            <a:xfrm>
              <a:off x="0" y="197059"/>
              <a:ext cx="6374765" cy="3943349"/>
              <a:chOff x="0" y="0"/>
              <a:chExt cx="6787558" cy="4271666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434" y="1277006"/>
                <a:ext cx="2994660" cy="2994660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97213" y="2837793"/>
                <a:ext cx="1490345" cy="1064260"/>
              </a:xfrm>
              <a:prstGeom prst="rect">
                <a:avLst/>
              </a:prstGeom>
            </p:spPr>
          </p:pic>
          <p:pic>
            <p:nvPicPr>
              <p:cNvPr id="9" name="il_fi" descr="http://www.risoul.com/images/prestataires/wifi-996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110" y="2963917"/>
                <a:ext cx="466725" cy="3225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l_fi" descr="http://boulanger.scene7.com/is/image/Boulanger/bfr_overlay?layer=comp&amp;$t1=&amp;$product_id=Boulanger/0722868817919_h_f_l_0&amp;wid=400&amp;hei=4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10303" y="3200400"/>
                <a:ext cx="677545" cy="7067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6400" y="819806"/>
                <a:ext cx="1293495" cy="1136650"/>
              </a:xfrm>
              <a:prstGeom prst="rect">
                <a:avLst/>
              </a:prstGeom>
            </p:spPr>
          </p:pic>
          <p:pic>
            <p:nvPicPr>
              <p:cNvPr id="12" name="Image 11" descr="http://snootlab.com/img/p/294-939-large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916620" y="0"/>
                <a:ext cx="945515" cy="945515"/>
              </a:xfrm>
              <a:prstGeom prst="rect">
                <a:avLst/>
              </a:prstGeom>
              <a:noFill/>
            </p:spPr>
          </p:pic>
          <p:pic>
            <p:nvPicPr>
              <p:cNvPr id="13" name="il_fi" descr="http://www.kosmodrom.com.ua/pic/SO18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848" y="268013"/>
                <a:ext cx="903605" cy="6769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Forme libre 13"/>
              <p:cNvSpPr/>
              <p:nvPr/>
            </p:nvSpPr>
            <p:spPr>
              <a:xfrm>
                <a:off x="1734206" y="756744"/>
                <a:ext cx="506673" cy="1103587"/>
              </a:xfrm>
              <a:custGeom>
                <a:avLst/>
                <a:gdLst>
                  <a:gd name="connsiteX0" fmla="*/ 0 w 506673"/>
                  <a:gd name="connsiteY0" fmla="*/ 1103587 h 1103587"/>
                  <a:gd name="connsiteX1" fmla="*/ 457200 w 506673"/>
                  <a:gd name="connsiteY1" fmla="*/ 662152 h 1103587"/>
                  <a:gd name="connsiteX2" fmla="*/ 472966 w 506673"/>
                  <a:gd name="connsiteY2" fmla="*/ 0 h 110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673" h="1103587">
                    <a:moveTo>
                      <a:pt x="0" y="1103587"/>
                    </a:moveTo>
                    <a:cubicBezTo>
                      <a:pt x="189186" y="974835"/>
                      <a:pt x="378372" y="846083"/>
                      <a:pt x="457200" y="662152"/>
                    </a:cubicBezTo>
                    <a:cubicBezTo>
                      <a:pt x="536028" y="478221"/>
                      <a:pt x="504497" y="239110"/>
                      <a:pt x="472966" y="0"/>
                    </a:cubicBezTo>
                  </a:path>
                </a:pathLst>
              </a:custGeom>
              <a:noFill/>
              <a:ln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1891862" y="709448"/>
                <a:ext cx="1500505" cy="1182370"/>
              </a:xfrm>
              <a:custGeom>
                <a:avLst/>
                <a:gdLst>
                  <a:gd name="connsiteX0" fmla="*/ 0 w 1500668"/>
                  <a:gd name="connsiteY0" fmla="*/ 1182414 h 1182414"/>
                  <a:gd name="connsiteX1" fmla="*/ 1292772 w 1500668"/>
                  <a:gd name="connsiteY1" fmla="*/ 331076 h 1182414"/>
                  <a:gd name="connsiteX2" fmla="*/ 1481958 w 1500668"/>
                  <a:gd name="connsiteY2" fmla="*/ 0 h 118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0668" h="1182414">
                    <a:moveTo>
                      <a:pt x="0" y="1182414"/>
                    </a:moveTo>
                    <a:cubicBezTo>
                      <a:pt x="522889" y="855279"/>
                      <a:pt x="1045779" y="528145"/>
                      <a:pt x="1292772" y="331076"/>
                    </a:cubicBezTo>
                    <a:cubicBezTo>
                      <a:pt x="1539765" y="134007"/>
                      <a:pt x="1510861" y="67003"/>
                      <a:pt x="1481958" y="0"/>
                    </a:cubicBezTo>
                  </a:path>
                </a:pathLst>
              </a:custGeom>
              <a:noFill/>
              <a:ln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1986455" y="1072055"/>
                <a:ext cx="2585085" cy="850900"/>
              </a:xfrm>
              <a:custGeom>
                <a:avLst/>
                <a:gdLst>
                  <a:gd name="connsiteX0" fmla="*/ 0 w 2585545"/>
                  <a:gd name="connsiteY0" fmla="*/ 851338 h 851338"/>
                  <a:gd name="connsiteX1" fmla="*/ 2112579 w 2585545"/>
                  <a:gd name="connsiteY1" fmla="*/ 315310 h 851338"/>
                  <a:gd name="connsiteX2" fmla="*/ 2585545 w 2585545"/>
                  <a:gd name="connsiteY2" fmla="*/ 0 h 85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545" h="851338">
                    <a:moveTo>
                      <a:pt x="0" y="851338"/>
                    </a:moveTo>
                    <a:cubicBezTo>
                      <a:pt x="840827" y="654269"/>
                      <a:pt x="1681655" y="457200"/>
                      <a:pt x="2112579" y="315310"/>
                    </a:cubicBezTo>
                    <a:cubicBezTo>
                      <a:pt x="2543503" y="173420"/>
                      <a:pt x="2564524" y="86710"/>
                      <a:pt x="2585545" y="0"/>
                    </a:cubicBezTo>
                  </a:path>
                </a:pathLst>
              </a:custGeom>
              <a:noFill/>
              <a:ln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2112579" y="1450427"/>
                <a:ext cx="3909695" cy="530860"/>
              </a:xfrm>
              <a:custGeom>
                <a:avLst/>
                <a:gdLst>
                  <a:gd name="connsiteX0" fmla="*/ 0 w 3909848"/>
                  <a:gd name="connsiteY0" fmla="*/ 530892 h 530892"/>
                  <a:gd name="connsiteX1" fmla="*/ 3058510 w 3909848"/>
                  <a:gd name="connsiteY1" fmla="*/ 42161 h 530892"/>
                  <a:gd name="connsiteX2" fmla="*/ 3909848 w 3909848"/>
                  <a:gd name="connsiteY2" fmla="*/ 57926 h 53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9848" h="530892">
                    <a:moveTo>
                      <a:pt x="0" y="530892"/>
                    </a:moveTo>
                    <a:cubicBezTo>
                      <a:pt x="1203434" y="325940"/>
                      <a:pt x="2406869" y="120989"/>
                      <a:pt x="3058510" y="42161"/>
                    </a:cubicBezTo>
                    <a:cubicBezTo>
                      <a:pt x="3710151" y="-36667"/>
                      <a:pt x="3809999" y="10629"/>
                      <a:pt x="3909848" y="57926"/>
                    </a:cubicBezTo>
                  </a:path>
                </a:pathLst>
              </a:custGeom>
              <a:noFill/>
              <a:ln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>
                <a:off x="3184634" y="2963917"/>
                <a:ext cx="488731" cy="425669"/>
              </a:xfrm>
              <a:prstGeom prst="straightConnector1">
                <a:avLst/>
              </a:prstGeom>
              <a:ln w="57150" cmpd="sng"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4335517" y="3389586"/>
                <a:ext cx="1150883" cy="157874"/>
              </a:xfrm>
              <a:prstGeom prst="straightConnector1">
                <a:avLst/>
              </a:prstGeom>
              <a:ln w="57150"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 de texte 37"/>
              <p:cNvSpPr txBox="1"/>
              <p:nvPr/>
            </p:nvSpPr>
            <p:spPr>
              <a:xfrm>
                <a:off x="5297213" y="1529255"/>
                <a:ext cx="567559" cy="3310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UART</a:t>
                </a:r>
              </a:p>
            </p:txBody>
          </p:sp>
          <p:sp>
            <p:nvSpPr>
              <p:cNvPr id="21" name="Zone de texte 39"/>
              <p:cNvSpPr txBox="1"/>
              <p:nvPr/>
            </p:nvSpPr>
            <p:spPr>
              <a:xfrm>
                <a:off x="3767958" y="1103586"/>
                <a:ext cx="567559" cy="3310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I2C</a:t>
                </a:r>
              </a:p>
            </p:txBody>
          </p:sp>
          <p:sp>
            <p:nvSpPr>
              <p:cNvPr id="22" name="Zone de texte 40"/>
              <p:cNvSpPr txBox="1"/>
              <p:nvPr/>
            </p:nvSpPr>
            <p:spPr>
              <a:xfrm>
                <a:off x="2822027" y="835572"/>
                <a:ext cx="567559" cy="3310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SPI</a:t>
                </a:r>
              </a:p>
            </p:txBody>
          </p:sp>
          <p:sp>
            <p:nvSpPr>
              <p:cNvPr id="23" name="Zone de texte 41"/>
              <p:cNvSpPr txBox="1"/>
              <p:nvPr/>
            </p:nvSpPr>
            <p:spPr>
              <a:xfrm>
                <a:off x="1734206" y="945873"/>
                <a:ext cx="653898" cy="3310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1Wire</a:t>
                </a:r>
              </a:p>
            </p:txBody>
          </p:sp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63917"/>
                <a:ext cx="961390" cy="640715"/>
              </a:xfrm>
              <a:prstGeom prst="rect">
                <a:avLst/>
              </a:prstGeom>
            </p:spPr>
          </p:pic>
          <p:sp>
            <p:nvSpPr>
              <p:cNvPr id="25" name="Forme libre 24"/>
              <p:cNvSpPr/>
              <p:nvPr/>
            </p:nvSpPr>
            <p:spPr>
              <a:xfrm>
                <a:off x="173420" y="2112579"/>
                <a:ext cx="663073" cy="961696"/>
              </a:xfrm>
              <a:custGeom>
                <a:avLst/>
                <a:gdLst>
                  <a:gd name="connsiteX0" fmla="*/ 16687 w 663073"/>
                  <a:gd name="connsiteY0" fmla="*/ 744333 h 744333"/>
                  <a:gd name="connsiteX1" fmla="*/ 16687 w 663073"/>
                  <a:gd name="connsiteY1" fmla="*/ 271368 h 744333"/>
                  <a:gd name="connsiteX2" fmla="*/ 190107 w 663073"/>
                  <a:gd name="connsiteY2" fmla="*/ 3354 h 744333"/>
                  <a:gd name="connsiteX3" fmla="*/ 663073 w 663073"/>
                  <a:gd name="connsiteY3" fmla="*/ 145244 h 74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073" h="744333">
                    <a:moveTo>
                      <a:pt x="16687" y="744333"/>
                    </a:moveTo>
                    <a:cubicBezTo>
                      <a:pt x="2235" y="569599"/>
                      <a:pt x="-12216" y="394865"/>
                      <a:pt x="16687" y="271368"/>
                    </a:cubicBezTo>
                    <a:cubicBezTo>
                      <a:pt x="45590" y="147871"/>
                      <a:pt x="82376" y="24375"/>
                      <a:pt x="190107" y="3354"/>
                    </a:cubicBezTo>
                    <a:cubicBezTo>
                      <a:pt x="297838" y="-17667"/>
                      <a:pt x="480455" y="63788"/>
                      <a:pt x="663073" y="14524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27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566" y="1337108"/>
            <a:ext cx="7808768" cy="25302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Raspberry Pi est un ordinateur fonctionnant sous Linux.</a:t>
            </a:r>
          </a:p>
          <a:p>
            <a:r>
              <a:rPr lang="fr-FR" dirty="0" smtClean="0"/>
              <a:t>L’interface peut être une console texte ou un bureau graphique</a:t>
            </a:r>
          </a:p>
          <a:p>
            <a:pPr lvl="1"/>
            <a:r>
              <a:rPr lang="fr-FR" dirty="0" smtClean="0"/>
              <a:t>Les ressources limités de </a:t>
            </a:r>
            <a:r>
              <a:rPr lang="fr-FR" dirty="0" err="1" smtClean="0"/>
              <a:t>Rpi</a:t>
            </a:r>
            <a:r>
              <a:rPr lang="fr-FR" dirty="0" smtClean="0"/>
              <a:t> privilégient le mode texte</a:t>
            </a:r>
          </a:p>
          <a:p>
            <a:pPr lvl="1"/>
            <a:endParaRPr lang="fr-FR" dirty="0"/>
          </a:p>
          <a:p>
            <a:r>
              <a:rPr lang="fr-FR" dirty="0" smtClean="0"/>
              <a:t>Nécessité de connaitre la structure d’un système Linux</a:t>
            </a:r>
          </a:p>
          <a:p>
            <a:r>
              <a:rPr lang="fr-FR" dirty="0" smtClean="0"/>
              <a:t>Nécessité de connaitre quelques commandes (copier, coller , renommer etc…)</a:t>
            </a:r>
          </a:p>
          <a:p>
            <a:r>
              <a:rPr lang="fr-FR" dirty="0" smtClean="0"/>
              <a:t>Contrôle à distance via une liaison SSH (Secure Shell)</a:t>
            </a:r>
          </a:p>
        </p:txBody>
      </p:sp>
      <p:pic>
        <p:nvPicPr>
          <p:cNvPr id="5122" name="Picture 2" descr="http://upload.wikimedia.org/wikipedia/commons/thumb/3/35/Tux.svg/512px-Tux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30" y="83128"/>
            <a:ext cx="1191236" cy="13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66" y="4434157"/>
            <a:ext cx="4787900" cy="194310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54880" y="4002288"/>
            <a:ext cx="4156392" cy="27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45975" cy="1114539"/>
          </a:xfrm>
        </p:spPr>
        <p:txBody>
          <a:bodyPr/>
          <a:lstStyle/>
          <a:p>
            <a:r>
              <a:rPr lang="fr-FR" dirty="0" smtClean="0"/>
              <a:t>Python : Le langage de la communauté </a:t>
            </a:r>
            <a:r>
              <a:rPr lang="fr-FR" dirty="0" err="1" smtClean="0"/>
              <a:t>Rpi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09646"/>
            <a:ext cx="7772870" cy="2022028"/>
          </a:xfrm>
        </p:spPr>
        <p:txBody>
          <a:bodyPr>
            <a:normAutofit/>
          </a:bodyPr>
          <a:lstStyle/>
          <a:p>
            <a:r>
              <a:rPr lang="fr-FR" sz="1600" i="1" dirty="0" smtClean="0"/>
              <a:t>Sur </a:t>
            </a:r>
            <a:r>
              <a:rPr lang="fr-FR" sz="1600" i="1" dirty="0" err="1" smtClean="0"/>
              <a:t>Rpi</a:t>
            </a:r>
            <a:r>
              <a:rPr lang="fr-FR" sz="1600" i="1" dirty="0" smtClean="0"/>
              <a:t>, le </a:t>
            </a:r>
            <a:r>
              <a:rPr lang="fr-FR" sz="1600" i="1" dirty="0"/>
              <a:t>langage C est </a:t>
            </a:r>
            <a:r>
              <a:rPr lang="fr-FR" sz="1600" i="1" dirty="0" smtClean="0"/>
              <a:t>généralement utilisé </a:t>
            </a:r>
            <a:r>
              <a:rPr lang="fr-FR" sz="1600" i="1" dirty="0"/>
              <a:t>pour la réalisation des drivers bas niveau </a:t>
            </a:r>
            <a:r>
              <a:rPr lang="fr-FR" sz="1600" i="1" dirty="0" smtClean="0"/>
              <a:t>de gestion </a:t>
            </a:r>
            <a:r>
              <a:rPr lang="fr-FR" sz="1600" i="1" dirty="0"/>
              <a:t>des </a:t>
            </a:r>
            <a:r>
              <a:rPr lang="fr-FR" sz="1600" i="1" dirty="0" smtClean="0"/>
              <a:t>E/S</a:t>
            </a:r>
          </a:p>
          <a:p>
            <a:r>
              <a:rPr lang="fr-FR" dirty="0"/>
              <a:t>Python est un langage </a:t>
            </a:r>
            <a:r>
              <a:rPr lang="fr-FR" dirty="0" smtClean="0"/>
              <a:t>interprété </a:t>
            </a:r>
            <a:r>
              <a:rPr lang="fr-FR" dirty="0"/>
              <a:t>orienté objet de très haut niveau, il dispose d’une syntaxe </a:t>
            </a:r>
            <a:r>
              <a:rPr lang="fr-FR" dirty="0" smtClean="0"/>
              <a:t>assez </a:t>
            </a:r>
            <a:r>
              <a:rPr lang="fr-FR" dirty="0"/>
              <a:t>proche du </a:t>
            </a:r>
            <a:r>
              <a:rPr lang="fr-FR" dirty="0" smtClean="0"/>
              <a:t>C. Il est massivement utilisé sur </a:t>
            </a:r>
            <a:r>
              <a:rPr lang="fr-FR" dirty="0" err="1" smtClean="0"/>
              <a:t>RPi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62" y="3765665"/>
            <a:ext cx="7569208" cy="2676698"/>
          </a:xfrm>
          <a:prstGeom prst="rect">
            <a:avLst/>
          </a:prstGeom>
        </p:spPr>
      </p:pic>
      <p:pic>
        <p:nvPicPr>
          <p:cNvPr id="1026" name="Picture 2" descr="http://uneautreformation.com/IMG/arton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79" y="218786"/>
            <a:ext cx="1407218" cy="14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Equipement recommandé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7852" y="2011681"/>
            <a:ext cx="2850348" cy="3779520"/>
          </a:xfrm>
        </p:spPr>
        <p:txBody>
          <a:bodyPr/>
          <a:lstStyle/>
          <a:p>
            <a:r>
              <a:rPr lang="fr-FR" dirty="0" smtClean="0"/>
              <a:t>Ordinateur </a:t>
            </a:r>
            <a:r>
              <a:rPr lang="fr-FR" dirty="0" err="1" smtClean="0"/>
              <a:t>Rpi</a:t>
            </a:r>
            <a:endParaRPr lang="fr-FR" dirty="0"/>
          </a:p>
          <a:p>
            <a:r>
              <a:rPr lang="fr-FR" dirty="0" smtClean="0"/>
              <a:t>IHM</a:t>
            </a:r>
          </a:p>
          <a:p>
            <a:r>
              <a:rPr lang="fr-FR" dirty="0" smtClean="0"/>
              <a:t>Internet</a:t>
            </a:r>
          </a:p>
          <a:p>
            <a:r>
              <a:rPr lang="fr-FR" dirty="0" smtClean="0"/>
              <a:t>Interfaces pour </a:t>
            </a:r>
            <a:r>
              <a:rPr lang="fr-FR" dirty="0" err="1" smtClean="0"/>
              <a:t>TPs</a:t>
            </a:r>
            <a:endParaRPr lang="fr-FR" dirty="0" smtClean="0"/>
          </a:p>
          <a:p>
            <a:r>
              <a:rPr lang="fr-FR" dirty="0" smtClean="0"/>
              <a:t>Accessoires</a:t>
            </a:r>
          </a:p>
          <a:p>
            <a:r>
              <a:rPr lang="fr-FR" dirty="0" smtClean="0"/>
              <a:t>~150€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" y="1739582"/>
            <a:ext cx="4922520" cy="42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435</Words>
  <Application>Microsoft Office PowerPoint</Application>
  <PresentationFormat>Affichage à l'écran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Thème Office</vt:lpstr>
      <vt:lpstr>RASPBERRY PI en BTS SN INSTALLATION-CONFIGURATION INTERFACES DE COMMUNICATIONS</vt:lpstr>
      <vt:lpstr>Raspberry Pi en BTS SN</vt:lpstr>
      <vt:lpstr>Rpi et BTS SN – support d’enseignement</vt:lpstr>
      <vt:lpstr>Rpi et BTS SN – Savoirs et savoir-faire</vt:lpstr>
      <vt:lpstr>Rpi et référentiel BTS SN</vt:lpstr>
      <vt:lpstr>Raspberry Pi</vt:lpstr>
      <vt:lpstr>LINUX</vt:lpstr>
      <vt:lpstr>Python : Le langage de la communauté Rpi </vt:lpstr>
      <vt:lpstr>Equipement recommandé</vt:lpstr>
      <vt:lpstr>Connecteur GPIO</vt:lpstr>
      <vt:lpstr>Les TPs</vt:lpstr>
      <vt:lpstr>Merci et bon courage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RASPBERRY PI INSTALLATION-CONFIGURATION INTERFACES DE COMMUNICATIONS</dc:title>
  <dc:creator>christian dupaty</dc:creator>
  <cp:lastModifiedBy>christian dupaty</cp:lastModifiedBy>
  <cp:revision>26</cp:revision>
  <dcterms:created xsi:type="dcterms:W3CDTF">2014-05-12T07:07:09Z</dcterms:created>
  <dcterms:modified xsi:type="dcterms:W3CDTF">2014-05-14T10:01:52Z</dcterms:modified>
</cp:coreProperties>
</file>