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wmf" ContentType="image/x-wmf"/>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58" r:id="rId3"/>
    <p:sldId id="262" r:id="rId4"/>
    <p:sldId id="263" r:id="rId5"/>
    <p:sldId id="264" r:id="rId6"/>
    <p:sldId id="265" r:id="rId7"/>
    <p:sldId id="266" r:id="rId8"/>
    <p:sldId id="259" r:id="rId9"/>
    <p:sldId id="268" r:id="rId10"/>
    <p:sldId id="267" r:id="rId11"/>
    <p:sldId id="269" r:id="rId1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2" d="100"/>
          <a:sy n="52" d="100"/>
        </p:scale>
        <p:origin x="-462" y="-46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6E1D45-B042-4A86-9284-679C82B3E09B}" type="doc">
      <dgm:prSet loTypeId="urn:microsoft.com/office/officeart/2005/8/layout/cycle1" loCatId="cycle" qsTypeId="urn:microsoft.com/office/officeart/2005/8/quickstyle/3d1" qsCatId="3D" csTypeId="urn:microsoft.com/office/officeart/2005/8/colors/accent1_2#2" csCatId="accent1" phldr="1"/>
      <dgm:spPr/>
      <dgm:t>
        <a:bodyPr/>
        <a:lstStyle/>
        <a:p>
          <a:endParaRPr lang="fr-FR"/>
        </a:p>
      </dgm:t>
    </dgm:pt>
    <dgm:pt modelId="{1D0D8263-875A-4981-B2DE-76F7B5CC88BD}">
      <dgm:prSet phldrT="[Texte]"/>
      <dgm:spPr/>
      <dgm:t>
        <a:bodyPr/>
        <a:lstStyle/>
        <a:p>
          <a:endParaRPr lang="fr-FR" dirty="0"/>
        </a:p>
      </dgm:t>
    </dgm:pt>
    <dgm:pt modelId="{85AF6484-277B-45A1-B3D1-3250F8594574}" type="parTrans" cxnId="{7FA6F50E-5AA3-44B9-8B3E-1A0034520F9F}">
      <dgm:prSet/>
      <dgm:spPr/>
      <dgm:t>
        <a:bodyPr/>
        <a:lstStyle/>
        <a:p>
          <a:endParaRPr lang="fr-FR"/>
        </a:p>
      </dgm:t>
    </dgm:pt>
    <dgm:pt modelId="{E90C59AF-72FE-412F-861C-8089B731BB2F}" type="sibTrans" cxnId="{7FA6F50E-5AA3-44B9-8B3E-1A0034520F9F}">
      <dgm:prSet/>
      <dgm:spPr/>
      <dgm:t>
        <a:bodyPr/>
        <a:lstStyle/>
        <a:p>
          <a:endParaRPr lang="fr-FR"/>
        </a:p>
      </dgm:t>
    </dgm:pt>
    <dgm:pt modelId="{D042ABB4-387C-45BA-B17C-E3A8A29FFA7A}">
      <dgm:prSet phldrT="[Texte]"/>
      <dgm:spPr/>
      <dgm:t>
        <a:bodyPr/>
        <a:lstStyle/>
        <a:p>
          <a:endParaRPr lang="fr-FR" dirty="0"/>
        </a:p>
      </dgm:t>
    </dgm:pt>
    <dgm:pt modelId="{F2BF4F33-D963-4D86-835D-7C6ED6202250}" type="parTrans" cxnId="{EB04FB9F-72D2-4C91-A7CC-520AEA35ED87}">
      <dgm:prSet/>
      <dgm:spPr/>
      <dgm:t>
        <a:bodyPr/>
        <a:lstStyle/>
        <a:p>
          <a:endParaRPr lang="fr-FR"/>
        </a:p>
      </dgm:t>
    </dgm:pt>
    <dgm:pt modelId="{06BB6FBE-D362-4D42-BF43-8E1323C32B24}" type="sibTrans" cxnId="{EB04FB9F-72D2-4C91-A7CC-520AEA35ED87}">
      <dgm:prSet/>
      <dgm:spPr/>
      <dgm:t>
        <a:bodyPr/>
        <a:lstStyle/>
        <a:p>
          <a:endParaRPr lang="fr-FR"/>
        </a:p>
      </dgm:t>
    </dgm:pt>
    <dgm:pt modelId="{95A15CC7-3D6C-4878-9BF7-E951DBD5658B}">
      <dgm:prSet phldrT="[Texte]"/>
      <dgm:spPr/>
      <dgm:t>
        <a:bodyPr/>
        <a:lstStyle/>
        <a:p>
          <a:endParaRPr lang="fr-FR" dirty="0"/>
        </a:p>
      </dgm:t>
    </dgm:pt>
    <dgm:pt modelId="{6A239BA4-79F2-4B52-A4A8-8A0789693710}" type="parTrans" cxnId="{5F3358FB-BD98-40C6-B065-F784221483B0}">
      <dgm:prSet/>
      <dgm:spPr/>
      <dgm:t>
        <a:bodyPr/>
        <a:lstStyle/>
        <a:p>
          <a:endParaRPr lang="fr-FR"/>
        </a:p>
      </dgm:t>
    </dgm:pt>
    <dgm:pt modelId="{353FC2CB-8687-40E3-864E-D905151D57F2}" type="sibTrans" cxnId="{5F3358FB-BD98-40C6-B065-F784221483B0}">
      <dgm:prSet/>
      <dgm:spPr/>
      <dgm:t>
        <a:bodyPr/>
        <a:lstStyle/>
        <a:p>
          <a:endParaRPr lang="fr-FR"/>
        </a:p>
      </dgm:t>
    </dgm:pt>
    <dgm:pt modelId="{39CE6D03-6794-45DA-BE39-1A8E4F1A0DFE}">
      <dgm:prSet phldrT="[Texte]"/>
      <dgm:spPr/>
      <dgm:t>
        <a:bodyPr/>
        <a:lstStyle/>
        <a:p>
          <a:endParaRPr lang="fr-FR" dirty="0"/>
        </a:p>
      </dgm:t>
    </dgm:pt>
    <dgm:pt modelId="{C03CACD4-0E93-47BB-8B66-3A1DBD6F7E61}" type="parTrans" cxnId="{240EDE00-2B7D-4BDA-B825-D071D09EB311}">
      <dgm:prSet/>
      <dgm:spPr/>
      <dgm:t>
        <a:bodyPr/>
        <a:lstStyle/>
        <a:p>
          <a:endParaRPr lang="fr-FR"/>
        </a:p>
      </dgm:t>
    </dgm:pt>
    <dgm:pt modelId="{00DE5F2F-9C80-4EF2-8696-2267683FFFFE}" type="sibTrans" cxnId="{240EDE00-2B7D-4BDA-B825-D071D09EB311}">
      <dgm:prSet/>
      <dgm:spPr/>
      <dgm:t>
        <a:bodyPr/>
        <a:lstStyle/>
        <a:p>
          <a:endParaRPr lang="fr-FR"/>
        </a:p>
      </dgm:t>
    </dgm:pt>
    <dgm:pt modelId="{2038E289-AF73-49C6-9D6A-1667416D63BC}" type="pres">
      <dgm:prSet presAssocID="{736E1D45-B042-4A86-9284-679C82B3E09B}" presName="cycle" presStyleCnt="0">
        <dgm:presLayoutVars>
          <dgm:dir/>
          <dgm:resizeHandles val="exact"/>
        </dgm:presLayoutVars>
      </dgm:prSet>
      <dgm:spPr/>
      <dgm:t>
        <a:bodyPr/>
        <a:lstStyle/>
        <a:p>
          <a:endParaRPr lang="fr-FR"/>
        </a:p>
      </dgm:t>
    </dgm:pt>
    <dgm:pt modelId="{EACF1B73-81A9-4561-9133-2392F77A91AD}" type="pres">
      <dgm:prSet presAssocID="{1D0D8263-875A-4981-B2DE-76F7B5CC88BD}" presName="dummy" presStyleCnt="0"/>
      <dgm:spPr/>
    </dgm:pt>
    <dgm:pt modelId="{7066E7A1-C8BE-4525-B282-03432AB73F8B}" type="pres">
      <dgm:prSet presAssocID="{1D0D8263-875A-4981-B2DE-76F7B5CC88BD}" presName="node" presStyleLbl="revTx" presStyleIdx="0" presStyleCnt="4">
        <dgm:presLayoutVars>
          <dgm:bulletEnabled val="1"/>
        </dgm:presLayoutVars>
      </dgm:prSet>
      <dgm:spPr/>
      <dgm:t>
        <a:bodyPr/>
        <a:lstStyle/>
        <a:p>
          <a:endParaRPr lang="fr-FR"/>
        </a:p>
      </dgm:t>
    </dgm:pt>
    <dgm:pt modelId="{0052C217-A2D3-41F4-9FC6-B57A0728996D}" type="pres">
      <dgm:prSet presAssocID="{E90C59AF-72FE-412F-861C-8089B731BB2F}" presName="sibTrans" presStyleLbl="node1" presStyleIdx="0" presStyleCnt="4" custAng="4395085" custLinFactNeighborX="1077" custLinFactNeighborY="-2765" custRadScaleRad="169056" custRadScaleInc="-2147483648"/>
      <dgm:spPr/>
      <dgm:t>
        <a:bodyPr/>
        <a:lstStyle/>
        <a:p>
          <a:endParaRPr lang="fr-FR"/>
        </a:p>
      </dgm:t>
    </dgm:pt>
    <dgm:pt modelId="{9541A81C-A5EA-42B3-A598-B5ECFC719E07}" type="pres">
      <dgm:prSet presAssocID="{D042ABB4-387C-45BA-B17C-E3A8A29FFA7A}" presName="dummy" presStyleCnt="0"/>
      <dgm:spPr/>
    </dgm:pt>
    <dgm:pt modelId="{E56E901F-EE50-420B-B545-7CACEBF7A3FE}" type="pres">
      <dgm:prSet presAssocID="{D042ABB4-387C-45BA-B17C-E3A8A29FFA7A}" presName="node" presStyleLbl="revTx" presStyleIdx="1" presStyleCnt="4">
        <dgm:presLayoutVars>
          <dgm:bulletEnabled val="1"/>
        </dgm:presLayoutVars>
      </dgm:prSet>
      <dgm:spPr/>
      <dgm:t>
        <a:bodyPr/>
        <a:lstStyle/>
        <a:p>
          <a:endParaRPr lang="fr-FR"/>
        </a:p>
      </dgm:t>
    </dgm:pt>
    <dgm:pt modelId="{259F968A-939B-449A-80F6-8359F5DC9C07}" type="pres">
      <dgm:prSet presAssocID="{06BB6FBE-D362-4D42-BF43-8E1323C32B24}" presName="sibTrans" presStyleLbl="node1" presStyleIdx="1" presStyleCnt="4" custAng="4011851" custLinFactNeighborX="-1454" custLinFactNeighborY="-946" custRadScaleRad="177086" custRadScaleInc="-2147483648"/>
      <dgm:spPr/>
      <dgm:t>
        <a:bodyPr/>
        <a:lstStyle/>
        <a:p>
          <a:endParaRPr lang="fr-FR"/>
        </a:p>
      </dgm:t>
    </dgm:pt>
    <dgm:pt modelId="{29CCD13A-73FC-4CEC-B783-68A665464D1A}" type="pres">
      <dgm:prSet presAssocID="{95A15CC7-3D6C-4878-9BF7-E951DBD5658B}" presName="dummy" presStyleCnt="0"/>
      <dgm:spPr/>
    </dgm:pt>
    <dgm:pt modelId="{4F64B8D5-6198-4A4B-83FD-812182DB8901}" type="pres">
      <dgm:prSet presAssocID="{95A15CC7-3D6C-4878-9BF7-E951DBD5658B}" presName="node" presStyleLbl="revTx" presStyleIdx="2" presStyleCnt="4">
        <dgm:presLayoutVars>
          <dgm:bulletEnabled val="1"/>
        </dgm:presLayoutVars>
      </dgm:prSet>
      <dgm:spPr/>
      <dgm:t>
        <a:bodyPr/>
        <a:lstStyle/>
        <a:p>
          <a:endParaRPr lang="fr-FR"/>
        </a:p>
      </dgm:t>
    </dgm:pt>
    <dgm:pt modelId="{9582D8A2-8256-407A-AA80-C83F240CA144}" type="pres">
      <dgm:prSet presAssocID="{353FC2CB-8687-40E3-864E-D905151D57F2}" presName="sibTrans" presStyleLbl="node1" presStyleIdx="2" presStyleCnt="4" custAng="1387760" custLinFactNeighborX="-4715" custLinFactNeighborY="3013" custRadScaleRad="169039" custRadScaleInc="-2147483648"/>
      <dgm:spPr/>
      <dgm:t>
        <a:bodyPr/>
        <a:lstStyle/>
        <a:p>
          <a:endParaRPr lang="fr-FR"/>
        </a:p>
      </dgm:t>
    </dgm:pt>
    <dgm:pt modelId="{567B6F66-3F9D-47CB-B4C1-AAE407D7E685}" type="pres">
      <dgm:prSet presAssocID="{39CE6D03-6794-45DA-BE39-1A8E4F1A0DFE}" presName="dummy" presStyleCnt="0"/>
      <dgm:spPr/>
    </dgm:pt>
    <dgm:pt modelId="{487E5CE3-8F14-4B7C-AC8A-095DB636C57C}" type="pres">
      <dgm:prSet presAssocID="{39CE6D03-6794-45DA-BE39-1A8E4F1A0DFE}" presName="node" presStyleLbl="revTx" presStyleIdx="3" presStyleCnt="4">
        <dgm:presLayoutVars>
          <dgm:bulletEnabled val="1"/>
        </dgm:presLayoutVars>
      </dgm:prSet>
      <dgm:spPr/>
      <dgm:t>
        <a:bodyPr/>
        <a:lstStyle/>
        <a:p>
          <a:endParaRPr lang="fr-FR"/>
        </a:p>
      </dgm:t>
    </dgm:pt>
    <dgm:pt modelId="{640CEC70-F07C-4A6C-931B-39FD37973350}" type="pres">
      <dgm:prSet presAssocID="{00DE5F2F-9C80-4EF2-8696-2267683FFFFE}" presName="sibTrans" presStyleLbl="node1" presStyleIdx="3" presStyleCnt="4" custAng="4908069" custLinFactNeighborX="2573" custLinFactNeighborY="-6693" custRadScaleRad="94753" custRadScaleInc="-2147483648"/>
      <dgm:spPr/>
      <dgm:t>
        <a:bodyPr/>
        <a:lstStyle/>
        <a:p>
          <a:endParaRPr lang="fr-FR"/>
        </a:p>
      </dgm:t>
    </dgm:pt>
  </dgm:ptLst>
  <dgm:cxnLst>
    <dgm:cxn modelId="{473A5B44-E611-42E3-9B07-727DE4610A2E}" type="presOf" srcId="{D042ABB4-387C-45BA-B17C-E3A8A29FFA7A}" destId="{E56E901F-EE50-420B-B545-7CACEBF7A3FE}" srcOrd="0" destOrd="0" presId="urn:microsoft.com/office/officeart/2005/8/layout/cycle1"/>
    <dgm:cxn modelId="{5F3358FB-BD98-40C6-B065-F784221483B0}" srcId="{736E1D45-B042-4A86-9284-679C82B3E09B}" destId="{95A15CC7-3D6C-4878-9BF7-E951DBD5658B}" srcOrd="2" destOrd="0" parTransId="{6A239BA4-79F2-4B52-A4A8-8A0789693710}" sibTransId="{353FC2CB-8687-40E3-864E-D905151D57F2}"/>
    <dgm:cxn modelId="{F660F537-2904-4F71-9445-391CB7959177}" type="presOf" srcId="{E90C59AF-72FE-412F-861C-8089B731BB2F}" destId="{0052C217-A2D3-41F4-9FC6-B57A0728996D}" srcOrd="0" destOrd="0" presId="urn:microsoft.com/office/officeart/2005/8/layout/cycle1"/>
    <dgm:cxn modelId="{240EDE00-2B7D-4BDA-B825-D071D09EB311}" srcId="{736E1D45-B042-4A86-9284-679C82B3E09B}" destId="{39CE6D03-6794-45DA-BE39-1A8E4F1A0DFE}" srcOrd="3" destOrd="0" parTransId="{C03CACD4-0E93-47BB-8B66-3A1DBD6F7E61}" sibTransId="{00DE5F2F-9C80-4EF2-8696-2267683FFFFE}"/>
    <dgm:cxn modelId="{5FA87A9B-13B0-4ADD-82B8-32741DF7A207}" type="presOf" srcId="{00DE5F2F-9C80-4EF2-8696-2267683FFFFE}" destId="{640CEC70-F07C-4A6C-931B-39FD37973350}" srcOrd="0" destOrd="0" presId="urn:microsoft.com/office/officeart/2005/8/layout/cycle1"/>
    <dgm:cxn modelId="{1C41170E-02E1-4CDF-B81C-45259FE02B73}" type="presOf" srcId="{1D0D8263-875A-4981-B2DE-76F7B5CC88BD}" destId="{7066E7A1-C8BE-4525-B282-03432AB73F8B}" srcOrd="0" destOrd="0" presId="urn:microsoft.com/office/officeart/2005/8/layout/cycle1"/>
    <dgm:cxn modelId="{6B6A3159-BCEC-485C-B943-6BBEC3394C2B}" type="presOf" srcId="{06BB6FBE-D362-4D42-BF43-8E1323C32B24}" destId="{259F968A-939B-449A-80F6-8359F5DC9C07}" srcOrd="0" destOrd="0" presId="urn:microsoft.com/office/officeart/2005/8/layout/cycle1"/>
    <dgm:cxn modelId="{28838808-BA77-4A3D-AFB1-90D2468860C0}" type="presOf" srcId="{736E1D45-B042-4A86-9284-679C82B3E09B}" destId="{2038E289-AF73-49C6-9D6A-1667416D63BC}" srcOrd="0" destOrd="0" presId="urn:microsoft.com/office/officeart/2005/8/layout/cycle1"/>
    <dgm:cxn modelId="{7FA6F50E-5AA3-44B9-8B3E-1A0034520F9F}" srcId="{736E1D45-B042-4A86-9284-679C82B3E09B}" destId="{1D0D8263-875A-4981-B2DE-76F7B5CC88BD}" srcOrd="0" destOrd="0" parTransId="{85AF6484-277B-45A1-B3D1-3250F8594574}" sibTransId="{E90C59AF-72FE-412F-861C-8089B731BB2F}"/>
    <dgm:cxn modelId="{EB04FB9F-72D2-4C91-A7CC-520AEA35ED87}" srcId="{736E1D45-B042-4A86-9284-679C82B3E09B}" destId="{D042ABB4-387C-45BA-B17C-E3A8A29FFA7A}" srcOrd="1" destOrd="0" parTransId="{F2BF4F33-D963-4D86-835D-7C6ED6202250}" sibTransId="{06BB6FBE-D362-4D42-BF43-8E1323C32B24}"/>
    <dgm:cxn modelId="{2172BBA5-710A-468A-8010-C53994A778A4}" type="presOf" srcId="{353FC2CB-8687-40E3-864E-D905151D57F2}" destId="{9582D8A2-8256-407A-AA80-C83F240CA144}" srcOrd="0" destOrd="0" presId="urn:microsoft.com/office/officeart/2005/8/layout/cycle1"/>
    <dgm:cxn modelId="{FE4F3ABE-132D-481D-BA34-15C0EAE683D4}" type="presOf" srcId="{39CE6D03-6794-45DA-BE39-1A8E4F1A0DFE}" destId="{487E5CE3-8F14-4B7C-AC8A-095DB636C57C}" srcOrd="0" destOrd="0" presId="urn:microsoft.com/office/officeart/2005/8/layout/cycle1"/>
    <dgm:cxn modelId="{9BBD6BD1-D34C-446B-9542-607BB80CDBD7}" type="presOf" srcId="{95A15CC7-3D6C-4878-9BF7-E951DBD5658B}" destId="{4F64B8D5-6198-4A4B-83FD-812182DB8901}" srcOrd="0" destOrd="0" presId="urn:microsoft.com/office/officeart/2005/8/layout/cycle1"/>
    <dgm:cxn modelId="{45F464BE-71CB-4B0D-A98E-C91954A6C9AA}" type="presParOf" srcId="{2038E289-AF73-49C6-9D6A-1667416D63BC}" destId="{EACF1B73-81A9-4561-9133-2392F77A91AD}" srcOrd="0" destOrd="0" presId="urn:microsoft.com/office/officeart/2005/8/layout/cycle1"/>
    <dgm:cxn modelId="{B3BB35BA-62DE-4D49-A4D3-4C63FDED7151}" type="presParOf" srcId="{2038E289-AF73-49C6-9D6A-1667416D63BC}" destId="{7066E7A1-C8BE-4525-B282-03432AB73F8B}" srcOrd="1" destOrd="0" presId="urn:microsoft.com/office/officeart/2005/8/layout/cycle1"/>
    <dgm:cxn modelId="{A153FDBF-99E5-496B-A791-F1151609168D}" type="presParOf" srcId="{2038E289-AF73-49C6-9D6A-1667416D63BC}" destId="{0052C217-A2D3-41F4-9FC6-B57A0728996D}" srcOrd="2" destOrd="0" presId="urn:microsoft.com/office/officeart/2005/8/layout/cycle1"/>
    <dgm:cxn modelId="{EB390F11-16D9-41F2-8781-2B2E842C18A9}" type="presParOf" srcId="{2038E289-AF73-49C6-9D6A-1667416D63BC}" destId="{9541A81C-A5EA-42B3-A598-B5ECFC719E07}" srcOrd="3" destOrd="0" presId="urn:microsoft.com/office/officeart/2005/8/layout/cycle1"/>
    <dgm:cxn modelId="{EDF79228-2769-4BAD-889C-B943E3208A07}" type="presParOf" srcId="{2038E289-AF73-49C6-9D6A-1667416D63BC}" destId="{E56E901F-EE50-420B-B545-7CACEBF7A3FE}" srcOrd="4" destOrd="0" presId="urn:microsoft.com/office/officeart/2005/8/layout/cycle1"/>
    <dgm:cxn modelId="{BF6AE9D4-62D8-444D-BE48-1D41C2A3A124}" type="presParOf" srcId="{2038E289-AF73-49C6-9D6A-1667416D63BC}" destId="{259F968A-939B-449A-80F6-8359F5DC9C07}" srcOrd="5" destOrd="0" presId="urn:microsoft.com/office/officeart/2005/8/layout/cycle1"/>
    <dgm:cxn modelId="{FD809515-C80E-4F8C-B1A4-1389920EB76D}" type="presParOf" srcId="{2038E289-AF73-49C6-9D6A-1667416D63BC}" destId="{29CCD13A-73FC-4CEC-B783-68A665464D1A}" srcOrd="6" destOrd="0" presId="urn:microsoft.com/office/officeart/2005/8/layout/cycle1"/>
    <dgm:cxn modelId="{2CC79589-63CC-451E-973E-E10447BFF8E6}" type="presParOf" srcId="{2038E289-AF73-49C6-9D6A-1667416D63BC}" destId="{4F64B8D5-6198-4A4B-83FD-812182DB8901}" srcOrd="7" destOrd="0" presId="urn:microsoft.com/office/officeart/2005/8/layout/cycle1"/>
    <dgm:cxn modelId="{BF2A04FF-0BB8-4455-A455-7E579C7D6E7C}" type="presParOf" srcId="{2038E289-AF73-49C6-9D6A-1667416D63BC}" destId="{9582D8A2-8256-407A-AA80-C83F240CA144}" srcOrd="8" destOrd="0" presId="urn:microsoft.com/office/officeart/2005/8/layout/cycle1"/>
    <dgm:cxn modelId="{21885129-547E-4E15-A110-EF1E47E25B1A}" type="presParOf" srcId="{2038E289-AF73-49C6-9D6A-1667416D63BC}" destId="{567B6F66-3F9D-47CB-B4C1-AAE407D7E685}" srcOrd="9" destOrd="0" presId="urn:microsoft.com/office/officeart/2005/8/layout/cycle1"/>
    <dgm:cxn modelId="{56C1EF31-C8ED-4908-9DEC-9E5C0457004A}" type="presParOf" srcId="{2038E289-AF73-49C6-9D6A-1667416D63BC}" destId="{487E5CE3-8F14-4B7C-AC8A-095DB636C57C}" srcOrd="10" destOrd="0" presId="urn:microsoft.com/office/officeart/2005/8/layout/cycle1"/>
    <dgm:cxn modelId="{9C77EB5C-9A98-4241-AE92-CDD5216AFE23}" type="presParOf" srcId="{2038E289-AF73-49C6-9D6A-1667416D63BC}" destId="{640CEC70-F07C-4A6C-931B-39FD37973350}" srcOrd="11" destOrd="0" presId="urn:microsoft.com/office/officeart/2005/8/layout/cycle1"/>
  </dgm:cxnLst>
  <dgm:bg/>
  <dgm:whole/>
  <dgm:extLst>
    <a:ext uri="http://schemas.microsoft.com/office/drawing/2008/diagram">
      <dsp:dataModelExt xmlns:dsp="http://schemas.microsoft.com/office/drawing/2008/diagram" xmlns="" relId="rId15"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066E7A1-C8BE-4525-B282-03432AB73F8B}">
      <dsp:nvSpPr>
        <dsp:cNvPr id="0" name=""/>
        <dsp:cNvSpPr/>
      </dsp:nvSpPr>
      <dsp:spPr>
        <a:xfrm>
          <a:off x="2696214" y="76722"/>
          <a:ext cx="1213838" cy="1213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fr-FR" sz="6500" kern="1200" dirty="0"/>
        </a:p>
      </dsp:txBody>
      <dsp:txXfrm>
        <a:off x="2696214" y="76722"/>
        <a:ext cx="1213838" cy="1213838"/>
      </dsp:txXfrm>
    </dsp:sp>
    <dsp:sp modelId="{0052C217-A2D3-41F4-9FC6-B57A0728996D}">
      <dsp:nvSpPr>
        <dsp:cNvPr id="0" name=""/>
        <dsp:cNvSpPr/>
      </dsp:nvSpPr>
      <dsp:spPr>
        <a:xfrm rot="4395085">
          <a:off x="595081" y="-94543"/>
          <a:ext cx="3428367" cy="3428367"/>
        </a:xfrm>
        <a:prstGeom prst="circularArrow">
          <a:avLst>
            <a:gd name="adj1" fmla="val 6904"/>
            <a:gd name="adj2" fmla="val 465515"/>
            <a:gd name="adj3" fmla="val 548728"/>
            <a:gd name="adj4" fmla="val 20585756"/>
            <a:gd name="adj5" fmla="val 8055"/>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56E901F-EE50-420B-B545-7CACEBF7A3FE}">
      <dsp:nvSpPr>
        <dsp:cNvPr id="0" name=""/>
        <dsp:cNvSpPr/>
      </dsp:nvSpPr>
      <dsp:spPr>
        <a:xfrm>
          <a:off x="2696214" y="2138307"/>
          <a:ext cx="1213838" cy="1213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fr-FR" sz="6500" kern="1200" dirty="0"/>
        </a:p>
      </dsp:txBody>
      <dsp:txXfrm>
        <a:off x="2696214" y="2138307"/>
        <a:ext cx="1213838" cy="1213838"/>
      </dsp:txXfrm>
    </dsp:sp>
    <dsp:sp modelId="{259F968A-939B-449A-80F6-8359F5DC9C07}">
      <dsp:nvSpPr>
        <dsp:cNvPr id="0" name=""/>
        <dsp:cNvSpPr/>
      </dsp:nvSpPr>
      <dsp:spPr>
        <a:xfrm rot="4011851">
          <a:off x="508309" y="-32181"/>
          <a:ext cx="3428367" cy="3428367"/>
        </a:xfrm>
        <a:prstGeom prst="circularArrow">
          <a:avLst>
            <a:gd name="adj1" fmla="val 6904"/>
            <a:gd name="adj2" fmla="val 465515"/>
            <a:gd name="adj3" fmla="val 5948728"/>
            <a:gd name="adj4" fmla="val 4385756"/>
            <a:gd name="adj5" fmla="val 8055"/>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F64B8D5-6198-4A4B-83FD-812182DB8901}">
      <dsp:nvSpPr>
        <dsp:cNvPr id="0" name=""/>
        <dsp:cNvSpPr/>
      </dsp:nvSpPr>
      <dsp:spPr>
        <a:xfrm>
          <a:off x="634629" y="2138307"/>
          <a:ext cx="1213838" cy="1213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fr-FR" sz="6500" kern="1200" dirty="0"/>
        </a:p>
      </dsp:txBody>
      <dsp:txXfrm>
        <a:off x="634629" y="2138307"/>
        <a:ext cx="1213838" cy="1213838"/>
      </dsp:txXfrm>
    </dsp:sp>
    <dsp:sp modelId="{9582D8A2-8256-407A-AA80-C83F240CA144}">
      <dsp:nvSpPr>
        <dsp:cNvPr id="0" name=""/>
        <dsp:cNvSpPr/>
      </dsp:nvSpPr>
      <dsp:spPr>
        <a:xfrm rot="1387760">
          <a:off x="396509" y="103547"/>
          <a:ext cx="3428367" cy="3428367"/>
        </a:xfrm>
        <a:prstGeom prst="circularArrow">
          <a:avLst>
            <a:gd name="adj1" fmla="val 6904"/>
            <a:gd name="adj2" fmla="val 465515"/>
            <a:gd name="adj3" fmla="val 11348728"/>
            <a:gd name="adj4" fmla="val 9785756"/>
            <a:gd name="adj5" fmla="val 8055"/>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87E5CE3-8F14-4B7C-AC8A-095DB636C57C}">
      <dsp:nvSpPr>
        <dsp:cNvPr id="0" name=""/>
        <dsp:cNvSpPr/>
      </dsp:nvSpPr>
      <dsp:spPr>
        <a:xfrm>
          <a:off x="634629" y="76722"/>
          <a:ext cx="1213838" cy="1213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fr-FR" sz="6500" kern="1200" dirty="0"/>
        </a:p>
      </dsp:txBody>
      <dsp:txXfrm>
        <a:off x="634629" y="76722"/>
        <a:ext cx="1213838" cy="1213838"/>
      </dsp:txXfrm>
    </dsp:sp>
    <dsp:sp modelId="{640CEC70-F07C-4A6C-931B-39FD37973350}">
      <dsp:nvSpPr>
        <dsp:cNvPr id="0" name=""/>
        <dsp:cNvSpPr/>
      </dsp:nvSpPr>
      <dsp:spPr>
        <a:xfrm rot="4908069">
          <a:off x="646369" y="-229210"/>
          <a:ext cx="3428367" cy="3428367"/>
        </a:xfrm>
        <a:prstGeom prst="circularArrow">
          <a:avLst>
            <a:gd name="adj1" fmla="val 6904"/>
            <a:gd name="adj2" fmla="val 465515"/>
            <a:gd name="adj3" fmla="val 16748728"/>
            <a:gd name="adj4" fmla="val 15185756"/>
            <a:gd name="adj5" fmla="val 8055"/>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11E646-193F-40FA-8CFA-9D9AB1649E67}" type="datetimeFigureOut">
              <a:rPr lang="fr-FR" smtClean="0"/>
              <a:pPr/>
              <a:t>06/03/2011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CF97EF-2108-40A4-9D82-75A89BF5DBE7}"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Quelques</a:t>
            </a:r>
            <a:r>
              <a:rPr lang="fr-FR" baseline="0" dirty="0" smtClean="0"/>
              <a:t> exemples d’éco quartiers qui vont nous servir de support:</a:t>
            </a:r>
          </a:p>
          <a:p>
            <a:r>
              <a:rPr lang="fr-FR" baseline="0" dirty="0" smtClean="0"/>
              <a:t>Celui de </a:t>
            </a:r>
            <a:r>
              <a:rPr lang="fr-FR" baseline="0" dirty="0" err="1" smtClean="0"/>
              <a:t>Dunkerque,de</a:t>
            </a:r>
            <a:r>
              <a:rPr lang="fr-FR" baseline="0" dirty="0" smtClean="0"/>
              <a:t>……, de…….., de Lomme Lille, de l’Union, de …..</a:t>
            </a:r>
          </a:p>
          <a:p>
            <a:endParaRPr lang="fr-FR" dirty="0"/>
          </a:p>
        </p:txBody>
      </p:sp>
      <p:sp>
        <p:nvSpPr>
          <p:cNvPr id="4" name="Espace réservé du numéro de diapositive 3"/>
          <p:cNvSpPr>
            <a:spLocks noGrp="1"/>
          </p:cNvSpPr>
          <p:nvPr>
            <p:ph type="sldNum" sz="quarter" idx="10"/>
          </p:nvPr>
        </p:nvSpPr>
        <p:spPr/>
        <p:txBody>
          <a:bodyPr/>
          <a:lstStyle/>
          <a:p>
            <a:fld id="{7DCF97EF-2108-40A4-9D82-75A89BF5DBE7}"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DCF97EF-2108-40A4-9D82-75A89BF5DBE7}" type="slidenum">
              <a:rPr lang="fr-FR" smtClean="0"/>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DCF97EF-2108-40A4-9D82-75A89BF5DBE7}" type="slidenum">
              <a:rPr lang="fr-FR" smtClean="0"/>
              <a:pPr/>
              <a:t>11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DCF97EF-2108-40A4-9D82-75A89BF5DBE7}" type="slidenum">
              <a:rPr lang="fr-FR" smtClean="0"/>
              <a:pPr/>
              <a:t>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DCF97EF-2108-40A4-9D82-75A89BF5DBE7}" type="slidenum">
              <a:rPr lang="fr-FR" smtClean="0"/>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DCF97EF-2108-40A4-9D82-75A89BF5DBE7}" type="slidenum">
              <a:rPr lang="fr-FR" smtClean="0"/>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eaLnBrk="1" hangingPunct="1"/>
            <a:r>
              <a:rPr lang="fr-FR" dirty="0" smtClean="0">
                <a:latin typeface="Arial" pitchFamily="34" charset="0"/>
                <a:cs typeface="Arial" pitchFamily="34" charset="0"/>
              </a:rPr>
              <a:t>Développement durable, une expression dans l'air du temps....Mais qu'a-t-elle à voir avec la solidarité? Ce quiz va vous aider à repérer où vous en êtes pour mieux en cerner les grands enjeux.</a:t>
            </a:r>
          </a:p>
          <a:p>
            <a:pPr eaLnBrk="1" hangingPunct="1"/>
            <a:r>
              <a:rPr lang="fr-FR" dirty="0" smtClean="0">
                <a:latin typeface="Arial" pitchFamily="34" charset="0"/>
                <a:cs typeface="Arial" pitchFamily="34" charset="0"/>
              </a:rPr>
              <a:t>1 = a (Mais 45% de Français ne savent pas trop ce que cette notion recouvre)</a:t>
            </a:r>
          </a:p>
          <a:p>
            <a:pPr eaLnBrk="1" hangingPunct="1"/>
            <a:r>
              <a:rPr lang="fr-FR" dirty="0" smtClean="0">
                <a:latin typeface="Arial" pitchFamily="34" charset="0"/>
                <a:cs typeface="Arial" pitchFamily="34" charset="0"/>
              </a:rPr>
              <a:t>2 = b (C'est même le premier principe de la déclaration de Rio : "Les êtres humains sont au centre des préoccupations relatives au développement durable.")</a:t>
            </a:r>
          </a:p>
          <a:p>
            <a:pPr eaLnBrk="1" hangingPunct="1"/>
            <a:r>
              <a:rPr lang="fr-FR" dirty="0" smtClean="0">
                <a:latin typeface="Arial" pitchFamily="34" charset="0"/>
                <a:cs typeface="Arial" pitchFamily="34" charset="0"/>
              </a:rPr>
              <a:t>3 = a / 4 = b (Entre 1960 et 2005, une ville comme Le Caire est passée de plus de 4 millions à plus de 16 millions.)</a:t>
            </a:r>
            <a:endParaRPr lang="fr-FR" dirty="0"/>
          </a:p>
        </p:txBody>
      </p:sp>
      <p:sp>
        <p:nvSpPr>
          <p:cNvPr id="4" name="Espace réservé du numéro de diapositive 3"/>
          <p:cNvSpPr>
            <a:spLocks noGrp="1"/>
          </p:cNvSpPr>
          <p:nvPr>
            <p:ph type="sldNum" sz="quarter" idx="10"/>
          </p:nvPr>
        </p:nvSpPr>
        <p:spPr/>
        <p:txBody>
          <a:bodyPr/>
          <a:lstStyle/>
          <a:p>
            <a:fld id="{7DCF97EF-2108-40A4-9D82-75A89BF5DBE7}" type="slidenum">
              <a:rPr lang="fr-FR" smtClean="0"/>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latin typeface="Arial" pitchFamily="34" charset="0"/>
                <a:cs typeface="Arial" pitchFamily="34" charset="0"/>
              </a:rPr>
              <a:t>5 = a / 6 = c / 7= c (On les recycle malgré tout) / 8 = b </a:t>
            </a:r>
          </a:p>
          <a:p>
            <a:endParaRPr lang="fr-FR" dirty="0"/>
          </a:p>
        </p:txBody>
      </p:sp>
      <p:sp>
        <p:nvSpPr>
          <p:cNvPr id="4" name="Espace réservé du numéro de diapositive 3"/>
          <p:cNvSpPr>
            <a:spLocks noGrp="1"/>
          </p:cNvSpPr>
          <p:nvPr>
            <p:ph type="sldNum" sz="quarter" idx="10"/>
          </p:nvPr>
        </p:nvSpPr>
        <p:spPr/>
        <p:txBody>
          <a:bodyPr/>
          <a:lstStyle/>
          <a:p>
            <a:fld id="{7DCF97EF-2108-40A4-9D82-75A89BF5DBE7}" type="slidenum">
              <a:rPr lang="fr-FR" smtClean="0"/>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DCF97EF-2108-40A4-9D82-75A89BF5DBE7}" type="slidenum">
              <a:rPr lang="fr-FR" smtClean="0"/>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DCF97EF-2108-40A4-9D82-75A89BF5DBE7}" type="slidenum">
              <a:rPr lang="fr-FR" smtClean="0"/>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DCF97EF-2108-40A4-9D82-75A89BF5DBE7}" type="slidenum">
              <a:rPr lang="fr-FR" smtClean="0"/>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1D4CB65D-FF71-46CC-B43F-84C34172B1AE}" type="datetimeFigureOut">
              <a:rPr lang="fr-FR" smtClean="0"/>
              <a:pPr/>
              <a:t>06/03/2011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1D2F0E-9718-41EC-ABAA-0E36873C6ECC}"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D4CB65D-FF71-46CC-B43F-84C34172B1AE}" type="datetimeFigureOut">
              <a:rPr lang="fr-FR" smtClean="0"/>
              <a:pPr/>
              <a:t>06/03/2011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1D2F0E-9718-41EC-ABAA-0E36873C6ECC}"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D4CB65D-FF71-46CC-B43F-84C34172B1AE}" type="datetimeFigureOut">
              <a:rPr lang="fr-FR" smtClean="0"/>
              <a:pPr/>
              <a:t>06/03/2011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1D2F0E-9718-41EC-ABAA-0E36873C6ECC}"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990600" y="1905000"/>
            <a:ext cx="7770813" cy="1735138"/>
          </a:xfrm>
        </p:spPr>
        <p:txBody>
          <a:bodyPr/>
          <a:lstStyle/>
          <a:p>
            <a:r>
              <a:rPr lang="fr-FR" smtClean="0"/>
              <a:t>Cliquez pour modifier le style du titre</a:t>
            </a:r>
            <a:endParaRPr lang="fr-FR"/>
          </a:p>
        </p:txBody>
      </p:sp>
      <p:sp>
        <p:nvSpPr>
          <p:cNvPr id="3" name="Espace réservé de la date 2"/>
          <p:cNvSpPr>
            <a:spLocks noGrp="1"/>
          </p:cNvSpPr>
          <p:nvPr>
            <p:ph type="dt" idx="10"/>
          </p:nvPr>
        </p:nvSpPr>
        <p:spPr>
          <a:xfrm>
            <a:off x="990600" y="6245225"/>
            <a:ext cx="1900238" cy="474663"/>
          </a:xfrm>
        </p:spPr>
        <p:txBody>
          <a:bodyPr/>
          <a:lstStyle>
            <a:lvl1pPr>
              <a:defRPr/>
            </a:lvl1pPr>
          </a:lstStyle>
          <a:p>
            <a:endParaRPr lang="fr-FR"/>
          </a:p>
        </p:txBody>
      </p:sp>
      <p:sp>
        <p:nvSpPr>
          <p:cNvPr id="4" name="Espace réservé du pied de page 3"/>
          <p:cNvSpPr>
            <a:spLocks noGrp="1"/>
          </p:cNvSpPr>
          <p:nvPr>
            <p:ph type="ftr" idx="11"/>
          </p:nvPr>
        </p:nvSpPr>
        <p:spPr>
          <a:xfrm>
            <a:off x="3468688" y="6245225"/>
            <a:ext cx="2894012" cy="474663"/>
          </a:xfrm>
        </p:spPr>
        <p:txBody>
          <a:bodyPr/>
          <a:lstStyle>
            <a:lvl1pPr>
              <a:defRPr/>
            </a:lvl1pPr>
          </a:lstStyle>
          <a:p>
            <a:endParaRPr lang="fr-FR"/>
          </a:p>
        </p:txBody>
      </p:sp>
      <p:sp>
        <p:nvSpPr>
          <p:cNvPr id="5" name="Espace réservé du numéro de diapositive 4"/>
          <p:cNvSpPr>
            <a:spLocks noGrp="1"/>
          </p:cNvSpPr>
          <p:nvPr>
            <p:ph type="sldNum" idx="12"/>
          </p:nvPr>
        </p:nvSpPr>
        <p:spPr>
          <a:xfrm>
            <a:off x="6937375" y="6245225"/>
            <a:ext cx="1900238" cy="474663"/>
          </a:xfrm>
        </p:spPr>
        <p:txBody>
          <a:bodyPr/>
          <a:lstStyle>
            <a:lvl1pPr>
              <a:defRPr/>
            </a:lvl1pPr>
          </a:lstStyle>
          <a:p>
            <a:fld id="{4875127A-91D1-4CB7-AB10-9DD058A348B8}" type="slidenum">
              <a:rPr lang="fr-F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D4CB65D-FF71-46CC-B43F-84C34172B1AE}" type="datetimeFigureOut">
              <a:rPr lang="fr-FR" smtClean="0"/>
              <a:pPr/>
              <a:t>06/03/2011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1D2F0E-9718-41EC-ABAA-0E36873C6ECC}"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1D4CB65D-FF71-46CC-B43F-84C34172B1AE}" type="datetimeFigureOut">
              <a:rPr lang="fr-FR" smtClean="0"/>
              <a:pPr/>
              <a:t>06/03/2011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1D2F0E-9718-41EC-ABAA-0E36873C6ECC}"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D4CB65D-FF71-46CC-B43F-84C34172B1AE}" type="datetimeFigureOut">
              <a:rPr lang="fr-FR" smtClean="0"/>
              <a:pPr/>
              <a:t>06/03/2011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81D2F0E-9718-41EC-ABAA-0E36873C6ECC}"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D4CB65D-FF71-46CC-B43F-84C34172B1AE}" type="datetimeFigureOut">
              <a:rPr lang="fr-FR" smtClean="0"/>
              <a:pPr/>
              <a:t>06/03/2011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81D2F0E-9718-41EC-ABAA-0E36873C6ECC}"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1D4CB65D-FF71-46CC-B43F-84C34172B1AE}" type="datetimeFigureOut">
              <a:rPr lang="fr-FR" smtClean="0"/>
              <a:pPr/>
              <a:t>06/03/2011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81D2F0E-9718-41EC-ABAA-0E36873C6ECC}"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D4CB65D-FF71-46CC-B43F-84C34172B1AE}" type="datetimeFigureOut">
              <a:rPr lang="fr-FR" smtClean="0"/>
              <a:pPr/>
              <a:t>06/03/2011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81D2F0E-9718-41EC-ABAA-0E36873C6ECC}"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D4CB65D-FF71-46CC-B43F-84C34172B1AE}" type="datetimeFigureOut">
              <a:rPr lang="fr-FR" smtClean="0"/>
              <a:pPr/>
              <a:t>06/03/2011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81D2F0E-9718-41EC-ABAA-0E36873C6ECC}"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D4CB65D-FF71-46CC-B43F-84C34172B1AE}" type="datetimeFigureOut">
              <a:rPr lang="fr-FR" smtClean="0"/>
              <a:pPr/>
              <a:t>06/03/2011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81D2F0E-9718-41EC-ABAA-0E36873C6ECC}"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4CB65D-FF71-46CC-B43F-84C34172B1AE}" type="datetimeFigureOut">
              <a:rPr lang="fr-FR" smtClean="0"/>
              <a:pPr/>
              <a:t>06/03/2011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1D2F0E-9718-41EC-ABAA-0E36873C6ECC}"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em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emf"/><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4.jpeg"/><Relationship Id="rId11" Type="http://schemas.openxmlformats.org/officeDocument/2006/relationships/hyperlink" Target="http://fr.wikipedia.org/wiki/Ville_durable" TargetMode="External"/><Relationship Id="rId5" Type="http://schemas.openxmlformats.org/officeDocument/2006/relationships/image" Target="../media/image3.jpeg"/><Relationship Id="rId10" Type="http://schemas.openxmlformats.org/officeDocument/2006/relationships/hyperlink" Target="http://fr.wikipedia.org/wiki/%C3%89coquartier" TargetMode="External"/><Relationship Id="rId4" Type="http://schemas.openxmlformats.org/officeDocument/2006/relationships/image" Target="../media/image2.emf"/><Relationship Id="rId9" Type="http://schemas.openxmlformats.org/officeDocument/2006/relationships/image" Target="../media/image19.jpeg"/></Relationships>
</file>

<file path=ppt/slides/_rels/slide1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emf"/><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4.jpeg"/><Relationship Id="rId11" Type="http://schemas.openxmlformats.org/officeDocument/2006/relationships/hyperlink" Target="file:///d:\SI%20CIT\r&#233;f&#233;rentiel\cit%202\S&#233;ance%201\DR%201%20Fiche%20Introduction%20prof%20bis.pdf" TargetMode="External"/><Relationship Id="rId5" Type="http://schemas.openxmlformats.org/officeDocument/2006/relationships/image" Target="../media/image3.jpeg"/><Relationship Id="rId10" Type="http://schemas.openxmlformats.org/officeDocument/2006/relationships/image" Target="../media/image26.png"/><Relationship Id="rId4" Type="http://schemas.openxmlformats.org/officeDocument/2006/relationships/image" Target="../media/image2.emf"/><Relationship Id="rId9" Type="http://schemas.openxmlformats.org/officeDocument/2006/relationships/image" Target="../media/image25.png"/></Relationships>
</file>

<file path=ppt/slides/_rels/slide2.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image" Target="../media/image11.jpeg"/><Relationship Id="rId3" Type="http://schemas.openxmlformats.org/officeDocument/2006/relationships/image" Target="../media/image1.emf"/><Relationship Id="rId7" Type="http://schemas.openxmlformats.org/officeDocument/2006/relationships/image" Target="../media/image5.png"/><Relationship Id="rId12"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emf"/><Relationship Id="rId9" Type="http://schemas.openxmlformats.org/officeDocument/2006/relationships/image" Target="../media/image7.wmf"/><Relationship Id="rId14" Type="http://schemas.openxmlformats.org/officeDocument/2006/relationships/image" Target="../media/image12.jpeg"/></Relationships>
</file>

<file path=ppt/slides/_rels/slide3.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diagramQuickStyle" Target="../diagrams/quickStyle1.xml"/><Relationship Id="rId18" Type="http://schemas.openxmlformats.org/officeDocument/2006/relationships/hyperlink" Target="http://www.google.fr/imgres?imgurl=http://0b.img.v4.skyrock.net/0b6/andredemarles/pics/2178800939_small_1.jpg&amp;imgrefurl=http://andredemarles.skyrock.com/61.html&amp;usg=__ZYmLA52pHLBAp2mIZkJUY7JVbh4=&amp;h=326&amp;w=400&amp;sz=54&amp;hl=fr&amp;start=4&amp;itbs=1&amp;tbnid=uGQirbdvNpoaPM:&amp;tbnh=101&amp;tbnw=124&amp;prev=/images?q=cit%C3%A9e+ouvri%C3%A8re+mini%C3%A8re&amp;hl=fr&amp;gbv=2&amp;tbs=isch:1" TargetMode="External"/><Relationship Id="rId3" Type="http://schemas.openxmlformats.org/officeDocument/2006/relationships/image" Target="../media/image1.emf"/><Relationship Id="rId21" Type="http://schemas.openxmlformats.org/officeDocument/2006/relationships/image" Target="../media/image18.jpeg"/><Relationship Id="rId7" Type="http://schemas.openxmlformats.org/officeDocument/2006/relationships/image" Target="../media/image5.png"/><Relationship Id="rId12" Type="http://schemas.openxmlformats.org/officeDocument/2006/relationships/diagramLayout" Target="../diagrams/layout1.xml"/><Relationship Id="rId17" Type="http://schemas.openxmlformats.org/officeDocument/2006/relationships/image" Target="../media/image16.jpeg"/><Relationship Id="rId2" Type="http://schemas.openxmlformats.org/officeDocument/2006/relationships/notesSlide" Target="../notesSlides/notesSlide3.xml"/><Relationship Id="rId16" Type="http://schemas.openxmlformats.org/officeDocument/2006/relationships/hyperlink" Target="http://www.vitrecommunaute.org/images/visu_commune_etrelles.jpg" TargetMode="External"/><Relationship Id="rId20" Type="http://schemas.openxmlformats.org/officeDocument/2006/relationships/hyperlink" Target="http://www.google.fr/imgres?imgurl=http://blogsimages.skynet.be/images_v2/002/514/300/20071217/dyn005_original_425_319_pjpeg_2514300_f869e3e4e15c958595471d73cd88bb45.jpg&amp;imgrefurl=http://le-petit-rapporteur-courcellois.skynetblogs.be/category/799214/2/G%E9n%E9ral&amp;usg=__ZnjPJx298EbzgLHGB5ch1zoFbmw=&amp;h=319&amp;w=425&amp;sz=10&amp;hl=fr&amp;start=55&amp;itbs=1&amp;tbnid=j05sdxTJiRh_6M:&amp;tbnh=95&amp;tbnw=126&amp;prev=/images?q=r%C3%A9novation+cit%C3%A9e+ouvri%C3%A8re+mini%C3%A8re&amp;start=54&amp;hl=fr&amp;sa=N&amp;gbv=2&amp;ndsp=18&amp;tbs=isch:1" TargetMode="External"/><Relationship Id="rId1" Type="http://schemas.openxmlformats.org/officeDocument/2006/relationships/slideLayout" Target="../slideLayouts/slideLayout12.xml"/><Relationship Id="rId6" Type="http://schemas.openxmlformats.org/officeDocument/2006/relationships/image" Target="../media/image4.jpeg"/><Relationship Id="rId11" Type="http://schemas.openxmlformats.org/officeDocument/2006/relationships/diagramData" Target="../diagrams/data1.xml"/><Relationship Id="rId5" Type="http://schemas.openxmlformats.org/officeDocument/2006/relationships/image" Target="../media/image3.jpeg"/><Relationship Id="rId15" Type="http://schemas.microsoft.com/office/2007/relationships/diagramDrawing" Target="../diagrams/drawing1.xml"/><Relationship Id="rId10" Type="http://schemas.openxmlformats.org/officeDocument/2006/relationships/image" Target="../media/image15.png"/><Relationship Id="rId19" Type="http://schemas.openxmlformats.org/officeDocument/2006/relationships/image" Target="../media/image17.jpeg"/><Relationship Id="rId4" Type="http://schemas.openxmlformats.org/officeDocument/2006/relationships/image" Target="../media/image2.emf"/><Relationship Id="rId9" Type="http://schemas.openxmlformats.org/officeDocument/2006/relationships/image" Target="../media/image14.png"/><Relationship Id="rId14" Type="http://schemas.openxmlformats.org/officeDocument/2006/relationships/diagramColors" Target="../diagrams/colors1.xml"/><Relationship Id="rId22" Type="http://schemas.openxmlformats.org/officeDocument/2006/relationships/image" Target="../media/image19.jpeg"/></Relationships>
</file>

<file path=ppt/slides/_rels/slide4.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emf"/><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slide" Target="slide5.xml"/><Relationship Id="rId4" Type="http://schemas.openxmlformats.org/officeDocument/2006/relationships/image" Target="../media/image2.emf"/><Relationship Id="rId9" Type="http://schemas.openxmlformats.org/officeDocument/2006/relationships/image" Target="../media/image7.wmf"/></Relationships>
</file>

<file path=ppt/slides/_rels/slide5.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emf"/><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emf"/><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emf"/><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emf"/><Relationship Id="rId9" Type="http://schemas.openxmlformats.org/officeDocument/2006/relationships/hyperlink" Target="YouTube%20-%20Diaporama%20sur%20le%20d&#233;veloppement%20durable%20part1sur3.mp4"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hyperlink" Target="http://www.vedura.fr/" TargetMode="External"/><Relationship Id="rId18" Type="http://schemas.openxmlformats.org/officeDocument/2006/relationships/hyperlink" Target="file:///d:\SI%20CIT\r&#233;f&#233;rentiel\cit%202\S&#233;ance%201\DR1A%20Qu'est%20ce%20qu'un%20&#233;co%20quartier%20lomme%20prof.pdf" TargetMode="External"/><Relationship Id="rId3" Type="http://schemas.openxmlformats.org/officeDocument/2006/relationships/image" Target="../media/image1.emf"/><Relationship Id="rId7" Type="http://schemas.openxmlformats.org/officeDocument/2006/relationships/image" Target="../media/image5.png"/><Relationship Id="rId12" Type="http://schemas.openxmlformats.org/officeDocument/2006/relationships/hyperlink" Target="file:///G:\cit%202\S&#233;ance%201\DR1B%20Les%20th&#232;mes%20des%20&#233;co%20quartiers%20Prof.doc" TargetMode="External"/><Relationship Id="rId17" Type="http://schemas.openxmlformats.org/officeDocument/2006/relationships/hyperlink" Target="DR1A%20Qu'est%20ce%20qu'un%20&#233;co%20quartier%20lomme%20prof.doc" TargetMode="External"/><Relationship Id="rId2" Type="http://schemas.openxmlformats.org/officeDocument/2006/relationships/notesSlide" Target="../notesSlides/notesSlide8.xml"/><Relationship Id="rId16" Type="http://schemas.openxmlformats.org/officeDocument/2006/relationships/hyperlink" Target="http://www.vedura.fr/economie/economie-sociale-solidaire" TargetMode="External"/><Relationship Id="rId1" Type="http://schemas.openxmlformats.org/officeDocument/2006/relationships/slideLayout" Target="../slideLayouts/slideLayout12.xml"/><Relationship Id="rId6" Type="http://schemas.openxmlformats.org/officeDocument/2006/relationships/image" Target="../media/image4.jpeg"/><Relationship Id="rId11" Type="http://schemas.openxmlformats.org/officeDocument/2006/relationships/hyperlink" Target="http://fr.wikipedia.org/wiki/%C3%89coquartier" TargetMode="External"/><Relationship Id="rId5" Type="http://schemas.openxmlformats.org/officeDocument/2006/relationships/image" Target="../media/image3.jpeg"/><Relationship Id="rId15" Type="http://schemas.openxmlformats.org/officeDocument/2006/relationships/hyperlink" Target="http://www.vedura.fr/economie/" TargetMode="External"/><Relationship Id="rId10" Type="http://schemas.openxmlformats.org/officeDocument/2006/relationships/hyperlink" Target="LMCU%20_%20D&#233;veloppement%20durable%20de%20la%20M&#233;tropole(3).flv" TargetMode="External"/><Relationship Id="rId4" Type="http://schemas.openxmlformats.org/officeDocument/2006/relationships/image" Target="../media/image2.emf"/><Relationship Id="rId9" Type="http://schemas.openxmlformats.org/officeDocument/2006/relationships/image" Target="../media/image19.jpeg"/><Relationship Id="rId14" Type="http://schemas.openxmlformats.org/officeDocument/2006/relationships/hyperlink" Target="http://www.vedura.fr/environnement/"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24.png"/><Relationship Id="rId3" Type="http://schemas.openxmlformats.org/officeDocument/2006/relationships/image" Target="../media/image6.emf"/><Relationship Id="rId7" Type="http://schemas.openxmlformats.org/officeDocument/2006/relationships/image" Target="../media/image4.jpeg"/><Relationship Id="rId12"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3.jpeg"/><Relationship Id="rId11" Type="http://schemas.openxmlformats.org/officeDocument/2006/relationships/image" Target="../media/image22.png"/><Relationship Id="rId5" Type="http://schemas.openxmlformats.org/officeDocument/2006/relationships/image" Target="../media/image2.emf"/><Relationship Id="rId10" Type="http://schemas.openxmlformats.org/officeDocument/2006/relationships/image" Target="../media/image21.png"/><Relationship Id="rId4" Type="http://schemas.openxmlformats.org/officeDocument/2006/relationships/image" Target="../media/image1.emf"/><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Image 2"/>
          <p:cNvPicPr>
            <a:picLocks noChangeAspect="1" noChangeArrowheads="1"/>
          </p:cNvPicPr>
          <p:nvPr/>
        </p:nvPicPr>
        <p:blipFill>
          <a:blip r:embed="rId3" cstate="print"/>
          <a:srcRect/>
          <a:stretch>
            <a:fillRect/>
          </a:stretch>
        </p:blipFill>
        <p:spPr bwMode="auto">
          <a:xfrm>
            <a:off x="5057604" y="295024"/>
            <a:ext cx="3878112" cy="1909839"/>
          </a:xfrm>
          <a:prstGeom prst="rect">
            <a:avLst/>
          </a:prstGeom>
          <a:noFill/>
          <a:ln w="9525">
            <a:noFill/>
            <a:miter lim="800000"/>
            <a:headEnd/>
            <a:tailEnd/>
          </a:ln>
        </p:spPr>
      </p:pic>
      <p:pic>
        <p:nvPicPr>
          <p:cNvPr id="32771" name="Image 1"/>
          <p:cNvPicPr>
            <a:picLocks noChangeAspect="1" noChangeArrowheads="1"/>
          </p:cNvPicPr>
          <p:nvPr/>
        </p:nvPicPr>
        <p:blipFill>
          <a:blip r:embed="rId4" cstate="print"/>
          <a:srcRect/>
          <a:stretch>
            <a:fillRect/>
          </a:stretch>
        </p:blipFill>
        <p:spPr bwMode="auto">
          <a:xfrm>
            <a:off x="899592" y="260648"/>
            <a:ext cx="4125462" cy="1967088"/>
          </a:xfrm>
          <a:prstGeom prst="rect">
            <a:avLst/>
          </a:prstGeom>
          <a:noFill/>
          <a:ln w="9525">
            <a:noFill/>
            <a:miter lim="800000"/>
            <a:headEnd/>
            <a:tailEnd/>
          </a:ln>
        </p:spPr>
      </p:pic>
      <p:pic>
        <p:nvPicPr>
          <p:cNvPr id="32772" name="Image 6" descr="parc_visite.jpg"/>
          <p:cNvPicPr>
            <a:picLocks noChangeAspect="1" noChangeArrowheads="1"/>
          </p:cNvPicPr>
          <p:nvPr/>
        </p:nvPicPr>
        <p:blipFill>
          <a:blip r:embed="rId5" cstate="print"/>
          <a:srcRect/>
          <a:stretch>
            <a:fillRect/>
          </a:stretch>
        </p:blipFill>
        <p:spPr bwMode="auto">
          <a:xfrm>
            <a:off x="4248472" y="2283297"/>
            <a:ext cx="4716016" cy="1865783"/>
          </a:xfrm>
          <a:prstGeom prst="rect">
            <a:avLst/>
          </a:prstGeom>
          <a:noFill/>
          <a:ln w="9525">
            <a:noFill/>
            <a:miter lim="800000"/>
            <a:headEnd/>
            <a:tailEnd/>
          </a:ln>
        </p:spPr>
      </p:pic>
      <p:pic>
        <p:nvPicPr>
          <p:cNvPr id="32773" name="Image 4" descr="qui2.jpg"/>
          <p:cNvPicPr>
            <a:picLocks noChangeAspect="1" noChangeArrowheads="1"/>
          </p:cNvPicPr>
          <p:nvPr/>
        </p:nvPicPr>
        <p:blipFill>
          <a:blip r:embed="rId6" cstate="print"/>
          <a:srcRect/>
          <a:stretch>
            <a:fillRect/>
          </a:stretch>
        </p:blipFill>
        <p:spPr bwMode="auto">
          <a:xfrm>
            <a:off x="899592" y="2276872"/>
            <a:ext cx="3281551" cy="1857251"/>
          </a:xfrm>
          <a:prstGeom prst="rect">
            <a:avLst/>
          </a:prstGeom>
          <a:noFill/>
          <a:ln w="9525">
            <a:noFill/>
            <a:miter lim="800000"/>
            <a:headEnd/>
            <a:tailEnd/>
          </a:ln>
        </p:spPr>
      </p:pic>
      <p:pic>
        <p:nvPicPr>
          <p:cNvPr id="32774" name="Image 0" descr="1660.png"/>
          <p:cNvPicPr>
            <a:picLocks noChangeAspect="1" noChangeArrowheads="1"/>
          </p:cNvPicPr>
          <p:nvPr/>
        </p:nvPicPr>
        <p:blipFill>
          <a:blip r:embed="rId7" cstate="print"/>
          <a:srcRect/>
          <a:stretch>
            <a:fillRect/>
          </a:stretch>
        </p:blipFill>
        <p:spPr bwMode="auto">
          <a:xfrm>
            <a:off x="6804248" y="4221088"/>
            <a:ext cx="2112963" cy="2276475"/>
          </a:xfrm>
          <a:prstGeom prst="rect">
            <a:avLst/>
          </a:prstGeom>
          <a:noFill/>
          <a:ln w="9525">
            <a:noFill/>
            <a:miter lim="800000"/>
            <a:headEnd/>
            <a:tailEnd/>
          </a:ln>
        </p:spPr>
      </p:pic>
      <p:pic>
        <p:nvPicPr>
          <p:cNvPr id="32775" name="Image 1"/>
          <p:cNvPicPr>
            <a:picLocks noChangeAspect="1" noChangeArrowheads="1"/>
          </p:cNvPicPr>
          <p:nvPr/>
        </p:nvPicPr>
        <p:blipFill>
          <a:blip r:embed="rId8" cstate="print"/>
          <a:srcRect/>
          <a:stretch>
            <a:fillRect/>
          </a:stretch>
        </p:blipFill>
        <p:spPr bwMode="auto">
          <a:xfrm>
            <a:off x="899592" y="4221088"/>
            <a:ext cx="5825803" cy="2296142"/>
          </a:xfrm>
          <a:prstGeom prst="rect">
            <a:avLst/>
          </a:prstGeom>
          <a:noFill/>
          <a:ln w="9525">
            <a:noFill/>
            <a:miter lim="800000"/>
            <a:headEnd/>
            <a:tailEnd/>
          </a:ln>
        </p:spPr>
      </p:pic>
      <p:sp>
        <p:nvSpPr>
          <p:cNvPr id="32776" name="Text Box 8"/>
          <p:cNvSpPr txBox="1">
            <a:spLocks noChangeArrowheads="1"/>
          </p:cNvSpPr>
          <p:nvPr/>
        </p:nvSpPr>
        <p:spPr bwMode="auto">
          <a:xfrm>
            <a:off x="179512" y="260648"/>
            <a:ext cx="492443" cy="6192688"/>
          </a:xfrm>
          <a:prstGeom prst="rect">
            <a:avLst/>
          </a:prstGeom>
          <a:solidFill>
            <a:srgbClr val="FFFFFF"/>
          </a:solidFill>
          <a:ln w="9525">
            <a:solidFill>
              <a:srgbClr val="000000"/>
            </a:solidFill>
            <a:miter lim="800000"/>
            <a:headEnd/>
            <a:tailEnd/>
          </a:ln>
        </p:spPr>
        <p:txBody>
          <a:bodyPr vert="vert270" wrap="square" lIns="91440" tIns="45720" rIns="91440" bIns="45720" numCol="1" anchor="t" anchorCtr="0" compatLnSpc="1">
            <a:prstTxWarp prst="textNoShape">
              <a:avLst/>
            </a:prstTxWarp>
            <a:spAutoFit/>
          </a:bodyPr>
          <a:lstStyle/>
          <a:p>
            <a:pPr algn="ctr">
              <a:spcAft>
                <a:spcPts val="1000"/>
              </a:spcAft>
            </a:pPr>
            <a:r>
              <a:rPr lang="fr-FR" sz="2000" dirty="0" smtClean="0">
                <a:solidFill>
                  <a:schemeClr val="tx1"/>
                </a:solidFill>
              </a:rPr>
              <a:t>CIT2   </a:t>
            </a:r>
            <a:r>
              <a:rPr lang="fr-FR" sz="2000" dirty="0">
                <a:solidFill>
                  <a:schemeClr val="tx1"/>
                </a:solidFill>
              </a:rPr>
              <a:t>LES ECO </a:t>
            </a:r>
            <a:r>
              <a:rPr lang="fr-FR" sz="2000" dirty="0" smtClean="0">
                <a:solidFill>
                  <a:schemeClr val="tx1"/>
                </a:solidFill>
              </a:rPr>
              <a:t>QUARTIERS</a:t>
            </a:r>
            <a:endParaRPr kumimoji="0" lang="fr-FR" sz="20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77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77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7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8"/>
          <p:cNvGrpSpPr/>
          <p:nvPr/>
        </p:nvGrpSpPr>
        <p:grpSpPr>
          <a:xfrm>
            <a:off x="179512" y="260648"/>
            <a:ext cx="8784976" cy="6256582"/>
            <a:chOff x="179512" y="260648"/>
            <a:chExt cx="8784976" cy="6256582"/>
          </a:xfrm>
        </p:grpSpPr>
        <p:pic>
          <p:nvPicPr>
            <p:cNvPr id="32770" name="Image 2"/>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5057604" y="295024"/>
              <a:ext cx="3878112" cy="1909839"/>
            </a:xfrm>
            <a:prstGeom prst="rect">
              <a:avLst/>
            </a:prstGeom>
            <a:noFill/>
            <a:ln>
              <a:noFill/>
            </a:ln>
          </p:spPr>
        </p:pic>
        <p:pic>
          <p:nvPicPr>
            <p:cNvPr id="32771" name="Image 1"/>
            <p:cNvPicPr>
              <a:picLocks noChangeAspect="1" noChangeArrowheads="1"/>
            </p:cNvPicPr>
            <p:nvPr/>
          </p:nvPicPr>
          <p:blipFill>
            <a:blip r:embed="rId4" cstate="print">
              <a:duotone>
                <a:schemeClr val="accent5">
                  <a:shade val="45000"/>
                  <a:satMod val="135000"/>
                </a:schemeClr>
                <a:prstClr val="white"/>
              </a:duotone>
            </a:blip>
            <a:srcRect/>
            <a:stretch>
              <a:fillRect/>
            </a:stretch>
          </p:blipFill>
          <p:spPr bwMode="auto">
            <a:xfrm>
              <a:off x="899592" y="260648"/>
              <a:ext cx="4125462" cy="1967088"/>
            </a:xfrm>
            <a:prstGeom prst="rect">
              <a:avLst/>
            </a:prstGeom>
            <a:noFill/>
            <a:ln>
              <a:noFill/>
            </a:ln>
          </p:spPr>
        </p:pic>
        <p:pic>
          <p:nvPicPr>
            <p:cNvPr id="32772" name="Image 6" descr="parc_visite.jpg"/>
            <p:cNvPicPr>
              <a:picLocks noChangeAspect="1" noChangeArrowheads="1"/>
            </p:cNvPicPr>
            <p:nvPr/>
          </p:nvPicPr>
          <p:blipFill>
            <a:blip r:embed="rId5" cstate="print">
              <a:duotone>
                <a:schemeClr val="accent5">
                  <a:shade val="45000"/>
                  <a:satMod val="135000"/>
                </a:schemeClr>
                <a:prstClr val="white"/>
              </a:duotone>
            </a:blip>
            <a:srcRect/>
            <a:stretch>
              <a:fillRect/>
            </a:stretch>
          </p:blipFill>
          <p:spPr bwMode="auto">
            <a:xfrm>
              <a:off x="4248472" y="2283297"/>
              <a:ext cx="4716016" cy="1865783"/>
            </a:xfrm>
            <a:prstGeom prst="rect">
              <a:avLst/>
            </a:prstGeom>
            <a:noFill/>
            <a:ln>
              <a:noFill/>
            </a:ln>
          </p:spPr>
        </p:pic>
        <p:pic>
          <p:nvPicPr>
            <p:cNvPr id="32773" name="Image 4" descr="qui2.jpg"/>
            <p:cNvPicPr>
              <a:picLocks noChangeAspect="1" noChangeArrowheads="1"/>
            </p:cNvPicPr>
            <p:nvPr/>
          </p:nvPicPr>
          <p:blipFill>
            <a:blip r:embed="rId6" cstate="print">
              <a:duotone>
                <a:schemeClr val="accent5">
                  <a:shade val="45000"/>
                  <a:satMod val="135000"/>
                </a:schemeClr>
                <a:prstClr val="white"/>
              </a:duotone>
            </a:blip>
            <a:srcRect/>
            <a:stretch>
              <a:fillRect/>
            </a:stretch>
          </p:blipFill>
          <p:spPr bwMode="auto">
            <a:xfrm>
              <a:off x="899592" y="2276872"/>
              <a:ext cx="3281551" cy="1857251"/>
            </a:xfrm>
            <a:prstGeom prst="rect">
              <a:avLst/>
            </a:prstGeom>
            <a:noFill/>
            <a:ln>
              <a:noFill/>
            </a:ln>
          </p:spPr>
        </p:pic>
        <p:pic>
          <p:nvPicPr>
            <p:cNvPr id="32774" name="Image 0" descr="1660.png"/>
            <p:cNvPicPr>
              <a:picLocks noChangeAspect="1" noChangeArrowheads="1"/>
            </p:cNvPicPr>
            <p:nvPr/>
          </p:nvPicPr>
          <p:blipFill>
            <a:blip r:embed="rId7" cstate="print">
              <a:duotone>
                <a:schemeClr val="accent5">
                  <a:shade val="45000"/>
                  <a:satMod val="135000"/>
                </a:schemeClr>
                <a:prstClr val="white"/>
              </a:duotone>
            </a:blip>
            <a:srcRect/>
            <a:stretch>
              <a:fillRect/>
            </a:stretch>
          </p:blipFill>
          <p:spPr bwMode="auto">
            <a:xfrm>
              <a:off x="6804248" y="4221088"/>
              <a:ext cx="2112963" cy="2276475"/>
            </a:xfrm>
            <a:prstGeom prst="rect">
              <a:avLst/>
            </a:prstGeom>
            <a:noFill/>
            <a:ln>
              <a:noFill/>
            </a:ln>
          </p:spPr>
        </p:pic>
        <p:pic>
          <p:nvPicPr>
            <p:cNvPr id="32775" name="Image 1"/>
            <p:cNvPicPr>
              <a:picLocks noChangeAspect="1" noChangeArrowheads="1"/>
            </p:cNvPicPr>
            <p:nvPr/>
          </p:nvPicPr>
          <p:blipFill>
            <a:blip r:embed="rId8" cstate="print">
              <a:duotone>
                <a:schemeClr val="accent5">
                  <a:shade val="45000"/>
                  <a:satMod val="135000"/>
                </a:schemeClr>
                <a:prstClr val="white"/>
              </a:duotone>
            </a:blip>
            <a:srcRect/>
            <a:stretch>
              <a:fillRect/>
            </a:stretch>
          </p:blipFill>
          <p:spPr bwMode="auto">
            <a:xfrm>
              <a:off x="899592" y="4221088"/>
              <a:ext cx="5825803" cy="2296142"/>
            </a:xfrm>
            <a:prstGeom prst="rect">
              <a:avLst/>
            </a:prstGeom>
            <a:noFill/>
            <a:ln>
              <a:noFill/>
            </a:ln>
          </p:spPr>
        </p:pic>
        <p:sp>
          <p:nvSpPr>
            <p:cNvPr id="32776" name="Text Box 8"/>
            <p:cNvSpPr txBox="1">
              <a:spLocks noChangeArrowheads="1"/>
            </p:cNvSpPr>
            <p:nvPr/>
          </p:nvSpPr>
          <p:spPr bwMode="auto">
            <a:xfrm>
              <a:off x="179512" y="260648"/>
              <a:ext cx="492443" cy="6192688"/>
            </a:xfrm>
            <a:prstGeom prst="rect">
              <a:avLst/>
            </a:prstGeom>
            <a:solidFill>
              <a:srgbClr val="FFFFFF"/>
            </a:solidFill>
            <a:ln w="9525">
              <a:solidFill>
                <a:srgbClr val="000000"/>
              </a:solidFill>
              <a:miter lim="800000"/>
              <a:headEnd/>
              <a:tailEnd/>
            </a:ln>
          </p:spPr>
          <p:txBody>
            <a:bodyPr vert="vert270" wrap="square" lIns="91440" tIns="45720" rIns="91440" bIns="45720" numCol="1" anchor="t" anchorCtr="0" compatLnSpc="1">
              <a:prstTxWarp prst="textNoShape">
                <a:avLst/>
              </a:prstTxWarp>
              <a:spAutoFit/>
            </a:bodyPr>
            <a:lstStyle/>
            <a:p>
              <a:pPr algn="ctr">
                <a:spcAft>
                  <a:spcPts val="1000"/>
                </a:spcAft>
              </a:pPr>
              <a:r>
                <a:rPr lang="fr-FR" sz="2000" dirty="0" smtClean="0">
                  <a:solidFill>
                    <a:schemeClr val="tx1"/>
                  </a:solidFill>
                </a:rPr>
                <a:t>CIT2   </a:t>
              </a:r>
              <a:r>
                <a:rPr lang="fr-FR" sz="2000" dirty="0">
                  <a:solidFill>
                    <a:schemeClr val="tx1"/>
                  </a:solidFill>
                </a:rPr>
                <a:t>LES ECO </a:t>
              </a:r>
              <a:r>
                <a:rPr lang="fr-FR" sz="2000" dirty="0" smtClean="0">
                  <a:solidFill>
                    <a:schemeClr val="tx1"/>
                  </a:solidFill>
                </a:rPr>
                <a:t>QUARTIERS</a:t>
              </a:r>
              <a:endParaRPr kumimoji="0" lang="fr-FR" sz="2000" b="0" i="0" u="none" strike="noStrike" cap="none" normalizeH="0" baseline="0" dirty="0" smtClean="0">
                <a:ln>
                  <a:noFill/>
                </a:ln>
                <a:solidFill>
                  <a:schemeClr val="tx1"/>
                </a:solidFill>
                <a:effectLst/>
                <a:latin typeface="Arial" pitchFamily="34" charset="0"/>
              </a:endParaRPr>
            </a:p>
          </p:txBody>
        </p:sp>
      </p:grpSp>
      <p:sp>
        <p:nvSpPr>
          <p:cNvPr id="13" name="ZoneTexte 12"/>
          <p:cNvSpPr txBox="1"/>
          <p:nvPr/>
        </p:nvSpPr>
        <p:spPr>
          <a:xfrm>
            <a:off x="1043608" y="2206605"/>
            <a:ext cx="3168352" cy="64633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lvl="0"/>
            <a:r>
              <a:rPr lang="fr-FR" dirty="0" smtClean="0"/>
              <a:t>3. On parle de thème c’est quoi</a:t>
            </a:r>
            <a:r>
              <a:rPr lang="fr-FR" dirty="0"/>
              <a:t> </a:t>
            </a:r>
            <a:r>
              <a:rPr lang="fr-FR" dirty="0" smtClean="0"/>
              <a:t>?</a:t>
            </a:r>
            <a:endParaRPr lang="fr-FR" dirty="0"/>
          </a:p>
        </p:txBody>
      </p:sp>
      <p:grpSp>
        <p:nvGrpSpPr>
          <p:cNvPr id="3" name="Groupe 15"/>
          <p:cNvGrpSpPr/>
          <p:nvPr/>
        </p:nvGrpSpPr>
        <p:grpSpPr>
          <a:xfrm>
            <a:off x="1043608" y="404664"/>
            <a:ext cx="7704856" cy="1384995"/>
            <a:chOff x="1043608" y="404664"/>
            <a:chExt cx="7704856" cy="1384995"/>
          </a:xfrm>
        </p:grpSpPr>
        <p:sp>
          <p:nvSpPr>
            <p:cNvPr id="11" name="ZoneTexte 10"/>
            <p:cNvSpPr txBox="1"/>
            <p:nvPr/>
          </p:nvSpPr>
          <p:spPr>
            <a:xfrm>
              <a:off x="1043608" y="404664"/>
              <a:ext cx="7704856" cy="138499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r"/>
              <a:r>
                <a:rPr lang="fr-FR" sz="2800" dirty="0" smtClean="0">
                  <a:solidFill>
                    <a:schemeClr val="bg1"/>
                  </a:solidFill>
                </a:rPr>
                <a:t>	Deuxième travail </a:t>
              </a:r>
              <a:r>
                <a:rPr lang="fr-FR" sz="2800" dirty="0">
                  <a:solidFill>
                    <a:schemeClr val="bg1"/>
                  </a:solidFill>
                </a:rPr>
                <a:t>sur les éco quartiers : </a:t>
              </a:r>
              <a:endParaRPr lang="fr-FR" sz="2800" dirty="0" smtClean="0">
                <a:solidFill>
                  <a:schemeClr val="bg1"/>
                </a:solidFill>
              </a:endParaRPr>
            </a:p>
            <a:p>
              <a:pPr algn="r"/>
              <a:r>
                <a:rPr lang="fr-FR" sz="2800" dirty="0" smtClean="0">
                  <a:solidFill>
                    <a:schemeClr val="bg1"/>
                  </a:solidFill>
                </a:rPr>
                <a:t>C’est quoi un éco quartier</a:t>
              </a:r>
              <a:r>
                <a:rPr lang="fr-FR" sz="2800" dirty="0">
                  <a:solidFill>
                    <a:schemeClr val="bg1"/>
                  </a:solidFill>
                </a:rPr>
                <a:t> ?</a:t>
              </a:r>
            </a:p>
            <a:p>
              <a:endParaRPr lang="fr-FR" sz="2800" dirty="0">
                <a:solidFill>
                  <a:schemeClr val="bg1"/>
                </a:solidFill>
              </a:endParaRPr>
            </a:p>
          </p:txBody>
        </p:sp>
        <p:pic>
          <p:nvPicPr>
            <p:cNvPr id="14" name="Image 13" descr="logo eco quartier.jpg"/>
            <p:cNvPicPr/>
            <p:nvPr/>
          </p:nvPicPr>
          <p:blipFill>
            <a:blip r:embed="rId9" cstate="print"/>
            <a:stretch>
              <a:fillRect/>
            </a:stretch>
          </p:blipFill>
          <p:spPr>
            <a:xfrm>
              <a:off x="1115616" y="476672"/>
              <a:ext cx="1872208" cy="1224136"/>
            </a:xfrm>
            <a:prstGeom prst="rect">
              <a:avLst/>
            </a:prstGeom>
          </p:spPr>
        </p:pic>
      </p:grpSp>
      <p:sp>
        <p:nvSpPr>
          <p:cNvPr id="17" name="ZoneTexte 16"/>
          <p:cNvSpPr txBox="1"/>
          <p:nvPr/>
        </p:nvSpPr>
        <p:spPr>
          <a:xfrm>
            <a:off x="4427984" y="2204864"/>
            <a:ext cx="4320480" cy="1200329"/>
          </a:xfrm>
          <a:prstGeom prst="rect">
            <a:avLst/>
          </a:prstGeom>
          <a:solidFill>
            <a:schemeClr val="bg1"/>
          </a:solidFill>
        </p:spPr>
        <p:txBody>
          <a:bodyPr wrap="square" rtlCol="0">
            <a:spAutoFit/>
          </a:bodyPr>
          <a:lstStyle/>
          <a:p>
            <a:r>
              <a:rPr lang="fr-FR" u="sng" dirty="0" smtClean="0">
                <a:hlinkClick r:id="rId10"/>
              </a:rPr>
              <a:t>http</a:t>
            </a:r>
            <a:r>
              <a:rPr lang="fr-FR" u="sng" dirty="0">
                <a:hlinkClick r:id="rId10"/>
              </a:rPr>
              <a:t>://fr.wikipedia.org/wiki/%</a:t>
            </a:r>
            <a:r>
              <a:rPr lang="fr-FR" u="sng" dirty="0" smtClean="0">
                <a:hlinkClick r:id="rId10"/>
              </a:rPr>
              <a:t>C3%89coquartier</a:t>
            </a:r>
            <a:endParaRPr lang="fr-FR" dirty="0"/>
          </a:p>
          <a:p>
            <a:r>
              <a:rPr lang="fr-FR" u="sng" dirty="0" smtClean="0">
                <a:hlinkClick r:id="rId11"/>
              </a:rPr>
              <a:t>http://fr.wikipedia.org/wiki/Ville_durable</a:t>
            </a:r>
            <a:endParaRPr lang="fr-FR" u="sng" dirty="0" smtClean="0"/>
          </a:p>
          <a:p>
            <a:endParaRPr lang="fr-FR" u="sng"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8"/>
          <p:cNvGrpSpPr/>
          <p:nvPr/>
        </p:nvGrpSpPr>
        <p:grpSpPr>
          <a:xfrm>
            <a:off x="179512" y="260648"/>
            <a:ext cx="8784976" cy="6256582"/>
            <a:chOff x="179512" y="260648"/>
            <a:chExt cx="8784976" cy="6256582"/>
          </a:xfrm>
        </p:grpSpPr>
        <p:pic>
          <p:nvPicPr>
            <p:cNvPr id="32770" name="Image 2"/>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5057604" y="295024"/>
              <a:ext cx="3878112" cy="1909839"/>
            </a:xfrm>
            <a:prstGeom prst="rect">
              <a:avLst/>
            </a:prstGeom>
            <a:noFill/>
            <a:ln>
              <a:noFill/>
            </a:ln>
          </p:spPr>
        </p:pic>
        <p:pic>
          <p:nvPicPr>
            <p:cNvPr id="32771" name="Image 1"/>
            <p:cNvPicPr>
              <a:picLocks noChangeAspect="1" noChangeArrowheads="1"/>
            </p:cNvPicPr>
            <p:nvPr/>
          </p:nvPicPr>
          <p:blipFill>
            <a:blip r:embed="rId4" cstate="print">
              <a:duotone>
                <a:schemeClr val="accent5">
                  <a:shade val="45000"/>
                  <a:satMod val="135000"/>
                </a:schemeClr>
                <a:prstClr val="white"/>
              </a:duotone>
            </a:blip>
            <a:srcRect/>
            <a:stretch>
              <a:fillRect/>
            </a:stretch>
          </p:blipFill>
          <p:spPr bwMode="auto">
            <a:xfrm>
              <a:off x="899592" y="260648"/>
              <a:ext cx="4125462" cy="1967088"/>
            </a:xfrm>
            <a:prstGeom prst="rect">
              <a:avLst/>
            </a:prstGeom>
            <a:noFill/>
            <a:ln>
              <a:noFill/>
            </a:ln>
          </p:spPr>
        </p:pic>
        <p:pic>
          <p:nvPicPr>
            <p:cNvPr id="32772" name="Image 6" descr="parc_visite.jpg"/>
            <p:cNvPicPr>
              <a:picLocks noChangeAspect="1" noChangeArrowheads="1"/>
            </p:cNvPicPr>
            <p:nvPr/>
          </p:nvPicPr>
          <p:blipFill>
            <a:blip r:embed="rId5" cstate="print">
              <a:duotone>
                <a:schemeClr val="accent5">
                  <a:shade val="45000"/>
                  <a:satMod val="135000"/>
                </a:schemeClr>
                <a:prstClr val="white"/>
              </a:duotone>
            </a:blip>
            <a:srcRect/>
            <a:stretch>
              <a:fillRect/>
            </a:stretch>
          </p:blipFill>
          <p:spPr bwMode="auto">
            <a:xfrm>
              <a:off x="4248472" y="2283297"/>
              <a:ext cx="4716016" cy="1865783"/>
            </a:xfrm>
            <a:prstGeom prst="rect">
              <a:avLst/>
            </a:prstGeom>
            <a:noFill/>
            <a:ln>
              <a:noFill/>
            </a:ln>
          </p:spPr>
        </p:pic>
        <p:pic>
          <p:nvPicPr>
            <p:cNvPr id="32773" name="Image 4" descr="qui2.jpg"/>
            <p:cNvPicPr>
              <a:picLocks noChangeAspect="1" noChangeArrowheads="1"/>
            </p:cNvPicPr>
            <p:nvPr/>
          </p:nvPicPr>
          <p:blipFill>
            <a:blip r:embed="rId6" cstate="print">
              <a:duotone>
                <a:schemeClr val="accent5">
                  <a:shade val="45000"/>
                  <a:satMod val="135000"/>
                </a:schemeClr>
                <a:prstClr val="white"/>
              </a:duotone>
            </a:blip>
            <a:srcRect/>
            <a:stretch>
              <a:fillRect/>
            </a:stretch>
          </p:blipFill>
          <p:spPr bwMode="auto">
            <a:xfrm>
              <a:off x="899592" y="2276872"/>
              <a:ext cx="3281551" cy="1857251"/>
            </a:xfrm>
            <a:prstGeom prst="rect">
              <a:avLst/>
            </a:prstGeom>
            <a:noFill/>
            <a:ln>
              <a:noFill/>
            </a:ln>
          </p:spPr>
        </p:pic>
        <p:pic>
          <p:nvPicPr>
            <p:cNvPr id="32774" name="Image 0" descr="1660.png"/>
            <p:cNvPicPr>
              <a:picLocks noChangeAspect="1" noChangeArrowheads="1"/>
            </p:cNvPicPr>
            <p:nvPr/>
          </p:nvPicPr>
          <p:blipFill>
            <a:blip r:embed="rId7" cstate="print">
              <a:duotone>
                <a:schemeClr val="accent5">
                  <a:shade val="45000"/>
                  <a:satMod val="135000"/>
                </a:schemeClr>
                <a:prstClr val="white"/>
              </a:duotone>
            </a:blip>
            <a:srcRect/>
            <a:stretch>
              <a:fillRect/>
            </a:stretch>
          </p:blipFill>
          <p:spPr bwMode="auto">
            <a:xfrm>
              <a:off x="6804248" y="4221088"/>
              <a:ext cx="2112963" cy="2276475"/>
            </a:xfrm>
            <a:prstGeom prst="rect">
              <a:avLst/>
            </a:prstGeom>
            <a:noFill/>
            <a:ln>
              <a:noFill/>
            </a:ln>
          </p:spPr>
        </p:pic>
        <p:pic>
          <p:nvPicPr>
            <p:cNvPr id="32775" name="Image 1"/>
            <p:cNvPicPr>
              <a:picLocks noChangeAspect="1" noChangeArrowheads="1"/>
            </p:cNvPicPr>
            <p:nvPr/>
          </p:nvPicPr>
          <p:blipFill>
            <a:blip r:embed="rId8" cstate="print">
              <a:duotone>
                <a:schemeClr val="accent5">
                  <a:shade val="45000"/>
                  <a:satMod val="135000"/>
                </a:schemeClr>
                <a:prstClr val="white"/>
              </a:duotone>
            </a:blip>
            <a:srcRect/>
            <a:stretch>
              <a:fillRect/>
            </a:stretch>
          </p:blipFill>
          <p:spPr bwMode="auto">
            <a:xfrm>
              <a:off x="899592" y="4221088"/>
              <a:ext cx="5825803" cy="2296142"/>
            </a:xfrm>
            <a:prstGeom prst="rect">
              <a:avLst/>
            </a:prstGeom>
            <a:noFill/>
            <a:ln>
              <a:noFill/>
            </a:ln>
          </p:spPr>
        </p:pic>
        <p:sp>
          <p:nvSpPr>
            <p:cNvPr id="32776" name="Text Box 8"/>
            <p:cNvSpPr txBox="1">
              <a:spLocks noChangeArrowheads="1"/>
            </p:cNvSpPr>
            <p:nvPr/>
          </p:nvSpPr>
          <p:spPr bwMode="auto">
            <a:xfrm>
              <a:off x="179512" y="260648"/>
              <a:ext cx="492443" cy="6192688"/>
            </a:xfrm>
            <a:prstGeom prst="rect">
              <a:avLst/>
            </a:prstGeom>
            <a:solidFill>
              <a:srgbClr val="FFFFFF"/>
            </a:solidFill>
            <a:ln w="9525">
              <a:solidFill>
                <a:srgbClr val="000000"/>
              </a:solidFill>
              <a:miter lim="800000"/>
              <a:headEnd/>
              <a:tailEnd/>
            </a:ln>
          </p:spPr>
          <p:txBody>
            <a:bodyPr vert="vert270" wrap="square" lIns="91440" tIns="45720" rIns="91440" bIns="45720" numCol="1" anchor="t" anchorCtr="0" compatLnSpc="1">
              <a:prstTxWarp prst="textNoShape">
                <a:avLst/>
              </a:prstTxWarp>
              <a:spAutoFit/>
            </a:bodyPr>
            <a:lstStyle/>
            <a:p>
              <a:pPr algn="ctr">
                <a:spcAft>
                  <a:spcPts val="1000"/>
                </a:spcAft>
              </a:pPr>
              <a:r>
                <a:rPr lang="fr-FR" sz="2000" dirty="0" smtClean="0">
                  <a:solidFill>
                    <a:schemeClr val="tx1"/>
                  </a:solidFill>
                </a:rPr>
                <a:t>CIT2   </a:t>
              </a:r>
              <a:r>
                <a:rPr lang="fr-FR" sz="2000" dirty="0">
                  <a:solidFill>
                    <a:schemeClr val="tx1"/>
                  </a:solidFill>
                </a:rPr>
                <a:t>LES ECO </a:t>
              </a:r>
              <a:r>
                <a:rPr lang="fr-FR" sz="2000" dirty="0" smtClean="0">
                  <a:solidFill>
                    <a:schemeClr val="tx1"/>
                  </a:solidFill>
                </a:rPr>
                <a:t>QUARTIERS</a:t>
              </a:r>
              <a:endParaRPr kumimoji="0" lang="fr-FR" sz="2000" b="0" i="0" u="none" strike="noStrike" cap="none" normalizeH="0" baseline="0" dirty="0" smtClean="0">
                <a:ln>
                  <a:noFill/>
                </a:ln>
                <a:solidFill>
                  <a:schemeClr val="tx1"/>
                </a:solidFill>
                <a:effectLst/>
                <a:latin typeface="Arial" pitchFamily="34" charset="0"/>
              </a:endParaRPr>
            </a:p>
          </p:txBody>
        </p:sp>
      </p:grpSp>
      <p:pic>
        <p:nvPicPr>
          <p:cNvPr id="34818" name="Picture 2"/>
          <p:cNvPicPr>
            <a:picLocks noChangeAspect="1" noChangeArrowheads="1"/>
          </p:cNvPicPr>
          <p:nvPr/>
        </p:nvPicPr>
        <p:blipFill>
          <a:blip r:embed="rId9" cstate="print"/>
          <a:srcRect/>
          <a:stretch>
            <a:fillRect/>
          </a:stretch>
        </p:blipFill>
        <p:spPr bwMode="auto">
          <a:xfrm>
            <a:off x="827584" y="0"/>
            <a:ext cx="5102642" cy="6858000"/>
          </a:xfrm>
          <a:prstGeom prst="rect">
            <a:avLst/>
          </a:prstGeom>
          <a:noFill/>
          <a:ln w="9525">
            <a:noFill/>
            <a:miter lim="800000"/>
            <a:headEnd/>
            <a:tailEnd/>
          </a:ln>
        </p:spPr>
      </p:pic>
      <p:pic>
        <p:nvPicPr>
          <p:cNvPr id="34819" name="Picture 3"/>
          <p:cNvPicPr>
            <a:picLocks noChangeAspect="1" noChangeArrowheads="1"/>
          </p:cNvPicPr>
          <p:nvPr/>
        </p:nvPicPr>
        <p:blipFill>
          <a:blip r:embed="rId10" cstate="print"/>
          <a:srcRect r="25492"/>
          <a:stretch>
            <a:fillRect/>
          </a:stretch>
        </p:blipFill>
        <p:spPr bwMode="auto">
          <a:xfrm>
            <a:off x="3147095" y="0"/>
            <a:ext cx="5996905" cy="6819900"/>
          </a:xfrm>
          <a:prstGeom prst="rect">
            <a:avLst/>
          </a:prstGeom>
          <a:noFill/>
          <a:ln w="9525">
            <a:noFill/>
            <a:miter lim="800000"/>
            <a:headEnd/>
            <a:tailEnd/>
          </a:ln>
        </p:spPr>
      </p:pic>
      <p:sp>
        <p:nvSpPr>
          <p:cNvPr id="18" name="Bouton d'action : Suivant 17">
            <a:hlinkClick r:id="rId11" action="ppaction://program" highlightClick="1"/>
          </p:cNvPr>
          <p:cNvSpPr/>
          <p:nvPr/>
        </p:nvSpPr>
        <p:spPr>
          <a:xfrm>
            <a:off x="8460432" y="6093296"/>
            <a:ext cx="432048" cy="40466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e 8"/>
          <p:cNvGrpSpPr/>
          <p:nvPr/>
        </p:nvGrpSpPr>
        <p:grpSpPr>
          <a:xfrm>
            <a:off x="179512" y="260648"/>
            <a:ext cx="8784976" cy="6256582"/>
            <a:chOff x="179512" y="260648"/>
            <a:chExt cx="8784976" cy="6256582"/>
          </a:xfrm>
        </p:grpSpPr>
        <p:pic>
          <p:nvPicPr>
            <p:cNvPr id="32770" name="Image 2"/>
            <p:cNvPicPr>
              <a:picLocks noChangeAspect="1" noChangeArrowheads="1"/>
            </p:cNvPicPr>
            <p:nvPr/>
          </p:nvPicPr>
          <p:blipFill>
            <a:blip r:embed="rId3" cstate="print">
              <a:duotone>
                <a:schemeClr val="accent3">
                  <a:shade val="45000"/>
                  <a:satMod val="135000"/>
                </a:schemeClr>
                <a:prstClr val="white"/>
              </a:duotone>
            </a:blip>
            <a:srcRect/>
            <a:stretch>
              <a:fillRect/>
            </a:stretch>
          </p:blipFill>
          <p:spPr bwMode="auto">
            <a:xfrm>
              <a:off x="5057604" y="295024"/>
              <a:ext cx="3878112" cy="1909839"/>
            </a:xfrm>
            <a:prstGeom prst="rect">
              <a:avLst/>
            </a:prstGeom>
            <a:noFill/>
            <a:ln>
              <a:noFill/>
            </a:ln>
          </p:spPr>
        </p:pic>
        <p:pic>
          <p:nvPicPr>
            <p:cNvPr id="32771" name="Image 1"/>
            <p:cNvPicPr>
              <a:picLocks noChangeAspect="1" noChangeArrowheads="1"/>
            </p:cNvPicPr>
            <p:nvPr/>
          </p:nvPicPr>
          <p:blipFill>
            <a:blip r:embed="rId4" cstate="print">
              <a:duotone>
                <a:schemeClr val="accent3">
                  <a:shade val="45000"/>
                  <a:satMod val="135000"/>
                </a:schemeClr>
                <a:prstClr val="white"/>
              </a:duotone>
            </a:blip>
            <a:srcRect/>
            <a:stretch>
              <a:fillRect/>
            </a:stretch>
          </p:blipFill>
          <p:spPr bwMode="auto">
            <a:xfrm>
              <a:off x="899592" y="260648"/>
              <a:ext cx="4125462" cy="1967088"/>
            </a:xfrm>
            <a:prstGeom prst="rect">
              <a:avLst/>
            </a:prstGeom>
            <a:noFill/>
            <a:ln>
              <a:noFill/>
            </a:ln>
          </p:spPr>
        </p:pic>
        <p:pic>
          <p:nvPicPr>
            <p:cNvPr id="32772" name="Image 6" descr="parc_visite.jpg"/>
            <p:cNvPicPr>
              <a:picLocks noChangeAspect="1" noChangeArrowheads="1"/>
            </p:cNvPicPr>
            <p:nvPr/>
          </p:nvPicPr>
          <p:blipFill>
            <a:blip r:embed="rId5" cstate="print">
              <a:duotone>
                <a:schemeClr val="accent3">
                  <a:shade val="45000"/>
                  <a:satMod val="135000"/>
                </a:schemeClr>
                <a:prstClr val="white"/>
              </a:duotone>
            </a:blip>
            <a:srcRect/>
            <a:stretch>
              <a:fillRect/>
            </a:stretch>
          </p:blipFill>
          <p:spPr bwMode="auto">
            <a:xfrm>
              <a:off x="4248472" y="2283297"/>
              <a:ext cx="4716016" cy="1865783"/>
            </a:xfrm>
            <a:prstGeom prst="rect">
              <a:avLst/>
            </a:prstGeom>
            <a:noFill/>
            <a:ln>
              <a:noFill/>
            </a:ln>
          </p:spPr>
        </p:pic>
        <p:pic>
          <p:nvPicPr>
            <p:cNvPr id="32773" name="Image 4" descr="qui2.jpg"/>
            <p:cNvPicPr>
              <a:picLocks noChangeAspect="1" noChangeArrowheads="1"/>
            </p:cNvPicPr>
            <p:nvPr/>
          </p:nvPicPr>
          <p:blipFill>
            <a:blip r:embed="rId6" cstate="print">
              <a:duotone>
                <a:schemeClr val="accent3">
                  <a:shade val="45000"/>
                  <a:satMod val="135000"/>
                </a:schemeClr>
                <a:prstClr val="white"/>
              </a:duotone>
            </a:blip>
            <a:srcRect/>
            <a:stretch>
              <a:fillRect/>
            </a:stretch>
          </p:blipFill>
          <p:spPr bwMode="auto">
            <a:xfrm>
              <a:off x="899592" y="2276872"/>
              <a:ext cx="3281551" cy="1857251"/>
            </a:xfrm>
            <a:prstGeom prst="rect">
              <a:avLst/>
            </a:prstGeom>
            <a:noFill/>
            <a:ln>
              <a:noFill/>
            </a:ln>
          </p:spPr>
        </p:pic>
        <p:pic>
          <p:nvPicPr>
            <p:cNvPr id="32774" name="Image 0" descr="1660.png"/>
            <p:cNvPicPr>
              <a:picLocks noChangeAspect="1" noChangeArrowheads="1"/>
            </p:cNvPicPr>
            <p:nvPr/>
          </p:nvPicPr>
          <p:blipFill>
            <a:blip r:embed="rId7" cstate="print">
              <a:duotone>
                <a:schemeClr val="accent3">
                  <a:shade val="45000"/>
                  <a:satMod val="135000"/>
                </a:schemeClr>
                <a:prstClr val="white"/>
              </a:duotone>
            </a:blip>
            <a:srcRect/>
            <a:stretch>
              <a:fillRect/>
            </a:stretch>
          </p:blipFill>
          <p:spPr bwMode="auto">
            <a:xfrm>
              <a:off x="6804248" y="4221088"/>
              <a:ext cx="2112963" cy="2276475"/>
            </a:xfrm>
            <a:prstGeom prst="rect">
              <a:avLst/>
            </a:prstGeom>
            <a:noFill/>
            <a:ln>
              <a:noFill/>
            </a:ln>
          </p:spPr>
        </p:pic>
        <p:pic>
          <p:nvPicPr>
            <p:cNvPr id="32775" name="Image 1"/>
            <p:cNvPicPr>
              <a:picLocks noChangeAspect="1" noChangeArrowheads="1"/>
            </p:cNvPicPr>
            <p:nvPr/>
          </p:nvPicPr>
          <p:blipFill>
            <a:blip r:embed="rId8" cstate="print">
              <a:duotone>
                <a:schemeClr val="accent3">
                  <a:shade val="45000"/>
                  <a:satMod val="135000"/>
                </a:schemeClr>
                <a:prstClr val="white"/>
              </a:duotone>
            </a:blip>
            <a:srcRect/>
            <a:stretch>
              <a:fillRect/>
            </a:stretch>
          </p:blipFill>
          <p:spPr bwMode="auto">
            <a:xfrm>
              <a:off x="899592" y="4221088"/>
              <a:ext cx="5825803" cy="2296142"/>
            </a:xfrm>
            <a:prstGeom prst="rect">
              <a:avLst/>
            </a:prstGeom>
            <a:noFill/>
            <a:ln>
              <a:noFill/>
            </a:ln>
          </p:spPr>
        </p:pic>
        <p:sp>
          <p:nvSpPr>
            <p:cNvPr id="32776" name="Text Box 8"/>
            <p:cNvSpPr txBox="1">
              <a:spLocks noChangeArrowheads="1"/>
            </p:cNvSpPr>
            <p:nvPr/>
          </p:nvSpPr>
          <p:spPr bwMode="auto">
            <a:xfrm>
              <a:off x="179512" y="260648"/>
              <a:ext cx="492443" cy="6192688"/>
            </a:xfrm>
            <a:prstGeom prst="rect">
              <a:avLst/>
            </a:prstGeom>
            <a:solidFill>
              <a:srgbClr val="FFFFFF"/>
            </a:solidFill>
            <a:ln w="9525">
              <a:solidFill>
                <a:srgbClr val="000000"/>
              </a:solidFill>
              <a:miter lim="800000"/>
              <a:headEnd/>
              <a:tailEnd/>
            </a:ln>
          </p:spPr>
          <p:txBody>
            <a:bodyPr vert="vert270" wrap="square" lIns="91440" tIns="45720" rIns="91440" bIns="45720" numCol="1" anchor="t" anchorCtr="0" compatLnSpc="1">
              <a:prstTxWarp prst="textNoShape">
                <a:avLst/>
              </a:prstTxWarp>
              <a:spAutoFit/>
            </a:bodyPr>
            <a:lstStyle/>
            <a:p>
              <a:pPr algn="ctr">
                <a:spcAft>
                  <a:spcPts val="1000"/>
                </a:spcAft>
              </a:pPr>
              <a:r>
                <a:rPr lang="fr-FR" sz="2000" dirty="0" smtClean="0">
                  <a:solidFill>
                    <a:schemeClr val="tx1"/>
                  </a:solidFill>
                </a:rPr>
                <a:t>CIT2   </a:t>
              </a:r>
              <a:r>
                <a:rPr lang="fr-FR" sz="2000" dirty="0">
                  <a:solidFill>
                    <a:schemeClr val="tx1"/>
                  </a:solidFill>
                </a:rPr>
                <a:t>LES ECO </a:t>
              </a:r>
              <a:r>
                <a:rPr lang="fr-FR" sz="2000" dirty="0" smtClean="0">
                  <a:solidFill>
                    <a:schemeClr val="tx1"/>
                  </a:solidFill>
                </a:rPr>
                <a:t>QUARTIERS</a:t>
              </a:r>
              <a:endParaRPr kumimoji="0" lang="fr-FR" sz="2000" b="0" i="0" u="none" strike="noStrike" cap="none" normalizeH="0" baseline="0" dirty="0" smtClean="0">
                <a:ln>
                  <a:noFill/>
                </a:ln>
                <a:solidFill>
                  <a:schemeClr val="tx1"/>
                </a:solidFill>
                <a:effectLst/>
                <a:latin typeface="Arial" pitchFamily="34" charset="0"/>
              </a:endParaRPr>
            </a:p>
          </p:txBody>
        </p:sp>
      </p:grpSp>
      <p:sp>
        <p:nvSpPr>
          <p:cNvPr id="9219"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539580" tIns="539580" rIns="539580" bIns="53958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smtClean="0">
                <a:ln>
                  <a:noFill/>
                </a:ln>
                <a:solidFill>
                  <a:srgbClr val="FFFFFF"/>
                </a:solidFill>
                <a:effectLst/>
                <a:latin typeface="Arial" pitchFamily="34" charset="0"/>
                <a:ea typeface="Times New Roman" pitchFamily="18" charset="0"/>
              </a:rPr>
              <a:t/>
            </a:r>
            <a:br>
              <a:rPr kumimoji="0" lang="fr-FR" sz="1100" b="0" i="0" u="none" strike="noStrike" cap="none" normalizeH="0" baseline="0" smtClean="0">
                <a:ln>
                  <a:noFill/>
                </a:ln>
                <a:solidFill>
                  <a:srgbClr val="FFFFFF"/>
                </a:solidFill>
                <a:effectLst/>
                <a:latin typeface="Arial" pitchFamily="34" charset="0"/>
                <a:ea typeface="Times New Roman" pitchFamily="18" charset="0"/>
              </a:rPr>
            </a:br>
            <a:endParaRPr kumimoji="0" lang="fr-FR" sz="11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endParaRPr>
          </a:p>
        </p:txBody>
      </p:sp>
      <p:sp>
        <p:nvSpPr>
          <p:cNvPr id="9221" name="Rectangle 5"/>
          <p:cNvSpPr>
            <a:spLocks noChangeArrowheads="1"/>
          </p:cNvSpPr>
          <p:nvPr/>
        </p:nvSpPr>
        <p:spPr bwMode="auto">
          <a:xfrm>
            <a:off x="0" y="1057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endParaRPr>
          </a:p>
        </p:txBody>
      </p:sp>
      <p:grpSp>
        <p:nvGrpSpPr>
          <p:cNvPr id="17" name="Groupe 16"/>
          <p:cNvGrpSpPr/>
          <p:nvPr/>
        </p:nvGrpSpPr>
        <p:grpSpPr>
          <a:xfrm>
            <a:off x="1043608" y="404664"/>
            <a:ext cx="7704856" cy="1440160"/>
            <a:chOff x="1115616" y="1052736"/>
            <a:chExt cx="7704856" cy="1440160"/>
          </a:xfrm>
        </p:grpSpPr>
        <p:sp>
          <p:nvSpPr>
            <p:cNvPr id="15" name="ZoneTexte 14"/>
            <p:cNvSpPr txBox="1"/>
            <p:nvPr/>
          </p:nvSpPr>
          <p:spPr>
            <a:xfrm>
              <a:off x="1115616" y="1052736"/>
              <a:ext cx="7704856" cy="1384995"/>
            </a:xfrm>
            <a:prstGeom prst="rect">
              <a:avLst/>
            </a:prstGeom>
            <a:solidFill>
              <a:srgbClr val="92D050"/>
            </a:solidFill>
          </p:spPr>
          <p:txBody>
            <a:bodyPr wrap="square" rtlCol="0">
              <a:spAutoFit/>
            </a:bodyPr>
            <a:lstStyle/>
            <a:p>
              <a:pPr algn="r"/>
              <a:r>
                <a:rPr lang="fr-FR" sz="2800" dirty="0" smtClean="0">
                  <a:solidFill>
                    <a:schemeClr val="bg1"/>
                  </a:solidFill>
                </a:rPr>
                <a:t>		Premier </a:t>
              </a:r>
              <a:r>
                <a:rPr lang="fr-FR" sz="2800" dirty="0">
                  <a:solidFill>
                    <a:schemeClr val="bg1"/>
                  </a:solidFill>
                </a:rPr>
                <a:t>travail sur les éco quartiers : Pourquoi ce thème ?</a:t>
              </a:r>
            </a:p>
            <a:p>
              <a:endParaRPr lang="fr-FR" sz="2800" dirty="0">
                <a:solidFill>
                  <a:schemeClr val="bg1"/>
                </a:solidFill>
              </a:endParaRPr>
            </a:p>
          </p:txBody>
        </p:sp>
        <p:pic>
          <p:nvPicPr>
            <p:cNvPr id="16" name="Image 2" descr="MC900434233[1]"/>
            <p:cNvPicPr>
              <a:picLocks noChangeAspect="1" noChangeArrowheads="1"/>
            </p:cNvPicPr>
            <p:nvPr/>
          </p:nvPicPr>
          <p:blipFill>
            <a:blip r:embed="rId9" cstate="print"/>
            <a:srcRect/>
            <a:stretch>
              <a:fillRect/>
            </a:stretch>
          </p:blipFill>
          <p:spPr bwMode="auto">
            <a:xfrm>
              <a:off x="1187624" y="1052736"/>
              <a:ext cx="2308828" cy="1440160"/>
            </a:xfrm>
            <a:prstGeom prst="rect">
              <a:avLst/>
            </a:prstGeom>
            <a:noFill/>
          </p:spPr>
        </p:pic>
      </p:grpSp>
      <p:sp>
        <p:nvSpPr>
          <p:cNvPr id="18" name="ZoneTexte 17"/>
          <p:cNvSpPr txBox="1"/>
          <p:nvPr/>
        </p:nvSpPr>
        <p:spPr>
          <a:xfrm>
            <a:off x="1043608" y="1844824"/>
            <a:ext cx="3168352" cy="646331"/>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lvl="0"/>
            <a:r>
              <a:rPr lang="fr-FR" dirty="0" smtClean="0"/>
              <a:t>1. C’est </a:t>
            </a:r>
            <a:r>
              <a:rPr lang="fr-FR" dirty="0"/>
              <a:t>quoi un quartier ?</a:t>
            </a:r>
          </a:p>
          <a:p>
            <a:endParaRPr lang="fr-FR" dirty="0"/>
          </a:p>
        </p:txBody>
      </p:sp>
      <p:pic>
        <p:nvPicPr>
          <p:cNvPr id="20482" name="Picture 2" descr="http://ts1.mm.bing.net/images/thumbnail.aspx?q=668025425776&amp;id=57cfe6c1723899ce715efa3c901db3e7&amp;url=http%3a%2f%2fglobal.photobynight.com%2fimages%2f20090209123804_grande_arche_de_la_defense.jpg"/>
          <p:cNvPicPr>
            <a:picLocks noChangeAspect="1" noChangeArrowheads="1"/>
          </p:cNvPicPr>
          <p:nvPr/>
        </p:nvPicPr>
        <p:blipFill>
          <a:blip r:embed="rId10" cstate="print"/>
          <a:srcRect/>
          <a:stretch>
            <a:fillRect/>
          </a:stretch>
        </p:blipFill>
        <p:spPr bwMode="auto">
          <a:xfrm>
            <a:off x="6228184" y="4293096"/>
            <a:ext cx="2448272" cy="1836204"/>
          </a:xfrm>
          <a:prstGeom prst="rect">
            <a:avLst/>
          </a:prstGeom>
          <a:noFill/>
        </p:spPr>
      </p:pic>
      <p:pic>
        <p:nvPicPr>
          <p:cNvPr id="20484" name="Picture 4" descr="http://ts1.mm.bing.net/images/thumbnail.aspx?q=479573850244&amp;id=0c9c11acbb33febd056709b1364732f1&amp;url=http%3a%2f%2fwww.gullivearth.com%2fimages%2fvieux_lille.JPG"/>
          <p:cNvPicPr>
            <a:picLocks noChangeAspect="1" noChangeArrowheads="1"/>
          </p:cNvPicPr>
          <p:nvPr/>
        </p:nvPicPr>
        <p:blipFill>
          <a:blip r:embed="rId11" cstate="print"/>
          <a:srcRect/>
          <a:stretch>
            <a:fillRect/>
          </a:stretch>
        </p:blipFill>
        <p:spPr bwMode="auto">
          <a:xfrm>
            <a:off x="1331640" y="2456891"/>
            <a:ext cx="2448272" cy="1836204"/>
          </a:xfrm>
          <a:prstGeom prst="rect">
            <a:avLst/>
          </a:prstGeom>
          <a:noFill/>
        </p:spPr>
      </p:pic>
      <p:pic>
        <p:nvPicPr>
          <p:cNvPr id="20486" name="Picture 6" descr="http://ts3.mm.bing.net/images/thumbnail.aspx?q=700652986006&amp;id=4f24a96742c4a9d73e27ccb8bd029919&amp;url=http%3a%2f%2fdarwinara.files.wordpress.com%2f2008%2f09%2fwazemmes3.jpg"/>
          <p:cNvPicPr>
            <a:picLocks noChangeAspect="1" noChangeArrowheads="1"/>
          </p:cNvPicPr>
          <p:nvPr/>
        </p:nvPicPr>
        <p:blipFill>
          <a:blip r:embed="rId12" cstate="print"/>
          <a:srcRect/>
          <a:stretch>
            <a:fillRect/>
          </a:stretch>
        </p:blipFill>
        <p:spPr bwMode="auto">
          <a:xfrm>
            <a:off x="3779912" y="2456891"/>
            <a:ext cx="2448272" cy="1836204"/>
          </a:xfrm>
          <a:prstGeom prst="rect">
            <a:avLst/>
          </a:prstGeom>
          <a:noFill/>
        </p:spPr>
      </p:pic>
      <p:pic>
        <p:nvPicPr>
          <p:cNvPr id="20490" name="Picture 10" descr="http://ts4.mm.bing.net/images/thumbnail.aspx?q=423636835211&amp;id=de6052a75697561043216941fe437402&amp;url=http%3a%2f%2fupload.wikimedia.org%2fwikipedia%2fcommons%2f4%2f40%2fEURALILLE.Tour_de_Lille_et_Tour_Lille_Europe.JPG"/>
          <p:cNvPicPr>
            <a:picLocks noChangeAspect="1" noChangeArrowheads="1"/>
          </p:cNvPicPr>
          <p:nvPr/>
        </p:nvPicPr>
        <p:blipFill>
          <a:blip r:embed="rId13" cstate="print"/>
          <a:srcRect/>
          <a:stretch>
            <a:fillRect/>
          </a:stretch>
        </p:blipFill>
        <p:spPr bwMode="auto">
          <a:xfrm>
            <a:off x="6228184" y="2439778"/>
            <a:ext cx="2448272" cy="1836204"/>
          </a:xfrm>
          <a:prstGeom prst="rect">
            <a:avLst/>
          </a:prstGeom>
          <a:noFill/>
        </p:spPr>
      </p:pic>
      <p:pic>
        <p:nvPicPr>
          <p:cNvPr id="20492" name="Picture 12" descr="http://ts2.mm.bing.net/images/thumbnail.aspx?q=544180215605&amp;id=e9216a82f5fef4429bb2d0acd2c30c72&amp;url=http%3a%2f%2fparis.photobynight.com%2fimages%2f20081227120056_decorations_noel_champs_elysees.jpg"/>
          <p:cNvPicPr>
            <a:picLocks noChangeAspect="1" noChangeArrowheads="1"/>
          </p:cNvPicPr>
          <p:nvPr/>
        </p:nvPicPr>
        <p:blipFill>
          <a:blip r:embed="rId14" cstate="print"/>
          <a:srcRect/>
          <a:stretch>
            <a:fillRect/>
          </a:stretch>
        </p:blipFill>
        <p:spPr bwMode="auto">
          <a:xfrm>
            <a:off x="3707904" y="4293096"/>
            <a:ext cx="2569468" cy="1927101"/>
          </a:xfrm>
          <a:prstGeom prst="rect">
            <a:avLst/>
          </a:prstGeom>
          <a:noFill/>
        </p:spPr>
      </p:pic>
      <p:pic>
        <p:nvPicPr>
          <p:cNvPr id="20496" name="Picture 16" descr="http://www.lavoixdunord.fr/stories/thumb250x00/mediastore/VDN/A2008/M08/11a84e9_1.jpg.jpg"/>
          <p:cNvPicPr>
            <a:picLocks noChangeAspect="1" noChangeArrowheads="1"/>
          </p:cNvPicPr>
          <p:nvPr/>
        </p:nvPicPr>
        <p:blipFill>
          <a:blip r:embed="rId15" cstate="print"/>
          <a:srcRect/>
          <a:stretch>
            <a:fillRect/>
          </a:stretch>
        </p:blipFill>
        <p:spPr bwMode="auto">
          <a:xfrm>
            <a:off x="1907704" y="4221088"/>
            <a:ext cx="1805186" cy="1805186"/>
          </a:xfrm>
          <a:prstGeom prst="rect">
            <a:avLst/>
          </a:prstGeom>
          <a:noFill/>
        </p:spPr>
      </p:pic>
      <p:sp>
        <p:nvSpPr>
          <p:cNvPr id="9217" name="Text Box 1"/>
          <p:cNvSpPr txBox="1">
            <a:spLocks noChangeArrowheads="1"/>
          </p:cNvSpPr>
          <p:nvPr/>
        </p:nvSpPr>
        <p:spPr bwMode="auto">
          <a:xfrm>
            <a:off x="1043608" y="5949280"/>
            <a:ext cx="7776864" cy="72008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DEFINITION </a:t>
            </a:r>
            <a:r>
              <a:rPr kumimoji="0" lang="fr-FR"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Un quartier </a:t>
            </a: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est une division administrative ou géographique d'une ville.</a:t>
            </a:r>
            <a:endParaRPr kumimoji="0" lang="fr-FR"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trips(down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48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048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049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049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049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048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9217"/>
                                        </p:tgtEl>
                                        <p:attrNameLst>
                                          <p:attrName>style.visibility</p:attrName>
                                        </p:attrNameLst>
                                      </p:cBhvr>
                                      <p:to>
                                        <p:strVal val="visible"/>
                                      </p:to>
                                    </p:set>
                                    <p:animEffect transition="in" filter="blinds(horizontal)">
                                      <p:cBhvr>
                                        <p:cTn id="36" dur="500"/>
                                        <p:tgtEl>
                                          <p:spTgt spid="9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92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8"/>
          <p:cNvGrpSpPr/>
          <p:nvPr/>
        </p:nvGrpSpPr>
        <p:grpSpPr>
          <a:xfrm>
            <a:off x="179512" y="260648"/>
            <a:ext cx="8784976" cy="6256582"/>
            <a:chOff x="179512" y="260648"/>
            <a:chExt cx="8784976" cy="6256582"/>
          </a:xfrm>
        </p:grpSpPr>
        <p:pic>
          <p:nvPicPr>
            <p:cNvPr id="32770" name="Image 2"/>
            <p:cNvPicPr>
              <a:picLocks noChangeAspect="1" noChangeArrowheads="1"/>
            </p:cNvPicPr>
            <p:nvPr/>
          </p:nvPicPr>
          <p:blipFill>
            <a:blip r:embed="rId3" cstate="print">
              <a:duotone>
                <a:schemeClr val="accent3">
                  <a:shade val="45000"/>
                  <a:satMod val="135000"/>
                </a:schemeClr>
                <a:prstClr val="white"/>
              </a:duotone>
            </a:blip>
            <a:srcRect/>
            <a:stretch>
              <a:fillRect/>
            </a:stretch>
          </p:blipFill>
          <p:spPr bwMode="auto">
            <a:xfrm>
              <a:off x="5057604" y="295024"/>
              <a:ext cx="3878112" cy="1909839"/>
            </a:xfrm>
            <a:prstGeom prst="rect">
              <a:avLst/>
            </a:prstGeom>
            <a:noFill/>
            <a:ln>
              <a:noFill/>
            </a:ln>
          </p:spPr>
        </p:pic>
        <p:pic>
          <p:nvPicPr>
            <p:cNvPr id="32771" name="Image 1"/>
            <p:cNvPicPr>
              <a:picLocks noChangeAspect="1" noChangeArrowheads="1"/>
            </p:cNvPicPr>
            <p:nvPr/>
          </p:nvPicPr>
          <p:blipFill>
            <a:blip r:embed="rId4" cstate="print">
              <a:duotone>
                <a:schemeClr val="accent3">
                  <a:shade val="45000"/>
                  <a:satMod val="135000"/>
                </a:schemeClr>
                <a:prstClr val="white"/>
              </a:duotone>
            </a:blip>
            <a:srcRect/>
            <a:stretch>
              <a:fillRect/>
            </a:stretch>
          </p:blipFill>
          <p:spPr bwMode="auto">
            <a:xfrm>
              <a:off x="899592" y="260648"/>
              <a:ext cx="4125462" cy="1967088"/>
            </a:xfrm>
            <a:prstGeom prst="rect">
              <a:avLst/>
            </a:prstGeom>
            <a:noFill/>
            <a:ln>
              <a:noFill/>
            </a:ln>
          </p:spPr>
        </p:pic>
        <p:pic>
          <p:nvPicPr>
            <p:cNvPr id="32772" name="Image 6" descr="parc_visite.jpg"/>
            <p:cNvPicPr>
              <a:picLocks noChangeAspect="1" noChangeArrowheads="1"/>
            </p:cNvPicPr>
            <p:nvPr/>
          </p:nvPicPr>
          <p:blipFill>
            <a:blip r:embed="rId5" cstate="print">
              <a:duotone>
                <a:schemeClr val="accent3">
                  <a:shade val="45000"/>
                  <a:satMod val="135000"/>
                </a:schemeClr>
                <a:prstClr val="white"/>
              </a:duotone>
            </a:blip>
            <a:srcRect/>
            <a:stretch>
              <a:fillRect/>
            </a:stretch>
          </p:blipFill>
          <p:spPr bwMode="auto">
            <a:xfrm>
              <a:off x="4248472" y="2283297"/>
              <a:ext cx="4716016" cy="1865783"/>
            </a:xfrm>
            <a:prstGeom prst="rect">
              <a:avLst/>
            </a:prstGeom>
            <a:noFill/>
            <a:ln>
              <a:noFill/>
            </a:ln>
          </p:spPr>
        </p:pic>
        <p:pic>
          <p:nvPicPr>
            <p:cNvPr id="32773" name="Image 4" descr="qui2.jpg"/>
            <p:cNvPicPr>
              <a:picLocks noChangeAspect="1" noChangeArrowheads="1"/>
            </p:cNvPicPr>
            <p:nvPr/>
          </p:nvPicPr>
          <p:blipFill>
            <a:blip r:embed="rId6" cstate="print">
              <a:duotone>
                <a:schemeClr val="accent3">
                  <a:shade val="45000"/>
                  <a:satMod val="135000"/>
                </a:schemeClr>
                <a:prstClr val="white"/>
              </a:duotone>
            </a:blip>
            <a:srcRect/>
            <a:stretch>
              <a:fillRect/>
            </a:stretch>
          </p:blipFill>
          <p:spPr bwMode="auto">
            <a:xfrm>
              <a:off x="899592" y="2276872"/>
              <a:ext cx="3281551" cy="1857251"/>
            </a:xfrm>
            <a:prstGeom prst="rect">
              <a:avLst/>
            </a:prstGeom>
            <a:noFill/>
            <a:ln>
              <a:noFill/>
            </a:ln>
          </p:spPr>
        </p:pic>
        <p:pic>
          <p:nvPicPr>
            <p:cNvPr id="32774" name="Image 0" descr="1660.png"/>
            <p:cNvPicPr>
              <a:picLocks noChangeAspect="1" noChangeArrowheads="1"/>
            </p:cNvPicPr>
            <p:nvPr/>
          </p:nvPicPr>
          <p:blipFill>
            <a:blip r:embed="rId7" cstate="print">
              <a:duotone>
                <a:schemeClr val="accent3">
                  <a:shade val="45000"/>
                  <a:satMod val="135000"/>
                </a:schemeClr>
                <a:prstClr val="white"/>
              </a:duotone>
            </a:blip>
            <a:srcRect/>
            <a:stretch>
              <a:fillRect/>
            </a:stretch>
          </p:blipFill>
          <p:spPr bwMode="auto">
            <a:xfrm>
              <a:off x="6804248" y="4221088"/>
              <a:ext cx="2112963" cy="2276475"/>
            </a:xfrm>
            <a:prstGeom prst="rect">
              <a:avLst/>
            </a:prstGeom>
            <a:noFill/>
            <a:ln>
              <a:noFill/>
            </a:ln>
          </p:spPr>
        </p:pic>
        <p:pic>
          <p:nvPicPr>
            <p:cNvPr id="32775" name="Image 1"/>
            <p:cNvPicPr>
              <a:picLocks noChangeAspect="1" noChangeArrowheads="1"/>
            </p:cNvPicPr>
            <p:nvPr/>
          </p:nvPicPr>
          <p:blipFill>
            <a:blip r:embed="rId8" cstate="print">
              <a:duotone>
                <a:schemeClr val="accent3">
                  <a:shade val="45000"/>
                  <a:satMod val="135000"/>
                </a:schemeClr>
                <a:prstClr val="white"/>
              </a:duotone>
            </a:blip>
            <a:srcRect/>
            <a:stretch>
              <a:fillRect/>
            </a:stretch>
          </p:blipFill>
          <p:spPr bwMode="auto">
            <a:xfrm>
              <a:off x="899592" y="4221088"/>
              <a:ext cx="5825803" cy="2296142"/>
            </a:xfrm>
            <a:prstGeom prst="rect">
              <a:avLst/>
            </a:prstGeom>
            <a:noFill/>
            <a:ln>
              <a:noFill/>
            </a:ln>
          </p:spPr>
        </p:pic>
        <p:sp>
          <p:nvSpPr>
            <p:cNvPr id="32776" name="Text Box 8"/>
            <p:cNvSpPr txBox="1">
              <a:spLocks noChangeArrowheads="1"/>
            </p:cNvSpPr>
            <p:nvPr/>
          </p:nvSpPr>
          <p:spPr bwMode="auto">
            <a:xfrm>
              <a:off x="179512" y="260648"/>
              <a:ext cx="492443" cy="6192688"/>
            </a:xfrm>
            <a:prstGeom prst="rect">
              <a:avLst/>
            </a:prstGeom>
            <a:solidFill>
              <a:srgbClr val="FFFFFF"/>
            </a:solidFill>
            <a:ln w="9525">
              <a:solidFill>
                <a:srgbClr val="000000"/>
              </a:solidFill>
              <a:miter lim="800000"/>
              <a:headEnd/>
              <a:tailEnd/>
            </a:ln>
          </p:spPr>
          <p:txBody>
            <a:bodyPr vert="vert270" wrap="square" lIns="91440" tIns="45720" rIns="91440" bIns="45720" numCol="1" anchor="t" anchorCtr="0" compatLnSpc="1">
              <a:prstTxWarp prst="textNoShape">
                <a:avLst/>
              </a:prstTxWarp>
              <a:spAutoFit/>
            </a:bodyPr>
            <a:lstStyle/>
            <a:p>
              <a:pPr algn="ctr">
                <a:spcAft>
                  <a:spcPts val="1000"/>
                </a:spcAft>
              </a:pPr>
              <a:r>
                <a:rPr lang="fr-FR" sz="2000" dirty="0" smtClean="0">
                  <a:solidFill>
                    <a:schemeClr val="tx1"/>
                  </a:solidFill>
                </a:rPr>
                <a:t>CIT2   </a:t>
              </a:r>
              <a:r>
                <a:rPr lang="fr-FR" sz="2000" dirty="0">
                  <a:solidFill>
                    <a:schemeClr val="tx1"/>
                  </a:solidFill>
                </a:rPr>
                <a:t>LES ECO </a:t>
              </a:r>
              <a:r>
                <a:rPr lang="fr-FR" sz="2000" dirty="0" smtClean="0">
                  <a:solidFill>
                    <a:schemeClr val="tx1"/>
                  </a:solidFill>
                </a:rPr>
                <a:t>QUARTIERS</a:t>
              </a:r>
              <a:endParaRPr kumimoji="0" lang="fr-FR" sz="2000" b="0" i="0" u="none" strike="noStrike" cap="none" normalizeH="0" baseline="0" dirty="0" smtClean="0">
                <a:ln>
                  <a:noFill/>
                </a:ln>
                <a:solidFill>
                  <a:schemeClr val="tx1"/>
                </a:solidFill>
                <a:effectLst/>
                <a:latin typeface="Arial" pitchFamily="34" charset="0"/>
              </a:endParaRPr>
            </a:p>
          </p:txBody>
        </p:sp>
      </p:grpSp>
      <p:sp>
        <p:nvSpPr>
          <p:cNvPr id="9219"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539580" tIns="539580" rIns="539580" bIns="53958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smtClean="0">
                <a:ln>
                  <a:noFill/>
                </a:ln>
                <a:solidFill>
                  <a:srgbClr val="FFFFFF"/>
                </a:solidFill>
                <a:effectLst/>
                <a:latin typeface="Arial" pitchFamily="34" charset="0"/>
                <a:ea typeface="Times New Roman" pitchFamily="18" charset="0"/>
              </a:rPr>
              <a:t/>
            </a:r>
            <a:br>
              <a:rPr kumimoji="0" lang="fr-FR" sz="1100" b="0" i="0" u="none" strike="noStrike" cap="none" normalizeH="0" baseline="0" smtClean="0">
                <a:ln>
                  <a:noFill/>
                </a:ln>
                <a:solidFill>
                  <a:srgbClr val="FFFFFF"/>
                </a:solidFill>
                <a:effectLst/>
                <a:latin typeface="Arial" pitchFamily="34" charset="0"/>
                <a:ea typeface="Times New Roman" pitchFamily="18" charset="0"/>
              </a:rPr>
            </a:br>
            <a:endParaRPr kumimoji="0" lang="fr-FR" sz="11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endParaRPr>
          </a:p>
        </p:txBody>
      </p:sp>
      <p:sp>
        <p:nvSpPr>
          <p:cNvPr id="9221" name="Rectangle 5"/>
          <p:cNvSpPr>
            <a:spLocks noChangeArrowheads="1"/>
          </p:cNvSpPr>
          <p:nvPr/>
        </p:nvSpPr>
        <p:spPr bwMode="auto">
          <a:xfrm>
            <a:off x="0" y="1057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endParaRPr>
          </a:p>
        </p:txBody>
      </p:sp>
      <p:sp>
        <p:nvSpPr>
          <p:cNvPr id="18" name="ZoneTexte 17"/>
          <p:cNvSpPr txBox="1"/>
          <p:nvPr/>
        </p:nvSpPr>
        <p:spPr>
          <a:xfrm>
            <a:off x="971600" y="332656"/>
            <a:ext cx="7848872" cy="1015663"/>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fr-FR" sz="2000" dirty="0" smtClean="0"/>
              <a:t>2. </a:t>
            </a:r>
            <a:r>
              <a:rPr lang="fr-FR" sz="2000" dirty="0"/>
              <a:t>Quelles sont les évolutions des quartiers  lillois depuis le début du XXème siècle? </a:t>
            </a:r>
          </a:p>
          <a:p>
            <a:endParaRPr lang="fr-FR" sz="2000" dirty="0"/>
          </a:p>
        </p:txBody>
      </p:sp>
      <p:grpSp>
        <p:nvGrpSpPr>
          <p:cNvPr id="28" name="Group 17"/>
          <p:cNvGrpSpPr>
            <a:grpSpLocks/>
          </p:cNvGrpSpPr>
          <p:nvPr/>
        </p:nvGrpSpPr>
        <p:grpSpPr bwMode="auto">
          <a:xfrm>
            <a:off x="6288088" y="3295650"/>
            <a:ext cx="1944687" cy="827088"/>
            <a:chOff x="7602" y="8441"/>
            <a:chExt cx="2898" cy="1201"/>
          </a:xfrm>
        </p:grpSpPr>
        <p:sp>
          <p:nvSpPr>
            <p:cNvPr id="29" name="AutoShape 18"/>
            <p:cNvSpPr>
              <a:spLocks noChangeArrowheads="1"/>
            </p:cNvSpPr>
            <p:nvPr/>
          </p:nvSpPr>
          <p:spPr bwMode="auto">
            <a:xfrm>
              <a:off x="7665" y="8505"/>
              <a:ext cx="2835" cy="1051"/>
            </a:xfrm>
            <a:prstGeom prst="roundRect">
              <a:avLst>
                <a:gd name="adj" fmla="val 16667"/>
              </a:avLst>
            </a:prstGeom>
            <a:solidFill>
              <a:srgbClr val="FFFFFF"/>
            </a:solidFill>
            <a:ln w="9525">
              <a:solidFill>
                <a:srgbClr val="000000"/>
              </a:solidFill>
              <a:round/>
              <a:headEnd/>
              <a:tailEnd/>
            </a:ln>
          </p:spPr>
          <p:txBody>
            <a:bodyPr/>
            <a:lstStyle/>
            <a:p>
              <a:endParaRPr lang="fr-FR"/>
            </a:p>
          </p:txBody>
        </p:sp>
        <p:pic>
          <p:nvPicPr>
            <p:cNvPr id="30" name="Picture 2"/>
            <p:cNvPicPr>
              <a:picLocks noChangeAspect="1" noChangeArrowheads="1"/>
            </p:cNvPicPr>
            <p:nvPr/>
          </p:nvPicPr>
          <p:blipFill>
            <a:blip r:embed="rId9" cstate="print"/>
            <a:srcRect l="26786" r="24999"/>
            <a:stretch>
              <a:fillRect/>
            </a:stretch>
          </p:blipFill>
          <p:spPr bwMode="auto">
            <a:xfrm>
              <a:off x="7743" y="8520"/>
              <a:ext cx="632" cy="9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1" name="Line 20"/>
            <p:cNvSpPr>
              <a:spLocks noChangeShapeType="1"/>
            </p:cNvSpPr>
            <p:nvPr/>
          </p:nvSpPr>
          <p:spPr bwMode="auto">
            <a:xfrm>
              <a:off x="8430" y="8955"/>
              <a:ext cx="1920" cy="0"/>
            </a:xfrm>
            <a:prstGeom prst="line">
              <a:avLst/>
            </a:prstGeom>
            <a:noFill/>
            <a:ln w="9525">
              <a:solidFill>
                <a:srgbClr val="000000"/>
              </a:solidFill>
              <a:prstDash val="dash"/>
              <a:round/>
              <a:headEnd/>
              <a:tailEnd/>
            </a:ln>
          </p:spPr>
          <p:txBody>
            <a:bodyPr/>
            <a:lstStyle/>
            <a:p>
              <a:endParaRPr lang="fr-FR"/>
            </a:p>
          </p:txBody>
        </p:sp>
        <p:sp>
          <p:nvSpPr>
            <p:cNvPr id="32" name="Line 21"/>
            <p:cNvSpPr>
              <a:spLocks noChangeShapeType="1"/>
            </p:cNvSpPr>
            <p:nvPr/>
          </p:nvSpPr>
          <p:spPr bwMode="auto">
            <a:xfrm>
              <a:off x="8441" y="9328"/>
              <a:ext cx="1920" cy="0"/>
            </a:xfrm>
            <a:prstGeom prst="line">
              <a:avLst/>
            </a:prstGeom>
            <a:noFill/>
            <a:ln w="9525">
              <a:solidFill>
                <a:srgbClr val="000000"/>
              </a:solidFill>
              <a:prstDash val="dash"/>
              <a:round/>
              <a:headEnd/>
              <a:tailEnd/>
            </a:ln>
          </p:spPr>
          <p:txBody>
            <a:bodyPr/>
            <a:lstStyle/>
            <a:p>
              <a:endParaRPr lang="fr-FR"/>
            </a:p>
          </p:txBody>
        </p:sp>
      </p:grpSp>
      <p:grpSp>
        <p:nvGrpSpPr>
          <p:cNvPr id="49" name="Groupe 48"/>
          <p:cNvGrpSpPr/>
          <p:nvPr/>
        </p:nvGrpSpPr>
        <p:grpSpPr>
          <a:xfrm>
            <a:off x="1804312" y="1722438"/>
            <a:ext cx="4544683" cy="4567237"/>
            <a:chOff x="1804312" y="1722438"/>
            <a:chExt cx="4544683" cy="4567237"/>
          </a:xfrm>
        </p:grpSpPr>
        <p:pic>
          <p:nvPicPr>
            <p:cNvPr id="19" name="Ellipse 3"/>
            <p:cNvPicPr>
              <a:picLocks noChangeArrowheads="1"/>
            </p:cNvPicPr>
            <p:nvPr/>
          </p:nvPicPr>
          <p:blipFill>
            <a:blip r:embed="rId10" cstate="print"/>
            <a:srcRect/>
            <a:stretch>
              <a:fillRect/>
            </a:stretch>
          </p:blipFill>
          <p:spPr bwMode="auto">
            <a:xfrm>
              <a:off x="1889125" y="1722438"/>
              <a:ext cx="4440238" cy="4567237"/>
            </a:xfrm>
            <a:prstGeom prst="rect">
              <a:avLst/>
            </a:prstGeom>
            <a:noFill/>
            <a:ln w="9525">
              <a:noFill/>
              <a:miter lim="800000"/>
              <a:headEnd/>
              <a:tailEnd/>
            </a:ln>
          </p:spPr>
        </p:pic>
        <p:sp>
          <p:nvSpPr>
            <p:cNvPr id="20" name="Ellipse 26"/>
            <p:cNvSpPr>
              <a:spLocks noChangeArrowheads="1"/>
            </p:cNvSpPr>
            <p:nvPr/>
          </p:nvSpPr>
          <p:spPr bwMode="auto">
            <a:xfrm>
              <a:off x="2963863" y="5022850"/>
              <a:ext cx="1044575" cy="1074738"/>
            </a:xfrm>
            <a:prstGeom prst="ellipse">
              <a:avLst/>
            </a:prstGeom>
            <a:solidFill>
              <a:srgbClr val="F79646">
                <a:alpha val="61176"/>
              </a:srgbClr>
            </a:solidFill>
            <a:ln w="25400" algn="ctr">
              <a:noFill/>
              <a:round/>
              <a:headEnd/>
              <a:tailEnd/>
            </a:ln>
          </p:spPr>
          <p:txBody>
            <a:bodyPr lIns="65837" tIns="32918" rIns="65837" bIns="32918"/>
            <a:lstStyle/>
            <a:p>
              <a:pPr hangingPunct="0">
                <a:lnSpc>
                  <a:spcPct val="93000"/>
                </a:lnSpc>
                <a:buClr>
                  <a:srgbClr val="000000"/>
                </a:buClr>
                <a:buSzPct val="100000"/>
                <a:buFont typeface="Times New Roman" charset="0"/>
                <a:buNone/>
              </a:pPr>
              <a:endParaRPr lang="fr-FR">
                <a:latin typeface="Arial" charset="0"/>
              </a:endParaRPr>
            </a:p>
          </p:txBody>
        </p:sp>
        <p:sp>
          <p:nvSpPr>
            <p:cNvPr id="21" name="Ellipse 27"/>
            <p:cNvSpPr>
              <a:spLocks noChangeArrowheads="1"/>
            </p:cNvSpPr>
            <p:nvPr/>
          </p:nvSpPr>
          <p:spPr bwMode="auto">
            <a:xfrm>
              <a:off x="4921250" y="4406900"/>
              <a:ext cx="1044575" cy="1074738"/>
            </a:xfrm>
            <a:prstGeom prst="ellipse">
              <a:avLst/>
            </a:prstGeom>
            <a:solidFill>
              <a:srgbClr val="F79646">
                <a:alpha val="61176"/>
              </a:srgbClr>
            </a:solidFill>
            <a:ln w="25400" algn="ctr">
              <a:noFill/>
              <a:round/>
              <a:headEnd/>
              <a:tailEnd/>
            </a:ln>
          </p:spPr>
          <p:txBody>
            <a:bodyPr lIns="65837" tIns="32918" rIns="65837" bIns="32918"/>
            <a:lstStyle/>
            <a:p>
              <a:pPr hangingPunct="0">
                <a:lnSpc>
                  <a:spcPct val="93000"/>
                </a:lnSpc>
                <a:buClr>
                  <a:srgbClr val="000000"/>
                </a:buClr>
                <a:buSzPct val="100000"/>
                <a:buFont typeface="Times New Roman" charset="0"/>
                <a:buNone/>
              </a:pPr>
              <a:endParaRPr lang="fr-FR">
                <a:latin typeface="Arial" charset="0"/>
              </a:endParaRPr>
            </a:p>
          </p:txBody>
        </p:sp>
        <p:graphicFrame>
          <p:nvGraphicFramePr>
            <p:cNvPr id="22" name="Diagramme 21"/>
            <p:cNvGraphicFramePr/>
            <p:nvPr/>
          </p:nvGraphicFramePr>
          <p:xfrm>
            <a:off x="1804312" y="2416853"/>
            <a:ext cx="4544683" cy="3428869"/>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23" name="Ellipse 5"/>
            <p:cNvSpPr/>
            <p:nvPr/>
          </p:nvSpPr>
          <p:spPr>
            <a:xfrm>
              <a:off x="3107834" y="2997867"/>
              <a:ext cx="1994005" cy="2049857"/>
            </a:xfrm>
            <a:prstGeom prst="ellipse">
              <a:avLst/>
            </a:prstGeom>
            <a:effectLst>
              <a:innerShdw blurRad="114300">
                <a:prstClr val="black"/>
              </a:innerShdw>
            </a:effectLst>
          </p:spPr>
          <p:style>
            <a:lnRef idx="2">
              <a:schemeClr val="accent6">
                <a:shade val="50000"/>
              </a:schemeClr>
            </a:lnRef>
            <a:fillRef idx="1">
              <a:schemeClr val="accent6"/>
            </a:fillRef>
            <a:effectRef idx="0">
              <a:schemeClr val="accent6"/>
            </a:effectRef>
            <a:fontRef idx="minor">
              <a:schemeClr val="lt1"/>
            </a:fontRef>
          </p:style>
          <p:txBody>
            <a:bodyPr/>
            <a:lstStyle/>
            <a:p>
              <a:pPr algn="ctr" defTabSz="914400" fontAlgn="auto">
                <a:spcBef>
                  <a:spcPts val="0"/>
                </a:spcBef>
                <a:spcAft>
                  <a:spcPts val="0"/>
                </a:spcAft>
                <a:defRPr/>
              </a:pPr>
              <a:r>
                <a:rPr lang="fr-FR" dirty="0">
                  <a:ln w="18415" cmpd="sng">
                    <a:solidFill>
                      <a:srgbClr val="FFFFFF"/>
                    </a:solidFill>
                    <a:prstDash val="solid"/>
                  </a:ln>
                  <a:solidFill>
                    <a:srgbClr val="FFFFFF"/>
                  </a:solidFill>
                  <a:effectLst>
                    <a:outerShdw blurRad="63500" dir="3600000" algn="tl" rotWithShape="0">
                      <a:srgbClr val="000000">
                        <a:alpha val="70000"/>
                      </a:srgbClr>
                    </a:outerShdw>
                  </a:effectLst>
                </a:rPr>
                <a:t>Sciences de l’Ingénieur</a:t>
              </a:r>
            </a:p>
          </p:txBody>
        </p:sp>
        <p:sp>
          <p:nvSpPr>
            <p:cNvPr id="24" name="Ellipse 29"/>
            <p:cNvSpPr>
              <a:spLocks noChangeArrowheads="1"/>
            </p:cNvSpPr>
            <p:nvPr/>
          </p:nvSpPr>
          <p:spPr bwMode="auto">
            <a:xfrm>
              <a:off x="4697413" y="2303463"/>
              <a:ext cx="1044575" cy="1073150"/>
            </a:xfrm>
            <a:prstGeom prst="ellipse">
              <a:avLst/>
            </a:prstGeom>
            <a:solidFill>
              <a:srgbClr val="F79646">
                <a:alpha val="61176"/>
              </a:srgbClr>
            </a:solidFill>
            <a:ln w="25400" algn="ctr">
              <a:noFill/>
              <a:round/>
              <a:headEnd/>
              <a:tailEnd/>
            </a:ln>
          </p:spPr>
          <p:txBody>
            <a:bodyPr lIns="65837" tIns="32918" rIns="65837" bIns="32918"/>
            <a:lstStyle/>
            <a:p>
              <a:pPr hangingPunct="0">
                <a:lnSpc>
                  <a:spcPct val="93000"/>
                </a:lnSpc>
                <a:buClr>
                  <a:srgbClr val="000000"/>
                </a:buClr>
                <a:buSzPct val="100000"/>
                <a:buFont typeface="Times New Roman" charset="0"/>
                <a:buNone/>
              </a:pPr>
              <a:endParaRPr lang="fr-FR">
                <a:latin typeface="Arial" charset="0"/>
              </a:endParaRPr>
            </a:p>
          </p:txBody>
        </p:sp>
        <p:sp>
          <p:nvSpPr>
            <p:cNvPr id="26" name="Oval 15"/>
            <p:cNvSpPr>
              <a:spLocks noChangeArrowheads="1"/>
            </p:cNvSpPr>
            <p:nvPr/>
          </p:nvSpPr>
          <p:spPr bwMode="auto">
            <a:xfrm>
              <a:off x="3182938" y="3030538"/>
              <a:ext cx="1862137" cy="1971675"/>
            </a:xfrm>
            <a:prstGeom prst="ellipse">
              <a:avLst/>
            </a:prstGeom>
            <a:solidFill>
              <a:srgbClr val="FF6600"/>
            </a:solidFill>
            <a:ln w="9525">
              <a:noFill/>
              <a:round/>
              <a:headEnd/>
              <a:tailEnd/>
            </a:ln>
          </p:spPr>
          <p:txBody>
            <a:bodyPr wrap="none" anchor="ctr"/>
            <a:lstStyle/>
            <a:p>
              <a:endParaRPr lang="fr-FR"/>
            </a:p>
          </p:txBody>
        </p:sp>
        <p:sp>
          <p:nvSpPr>
            <p:cNvPr id="27" name="Ellipse 26"/>
            <p:cNvSpPr>
              <a:spLocks noChangeArrowheads="1"/>
            </p:cNvSpPr>
            <p:nvPr/>
          </p:nvSpPr>
          <p:spPr bwMode="auto">
            <a:xfrm>
              <a:off x="1916113" y="3543300"/>
              <a:ext cx="1044575" cy="1074738"/>
            </a:xfrm>
            <a:prstGeom prst="ellipse">
              <a:avLst/>
            </a:prstGeom>
            <a:solidFill>
              <a:srgbClr val="F79646">
                <a:alpha val="61176"/>
              </a:srgbClr>
            </a:solidFill>
            <a:ln w="25400" algn="ctr">
              <a:noFill/>
              <a:round/>
              <a:headEnd/>
              <a:tailEnd/>
            </a:ln>
          </p:spPr>
          <p:txBody>
            <a:bodyPr lIns="65837" tIns="32918" rIns="65837" bIns="32918"/>
            <a:lstStyle/>
            <a:p>
              <a:pPr hangingPunct="0">
                <a:lnSpc>
                  <a:spcPct val="93000"/>
                </a:lnSpc>
                <a:buClr>
                  <a:srgbClr val="000000"/>
                </a:buClr>
                <a:buSzPct val="100000"/>
                <a:buFont typeface="Times New Roman" charset="0"/>
                <a:buNone/>
              </a:pPr>
              <a:endParaRPr lang="fr-FR">
                <a:latin typeface="Arial" charset="0"/>
              </a:endParaRPr>
            </a:p>
          </p:txBody>
        </p:sp>
        <p:sp>
          <p:nvSpPr>
            <p:cNvPr id="38" name="Ellipse 29"/>
            <p:cNvSpPr>
              <a:spLocks noChangeArrowheads="1"/>
            </p:cNvSpPr>
            <p:nvPr/>
          </p:nvSpPr>
          <p:spPr bwMode="auto">
            <a:xfrm>
              <a:off x="2949575" y="1998663"/>
              <a:ext cx="1044575" cy="1073150"/>
            </a:xfrm>
            <a:prstGeom prst="ellipse">
              <a:avLst/>
            </a:prstGeom>
            <a:solidFill>
              <a:srgbClr val="F79646">
                <a:alpha val="61176"/>
              </a:srgbClr>
            </a:solidFill>
            <a:ln w="25400" algn="ctr">
              <a:noFill/>
              <a:round/>
              <a:headEnd/>
              <a:tailEnd/>
            </a:ln>
          </p:spPr>
          <p:txBody>
            <a:bodyPr lIns="65837" tIns="32918" rIns="65837" bIns="32918"/>
            <a:lstStyle/>
            <a:p>
              <a:pPr algn="ctr" hangingPunct="0">
                <a:lnSpc>
                  <a:spcPct val="93000"/>
                </a:lnSpc>
                <a:buClr>
                  <a:srgbClr val="000000"/>
                </a:buClr>
                <a:buSzPct val="100000"/>
                <a:buFont typeface="Times New Roman" charset="0"/>
                <a:buNone/>
              </a:pPr>
              <a:r>
                <a:rPr lang="fr-FR" sz="1300" i="1" dirty="0" smtClean="0">
                  <a:solidFill>
                    <a:srgbClr val="FFFFFF"/>
                  </a:solidFill>
                  <a:latin typeface="Calibri" pitchFamily="34" charset="0"/>
                </a:rPr>
                <a:t>Et demain</a:t>
              </a:r>
            </a:p>
            <a:p>
              <a:pPr algn="ctr" hangingPunct="0">
                <a:lnSpc>
                  <a:spcPct val="93000"/>
                </a:lnSpc>
                <a:buClr>
                  <a:srgbClr val="000000"/>
                </a:buClr>
                <a:buSzPct val="100000"/>
                <a:buFont typeface="Times New Roman" charset="0"/>
                <a:buNone/>
              </a:pPr>
              <a:r>
                <a:rPr lang="fr-FR" sz="3200" i="1" dirty="0" smtClean="0">
                  <a:solidFill>
                    <a:srgbClr val="FFFFFF"/>
                  </a:solidFill>
                  <a:latin typeface="Calibri" pitchFamily="34" charset="0"/>
                </a:rPr>
                <a:t>?</a:t>
              </a:r>
            </a:p>
          </p:txBody>
        </p:sp>
      </p:grpSp>
      <p:pic>
        <p:nvPicPr>
          <p:cNvPr id="40" name="Picture 28" descr="Afficher l'image en taille réelle">
            <a:hlinkClick r:id="rId16"/>
          </p:cNvPr>
          <p:cNvPicPr>
            <a:picLocks noChangeAspect="1" noChangeArrowheads="1"/>
          </p:cNvPicPr>
          <p:nvPr/>
        </p:nvPicPr>
        <p:blipFill>
          <a:blip r:embed="rId17" cstate="print"/>
          <a:srcRect t="7191"/>
          <a:stretch>
            <a:fillRect/>
          </a:stretch>
        </p:blipFill>
        <p:spPr bwMode="auto">
          <a:xfrm>
            <a:off x="4714876" y="2071678"/>
            <a:ext cx="1211263" cy="1214437"/>
          </a:xfrm>
          <a:prstGeom prst="rect">
            <a:avLst/>
          </a:prstGeom>
          <a:noFill/>
          <a:ln w="9525">
            <a:noFill/>
            <a:miter lim="800000"/>
            <a:headEnd/>
            <a:tailEnd/>
          </a:ln>
        </p:spPr>
      </p:pic>
      <p:pic>
        <p:nvPicPr>
          <p:cNvPr id="41" name="Picture 32" descr="http://t2.gstatic.com/images?q=tbn:uGQirbdvNpoaPM:http://0b.img.v4.skyrock.net/0b6/andredemarles/pics/2178800939_small_1.jpg">
            <a:hlinkClick r:id="rId18"/>
          </p:cNvPr>
          <p:cNvPicPr>
            <a:picLocks noChangeAspect="1" noChangeArrowheads="1"/>
          </p:cNvPicPr>
          <p:nvPr/>
        </p:nvPicPr>
        <p:blipFill>
          <a:blip r:embed="rId19" cstate="print"/>
          <a:srcRect/>
          <a:stretch>
            <a:fillRect/>
          </a:stretch>
        </p:blipFill>
        <p:spPr bwMode="auto">
          <a:xfrm>
            <a:off x="4786314" y="4286256"/>
            <a:ext cx="1500188" cy="1220788"/>
          </a:xfrm>
          <a:prstGeom prst="rect">
            <a:avLst/>
          </a:prstGeom>
          <a:noFill/>
          <a:ln w="9525">
            <a:noFill/>
            <a:miter lim="800000"/>
            <a:headEnd/>
            <a:tailEnd/>
          </a:ln>
        </p:spPr>
      </p:pic>
      <p:pic>
        <p:nvPicPr>
          <p:cNvPr id="42" name="Picture 34" descr="http://t0.gstatic.com/images?q=tbn:j05sdxTJiRh_6M:http://blogsimages.skynet.be/images_v2/002/514/300/20071217/dyn005_original_425_319_pjpeg_2514300_f869e3e4e15c958595471d73cd88bb45.jpg">
            <a:hlinkClick r:id="rId20"/>
          </p:cNvPr>
          <p:cNvPicPr>
            <a:picLocks noChangeAspect="1" noChangeArrowheads="1"/>
          </p:cNvPicPr>
          <p:nvPr/>
        </p:nvPicPr>
        <p:blipFill>
          <a:blip r:embed="rId21" cstate="print"/>
          <a:srcRect/>
          <a:stretch>
            <a:fillRect/>
          </a:stretch>
        </p:blipFill>
        <p:spPr bwMode="auto">
          <a:xfrm>
            <a:off x="2714612" y="5000636"/>
            <a:ext cx="1500187" cy="1130300"/>
          </a:xfrm>
          <a:prstGeom prst="rect">
            <a:avLst/>
          </a:prstGeom>
          <a:noFill/>
          <a:ln w="9525">
            <a:noFill/>
            <a:miter lim="800000"/>
            <a:headEnd/>
            <a:tailEnd/>
          </a:ln>
        </p:spPr>
      </p:pic>
      <p:grpSp>
        <p:nvGrpSpPr>
          <p:cNvPr id="43" name="Group 33"/>
          <p:cNvGrpSpPr>
            <a:grpSpLocks/>
          </p:cNvGrpSpPr>
          <p:nvPr/>
        </p:nvGrpSpPr>
        <p:grpSpPr bwMode="auto">
          <a:xfrm>
            <a:off x="920750" y="4824413"/>
            <a:ext cx="1944688" cy="828675"/>
            <a:chOff x="7602" y="8441"/>
            <a:chExt cx="2898" cy="1201"/>
          </a:xfrm>
        </p:grpSpPr>
        <p:sp>
          <p:nvSpPr>
            <p:cNvPr id="44" name="AutoShape 34"/>
            <p:cNvSpPr>
              <a:spLocks noChangeArrowheads="1"/>
            </p:cNvSpPr>
            <p:nvPr/>
          </p:nvSpPr>
          <p:spPr bwMode="auto">
            <a:xfrm>
              <a:off x="7665" y="8505"/>
              <a:ext cx="2835" cy="1051"/>
            </a:xfrm>
            <a:prstGeom prst="roundRect">
              <a:avLst>
                <a:gd name="adj" fmla="val 16667"/>
              </a:avLst>
            </a:prstGeom>
            <a:solidFill>
              <a:srgbClr val="FFFFFF"/>
            </a:solidFill>
            <a:ln w="9525">
              <a:solidFill>
                <a:srgbClr val="000000"/>
              </a:solidFill>
              <a:round/>
              <a:headEnd/>
              <a:tailEnd/>
            </a:ln>
          </p:spPr>
          <p:txBody>
            <a:bodyPr/>
            <a:lstStyle/>
            <a:p>
              <a:endParaRPr lang="fr-FR"/>
            </a:p>
          </p:txBody>
        </p:sp>
        <p:pic>
          <p:nvPicPr>
            <p:cNvPr id="45" name="Picture 2"/>
            <p:cNvPicPr>
              <a:picLocks noChangeAspect="1" noChangeArrowheads="1"/>
            </p:cNvPicPr>
            <p:nvPr/>
          </p:nvPicPr>
          <p:blipFill>
            <a:blip r:embed="rId9" cstate="print"/>
            <a:srcRect l="26786" r="24999"/>
            <a:stretch>
              <a:fillRect/>
            </a:stretch>
          </p:blipFill>
          <p:spPr bwMode="auto">
            <a:xfrm>
              <a:off x="7743" y="8520"/>
              <a:ext cx="632" cy="9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6" name="Line 36"/>
            <p:cNvSpPr>
              <a:spLocks noChangeShapeType="1"/>
            </p:cNvSpPr>
            <p:nvPr/>
          </p:nvSpPr>
          <p:spPr bwMode="auto">
            <a:xfrm>
              <a:off x="8430" y="8955"/>
              <a:ext cx="1920" cy="0"/>
            </a:xfrm>
            <a:prstGeom prst="line">
              <a:avLst/>
            </a:prstGeom>
            <a:noFill/>
            <a:ln w="9525">
              <a:solidFill>
                <a:srgbClr val="000000"/>
              </a:solidFill>
              <a:prstDash val="dash"/>
              <a:round/>
              <a:headEnd/>
              <a:tailEnd/>
            </a:ln>
          </p:spPr>
          <p:txBody>
            <a:bodyPr/>
            <a:lstStyle/>
            <a:p>
              <a:endParaRPr lang="fr-FR"/>
            </a:p>
          </p:txBody>
        </p:sp>
        <p:sp>
          <p:nvSpPr>
            <p:cNvPr id="47" name="Line 37"/>
            <p:cNvSpPr>
              <a:spLocks noChangeShapeType="1"/>
            </p:cNvSpPr>
            <p:nvPr/>
          </p:nvSpPr>
          <p:spPr bwMode="auto">
            <a:xfrm>
              <a:off x="8441" y="9328"/>
              <a:ext cx="1920" cy="0"/>
            </a:xfrm>
            <a:prstGeom prst="line">
              <a:avLst/>
            </a:prstGeom>
            <a:noFill/>
            <a:ln w="9525">
              <a:solidFill>
                <a:srgbClr val="000000"/>
              </a:solidFill>
              <a:prstDash val="dash"/>
              <a:round/>
              <a:headEnd/>
              <a:tailEnd/>
            </a:ln>
          </p:spPr>
          <p:txBody>
            <a:bodyPr/>
            <a:lstStyle/>
            <a:p>
              <a:endParaRPr lang="fr-FR"/>
            </a:p>
          </p:txBody>
        </p:sp>
      </p:grpSp>
      <p:pic>
        <p:nvPicPr>
          <p:cNvPr id="48" name="Image 16" descr="logo eco quartier.jpg"/>
          <p:cNvPicPr>
            <a:picLocks noChangeAspect="1"/>
          </p:cNvPicPr>
          <p:nvPr/>
        </p:nvPicPr>
        <p:blipFill>
          <a:blip r:embed="rId22" cstate="print"/>
          <a:srcRect/>
          <a:stretch>
            <a:fillRect/>
          </a:stretch>
        </p:blipFill>
        <p:spPr bwMode="auto">
          <a:xfrm>
            <a:off x="1357290" y="3571876"/>
            <a:ext cx="1714512" cy="943192"/>
          </a:xfrm>
          <a:prstGeom prst="rect">
            <a:avLst/>
          </a:prstGeom>
          <a:noFill/>
          <a:ln w="9525">
            <a:noFill/>
            <a:miter lim="800000"/>
            <a:headEnd/>
            <a:tailEnd/>
          </a:ln>
        </p:spPr>
      </p:pic>
      <p:grpSp>
        <p:nvGrpSpPr>
          <p:cNvPr id="33" name="Group 22"/>
          <p:cNvGrpSpPr>
            <a:grpSpLocks/>
          </p:cNvGrpSpPr>
          <p:nvPr/>
        </p:nvGrpSpPr>
        <p:grpSpPr bwMode="auto">
          <a:xfrm>
            <a:off x="4487863" y="5802313"/>
            <a:ext cx="1943100" cy="828675"/>
            <a:chOff x="7602" y="8441"/>
            <a:chExt cx="2898" cy="1201"/>
          </a:xfrm>
        </p:grpSpPr>
        <p:sp>
          <p:nvSpPr>
            <p:cNvPr id="34" name="AutoShape 23"/>
            <p:cNvSpPr>
              <a:spLocks noChangeArrowheads="1"/>
            </p:cNvSpPr>
            <p:nvPr/>
          </p:nvSpPr>
          <p:spPr bwMode="auto">
            <a:xfrm>
              <a:off x="7665" y="8505"/>
              <a:ext cx="2835" cy="1051"/>
            </a:xfrm>
            <a:prstGeom prst="roundRect">
              <a:avLst>
                <a:gd name="adj" fmla="val 16667"/>
              </a:avLst>
            </a:prstGeom>
            <a:solidFill>
              <a:srgbClr val="FFFFFF"/>
            </a:solidFill>
            <a:ln w="9525">
              <a:solidFill>
                <a:srgbClr val="000000"/>
              </a:solidFill>
              <a:round/>
              <a:headEnd/>
              <a:tailEnd/>
            </a:ln>
          </p:spPr>
          <p:txBody>
            <a:bodyPr/>
            <a:lstStyle/>
            <a:p>
              <a:endParaRPr lang="fr-FR"/>
            </a:p>
          </p:txBody>
        </p:sp>
        <p:pic>
          <p:nvPicPr>
            <p:cNvPr id="35" name="Picture 2"/>
            <p:cNvPicPr>
              <a:picLocks noChangeAspect="1" noChangeArrowheads="1"/>
            </p:cNvPicPr>
            <p:nvPr/>
          </p:nvPicPr>
          <p:blipFill>
            <a:blip r:embed="rId9" cstate="print"/>
            <a:srcRect l="26786" r="24999"/>
            <a:stretch>
              <a:fillRect/>
            </a:stretch>
          </p:blipFill>
          <p:spPr bwMode="auto">
            <a:xfrm>
              <a:off x="7743" y="8520"/>
              <a:ext cx="632" cy="9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6" name="Line 25"/>
            <p:cNvSpPr>
              <a:spLocks noChangeShapeType="1"/>
            </p:cNvSpPr>
            <p:nvPr/>
          </p:nvSpPr>
          <p:spPr bwMode="auto">
            <a:xfrm>
              <a:off x="8430" y="8955"/>
              <a:ext cx="1920" cy="0"/>
            </a:xfrm>
            <a:prstGeom prst="line">
              <a:avLst/>
            </a:prstGeom>
            <a:noFill/>
            <a:ln w="9525">
              <a:solidFill>
                <a:srgbClr val="000000"/>
              </a:solidFill>
              <a:prstDash val="dash"/>
              <a:round/>
              <a:headEnd/>
              <a:tailEnd/>
            </a:ln>
          </p:spPr>
          <p:txBody>
            <a:bodyPr/>
            <a:lstStyle/>
            <a:p>
              <a:endParaRPr lang="fr-FR"/>
            </a:p>
          </p:txBody>
        </p:sp>
        <p:sp>
          <p:nvSpPr>
            <p:cNvPr id="37" name="Line 26"/>
            <p:cNvSpPr>
              <a:spLocks noChangeShapeType="1"/>
            </p:cNvSpPr>
            <p:nvPr/>
          </p:nvSpPr>
          <p:spPr bwMode="auto">
            <a:xfrm>
              <a:off x="8441" y="9328"/>
              <a:ext cx="1920" cy="0"/>
            </a:xfrm>
            <a:prstGeom prst="line">
              <a:avLst/>
            </a:prstGeom>
            <a:noFill/>
            <a:ln w="9525">
              <a:solidFill>
                <a:srgbClr val="000000"/>
              </a:solidFill>
              <a:prstDash val="dash"/>
              <a:round/>
              <a:headEnd/>
              <a:tailEnd/>
            </a:ln>
          </p:spPr>
          <p:txBody>
            <a:bodyPr/>
            <a:lstStyle/>
            <a:p>
              <a:endParaRPr lang="fr-F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trips(down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nodeType="click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strips(downLeft)">
                                      <p:cBhvr>
                                        <p:cTn id="16" dur="500"/>
                                        <p:tgtEl>
                                          <p:spTgt spid="40"/>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strips(downLeft)">
                                      <p:cBhvr>
                                        <p:cTn id="21" dur="500"/>
                                        <p:tgtEl>
                                          <p:spTgt spid="41"/>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strips(downLeft)">
                                      <p:cBhvr>
                                        <p:cTn id="30" dur="500"/>
                                        <p:tgtEl>
                                          <p:spTgt spid="42"/>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nodeType="click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strips(downLeft)">
                                      <p:cBhvr>
                                        <p:cTn id="39" dur="500"/>
                                        <p:tgtEl>
                                          <p:spTgt spid="48"/>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8"/>
          <p:cNvGrpSpPr/>
          <p:nvPr/>
        </p:nvGrpSpPr>
        <p:grpSpPr>
          <a:xfrm>
            <a:off x="179512" y="260648"/>
            <a:ext cx="8784976" cy="6256582"/>
            <a:chOff x="179512" y="260648"/>
            <a:chExt cx="8784976" cy="6256582"/>
          </a:xfrm>
        </p:grpSpPr>
        <p:pic>
          <p:nvPicPr>
            <p:cNvPr id="32770" name="Image 2"/>
            <p:cNvPicPr>
              <a:picLocks noChangeAspect="1" noChangeArrowheads="1"/>
            </p:cNvPicPr>
            <p:nvPr/>
          </p:nvPicPr>
          <p:blipFill>
            <a:blip r:embed="rId3" cstate="print">
              <a:duotone>
                <a:schemeClr val="accent3">
                  <a:shade val="45000"/>
                  <a:satMod val="135000"/>
                </a:schemeClr>
                <a:prstClr val="white"/>
              </a:duotone>
            </a:blip>
            <a:srcRect/>
            <a:stretch>
              <a:fillRect/>
            </a:stretch>
          </p:blipFill>
          <p:spPr bwMode="auto">
            <a:xfrm>
              <a:off x="5057604" y="295024"/>
              <a:ext cx="3878112" cy="1909839"/>
            </a:xfrm>
            <a:prstGeom prst="rect">
              <a:avLst/>
            </a:prstGeom>
            <a:noFill/>
            <a:ln>
              <a:noFill/>
            </a:ln>
          </p:spPr>
        </p:pic>
        <p:pic>
          <p:nvPicPr>
            <p:cNvPr id="32771" name="Image 1"/>
            <p:cNvPicPr>
              <a:picLocks noChangeAspect="1" noChangeArrowheads="1"/>
            </p:cNvPicPr>
            <p:nvPr/>
          </p:nvPicPr>
          <p:blipFill>
            <a:blip r:embed="rId4" cstate="print">
              <a:duotone>
                <a:schemeClr val="accent3">
                  <a:shade val="45000"/>
                  <a:satMod val="135000"/>
                </a:schemeClr>
                <a:prstClr val="white"/>
              </a:duotone>
            </a:blip>
            <a:srcRect/>
            <a:stretch>
              <a:fillRect/>
            </a:stretch>
          </p:blipFill>
          <p:spPr bwMode="auto">
            <a:xfrm>
              <a:off x="899592" y="260648"/>
              <a:ext cx="4125462" cy="1967088"/>
            </a:xfrm>
            <a:prstGeom prst="rect">
              <a:avLst/>
            </a:prstGeom>
            <a:noFill/>
            <a:ln>
              <a:noFill/>
            </a:ln>
          </p:spPr>
        </p:pic>
        <p:pic>
          <p:nvPicPr>
            <p:cNvPr id="32772" name="Image 6" descr="parc_visite.jpg"/>
            <p:cNvPicPr>
              <a:picLocks noChangeAspect="1" noChangeArrowheads="1"/>
            </p:cNvPicPr>
            <p:nvPr/>
          </p:nvPicPr>
          <p:blipFill>
            <a:blip r:embed="rId5" cstate="print">
              <a:duotone>
                <a:schemeClr val="accent3">
                  <a:shade val="45000"/>
                  <a:satMod val="135000"/>
                </a:schemeClr>
                <a:prstClr val="white"/>
              </a:duotone>
            </a:blip>
            <a:srcRect/>
            <a:stretch>
              <a:fillRect/>
            </a:stretch>
          </p:blipFill>
          <p:spPr bwMode="auto">
            <a:xfrm>
              <a:off x="4248472" y="2283297"/>
              <a:ext cx="4716016" cy="1865783"/>
            </a:xfrm>
            <a:prstGeom prst="rect">
              <a:avLst/>
            </a:prstGeom>
            <a:noFill/>
            <a:ln>
              <a:noFill/>
            </a:ln>
          </p:spPr>
        </p:pic>
        <p:pic>
          <p:nvPicPr>
            <p:cNvPr id="32773" name="Image 4" descr="qui2.jpg"/>
            <p:cNvPicPr>
              <a:picLocks noChangeAspect="1" noChangeArrowheads="1"/>
            </p:cNvPicPr>
            <p:nvPr/>
          </p:nvPicPr>
          <p:blipFill>
            <a:blip r:embed="rId6" cstate="print">
              <a:duotone>
                <a:schemeClr val="accent3">
                  <a:shade val="45000"/>
                  <a:satMod val="135000"/>
                </a:schemeClr>
                <a:prstClr val="white"/>
              </a:duotone>
            </a:blip>
            <a:srcRect/>
            <a:stretch>
              <a:fillRect/>
            </a:stretch>
          </p:blipFill>
          <p:spPr bwMode="auto">
            <a:xfrm>
              <a:off x="899592" y="2276872"/>
              <a:ext cx="3281551" cy="1857251"/>
            </a:xfrm>
            <a:prstGeom prst="rect">
              <a:avLst/>
            </a:prstGeom>
            <a:noFill/>
            <a:ln>
              <a:noFill/>
            </a:ln>
          </p:spPr>
        </p:pic>
        <p:pic>
          <p:nvPicPr>
            <p:cNvPr id="32774" name="Image 0" descr="1660.png"/>
            <p:cNvPicPr>
              <a:picLocks noChangeAspect="1" noChangeArrowheads="1"/>
            </p:cNvPicPr>
            <p:nvPr/>
          </p:nvPicPr>
          <p:blipFill>
            <a:blip r:embed="rId7" cstate="print">
              <a:duotone>
                <a:schemeClr val="accent3">
                  <a:shade val="45000"/>
                  <a:satMod val="135000"/>
                </a:schemeClr>
                <a:prstClr val="white"/>
              </a:duotone>
            </a:blip>
            <a:srcRect/>
            <a:stretch>
              <a:fillRect/>
            </a:stretch>
          </p:blipFill>
          <p:spPr bwMode="auto">
            <a:xfrm>
              <a:off x="6804248" y="4221088"/>
              <a:ext cx="2112963" cy="2276475"/>
            </a:xfrm>
            <a:prstGeom prst="rect">
              <a:avLst/>
            </a:prstGeom>
            <a:noFill/>
            <a:ln>
              <a:noFill/>
            </a:ln>
          </p:spPr>
        </p:pic>
        <p:pic>
          <p:nvPicPr>
            <p:cNvPr id="32775" name="Image 1"/>
            <p:cNvPicPr>
              <a:picLocks noChangeAspect="1" noChangeArrowheads="1"/>
            </p:cNvPicPr>
            <p:nvPr/>
          </p:nvPicPr>
          <p:blipFill>
            <a:blip r:embed="rId8" cstate="print">
              <a:duotone>
                <a:schemeClr val="accent3">
                  <a:shade val="45000"/>
                  <a:satMod val="135000"/>
                </a:schemeClr>
                <a:prstClr val="white"/>
              </a:duotone>
            </a:blip>
            <a:srcRect/>
            <a:stretch>
              <a:fillRect/>
            </a:stretch>
          </p:blipFill>
          <p:spPr bwMode="auto">
            <a:xfrm>
              <a:off x="899592" y="4221088"/>
              <a:ext cx="5825803" cy="2296142"/>
            </a:xfrm>
            <a:prstGeom prst="rect">
              <a:avLst/>
            </a:prstGeom>
            <a:noFill/>
            <a:ln>
              <a:noFill/>
            </a:ln>
          </p:spPr>
        </p:pic>
        <p:sp>
          <p:nvSpPr>
            <p:cNvPr id="32776" name="Text Box 8"/>
            <p:cNvSpPr txBox="1">
              <a:spLocks noChangeArrowheads="1"/>
            </p:cNvSpPr>
            <p:nvPr/>
          </p:nvSpPr>
          <p:spPr bwMode="auto">
            <a:xfrm>
              <a:off x="179512" y="260648"/>
              <a:ext cx="492443" cy="6192688"/>
            </a:xfrm>
            <a:prstGeom prst="rect">
              <a:avLst/>
            </a:prstGeom>
            <a:solidFill>
              <a:srgbClr val="FFFFFF"/>
            </a:solidFill>
            <a:ln w="9525">
              <a:solidFill>
                <a:srgbClr val="000000"/>
              </a:solidFill>
              <a:miter lim="800000"/>
              <a:headEnd/>
              <a:tailEnd/>
            </a:ln>
          </p:spPr>
          <p:txBody>
            <a:bodyPr vert="vert270" wrap="square" lIns="91440" tIns="45720" rIns="91440" bIns="45720" numCol="1" anchor="t" anchorCtr="0" compatLnSpc="1">
              <a:prstTxWarp prst="textNoShape">
                <a:avLst/>
              </a:prstTxWarp>
              <a:spAutoFit/>
            </a:bodyPr>
            <a:lstStyle/>
            <a:p>
              <a:pPr algn="ctr">
                <a:spcAft>
                  <a:spcPts val="1000"/>
                </a:spcAft>
              </a:pPr>
              <a:r>
                <a:rPr lang="fr-FR" sz="2000" dirty="0" smtClean="0">
                  <a:solidFill>
                    <a:schemeClr val="tx1"/>
                  </a:solidFill>
                </a:rPr>
                <a:t>CIT2   </a:t>
              </a:r>
              <a:r>
                <a:rPr lang="fr-FR" sz="2000" dirty="0">
                  <a:solidFill>
                    <a:schemeClr val="tx1"/>
                  </a:solidFill>
                </a:rPr>
                <a:t>LES ECO </a:t>
              </a:r>
              <a:r>
                <a:rPr lang="fr-FR" sz="2000" dirty="0" smtClean="0">
                  <a:solidFill>
                    <a:schemeClr val="tx1"/>
                  </a:solidFill>
                </a:rPr>
                <a:t>QUARTIERS</a:t>
              </a:r>
              <a:endParaRPr kumimoji="0" lang="fr-FR" sz="2000" b="0" i="0" u="none" strike="noStrike" cap="none" normalizeH="0" baseline="0" dirty="0" smtClean="0">
                <a:ln>
                  <a:noFill/>
                </a:ln>
                <a:solidFill>
                  <a:schemeClr val="tx1"/>
                </a:solidFill>
                <a:effectLst/>
                <a:latin typeface="Arial" pitchFamily="34" charset="0"/>
              </a:endParaRPr>
            </a:p>
          </p:txBody>
        </p:sp>
      </p:grpSp>
      <p:sp>
        <p:nvSpPr>
          <p:cNvPr id="9219"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539580" tIns="539580" rIns="539580" bIns="53958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smtClean="0">
                <a:ln>
                  <a:noFill/>
                </a:ln>
                <a:solidFill>
                  <a:srgbClr val="FFFFFF"/>
                </a:solidFill>
                <a:effectLst/>
                <a:latin typeface="Arial" pitchFamily="34" charset="0"/>
                <a:ea typeface="Times New Roman" pitchFamily="18" charset="0"/>
              </a:rPr>
              <a:t/>
            </a:r>
            <a:br>
              <a:rPr kumimoji="0" lang="fr-FR" sz="1100" b="0" i="0" u="none" strike="noStrike" cap="none" normalizeH="0" baseline="0" smtClean="0">
                <a:ln>
                  <a:noFill/>
                </a:ln>
                <a:solidFill>
                  <a:srgbClr val="FFFFFF"/>
                </a:solidFill>
                <a:effectLst/>
                <a:latin typeface="Arial" pitchFamily="34" charset="0"/>
                <a:ea typeface="Times New Roman" pitchFamily="18" charset="0"/>
              </a:rPr>
            </a:br>
            <a:endParaRPr kumimoji="0" lang="fr-FR" sz="11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endParaRPr>
          </a:p>
        </p:txBody>
      </p:sp>
      <p:sp>
        <p:nvSpPr>
          <p:cNvPr id="9221" name="Rectangle 5"/>
          <p:cNvSpPr>
            <a:spLocks noChangeArrowheads="1"/>
          </p:cNvSpPr>
          <p:nvPr/>
        </p:nvSpPr>
        <p:spPr bwMode="auto">
          <a:xfrm>
            <a:off x="0" y="1057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endParaRPr>
          </a:p>
        </p:txBody>
      </p:sp>
      <p:grpSp>
        <p:nvGrpSpPr>
          <p:cNvPr id="3" name="Groupe 16"/>
          <p:cNvGrpSpPr/>
          <p:nvPr/>
        </p:nvGrpSpPr>
        <p:grpSpPr>
          <a:xfrm>
            <a:off x="1043608" y="404664"/>
            <a:ext cx="7704856" cy="1440160"/>
            <a:chOff x="1115616" y="1052736"/>
            <a:chExt cx="7704856" cy="1440160"/>
          </a:xfrm>
        </p:grpSpPr>
        <p:sp>
          <p:nvSpPr>
            <p:cNvPr id="15" name="ZoneTexte 14"/>
            <p:cNvSpPr txBox="1"/>
            <p:nvPr/>
          </p:nvSpPr>
          <p:spPr>
            <a:xfrm>
              <a:off x="1115616" y="1052736"/>
              <a:ext cx="7704856" cy="1384995"/>
            </a:xfrm>
            <a:prstGeom prst="rect">
              <a:avLst/>
            </a:prstGeom>
            <a:solidFill>
              <a:srgbClr val="92D050"/>
            </a:solidFill>
          </p:spPr>
          <p:txBody>
            <a:bodyPr wrap="square" rtlCol="0">
              <a:spAutoFit/>
            </a:bodyPr>
            <a:lstStyle/>
            <a:p>
              <a:pPr algn="r"/>
              <a:r>
                <a:rPr lang="fr-FR" sz="2800" dirty="0" smtClean="0">
                  <a:solidFill>
                    <a:schemeClr val="bg1"/>
                  </a:solidFill>
                </a:rPr>
                <a:t>		Premier </a:t>
              </a:r>
              <a:r>
                <a:rPr lang="fr-FR" sz="2800" dirty="0">
                  <a:solidFill>
                    <a:schemeClr val="bg1"/>
                  </a:solidFill>
                </a:rPr>
                <a:t>travail sur les éco quartiers : Pourquoi ce thème ?</a:t>
              </a:r>
            </a:p>
            <a:p>
              <a:endParaRPr lang="fr-FR" sz="2800" dirty="0">
                <a:solidFill>
                  <a:schemeClr val="bg1"/>
                </a:solidFill>
              </a:endParaRPr>
            </a:p>
          </p:txBody>
        </p:sp>
        <p:pic>
          <p:nvPicPr>
            <p:cNvPr id="16" name="Image 2" descr="MC900434233[1]"/>
            <p:cNvPicPr>
              <a:picLocks noChangeAspect="1" noChangeArrowheads="1"/>
            </p:cNvPicPr>
            <p:nvPr/>
          </p:nvPicPr>
          <p:blipFill>
            <a:blip r:embed="rId9" cstate="print"/>
            <a:srcRect/>
            <a:stretch>
              <a:fillRect/>
            </a:stretch>
          </p:blipFill>
          <p:spPr bwMode="auto">
            <a:xfrm>
              <a:off x="1187624" y="1052736"/>
              <a:ext cx="2308828" cy="1440160"/>
            </a:xfrm>
            <a:prstGeom prst="rect">
              <a:avLst/>
            </a:prstGeom>
            <a:noFill/>
          </p:spPr>
        </p:pic>
      </p:grpSp>
      <p:sp>
        <p:nvSpPr>
          <p:cNvPr id="18" name="ZoneTexte 17"/>
          <p:cNvSpPr txBox="1"/>
          <p:nvPr/>
        </p:nvSpPr>
        <p:spPr>
          <a:xfrm>
            <a:off x="1043608" y="2132856"/>
            <a:ext cx="7776864" cy="70788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fr-FR" sz="2000" dirty="0"/>
              <a:t>3</a:t>
            </a:r>
            <a:r>
              <a:rPr lang="fr-FR" sz="2000" dirty="0" smtClean="0"/>
              <a:t>. </a:t>
            </a:r>
            <a:r>
              <a:rPr lang="fr-FR" sz="2000" dirty="0"/>
              <a:t>Quelles sont les préoccupations de l’homme du XXI siècle ? </a:t>
            </a:r>
          </a:p>
          <a:p>
            <a:endParaRPr lang="fr-FR" sz="2000" dirty="0"/>
          </a:p>
        </p:txBody>
      </p:sp>
      <p:sp>
        <p:nvSpPr>
          <p:cNvPr id="19" name="ZoneTexte 18">
            <a:hlinkClick r:id="rId10" action="ppaction://hlinksldjump"/>
          </p:cNvPr>
          <p:cNvSpPr txBox="1"/>
          <p:nvPr/>
        </p:nvSpPr>
        <p:spPr>
          <a:xfrm>
            <a:off x="1043608" y="3645024"/>
            <a:ext cx="7776864" cy="70788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lvl="0"/>
            <a:r>
              <a:rPr lang="fr-FR" sz="2000" dirty="0" smtClean="0"/>
              <a:t>4. </a:t>
            </a:r>
            <a:r>
              <a:rPr lang="fr-FR" sz="2000" dirty="0"/>
              <a:t>Le Développement Durable: « qu'est-ce que c'est ? </a:t>
            </a:r>
            <a:r>
              <a:rPr lang="fr-FR" sz="2000" dirty="0" smtClean="0"/>
              <a:t>»</a:t>
            </a:r>
            <a:endParaRPr lang="fr-FR" sz="2000" dirty="0"/>
          </a:p>
          <a:p>
            <a:endParaRPr lang="fr-F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trips(down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strips(downLeft)">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8"/>
          <p:cNvGrpSpPr/>
          <p:nvPr/>
        </p:nvGrpSpPr>
        <p:grpSpPr>
          <a:xfrm>
            <a:off x="179512" y="260648"/>
            <a:ext cx="8784976" cy="6256582"/>
            <a:chOff x="179512" y="260648"/>
            <a:chExt cx="8784976" cy="6256582"/>
          </a:xfrm>
        </p:grpSpPr>
        <p:pic>
          <p:nvPicPr>
            <p:cNvPr id="32770" name="Image 2"/>
            <p:cNvPicPr>
              <a:picLocks noChangeAspect="1" noChangeArrowheads="1"/>
            </p:cNvPicPr>
            <p:nvPr/>
          </p:nvPicPr>
          <p:blipFill>
            <a:blip r:embed="rId3" cstate="print">
              <a:duotone>
                <a:schemeClr val="accent3">
                  <a:shade val="45000"/>
                  <a:satMod val="135000"/>
                </a:schemeClr>
                <a:prstClr val="white"/>
              </a:duotone>
            </a:blip>
            <a:srcRect/>
            <a:stretch>
              <a:fillRect/>
            </a:stretch>
          </p:blipFill>
          <p:spPr bwMode="auto">
            <a:xfrm>
              <a:off x="5057604" y="295024"/>
              <a:ext cx="3878112" cy="1909839"/>
            </a:xfrm>
            <a:prstGeom prst="rect">
              <a:avLst/>
            </a:prstGeom>
            <a:noFill/>
            <a:ln>
              <a:noFill/>
            </a:ln>
          </p:spPr>
        </p:pic>
        <p:pic>
          <p:nvPicPr>
            <p:cNvPr id="32771" name="Image 1"/>
            <p:cNvPicPr>
              <a:picLocks noChangeAspect="1" noChangeArrowheads="1"/>
            </p:cNvPicPr>
            <p:nvPr/>
          </p:nvPicPr>
          <p:blipFill>
            <a:blip r:embed="rId4" cstate="print">
              <a:duotone>
                <a:schemeClr val="accent3">
                  <a:shade val="45000"/>
                  <a:satMod val="135000"/>
                </a:schemeClr>
                <a:prstClr val="white"/>
              </a:duotone>
            </a:blip>
            <a:srcRect/>
            <a:stretch>
              <a:fillRect/>
            </a:stretch>
          </p:blipFill>
          <p:spPr bwMode="auto">
            <a:xfrm>
              <a:off x="899592" y="260648"/>
              <a:ext cx="4125462" cy="1967088"/>
            </a:xfrm>
            <a:prstGeom prst="rect">
              <a:avLst/>
            </a:prstGeom>
            <a:noFill/>
            <a:ln>
              <a:noFill/>
            </a:ln>
          </p:spPr>
        </p:pic>
        <p:pic>
          <p:nvPicPr>
            <p:cNvPr id="32772" name="Image 6" descr="parc_visite.jpg"/>
            <p:cNvPicPr>
              <a:picLocks noChangeAspect="1" noChangeArrowheads="1"/>
            </p:cNvPicPr>
            <p:nvPr/>
          </p:nvPicPr>
          <p:blipFill>
            <a:blip r:embed="rId5" cstate="print">
              <a:duotone>
                <a:schemeClr val="accent3">
                  <a:shade val="45000"/>
                  <a:satMod val="135000"/>
                </a:schemeClr>
                <a:prstClr val="white"/>
              </a:duotone>
            </a:blip>
            <a:srcRect/>
            <a:stretch>
              <a:fillRect/>
            </a:stretch>
          </p:blipFill>
          <p:spPr bwMode="auto">
            <a:xfrm>
              <a:off x="4248472" y="2283297"/>
              <a:ext cx="4716016" cy="1865783"/>
            </a:xfrm>
            <a:prstGeom prst="rect">
              <a:avLst/>
            </a:prstGeom>
            <a:noFill/>
            <a:ln>
              <a:noFill/>
            </a:ln>
          </p:spPr>
        </p:pic>
        <p:pic>
          <p:nvPicPr>
            <p:cNvPr id="32773" name="Image 4" descr="qui2.jpg"/>
            <p:cNvPicPr>
              <a:picLocks noChangeAspect="1" noChangeArrowheads="1"/>
            </p:cNvPicPr>
            <p:nvPr/>
          </p:nvPicPr>
          <p:blipFill>
            <a:blip r:embed="rId6" cstate="print">
              <a:duotone>
                <a:schemeClr val="accent3">
                  <a:shade val="45000"/>
                  <a:satMod val="135000"/>
                </a:schemeClr>
                <a:prstClr val="white"/>
              </a:duotone>
            </a:blip>
            <a:srcRect/>
            <a:stretch>
              <a:fillRect/>
            </a:stretch>
          </p:blipFill>
          <p:spPr bwMode="auto">
            <a:xfrm>
              <a:off x="899592" y="2276872"/>
              <a:ext cx="3281551" cy="1857251"/>
            </a:xfrm>
            <a:prstGeom prst="rect">
              <a:avLst/>
            </a:prstGeom>
            <a:noFill/>
            <a:ln>
              <a:noFill/>
            </a:ln>
          </p:spPr>
        </p:pic>
        <p:pic>
          <p:nvPicPr>
            <p:cNvPr id="32774" name="Image 0" descr="1660.png"/>
            <p:cNvPicPr>
              <a:picLocks noChangeAspect="1" noChangeArrowheads="1"/>
            </p:cNvPicPr>
            <p:nvPr/>
          </p:nvPicPr>
          <p:blipFill>
            <a:blip r:embed="rId7" cstate="print">
              <a:duotone>
                <a:schemeClr val="accent3">
                  <a:shade val="45000"/>
                  <a:satMod val="135000"/>
                </a:schemeClr>
                <a:prstClr val="white"/>
              </a:duotone>
            </a:blip>
            <a:srcRect/>
            <a:stretch>
              <a:fillRect/>
            </a:stretch>
          </p:blipFill>
          <p:spPr bwMode="auto">
            <a:xfrm>
              <a:off x="6804248" y="4221088"/>
              <a:ext cx="2112963" cy="2276475"/>
            </a:xfrm>
            <a:prstGeom prst="rect">
              <a:avLst/>
            </a:prstGeom>
            <a:noFill/>
            <a:ln>
              <a:noFill/>
            </a:ln>
          </p:spPr>
        </p:pic>
        <p:pic>
          <p:nvPicPr>
            <p:cNvPr id="32775" name="Image 1"/>
            <p:cNvPicPr>
              <a:picLocks noChangeAspect="1" noChangeArrowheads="1"/>
            </p:cNvPicPr>
            <p:nvPr/>
          </p:nvPicPr>
          <p:blipFill>
            <a:blip r:embed="rId8" cstate="print">
              <a:duotone>
                <a:schemeClr val="accent3">
                  <a:shade val="45000"/>
                  <a:satMod val="135000"/>
                </a:schemeClr>
                <a:prstClr val="white"/>
              </a:duotone>
            </a:blip>
            <a:srcRect/>
            <a:stretch>
              <a:fillRect/>
            </a:stretch>
          </p:blipFill>
          <p:spPr bwMode="auto">
            <a:xfrm>
              <a:off x="899592" y="4221088"/>
              <a:ext cx="5825803" cy="2296142"/>
            </a:xfrm>
            <a:prstGeom prst="rect">
              <a:avLst/>
            </a:prstGeom>
            <a:noFill/>
            <a:ln>
              <a:noFill/>
            </a:ln>
          </p:spPr>
        </p:pic>
        <p:sp>
          <p:nvSpPr>
            <p:cNvPr id="32776" name="Text Box 8"/>
            <p:cNvSpPr txBox="1">
              <a:spLocks noChangeArrowheads="1"/>
            </p:cNvSpPr>
            <p:nvPr/>
          </p:nvSpPr>
          <p:spPr bwMode="auto">
            <a:xfrm>
              <a:off x="179512" y="260648"/>
              <a:ext cx="492443" cy="6192688"/>
            </a:xfrm>
            <a:prstGeom prst="rect">
              <a:avLst/>
            </a:prstGeom>
            <a:solidFill>
              <a:srgbClr val="FFFFFF"/>
            </a:solidFill>
            <a:ln w="9525">
              <a:solidFill>
                <a:srgbClr val="000000"/>
              </a:solidFill>
              <a:miter lim="800000"/>
              <a:headEnd/>
              <a:tailEnd/>
            </a:ln>
          </p:spPr>
          <p:txBody>
            <a:bodyPr vert="vert270" wrap="square" lIns="91440" tIns="45720" rIns="91440" bIns="45720" numCol="1" anchor="t" anchorCtr="0" compatLnSpc="1">
              <a:prstTxWarp prst="textNoShape">
                <a:avLst/>
              </a:prstTxWarp>
              <a:spAutoFit/>
            </a:bodyPr>
            <a:lstStyle/>
            <a:p>
              <a:pPr algn="ctr">
                <a:spcAft>
                  <a:spcPts val="1000"/>
                </a:spcAft>
              </a:pPr>
              <a:r>
                <a:rPr lang="fr-FR" sz="2000" dirty="0" smtClean="0">
                  <a:solidFill>
                    <a:schemeClr val="tx1"/>
                  </a:solidFill>
                </a:rPr>
                <a:t>CIT2   </a:t>
              </a:r>
              <a:r>
                <a:rPr lang="fr-FR" sz="2000" dirty="0">
                  <a:solidFill>
                    <a:schemeClr val="tx1"/>
                  </a:solidFill>
                </a:rPr>
                <a:t>LES ECO </a:t>
              </a:r>
              <a:r>
                <a:rPr lang="fr-FR" sz="2000" dirty="0" smtClean="0">
                  <a:solidFill>
                    <a:schemeClr val="tx1"/>
                  </a:solidFill>
                </a:rPr>
                <a:t>QUARTIERS</a:t>
              </a:r>
              <a:endParaRPr kumimoji="0" lang="fr-FR" sz="2000" b="0" i="0" u="none" strike="noStrike" cap="none" normalizeH="0" baseline="0" dirty="0" smtClean="0">
                <a:ln>
                  <a:noFill/>
                </a:ln>
                <a:solidFill>
                  <a:schemeClr val="tx1"/>
                </a:solidFill>
                <a:effectLst/>
                <a:latin typeface="Arial" pitchFamily="34" charset="0"/>
              </a:endParaRPr>
            </a:p>
          </p:txBody>
        </p:sp>
      </p:grpSp>
      <p:sp>
        <p:nvSpPr>
          <p:cNvPr id="9219"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539580" tIns="539580" rIns="539580" bIns="53958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smtClean="0">
                <a:ln>
                  <a:noFill/>
                </a:ln>
                <a:solidFill>
                  <a:srgbClr val="FFFFFF"/>
                </a:solidFill>
                <a:effectLst/>
                <a:latin typeface="Arial" pitchFamily="34" charset="0"/>
                <a:ea typeface="Times New Roman" pitchFamily="18" charset="0"/>
              </a:rPr>
              <a:t/>
            </a:r>
            <a:br>
              <a:rPr kumimoji="0" lang="fr-FR" sz="1100" b="0" i="0" u="none" strike="noStrike" cap="none" normalizeH="0" baseline="0" smtClean="0">
                <a:ln>
                  <a:noFill/>
                </a:ln>
                <a:solidFill>
                  <a:srgbClr val="FFFFFF"/>
                </a:solidFill>
                <a:effectLst/>
                <a:latin typeface="Arial" pitchFamily="34" charset="0"/>
                <a:ea typeface="Times New Roman" pitchFamily="18" charset="0"/>
              </a:rPr>
            </a:br>
            <a:endParaRPr kumimoji="0" lang="fr-FR" sz="11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endParaRPr>
          </a:p>
        </p:txBody>
      </p:sp>
      <p:sp>
        <p:nvSpPr>
          <p:cNvPr id="9221" name="Rectangle 5"/>
          <p:cNvSpPr>
            <a:spLocks noChangeArrowheads="1"/>
          </p:cNvSpPr>
          <p:nvPr/>
        </p:nvSpPr>
        <p:spPr bwMode="auto">
          <a:xfrm>
            <a:off x="0" y="1057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endParaRPr>
          </a:p>
        </p:txBody>
      </p:sp>
      <p:sp>
        <p:nvSpPr>
          <p:cNvPr id="17" name="ZoneTexte 21"/>
          <p:cNvSpPr txBox="1">
            <a:spLocks noChangeArrowheads="1"/>
          </p:cNvSpPr>
          <p:nvPr/>
        </p:nvSpPr>
        <p:spPr bwMode="auto">
          <a:xfrm>
            <a:off x="936178" y="260648"/>
            <a:ext cx="7884294" cy="6463308"/>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r>
              <a:rPr lang="fr-FR" dirty="0">
                <a:solidFill>
                  <a:schemeClr val="bg1"/>
                </a:solidFill>
              </a:rPr>
              <a:t>1. Combien de Français ont entendu parler de l'expression "développement durable" ?</a:t>
            </a:r>
          </a:p>
          <a:p>
            <a:r>
              <a:rPr lang="fr-FR" dirty="0">
                <a:solidFill>
                  <a:schemeClr val="bg1"/>
                </a:solidFill>
              </a:rPr>
              <a:t>_ a. 85%</a:t>
            </a:r>
          </a:p>
          <a:p>
            <a:r>
              <a:rPr lang="fr-FR" dirty="0">
                <a:solidFill>
                  <a:schemeClr val="bg1"/>
                </a:solidFill>
              </a:rPr>
              <a:t>_ b. 15%</a:t>
            </a:r>
          </a:p>
          <a:p>
            <a:r>
              <a:rPr lang="fr-FR" dirty="0">
                <a:solidFill>
                  <a:schemeClr val="bg1"/>
                </a:solidFill>
              </a:rPr>
              <a:t>_ c. 45%</a:t>
            </a:r>
          </a:p>
          <a:p>
            <a:r>
              <a:rPr lang="fr-FR" dirty="0">
                <a:solidFill>
                  <a:schemeClr val="bg1"/>
                </a:solidFill>
              </a:rPr>
              <a:t> </a:t>
            </a:r>
          </a:p>
          <a:p>
            <a:r>
              <a:rPr lang="fr-FR" dirty="0">
                <a:solidFill>
                  <a:schemeClr val="bg1"/>
                </a:solidFill>
              </a:rPr>
              <a:t>2. Quelle est la première préoccupation du développement durable ?</a:t>
            </a:r>
          </a:p>
          <a:p>
            <a:r>
              <a:rPr lang="fr-FR" dirty="0">
                <a:solidFill>
                  <a:schemeClr val="bg1"/>
                </a:solidFill>
              </a:rPr>
              <a:t>_ a. La protection de l'environnement</a:t>
            </a:r>
          </a:p>
          <a:p>
            <a:r>
              <a:rPr lang="fr-FR" dirty="0">
                <a:solidFill>
                  <a:schemeClr val="bg1"/>
                </a:solidFill>
              </a:rPr>
              <a:t>_ b. La place centrale des êtres humains</a:t>
            </a:r>
          </a:p>
          <a:p>
            <a:r>
              <a:rPr lang="fr-FR" dirty="0">
                <a:solidFill>
                  <a:schemeClr val="bg1"/>
                </a:solidFill>
              </a:rPr>
              <a:t>_ c. La sauvegarde des espèces animales</a:t>
            </a:r>
          </a:p>
          <a:p>
            <a:r>
              <a:rPr lang="fr-FR" dirty="0">
                <a:solidFill>
                  <a:schemeClr val="bg1"/>
                </a:solidFill>
              </a:rPr>
              <a:t> </a:t>
            </a:r>
          </a:p>
          <a:p>
            <a:r>
              <a:rPr lang="fr-FR" dirty="0">
                <a:solidFill>
                  <a:schemeClr val="bg1"/>
                </a:solidFill>
              </a:rPr>
              <a:t>3. Quelle part des ressources de la planète est consommée par les 15% de terriens les plus riches ?</a:t>
            </a:r>
          </a:p>
          <a:p>
            <a:r>
              <a:rPr lang="fr-FR" dirty="0">
                <a:solidFill>
                  <a:schemeClr val="bg1"/>
                </a:solidFill>
              </a:rPr>
              <a:t>_ a. 80%</a:t>
            </a:r>
          </a:p>
          <a:p>
            <a:r>
              <a:rPr lang="fr-FR" dirty="0">
                <a:solidFill>
                  <a:schemeClr val="bg1"/>
                </a:solidFill>
              </a:rPr>
              <a:t>_ b. 50%</a:t>
            </a:r>
          </a:p>
          <a:p>
            <a:r>
              <a:rPr lang="fr-FR" dirty="0">
                <a:solidFill>
                  <a:schemeClr val="bg1"/>
                </a:solidFill>
              </a:rPr>
              <a:t>_ c. 30%</a:t>
            </a:r>
          </a:p>
          <a:p>
            <a:r>
              <a:rPr lang="fr-FR" dirty="0">
                <a:solidFill>
                  <a:schemeClr val="bg1"/>
                </a:solidFill>
              </a:rPr>
              <a:t> </a:t>
            </a:r>
          </a:p>
          <a:p>
            <a:r>
              <a:rPr lang="fr-FR" dirty="0">
                <a:solidFill>
                  <a:schemeClr val="bg1"/>
                </a:solidFill>
              </a:rPr>
              <a:t>4. En 1950, deux villes seulement dans le monde comptaient plus de 10 millions d'habitants. Lesquelles ?</a:t>
            </a:r>
          </a:p>
          <a:p>
            <a:r>
              <a:rPr lang="fr-FR" dirty="0">
                <a:solidFill>
                  <a:schemeClr val="bg1"/>
                </a:solidFill>
              </a:rPr>
              <a:t>_ a. Hong Kong et New-Delhi</a:t>
            </a:r>
          </a:p>
          <a:p>
            <a:r>
              <a:rPr lang="fr-FR" dirty="0">
                <a:solidFill>
                  <a:schemeClr val="bg1"/>
                </a:solidFill>
              </a:rPr>
              <a:t>_ b. New-York et Londres</a:t>
            </a:r>
          </a:p>
          <a:p>
            <a:r>
              <a:rPr lang="fr-FR" dirty="0">
                <a:solidFill>
                  <a:schemeClr val="bg1"/>
                </a:solidFill>
              </a:rPr>
              <a:t>_ c. Le Caire et Mexico</a:t>
            </a:r>
          </a:p>
          <a:p>
            <a:r>
              <a:rPr lang="fr-FR" dirty="0">
                <a:solidFill>
                  <a:schemeClr val="bg1"/>
                </a:solidFill>
              </a:rPr>
              <a:t> </a:t>
            </a:r>
          </a:p>
        </p:txBody>
      </p:sp>
      <p:sp>
        <p:nvSpPr>
          <p:cNvPr id="19" name="Rectangle à coins arrondis 18"/>
          <p:cNvSpPr/>
          <p:nvPr/>
        </p:nvSpPr>
        <p:spPr>
          <a:xfrm>
            <a:off x="971600" y="836712"/>
            <a:ext cx="1008112" cy="360040"/>
          </a:xfrm>
          <a:prstGeom prst="roundRect">
            <a:avLst/>
          </a:prstGeom>
          <a:noFill/>
          <a:l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20" name="Rectangle à coins arrondis 19"/>
          <p:cNvSpPr/>
          <p:nvPr/>
        </p:nvSpPr>
        <p:spPr>
          <a:xfrm>
            <a:off x="971600" y="2492896"/>
            <a:ext cx="4032448" cy="360040"/>
          </a:xfrm>
          <a:prstGeom prst="roundRect">
            <a:avLst/>
          </a:prstGeom>
          <a:noFill/>
          <a:l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21" name="Rectangle à coins arrondis 20"/>
          <p:cNvSpPr/>
          <p:nvPr/>
        </p:nvSpPr>
        <p:spPr>
          <a:xfrm>
            <a:off x="899592" y="3861048"/>
            <a:ext cx="1008112" cy="360040"/>
          </a:xfrm>
          <a:prstGeom prst="roundRect">
            <a:avLst/>
          </a:prstGeom>
          <a:noFill/>
          <a:l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22" name="Rectangle à coins arrondis 21"/>
          <p:cNvSpPr/>
          <p:nvPr/>
        </p:nvSpPr>
        <p:spPr>
          <a:xfrm>
            <a:off x="971600" y="5805264"/>
            <a:ext cx="2520280" cy="288032"/>
          </a:xfrm>
          <a:prstGeom prst="roundRect">
            <a:avLst/>
          </a:prstGeom>
          <a:noFill/>
          <a:l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trips(down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0" grpId="0" animBg="1"/>
      <p:bldP spid="21"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8"/>
          <p:cNvGrpSpPr/>
          <p:nvPr/>
        </p:nvGrpSpPr>
        <p:grpSpPr>
          <a:xfrm>
            <a:off x="179512" y="260648"/>
            <a:ext cx="8784976" cy="6256582"/>
            <a:chOff x="179512" y="260648"/>
            <a:chExt cx="8784976" cy="6256582"/>
          </a:xfrm>
        </p:grpSpPr>
        <p:pic>
          <p:nvPicPr>
            <p:cNvPr id="32770" name="Image 2"/>
            <p:cNvPicPr>
              <a:picLocks noChangeAspect="1" noChangeArrowheads="1"/>
            </p:cNvPicPr>
            <p:nvPr/>
          </p:nvPicPr>
          <p:blipFill>
            <a:blip r:embed="rId3" cstate="print">
              <a:duotone>
                <a:schemeClr val="accent3">
                  <a:shade val="45000"/>
                  <a:satMod val="135000"/>
                </a:schemeClr>
                <a:prstClr val="white"/>
              </a:duotone>
            </a:blip>
            <a:srcRect/>
            <a:stretch>
              <a:fillRect/>
            </a:stretch>
          </p:blipFill>
          <p:spPr bwMode="auto">
            <a:xfrm>
              <a:off x="5057604" y="295024"/>
              <a:ext cx="3878112" cy="1909839"/>
            </a:xfrm>
            <a:prstGeom prst="rect">
              <a:avLst/>
            </a:prstGeom>
            <a:noFill/>
            <a:ln>
              <a:noFill/>
            </a:ln>
          </p:spPr>
        </p:pic>
        <p:pic>
          <p:nvPicPr>
            <p:cNvPr id="32771" name="Image 1"/>
            <p:cNvPicPr>
              <a:picLocks noChangeAspect="1" noChangeArrowheads="1"/>
            </p:cNvPicPr>
            <p:nvPr/>
          </p:nvPicPr>
          <p:blipFill>
            <a:blip r:embed="rId4" cstate="print">
              <a:duotone>
                <a:schemeClr val="accent3">
                  <a:shade val="45000"/>
                  <a:satMod val="135000"/>
                </a:schemeClr>
                <a:prstClr val="white"/>
              </a:duotone>
            </a:blip>
            <a:srcRect/>
            <a:stretch>
              <a:fillRect/>
            </a:stretch>
          </p:blipFill>
          <p:spPr bwMode="auto">
            <a:xfrm>
              <a:off x="899592" y="260648"/>
              <a:ext cx="4125462" cy="1967088"/>
            </a:xfrm>
            <a:prstGeom prst="rect">
              <a:avLst/>
            </a:prstGeom>
            <a:noFill/>
            <a:ln>
              <a:noFill/>
            </a:ln>
          </p:spPr>
        </p:pic>
        <p:pic>
          <p:nvPicPr>
            <p:cNvPr id="32772" name="Image 6" descr="parc_visite.jpg"/>
            <p:cNvPicPr>
              <a:picLocks noChangeAspect="1" noChangeArrowheads="1"/>
            </p:cNvPicPr>
            <p:nvPr/>
          </p:nvPicPr>
          <p:blipFill>
            <a:blip r:embed="rId5" cstate="print">
              <a:duotone>
                <a:schemeClr val="accent3">
                  <a:shade val="45000"/>
                  <a:satMod val="135000"/>
                </a:schemeClr>
                <a:prstClr val="white"/>
              </a:duotone>
            </a:blip>
            <a:srcRect/>
            <a:stretch>
              <a:fillRect/>
            </a:stretch>
          </p:blipFill>
          <p:spPr bwMode="auto">
            <a:xfrm>
              <a:off x="4248472" y="2283297"/>
              <a:ext cx="4716016" cy="1865783"/>
            </a:xfrm>
            <a:prstGeom prst="rect">
              <a:avLst/>
            </a:prstGeom>
            <a:noFill/>
            <a:ln>
              <a:noFill/>
            </a:ln>
          </p:spPr>
        </p:pic>
        <p:pic>
          <p:nvPicPr>
            <p:cNvPr id="32773" name="Image 4" descr="qui2.jpg"/>
            <p:cNvPicPr>
              <a:picLocks noChangeAspect="1" noChangeArrowheads="1"/>
            </p:cNvPicPr>
            <p:nvPr/>
          </p:nvPicPr>
          <p:blipFill>
            <a:blip r:embed="rId6" cstate="print">
              <a:duotone>
                <a:schemeClr val="accent3">
                  <a:shade val="45000"/>
                  <a:satMod val="135000"/>
                </a:schemeClr>
                <a:prstClr val="white"/>
              </a:duotone>
            </a:blip>
            <a:srcRect/>
            <a:stretch>
              <a:fillRect/>
            </a:stretch>
          </p:blipFill>
          <p:spPr bwMode="auto">
            <a:xfrm>
              <a:off x="899592" y="2276872"/>
              <a:ext cx="3281551" cy="1857251"/>
            </a:xfrm>
            <a:prstGeom prst="rect">
              <a:avLst/>
            </a:prstGeom>
            <a:noFill/>
            <a:ln>
              <a:noFill/>
            </a:ln>
          </p:spPr>
        </p:pic>
        <p:pic>
          <p:nvPicPr>
            <p:cNvPr id="32774" name="Image 0" descr="1660.png"/>
            <p:cNvPicPr>
              <a:picLocks noChangeAspect="1" noChangeArrowheads="1"/>
            </p:cNvPicPr>
            <p:nvPr/>
          </p:nvPicPr>
          <p:blipFill>
            <a:blip r:embed="rId7" cstate="print">
              <a:duotone>
                <a:schemeClr val="accent3">
                  <a:shade val="45000"/>
                  <a:satMod val="135000"/>
                </a:schemeClr>
                <a:prstClr val="white"/>
              </a:duotone>
            </a:blip>
            <a:srcRect/>
            <a:stretch>
              <a:fillRect/>
            </a:stretch>
          </p:blipFill>
          <p:spPr bwMode="auto">
            <a:xfrm>
              <a:off x="6804248" y="4221088"/>
              <a:ext cx="2112963" cy="2276475"/>
            </a:xfrm>
            <a:prstGeom prst="rect">
              <a:avLst/>
            </a:prstGeom>
            <a:noFill/>
            <a:ln>
              <a:noFill/>
            </a:ln>
          </p:spPr>
        </p:pic>
        <p:pic>
          <p:nvPicPr>
            <p:cNvPr id="32775" name="Image 1"/>
            <p:cNvPicPr>
              <a:picLocks noChangeAspect="1" noChangeArrowheads="1"/>
            </p:cNvPicPr>
            <p:nvPr/>
          </p:nvPicPr>
          <p:blipFill>
            <a:blip r:embed="rId8" cstate="print">
              <a:duotone>
                <a:schemeClr val="accent3">
                  <a:shade val="45000"/>
                  <a:satMod val="135000"/>
                </a:schemeClr>
                <a:prstClr val="white"/>
              </a:duotone>
            </a:blip>
            <a:srcRect/>
            <a:stretch>
              <a:fillRect/>
            </a:stretch>
          </p:blipFill>
          <p:spPr bwMode="auto">
            <a:xfrm>
              <a:off x="899592" y="4221088"/>
              <a:ext cx="5825803" cy="2296142"/>
            </a:xfrm>
            <a:prstGeom prst="rect">
              <a:avLst/>
            </a:prstGeom>
            <a:noFill/>
            <a:ln>
              <a:noFill/>
            </a:ln>
          </p:spPr>
        </p:pic>
        <p:sp>
          <p:nvSpPr>
            <p:cNvPr id="32776" name="Text Box 8"/>
            <p:cNvSpPr txBox="1">
              <a:spLocks noChangeArrowheads="1"/>
            </p:cNvSpPr>
            <p:nvPr/>
          </p:nvSpPr>
          <p:spPr bwMode="auto">
            <a:xfrm>
              <a:off x="179512" y="260648"/>
              <a:ext cx="492443" cy="6192688"/>
            </a:xfrm>
            <a:prstGeom prst="rect">
              <a:avLst/>
            </a:prstGeom>
            <a:solidFill>
              <a:srgbClr val="FFFFFF"/>
            </a:solidFill>
            <a:ln w="9525">
              <a:solidFill>
                <a:srgbClr val="000000"/>
              </a:solidFill>
              <a:miter lim="800000"/>
              <a:headEnd/>
              <a:tailEnd/>
            </a:ln>
          </p:spPr>
          <p:txBody>
            <a:bodyPr vert="vert270" wrap="square" lIns="91440" tIns="45720" rIns="91440" bIns="45720" numCol="1" anchor="t" anchorCtr="0" compatLnSpc="1">
              <a:prstTxWarp prst="textNoShape">
                <a:avLst/>
              </a:prstTxWarp>
              <a:spAutoFit/>
            </a:bodyPr>
            <a:lstStyle/>
            <a:p>
              <a:pPr algn="ctr">
                <a:spcAft>
                  <a:spcPts val="1000"/>
                </a:spcAft>
              </a:pPr>
              <a:r>
                <a:rPr lang="fr-FR" sz="2000" dirty="0" smtClean="0">
                  <a:solidFill>
                    <a:schemeClr val="tx1"/>
                  </a:solidFill>
                </a:rPr>
                <a:t>CIT2   </a:t>
              </a:r>
              <a:r>
                <a:rPr lang="fr-FR" sz="2000" dirty="0">
                  <a:solidFill>
                    <a:schemeClr val="tx1"/>
                  </a:solidFill>
                </a:rPr>
                <a:t>LES ECO </a:t>
              </a:r>
              <a:r>
                <a:rPr lang="fr-FR" sz="2000" dirty="0" smtClean="0">
                  <a:solidFill>
                    <a:schemeClr val="tx1"/>
                  </a:solidFill>
                </a:rPr>
                <a:t>QUARTIERS</a:t>
              </a:r>
              <a:endParaRPr kumimoji="0" lang="fr-FR" sz="2000" b="0" i="0" u="none" strike="noStrike" cap="none" normalizeH="0" baseline="0" dirty="0" smtClean="0">
                <a:ln>
                  <a:noFill/>
                </a:ln>
                <a:solidFill>
                  <a:schemeClr val="tx1"/>
                </a:solidFill>
                <a:effectLst/>
                <a:latin typeface="Arial" pitchFamily="34" charset="0"/>
              </a:endParaRPr>
            </a:p>
          </p:txBody>
        </p:sp>
      </p:grpSp>
      <p:sp>
        <p:nvSpPr>
          <p:cNvPr id="9219"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539580" tIns="539580" rIns="539580" bIns="53958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smtClean="0">
                <a:ln>
                  <a:noFill/>
                </a:ln>
                <a:solidFill>
                  <a:srgbClr val="FFFFFF"/>
                </a:solidFill>
                <a:effectLst/>
                <a:latin typeface="Arial" pitchFamily="34" charset="0"/>
                <a:ea typeface="Times New Roman" pitchFamily="18" charset="0"/>
              </a:rPr>
              <a:t/>
            </a:r>
            <a:br>
              <a:rPr kumimoji="0" lang="fr-FR" sz="1100" b="0" i="0" u="none" strike="noStrike" cap="none" normalizeH="0" baseline="0" smtClean="0">
                <a:ln>
                  <a:noFill/>
                </a:ln>
                <a:solidFill>
                  <a:srgbClr val="FFFFFF"/>
                </a:solidFill>
                <a:effectLst/>
                <a:latin typeface="Arial" pitchFamily="34" charset="0"/>
                <a:ea typeface="Times New Roman" pitchFamily="18" charset="0"/>
              </a:rPr>
            </a:br>
            <a:endParaRPr kumimoji="0" lang="fr-FR" sz="11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endParaRPr>
          </a:p>
        </p:txBody>
      </p:sp>
      <p:sp>
        <p:nvSpPr>
          <p:cNvPr id="9221" name="Rectangle 5"/>
          <p:cNvSpPr>
            <a:spLocks noChangeArrowheads="1"/>
          </p:cNvSpPr>
          <p:nvPr/>
        </p:nvSpPr>
        <p:spPr bwMode="auto">
          <a:xfrm>
            <a:off x="0" y="1057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endParaRPr>
          </a:p>
        </p:txBody>
      </p:sp>
      <p:sp>
        <p:nvSpPr>
          <p:cNvPr id="14" name="ZoneTexte 21"/>
          <p:cNvSpPr txBox="1">
            <a:spLocks noChangeArrowheads="1"/>
          </p:cNvSpPr>
          <p:nvPr/>
        </p:nvSpPr>
        <p:spPr bwMode="auto">
          <a:xfrm>
            <a:off x="972690" y="981075"/>
            <a:ext cx="7919790" cy="5262563"/>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r>
              <a:rPr lang="fr-FR" sz="1600" dirty="0">
                <a:solidFill>
                  <a:schemeClr val="bg1"/>
                </a:solidFill>
              </a:rPr>
              <a:t> 5. Dans le monde, aujourd'hui combien d'enfants ne vont pas jusqu'au niveau CM2 ?</a:t>
            </a:r>
          </a:p>
          <a:p>
            <a:r>
              <a:rPr lang="fr-FR" sz="1600" dirty="0">
                <a:solidFill>
                  <a:schemeClr val="bg1"/>
                </a:solidFill>
              </a:rPr>
              <a:t>_ a. 1 sur 2</a:t>
            </a:r>
          </a:p>
          <a:p>
            <a:r>
              <a:rPr lang="fr-FR" sz="1600" dirty="0">
                <a:solidFill>
                  <a:schemeClr val="bg1"/>
                </a:solidFill>
              </a:rPr>
              <a:t>_ b. 1 sur 5</a:t>
            </a:r>
          </a:p>
          <a:p>
            <a:r>
              <a:rPr lang="fr-FR" sz="1600" dirty="0">
                <a:solidFill>
                  <a:schemeClr val="bg1"/>
                </a:solidFill>
              </a:rPr>
              <a:t>_ c.1 sur 25</a:t>
            </a:r>
          </a:p>
          <a:p>
            <a:r>
              <a:rPr lang="fr-FR" sz="1600" dirty="0">
                <a:solidFill>
                  <a:schemeClr val="bg1"/>
                </a:solidFill>
              </a:rPr>
              <a:t> </a:t>
            </a:r>
          </a:p>
          <a:p>
            <a:r>
              <a:rPr lang="fr-FR" sz="1600" dirty="0">
                <a:solidFill>
                  <a:schemeClr val="bg1"/>
                </a:solidFill>
              </a:rPr>
              <a:t>6. Quelle est la première cause de mortalité dans le monde ?</a:t>
            </a:r>
          </a:p>
          <a:p>
            <a:r>
              <a:rPr lang="fr-FR" sz="1600" dirty="0">
                <a:solidFill>
                  <a:schemeClr val="bg1"/>
                </a:solidFill>
              </a:rPr>
              <a:t>_ a. Le sida</a:t>
            </a:r>
          </a:p>
          <a:p>
            <a:r>
              <a:rPr lang="fr-FR" sz="1600" dirty="0">
                <a:solidFill>
                  <a:schemeClr val="bg1"/>
                </a:solidFill>
              </a:rPr>
              <a:t>_ b. La malnutrition</a:t>
            </a:r>
          </a:p>
          <a:p>
            <a:r>
              <a:rPr lang="fr-FR" sz="1600" dirty="0">
                <a:solidFill>
                  <a:schemeClr val="bg1"/>
                </a:solidFill>
              </a:rPr>
              <a:t>_ c. L'eau contaminée</a:t>
            </a:r>
          </a:p>
          <a:p>
            <a:r>
              <a:rPr lang="fr-FR" sz="1600" dirty="0">
                <a:solidFill>
                  <a:schemeClr val="bg1"/>
                </a:solidFill>
              </a:rPr>
              <a:t> </a:t>
            </a:r>
          </a:p>
          <a:p>
            <a:r>
              <a:rPr lang="fr-FR" sz="1600" dirty="0">
                <a:solidFill>
                  <a:schemeClr val="bg1"/>
                </a:solidFill>
              </a:rPr>
              <a:t>7. Entre 1960 et 2006, en France, la quantité de déchets annuels produit par habitant a doublé. Elle est passée de ...</a:t>
            </a:r>
          </a:p>
          <a:p>
            <a:r>
              <a:rPr lang="fr-FR" sz="1600" dirty="0">
                <a:solidFill>
                  <a:schemeClr val="bg1"/>
                </a:solidFill>
              </a:rPr>
              <a:t>_ a. 20 à 40 kg</a:t>
            </a:r>
          </a:p>
          <a:p>
            <a:r>
              <a:rPr lang="fr-FR" sz="1600" dirty="0">
                <a:solidFill>
                  <a:schemeClr val="bg1"/>
                </a:solidFill>
              </a:rPr>
              <a:t>_ b. 90 à 180 kg</a:t>
            </a:r>
          </a:p>
          <a:p>
            <a:r>
              <a:rPr lang="fr-FR" sz="1600" dirty="0">
                <a:solidFill>
                  <a:schemeClr val="bg1"/>
                </a:solidFill>
              </a:rPr>
              <a:t>_ c. 180 à 360 kg</a:t>
            </a:r>
          </a:p>
          <a:p>
            <a:r>
              <a:rPr lang="fr-FR" sz="1600" dirty="0">
                <a:solidFill>
                  <a:schemeClr val="bg1"/>
                </a:solidFill>
              </a:rPr>
              <a:t> </a:t>
            </a:r>
          </a:p>
          <a:p>
            <a:r>
              <a:rPr lang="fr-FR" sz="1600" dirty="0">
                <a:solidFill>
                  <a:schemeClr val="bg1"/>
                </a:solidFill>
              </a:rPr>
              <a:t>8. Si tous les humains consommaient autant que nous, de combien de planètes aurions nous besoin ?</a:t>
            </a:r>
          </a:p>
          <a:p>
            <a:r>
              <a:rPr lang="fr-FR" sz="1600" dirty="0">
                <a:solidFill>
                  <a:schemeClr val="bg1"/>
                </a:solidFill>
              </a:rPr>
              <a:t>_ a. 2</a:t>
            </a:r>
          </a:p>
          <a:p>
            <a:r>
              <a:rPr lang="fr-FR" sz="1600" dirty="0">
                <a:solidFill>
                  <a:schemeClr val="bg1"/>
                </a:solidFill>
              </a:rPr>
              <a:t>_ b. 3</a:t>
            </a:r>
          </a:p>
          <a:p>
            <a:r>
              <a:rPr lang="fr-FR" sz="1600" dirty="0">
                <a:solidFill>
                  <a:schemeClr val="bg1"/>
                </a:solidFill>
              </a:rPr>
              <a:t>_ c. 5</a:t>
            </a:r>
          </a:p>
        </p:txBody>
      </p:sp>
      <p:sp>
        <p:nvSpPr>
          <p:cNvPr id="15" name="Rectangle à coins arrondis 14"/>
          <p:cNvSpPr/>
          <p:nvPr/>
        </p:nvSpPr>
        <p:spPr>
          <a:xfrm>
            <a:off x="1044128" y="1196975"/>
            <a:ext cx="1081087" cy="360363"/>
          </a:xfrm>
          <a:prstGeom prst="roundRect">
            <a:avLst/>
          </a:prstGeom>
          <a:no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6" name="Rectangle à coins arrondis 15"/>
          <p:cNvSpPr/>
          <p:nvPr/>
        </p:nvSpPr>
        <p:spPr>
          <a:xfrm>
            <a:off x="1044128" y="2924175"/>
            <a:ext cx="2160587" cy="360363"/>
          </a:xfrm>
          <a:prstGeom prst="roundRect">
            <a:avLst/>
          </a:prstGeom>
          <a:no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 name="Rectangle à coins arrondis 17"/>
          <p:cNvSpPr/>
          <p:nvPr/>
        </p:nvSpPr>
        <p:spPr>
          <a:xfrm>
            <a:off x="972690" y="4365625"/>
            <a:ext cx="1727200" cy="358775"/>
          </a:xfrm>
          <a:prstGeom prst="roundRect">
            <a:avLst/>
          </a:prstGeom>
          <a:no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9" name="Rectangle à coins arrondis 18"/>
          <p:cNvSpPr/>
          <p:nvPr/>
        </p:nvSpPr>
        <p:spPr>
          <a:xfrm>
            <a:off x="972690" y="5589588"/>
            <a:ext cx="792163" cy="360362"/>
          </a:xfrm>
          <a:prstGeom prst="roundRect">
            <a:avLst/>
          </a:prstGeom>
          <a:no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8"/>
          <p:cNvGrpSpPr/>
          <p:nvPr/>
        </p:nvGrpSpPr>
        <p:grpSpPr>
          <a:xfrm>
            <a:off x="179512" y="260648"/>
            <a:ext cx="8784976" cy="6256582"/>
            <a:chOff x="179512" y="260648"/>
            <a:chExt cx="8784976" cy="6256582"/>
          </a:xfrm>
        </p:grpSpPr>
        <p:pic>
          <p:nvPicPr>
            <p:cNvPr id="32770" name="Image 2"/>
            <p:cNvPicPr>
              <a:picLocks noChangeAspect="1" noChangeArrowheads="1"/>
            </p:cNvPicPr>
            <p:nvPr/>
          </p:nvPicPr>
          <p:blipFill>
            <a:blip r:embed="rId3" cstate="print">
              <a:duotone>
                <a:schemeClr val="accent3">
                  <a:shade val="45000"/>
                  <a:satMod val="135000"/>
                </a:schemeClr>
                <a:prstClr val="white"/>
              </a:duotone>
            </a:blip>
            <a:srcRect/>
            <a:stretch>
              <a:fillRect/>
            </a:stretch>
          </p:blipFill>
          <p:spPr bwMode="auto">
            <a:xfrm>
              <a:off x="5057604" y="295024"/>
              <a:ext cx="3878112" cy="1909839"/>
            </a:xfrm>
            <a:prstGeom prst="rect">
              <a:avLst/>
            </a:prstGeom>
            <a:noFill/>
            <a:ln>
              <a:noFill/>
            </a:ln>
          </p:spPr>
        </p:pic>
        <p:pic>
          <p:nvPicPr>
            <p:cNvPr id="32771" name="Image 1"/>
            <p:cNvPicPr>
              <a:picLocks noChangeAspect="1" noChangeArrowheads="1"/>
            </p:cNvPicPr>
            <p:nvPr/>
          </p:nvPicPr>
          <p:blipFill>
            <a:blip r:embed="rId4" cstate="print">
              <a:duotone>
                <a:schemeClr val="accent3">
                  <a:shade val="45000"/>
                  <a:satMod val="135000"/>
                </a:schemeClr>
                <a:prstClr val="white"/>
              </a:duotone>
            </a:blip>
            <a:srcRect/>
            <a:stretch>
              <a:fillRect/>
            </a:stretch>
          </p:blipFill>
          <p:spPr bwMode="auto">
            <a:xfrm>
              <a:off x="899592" y="260648"/>
              <a:ext cx="4125462" cy="1967088"/>
            </a:xfrm>
            <a:prstGeom prst="rect">
              <a:avLst/>
            </a:prstGeom>
            <a:noFill/>
            <a:ln>
              <a:noFill/>
            </a:ln>
          </p:spPr>
        </p:pic>
        <p:pic>
          <p:nvPicPr>
            <p:cNvPr id="32772" name="Image 6" descr="parc_visite.jpg"/>
            <p:cNvPicPr>
              <a:picLocks noChangeAspect="1" noChangeArrowheads="1"/>
            </p:cNvPicPr>
            <p:nvPr/>
          </p:nvPicPr>
          <p:blipFill>
            <a:blip r:embed="rId5" cstate="print">
              <a:duotone>
                <a:schemeClr val="accent3">
                  <a:shade val="45000"/>
                  <a:satMod val="135000"/>
                </a:schemeClr>
                <a:prstClr val="white"/>
              </a:duotone>
            </a:blip>
            <a:srcRect/>
            <a:stretch>
              <a:fillRect/>
            </a:stretch>
          </p:blipFill>
          <p:spPr bwMode="auto">
            <a:xfrm>
              <a:off x="4248472" y="2283297"/>
              <a:ext cx="4716016" cy="1865783"/>
            </a:xfrm>
            <a:prstGeom prst="rect">
              <a:avLst/>
            </a:prstGeom>
            <a:noFill/>
            <a:ln>
              <a:noFill/>
            </a:ln>
          </p:spPr>
        </p:pic>
        <p:pic>
          <p:nvPicPr>
            <p:cNvPr id="32773" name="Image 4" descr="qui2.jpg"/>
            <p:cNvPicPr>
              <a:picLocks noChangeAspect="1" noChangeArrowheads="1"/>
            </p:cNvPicPr>
            <p:nvPr/>
          </p:nvPicPr>
          <p:blipFill>
            <a:blip r:embed="rId6" cstate="print">
              <a:duotone>
                <a:schemeClr val="accent3">
                  <a:shade val="45000"/>
                  <a:satMod val="135000"/>
                </a:schemeClr>
                <a:prstClr val="white"/>
              </a:duotone>
            </a:blip>
            <a:srcRect/>
            <a:stretch>
              <a:fillRect/>
            </a:stretch>
          </p:blipFill>
          <p:spPr bwMode="auto">
            <a:xfrm>
              <a:off x="899592" y="2276872"/>
              <a:ext cx="3281551" cy="1857251"/>
            </a:xfrm>
            <a:prstGeom prst="rect">
              <a:avLst/>
            </a:prstGeom>
            <a:noFill/>
            <a:ln>
              <a:noFill/>
            </a:ln>
          </p:spPr>
        </p:pic>
        <p:pic>
          <p:nvPicPr>
            <p:cNvPr id="32774" name="Image 0" descr="1660.png"/>
            <p:cNvPicPr>
              <a:picLocks noChangeAspect="1" noChangeArrowheads="1"/>
            </p:cNvPicPr>
            <p:nvPr/>
          </p:nvPicPr>
          <p:blipFill>
            <a:blip r:embed="rId7" cstate="print">
              <a:duotone>
                <a:schemeClr val="accent3">
                  <a:shade val="45000"/>
                  <a:satMod val="135000"/>
                </a:schemeClr>
                <a:prstClr val="white"/>
              </a:duotone>
            </a:blip>
            <a:srcRect/>
            <a:stretch>
              <a:fillRect/>
            </a:stretch>
          </p:blipFill>
          <p:spPr bwMode="auto">
            <a:xfrm>
              <a:off x="6804248" y="4221088"/>
              <a:ext cx="2112963" cy="2276475"/>
            </a:xfrm>
            <a:prstGeom prst="rect">
              <a:avLst/>
            </a:prstGeom>
            <a:noFill/>
            <a:ln>
              <a:noFill/>
            </a:ln>
          </p:spPr>
        </p:pic>
        <p:pic>
          <p:nvPicPr>
            <p:cNvPr id="32775" name="Image 1"/>
            <p:cNvPicPr>
              <a:picLocks noChangeAspect="1" noChangeArrowheads="1"/>
            </p:cNvPicPr>
            <p:nvPr/>
          </p:nvPicPr>
          <p:blipFill>
            <a:blip r:embed="rId8" cstate="print">
              <a:duotone>
                <a:schemeClr val="accent3">
                  <a:shade val="45000"/>
                  <a:satMod val="135000"/>
                </a:schemeClr>
                <a:prstClr val="white"/>
              </a:duotone>
            </a:blip>
            <a:srcRect/>
            <a:stretch>
              <a:fillRect/>
            </a:stretch>
          </p:blipFill>
          <p:spPr bwMode="auto">
            <a:xfrm>
              <a:off x="899592" y="4221088"/>
              <a:ext cx="5825803" cy="2296142"/>
            </a:xfrm>
            <a:prstGeom prst="rect">
              <a:avLst/>
            </a:prstGeom>
            <a:noFill/>
            <a:ln>
              <a:noFill/>
            </a:ln>
          </p:spPr>
        </p:pic>
        <p:sp>
          <p:nvSpPr>
            <p:cNvPr id="32776" name="Text Box 8"/>
            <p:cNvSpPr txBox="1">
              <a:spLocks noChangeArrowheads="1"/>
            </p:cNvSpPr>
            <p:nvPr/>
          </p:nvSpPr>
          <p:spPr bwMode="auto">
            <a:xfrm>
              <a:off x="179512" y="260648"/>
              <a:ext cx="492443" cy="6192688"/>
            </a:xfrm>
            <a:prstGeom prst="rect">
              <a:avLst/>
            </a:prstGeom>
            <a:solidFill>
              <a:srgbClr val="FFFFFF"/>
            </a:solidFill>
            <a:ln w="9525">
              <a:solidFill>
                <a:srgbClr val="000000"/>
              </a:solidFill>
              <a:miter lim="800000"/>
              <a:headEnd/>
              <a:tailEnd/>
            </a:ln>
          </p:spPr>
          <p:txBody>
            <a:bodyPr vert="vert270" wrap="square" lIns="91440" tIns="45720" rIns="91440" bIns="45720" numCol="1" anchor="t" anchorCtr="0" compatLnSpc="1">
              <a:prstTxWarp prst="textNoShape">
                <a:avLst/>
              </a:prstTxWarp>
              <a:spAutoFit/>
            </a:bodyPr>
            <a:lstStyle/>
            <a:p>
              <a:pPr algn="ctr">
                <a:spcAft>
                  <a:spcPts val="1000"/>
                </a:spcAft>
              </a:pPr>
              <a:r>
                <a:rPr lang="fr-FR" sz="2000" dirty="0" smtClean="0">
                  <a:solidFill>
                    <a:schemeClr val="tx1"/>
                  </a:solidFill>
                </a:rPr>
                <a:t>CIT2   </a:t>
              </a:r>
              <a:r>
                <a:rPr lang="fr-FR" sz="2000" dirty="0">
                  <a:solidFill>
                    <a:schemeClr val="tx1"/>
                  </a:solidFill>
                </a:rPr>
                <a:t>LES ECO </a:t>
              </a:r>
              <a:r>
                <a:rPr lang="fr-FR" sz="2000" dirty="0" smtClean="0">
                  <a:solidFill>
                    <a:schemeClr val="tx1"/>
                  </a:solidFill>
                </a:rPr>
                <a:t>QUARTIERS</a:t>
              </a:r>
              <a:endParaRPr kumimoji="0" lang="fr-FR" sz="2000" b="0" i="0" u="none" strike="noStrike" cap="none" normalizeH="0" baseline="0" dirty="0" smtClean="0">
                <a:ln>
                  <a:noFill/>
                </a:ln>
                <a:solidFill>
                  <a:schemeClr val="tx1"/>
                </a:solidFill>
                <a:effectLst/>
                <a:latin typeface="Arial" pitchFamily="34" charset="0"/>
              </a:endParaRPr>
            </a:p>
          </p:txBody>
        </p:sp>
      </p:grpSp>
      <p:sp>
        <p:nvSpPr>
          <p:cNvPr id="9219"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539580" tIns="539580" rIns="539580" bIns="53958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smtClean="0">
                <a:ln>
                  <a:noFill/>
                </a:ln>
                <a:solidFill>
                  <a:srgbClr val="FFFFFF"/>
                </a:solidFill>
                <a:effectLst/>
                <a:latin typeface="Arial" pitchFamily="34" charset="0"/>
                <a:ea typeface="Times New Roman" pitchFamily="18" charset="0"/>
              </a:rPr>
              <a:t/>
            </a:r>
            <a:br>
              <a:rPr kumimoji="0" lang="fr-FR" sz="1100" b="0" i="0" u="none" strike="noStrike" cap="none" normalizeH="0" baseline="0" smtClean="0">
                <a:ln>
                  <a:noFill/>
                </a:ln>
                <a:solidFill>
                  <a:srgbClr val="FFFFFF"/>
                </a:solidFill>
                <a:effectLst/>
                <a:latin typeface="Arial" pitchFamily="34" charset="0"/>
                <a:ea typeface="Times New Roman" pitchFamily="18" charset="0"/>
              </a:rPr>
            </a:br>
            <a:endParaRPr kumimoji="0" lang="fr-FR" sz="11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endParaRPr>
          </a:p>
        </p:txBody>
      </p:sp>
      <p:sp>
        <p:nvSpPr>
          <p:cNvPr id="9221" name="Rectangle 5"/>
          <p:cNvSpPr>
            <a:spLocks noChangeArrowheads="1"/>
          </p:cNvSpPr>
          <p:nvPr/>
        </p:nvSpPr>
        <p:spPr bwMode="auto">
          <a:xfrm>
            <a:off x="0" y="1057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endParaRPr>
          </a:p>
        </p:txBody>
      </p:sp>
      <p:sp>
        <p:nvSpPr>
          <p:cNvPr id="14" name="ZoneTexte 21"/>
          <p:cNvSpPr txBox="1">
            <a:spLocks noChangeArrowheads="1"/>
          </p:cNvSpPr>
          <p:nvPr/>
        </p:nvSpPr>
        <p:spPr bwMode="auto">
          <a:xfrm>
            <a:off x="899592" y="981075"/>
            <a:ext cx="7989216" cy="1570038"/>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r>
              <a:rPr lang="fr-FR" sz="1600" dirty="0">
                <a:solidFill>
                  <a:schemeClr val="bg1"/>
                </a:solidFill>
              </a:rPr>
              <a:t>9. Au premier Sommet de la Terre à Rio en 1992, un document appelé Agenda 21 propose une série de mesure à mettre en œuvre pour un développement durable. Que signifie ce nombre 21 ?</a:t>
            </a:r>
          </a:p>
          <a:p>
            <a:r>
              <a:rPr lang="fr-FR" sz="1600" dirty="0">
                <a:solidFill>
                  <a:schemeClr val="bg1"/>
                </a:solidFill>
              </a:rPr>
              <a:t>_ a. 21 mesures à suivre</a:t>
            </a:r>
          </a:p>
          <a:p>
            <a:r>
              <a:rPr lang="fr-FR" sz="1600" dirty="0">
                <a:solidFill>
                  <a:schemeClr val="bg1"/>
                </a:solidFill>
              </a:rPr>
              <a:t>_ b. Pour le XXIe siècle</a:t>
            </a:r>
          </a:p>
          <a:p>
            <a:r>
              <a:rPr lang="fr-FR" sz="1600" dirty="0">
                <a:solidFill>
                  <a:schemeClr val="bg1"/>
                </a:solidFill>
              </a:rPr>
              <a:t>_ c. 21 pays l'ont adopté</a:t>
            </a:r>
          </a:p>
        </p:txBody>
      </p:sp>
      <p:sp>
        <p:nvSpPr>
          <p:cNvPr id="15" name="Rectangle à coins arrondis 14"/>
          <p:cNvSpPr/>
          <p:nvPr/>
        </p:nvSpPr>
        <p:spPr>
          <a:xfrm>
            <a:off x="899592" y="1916113"/>
            <a:ext cx="2273305" cy="360362"/>
          </a:xfrm>
          <a:prstGeom prst="roundRect">
            <a:avLst/>
          </a:prstGeom>
          <a:no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6" name="ZoneTexte 15"/>
          <p:cNvSpPr txBox="1">
            <a:spLocks noChangeArrowheads="1"/>
          </p:cNvSpPr>
          <p:nvPr/>
        </p:nvSpPr>
        <p:spPr bwMode="auto">
          <a:xfrm>
            <a:off x="899592" y="2825750"/>
            <a:ext cx="7920880" cy="3046988"/>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r>
              <a:rPr lang="fr-FR" sz="1600" dirty="0"/>
              <a:t>Vous avez obtenu : </a:t>
            </a:r>
          </a:p>
          <a:p>
            <a:r>
              <a:rPr lang="fr-FR" sz="1600" dirty="0"/>
              <a:t>de 0 à 3 = Que de découvertes en perspective ! </a:t>
            </a:r>
          </a:p>
          <a:p>
            <a:r>
              <a:rPr lang="fr-FR" sz="1600" dirty="0"/>
              <a:t> </a:t>
            </a:r>
          </a:p>
          <a:p>
            <a:r>
              <a:rPr lang="fr-FR" sz="1600" dirty="0"/>
              <a:t>de 4 à 6 = Vous êtes déjà sensibilisé aux grandes préoccupation du développement durable.</a:t>
            </a:r>
          </a:p>
          <a:p>
            <a:r>
              <a:rPr lang="fr-FR" sz="1600" dirty="0"/>
              <a:t>Ce cours vous permettra d'approfondir les liens unissant le premier de ses piliers, le social, aux trois autres : l'environnement, l'économique et le culturel. </a:t>
            </a:r>
          </a:p>
          <a:p>
            <a:r>
              <a:rPr lang="fr-FR" sz="1600" dirty="0"/>
              <a:t> </a:t>
            </a:r>
          </a:p>
          <a:p>
            <a:r>
              <a:rPr lang="fr-FR" sz="1600" dirty="0"/>
              <a:t>de 7 à 9 = Votre score démontre que vous mesurez bien l'impact et l'interaction des bouleversements récents sur les grands équilibres de la planète (ressources, démographie, partage des richesses, environnement...). L'essentiel, maintenant, c'est de découvrir que le développement durable, ça commence aujourd'hui. Chacun peut faire quelque chose... avec les autres !</a:t>
            </a:r>
          </a:p>
        </p:txBody>
      </p:sp>
      <p:sp>
        <p:nvSpPr>
          <p:cNvPr id="6145" name="Rectangle 1"/>
          <p:cNvSpPr>
            <a:spLocks noChangeArrowheads="1"/>
          </p:cNvSpPr>
          <p:nvPr/>
        </p:nvSpPr>
        <p:spPr bwMode="auto">
          <a:xfrm>
            <a:off x="971600" y="5898178"/>
            <a:ext cx="658822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hlinkClick r:id="rId9" action="ppaction://hlinkfile"/>
              </a:rPr>
              <a:t>YouTube</a:t>
            </a:r>
            <a:r>
              <a:rPr kumimoji="0" lang="fr-FR"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9" action="ppaction://hlinkfile"/>
              </a:rPr>
              <a:t> - Diaporama sur le développement durable part1sur3.mp4</a:t>
            </a:r>
            <a:endParaRPr kumimoji="0" lang="fr-FR" sz="16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strips(downLeft)">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1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61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8"/>
          <p:cNvGrpSpPr/>
          <p:nvPr/>
        </p:nvGrpSpPr>
        <p:grpSpPr>
          <a:xfrm>
            <a:off x="179512" y="260648"/>
            <a:ext cx="8784976" cy="6256582"/>
            <a:chOff x="179512" y="260648"/>
            <a:chExt cx="8784976" cy="6256582"/>
          </a:xfrm>
        </p:grpSpPr>
        <p:pic>
          <p:nvPicPr>
            <p:cNvPr id="32770" name="Image 2"/>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5057604" y="295024"/>
              <a:ext cx="3878112" cy="1909839"/>
            </a:xfrm>
            <a:prstGeom prst="rect">
              <a:avLst/>
            </a:prstGeom>
            <a:noFill/>
            <a:ln>
              <a:noFill/>
            </a:ln>
          </p:spPr>
        </p:pic>
        <p:pic>
          <p:nvPicPr>
            <p:cNvPr id="32771" name="Image 1"/>
            <p:cNvPicPr>
              <a:picLocks noChangeAspect="1" noChangeArrowheads="1"/>
            </p:cNvPicPr>
            <p:nvPr/>
          </p:nvPicPr>
          <p:blipFill>
            <a:blip r:embed="rId4" cstate="print">
              <a:duotone>
                <a:schemeClr val="accent5">
                  <a:shade val="45000"/>
                  <a:satMod val="135000"/>
                </a:schemeClr>
                <a:prstClr val="white"/>
              </a:duotone>
            </a:blip>
            <a:srcRect/>
            <a:stretch>
              <a:fillRect/>
            </a:stretch>
          </p:blipFill>
          <p:spPr bwMode="auto">
            <a:xfrm>
              <a:off x="899592" y="260648"/>
              <a:ext cx="4125462" cy="1967088"/>
            </a:xfrm>
            <a:prstGeom prst="rect">
              <a:avLst/>
            </a:prstGeom>
            <a:noFill/>
            <a:ln>
              <a:noFill/>
            </a:ln>
          </p:spPr>
        </p:pic>
        <p:pic>
          <p:nvPicPr>
            <p:cNvPr id="32772" name="Image 6" descr="parc_visite.jpg"/>
            <p:cNvPicPr>
              <a:picLocks noChangeAspect="1" noChangeArrowheads="1"/>
            </p:cNvPicPr>
            <p:nvPr/>
          </p:nvPicPr>
          <p:blipFill>
            <a:blip r:embed="rId5" cstate="print">
              <a:duotone>
                <a:schemeClr val="accent5">
                  <a:shade val="45000"/>
                  <a:satMod val="135000"/>
                </a:schemeClr>
                <a:prstClr val="white"/>
              </a:duotone>
            </a:blip>
            <a:srcRect/>
            <a:stretch>
              <a:fillRect/>
            </a:stretch>
          </p:blipFill>
          <p:spPr bwMode="auto">
            <a:xfrm>
              <a:off x="4248472" y="2283297"/>
              <a:ext cx="4716016" cy="1865783"/>
            </a:xfrm>
            <a:prstGeom prst="rect">
              <a:avLst/>
            </a:prstGeom>
            <a:noFill/>
            <a:ln>
              <a:noFill/>
            </a:ln>
          </p:spPr>
        </p:pic>
        <p:pic>
          <p:nvPicPr>
            <p:cNvPr id="32773" name="Image 4" descr="qui2.jpg"/>
            <p:cNvPicPr>
              <a:picLocks noChangeAspect="1" noChangeArrowheads="1"/>
            </p:cNvPicPr>
            <p:nvPr/>
          </p:nvPicPr>
          <p:blipFill>
            <a:blip r:embed="rId6" cstate="print">
              <a:duotone>
                <a:schemeClr val="accent5">
                  <a:shade val="45000"/>
                  <a:satMod val="135000"/>
                </a:schemeClr>
                <a:prstClr val="white"/>
              </a:duotone>
            </a:blip>
            <a:srcRect/>
            <a:stretch>
              <a:fillRect/>
            </a:stretch>
          </p:blipFill>
          <p:spPr bwMode="auto">
            <a:xfrm>
              <a:off x="899592" y="2276872"/>
              <a:ext cx="3281551" cy="1857251"/>
            </a:xfrm>
            <a:prstGeom prst="rect">
              <a:avLst/>
            </a:prstGeom>
            <a:noFill/>
            <a:ln>
              <a:noFill/>
            </a:ln>
          </p:spPr>
        </p:pic>
        <p:pic>
          <p:nvPicPr>
            <p:cNvPr id="32774" name="Image 0" descr="1660.png"/>
            <p:cNvPicPr>
              <a:picLocks noChangeAspect="1" noChangeArrowheads="1"/>
            </p:cNvPicPr>
            <p:nvPr/>
          </p:nvPicPr>
          <p:blipFill>
            <a:blip r:embed="rId7" cstate="print">
              <a:duotone>
                <a:schemeClr val="accent5">
                  <a:shade val="45000"/>
                  <a:satMod val="135000"/>
                </a:schemeClr>
                <a:prstClr val="white"/>
              </a:duotone>
            </a:blip>
            <a:srcRect/>
            <a:stretch>
              <a:fillRect/>
            </a:stretch>
          </p:blipFill>
          <p:spPr bwMode="auto">
            <a:xfrm>
              <a:off x="6804248" y="4221088"/>
              <a:ext cx="2112963" cy="2276475"/>
            </a:xfrm>
            <a:prstGeom prst="rect">
              <a:avLst/>
            </a:prstGeom>
            <a:noFill/>
            <a:ln>
              <a:noFill/>
            </a:ln>
          </p:spPr>
        </p:pic>
        <p:pic>
          <p:nvPicPr>
            <p:cNvPr id="32775" name="Image 1"/>
            <p:cNvPicPr>
              <a:picLocks noChangeAspect="1" noChangeArrowheads="1"/>
            </p:cNvPicPr>
            <p:nvPr/>
          </p:nvPicPr>
          <p:blipFill>
            <a:blip r:embed="rId8" cstate="print">
              <a:duotone>
                <a:schemeClr val="accent5">
                  <a:shade val="45000"/>
                  <a:satMod val="135000"/>
                </a:schemeClr>
                <a:prstClr val="white"/>
              </a:duotone>
            </a:blip>
            <a:srcRect/>
            <a:stretch>
              <a:fillRect/>
            </a:stretch>
          </p:blipFill>
          <p:spPr bwMode="auto">
            <a:xfrm>
              <a:off x="899592" y="4221088"/>
              <a:ext cx="5825803" cy="2296142"/>
            </a:xfrm>
            <a:prstGeom prst="rect">
              <a:avLst/>
            </a:prstGeom>
            <a:noFill/>
            <a:ln>
              <a:noFill/>
            </a:ln>
          </p:spPr>
        </p:pic>
        <p:sp>
          <p:nvSpPr>
            <p:cNvPr id="32776" name="Text Box 8"/>
            <p:cNvSpPr txBox="1">
              <a:spLocks noChangeArrowheads="1"/>
            </p:cNvSpPr>
            <p:nvPr/>
          </p:nvSpPr>
          <p:spPr bwMode="auto">
            <a:xfrm>
              <a:off x="179512" y="260648"/>
              <a:ext cx="492443" cy="6192688"/>
            </a:xfrm>
            <a:prstGeom prst="rect">
              <a:avLst/>
            </a:prstGeom>
            <a:solidFill>
              <a:srgbClr val="FFFFFF"/>
            </a:solidFill>
            <a:ln w="9525">
              <a:solidFill>
                <a:srgbClr val="000000"/>
              </a:solidFill>
              <a:miter lim="800000"/>
              <a:headEnd/>
              <a:tailEnd/>
            </a:ln>
          </p:spPr>
          <p:txBody>
            <a:bodyPr vert="vert270" wrap="square" lIns="91440" tIns="45720" rIns="91440" bIns="45720" numCol="1" anchor="t" anchorCtr="0" compatLnSpc="1">
              <a:prstTxWarp prst="textNoShape">
                <a:avLst/>
              </a:prstTxWarp>
              <a:spAutoFit/>
            </a:bodyPr>
            <a:lstStyle/>
            <a:p>
              <a:pPr algn="ctr">
                <a:spcAft>
                  <a:spcPts val="1000"/>
                </a:spcAft>
              </a:pPr>
              <a:r>
                <a:rPr lang="fr-FR" sz="2000" dirty="0" smtClean="0">
                  <a:solidFill>
                    <a:schemeClr val="tx1"/>
                  </a:solidFill>
                </a:rPr>
                <a:t>CIT2   </a:t>
              </a:r>
              <a:r>
                <a:rPr lang="fr-FR" sz="2000" dirty="0">
                  <a:solidFill>
                    <a:schemeClr val="tx1"/>
                  </a:solidFill>
                </a:rPr>
                <a:t>LES ECO </a:t>
              </a:r>
              <a:r>
                <a:rPr lang="fr-FR" sz="2000" dirty="0" smtClean="0">
                  <a:solidFill>
                    <a:schemeClr val="tx1"/>
                  </a:solidFill>
                </a:rPr>
                <a:t>QUARTIERS</a:t>
              </a:r>
              <a:endParaRPr kumimoji="0" lang="fr-FR" sz="2000" b="0" i="0" u="none" strike="noStrike" cap="none" normalizeH="0" baseline="0" dirty="0" smtClean="0">
                <a:ln>
                  <a:noFill/>
                </a:ln>
                <a:solidFill>
                  <a:schemeClr val="tx1"/>
                </a:solidFill>
                <a:effectLst/>
                <a:latin typeface="Arial" pitchFamily="34" charset="0"/>
              </a:endParaRPr>
            </a:p>
          </p:txBody>
        </p:sp>
      </p:grpSp>
      <p:sp>
        <p:nvSpPr>
          <p:cNvPr id="13" name="ZoneTexte 12"/>
          <p:cNvSpPr txBox="1"/>
          <p:nvPr/>
        </p:nvSpPr>
        <p:spPr>
          <a:xfrm>
            <a:off x="1043608" y="1916832"/>
            <a:ext cx="3168352" cy="64633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lvl="0"/>
            <a:r>
              <a:rPr lang="fr-FR" dirty="0" smtClean="0"/>
              <a:t>1. C’est </a:t>
            </a:r>
            <a:r>
              <a:rPr lang="fr-FR" dirty="0"/>
              <a:t>quoi un </a:t>
            </a:r>
            <a:r>
              <a:rPr lang="fr-FR" dirty="0" smtClean="0"/>
              <a:t>éco quartier</a:t>
            </a:r>
            <a:r>
              <a:rPr lang="fr-FR" dirty="0"/>
              <a:t> ?</a:t>
            </a:r>
          </a:p>
          <a:p>
            <a:endParaRPr lang="fr-FR" dirty="0"/>
          </a:p>
        </p:txBody>
      </p:sp>
      <p:grpSp>
        <p:nvGrpSpPr>
          <p:cNvPr id="16" name="Groupe 15"/>
          <p:cNvGrpSpPr/>
          <p:nvPr/>
        </p:nvGrpSpPr>
        <p:grpSpPr>
          <a:xfrm>
            <a:off x="1043608" y="404664"/>
            <a:ext cx="7704856" cy="1384995"/>
            <a:chOff x="1043608" y="404664"/>
            <a:chExt cx="7704856" cy="1384995"/>
          </a:xfrm>
        </p:grpSpPr>
        <p:sp>
          <p:nvSpPr>
            <p:cNvPr id="11" name="ZoneTexte 10"/>
            <p:cNvSpPr txBox="1"/>
            <p:nvPr/>
          </p:nvSpPr>
          <p:spPr>
            <a:xfrm>
              <a:off x="1043608" y="404664"/>
              <a:ext cx="7704856" cy="138499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r"/>
              <a:r>
                <a:rPr lang="fr-FR" sz="2800" dirty="0" smtClean="0">
                  <a:solidFill>
                    <a:schemeClr val="bg1"/>
                  </a:solidFill>
                </a:rPr>
                <a:t>	Deuxième travail </a:t>
              </a:r>
              <a:r>
                <a:rPr lang="fr-FR" sz="2800" dirty="0">
                  <a:solidFill>
                    <a:schemeClr val="bg1"/>
                  </a:solidFill>
                </a:rPr>
                <a:t>sur les éco quartiers : </a:t>
              </a:r>
              <a:endParaRPr lang="fr-FR" sz="2800" dirty="0" smtClean="0">
                <a:solidFill>
                  <a:schemeClr val="bg1"/>
                </a:solidFill>
              </a:endParaRPr>
            </a:p>
            <a:p>
              <a:pPr algn="r"/>
              <a:r>
                <a:rPr lang="fr-FR" sz="2800" dirty="0" smtClean="0">
                  <a:solidFill>
                    <a:schemeClr val="bg1"/>
                  </a:solidFill>
                </a:rPr>
                <a:t>C’est quoi un éco quartier</a:t>
              </a:r>
              <a:r>
                <a:rPr lang="fr-FR" sz="2800" dirty="0">
                  <a:solidFill>
                    <a:schemeClr val="bg1"/>
                  </a:solidFill>
                </a:rPr>
                <a:t> ?</a:t>
              </a:r>
            </a:p>
            <a:p>
              <a:endParaRPr lang="fr-FR" sz="2800" dirty="0">
                <a:solidFill>
                  <a:schemeClr val="bg1"/>
                </a:solidFill>
              </a:endParaRPr>
            </a:p>
          </p:txBody>
        </p:sp>
        <p:pic>
          <p:nvPicPr>
            <p:cNvPr id="14" name="Image 13" descr="logo eco quartier.jpg"/>
            <p:cNvPicPr/>
            <p:nvPr/>
          </p:nvPicPr>
          <p:blipFill>
            <a:blip r:embed="rId9" cstate="print"/>
            <a:stretch>
              <a:fillRect/>
            </a:stretch>
          </p:blipFill>
          <p:spPr>
            <a:xfrm>
              <a:off x="1115616" y="476672"/>
              <a:ext cx="1872208" cy="1224136"/>
            </a:xfrm>
            <a:prstGeom prst="rect">
              <a:avLst/>
            </a:prstGeom>
          </p:spPr>
        </p:pic>
      </p:grpSp>
      <p:sp>
        <p:nvSpPr>
          <p:cNvPr id="17" name="ZoneTexte 16"/>
          <p:cNvSpPr txBox="1"/>
          <p:nvPr/>
        </p:nvSpPr>
        <p:spPr>
          <a:xfrm>
            <a:off x="1043608" y="2708920"/>
            <a:ext cx="7704856" cy="646331"/>
          </a:xfrm>
          <a:prstGeom prst="rect">
            <a:avLst/>
          </a:prstGeom>
          <a:solidFill>
            <a:schemeClr val="bg1"/>
          </a:solidFill>
        </p:spPr>
        <p:txBody>
          <a:bodyPr wrap="square" rtlCol="0">
            <a:spAutoFit/>
          </a:bodyPr>
          <a:lstStyle/>
          <a:p>
            <a:r>
              <a:rPr lang="fr-FR" u="sng" dirty="0" smtClean="0">
                <a:hlinkClick r:id="rId10" action="ppaction://hlinkfile"/>
              </a:rPr>
              <a:t>LMCU _ Développement durable de la Métropole(3).</a:t>
            </a:r>
            <a:r>
              <a:rPr lang="fr-FR" u="sng" dirty="0" err="1" smtClean="0">
                <a:hlinkClick r:id="rId10" action="ppaction://hlinkfile"/>
              </a:rPr>
              <a:t>flv</a:t>
            </a:r>
            <a:endParaRPr lang="fr-FR" u="sng" dirty="0" smtClean="0"/>
          </a:p>
          <a:p>
            <a:r>
              <a:rPr lang="fr-FR" u="sng" dirty="0" smtClean="0"/>
              <a:t> </a:t>
            </a:r>
            <a:r>
              <a:rPr lang="fr-FR" u="sng" dirty="0" smtClean="0">
                <a:hlinkClick r:id="rId11"/>
              </a:rPr>
              <a:t>http</a:t>
            </a:r>
            <a:r>
              <a:rPr lang="fr-FR" u="sng" dirty="0">
                <a:hlinkClick r:id="rId11"/>
              </a:rPr>
              <a:t>://fr.wikipedia.org/wiki/%</a:t>
            </a:r>
            <a:r>
              <a:rPr lang="fr-FR" u="sng" dirty="0" smtClean="0">
                <a:hlinkClick r:id="rId11"/>
              </a:rPr>
              <a:t>C3%89coquartier</a:t>
            </a:r>
            <a:endParaRPr lang="fr-FR" dirty="0"/>
          </a:p>
        </p:txBody>
      </p:sp>
      <p:sp>
        <p:nvSpPr>
          <p:cNvPr id="7169" name="Text Box 1"/>
          <p:cNvSpPr txBox="1">
            <a:spLocks noChangeArrowheads="1"/>
          </p:cNvSpPr>
          <p:nvPr/>
        </p:nvSpPr>
        <p:spPr bwMode="auto">
          <a:xfrm>
            <a:off x="1027832" y="3563834"/>
            <a:ext cx="7792640" cy="151960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500"/>
              </a:spcBef>
              <a:spcAft>
                <a:spcPts val="800"/>
              </a:spcAft>
              <a:buClrTx/>
              <a:buSzTx/>
              <a:buFontTx/>
              <a:buNone/>
              <a:tabLst/>
            </a:pPr>
            <a:r>
              <a:rPr kumimoji="0" lang="fr-FR" b="0" i="0" u="none" strike="noStrike" cap="none" normalizeH="0" baseline="0" dirty="0" smtClean="0">
                <a:ln>
                  <a:noFill/>
                </a:ln>
                <a:solidFill>
                  <a:schemeClr val="tx1"/>
                </a:solidFill>
                <a:effectLst/>
                <a:latin typeface="Arial" pitchFamily="34" charset="0"/>
                <a:hlinkClick r:id="rId12" action="ppaction://hlinkfile"/>
              </a:rPr>
              <a:t>DEFINITION </a:t>
            </a:r>
            <a:r>
              <a:rPr kumimoji="0" lang="fr-FR" b="0" i="0" u="none" strike="noStrike" cap="none" normalizeH="0" baseline="0" dirty="0" smtClean="0">
                <a:ln>
                  <a:noFill/>
                </a:ln>
                <a:solidFill>
                  <a:srgbClr val="000000"/>
                </a:solidFill>
                <a:effectLst/>
                <a:latin typeface="Arial" pitchFamily="34" charset="0"/>
              </a:rPr>
              <a:t>: Un </a:t>
            </a:r>
            <a:r>
              <a:rPr kumimoji="0" lang="fr-FR" b="1" i="0" u="none" strike="noStrike" cap="none" normalizeH="0" baseline="0" dirty="0" smtClean="0">
                <a:ln>
                  <a:noFill/>
                </a:ln>
                <a:solidFill>
                  <a:srgbClr val="000000"/>
                </a:solidFill>
                <a:effectLst/>
                <a:latin typeface="Arial" pitchFamily="34" charset="0"/>
              </a:rPr>
              <a:t>éco-quartier</a:t>
            </a:r>
            <a:r>
              <a:rPr kumimoji="0" lang="fr-FR" b="0" i="0" u="none" strike="noStrike" cap="none" normalizeH="0" baseline="0" dirty="0" smtClean="0">
                <a:ln>
                  <a:noFill/>
                </a:ln>
                <a:solidFill>
                  <a:srgbClr val="000000"/>
                </a:solidFill>
                <a:effectLst/>
                <a:latin typeface="Arial" pitchFamily="34" charset="0"/>
              </a:rPr>
              <a:t>, ou </a:t>
            </a:r>
            <a:r>
              <a:rPr kumimoji="0" lang="fr-FR" b="1" i="0" u="none" strike="noStrike" cap="none" normalizeH="0" baseline="0" dirty="0" smtClean="0">
                <a:ln>
                  <a:noFill/>
                </a:ln>
                <a:solidFill>
                  <a:srgbClr val="000000"/>
                </a:solidFill>
                <a:effectLst/>
                <a:latin typeface="Arial" pitchFamily="34" charset="0"/>
              </a:rPr>
              <a:t>quartier durable</a:t>
            </a:r>
            <a:r>
              <a:rPr kumimoji="0" lang="fr-FR" b="0" i="0" u="none" strike="noStrike" cap="none" normalizeH="0" baseline="0" dirty="0" smtClean="0">
                <a:ln>
                  <a:noFill/>
                </a:ln>
                <a:solidFill>
                  <a:srgbClr val="000000"/>
                </a:solidFill>
                <a:effectLst/>
                <a:latin typeface="Arial" pitchFamily="34" charset="0"/>
              </a:rPr>
              <a:t> est un quartier urbain qui s'inscrit dans une perspective de </a:t>
            </a:r>
            <a:r>
              <a:rPr kumimoji="0" lang="fr-FR" b="0" i="0" u="none" strike="noStrike" cap="none" normalizeH="0" baseline="0" dirty="0" smtClean="0">
                <a:ln>
                  <a:noFill/>
                </a:ln>
                <a:solidFill>
                  <a:schemeClr val="tx1"/>
                </a:solidFill>
                <a:effectLst/>
                <a:latin typeface="Arial" pitchFamily="34" charset="0"/>
                <a:hlinkClick r:id="rId13" tooltip="développement durable"/>
              </a:rPr>
              <a:t>développement durable</a:t>
            </a:r>
            <a:r>
              <a:rPr kumimoji="0" lang="fr-FR" b="0" i="0" u="none" strike="noStrike" cap="none" normalizeH="0" baseline="0" dirty="0" smtClean="0">
                <a:ln>
                  <a:noFill/>
                </a:ln>
                <a:solidFill>
                  <a:srgbClr val="000000"/>
                </a:solidFill>
                <a:effectLst/>
                <a:latin typeface="Arial" pitchFamily="34" charset="0"/>
              </a:rPr>
              <a:t>  : il doit réduire au maximum l'</a:t>
            </a:r>
            <a:r>
              <a:rPr kumimoji="0" lang="fr-FR" b="0" i="0" u="none" strike="noStrike" cap="none" normalizeH="0" baseline="0" dirty="0" smtClean="0">
                <a:ln>
                  <a:noFill/>
                </a:ln>
                <a:solidFill>
                  <a:schemeClr val="tx1"/>
                </a:solidFill>
                <a:effectLst/>
                <a:latin typeface="Arial" pitchFamily="34" charset="0"/>
                <a:hlinkClick r:id="rId14" tooltip="environnement"/>
              </a:rPr>
              <a:t>impact sur l'environnement</a:t>
            </a:r>
            <a:r>
              <a:rPr kumimoji="0" lang="fr-FR" b="0" i="0" u="none" strike="noStrike" cap="none" normalizeH="0" baseline="0" dirty="0" smtClean="0">
                <a:ln>
                  <a:noFill/>
                </a:ln>
                <a:solidFill>
                  <a:srgbClr val="000000"/>
                </a:solidFill>
                <a:effectLst/>
                <a:latin typeface="Arial" pitchFamily="34" charset="0"/>
              </a:rPr>
              <a:t> , favoriser le </a:t>
            </a:r>
            <a:r>
              <a:rPr kumimoji="0" lang="fr-FR" b="0" i="0" u="none" strike="noStrike" cap="none" normalizeH="0" baseline="0" dirty="0" smtClean="0">
                <a:ln>
                  <a:noFill/>
                </a:ln>
                <a:solidFill>
                  <a:schemeClr val="tx1"/>
                </a:solidFill>
                <a:effectLst/>
                <a:latin typeface="Arial" pitchFamily="34" charset="0"/>
                <a:hlinkClick r:id="rId15" tooltip="Efficacité économique"/>
              </a:rPr>
              <a:t>développement économique</a:t>
            </a:r>
            <a:r>
              <a:rPr kumimoji="0" lang="fr-FR" b="0" i="0" u="none" strike="noStrike" cap="none" normalizeH="0" baseline="0" dirty="0" smtClean="0">
                <a:ln>
                  <a:noFill/>
                </a:ln>
                <a:solidFill>
                  <a:srgbClr val="000000"/>
                </a:solidFill>
                <a:effectLst/>
                <a:latin typeface="Arial" pitchFamily="34" charset="0"/>
              </a:rPr>
              <a:t>, la qualité de vie, la mixité et l'</a:t>
            </a:r>
            <a:r>
              <a:rPr kumimoji="0" lang="fr-FR" b="0" i="0" u="none" strike="noStrike" cap="none" normalizeH="0" baseline="0" dirty="0" smtClean="0">
                <a:ln>
                  <a:noFill/>
                </a:ln>
                <a:solidFill>
                  <a:schemeClr val="tx1"/>
                </a:solidFill>
                <a:effectLst/>
                <a:latin typeface="Arial" pitchFamily="34" charset="0"/>
                <a:hlinkClick r:id="rId16" tooltip="Économie sociale et solidaire"/>
              </a:rPr>
              <a:t>intégration sociale</a:t>
            </a:r>
            <a:r>
              <a:rPr kumimoji="0" lang="fr-FR" b="0" i="0" u="none" strike="noStrike" cap="none" normalizeH="0" baseline="0" dirty="0" smtClean="0">
                <a:ln>
                  <a:noFill/>
                </a:ln>
                <a:solidFill>
                  <a:srgbClr val="000000"/>
                </a:solidFill>
                <a:effectLst/>
                <a:latin typeface="Arial" pitchFamily="34" charset="0"/>
              </a:rPr>
              <a:t>.</a:t>
            </a:r>
            <a:endParaRPr kumimoji="0" lang="fr-FR" b="0" i="0" u="none" strike="noStrike" cap="none" normalizeH="0" baseline="0" dirty="0" smtClean="0">
              <a:ln>
                <a:noFill/>
              </a:ln>
              <a:solidFill>
                <a:schemeClr val="tx1"/>
              </a:solidFill>
              <a:effectLst/>
              <a:latin typeface="Arial" pitchFamily="34" charset="0"/>
            </a:endParaRPr>
          </a:p>
        </p:txBody>
      </p:sp>
      <p:sp>
        <p:nvSpPr>
          <p:cNvPr id="19" name="ZoneTexte 18">
            <a:hlinkClick r:id="rId17" action="ppaction://hlinkfile"/>
          </p:cNvPr>
          <p:cNvSpPr txBox="1"/>
          <p:nvPr/>
        </p:nvSpPr>
        <p:spPr>
          <a:xfrm>
            <a:off x="1043608" y="5373216"/>
            <a:ext cx="7776864" cy="64633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lvl="0"/>
            <a:r>
              <a:rPr lang="fr-FR" dirty="0"/>
              <a:t>2</a:t>
            </a:r>
            <a:r>
              <a:rPr lang="fr-FR" dirty="0" smtClean="0"/>
              <a:t>. C’est </a:t>
            </a:r>
            <a:r>
              <a:rPr lang="fr-FR" dirty="0"/>
              <a:t>quoi </a:t>
            </a:r>
            <a:r>
              <a:rPr lang="fr-FR" dirty="0" smtClean="0"/>
              <a:t>la différence avec un quartier dit classique?</a:t>
            </a:r>
            <a:endParaRPr lang="fr-FR" dirty="0"/>
          </a:p>
          <a:p>
            <a:endParaRPr lang="fr-FR" dirty="0"/>
          </a:p>
        </p:txBody>
      </p:sp>
      <p:sp>
        <p:nvSpPr>
          <p:cNvPr id="18" name="Bouton d'action : Informations 17">
            <a:hlinkClick r:id="rId18" action="ppaction://program" highlightClick="1"/>
          </p:cNvPr>
          <p:cNvSpPr/>
          <p:nvPr/>
        </p:nvSpPr>
        <p:spPr>
          <a:xfrm>
            <a:off x="8172400" y="5589240"/>
            <a:ext cx="360040" cy="360040"/>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8" presetClass="entr" presetSubtype="12"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strips(downLeft)">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16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strips(downLeft)">
                                      <p:cBhvr>
                                        <p:cTn id="24" dur="500"/>
                                        <p:tgtEl>
                                          <p:spTgt spid="19"/>
                                        </p:tgtEl>
                                      </p:cBhvr>
                                    </p:animEffec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7169" grpId="0" animBg="1"/>
      <p:bldP spid="19"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8"/>
          <p:cNvGrpSpPr/>
          <p:nvPr/>
        </p:nvGrpSpPr>
        <p:grpSpPr>
          <a:xfrm>
            <a:off x="179512" y="260648"/>
            <a:ext cx="8784976" cy="6256582"/>
            <a:chOff x="179512" y="260648"/>
            <a:chExt cx="8784976" cy="6256582"/>
          </a:xfrm>
        </p:grpSpPr>
        <p:pic>
          <p:nvPicPr>
            <p:cNvPr id="32775" name="Image 1"/>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899592" y="4221088"/>
              <a:ext cx="5825803" cy="2296142"/>
            </a:xfrm>
            <a:prstGeom prst="rect">
              <a:avLst/>
            </a:prstGeom>
            <a:noFill/>
            <a:ln>
              <a:noFill/>
            </a:ln>
          </p:spPr>
        </p:pic>
        <p:pic>
          <p:nvPicPr>
            <p:cNvPr id="32770" name="Image 2"/>
            <p:cNvPicPr>
              <a:picLocks noChangeAspect="1" noChangeArrowheads="1"/>
            </p:cNvPicPr>
            <p:nvPr/>
          </p:nvPicPr>
          <p:blipFill>
            <a:blip r:embed="rId4" cstate="print">
              <a:duotone>
                <a:schemeClr val="accent5">
                  <a:shade val="45000"/>
                  <a:satMod val="135000"/>
                </a:schemeClr>
                <a:prstClr val="white"/>
              </a:duotone>
            </a:blip>
            <a:srcRect/>
            <a:stretch>
              <a:fillRect/>
            </a:stretch>
          </p:blipFill>
          <p:spPr bwMode="auto">
            <a:xfrm>
              <a:off x="5057604" y="295024"/>
              <a:ext cx="3878112" cy="1909839"/>
            </a:xfrm>
            <a:prstGeom prst="rect">
              <a:avLst/>
            </a:prstGeom>
            <a:noFill/>
            <a:ln>
              <a:noFill/>
            </a:ln>
          </p:spPr>
        </p:pic>
        <p:pic>
          <p:nvPicPr>
            <p:cNvPr id="32771" name="Image 1"/>
            <p:cNvPicPr>
              <a:picLocks noChangeAspect="1" noChangeArrowheads="1"/>
            </p:cNvPicPr>
            <p:nvPr/>
          </p:nvPicPr>
          <p:blipFill>
            <a:blip r:embed="rId5" cstate="print">
              <a:duotone>
                <a:schemeClr val="accent5">
                  <a:shade val="45000"/>
                  <a:satMod val="135000"/>
                </a:schemeClr>
                <a:prstClr val="white"/>
              </a:duotone>
            </a:blip>
            <a:srcRect/>
            <a:stretch>
              <a:fillRect/>
            </a:stretch>
          </p:blipFill>
          <p:spPr bwMode="auto">
            <a:xfrm>
              <a:off x="899592" y="260648"/>
              <a:ext cx="4125462" cy="1967088"/>
            </a:xfrm>
            <a:prstGeom prst="rect">
              <a:avLst/>
            </a:prstGeom>
            <a:noFill/>
            <a:ln>
              <a:noFill/>
            </a:ln>
          </p:spPr>
        </p:pic>
        <p:pic>
          <p:nvPicPr>
            <p:cNvPr id="32772" name="Image 6" descr="parc_visite.jpg"/>
            <p:cNvPicPr>
              <a:picLocks noChangeAspect="1" noChangeArrowheads="1"/>
            </p:cNvPicPr>
            <p:nvPr/>
          </p:nvPicPr>
          <p:blipFill>
            <a:blip r:embed="rId6" cstate="print">
              <a:duotone>
                <a:schemeClr val="accent5">
                  <a:shade val="45000"/>
                  <a:satMod val="135000"/>
                </a:schemeClr>
                <a:prstClr val="white"/>
              </a:duotone>
            </a:blip>
            <a:srcRect/>
            <a:stretch>
              <a:fillRect/>
            </a:stretch>
          </p:blipFill>
          <p:spPr bwMode="auto">
            <a:xfrm>
              <a:off x="4248472" y="2283297"/>
              <a:ext cx="4716016" cy="1865783"/>
            </a:xfrm>
            <a:prstGeom prst="rect">
              <a:avLst/>
            </a:prstGeom>
            <a:noFill/>
            <a:ln>
              <a:noFill/>
            </a:ln>
          </p:spPr>
        </p:pic>
        <p:pic>
          <p:nvPicPr>
            <p:cNvPr id="32773" name="Image 4" descr="qui2.jpg"/>
            <p:cNvPicPr>
              <a:picLocks noChangeAspect="1" noChangeArrowheads="1"/>
            </p:cNvPicPr>
            <p:nvPr/>
          </p:nvPicPr>
          <p:blipFill>
            <a:blip r:embed="rId7" cstate="print">
              <a:duotone>
                <a:schemeClr val="accent5">
                  <a:shade val="45000"/>
                  <a:satMod val="135000"/>
                </a:schemeClr>
                <a:prstClr val="white"/>
              </a:duotone>
            </a:blip>
            <a:srcRect/>
            <a:stretch>
              <a:fillRect/>
            </a:stretch>
          </p:blipFill>
          <p:spPr bwMode="auto">
            <a:xfrm>
              <a:off x="899592" y="2276872"/>
              <a:ext cx="3281551" cy="1857251"/>
            </a:xfrm>
            <a:prstGeom prst="rect">
              <a:avLst/>
            </a:prstGeom>
            <a:noFill/>
            <a:ln>
              <a:noFill/>
            </a:ln>
          </p:spPr>
        </p:pic>
        <p:pic>
          <p:nvPicPr>
            <p:cNvPr id="32774" name="Image 0" descr="1660.png"/>
            <p:cNvPicPr>
              <a:picLocks noChangeAspect="1" noChangeArrowheads="1"/>
            </p:cNvPicPr>
            <p:nvPr/>
          </p:nvPicPr>
          <p:blipFill>
            <a:blip r:embed="rId8" cstate="print">
              <a:duotone>
                <a:schemeClr val="accent5">
                  <a:shade val="45000"/>
                  <a:satMod val="135000"/>
                </a:schemeClr>
                <a:prstClr val="white"/>
              </a:duotone>
            </a:blip>
            <a:srcRect/>
            <a:stretch>
              <a:fillRect/>
            </a:stretch>
          </p:blipFill>
          <p:spPr bwMode="auto">
            <a:xfrm>
              <a:off x="6804248" y="4221088"/>
              <a:ext cx="2112963" cy="2276475"/>
            </a:xfrm>
            <a:prstGeom prst="rect">
              <a:avLst/>
            </a:prstGeom>
            <a:noFill/>
            <a:ln>
              <a:noFill/>
            </a:ln>
          </p:spPr>
        </p:pic>
        <p:sp>
          <p:nvSpPr>
            <p:cNvPr id="32776" name="Text Box 8"/>
            <p:cNvSpPr txBox="1">
              <a:spLocks noChangeArrowheads="1"/>
            </p:cNvSpPr>
            <p:nvPr/>
          </p:nvSpPr>
          <p:spPr bwMode="auto">
            <a:xfrm>
              <a:off x="179512" y="260648"/>
              <a:ext cx="492443" cy="6192688"/>
            </a:xfrm>
            <a:prstGeom prst="rect">
              <a:avLst/>
            </a:prstGeom>
            <a:solidFill>
              <a:srgbClr val="FFFFFF"/>
            </a:solidFill>
            <a:ln w="9525">
              <a:solidFill>
                <a:srgbClr val="000000"/>
              </a:solidFill>
              <a:miter lim="800000"/>
              <a:headEnd/>
              <a:tailEnd/>
            </a:ln>
          </p:spPr>
          <p:txBody>
            <a:bodyPr vert="vert270" wrap="square" lIns="91440" tIns="45720" rIns="91440" bIns="45720" numCol="1" anchor="t" anchorCtr="0" compatLnSpc="1">
              <a:prstTxWarp prst="textNoShape">
                <a:avLst/>
              </a:prstTxWarp>
              <a:spAutoFit/>
            </a:bodyPr>
            <a:lstStyle/>
            <a:p>
              <a:pPr algn="ctr">
                <a:spcAft>
                  <a:spcPts val="1000"/>
                </a:spcAft>
              </a:pPr>
              <a:r>
                <a:rPr lang="fr-FR" sz="2000" dirty="0" smtClean="0">
                  <a:solidFill>
                    <a:schemeClr val="tx1"/>
                  </a:solidFill>
                </a:rPr>
                <a:t>CIT2   </a:t>
              </a:r>
              <a:r>
                <a:rPr lang="fr-FR" sz="2000" dirty="0">
                  <a:solidFill>
                    <a:schemeClr val="tx1"/>
                  </a:solidFill>
                </a:rPr>
                <a:t>LES ECO </a:t>
              </a:r>
              <a:r>
                <a:rPr lang="fr-FR" sz="2000" dirty="0" smtClean="0">
                  <a:solidFill>
                    <a:schemeClr val="tx1"/>
                  </a:solidFill>
                </a:rPr>
                <a:t>QUARTIERS</a:t>
              </a:r>
              <a:endParaRPr kumimoji="0" lang="fr-FR" sz="2000" b="0" i="0" u="none" strike="noStrike" cap="none" normalizeH="0" baseline="0" dirty="0" smtClean="0">
                <a:ln>
                  <a:noFill/>
                </a:ln>
                <a:solidFill>
                  <a:schemeClr val="tx1"/>
                </a:solidFill>
                <a:effectLst/>
                <a:latin typeface="Arial" pitchFamily="34" charset="0"/>
              </a:endParaRPr>
            </a:p>
          </p:txBody>
        </p:sp>
      </p:grpSp>
      <p:pic>
        <p:nvPicPr>
          <p:cNvPr id="33798" name="Picture 6"/>
          <p:cNvPicPr>
            <a:picLocks noChangeAspect="1" noChangeArrowheads="1"/>
          </p:cNvPicPr>
          <p:nvPr/>
        </p:nvPicPr>
        <p:blipFill>
          <a:blip r:embed="rId9" cstate="print"/>
          <a:srcRect/>
          <a:stretch>
            <a:fillRect/>
          </a:stretch>
        </p:blipFill>
        <p:spPr bwMode="auto">
          <a:xfrm>
            <a:off x="0" y="908720"/>
            <a:ext cx="9228824" cy="5301208"/>
          </a:xfrm>
          <a:prstGeom prst="rect">
            <a:avLst/>
          </a:prstGeom>
          <a:noFill/>
          <a:ln w="9525">
            <a:noFill/>
            <a:miter lim="800000"/>
            <a:headEnd/>
            <a:tailEnd/>
          </a:ln>
        </p:spPr>
      </p:pic>
      <p:pic>
        <p:nvPicPr>
          <p:cNvPr id="33794" name="Picture 2"/>
          <p:cNvPicPr>
            <a:picLocks noChangeAspect="1" noChangeArrowheads="1"/>
          </p:cNvPicPr>
          <p:nvPr/>
        </p:nvPicPr>
        <p:blipFill>
          <a:blip r:embed="rId10" cstate="print"/>
          <a:srcRect/>
          <a:stretch>
            <a:fillRect/>
          </a:stretch>
        </p:blipFill>
        <p:spPr bwMode="auto">
          <a:xfrm>
            <a:off x="-24899" y="908720"/>
            <a:ext cx="9168899" cy="4320480"/>
          </a:xfrm>
          <a:prstGeom prst="rect">
            <a:avLst/>
          </a:prstGeom>
          <a:noFill/>
          <a:ln w="9525">
            <a:noFill/>
            <a:miter lim="800000"/>
            <a:headEnd/>
            <a:tailEnd/>
          </a:ln>
        </p:spPr>
      </p:pic>
      <p:pic>
        <p:nvPicPr>
          <p:cNvPr id="33795" name="Picture 3"/>
          <p:cNvPicPr>
            <a:picLocks noChangeAspect="1" noChangeArrowheads="1"/>
          </p:cNvPicPr>
          <p:nvPr/>
        </p:nvPicPr>
        <p:blipFill>
          <a:blip r:embed="rId11" cstate="print"/>
          <a:srcRect/>
          <a:stretch>
            <a:fillRect/>
          </a:stretch>
        </p:blipFill>
        <p:spPr bwMode="auto">
          <a:xfrm>
            <a:off x="0" y="908720"/>
            <a:ext cx="9144000" cy="4582808"/>
          </a:xfrm>
          <a:prstGeom prst="rect">
            <a:avLst/>
          </a:prstGeom>
          <a:noFill/>
          <a:ln w="9525">
            <a:noFill/>
            <a:miter lim="800000"/>
            <a:headEnd/>
            <a:tailEnd/>
          </a:ln>
        </p:spPr>
      </p:pic>
      <p:pic>
        <p:nvPicPr>
          <p:cNvPr id="33796" name="Picture 4"/>
          <p:cNvPicPr>
            <a:picLocks noChangeAspect="1" noChangeArrowheads="1"/>
          </p:cNvPicPr>
          <p:nvPr/>
        </p:nvPicPr>
        <p:blipFill>
          <a:blip r:embed="rId12" cstate="print"/>
          <a:srcRect/>
          <a:stretch>
            <a:fillRect/>
          </a:stretch>
        </p:blipFill>
        <p:spPr bwMode="auto">
          <a:xfrm>
            <a:off x="0" y="908720"/>
            <a:ext cx="9180512" cy="4935875"/>
          </a:xfrm>
          <a:prstGeom prst="rect">
            <a:avLst/>
          </a:prstGeom>
          <a:noFill/>
          <a:ln w="9525">
            <a:noFill/>
            <a:miter lim="800000"/>
            <a:headEnd/>
            <a:tailEnd/>
          </a:ln>
        </p:spPr>
      </p:pic>
      <p:pic>
        <p:nvPicPr>
          <p:cNvPr id="33797" name="Picture 5"/>
          <p:cNvPicPr>
            <a:picLocks noChangeAspect="1" noChangeArrowheads="1"/>
          </p:cNvPicPr>
          <p:nvPr/>
        </p:nvPicPr>
        <p:blipFill>
          <a:blip r:embed="rId13" cstate="print"/>
          <a:srcRect/>
          <a:stretch>
            <a:fillRect/>
          </a:stretch>
        </p:blipFill>
        <p:spPr bwMode="auto">
          <a:xfrm>
            <a:off x="20893" y="908720"/>
            <a:ext cx="9123107" cy="496855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9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79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7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TotalTime>
  <Words>417</Words>
  <Application>Microsoft Office PowerPoint</Application>
  <PresentationFormat>Affichage à l'écran (4:3)</PresentationFormat>
  <Paragraphs>108</Paragraphs>
  <Slides>11</Slides>
  <Notes>11</Notes>
  <HiddenSlides>0</HiddenSlides>
  <MMClips>0</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vector>
  </TitlesOfParts>
  <Company>ICI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MAISON</dc:creator>
  <cp:lastModifiedBy>MAISON</cp:lastModifiedBy>
  <cp:revision>34</cp:revision>
  <dcterms:created xsi:type="dcterms:W3CDTF">2010-08-31T05:50:54Z</dcterms:created>
  <dcterms:modified xsi:type="dcterms:W3CDTF">2011-03-06T08:23:12Z</dcterms:modified>
</cp:coreProperties>
</file>