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71" r:id="rId1"/>
  </p:sldMasterIdLst>
  <p:notesMasterIdLst>
    <p:notesMasterId r:id="rId8"/>
  </p:notesMasterIdLst>
  <p:handoutMasterIdLst>
    <p:handoutMasterId r:id="rId9"/>
  </p:handoutMasterIdLst>
  <p:sldIdLst>
    <p:sldId id="256" r:id="rId2"/>
    <p:sldId id="349" r:id="rId3"/>
    <p:sldId id="350" r:id="rId4"/>
    <p:sldId id="358" r:id="rId5"/>
    <p:sldId id="351" r:id="rId6"/>
    <p:sldId id="352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DD7DF"/>
    <a:srgbClr val="E8EC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87904" autoAdjust="0"/>
  </p:normalViewPr>
  <p:slideViewPr>
    <p:cSldViewPr snapToGrid="0" snapToObjects="1">
      <p:cViewPr>
        <p:scale>
          <a:sx n="100" d="100"/>
          <a:sy n="100" d="100"/>
        </p:scale>
        <p:origin x="-3264" y="-9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5" d="100"/>
          <a:sy n="125" d="100"/>
        </p:scale>
        <p:origin x="-3960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C220F-EE23-D942-BF25-CFFEA26FC519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DDE045-4A64-664E-B250-FBC9B9A5737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2327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2E803-7B07-8B4E-B5EA-B42D8CCDFE89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CFB82-853F-624C-A171-F8014478BB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914567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fr-FR" baseline="0" dirty="0" smtClean="0"/>
          </a:p>
          <a:p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fr-FR" baseline="0" dirty="0" smtClean="0"/>
          </a:p>
          <a:p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fr-FR" baseline="0" dirty="0" smtClean="0"/>
          </a:p>
          <a:p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fr-FR" baseline="0" dirty="0" smtClean="0"/>
          </a:p>
          <a:p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fr-FR" baseline="0" dirty="0" smtClean="0"/>
          </a:p>
          <a:p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7" y="1295401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2" y="1524000"/>
            <a:ext cx="6498159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2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64C7B-5915-B044-8ED5-DFC61445D9B0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1787857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B06C-D828-9948-BB05-D71917F532E9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3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E355-A6F6-0944-8C02-36D53D7B909E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7" cy="5575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225B-711E-6F40-904F-D7D393AEF766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50DCE-38A3-4148-BD53-1CA097965938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9" y="3352802"/>
            <a:ext cx="8416925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9" y="4771030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A6C86-963F-E643-8810-51F86BC1345F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6" y="2403145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6" y="3736006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C4D0A-810B-8F4B-9132-A5968AF35670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B93A9-DE17-42E8-A366-46C30944BF1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1976-84C8-884A-8592-DC80FC3AE6BE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3" y="1453225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3" y="2347416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1" y="1453225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1" y="2347416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7929E-CFB2-CC42-9A92-6A901575A286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DFF1A-DF4D-FA4B-9FC0-CECD002DCEA1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3777E-2B9E-4C41-993C-FE8B77130C77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1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7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1B087-7F8E-214D-BB5A-198AABD13537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195BAB5-3D43-B541-B0F4-44CF04BB58FE}" type="datetime1">
              <a:rPr lang="fr-FR" smtClean="0"/>
              <a:pPr/>
              <a:t>12/04/13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9" y="6275669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Collège Roqua 07200 AUBENAS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7" y="6275669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35707631-EE96-8442-82E8-15009B754B6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2" r:id="rId1"/>
    <p:sldLayoutId id="2147484273" r:id="rId2"/>
    <p:sldLayoutId id="2147484274" r:id="rId3"/>
    <p:sldLayoutId id="2147484275" r:id="rId4"/>
    <p:sldLayoutId id="2147484276" r:id="rId5"/>
    <p:sldLayoutId id="2147484277" r:id="rId6"/>
    <p:sldLayoutId id="2147484278" r:id="rId7"/>
    <p:sldLayoutId id="2147484279" r:id="rId8"/>
    <p:sldLayoutId id="2147484280" r:id="rId9"/>
    <p:sldLayoutId id="2147484281" r:id="rId10"/>
    <p:sldLayoutId id="2147484282" r:id="rId11"/>
    <p:sldLayoutId id="2147484283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22922" y="1373451"/>
            <a:ext cx="6498159" cy="1855147"/>
          </a:xfrm>
        </p:spPr>
        <p:txBody>
          <a:bodyPr/>
          <a:lstStyle/>
          <a:p>
            <a:r>
              <a:rPr lang="fr-FR" sz="4800" b="1" dirty="0" smtClean="0"/>
              <a:t>Guide pour la classe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CI2/</a:t>
            </a:r>
            <a:r>
              <a:rPr lang="fr-FR" sz="3600" dirty="0" smtClean="0"/>
              <a:t>Séquence 3</a:t>
            </a:r>
            <a:endParaRPr lang="fr-FR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22922" y="3426231"/>
            <a:ext cx="6498159" cy="987055"/>
          </a:xfrm>
        </p:spPr>
        <p:txBody>
          <a:bodyPr>
            <a:normAutofit/>
          </a:bodyPr>
          <a:lstStyle/>
          <a:p>
            <a:r>
              <a:rPr lang="fr-FR" dirty="0" smtClean="0"/>
              <a:t>Améliorer </a:t>
            </a:r>
            <a:r>
              <a:rPr lang="fr-FR" dirty="0" smtClean="0"/>
              <a:t>le fonctionnement d’une unité </a:t>
            </a:r>
            <a:r>
              <a:rPr lang="fr-FR" dirty="0" smtClean="0"/>
              <a:t>d’habitation</a:t>
            </a:r>
          </a:p>
          <a:p>
            <a:r>
              <a:rPr lang="fr-FR" dirty="0" smtClean="0"/>
              <a:t>L’isolation thermique</a:t>
            </a:r>
            <a:endParaRPr lang="fr-FR" dirty="0" smtClean="0"/>
          </a:p>
          <a:p>
            <a:r>
              <a:rPr lang="fr-FR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Auteur : Franck CLOT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 lang="fr-FR" sz="2000" smtClean="0"/>
              <a:pPr/>
              <a:t>1</a:t>
            </a:fld>
            <a:endParaRPr lang="fr-FR" sz="20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00" dirty="0" smtClean="0"/>
              <a:t>Collège Roqua 07200 AUBENAS</a:t>
            </a:r>
            <a:endParaRPr lang="fr-FR" sz="1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rui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78" y="1244600"/>
            <a:ext cx="5425148" cy="5031069"/>
          </a:xfrm>
          <a:prstGeom prst="rect">
            <a:avLst/>
          </a:prstGeom>
        </p:spPr>
      </p:pic>
      <p:pic>
        <p:nvPicPr>
          <p:cNvPr id="6" name="Image 5" descr="Vieille mais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026" y="2469979"/>
            <a:ext cx="2803525" cy="380569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97324"/>
          </a:xfrm>
        </p:spPr>
        <p:txBody>
          <a:bodyPr/>
          <a:lstStyle/>
          <a:p>
            <a:r>
              <a:rPr lang="fr-FR" sz="2800" dirty="0"/>
              <a:t>Améliorer le fonctionnement </a:t>
            </a:r>
            <a:r>
              <a:rPr lang="fr-FR" sz="2800" dirty="0" smtClean="0"/>
              <a:t>de son logement,</a:t>
            </a:r>
            <a:br>
              <a:rPr lang="fr-FR" sz="2800" dirty="0" smtClean="0"/>
            </a:br>
            <a:r>
              <a:rPr lang="fr-FR" sz="2800" dirty="0" smtClean="0"/>
              <a:t>Pourquoi ?</a:t>
            </a: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00" dirty="0" smtClean="0"/>
              <a:t>Collège Roqua 07200 AUBENAS</a:t>
            </a:r>
            <a:endParaRPr lang="fr-FR" sz="1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z="2000" smtClean="0"/>
              <a:pPr/>
              <a:t>2</a:t>
            </a:fld>
            <a:endParaRPr lang="fr-FR" sz="2000" dirty="0"/>
          </a:p>
        </p:txBody>
      </p:sp>
      <p:pic>
        <p:nvPicPr>
          <p:cNvPr id="3" name="Image 2" descr="Energie Gaspillé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23" y="1244600"/>
            <a:ext cx="3875528" cy="154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833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00" dirty="0" smtClean="0"/>
              <a:t>Collège Roqua 07200 AUBENAS</a:t>
            </a:r>
            <a:endParaRPr lang="fr-FR" sz="1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z="2000" smtClean="0"/>
              <a:pPr/>
              <a:t>3</a:t>
            </a:fld>
            <a:endParaRPr lang="fr-FR" sz="2000" dirty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264459" y="424800"/>
            <a:ext cx="8624048" cy="302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just"/>
            <a:r>
              <a:rPr lang="fr-FR" sz="2400" dirty="0"/>
              <a:t>La thermographie est une technique qui permet de mesurer les températures apparentes sur la surface d’un objet. Elle se pratique à l’aide d’une caméra thermique qui permet d’obtenir une image appelée </a:t>
            </a:r>
            <a:r>
              <a:rPr lang="fr-FR" sz="2400" dirty="0" err="1"/>
              <a:t>thermogramme</a:t>
            </a:r>
            <a:r>
              <a:rPr lang="fr-FR" sz="2400" dirty="0"/>
              <a:t>. Cette image thermique est composée de différentes couleurs qui représentent les différents niveaux de température mesurés (dans l’exemple ci</a:t>
            </a:r>
            <a:r>
              <a:rPr lang="fr-FR" sz="2400" dirty="0" smtClean="0"/>
              <a:t>-dessous </a:t>
            </a:r>
            <a:r>
              <a:rPr lang="fr-FR" sz="2400" dirty="0"/>
              <a:t>de 1°C pour le noir à 8°C pour le blanc).</a:t>
            </a:r>
            <a:endParaRPr lang="en-GB" sz="2400" b="1" dirty="0"/>
          </a:p>
          <a:p>
            <a:r>
              <a:rPr lang="fr-FR" sz="2400" dirty="0"/>
              <a:t> </a:t>
            </a:r>
            <a:endParaRPr lang="en-GB" sz="2400" b="1" dirty="0"/>
          </a:p>
          <a:p>
            <a:pPr algn="just"/>
            <a:r>
              <a:rPr lang="fr-FR" sz="2400" dirty="0"/>
              <a:t>Cette technique peut être utilisée pour étudier les échanges de chaleur entre l’intérieur d’une habitation et l’environnement extérieur. Lorsqu’il fait froid, la chaleur à l’intérieur d’une habitation se propage vers l’extérieur.</a:t>
            </a:r>
            <a:endParaRPr lang="en-GB" sz="2400" b="1" dirty="0"/>
          </a:p>
          <a:p>
            <a:r>
              <a:rPr lang="fr-FR" sz="2400" dirty="0"/>
              <a:t> </a:t>
            </a:r>
            <a:endParaRPr lang="en-GB" sz="2400" b="1" dirty="0"/>
          </a:p>
          <a:p>
            <a:pPr algn="just"/>
            <a:r>
              <a:rPr lang="fr-FR" sz="2400" dirty="0"/>
              <a:t>L’image thermique des trois maisons ci-contre a été réalisée avec une température extérieure de 2°</a:t>
            </a:r>
            <a:r>
              <a:rPr lang="fr-FR" sz="2400" dirty="0" smtClean="0"/>
              <a:t>C. Sur </a:t>
            </a:r>
            <a:r>
              <a:rPr lang="fr-FR" sz="2400" dirty="0"/>
              <a:t>le </a:t>
            </a:r>
            <a:r>
              <a:rPr lang="fr-FR" sz="2400" dirty="0" err="1"/>
              <a:t>thermogramme</a:t>
            </a:r>
            <a:r>
              <a:rPr lang="fr-FR" sz="2400" dirty="0"/>
              <a:t>, que constatez-vous pour la maison du centre ?</a:t>
            </a:r>
            <a:r>
              <a:rPr lang="en-GB" sz="2400" dirty="0"/>
              <a:t> 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marR="0" lvl="1" indent="-3365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fr-F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Imag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0396" y="3314700"/>
            <a:ext cx="4888007" cy="2960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713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00" dirty="0" smtClean="0"/>
              <a:t>Collège Roqua 07200 AUBENAS</a:t>
            </a:r>
            <a:endParaRPr lang="fr-FR" sz="1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z="2000" smtClean="0"/>
              <a:pPr/>
              <a:t>4</a:t>
            </a:fld>
            <a:endParaRPr lang="fr-FR" sz="2000" dirty="0"/>
          </a:p>
        </p:txBody>
      </p:sp>
      <p:pic>
        <p:nvPicPr>
          <p:cNvPr id="10" name="Imag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996" y="1003300"/>
            <a:ext cx="8197104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1642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00" dirty="0" smtClean="0"/>
              <a:t>Collège Roqua 07200 AUBENAS</a:t>
            </a:r>
            <a:endParaRPr lang="fr-FR" sz="1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z="2000" smtClean="0"/>
              <a:pPr/>
              <a:t>5</a:t>
            </a:fld>
            <a:endParaRPr lang="fr-FR" sz="2000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549275" y="479363"/>
            <a:ext cx="8042276" cy="9360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tabLst/>
              <a:defRPr/>
            </a:pPr>
            <a:r>
              <a:rPr lang="fr-FR" sz="2400" b="1" dirty="0" smtClean="0">
                <a:solidFill>
                  <a:srgbClr val="0000FF"/>
                </a:solidFill>
              </a:rPr>
              <a:t>Pourquoi les façades des deux autres maisons sont-elles plus froides ?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pic>
        <p:nvPicPr>
          <p:cNvPr id="9" name="Imag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996" y="1415400"/>
            <a:ext cx="8197104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8814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000" dirty="0" smtClean="0"/>
              <a:t>Collège Roqua 07200 AUBENAS</a:t>
            </a:r>
            <a:endParaRPr lang="fr-FR" sz="1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631-EE96-8442-82E8-15009B754B61}" type="slidenum">
              <a:rPr lang="fr-FR" sz="2000" smtClean="0"/>
              <a:pPr/>
              <a:t>6</a:t>
            </a:fld>
            <a:endParaRPr lang="fr-FR" sz="2000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549274" y="430587"/>
            <a:ext cx="8048625" cy="1436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tabLst/>
              <a:defRPr/>
            </a:pPr>
            <a:r>
              <a:rPr lang="fr-FR" sz="2800" b="1" u="sng" dirty="0" smtClean="0">
                <a:solidFill>
                  <a:srgbClr val="0000FF"/>
                </a:solidFill>
              </a:rPr>
              <a:t>Hypothèse retenue</a:t>
            </a:r>
            <a:r>
              <a:rPr lang="fr-FR" sz="2800" b="1" dirty="0" smtClean="0">
                <a:solidFill>
                  <a:srgbClr val="0000FF"/>
                </a:solidFill>
              </a:rPr>
              <a:t> : on suppose que les murs sont doublés à l’aide d’un matériau qui fait barrière à la chaleur.</a:t>
            </a:r>
            <a:endParaRPr kumimoji="0" lang="fr-FR" sz="28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pic>
        <p:nvPicPr>
          <p:cNvPr id="11" name="Image 10" descr="DSC0202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900" y="3170878"/>
            <a:ext cx="2285999" cy="3047997"/>
          </a:xfrm>
          <a:prstGeom prst="rect">
            <a:avLst/>
          </a:prstGeom>
        </p:spPr>
      </p:pic>
      <p:pic>
        <p:nvPicPr>
          <p:cNvPr id="12" name="Image 11" descr="DSC02009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7525" y="3935256"/>
            <a:ext cx="3044826" cy="2283620"/>
          </a:xfrm>
          <a:prstGeom prst="rect">
            <a:avLst/>
          </a:prstGeom>
        </p:spPr>
      </p:pic>
      <p:pic>
        <p:nvPicPr>
          <p:cNvPr id="14" name="Image 13" descr="DSC0202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49273" y="2006600"/>
            <a:ext cx="2422526" cy="1816896"/>
          </a:xfrm>
          <a:prstGeom prst="rect">
            <a:avLst/>
          </a:prstGeom>
        </p:spPr>
      </p:pic>
      <p:pic>
        <p:nvPicPr>
          <p:cNvPr id="15" name="Image 14" descr="DSC02017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500" y="1999457"/>
            <a:ext cx="2432051" cy="1824039"/>
          </a:xfrm>
          <a:prstGeom prst="rect">
            <a:avLst/>
          </a:prstGeom>
        </p:spPr>
      </p:pic>
      <p:sp>
        <p:nvSpPr>
          <p:cNvPr id="16" name="Espace réservé du contenu 2"/>
          <p:cNvSpPr txBox="1">
            <a:spLocks/>
          </p:cNvSpPr>
          <p:nvPr/>
        </p:nvSpPr>
        <p:spPr>
          <a:xfrm>
            <a:off x="549273" y="3935256"/>
            <a:ext cx="2320927" cy="22836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tabLst/>
              <a:defRPr/>
            </a:pPr>
            <a:r>
              <a:rPr lang="fr-FR" sz="2200" b="1" u="sng" dirty="0" smtClean="0">
                <a:solidFill>
                  <a:srgbClr val="0000FF"/>
                </a:solidFill>
              </a:rPr>
              <a:t>Protocole</a:t>
            </a:r>
            <a:r>
              <a:rPr lang="fr-FR" sz="2200" b="1" dirty="0" smtClean="0">
                <a:solidFill>
                  <a:srgbClr val="0000FF"/>
                </a:solidFill>
              </a:rPr>
              <a:t> : élaborer </a:t>
            </a:r>
            <a:r>
              <a:rPr lang="fr-FR" sz="2200" b="1" dirty="0">
                <a:solidFill>
                  <a:srgbClr val="0000FF"/>
                </a:solidFill>
              </a:rPr>
              <a:t>un essai à l’aide du matériel présent dans la classe.</a:t>
            </a:r>
          </a:p>
        </p:txBody>
      </p:sp>
    </p:spTree>
    <p:extLst>
      <p:ext uri="{BB962C8B-B14F-4D97-AF65-F5344CB8AC3E}">
        <p14:creationId xmlns:p14="http://schemas.microsoft.com/office/powerpoint/2010/main" val="2746012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se">
  <a:themeElements>
    <a:clrScheme name="Bris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is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is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Brise.thmx</Template>
  <TotalTime>9321</TotalTime>
  <Words>173</Words>
  <Application>Microsoft Macintosh PowerPoint</Application>
  <PresentationFormat>Présentation à l'écran (4:3)</PresentationFormat>
  <Paragraphs>25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Brise</vt:lpstr>
      <vt:lpstr>Guide pour la classe CI2/Séquence 3</vt:lpstr>
      <vt:lpstr>Améliorer le fonctionnement de son logement, Pourquoi ?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Confort et domotique</dc:title>
  <dc:creator>Franck CLOT</dc:creator>
  <cp:lastModifiedBy>Franck CLOT</cp:lastModifiedBy>
  <cp:revision>378</cp:revision>
  <dcterms:created xsi:type="dcterms:W3CDTF">2012-04-24T17:55:12Z</dcterms:created>
  <dcterms:modified xsi:type="dcterms:W3CDTF">2013-04-12T15:14:35Z</dcterms:modified>
</cp:coreProperties>
</file>