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71" r:id="rId1"/>
  </p:sldMasterIdLst>
  <p:notesMasterIdLst>
    <p:notesMasterId r:id="rId16"/>
  </p:notesMasterIdLst>
  <p:handoutMasterIdLst>
    <p:handoutMasterId r:id="rId17"/>
  </p:handoutMasterIdLst>
  <p:sldIdLst>
    <p:sldId id="256" r:id="rId2"/>
    <p:sldId id="336" r:id="rId3"/>
    <p:sldId id="347" r:id="rId4"/>
    <p:sldId id="349" r:id="rId5"/>
    <p:sldId id="350" r:id="rId6"/>
    <p:sldId id="351" r:id="rId7"/>
    <p:sldId id="352" r:id="rId8"/>
    <p:sldId id="357" r:id="rId9"/>
    <p:sldId id="353" r:id="rId10"/>
    <p:sldId id="354" r:id="rId11"/>
    <p:sldId id="355" r:id="rId12"/>
    <p:sldId id="348" r:id="rId13"/>
    <p:sldId id="356" r:id="rId14"/>
    <p:sldId id="358" r:id="rId15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CDD7DF"/>
    <a:srgbClr val="E8EC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 autoAdjust="0"/>
    <p:restoredTop sz="87904" autoAdjust="0"/>
  </p:normalViewPr>
  <p:slideViewPr>
    <p:cSldViewPr snapToGrid="0" snapToObjects="1">
      <p:cViewPr>
        <p:scale>
          <a:sx n="90" d="100"/>
          <a:sy n="90" d="100"/>
        </p:scale>
        <p:origin x="-448" y="-1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5" d="100"/>
          <a:sy n="125" d="100"/>
        </p:scale>
        <p:origin x="-3960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C220F-EE23-D942-BF25-CFFEA26FC519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DE045-4A64-664E-B250-FBC9B9A5737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323273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52E803-7B07-8B4E-B5EA-B42D8CCDFE89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CFB82-853F-624C-A171-F8014478BBE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91456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7" y="1295401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2" y="1524000"/>
            <a:ext cx="6498159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2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64C7B-5915-B044-8ED5-DFC61445D9B0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F85F5-FB5E-4F79-A561-97039C58DE0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1787857"/>
            <a:ext cx="4079545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4B06C-D828-9948-BB05-D71917F532E9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3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7E355-A6F6-0944-8C02-36D53D7B909E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7" cy="55753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6225B-711E-6F40-904F-D7D393AEF766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50DCE-38A3-4148-BD53-1CA097965938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 avec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9" y="3352802"/>
            <a:ext cx="8416925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9" y="4771030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6C86-963F-E643-8810-51F86BC1345F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6" y="2403145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6" y="3736006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C4D0A-810B-8F4B-9132-A5968AF35670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B93A9-DE17-42E8-A366-46C30944BF1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11976-84C8-884A-8592-DC80FC3AE6BE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3" y="1453225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3" y="2347416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1" y="1453225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1" y="2347416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929E-CFB2-CC42-9A92-6A901575A286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DFF1A-DF4D-FA4B-9FC0-CECD002DCEA1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3777E-2B9E-4C41-993C-FE8B77130C77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1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7"/>
            <a:ext cx="3840480" cy="37201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1B087-7F8E-214D-BB5A-198AABD13537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4845-A08A-4DF4-8D99-E2E7B6D41C6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fr-FR" smtClean="0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195BAB5-3D43-B541-B0F4-44CF04BB58FE}" type="datetime1">
              <a:rPr lang="fr-FR" smtClean="0"/>
              <a:pPr/>
              <a:t>08/05/13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9" y="6275669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Collège Roqua 07200 AUBENAS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7" y="6275669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35707631-EE96-8442-82E8-15009B754B61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2" r:id="rId1"/>
    <p:sldLayoutId id="2147484273" r:id="rId2"/>
    <p:sldLayoutId id="2147484274" r:id="rId3"/>
    <p:sldLayoutId id="2147484275" r:id="rId4"/>
    <p:sldLayoutId id="2147484276" r:id="rId5"/>
    <p:sldLayoutId id="2147484277" r:id="rId6"/>
    <p:sldLayoutId id="2147484278" r:id="rId7"/>
    <p:sldLayoutId id="2147484279" r:id="rId8"/>
    <p:sldLayoutId id="2147484280" r:id="rId9"/>
    <p:sldLayoutId id="2147484281" r:id="rId10"/>
    <p:sldLayoutId id="2147484282" r:id="rId11"/>
    <p:sldLayoutId id="2147484283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22922" y="1373451"/>
            <a:ext cx="6498159" cy="1855147"/>
          </a:xfrm>
        </p:spPr>
        <p:txBody>
          <a:bodyPr/>
          <a:lstStyle/>
          <a:p>
            <a:r>
              <a:rPr lang="fr-FR" sz="4800" b="1" dirty="0" smtClean="0"/>
              <a:t>Guide pédagogique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CI2/Séquence 3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22922" y="3426231"/>
            <a:ext cx="6498159" cy="987055"/>
          </a:xfrm>
        </p:spPr>
        <p:txBody>
          <a:bodyPr>
            <a:normAutofit/>
          </a:bodyPr>
          <a:lstStyle/>
          <a:p>
            <a:r>
              <a:rPr lang="fr-FR" dirty="0" smtClean="0"/>
              <a:t>Améliorer le fonctionnement d’une unité d’habitation</a:t>
            </a:r>
          </a:p>
          <a:p>
            <a:r>
              <a:rPr lang="fr-FR" dirty="0" smtClean="0"/>
              <a:t>L’isolation thermique</a:t>
            </a:r>
          </a:p>
          <a:p>
            <a:r>
              <a:rPr lang="fr-FR" sz="14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Auteur : Franck CLOT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F85F5-FB5E-4F79-A561-97039C58DE01}" type="slidenum">
              <a:rPr lang="fr-FR" sz="2000" smtClean="0"/>
              <a:pPr/>
              <a:t>1</a:t>
            </a:fld>
            <a:endParaRPr lang="fr-FR" sz="200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Séquence 3 / Le compte-rendu d’investigation</a:t>
            </a:r>
            <a:endParaRPr lang="fr-FR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10</a:t>
            </a:fld>
            <a:endParaRPr lang="fr-FR" sz="2000" dirty="0"/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549275" y="4809652"/>
            <a:ext cx="2367511" cy="10005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Préparer l’échange argumenté</a:t>
            </a:r>
            <a:endParaRPr kumimoji="0" lang="fr-F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549275" y="3748716"/>
            <a:ext cx="2367511" cy="10338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Décrire les résultats obtenus</a:t>
            </a:r>
            <a:endParaRPr kumimoji="0" lang="fr-F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549275" y="1376775"/>
            <a:ext cx="2367511" cy="104140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Définir la production attendue</a:t>
            </a:r>
            <a:endParaRPr kumimoji="0" lang="fr-F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92" b="26383"/>
          <a:stretch/>
        </p:blipFill>
        <p:spPr>
          <a:xfrm>
            <a:off x="2791878" y="1858847"/>
            <a:ext cx="5799673" cy="3432877"/>
          </a:xfrm>
          <a:prstGeom prst="rect">
            <a:avLst/>
          </a:prstGeom>
        </p:spPr>
      </p:pic>
      <p:sp>
        <p:nvSpPr>
          <p:cNvPr id="10" name="Espace réservé du contenu 2"/>
          <p:cNvSpPr txBox="1">
            <a:spLocks/>
          </p:cNvSpPr>
          <p:nvPr/>
        </p:nvSpPr>
        <p:spPr>
          <a:xfrm>
            <a:off x="549275" y="2429041"/>
            <a:ext cx="2367511" cy="1146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Présenter les indicateurs de réussite</a:t>
            </a:r>
            <a:endParaRPr kumimoji="0" lang="fr-F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19521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9" grpId="0"/>
      <p:bldP spid="11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fiche synthèse SQ3 Isolation thermiqu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164" y="927727"/>
            <a:ext cx="4147432" cy="5869139"/>
          </a:xfrm>
          <a:prstGeom prst="rect">
            <a:avLst/>
          </a:prstGeom>
        </p:spPr>
      </p:pic>
      <p:pic>
        <p:nvPicPr>
          <p:cNvPr id="11" name="Image 10" descr="fiche synthèse SQ3 Isolation thermiqu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975" y="848161"/>
            <a:ext cx="4050621" cy="573213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164" y="927727"/>
            <a:ext cx="4048726" cy="5729457"/>
          </a:xfrm>
          <a:prstGeom prst="rect">
            <a:avLst/>
          </a:prstGeom>
        </p:spPr>
      </p:pic>
      <p:pic>
        <p:nvPicPr>
          <p:cNvPr id="9" name="Image 8" descr="fiche synthèse SQ3 Isolation thermiqu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164" y="927727"/>
            <a:ext cx="4048726" cy="572945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Séquence 3 / La structuration des connaissances</a:t>
            </a:r>
            <a:endParaRPr lang="fr-FR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11</a:t>
            </a:fld>
            <a:endParaRPr lang="fr-FR" sz="2000" dirty="0"/>
          </a:p>
        </p:txBody>
      </p:sp>
      <p:sp>
        <p:nvSpPr>
          <p:cNvPr id="15" name="Espace réservé du contenu 2"/>
          <p:cNvSpPr txBox="1">
            <a:spLocks/>
          </p:cNvSpPr>
          <p:nvPr/>
        </p:nvSpPr>
        <p:spPr>
          <a:xfrm>
            <a:off x="5444671" y="2493808"/>
            <a:ext cx="3146880" cy="10005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Mise en évidence de nouveaux savoirs</a:t>
            </a:r>
            <a:endParaRPr kumimoji="0" lang="fr-F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5444671" y="4139827"/>
            <a:ext cx="3146880" cy="10005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0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Mobilisation des connaissances</a:t>
            </a:r>
            <a:endParaRPr kumimoji="0" lang="fr-F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92887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7"/>
            <a:ext cx="8042276" cy="679823"/>
          </a:xfrm>
        </p:spPr>
        <p:txBody>
          <a:bodyPr/>
          <a:lstStyle/>
          <a:p>
            <a:r>
              <a:rPr lang="fr-FR" sz="2000" dirty="0" smtClean="0"/>
              <a:t>Améliorer le fonctionnement d’une unité d’habitation</a:t>
            </a:r>
            <a:br>
              <a:rPr lang="fr-FR" sz="2000" dirty="0" smtClean="0"/>
            </a:br>
            <a:r>
              <a:rPr lang="fr-FR" sz="2000" dirty="0" smtClean="0"/>
              <a:t>Séquence 3 / </a:t>
            </a:r>
            <a:r>
              <a:rPr lang="fr-FR" sz="2000" b="1" dirty="0" smtClean="0"/>
              <a:t>Compétences du socle commun mises en œuvre</a:t>
            </a:r>
            <a:endParaRPr lang="fr-FR" sz="2000" b="1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12</a:t>
            </a:fld>
            <a:endParaRPr lang="fr-FR" sz="2000" dirty="0"/>
          </a:p>
        </p:txBody>
      </p:sp>
      <p:graphicFrame>
        <p:nvGraphicFramePr>
          <p:cNvPr id="6" name="Espace réservé du contenu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481820"/>
              </p:ext>
            </p:extLst>
          </p:nvPr>
        </p:nvGraphicFramePr>
        <p:xfrm>
          <a:off x="549275" y="935879"/>
          <a:ext cx="8042276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276"/>
              </a:tblGrid>
              <a:tr h="264903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Items Compétence</a:t>
                      </a:r>
                      <a:r>
                        <a:rPr lang="fr-FR" sz="1600" baseline="0" dirty="0" smtClean="0"/>
                        <a:t> 3 – La culture scientifique et technologique</a:t>
                      </a:r>
                      <a:endParaRPr lang="fr-FR" sz="1600" dirty="0"/>
                    </a:p>
                  </a:txBody>
                  <a:tcPr/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Réaliser, manipuler, mesurer, calculer, appliquer des consignes</a:t>
                      </a:r>
                      <a:r>
                        <a:rPr lang="fr-FR" sz="1200" b="1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: s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uivre un protocole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, lire et estimer la précision d’une mesure, utiliser un instrument de mesure 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/ </a:t>
                      </a:r>
                      <a:r>
                        <a:rPr lang="fr-FR" sz="1200" b="1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Effectuer un</a:t>
                      </a:r>
                      <a:r>
                        <a:rPr lang="fr-FR" sz="1200" b="1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e</a:t>
                      </a:r>
                      <a:r>
                        <a:rPr lang="fr-FR" sz="1200" b="1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 mesure de température dans le cadre d’un essai</a:t>
                      </a:r>
                      <a:r>
                        <a:rPr lang="fr-FR" sz="1200" b="1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 permettant de définir une propriété donnée</a:t>
                      </a:r>
                      <a:r>
                        <a:rPr lang="fr-FR" sz="1200" b="1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.</a:t>
                      </a:r>
                      <a:endParaRPr lang="fr-FR" sz="1200" b="1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CDD7DF"/>
                    </a:solidFill>
                  </a:tcPr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Rechercher, extraire et organiser l’information utile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: extraire d’un fait observé les informations utiles,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décrire le comportement d’une grandeur / </a:t>
                      </a:r>
                      <a:r>
                        <a:rPr lang="fr-FR" sz="1200" b="1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Décrire l’évolution de la température. </a:t>
                      </a:r>
                      <a:endParaRPr lang="fr-FR" sz="1200" b="1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E8ECF0"/>
                    </a:solidFill>
                  </a:tcPr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Raisonner, argumenter, pratiquer une démarche expérimentale ou technologique, démontrer 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: exploiter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les résultats, confronter le résultat obtenu au résultat attendu, mettre en relation, déduire, valider ou invalider la conjecture, l’hypothèse / </a:t>
                      </a:r>
                      <a:r>
                        <a:rPr lang="fr-FR" sz="1200" b="1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Comparer les graphiques obtenus et exploiter les mesures de température (boîte témoin et boîte isolée). Confronter les résultats obtenus au résultats attendus, conclure en validant ou non l’hypothèse.</a:t>
                      </a:r>
                      <a:endParaRPr lang="fr-FR" sz="1200" b="1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CDD7DF"/>
                    </a:solidFill>
                  </a:tcPr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Présenter la démarche suivie, les résultats obtenus, communiquer à l’aide d’un langage adapté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: Présenter, sous une forme appropriée, un résultat, dans un environnement informatique / </a:t>
                      </a:r>
                      <a:r>
                        <a:rPr lang="fr-FR" sz="1200" b="1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Présenter le résultat de l’activité à l’aide d’un traitement de texte (compte-rendu sur Word).</a:t>
                      </a:r>
                      <a:endParaRPr lang="fr-FR" sz="1200" b="1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E8ECF0"/>
                    </a:solidFill>
                  </a:tcPr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Mobiliser ses connaissances pour comprendre des questions liées à l’environnement et au développement durable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: justifier,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grâce aux connaissances qu’il a acquises, les attitudes responsables à avoir en matière d’environnement et de développement durable / </a:t>
                      </a:r>
                      <a:r>
                        <a:rPr lang="fr-FR" sz="1200" b="1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Justifier le renforcement de l’isolation thermique des logements.</a:t>
                      </a:r>
                      <a:endParaRPr lang="fr-FR" sz="1200" b="1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CDD7D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Espace réservé du contenu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7447235"/>
              </p:ext>
            </p:extLst>
          </p:nvPr>
        </p:nvGraphicFramePr>
        <p:xfrm>
          <a:off x="549275" y="4471559"/>
          <a:ext cx="8042276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276"/>
              </a:tblGrid>
              <a:tr h="264903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Items Compétence</a:t>
                      </a:r>
                      <a:r>
                        <a:rPr lang="fr-FR" sz="1600" baseline="0" dirty="0" smtClean="0"/>
                        <a:t> 1 – La maitrise de la langue française</a:t>
                      </a:r>
                      <a:endParaRPr lang="fr-FR" sz="1600" dirty="0"/>
                    </a:p>
                  </a:txBody>
                  <a:tcPr/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Ecrire lisiblement un texte, spontanément ou sous la dictée, en respectant l’orthographe et la grammaire 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: écrire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 à l’aide de l’outil informatique, respecter les contraintes lexicales, grammaticales, orthographiques et de mise en page / </a:t>
                      </a:r>
                      <a:r>
                        <a:rPr lang="fr-FR" sz="1200" b="1" baseline="0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Times New Roman"/>
                        </a:rPr>
                        <a:t>Rédiger le compte-rendu d’activité à l’aide d’un traitement de texte (Word).</a:t>
                      </a:r>
                      <a:endParaRPr lang="fr-FR" sz="12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E8EC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Espace réservé du contenu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7336333"/>
              </p:ext>
            </p:extLst>
          </p:nvPr>
        </p:nvGraphicFramePr>
        <p:xfrm>
          <a:off x="549275" y="5446919"/>
          <a:ext cx="8042276" cy="7556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276"/>
              </a:tblGrid>
              <a:tr h="264903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Items Compétences</a:t>
                      </a:r>
                      <a:r>
                        <a:rPr lang="fr-FR" sz="1600" baseline="0" dirty="0" smtClean="0"/>
                        <a:t> 4 et 7</a:t>
                      </a:r>
                      <a:endParaRPr lang="fr-FR" sz="1600" dirty="0"/>
                    </a:p>
                  </a:txBody>
                  <a:tcPr/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Cambria"/>
                        </a:rPr>
                        <a:t>Saisir et mettre en page un texte</a:t>
                      </a:r>
                      <a:r>
                        <a:rPr lang="fr-FR" sz="1000" b="1" baseline="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Cambria"/>
                        </a:rPr>
                        <a:t>.</a:t>
                      </a:r>
                      <a:r>
                        <a:rPr lang="fr-FR" sz="1000" b="1" i="0" u="none" strike="noStrike" kern="1200" baseline="0" dirty="0" smtClean="0">
                          <a:solidFill>
                            <a:schemeClr val="dk1"/>
                          </a:solidFill>
                          <a:latin typeface="Cambria"/>
                          <a:ea typeface="+mn-ea"/>
                          <a:cs typeface="Cambria"/>
                        </a:rPr>
                        <a:t> Organiser la composition du document. </a:t>
                      </a:r>
                      <a:r>
                        <a:rPr lang="fr-FR" sz="1000" b="1" i="0" u="none" strike="noStrike" kern="1200" baseline="0" dirty="0" smtClean="0">
                          <a:solidFill>
                            <a:srgbClr val="0000FF"/>
                          </a:solidFill>
                          <a:latin typeface="Cambria"/>
                          <a:ea typeface="+mn-ea"/>
                          <a:cs typeface="Cambria"/>
                        </a:rPr>
                        <a:t>Saisir du texte, insérer et modifier la taille d’une image.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Cambria"/>
                        </a:rPr>
                        <a:t>Manifester curiosité, créativité, motivation, à travers des activités conduites. </a:t>
                      </a:r>
                      <a:r>
                        <a:rPr lang="fr-FR" sz="1000" b="1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Conduire</a:t>
                      </a:r>
                      <a:r>
                        <a:rPr lang="fr-FR" sz="1000" b="1" baseline="0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 l’essai et partager ses résultats.</a:t>
                      </a:r>
                      <a:endParaRPr lang="fr-FR" sz="1000" b="1" dirty="0" smtClean="0">
                        <a:solidFill>
                          <a:srgbClr val="0000FF"/>
                        </a:solidFill>
                        <a:latin typeface="Cambria"/>
                        <a:ea typeface="Cambria"/>
                        <a:cs typeface="Cambria"/>
                      </a:endParaRPr>
                    </a:p>
                  </a:txBody>
                  <a:tcPr>
                    <a:solidFill>
                      <a:srgbClr val="E8EC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9786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Séquence 3 / L’évaluation des compétences</a:t>
            </a:r>
            <a:endParaRPr lang="fr-FR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13</a:t>
            </a:fld>
            <a:endParaRPr lang="fr-FR" sz="2000" dirty="0"/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49275" y="1371210"/>
            <a:ext cx="8025266" cy="480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Une valorisation des points positifs</a:t>
            </a:r>
            <a:endParaRPr kumimoji="0" lang="fr-FR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" b="67999"/>
          <a:stretch/>
        </p:blipFill>
        <p:spPr>
          <a:xfrm>
            <a:off x="549275" y="2028318"/>
            <a:ext cx="8042276" cy="328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94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Séquence 3 / L’évaluation sommative</a:t>
            </a:r>
            <a:endParaRPr lang="fr-FR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14</a:t>
            </a:fld>
            <a:endParaRPr lang="fr-FR" sz="2000" dirty="0"/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4225344" y="5213830"/>
            <a:ext cx="4366207" cy="443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 questionnaire à choix multiples</a:t>
            </a:r>
            <a:endParaRPr kumimoji="0" lang="fr-FR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75" y="1073568"/>
            <a:ext cx="3676069" cy="5202101"/>
          </a:xfrm>
          <a:prstGeom prst="rect">
            <a:avLst/>
          </a:prstGeom>
        </p:spPr>
      </p:pic>
      <p:pic>
        <p:nvPicPr>
          <p:cNvPr id="3" name="Image 2" descr="Evaluation SQ3 Thermique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" b="24059"/>
          <a:stretch/>
        </p:blipFill>
        <p:spPr>
          <a:xfrm>
            <a:off x="4782716" y="1069540"/>
            <a:ext cx="3808835" cy="40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76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7"/>
            <a:ext cx="8042276" cy="1085399"/>
          </a:xfrm>
        </p:spPr>
        <p:txBody>
          <a:bodyPr/>
          <a:lstStyle/>
          <a:p>
            <a:r>
              <a:rPr lang="fr-FR" sz="3200" dirty="0" smtClean="0"/>
              <a:t>CI2/SQ3 : Objectifs pédagogiques</a:t>
            </a:r>
            <a:br>
              <a:rPr lang="fr-FR" sz="3200" dirty="0" smtClean="0"/>
            </a:br>
            <a:r>
              <a:rPr lang="fr-FR" sz="2000" b="1" dirty="0" smtClean="0"/>
              <a:t>Compétences du programme de Technologie (5</a:t>
            </a:r>
            <a:r>
              <a:rPr lang="fr-FR" sz="2000" b="1" baseline="30000" dirty="0" smtClean="0"/>
              <a:t>ème</a:t>
            </a:r>
            <a:r>
              <a:rPr lang="fr-FR" sz="2000" b="1" dirty="0" smtClean="0"/>
              <a:t>)</a:t>
            </a:r>
            <a:endParaRPr lang="fr-FR" sz="2000" b="1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2</a:t>
            </a:fld>
            <a:endParaRPr lang="fr-FR" sz="2000" dirty="0"/>
          </a:p>
        </p:txBody>
      </p:sp>
      <p:graphicFrame>
        <p:nvGraphicFramePr>
          <p:cNvPr id="6" name="Espace réservé du contenu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8784834"/>
              </p:ext>
            </p:extLst>
          </p:nvPr>
        </p:nvGraphicFramePr>
        <p:xfrm>
          <a:off x="549275" y="1537485"/>
          <a:ext cx="8042275" cy="1396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1549"/>
                <a:gridCol w="4143406"/>
                <a:gridCol w="847320"/>
              </a:tblGrid>
              <a:tr h="322869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Connaissances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Capacités (Les</a:t>
                      </a:r>
                      <a:r>
                        <a:rPr lang="fr-FR" sz="1600" baseline="0" dirty="0" smtClean="0"/>
                        <a:t> matériaux utilisés)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Niveau</a:t>
                      </a:r>
                      <a:endParaRPr lang="fr-FR" sz="1400" dirty="0"/>
                    </a:p>
                  </a:txBody>
                  <a:tcPr/>
                </a:tc>
              </a:tr>
              <a:tr h="52972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Propriétés des matériaux 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-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 </a:t>
                      </a:r>
                      <a:r>
                        <a:rPr lang="fr-FR" sz="1400" baseline="0" dirty="0" smtClean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Propriétés intrinsèques 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(aspect physique, </a:t>
                      </a:r>
                      <a:r>
                        <a:rPr lang="fr-FR" sz="1400" baseline="0" dirty="0" smtClean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propriétés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 mécaniques, acoustiques, </a:t>
                      </a:r>
                      <a:r>
                        <a:rPr lang="fr-FR" sz="1400" baseline="0" dirty="0" smtClean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thermiques</a:t>
                      </a:r>
                      <a:r>
                        <a:rPr lang="fr-FR" sz="1400" baseline="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).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8E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Mettre en place et interpréter un essai pour définir, de façon qualitative, une propriété donnée.</a:t>
                      </a:r>
                      <a:endParaRPr lang="fr-FR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</a:t>
                      </a:r>
                      <a:endParaRPr lang="fr-FR" sz="1400" dirty="0"/>
                    </a:p>
                  </a:txBody>
                  <a:tcPr/>
                </a:tc>
              </a:tr>
              <a:tr h="531114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/>
                    </a:p>
                  </a:txBody>
                  <a:tcPr>
                    <a:solidFill>
                      <a:srgbClr val="CDD7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Classer de manière qualitative plusieurs matériaux selon une propriété</a:t>
                      </a:r>
                      <a:r>
                        <a:rPr lang="fr-FR" sz="1400" baseline="0" dirty="0" smtClean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 simple à respecter</a:t>
                      </a:r>
                      <a:endParaRPr lang="fr-FR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</a:t>
                      </a:r>
                      <a:endParaRPr lang="fr-FR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Espace réservé du contenu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9905246"/>
              </p:ext>
            </p:extLst>
          </p:nvPr>
        </p:nvGraphicFramePr>
        <p:xfrm>
          <a:off x="549275" y="2940070"/>
          <a:ext cx="8042275" cy="1615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3169"/>
                <a:gridCol w="4147274"/>
                <a:gridCol w="831832"/>
              </a:tblGrid>
              <a:tr h="297222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Connaissances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Capacités (Les</a:t>
                      </a:r>
                      <a:r>
                        <a:rPr lang="fr-FR" sz="1600" baseline="0" dirty="0" smtClean="0"/>
                        <a:t> énergies mises en œuvre)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Niveau</a:t>
                      </a:r>
                      <a:endParaRPr lang="fr-FR" sz="1400" dirty="0"/>
                    </a:p>
                  </a:txBody>
                  <a:tcPr/>
                </a:tc>
              </a:tr>
              <a:tr h="51698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FF0000"/>
                          </a:solidFill>
                          <a:latin typeface="Cambria"/>
                          <a:cs typeface="Cambria"/>
                        </a:rPr>
                        <a:t>Économie d’énergie, pertes. </a:t>
                      </a:r>
                      <a:endParaRPr lang="fr-FR" sz="1400" dirty="0">
                        <a:solidFill>
                          <a:srgbClr val="FF0000"/>
                        </a:solidFill>
                        <a:latin typeface="Cambria"/>
                        <a:cs typeface="Cambria"/>
                      </a:endParaRPr>
                    </a:p>
                  </a:txBody>
                  <a:tcPr anchor="ctr">
                    <a:solidFill>
                      <a:srgbClr val="CDD7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FF0000"/>
                          </a:solidFill>
                          <a:latin typeface="Cambria"/>
                          <a:cs typeface="Cambria"/>
                        </a:rPr>
                        <a:t>Identifier des solutions qui permettent de réduire les pertes énergétiques. </a:t>
                      </a:r>
                      <a:endParaRPr lang="fr-FR" sz="1400" dirty="0">
                        <a:solidFill>
                          <a:srgbClr val="FF0000"/>
                        </a:solidFill>
                        <a:latin typeface="Cambria"/>
                        <a:cs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+mj-lt"/>
                          <a:cs typeface="Cambria"/>
                        </a:rPr>
                        <a:t>1</a:t>
                      </a:r>
                      <a:endParaRPr lang="fr-FR" sz="1400" dirty="0">
                        <a:latin typeface="+mj-lt"/>
                        <a:cs typeface="Cambria"/>
                      </a:endParaRPr>
                    </a:p>
                  </a:txBody>
                  <a:tcPr/>
                </a:tc>
              </a:tr>
              <a:tr h="29478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>
                        <a:solidFill>
                          <a:srgbClr val="FF0000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CDD7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FF0000"/>
                          </a:solidFill>
                          <a:latin typeface="Cambria"/>
                          <a:cs typeface="Cambria"/>
                        </a:rPr>
                        <a:t>Caractériser l’impact environnemental de ces économies. </a:t>
                      </a:r>
                      <a:endParaRPr lang="fr-FR" sz="1400" dirty="0">
                        <a:solidFill>
                          <a:srgbClr val="FF0000"/>
                        </a:solidFill>
                        <a:latin typeface="Cambria"/>
                        <a:cs typeface="Cambri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+mj-lt"/>
                          <a:cs typeface="Cambria"/>
                        </a:rPr>
                        <a:t>1</a:t>
                      </a:r>
                      <a:endParaRPr lang="fr-FR" sz="1400" dirty="0">
                        <a:latin typeface="+mj-lt"/>
                        <a:cs typeface="Cambri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Espace réservé du contenu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9427581"/>
              </p:ext>
            </p:extLst>
          </p:nvPr>
        </p:nvGraphicFramePr>
        <p:xfrm>
          <a:off x="549276" y="4555509"/>
          <a:ext cx="8042275" cy="1066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7582"/>
                <a:gridCol w="4212861"/>
                <a:gridCol w="831832"/>
              </a:tblGrid>
              <a:tr h="324472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Connaissances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Capacités (Com.</a:t>
                      </a:r>
                      <a:r>
                        <a:rPr lang="fr-FR" sz="1600" baseline="0" dirty="0" smtClean="0"/>
                        <a:t> &amp; gestion de l’info.)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Niveau</a:t>
                      </a:r>
                      <a:endParaRPr lang="fr-FR" sz="1400" dirty="0"/>
                    </a:p>
                  </a:txBody>
                  <a:tcPr/>
                </a:tc>
              </a:tr>
              <a:tr h="6080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Outils logiciels (traitement de textes, </a:t>
                      </a:r>
                      <a:r>
                        <a:rPr lang="fr-FR" sz="140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tableur grapheur, de présentation, de création et de visualisation 3D). 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8E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FF0000"/>
                          </a:solidFill>
                          <a:latin typeface="Cambria"/>
                          <a:ea typeface="Cambria"/>
                          <a:cs typeface="Times New Roman"/>
                        </a:rPr>
                        <a:t>Organiser des informations pour les utiliser. Produire, composer et diffuser des documents. </a:t>
                      </a:r>
                      <a:endParaRPr lang="fr-FR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</a:t>
                      </a:r>
                      <a:endParaRPr lang="fr-FR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7"/>
            <a:ext cx="8042276" cy="1085399"/>
          </a:xfrm>
        </p:spPr>
        <p:txBody>
          <a:bodyPr/>
          <a:lstStyle/>
          <a:p>
            <a:r>
              <a:rPr lang="fr-FR" sz="3200" dirty="0" smtClean="0"/>
              <a:t>CI2/SQ3 : Objectifs pédagogiques</a:t>
            </a:r>
            <a:br>
              <a:rPr lang="fr-FR" sz="3200" dirty="0" smtClean="0"/>
            </a:br>
            <a:r>
              <a:rPr lang="fr-FR" sz="2000" b="1" dirty="0" smtClean="0"/>
              <a:t>Compétences du socle commun</a:t>
            </a:r>
            <a:endParaRPr lang="fr-FR" sz="2000" b="1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3</a:t>
            </a:fld>
            <a:endParaRPr lang="fr-FR" sz="2000" dirty="0"/>
          </a:p>
        </p:txBody>
      </p:sp>
      <p:graphicFrame>
        <p:nvGraphicFramePr>
          <p:cNvPr id="6" name="Espace réservé du contenu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5334855"/>
              </p:ext>
            </p:extLst>
          </p:nvPr>
        </p:nvGraphicFramePr>
        <p:xfrm>
          <a:off x="549275" y="1192976"/>
          <a:ext cx="8042276" cy="3281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276"/>
              </a:tblGrid>
              <a:tr h="264903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Items Compétence</a:t>
                      </a:r>
                      <a:r>
                        <a:rPr lang="fr-FR" sz="1600" baseline="0" dirty="0" smtClean="0"/>
                        <a:t> 3 – La culture scientifique et technologique</a:t>
                      </a:r>
                      <a:endParaRPr lang="fr-FR" sz="1600" dirty="0"/>
                    </a:p>
                  </a:txBody>
                  <a:tcPr/>
                </a:tc>
              </a:tr>
              <a:tr h="2945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Les objets techniques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 </a:t>
                      </a:r>
                      <a:r>
                        <a:rPr lang="fr-FR" sz="1200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Times New Roman"/>
                        </a:rPr>
                        <a:t>: analyse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, </a:t>
                      </a:r>
                      <a:r>
                        <a:rPr lang="fr-FR" sz="1200" kern="120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conception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 et réalisation ; 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Times New Roman"/>
                        </a:rPr>
                        <a:t>fonctionnement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 et conditions d’utilisation</a:t>
                      </a:r>
                      <a:endParaRPr lang="fr-F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8ECF0"/>
                    </a:solidFill>
                  </a:tcPr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Réaliser, manipuler, mesurer, calculer, appliquer des consignes</a:t>
                      </a:r>
                      <a:r>
                        <a:rPr lang="fr-FR" sz="1200" b="1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: 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s</a:t>
                      </a:r>
                      <a:r>
                        <a:rPr lang="fr-FR" sz="120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uivre un protocole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, 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lire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et estimer la précision d’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une mesure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, 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utiliser un instrument de mesure</a:t>
                      </a:r>
                      <a:endParaRPr lang="fr-FR" sz="1200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CDD7DF"/>
                    </a:solidFill>
                  </a:tcPr>
                </a:tc>
              </a:tr>
              <a:tr h="409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Rechercher, extraire et organiser l’information utile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: </a:t>
                      </a:r>
                      <a:r>
                        <a:rPr lang="fr-FR" sz="120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extraire d’un fait observé les informations utiles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,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décrire le comportement d’une grandeur</a:t>
                      </a:r>
                      <a:endParaRPr lang="fr-FR" sz="1200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E8ECF0"/>
                    </a:solidFill>
                  </a:tcPr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Raisonner, argumenter, pratiquer une démarche expérimentale ou technologique, démontrer 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: </a:t>
                      </a:r>
                      <a:r>
                        <a:rPr lang="fr-FR" sz="120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exploiter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 les résultats, confronter le résultat obtenu au résultat attendu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, mettre en relation, 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déduire, valider ou invalider la conjecture, l’hypothèse</a:t>
                      </a:r>
                      <a:endParaRPr lang="fr-FR" sz="1200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CDD7DF"/>
                    </a:solidFill>
                  </a:tcPr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Présenter la démarche suivie, les résultats obtenus, communiquer à l’aide d’un langage adapté</a:t>
                      </a:r>
                      <a:r>
                        <a:rPr lang="fr-FR" sz="1200" baseline="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: Présenter, sous une forme appropriée, un résultat, dans un environnement informatique</a:t>
                      </a:r>
                      <a:endParaRPr lang="fr-FR" sz="1200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E8ECF0"/>
                    </a:solidFill>
                  </a:tcPr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Mobiliser ses connaissances pour comprendre des questions liées à l’environnement et au développement durable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Cambria"/>
                          <a:cs typeface="Cambria"/>
                        </a:rPr>
                        <a:t> </a:t>
                      </a:r>
                      <a:r>
                        <a:rPr lang="fr-FR" sz="120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: justifier,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cs typeface="Cambria"/>
                        </a:rPr>
                        <a:t> grâce aux connaissances qu’il a acquises, les attitudes responsables à avoir en matière d’environnement et de développement durable</a:t>
                      </a:r>
                      <a:endParaRPr lang="fr-FR" sz="1200" dirty="0">
                        <a:solidFill>
                          <a:srgbClr val="0000FF"/>
                        </a:solidFill>
                        <a:latin typeface="Cambria"/>
                        <a:cs typeface="Cambria"/>
                      </a:endParaRPr>
                    </a:p>
                  </a:txBody>
                  <a:tcPr>
                    <a:solidFill>
                      <a:srgbClr val="CDD7D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Espace réservé du contenu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4925272"/>
              </p:ext>
            </p:extLst>
          </p:nvPr>
        </p:nvGraphicFramePr>
        <p:xfrm>
          <a:off x="549275" y="4474584"/>
          <a:ext cx="8042276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276"/>
              </a:tblGrid>
              <a:tr h="264903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Items Compétence</a:t>
                      </a:r>
                      <a:r>
                        <a:rPr lang="fr-FR" sz="1600" baseline="0" dirty="0" smtClean="0"/>
                        <a:t> 1 – La maitrise de la langue française</a:t>
                      </a:r>
                      <a:endParaRPr lang="fr-FR" sz="1600" dirty="0"/>
                    </a:p>
                  </a:txBody>
                  <a:tcPr/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chemeClr val="tx1"/>
                          </a:solidFill>
                          <a:latin typeface="Cambria"/>
                          <a:ea typeface="Cambria"/>
                          <a:cs typeface="Times New Roman"/>
                        </a:rPr>
                        <a:t>Ecrire lisiblement un texte, spontanément ou sous la dictée, en respectant l’orthographe et la grammaire </a:t>
                      </a:r>
                      <a:r>
                        <a:rPr lang="fr-FR" sz="1200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Times New Roman"/>
                        </a:rPr>
                        <a:t>: écrire</a:t>
                      </a:r>
                      <a:r>
                        <a:rPr lang="fr-FR" sz="1200" baseline="0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Times New Roman"/>
                        </a:rPr>
                        <a:t> à l’aide de l’outil informatique, respecter les contraintes lexicales, grammaticales, orthographiques et de mise en page</a:t>
                      </a:r>
                      <a:endParaRPr lang="fr-FR" sz="12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E8EC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Espace réservé du contenu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4255549"/>
              </p:ext>
            </p:extLst>
          </p:nvPr>
        </p:nvGraphicFramePr>
        <p:xfrm>
          <a:off x="549275" y="5312262"/>
          <a:ext cx="8042276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276"/>
              </a:tblGrid>
              <a:tr h="264903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Items Compétences</a:t>
                      </a:r>
                      <a:r>
                        <a:rPr lang="fr-FR" sz="1600" baseline="0" dirty="0" smtClean="0"/>
                        <a:t> 4 – La maitrise des TUIC et 7 – L’autonomie et l’initiative</a:t>
                      </a:r>
                      <a:endParaRPr lang="fr-FR" sz="1600" dirty="0"/>
                    </a:p>
                  </a:txBody>
                  <a:tcPr/>
                </a:tc>
              </a:tr>
              <a:tr h="420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Saisir et mettre en page un texte</a:t>
                      </a:r>
                      <a:r>
                        <a:rPr lang="fr-FR" sz="1200" b="1" baseline="0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.</a:t>
                      </a:r>
                      <a:r>
                        <a:rPr lang="fr-FR" sz="1200" b="1" i="0" u="none" strike="noStrike" kern="1200" baseline="0" dirty="0" smtClean="0">
                          <a:solidFill>
                            <a:srgbClr val="0000FF"/>
                          </a:solidFill>
                          <a:latin typeface="Cambria"/>
                          <a:ea typeface="+mn-ea"/>
                          <a:cs typeface="Cambria"/>
                        </a:rPr>
                        <a:t> Organiser la composition du document.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</a:rPr>
                        <a:t>Manifester curiosité, créativité, motivation, à travers les activités conduites.</a:t>
                      </a:r>
                    </a:p>
                  </a:txBody>
                  <a:tcPr>
                    <a:solidFill>
                      <a:srgbClr val="E8EC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832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5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Introduction des séquences 3 </a:t>
            </a:r>
            <a:r>
              <a:rPr lang="fr-FR" sz="2400" dirty="0"/>
              <a:t>&amp;</a:t>
            </a:r>
            <a:r>
              <a:rPr lang="fr-FR" sz="2400" dirty="0" smtClean="0"/>
              <a:t> </a:t>
            </a:r>
            <a:r>
              <a:rPr lang="fr-FR" sz="2400" dirty="0"/>
              <a:t>4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4</a:t>
            </a:fld>
            <a:endParaRPr lang="fr-FR" sz="2000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549279" y="1412040"/>
            <a:ext cx="4137519" cy="217865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Pour améliorer le confort</a:t>
            </a:r>
            <a:r>
              <a:rPr kumimoji="0" lang="fr-F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des occupants :</a:t>
            </a:r>
          </a:p>
          <a:p>
            <a:pPr marL="806450" lvl="1" indent="-349250" defTabSz="914400">
              <a:spcBef>
                <a:spcPts val="14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defRPr/>
            </a:pPr>
            <a:r>
              <a:rPr lang="fr-FR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Améliorer le climat intérieur du logement</a:t>
            </a:r>
          </a:p>
          <a:p>
            <a:pPr marL="806450" lvl="1" indent="-349250" defTabSz="914400">
              <a:spcBef>
                <a:spcPts val="14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defRPr/>
            </a:pPr>
            <a:r>
              <a:rPr lang="fr-FR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Lutter contre les nuisances sonores</a:t>
            </a:r>
          </a:p>
          <a:p>
            <a:pPr marL="806450" lvl="1" indent="-349250" defTabSz="914400">
              <a:spcBef>
                <a:spcPts val="14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defRPr/>
            </a:pP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Optimiser</a:t>
            </a:r>
            <a:r>
              <a:rPr kumimoji="0" lang="fr-FR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l’éclairage</a:t>
            </a:r>
            <a:endParaRPr kumimoji="0" lang="fr-FR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L="685800" marR="0" lvl="1" indent="-3365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549275" y="3698169"/>
            <a:ext cx="4137519" cy="936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Pour</a:t>
            </a:r>
            <a:r>
              <a:rPr kumimoji="0" lang="fr-F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limiter la consommation d’énergie</a:t>
            </a:r>
          </a:p>
          <a:p>
            <a:pPr marL="685800" marR="0" lvl="1" indent="-3365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Image 11" descr="Intro CI2 SQ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796" y="1069539"/>
            <a:ext cx="3904755" cy="5525721"/>
          </a:xfrm>
          <a:prstGeom prst="rect">
            <a:avLst/>
          </a:prstGeom>
        </p:spPr>
      </p:pic>
      <p:sp>
        <p:nvSpPr>
          <p:cNvPr id="13" name="Espace réservé du contenu 2"/>
          <p:cNvSpPr txBox="1">
            <a:spLocks/>
          </p:cNvSpPr>
          <p:nvPr/>
        </p:nvSpPr>
        <p:spPr>
          <a:xfrm>
            <a:off x="549279" y="4740361"/>
            <a:ext cx="4137519" cy="112455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Pour assurer une bonne étanchéité à l’air et à l’eau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3365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833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 bldLvl="2"/>
      <p:bldP spid="8" grpId="0" build="p" bldLvl="2"/>
      <p:bldP spid="13" grpId="0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Séquence 3 / Situation </a:t>
            </a:r>
            <a:r>
              <a:rPr lang="fr-FR" sz="2400" dirty="0" err="1" smtClean="0"/>
              <a:t>déclenchante</a:t>
            </a:r>
            <a:endParaRPr lang="fr-FR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5</a:t>
            </a:fld>
            <a:endParaRPr lang="fr-FR" sz="2000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264459" y="4340163"/>
            <a:ext cx="8624048" cy="936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Faire émerger le problème, reformuler les questions, recentrer les questions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64459" y="5276200"/>
            <a:ext cx="8624048" cy="999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Amener la classe à s’approprier le problème puis à formuler par écrit ce problème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3365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00" b="63893"/>
          <a:stretch/>
        </p:blipFill>
        <p:spPr>
          <a:xfrm>
            <a:off x="264459" y="1147939"/>
            <a:ext cx="8624048" cy="306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132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 bldLvl="2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Séquence 3 / Le problème à résoudre</a:t>
            </a:r>
            <a:endParaRPr lang="fr-FR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6</a:t>
            </a:fld>
            <a:endParaRPr lang="fr-FR" sz="2000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549275" y="4340163"/>
            <a:ext cx="8042276" cy="936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2400" b="1" dirty="0" smtClean="0">
                <a:solidFill>
                  <a:srgbClr val="0000FF"/>
                </a:solidFill>
              </a:rPr>
              <a:t>Pourquoi les façades des deux autres maisons sont-elles plus froides ?</a:t>
            </a:r>
            <a:endParaRPr kumimoji="0" lang="fr-F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64459" y="5276200"/>
            <a:ext cx="8624048" cy="9994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Inciter les équipes à proposer des hypothèses explicatives, présenter les hypothèses et communiquer à la classe l’hypothèse retenue.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3365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00" b="63893"/>
          <a:stretch/>
        </p:blipFill>
        <p:spPr>
          <a:xfrm>
            <a:off x="264459" y="1147939"/>
            <a:ext cx="8624048" cy="306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14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 bldLvl="2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Séquence 3 / L’hypothèse retenue</a:t>
            </a:r>
            <a:endParaRPr lang="fr-FR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7</a:t>
            </a:fld>
            <a:endParaRPr lang="fr-FR" sz="2000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549275" y="1129087"/>
            <a:ext cx="3918860" cy="11915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2400" u="sng" dirty="0" smtClean="0">
                <a:solidFill>
                  <a:srgbClr val="0000FF"/>
                </a:solidFill>
              </a:rPr>
              <a:t>Problème</a:t>
            </a:r>
            <a:r>
              <a:rPr lang="fr-FR" sz="2400" dirty="0" smtClean="0">
                <a:solidFill>
                  <a:srgbClr val="0000FF"/>
                </a:solidFill>
              </a:rPr>
              <a:t> : pourquoi les façades des deux autres maisons sont-elles plus froides ?</a:t>
            </a:r>
            <a:endParaRPr kumimoji="0" lang="fr-FR" sz="24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281533" y="4801225"/>
            <a:ext cx="8624048" cy="9994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Présenter le matériel, demander aux équipes d’élaborer succinctement un essai destiné à tester cette hypothèse.</a:t>
            </a:r>
            <a:endParaRPr kumimoji="0" lang="fr-F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Imag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557" y="1082047"/>
            <a:ext cx="3997994" cy="294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Espace réservé du contenu 2"/>
          <p:cNvSpPr txBox="1">
            <a:spLocks/>
          </p:cNvSpPr>
          <p:nvPr/>
        </p:nvSpPr>
        <p:spPr>
          <a:xfrm>
            <a:off x="549275" y="2787986"/>
            <a:ext cx="3918860" cy="11915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2400" b="1" u="sng" dirty="0" smtClean="0">
                <a:solidFill>
                  <a:srgbClr val="0000FF"/>
                </a:solidFill>
              </a:rPr>
              <a:t>Hypothèse retenue</a:t>
            </a:r>
            <a:r>
              <a:rPr lang="fr-FR" sz="2400" b="1" dirty="0" smtClean="0">
                <a:solidFill>
                  <a:srgbClr val="0000FF"/>
                </a:solidFill>
              </a:rPr>
              <a:t> </a:t>
            </a:r>
            <a:r>
              <a:rPr lang="fr-FR" sz="2400" b="1" dirty="0" smtClean="0">
                <a:solidFill>
                  <a:srgbClr val="0000FF"/>
                </a:solidFill>
              </a:rPr>
              <a:t>: on suppose que les murs sont doublés à l’aide d’un matériau qui fait barrière à la chaleur.</a:t>
            </a:r>
            <a:endParaRPr kumimoji="0" lang="fr-F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46012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 bldLvl="2"/>
      <p:bldP spid="13" grpId="0"/>
      <p:bldP spid="10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Séquence 3 / Le protocole d’essai mis en place</a:t>
            </a:r>
            <a:endParaRPr lang="fr-FR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8</a:t>
            </a:fld>
            <a:endParaRPr lang="fr-FR" sz="2000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549275" y="2990487"/>
            <a:ext cx="3918860" cy="1198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2200" b="1" u="sng" dirty="0" smtClean="0">
                <a:solidFill>
                  <a:srgbClr val="0000FF"/>
                </a:solidFill>
              </a:rPr>
              <a:t>Protocole</a:t>
            </a:r>
            <a:r>
              <a:rPr lang="fr-FR" sz="2200" b="1" dirty="0" smtClean="0">
                <a:solidFill>
                  <a:srgbClr val="0000FF"/>
                </a:solidFill>
              </a:rPr>
              <a:t> : élaborer </a:t>
            </a:r>
            <a:r>
              <a:rPr lang="fr-FR" sz="2200" b="1" dirty="0">
                <a:solidFill>
                  <a:srgbClr val="0000FF"/>
                </a:solidFill>
              </a:rPr>
              <a:t>un essai à l’aide du matériel présent dans la classe.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49275" y="1340474"/>
            <a:ext cx="3918860" cy="11915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2400" u="sng" dirty="0" smtClean="0">
                <a:solidFill>
                  <a:srgbClr val="0000FF"/>
                </a:solidFill>
              </a:rPr>
              <a:t>Hypothèse</a:t>
            </a:r>
            <a:r>
              <a:rPr lang="fr-FR" sz="2400" dirty="0" smtClean="0">
                <a:solidFill>
                  <a:srgbClr val="0000FF"/>
                </a:solidFill>
              </a:rPr>
              <a:t> : on suppose que les murs sont doublés à l’aide d’un matériau qui fait barrière à la chaleur.</a:t>
            </a:r>
            <a:endParaRPr kumimoji="0" lang="fr-FR" sz="24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264459" y="5637860"/>
            <a:ext cx="8624048" cy="56579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Questionner les élèves sur les paramètres de l’essai, faire préciser aux élèves les résultats attendus.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3365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10000"/>
              <a:buFont typeface="Wingdings 2" pitchFamily="18" charset="2"/>
              <a:buNone/>
              <a:tabLst/>
              <a:defRPr/>
            </a:pPr>
            <a:endParaRPr kumimoji="0" lang="fr-F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Image 2" descr="DSC0200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432" y="1333500"/>
            <a:ext cx="1480504" cy="1110378"/>
          </a:xfrm>
          <a:prstGeom prst="rect">
            <a:avLst/>
          </a:prstGeom>
        </p:spPr>
      </p:pic>
      <p:pic>
        <p:nvPicPr>
          <p:cNvPr id="6" name="Image 5" descr="DSC02017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432" y="3078159"/>
            <a:ext cx="1480504" cy="1110378"/>
          </a:xfrm>
          <a:prstGeom prst="rect">
            <a:avLst/>
          </a:prstGeom>
        </p:spPr>
      </p:pic>
      <p:pic>
        <p:nvPicPr>
          <p:cNvPr id="7" name="Image 6" descr="DSC02025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4793" y="1333501"/>
            <a:ext cx="832784" cy="1110378"/>
          </a:xfrm>
          <a:prstGeom prst="rect">
            <a:avLst/>
          </a:prstGeom>
        </p:spPr>
      </p:pic>
      <p:pic>
        <p:nvPicPr>
          <p:cNvPr id="11" name="Image 10" descr="DSC02020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76820" y="3078159"/>
            <a:ext cx="1480503" cy="1110378"/>
          </a:xfrm>
          <a:prstGeom prst="rect">
            <a:avLst/>
          </a:prstGeom>
        </p:spPr>
      </p:pic>
      <p:sp>
        <p:nvSpPr>
          <p:cNvPr id="15" name="Espace réservé du contenu 2"/>
          <p:cNvSpPr txBox="1">
            <a:spLocks/>
          </p:cNvSpPr>
          <p:nvPr/>
        </p:nvSpPr>
        <p:spPr>
          <a:xfrm>
            <a:off x="6801432" y="2443879"/>
            <a:ext cx="1480504" cy="634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1600" dirty="0">
                <a:solidFill>
                  <a:srgbClr val="0000FF"/>
                </a:solidFill>
              </a:rPr>
              <a:t>B</a:t>
            </a:r>
            <a:r>
              <a:rPr lang="fr-FR" sz="1600" dirty="0" smtClean="0">
                <a:solidFill>
                  <a:srgbClr val="0000FF"/>
                </a:solidFill>
              </a:rPr>
              <a:t>oîtes identiques</a:t>
            </a:r>
            <a:endParaRPr kumimoji="0" lang="fr-FR" sz="1600" i="0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>
          <a:xfrm>
            <a:off x="5105400" y="2522578"/>
            <a:ext cx="802177" cy="434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1600" dirty="0" smtClean="0">
                <a:solidFill>
                  <a:srgbClr val="0000FF"/>
                </a:solidFill>
              </a:rPr>
              <a:t>NXT</a:t>
            </a:r>
            <a:endParaRPr kumimoji="0" lang="fr-FR" sz="1600" i="0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6801432" y="4338678"/>
            <a:ext cx="1480504" cy="622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1600" dirty="0" smtClean="0">
                <a:solidFill>
                  <a:srgbClr val="0000FF"/>
                </a:solidFill>
              </a:rPr>
              <a:t>Matériaux différents</a:t>
            </a:r>
            <a:endParaRPr kumimoji="0" lang="fr-FR" sz="1600" i="0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>
          <a:xfrm>
            <a:off x="4876820" y="4338678"/>
            <a:ext cx="1480504" cy="5508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1600" dirty="0" smtClean="0">
                <a:solidFill>
                  <a:srgbClr val="0000FF"/>
                </a:solidFill>
              </a:rPr>
              <a:t>Capteur de température</a:t>
            </a:r>
            <a:endParaRPr kumimoji="0" lang="fr-FR" sz="1600" i="0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>
          <a:xfrm>
            <a:off x="264459" y="4973679"/>
            <a:ext cx="8624048" cy="571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Proposer aux équipes de s’occuper d’un seul matériau, </a:t>
            </a:r>
            <a:r>
              <a:rPr lang="fr-F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simplifier l’essai (pas de source de chaleur).</a:t>
            </a:r>
            <a:endParaRPr kumimoji="0" lang="fr-FR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2493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 bldLvl="2"/>
      <p:bldP spid="10" grpId="0" build="p" bldLvl="2"/>
      <p:bldP spid="12" grpId="1"/>
      <p:bldP spid="15" grpId="0" build="p" bldLvl="2"/>
      <p:bldP spid="16" grpId="0" build="p" bldLvl="2"/>
      <p:bldP spid="17" grpId="0" build="p" bldLvl="2"/>
      <p:bldP spid="18" grpId="0" build="p" bldLvl="2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961963"/>
          </a:xfrm>
        </p:spPr>
        <p:txBody>
          <a:bodyPr/>
          <a:lstStyle/>
          <a:p>
            <a:r>
              <a:rPr lang="fr-FR" sz="2400" dirty="0"/>
              <a:t>Améliorer le fonctionnement d’une unité </a:t>
            </a:r>
            <a:r>
              <a:rPr lang="fr-FR" sz="2400" dirty="0" smtClean="0"/>
              <a:t>d’habitation</a:t>
            </a:r>
            <a:br>
              <a:rPr lang="fr-FR" sz="2400" dirty="0" smtClean="0"/>
            </a:br>
            <a:r>
              <a:rPr lang="fr-FR" sz="2400" dirty="0" smtClean="0"/>
              <a:t>Séquence 3 / L’investigation conduite par les élèves</a:t>
            </a:r>
            <a:endParaRPr lang="fr-FR" sz="24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000" dirty="0" smtClean="0"/>
              <a:t>Collège Roqua 07200 AUBENAS</a:t>
            </a:r>
            <a:endParaRPr lang="fr-FR" sz="1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07631-EE96-8442-82E8-15009B754B61}" type="slidenum">
              <a:rPr lang="fr-FR" sz="2000" smtClean="0"/>
              <a:pPr/>
              <a:t>9</a:t>
            </a:fld>
            <a:endParaRPr lang="fr-FR" sz="2000" dirty="0"/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>
          <a:xfrm>
            <a:off x="549275" y="3510179"/>
            <a:ext cx="3811059" cy="82541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9250" marR="0" lvl="0" indent="-34925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Char char=""/>
              <a:tabLst/>
              <a:defRPr/>
            </a:pPr>
            <a:r>
              <a:rPr lang="fr-FR" sz="2400" noProof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Distribuer les consignes et la liste des ressources </a:t>
            </a:r>
            <a:r>
              <a:rPr lang="fr-F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disponibles.</a:t>
            </a:r>
            <a:endParaRPr kumimoji="0" lang="fr-F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49275" y="1596357"/>
            <a:ext cx="3938058" cy="10706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tabLst/>
              <a:defRPr/>
            </a:pPr>
            <a:r>
              <a:rPr lang="fr-FR" sz="2400" u="sng" dirty="0" smtClean="0">
                <a:solidFill>
                  <a:srgbClr val="0000FF"/>
                </a:solidFill>
              </a:rPr>
              <a:t>Hypothèse</a:t>
            </a:r>
            <a:r>
              <a:rPr lang="fr-FR" sz="2400" dirty="0" smtClean="0">
                <a:solidFill>
                  <a:srgbClr val="0000FF"/>
                </a:solidFill>
              </a:rPr>
              <a:t> : on suppose que les murs sont doublés à l’aide d’un matériau qui fait barrière à la chaleur.</a:t>
            </a:r>
            <a:endParaRPr kumimoji="0" lang="fr-FR" sz="24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pic>
        <p:nvPicPr>
          <p:cNvPr id="7" name="Image 6" descr="Consignes élèves CI2 SQ3 PB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334" y="1031150"/>
            <a:ext cx="4005440" cy="566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716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0" grpId="0" build="p" bldLvl="2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ise">
  <a:themeElements>
    <a:clrScheme name="Bris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is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is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Brise.thmx</Template>
  <TotalTime>9717</TotalTime>
  <Words>1229</Words>
  <Application>Microsoft Macintosh PowerPoint</Application>
  <PresentationFormat>Présentation à l'écran (4:3)</PresentationFormat>
  <Paragraphs>122</Paragraphs>
  <Slides>14</Slides>
  <Notes>14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Brise</vt:lpstr>
      <vt:lpstr>Guide pédagogique CI2/Séquence 3</vt:lpstr>
      <vt:lpstr>CI2/SQ3 : Objectifs pédagogiques Compétences du programme de Technologie (5ème)</vt:lpstr>
      <vt:lpstr>CI2/SQ3 : Objectifs pédagogiques Compétences du socle commun</vt:lpstr>
      <vt:lpstr>Améliorer le fonctionnement d’une unité d’habitation Introduction des séquences 3 &amp; 4</vt:lpstr>
      <vt:lpstr>Améliorer le fonctionnement d’une unité d’habitation Séquence 3 / Situation déclenchante</vt:lpstr>
      <vt:lpstr>Améliorer le fonctionnement d’une unité d’habitation Séquence 3 / Le problème à résoudre</vt:lpstr>
      <vt:lpstr>Améliorer le fonctionnement d’une unité d’habitation Séquence 3 / L’hypothèse retenue</vt:lpstr>
      <vt:lpstr>Améliorer le fonctionnement d’une unité d’habitation Séquence 3 / Le protocole d’essai mis en place</vt:lpstr>
      <vt:lpstr>Améliorer le fonctionnement d’une unité d’habitation Séquence 3 / L’investigation conduite par les élèves</vt:lpstr>
      <vt:lpstr>Améliorer le fonctionnement d’une unité d’habitation Séquence 3 / Le compte-rendu d’investigation</vt:lpstr>
      <vt:lpstr>Améliorer le fonctionnement d’une unité d’habitation Séquence 3 / La structuration des connaissances</vt:lpstr>
      <vt:lpstr>Améliorer le fonctionnement d’une unité d’habitation Séquence 3 / Compétences du socle commun mises en œuvre</vt:lpstr>
      <vt:lpstr>Améliorer le fonctionnement d’une unité d’habitation Séquence 3 / L’évaluation des compétences</vt:lpstr>
      <vt:lpstr>Améliorer le fonctionnement d’une unité d’habitation Séquence 3 / L’évaluation sommative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Confort et domotique</dc:title>
  <dc:creator>Franck CLOT</dc:creator>
  <cp:lastModifiedBy>Franck CLOT</cp:lastModifiedBy>
  <cp:revision>408</cp:revision>
  <dcterms:created xsi:type="dcterms:W3CDTF">2012-04-24T17:55:12Z</dcterms:created>
  <dcterms:modified xsi:type="dcterms:W3CDTF">2013-05-08T09:51:43Z</dcterms:modified>
</cp:coreProperties>
</file>