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Default Extension="bin" ContentType="application/vnd.openxmlformats-officedocument.oleObject"/>
  <Override PartName="/ppt/theme/themeOverride11.xml" ContentType="application/vnd.openxmlformats-officedocument.themeOverride+xml"/>
  <Override PartName="/ppt/theme/themeOverride20.xml" ContentType="application/vnd.openxmlformats-officedocument.themeOverr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theme/themeOverride16.xml" ContentType="application/vnd.openxmlformats-officedocument.themeOverr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68" r:id="rId2"/>
    <p:sldId id="280" r:id="rId3"/>
    <p:sldId id="269" r:id="rId4"/>
    <p:sldId id="270" r:id="rId5"/>
    <p:sldId id="271" r:id="rId6"/>
    <p:sldId id="256" r:id="rId7"/>
    <p:sldId id="259" r:id="rId8"/>
    <p:sldId id="257" r:id="rId9"/>
    <p:sldId id="260" r:id="rId10"/>
    <p:sldId id="273" r:id="rId11"/>
    <p:sldId id="272" r:id="rId12"/>
    <p:sldId id="274" r:id="rId13"/>
    <p:sldId id="258" r:id="rId14"/>
    <p:sldId id="262" r:id="rId15"/>
    <p:sldId id="264" r:id="rId16"/>
    <p:sldId id="275" r:id="rId17"/>
    <p:sldId id="265" r:id="rId18"/>
    <p:sldId id="266" r:id="rId19"/>
    <p:sldId id="276" r:id="rId20"/>
    <p:sldId id="277" r:id="rId21"/>
    <p:sldId id="278" r:id="rId22"/>
    <p:sldId id="267" r:id="rId23"/>
    <p:sldId id="279" r:id="rId24"/>
    <p:sldId id="281"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4020" autoAdjust="0"/>
  </p:normalViewPr>
  <p:slideViewPr>
    <p:cSldViewPr snapToGrid="0">
      <p:cViewPr varScale="1">
        <p:scale>
          <a:sx n="112" d="100"/>
          <a:sy n="112"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BAE06-C43C-4DF6-AA1F-DC0E79590320}" type="doc">
      <dgm:prSet loTypeId="urn:microsoft.com/office/officeart/2005/8/layout/hProcess9" loCatId="process" qsTypeId="urn:microsoft.com/office/officeart/2005/8/quickstyle/simple1" qsCatId="simple" csTypeId="urn:microsoft.com/office/officeart/2005/8/colors/accent1_2" csCatId="accent1" phldr="1"/>
      <dgm:spPr/>
    </dgm:pt>
    <dgm:pt modelId="{0ED80AA2-6AD9-431B-89A0-9DD51F04ECEA}">
      <dgm:prSet phldrT="[Texte]"/>
      <dgm:spPr/>
      <dgm:t>
        <a:bodyPr/>
        <a:lstStyle/>
        <a:p>
          <a:r>
            <a:rPr lang="fr-FR" dirty="0" smtClean="0"/>
            <a:t>Isolement d’un composant prélevé d’un contexte fonctionnel caractérisé</a:t>
          </a:r>
          <a:endParaRPr lang="fr-FR" dirty="0"/>
        </a:p>
      </dgm:t>
    </dgm:pt>
    <dgm:pt modelId="{4D23AB16-EEB4-41C4-8F0E-756349CB0D35}" type="parTrans" cxnId="{FE49BE97-A630-4E9F-BAF2-6B5DBC1E2073}">
      <dgm:prSet/>
      <dgm:spPr/>
      <dgm:t>
        <a:bodyPr/>
        <a:lstStyle/>
        <a:p>
          <a:endParaRPr lang="fr-FR"/>
        </a:p>
      </dgm:t>
    </dgm:pt>
    <dgm:pt modelId="{386F6B83-5FFD-4A1A-A25C-D2C69A9C6061}" type="sibTrans" cxnId="{FE49BE97-A630-4E9F-BAF2-6B5DBC1E2073}">
      <dgm:prSet/>
      <dgm:spPr/>
      <dgm:t>
        <a:bodyPr/>
        <a:lstStyle/>
        <a:p>
          <a:endParaRPr lang="fr-FR"/>
        </a:p>
      </dgm:t>
    </dgm:pt>
    <dgm:pt modelId="{B9D56155-90DA-4FF1-9E61-D52BEE198D9E}">
      <dgm:prSet phldrT="[Texte]"/>
      <dgm:spPr/>
      <dgm:t>
        <a:bodyPr/>
        <a:lstStyle/>
        <a:p>
          <a:r>
            <a:rPr lang="fr-FR" dirty="0" smtClean="0"/>
            <a:t>Graphe de contact : </a:t>
          </a:r>
          <a:br>
            <a:rPr lang="fr-FR" dirty="0" smtClean="0"/>
          </a:br>
          <a:r>
            <a:rPr lang="fr-FR" dirty="0" smtClean="0"/>
            <a:t>Définition des parentés,</a:t>
          </a:r>
          <a:br>
            <a:rPr lang="fr-FR" dirty="0" smtClean="0"/>
          </a:br>
          <a:r>
            <a:rPr lang="fr-FR" dirty="0" smtClean="0"/>
            <a:t>Définition des types de contact</a:t>
          </a:r>
          <a:endParaRPr lang="fr-FR" dirty="0"/>
        </a:p>
      </dgm:t>
    </dgm:pt>
    <dgm:pt modelId="{087FA172-7B04-4999-8DDC-1B25D23371C4}" type="parTrans" cxnId="{4906E26A-AC47-49A8-AAB9-FC4CA5267DE9}">
      <dgm:prSet/>
      <dgm:spPr/>
      <dgm:t>
        <a:bodyPr/>
        <a:lstStyle/>
        <a:p>
          <a:endParaRPr lang="fr-FR"/>
        </a:p>
      </dgm:t>
    </dgm:pt>
    <dgm:pt modelId="{34217E97-AA66-4E79-8CE9-3169B1A4F970}" type="sibTrans" cxnId="{4906E26A-AC47-49A8-AAB9-FC4CA5267DE9}">
      <dgm:prSet/>
      <dgm:spPr/>
      <dgm:t>
        <a:bodyPr/>
        <a:lstStyle/>
        <a:p>
          <a:endParaRPr lang="fr-FR"/>
        </a:p>
      </dgm:t>
    </dgm:pt>
    <dgm:pt modelId="{A7B704D8-B93B-422D-AE8B-792180E553FB}">
      <dgm:prSet phldrT="[Texte]"/>
      <dgm:spPr/>
      <dgm:t>
        <a:bodyPr/>
        <a:lstStyle/>
        <a:p>
          <a:r>
            <a:rPr lang="fr-FR" dirty="0" smtClean="0"/>
            <a:t>Analyse géométrique structurée  – feuille de synthèse</a:t>
          </a:r>
          <a:endParaRPr lang="fr-FR" dirty="0"/>
        </a:p>
      </dgm:t>
    </dgm:pt>
    <dgm:pt modelId="{166CB5E7-955A-4916-B4FA-8D7F16EB848C}" type="parTrans" cxnId="{7A2841DF-2F5A-4883-8C29-55BA5563A630}">
      <dgm:prSet/>
      <dgm:spPr/>
      <dgm:t>
        <a:bodyPr/>
        <a:lstStyle/>
        <a:p>
          <a:endParaRPr lang="fr-FR"/>
        </a:p>
      </dgm:t>
    </dgm:pt>
    <dgm:pt modelId="{65A69E00-2A0B-4C18-B4B2-D001BE4989AE}" type="sibTrans" cxnId="{7A2841DF-2F5A-4883-8C29-55BA5563A630}">
      <dgm:prSet/>
      <dgm:spPr/>
      <dgm:t>
        <a:bodyPr/>
        <a:lstStyle/>
        <a:p>
          <a:endParaRPr lang="fr-FR"/>
        </a:p>
      </dgm:t>
    </dgm:pt>
    <dgm:pt modelId="{B21A1E2B-DDBD-4D4A-AC38-FBC6660D09A9}">
      <dgm:prSet phldrT="[Texte]"/>
      <dgm:spPr/>
      <dgm:t>
        <a:bodyPr/>
        <a:lstStyle/>
        <a:p>
          <a:r>
            <a:rPr lang="fr-FR" dirty="0" smtClean="0"/>
            <a:t>Hiérarchisation des objets et codage ISO</a:t>
          </a:r>
          <a:endParaRPr lang="fr-FR" dirty="0"/>
        </a:p>
      </dgm:t>
    </dgm:pt>
    <dgm:pt modelId="{966C13D8-AB11-4F8E-A229-CA5E40897A91}" type="parTrans" cxnId="{66896E9A-5424-48DF-8D9C-597B8CBF244B}">
      <dgm:prSet/>
      <dgm:spPr/>
      <dgm:t>
        <a:bodyPr/>
        <a:lstStyle/>
        <a:p>
          <a:endParaRPr lang="fr-FR"/>
        </a:p>
      </dgm:t>
    </dgm:pt>
    <dgm:pt modelId="{723EDF29-3993-45EA-96CC-B3C7D8508E01}" type="sibTrans" cxnId="{66896E9A-5424-48DF-8D9C-597B8CBF244B}">
      <dgm:prSet/>
      <dgm:spPr/>
      <dgm:t>
        <a:bodyPr/>
        <a:lstStyle/>
        <a:p>
          <a:endParaRPr lang="fr-FR"/>
        </a:p>
      </dgm:t>
    </dgm:pt>
    <dgm:pt modelId="{7D2E38D8-6A57-48AA-9B24-488D1379F329}">
      <dgm:prSet phldrT="[Texte]"/>
      <dgm:spPr/>
      <dgm:t>
        <a:bodyPr/>
        <a:lstStyle/>
        <a:p>
          <a:r>
            <a:rPr lang="fr-FR" dirty="0" smtClean="0"/>
            <a:t>Tolérancement – filtrage des informations portées sur le dessin de définition en fonction du contexte</a:t>
          </a:r>
          <a:endParaRPr lang="fr-FR" dirty="0"/>
        </a:p>
      </dgm:t>
    </dgm:pt>
    <dgm:pt modelId="{AF864124-0807-4D32-BC75-466E56230221}" type="parTrans" cxnId="{45BE7BE6-993B-452F-888C-848644D44806}">
      <dgm:prSet/>
      <dgm:spPr/>
      <dgm:t>
        <a:bodyPr/>
        <a:lstStyle/>
        <a:p>
          <a:endParaRPr lang="fr-FR"/>
        </a:p>
      </dgm:t>
    </dgm:pt>
    <dgm:pt modelId="{5A794FD1-9E51-45D3-8B35-33F4A7AC1792}" type="sibTrans" cxnId="{45BE7BE6-993B-452F-888C-848644D44806}">
      <dgm:prSet/>
      <dgm:spPr/>
      <dgm:t>
        <a:bodyPr/>
        <a:lstStyle/>
        <a:p>
          <a:endParaRPr lang="fr-FR"/>
        </a:p>
      </dgm:t>
    </dgm:pt>
    <dgm:pt modelId="{2CDF80F9-2A47-45F8-A9D5-91B5DD098D2C}" type="pres">
      <dgm:prSet presAssocID="{898BAE06-C43C-4DF6-AA1F-DC0E79590320}" presName="CompostProcess" presStyleCnt="0">
        <dgm:presLayoutVars>
          <dgm:dir/>
          <dgm:resizeHandles val="exact"/>
        </dgm:presLayoutVars>
      </dgm:prSet>
      <dgm:spPr/>
    </dgm:pt>
    <dgm:pt modelId="{82911C53-D60C-4B18-9243-94336DF3183B}" type="pres">
      <dgm:prSet presAssocID="{898BAE06-C43C-4DF6-AA1F-DC0E79590320}" presName="arrow" presStyleLbl="bgShp" presStyleIdx="0" presStyleCnt="1"/>
      <dgm:spPr/>
    </dgm:pt>
    <dgm:pt modelId="{12D3530C-32DE-4828-BAEA-361A9781C73B}" type="pres">
      <dgm:prSet presAssocID="{898BAE06-C43C-4DF6-AA1F-DC0E79590320}" presName="linearProcess" presStyleCnt="0"/>
      <dgm:spPr/>
    </dgm:pt>
    <dgm:pt modelId="{BE517DDC-7519-4CD0-B615-0BEDED02C619}" type="pres">
      <dgm:prSet presAssocID="{0ED80AA2-6AD9-431B-89A0-9DD51F04ECEA}" presName="textNode" presStyleLbl="node1" presStyleIdx="0" presStyleCnt="5">
        <dgm:presLayoutVars>
          <dgm:bulletEnabled val="1"/>
        </dgm:presLayoutVars>
      </dgm:prSet>
      <dgm:spPr/>
      <dgm:t>
        <a:bodyPr/>
        <a:lstStyle/>
        <a:p>
          <a:endParaRPr lang="fr-FR"/>
        </a:p>
      </dgm:t>
    </dgm:pt>
    <dgm:pt modelId="{03D8C550-9540-4996-9ABC-AC0D51211E07}" type="pres">
      <dgm:prSet presAssocID="{386F6B83-5FFD-4A1A-A25C-D2C69A9C6061}" presName="sibTrans" presStyleCnt="0"/>
      <dgm:spPr/>
    </dgm:pt>
    <dgm:pt modelId="{5C9D3468-4326-41AD-89E8-F6B4B403F96F}" type="pres">
      <dgm:prSet presAssocID="{B9D56155-90DA-4FF1-9E61-D52BEE198D9E}" presName="textNode" presStyleLbl="node1" presStyleIdx="1" presStyleCnt="5">
        <dgm:presLayoutVars>
          <dgm:bulletEnabled val="1"/>
        </dgm:presLayoutVars>
      </dgm:prSet>
      <dgm:spPr/>
      <dgm:t>
        <a:bodyPr/>
        <a:lstStyle/>
        <a:p>
          <a:endParaRPr lang="fr-FR"/>
        </a:p>
      </dgm:t>
    </dgm:pt>
    <dgm:pt modelId="{5B6E1111-546F-445C-BEB6-369B71DC2754}" type="pres">
      <dgm:prSet presAssocID="{34217E97-AA66-4E79-8CE9-3169B1A4F970}" presName="sibTrans" presStyleCnt="0"/>
      <dgm:spPr/>
    </dgm:pt>
    <dgm:pt modelId="{7279BB79-DC1F-4863-82F9-9476804BBFF3}" type="pres">
      <dgm:prSet presAssocID="{A7B704D8-B93B-422D-AE8B-792180E553FB}" presName="textNode" presStyleLbl="node1" presStyleIdx="2" presStyleCnt="5">
        <dgm:presLayoutVars>
          <dgm:bulletEnabled val="1"/>
        </dgm:presLayoutVars>
      </dgm:prSet>
      <dgm:spPr/>
      <dgm:t>
        <a:bodyPr/>
        <a:lstStyle/>
        <a:p>
          <a:endParaRPr lang="fr-FR"/>
        </a:p>
      </dgm:t>
    </dgm:pt>
    <dgm:pt modelId="{5AFA5684-E2E7-49A7-BB17-7132C265F5F4}" type="pres">
      <dgm:prSet presAssocID="{65A69E00-2A0B-4C18-B4B2-D001BE4989AE}" presName="sibTrans" presStyleCnt="0"/>
      <dgm:spPr/>
    </dgm:pt>
    <dgm:pt modelId="{F2D3FB9F-3A5B-4A07-A649-1E47A67860D5}" type="pres">
      <dgm:prSet presAssocID="{B21A1E2B-DDBD-4D4A-AC38-FBC6660D09A9}" presName="textNode" presStyleLbl="node1" presStyleIdx="3" presStyleCnt="5">
        <dgm:presLayoutVars>
          <dgm:bulletEnabled val="1"/>
        </dgm:presLayoutVars>
      </dgm:prSet>
      <dgm:spPr/>
      <dgm:t>
        <a:bodyPr/>
        <a:lstStyle/>
        <a:p>
          <a:endParaRPr lang="fr-FR"/>
        </a:p>
      </dgm:t>
    </dgm:pt>
    <dgm:pt modelId="{9F130A86-254B-4BD5-982C-437E80C05EB5}" type="pres">
      <dgm:prSet presAssocID="{723EDF29-3993-45EA-96CC-B3C7D8508E01}" presName="sibTrans" presStyleCnt="0"/>
      <dgm:spPr/>
    </dgm:pt>
    <dgm:pt modelId="{5CE79A81-4EAE-4C58-B599-8BC164014D40}" type="pres">
      <dgm:prSet presAssocID="{7D2E38D8-6A57-48AA-9B24-488D1379F329}" presName="textNode" presStyleLbl="node1" presStyleIdx="4" presStyleCnt="5">
        <dgm:presLayoutVars>
          <dgm:bulletEnabled val="1"/>
        </dgm:presLayoutVars>
      </dgm:prSet>
      <dgm:spPr/>
      <dgm:t>
        <a:bodyPr/>
        <a:lstStyle/>
        <a:p>
          <a:endParaRPr lang="fr-FR"/>
        </a:p>
      </dgm:t>
    </dgm:pt>
  </dgm:ptLst>
  <dgm:cxnLst>
    <dgm:cxn modelId="{7A2841DF-2F5A-4883-8C29-55BA5563A630}" srcId="{898BAE06-C43C-4DF6-AA1F-DC0E79590320}" destId="{A7B704D8-B93B-422D-AE8B-792180E553FB}" srcOrd="2" destOrd="0" parTransId="{166CB5E7-955A-4916-B4FA-8D7F16EB848C}" sibTransId="{65A69E00-2A0B-4C18-B4B2-D001BE4989AE}"/>
    <dgm:cxn modelId="{FE49BE97-A630-4E9F-BAF2-6B5DBC1E2073}" srcId="{898BAE06-C43C-4DF6-AA1F-DC0E79590320}" destId="{0ED80AA2-6AD9-431B-89A0-9DD51F04ECEA}" srcOrd="0" destOrd="0" parTransId="{4D23AB16-EEB4-41C4-8F0E-756349CB0D35}" sibTransId="{386F6B83-5FFD-4A1A-A25C-D2C69A9C6061}"/>
    <dgm:cxn modelId="{4906E26A-AC47-49A8-AAB9-FC4CA5267DE9}" srcId="{898BAE06-C43C-4DF6-AA1F-DC0E79590320}" destId="{B9D56155-90DA-4FF1-9E61-D52BEE198D9E}" srcOrd="1" destOrd="0" parTransId="{087FA172-7B04-4999-8DDC-1B25D23371C4}" sibTransId="{34217E97-AA66-4E79-8CE9-3169B1A4F970}"/>
    <dgm:cxn modelId="{C2580606-072C-4EA2-87E1-262B629F0C91}" type="presOf" srcId="{898BAE06-C43C-4DF6-AA1F-DC0E79590320}" destId="{2CDF80F9-2A47-45F8-A9D5-91B5DD098D2C}" srcOrd="0" destOrd="0" presId="urn:microsoft.com/office/officeart/2005/8/layout/hProcess9"/>
    <dgm:cxn modelId="{849D9C24-C602-480A-879E-E5865A165D30}" type="presOf" srcId="{0ED80AA2-6AD9-431B-89A0-9DD51F04ECEA}" destId="{BE517DDC-7519-4CD0-B615-0BEDED02C619}" srcOrd="0" destOrd="0" presId="urn:microsoft.com/office/officeart/2005/8/layout/hProcess9"/>
    <dgm:cxn modelId="{5B9B3CB9-F5C3-4C66-BCDD-F70C3EC49CF1}" type="presOf" srcId="{A7B704D8-B93B-422D-AE8B-792180E553FB}" destId="{7279BB79-DC1F-4863-82F9-9476804BBFF3}" srcOrd="0" destOrd="0" presId="urn:microsoft.com/office/officeart/2005/8/layout/hProcess9"/>
    <dgm:cxn modelId="{45BE7BE6-993B-452F-888C-848644D44806}" srcId="{898BAE06-C43C-4DF6-AA1F-DC0E79590320}" destId="{7D2E38D8-6A57-48AA-9B24-488D1379F329}" srcOrd="4" destOrd="0" parTransId="{AF864124-0807-4D32-BC75-466E56230221}" sibTransId="{5A794FD1-9E51-45D3-8B35-33F4A7AC1792}"/>
    <dgm:cxn modelId="{66896E9A-5424-48DF-8D9C-597B8CBF244B}" srcId="{898BAE06-C43C-4DF6-AA1F-DC0E79590320}" destId="{B21A1E2B-DDBD-4D4A-AC38-FBC6660D09A9}" srcOrd="3" destOrd="0" parTransId="{966C13D8-AB11-4F8E-A229-CA5E40897A91}" sibTransId="{723EDF29-3993-45EA-96CC-B3C7D8508E01}"/>
    <dgm:cxn modelId="{BD063352-FF89-435B-85F1-F8B8180CA901}" type="presOf" srcId="{7D2E38D8-6A57-48AA-9B24-488D1379F329}" destId="{5CE79A81-4EAE-4C58-B599-8BC164014D40}" srcOrd="0" destOrd="0" presId="urn:microsoft.com/office/officeart/2005/8/layout/hProcess9"/>
    <dgm:cxn modelId="{D3BEB0B6-5597-4578-8098-1AA2439DAB83}" type="presOf" srcId="{B9D56155-90DA-4FF1-9E61-D52BEE198D9E}" destId="{5C9D3468-4326-41AD-89E8-F6B4B403F96F}" srcOrd="0" destOrd="0" presId="urn:microsoft.com/office/officeart/2005/8/layout/hProcess9"/>
    <dgm:cxn modelId="{D2744152-4707-437D-9729-2816741E160D}" type="presOf" srcId="{B21A1E2B-DDBD-4D4A-AC38-FBC6660D09A9}" destId="{F2D3FB9F-3A5B-4A07-A649-1E47A67860D5}" srcOrd="0" destOrd="0" presId="urn:microsoft.com/office/officeart/2005/8/layout/hProcess9"/>
    <dgm:cxn modelId="{EE26AD90-6361-487C-A5CC-C0E71CFFFAE9}" type="presParOf" srcId="{2CDF80F9-2A47-45F8-A9D5-91B5DD098D2C}" destId="{82911C53-D60C-4B18-9243-94336DF3183B}" srcOrd="0" destOrd="0" presId="urn:microsoft.com/office/officeart/2005/8/layout/hProcess9"/>
    <dgm:cxn modelId="{39F253DB-DD5C-4F5F-9012-EE537E9DB9F8}" type="presParOf" srcId="{2CDF80F9-2A47-45F8-A9D5-91B5DD098D2C}" destId="{12D3530C-32DE-4828-BAEA-361A9781C73B}" srcOrd="1" destOrd="0" presId="urn:microsoft.com/office/officeart/2005/8/layout/hProcess9"/>
    <dgm:cxn modelId="{9610096E-BA2B-4673-B268-B82DF8BB2EA1}" type="presParOf" srcId="{12D3530C-32DE-4828-BAEA-361A9781C73B}" destId="{BE517DDC-7519-4CD0-B615-0BEDED02C619}" srcOrd="0" destOrd="0" presId="urn:microsoft.com/office/officeart/2005/8/layout/hProcess9"/>
    <dgm:cxn modelId="{F65CD57E-AB5D-4110-905F-559B33D04ABC}" type="presParOf" srcId="{12D3530C-32DE-4828-BAEA-361A9781C73B}" destId="{03D8C550-9540-4996-9ABC-AC0D51211E07}" srcOrd="1" destOrd="0" presId="urn:microsoft.com/office/officeart/2005/8/layout/hProcess9"/>
    <dgm:cxn modelId="{49FEE2D4-0BD6-4ACB-B815-CB44BD7B8645}" type="presParOf" srcId="{12D3530C-32DE-4828-BAEA-361A9781C73B}" destId="{5C9D3468-4326-41AD-89E8-F6B4B403F96F}" srcOrd="2" destOrd="0" presId="urn:microsoft.com/office/officeart/2005/8/layout/hProcess9"/>
    <dgm:cxn modelId="{0C05E3F1-9E5A-4C39-BC72-37AD33585745}" type="presParOf" srcId="{12D3530C-32DE-4828-BAEA-361A9781C73B}" destId="{5B6E1111-546F-445C-BEB6-369B71DC2754}" srcOrd="3" destOrd="0" presId="urn:microsoft.com/office/officeart/2005/8/layout/hProcess9"/>
    <dgm:cxn modelId="{E7106D1B-CD35-4648-A36B-C3C55FF633D7}" type="presParOf" srcId="{12D3530C-32DE-4828-BAEA-361A9781C73B}" destId="{7279BB79-DC1F-4863-82F9-9476804BBFF3}" srcOrd="4" destOrd="0" presId="urn:microsoft.com/office/officeart/2005/8/layout/hProcess9"/>
    <dgm:cxn modelId="{D7A7580E-97FA-430F-8C10-A5FAD48A4C72}" type="presParOf" srcId="{12D3530C-32DE-4828-BAEA-361A9781C73B}" destId="{5AFA5684-E2E7-49A7-BB17-7132C265F5F4}" srcOrd="5" destOrd="0" presId="urn:microsoft.com/office/officeart/2005/8/layout/hProcess9"/>
    <dgm:cxn modelId="{FDEE6119-66E0-4A82-AE18-355B72AF5D7A}" type="presParOf" srcId="{12D3530C-32DE-4828-BAEA-361A9781C73B}" destId="{F2D3FB9F-3A5B-4A07-A649-1E47A67860D5}" srcOrd="6" destOrd="0" presId="urn:microsoft.com/office/officeart/2005/8/layout/hProcess9"/>
    <dgm:cxn modelId="{6BE6EAFF-36BD-40D7-80E2-E85CBB842D27}" type="presParOf" srcId="{12D3530C-32DE-4828-BAEA-361A9781C73B}" destId="{9F130A86-254B-4BD5-982C-437E80C05EB5}" srcOrd="7" destOrd="0" presId="urn:microsoft.com/office/officeart/2005/8/layout/hProcess9"/>
    <dgm:cxn modelId="{972B109F-2FDA-4F00-8B1A-9110A8B4A24C}" type="presParOf" srcId="{12D3530C-32DE-4828-BAEA-361A9781C73B}" destId="{5CE79A81-4EAE-4C58-B599-8BC164014D40}" srcOrd="8"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8FB49719-4116-4F7B-9E8D-DF44EADFE248}" type="doc">
      <dgm:prSet loTypeId="urn:microsoft.com/office/officeart/2005/8/layout/hProcess9" loCatId="process" qsTypeId="urn:microsoft.com/office/officeart/2005/8/quickstyle/simple1" qsCatId="simple" csTypeId="urn:microsoft.com/office/officeart/2005/8/colors/accent1_2" csCatId="accent1" phldr="1"/>
      <dgm:spPr/>
    </dgm:pt>
    <dgm:pt modelId="{BF0F6AAD-8058-4547-B75D-B2B5984673FF}">
      <dgm:prSet phldrT="[Texte]"/>
      <dgm:spPr/>
      <dgm:t>
        <a:bodyPr/>
        <a:lstStyle/>
        <a:p>
          <a:r>
            <a:rPr lang="fr-FR" dirty="0" smtClean="0"/>
            <a:t>CDCF : les fonctions</a:t>
          </a:r>
          <a:endParaRPr lang="fr-FR" dirty="0"/>
        </a:p>
      </dgm:t>
    </dgm:pt>
    <dgm:pt modelId="{C84F09D7-D44F-46C0-8848-5B2435ABBB05}" type="parTrans" cxnId="{A98347FA-A35C-499E-ACD9-5739EDAE76D7}">
      <dgm:prSet/>
      <dgm:spPr/>
      <dgm:t>
        <a:bodyPr/>
        <a:lstStyle/>
        <a:p>
          <a:endParaRPr lang="fr-FR"/>
        </a:p>
      </dgm:t>
    </dgm:pt>
    <dgm:pt modelId="{211EDF29-60A9-4C18-8DA8-B1238F179A9C}" type="sibTrans" cxnId="{A98347FA-A35C-499E-ACD9-5739EDAE76D7}">
      <dgm:prSet/>
      <dgm:spPr/>
      <dgm:t>
        <a:bodyPr/>
        <a:lstStyle/>
        <a:p>
          <a:endParaRPr lang="fr-FR"/>
        </a:p>
      </dgm:t>
    </dgm:pt>
    <dgm:pt modelId="{C8D3D235-EDE5-4233-BCC5-E809F6FCE736}">
      <dgm:prSet phldrT="[Texte]"/>
      <dgm:spPr/>
      <dgm:t>
        <a:bodyPr/>
        <a:lstStyle/>
        <a:p>
          <a:r>
            <a:rPr lang="fr-FR" dirty="0" smtClean="0"/>
            <a:t>FAST + Schémas descriptifs des solutions : contraintes entre liaisons</a:t>
          </a:r>
        </a:p>
        <a:p>
          <a:r>
            <a:rPr lang="fr-FR" dirty="0" smtClean="0"/>
            <a:t>Relations de parenté entre les classes d’équivalence </a:t>
          </a:r>
          <a:endParaRPr lang="fr-FR" dirty="0"/>
        </a:p>
      </dgm:t>
    </dgm:pt>
    <dgm:pt modelId="{88D57BE4-4EE4-471D-BA76-05D4991B15A0}" type="parTrans" cxnId="{5E9D03A2-E483-45FF-972E-46C318DDB405}">
      <dgm:prSet/>
      <dgm:spPr/>
      <dgm:t>
        <a:bodyPr/>
        <a:lstStyle/>
        <a:p>
          <a:endParaRPr lang="fr-FR"/>
        </a:p>
      </dgm:t>
    </dgm:pt>
    <dgm:pt modelId="{F8A477F3-7655-40B6-A887-12EAA689A06E}" type="sibTrans" cxnId="{5E9D03A2-E483-45FF-972E-46C318DDB405}">
      <dgm:prSet/>
      <dgm:spPr/>
      <dgm:t>
        <a:bodyPr/>
        <a:lstStyle/>
        <a:p>
          <a:endParaRPr lang="fr-FR"/>
        </a:p>
      </dgm:t>
    </dgm:pt>
    <dgm:pt modelId="{6C3B6959-F49D-4836-B6E3-258C2C1503CE}">
      <dgm:prSet phldrT="[Texte]"/>
      <dgm:spPr/>
      <dgm:t>
        <a:bodyPr/>
        <a:lstStyle/>
        <a:p>
          <a:r>
            <a:rPr lang="fr-FR" dirty="0" smtClean="0"/>
            <a:t>Consignation des informations de spécification dans le tableau de synthèse</a:t>
          </a:r>
          <a:endParaRPr lang="fr-FR" dirty="0"/>
        </a:p>
      </dgm:t>
    </dgm:pt>
    <dgm:pt modelId="{396DD4D0-8000-4208-BA54-D6669E563128}" type="parTrans" cxnId="{1C002B1B-0528-4ABD-9B22-4B507129A617}">
      <dgm:prSet/>
      <dgm:spPr/>
      <dgm:t>
        <a:bodyPr/>
        <a:lstStyle/>
        <a:p>
          <a:endParaRPr lang="fr-FR"/>
        </a:p>
      </dgm:t>
    </dgm:pt>
    <dgm:pt modelId="{0D20B94A-A9E9-4E25-81DF-A9F5C4654972}" type="sibTrans" cxnId="{1C002B1B-0528-4ABD-9B22-4B507129A617}">
      <dgm:prSet/>
      <dgm:spPr/>
      <dgm:t>
        <a:bodyPr/>
        <a:lstStyle/>
        <a:p>
          <a:endParaRPr lang="fr-FR"/>
        </a:p>
      </dgm:t>
    </dgm:pt>
    <dgm:pt modelId="{E89C6948-8D31-489D-9134-B512953A52E4}">
      <dgm:prSet phldrT="[Texte]"/>
      <dgm:spPr/>
      <dgm:t>
        <a:bodyPr/>
        <a:lstStyle/>
        <a:p>
          <a:r>
            <a:rPr lang="fr-FR" dirty="0" smtClean="0"/>
            <a:t>Hiérarchisation</a:t>
          </a:r>
          <a:r>
            <a:rPr lang="fr-FR" baseline="0" dirty="0" smtClean="0"/>
            <a:t> et codage ISO</a:t>
          </a:r>
          <a:endParaRPr lang="fr-FR" dirty="0"/>
        </a:p>
      </dgm:t>
    </dgm:pt>
    <dgm:pt modelId="{D6C6CD5F-6373-4222-AF1B-2A7E970CDD11}" type="parTrans" cxnId="{7B803902-AC63-47B2-8EA9-E59DD5AEC52B}">
      <dgm:prSet/>
      <dgm:spPr/>
      <dgm:t>
        <a:bodyPr/>
        <a:lstStyle/>
        <a:p>
          <a:endParaRPr lang="fr-FR"/>
        </a:p>
      </dgm:t>
    </dgm:pt>
    <dgm:pt modelId="{8BFC87F1-72B1-4F15-A50D-4903A552E95E}" type="sibTrans" cxnId="{7B803902-AC63-47B2-8EA9-E59DD5AEC52B}">
      <dgm:prSet/>
      <dgm:spPr/>
      <dgm:t>
        <a:bodyPr/>
        <a:lstStyle/>
        <a:p>
          <a:endParaRPr lang="fr-FR"/>
        </a:p>
      </dgm:t>
    </dgm:pt>
    <dgm:pt modelId="{FF1B23BD-3BB5-4500-929C-D531B76AC5C5}">
      <dgm:prSet phldrT="[Texte]"/>
      <dgm:spPr/>
      <dgm:t>
        <a:bodyPr/>
        <a:lstStyle/>
        <a:p>
          <a:r>
            <a:rPr lang="fr-FR" dirty="0" smtClean="0"/>
            <a:t>Elaboration des solutions constructives :</a:t>
          </a:r>
        </a:p>
        <a:p>
          <a:r>
            <a:rPr lang="fr-FR" dirty="0" smtClean="0"/>
            <a:t>Définition des contacts</a:t>
          </a:r>
        </a:p>
        <a:p>
          <a:r>
            <a:rPr lang="fr-FR" dirty="0" smtClean="0"/>
            <a:t>Définition des contraintes au sein des surfaces réalisant une  solution</a:t>
          </a:r>
          <a:endParaRPr lang="fr-FR" dirty="0"/>
        </a:p>
      </dgm:t>
    </dgm:pt>
    <dgm:pt modelId="{71666FED-982A-44CE-B45F-536C452B534D}" type="parTrans" cxnId="{DD6FD41D-5A24-4E59-AE95-113C9DA8D716}">
      <dgm:prSet/>
      <dgm:spPr/>
      <dgm:t>
        <a:bodyPr/>
        <a:lstStyle/>
        <a:p>
          <a:endParaRPr lang="fr-FR"/>
        </a:p>
      </dgm:t>
    </dgm:pt>
    <dgm:pt modelId="{383AEAC5-DE2A-451D-ADA7-ED21B4F0BDA7}" type="sibTrans" cxnId="{DD6FD41D-5A24-4E59-AE95-113C9DA8D716}">
      <dgm:prSet/>
      <dgm:spPr/>
      <dgm:t>
        <a:bodyPr/>
        <a:lstStyle/>
        <a:p>
          <a:endParaRPr lang="fr-FR"/>
        </a:p>
      </dgm:t>
    </dgm:pt>
    <dgm:pt modelId="{DB82E82D-10DC-41BA-BC3E-CAD3D468A958}" type="pres">
      <dgm:prSet presAssocID="{8FB49719-4116-4F7B-9E8D-DF44EADFE248}" presName="CompostProcess" presStyleCnt="0">
        <dgm:presLayoutVars>
          <dgm:dir/>
          <dgm:resizeHandles val="exact"/>
        </dgm:presLayoutVars>
      </dgm:prSet>
      <dgm:spPr/>
    </dgm:pt>
    <dgm:pt modelId="{2B6DED5A-EADC-4435-BE7F-1B20B275885D}" type="pres">
      <dgm:prSet presAssocID="{8FB49719-4116-4F7B-9E8D-DF44EADFE248}" presName="arrow" presStyleLbl="bgShp" presStyleIdx="0" presStyleCnt="1"/>
      <dgm:spPr/>
    </dgm:pt>
    <dgm:pt modelId="{2A27F4DE-AFAC-4013-BFAF-0213DF6BD50E}" type="pres">
      <dgm:prSet presAssocID="{8FB49719-4116-4F7B-9E8D-DF44EADFE248}" presName="linearProcess" presStyleCnt="0"/>
      <dgm:spPr/>
    </dgm:pt>
    <dgm:pt modelId="{96BE0030-C267-4C54-B341-43A5A2B7FA37}" type="pres">
      <dgm:prSet presAssocID="{BF0F6AAD-8058-4547-B75D-B2B5984673FF}" presName="textNode" presStyleLbl="node1" presStyleIdx="0" presStyleCnt="5">
        <dgm:presLayoutVars>
          <dgm:bulletEnabled val="1"/>
        </dgm:presLayoutVars>
      </dgm:prSet>
      <dgm:spPr/>
      <dgm:t>
        <a:bodyPr/>
        <a:lstStyle/>
        <a:p>
          <a:endParaRPr lang="fr-FR"/>
        </a:p>
      </dgm:t>
    </dgm:pt>
    <dgm:pt modelId="{329A003C-A9DF-4C18-B965-C734852923B9}" type="pres">
      <dgm:prSet presAssocID="{211EDF29-60A9-4C18-8DA8-B1238F179A9C}" presName="sibTrans" presStyleCnt="0"/>
      <dgm:spPr/>
    </dgm:pt>
    <dgm:pt modelId="{17509A29-69C3-43E3-8BDA-E7DCC7C3C8DF}" type="pres">
      <dgm:prSet presAssocID="{C8D3D235-EDE5-4233-BCC5-E809F6FCE736}" presName="textNode" presStyleLbl="node1" presStyleIdx="1" presStyleCnt="5">
        <dgm:presLayoutVars>
          <dgm:bulletEnabled val="1"/>
        </dgm:presLayoutVars>
      </dgm:prSet>
      <dgm:spPr/>
      <dgm:t>
        <a:bodyPr/>
        <a:lstStyle/>
        <a:p>
          <a:endParaRPr lang="fr-FR"/>
        </a:p>
      </dgm:t>
    </dgm:pt>
    <dgm:pt modelId="{890504C0-775C-4BF4-ADEE-36360C7E2C1A}" type="pres">
      <dgm:prSet presAssocID="{F8A477F3-7655-40B6-A887-12EAA689A06E}" presName="sibTrans" presStyleCnt="0"/>
      <dgm:spPr/>
    </dgm:pt>
    <dgm:pt modelId="{8CC8BF0F-4CD0-41CB-BC8E-682838F458D5}" type="pres">
      <dgm:prSet presAssocID="{FF1B23BD-3BB5-4500-929C-D531B76AC5C5}" presName="textNode" presStyleLbl="node1" presStyleIdx="2" presStyleCnt="5">
        <dgm:presLayoutVars>
          <dgm:bulletEnabled val="1"/>
        </dgm:presLayoutVars>
      </dgm:prSet>
      <dgm:spPr/>
      <dgm:t>
        <a:bodyPr/>
        <a:lstStyle/>
        <a:p>
          <a:endParaRPr lang="fr-FR"/>
        </a:p>
      </dgm:t>
    </dgm:pt>
    <dgm:pt modelId="{AE1F5FF3-E3E1-4ED4-B550-E4DD6CF84C40}" type="pres">
      <dgm:prSet presAssocID="{383AEAC5-DE2A-451D-ADA7-ED21B4F0BDA7}" presName="sibTrans" presStyleCnt="0"/>
      <dgm:spPr/>
    </dgm:pt>
    <dgm:pt modelId="{54F3BFE8-6D87-46F2-94AE-0F17BC3934A4}" type="pres">
      <dgm:prSet presAssocID="{6C3B6959-F49D-4836-B6E3-258C2C1503CE}" presName="textNode" presStyleLbl="node1" presStyleIdx="3" presStyleCnt="5">
        <dgm:presLayoutVars>
          <dgm:bulletEnabled val="1"/>
        </dgm:presLayoutVars>
      </dgm:prSet>
      <dgm:spPr/>
      <dgm:t>
        <a:bodyPr/>
        <a:lstStyle/>
        <a:p>
          <a:endParaRPr lang="fr-FR"/>
        </a:p>
      </dgm:t>
    </dgm:pt>
    <dgm:pt modelId="{4C890710-1D74-47DF-BEF8-13F6E6626AE2}" type="pres">
      <dgm:prSet presAssocID="{0D20B94A-A9E9-4E25-81DF-A9F5C4654972}" presName="sibTrans" presStyleCnt="0"/>
      <dgm:spPr/>
    </dgm:pt>
    <dgm:pt modelId="{9CDEB036-2712-4A4E-A6D4-F64F9D870096}" type="pres">
      <dgm:prSet presAssocID="{E89C6948-8D31-489D-9134-B512953A52E4}" presName="textNode" presStyleLbl="node1" presStyleIdx="4" presStyleCnt="5">
        <dgm:presLayoutVars>
          <dgm:bulletEnabled val="1"/>
        </dgm:presLayoutVars>
      </dgm:prSet>
      <dgm:spPr/>
      <dgm:t>
        <a:bodyPr/>
        <a:lstStyle/>
        <a:p>
          <a:endParaRPr lang="fr-FR"/>
        </a:p>
      </dgm:t>
    </dgm:pt>
  </dgm:ptLst>
  <dgm:cxnLst>
    <dgm:cxn modelId="{7B803902-AC63-47B2-8EA9-E59DD5AEC52B}" srcId="{8FB49719-4116-4F7B-9E8D-DF44EADFE248}" destId="{E89C6948-8D31-489D-9134-B512953A52E4}" srcOrd="4" destOrd="0" parTransId="{D6C6CD5F-6373-4222-AF1B-2A7E970CDD11}" sibTransId="{8BFC87F1-72B1-4F15-A50D-4903A552E95E}"/>
    <dgm:cxn modelId="{179CC9F8-29B7-401B-A9D6-0398CDB6261D}" type="presOf" srcId="{E89C6948-8D31-489D-9134-B512953A52E4}" destId="{9CDEB036-2712-4A4E-A6D4-F64F9D870096}" srcOrd="0" destOrd="0" presId="urn:microsoft.com/office/officeart/2005/8/layout/hProcess9"/>
    <dgm:cxn modelId="{BF031937-3D35-45D2-8E3B-557ECC760925}" type="presOf" srcId="{C8D3D235-EDE5-4233-BCC5-E809F6FCE736}" destId="{17509A29-69C3-43E3-8BDA-E7DCC7C3C8DF}" srcOrd="0" destOrd="0" presId="urn:microsoft.com/office/officeart/2005/8/layout/hProcess9"/>
    <dgm:cxn modelId="{5E9D03A2-E483-45FF-972E-46C318DDB405}" srcId="{8FB49719-4116-4F7B-9E8D-DF44EADFE248}" destId="{C8D3D235-EDE5-4233-BCC5-E809F6FCE736}" srcOrd="1" destOrd="0" parTransId="{88D57BE4-4EE4-471D-BA76-05D4991B15A0}" sibTransId="{F8A477F3-7655-40B6-A887-12EAA689A06E}"/>
    <dgm:cxn modelId="{D0907EED-37A8-4C56-A88D-2BE7A8C747B1}" type="presOf" srcId="{FF1B23BD-3BB5-4500-929C-D531B76AC5C5}" destId="{8CC8BF0F-4CD0-41CB-BC8E-682838F458D5}" srcOrd="0" destOrd="0" presId="urn:microsoft.com/office/officeart/2005/8/layout/hProcess9"/>
    <dgm:cxn modelId="{44DE18C5-80A2-4977-B943-6B6784EA35B7}" type="presOf" srcId="{6C3B6959-F49D-4836-B6E3-258C2C1503CE}" destId="{54F3BFE8-6D87-46F2-94AE-0F17BC3934A4}" srcOrd="0" destOrd="0" presId="urn:microsoft.com/office/officeart/2005/8/layout/hProcess9"/>
    <dgm:cxn modelId="{A212F464-BB6B-40B0-9E0E-425036F9D769}" type="presOf" srcId="{BF0F6AAD-8058-4547-B75D-B2B5984673FF}" destId="{96BE0030-C267-4C54-B341-43A5A2B7FA37}" srcOrd="0" destOrd="0" presId="urn:microsoft.com/office/officeart/2005/8/layout/hProcess9"/>
    <dgm:cxn modelId="{1C002B1B-0528-4ABD-9B22-4B507129A617}" srcId="{8FB49719-4116-4F7B-9E8D-DF44EADFE248}" destId="{6C3B6959-F49D-4836-B6E3-258C2C1503CE}" srcOrd="3" destOrd="0" parTransId="{396DD4D0-8000-4208-BA54-D6669E563128}" sibTransId="{0D20B94A-A9E9-4E25-81DF-A9F5C4654972}"/>
    <dgm:cxn modelId="{DD6FD41D-5A24-4E59-AE95-113C9DA8D716}" srcId="{8FB49719-4116-4F7B-9E8D-DF44EADFE248}" destId="{FF1B23BD-3BB5-4500-929C-D531B76AC5C5}" srcOrd="2" destOrd="0" parTransId="{71666FED-982A-44CE-B45F-536C452B534D}" sibTransId="{383AEAC5-DE2A-451D-ADA7-ED21B4F0BDA7}"/>
    <dgm:cxn modelId="{A98347FA-A35C-499E-ACD9-5739EDAE76D7}" srcId="{8FB49719-4116-4F7B-9E8D-DF44EADFE248}" destId="{BF0F6AAD-8058-4547-B75D-B2B5984673FF}" srcOrd="0" destOrd="0" parTransId="{C84F09D7-D44F-46C0-8848-5B2435ABBB05}" sibTransId="{211EDF29-60A9-4C18-8DA8-B1238F179A9C}"/>
    <dgm:cxn modelId="{901CAE4A-7608-4885-8FB0-E47C26F3F474}" type="presOf" srcId="{8FB49719-4116-4F7B-9E8D-DF44EADFE248}" destId="{DB82E82D-10DC-41BA-BC3E-CAD3D468A958}" srcOrd="0" destOrd="0" presId="urn:microsoft.com/office/officeart/2005/8/layout/hProcess9"/>
    <dgm:cxn modelId="{71DB6CD7-BC3D-4F43-A82C-CB44812C2FAD}" type="presParOf" srcId="{DB82E82D-10DC-41BA-BC3E-CAD3D468A958}" destId="{2B6DED5A-EADC-4435-BE7F-1B20B275885D}" srcOrd="0" destOrd="0" presId="urn:microsoft.com/office/officeart/2005/8/layout/hProcess9"/>
    <dgm:cxn modelId="{029489E9-1E5B-4B55-9A62-B6944EBA21EA}" type="presParOf" srcId="{DB82E82D-10DC-41BA-BC3E-CAD3D468A958}" destId="{2A27F4DE-AFAC-4013-BFAF-0213DF6BD50E}" srcOrd="1" destOrd="0" presId="urn:microsoft.com/office/officeart/2005/8/layout/hProcess9"/>
    <dgm:cxn modelId="{4CB088CF-89CC-455A-8F42-09B0F012BC36}" type="presParOf" srcId="{2A27F4DE-AFAC-4013-BFAF-0213DF6BD50E}" destId="{96BE0030-C267-4C54-B341-43A5A2B7FA37}" srcOrd="0" destOrd="0" presId="urn:microsoft.com/office/officeart/2005/8/layout/hProcess9"/>
    <dgm:cxn modelId="{1E18FF0F-CF5D-454A-A9DB-21EDB36E59D1}" type="presParOf" srcId="{2A27F4DE-AFAC-4013-BFAF-0213DF6BD50E}" destId="{329A003C-A9DF-4C18-B965-C734852923B9}" srcOrd="1" destOrd="0" presId="urn:microsoft.com/office/officeart/2005/8/layout/hProcess9"/>
    <dgm:cxn modelId="{81DEEDB8-546C-4349-B89B-C146108C4FB7}" type="presParOf" srcId="{2A27F4DE-AFAC-4013-BFAF-0213DF6BD50E}" destId="{17509A29-69C3-43E3-8BDA-E7DCC7C3C8DF}" srcOrd="2" destOrd="0" presId="urn:microsoft.com/office/officeart/2005/8/layout/hProcess9"/>
    <dgm:cxn modelId="{896ACCA1-E794-46B4-97B6-887BA5BBE6F9}" type="presParOf" srcId="{2A27F4DE-AFAC-4013-BFAF-0213DF6BD50E}" destId="{890504C0-775C-4BF4-ADEE-36360C7E2C1A}" srcOrd="3" destOrd="0" presId="urn:microsoft.com/office/officeart/2005/8/layout/hProcess9"/>
    <dgm:cxn modelId="{763C2B26-99C5-4F72-9BF2-18245B93D934}" type="presParOf" srcId="{2A27F4DE-AFAC-4013-BFAF-0213DF6BD50E}" destId="{8CC8BF0F-4CD0-41CB-BC8E-682838F458D5}" srcOrd="4" destOrd="0" presId="urn:microsoft.com/office/officeart/2005/8/layout/hProcess9"/>
    <dgm:cxn modelId="{6F4EAE40-CE14-4D7A-A3FC-C0C00F1DB011}" type="presParOf" srcId="{2A27F4DE-AFAC-4013-BFAF-0213DF6BD50E}" destId="{AE1F5FF3-E3E1-4ED4-B550-E4DD6CF84C40}" srcOrd="5" destOrd="0" presId="urn:microsoft.com/office/officeart/2005/8/layout/hProcess9"/>
    <dgm:cxn modelId="{A8FFB492-E9B6-4466-A84E-5784A658662F}" type="presParOf" srcId="{2A27F4DE-AFAC-4013-BFAF-0213DF6BD50E}" destId="{54F3BFE8-6D87-46F2-94AE-0F17BC3934A4}" srcOrd="6" destOrd="0" presId="urn:microsoft.com/office/officeart/2005/8/layout/hProcess9"/>
    <dgm:cxn modelId="{B88C7067-D75C-4A83-ADAF-9F645FCBCDC8}" type="presParOf" srcId="{2A27F4DE-AFAC-4013-BFAF-0213DF6BD50E}" destId="{4C890710-1D74-47DF-BEF8-13F6E6626AE2}" srcOrd="7" destOrd="0" presId="urn:microsoft.com/office/officeart/2005/8/layout/hProcess9"/>
    <dgm:cxn modelId="{18AABF90-48C3-4C77-9CF1-2E0FA42E40D9}" type="presParOf" srcId="{2A27F4DE-AFAC-4013-BFAF-0213DF6BD50E}" destId="{9CDEB036-2712-4A4E-A6D4-F64F9D870096}" srcOrd="8"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8FB49719-4116-4F7B-9E8D-DF44EADFE248}" type="doc">
      <dgm:prSet loTypeId="urn:microsoft.com/office/officeart/2005/8/layout/hProcess9" loCatId="process" qsTypeId="urn:microsoft.com/office/officeart/2005/8/quickstyle/simple1" qsCatId="simple" csTypeId="urn:microsoft.com/office/officeart/2005/8/colors/colorful3" csCatId="colorful" phldr="1"/>
      <dgm:spPr/>
    </dgm:pt>
    <dgm:pt modelId="{BF0F6AAD-8058-4547-B75D-B2B5984673FF}">
      <dgm:prSet phldrT="[Texte]"/>
      <dgm:spPr/>
      <dgm:t>
        <a:bodyPr/>
        <a:lstStyle/>
        <a:p>
          <a:r>
            <a:rPr lang="fr-FR" dirty="0" smtClean="0"/>
            <a:t>CDCF : Défauts admissibles</a:t>
          </a:r>
          <a:endParaRPr lang="fr-FR" dirty="0"/>
        </a:p>
      </dgm:t>
    </dgm:pt>
    <dgm:pt modelId="{C84F09D7-D44F-46C0-8848-5B2435ABBB05}" type="parTrans" cxnId="{A98347FA-A35C-499E-ACD9-5739EDAE76D7}">
      <dgm:prSet/>
      <dgm:spPr/>
      <dgm:t>
        <a:bodyPr/>
        <a:lstStyle/>
        <a:p>
          <a:endParaRPr lang="fr-FR"/>
        </a:p>
      </dgm:t>
    </dgm:pt>
    <dgm:pt modelId="{211EDF29-60A9-4C18-8DA8-B1238F179A9C}" type="sibTrans" cxnId="{A98347FA-A35C-499E-ACD9-5739EDAE76D7}">
      <dgm:prSet/>
      <dgm:spPr/>
      <dgm:t>
        <a:bodyPr/>
        <a:lstStyle/>
        <a:p>
          <a:endParaRPr lang="fr-FR"/>
        </a:p>
      </dgm:t>
    </dgm:pt>
    <dgm:pt modelId="{C8D3D235-EDE5-4233-BCC5-E809F6FCE736}">
      <dgm:prSet phldrT="[Texte]"/>
      <dgm:spPr/>
      <dgm:t>
        <a:bodyPr/>
        <a:lstStyle/>
        <a:p>
          <a:r>
            <a:rPr lang="fr-FR" dirty="0" smtClean="0"/>
            <a:t>Simulation de la capacité de réponse des solutions envisagées / aux défauts admissibles</a:t>
          </a:r>
          <a:endParaRPr lang="fr-FR" dirty="0"/>
        </a:p>
      </dgm:t>
    </dgm:pt>
    <dgm:pt modelId="{88D57BE4-4EE4-471D-BA76-05D4991B15A0}" type="parTrans" cxnId="{5E9D03A2-E483-45FF-972E-46C318DDB405}">
      <dgm:prSet/>
      <dgm:spPr/>
      <dgm:t>
        <a:bodyPr/>
        <a:lstStyle/>
        <a:p>
          <a:endParaRPr lang="fr-FR"/>
        </a:p>
      </dgm:t>
    </dgm:pt>
    <dgm:pt modelId="{F8A477F3-7655-40B6-A887-12EAA689A06E}" type="sibTrans" cxnId="{5E9D03A2-E483-45FF-972E-46C318DDB405}">
      <dgm:prSet/>
      <dgm:spPr/>
      <dgm:t>
        <a:bodyPr/>
        <a:lstStyle/>
        <a:p>
          <a:endParaRPr lang="fr-FR"/>
        </a:p>
      </dgm:t>
    </dgm:pt>
    <dgm:pt modelId="{6C3B6959-F49D-4836-B6E3-258C2C1503CE}">
      <dgm:prSet phldrT="[Texte]"/>
      <dgm:spPr/>
      <dgm:t>
        <a:bodyPr/>
        <a:lstStyle/>
        <a:p>
          <a:r>
            <a:rPr lang="fr-FR" dirty="0" smtClean="0"/>
            <a:t>Définition des IT – simulation de contrôle</a:t>
          </a:r>
          <a:endParaRPr lang="fr-FR" dirty="0"/>
        </a:p>
      </dgm:t>
    </dgm:pt>
    <dgm:pt modelId="{396DD4D0-8000-4208-BA54-D6669E563128}" type="parTrans" cxnId="{1C002B1B-0528-4ABD-9B22-4B507129A617}">
      <dgm:prSet/>
      <dgm:spPr/>
      <dgm:t>
        <a:bodyPr/>
        <a:lstStyle/>
        <a:p>
          <a:endParaRPr lang="fr-FR"/>
        </a:p>
      </dgm:t>
    </dgm:pt>
    <dgm:pt modelId="{0D20B94A-A9E9-4E25-81DF-A9F5C4654972}" type="sibTrans" cxnId="{1C002B1B-0528-4ABD-9B22-4B507129A617}">
      <dgm:prSet/>
      <dgm:spPr/>
      <dgm:t>
        <a:bodyPr/>
        <a:lstStyle/>
        <a:p>
          <a:endParaRPr lang="fr-FR"/>
        </a:p>
      </dgm:t>
    </dgm:pt>
    <dgm:pt modelId="{FF1B23BD-3BB5-4500-929C-D531B76AC5C5}">
      <dgm:prSet phldrT="[Texte]"/>
      <dgm:spPr/>
      <dgm:t>
        <a:bodyPr/>
        <a:lstStyle/>
        <a:p>
          <a:r>
            <a:rPr lang="fr-FR" dirty="0" smtClean="0"/>
            <a:t>Répercussion des défauts sur les composants – simulations (influences et contribution)</a:t>
          </a:r>
          <a:endParaRPr lang="fr-FR" dirty="0"/>
        </a:p>
      </dgm:t>
    </dgm:pt>
    <dgm:pt modelId="{71666FED-982A-44CE-B45F-536C452B534D}" type="parTrans" cxnId="{DD6FD41D-5A24-4E59-AE95-113C9DA8D716}">
      <dgm:prSet/>
      <dgm:spPr/>
      <dgm:t>
        <a:bodyPr/>
        <a:lstStyle/>
        <a:p>
          <a:endParaRPr lang="fr-FR"/>
        </a:p>
      </dgm:t>
    </dgm:pt>
    <dgm:pt modelId="{383AEAC5-DE2A-451D-ADA7-ED21B4F0BDA7}" type="sibTrans" cxnId="{DD6FD41D-5A24-4E59-AE95-113C9DA8D716}">
      <dgm:prSet/>
      <dgm:spPr/>
      <dgm:t>
        <a:bodyPr/>
        <a:lstStyle/>
        <a:p>
          <a:endParaRPr lang="fr-FR"/>
        </a:p>
      </dgm:t>
    </dgm:pt>
    <dgm:pt modelId="{DB82E82D-10DC-41BA-BC3E-CAD3D468A958}" type="pres">
      <dgm:prSet presAssocID="{8FB49719-4116-4F7B-9E8D-DF44EADFE248}" presName="CompostProcess" presStyleCnt="0">
        <dgm:presLayoutVars>
          <dgm:dir/>
          <dgm:resizeHandles val="exact"/>
        </dgm:presLayoutVars>
      </dgm:prSet>
      <dgm:spPr/>
    </dgm:pt>
    <dgm:pt modelId="{2B6DED5A-EADC-4435-BE7F-1B20B275885D}" type="pres">
      <dgm:prSet presAssocID="{8FB49719-4116-4F7B-9E8D-DF44EADFE248}" presName="arrow" presStyleLbl="bgShp" presStyleIdx="0" presStyleCnt="1"/>
      <dgm:spPr/>
    </dgm:pt>
    <dgm:pt modelId="{2A27F4DE-AFAC-4013-BFAF-0213DF6BD50E}" type="pres">
      <dgm:prSet presAssocID="{8FB49719-4116-4F7B-9E8D-DF44EADFE248}" presName="linearProcess" presStyleCnt="0"/>
      <dgm:spPr/>
    </dgm:pt>
    <dgm:pt modelId="{96BE0030-C267-4C54-B341-43A5A2B7FA37}" type="pres">
      <dgm:prSet presAssocID="{BF0F6AAD-8058-4547-B75D-B2B5984673FF}" presName="textNode" presStyleLbl="node1" presStyleIdx="0" presStyleCnt="4">
        <dgm:presLayoutVars>
          <dgm:bulletEnabled val="1"/>
        </dgm:presLayoutVars>
      </dgm:prSet>
      <dgm:spPr/>
      <dgm:t>
        <a:bodyPr/>
        <a:lstStyle/>
        <a:p>
          <a:endParaRPr lang="fr-FR"/>
        </a:p>
      </dgm:t>
    </dgm:pt>
    <dgm:pt modelId="{329A003C-A9DF-4C18-B965-C734852923B9}" type="pres">
      <dgm:prSet presAssocID="{211EDF29-60A9-4C18-8DA8-B1238F179A9C}" presName="sibTrans" presStyleCnt="0"/>
      <dgm:spPr/>
    </dgm:pt>
    <dgm:pt modelId="{17509A29-69C3-43E3-8BDA-E7DCC7C3C8DF}" type="pres">
      <dgm:prSet presAssocID="{C8D3D235-EDE5-4233-BCC5-E809F6FCE736}" presName="textNode" presStyleLbl="node1" presStyleIdx="1" presStyleCnt="4">
        <dgm:presLayoutVars>
          <dgm:bulletEnabled val="1"/>
        </dgm:presLayoutVars>
      </dgm:prSet>
      <dgm:spPr/>
      <dgm:t>
        <a:bodyPr/>
        <a:lstStyle/>
        <a:p>
          <a:endParaRPr lang="fr-FR"/>
        </a:p>
      </dgm:t>
    </dgm:pt>
    <dgm:pt modelId="{890504C0-775C-4BF4-ADEE-36360C7E2C1A}" type="pres">
      <dgm:prSet presAssocID="{F8A477F3-7655-40B6-A887-12EAA689A06E}" presName="sibTrans" presStyleCnt="0"/>
      <dgm:spPr/>
    </dgm:pt>
    <dgm:pt modelId="{8CC8BF0F-4CD0-41CB-BC8E-682838F458D5}" type="pres">
      <dgm:prSet presAssocID="{FF1B23BD-3BB5-4500-929C-D531B76AC5C5}" presName="textNode" presStyleLbl="node1" presStyleIdx="2" presStyleCnt="4">
        <dgm:presLayoutVars>
          <dgm:bulletEnabled val="1"/>
        </dgm:presLayoutVars>
      </dgm:prSet>
      <dgm:spPr/>
      <dgm:t>
        <a:bodyPr/>
        <a:lstStyle/>
        <a:p>
          <a:endParaRPr lang="fr-FR"/>
        </a:p>
      </dgm:t>
    </dgm:pt>
    <dgm:pt modelId="{AE1F5FF3-E3E1-4ED4-B550-E4DD6CF84C40}" type="pres">
      <dgm:prSet presAssocID="{383AEAC5-DE2A-451D-ADA7-ED21B4F0BDA7}" presName="sibTrans" presStyleCnt="0"/>
      <dgm:spPr/>
    </dgm:pt>
    <dgm:pt modelId="{54F3BFE8-6D87-46F2-94AE-0F17BC3934A4}" type="pres">
      <dgm:prSet presAssocID="{6C3B6959-F49D-4836-B6E3-258C2C1503CE}" presName="textNode" presStyleLbl="node1" presStyleIdx="3" presStyleCnt="4">
        <dgm:presLayoutVars>
          <dgm:bulletEnabled val="1"/>
        </dgm:presLayoutVars>
      </dgm:prSet>
      <dgm:spPr/>
      <dgm:t>
        <a:bodyPr/>
        <a:lstStyle/>
        <a:p>
          <a:endParaRPr lang="fr-FR"/>
        </a:p>
      </dgm:t>
    </dgm:pt>
  </dgm:ptLst>
  <dgm:cxnLst>
    <dgm:cxn modelId="{8F6B0E68-7F9B-4B32-96B6-96AB2A45699F}" type="presOf" srcId="{C8D3D235-EDE5-4233-BCC5-E809F6FCE736}" destId="{17509A29-69C3-43E3-8BDA-E7DCC7C3C8DF}" srcOrd="0" destOrd="0" presId="urn:microsoft.com/office/officeart/2005/8/layout/hProcess9"/>
    <dgm:cxn modelId="{5E9D03A2-E483-45FF-972E-46C318DDB405}" srcId="{8FB49719-4116-4F7B-9E8D-DF44EADFE248}" destId="{C8D3D235-EDE5-4233-BCC5-E809F6FCE736}" srcOrd="1" destOrd="0" parTransId="{88D57BE4-4EE4-471D-BA76-05D4991B15A0}" sibTransId="{F8A477F3-7655-40B6-A887-12EAA689A06E}"/>
    <dgm:cxn modelId="{6695CD50-F3D7-4B75-BAF6-689BAF8DA1B7}" type="presOf" srcId="{BF0F6AAD-8058-4547-B75D-B2B5984673FF}" destId="{96BE0030-C267-4C54-B341-43A5A2B7FA37}" srcOrd="0" destOrd="0" presId="urn:microsoft.com/office/officeart/2005/8/layout/hProcess9"/>
    <dgm:cxn modelId="{304D27B7-5B6D-4E7B-82B9-E5D5E3939907}" type="presOf" srcId="{6C3B6959-F49D-4836-B6E3-258C2C1503CE}" destId="{54F3BFE8-6D87-46F2-94AE-0F17BC3934A4}" srcOrd="0" destOrd="0" presId="urn:microsoft.com/office/officeart/2005/8/layout/hProcess9"/>
    <dgm:cxn modelId="{1C002B1B-0528-4ABD-9B22-4B507129A617}" srcId="{8FB49719-4116-4F7B-9E8D-DF44EADFE248}" destId="{6C3B6959-F49D-4836-B6E3-258C2C1503CE}" srcOrd="3" destOrd="0" parTransId="{396DD4D0-8000-4208-BA54-D6669E563128}" sibTransId="{0D20B94A-A9E9-4E25-81DF-A9F5C4654972}"/>
    <dgm:cxn modelId="{E6B3FB72-DD00-4961-9D85-445C9EB7C4CE}" type="presOf" srcId="{FF1B23BD-3BB5-4500-929C-D531B76AC5C5}" destId="{8CC8BF0F-4CD0-41CB-BC8E-682838F458D5}" srcOrd="0" destOrd="0" presId="urn:microsoft.com/office/officeart/2005/8/layout/hProcess9"/>
    <dgm:cxn modelId="{DD6FD41D-5A24-4E59-AE95-113C9DA8D716}" srcId="{8FB49719-4116-4F7B-9E8D-DF44EADFE248}" destId="{FF1B23BD-3BB5-4500-929C-D531B76AC5C5}" srcOrd="2" destOrd="0" parTransId="{71666FED-982A-44CE-B45F-536C452B534D}" sibTransId="{383AEAC5-DE2A-451D-ADA7-ED21B4F0BDA7}"/>
    <dgm:cxn modelId="{A98347FA-A35C-499E-ACD9-5739EDAE76D7}" srcId="{8FB49719-4116-4F7B-9E8D-DF44EADFE248}" destId="{BF0F6AAD-8058-4547-B75D-B2B5984673FF}" srcOrd="0" destOrd="0" parTransId="{C84F09D7-D44F-46C0-8848-5B2435ABBB05}" sibTransId="{211EDF29-60A9-4C18-8DA8-B1238F179A9C}"/>
    <dgm:cxn modelId="{BDF988CA-68DD-4A19-B235-91F147727510}" type="presOf" srcId="{8FB49719-4116-4F7B-9E8D-DF44EADFE248}" destId="{DB82E82D-10DC-41BA-BC3E-CAD3D468A958}" srcOrd="0" destOrd="0" presId="urn:microsoft.com/office/officeart/2005/8/layout/hProcess9"/>
    <dgm:cxn modelId="{8C3BB329-9373-4852-B05A-7012F9A51503}" type="presParOf" srcId="{DB82E82D-10DC-41BA-BC3E-CAD3D468A958}" destId="{2B6DED5A-EADC-4435-BE7F-1B20B275885D}" srcOrd="0" destOrd="0" presId="urn:microsoft.com/office/officeart/2005/8/layout/hProcess9"/>
    <dgm:cxn modelId="{9DE2296E-9FAC-4A69-B440-553A42998358}" type="presParOf" srcId="{DB82E82D-10DC-41BA-BC3E-CAD3D468A958}" destId="{2A27F4DE-AFAC-4013-BFAF-0213DF6BD50E}" srcOrd="1" destOrd="0" presId="urn:microsoft.com/office/officeart/2005/8/layout/hProcess9"/>
    <dgm:cxn modelId="{C2FE53C8-5641-4922-A63C-F5A7F58EA3F6}" type="presParOf" srcId="{2A27F4DE-AFAC-4013-BFAF-0213DF6BD50E}" destId="{96BE0030-C267-4C54-B341-43A5A2B7FA37}" srcOrd="0" destOrd="0" presId="urn:microsoft.com/office/officeart/2005/8/layout/hProcess9"/>
    <dgm:cxn modelId="{98F28441-EB52-4244-B102-31634F8CE92E}" type="presParOf" srcId="{2A27F4DE-AFAC-4013-BFAF-0213DF6BD50E}" destId="{329A003C-A9DF-4C18-B965-C734852923B9}" srcOrd="1" destOrd="0" presId="urn:microsoft.com/office/officeart/2005/8/layout/hProcess9"/>
    <dgm:cxn modelId="{507EA120-04B5-4D16-8C7B-D1B8EF629D46}" type="presParOf" srcId="{2A27F4DE-AFAC-4013-BFAF-0213DF6BD50E}" destId="{17509A29-69C3-43E3-8BDA-E7DCC7C3C8DF}" srcOrd="2" destOrd="0" presId="urn:microsoft.com/office/officeart/2005/8/layout/hProcess9"/>
    <dgm:cxn modelId="{EEDF78F1-992D-4434-A1D7-CFBC30E8A125}" type="presParOf" srcId="{2A27F4DE-AFAC-4013-BFAF-0213DF6BD50E}" destId="{890504C0-775C-4BF4-ADEE-36360C7E2C1A}" srcOrd="3" destOrd="0" presId="urn:microsoft.com/office/officeart/2005/8/layout/hProcess9"/>
    <dgm:cxn modelId="{FC7590DA-8460-4101-A94E-B3D0B58D8800}" type="presParOf" srcId="{2A27F4DE-AFAC-4013-BFAF-0213DF6BD50E}" destId="{8CC8BF0F-4CD0-41CB-BC8E-682838F458D5}" srcOrd="4" destOrd="0" presId="urn:microsoft.com/office/officeart/2005/8/layout/hProcess9"/>
    <dgm:cxn modelId="{018F6641-F540-453D-9C01-785070C9E679}" type="presParOf" srcId="{2A27F4DE-AFAC-4013-BFAF-0213DF6BD50E}" destId="{AE1F5FF3-E3E1-4ED4-B550-E4DD6CF84C40}" srcOrd="5" destOrd="0" presId="urn:microsoft.com/office/officeart/2005/8/layout/hProcess9"/>
    <dgm:cxn modelId="{94660ACB-43C1-4850-A8D8-F4E65B8B8689}" type="presParOf" srcId="{2A27F4DE-AFAC-4013-BFAF-0213DF6BD50E}" destId="{54F3BFE8-6D87-46F2-94AE-0F17BC3934A4}" srcOrd="6"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CC470-6535-40C7-8B60-B0098FC89FA7}" type="datetimeFigureOut">
              <a:rPr lang="fr-FR" smtClean="0"/>
              <a:pPr/>
              <a:t>08/12/2008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3C0E9-BD05-4FFA-B8FF-95268251684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u="sng" baseline="0" dirty="0" smtClean="0"/>
          </a:p>
          <a:p>
            <a:endParaRPr lang="fr-FR" b="0" baseline="0" dirty="0" smtClean="0"/>
          </a:p>
          <a:p>
            <a:endParaRPr lang="fr-FR" baseline="0" dirty="0" smtClean="0"/>
          </a:p>
          <a:p>
            <a:endParaRPr lang="fr-FR" baseline="0" dirty="0" smtClean="0"/>
          </a:p>
          <a:p>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progression de la conception se fait au travers des différents schémas de représentation du mécanisme tout en se rapprochant de plus en plus sur la notion de composant discret.</a:t>
            </a:r>
          </a:p>
          <a:p>
            <a:r>
              <a:rPr lang="fr-FR" baseline="0" dirty="0" smtClean="0"/>
              <a:t>Les différents contraintes émises au cours de la conception vont migrer des liaisons aux éléments discrets qui la composent.</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premier schéma impose</a:t>
            </a:r>
            <a:r>
              <a:rPr lang="fr-FR" baseline="0" dirty="0" smtClean="0"/>
              <a:t> la définition du positionnement et de l’orientation de la liaison pivot par rapport à la glissière de liaison au dormant, ainsi que la position et l’orientation de la glissière de liaison à l’ouvrant par rapport à la pivot.</a:t>
            </a:r>
          </a:p>
          <a:p>
            <a:r>
              <a:rPr lang="fr-FR" baseline="0" dirty="0" smtClean="0"/>
              <a:t>Ces contraintes entre éléments du schéma cinématique vont s’affiner dans leur définition au fur et à mesure de la conception.</a:t>
            </a:r>
            <a:endParaRPr lang="fr-FR" dirty="0" smtClean="0"/>
          </a:p>
          <a:p>
            <a:r>
              <a:rPr lang="fr-FR" dirty="0" smtClean="0"/>
              <a:t>Nous</a:t>
            </a:r>
            <a:r>
              <a:rPr lang="fr-FR" baseline="0" dirty="0" smtClean="0"/>
              <a:t> illustrons notre propos sur cette diapo par la mise en évidence du besoin de parallélisme entre la droite direction de la glissière PM dormant et l’axe delta matérialisant l’axe pivot.</a:t>
            </a:r>
          </a:p>
          <a:p>
            <a:r>
              <a:rPr lang="fr-FR" baseline="0" dirty="0" smtClean="0"/>
              <a:t>En avançant dans la démarche constructive ce parallélisme se traduit par un parallélisme entre le plan  P1PF et l’axe delta et entre la ligne L1PF et ce même axe.</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conditions</a:t>
            </a:r>
            <a:r>
              <a:rPr lang="fr-FR" baseline="0" dirty="0" smtClean="0"/>
              <a:t> géométriques énumérées sur des éléments géométriques plans, lignes, et sur les liaisons vont migrer sur les éléments géométriques associés à chaque composant.</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Les défauts définis à partir du Cahier des charges et exprimés pour la liaison pivot globale sont décomposés et affectés à chacune des charnières qui la constituent. Pour chaque charnière, ils traduisent fonctionnellement sa capacité à accepter un déplacement radial et créer un rotulage. </a:t>
            </a:r>
          </a:p>
          <a:p>
            <a:r>
              <a:rPr lang="fr-FR" baseline="0" dirty="0" smtClean="0"/>
              <a:t>Bien que le découpage en liaisons élémentaires de la pivot  ait mis en œuvre des liaisons de types différents, ces défauts sont forcément identiques sur les deux charnières car elles ne sont qu’un seul et même produit. La réunion des deux domaines traduit alors la condition fonctionnelle.</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stade architectural nous a permis de faire évoluer la conception du stade</a:t>
            </a:r>
            <a:r>
              <a:rPr lang="fr-FR" baseline="0" dirty="0" smtClean="0"/>
              <a:t> cinématique à la discrétisation des liaisons sous la forme de plans, droites et points. Le passage au technologique va se traduire par la mise en place de surfaces organisées pour illustrer au mieux les intentions de contact définies par le concepteur.</a:t>
            </a:r>
          </a:p>
          <a:p>
            <a:endParaRPr lang="fr-FR" dirty="0" smtClean="0"/>
          </a:p>
          <a:p>
            <a:r>
              <a:rPr lang="fr-FR" dirty="0" smtClean="0"/>
              <a:t>Le schéma technologique permet de définir</a:t>
            </a:r>
            <a:r>
              <a:rPr lang="fr-FR" baseline="0" dirty="0" smtClean="0"/>
              <a:t> un certain nombre de surfaces organisées et associées entre elles pour constituer les interfaces de contact entre les composants. A ce stade de l’avancement de la conception les surfaces assurent seules ou en groupe des fonctions bien particulières .</a:t>
            </a:r>
          </a:p>
          <a:p>
            <a:r>
              <a:rPr lang="fr-FR" baseline="0" dirty="0" smtClean="0"/>
              <a:t>Pour qu’elles assurent au mieux les fonctions auxquelles elle sont associées leur organisation géométrique entraine des contraintes d’orientation et de position particulières.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Dans</a:t>
            </a:r>
            <a:r>
              <a:rPr lang="fr-FR" baseline="0" dirty="0" smtClean="0"/>
              <a:t> l’exemple présenté sur cette diapo nous pouvons affirmer que les surfaces restreintes permettant d’orienter la paumelle mobile sur le profilé fixe participent à la création de la liaison glissière. Elles doivent donc être perpendiculaires à la surface de contact entre les deux composants et venant se loger dans une rainure elles doivent être parallèles l’une par rapport à l’autre et distantes l’une de l’autre. Nous retrouvons des informations intrinsèques au groupement de ces deux surfaces (parallélisme relatif et distance entre les surfaces du groupement).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L’ensemble des contraintes</a:t>
            </a:r>
            <a:r>
              <a:rPr lang="fr-FR" baseline="0" dirty="0" smtClean="0"/>
              <a:t> émanent de l’analyse conduite tout au long de la démarche de conception peut être repris dans le tableau qui nous permettra d’assurer la traçabilité des intentions à la spécification. </a:t>
            </a:r>
          </a:p>
          <a:p>
            <a:r>
              <a:rPr lang="fr-FR" baseline="0" dirty="0" smtClean="0"/>
              <a:t>Ce tableau sera complété en deux temps :</a:t>
            </a:r>
          </a:p>
          <a:p>
            <a:pPr>
              <a:buFontTx/>
              <a:buChar char="-"/>
            </a:pPr>
            <a:r>
              <a:rPr lang="fr-FR" baseline="0" dirty="0" smtClean="0"/>
              <a:t>Mise en place des informations relatives au relations entre les surfaces réalisant une liaison (caractéristiques intrinsèques – caractéristiques de position et d’orientation)</a:t>
            </a:r>
          </a:p>
          <a:p>
            <a:pPr>
              <a:buFontTx/>
              <a:buChar char="-"/>
            </a:pPr>
            <a:r>
              <a:rPr lang="fr-FR" baseline="0" dirty="0" smtClean="0"/>
              <a:t>Mise en place des informations relatives à la position et l’orientation des liaisons dans l’ensemble architectural.</a:t>
            </a:r>
          </a:p>
          <a:p>
            <a:pPr>
              <a:buFontTx/>
              <a:buNone/>
            </a:pPr>
            <a:r>
              <a:rPr lang="fr-FR" baseline="0" dirty="0" smtClean="0"/>
              <a:t>Nous en sommes arrivés à une description de l’organisation géométrique position et orientation des surfaces de contact entre les composants du produit. Il nous reste à rajouter l’analyse des surfaces associées à des fonctions liées aux conditions de résistance ou autres…</a:t>
            </a:r>
          </a:p>
          <a:p>
            <a:pPr>
              <a:buFontTx/>
              <a:buNone/>
            </a:pPr>
            <a:r>
              <a:rPr lang="fr-FR" baseline="0" dirty="0" smtClean="0"/>
              <a:t>Pour cela nous procèderons comme nous l’avions présenté à Albi en répondant à la question « quels sont les surfaces ou groupes de surfaces qui orientent et positionne la surface analysée pour qu’elle assure au mieux la fonction pour laquelle elle a été crée ? »</a:t>
            </a:r>
          </a:p>
          <a:p>
            <a:pPr>
              <a:buFontTx/>
              <a:buNone/>
            </a:pPr>
            <a:endParaRPr lang="fr-FR" baseline="0" dirty="0" smtClean="0"/>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L’ensemble des contraintes</a:t>
            </a:r>
            <a:r>
              <a:rPr lang="fr-FR" baseline="0" dirty="0" smtClean="0"/>
              <a:t> émanent de l’analyse conduite tout au long de la démarche de conception peut être repris dans le tableau qui nous permettra d’assurer la traçabilité des intentions à la spécification. </a:t>
            </a:r>
          </a:p>
          <a:p>
            <a:r>
              <a:rPr lang="fr-FR" baseline="0" dirty="0" smtClean="0"/>
              <a:t>Ce tableau sera complété en deux temps :</a:t>
            </a:r>
          </a:p>
          <a:p>
            <a:pPr>
              <a:buFontTx/>
              <a:buChar char="-"/>
            </a:pPr>
            <a:r>
              <a:rPr lang="fr-FR" baseline="0" dirty="0" smtClean="0"/>
              <a:t>Mise en place des informations relatives au relations entre les surfaces réalisant une liaison (caractéristiques intrinsèques – caractéristiques de position et d’orientation)</a:t>
            </a:r>
          </a:p>
          <a:p>
            <a:pPr>
              <a:buFontTx/>
              <a:buChar char="-"/>
            </a:pPr>
            <a:r>
              <a:rPr lang="fr-FR" baseline="0" dirty="0" smtClean="0"/>
              <a:t>Mise en place des informations relatives à la position et l’orientation des liaisons dans l’ensemble architectural.</a:t>
            </a:r>
          </a:p>
          <a:p>
            <a:pPr>
              <a:buFontTx/>
              <a:buNone/>
            </a:pPr>
            <a:r>
              <a:rPr lang="fr-FR" baseline="0" dirty="0" smtClean="0"/>
              <a:t>Nous en sommes arrivés à une description de l’organisation géométrique position et orientation des surfaces de contact entre les composants du produit. Il nous reste à rajouter l’analyse des surfaces associées à des fonctions liées aux conditions de résistance ou autres…</a:t>
            </a:r>
          </a:p>
          <a:p>
            <a:pPr>
              <a:buFontTx/>
              <a:buNone/>
            </a:pPr>
            <a:r>
              <a:rPr lang="fr-FR" baseline="0" dirty="0" smtClean="0"/>
              <a:t>Pour cela nous procèderons comme nous l’avions présenté à Albi en répondant à la question « quels sont les surfaces ou groupes de surfaces qui orientent et positionne la surface analysée pour qu’elle assure au mieux la fonction pour laquelle elle a été crée ? »</a:t>
            </a:r>
          </a:p>
          <a:p>
            <a:pPr>
              <a:buFontTx/>
              <a:buNone/>
            </a:pPr>
            <a:endParaRPr lang="fr-FR" baseline="0" dirty="0" smtClean="0"/>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L’analyse terminée nous</a:t>
            </a:r>
            <a:r>
              <a:rPr lang="fr-FR" baseline="0" dirty="0" smtClean="0"/>
              <a:t> pouvons passer à la phase de codage. Après un tri des surfaces et groupe de surfaces nous permettant de faciliter à la fois l’écriture et la lecture du dessin de définition, nous reportons les informations du tableau de spécification directement sur le dessin. Pour faciliter la tâche de nos étudiants et leur permettre un apprentissage plus rapide des règles de codage nous leur faisons utiliser deux organigrammes. La diapo ci-dessus présente un extrait de l’organigramme principal. </a:t>
            </a:r>
          </a:p>
          <a:p>
            <a:r>
              <a:rPr lang="fr-FR" baseline="0" dirty="0" smtClean="0"/>
              <a:t>Le schéma de spécification ainsi établi ne prend pas en compte les tolérances qui découlent des critères du CDCF.</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Avant toute chose, il est nécessaire de construire un modèle cohérent avec le schéma architectural</a:t>
            </a:r>
            <a:r>
              <a:rPr lang="fr-FR" baseline="0" dirty="0" smtClean="0"/>
              <a:t> détaillé. L’objectif est d’intégrer les défauts des pièces et des liaisons tels qu’on pouvait les percevoir dés le schéma cinématique initial.</a:t>
            </a:r>
          </a:p>
          <a:p>
            <a:r>
              <a:rPr lang="fr-FR" baseline="0" dirty="0" smtClean="0"/>
              <a:t>Sur cette simulation, réalisée avec </a:t>
            </a:r>
            <a:r>
              <a:rPr lang="fr-FR" baseline="0" dirty="0" err="1" smtClean="0"/>
              <a:t>Mecamaster</a:t>
            </a:r>
            <a:r>
              <a:rPr lang="fr-FR" baseline="0" dirty="0" smtClean="0"/>
              <a:t>, la modélisation est faite sur le modèle mais elle devrait pouvoir être construite dés le squelette. Tous les défauts sont représentés, et ceux des pièces doivent être décrits comme l’analyse précédente l’a établi.</a:t>
            </a:r>
            <a:endParaRPr lang="fr-FR"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quantification des IT a pour objectif de permettre de vérifier les conditions fonctionnelles et d’orienter, le cas échéant, les modifications nécessaires.</a:t>
            </a:r>
          </a:p>
          <a:p>
            <a:r>
              <a:rPr lang="fr-FR" baseline="0" dirty="0" smtClean="0"/>
              <a:t>La phase simulation va consister d’abord à rechercher les éléments dont l’influence sur l’objectif visé est la plus importante. Cette démarche doit permettre d’élargir les IT des contraintes géométriques et de position les moins influentes et de resserrer les IT des contraintes les plus sensibles.</a:t>
            </a:r>
          </a:p>
          <a:p>
            <a:r>
              <a:rPr lang="fr-FR" baseline="0" dirty="0" smtClean="0"/>
              <a:t>C’est ainsi que l’on constate que les profilés sont très pénalisants.</a:t>
            </a:r>
          </a:p>
          <a:p>
            <a:r>
              <a:rPr lang="fr-FR" baseline="0" dirty="0" smtClean="0"/>
              <a:t>Dans une deuxième étape, on choisit des valeurs numériques de tolérance, cohérentes avec ces résultats.</a:t>
            </a:r>
          </a:p>
          <a:p>
            <a:r>
              <a:rPr lang="fr-FR" baseline="0" dirty="0" smtClean="0"/>
              <a:t>Enfin, on cumule les informations de </a:t>
            </a:r>
            <a:r>
              <a:rPr lang="fr-FR" b="1" baseline="0" dirty="0" smtClean="0"/>
              <a:t>sensibilité</a:t>
            </a:r>
            <a:r>
              <a:rPr lang="fr-FR" baseline="0" dirty="0" smtClean="0"/>
              <a:t> et de </a:t>
            </a:r>
            <a:r>
              <a:rPr lang="fr-FR" b="1" baseline="0" dirty="0" smtClean="0">
                <a:solidFill>
                  <a:srgbClr val="FF0000"/>
                </a:solidFill>
              </a:rPr>
              <a:t>tolérance</a:t>
            </a:r>
            <a:r>
              <a:rPr lang="fr-FR" baseline="0" dirty="0" smtClean="0"/>
              <a:t> pour obtenir les </a:t>
            </a:r>
            <a:r>
              <a:rPr lang="fr-FR" b="1" baseline="0" dirty="0" smtClean="0"/>
              <a:t>contributions</a:t>
            </a:r>
            <a:r>
              <a:rPr lang="fr-FR" baseline="0" dirty="0" smtClean="0"/>
              <a:t>, dont on va interpréter les valeurs.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Lors du séminaire d’Albi nous avions présenté une approche de spécification basée</a:t>
            </a:r>
            <a:r>
              <a:rPr lang="fr-FR" baseline="0" dirty="0" smtClean="0"/>
              <a:t> sur une analyse </a:t>
            </a:r>
            <a:r>
              <a:rPr lang="fr-FR" dirty="0" smtClean="0"/>
              <a:t>géométrique des surfaces d’un composant isolé. Dans</a:t>
            </a:r>
            <a:r>
              <a:rPr lang="fr-FR" baseline="0" dirty="0" smtClean="0"/>
              <a:t> ce cadre la démarche de spécification s’appuie sur des composants existants.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confrontation des valeurs numériques obtenues aux conditions fonctionnelles montrent :</a:t>
            </a:r>
          </a:p>
          <a:p>
            <a:pPr>
              <a:buFontTx/>
              <a:buChar char="-"/>
            </a:pPr>
            <a:r>
              <a:rPr lang="fr-FR" baseline="0" dirty="0" smtClean="0"/>
              <a:t> qu’il est impossible de respecter </a:t>
            </a:r>
            <a:r>
              <a:rPr lang="fr-FR" baseline="0" dirty="0" smtClean="0">
                <a:latin typeface="Times New Roman"/>
                <a:cs typeface="Times New Roman"/>
              </a:rPr>
              <a:t>± 0,3 mm sans envisager le réglage au montage </a:t>
            </a:r>
            <a:r>
              <a:rPr lang="fr-FR" b="1" baseline="0" dirty="0" smtClean="0">
                <a:solidFill>
                  <a:srgbClr val="FF0000"/>
                </a:solidFill>
                <a:latin typeface="Times New Roman"/>
                <a:cs typeface="Times New Roman"/>
              </a:rPr>
              <a:t>et</a:t>
            </a:r>
            <a:r>
              <a:rPr lang="fr-FR" baseline="0" dirty="0" smtClean="0">
                <a:latin typeface="Times New Roman"/>
                <a:cs typeface="Times New Roman"/>
              </a:rPr>
              <a:t> raisonner en calcul statistique ;</a:t>
            </a:r>
          </a:p>
          <a:p>
            <a:pPr>
              <a:buFontTx/>
              <a:buChar char="-"/>
            </a:pPr>
            <a:r>
              <a:rPr lang="fr-FR" baseline="0" dirty="0" smtClean="0">
                <a:latin typeface="Times New Roman"/>
                <a:cs typeface="Times New Roman"/>
              </a:rPr>
              <a:t> qu’il est impossible de respecter ± 1,2 </a:t>
            </a:r>
            <a:r>
              <a:rPr lang="fr-FR" baseline="0" dirty="0" err="1" smtClean="0">
                <a:latin typeface="Times New Roman"/>
                <a:cs typeface="Times New Roman"/>
              </a:rPr>
              <a:t>mrad</a:t>
            </a:r>
            <a:r>
              <a:rPr lang="fr-FR" baseline="0" dirty="0" smtClean="0">
                <a:latin typeface="Times New Roman"/>
                <a:cs typeface="Times New Roman"/>
              </a:rPr>
              <a:t>, car les défauts des liaisons paumelles – profilés peuvent être très importants. Cela offre cependant une marge de réglage qui peut absorber les défauts pièce. Par précaution, et pour éviter tout cas défavorable, on peut garantir un réglage suffisant en modifiant la largeur de la languette, ou réduire le défaut pièce en resserrant la tolérance de parallélisme. On pourrait aussi augmenter le jeu minimal de la liaison pivot.</a:t>
            </a:r>
          </a:p>
          <a:p>
            <a:pPr>
              <a:buFontTx/>
              <a:buNone/>
            </a:pPr>
            <a:endParaRPr lang="fr-FR" baseline="0" dirty="0" smtClean="0">
              <a:latin typeface="Times New Roman"/>
              <a:cs typeface="Times New Roman"/>
            </a:endParaRPr>
          </a:p>
          <a:p>
            <a:pPr>
              <a:buFontTx/>
              <a:buNone/>
            </a:pPr>
            <a:r>
              <a:rPr lang="fr-FR" baseline="0" dirty="0" smtClean="0">
                <a:latin typeface="Times New Roman"/>
                <a:cs typeface="Times New Roman"/>
              </a:rPr>
              <a:t>La simulation permet donc de tester rapidement différentes hypothèses et valider les valeurs numériques de tolérance.</a:t>
            </a:r>
          </a:p>
          <a:p>
            <a:pPr>
              <a:buFontTx/>
              <a:buChar char="-"/>
            </a:pPr>
            <a:endParaRPr lang="fr-FR" baseline="0" dirty="0" smtClean="0">
              <a:latin typeface="Times New Roman"/>
              <a:cs typeface="Times New Roman"/>
            </a:endParaRPr>
          </a:p>
          <a:p>
            <a:pPr>
              <a:buFontTx/>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même démarche est conduite pour la deuxième condition.</a:t>
            </a:r>
          </a:p>
          <a:p>
            <a:r>
              <a:rPr lang="fr-FR" baseline="0" dirty="0" smtClean="0"/>
              <a:t>Une première vérification est faite avec les dimensions initialement choisies, mais la condition d’angle n’est pas acceptable.</a:t>
            </a:r>
          </a:p>
          <a:p>
            <a:r>
              <a:rPr lang="fr-FR" baseline="0" dirty="0" smtClean="0"/>
              <a:t>Avec une diminution de la tolérance de parallélisme, le défaut est beaucoup plus réduit (surtout en interprétation statistique). Comme le rotulage peut être insuffisant pour absorber les défauts angulaires et laisser un rotulage fonctionnel </a:t>
            </a:r>
            <a:r>
              <a:rPr lang="fr-FR" baseline="0" dirty="0" smtClean="0">
                <a:latin typeface="Times New Roman"/>
                <a:cs typeface="Times New Roman"/>
              </a:rPr>
              <a:t>± 1 </a:t>
            </a:r>
            <a:r>
              <a:rPr lang="fr-FR" baseline="0" dirty="0" err="1" smtClean="0">
                <a:latin typeface="Times New Roman"/>
                <a:cs typeface="Times New Roman"/>
              </a:rPr>
              <a:t>mrad</a:t>
            </a:r>
            <a:r>
              <a:rPr lang="fr-FR" baseline="0" dirty="0" smtClean="0">
                <a:latin typeface="Times New Roman"/>
                <a:cs typeface="Times New Roman"/>
              </a:rPr>
              <a:t>, on propose d’augmenter le jeu minimal dans la liaison pivot.</a:t>
            </a:r>
            <a:endParaRPr lang="fr-FR"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a:t>
            </a:r>
            <a:r>
              <a:rPr lang="fr-FR" baseline="0" dirty="0" smtClean="0"/>
              <a:t> le dessin de définition, les spécifications sont alors justifiées, tant sur le plan de leur </a:t>
            </a:r>
            <a:r>
              <a:rPr lang="fr-FR" b="1" baseline="0" dirty="0" smtClean="0"/>
              <a:t>organisation</a:t>
            </a:r>
            <a:r>
              <a:rPr lang="fr-FR" baseline="0" dirty="0" smtClean="0"/>
              <a:t> que concernant leurs </a:t>
            </a:r>
            <a:r>
              <a:rPr lang="fr-FR" b="1" baseline="0" dirty="0" smtClean="0"/>
              <a:t>valeurs</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L’approche que nous venons</a:t>
            </a:r>
            <a:r>
              <a:rPr lang="fr-FR" baseline="0" dirty="0" smtClean="0"/>
              <a:t> de présenter met en parallèle le travail de conception et le travail de spécification. Les outils monopolisés sont identiques à ceux que nous avions présentés à Albi, mais ils sont mis en œuvre progressivement tout au long du projet.</a:t>
            </a:r>
          </a:p>
          <a:p>
            <a:r>
              <a:rPr lang="fr-FR" baseline="0" dirty="0" smtClean="0"/>
              <a:t>Certains outils de simulation utilisés dans les étapes de spécification nécessitent une bonne maîtrise tant dans la création des modèles que dans l’interprétation des résultats.</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L’approche construite sur l’analyse des contacts entre les composants</a:t>
            </a:r>
            <a:r>
              <a:rPr lang="fr-FR" baseline="0" dirty="0" smtClean="0"/>
              <a:t> du mécanisme se décompose en plusieurs étapes.</a:t>
            </a:r>
          </a:p>
          <a:p>
            <a:r>
              <a:rPr lang="fr-FR" b="1" u="sng" baseline="0" dirty="0" smtClean="0"/>
              <a:t>La première étape</a:t>
            </a:r>
          </a:p>
          <a:p>
            <a:r>
              <a:rPr lang="fr-FR" baseline="0" dirty="0" smtClean="0"/>
              <a:t>La première étape consistait à isoler le composant à spécifier en mettant en évidence les relations de contact avec les composants voisins. Cette première étape est l’occasion de définir les composants dits parents et les composants dits enfants. Les parents positionnent et orientent le composant dans le mécanisme et les enfants sont positionnés et/ou orientés par le composant étudié.</a:t>
            </a:r>
          </a:p>
          <a:p>
            <a:endParaRPr lang="fr-FR" dirty="0" smtClean="0"/>
          </a:p>
          <a:p>
            <a:r>
              <a:rPr lang="fr-FR" dirty="0" smtClean="0"/>
              <a:t>A ce stade les relations de contact</a:t>
            </a:r>
            <a:r>
              <a:rPr lang="fr-FR" baseline="0" dirty="0" smtClean="0"/>
              <a:t> sont définies en les caractérisant sous la forme de : contact plan, contact plan restreint permettant de réaliser un contact linéique, contact cylindrique court ou long…</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u="sng" baseline="0" dirty="0" smtClean="0"/>
              <a:t>La deuxième étape</a:t>
            </a:r>
          </a:p>
          <a:p>
            <a:r>
              <a:rPr lang="fr-FR" baseline="0" dirty="0" smtClean="0"/>
              <a:t>L’étape suivant consiste à identifier sur le composant les surfaces qui réalisent ces contacts. </a:t>
            </a:r>
          </a:p>
          <a:p>
            <a:r>
              <a:rPr lang="fr-FR" baseline="0" dirty="0" smtClean="0"/>
              <a:t>L’analyse conduite peu alors à partir de fonctions technologiques identifier les contraintes géométriques et de position des surfaces ou groupes de surfaces entre eux. Ces relations se déterminent en répondant à la question </a:t>
            </a:r>
            <a:r>
              <a:rPr lang="fr-FR" b="1" baseline="0" dirty="0" smtClean="0"/>
              <a:t>« quels sont les surfaces ou groupes de surfaces qui positionnent et/ou orientent l’élément étudié pour qu’il réalise au mieux la fonction à laquelle il est associé »</a:t>
            </a:r>
            <a:r>
              <a:rPr lang="fr-FR" b="0" baseline="0" dirty="0" smtClean="0"/>
              <a:t>.</a:t>
            </a:r>
          </a:p>
          <a:p>
            <a:r>
              <a:rPr lang="fr-FR" b="0" baseline="0" dirty="0" smtClean="0"/>
              <a:t>Les informations associées à l’analyse sont regroupées dans un tableau qui fait la distinction entre les caractéristiques de position et d’orientation, les caractéristiques intrinsèques aux surfaces ou groupes de surfaces, les caractéristiques de contact. Ce tableau d’analyse est un des éléments qui permettent d’assurer la traçabilité entre les intentions du concepteur et la spécification portée effectivement sur le dessin de définition.</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1" u="sng" baseline="0" dirty="0" smtClean="0"/>
              <a:t>La troisième étape</a:t>
            </a:r>
          </a:p>
          <a:p>
            <a:r>
              <a:rPr lang="fr-FR" baseline="0" dirty="0" smtClean="0"/>
              <a:t>Elle consiste à porter sur le dessin de définition le schéma de spécification qui découle de l’analyse.</a:t>
            </a:r>
          </a:p>
          <a:p>
            <a:r>
              <a:rPr lang="fr-FR" baseline="0" dirty="0" smtClean="0"/>
              <a:t>Nous passerons sur l’aspect opérationnel qui met en œuvre une hiérarchisation des surfaces et groupes de surfaces afin de faciliter la lecture du dessin de définition.</a:t>
            </a:r>
          </a:p>
          <a:p>
            <a:r>
              <a:rPr lang="fr-FR" baseline="0" dirty="0" smtClean="0"/>
              <a:t>L’étape de codage fait appel à la connaissance des normes ISO. Nous l’avons associée à des organigrammes qui facilitent cet apprentissage en définissant un questionnement structuré qui conduit à l’écriture des symboles appropriés.</a:t>
            </a:r>
          </a:p>
          <a:p>
            <a:endParaRPr lang="fr-FR" dirty="0" smtClean="0"/>
          </a:p>
          <a:p>
            <a:r>
              <a:rPr lang="fr-FR" b="1" u="sng" baseline="0" dirty="0" smtClean="0"/>
              <a:t>La quatrième étape</a:t>
            </a:r>
            <a:endParaRPr lang="fr-FR" b="0" u="sng" baseline="0" dirty="0" smtClean="0"/>
          </a:p>
          <a:p>
            <a:endParaRPr lang="fr-FR" baseline="0" dirty="0" smtClean="0"/>
          </a:p>
          <a:p>
            <a:r>
              <a:rPr lang="fr-FR" baseline="0" dirty="0" smtClean="0"/>
              <a:t>Le tolérancement, dernière étape de la démarche est l’occasion de quantifier les IT et de filtrer les informations d’analyse en fonction du contexte industriel. </a:t>
            </a:r>
          </a:p>
          <a:p>
            <a:r>
              <a:rPr lang="fr-FR" baseline="0" dirty="0" smtClean="0"/>
              <a:t>Les outils mis en œuvre pour déterminer ces tolérances peuvent être de différents ordres :</a:t>
            </a:r>
          </a:p>
          <a:p>
            <a:r>
              <a:rPr lang="fr-FR" baseline="0" dirty="0" smtClean="0"/>
              <a:t>Des chaînes de cote 1d ou 2d</a:t>
            </a:r>
          </a:p>
          <a:p>
            <a:r>
              <a:rPr lang="fr-FR" baseline="0" dirty="0" smtClean="0"/>
              <a:t>Des approches petits déplacements à l’aide des torseurs de petits déplacements utilisés avec une assistance informatique. Cette approche permet de définir les contributions et influences des différents paramètres d’incertitude et permet plus généralement de vérifier des hypothèses numériques.</a:t>
            </a:r>
          </a:p>
          <a:p>
            <a:r>
              <a:rPr lang="fr-FR" baseline="0" dirty="0" smtClean="0"/>
              <a:t>En fonction des contextes ces démarches peuvent être géométriques ou statistiques.</a:t>
            </a:r>
          </a:p>
          <a:p>
            <a:r>
              <a:rPr lang="fr-FR" baseline="0" dirty="0" smtClean="0"/>
              <a:t>En fonction des IT et du contexte certaines spécification d’orientation et de forme pourront être supprimées.</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La démarche que nous présentons aujourd’hui est articulée sur le même processus d’analyse mais se construit en parallèle de la conception du produit. Le résultat obtenu tant dans sa forme que dans son contenu reste identique à ce que nous avions présenté à Albi.</a:t>
            </a:r>
          </a:p>
          <a:p>
            <a:endParaRPr lang="fr-FR" dirty="0" smtClean="0"/>
          </a:p>
          <a:p>
            <a:r>
              <a:rPr lang="fr-FR" dirty="0" smtClean="0"/>
              <a:t>Le produit objet de notre exposé doit répondre à un besoin spécifique :</a:t>
            </a:r>
            <a:r>
              <a:rPr lang="fr-FR" baseline="0" dirty="0" smtClean="0"/>
              <a:t> Articuler et supporter un ouvrant par rapport à un dormant.</a:t>
            </a:r>
          </a:p>
          <a:p>
            <a:r>
              <a:rPr lang="fr-FR" baseline="0" dirty="0" smtClean="0"/>
              <a:t>Les caractéristiques du produit découleront des données contenues dans le CDCF. Ce dernier reprend la liste des fonctions auxquelles ont été associés des critères niveaux tolérances ou flexibilité et classes de flexibilité.</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produit à</a:t>
            </a:r>
            <a:r>
              <a:rPr lang="fr-FR" baseline="0" dirty="0" smtClean="0"/>
              <a:t> concevoir doit permettre de réaliser une liaison pivot entre l’ouvrant et le dormant. Les critères du CDCF permettent de commencer l’approche de tolérancement en définissant de façon précise les défauts admissibles dans la liaison pivot.</a:t>
            </a:r>
          </a:p>
          <a:p>
            <a:r>
              <a:rPr lang="fr-FR" baseline="0" dirty="0" smtClean="0"/>
              <a:t>Ces défaut se traduisent par l’expression d’un torseur de petits déplacements, et sa représentation graphique dans un domaine plan (Condition 2 </a:t>
            </a:r>
            <a:r>
              <a:rPr lang="fr-FR" baseline="0" dirty="0" smtClean="0">
                <a:latin typeface="Times New Roman"/>
                <a:cs typeface="Times New Roman"/>
              </a:rPr>
              <a:t>± 0,3)</a:t>
            </a:r>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partir du diagramme FAST</a:t>
            </a:r>
            <a:r>
              <a:rPr lang="fr-FR" baseline="0" dirty="0" smtClean="0"/>
              <a:t> et de ses différentes phases d’avancement nous pouvons établir différents schémas de représentation intermédiaire du produit charnière. </a:t>
            </a:r>
          </a:p>
          <a:p>
            <a:r>
              <a:rPr lang="fr-FR" baseline="0" dirty="0" smtClean="0"/>
              <a:t>Nous pouvons mettre en place un graphe de liaison qui dans un premier temps va nous permettre d’organiser nos composants par des liens de parenté. </a:t>
            </a:r>
          </a:p>
          <a:p>
            <a:r>
              <a:rPr lang="fr-FR" baseline="0" dirty="0" smtClean="0"/>
              <a:t>A chacune de ces phases d’avancement du FAST nous pouvons émettre des contraintes de position et d’orientation qui permettront de tenir les objectifs géométriques. Les contraintes seront forcément orientées dans la logique des liens de parentés que nous venons d’évoquer. Attention à ce stade nous n’émettons que des contraintes géométriques non chiffrées. Etant géométriques elles permettent de s’affranchir de tout codage normatif et de se centrer sur notre seule réponse constructive au besoin exprimé.</a:t>
            </a:r>
          </a:p>
          <a:p>
            <a:r>
              <a:rPr lang="fr-FR" dirty="0" smtClean="0"/>
              <a:t>Nous</a:t>
            </a:r>
            <a:r>
              <a:rPr lang="fr-FR" baseline="0" dirty="0" smtClean="0"/>
              <a:t> illustrons notre propos sur cette diapo par la mise en évidence du besoin de parallélisme entre la droite direction de la glissière PM dormant et l’axe delta matérialisant l’axe pivot.</a:t>
            </a:r>
          </a:p>
          <a:p>
            <a:r>
              <a:rPr lang="fr-FR" baseline="0" dirty="0" smtClean="0"/>
              <a:t>En avançant dans la démarche constructive ce parallélisme se traduit par un parallélisme entre le plan  P1PF et l’axe delta et entre la ligne L1PF et ce même axe.</a:t>
            </a:r>
          </a:p>
          <a:p>
            <a:endParaRPr lang="fr-FR" dirty="0"/>
          </a:p>
        </p:txBody>
      </p:sp>
      <p:sp>
        <p:nvSpPr>
          <p:cNvPr id="4" name="Espace réservé du numéro de diapositive 3"/>
          <p:cNvSpPr>
            <a:spLocks noGrp="1"/>
          </p:cNvSpPr>
          <p:nvPr>
            <p:ph type="sldNum" sz="quarter" idx="10"/>
          </p:nvPr>
        </p:nvSpPr>
        <p:spPr/>
        <p:txBody>
          <a:bodyPr/>
          <a:lstStyle/>
          <a:p>
            <a:fld id="{91B3C0E9-BD05-4FFA-B8FF-95268251684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séminaire">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7600"/>
            <a:ext cx="2895600" cy="660400"/>
          </a:xfrm>
          <a:prstGeom prst="rect">
            <a:avLst/>
          </a:prstGeom>
          <a:noFill/>
          <a:ln w="9525">
            <a:noFill/>
            <a:miter lim="800000"/>
            <a:headEnd/>
            <a:tailEnd/>
          </a:ln>
        </p:spPr>
      </p:pic>
      <p:sp>
        <p:nvSpPr>
          <p:cNvPr id="9" name="ZoneTexte 8"/>
          <p:cNvSpPr txBox="1"/>
          <p:nvPr userDrawn="1"/>
        </p:nvSpPr>
        <p:spPr>
          <a:xfrm>
            <a:off x="762000" y="6378575"/>
            <a:ext cx="2492375" cy="276225"/>
          </a:xfrm>
          <a:prstGeom prst="rect">
            <a:avLst/>
          </a:prstGeom>
          <a:noFill/>
        </p:spPr>
        <p:txBody>
          <a:bodyPr>
            <a:spAutoFit/>
          </a:bodyPr>
          <a:lstStyle/>
          <a:p>
            <a:pPr>
              <a:defRPr/>
            </a:pPr>
            <a:r>
              <a:rPr lang="fr-FR" sz="1200" i="1" dirty="0">
                <a:solidFill>
                  <a:srgbClr val="1B3742"/>
                </a:solidFill>
                <a:latin typeface="News Gothic MT" pitchFamily="-106" charset="0"/>
              </a:rPr>
              <a:t>BTS CPI – Paris les 8 et 9 </a:t>
            </a:r>
            <a:r>
              <a:rPr lang="fr-FR" sz="1200" i="1" dirty="0" err="1">
                <a:solidFill>
                  <a:srgbClr val="1B3742"/>
                </a:solidFill>
                <a:latin typeface="News Gothic MT" pitchFamily="-106" charset="0"/>
              </a:rPr>
              <a:t>déc</a:t>
            </a:r>
            <a:r>
              <a:rPr lang="fr-FR" sz="1200" i="1" dirty="0">
                <a:solidFill>
                  <a:srgbClr val="1B3742"/>
                </a:solidFill>
                <a:latin typeface="News Gothic MT" pitchFamily="-106" charset="0"/>
              </a:rPr>
              <a:t> 08</a:t>
            </a:r>
          </a:p>
        </p:txBody>
      </p:sp>
      <p:pic>
        <p:nvPicPr>
          <p:cNvPr id="10" name="Image 9" descr="logo.gif"/>
          <p:cNvPicPr>
            <a:picLocks noChangeAspect="1"/>
          </p:cNvPicPr>
          <p:nvPr userDrawn="1"/>
        </p:nvPicPr>
        <p:blipFill>
          <a:blip r:embed="rId3"/>
          <a:stretch>
            <a:fillRect/>
          </a:stretch>
        </p:blipFill>
        <p:spPr>
          <a:xfrm>
            <a:off x="8440615" y="6376521"/>
            <a:ext cx="604618" cy="287681"/>
          </a:xfrm>
          <a:prstGeom prst="rect">
            <a:avLst/>
          </a:prstGeom>
        </p:spPr>
      </p:pic>
      <p:sp>
        <p:nvSpPr>
          <p:cNvPr id="11" name="ZoneTexte 10"/>
          <p:cNvSpPr txBox="1"/>
          <p:nvPr userDrawn="1"/>
        </p:nvSpPr>
        <p:spPr>
          <a:xfrm>
            <a:off x="7280031" y="6335673"/>
            <a:ext cx="1202787" cy="430887"/>
          </a:xfrm>
          <a:prstGeom prst="rect">
            <a:avLst/>
          </a:prstGeom>
          <a:noFill/>
        </p:spPr>
        <p:txBody>
          <a:bodyPr wrap="square" rtlCol="0">
            <a:spAutoFit/>
          </a:bodyPr>
          <a:lstStyle/>
          <a:p>
            <a:r>
              <a:rPr lang="fr-FR" sz="1100" i="1" dirty="0" smtClean="0">
                <a:latin typeface="Comic Sans MS" pitchFamily="66" charset="0"/>
              </a:rPr>
              <a:t>Michel Balas</a:t>
            </a:r>
          </a:p>
          <a:p>
            <a:r>
              <a:rPr lang="fr-FR" sz="1100" i="1" dirty="0" smtClean="0">
                <a:latin typeface="Comic Sans MS" pitchFamily="66" charset="0"/>
              </a:rPr>
              <a:t>Gilles </a:t>
            </a:r>
            <a:r>
              <a:rPr lang="fr-FR" sz="1100" i="1" dirty="0" err="1" smtClean="0">
                <a:latin typeface="Comic Sans MS" pitchFamily="66" charset="0"/>
              </a:rPr>
              <a:t>Glemarec</a:t>
            </a:r>
            <a:endParaRPr lang="fr-FR" sz="1100" i="1" dirty="0">
              <a:latin typeface="Comic Sans MS" pitchFamily="6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noProof="0"/>
          </a:p>
        </p:txBody>
      </p:sp>
      <p:sp>
        <p:nvSpPr>
          <p:cNvPr id="5" name="Date Placeholder 4"/>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pic>
        <p:nvPicPr>
          <p:cNvPr id="7" name="Picture 4"/>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7600"/>
            <a:ext cx="2895600" cy="660400"/>
          </a:xfrm>
          <a:prstGeom prst="rect">
            <a:avLst/>
          </a:prstGeom>
          <a:noFill/>
          <a:ln w="9525">
            <a:noFill/>
            <a:miter lim="800000"/>
            <a:headEnd/>
            <a:tailEnd/>
          </a:ln>
        </p:spPr>
      </p:pic>
      <p:sp>
        <p:nvSpPr>
          <p:cNvPr id="8" name="ZoneTexte 7"/>
          <p:cNvSpPr txBox="1"/>
          <p:nvPr userDrawn="1"/>
        </p:nvSpPr>
        <p:spPr>
          <a:xfrm>
            <a:off x="762000" y="6378575"/>
            <a:ext cx="2492375" cy="276225"/>
          </a:xfrm>
          <a:prstGeom prst="rect">
            <a:avLst/>
          </a:prstGeom>
          <a:noFill/>
        </p:spPr>
        <p:txBody>
          <a:bodyPr>
            <a:spAutoFit/>
          </a:bodyPr>
          <a:lstStyle/>
          <a:p>
            <a:pPr>
              <a:defRPr/>
            </a:pPr>
            <a:r>
              <a:rPr lang="fr-FR" sz="1200" i="1" dirty="0">
                <a:solidFill>
                  <a:srgbClr val="1B3742"/>
                </a:solidFill>
                <a:latin typeface="News Gothic MT" pitchFamily="-106" charset="0"/>
              </a:rPr>
              <a:t>BTS CPI – Paris les 8 et 9 </a:t>
            </a:r>
            <a:r>
              <a:rPr lang="fr-FR" sz="1200" i="1" dirty="0" err="1">
                <a:solidFill>
                  <a:srgbClr val="1B3742"/>
                </a:solidFill>
                <a:latin typeface="News Gothic MT" pitchFamily="-106" charset="0"/>
              </a:rPr>
              <a:t>déc</a:t>
            </a:r>
            <a:r>
              <a:rPr lang="fr-FR" sz="1200" i="1" dirty="0">
                <a:solidFill>
                  <a:srgbClr val="1B3742"/>
                </a:solidFill>
                <a:latin typeface="News Gothic MT" pitchFamily="-106" charset="0"/>
              </a:rPr>
              <a:t> 08</a:t>
            </a:r>
          </a:p>
        </p:txBody>
      </p:sp>
      <p:pic>
        <p:nvPicPr>
          <p:cNvPr id="9" name="Image 8" descr="logo.gif"/>
          <p:cNvPicPr>
            <a:picLocks noChangeAspect="1"/>
          </p:cNvPicPr>
          <p:nvPr userDrawn="1"/>
        </p:nvPicPr>
        <p:blipFill>
          <a:blip r:embed="rId3"/>
          <a:stretch>
            <a:fillRect/>
          </a:stretch>
        </p:blipFill>
        <p:spPr>
          <a:xfrm>
            <a:off x="8440615" y="6376521"/>
            <a:ext cx="604618" cy="287681"/>
          </a:xfrm>
          <a:prstGeom prst="rect">
            <a:avLst/>
          </a:prstGeom>
        </p:spPr>
      </p:pic>
      <p:sp>
        <p:nvSpPr>
          <p:cNvPr id="10" name="ZoneTexte 9"/>
          <p:cNvSpPr txBox="1"/>
          <p:nvPr userDrawn="1"/>
        </p:nvSpPr>
        <p:spPr>
          <a:xfrm>
            <a:off x="7280031" y="6335673"/>
            <a:ext cx="1202787" cy="430887"/>
          </a:xfrm>
          <a:prstGeom prst="rect">
            <a:avLst/>
          </a:prstGeom>
          <a:noFill/>
        </p:spPr>
        <p:txBody>
          <a:bodyPr wrap="square" rtlCol="0">
            <a:spAutoFit/>
          </a:bodyPr>
          <a:lstStyle/>
          <a:p>
            <a:r>
              <a:rPr lang="fr-FR" sz="1100" i="1" dirty="0" smtClean="0">
                <a:latin typeface="Comic Sans MS" pitchFamily="66" charset="0"/>
              </a:rPr>
              <a:t>Michel Balas</a:t>
            </a:r>
          </a:p>
          <a:p>
            <a:r>
              <a:rPr lang="fr-FR" sz="1100" i="1" dirty="0" smtClean="0">
                <a:latin typeface="Comic Sans MS" pitchFamily="66" charset="0"/>
              </a:rPr>
              <a:t>Gilles </a:t>
            </a:r>
            <a:r>
              <a:rPr lang="fr-FR" sz="1100" i="1" dirty="0" err="1" smtClean="0">
                <a:latin typeface="Comic Sans MS" pitchFamily="66" charset="0"/>
              </a:rPr>
              <a:t>Glemarec</a:t>
            </a:r>
            <a:endParaRPr lang="fr-FR" sz="1100" i="1" dirty="0">
              <a:latin typeface="Comic Sans MS"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noProof="0"/>
          </a:p>
        </p:txBody>
      </p:sp>
      <p:sp>
        <p:nvSpPr>
          <p:cNvPr id="5" name="Date Placeholder 3"/>
          <p:cNvSpPr>
            <a:spLocks noGrp="1"/>
          </p:cNvSpPr>
          <p:nvPr>
            <p:ph type="dt" sz="half" idx="14"/>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6" name="Footer Placeholder 4"/>
          <p:cNvSpPr>
            <a:spLocks noGrp="1"/>
          </p:cNvSpPr>
          <p:nvPr>
            <p:ph type="ftr" sz="quarter" idx="15"/>
          </p:nvPr>
        </p:nvSpPr>
        <p:spPr/>
        <p:txBody>
          <a:bodyPr/>
          <a:lstStyle>
            <a:lvl1pPr>
              <a:defRPr/>
            </a:lvl1pPr>
          </a:lstStyle>
          <a:p>
            <a:endParaRPr lang="fr-FR"/>
          </a:p>
        </p:txBody>
      </p:sp>
      <p:sp>
        <p:nvSpPr>
          <p:cNvPr id="7" name="Slide Number Placeholder 5"/>
          <p:cNvSpPr>
            <a:spLocks noGrp="1"/>
          </p:cNvSpPr>
          <p:nvPr>
            <p:ph type="sldNum" sz="quarter" idx="16"/>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5629275" y="62753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F54CCB-088D-4978-B73A-B90FE1545CB4}" type="datetimeFigureOut">
              <a:rPr lang="fr-FR" smtClean="0"/>
              <a:pPr/>
              <a:t>08/12/2008</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a:xfrm>
            <a:off x="7897813" y="6275388"/>
            <a:ext cx="990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5D7082A-841F-4449-900E-E8500F0331D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et modifiez le titre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Footer Placeholder 4"/>
          <p:cNvSpPr>
            <a:spLocks noGrp="1"/>
          </p:cNvSpPr>
          <p:nvPr>
            <p:ph type="ftr" sz="quarter" idx="3"/>
          </p:nvPr>
        </p:nvSpPr>
        <p:spPr>
          <a:xfrm>
            <a:off x="152400" y="6553200"/>
            <a:ext cx="8905875" cy="182563"/>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4600" kern="1200">
          <a:solidFill>
            <a:schemeClr val="accent1"/>
          </a:solidFill>
          <a:latin typeface="+mj-lt"/>
          <a:ea typeface="ＭＳ Ｐゴシック" pitchFamily="-106" charset="-128"/>
          <a:cs typeface="+mj-cs"/>
        </a:defRPr>
      </a:lvl1pPr>
      <a:lvl2pPr algn="ctr" rtl="0" fontAlgn="base">
        <a:spcBef>
          <a:spcPct val="0"/>
        </a:spcBef>
        <a:spcAft>
          <a:spcPct val="0"/>
        </a:spcAft>
        <a:defRPr sz="4600">
          <a:solidFill>
            <a:schemeClr val="accent1"/>
          </a:solidFill>
          <a:latin typeface="News Gothic MT" pitchFamily="-106" charset="0"/>
          <a:ea typeface="ＭＳ Ｐゴシック" pitchFamily="-106" charset="-128"/>
        </a:defRPr>
      </a:lvl2pPr>
      <a:lvl3pPr algn="ctr" rtl="0" fontAlgn="base">
        <a:spcBef>
          <a:spcPct val="0"/>
        </a:spcBef>
        <a:spcAft>
          <a:spcPct val="0"/>
        </a:spcAft>
        <a:defRPr sz="4600">
          <a:solidFill>
            <a:schemeClr val="accent1"/>
          </a:solidFill>
          <a:latin typeface="News Gothic MT" pitchFamily="-106" charset="0"/>
          <a:ea typeface="ＭＳ Ｐゴシック" pitchFamily="-106" charset="-128"/>
        </a:defRPr>
      </a:lvl3pPr>
      <a:lvl4pPr algn="ctr" rtl="0" fontAlgn="base">
        <a:spcBef>
          <a:spcPct val="0"/>
        </a:spcBef>
        <a:spcAft>
          <a:spcPct val="0"/>
        </a:spcAft>
        <a:defRPr sz="4600">
          <a:solidFill>
            <a:schemeClr val="accent1"/>
          </a:solidFill>
          <a:latin typeface="News Gothic MT" pitchFamily="-106" charset="0"/>
          <a:ea typeface="ＭＳ Ｐゴシック" pitchFamily="-106" charset="-128"/>
        </a:defRPr>
      </a:lvl4pPr>
      <a:lvl5pPr algn="ctr" rtl="0" fontAlgn="base">
        <a:spcBef>
          <a:spcPct val="0"/>
        </a:spcBef>
        <a:spcAft>
          <a:spcPct val="0"/>
        </a:spcAft>
        <a:defRPr sz="4600">
          <a:solidFill>
            <a:schemeClr val="accent1"/>
          </a:solidFill>
          <a:latin typeface="News Gothic MT" pitchFamily="-106" charset="0"/>
          <a:ea typeface="ＭＳ Ｐゴシック" pitchFamily="-106" charset="-128"/>
        </a:defRPr>
      </a:lvl5pPr>
      <a:lvl6pPr marL="457200" algn="ctr" rtl="0" fontAlgn="base">
        <a:spcBef>
          <a:spcPct val="0"/>
        </a:spcBef>
        <a:spcAft>
          <a:spcPct val="0"/>
        </a:spcAft>
        <a:defRPr sz="4600">
          <a:solidFill>
            <a:schemeClr val="accent1"/>
          </a:solidFill>
          <a:latin typeface="News Gothic MT" pitchFamily="-106" charset="0"/>
          <a:ea typeface="ＭＳ Ｐゴシック" pitchFamily="-106" charset="-128"/>
        </a:defRPr>
      </a:lvl6pPr>
      <a:lvl7pPr marL="914400" algn="ctr" rtl="0" fontAlgn="base">
        <a:spcBef>
          <a:spcPct val="0"/>
        </a:spcBef>
        <a:spcAft>
          <a:spcPct val="0"/>
        </a:spcAft>
        <a:defRPr sz="4600">
          <a:solidFill>
            <a:schemeClr val="accent1"/>
          </a:solidFill>
          <a:latin typeface="News Gothic MT" pitchFamily="-106" charset="0"/>
          <a:ea typeface="ＭＳ Ｐゴシック" pitchFamily="-106" charset="-128"/>
        </a:defRPr>
      </a:lvl7pPr>
      <a:lvl8pPr marL="1371600" algn="ctr" rtl="0" fontAlgn="base">
        <a:spcBef>
          <a:spcPct val="0"/>
        </a:spcBef>
        <a:spcAft>
          <a:spcPct val="0"/>
        </a:spcAft>
        <a:defRPr sz="4600">
          <a:solidFill>
            <a:schemeClr val="accent1"/>
          </a:solidFill>
          <a:latin typeface="News Gothic MT" pitchFamily="-106" charset="0"/>
          <a:ea typeface="ＭＳ Ｐゴシック" pitchFamily="-106" charset="-128"/>
        </a:defRPr>
      </a:lvl8pPr>
      <a:lvl9pPr marL="1828800" algn="ctr" rtl="0" fontAlgn="base">
        <a:spcBef>
          <a:spcPct val="0"/>
        </a:spcBef>
        <a:spcAft>
          <a:spcPct val="0"/>
        </a:spcAft>
        <a:defRPr sz="4600">
          <a:solidFill>
            <a:schemeClr val="accent1"/>
          </a:solidFill>
          <a:latin typeface="News Gothic MT" pitchFamily="-106" charset="0"/>
          <a:ea typeface="ＭＳ Ｐゴシック" pitchFamily="-106" charset="-128"/>
        </a:defRPr>
      </a:lvl9pPr>
    </p:titleStyle>
    <p:bodyStyle>
      <a:lvl1pPr marL="349250" indent="-349250" algn="l" rtl="0" fontAlgn="base">
        <a:spcBef>
          <a:spcPts val="2000"/>
        </a:spcBef>
        <a:spcAft>
          <a:spcPct val="0"/>
        </a:spcAft>
        <a:buClr>
          <a:srgbClr val="6FB7D7"/>
        </a:buClr>
        <a:buSzPct val="110000"/>
        <a:buFont typeface="Wingdings 2" pitchFamily="18" charset="2"/>
        <a:buChar char=""/>
        <a:defRPr sz="2400" kern="1200">
          <a:solidFill>
            <a:srgbClr val="595959"/>
          </a:solidFill>
          <a:latin typeface="+mn-lt"/>
          <a:ea typeface="ＭＳ Ｐゴシック" pitchFamily="-106" charset="-128"/>
          <a:cs typeface="+mn-cs"/>
        </a:defRPr>
      </a:lvl1pPr>
      <a:lvl2pPr marL="685800" indent="-336550" algn="l" rtl="0" fontAlgn="base">
        <a:spcBef>
          <a:spcPts val="600"/>
        </a:spcBef>
        <a:spcAft>
          <a:spcPct val="0"/>
        </a:spcAft>
        <a:buClr>
          <a:srgbClr val="215D77"/>
        </a:buClr>
        <a:buSzPct val="110000"/>
        <a:buFont typeface="Wingdings 2" pitchFamily="18" charset="2"/>
        <a:buChar char=""/>
        <a:defRPr sz="2200" kern="1200">
          <a:solidFill>
            <a:srgbClr val="595959"/>
          </a:solidFill>
          <a:latin typeface="+mn-lt"/>
          <a:ea typeface="ＭＳ Ｐゴシック" pitchFamily="-106" charset="-128"/>
          <a:cs typeface="+mn-cs"/>
        </a:defRPr>
      </a:lvl2pPr>
      <a:lvl3pPr marL="968375" indent="-282575" algn="l" rtl="0" fontAlgn="base">
        <a:spcBef>
          <a:spcPts val="600"/>
        </a:spcBef>
        <a:spcAft>
          <a:spcPct val="0"/>
        </a:spcAft>
        <a:buClr>
          <a:srgbClr val="6FB7D7"/>
        </a:buClr>
        <a:buSzPct val="110000"/>
        <a:buFont typeface="Wingdings 2" pitchFamily="18" charset="2"/>
        <a:buChar char=""/>
        <a:defRPr sz="2000" kern="1200">
          <a:solidFill>
            <a:srgbClr val="595959"/>
          </a:solidFill>
          <a:latin typeface="+mn-lt"/>
          <a:ea typeface="ＭＳ Ｐゴシック" pitchFamily="-106" charset="-128"/>
          <a:cs typeface="+mn-cs"/>
        </a:defRPr>
      </a:lvl3pPr>
      <a:lvl4pPr marL="1263650" indent="-295275" algn="l" rtl="0" fontAlgn="base">
        <a:spcBef>
          <a:spcPts val="600"/>
        </a:spcBef>
        <a:spcAft>
          <a:spcPct val="0"/>
        </a:spcAft>
        <a:buClr>
          <a:srgbClr val="215D77"/>
        </a:buClr>
        <a:buSzPct val="110000"/>
        <a:buFont typeface="Wingdings 2" pitchFamily="18" charset="2"/>
        <a:buChar char=""/>
        <a:defRPr kern="1200">
          <a:solidFill>
            <a:srgbClr val="595959"/>
          </a:solidFill>
          <a:latin typeface="+mn-lt"/>
          <a:ea typeface="ＭＳ Ｐゴシック" pitchFamily="-106" charset="-128"/>
          <a:cs typeface="+mn-cs"/>
        </a:defRPr>
      </a:lvl4pPr>
      <a:lvl5pPr marL="1546225" indent="-282575" algn="l" rtl="0" fontAlgn="base">
        <a:spcBef>
          <a:spcPts val="600"/>
        </a:spcBef>
        <a:spcAft>
          <a:spcPct val="0"/>
        </a:spcAft>
        <a:buClr>
          <a:srgbClr val="6FB7D7"/>
        </a:buClr>
        <a:buSzPct val="110000"/>
        <a:buFont typeface="Wingdings 2" pitchFamily="18" charset="2"/>
        <a:buChar char=""/>
        <a:defRPr kern="1200">
          <a:solidFill>
            <a:srgbClr val="595959"/>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11.x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vmlDrawing" Target="../drawings/vmlDrawing3.vml"/><Relationship Id="rId1" Type="http://schemas.openxmlformats.org/officeDocument/2006/relationships/themeOverride" Target="../theme/themeOverride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20.xml"/><Relationship Id="rId6" Type="http://schemas.openxmlformats.org/officeDocument/2006/relationships/oleObject" Target="../embeddings/oleObject4.bin"/><Relationship Id="rId5" Type="http://schemas.openxmlformats.org/officeDocument/2006/relationships/image" Target="../media/image1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9.xml"/><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57224" y="642918"/>
            <a:ext cx="7772400" cy="1470025"/>
          </a:xfrm>
        </p:spPr>
        <p:txBody>
          <a:bodyPr>
            <a:normAutofit/>
          </a:bodyPr>
          <a:lstStyle/>
          <a:p>
            <a:r>
              <a:rPr lang="fr-FR" sz="3600" dirty="0" smtClean="0"/>
              <a:t>Démarche de spécification</a:t>
            </a:r>
            <a:r>
              <a:rPr lang="fr-FR" sz="3600" baseline="0" dirty="0" smtClean="0"/>
              <a:t> </a:t>
            </a:r>
            <a:br>
              <a:rPr lang="fr-FR" sz="3600" baseline="0" dirty="0" smtClean="0"/>
            </a:br>
            <a:r>
              <a:rPr lang="fr-FR" sz="3600" baseline="0" dirty="0" smtClean="0"/>
              <a:t>en cours de conception</a:t>
            </a:r>
            <a:endParaRPr lang="fr-FR" sz="3600" dirty="0"/>
          </a:p>
        </p:txBody>
      </p:sp>
      <p:sp>
        <p:nvSpPr>
          <p:cNvPr id="3" name="Sous-titre 2"/>
          <p:cNvSpPr>
            <a:spLocks noGrp="1"/>
          </p:cNvSpPr>
          <p:nvPr>
            <p:ph type="subTitle" idx="4294967295"/>
          </p:nvPr>
        </p:nvSpPr>
        <p:spPr>
          <a:xfrm>
            <a:off x="2571096" y="5060644"/>
            <a:ext cx="3756044" cy="495288"/>
          </a:xfrm>
        </p:spPr>
        <p:txBody>
          <a:bodyPr>
            <a:normAutofit fontScale="92500"/>
          </a:bodyPr>
          <a:lstStyle/>
          <a:p>
            <a:pPr algn="ctr">
              <a:buNone/>
            </a:pPr>
            <a:r>
              <a:rPr lang="fr-FR" sz="2400" dirty="0" smtClean="0"/>
              <a:t>Séminaire décembre 2008</a:t>
            </a:r>
            <a:endParaRPr lang="fr-FR" sz="2400" dirty="0"/>
          </a:p>
        </p:txBody>
      </p:sp>
      <p:pic>
        <p:nvPicPr>
          <p:cNvPr id="1026" name="Picture 2" descr="E:\livres\livre Méthodologie CAO\images tiff\CH1-fig7.TIF"/>
          <p:cNvPicPr>
            <a:picLocks noChangeAspect="1" noChangeArrowheads="1"/>
          </p:cNvPicPr>
          <p:nvPr/>
        </p:nvPicPr>
        <p:blipFill>
          <a:blip r:embed="rId4"/>
          <a:srcRect/>
          <a:stretch>
            <a:fillRect/>
          </a:stretch>
        </p:blipFill>
        <p:spPr bwMode="auto">
          <a:xfrm>
            <a:off x="2928926" y="2285992"/>
            <a:ext cx="3095621" cy="227859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91608" y="237066"/>
            <a:ext cx="8042275" cy="564092"/>
          </a:xfrm>
        </p:spPr>
        <p:txBody>
          <a:bodyPr>
            <a:normAutofit/>
          </a:bodyPr>
          <a:lstStyle/>
          <a:p>
            <a:r>
              <a:rPr lang="fr-FR" sz="2800" dirty="0" smtClean="0"/>
              <a:t>Du mécanisme au composant</a:t>
            </a:r>
            <a:endParaRPr lang="fr-FR" sz="2800" dirty="0"/>
          </a:p>
        </p:txBody>
      </p:sp>
      <p:pic>
        <p:nvPicPr>
          <p:cNvPr id="49155" name="Picture 3"/>
          <p:cNvPicPr>
            <a:picLocks noChangeAspect="1" noChangeArrowheads="1"/>
          </p:cNvPicPr>
          <p:nvPr/>
        </p:nvPicPr>
        <p:blipFill>
          <a:blip r:embed="rId4"/>
          <a:srcRect/>
          <a:stretch>
            <a:fillRect/>
          </a:stretch>
        </p:blipFill>
        <p:spPr bwMode="auto">
          <a:xfrm>
            <a:off x="2214546" y="1357298"/>
            <a:ext cx="5291143" cy="4603183"/>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re 1"/>
          <p:cNvSpPr>
            <a:spLocks noGrp="1"/>
          </p:cNvSpPr>
          <p:nvPr>
            <p:ph type="title"/>
          </p:nvPr>
        </p:nvSpPr>
        <p:spPr>
          <a:xfrm>
            <a:off x="532341" y="296333"/>
            <a:ext cx="8042275" cy="801158"/>
          </a:xfrm>
        </p:spPr>
        <p:txBody>
          <a:bodyPr>
            <a:noAutofit/>
          </a:bodyPr>
          <a:lstStyle/>
          <a:p>
            <a:r>
              <a:rPr lang="fr-FR" sz="2400" dirty="0" smtClean="0"/>
              <a:t>Evolution d’une condition géométrique </a:t>
            </a:r>
            <a:br>
              <a:rPr lang="fr-FR" sz="2400" dirty="0" smtClean="0"/>
            </a:br>
            <a:r>
              <a:rPr lang="fr-FR" sz="2400" dirty="0" smtClean="0"/>
              <a:t>au cours de la conception</a:t>
            </a:r>
            <a:endParaRPr lang="fr-FR" sz="2400" dirty="0"/>
          </a:p>
        </p:txBody>
      </p:sp>
      <p:pic>
        <p:nvPicPr>
          <p:cNvPr id="47106" name="Picture 2"/>
          <p:cNvPicPr>
            <a:picLocks noGrp="1" noChangeAspect="1" noChangeArrowheads="1"/>
          </p:cNvPicPr>
          <p:nvPr>
            <p:ph idx="4294967295"/>
          </p:nvPr>
        </p:nvPicPr>
        <p:blipFill>
          <a:blip r:embed="rId5"/>
          <a:stretch>
            <a:fillRect/>
          </a:stretch>
        </p:blipFill>
        <p:spPr bwMode="auto">
          <a:xfrm>
            <a:off x="549275" y="2213496"/>
            <a:ext cx="8042275" cy="3116808"/>
          </a:xfrm>
          <a:prstGeom prst="rect">
            <a:avLst/>
          </a:prstGeom>
          <a:noFill/>
          <a:ln w="9525">
            <a:noFill/>
            <a:miter lim="800000"/>
            <a:headEnd/>
            <a:tailEnd/>
          </a:ln>
          <a:effectLst/>
        </p:spPr>
      </p:pic>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7107" name="Object 3"/>
          <p:cNvGraphicFramePr>
            <a:graphicFrameLocks noChangeAspect="1"/>
          </p:cNvGraphicFramePr>
          <p:nvPr/>
        </p:nvGraphicFramePr>
        <p:xfrm>
          <a:off x="3286125" y="1214438"/>
          <a:ext cx="3500438" cy="2628900"/>
        </p:xfrm>
        <a:graphic>
          <a:graphicData uri="http://schemas.openxmlformats.org/presentationml/2006/ole">
            <p:oleObj spid="_x0000_s47107" name="Visio" r:id="rId6" imgW="4596848" imgH="3450369" progId="Visio.Drawing.11">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Discrétisation du mécanisme : </a:t>
            </a:r>
            <a:br>
              <a:rPr lang="fr-FR" sz="2800" dirty="0" smtClean="0"/>
            </a:br>
            <a:r>
              <a:rPr lang="fr-FR" sz="2800" dirty="0" smtClean="0"/>
              <a:t>les composants – contacts et parenté</a:t>
            </a:r>
            <a:endParaRPr lang="fr-FR" sz="2800" dirty="0"/>
          </a:p>
        </p:txBody>
      </p:sp>
      <p:pic>
        <p:nvPicPr>
          <p:cNvPr id="50178" name="Picture 2"/>
          <p:cNvPicPr>
            <a:picLocks noChangeAspect="1" noChangeArrowheads="1"/>
          </p:cNvPicPr>
          <p:nvPr/>
        </p:nvPicPr>
        <p:blipFill>
          <a:blip r:embed="rId4"/>
          <a:srcRect/>
          <a:stretch>
            <a:fillRect/>
          </a:stretch>
        </p:blipFill>
        <p:spPr bwMode="auto">
          <a:xfrm>
            <a:off x="1285852" y="2071678"/>
            <a:ext cx="7094335" cy="278608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17008" y="364067"/>
            <a:ext cx="8042275" cy="572558"/>
          </a:xfrm>
        </p:spPr>
        <p:txBody>
          <a:bodyPr>
            <a:normAutofit fontScale="90000"/>
          </a:bodyPr>
          <a:lstStyle/>
          <a:p>
            <a:r>
              <a:rPr lang="fr-FR" sz="3600" dirty="0" smtClean="0"/>
              <a:t>Défauts pour</a:t>
            </a:r>
            <a:r>
              <a:rPr lang="fr-FR" sz="3600" baseline="0" dirty="0" smtClean="0"/>
              <a:t> chaque charnière</a:t>
            </a:r>
            <a:endParaRPr lang="fr-FR" sz="3600" dirty="0"/>
          </a:p>
        </p:txBody>
      </p:sp>
      <p:sp>
        <p:nvSpPr>
          <p:cNvPr id="737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3729" name="Group 1"/>
          <p:cNvGrpSpPr>
            <a:grpSpLocks noChangeAspect="1"/>
          </p:cNvGrpSpPr>
          <p:nvPr/>
        </p:nvGrpSpPr>
        <p:grpSpPr bwMode="auto">
          <a:xfrm>
            <a:off x="3691246" y="3942371"/>
            <a:ext cx="2806375" cy="1904404"/>
            <a:chOff x="1239" y="1900"/>
            <a:chExt cx="4420" cy="2998"/>
          </a:xfrm>
        </p:grpSpPr>
        <p:sp>
          <p:nvSpPr>
            <p:cNvPr id="73744" name="AutoShape 16"/>
            <p:cNvSpPr>
              <a:spLocks noChangeAspect="1" noChangeArrowheads="1" noTextEdit="1"/>
            </p:cNvSpPr>
            <p:nvPr/>
          </p:nvSpPr>
          <p:spPr bwMode="auto">
            <a:xfrm>
              <a:off x="1356" y="2074"/>
              <a:ext cx="4303" cy="2824"/>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743" name="AutoShape 15"/>
            <p:cNvSpPr>
              <a:spLocks noChangeShapeType="1"/>
            </p:cNvSpPr>
            <p:nvPr/>
          </p:nvSpPr>
          <p:spPr bwMode="auto">
            <a:xfrm>
              <a:off x="1600" y="3620"/>
              <a:ext cx="2927" cy="0"/>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742" name="AutoShape 14"/>
            <p:cNvSpPr>
              <a:spLocks noChangeShapeType="1"/>
            </p:cNvSpPr>
            <p:nvPr/>
          </p:nvSpPr>
          <p:spPr bwMode="auto">
            <a:xfrm flipV="1">
              <a:off x="3014" y="2400"/>
              <a:ext cx="0" cy="2148"/>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741" name="AutoShape 13"/>
            <p:cNvSpPr>
              <a:spLocks noChangeShapeType="1"/>
            </p:cNvSpPr>
            <p:nvPr/>
          </p:nvSpPr>
          <p:spPr bwMode="auto">
            <a:xfrm>
              <a:off x="4087" y="2741"/>
              <a:ext cx="1" cy="879"/>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40" name="AutoShape 12"/>
            <p:cNvSpPr>
              <a:spLocks noChangeShapeType="1"/>
            </p:cNvSpPr>
            <p:nvPr/>
          </p:nvSpPr>
          <p:spPr bwMode="auto">
            <a:xfrm flipH="1">
              <a:off x="1941" y="2741"/>
              <a:ext cx="2146" cy="879"/>
            </a:xfrm>
            <a:prstGeom prst="straightConnector1">
              <a:avLst/>
            </a:prstGeom>
            <a:noFill/>
            <a:ln w="6350">
              <a:solidFill>
                <a:srgbClr val="0070C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39" name="AutoShape 11"/>
            <p:cNvSpPr>
              <a:spLocks noChangeShapeType="1"/>
            </p:cNvSpPr>
            <p:nvPr/>
          </p:nvSpPr>
          <p:spPr bwMode="auto">
            <a:xfrm>
              <a:off x="1941" y="3620"/>
              <a:ext cx="2" cy="877"/>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38" name="AutoShape 10"/>
            <p:cNvSpPr>
              <a:spLocks noChangeShapeType="1"/>
            </p:cNvSpPr>
            <p:nvPr/>
          </p:nvSpPr>
          <p:spPr bwMode="auto">
            <a:xfrm flipV="1">
              <a:off x="1943" y="3620"/>
              <a:ext cx="2144" cy="877"/>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37" name="Text Box 9"/>
            <p:cNvSpPr txBox="1">
              <a:spLocks noChangeArrowheads="1"/>
            </p:cNvSpPr>
            <p:nvPr/>
          </p:nvSpPr>
          <p:spPr bwMode="auto">
            <a:xfrm>
              <a:off x="3958" y="3295"/>
              <a:ext cx="922" cy="342"/>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36" name="Text Box 8"/>
            <p:cNvSpPr txBox="1">
              <a:spLocks noChangeArrowheads="1"/>
            </p:cNvSpPr>
            <p:nvPr/>
          </p:nvSpPr>
          <p:spPr bwMode="auto">
            <a:xfrm>
              <a:off x="1315" y="3299"/>
              <a:ext cx="884" cy="344"/>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35" name="Text Box 7"/>
            <p:cNvSpPr txBox="1">
              <a:spLocks noChangeArrowheads="1"/>
            </p:cNvSpPr>
            <p:nvPr/>
          </p:nvSpPr>
          <p:spPr bwMode="auto">
            <a:xfrm>
              <a:off x="1893" y="4307"/>
              <a:ext cx="1303" cy="583"/>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34" name="Text Box 6"/>
            <p:cNvSpPr txBox="1">
              <a:spLocks noChangeArrowheads="1"/>
            </p:cNvSpPr>
            <p:nvPr/>
          </p:nvSpPr>
          <p:spPr bwMode="auto">
            <a:xfrm>
              <a:off x="1799" y="2546"/>
              <a:ext cx="1405" cy="346"/>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33" name="Text Box 5"/>
            <p:cNvSpPr txBox="1">
              <a:spLocks noChangeArrowheads="1"/>
            </p:cNvSpPr>
            <p:nvPr/>
          </p:nvSpPr>
          <p:spPr bwMode="auto">
            <a:xfrm>
              <a:off x="3968" y="3620"/>
              <a:ext cx="1277" cy="937"/>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Défaut </a:t>
              </a:r>
              <a:r>
                <a:rPr kumimoji="0" lang="fr-FR" sz="11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
              </a:r>
              <a:r>
                <a:rPr kumimoji="0" lang="fr-FR" sz="1100" b="0"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y</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maximal (mm)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32" name="AutoShape 4"/>
            <p:cNvSpPr>
              <a:spLocks noChangeShapeType="1"/>
            </p:cNvSpPr>
            <p:nvPr/>
          </p:nvSpPr>
          <p:spPr bwMode="auto">
            <a:xfrm>
              <a:off x="2959" y="2741"/>
              <a:ext cx="11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31" name="AutoShape 3"/>
            <p:cNvSpPr>
              <a:spLocks noChangeShapeType="1"/>
            </p:cNvSpPr>
            <p:nvPr/>
          </p:nvSpPr>
          <p:spPr bwMode="auto">
            <a:xfrm>
              <a:off x="2959" y="4496"/>
              <a:ext cx="11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730" name="Text Box 2"/>
            <p:cNvSpPr txBox="1">
              <a:spLocks noChangeArrowheads="1"/>
            </p:cNvSpPr>
            <p:nvPr/>
          </p:nvSpPr>
          <p:spPr bwMode="auto">
            <a:xfrm>
              <a:off x="1239" y="1900"/>
              <a:ext cx="2003" cy="555"/>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100" dirty="0" smtClean="0">
                  <a:latin typeface="Arial" pitchFamily="34" charset="0"/>
                  <a:ea typeface="Times New Roman" pitchFamily="18" charset="0"/>
                  <a:cs typeface="Times New Roman" pitchFamily="18" charset="0"/>
                </a:rPr>
                <a:t>R</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otulage  </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x</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minimal (rad)</a:t>
              </a:r>
              <a:endParaRPr kumimoji="0" lang="fr-FR" sz="11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endParaRPr>
            </a:p>
          </p:txBody>
        </p:sp>
      </p:grpSp>
      <p:sp>
        <p:nvSpPr>
          <p:cNvPr id="73771"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3789"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3778" name="Group 50"/>
          <p:cNvGrpSpPr>
            <a:grpSpLocks noChangeAspect="1"/>
          </p:cNvGrpSpPr>
          <p:nvPr/>
        </p:nvGrpSpPr>
        <p:grpSpPr bwMode="auto">
          <a:xfrm>
            <a:off x="-214346" y="2990856"/>
            <a:ext cx="2506533" cy="1643074"/>
            <a:chOff x="2944" y="2996"/>
            <a:chExt cx="3416" cy="2240"/>
          </a:xfrm>
        </p:grpSpPr>
        <p:sp>
          <p:nvSpPr>
            <p:cNvPr id="73788" name="AutoShape 60"/>
            <p:cNvSpPr>
              <a:spLocks noChangeAspect="1" noChangeArrowheads="1" noTextEdit="1"/>
            </p:cNvSpPr>
            <p:nvPr/>
          </p:nvSpPr>
          <p:spPr bwMode="auto">
            <a:xfrm>
              <a:off x="2944" y="2996"/>
              <a:ext cx="3416" cy="224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787" name="AutoShape 59"/>
            <p:cNvSpPr>
              <a:spLocks noChangeShapeType="1"/>
            </p:cNvSpPr>
            <p:nvPr/>
          </p:nvSpPr>
          <p:spPr bwMode="auto">
            <a:xfrm>
              <a:off x="3294" y="4231"/>
              <a:ext cx="2555" cy="0"/>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786" name="AutoShape 58"/>
            <p:cNvSpPr>
              <a:spLocks noChangeShapeType="1"/>
            </p:cNvSpPr>
            <p:nvPr/>
          </p:nvSpPr>
          <p:spPr bwMode="auto">
            <a:xfrm flipV="1">
              <a:off x="4529" y="3166"/>
              <a:ext cx="0" cy="1874"/>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785" name="Text Box 57"/>
            <p:cNvSpPr txBox="1">
              <a:spLocks noChangeArrowheads="1"/>
            </p:cNvSpPr>
            <p:nvPr/>
          </p:nvSpPr>
          <p:spPr bwMode="auto">
            <a:xfrm>
              <a:off x="5295" y="3975"/>
              <a:ext cx="596" cy="299"/>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+ 0,3</a:t>
              </a:r>
              <a:endParaRPr kumimoji="0" lang="fr-FR" sz="6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73784" name="Text Box 56"/>
            <p:cNvSpPr txBox="1">
              <a:spLocks noChangeArrowheads="1"/>
            </p:cNvSpPr>
            <p:nvPr/>
          </p:nvSpPr>
          <p:spPr bwMode="auto">
            <a:xfrm>
              <a:off x="3209" y="3974"/>
              <a:ext cx="597" cy="300"/>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- 0,3</a:t>
              </a:r>
              <a:endParaRPr kumimoji="0" lang="fr-FR" sz="6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73783" name="Text Box 55"/>
            <p:cNvSpPr txBox="1">
              <a:spLocks noChangeArrowheads="1"/>
            </p:cNvSpPr>
            <p:nvPr/>
          </p:nvSpPr>
          <p:spPr bwMode="auto">
            <a:xfrm>
              <a:off x="3816" y="4870"/>
              <a:ext cx="901" cy="301"/>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- 1,2.10</a:t>
              </a:r>
              <a:r>
                <a:rPr kumimoji="0" lang="fr-FR" sz="7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82" name="Text Box 54"/>
            <p:cNvSpPr txBox="1">
              <a:spLocks noChangeArrowheads="1"/>
            </p:cNvSpPr>
            <p:nvPr/>
          </p:nvSpPr>
          <p:spPr bwMode="auto">
            <a:xfrm>
              <a:off x="3812" y="3294"/>
              <a:ext cx="756" cy="301"/>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+1,2.10</a:t>
              </a:r>
              <a:r>
                <a:rPr kumimoji="0" lang="fr-FR" sz="7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81" name="Text Box 53"/>
            <p:cNvSpPr txBox="1">
              <a:spLocks noChangeArrowheads="1"/>
            </p:cNvSpPr>
            <p:nvPr/>
          </p:nvSpPr>
          <p:spPr bwMode="auto">
            <a:xfrm>
              <a:off x="5454" y="4231"/>
              <a:ext cx="724" cy="299"/>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
              </a:r>
              <a:r>
                <a:rPr kumimoji="0" lang="fr-FR" sz="700" b="0"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y</a:t>
              </a: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(mm)</a:t>
              </a:r>
              <a:endParaRPr kumimoji="0" lang="fr-F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780" name="Text Box 52"/>
            <p:cNvSpPr txBox="1">
              <a:spLocks noChangeArrowheads="1"/>
            </p:cNvSpPr>
            <p:nvPr/>
          </p:nvSpPr>
          <p:spPr bwMode="auto">
            <a:xfrm>
              <a:off x="3907" y="3013"/>
              <a:ext cx="845" cy="298"/>
            </a:xfrm>
            <a:prstGeom prst="rect">
              <a:avLst/>
            </a:prstGeom>
            <a:noFill/>
            <a:ln w="9525">
              <a:noFill/>
              <a:miter lim="800000"/>
              <a:headEnd/>
              <a:tailEnd/>
            </a:ln>
          </p:spPr>
          <p:txBody>
            <a:bodyPr vert="horz" wrap="square" lIns="84853" tIns="42426" rIns="84853" bIns="4242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a:t>
              </a:r>
              <a:r>
                <a:rPr kumimoji="0" lang="fr-FR" sz="7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x</a:t>
              </a: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(rad)</a:t>
              </a:r>
              <a:endParaRPr kumimoji="0" lang="fr-FR" sz="6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endParaRPr>
            </a:p>
          </p:txBody>
        </p:sp>
        <p:sp>
          <p:nvSpPr>
            <p:cNvPr id="73779" name="AutoShape 51" descr="noir)"/>
            <p:cNvSpPr>
              <a:spLocks noChangeArrowheads="1"/>
            </p:cNvSpPr>
            <p:nvPr/>
          </p:nvSpPr>
          <p:spPr bwMode="auto">
            <a:xfrm>
              <a:off x="3630" y="3453"/>
              <a:ext cx="1800" cy="1554"/>
            </a:xfrm>
            <a:prstGeom prst="diamond">
              <a:avLst/>
            </a:prstGeom>
            <a:pattFill prst="ltDnDiag">
              <a:fgClr>
                <a:srgbClr val="000000">
                  <a:alpha val="22000"/>
                </a:srgbClr>
              </a:fgClr>
              <a:bgClr>
                <a:srgbClr val="FFFFFF">
                  <a:alpha val="22000"/>
                </a:srgbClr>
              </a:bgClr>
            </a:patt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73820" name="Rectangle 9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3850" name="Rectangle 1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3827" name="Group 99"/>
          <p:cNvGrpSpPr>
            <a:grpSpLocks noChangeAspect="1"/>
          </p:cNvGrpSpPr>
          <p:nvPr/>
        </p:nvGrpSpPr>
        <p:grpSpPr bwMode="auto">
          <a:xfrm>
            <a:off x="1879582" y="2276476"/>
            <a:ext cx="2184400" cy="3190875"/>
            <a:chOff x="2201" y="1174"/>
            <a:chExt cx="3441" cy="5025"/>
          </a:xfrm>
        </p:grpSpPr>
        <p:sp>
          <p:nvSpPr>
            <p:cNvPr id="73849" name="AutoShape 121"/>
            <p:cNvSpPr>
              <a:spLocks noChangeAspect="1" noChangeArrowheads="1" noTextEdit="1"/>
            </p:cNvSpPr>
            <p:nvPr/>
          </p:nvSpPr>
          <p:spPr bwMode="auto">
            <a:xfrm>
              <a:off x="2201" y="1174"/>
              <a:ext cx="3441" cy="50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848" name="AutoShape 120"/>
            <p:cNvSpPr>
              <a:spLocks noChangeShapeType="1"/>
            </p:cNvSpPr>
            <p:nvPr/>
          </p:nvSpPr>
          <p:spPr bwMode="auto">
            <a:xfrm>
              <a:off x="2585" y="1497"/>
              <a:ext cx="1" cy="4379"/>
            </a:xfrm>
            <a:prstGeom prst="straightConnector1">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7" name="AutoShape 119"/>
            <p:cNvSpPr>
              <a:spLocks noChangeShapeType="1"/>
            </p:cNvSpPr>
            <p:nvPr/>
          </p:nvSpPr>
          <p:spPr bwMode="auto">
            <a:xfrm>
              <a:off x="3922" y="1819"/>
              <a:ext cx="0" cy="3688"/>
            </a:xfrm>
            <a:prstGeom prst="straightConnector1">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6" name="AutoShape 118"/>
            <p:cNvSpPr>
              <a:spLocks noChangeShapeType="1"/>
            </p:cNvSpPr>
            <p:nvPr/>
          </p:nvSpPr>
          <p:spPr bwMode="auto">
            <a:xfrm>
              <a:off x="4797" y="1819"/>
              <a:ext cx="1" cy="3688"/>
            </a:xfrm>
            <a:prstGeom prst="straightConnector1">
              <a:avLst/>
            </a:prstGeom>
            <a:noFill/>
            <a:ln w="6350">
              <a:solidFill>
                <a:srgbClr val="000000"/>
              </a:solidFill>
              <a:round/>
              <a:headEnd type="stealth" w="med" len="me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45" name="Text Box 117"/>
            <p:cNvSpPr txBox="1">
              <a:spLocks noChangeArrowheads="1"/>
            </p:cNvSpPr>
            <p:nvPr/>
          </p:nvSpPr>
          <p:spPr bwMode="auto">
            <a:xfrm>
              <a:off x="4521" y="3341"/>
              <a:ext cx="553" cy="369"/>
            </a:xfrm>
            <a:prstGeom prst="rect">
              <a:avLst/>
            </a:prstGeom>
            <a:solidFill>
              <a:srgbClr val="FFFFFF"/>
            </a:solidFill>
            <a:ln w="9525">
              <a:solidFill>
                <a:srgbClr val="000000"/>
              </a:solidFill>
              <a:miter lim="800000"/>
              <a:headEnd/>
              <a:tailEnd/>
            </a:ln>
          </p:spPr>
          <p:txBody>
            <a:bodyPr vert="horz" wrap="square" lIns="73838" tIns="36918" rIns="73838" bIns="369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500</a:t>
              </a:r>
              <a:endParaRPr kumimoji="0" lang="fr-FR" sz="1800" b="0" i="0" u="none" strike="noStrike" cap="none" normalizeH="0" baseline="0" smtClean="0">
                <a:ln>
                  <a:noFill/>
                </a:ln>
                <a:solidFill>
                  <a:schemeClr val="tx1"/>
                </a:solidFill>
                <a:effectLst/>
                <a:latin typeface="Arial" pitchFamily="34" charset="0"/>
              </a:endParaRPr>
            </a:p>
          </p:txBody>
        </p:sp>
        <p:sp>
          <p:nvSpPr>
            <p:cNvPr id="73844" name="AutoShape 116"/>
            <p:cNvSpPr>
              <a:spLocks noChangeShapeType="1"/>
            </p:cNvSpPr>
            <p:nvPr/>
          </p:nvSpPr>
          <p:spPr bwMode="auto">
            <a:xfrm>
              <a:off x="4336" y="1819"/>
              <a:ext cx="0" cy="3688"/>
            </a:xfrm>
            <a:prstGeom prst="straightConnector1">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3" name="AutoShape 115"/>
            <p:cNvSpPr>
              <a:spLocks noChangeShapeType="1"/>
            </p:cNvSpPr>
            <p:nvPr/>
          </p:nvSpPr>
          <p:spPr bwMode="auto">
            <a:xfrm>
              <a:off x="3507" y="1819"/>
              <a:ext cx="1" cy="3688"/>
            </a:xfrm>
            <a:prstGeom prst="straightConnector1">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2" name="AutoShape 114"/>
            <p:cNvSpPr>
              <a:spLocks noChangeShapeType="1"/>
            </p:cNvSpPr>
            <p:nvPr/>
          </p:nvSpPr>
          <p:spPr bwMode="auto">
            <a:xfrm flipH="1">
              <a:off x="3508" y="1819"/>
              <a:ext cx="828" cy="3688"/>
            </a:xfrm>
            <a:prstGeom prst="straightConnector1">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1" name="AutoShape 113"/>
            <p:cNvSpPr>
              <a:spLocks noChangeShapeType="1"/>
            </p:cNvSpPr>
            <p:nvPr/>
          </p:nvSpPr>
          <p:spPr bwMode="auto">
            <a:xfrm>
              <a:off x="3507" y="1819"/>
              <a:ext cx="829" cy="3688"/>
            </a:xfrm>
            <a:prstGeom prst="straightConnector1">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40" name="AutoShape 112"/>
            <p:cNvSpPr>
              <a:spLocks noChangeShapeType="1"/>
            </p:cNvSpPr>
            <p:nvPr/>
          </p:nvSpPr>
          <p:spPr bwMode="auto">
            <a:xfrm>
              <a:off x="2631" y="1819"/>
              <a:ext cx="2351"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39" name="AutoShape 111"/>
            <p:cNvSpPr>
              <a:spLocks noChangeShapeType="1"/>
            </p:cNvSpPr>
            <p:nvPr/>
          </p:nvSpPr>
          <p:spPr bwMode="auto">
            <a:xfrm>
              <a:off x="2631" y="5507"/>
              <a:ext cx="2351"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38" name="Text Box 110"/>
            <p:cNvSpPr txBox="1">
              <a:spLocks noChangeArrowheads="1"/>
            </p:cNvSpPr>
            <p:nvPr/>
          </p:nvSpPr>
          <p:spPr bwMode="auto">
            <a:xfrm>
              <a:off x="3559" y="3433"/>
              <a:ext cx="369" cy="369"/>
            </a:xfrm>
            <a:prstGeom prst="rect">
              <a:avLst/>
            </a:prstGeom>
            <a:noFill/>
            <a:ln w="9525">
              <a:noFill/>
              <a:miter lim="800000"/>
              <a:headEnd/>
              <a:tailEnd/>
            </a:ln>
          </p:spPr>
          <p:txBody>
            <a:bodyPr vert="horz" wrap="square" lIns="73838" tIns="36918" rIns="73838" bIns="369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M</a:t>
              </a:r>
              <a:endParaRPr kumimoji="0" lang="fr-FR" sz="1800" b="0" i="0" u="none" strike="noStrike" cap="none" normalizeH="0" baseline="0" smtClean="0">
                <a:ln>
                  <a:noFill/>
                </a:ln>
                <a:solidFill>
                  <a:schemeClr val="tx1"/>
                </a:solidFill>
                <a:effectLst/>
                <a:latin typeface="Arial" pitchFamily="34" charset="0"/>
              </a:endParaRPr>
            </a:p>
          </p:txBody>
        </p:sp>
        <p:sp>
          <p:nvSpPr>
            <p:cNvPr id="73837" name="Text Box 109"/>
            <p:cNvSpPr txBox="1">
              <a:spLocks noChangeArrowheads="1"/>
            </p:cNvSpPr>
            <p:nvPr/>
          </p:nvSpPr>
          <p:spPr bwMode="auto">
            <a:xfrm>
              <a:off x="3857" y="1471"/>
              <a:ext cx="497" cy="417"/>
            </a:xfrm>
            <a:prstGeom prst="rect">
              <a:avLst/>
            </a:prstGeom>
            <a:noFill/>
            <a:ln w="9525">
              <a:noFill/>
              <a:miter lim="800000"/>
              <a:headEnd/>
              <a:tailEnd/>
            </a:ln>
          </p:spPr>
          <p:txBody>
            <a:bodyPr vert="horz" wrap="square" lIns="73838" tIns="36918" rIns="73838" bIns="369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M</a:t>
              </a:r>
              <a:r>
                <a:rPr kumimoji="0" lang="fr-FR" sz="10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2</a:t>
              </a:r>
              <a:endParaRPr kumimoji="0" lang="fr-FR" sz="1800" b="0" i="0" u="none" strike="noStrike" cap="none" normalizeH="0" baseline="0" smtClean="0">
                <a:ln>
                  <a:noFill/>
                </a:ln>
                <a:solidFill>
                  <a:schemeClr val="tx1"/>
                </a:solidFill>
                <a:effectLst/>
                <a:latin typeface="Arial" pitchFamily="34" charset="0"/>
              </a:endParaRPr>
            </a:p>
          </p:txBody>
        </p:sp>
        <p:sp>
          <p:nvSpPr>
            <p:cNvPr id="73836" name="AutoShape 108"/>
            <p:cNvSpPr>
              <a:spLocks noChangeShapeType="1"/>
            </p:cNvSpPr>
            <p:nvPr/>
          </p:nvSpPr>
          <p:spPr bwMode="auto">
            <a:xfrm rot="5400000">
              <a:off x="4175" y="5715"/>
              <a:ext cx="32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35" name="AutoShape 107"/>
            <p:cNvSpPr>
              <a:spLocks noChangeShapeType="1"/>
            </p:cNvSpPr>
            <p:nvPr/>
          </p:nvSpPr>
          <p:spPr bwMode="auto">
            <a:xfrm>
              <a:off x="3507" y="5554"/>
              <a:ext cx="0" cy="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34" name="AutoShape 106"/>
            <p:cNvSpPr>
              <a:spLocks noChangeShapeType="1"/>
            </p:cNvSpPr>
            <p:nvPr/>
          </p:nvSpPr>
          <p:spPr bwMode="auto">
            <a:xfrm flipH="1">
              <a:off x="3507" y="5830"/>
              <a:ext cx="829" cy="0"/>
            </a:xfrm>
            <a:prstGeom prst="straightConnector1">
              <a:avLst/>
            </a:prstGeom>
            <a:noFill/>
            <a:ln w="9525">
              <a:solidFill>
                <a:srgbClr val="000000"/>
              </a:solidFill>
              <a:round/>
              <a:headEnd type="stealth" w="med" len="me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33" name="Text Box 105"/>
            <p:cNvSpPr txBox="1">
              <a:spLocks noChangeArrowheads="1"/>
            </p:cNvSpPr>
            <p:nvPr/>
          </p:nvSpPr>
          <p:spPr bwMode="auto">
            <a:xfrm>
              <a:off x="3455" y="5554"/>
              <a:ext cx="951" cy="576"/>
            </a:xfrm>
            <a:prstGeom prst="rect">
              <a:avLst/>
            </a:prstGeom>
            <a:noFill/>
            <a:ln w="9525">
              <a:noFill/>
              <a:miter lim="800000"/>
              <a:headEnd/>
              <a:tailEnd/>
            </a:ln>
          </p:spPr>
          <p:txBody>
            <a:bodyPr vert="horz" wrap="square" lIns="73838" tIns="36918" rIns="73838" bIns="369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0,6</a:t>
              </a:r>
              <a:endParaRPr kumimoji="0" lang="fr-FR"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fr-F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0,3)</a:t>
              </a:r>
              <a:endParaRPr kumimoji="0" lang="fr-FR" sz="1800" b="0" i="0" u="none" strike="noStrike" cap="none" normalizeH="0" baseline="0" smtClean="0">
                <a:ln>
                  <a:noFill/>
                </a:ln>
                <a:solidFill>
                  <a:schemeClr val="tx1"/>
                </a:solidFill>
                <a:effectLst/>
                <a:latin typeface="Arial" pitchFamily="34" charset="0"/>
              </a:endParaRPr>
            </a:p>
          </p:txBody>
        </p:sp>
        <p:sp>
          <p:nvSpPr>
            <p:cNvPr id="73832" name="Text Box 104"/>
            <p:cNvSpPr txBox="1">
              <a:spLocks noChangeArrowheads="1"/>
            </p:cNvSpPr>
            <p:nvPr/>
          </p:nvSpPr>
          <p:spPr bwMode="auto">
            <a:xfrm>
              <a:off x="3815" y="5175"/>
              <a:ext cx="498" cy="369"/>
            </a:xfrm>
            <a:prstGeom prst="rect">
              <a:avLst/>
            </a:prstGeom>
            <a:noFill/>
            <a:ln w="9525">
              <a:noFill/>
              <a:miter lim="800000"/>
              <a:headEnd/>
              <a:tailEnd/>
            </a:ln>
          </p:spPr>
          <p:txBody>
            <a:bodyPr vert="horz" wrap="square" lIns="73838" tIns="36918" rIns="73838" bIns="3691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M</a:t>
              </a:r>
              <a:r>
                <a:rPr kumimoji="0" lang="fr-FR" sz="1000" b="0" i="0" u="none" strike="noStrike" cap="none" normalizeH="0" baseline="-30000" smtClean="0">
                  <a:ln>
                    <a:noFill/>
                  </a:ln>
                  <a:solidFill>
                    <a:schemeClr val="tx1"/>
                  </a:solidFill>
                  <a:effectLst/>
                  <a:latin typeface="Arial" pitchFamily="34" charset="0"/>
                  <a:ea typeface="Times New Roman" pitchFamily="18" charset="0"/>
                  <a:cs typeface="Times New Roman" pitchFamily="18" charset="0"/>
                </a:rPr>
                <a:t>1</a:t>
              </a:r>
              <a:endParaRPr kumimoji="0" lang="fr-FR" sz="1800" b="0" i="0" u="none" strike="noStrike" cap="none" normalizeH="0" baseline="0" smtClean="0">
                <a:ln>
                  <a:noFill/>
                </a:ln>
                <a:solidFill>
                  <a:schemeClr val="tx1"/>
                </a:solidFill>
                <a:effectLst/>
                <a:latin typeface="Arial" pitchFamily="34" charset="0"/>
              </a:endParaRPr>
            </a:p>
          </p:txBody>
        </p:sp>
        <p:sp>
          <p:nvSpPr>
            <p:cNvPr id="73831" name="Oval 103"/>
            <p:cNvSpPr>
              <a:spLocks noChangeArrowheads="1"/>
            </p:cNvSpPr>
            <p:nvPr/>
          </p:nvSpPr>
          <p:spPr bwMode="auto">
            <a:xfrm>
              <a:off x="3911" y="1809"/>
              <a:ext cx="23" cy="2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30" name="Oval 102"/>
            <p:cNvSpPr>
              <a:spLocks noChangeArrowheads="1"/>
            </p:cNvSpPr>
            <p:nvPr/>
          </p:nvSpPr>
          <p:spPr bwMode="auto">
            <a:xfrm>
              <a:off x="3911" y="3660"/>
              <a:ext cx="23" cy="2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29" name="Oval 101"/>
            <p:cNvSpPr>
              <a:spLocks noChangeArrowheads="1"/>
            </p:cNvSpPr>
            <p:nvPr/>
          </p:nvSpPr>
          <p:spPr bwMode="auto">
            <a:xfrm>
              <a:off x="3912" y="5497"/>
              <a:ext cx="23" cy="2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28" name="Rectangle 100" descr="50 %"/>
            <p:cNvSpPr>
              <a:spLocks noChangeArrowheads="1"/>
            </p:cNvSpPr>
            <p:nvPr/>
          </p:nvSpPr>
          <p:spPr bwMode="auto">
            <a:xfrm>
              <a:off x="3507" y="1819"/>
              <a:ext cx="829" cy="3688"/>
            </a:xfrm>
            <a:prstGeom prst="rect">
              <a:avLst/>
            </a:prstGeom>
            <a:pattFill prst="pct50">
              <a:fgClr>
                <a:srgbClr val="000000">
                  <a:alpha val="22000"/>
                </a:srgbClr>
              </a:fgClr>
              <a:bgClr>
                <a:srgbClr val="FFFFFF">
                  <a:alpha val="22000"/>
                </a:srgbClr>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73872" name="Rectangle 14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3856" name="Group 128"/>
          <p:cNvGrpSpPr>
            <a:grpSpLocks noChangeAspect="1"/>
          </p:cNvGrpSpPr>
          <p:nvPr/>
        </p:nvGrpSpPr>
        <p:grpSpPr bwMode="auto">
          <a:xfrm>
            <a:off x="3725551" y="1606902"/>
            <a:ext cx="2826064" cy="1890359"/>
            <a:chOff x="6140" y="1916"/>
            <a:chExt cx="4451" cy="2978"/>
          </a:xfrm>
        </p:grpSpPr>
        <p:sp>
          <p:nvSpPr>
            <p:cNvPr id="73871" name="AutoShape 143"/>
            <p:cNvSpPr>
              <a:spLocks noChangeAspect="1" noChangeArrowheads="1" noTextEdit="1"/>
            </p:cNvSpPr>
            <p:nvPr/>
          </p:nvSpPr>
          <p:spPr bwMode="auto">
            <a:xfrm>
              <a:off x="6203" y="2078"/>
              <a:ext cx="4388" cy="281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870" name="AutoShape 142"/>
            <p:cNvSpPr>
              <a:spLocks noChangeShapeType="1"/>
            </p:cNvSpPr>
            <p:nvPr/>
          </p:nvSpPr>
          <p:spPr bwMode="auto">
            <a:xfrm>
              <a:off x="6447" y="3620"/>
              <a:ext cx="2918" cy="0"/>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69" name="AutoShape 141"/>
            <p:cNvSpPr>
              <a:spLocks noChangeShapeType="1"/>
            </p:cNvSpPr>
            <p:nvPr/>
          </p:nvSpPr>
          <p:spPr bwMode="auto">
            <a:xfrm flipV="1">
              <a:off x="7856" y="2403"/>
              <a:ext cx="0" cy="2142"/>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68" name="AutoShape 140"/>
            <p:cNvSpPr>
              <a:spLocks noChangeShapeType="1"/>
            </p:cNvSpPr>
            <p:nvPr/>
          </p:nvSpPr>
          <p:spPr bwMode="auto">
            <a:xfrm>
              <a:off x="8926" y="3624"/>
              <a:ext cx="1" cy="877"/>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67" name="AutoShape 139"/>
            <p:cNvSpPr>
              <a:spLocks noChangeShapeType="1"/>
            </p:cNvSpPr>
            <p:nvPr/>
          </p:nvSpPr>
          <p:spPr bwMode="auto">
            <a:xfrm flipH="1" flipV="1">
              <a:off x="6788" y="2744"/>
              <a:ext cx="2139" cy="863"/>
            </a:xfrm>
            <a:prstGeom prst="straightConnector1">
              <a:avLst/>
            </a:prstGeom>
            <a:noFill/>
            <a:ln w="6350">
              <a:solidFill>
                <a:srgbClr val="0070C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66" name="AutoShape 138"/>
            <p:cNvSpPr>
              <a:spLocks noChangeShapeType="1"/>
            </p:cNvSpPr>
            <p:nvPr/>
          </p:nvSpPr>
          <p:spPr bwMode="auto">
            <a:xfrm>
              <a:off x="6787" y="2738"/>
              <a:ext cx="1" cy="874"/>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65" name="AutoShape 137"/>
            <p:cNvSpPr>
              <a:spLocks noChangeShapeType="1"/>
            </p:cNvSpPr>
            <p:nvPr/>
          </p:nvSpPr>
          <p:spPr bwMode="auto">
            <a:xfrm>
              <a:off x="6789" y="3624"/>
              <a:ext cx="2138" cy="869"/>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64" name="Text Box 136"/>
            <p:cNvSpPr txBox="1">
              <a:spLocks noChangeArrowheads="1"/>
            </p:cNvSpPr>
            <p:nvPr/>
          </p:nvSpPr>
          <p:spPr bwMode="auto">
            <a:xfrm>
              <a:off x="8797" y="3269"/>
              <a:ext cx="1023" cy="342"/>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63" name="Text Box 135"/>
            <p:cNvSpPr txBox="1">
              <a:spLocks noChangeArrowheads="1"/>
            </p:cNvSpPr>
            <p:nvPr/>
          </p:nvSpPr>
          <p:spPr bwMode="auto">
            <a:xfrm>
              <a:off x="6140" y="3300"/>
              <a:ext cx="865" cy="342"/>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62" name="Text Box 134"/>
            <p:cNvSpPr txBox="1">
              <a:spLocks noChangeArrowheads="1"/>
            </p:cNvSpPr>
            <p:nvPr/>
          </p:nvSpPr>
          <p:spPr bwMode="auto">
            <a:xfrm>
              <a:off x="6700" y="4305"/>
              <a:ext cx="1206" cy="343"/>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61" name="Text Box 133"/>
            <p:cNvSpPr txBox="1">
              <a:spLocks noChangeArrowheads="1"/>
            </p:cNvSpPr>
            <p:nvPr/>
          </p:nvSpPr>
          <p:spPr bwMode="auto">
            <a:xfrm>
              <a:off x="6633" y="2509"/>
              <a:ext cx="1244" cy="345"/>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60" name="Text Box 132"/>
            <p:cNvSpPr txBox="1">
              <a:spLocks noChangeArrowheads="1"/>
            </p:cNvSpPr>
            <p:nvPr/>
          </p:nvSpPr>
          <p:spPr bwMode="auto">
            <a:xfrm>
              <a:off x="8825" y="3620"/>
              <a:ext cx="1274" cy="953"/>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Défaut </a:t>
              </a:r>
              <a:r>
                <a:rPr kumimoji="0" lang="fr-FR" sz="11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
              </a:r>
              <a:r>
                <a:rPr kumimoji="0" lang="fr-FR" sz="1100" b="0"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y</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maximal (mm)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59" name="AutoShape 131"/>
            <p:cNvSpPr>
              <a:spLocks noChangeShapeType="1"/>
            </p:cNvSpPr>
            <p:nvPr/>
          </p:nvSpPr>
          <p:spPr bwMode="auto">
            <a:xfrm>
              <a:off x="7801" y="2743"/>
              <a:ext cx="11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58" name="AutoShape 130"/>
            <p:cNvSpPr>
              <a:spLocks noChangeShapeType="1"/>
            </p:cNvSpPr>
            <p:nvPr/>
          </p:nvSpPr>
          <p:spPr bwMode="auto">
            <a:xfrm>
              <a:off x="7801" y="4493"/>
              <a:ext cx="11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57" name="Text Box 129"/>
            <p:cNvSpPr txBox="1">
              <a:spLocks noChangeArrowheads="1"/>
            </p:cNvSpPr>
            <p:nvPr/>
          </p:nvSpPr>
          <p:spPr bwMode="auto">
            <a:xfrm>
              <a:off x="6262" y="1916"/>
              <a:ext cx="1676" cy="656"/>
            </a:xfrm>
            <a:prstGeom prst="rect">
              <a:avLst/>
            </a:prstGeom>
            <a:noFill/>
            <a:ln w="9525">
              <a:noFill/>
              <a:miter lim="800000"/>
              <a:headEnd/>
              <a:tailEnd/>
            </a:ln>
          </p:spPr>
          <p:txBody>
            <a:bodyPr vert="horz" wrap="square" lIns="77816" tIns="38909" rIns="77816" bIns="3890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100" dirty="0" smtClean="0">
                  <a:latin typeface="Arial" pitchFamily="34" charset="0"/>
                  <a:ea typeface="Times New Roman" pitchFamily="18" charset="0"/>
                  <a:cs typeface="Times New Roman" pitchFamily="18" charset="0"/>
                </a:rPr>
                <a:t>R</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otulage  </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x</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minimal (rad)</a:t>
              </a:r>
              <a:endParaRPr kumimoji="0" lang="fr-FR" sz="11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endParaRPr>
            </a:p>
          </p:txBody>
        </p:sp>
      </p:grpSp>
      <p:sp>
        <p:nvSpPr>
          <p:cNvPr id="73902" name="Rectangle 1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3879" name="Group 151"/>
          <p:cNvGrpSpPr>
            <a:grpSpLocks noChangeAspect="1"/>
          </p:cNvGrpSpPr>
          <p:nvPr/>
        </p:nvGrpSpPr>
        <p:grpSpPr bwMode="auto">
          <a:xfrm>
            <a:off x="6358682" y="2693265"/>
            <a:ext cx="3141980" cy="2128495"/>
            <a:chOff x="3462" y="5290"/>
            <a:chExt cx="4948" cy="3353"/>
          </a:xfrm>
        </p:grpSpPr>
        <p:sp>
          <p:nvSpPr>
            <p:cNvPr id="73901" name="AutoShape 173"/>
            <p:cNvSpPr>
              <a:spLocks noChangeAspect="1" noChangeArrowheads="1" noTextEdit="1"/>
            </p:cNvSpPr>
            <p:nvPr/>
          </p:nvSpPr>
          <p:spPr bwMode="auto">
            <a:xfrm>
              <a:off x="3495" y="5402"/>
              <a:ext cx="4915" cy="324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900" name="AutoShape 172"/>
            <p:cNvSpPr>
              <a:spLocks noChangeShapeType="1"/>
            </p:cNvSpPr>
            <p:nvPr/>
          </p:nvSpPr>
          <p:spPr bwMode="auto">
            <a:xfrm>
              <a:off x="3775" y="7177"/>
              <a:ext cx="3359" cy="0"/>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99" name="AutoShape 171"/>
            <p:cNvSpPr>
              <a:spLocks noChangeShapeType="1"/>
            </p:cNvSpPr>
            <p:nvPr/>
          </p:nvSpPr>
          <p:spPr bwMode="auto">
            <a:xfrm flipV="1">
              <a:off x="5398" y="5776"/>
              <a:ext cx="0" cy="2465"/>
            </a:xfrm>
            <a:prstGeom prst="straightConnector1">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73898" name="AutoShape 170"/>
            <p:cNvSpPr>
              <a:spLocks noChangeShapeType="1"/>
            </p:cNvSpPr>
            <p:nvPr/>
          </p:nvSpPr>
          <p:spPr bwMode="auto">
            <a:xfrm>
              <a:off x="6629" y="6168"/>
              <a:ext cx="1" cy="2014"/>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97" name="AutoShape 169"/>
            <p:cNvSpPr>
              <a:spLocks noChangeShapeType="1"/>
            </p:cNvSpPr>
            <p:nvPr/>
          </p:nvSpPr>
          <p:spPr bwMode="auto">
            <a:xfrm flipH="1">
              <a:off x="5398" y="6168"/>
              <a:ext cx="1231" cy="515"/>
            </a:xfrm>
            <a:prstGeom prst="straightConnector1">
              <a:avLst/>
            </a:prstGeom>
            <a:noFill/>
            <a:ln w="6350">
              <a:solidFill>
                <a:srgbClr val="0070C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96" name="AutoShape 168"/>
            <p:cNvSpPr>
              <a:spLocks noChangeShapeType="1"/>
            </p:cNvSpPr>
            <p:nvPr/>
          </p:nvSpPr>
          <p:spPr bwMode="auto">
            <a:xfrm>
              <a:off x="4168" y="6169"/>
              <a:ext cx="1" cy="2014"/>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95" name="AutoShape 167"/>
            <p:cNvSpPr>
              <a:spLocks noChangeShapeType="1"/>
            </p:cNvSpPr>
            <p:nvPr/>
          </p:nvSpPr>
          <p:spPr bwMode="auto">
            <a:xfrm flipV="1">
              <a:off x="4167" y="7662"/>
              <a:ext cx="1229" cy="520"/>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94" name="Text Box 166"/>
            <p:cNvSpPr txBox="1">
              <a:spLocks noChangeArrowheads="1"/>
            </p:cNvSpPr>
            <p:nvPr/>
          </p:nvSpPr>
          <p:spPr bwMode="auto">
            <a:xfrm>
              <a:off x="6521" y="6826"/>
              <a:ext cx="1021" cy="392"/>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endParaRPr>
            </a:p>
          </p:txBody>
        </p:sp>
        <p:sp>
          <p:nvSpPr>
            <p:cNvPr id="73893" name="Text Box 165"/>
            <p:cNvSpPr txBox="1">
              <a:spLocks noChangeArrowheads="1"/>
            </p:cNvSpPr>
            <p:nvPr/>
          </p:nvSpPr>
          <p:spPr bwMode="auto">
            <a:xfrm>
              <a:off x="3462" y="6832"/>
              <a:ext cx="825" cy="394"/>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92" name="Text Box 164"/>
            <p:cNvSpPr txBox="1">
              <a:spLocks noChangeArrowheads="1"/>
            </p:cNvSpPr>
            <p:nvPr/>
          </p:nvSpPr>
          <p:spPr bwMode="auto">
            <a:xfrm>
              <a:off x="4299" y="8179"/>
              <a:ext cx="1229" cy="458"/>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endParaRPr>
            </a:p>
          </p:txBody>
        </p:sp>
        <p:sp>
          <p:nvSpPr>
            <p:cNvPr id="73891" name="Text Box 163"/>
            <p:cNvSpPr txBox="1">
              <a:spLocks noChangeArrowheads="1"/>
            </p:cNvSpPr>
            <p:nvPr/>
          </p:nvSpPr>
          <p:spPr bwMode="auto">
            <a:xfrm>
              <a:off x="4195" y="5838"/>
              <a:ext cx="1381" cy="397"/>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+ 1,2.10</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ndParaRPr>
            </a:p>
          </p:txBody>
        </p:sp>
        <p:sp>
          <p:nvSpPr>
            <p:cNvPr id="73890" name="Text Box 162"/>
            <p:cNvSpPr txBox="1">
              <a:spLocks noChangeArrowheads="1"/>
            </p:cNvSpPr>
            <p:nvPr/>
          </p:nvSpPr>
          <p:spPr bwMode="auto">
            <a:xfrm>
              <a:off x="6584" y="7177"/>
              <a:ext cx="1229" cy="966"/>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Défaut </a:t>
              </a:r>
              <a:r>
                <a:rPr kumimoji="0" lang="fr-FR" sz="11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
              </a:r>
              <a:r>
                <a:rPr kumimoji="0" lang="fr-FR" sz="1100" b="0"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y</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maximal (mm)</a:t>
              </a:r>
              <a:endParaRPr kumimoji="0" lang="fr-FR"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73889" name="AutoShape 161"/>
            <p:cNvSpPr>
              <a:spLocks noChangeShapeType="1"/>
            </p:cNvSpPr>
            <p:nvPr/>
          </p:nvSpPr>
          <p:spPr bwMode="auto">
            <a:xfrm>
              <a:off x="5322" y="6168"/>
              <a:ext cx="12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8" name="AutoShape 160"/>
            <p:cNvSpPr>
              <a:spLocks noChangeShapeType="1"/>
            </p:cNvSpPr>
            <p:nvPr/>
          </p:nvSpPr>
          <p:spPr bwMode="auto">
            <a:xfrm>
              <a:off x="5322" y="8182"/>
              <a:ext cx="175"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7" name="Text Box 159"/>
            <p:cNvSpPr txBox="1">
              <a:spLocks noChangeArrowheads="1"/>
            </p:cNvSpPr>
            <p:nvPr/>
          </p:nvSpPr>
          <p:spPr bwMode="auto">
            <a:xfrm>
              <a:off x="3768" y="5290"/>
              <a:ext cx="1745" cy="638"/>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100" dirty="0" smtClean="0">
                  <a:latin typeface="Arial" pitchFamily="34" charset="0"/>
                  <a:ea typeface="Times New Roman" pitchFamily="18" charset="0"/>
                  <a:cs typeface="Times New Roman" pitchFamily="18" charset="0"/>
                </a:rPr>
                <a:t>R</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otulage </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a:t>
              </a:r>
              <a:r>
                <a:rPr kumimoji="0" lang="fr-FR" sz="11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x</a:t>
              </a:r>
              <a:r>
                <a:rPr kumimoji="0" lang="fr-F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minimal (rad)</a:t>
              </a:r>
              <a:endParaRPr kumimoji="0" lang="fr-FR" sz="11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endParaRPr>
            </a:p>
          </p:txBody>
        </p:sp>
        <p:sp>
          <p:nvSpPr>
            <p:cNvPr id="73886" name="AutoShape 158"/>
            <p:cNvSpPr>
              <a:spLocks noChangeShapeType="1"/>
            </p:cNvSpPr>
            <p:nvPr/>
          </p:nvSpPr>
          <p:spPr bwMode="auto">
            <a:xfrm>
              <a:off x="4169" y="6169"/>
              <a:ext cx="1227" cy="514"/>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5" name="AutoShape 157"/>
            <p:cNvSpPr>
              <a:spLocks noChangeShapeType="1"/>
            </p:cNvSpPr>
            <p:nvPr/>
          </p:nvSpPr>
          <p:spPr bwMode="auto">
            <a:xfrm>
              <a:off x="5396" y="7662"/>
              <a:ext cx="1228" cy="514"/>
            </a:xfrm>
            <a:prstGeom prst="straightConnector1">
              <a:avLst/>
            </a:prstGeom>
            <a:noFill/>
            <a:ln w="6350">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4" name="AutoShape 156"/>
            <p:cNvSpPr>
              <a:spLocks noChangeShapeType="1"/>
            </p:cNvSpPr>
            <p:nvPr/>
          </p:nvSpPr>
          <p:spPr bwMode="auto">
            <a:xfrm>
              <a:off x="5396" y="6683"/>
              <a:ext cx="1233" cy="494"/>
            </a:xfrm>
            <a:prstGeom prst="straightConnector1">
              <a:avLst/>
            </a:prstGeom>
            <a:noFill/>
            <a:ln w="63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3" name="AutoShape 155"/>
            <p:cNvSpPr>
              <a:spLocks noChangeShapeType="1"/>
            </p:cNvSpPr>
            <p:nvPr/>
          </p:nvSpPr>
          <p:spPr bwMode="auto">
            <a:xfrm>
              <a:off x="4164" y="7177"/>
              <a:ext cx="1232" cy="485"/>
            </a:xfrm>
            <a:prstGeom prst="straightConnector1">
              <a:avLst/>
            </a:prstGeom>
            <a:noFill/>
            <a:ln w="63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2" name="AutoShape 154"/>
            <p:cNvSpPr>
              <a:spLocks noChangeShapeType="1"/>
            </p:cNvSpPr>
            <p:nvPr/>
          </p:nvSpPr>
          <p:spPr bwMode="auto">
            <a:xfrm flipV="1">
              <a:off x="4168" y="6683"/>
              <a:ext cx="1228" cy="494"/>
            </a:xfrm>
            <a:prstGeom prst="straightConnector1">
              <a:avLst/>
            </a:prstGeom>
            <a:noFill/>
            <a:ln w="63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1" name="AutoShape 153"/>
            <p:cNvSpPr>
              <a:spLocks noChangeShapeType="1"/>
            </p:cNvSpPr>
            <p:nvPr/>
          </p:nvSpPr>
          <p:spPr bwMode="auto">
            <a:xfrm flipV="1">
              <a:off x="5396" y="7169"/>
              <a:ext cx="1229" cy="493"/>
            </a:xfrm>
            <a:prstGeom prst="straightConnector1">
              <a:avLst/>
            </a:prstGeom>
            <a:noFill/>
            <a:ln w="63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73880" name="Text Box 152"/>
            <p:cNvSpPr txBox="1">
              <a:spLocks noChangeArrowheads="1"/>
            </p:cNvSpPr>
            <p:nvPr/>
          </p:nvSpPr>
          <p:spPr bwMode="auto">
            <a:xfrm>
              <a:off x="5348" y="6511"/>
              <a:ext cx="995" cy="397"/>
            </a:xfrm>
            <a:prstGeom prst="rect">
              <a:avLst/>
            </a:prstGeom>
            <a:noFill/>
            <a:ln w="9525">
              <a:noFill/>
              <a:miter lim="800000"/>
              <a:headEnd/>
              <a:tailEnd/>
            </a:ln>
          </p:spPr>
          <p:txBody>
            <a:bodyPr vert="horz" wrap="square" lIns="89488" tIns="44744" rIns="89488" bIns="447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+ 0,6.10</a:t>
              </a:r>
              <a:r>
                <a:rPr kumimoji="0" lang="fr-FR" sz="7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endParaRPr kumimoji="0" lang="fr-FR"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sp>
        <p:nvSpPr>
          <p:cNvPr id="144" name="Triangle isocèle 143"/>
          <p:cNvSpPr/>
          <p:nvPr/>
        </p:nvSpPr>
        <p:spPr>
          <a:xfrm rot="5400000">
            <a:off x="6957218" y="3112303"/>
            <a:ext cx="1271585" cy="1562102"/>
          </a:xfrm>
          <a:prstGeom prst="triangle">
            <a:avLst>
              <a:gd name="adj" fmla="val 49379"/>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Triangle isocèle 144"/>
          <p:cNvSpPr/>
          <p:nvPr/>
        </p:nvSpPr>
        <p:spPr>
          <a:xfrm rot="16200000">
            <a:off x="6955615" y="3107524"/>
            <a:ext cx="1271585" cy="1562102"/>
          </a:xfrm>
          <a:prstGeom prst="triangle">
            <a:avLst>
              <a:gd name="adj" fmla="val 49379"/>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6" name="Accolade fermante 145"/>
          <p:cNvSpPr/>
          <p:nvPr/>
        </p:nvSpPr>
        <p:spPr>
          <a:xfrm>
            <a:off x="6127749" y="2174883"/>
            <a:ext cx="307975" cy="3406775"/>
          </a:xfrm>
          <a:prstGeom prst="rightBrace">
            <a:avLst>
              <a:gd name="adj1" fmla="val 8333"/>
              <a:gd name="adj2" fmla="val 50000"/>
            </a:avLst>
          </a:prstGeom>
          <a:ln w="158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7" name="Rectangle 146"/>
          <p:cNvSpPr/>
          <p:nvPr/>
        </p:nvSpPr>
        <p:spPr>
          <a:xfrm>
            <a:off x="6804026" y="3242733"/>
            <a:ext cx="1568450" cy="1286934"/>
          </a:xfrm>
          <a:prstGeom prst="rect">
            <a:avLst/>
          </a:prstGeom>
          <a:noFill/>
          <a:ln w="254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4" name="Rectangle 103"/>
          <p:cNvSpPr/>
          <p:nvPr/>
        </p:nvSpPr>
        <p:spPr>
          <a:xfrm>
            <a:off x="2785534" y="1083631"/>
            <a:ext cx="3715808" cy="461665"/>
          </a:xfrm>
          <a:prstGeom prst="rect">
            <a:avLst/>
          </a:prstGeom>
        </p:spPr>
        <p:txBody>
          <a:bodyPr wrap="square">
            <a:spAutoFit/>
          </a:bodyPr>
          <a:lstStyle/>
          <a:p>
            <a:pPr marL="349250" lvl="0" indent="-349250" fontAlgn="base">
              <a:spcBef>
                <a:spcPts val="2000"/>
              </a:spcBef>
              <a:spcAft>
                <a:spcPct val="0"/>
              </a:spcAft>
              <a:buClr>
                <a:srgbClr val="6FB7D7"/>
              </a:buClr>
              <a:buSzPct val="110000"/>
            </a:pPr>
            <a:r>
              <a:rPr lang="fr-FR" sz="2400" dirty="0" smtClean="0">
                <a:solidFill>
                  <a:srgbClr val="2C7C9F"/>
                </a:solidFill>
                <a:ea typeface="ＭＳ Ｐゴシック" pitchFamily="-106" charset="-128"/>
              </a:rPr>
              <a:t>Exemple pour 2 ± 0,3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15328" cy="868346"/>
          </a:xfrm>
        </p:spPr>
        <p:txBody>
          <a:bodyPr>
            <a:normAutofit fontScale="90000"/>
          </a:bodyPr>
          <a:lstStyle/>
          <a:p>
            <a:r>
              <a:rPr lang="fr-FR" sz="3200" dirty="0" smtClean="0"/>
              <a:t>Les contraintes au sein d’un ensemble de </a:t>
            </a:r>
            <a:br>
              <a:rPr lang="fr-FR" sz="3200" dirty="0" smtClean="0"/>
            </a:br>
            <a:r>
              <a:rPr lang="fr-FR" sz="3200" dirty="0" smtClean="0"/>
              <a:t>surfaces réalisant une liaison</a:t>
            </a:r>
            <a:endParaRPr lang="fr-FR" sz="3200" dirty="0"/>
          </a:p>
        </p:txBody>
      </p:sp>
      <p:pic>
        <p:nvPicPr>
          <p:cNvPr id="20481" name="Picture 1"/>
          <p:cNvPicPr>
            <a:picLocks noChangeAspect="1" noChangeArrowheads="1"/>
          </p:cNvPicPr>
          <p:nvPr/>
        </p:nvPicPr>
        <p:blipFill>
          <a:blip r:embed="rId4"/>
          <a:srcRect/>
          <a:stretch>
            <a:fillRect/>
          </a:stretch>
        </p:blipFill>
        <p:spPr bwMode="auto">
          <a:xfrm>
            <a:off x="1714480" y="1521358"/>
            <a:ext cx="6310333" cy="4212691"/>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a:srcRect/>
          <a:stretch>
            <a:fillRect/>
          </a:stretch>
        </p:blipFill>
        <p:spPr bwMode="auto">
          <a:xfrm>
            <a:off x="1428728" y="1500174"/>
            <a:ext cx="6905625" cy="46101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11288"/>
          </a:xfrm>
        </p:spPr>
        <p:txBody>
          <a:bodyPr>
            <a:normAutofit fontScale="90000"/>
          </a:bodyPr>
          <a:lstStyle/>
          <a:p>
            <a:r>
              <a:rPr lang="fr-FR" sz="2800" dirty="0" smtClean="0"/>
              <a:t>La synthèse des </a:t>
            </a:r>
            <a:r>
              <a:rPr lang="fr-FR" sz="2800" baseline="0" dirty="0" smtClean="0"/>
              <a:t>analyses : le tableau</a:t>
            </a:r>
            <a:br>
              <a:rPr lang="fr-FR" sz="2800" baseline="0" dirty="0" smtClean="0"/>
            </a:br>
            <a:r>
              <a:rPr lang="fr-FR" sz="2800" baseline="0" dirty="0" smtClean="0"/>
              <a:t/>
            </a:r>
            <a:br>
              <a:rPr lang="fr-FR" sz="2800" baseline="0" dirty="0" smtClean="0"/>
            </a:br>
            <a:r>
              <a:rPr lang="fr-FR" sz="2000" dirty="0" smtClean="0"/>
              <a:t>Report des contraintes issu de l’organisation technologique </a:t>
            </a:r>
            <a:br>
              <a:rPr lang="fr-FR" sz="2000" dirty="0" smtClean="0"/>
            </a:br>
            <a:r>
              <a:rPr lang="fr-FR" sz="2000" dirty="0" smtClean="0"/>
              <a:t>des surfaces entrant dans la réalisation d’une liaison</a:t>
            </a:r>
            <a:r>
              <a:rPr lang="fr-FR" sz="2800" baseline="0" dirty="0" smtClean="0"/>
              <a:t> </a:t>
            </a:r>
            <a:endParaRPr lang="fr-FR" sz="2800" dirty="0"/>
          </a:p>
        </p:txBody>
      </p:sp>
      <p:pic>
        <p:nvPicPr>
          <p:cNvPr id="16385" name="Picture 1"/>
          <p:cNvPicPr>
            <a:picLocks noChangeAspect="1" noChangeArrowheads="1"/>
          </p:cNvPicPr>
          <p:nvPr/>
        </p:nvPicPr>
        <p:blipFill>
          <a:blip r:embed="rId4"/>
          <a:srcRect/>
          <a:stretch>
            <a:fillRect/>
          </a:stretch>
        </p:blipFill>
        <p:spPr bwMode="auto">
          <a:xfrm>
            <a:off x="1000100" y="2143116"/>
            <a:ext cx="7863186" cy="293493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11288"/>
          </a:xfrm>
        </p:spPr>
        <p:txBody>
          <a:bodyPr>
            <a:normAutofit fontScale="90000"/>
          </a:bodyPr>
          <a:lstStyle/>
          <a:p>
            <a:r>
              <a:rPr lang="fr-FR" sz="2800" dirty="0" smtClean="0"/>
              <a:t>La synthèse des </a:t>
            </a:r>
            <a:r>
              <a:rPr lang="fr-FR" sz="2800" baseline="0" dirty="0" smtClean="0"/>
              <a:t>analyses : le tableau</a:t>
            </a:r>
            <a:br>
              <a:rPr lang="fr-FR" sz="2800" baseline="0" dirty="0" smtClean="0"/>
            </a:br>
            <a:r>
              <a:rPr lang="fr-FR" sz="2800" baseline="0" dirty="0" smtClean="0"/>
              <a:t/>
            </a:r>
            <a:br>
              <a:rPr lang="fr-FR" sz="2800" baseline="0" dirty="0" smtClean="0"/>
            </a:br>
            <a:r>
              <a:rPr lang="fr-FR" sz="2000" dirty="0" smtClean="0"/>
              <a:t>Report des contraintes </a:t>
            </a:r>
            <a:r>
              <a:rPr lang="fr-FR" sz="2000" dirty="0" smtClean="0"/>
              <a:t>issues </a:t>
            </a:r>
            <a:r>
              <a:rPr lang="fr-FR" sz="2000" dirty="0" smtClean="0"/>
              <a:t>de l’organisation technologique </a:t>
            </a:r>
            <a:br>
              <a:rPr lang="fr-FR" sz="2000" dirty="0" smtClean="0"/>
            </a:br>
            <a:r>
              <a:rPr lang="fr-FR" sz="2000" dirty="0" smtClean="0"/>
              <a:t>des surfaces entrant dans la réalisation d’une liaison</a:t>
            </a:r>
            <a:r>
              <a:rPr lang="fr-FR" sz="2800" baseline="0" dirty="0" smtClean="0"/>
              <a:t> </a:t>
            </a:r>
            <a:endParaRPr lang="fr-FR" sz="2800" dirty="0"/>
          </a:p>
        </p:txBody>
      </p:sp>
      <p:pic>
        <p:nvPicPr>
          <p:cNvPr id="51202" name="Picture 2"/>
          <p:cNvPicPr>
            <a:picLocks noChangeAspect="1" noChangeArrowheads="1"/>
          </p:cNvPicPr>
          <p:nvPr/>
        </p:nvPicPr>
        <p:blipFill>
          <a:blip r:embed="rId4"/>
          <a:srcRect/>
          <a:stretch>
            <a:fillRect/>
          </a:stretch>
        </p:blipFill>
        <p:spPr bwMode="auto">
          <a:xfrm>
            <a:off x="1071538" y="2143116"/>
            <a:ext cx="7758119" cy="2877699"/>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90008" y="237067"/>
            <a:ext cx="8042275" cy="581025"/>
          </a:xfrm>
        </p:spPr>
        <p:txBody>
          <a:bodyPr>
            <a:normAutofit/>
          </a:bodyPr>
          <a:lstStyle/>
          <a:p>
            <a:r>
              <a:rPr lang="fr-FR" sz="3200" dirty="0" smtClean="0"/>
              <a:t>Le</a:t>
            </a:r>
            <a:r>
              <a:rPr lang="fr-FR" sz="3200" baseline="0" dirty="0" smtClean="0"/>
              <a:t>s étapes du codage</a:t>
            </a:r>
            <a:endParaRPr lang="fr-FR" sz="3200" dirty="0"/>
          </a:p>
        </p:txBody>
      </p:sp>
      <p:pic>
        <p:nvPicPr>
          <p:cNvPr id="14337" name="Picture 1"/>
          <p:cNvPicPr>
            <a:picLocks noChangeAspect="1" noChangeArrowheads="1"/>
          </p:cNvPicPr>
          <p:nvPr/>
        </p:nvPicPr>
        <p:blipFill>
          <a:blip r:embed="rId4"/>
          <a:srcRect/>
          <a:stretch>
            <a:fillRect/>
          </a:stretch>
        </p:blipFill>
        <p:spPr bwMode="auto">
          <a:xfrm>
            <a:off x="1214414" y="1357298"/>
            <a:ext cx="7505713" cy="476364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17008" y="338667"/>
            <a:ext cx="8042275" cy="597958"/>
          </a:xfrm>
        </p:spPr>
        <p:txBody>
          <a:bodyPr>
            <a:normAutofit/>
          </a:bodyPr>
          <a:lstStyle/>
          <a:p>
            <a:r>
              <a:rPr lang="fr-FR" sz="3200" dirty="0" smtClean="0"/>
              <a:t>La quantification</a:t>
            </a:r>
            <a:r>
              <a:rPr lang="fr-FR" sz="3200" baseline="0" dirty="0" smtClean="0"/>
              <a:t> des IT : Le modèle</a:t>
            </a:r>
            <a:endParaRPr lang="fr-FR" sz="3200" dirty="0"/>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5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8" name="Groupe 27"/>
          <p:cNvGrpSpPr/>
          <p:nvPr/>
        </p:nvGrpSpPr>
        <p:grpSpPr>
          <a:xfrm>
            <a:off x="706438" y="922861"/>
            <a:ext cx="8106310" cy="5423310"/>
            <a:chOff x="477838" y="922861"/>
            <a:chExt cx="8106310" cy="5423310"/>
          </a:xfrm>
        </p:grpSpPr>
        <p:grpSp>
          <p:nvGrpSpPr>
            <p:cNvPr id="63489" name="Group 1"/>
            <p:cNvGrpSpPr>
              <a:grpSpLocks noChangeAspect="1"/>
            </p:cNvGrpSpPr>
            <p:nvPr/>
          </p:nvGrpSpPr>
          <p:grpSpPr bwMode="auto">
            <a:xfrm>
              <a:off x="677334" y="3708417"/>
              <a:ext cx="2868623" cy="2323783"/>
              <a:chOff x="1814" y="9355"/>
              <a:chExt cx="4517" cy="3659"/>
            </a:xfrm>
          </p:grpSpPr>
          <p:sp>
            <p:nvSpPr>
              <p:cNvPr id="63499" name="AutoShape 11"/>
              <p:cNvSpPr>
                <a:spLocks noChangeAspect="1" noChangeArrowheads="1" noTextEdit="1"/>
              </p:cNvSpPr>
              <p:nvPr/>
            </p:nvSpPr>
            <p:spPr bwMode="auto">
              <a:xfrm>
                <a:off x="1814" y="9355"/>
                <a:ext cx="4382" cy="3657"/>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3498" name="Picture 10" descr="Image1"/>
              <p:cNvPicPr>
                <a:picLocks noChangeAspect="1" noChangeArrowheads="1"/>
              </p:cNvPicPr>
              <p:nvPr/>
            </p:nvPicPr>
            <p:blipFill>
              <a:blip r:embed="rId4" cstate="print"/>
              <a:srcRect/>
              <a:stretch>
                <a:fillRect/>
              </a:stretch>
            </p:blipFill>
            <p:spPr bwMode="auto">
              <a:xfrm>
                <a:off x="2008" y="9549"/>
                <a:ext cx="3836" cy="3365"/>
              </a:xfrm>
              <a:prstGeom prst="rect">
                <a:avLst/>
              </a:prstGeom>
              <a:noFill/>
            </p:spPr>
          </p:pic>
          <p:sp>
            <p:nvSpPr>
              <p:cNvPr id="63497" name="Text Box 9"/>
              <p:cNvSpPr txBox="1">
                <a:spLocks noChangeArrowheads="1"/>
              </p:cNvSpPr>
              <p:nvPr/>
            </p:nvSpPr>
            <p:spPr bwMode="auto">
              <a:xfrm>
                <a:off x="2004" y="10400"/>
                <a:ext cx="1242" cy="348"/>
              </a:xfrm>
              <a:prstGeom prst="rect">
                <a:avLst/>
              </a:prstGeom>
              <a:solidFill>
                <a:srgbClr val="FFFFFF"/>
              </a:solidFill>
              <a:ln w="12700">
                <a:solidFill>
                  <a:srgbClr val="FF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Défaut pièce</a:t>
                </a:r>
                <a:endParaRPr kumimoji="0" lang="fr-FR" sz="900" b="0" i="0" u="none" strike="noStrike" cap="none" normalizeH="0" baseline="0" dirty="0" smtClean="0">
                  <a:ln>
                    <a:noFill/>
                  </a:ln>
                  <a:solidFill>
                    <a:schemeClr val="tx1"/>
                  </a:solidFill>
                  <a:effectLst/>
                  <a:latin typeface="Arial" pitchFamily="34" charset="0"/>
                </a:endParaRPr>
              </a:p>
            </p:txBody>
          </p:sp>
          <p:sp>
            <p:nvSpPr>
              <p:cNvPr id="63496" name="Text Box 8"/>
              <p:cNvSpPr txBox="1">
                <a:spLocks noChangeArrowheads="1"/>
              </p:cNvSpPr>
              <p:nvPr/>
            </p:nvSpPr>
            <p:spPr bwMode="auto">
              <a:xfrm>
                <a:off x="4872" y="9471"/>
                <a:ext cx="1459" cy="511"/>
              </a:xfrm>
              <a:prstGeom prst="rect">
                <a:avLst/>
              </a:prstGeom>
              <a:solidFill>
                <a:srgbClr val="FFFFFF"/>
              </a:solidFill>
              <a:ln w="12700">
                <a:solidFill>
                  <a:srgbClr val="0070C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Jeu fonctionnel dans le pivot</a:t>
                </a:r>
                <a:endParaRPr kumimoji="0" lang="fr-FR" sz="900" b="0" i="0" u="none" strike="noStrike" cap="none" normalizeH="0" baseline="0" dirty="0" smtClean="0">
                  <a:ln>
                    <a:noFill/>
                  </a:ln>
                  <a:solidFill>
                    <a:schemeClr val="tx1"/>
                  </a:solidFill>
                  <a:effectLst/>
                  <a:latin typeface="Arial" pitchFamily="34" charset="0"/>
                </a:endParaRPr>
              </a:p>
            </p:txBody>
          </p:sp>
          <p:sp>
            <p:nvSpPr>
              <p:cNvPr id="63495" name="Text Box 7"/>
              <p:cNvSpPr txBox="1">
                <a:spLocks noChangeArrowheads="1"/>
              </p:cNvSpPr>
              <p:nvPr/>
            </p:nvSpPr>
            <p:spPr bwMode="auto">
              <a:xfrm>
                <a:off x="4176" y="12259"/>
                <a:ext cx="1555" cy="755"/>
              </a:xfrm>
              <a:prstGeom prst="rect">
                <a:avLst/>
              </a:prstGeom>
              <a:solidFill>
                <a:srgbClr val="FFFFFF"/>
              </a:solidFill>
              <a:ln w="12700">
                <a:solidFill>
                  <a:srgbClr val="0070C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Défaut dans les liaisons complètes</a:t>
                </a:r>
                <a:endParaRPr kumimoji="0" lang="fr-FR" sz="900" b="0" i="0" u="none" strike="noStrike" cap="none" normalizeH="0" baseline="0" dirty="0" smtClean="0">
                  <a:ln>
                    <a:noFill/>
                  </a:ln>
                  <a:solidFill>
                    <a:schemeClr val="tx1"/>
                  </a:solidFill>
                  <a:effectLst/>
                  <a:latin typeface="Arial" pitchFamily="34" charset="0"/>
                </a:endParaRPr>
              </a:p>
            </p:txBody>
          </p:sp>
          <p:sp>
            <p:nvSpPr>
              <p:cNvPr id="63494" name="AutoShape 6"/>
              <p:cNvSpPr>
                <a:spLocks noChangeShapeType="1"/>
              </p:cNvSpPr>
              <p:nvPr/>
            </p:nvSpPr>
            <p:spPr bwMode="auto">
              <a:xfrm flipH="1">
                <a:off x="4409" y="9727"/>
                <a:ext cx="463" cy="658"/>
              </a:xfrm>
              <a:prstGeom prst="straightConnector1">
                <a:avLst/>
              </a:prstGeom>
              <a:noFill/>
              <a:ln w="9525">
                <a:solidFill>
                  <a:srgbClr val="0070C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
            <p:nvSpPr>
              <p:cNvPr id="63493" name="AutoShape 5"/>
              <p:cNvSpPr>
                <a:spLocks noChangeShapeType="1"/>
              </p:cNvSpPr>
              <p:nvPr/>
            </p:nvSpPr>
            <p:spPr bwMode="auto">
              <a:xfrm flipH="1" flipV="1">
                <a:off x="4713" y="11950"/>
                <a:ext cx="44" cy="309"/>
              </a:xfrm>
              <a:prstGeom prst="straightConnector1">
                <a:avLst/>
              </a:prstGeom>
              <a:noFill/>
              <a:ln w="9525">
                <a:solidFill>
                  <a:srgbClr val="0070C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
            <p:nvSpPr>
              <p:cNvPr id="63492" name="AutoShape 4"/>
              <p:cNvSpPr>
                <a:spLocks noChangeShapeType="1"/>
              </p:cNvSpPr>
              <p:nvPr/>
            </p:nvSpPr>
            <p:spPr bwMode="auto">
              <a:xfrm flipH="1" flipV="1">
                <a:off x="3473" y="11603"/>
                <a:ext cx="703" cy="985"/>
              </a:xfrm>
              <a:prstGeom prst="straightConnector1">
                <a:avLst/>
              </a:prstGeom>
              <a:noFill/>
              <a:ln w="9525">
                <a:solidFill>
                  <a:srgbClr val="0070C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
            <p:nvSpPr>
              <p:cNvPr id="63491" name="AutoShape 3"/>
              <p:cNvSpPr>
                <a:spLocks noChangeShapeType="1"/>
              </p:cNvSpPr>
              <p:nvPr/>
            </p:nvSpPr>
            <p:spPr bwMode="auto">
              <a:xfrm>
                <a:off x="3246" y="10574"/>
                <a:ext cx="272" cy="523"/>
              </a:xfrm>
              <a:prstGeom prst="straightConnector1">
                <a:avLst/>
              </a:prstGeom>
              <a:noFill/>
              <a:ln w="9525">
                <a:solidFill>
                  <a:srgbClr val="FF000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
            <p:nvSpPr>
              <p:cNvPr id="63490" name="AutoShape 2"/>
              <p:cNvSpPr>
                <a:spLocks noChangeShapeType="1"/>
              </p:cNvSpPr>
              <p:nvPr/>
            </p:nvSpPr>
            <p:spPr bwMode="auto">
              <a:xfrm>
                <a:off x="3246" y="10574"/>
                <a:ext cx="1434" cy="1007"/>
              </a:xfrm>
              <a:prstGeom prst="straightConnector1">
                <a:avLst/>
              </a:prstGeom>
              <a:noFill/>
              <a:ln w="9525">
                <a:solidFill>
                  <a:srgbClr val="FF000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grpSp>
        <p:pic>
          <p:nvPicPr>
            <p:cNvPr id="18" name="Image 17" descr="Schéma architectural détaillé.jpg"/>
            <p:cNvPicPr>
              <a:picLocks noChangeAspect="1"/>
            </p:cNvPicPr>
            <p:nvPr/>
          </p:nvPicPr>
          <p:blipFill>
            <a:blip r:embed="rId5"/>
            <a:stretch>
              <a:fillRect/>
            </a:stretch>
          </p:blipFill>
          <p:spPr>
            <a:xfrm>
              <a:off x="477838" y="1512899"/>
              <a:ext cx="2395660" cy="1727201"/>
            </a:xfrm>
            <a:prstGeom prst="rect">
              <a:avLst/>
            </a:prstGeom>
          </p:spPr>
        </p:pic>
        <p:grpSp>
          <p:nvGrpSpPr>
            <p:cNvPr id="63504" name="Group 16"/>
            <p:cNvGrpSpPr>
              <a:grpSpLocks noChangeAspect="1"/>
            </p:cNvGrpSpPr>
            <p:nvPr/>
          </p:nvGrpSpPr>
          <p:grpSpPr bwMode="auto">
            <a:xfrm>
              <a:off x="3454398" y="922861"/>
              <a:ext cx="3373815" cy="1794934"/>
              <a:chOff x="3294" y="6449"/>
              <a:chExt cx="5265" cy="3027"/>
            </a:xfrm>
          </p:grpSpPr>
          <p:sp>
            <p:nvSpPr>
              <p:cNvPr id="63507" name="AutoShape 19"/>
              <p:cNvSpPr>
                <a:spLocks noChangeAspect="1" noChangeArrowheads="1" noTextEdit="1"/>
              </p:cNvSpPr>
              <p:nvPr/>
            </p:nvSpPr>
            <p:spPr bwMode="auto">
              <a:xfrm>
                <a:off x="3294" y="6449"/>
                <a:ext cx="5265" cy="3027"/>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3506" name="Picture 18"/>
              <p:cNvPicPr>
                <a:picLocks noChangeAspect="1" noChangeArrowheads="1"/>
              </p:cNvPicPr>
              <p:nvPr/>
            </p:nvPicPr>
            <p:blipFill>
              <a:blip r:embed="rId6"/>
              <a:srcRect/>
              <a:stretch>
                <a:fillRect/>
              </a:stretch>
            </p:blipFill>
            <p:spPr bwMode="auto">
              <a:xfrm>
                <a:off x="3466" y="6529"/>
                <a:ext cx="4992" cy="2947"/>
              </a:xfrm>
              <a:prstGeom prst="rect">
                <a:avLst/>
              </a:prstGeom>
              <a:noFill/>
            </p:spPr>
          </p:pic>
          <p:sp>
            <p:nvSpPr>
              <p:cNvPr id="63505" name="AutoShape 17"/>
              <p:cNvSpPr>
                <a:spLocks/>
              </p:cNvSpPr>
              <p:nvPr/>
            </p:nvSpPr>
            <p:spPr bwMode="auto">
              <a:xfrm>
                <a:off x="7982" y="7648"/>
                <a:ext cx="548" cy="478"/>
              </a:xfrm>
              <a:prstGeom prst="callout2">
                <a:avLst>
                  <a:gd name="adj1" fmla="val 26667"/>
                  <a:gd name="adj2" fmla="val -8551"/>
                  <a:gd name="adj3" fmla="val 26667"/>
                  <a:gd name="adj4" fmla="val -120074"/>
                  <a:gd name="adj5" fmla="val 209496"/>
                  <a:gd name="adj6" fmla="val -225596"/>
                </a:avLst>
              </a:prstGeom>
              <a:solidFill>
                <a:srgbClr val="FFFFFF"/>
              </a:solidFill>
              <a:ln w="9525">
                <a:solidFill>
                  <a:srgbClr val="000000"/>
                </a:solidFill>
                <a:miter lim="800000"/>
                <a:headEnd/>
                <a:tailEnd type="oval" w="sm" len="sm"/>
              </a:ln>
            </p:spPr>
            <p:txBody>
              <a:bodyPr vert="horz" wrap="square" lIns="3600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
                </a:r>
                <a:r>
                  <a:rPr kumimoji="0" lang="fr-FR"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i</a:t>
                </a:r>
                <a:endParaRPr kumimoji="0" lang="fr-FR" b="0" i="0" u="none" strike="noStrike" cap="none" normalizeH="0" baseline="0" dirty="0" smtClean="0">
                  <a:ln>
                    <a:noFill/>
                  </a:ln>
                  <a:solidFill>
                    <a:schemeClr val="tx1"/>
                  </a:solidFill>
                  <a:effectLst/>
                  <a:latin typeface="Arial" pitchFamily="34" charset="0"/>
                </a:endParaRPr>
              </a:p>
            </p:txBody>
          </p:sp>
        </p:grpSp>
        <p:pic>
          <p:nvPicPr>
            <p:cNvPr id="25" name="Image 24" descr="Graphe des liaisons vierge V3.jpg"/>
            <p:cNvPicPr/>
            <p:nvPr/>
          </p:nvPicPr>
          <p:blipFill>
            <a:blip r:embed="rId7"/>
            <a:stretch>
              <a:fillRect/>
            </a:stretch>
          </p:blipFill>
          <p:spPr>
            <a:xfrm>
              <a:off x="4031198" y="2628494"/>
              <a:ext cx="4552950" cy="3717677"/>
            </a:xfrm>
            <a:prstGeom prst="rect">
              <a:avLst/>
            </a:prstGeom>
          </p:spPr>
        </p:pic>
        <p:sp>
          <p:nvSpPr>
            <p:cNvPr id="22" name="Flèche en arc 21"/>
            <p:cNvSpPr/>
            <p:nvPr/>
          </p:nvSpPr>
          <p:spPr>
            <a:xfrm rot="21389142">
              <a:off x="1938867" y="1659466"/>
              <a:ext cx="4639734" cy="3987800"/>
            </a:xfrm>
            <a:prstGeom prst="circularArrow">
              <a:avLst>
                <a:gd name="adj1" fmla="val 8735"/>
                <a:gd name="adj2" fmla="val 1142319"/>
                <a:gd name="adj3" fmla="val 20527428"/>
                <a:gd name="adj4" fmla="val 8503889"/>
                <a:gd name="adj5" fmla="val 12476"/>
              </a:avLst>
            </a:prstGeom>
            <a:gradFill>
              <a:gsLst>
                <a:gs pos="48000">
                  <a:schemeClr val="accent1">
                    <a:shade val="100000"/>
                    <a:satMod val="120000"/>
                    <a:alpha val="23000"/>
                  </a:schemeClr>
                </a:gs>
                <a:gs pos="79000">
                  <a:schemeClr val="accent1">
                    <a:shade val="100000"/>
                    <a:satMod val="120000"/>
                    <a:alpha val="9000"/>
                  </a:schemeClr>
                </a:gs>
                <a:gs pos="69000">
                  <a:schemeClr val="accent1">
                    <a:tint val="80000"/>
                    <a:shade val="100000"/>
                    <a:satMod val="150000"/>
                    <a:alpha val="67000"/>
                  </a:schemeClr>
                </a:gs>
                <a:gs pos="100000">
                  <a:schemeClr val="accent1">
                    <a:tint val="50000"/>
                    <a:shade val="100000"/>
                    <a:satMod val="150000"/>
                  </a:schemeClr>
                </a:gs>
              </a:gsLst>
            </a:gradFill>
            <a:ln>
              <a:solidFill>
                <a:schemeClr val="accent1">
                  <a:shade val="95000"/>
                  <a:satMod val="105000"/>
                  <a:alpha val="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24" name="Connecteur droit avec flèche 23"/>
            <p:cNvCxnSpPr/>
            <p:nvPr/>
          </p:nvCxnSpPr>
          <p:spPr>
            <a:xfrm>
              <a:off x="6248400" y="2446866"/>
              <a:ext cx="389467" cy="160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6595534" y="2455332"/>
              <a:ext cx="482600" cy="369332"/>
            </a:xfrm>
            <a:prstGeom prst="rect">
              <a:avLst/>
            </a:prstGeom>
            <a:noFill/>
          </p:spPr>
          <p:txBody>
            <a:bodyPr wrap="square" rtlCol="0">
              <a:spAutoFit/>
            </a:bodyPr>
            <a:lstStyle/>
            <a:p>
              <a:r>
                <a:rPr lang="fr-FR" dirty="0" smtClean="0"/>
                <a:t>y</a:t>
              </a:r>
              <a:endParaRPr lang="fr-FR" dirty="0"/>
            </a:p>
          </p:txBody>
        </p:sp>
        <p:cxnSp>
          <p:nvCxnSpPr>
            <p:cNvPr id="27" name="Connecteur droit avec flèche 26"/>
            <p:cNvCxnSpPr/>
            <p:nvPr/>
          </p:nvCxnSpPr>
          <p:spPr>
            <a:xfrm rot="5400000" flipH="1" flipV="1">
              <a:off x="5456767" y="1198033"/>
              <a:ext cx="43179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5681134" y="931332"/>
              <a:ext cx="482600" cy="369332"/>
            </a:xfrm>
            <a:prstGeom prst="rect">
              <a:avLst/>
            </a:prstGeom>
            <a:noFill/>
          </p:spPr>
          <p:txBody>
            <a:bodyPr wrap="square" rtlCol="0">
              <a:spAutoFit/>
            </a:bodyPr>
            <a:lstStyle/>
            <a:p>
              <a:r>
                <a:rPr lang="fr-FR" dirty="0" smtClean="0"/>
                <a:t>x</a:t>
              </a:r>
              <a:endParaRPr lang="fr-FR" dirty="0"/>
            </a:p>
          </p:txBody>
        </p:sp>
      </p:grpSp>
      <p:sp>
        <p:nvSpPr>
          <p:cNvPr id="30" name="AutoShape 2"/>
          <p:cNvSpPr>
            <a:spLocks noChangeShapeType="1"/>
          </p:cNvSpPr>
          <p:nvPr/>
        </p:nvSpPr>
        <p:spPr bwMode="auto">
          <a:xfrm>
            <a:off x="1621630" y="4593430"/>
            <a:ext cx="976789" cy="832009"/>
          </a:xfrm>
          <a:prstGeom prst="straightConnector1">
            <a:avLst/>
          </a:prstGeom>
          <a:noFill/>
          <a:ln w="9525">
            <a:solidFill>
              <a:srgbClr val="FF000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
        <p:nvSpPr>
          <p:cNvPr id="31" name="AutoShape 2"/>
          <p:cNvSpPr>
            <a:spLocks noChangeShapeType="1"/>
          </p:cNvSpPr>
          <p:nvPr/>
        </p:nvSpPr>
        <p:spPr bwMode="auto">
          <a:xfrm>
            <a:off x="1622953" y="4594984"/>
            <a:ext cx="222516" cy="515180"/>
          </a:xfrm>
          <a:prstGeom prst="straightConnector1">
            <a:avLst/>
          </a:prstGeom>
          <a:noFill/>
          <a:ln w="9525">
            <a:solidFill>
              <a:srgbClr val="FF0000"/>
            </a:solidFill>
            <a:round/>
            <a:headEnd/>
            <a:tailEnd type="oval" w="med" len="med"/>
          </a:ln>
        </p:spPr>
        <p:txBody>
          <a:bodyPr vert="horz" wrap="square" lIns="91440" tIns="45720" rIns="91440" bIns="45720" numCol="1" anchor="t" anchorCtr="0" compatLnSpc="1">
            <a:prstTxWarp prst="textNoShape">
              <a:avLst/>
            </a:prstTxWarp>
          </a:bodyPr>
          <a:lstStyle/>
          <a:p>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5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 name="Image 21" descr="Graphe sensibilités dpy V3.jpg"/>
          <p:cNvPicPr/>
          <p:nvPr/>
        </p:nvPicPr>
        <p:blipFill>
          <a:blip r:embed="rId5"/>
          <a:stretch>
            <a:fillRect/>
          </a:stretch>
        </p:blipFill>
        <p:spPr>
          <a:xfrm>
            <a:off x="431800" y="1253066"/>
            <a:ext cx="3991557" cy="2935857"/>
          </a:xfrm>
          <a:prstGeom prst="rect">
            <a:avLst/>
          </a:prstGeom>
        </p:spPr>
      </p:pic>
      <p:pic>
        <p:nvPicPr>
          <p:cNvPr id="23" name="Image 22" descr="Graphe contributions dpy sans réglage V3.jpg"/>
          <p:cNvPicPr/>
          <p:nvPr/>
        </p:nvPicPr>
        <p:blipFill>
          <a:blip r:embed="rId6"/>
          <a:stretch>
            <a:fillRect/>
          </a:stretch>
        </p:blipFill>
        <p:spPr>
          <a:xfrm>
            <a:off x="4824763" y="3838420"/>
            <a:ext cx="3946704" cy="2562380"/>
          </a:xfrm>
          <a:prstGeom prst="rect">
            <a:avLst/>
          </a:prstGeom>
        </p:spPr>
      </p:pic>
      <p:graphicFrame>
        <p:nvGraphicFramePr>
          <p:cNvPr id="9" name="Tableau 8"/>
          <p:cNvGraphicFramePr>
            <a:graphicFrameLocks noGrp="1"/>
          </p:cNvGraphicFramePr>
          <p:nvPr/>
        </p:nvGraphicFramePr>
        <p:xfrm>
          <a:off x="4936067" y="1995373"/>
          <a:ext cx="3877733" cy="1737360"/>
        </p:xfrm>
        <a:graphic>
          <a:graphicData uri="http://schemas.openxmlformats.org/drawingml/2006/table">
            <a:tbl>
              <a:tblPr firstRow="1" bandRow="1">
                <a:tableStyleId>{5C22544A-7EE6-4342-B048-85BDC9FD1C3A}</a:tableStyleId>
              </a:tblPr>
              <a:tblGrid>
                <a:gridCol w="834790"/>
                <a:gridCol w="3042943"/>
              </a:tblGrid>
              <a:tr h="3480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accent1"/>
                          </a:solidFill>
                          <a:latin typeface="+mn-lt"/>
                          <a:ea typeface="ＭＳ Ｐゴシック" pitchFamily="-106" charset="-128"/>
                          <a:cs typeface="+mn-cs"/>
                        </a:rPr>
                        <a:t>Choix des tolérances de départ :</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7228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fr-FR" sz="1200" dirty="0" smtClean="0">
                          <a:cs typeface="Arial" pitchFamily="34" charset="0"/>
                        </a:rPr>
                        <a:t>Liaisons :</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50000"/>
                        </a:lnSpc>
                        <a:buFont typeface="Arial" pitchFamily="34" charset="0"/>
                        <a:buChar char="•"/>
                      </a:pPr>
                      <a:r>
                        <a:rPr lang="fr-FR" sz="1200" dirty="0" smtClean="0">
                          <a:cs typeface="Arial" pitchFamily="34" charset="0"/>
                        </a:rPr>
                        <a:t> Jeu profilés – paumelles : 0,2 </a:t>
                      </a:r>
                      <a:r>
                        <a:rPr lang="fr-FR" sz="1200" dirty="0" smtClean="0">
                          <a:cs typeface="Times New Roman"/>
                        </a:rPr>
                        <a:t>± 0,2</a:t>
                      </a:r>
                    </a:p>
                    <a:p>
                      <a:pPr>
                        <a:lnSpc>
                          <a:spcPct val="150000"/>
                        </a:lnSpc>
                        <a:buFont typeface="Arial" pitchFamily="34" charset="0"/>
                        <a:buNone/>
                      </a:pPr>
                      <a:r>
                        <a:rPr lang="fr-FR" sz="1200" baseline="0" dirty="0" smtClean="0">
                          <a:cs typeface="Times New Roman"/>
                        </a:rPr>
                        <a:t>   </a:t>
                      </a:r>
                      <a:r>
                        <a:rPr lang="fr-FR" sz="1200" dirty="0" smtClean="0">
                          <a:cs typeface="Times New Roman"/>
                        </a:rPr>
                        <a:t>(languette          )</a:t>
                      </a:r>
                    </a:p>
                    <a:p>
                      <a:pPr>
                        <a:buFont typeface="Arial" pitchFamily="34" charset="0"/>
                        <a:buChar char="•"/>
                      </a:pPr>
                      <a:r>
                        <a:rPr lang="fr-FR" sz="1200" dirty="0" smtClean="0">
                          <a:cs typeface="Times New Roman"/>
                        </a:rPr>
                        <a:t>  Axe – paumelle mobile : H9 e9</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4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cs typeface="Times New Roman"/>
                        </a:rPr>
                        <a:t>Pièces :</a:t>
                      </a:r>
                    </a:p>
                    <a:p>
                      <a:endParaRPr lang="fr-FR" sz="1200"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50000"/>
                        </a:lnSpc>
                        <a:buFont typeface="Arial" pitchFamily="34" charset="0"/>
                        <a:buChar char="•"/>
                      </a:pPr>
                      <a:r>
                        <a:rPr lang="fr-FR" sz="1200" dirty="0" smtClean="0">
                          <a:cs typeface="Times New Roman"/>
                        </a:rPr>
                        <a:t> Localisation  : 0,12</a:t>
                      </a:r>
                    </a:p>
                    <a:p>
                      <a:pPr>
                        <a:buFont typeface="Arial" pitchFamily="34" charset="0"/>
                        <a:buChar char="•"/>
                      </a:pPr>
                      <a:r>
                        <a:rPr lang="fr-FR" sz="1200" dirty="0" smtClean="0">
                          <a:cs typeface="Times New Roman"/>
                        </a:rPr>
                        <a:t> Orientation (parallélisme) : 0,03</a:t>
                      </a:r>
                      <a:endParaRPr lang="fr-FR" sz="1200" dirty="0" smtClean="0">
                        <a:cs typeface="Arial" pitchFamily="34"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2" name="Titre 1"/>
          <p:cNvSpPr>
            <a:spLocks noGrp="1"/>
          </p:cNvSpPr>
          <p:nvPr>
            <p:ph type="title"/>
          </p:nvPr>
        </p:nvSpPr>
        <p:spPr>
          <a:xfrm>
            <a:off x="600075" y="338667"/>
            <a:ext cx="8042275" cy="597958"/>
          </a:xfrm>
        </p:spPr>
        <p:txBody>
          <a:bodyPr>
            <a:normAutofit/>
          </a:bodyPr>
          <a:lstStyle/>
          <a:p>
            <a:r>
              <a:rPr lang="fr-FR" sz="3200" dirty="0" smtClean="0"/>
              <a:t>La quantification</a:t>
            </a:r>
            <a:r>
              <a:rPr lang="fr-FR" sz="3200" baseline="0" dirty="0" smtClean="0"/>
              <a:t> des IT : La</a:t>
            </a:r>
            <a:r>
              <a:rPr lang="fr-FR" sz="3200" dirty="0" smtClean="0"/>
              <a:t> méthode</a:t>
            </a:r>
            <a:endParaRPr lang="fr-FR" sz="3200" dirty="0"/>
          </a:p>
        </p:txBody>
      </p:sp>
      <p:graphicFrame>
        <p:nvGraphicFramePr>
          <p:cNvPr id="8" name="Objet 7"/>
          <p:cNvGraphicFramePr>
            <a:graphicFrameLocks noChangeAspect="1"/>
          </p:cNvGraphicFramePr>
          <p:nvPr/>
        </p:nvGraphicFramePr>
        <p:xfrm>
          <a:off x="6742915" y="2635378"/>
          <a:ext cx="359028" cy="308377"/>
        </p:xfrm>
        <a:graphic>
          <a:graphicData uri="http://schemas.openxmlformats.org/presentationml/2006/ole">
            <p:oleObj spid="_x0000_s60418" name="Équation" r:id="rId7" imgW="266400" imgH="228600" progId="Equation.3">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txBox="1">
            <a:spLocks/>
          </p:cNvSpPr>
          <p:nvPr/>
        </p:nvSpPr>
        <p:spPr bwMode="auto">
          <a:xfrm>
            <a:off x="500034" y="285728"/>
            <a:ext cx="8229600" cy="7858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0" i="0" u="none" strike="noStrike" kern="1200" cap="none" spc="0" normalizeH="0" baseline="0" noProof="0" smtClean="0">
                <a:ln>
                  <a:noFill/>
                </a:ln>
                <a:solidFill>
                  <a:schemeClr val="accent1"/>
                </a:solidFill>
                <a:effectLst/>
                <a:uLnTx/>
                <a:uFillTx/>
                <a:latin typeface="+mj-lt"/>
                <a:ea typeface="ＭＳ Ｐゴシック" pitchFamily="-106" charset="-128"/>
                <a:cs typeface="+mj-cs"/>
              </a:rPr>
              <a:t>Albi 2004 : démarche géométrique</a:t>
            </a:r>
            <a:endParaRPr kumimoji="0" lang="fr-FR" sz="3600" b="0" i="0" u="none" strike="noStrike" kern="1200" cap="none" spc="0" normalizeH="0" baseline="0" noProof="0" dirty="0">
              <a:ln>
                <a:noFill/>
              </a:ln>
              <a:solidFill>
                <a:schemeClr val="accent1"/>
              </a:solidFill>
              <a:effectLst/>
              <a:uLnTx/>
              <a:uFillTx/>
              <a:latin typeface="+mj-lt"/>
              <a:ea typeface="ＭＳ Ｐゴシック" pitchFamily="-106" charset="-128"/>
              <a:cs typeface="+mj-cs"/>
            </a:endParaRPr>
          </a:p>
        </p:txBody>
      </p:sp>
      <p:graphicFrame>
        <p:nvGraphicFramePr>
          <p:cNvPr id="6" name="Diagramme 5"/>
          <p:cNvGraphicFramePr/>
          <p:nvPr/>
        </p:nvGraphicFramePr>
        <p:xfrm>
          <a:off x="601133" y="1820332"/>
          <a:ext cx="7958667" cy="3640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Espace réservé du contenu 3" descr="Extrait plan.jpg"/>
          <p:cNvPicPr>
            <a:picLocks noGrp="1" noChangeAspect="1"/>
          </p:cNvPicPr>
          <p:nvPr>
            <p:ph idx="4294967295"/>
          </p:nvPr>
        </p:nvPicPr>
        <p:blipFill>
          <a:blip r:embed="rId5"/>
          <a:stretch>
            <a:fillRect/>
          </a:stretch>
        </p:blipFill>
        <p:spPr>
          <a:xfrm>
            <a:off x="134377" y="1005396"/>
            <a:ext cx="3684415" cy="2416010"/>
          </a:xfrm>
        </p:spPr>
      </p:pic>
      <p:sp>
        <p:nvSpPr>
          <p:cNvPr id="2" name="Titre 1"/>
          <p:cNvSpPr>
            <a:spLocks noGrp="1"/>
          </p:cNvSpPr>
          <p:nvPr>
            <p:ph type="title"/>
          </p:nvPr>
        </p:nvSpPr>
        <p:spPr>
          <a:xfrm>
            <a:off x="642409" y="313267"/>
            <a:ext cx="8042275" cy="623358"/>
          </a:xfrm>
        </p:spPr>
        <p:txBody>
          <a:bodyPr>
            <a:normAutofit/>
          </a:bodyPr>
          <a:lstStyle/>
          <a:p>
            <a:r>
              <a:rPr lang="fr-FR" sz="3200" dirty="0" smtClean="0"/>
              <a:t>La quantification</a:t>
            </a:r>
            <a:r>
              <a:rPr lang="fr-FR" sz="3200" baseline="0" dirty="0" smtClean="0"/>
              <a:t> des IT : Les</a:t>
            </a:r>
            <a:r>
              <a:rPr lang="fr-FR" sz="3200" dirty="0" smtClean="0"/>
              <a:t> résultats</a:t>
            </a:r>
            <a:endParaRPr lang="fr-FR" sz="3200" dirty="0"/>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5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Tableau 8"/>
          <p:cNvGraphicFramePr>
            <a:graphicFrameLocks noGrp="1"/>
          </p:cNvGraphicFramePr>
          <p:nvPr/>
        </p:nvGraphicFramePr>
        <p:xfrm>
          <a:off x="2658533" y="2599259"/>
          <a:ext cx="6096000" cy="11633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fr-FR" sz="1000" b="0" dirty="0" smtClean="0"/>
                        <a:t>(</a:t>
                      </a:r>
                      <a:r>
                        <a:rPr lang="fr-FR" sz="1000" b="0" dirty="0" err="1" smtClean="0"/>
                        <a:t>dy</a:t>
                      </a:r>
                      <a:r>
                        <a:rPr lang="fr-FR" sz="1000" b="0" dirty="0" smtClean="0"/>
                        <a:t> en mm)</a:t>
                      </a:r>
                      <a:endParaRPr lang="fr-FR" sz="1000" b="0" dirty="0">
                        <a:latin typeface="+mj-lt"/>
                      </a:endParaRPr>
                    </a:p>
                  </a:txBody>
                  <a:tcPr anchor="ctr"/>
                </a:tc>
                <a:tc>
                  <a:txBody>
                    <a:bodyPr/>
                    <a:lstStyle/>
                    <a:p>
                      <a:pPr algn="ctr"/>
                      <a:r>
                        <a:rPr lang="fr-FR" sz="1000" b="0" dirty="0" smtClean="0"/>
                        <a:t>Calcul</a:t>
                      </a:r>
                      <a:r>
                        <a:rPr lang="fr-FR" sz="1000" b="0" baseline="0" dirty="0" smtClean="0"/>
                        <a:t> classique (arithmétique)</a:t>
                      </a:r>
                      <a:endParaRPr lang="fr-FR" sz="1000" b="0" dirty="0">
                        <a:latin typeface="+mj-lt"/>
                      </a:endParaRPr>
                    </a:p>
                  </a:txBody>
                  <a:tcPr anchor="ctr"/>
                </a:tc>
                <a:tc>
                  <a:txBody>
                    <a:bodyPr/>
                    <a:lstStyle/>
                    <a:p>
                      <a:pPr algn="ctr"/>
                      <a:endParaRPr lang="fr-FR" sz="1400" b="0" dirty="0">
                        <a:latin typeface="+mj-lt"/>
                      </a:endParaRPr>
                    </a:p>
                  </a:txBody>
                  <a:tcPr anchor="ctr"/>
                </a:tc>
                <a:tc>
                  <a:txBody>
                    <a:bodyPr/>
                    <a:lstStyle/>
                    <a:p>
                      <a:pPr algn="ctr"/>
                      <a:r>
                        <a:rPr lang="fr-FR" sz="1000" b="0" dirty="0" smtClean="0"/>
                        <a:t>Calcul statistique</a:t>
                      </a:r>
                      <a:endParaRPr lang="fr-FR" sz="1000" b="0" dirty="0">
                        <a:latin typeface="+mj-lt"/>
                      </a:endParaRPr>
                    </a:p>
                  </a:txBody>
                  <a:tcPr anchor="ctr"/>
                </a:tc>
                <a:tc>
                  <a:txBody>
                    <a:bodyPr/>
                    <a:lstStyle/>
                    <a:p>
                      <a:pPr algn="ctr"/>
                      <a:endParaRPr lang="fr-FR" sz="1400" b="0" dirty="0">
                        <a:solidFill>
                          <a:srgbClr val="00B050"/>
                        </a:solidFill>
                        <a:latin typeface="+mj-lt"/>
                      </a:endParaRPr>
                    </a:p>
                  </a:txBody>
                  <a:tcPr anchor="ctr"/>
                </a:tc>
              </a:tr>
              <a:tr h="370840">
                <a:tc>
                  <a:txBody>
                    <a:bodyPr/>
                    <a:lstStyle/>
                    <a:p>
                      <a:pPr algn="ctr"/>
                      <a:endParaRPr lang="fr-FR" sz="1000" b="0" dirty="0">
                        <a:latin typeface="+mj-lt"/>
                      </a:endParaRPr>
                    </a:p>
                  </a:txBody>
                  <a:tcPr anchor="ctr"/>
                </a:tc>
                <a:tc>
                  <a:txBody>
                    <a:bodyPr/>
                    <a:lstStyle/>
                    <a:p>
                      <a:pPr algn="ctr"/>
                      <a:r>
                        <a:rPr lang="fr-FR" sz="1400" b="0" dirty="0" smtClean="0"/>
                        <a:t>± 0,91 maxi</a:t>
                      </a:r>
                      <a:endParaRPr lang="fr-FR" sz="1400" b="0" dirty="0">
                        <a:latin typeface="+mj-lt"/>
                      </a:endParaRPr>
                    </a:p>
                  </a:txBody>
                  <a:tcPr anchor="ctr"/>
                </a:tc>
                <a:tc>
                  <a:txBody>
                    <a:bodyPr/>
                    <a:lstStyle/>
                    <a:p>
                      <a:pPr algn="ctr"/>
                      <a:r>
                        <a:rPr lang="fr-FR" sz="1400" b="0" dirty="0" smtClean="0">
                          <a:solidFill>
                            <a:srgbClr val="FF0000"/>
                          </a:solidFill>
                        </a:rPr>
                        <a:t> &gt;&gt;</a:t>
                      </a:r>
                      <a:r>
                        <a:rPr lang="fr-FR" sz="1400" b="0" baseline="0" dirty="0" smtClean="0">
                          <a:solidFill>
                            <a:srgbClr val="FF0000"/>
                          </a:solidFill>
                        </a:rPr>
                        <a:t> </a:t>
                      </a:r>
                      <a:r>
                        <a:rPr lang="fr-FR" sz="1400" b="0" kern="1200" dirty="0" smtClean="0">
                          <a:solidFill>
                            <a:srgbClr val="FF0000"/>
                          </a:solidFill>
                        </a:rPr>
                        <a:t>±</a:t>
                      </a:r>
                      <a:r>
                        <a:rPr lang="fr-FR" sz="1400" b="0" baseline="0" dirty="0" smtClean="0">
                          <a:solidFill>
                            <a:srgbClr val="FF0000"/>
                          </a:solidFill>
                        </a:rPr>
                        <a:t> 0,3</a:t>
                      </a:r>
                      <a:endParaRPr lang="fr-FR" sz="1400" b="0" dirty="0">
                        <a:solidFill>
                          <a:srgbClr val="FF0000"/>
                        </a:solidFill>
                        <a:latin typeface="+mj-lt"/>
                      </a:endParaRPr>
                    </a:p>
                  </a:txBody>
                  <a:tcPr anchor="ctr"/>
                </a:tc>
                <a:tc>
                  <a:txBody>
                    <a:bodyPr/>
                    <a:lstStyle/>
                    <a:p>
                      <a:pPr algn="ctr"/>
                      <a:endParaRPr lang="fr-FR" sz="1400" b="0" dirty="0">
                        <a:latin typeface="+mj-lt"/>
                      </a:endParaRPr>
                    </a:p>
                  </a:txBody>
                  <a:tcPr anchor="ctr"/>
                </a:tc>
                <a:tc>
                  <a:txBody>
                    <a:bodyPr/>
                    <a:lstStyle/>
                    <a:p>
                      <a:pPr algn="ctr"/>
                      <a:endParaRPr lang="fr-FR" sz="1400" b="0" dirty="0">
                        <a:solidFill>
                          <a:srgbClr val="00B050"/>
                        </a:solidFill>
                        <a:latin typeface="+mj-lt"/>
                      </a:endParaRPr>
                    </a:p>
                  </a:txBody>
                  <a:tcPr anchor="ctr"/>
                </a:tc>
              </a:tr>
              <a:tr h="370840">
                <a:tc>
                  <a:txBody>
                    <a:bodyPr/>
                    <a:lstStyle/>
                    <a:p>
                      <a:pPr algn="ctr"/>
                      <a:r>
                        <a:rPr lang="fr-FR" sz="1000" b="0" dirty="0" smtClean="0"/>
                        <a:t>Avec réglage des paumelles</a:t>
                      </a:r>
                      <a:endParaRPr lang="fr-FR" sz="10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t>± 0,51 maxi</a:t>
                      </a:r>
                    </a:p>
                  </a:txBody>
                  <a:tcPr anchor="ctr"/>
                </a:tc>
                <a:tc>
                  <a:txBody>
                    <a:bodyPr/>
                    <a:lstStyle/>
                    <a:p>
                      <a:pPr algn="ctr"/>
                      <a:r>
                        <a:rPr lang="fr-FR" sz="1400" b="0" dirty="0" smtClean="0">
                          <a:solidFill>
                            <a:srgbClr val="FF0000"/>
                          </a:solidFill>
                        </a:rPr>
                        <a:t>&gt; </a:t>
                      </a:r>
                      <a:r>
                        <a:rPr lang="fr-FR" sz="1400" b="0" kern="1200" dirty="0" smtClean="0">
                          <a:solidFill>
                            <a:srgbClr val="FF0000"/>
                          </a:solidFill>
                        </a:rPr>
                        <a:t>± </a:t>
                      </a:r>
                      <a:r>
                        <a:rPr lang="fr-FR" sz="1400" b="0" dirty="0" smtClean="0">
                          <a:solidFill>
                            <a:srgbClr val="FF0000"/>
                          </a:solidFill>
                        </a:rPr>
                        <a:t>0,3</a:t>
                      </a:r>
                      <a:endParaRPr lang="fr-FR" sz="1400" b="0" dirty="0">
                        <a:solidFill>
                          <a:srgbClr val="FF0000"/>
                        </a:solidFill>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t>± 0,21 maxi</a:t>
                      </a:r>
                    </a:p>
                  </a:txBody>
                  <a:tcPr anchor="ctr"/>
                </a:tc>
                <a:tc>
                  <a:txBody>
                    <a:bodyPr/>
                    <a:lstStyle/>
                    <a:p>
                      <a:pPr algn="ctr"/>
                      <a:r>
                        <a:rPr lang="fr-FR" sz="1400" b="0" dirty="0" smtClean="0">
                          <a:solidFill>
                            <a:srgbClr val="00B050"/>
                          </a:solidFill>
                        </a:rPr>
                        <a:t>Acceptable</a:t>
                      </a:r>
                      <a:endParaRPr lang="fr-FR" sz="1400" b="0" dirty="0">
                        <a:solidFill>
                          <a:srgbClr val="00B050"/>
                        </a:solidFill>
                        <a:latin typeface="+mj-lt"/>
                      </a:endParaRPr>
                    </a:p>
                  </a:txBody>
                  <a:tcPr anchor="ctr"/>
                </a:tc>
              </a:tr>
            </a:tbl>
          </a:graphicData>
        </a:graphic>
      </p:graphicFrame>
      <p:graphicFrame>
        <p:nvGraphicFramePr>
          <p:cNvPr id="10" name="Tableau 9"/>
          <p:cNvGraphicFramePr>
            <a:graphicFrameLocks noGrp="1"/>
          </p:cNvGraphicFramePr>
          <p:nvPr/>
        </p:nvGraphicFramePr>
        <p:xfrm>
          <a:off x="524932" y="3809984"/>
          <a:ext cx="6451600" cy="2440456"/>
        </p:xfrm>
        <a:graphic>
          <a:graphicData uri="http://schemas.openxmlformats.org/drawingml/2006/table">
            <a:tbl>
              <a:tblPr firstRow="1" bandRow="1">
                <a:tableStyleId>{5C22544A-7EE6-4342-B048-85BDC9FD1C3A}</a:tableStyleId>
              </a:tblPr>
              <a:tblGrid>
                <a:gridCol w="1168401"/>
                <a:gridCol w="1236134"/>
                <a:gridCol w="1466425"/>
                <a:gridCol w="1290320"/>
                <a:gridCol w="1290320"/>
              </a:tblGrid>
              <a:tr h="276376">
                <a:tc>
                  <a:txBody>
                    <a:bodyPr/>
                    <a:lstStyle/>
                    <a:p>
                      <a:pPr algn="ctr"/>
                      <a:r>
                        <a:rPr lang="fr-FR" sz="1000" b="0" dirty="0" smtClean="0"/>
                        <a:t>(</a:t>
                      </a:r>
                      <a:r>
                        <a:rPr lang="fr-FR" sz="1000" b="0" kern="1200" dirty="0" smtClean="0">
                          <a:solidFill>
                            <a:schemeClr val="lt1"/>
                          </a:solidFill>
                          <a:latin typeface="+mn-lt"/>
                          <a:ea typeface="+mn-ea"/>
                          <a:cs typeface="Times New Roman"/>
                          <a:sym typeface="Symbol"/>
                        </a:rPr>
                        <a:t>x en </a:t>
                      </a:r>
                      <a:r>
                        <a:rPr lang="fr-FR" sz="1000" b="0" dirty="0" err="1" smtClean="0"/>
                        <a:t>mrad</a:t>
                      </a:r>
                      <a:r>
                        <a:rPr lang="fr-FR" sz="1000" b="0" dirty="0" smtClean="0"/>
                        <a:t>)</a:t>
                      </a:r>
                      <a:endParaRPr lang="fr-FR" sz="1000" b="0" dirty="0">
                        <a:latin typeface="+mj-lt"/>
                      </a:endParaRPr>
                    </a:p>
                  </a:txBody>
                  <a:tcPr anchor="ctr"/>
                </a:tc>
                <a:tc>
                  <a:txBody>
                    <a:bodyPr/>
                    <a:lstStyle/>
                    <a:p>
                      <a:pPr algn="ctr"/>
                      <a:r>
                        <a:rPr lang="fr-FR" sz="1000" b="0" dirty="0" smtClean="0"/>
                        <a:t>Rotulage</a:t>
                      </a:r>
                      <a:endParaRPr lang="fr-FR" sz="1000" b="0" dirty="0">
                        <a:latin typeface="+mj-lt"/>
                      </a:endParaRPr>
                    </a:p>
                  </a:txBody>
                  <a:tcPr anchor="ctr"/>
                </a:tc>
                <a:tc gridSpan="2">
                  <a:txBody>
                    <a:bodyPr/>
                    <a:lstStyle/>
                    <a:p>
                      <a:pPr algn="ctr"/>
                      <a:r>
                        <a:rPr lang="fr-FR" sz="1000" b="0" dirty="0" smtClean="0"/>
                        <a:t>Autres</a:t>
                      </a:r>
                      <a:r>
                        <a:rPr lang="fr-FR" sz="1000" b="0" baseline="0" dirty="0" smtClean="0"/>
                        <a:t> défauts angulaires</a:t>
                      </a:r>
                      <a:endParaRPr lang="fr-FR" sz="1000" b="0" dirty="0">
                        <a:latin typeface="+mj-lt"/>
                      </a:endParaRPr>
                    </a:p>
                  </a:txBody>
                  <a:tcPr anchor="ctr"/>
                </a:tc>
                <a:tc hMerge="1">
                  <a:txBody>
                    <a:bodyPr/>
                    <a:lstStyle/>
                    <a:p>
                      <a:endParaRPr lang="fr-FR" sz="1200" b="0" dirty="0">
                        <a:latin typeface="+mj-lt"/>
                      </a:endParaRPr>
                    </a:p>
                  </a:txBody>
                  <a:tcPr/>
                </a:tc>
                <a:tc>
                  <a:txBody>
                    <a:bodyPr/>
                    <a:lstStyle/>
                    <a:p>
                      <a:pPr algn="ctr"/>
                      <a:endParaRPr lang="fr-FR" sz="1000" b="0" dirty="0">
                        <a:latin typeface="+mj-lt"/>
                      </a:endParaRPr>
                    </a:p>
                  </a:txBody>
                  <a:tcPr anchor="ctr"/>
                </a:tc>
              </a:tr>
              <a:tr h="278278">
                <a:tc rowSpan="3">
                  <a:txBody>
                    <a:bodyPr/>
                    <a:lstStyle/>
                    <a:p>
                      <a:pPr algn="ctr"/>
                      <a:endParaRPr lang="fr-FR" sz="1000" b="0" dirty="0">
                        <a:latin typeface="+mj-lt"/>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baseline="0" dirty="0" smtClean="0">
                          <a:latin typeface="+mn-lt"/>
                        </a:rPr>
                        <a:t>1,3 mini</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baseline="0" dirty="0" smtClean="0">
                          <a:latin typeface="+mn-lt"/>
                        </a:rPr>
                        <a:t>4,9 maxi)</a:t>
                      </a:r>
                    </a:p>
                  </a:txBody>
                  <a:tcPr anchor="ctr"/>
                </a:tc>
                <a:tc gridSpan="2">
                  <a:txBody>
                    <a:bodyPr/>
                    <a:lstStyle/>
                    <a:p>
                      <a:pPr algn="ctr"/>
                      <a:r>
                        <a:rPr lang="fr-FR" sz="1400" b="0" dirty="0" smtClean="0">
                          <a:latin typeface="+mn-lt"/>
                        </a:rPr>
                        <a:t> </a:t>
                      </a:r>
                      <a:r>
                        <a:rPr lang="fr-FR" sz="1400" b="0" kern="1200" dirty="0" smtClean="0">
                          <a:latin typeface="+mn-lt"/>
                        </a:rPr>
                        <a:t>±</a:t>
                      </a:r>
                      <a:r>
                        <a:rPr lang="fr-FR" sz="1400" b="0" dirty="0" smtClean="0">
                          <a:latin typeface="+mn-lt"/>
                          <a:cs typeface="Times New Roman"/>
                        </a:rPr>
                        <a:t> </a:t>
                      </a:r>
                      <a:r>
                        <a:rPr lang="fr-FR" sz="1400" b="0" baseline="0" dirty="0" smtClean="0">
                          <a:latin typeface="+mn-lt"/>
                        </a:rPr>
                        <a:t>28,3 maxi</a:t>
                      </a:r>
                      <a:endParaRPr lang="fr-FR" sz="1400" b="0" dirty="0">
                        <a:latin typeface="+mn-lt"/>
                      </a:endParaRPr>
                    </a:p>
                  </a:txBody>
                  <a:tcPr anchor="ctr"/>
                </a:tc>
                <a:tc hMerge="1">
                  <a:txBody>
                    <a:bodyPr/>
                    <a:lstStyle/>
                    <a:p>
                      <a:endParaRPr lang="fr-FR" sz="1200" b="0" dirty="0">
                        <a:latin typeface="+mj-lt"/>
                      </a:endParaRPr>
                    </a:p>
                  </a:txBody>
                  <a:tcPr/>
                </a:tc>
                <a:tc rowSpan="3">
                  <a:txBody>
                    <a:bodyPr/>
                    <a:lstStyle/>
                    <a:p>
                      <a:pPr algn="ctr"/>
                      <a:r>
                        <a:rPr lang="fr-FR" sz="1400" b="0" kern="1200" dirty="0" smtClean="0">
                          <a:solidFill>
                            <a:srgbClr val="FF0000"/>
                          </a:solidFill>
                          <a:latin typeface="+mn-lt"/>
                          <a:ea typeface="+mn-ea"/>
                          <a:cs typeface="+mn-cs"/>
                        </a:rPr>
                        <a:t>Inacceptable</a:t>
                      </a:r>
                    </a:p>
                  </a:txBody>
                  <a:tcPr anchor="ctr"/>
                </a:tc>
              </a:tr>
              <a:tr h="473073">
                <a:tc vMerge="1">
                  <a:txBody>
                    <a:bodyPr/>
                    <a:lstStyle/>
                    <a:p>
                      <a:endParaRPr lang="fr-FR"/>
                    </a:p>
                  </a:txBody>
                  <a:tcPr/>
                </a:tc>
                <a:tc vMerge="1">
                  <a:txBody>
                    <a:bodyPr/>
                    <a:lstStyle/>
                    <a:p>
                      <a:endParaRPr lang="fr-FR"/>
                    </a:p>
                  </a:txBody>
                  <a:tcPr/>
                </a:tc>
                <a:tc>
                  <a:txBody>
                    <a:bodyPr/>
                    <a:lstStyle/>
                    <a:p>
                      <a:pPr algn="ctr"/>
                      <a:r>
                        <a:rPr lang="fr-FR" sz="1400" b="0" dirty="0" smtClean="0">
                          <a:latin typeface="+mn-lt"/>
                        </a:rPr>
                        <a:t>Paumelle</a:t>
                      </a:r>
                      <a:r>
                        <a:rPr lang="fr-FR" sz="1400" b="0" baseline="0" dirty="0" smtClean="0">
                          <a:latin typeface="+mn-lt"/>
                        </a:rPr>
                        <a:t> profilé (jeux)</a:t>
                      </a:r>
                      <a:endParaRPr lang="fr-FR" sz="1400" b="0" dirty="0">
                        <a:latin typeface="+mn-lt"/>
                      </a:endParaRPr>
                    </a:p>
                  </a:txBody>
                  <a:tcPr anchor="ctr"/>
                </a:tc>
                <a:tc>
                  <a:txBody>
                    <a:bodyPr/>
                    <a:lstStyle/>
                    <a:p>
                      <a:pPr algn="ctr"/>
                      <a:endParaRPr lang="fr-FR" sz="1400" b="0" dirty="0">
                        <a:latin typeface="+mn-lt"/>
                      </a:endParaRPr>
                    </a:p>
                  </a:txBody>
                  <a:tcPr anchor="ctr"/>
                </a:tc>
                <a:tc vMerge="1">
                  <a:txBody>
                    <a:bodyPr/>
                    <a:lstStyle/>
                    <a:p>
                      <a:endParaRPr lang="fr-FR"/>
                    </a:p>
                  </a:txBody>
                  <a:tcPr/>
                </a:tc>
              </a:tr>
              <a:tr h="473073">
                <a:tc vMerge="1">
                  <a:txBody>
                    <a:bodyPr/>
                    <a:lstStyle/>
                    <a:p>
                      <a:endParaRPr lang="fr-FR"/>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a:t>
                      </a:r>
                      <a:r>
                        <a:rPr lang="fr-FR" sz="1400" b="0" kern="1200" baseline="0" dirty="0" smtClean="0">
                          <a:latin typeface="+mn-lt"/>
                        </a:rPr>
                        <a:t>  22,8 maxi</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baseline="0" dirty="0" smtClean="0">
                          <a:solidFill>
                            <a:schemeClr val="dk1"/>
                          </a:solidFill>
                          <a:latin typeface="+mn-lt"/>
                          <a:ea typeface="+mn-ea"/>
                          <a:cs typeface="+mn-cs"/>
                        </a:rPr>
                        <a:t>(</a:t>
                      </a:r>
                      <a:r>
                        <a:rPr lang="fr-FR" sz="1400" b="0" kern="1200" baseline="0" dirty="0" smtClean="0">
                          <a:solidFill>
                            <a:srgbClr val="0070C0"/>
                          </a:solidFill>
                          <a:latin typeface="+mn-lt"/>
                          <a:ea typeface="+mn-ea"/>
                          <a:cs typeface="+mn-cs"/>
                        </a:rPr>
                        <a:t>0 mini</a:t>
                      </a:r>
                      <a:r>
                        <a:rPr lang="fr-FR" sz="1400" b="0" kern="1200" baseline="0" dirty="0" smtClean="0">
                          <a:solidFill>
                            <a:schemeClr val="dk1"/>
                          </a:solidFill>
                          <a:latin typeface="+mn-lt"/>
                          <a:ea typeface="+mn-ea"/>
                          <a:cs typeface="+mn-cs"/>
                        </a:rPr>
                        <a:t>)</a:t>
                      </a:r>
                      <a:endParaRPr lang="fr-FR" sz="14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a:t>
                      </a:r>
                      <a:r>
                        <a:rPr lang="fr-FR" sz="1400" b="0" kern="1200" baseline="0" dirty="0" smtClean="0">
                          <a:latin typeface="+mn-lt"/>
                        </a:rPr>
                        <a:t> 5,5 maxi</a:t>
                      </a:r>
                      <a:endParaRPr lang="fr-FR" sz="1400" b="0" kern="1200" dirty="0" smtClean="0">
                        <a:solidFill>
                          <a:schemeClr val="dk1"/>
                        </a:solidFill>
                        <a:latin typeface="+mn-lt"/>
                        <a:ea typeface="+mn-ea"/>
                        <a:cs typeface="+mn-cs"/>
                      </a:endParaRPr>
                    </a:p>
                  </a:txBody>
                  <a:tcPr anchor="ctr"/>
                </a:tc>
                <a:tc vMerge="1">
                  <a:txBody>
                    <a:bodyPr/>
                    <a:lstStyle/>
                    <a:p>
                      <a:endParaRPr lang="fr-FR"/>
                    </a:p>
                  </a:txBody>
                  <a:tcPr/>
                </a:tc>
              </a:tr>
              <a:tr h="751351">
                <a:tc>
                  <a:txBody>
                    <a:bodyPr/>
                    <a:lstStyle/>
                    <a:p>
                      <a:pPr algn="ctr"/>
                      <a:r>
                        <a:rPr lang="fr-FR" sz="1000" b="0" dirty="0" smtClean="0"/>
                        <a:t>Avec réglage des paumelles</a:t>
                      </a:r>
                      <a:endParaRPr lang="fr-FR" sz="10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kern="1200" dirty="0" smtClean="0">
                          <a:solidFill>
                            <a:srgbClr val="0070C0"/>
                          </a:solidFill>
                          <a:latin typeface="+mn-lt"/>
                        </a:rPr>
                        <a:t>1,</a:t>
                      </a:r>
                      <a:r>
                        <a:rPr lang="fr-FR" sz="1400" b="0" kern="1200" baseline="0" dirty="0" smtClean="0">
                          <a:solidFill>
                            <a:srgbClr val="0070C0"/>
                          </a:solidFill>
                          <a:latin typeface="+mn-lt"/>
                        </a:rPr>
                        <a:t>3 mini</a:t>
                      </a:r>
                      <a:r>
                        <a:rPr lang="fr-FR" sz="1400" b="0" kern="1200" dirty="0" smtClean="0">
                          <a:solidFill>
                            <a:srgbClr val="0070C0"/>
                          </a:solidFill>
                          <a:latin typeface="+mn-lt"/>
                        </a:rPr>
                        <a:t> </a:t>
                      </a:r>
                    </a:p>
                    <a:p>
                      <a:pPr algn="ctr"/>
                      <a:endParaRPr lang="fr-FR" sz="1400" b="0" dirty="0">
                        <a:latin typeface="+mn-lt"/>
                      </a:endParaRPr>
                    </a:p>
                  </a:txBody>
                  <a:tcPr anchor="ctr"/>
                </a:tc>
                <a:tc>
                  <a:txBody>
                    <a:bodyPr/>
                    <a:lstStyle/>
                    <a:p>
                      <a:pPr algn="ctr"/>
                      <a:endParaRPr lang="fr-FR" sz="1400" b="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kern="1200" dirty="0" smtClean="0">
                          <a:solidFill>
                            <a:srgbClr val="0070C0"/>
                          </a:solidFill>
                          <a:latin typeface="+mn-lt"/>
                        </a:rPr>
                        <a:t>5,5 maxi</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2,9 maxi (stat.)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latin typeface="+mj-lt"/>
                        </a:rPr>
                        <a:t> - Garantir</a:t>
                      </a:r>
                      <a:r>
                        <a:rPr lang="fr-FR" sz="1200" b="0" baseline="0" dirty="0" smtClean="0">
                          <a:latin typeface="+mj-lt"/>
                        </a:rPr>
                        <a:t> un </a:t>
                      </a:r>
                      <a:r>
                        <a:rPr lang="fr-FR" sz="1200" b="0" i="1" baseline="0" dirty="0" smtClean="0">
                          <a:latin typeface="+mj-lt"/>
                        </a:rPr>
                        <a:t>réglage</a:t>
                      </a:r>
                      <a:r>
                        <a:rPr lang="fr-FR" sz="1200" b="0" baseline="0" dirty="0" smtClean="0">
                          <a:latin typeface="+mj-lt"/>
                        </a:rPr>
                        <a:t> mini</a:t>
                      </a:r>
                      <a:endParaRPr lang="fr-FR" sz="1200" b="0" dirty="0" smtClean="0">
                        <a:latin typeface="+mj-lt"/>
                      </a:endParaRPr>
                    </a:p>
                    <a:p>
                      <a:pPr algn="ctr"/>
                      <a:r>
                        <a:rPr lang="fr-FR" sz="1200" b="0" dirty="0" smtClean="0">
                          <a:latin typeface="+mj-lt"/>
                        </a:rPr>
                        <a:t>- Réduire le </a:t>
                      </a:r>
                      <a:r>
                        <a:rPr lang="fr-FR" sz="1200" b="0" i="1" dirty="0" smtClean="0">
                          <a:latin typeface="+mj-lt"/>
                        </a:rPr>
                        <a:t>défaut</a:t>
                      </a:r>
                      <a:r>
                        <a:rPr lang="fr-FR" sz="1200" b="0" dirty="0" smtClean="0">
                          <a:latin typeface="+mj-lt"/>
                        </a:rPr>
                        <a:t> pièce</a:t>
                      </a:r>
                    </a:p>
                  </a:txBody>
                  <a:tcPr anchor="ctr"/>
                </a:tc>
              </a:tr>
            </a:tbl>
          </a:graphicData>
        </a:graphic>
      </p:graphicFrame>
      <p:sp>
        <p:nvSpPr>
          <p:cNvPr id="11" name="Flèche droite 10"/>
          <p:cNvSpPr/>
          <p:nvPr/>
        </p:nvSpPr>
        <p:spPr>
          <a:xfrm rot="19749738">
            <a:off x="7010398" y="5537193"/>
            <a:ext cx="609600" cy="186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7772391" y="5926716"/>
            <a:ext cx="880534" cy="381000"/>
          </a:xfrm>
          <a:prstGeom prst="rect">
            <a:avLst/>
          </a:prstGeom>
          <a:noFill/>
        </p:spPr>
        <p:txBody>
          <a:bodyPr wrap="square" rtlCol="0">
            <a:spAutoFit/>
          </a:bodyPr>
          <a:lstStyle/>
          <a:p>
            <a:r>
              <a:rPr lang="fr-FR" dirty="0" smtClean="0"/>
              <a:t>// 0,02</a:t>
            </a:r>
            <a:endParaRPr lang="fr-FR" dirty="0"/>
          </a:p>
        </p:txBody>
      </p:sp>
      <p:sp>
        <p:nvSpPr>
          <p:cNvPr id="15" name="Ellipse 14"/>
          <p:cNvSpPr/>
          <p:nvPr/>
        </p:nvSpPr>
        <p:spPr>
          <a:xfrm>
            <a:off x="1563136" y="2854322"/>
            <a:ext cx="928694" cy="25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lèche droite 13"/>
          <p:cNvSpPr/>
          <p:nvPr/>
        </p:nvSpPr>
        <p:spPr>
          <a:xfrm>
            <a:off x="7052725" y="6028264"/>
            <a:ext cx="609600" cy="1862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7772393" y="5452512"/>
            <a:ext cx="1270007" cy="369332"/>
          </a:xfrm>
          <a:prstGeom prst="rect">
            <a:avLst/>
          </a:prstGeom>
          <a:noFill/>
        </p:spPr>
        <p:txBody>
          <a:bodyPr wrap="square" rtlCol="0">
            <a:spAutoFit/>
          </a:bodyPr>
          <a:lstStyle/>
          <a:p>
            <a:r>
              <a:rPr lang="fr-FR" dirty="0" smtClean="0"/>
              <a:t>H9 d9 …</a:t>
            </a:r>
            <a:endParaRPr lang="fr-FR" dirty="0"/>
          </a:p>
        </p:txBody>
      </p:sp>
      <p:sp>
        <p:nvSpPr>
          <p:cNvPr id="17" name="ZoneTexte 16"/>
          <p:cNvSpPr txBox="1"/>
          <p:nvPr/>
        </p:nvSpPr>
        <p:spPr>
          <a:xfrm>
            <a:off x="4377267" y="1600200"/>
            <a:ext cx="3784600" cy="646331"/>
          </a:xfrm>
          <a:prstGeom prst="rect">
            <a:avLst/>
          </a:prstGeom>
          <a:noFill/>
        </p:spPr>
        <p:txBody>
          <a:bodyPr wrap="square" rtlCol="0">
            <a:spAutoFit/>
          </a:bodyPr>
          <a:lstStyle/>
          <a:p>
            <a:r>
              <a:rPr lang="fr-FR" dirty="0" smtClean="0"/>
              <a:t>Conditions :</a:t>
            </a:r>
          </a:p>
          <a:p>
            <a:r>
              <a:rPr lang="fr-FR" dirty="0" smtClean="0"/>
              <a:t>     </a:t>
            </a:r>
            <a:r>
              <a:rPr lang="fr-FR" dirty="0" err="1" smtClean="0">
                <a:latin typeface="+mj-lt"/>
              </a:rPr>
              <a:t>dy</a:t>
            </a:r>
            <a:r>
              <a:rPr lang="fr-FR" dirty="0" smtClean="0">
                <a:latin typeface="+mj-lt"/>
              </a:rPr>
              <a:t> = </a:t>
            </a:r>
            <a:r>
              <a:rPr lang="fr-FR" dirty="0" smtClean="0">
                <a:latin typeface="+mj-lt"/>
                <a:cs typeface="Times New Roman"/>
              </a:rPr>
              <a:t>± 0,3  mm </a:t>
            </a:r>
            <a:r>
              <a:rPr lang="fr-FR" dirty="0" smtClean="0">
                <a:latin typeface="+mj-lt"/>
                <a:cs typeface="Times New Roman"/>
                <a:sym typeface="Symbol"/>
              </a:rPr>
              <a:t>x = </a:t>
            </a:r>
            <a:r>
              <a:rPr lang="fr-FR" dirty="0" smtClean="0">
                <a:cs typeface="Times New Roman"/>
              </a:rPr>
              <a:t>± 1,2 </a:t>
            </a:r>
            <a:r>
              <a:rPr lang="fr-FR" dirty="0" err="1" smtClean="0">
                <a:cs typeface="Times New Roman"/>
              </a:rPr>
              <a:t>mrad</a:t>
            </a:r>
            <a:r>
              <a:rPr lang="fr-FR" dirty="0" smtClean="0">
                <a:cs typeface="Times New Roman"/>
              </a:rPr>
              <a:t> </a:t>
            </a:r>
            <a:endParaRPr lang="fr-FR" dirty="0">
              <a:latin typeface="+mj-lt"/>
            </a:endParaRPr>
          </a:p>
        </p:txBody>
      </p:sp>
      <p:graphicFrame>
        <p:nvGraphicFramePr>
          <p:cNvPr id="61442" name="Object 2"/>
          <p:cNvGraphicFramePr>
            <a:graphicFrameLocks noChangeAspect="1"/>
          </p:cNvGraphicFramePr>
          <p:nvPr/>
        </p:nvGraphicFramePr>
        <p:xfrm>
          <a:off x="7843307" y="5002743"/>
          <a:ext cx="543277" cy="407458"/>
        </p:xfrm>
        <a:graphic>
          <a:graphicData uri="http://schemas.openxmlformats.org/presentationml/2006/ole">
            <p:oleObj spid="_x0000_s61442" name="Équation" r:id="rId6" imgW="304560" imgH="228600" progId="Equation.3">
              <p:embed/>
            </p:oleObj>
          </a:graphicData>
        </a:graphic>
      </p:graphicFrame>
      <p:sp>
        <p:nvSpPr>
          <p:cNvPr id="19" name="Accolade ouvrante 18"/>
          <p:cNvSpPr/>
          <p:nvPr/>
        </p:nvSpPr>
        <p:spPr>
          <a:xfrm>
            <a:off x="7653868" y="5088466"/>
            <a:ext cx="84666" cy="762000"/>
          </a:xfrm>
          <a:prstGeom prst="leftBrace">
            <a:avLst/>
          </a:prstGeom>
          <a:ln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8" name="Espace réservé du contenu 3" descr="Extrait plan.jpg"/>
          <p:cNvPicPr>
            <a:picLocks noGrp="1" noChangeAspect="1"/>
          </p:cNvPicPr>
          <p:nvPr>
            <p:ph idx="4294967295"/>
          </p:nvPr>
        </p:nvPicPr>
        <p:blipFill>
          <a:blip r:embed="rId4"/>
          <a:stretch>
            <a:fillRect/>
          </a:stretch>
        </p:blipFill>
        <p:spPr>
          <a:xfrm>
            <a:off x="327290" y="1134533"/>
            <a:ext cx="3474569" cy="2278406"/>
          </a:xfrm>
        </p:spPr>
      </p:pic>
      <p:sp>
        <p:nvSpPr>
          <p:cNvPr id="2" name="Titre 1"/>
          <p:cNvSpPr>
            <a:spLocks noGrp="1"/>
          </p:cNvSpPr>
          <p:nvPr>
            <p:ph type="title"/>
          </p:nvPr>
        </p:nvSpPr>
        <p:spPr>
          <a:xfrm>
            <a:off x="540808" y="482600"/>
            <a:ext cx="8042275" cy="555625"/>
          </a:xfrm>
        </p:spPr>
        <p:txBody>
          <a:bodyPr>
            <a:normAutofit fontScale="90000"/>
          </a:bodyPr>
          <a:lstStyle/>
          <a:p>
            <a:r>
              <a:rPr lang="fr-FR" sz="3200" dirty="0" smtClean="0"/>
              <a:t>La quantification</a:t>
            </a:r>
            <a:r>
              <a:rPr lang="fr-FR" sz="3200" baseline="0" dirty="0" smtClean="0"/>
              <a:t> des IT : Les</a:t>
            </a:r>
            <a:r>
              <a:rPr lang="fr-FR" sz="3200" dirty="0" smtClean="0"/>
              <a:t> résultats</a:t>
            </a:r>
            <a:endParaRPr lang="fr-FR" sz="3200" dirty="0"/>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5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Tableau 9"/>
          <p:cNvGraphicFramePr>
            <a:graphicFrameLocks noGrp="1"/>
          </p:cNvGraphicFramePr>
          <p:nvPr/>
        </p:nvGraphicFramePr>
        <p:xfrm>
          <a:off x="1112154" y="4086587"/>
          <a:ext cx="5788180" cy="1916269"/>
        </p:xfrm>
        <a:graphic>
          <a:graphicData uri="http://schemas.openxmlformats.org/drawingml/2006/table">
            <a:tbl>
              <a:tblPr firstRow="1" bandRow="1">
                <a:tableStyleId>{5C22544A-7EE6-4342-B048-85BDC9FD1C3A}</a:tableStyleId>
              </a:tblPr>
              <a:tblGrid>
                <a:gridCol w="1157636"/>
                <a:gridCol w="1157636"/>
                <a:gridCol w="1609958"/>
                <a:gridCol w="1862950"/>
              </a:tblGrid>
              <a:tr h="430424">
                <a:tc>
                  <a:txBody>
                    <a:bodyPr/>
                    <a:lstStyle/>
                    <a:p>
                      <a:pPr algn="ctr"/>
                      <a:r>
                        <a:rPr lang="fr-FR" sz="1000" b="0" dirty="0" smtClean="0"/>
                        <a:t>(</a:t>
                      </a:r>
                      <a:r>
                        <a:rPr lang="fr-FR" sz="1000" b="0" kern="1200" dirty="0" smtClean="0">
                          <a:solidFill>
                            <a:schemeClr val="lt1"/>
                          </a:solidFill>
                          <a:latin typeface="+mn-lt"/>
                          <a:ea typeface="+mn-ea"/>
                          <a:cs typeface="Times New Roman"/>
                          <a:sym typeface="Symbol"/>
                        </a:rPr>
                        <a:t>y en </a:t>
                      </a:r>
                      <a:r>
                        <a:rPr lang="fr-FR" sz="1000" b="0" dirty="0" err="1" smtClean="0"/>
                        <a:t>mrad</a:t>
                      </a:r>
                      <a:r>
                        <a:rPr lang="fr-FR" sz="1000" b="0" dirty="0" smtClean="0"/>
                        <a:t>)</a:t>
                      </a:r>
                      <a:endParaRPr lang="fr-FR" sz="1000" b="0" dirty="0">
                        <a:latin typeface="+mj-lt"/>
                      </a:endParaRPr>
                    </a:p>
                  </a:txBody>
                  <a:tcPr anchor="ctr"/>
                </a:tc>
                <a:tc>
                  <a:txBody>
                    <a:bodyPr/>
                    <a:lstStyle/>
                    <a:p>
                      <a:pPr algn="ctr"/>
                      <a:r>
                        <a:rPr lang="fr-FR" sz="1000" b="0" dirty="0" smtClean="0"/>
                        <a:t>Rotulage</a:t>
                      </a:r>
                      <a:endParaRPr lang="fr-FR" sz="1000" b="0" dirty="0">
                        <a:latin typeface="+mj-lt"/>
                      </a:endParaRPr>
                    </a:p>
                  </a:txBody>
                  <a:tcPr anchor="ctr"/>
                </a:tc>
                <a:tc>
                  <a:txBody>
                    <a:bodyPr/>
                    <a:lstStyle/>
                    <a:p>
                      <a:pPr algn="ctr"/>
                      <a:r>
                        <a:rPr lang="fr-FR" sz="1000" b="0" dirty="0" smtClean="0"/>
                        <a:t>Autres</a:t>
                      </a:r>
                      <a:r>
                        <a:rPr lang="fr-FR" sz="1000" b="0" baseline="0" dirty="0" smtClean="0"/>
                        <a:t> défauts angulaires</a:t>
                      </a:r>
                      <a:endParaRPr lang="fr-FR" sz="1000" b="0" dirty="0">
                        <a:latin typeface="+mj-lt"/>
                      </a:endParaRPr>
                    </a:p>
                  </a:txBody>
                  <a:tcPr anchor="ctr"/>
                </a:tc>
                <a:tc>
                  <a:txBody>
                    <a:bodyPr/>
                    <a:lstStyle/>
                    <a:p>
                      <a:pPr algn="ctr"/>
                      <a:endParaRPr lang="fr-FR" sz="1000" b="0" dirty="0">
                        <a:latin typeface="+mj-lt"/>
                      </a:endParaRPr>
                    </a:p>
                  </a:txBody>
                  <a:tcPr anchor="ctr"/>
                </a:tc>
              </a:tr>
              <a:tr h="849054">
                <a:tc>
                  <a:txBody>
                    <a:bodyPr/>
                    <a:lstStyle/>
                    <a:p>
                      <a:pPr algn="ctr"/>
                      <a:endParaRPr lang="fr-FR" sz="10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baseline="0" dirty="0" smtClean="0">
                          <a:latin typeface="+mn-lt"/>
                        </a:rPr>
                        <a:t>1,3 mini</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a:t>
                      </a:r>
                      <a:r>
                        <a:rPr lang="fr-FR" sz="1400" b="0" baseline="0" dirty="0" smtClean="0">
                          <a:latin typeface="+mn-lt"/>
                        </a:rPr>
                        <a:t>4,9 maxi)</a:t>
                      </a:r>
                    </a:p>
                  </a:txBody>
                  <a:tcPr anchor="ctr"/>
                </a:tc>
                <a:tc>
                  <a:txBody>
                    <a:bodyPr/>
                    <a:lstStyle/>
                    <a:p>
                      <a:pPr algn="ctr"/>
                      <a:r>
                        <a:rPr lang="fr-FR" sz="1400" b="0" dirty="0" smtClean="0">
                          <a:latin typeface="+mn-lt"/>
                        </a:rPr>
                        <a:t> </a:t>
                      </a:r>
                      <a:r>
                        <a:rPr lang="fr-FR" sz="1400" b="0" kern="1200" dirty="0" smtClean="0">
                          <a:latin typeface="+mn-lt"/>
                        </a:rPr>
                        <a:t>±</a:t>
                      </a:r>
                      <a:r>
                        <a:rPr lang="fr-FR" sz="1400" b="0" kern="1200" baseline="0" dirty="0" smtClean="0">
                          <a:latin typeface="+mn-lt"/>
                        </a:rPr>
                        <a:t>  5,9 maxi</a:t>
                      </a:r>
                      <a:endParaRPr lang="fr-FR" sz="1400" b="0" kern="1200" dirty="0" smtClean="0">
                        <a:solidFill>
                          <a:schemeClr val="dk1"/>
                        </a:solidFill>
                        <a:latin typeface="+mn-lt"/>
                        <a:ea typeface="+mn-ea"/>
                        <a:cs typeface="+mn-cs"/>
                      </a:endParaRPr>
                    </a:p>
                  </a:txBody>
                  <a:tcPr anchor="ctr"/>
                </a:tc>
                <a:tc>
                  <a:txBody>
                    <a:bodyPr/>
                    <a:lstStyle/>
                    <a:p>
                      <a:pPr algn="ctr"/>
                      <a:r>
                        <a:rPr lang="fr-FR" sz="1400" b="0" kern="1200" dirty="0" smtClean="0">
                          <a:solidFill>
                            <a:srgbClr val="FF0000"/>
                          </a:solidFill>
                          <a:latin typeface="+mn-lt"/>
                          <a:ea typeface="+mn-ea"/>
                          <a:cs typeface="+mn-cs"/>
                        </a:rPr>
                        <a:t>Inacceptable</a:t>
                      </a:r>
                    </a:p>
                  </a:txBody>
                  <a:tcPr anchor="ctr"/>
                </a:tc>
              </a:tr>
              <a:tr h="636791">
                <a:tc>
                  <a:txBody>
                    <a:bodyPr/>
                    <a:lstStyle/>
                    <a:p>
                      <a:pPr algn="ctr"/>
                      <a:r>
                        <a:rPr lang="fr-FR" sz="1200" b="0" dirty="0" smtClean="0">
                          <a:latin typeface="+mj-lt"/>
                        </a:rPr>
                        <a:t>Avec // 0,02</a:t>
                      </a:r>
                      <a:endParaRPr lang="fr-FR" sz="12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kern="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1,8 maxi</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latin typeface="+mn-lt"/>
                        </a:rPr>
                        <a:t>± 0,9 maxi (stat.)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dk1"/>
                          </a:solidFill>
                          <a:latin typeface="+mn-lt"/>
                          <a:ea typeface="+mn-ea"/>
                          <a:cs typeface="+mn-cs"/>
                        </a:rPr>
                        <a:t>- Augmenter le rotulage</a:t>
                      </a:r>
                      <a:endParaRPr lang="fr-FR" sz="1200" b="0" kern="1200" dirty="0" smtClean="0">
                        <a:solidFill>
                          <a:schemeClr val="dk1"/>
                        </a:solidFill>
                        <a:latin typeface="+mn-lt"/>
                        <a:ea typeface="+mn-ea"/>
                        <a:cs typeface="+mn-cs"/>
                      </a:endParaRPr>
                    </a:p>
                  </a:txBody>
                  <a:tcPr anchor="ctr"/>
                </a:tc>
              </a:tr>
            </a:tbl>
          </a:graphicData>
        </a:graphic>
      </p:graphicFrame>
      <p:sp>
        <p:nvSpPr>
          <p:cNvPr id="12" name="ZoneTexte 11"/>
          <p:cNvSpPr txBox="1"/>
          <p:nvPr/>
        </p:nvSpPr>
        <p:spPr>
          <a:xfrm>
            <a:off x="4718026" y="1628545"/>
            <a:ext cx="3867174" cy="646331"/>
          </a:xfrm>
          <a:prstGeom prst="rect">
            <a:avLst/>
          </a:prstGeom>
          <a:noFill/>
        </p:spPr>
        <p:txBody>
          <a:bodyPr wrap="square" rtlCol="0">
            <a:spAutoFit/>
          </a:bodyPr>
          <a:lstStyle/>
          <a:p>
            <a:r>
              <a:rPr lang="fr-FR" dirty="0" smtClean="0"/>
              <a:t>Conditions :</a:t>
            </a:r>
          </a:p>
          <a:p>
            <a:r>
              <a:rPr lang="fr-FR" dirty="0" smtClean="0"/>
              <a:t>     </a:t>
            </a:r>
            <a:r>
              <a:rPr lang="fr-FR" dirty="0" err="1" smtClean="0">
                <a:latin typeface="+mj-lt"/>
              </a:rPr>
              <a:t>dx</a:t>
            </a:r>
            <a:r>
              <a:rPr lang="fr-FR" dirty="0" smtClean="0">
                <a:latin typeface="+mj-lt"/>
              </a:rPr>
              <a:t> = </a:t>
            </a:r>
            <a:r>
              <a:rPr lang="fr-FR" dirty="0" smtClean="0">
                <a:latin typeface="+mj-lt"/>
                <a:cs typeface="Times New Roman"/>
              </a:rPr>
              <a:t>± 0,25  mm </a:t>
            </a:r>
            <a:r>
              <a:rPr lang="fr-FR" dirty="0" smtClean="0">
                <a:latin typeface="+mj-lt"/>
                <a:cs typeface="Times New Roman"/>
                <a:sym typeface="Symbol"/>
              </a:rPr>
              <a:t>y = </a:t>
            </a:r>
            <a:r>
              <a:rPr lang="fr-FR" dirty="0" smtClean="0">
                <a:cs typeface="Times New Roman"/>
              </a:rPr>
              <a:t>± 1 </a:t>
            </a:r>
            <a:r>
              <a:rPr lang="fr-FR" dirty="0" err="1" smtClean="0">
                <a:cs typeface="Times New Roman"/>
              </a:rPr>
              <a:t>mrad</a:t>
            </a:r>
            <a:r>
              <a:rPr lang="fr-FR" dirty="0" smtClean="0">
                <a:cs typeface="Times New Roman"/>
              </a:rPr>
              <a:t> </a:t>
            </a:r>
            <a:endParaRPr lang="fr-FR" dirty="0">
              <a:latin typeface="+mj-lt"/>
            </a:endParaRPr>
          </a:p>
        </p:txBody>
      </p:sp>
      <p:graphicFrame>
        <p:nvGraphicFramePr>
          <p:cNvPr id="14" name="Tableau 13"/>
          <p:cNvGraphicFramePr>
            <a:graphicFrameLocks noGrp="1"/>
          </p:cNvGraphicFramePr>
          <p:nvPr/>
        </p:nvGraphicFramePr>
        <p:xfrm>
          <a:off x="3960993" y="2761485"/>
          <a:ext cx="3311910" cy="745959"/>
        </p:xfrm>
        <a:graphic>
          <a:graphicData uri="http://schemas.openxmlformats.org/drawingml/2006/table">
            <a:tbl>
              <a:tblPr firstRow="1" bandRow="1">
                <a:tableStyleId>{5C22544A-7EE6-4342-B048-85BDC9FD1C3A}</a:tableStyleId>
              </a:tblPr>
              <a:tblGrid>
                <a:gridCol w="1103970"/>
                <a:gridCol w="1103970"/>
                <a:gridCol w="1103970"/>
              </a:tblGrid>
              <a:tr h="373672">
                <a:tc>
                  <a:txBody>
                    <a:bodyPr/>
                    <a:lstStyle/>
                    <a:p>
                      <a:pPr algn="ctr"/>
                      <a:r>
                        <a:rPr lang="fr-FR" sz="1000" b="0" dirty="0" smtClean="0"/>
                        <a:t>(</a:t>
                      </a:r>
                      <a:r>
                        <a:rPr lang="fr-FR" sz="1000" b="0" dirty="0" err="1" smtClean="0"/>
                        <a:t>dx</a:t>
                      </a:r>
                      <a:r>
                        <a:rPr lang="fr-FR" sz="1000" b="0" dirty="0" smtClean="0"/>
                        <a:t> en mm)</a:t>
                      </a:r>
                      <a:endParaRPr lang="fr-FR" sz="1000" b="0" dirty="0">
                        <a:latin typeface="+mj-lt"/>
                      </a:endParaRPr>
                    </a:p>
                  </a:txBody>
                  <a:tcPr anchor="ctr"/>
                </a:tc>
                <a:tc>
                  <a:txBody>
                    <a:bodyPr/>
                    <a:lstStyle/>
                    <a:p>
                      <a:pPr algn="ctr"/>
                      <a:r>
                        <a:rPr lang="fr-FR" sz="1000" b="0" dirty="0" smtClean="0"/>
                        <a:t>Calcul</a:t>
                      </a:r>
                      <a:r>
                        <a:rPr lang="fr-FR" sz="1000" b="0" baseline="0" dirty="0" smtClean="0"/>
                        <a:t> classique (arithmétique)</a:t>
                      </a:r>
                      <a:endParaRPr lang="fr-FR" sz="1000" b="0" dirty="0">
                        <a:latin typeface="+mj-lt"/>
                      </a:endParaRPr>
                    </a:p>
                  </a:txBody>
                  <a:tcPr anchor="ctr"/>
                </a:tc>
                <a:tc>
                  <a:txBody>
                    <a:bodyPr/>
                    <a:lstStyle/>
                    <a:p>
                      <a:pPr algn="ctr"/>
                      <a:endParaRPr lang="fr-FR" sz="1400" b="0" dirty="0">
                        <a:solidFill>
                          <a:srgbClr val="00B050"/>
                        </a:solidFill>
                        <a:latin typeface="+mj-lt"/>
                      </a:endParaRPr>
                    </a:p>
                  </a:txBody>
                  <a:tcPr anchor="ctr"/>
                </a:tc>
              </a:tr>
              <a:tr h="349719">
                <a:tc>
                  <a:txBody>
                    <a:bodyPr/>
                    <a:lstStyle/>
                    <a:p>
                      <a:pPr algn="ctr"/>
                      <a:endParaRPr lang="fr-FR" sz="1000" b="0" dirty="0">
                        <a:latin typeface="+mj-lt"/>
                      </a:endParaRPr>
                    </a:p>
                  </a:txBody>
                  <a:tcPr anchor="ctr"/>
                </a:tc>
                <a:tc>
                  <a:txBody>
                    <a:bodyPr/>
                    <a:lstStyle/>
                    <a:p>
                      <a:pPr algn="ctr"/>
                      <a:r>
                        <a:rPr lang="fr-FR" sz="1400" b="0" dirty="0" smtClean="0"/>
                        <a:t>± 0,16 maxi</a:t>
                      </a:r>
                      <a:endParaRPr lang="fr-FR" sz="1400" b="0" dirty="0">
                        <a:latin typeface="+mj-lt"/>
                      </a:endParaRPr>
                    </a:p>
                  </a:txBody>
                  <a:tcPr anchor="ctr"/>
                </a:tc>
                <a:tc>
                  <a:txBody>
                    <a:bodyPr/>
                    <a:lstStyle/>
                    <a:p>
                      <a:pPr algn="ctr"/>
                      <a:r>
                        <a:rPr lang="fr-FR" sz="1400" b="0" dirty="0" smtClean="0">
                          <a:solidFill>
                            <a:srgbClr val="00B050"/>
                          </a:solidFill>
                        </a:rPr>
                        <a:t>Acceptable</a:t>
                      </a:r>
                      <a:endParaRPr lang="fr-FR" sz="1400" b="0" dirty="0">
                        <a:solidFill>
                          <a:srgbClr val="00B050"/>
                        </a:solidFill>
                        <a:latin typeface="+mj-lt"/>
                      </a:endParaRPr>
                    </a:p>
                  </a:txBody>
                  <a:tcPr anchor="ctr"/>
                </a:tc>
              </a:tr>
            </a:tbl>
          </a:graphicData>
        </a:graphic>
      </p:graphicFrame>
      <p:sp>
        <p:nvSpPr>
          <p:cNvPr id="15" name="Ellipse 14"/>
          <p:cNvSpPr/>
          <p:nvPr/>
        </p:nvSpPr>
        <p:spPr>
          <a:xfrm rot="16200000">
            <a:off x="2918999" y="1777559"/>
            <a:ext cx="741062" cy="2281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droite 10"/>
          <p:cNvSpPr/>
          <p:nvPr/>
        </p:nvSpPr>
        <p:spPr>
          <a:xfrm>
            <a:off x="7101874" y="5615528"/>
            <a:ext cx="551985" cy="1756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7841623" y="5507417"/>
            <a:ext cx="1149976" cy="369332"/>
          </a:xfrm>
          <a:prstGeom prst="rect">
            <a:avLst/>
          </a:prstGeom>
          <a:noFill/>
        </p:spPr>
        <p:txBody>
          <a:bodyPr wrap="square" rtlCol="0">
            <a:spAutoFit/>
          </a:bodyPr>
          <a:lstStyle/>
          <a:p>
            <a:r>
              <a:rPr lang="fr-FR" dirty="0" smtClean="0"/>
              <a:t>H9 c9 …</a:t>
            </a:r>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Image 7" descr="Plan paumelle mobile tolérancé V2.jpg"/>
          <p:cNvPicPr>
            <a:picLocks noChangeAspect="1"/>
          </p:cNvPicPr>
          <p:nvPr/>
        </p:nvPicPr>
        <p:blipFill>
          <a:blip r:embed="rId4"/>
          <a:stretch>
            <a:fillRect/>
          </a:stretch>
        </p:blipFill>
        <p:spPr>
          <a:xfrm>
            <a:off x="944880" y="1224317"/>
            <a:ext cx="7170420" cy="5047768"/>
          </a:xfrm>
          <a:prstGeom prst="rect">
            <a:avLst/>
          </a:prstGeom>
        </p:spPr>
      </p:pic>
      <p:sp>
        <p:nvSpPr>
          <p:cNvPr id="2" name="Titre 1"/>
          <p:cNvSpPr>
            <a:spLocks noGrp="1"/>
          </p:cNvSpPr>
          <p:nvPr>
            <p:ph type="title"/>
          </p:nvPr>
        </p:nvSpPr>
        <p:spPr>
          <a:xfrm>
            <a:off x="540808" y="220134"/>
            <a:ext cx="8042275" cy="1055158"/>
          </a:xfrm>
        </p:spPr>
        <p:txBody>
          <a:bodyPr>
            <a:normAutofit/>
          </a:bodyPr>
          <a:lstStyle/>
          <a:p>
            <a:r>
              <a:rPr lang="fr-FR" sz="2800" dirty="0" smtClean="0"/>
              <a:t>L’écriture finale du</a:t>
            </a:r>
            <a:r>
              <a:rPr lang="fr-FR" sz="2800" baseline="0" dirty="0" smtClean="0"/>
              <a:t> schéma de spécification associé au dessin de définition</a:t>
            </a:r>
            <a:endParaRPr lang="fr-FR" sz="2800" dirty="0"/>
          </a:p>
        </p:txBody>
      </p:sp>
      <p:sp>
        <p:nvSpPr>
          <p:cNvPr id="4" name="Ellipse 3"/>
          <p:cNvSpPr/>
          <p:nvPr/>
        </p:nvSpPr>
        <p:spPr>
          <a:xfrm>
            <a:off x="4648200" y="3073401"/>
            <a:ext cx="414867" cy="2276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p:nvPr/>
        </p:nvSpPr>
        <p:spPr>
          <a:xfrm>
            <a:off x="3014135" y="1872188"/>
            <a:ext cx="381000" cy="2106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p:cNvSpPr/>
          <p:nvPr/>
        </p:nvSpPr>
        <p:spPr>
          <a:xfrm>
            <a:off x="5042938" y="3115734"/>
            <a:ext cx="578929" cy="40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5681133" y="3230033"/>
            <a:ext cx="694267" cy="3175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208" y="457200"/>
            <a:ext cx="8042275" cy="784225"/>
          </a:xfrm>
        </p:spPr>
        <p:txBody>
          <a:bodyPr/>
          <a:lstStyle/>
          <a:p>
            <a:r>
              <a:rPr lang="fr-FR" sz="2400" dirty="0" smtClean="0"/>
              <a:t>Résumé de la démarche de spécification et de tolérancement en cours de conception</a:t>
            </a:r>
            <a:endParaRPr lang="fr-FR" sz="2400" dirty="0"/>
          </a:p>
        </p:txBody>
      </p:sp>
      <p:graphicFrame>
        <p:nvGraphicFramePr>
          <p:cNvPr id="4" name="Espace réservé du contenu 3"/>
          <p:cNvGraphicFramePr>
            <a:graphicFrameLocks noGrp="1"/>
          </p:cNvGraphicFramePr>
          <p:nvPr>
            <p:ph idx="4294967295"/>
          </p:nvPr>
        </p:nvGraphicFramePr>
        <p:xfrm>
          <a:off x="820208" y="1439333"/>
          <a:ext cx="6994525" cy="235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3"/>
          <p:cNvGraphicFramePr>
            <a:graphicFrameLocks/>
          </p:cNvGraphicFramePr>
          <p:nvPr/>
        </p:nvGraphicFramePr>
        <p:xfrm>
          <a:off x="896408" y="3826933"/>
          <a:ext cx="6952191" cy="2429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à coins arrondis 5"/>
          <p:cNvSpPr/>
          <p:nvPr/>
        </p:nvSpPr>
        <p:spPr>
          <a:xfrm>
            <a:off x="6874932" y="3412066"/>
            <a:ext cx="2159001" cy="72813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dirty="0" smtClean="0"/>
              <a:t>Filtrage des informations portées sur le dessin de définition</a:t>
            </a:r>
            <a:endParaRPr lang="fr-FR" sz="1200" dirty="0"/>
          </a:p>
        </p:txBody>
      </p:sp>
      <p:sp>
        <p:nvSpPr>
          <p:cNvPr id="7" name="Virage 6"/>
          <p:cNvSpPr/>
          <p:nvPr/>
        </p:nvSpPr>
        <p:spPr>
          <a:xfrm rot="5400000">
            <a:off x="7882466" y="2616200"/>
            <a:ext cx="643466" cy="533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Virage 7"/>
          <p:cNvSpPr/>
          <p:nvPr/>
        </p:nvSpPr>
        <p:spPr>
          <a:xfrm rot="5400000" flipH="1">
            <a:off x="7831665" y="4500033"/>
            <a:ext cx="715435" cy="520700"/>
          </a:xfrm>
          <a:prstGeom prst="bentArrow">
            <a:avLst>
              <a:gd name="adj1" fmla="val 25000"/>
              <a:gd name="adj2" fmla="val 22619"/>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941" y="304799"/>
            <a:ext cx="8042275" cy="589492"/>
          </a:xfrm>
        </p:spPr>
        <p:txBody>
          <a:bodyPr/>
          <a:lstStyle/>
          <a:p>
            <a:r>
              <a:rPr lang="fr-FR" sz="3600" dirty="0" smtClean="0"/>
              <a:t>Applications en CPI</a:t>
            </a:r>
            <a:endParaRPr lang="fr-FR" sz="3600" dirty="0"/>
          </a:p>
        </p:txBody>
      </p:sp>
      <p:sp>
        <p:nvSpPr>
          <p:cNvPr id="3" name="ZoneTexte 2"/>
          <p:cNvSpPr txBox="1"/>
          <p:nvPr/>
        </p:nvSpPr>
        <p:spPr>
          <a:xfrm>
            <a:off x="804334" y="1032933"/>
            <a:ext cx="7408333" cy="1138773"/>
          </a:xfrm>
          <a:prstGeom prst="rect">
            <a:avLst/>
          </a:prstGeom>
          <a:noFill/>
        </p:spPr>
        <p:txBody>
          <a:bodyPr wrap="square" rtlCol="0">
            <a:spAutoFit/>
          </a:bodyPr>
          <a:lstStyle/>
          <a:p>
            <a:r>
              <a:rPr lang="fr-FR" sz="1600" dirty="0" smtClean="0"/>
              <a:t>1</a:t>
            </a:r>
            <a:r>
              <a:rPr lang="fr-FR" sz="1600" baseline="30000" dirty="0" smtClean="0"/>
              <a:t>ère</a:t>
            </a:r>
            <a:r>
              <a:rPr lang="fr-FR" sz="1600" dirty="0" smtClean="0"/>
              <a:t> année, apprentissage de la démarche géométrique :</a:t>
            </a:r>
          </a:p>
          <a:p>
            <a:pPr>
              <a:spcBef>
                <a:spcPts val="1200"/>
              </a:spcBef>
              <a:spcAft>
                <a:spcPts val="1200"/>
              </a:spcAft>
              <a:buFont typeface="Arial" pitchFamily="34" charset="0"/>
              <a:buChar char="•"/>
            </a:pPr>
            <a:r>
              <a:rPr lang="fr-FR" sz="1600" dirty="0" smtClean="0"/>
              <a:t> Analyse des </a:t>
            </a:r>
            <a:r>
              <a:rPr lang="fr-FR" sz="1600" dirty="0" smtClean="0"/>
              <a:t>mécanismes</a:t>
            </a:r>
            <a:endParaRPr lang="fr-FR" sz="1600" dirty="0" smtClean="0"/>
          </a:p>
          <a:p>
            <a:pPr>
              <a:buFont typeface="Arial" pitchFamily="34" charset="0"/>
              <a:buChar char="•"/>
            </a:pPr>
            <a:r>
              <a:rPr lang="fr-FR" sz="1600" dirty="0" smtClean="0"/>
              <a:t> Etudes conduisant à la spécification d’un ou plusieurs composants</a:t>
            </a:r>
          </a:p>
        </p:txBody>
      </p:sp>
      <p:sp>
        <p:nvSpPr>
          <p:cNvPr id="4" name="ZoneTexte 3"/>
          <p:cNvSpPr txBox="1"/>
          <p:nvPr/>
        </p:nvSpPr>
        <p:spPr>
          <a:xfrm>
            <a:off x="829734" y="4724401"/>
            <a:ext cx="7408333" cy="1477328"/>
          </a:xfrm>
          <a:prstGeom prst="rect">
            <a:avLst/>
          </a:prstGeom>
          <a:noFill/>
        </p:spPr>
        <p:txBody>
          <a:bodyPr wrap="square" rtlCol="0">
            <a:spAutoFit/>
          </a:bodyPr>
          <a:lstStyle/>
          <a:p>
            <a:r>
              <a:rPr lang="fr-FR" sz="1600" dirty="0" smtClean="0"/>
              <a:t>2</a:t>
            </a:r>
            <a:r>
              <a:rPr lang="fr-FR" sz="1600" baseline="30000" dirty="0" smtClean="0"/>
              <a:t>ème</a:t>
            </a:r>
            <a:r>
              <a:rPr lang="fr-FR" sz="1600" dirty="0" smtClean="0"/>
              <a:t> année : </a:t>
            </a:r>
          </a:p>
          <a:p>
            <a:pPr>
              <a:spcBef>
                <a:spcPts val="600"/>
              </a:spcBef>
              <a:spcAft>
                <a:spcPts val="600"/>
              </a:spcAft>
              <a:buFont typeface="Arial" pitchFamily="34" charset="0"/>
              <a:buChar char="•"/>
            </a:pPr>
            <a:r>
              <a:rPr lang="fr-FR" sz="1600" dirty="0" smtClean="0"/>
              <a:t> Application des outils méthodologiques sur la spécification en cours de conception.</a:t>
            </a:r>
          </a:p>
          <a:p>
            <a:pPr>
              <a:buFont typeface="Arial" pitchFamily="34" charset="0"/>
              <a:buChar char="•"/>
            </a:pPr>
            <a:r>
              <a:rPr lang="fr-FR" sz="1600" dirty="0" smtClean="0"/>
              <a:t> TP de tolérancement (le modèle est donné, analyse des influences et contributions).</a:t>
            </a:r>
          </a:p>
        </p:txBody>
      </p:sp>
      <p:graphicFrame>
        <p:nvGraphicFramePr>
          <p:cNvPr id="80898" name="Object 2"/>
          <p:cNvGraphicFramePr>
            <a:graphicFrameLocks noChangeAspect="1"/>
          </p:cNvGraphicFramePr>
          <p:nvPr/>
        </p:nvGraphicFramePr>
        <p:xfrm>
          <a:off x="2041786" y="1904682"/>
          <a:ext cx="4033180" cy="2518303"/>
        </p:xfrm>
        <a:graphic>
          <a:graphicData uri="http://schemas.openxmlformats.org/presentationml/2006/ole">
            <p:oleObj spid="_x0000_s80898" name="Visio" r:id="rId4" imgW="4798612" imgH="3766930" progId="Visio.Drawing.11">
              <p:embed/>
            </p:oleObj>
          </a:graphicData>
        </a:graphic>
      </p:graphicFrame>
      <p:sp>
        <p:nvSpPr>
          <p:cNvPr id="6" name="ZoneTexte 5"/>
          <p:cNvSpPr txBox="1"/>
          <p:nvPr/>
        </p:nvSpPr>
        <p:spPr>
          <a:xfrm>
            <a:off x="6095211" y="2398143"/>
            <a:ext cx="2902141" cy="1015663"/>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Arial" pitchFamily="34" charset="0"/>
              <a:buChar char="•"/>
            </a:pPr>
            <a:r>
              <a:rPr lang="fr-FR" sz="1200" dirty="0" smtClean="0"/>
              <a:t> Fonctions et conditions fonctionnelles.</a:t>
            </a:r>
          </a:p>
          <a:p>
            <a:pPr>
              <a:buFont typeface="Arial" pitchFamily="34" charset="0"/>
              <a:buChar char="•"/>
            </a:pPr>
            <a:r>
              <a:rPr lang="fr-FR" sz="1200" dirty="0" smtClean="0"/>
              <a:t> Graphe de contact</a:t>
            </a:r>
          </a:p>
          <a:p>
            <a:pPr>
              <a:buFont typeface="Arial" pitchFamily="34" charset="0"/>
              <a:buChar char="•"/>
            </a:pPr>
            <a:r>
              <a:rPr lang="fr-FR" sz="1200" dirty="0" smtClean="0"/>
              <a:t> Objets surfaces et groupe de surfaces</a:t>
            </a:r>
            <a:br>
              <a:rPr lang="fr-FR" sz="1200" dirty="0" smtClean="0"/>
            </a:br>
            <a:r>
              <a:rPr lang="fr-FR" sz="1200" dirty="0" smtClean="0"/>
              <a:t>   associés aux fonctions et liaisons</a:t>
            </a:r>
          </a:p>
          <a:p>
            <a:pPr>
              <a:buFont typeface="Arial" pitchFamily="34" charset="0"/>
              <a:buChar char="•"/>
            </a:pPr>
            <a:r>
              <a:rPr lang="fr-FR" sz="1200" dirty="0" smtClean="0"/>
              <a:t> Tableau de synthèse </a:t>
            </a:r>
            <a:endParaRPr lang="fr-FR" sz="1200" dirty="0"/>
          </a:p>
        </p:txBody>
      </p:sp>
      <p:sp>
        <p:nvSpPr>
          <p:cNvPr id="7" name="ZoneTexte 6"/>
          <p:cNvSpPr txBox="1"/>
          <p:nvPr/>
        </p:nvSpPr>
        <p:spPr>
          <a:xfrm>
            <a:off x="6095212" y="3769743"/>
            <a:ext cx="2902141"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Arial" pitchFamily="34" charset="0"/>
              <a:buChar char="•"/>
            </a:pPr>
            <a:r>
              <a:rPr lang="fr-FR" sz="1200" dirty="0" smtClean="0"/>
              <a:t> Hiérarchisation (matrice)</a:t>
            </a:r>
          </a:p>
          <a:p>
            <a:pPr>
              <a:buFont typeface="Arial" pitchFamily="34" charset="0"/>
              <a:buChar char="•"/>
            </a:pPr>
            <a:r>
              <a:rPr lang="fr-FR" sz="1200" dirty="0" smtClean="0"/>
              <a:t> Codage ISO(organigrammes d’aide au  codage)</a:t>
            </a:r>
          </a:p>
        </p:txBody>
      </p:sp>
      <p:sp>
        <p:nvSpPr>
          <p:cNvPr id="8" name="ZoneTexte 7"/>
          <p:cNvSpPr txBox="1"/>
          <p:nvPr/>
        </p:nvSpPr>
        <p:spPr>
          <a:xfrm>
            <a:off x="229251" y="3856008"/>
            <a:ext cx="1694440"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Arial" pitchFamily="34" charset="0"/>
              <a:buChar char="•"/>
            </a:pPr>
            <a:r>
              <a:rPr lang="fr-FR" sz="1200" dirty="0" smtClean="0"/>
              <a:t> chaînes de cotes</a:t>
            </a:r>
          </a:p>
          <a:p>
            <a:pPr>
              <a:buFont typeface="Arial" pitchFamily="34" charset="0"/>
              <a:buChar char="•"/>
            </a:pPr>
            <a:r>
              <a:rPr lang="fr-FR" sz="1200" dirty="0" smtClean="0"/>
              <a:t> simulations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785818"/>
          </a:xfrm>
        </p:spPr>
        <p:txBody>
          <a:bodyPr>
            <a:normAutofit/>
          </a:bodyPr>
          <a:lstStyle/>
          <a:p>
            <a:r>
              <a:rPr lang="fr-FR" sz="3600" dirty="0" smtClean="0"/>
              <a:t>Albi 2004 : démarche géométrique</a:t>
            </a:r>
            <a:endParaRPr lang="fr-FR" sz="3600" dirty="0"/>
          </a:p>
        </p:txBody>
      </p:sp>
      <p:sp>
        <p:nvSpPr>
          <p:cNvPr id="5" name="ZoneTexte 4"/>
          <p:cNvSpPr txBox="1"/>
          <p:nvPr/>
        </p:nvSpPr>
        <p:spPr>
          <a:xfrm>
            <a:off x="2357422" y="1142984"/>
            <a:ext cx="4714239" cy="369332"/>
          </a:xfrm>
          <a:prstGeom prst="rect">
            <a:avLst/>
          </a:prstGeom>
          <a:noFill/>
        </p:spPr>
        <p:txBody>
          <a:bodyPr wrap="none" rtlCol="0">
            <a:spAutoFit/>
          </a:bodyPr>
          <a:lstStyle/>
          <a:p>
            <a:r>
              <a:rPr lang="fr-FR" b="1" i="1" dirty="0" smtClean="0"/>
              <a:t>Première étape : Isoler le composant à spécifier</a:t>
            </a:r>
            <a:endParaRPr lang="fr-FR" b="1" i="1" dirty="0"/>
          </a:p>
        </p:txBody>
      </p:sp>
      <p:pic>
        <p:nvPicPr>
          <p:cNvPr id="2051" name="Picture 3"/>
          <p:cNvPicPr>
            <a:picLocks noChangeAspect="1" noChangeArrowheads="1"/>
          </p:cNvPicPr>
          <p:nvPr/>
        </p:nvPicPr>
        <p:blipFill>
          <a:blip r:embed="rId4"/>
          <a:srcRect/>
          <a:stretch>
            <a:fillRect/>
          </a:stretch>
        </p:blipFill>
        <p:spPr bwMode="auto">
          <a:xfrm>
            <a:off x="1428728" y="2071678"/>
            <a:ext cx="7115195" cy="342844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785786" y="1857364"/>
            <a:ext cx="8031063" cy="3360889"/>
          </a:xfrm>
          <a:prstGeom prst="rect">
            <a:avLst/>
          </a:prstGeom>
          <a:noFill/>
          <a:ln w="9525">
            <a:noFill/>
            <a:miter lim="800000"/>
            <a:headEnd/>
            <a:tailEnd/>
          </a:ln>
          <a:effectLst/>
        </p:spPr>
      </p:pic>
      <p:sp>
        <p:nvSpPr>
          <p:cNvPr id="5" name="ZoneTexte 4"/>
          <p:cNvSpPr txBox="1"/>
          <p:nvPr/>
        </p:nvSpPr>
        <p:spPr>
          <a:xfrm>
            <a:off x="2143108" y="714356"/>
            <a:ext cx="5170005" cy="646331"/>
          </a:xfrm>
          <a:prstGeom prst="rect">
            <a:avLst/>
          </a:prstGeom>
          <a:noFill/>
        </p:spPr>
        <p:txBody>
          <a:bodyPr wrap="none" rtlCol="0">
            <a:spAutoFit/>
          </a:bodyPr>
          <a:lstStyle/>
          <a:p>
            <a:pPr algn="ctr"/>
            <a:r>
              <a:rPr lang="fr-FR" b="1" i="1" dirty="0" smtClean="0"/>
              <a:t>Deuxième étape : Identifier et analyser les relations </a:t>
            </a:r>
            <a:br>
              <a:rPr lang="fr-FR" b="1" i="1" dirty="0" smtClean="0"/>
            </a:br>
            <a:r>
              <a:rPr lang="fr-FR" b="1" i="1" dirty="0" smtClean="0"/>
              <a:t>entre surfaces et groupes de surfaces</a:t>
            </a:r>
            <a:endParaRPr lang="fr-FR"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srcRect/>
          <a:stretch>
            <a:fillRect/>
          </a:stretch>
        </p:blipFill>
        <p:spPr bwMode="auto">
          <a:xfrm>
            <a:off x="1357290" y="1643050"/>
            <a:ext cx="7029431" cy="4611457"/>
          </a:xfrm>
          <a:prstGeom prst="rect">
            <a:avLst/>
          </a:prstGeom>
          <a:noFill/>
          <a:ln w="9525">
            <a:noFill/>
            <a:miter lim="800000"/>
            <a:headEnd/>
            <a:tailEnd/>
          </a:ln>
          <a:effectLst/>
        </p:spPr>
      </p:pic>
      <p:sp>
        <p:nvSpPr>
          <p:cNvPr id="5" name="ZoneTexte 4"/>
          <p:cNvSpPr txBox="1"/>
          <p:nvPr/>
        </p:nvSpPr>
        <p:spPr>
          <a:xfrm>
            <a:off x="2143108" y="714356"/>
            <a:ext cx="5424818" cy="646331"/>
          </a:xfrm>
          <a:prstGeom prst="rect">
            <a:avLst/>
          </a:prstGeom>
          <a:noFill/>
        </p:spPr>
        <p:txBody>
          <a:bodyPr wrap="none" rtlCol="0">
            <a:spAutoFit/>
          </a:bodyPr>
          <a:lstStyle/>
          <a:p>
            <a:pPr algn="ctr"/>
            <a:r>
              <a:rPr lang="fr-FR" b="1" i="1" dirty="0" smtClean="0"/>
              <a:t>Troisième étape : Hiérarchiser les éléments surfaciques</a:t>
            </a:r>
          </a:p>
          <a:p>
            <a:pPr algn="ctr"/>
            <a:r>
              <a:rPr lang="fr-FR" b="1" i="1" dirty="0" smtClean="0"/>
              <a:t>Transcrire en code ISO</a:t>
            </a:r>
            <a:endParaRPr lang="fr-FR"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re 4"/>
          <p:cNvSpPr>
            <a:spLocks noGrp="1"/>
          </p:cNvSpPr>
          <p:nvPr>
            <p:ph type="ctrTitle" idx="4294967295"/>
          </p:nvPr>
        </p:nvSpPr>
        <p:spPr>
          <a:xfrm>
            <a:off x="2714612" y="1643050"/>
            <a:ext cx="4029076" cy="441319"/>
          </a:xfrm>
        </p:spPr>
        <p:txBody>
          <a:bodyPr>
            <a:noAutofit/>
          </a:bodyPr>
          <a:lstStyle/>
          <a:p>
            <a:r>
              <a:rPr lang="fr-FR" dirty="0" smtClean="0"/>
              <a:t>Le besoin</a:t>
            </a:r>
            <a:endParaRPr lang="fr-FR" dirty="0"/>
          </a:p>
        </p:txBody>
      </p:sp>
      <p:sp>
        <p:nvSpPr>
          <p:cNvPr id="3" name="Titre 1"/>
          <p:cNvSpPr txBox="1">
            <a:spLocks/>
          </p:cNvSpPr>
          <p:nvPr/>
        </p:nvSpPr>
        <p:spPr>
          <a:xfrm>
            <a:off x="1214414" y="214290"/>
            <a:ext cx="7429552" cy="114300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1"/>
                </a:solidFill>
                <a:effectLst/>
                <a:uLnTx/>
                <a:uFillTx/>
                <a:latin typeface="+mj-lt"/>
                <a:ea typeface="+mj-ea"/>
                <a:cs typeface="+mj-cs"/>
              </a:rPr>
              <a:t>Démarche de spécification </a:t>
            </a:r>
            <a:br>
              <a:rPr kumimoji="0" lang="fr-FR" sz="3600" b="0" i="0" u="none" strike="noStrike" kern="1200" cap="none" spc="0" normalizeH="0" baseline="0" noProof="0" dirty="0" smtClean="0">
                <a:ln>
                  <a:noFill/>
                </a:ln>
                <a:solidFill>
                  <a:schemeClr val="tx1"/>
                </a:solidFill>
                <a:effectLst/>
                <a:uLnTx/>
                <a:uFillTx/>
                <a:latin typeface="+mj-lt"/>
                <a:ea typeface="+mj-ea"/>
                <a:cs typeface="+mj-cs"/>
              </a:rPr>
            </a:br>
            <a:r>
              <a:rPr kumimoji="0" lang="fr-FR" sz="3600" b="0" i="0" u="none" strike="noStrike" kern="1200" cap="none" spc="0" normalizeH="0" baseline="0" noProof="0" dirty="0" smtClean="0">
                <a:ln>
                  <a:noFill/>
                </a:ln>
                <a:solidFill>
                  <a:schemeClr val="tx1"/>
                </a:solidFill>
                <a:effectLst/>
                <a:uLnTx/>
                <a:uFillTx/>
                <a:latin typeface="+mj-lt"/>
                <a:ea typeface="+mj-ea"/>
                <a:cs typeface="+mj-cs"/>
              </a:rPr>
              <a:t>en cours de conception</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4"/>
          <a:srcRect/>
          <a:stretch>
            <a:fillRect/>
          </a:stretch>
        </p:blipFill>
        <p:spPr bwMode="auto">
          <a:xfrm>
            <a:off x="1214414" y="2500306"/>
            <a:ext cx="6834191" cy="3688673"/>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démarche de conception</a:t>
            </a:r>
            <a:r>
              <a:rPr lang="fr-FR" sz="2800" baseline="0" dirty="0" smtClean="0"/>
              <a:t> – spécification</a:t>
            </a:r>
            <a:endParaRPr lang="fr-FR" sz="2800" dirty="0"/>
          </a:p>
        </p:txBody>
      </p:sp>
      <p:pic>
        <p:nvPicPr>
          <p:cNvPr id="28673" name="Picture 1"/>
          <p:cNvPicPr>
            <a:picLocks noChangeAspect="1" noChangeArrowheads="1"/>
          </p:cNvPicPr>
          <p:nvPr/>
        </p:nvPicPr>
        <p:blipFill>
          <a:blip r:embed="rId4"/>
          <a:srcRect/>
          <a:stretch>
            <a:fillRect/>
          </a:stretch>
        </p:blipFill>
        <p:spPr bwMode="auto">
          <a:xfrm>
            <a:off x="642910" y="1857364"/>
            <a:ext cx="7929586" cy="282744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10142" y="194733"/>
            <a:ext cx="8042275" cy="682625"/>
          </a:xfrm>
        </p:spPr>
        <p:txBody>
          <a:bodyPr>
            <a:normAutofit/>
          </a:bodyPr>
          <a:lstStyle/>
          <a:p>
            <a:r>
              <a:rPr lang="fr-FR" sz="3600" dirty="0" smtClean="0"/>
              <a:t>CDCF : Défauts admissibles </a:t>
            </a:r>
            <a:endParaRPr lang="fr-FR" sz="3600" dirty="0"/>
          </a:p>
        </p:txBody>
      </p:sp>
      <p:pic>
        <p:nvPicPr>
          <p:cNvPr id="4" name="Espace réservé du contenu 3" descr="Extrait plan.jpg"/>
          <p:cNvPicPr>
            <a:picLocks noGrp="1" noChangeAspect="1"/>
          </p:cNvPicPr>
          <p:nvPr>
            <p:ph idx="4294967295"/>
          </p:nvPr>
        </p:nvPicPr>
        <p:blipFill>
          <a:blip r:embed="rId4"/>
          <a:stretch>
            <a:fillRect/>
          </a:stretch>
        </p:blipFill>
        <p:spPr>
          <a:xfrm>
            <a:off x="794777" y="3655469"/>
            <a:ext cx="3684415" cy="2416010"/>
          </a:xfrm>
        </p:spPr>
      </p:pic>
      <p:sp>
        <p:nvSpPr>
          <p:cNvPr id="28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8" name="Image 17" descr="domaine ZT +- 0,3 dy.jpg"/>
          <p:cNvPicPr>
            <a:picLocks noChangeAspect="1"/>
          </p:cNvPicPr>
          <p:nvPr/>
        </p:nvPicPr>
        <p:blipFill>
          <a:blip r:embed="rId5"/>
          <a:stretch>
            <a:fillRect/>
          </a:stretch>
        </p:blipFill>
        <p:spPr>
          <a:xfrm>
            <a:off x="5373974" y="4052903"/>
            <a:ext cx="3021810" cy="2014540"/>
          </a:xfrm>
          <a:prstGeom prst="rect">
            <a:avLst/>
          </a:prstGeom>
        </p:spPr>
      </p:pic>
      <p:sp>
        <p:nvSpPr>
          <p:cNvPr id="21" name="Ellipse 20"/>
          <p:cNvSpPr/>
          <p:nvPr/>
        </p:nvSpPr>
        <p:spPr>
          <a:xfrm>
            <a:off x="2223537" y="5512857"/>
            <a:ext cx="928694" cy="252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rot="16200000">
            <a:off x="3528264" y="4351006"/>
            <a:ext cx="785818" cy="252000"/>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709"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8732" name="Rectangle 6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8757" name="Rectangle 8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4" name="Groupe 43"/>
          <p:cNvGrpSpPr/>
          <p:nvPr/>
        </p:nvGrpSpPr>
        <p:grpSpPr>
          <a:xfrm>
            <a:off x="1380066" y="1320800"/>
            <a:ext cx="2734734" cy="2082800"/>
            <a:chOff x="507999" y="1380067"/>
            <a:chExt cx="3412067" cy="2877240"/>
          </a:xfrm>
        </p:grpSpPr>
        <p:grpSp>
          <p:nvGrpSpPr>
            <p:cNvPr id="28739" name="Group 67"/>
            <p:cNvGrpSpPr>
              <a:grpSpLocks noChangeAspect="1"/>
            </p:cNvGrpSpPr>
            <p:nvPr/>
          </p:nvGrpSpPr>
          <p:grpSpPr bwMode="auto">
            <a:xfrm>
              <a:off x="507999" y="1380067"/>
              <a:ext cx="3412067" cy="2877240"/>
              <a:chOff x="5026" y="2732"/>
              <a:chExt cx="3779" cy="3187"/>
            </a:xfrm>
          </p:grpSpPr>
          <p:sp>
            <p:nvSpPr>
              <p:cNvPr id="28756" name="AutoShape 84"/>
              <p:cNvSpPr>
                <a:spLocks noChangeAspect="1" noChangeArrowheads="1" noTextEdit="1"/>
              </p:cNvSpPr>
              <p:nvPr/>
            </p:nvSpPr>
            <p:spPr bwMode="auto">
              <a:xfrm>
                <a:off x="5026" y="2732"/>
                <a:ext cx="3779" cy="3187"/>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755" name="Rectangle 83"/>
              <p:cNvSpPr>
                <a:spLocks noChangeArrowheads="1"/>
              </p:cNvSpPr>
              <p:nvPr/>
            </p:nvSpPr>
            <p:spPr bwMode="auto">
              <a:xfrm>
                <a:off x="6937" y="2894"/>
                <a:ext cx="1553" cy="2798"/>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54" name="Rectangle 82"/>
              <p:cNvSpPr>
                <a:spLocks noChangeArrowheads="1"/>
              </p:cNvSpPr>
              <p:nvPr/>
            </p:nvSpPr>
            <p:spPr bwMode="auto">
              <a:xfrm>
                <a:off x="6545" y="2903"/>
                <a:ext cx="171" cy="279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53" name="Rectangle 81"/>
              <p:cNvSpPr>
                <a:spLocks noChangeArrowheads="1"/>
              </p:cNvSpPr>
              <p:nvPr/>
            </p:nvSpPr>
            <p:spPr bwMode="auto">
              <a:xfrm>
                <a:off x="6773" y="2903"/>
                <a:ext cx="170" cy="279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50" name="Text Box 78"/>
              <p:cNvSpPr txBox="1">
                <a:spLocks noChangeArrowheads="1"/>
              </p:cNvSpPr>
              <p:nvPr/>
            </p:nvSpPr>
            <p:spPr bwMode="auto">
              <a:xfrm>
                <a:off x="5322" y="4407"/>
                <a:ext cx="511" cy="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z</a:t>
                </a:r>
                <a:endParaRPr kumimoji="0" lang="fr-FR" sz="1400" b="0" i="0" u="none" strike="noStrike" cap="none" normalizeH="0" baseline="0" dirty="0" smtClean="0">
                  <a:ln>
                    <a:noFill/>
                  </a:ln>
                  <a:solidFill>
                    <a:schemeClr val="tx1"/>
                  </a:solidFill>
                  <a:effectLst/>
                  <a:latin typeface="Arial" pitchFamily="34" charset="0"/>
                </a:endParaRPr>
              </a:p>
            </p:txBody>
          </p:sp>
          <p:sp>
            <p:nvSpPr>
              <p:cNvPr id="28749" name="Text Box 77"/>
              <p:cNvSpPr txBox="1">
                <a:spLocks noChangeArrowheads="1"/>
              </p:cNvSpPr>
              <p:nvPr/>
            </p:nvSpPr>
            <p:spPr bwMode="auto">
              <a:xfrm>
                <a:off x="7313" y="2874"/>
                <a:ext cx="1094" cy="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Ouvrant</a:t>
                </a:r>
                <a:endParaRPr kumimoji="0" lang="fr-FR" sz="1200" b="0" i="0" u="none" strike="noStrike" cap="none" normalizeH="0" baseline="0" dirty="0" smtClean="0">
                  <a:ln>
                    <a:noFill/>
                  </a:ln>
                  <a:solidFill>
                    <a:schemeClr val="tx1"/>
                  </a:solidFill>
                  <a:effectLst/>
                  <a:latin typeface="Arial" pitchFamily="34" charset="0"/>
                </a:endParaRPr>
              </a:p>
            </p:txBody>
          </p:sp>
          <p:sp>
            <p:nvSpPr>
              <p:cNvPr id="28748" name="AutoShape 76"/>
              <p:cNvSpPr>
                <a:spLocks noChangeShapeType="1"/>
              </p:cNvSpPr>
              <p:nvPr/>
            </p:nvSpPr>
            <p:spPr bwMode="auto">
              <a:xfrm>
                <a:off x="7259" y="3384"/>
                <a:ext cx="1" cy="1995"/>
              </a:xfrm>
              <a:prstGeom prst="straightConnector1">
                <a:avLst/>
              </a:prstGeom>
              <a:noFill/>
              <a:ln w="6350">
                <a:solidFill>
                  <a:srgbClr val="000000"/>
                </a:solidFill>
                <a:round/>
                <a:headEnd type="stealth" w="sm" len="med"/>
                <a:tailEnd type="stealth" w="sm" len="med"/>
              </a:ln>
            </p:spPr>
            <p:txBody>
              <a:bodyPr vert="horz" wrap="square" lIns="91440" tIns="45720" rIns="91440" bIns="45720" numCol="1" anchor="t" anchorCtr="0" compatLnSpc="1">
                <a:prstTxWarp prst="textNoShape">
                  <a:avLst/>
                </a:prstTxWarp>
              </a:bodyPr>
              <a:lstStyle/>
              <a:p>
                <a:endParaRPr lang="fr-FR"/>
              </a:p>
            </p:txBody>
          </p:sp>
          <p:sp>
            <p:nvSpPr>
              <p:cNvPr id="28747" name="Text Box 75"/>
              <p:cNvSpPr txBox="1">
                <a:spLocks noChangeArrowheads="1"/>
              </p:cNvSpPr>
              <p:nvPr/>
            </p:nvSpPr>
            <p:spPr bwMode="auto">
              <a:xfrm>
                <a:off x="6985" y="4239"/>
                <a:ext cx="544" cy="390"/>
              </a:xfrm>
              <a:prstGeom prst="rect">
                <a:avLst/>
              </a:prstGeom>
              <a:solidFill>
                <a:srgbClr val="FFFFFF"/>
              </a:solidFill>
              <a:ln w="6350">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500</a:t>
                </a:r>
                <a:endParaRPr kumimoji="0" lang="fr-FR" sz="1400" b="0" i="0" u="none" strike="noStrike" cap="none" normalizeH="0" baseline="0" dirty="0" smtClean="0">
                  <a:ln>
                    <a:noFill/>
                  </a:ln>
                  <a:solidFill>
                    <a:schemeClr val="tx1"/>
                  </a:solidFill>
                  <a:effectLst/>
                  <a:latin typeface="Arial" pitchFamily="34" charset="0"/>
                </a:endParaRPr>
              </a:p>
            </p:txBody>
          </p:sp>
          <p:sp>
            <p:nvSpPr>
              <p:cNvPr id="28746" name="Text Box 74"/>
              <p:cNvSpPr txBox="1">
                <a:spLocks noChangeArrowheads="1"/>
              </p:cNvSpPr>
              <p:nvPr/>
            </p:nvSpPr>
            <p:spPr bwMode="auto">
              <a:xfrm>
                <a:off x="6921" y="3007"/>
                <a:ext cx="566" cy="380"/>
              </a:xfrm>
              <a:prstGeom prst="rect">
                <a:avLst/>
              </a:prstGeom>
              <a:noFill/>
              <a:ln w="6350">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
                </a:r>
                <a:r>
                  <a:rPr kumimoji="0" lang="fr-FR" sz="14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endParaRPr kumimoji="0" lang="fr-FR" sz="1400" b="0" i="0" u="none" strike="noStrike" cap="none" normalizeH="0" baseline="0" dirty="0" smtClean="0">
                  <a:ln>
                    <a:noFill/>
                  </a:ln>
                  <a:solidFill>
                    <a:schemeClr val="tx1"/>
                  </a:solidFill>
                  <a:effectLst/>
                  <a:latin typeface="Arial" pitchFamily="34" charset="0"/>
                </a:endParaRPr>
              </a:p>
            </p:txBody>
          </p:sp>
          <p:sp>
            <p:nvSpPr>
              <p:cNvPr id="28745" name="Text Box 73"/>
              <p:cNvSpPr txBox="1">
                <a:spLocks noChangeArrowheads="1"/>
              </p:cNvSpPr>
              <p:nvPr/>
            </p:nvSpPr>
            <p:spPr bwMode="auto">
              <a:xfrm>
                <a:off x="6944" y="5250"/>
                <a:ext cx="511" cy="380"/>
              </a:xfrm>
              <a:prstGeom prst="rect">
                <a:avLst/>
              </a:prstGeom>
              <a:noFill/>
              <a:ln w="6350">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
                </a:r>
                <a:r>
                  <a:rPr kumimoji="0" lang="fr-FR" sz="14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endParaRPr kumimoji="0" lang="fr-FR" sz="1400" b="0" i="0" u="none" strike="noStrike" cap="none" normalizeH="0" baseline="0" dirty="0" smtClean="0">
                  <a:ln>
                    <a:noFill/>
                  </a:ln>
                  <a:solidFill>
                    <a:schemeClr val="tx1"/>
                  </a:solidFill>
                  <a:effectLst/>
                  <a:latin typeface="Arial" pitchFamily="34" charset="0"/>
                </a:endParaRPr>
              </a:p>
            </p:txBody>
          </p:sp>
          <p:sp>
            <p:nvSpPr>
              <p:cNvPr id="28744" name="AutoShape 72"/>
              <p:cNvSpPr>
                <a:spLocks noChangeShapeType="1"/>
              </p:cNvSpPr>
              <p:nvPr/>
            </p:nvSpPr>
            <p:spPr bwMode="auto">
              <a:xfrm flipH="1">
                <a:off x="6632" y="2797"/>
                <a:ext cx="1" cy="3052"/>
              </a:xfrm>
              <a:prstGeom prst="straightConnector1">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3" name="AutoShape 71"/>
              <p:cNvSpPr>
                <a:spLocks noChangeShapeType="1"/>
              </p:cNvSpPr>
              <p:nvPr/>
            </p:nvSpPr>
            <p:spPr bwMode="auto">
              <a:xfrm flipH="1">
                <a:off x="6854" y="2797"/>
                <a:ext cx="1" cy="3052"/>
              </a:xfrm>
              <a:prstGeom prst="straightConnector1">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42" name="AutoShape 70"/>
              <p:cNvSpPr>
                <a:spLocks noChangeShapeType="1"/>
              </p:cNvSpPr>
              <p:nvPr/>
            </p:nvSpPr>
            <p:spPr bwMode="auto">
              <a:xfrm>
                <a:off x="5573" y="4747"/>
                <a:ext cx="0" cy="727"/>
              </a:xfrm>
              <a:prstGeom prst="straightConnector1">
                <a:avLst/>
              </a:prstGeom>
              <a:noFill/>
              <a:ln w="9525">
                <a:solidFill>
                  <a:srgbClr val="000000"/>
                </a:solidFill>
                <a:round/>
                <a:headEnd type="stealth" w="med" len="med"/>
                <a:tailEnd/>
              </a:ln>
            </p:spPr>
            <p:txBody>
              <a:bodyPr vert="horz" wrap="square" lIns="91440" tIns="45720" rIns="91440" bIns="45720" numCol="1" anchor="t" anchorCtr="0" compatLnSpc="1">
                <a:prstTxWarp prst="textNoShape">
                  <a:avLst/>
                </a:prstTxWarp>
              </a:bodyPr>
              <a:lstStyle/>
              <a:p>
                <a:endParaRPr lang="fr-FR"/>
              </a:p>
            </p:txBody>
          </p:sp>
          <p:sp>
            <p:nvSpPr>
              <p:cNvPr id="28741" name="AutoShape 69"/>
              <p:cNvSpPr>
                <a:spLocks noChangeShapeType="1"/>
              </p:cNvSpPr>
              <p:nvPr/>
            </p:nvSpPr>
            <p:spPr bwMode="auto">
              <a:xfrm flipH="1" flipV="1">
                <a:off x="5504" y="5398"/>
                <a:ext cx="671" cy="1"/>
              </a:xfrm>
              <a:prstGeom prst="straightConnector1">
                <a:avLst/>
              </a:prstGeom>
              <a:noFill/>
              <a:ln w="9525">
                <a:solidFill>
                  <a:srgbClr val="000000"/>
                </a:solidFill>
                <a:round/>
                <a:headEnd type="stealth" w="med" len="med"/>
                <a:tailEnd/>
              </a:ln>
            </p:spPr>
            <p:txBody>
              <a:bodyPr vert="horz" wrap="square" lIns="91440" tIns="45720" rIns="91440" bIns="45720" numCol="1" anchor="t" anchorCtr="0" compatLnSpc="1">
                <a:prstTxWarp prst="textNoShape">
                  <a:avLst/>
                </a:prstTxWarp>
              </a:bodyPr>
              <a:lstStyle/>
              <a:p>
                <a:endParaRPr lang="fr-FR"/>
              </a:p>
            </p:txBody>
          </p:sp>
          <p:sp>
            <p:nvSpPr>
              <p:cNvPr id="28740" name="Text Box 68"/>
              <p:cNvSpPr txBox="1">
                <a:spLocks noChangeArrowheads="1"/>
              </p:cNvSpPr>
              <p:nvPr/>
            </p:nvSpPr>
            <p:spPr bwMode="auto">
              <a:xfrm>
                <a:off x="6116" y="5271"/>
                <a:ext cx="511" cy="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a:t>
                </a:r>
                <a:endParaRPr kumimoji="0" lang="fr-FR" sz="1400" b="0" i="0" u="none" strike="noStrike" cap="none" normalizeH="0" baseline="0" dirty="0" smtClean="0">
                  <a:ln>
                    <a:noFill/>
                  </a:ln>
                  <a:solidFill>
                    <a:schemeClr val="tx1"/>
                  </a:solidFill>
                  <a:effectLst/>
                  <a:latin typeface="Arial" pitchFamily="34" charset="0"/>
                </a:endParaRPr>
              </a:p>
            </p:txBody>
          </p:sp>
        </p:grpSp>
        <p:sp>
          <p:nvSpPr>
            <p:cNvPr id="89" name="Ellipse 88"/>
            <p:cNvSpPr/>
            <p:nvPr/>
          </p:nvSpPr>
          <p:spPr>
            <a:xfrm>
              <a:off x="1774804" y="3675590"/>
              <a:ext cx="519663" cy="252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Ellipse 89"/>
            <p:cNvSpPr/>
            <p:nvPr/>
          </p:nvSpPr>
          <p:spPr>
            <a:xfrm>
              <a:off x="1783271" y="1660524"/>
              <a:ext cx="519663" cy="252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0" name="Ellipse 29"/>
          <p:cNvSpPr/>
          <p:nvPr/>
        </p:nvSpPr>
        <p:spPr>
          <a:xfrm>
            <a:off x="6708244" y="4436533"/>
            <a:ext cx="67734" cy="67734"/>
          </a:xfrm>
          <a:prstGeom prst="ellipse">
            <a:avLst/>
          </a:prstGeom>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p:cNvSpPr/>
          <p:nvPr/>
        </p:nvSpPr>
        <p:spPr>
          <a:xfrm>
            <a:off x="5898619" y="5127095"/>
            <a:ext cx="67734" cy="67734"/>
          </a:xfrm>
          <a:prstGeom prst="ellipse">
            <a:avLst/>
          </a:prstGeom>
          <a:solidFill>
            <a:srgbClr val="00B050"/>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7513107" y="5127095"/>
            <a:ext cx="67734" cy="67734"/>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p:nvPr/>
        </p:nvSpPr>
        <p:spPr>
          <a:xfrm>
            <a:off x="6713007" y="5812895"/>
            <a:ext cx="67734" cy="67734"/>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45" name="Groupe 44"/>
          <p:cNvGrpSpPr/>
          <p:nvPr/>
        </p:nvGrpSpPr>
        <p:grpSpPr>
          <a:xfrm>
            <a:off x="5158219" y="958342"/>
            <a:ext cx="2758115" cy="3105658"/>
            <a:chOff x="5073552" y="1381675"/>
            <a:chExt cx="3058642" cy="3319464"/>
          </a:xfrm>
        </p:grpSpPr>
        <p:pic>
          <p:nvPicPr>
            <p:cNvPr id="5" name="Image 4" descr="ZT +- 0,3 dy.jpg"/>
            <p:cNvPicPr>
              <a:picLocks noChangeAspect="1"/>
            </p:cNvPicPr>
            <p:nvPr/>
          </p:nvPicPr>
          <p:blipFill>
            <a:blip r:embed="rId6"/>
            <a:stretch>
              <a:fillRect/>
            </a:stretch>
          </p:blipFill>
          <p:spPr>
            <a:xfrm>
              <a:off x="5698631" y="1381675"/>
              <a:ext cx="2433563" cy="3319464"/>
            </a:xfrm>
            <a:prstGeom prst="rect">
              <a:avLst/>
            </a:prstGeom>
          </p:spPr>
        </p:pic>
        <p:sp>
          <p:nvSpPr>
            <p:cNvPr id="31" name="Ellipse 30"/>
            <p:cNvSpPr/>
            <p:nvPr/>
          </p:nvSpPr>
          <p:spPr>
            <a:xfrm>
              <a:off x="6998758" y="2208741"/>
              <a:ext cx="67734" cy="67734"/>
            </a:xfrm>
            <a:prstGeom prst="ellipse">
              <a:avLst/>
            </a:prstGeom>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6905095" y="3001433"/>
              <a:ext cx="67734" cy="67734"/>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7462308" y="3006196"/>
              <a:ext cx="67734" cy="67734"/>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p:nvPr/>
          </p:nvSpPr>
          <p:spPr>
            <a:xfrm>
              <a:off x="7348008" y="2208741"/>
              <a:ext cx="67734" cy="67734"/>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Text Box 78"/>
            <p:cNvSpPr txBox="1">
              <a:spLocks noChangeArrowheads="1"/>
            </p:cNvSpPr>
            <p:nvPr/>
          </p:nvSpPr>
          <p:spPr bwMode="auto">
            <a:xfrm>
              <a:off x="5398372" y="2951845"/>
              <a:ext cx="461383" cy="360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z</a:t>
              </a:r>
              <a:endParaRPr kumimoji="0" lang="fr-FR" sz="1400" b="0" i="0" u="none" strike="noStrike" cap="none" normalizeH="0" baseline="0" dirty="0" smtClean="0">
                <a:ln>
                  <a:noFill/>
                </a:ln>
                <a:solidFill>
                  <a:schemeClr val="tx1"/>
                </a:solidFill>
                <a:effectLst/>
                <a:latin typeface="Arial" pitchFamily="34" charset="0"/>
              </a:endParaRPr>
            </a:p>
          </p:txBody>
        </p:sp>
        <p:sp>
          <p:nvSpPr>
            <p:cNvPr id="39" name="AutoShape 70"/>
            <p:cNvSpPr>
              <a:spLocks noChangeShapeType="1"/>
            </p:cNvSpPr>
            <p:nvPr/>
          </p:nvSpPr>
          <p:spPr bwMode="auto">
            <a:xfrm>
              <a:off x="5565409" y="3199213"/>
              <a:ext cx="0" cy="656339"/>
            </a:xfrm>
            <a:prstGeom prst="straightConnector1">
              <a:avLst/>
            </a:prstGeom>
            <a:noFill/>
            <a:ln w="9525">
              <a:solidFill>
                <a:srgbClr val="000000"/>
              </a:solidFill>
              <a:round/>
              <a:headEnd type="stealth" w="med" len="med"/>
              <a:tailEnd/>
            </a:ln>
          </p:spPr>
          <p:txBody>
            <a:bodyPr vert="horz" wrap="square" lIns="91440" tIns="45720" rIns="91440" bIns="45720" numCol="1" anchor="t" anchorCtr="0" compatLnSpc="1">
              <a:prstTxWarp prst="textNoShape">
                <a:avLst/>
              </a:prstTxWarp>
            </a:bodyPr>
            <a:lstStyle/>
            <a:p>
              <a:endParaRPr lang="fr-FR"/>
            </a:p>
          </p:txBody>
        </p:sp>
        <p:sp>
          <p:nvSpPr>
            <p:cNvPr id="40" name="AutoShape 69"/>
            <p:cNvSpPr>
              <a:spLocks noChangeShapeType="1"/>
            </p:cNvSpPr>
            <p:nvPr/>
          </p:nvSpPr>
          <p:spPr bwMode="auto">
            <a:xfrm flipH="1" flipV="1">
              <a:off x="5503109" y="3786940"/>
              <a:ext cx="605847" cy="903"/>
            </a:xfrm>
            <a:prstGeom prst="straightConnector1">
              <a:avLst/>
            </a:prstGeom>
            <a:noFill/>
            <a:ln w="9525">
              <a:solidFill>
                <a:srgbClr val="000000"/>
              </a:solidFill>
              <a:round/>
              <a:headEnd type="stealth" w="med" len="med"/>
              <a:tailEnd/>
            </a:ln>
          </p:spPr>
          <p:txBody>
            <a:bodyPr vert="horz" wrap="square" lIns="91440" tIns="45720" rIns="91440" bIns="45720" numCol="1" anchor="t" anchorCtr="0" compatLnSpc="1">
              <a:prstTxWarp prst="textNoShape">
                <a:avLst/>
              </a:prstTxWarp>
            </a:bodyPr>
            <a:lstStyle/>
            <a:p>
              <a:endParaRPr lang="fr-FR"/>
            </a:p>
          </p:txBody>
        </p:sp>
        <p:sp>
          <p:nvSpPr>
            <p:cNvPr id="41" name="Text Box 68"/>
            <p:cNvSpPr txBox="1">
              <a:spLocks noChangeArrowheads="1"/>
            </p:cNvSpPr>
            <p:nvPr/>
          </p:nvSpPr>
          <p:spPr bwMode="auto">
            <a:xfrm>
              <a:off x="6055685" y="3672283"/>
              <a:ext cx="461383" cy="445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a:t>
              </a:r>
              <a:endParaRPr kumimoji="0" lang="fr-FR" sz="1400" b="0" i="0" u="none" strike="noStrike" cap="none" normalizeH="0" baseline="0" dirty="0" smtClean="0">
                <a:ln>
                  <a:noFill/>
                </a:ln>
                <a:solidFill>
                  <a:schemeClr val="tx1"/>
                </a:solidFill>
                <a:effectLst/>
                <a:latin typeface="Arial" pitchFamily="34" charset="0"/>
              </a:endParaRPr>
            </a:p>
          </p:txBody>
        </p:sp>
        <p:sp>
          <p:nvSpPr>
            <p:cNvPr id="42" name="Arc 41"/>
            <p:cNvSpPr/>
            <p:nvPr/>
          </p:nvSpPr>
          <p:spPr>
            <a:xfrm>
              <a:off x="5350928" y="3471332"/>
              <a:ext cx="432000" cy="432000"/>
            </a:xfrm>
            <a:prstGeom prst="arc">
              <a:avLst>
                <a:gd name="adj1" fmla="val 10956161"/>
                <a:gd name="adj2" fmla="val 0"/>
              </a:avLst>
            </a:prstGeom>
            <a:ln w="6350" cmpd="sng">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3" name="Text Box 68"/>
            <p:cNvSpPr txBox="1">
              <a:spLocks noChangeArrowheads="1"/>
            </p:cNvSpPr>
            <p:nvPr/>
          </p:nvSpPr>
          <p:spPr bwMode="auto">
            <a:xfrm>
              <a:off x="5073552" y="3435216"/>
              <a:ext cx="461383" cy="445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x</a:t>
              </a:r>
              <a:endParaRPr kumimoji="0" lang="fr-FR" sz="1400" b="0" i="0" u="none" strike="noStrike" cap="none" normalizeH="0" baseline="0" dirty="0" smtClean="0">
                <a:ln>
                  <a:noFill/>
                </a:ln>
                <a:solidFill>
                  <a:schemeClr val="tx1"/>
                </a:solidFill>
                <a:effectLst/>
                <a:latin typeface="Arial" pitchFamily="34"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La construction de</a:t>
            </a:r>
            <a:r>
              <a:rPr lang="fr-FR" sz="2400" baseline="0" dirty="0" smtClean="0"/>
              <a:t> l’analyse de spécification </a:t>
            </a:r>
            <a:br>
              <a:rPr lang="fr-FR" sz="2400" baseline="0" dirty="0" smtClean="0"/>
            </a:br>
            <a:r>
              <a:rPr lang="fr-FR" sz="2400" baseline="0" dirty="0" smtClean="0"/>
              <a:t>tout au long de la conception</a:t>
            </a:r>
            <a:endParaRPr lang="fr-FR" sz="24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6625" name="Object 1"/>
          <p:cNvGraphicFramePr>
            <a:graphicFrameLocks noChangeAspect="1"/>
          </p:cNvGraphicFramePr>
          <p:nvPr/>
        </p:nvGraphicFramePr>
        <p:xfrm>
          <a:off x="1428728" y="1643050"/>
          <a:ext cx="6872277" cy="4642200"/>
        </p:xfrm>
        <a:graphic>
          <a:graphicData uri="http://schemas.openxmlformats.org/presentationml/2006/ole">
            <p:oleObj spid="_x0000_s26625" name="Visio" r:id="rId5" imgW="10505192" imgH="7388918" progId="Visio.Drawing.11">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0.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1.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2.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3.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4.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5.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6.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7.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8.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19.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0.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1.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2.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3.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4.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5.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6.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7.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8.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9.xml><?xml version="1.0" encoding="utf-8"?>
<a:themeOverride xmlns:a="http://schemas.openxmlformats.org/drawingml/2006/main">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2302</TotalTime>
  <Words>2969</Words>
  <Application>Microsoft Office PowerPoint</Application>
  <PresentationFormat>Affichage à l'écran (4:3)</PresentationFormat>
  <Paragraphs>275</Paragraphs>
  <Slides>24</Slides>
  <Notes>24</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24</vt:i4>
      </vt:variant>
    </vt:vector>
  </HeadingPairs>
  <TitlesOfParts>
    <vt:vector size="27" baseType="lpstr">
      <vt:lpstr>Brise</vt:lpstr>
      <vt:lpstr>Visio</vt:lpstr>
      <vt:lpstr>Équation</vt:lpstr>
      <vt:lpstr>Démarche de spécification  en cours de conception</vt:lpstr>
      <vt:lpstr>Diapositive 2</vt:lpstr>
      <vt:lpstr>Albi 2004 : démarche géométrique</vt:lpstr>
      <vt:lpstr>Diapositive 4</vt:lpstr>
      <vt:lpstr>Diapositive 5</vt:lpstr>
      <vt:lpstr>Le besoin</vt:lpstr>
      <vt:lpstr>La démarche de conception – spécification</vt:lpstr>
      <vt:lpstr>CDCF : Défauts admissibles </vt:lpstr>
      <vt:lpstr>La construction de l’analyse de spécification  tout au long de la conception</vt:lpstr>
      <vt:lpstr>Du mécanisme au composant</vt:lpstr>
      <vt:lpstr>Evolution d’une condition géométrique  au cours de la conception</vt:lpstr>
      <vt:lpstr>Discrétisation du mécanisme :  les composants – contacts et parenté</vt:lpstr>
      <vt:lpstr>Défauts pour chaque charnière</vt:lpstr>
      <vt:lpstr>Les contraintes au sein d’un ensemble de  surfaces réalisant une liaison</vt:lpstr>
      <vt:lpstr>La synthèse des analyses : le tableau  Report des contraintes issu de l’organisation technologique  des surfaces entrant dans la réalisation d’une liaison </vt:lpstr>
      <vt:lpstr>La synthèse des analyses : le tableau  Report des contraintes issues de l’organisation technologique  des surfaces entrant dans la réalisation d’une liaison </vt:lpstr>
      <vt:lpstr>Les étapes du codage</vt:lpstr>
      <vt:lpstr>La quantification des IT : Le modèle</vt:lpstr>
      <vt:lpstr>La quantification des IT : La méthode</vt:lpstr>
      <vt:lpstr>La quantification des IT : Les résultats</vt:lpstr>
      <vt:lpstr>La quantification des IT : Les résultats</vt:lpstr>
      <vt:lpstr>L’écriture finale du schéma de spécification associé au dessin de définition</vt:lpstr>
      <vt:lpstr>Résumé de la démarche de spécification et de tolérancement en cours de conception</vt:lpstr>
      <vt:lpstr>Applications en CPI</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besoin</dc:title>
  <dc:creator> </dc:creator>
  <cp:lastModifiedBy> </cp:lastModifiedBy>
  <cp:revision>174</cp:revision>
  <dcterms:created xsi:type="dcterms:W3CDTF">2008-11-11T13:57:32Z</dcterms:created>
  <dcterms:modified xsi:type="dcterms:W3CDTF">2008-12-08T09:29:02Z</dcterms:modified>
</cp:coreProperties>
</file>