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89" r:id="rId4"/>
    <p:sldId id="257" r:id="rId5"/>
    <p:sldId id="291" r:id="rId6"/>
    <p:sldId id="260" r:id="rId7"/>
    <p:sldId id="292" r:id="rId8"/>
    <p:sldId id="299" r:id="rId9"/>
    <p:sldId id="261" r:id="rId10"/>
    <p:sldId id="279" r:id="rId11"/>
    <p:sldId id="278" r:id="rId12"/>
    <p:sldId id="277" r:id="rId13"/>
    <p:sldId id="276" r:id="rId14"/>
    <p:sldId id="275" r:id="rId15"/>
    <p:sldId id="280" r:id="rId16"/>
    <p:sldId id="282" r:id="rId17"/>
    <p:sldId id="286" r:id="rId18"/>
    <p:sldId id="297" r:id="rId19"/>
    <p:sldId id="263" r:id="rId20"/>
    <p:sldId id="265" r:id="rId21"/>
    <p:sldId id="264" r:id="rId22"/>
    <p:sldId id="283" r:id="rId23"/>
    <p:sldId id="298" r:id="rId24"/>
    <p:sldId id="287" r:id="rId25"/>
    <p:sldId id="288" r:id="rId26"/>
    <p:sldId id="293" r:id="rId27"/>
    <p:sldId id="294" r:id="rId28"/>
    <p:sldId id="295" r:id="rId29"/>
    <p:sldId id="296" r:id="rId30"/>
    <p:sldId id="25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1" autoAdjust="0"/>
    <p:restoredTop sz="94660"/>
  </p:normalViewPr>
  <p:slideViewPr>
    <p:cSldViewPr>
      <p:cViewPr>
        <p:scale>
          <a:sx n="90" d="100"/>
          <a:sy n="90" d="100"/>
        </p:scale>
        <p:origin x="-720"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image" Target="../media/image1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A7793-5FBB-494D-BA69-521317EEBA2D}" type="datetimeFigureOut">
              <a:rPr lang="fr-FR" smtClean="0"/>
              <a:pPr/>
              <a:t>20/01/2013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4A2EF-4F7B-4726-ABD2-C01AAA10BFD8}" type="slidenum">
              <a:rPr lang="fr-FR" smtClean="0"/>
              <a:pPr/>
              <a:t>‹N°›</a:t>
            </a:fld>
            <a:endParaRPr lang="fr-FR"/>
          </a:p>
        </p:txBody>
      </p:sp>
    </p:spTree>
    <p:extLst>
      <p:ext uri="{BB962C8B-B14F-4D97-AF65-F5344CB8AC3E}">
        <p14:creationId xmlns="" xmlns:p14="http://schemas.microsoft.com/office/powerpoint/2010/main" val="362338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14</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15</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16</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1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11555-816F-42BB-B2B1-27A1CA2C3F9B}" type="slidenum">
              <a:rPr lang="fr-FR" smtClean="0"/>
              <a:pPr fontAlgn="base">
                <a:spcBef>
                  <a:spcPct val="0"/>
                </a:spcBef>
                <a:spcAft>
                  <a:spcPct val="0"/>
                </a:spcAft>
                <a:defRPr/>
              </a:pPr>
              <a:t>18</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19</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20</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21</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22</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AE4657-5C9C-42A6-AE32-124C51AFA28C}" type="slidenum">
              <a:rPr lang="fr-FR" smtClean="0"/>
              <a:pPr fontAlgn="base">
                <a:spcBef>
                  <a:spcPct val="0"/>
                </a:spcBef>
                <a:spcAft>
                  <a:spcPct val="0"/>
                </a:spcAft>
                <a:defRPr/>
              </a:pPr>
              <a:t>23</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9</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10</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11</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12</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F4A2EF-4F7B-4726-ABD2-C01AAA10BFD8}" type="slidenum">
              <a:rPr lang="fr-FR" smtClean="0"/>
              <a:pPr/>
              <a:t>13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C5E89E-561D-4F88-A3D4-4E8CB68B2BFD}" type="datetimeFigureOut">
              <a:rPr lang="fr-FR" smtClean="0"/>
              <a:pPr/>
              <a:t>20/01/2013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D59F4-2704-4F12-BC6D-1B321C2047F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5E89E-561D-4F88-A3D4-4E8CB68B2BFD}" type="datetimeFigureOut">
              <a:rPr lang="fr-FR" smtClean="0"/>
              <a:pPr/>
              <a:t>20/01/2013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59F4-2704-4F12-BC6D-1B321C2047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9.xml"/><Relationship Id="rId12"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24.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2.png"/><Relationship Id="rId5" Type="http://schemas.openxmlformats.org/officeDocument/2006/relationships/image" Target="../media/image37.jpeg"/><Relationship Id="rId10" Type="http://schemas.openxmlformats.org/officeDocument/2006/relationships/image" Target="../media/image29.png"/><Relationship Id="rId4" Type="http://schemas.openxmlformats.org/officeDocument/2006/relationships/image" Target="../media/image36.jpe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31.png"/><Relationship Id="rId3" Type="http://schemas.openxmlformats.org/officeDocument/2006/relationships/image" Target="../media/image20.jpeg"/><Relationship Id="rId7" Type="http://schemas.openxmlformats.org/officeDocument/2006/relationships/image" Target="../media/image47.jpe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29.png"/><Relationship Id="rId5" Type="http://schemas.openxmlformats.org/officeDocument/2006/relationships/image" Target="../media/image45.jpeg"/><Relationship Id="rId15" Type="http://schemas.openxmlformats.org/officeDocument/2006/relationships/image" Target="../media/image27.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58.png"/><Relationship Id="rId5" Type="http://schemas.openxmlformats.org/officeDocument/2006/relationships/image" Target="../media/image54.jpeg"/><Relationship Id="rId10" Type="http://schemas.openxmlformats.org/officeDocument/2006/relationships/image" Target="../media/image31.png"/><Relationship Id="rId4" Type="http://schemas.openxmlformats.org/officeDocument/2006/relationships/image" Target="../media/image53.jpe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7.jpeg"/><Relationship Id="rId5" Type="http://schemas.openxmlformats.org/officeDocument/2006/relationships/image" Target="../media/image62.jpeg"/><Relationship Id="rId10" Type="http://schemas.openxmlformats.org/officeDocument/2006/relationships/image" Target="../media/image66.jpeg"/><Relationship Id="rId4" Type="http://schemas.openxmlformats.org/officeDocument/2006/relationships/image" Target="../media/image61.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7.jpeg"/><Relationship Id="rId3" Type="http://schemas.openxmlformats.org/officeDocument/2006/relationships/image" Target="../media/image68.jpeg"/><Relationship Id="rId7" Type="http://schemas.openxmlformats.org/officeDocument/2006/relationships/image" Target="../media/image72.jpeg"/><Relationship Id="rId12" Type="http://schemas.openxmlformats.org/officeDocument/2006/relationships/image" Target="../media/image7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5.jpeg"/><Relationship Id="rId5" Type="http://schemas.openxmlformats.org/officeDocument/2006/relationships/image" Target="../media/image70.jpeg"/><Relationship Id="rId10" Type="http://schemas.openxmlformats.org/officeDocument/2006/relationships/image" Target="../media/image67.jpeg"/><Relationship Id="rId4" Type="http://schemas.openxmlformats.org/officeDocument/2006/relationships/image" Target="../media/image69.jpeg"/><Relationship Id="rId9" Type="http://schemas.openxmlformats.org/officeDocument/2006/relationships/image" Target="../media/image74.jpeg"/><Relationship Id="rId1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14.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jpe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ASSEMBLAGES/PDF/6%20ASS_cde_VOILE.pdf" TargetMode="External"/><Relationship Id="rId13" Type="http://schemas.openxmlformats.org/officeDocument/2006/relationships/hyperlink" Target="PLANS/5%20SUPPORT%20ROUE%20ARRIERE.pdf" TargetMode="External"/><Relationship Id="rId18" Type="http://schemas.openxmlformats.org/officeDocument/2006/relationships/hyperlink" Target="PLANS/11%20PALONNIER%20VOILE.pdf" TargetMode="External"/><Relationship Id="rId3" Type="http://schemas.openxmlformats.org/officeDocument/2006/relationships/hyperlink" Target="ASSEMBLAGES/PDF/1%20ASS-CHASSIS.pdf" TargetMode="External"/><Relationship Id="rId21" Type="http://schemas.openxmlformats.org/officeDocument/2006/relationships/hyperlink" Target="PLANS/17%20SUPPORT_INTERRUPTEUR.pdf" TargetMode="External"/><Relationship Id="rId7" Type="http://schemas.openxmlformats.org/officeDocument/2006/relationships/hyperlink" Target="ASSEMBLAGES/PDF/5%20ASS_cde_DIRECTION.pdf" TargetMode="External"/><Relationship Id="rId12" Type="http://schemas.openxmlformats.org/officeDocument/2006/relationships/hyperlink" Target="PLANS/6%20ENTRETOISE%20MAT.pdf" TargetMode="External"/><Relationship Id="rId17" Type="http://schemas.openxmlformats.org/officeDocument/2006/relationships/hyperlink" Target="PLANS/13%20PALONNIER%20DIRECTION.pdf" TargetMode="External"/><Relationship Id="rId2" Type="http://schemas.openxmlformats.org/officeDocument/2006/relationships/slideLayout" Target="../slideLayouts/slideLayout2.xml"/><Relationship Id="rId16" Type="http://schemas.openxmlformats.org/officeDocument/2006/relationships/hyperlink" Target="PLANS/14%20NEZ.pdf" TargetMode="External"/><Relationship Id="rId20" Type="http://schemas.openxmlformats.org/officeDocument/2006/relationships/hyperlink" Target="PLANS/16%20SUPPORT_SERVOMOTEUR.pdf" TargetMode="External"/><Relationship Id="rId1" Type="http://schemas.openxmlformats.org/officeDocument/2006/relationships/vmlDrawing" Target="../drawings/vmlDrawing1.vml"/><Relationship Id="rId6" Type="http://schemas.openxmlformats.org/officeDocument/2006/relationships/hyperlink" Target="ASSEMBLAGES/PDF/5&amp;6_a_ASS_SERVOMOTEUR.pdf" TargetMode="External"/><Relationship Id="rId11" Type="http://schemas.openxmlformats.org/officeDocument/2006/relationships/hyperlink" Target="PLANS/10%20VOILE.pdf" TargetMode="External"/><Relationship Id="rId5" Type="http://schemas.openxmlformats.org/officeDocument/2006/relationships/hyperlink" Target="ASSEMBLAGES/PDF/3%20ASS-ROUES_ESSIEU%20ARRIERE.pdf" TargetMode="External"/><Relationship Id="rId15" Type="http://schemas.openxmlformats.org/officeDocument/2006/relationships/hyperlink" Target="PLANS/15%20CAPOT%20DE%20PROTECTION.pdf" TargetMode="External"/><Relationship Id="rId23" Type="http://schemas.openxmlformats.org/officeDocument/2006/relationships/oleObject" Target="../embeddings/oleObject1.bin"/><Relationship Id="rId10" Type="http://schemas.openxmlformats.org/officeDocument/2006/relationships/hyperlink" Target="PLANS/9%20B&#212;ME.pdf" TargetMode="External"/><Relationship Id="rId19" Type="http://schemas.openxmlformats.org/officeDocument/2006/relationships/hyperlink" Target="PLANS/12%20PINCE%20ARCEAU.pdf" TargetMode="External"/><Relationship Id="rId4" Type="http://schemas.openxmlformats.org/officeDocument/2006/relationships/hyperlink" Target="ASSEMBLAGES/PDF/11%20ASS_ENSEMBLE_VOILE_CHASSIS.pdf" TargetMode="External"/><Relationship Id="rId9" Type="http://schemas.openxmlformats.org/officeDocument/2006/relationships/hyperlink" Target="PLANS/7%20MAT.pdf" TargetMode="External"/><Relationship Id="rId14" Type="http://schemas.openxmlformats.org/officeDocument/2006/relationships/hyperlink" Target="PLANS/4%20ESSIEU%20ARRIERE.pdf" TargetMode="External"/><Relationship Id="rId22" Type="http://schemas.openxmlformats.org/officeDocument/2006/relationships/hyperlink" Target="ANNEXES/CHAR_A_VOILE.EAS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17.jpeg"/><Relationship Id="rId7" Type="http://schemas.openxmlformats.org/officeDocument/2006/relationships/image" Target="../media/image43.jpeg"/><Relationship Id="rId2" Type="http://schemas.openxmlformats.org/officeDocument/2006/relationships/image" Target="../media/image116.jpeg"/><Relationship Id="rId1" Type="http://schemas.openxmlformats.org/officeDocument/2006/relationships/slideLayout" Target="../slideLayouts/slideLayout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28.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2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332656"/>
            <a:ext cx="8136904" cy="954107"/>
          </a:xfrm>
          <a:prstGeom prst="rect">
            <a:avLst/>
          </a:prstGeom>
          <a:noFill/>
        </p:spPr>
        <p:txBody>
          <a:bodyPr wrap="square" rtlCol="0">
            <a:spAutoFit/>
          </a:bodyPr>
          <a:lstStyle/>
          <a:p>
            <a:pPr algn="ctr"/>
            <a:r>
              <a:rPr lang="fr-FR" sz="2800" dirty="0" smtClean="0"/>
              <a:t>La réalisation collective en 6</a:t>
            </a:r>
            <a:r>
              <a:rPr lang="fr-FR" sz="2800" baseline="30000" dirty="0" smtClean="0">
                <a:effectLst>
                  <a:outerShdw blurRad="38100" dist="38100" dir="2700000" algn="tl">
                    <a:srgbClr val="000000">
                      <a:alpha val="43137"/>
                    </a:srgbClr>
                  </a:outerShdw>
                </a:effectLst>
              </a:rPr>
              <a:t>ème</a:t>
            </a:r>
          </a:p>
          <a:p>
            <a:pPr algn="ctr"/>
            <a:r>
              <a:rPr lang="fr-FR" sz="2800" dirty="0" smtClean="0"/>
              <a:t>d’un Char </a:t>
            </a:r>
            <a:r>
              <a:rPr lang="fr-FR" sz="2800" dirty="0"/>
              <a:t>à voile radio </a:t>
            </a:r>
            <a:r>
              <a:rPr lang="fr-FR" sz="2800" dirty="0" smtClean="0"/>
              <a:t>commandé</a:t>
            </a:r>
            <a:endParaRPr lang="fr-FR" sz="2800" dirty="0"/>
          </a:p>
        </p:txBody>
      </p:sp>
      <p:pic>
        <p:nvPicPr>
          <p:cNvPr id="1029" name="Picture 5"/>
          <p:cNvPicPr>
            <a:picLocks noChangeAspect="1" noChangeArrowheads="1"/>
          </p:cNvPicPr>
          <p:nvPr/>
        </p:nvPicPr>
        <p:blipFill>
          <a:blip r:embed="rId3" cstate="print"/>
          <a:srcRect b="30808"/>
          <a:stretch>
            <a:fillRect/>
          </a:stretch>
        </p:blipFill>
        <p:spPr bwMode="auto">
          <a:xfrm>
            <a:off x="539552" y="1484784"/>
            <a:ext cx="4286250" cy="1944216"/>
          </a:xfrm>
          <a:prstGeom prst="rect">
            <a:avLst/>
          </a:prstGeom>
          <a:noFill/>
          <a:ln w="9525">
            <a:noFill/>
            <a:miter lim="800000"/>
            <a:headEnd/>
            <a:tailEnd/>
          </a:ln>
        </p:spPr>
      </p:pic>
      <p:sp>
        <p:nvSpPr>
          <p:cNvPr id="7" name="ZoneTexte 6"/>
          <p:cNvSpPr txBox="1"/>
          <p:nvPr/>
        </p:nvSpPr>
        <p:spPr>
          <a:xfrm>
            <a:off x="611560" y="3573016"/>
            <a:ext cx="4680520" cy="2862322"/>
          </a:xfrm>
          <a:prstGeom prst="rect">
            <a:avLst/>
          </a:prstGeom>
          <a:noFill/>
        </p:spPr>
        <p:txBody>
          <a:bodyPr wrap="square" rtlCol="0">
            <a:spAutoFit/>
          </a:bodyPr>
          <a:lstStyle/>
          <a:p>
            <a:pPr>
              <a:tabLst>
                <a:tab pos="4124325" algn="l"/>
              </a:tabLst>
            </a:pPr>
            <a:r>
              <a:rPr lang="fr-FR" dirty="0" smtClean="0">
                <a:hlinkClick r:id="rId4" action="ppaction://hlinksldjump"/>
              </a:rPr>
              <a:t>1 La structure du char à voile</a:t>
            </a:r>
            <a:r>
              <a:rPr lang="fr-FR" dirty="0" smtClean="0"/>
              <a:t>	p2</a:t>
            </a:r>
          </a:p>
          <a:p>
            <a:pPr>
              <a:tabLst>
                <a:tab pos="4124325" algn="l"/>
              </a:tabLst>
            </a:pPr>
            <a:r>
              <a:rPr lang="fr-FR" dirty="0" smtClean="0">
                <a:hlinkClick r:id="rId5" action="ppaction://hlinksldjump"/>
              </a:rPr>
              <a:t>2 la poussée vélique</a:t>
            </a:r>
            <a:r>
              <a:rPr lang="fr-FR" dirty="0" smtClean="0"/>
              <a:t>	p3</a:t>
            </a:r>
          </a:p>
          <a:p>
            <a:pPr>
              <a:tabLst>
                <a:tab pos="4124325" algn="l"/>
              </a:tabLst>
            </a:pPr>
            <a:r>
              <a:rPr lang="fr-FR" dirty="0" smtClean="0">
                <a:hlinkClick r:id="rId6" action="ppaction://hlinksldjump"/>
              </a:rPr>
              <a:t>3 Le principe </a:t>
            </a:r>
            <a:r>
              <a:rPr lang="fr-FR" dirty="0">
                <a:hlinkClick r:id="rId6" action="ppaction://hlinksldjump"/>
              </a:rPr>
              <a:t>de </a:t>
            </a:r>
            <a:r>
              <a:rPr lang="fr-FR" dirty="0" smtClean="0">
                <a:hlinkClick r:id="rId6" action="ppaction://hlinksldjump"/>
              </a:rPr>
              <a:t>fonctionnement</a:t>
            </a:r>
            <a:r>
              <a:rPr lang="fr-FR" dirty="0" smtClean="0"/>
              <a:t>	p4</a:t>
            </a:r>
            <a:endParaRPr lang="fr-FR" dirty="0"/>
          </a:p>
          <a:p>
            <a:pPr>
              <a:tabLst>
                <a:tab pos="4124325" algn="l"/>
              </a:tabLst>
            </a:pPr>
            <a:r>
              <a:rPr lang="fr-FR" dirty="0" smtClean="0">
                <a:hlinkClick r:id="rId7" action="ppaction://hlinksldjump"/>
              </a:rPr>
              <a:t>4 Aperçu rapide des sous ensembles</a:t>
            </a:r>
            <a:r>
              <a:rPr lang="fr-FR" dirty="0" smtClean="0"/>
              <a:t>	p9</a:t>
            </a:r>
            <a:endParaRPr lang="fr-FR" dirty="0"/>
          </a:p>
          <a:p>
            <a:pPr>
              <a:tabLst>
                <a:tab pos="4124325" algn="l"/>
              </a:tabLst>
            </a:pPr>
            <a:r>
              <a:rPr lang="fr-FR" dirty="0" smtClean="0">
                <a:hlinkClick r:id="rId8" action="ppaction://hlinksldjump"/>
              </a:rPr>
              <a:t>5 La </a:t>
            </a:r>
            <a:r>
              <a:rPr lang="fr-FR" dirty="0">
                <a:hlinkClick r:id="rId8" action="ppaction://hlinksldjump"/>
              </a:rPr>
              <a:t>réalisation des sous </a:t>
            </a:r>
            <a:r>
              <a:rPr lang="fr-FR" dirty="0" smtClean="0">
                <a:hlinkClick r:id="rId8" action="ppaction://hlinksldjump"/>
              </a:rPr>
              <a:t>ensembles</a:t>
            </a:r>
            <a:r>
              <a:rPr lang="fr-FR" dirty="0" smtClean="0"/>
              <a:t>	p10</a:t>
            </a:r>
            <a:endParaRPr lang="fr-FR" dirty="0"/>
          </a:p>
          <a:p>
            <a:pPr>
              <a:tabLst>
                <a:tab pos="4124325" algn="l"/>
              </a:tabLst>
            </a:pPr>
            <a:r>
              <a:rPr lang="fr-FR" dirty="0" smtClean="0">
                <a:hlinkClick r:id="rId9" action="ppaction://hlinksldjump"/>
              </a:rPr>
              <a:t>6 </a:t>
            </a:r>
            <a:r>
              <a:rPr lang="fr-FR" dirty="0">
                <a:hlinkClick r:id="rId9" action="ppaction://hlinksldjump"/>
              </a:rPr>
              <a:t>Coûts de la réalisation, </a:t>
            </a:r>
            <a:r>
              <a:rPr lang="fr-FR" dirty="0" smtClean="0">
                <a:hlinkClick r:id="rId9" action="ppaction://hlinksldjump"/>
              </a:rPr>
              <a:t>investissements</a:t>
            </a:r>
            <a:r>
              <a:rPr lang="fr-FR" dirty="0" smtClean="0"/>
              <a:t>	p18</a:t>
            </a:r>
            <a:endParaRPr lang="fr-FR" dirty="0"/>
          </a:p>
          <a:p>
            <a:pPr>
              <a:tabLst>
                <a:tab pos="4124325" algn="l"/>
              </a:tabLst>
            </a:pPr>
            <a:r>
              <a:rPr lang="fr-FR" dirty="0" smtClean="0">
                <a:hlinkClick r:id="rId10" action="ppaction://hlinksldjump"/>
              </a:rPr>
              <a:t>7 </a:t>
            </a:r>
            <a:r>
              <a:rPr lang="fr-FR" dirty="0">
                <a:hlinkClick r:id="rId10" action="ppaction://hlinksldjump"/>
              </a:rPr>
              <a:t>Dossier </a:t>
            </a:r>
            <a:r>
              <a:rPr lang="fr-FR" dirty="0" smtClean="0">
                <a:hlinkClick r:id="rId10" action="ppaction://hlinksldjump"/>
              </a:rPr>
              <a:t>technique</a:t>
            </a:r>
            <a:r>
              <a:rPr lang="fr-FR" dirty="0" smtClean="0"/>
              <a:t>	p24</a:t>
            </a:r>
            <a:endParaRPr lang="fr-FR" dirty="0"/>
          </a:p>
          <a:p>
            <a:pPr>
              <a:tabLst>
                <a:tab pos="4124325" algn="l"/>
              </a:tabLst>
            </a:pPr>
            <a:r>
              <a:rPr lang="fr-FR" dirty="0" smtClean="0">
                <a:hlinkClick r:id="rId11" action="ppaction://hlinksldjump"/>
              </a:rPr>
              <a:t>8 </a:t>
            </a:r>
            <a:r>
              <a:rPr lang="fr-FR" dirty="0">
                <a:hlinkClick r:id="rId11" action="ppaction://hlinksldjump"/>
              </a:rPr>
              <a:t>Organisation du </a:t>
            </a:r>
            <a:r>
              <a:rPr lang="fr-FR" dirty="0" smtClean="0">
                <a:hlinkClick r:id="rId11" action="ppaction://hlinksldjump"/>
              </a:rPr>
              <a:t>laboratoire</a:t>
            </a:r>
            <a:r>
              <a:rPr lang="fr-FR" dirty="0" smtClean="0"/>
              <a:t>	p25</a:t>
            </a:r>
          </a:p>
          <a:p>
            <a:pPr>
              <a:tabLst>
                <a:tab pos="4124325" algn="l"/>
              </a:tabLst>
            </a:pPr>
            <a:r>
              <a:rPr lang="fr-FR" dirty="0" smtClean="0">
                <a:hlinkClick r:id="rId12" action="ppaction://hlinksldjump"/>
              </a:rPr>
              <a:t>9 Organisation du travail en équipe</a:t>
            </a:r>
            <a:r>
              <a:rPr lang="fr-FR" dirty="0" smtClean="0"/>
              <a:t>	p26</a:t>
            </a:r>
          </a:p>
          <a:p>
            <a:pPr>
              <a:tabLst>
                <a:tab pos="4124325" algn="l"/>
              </a:tabLst>
            </a:pPr>
            <a:r>
              <a:rPr lang="fr-FR" dirty="0" smtClean="0">
                <a:hlinkClick r:id="rId13" action="ppaction://hlinksldjump"/>
              </a:rPr>
              <a:t>10 Sites intéressants</a:t>
            </a:r>
            <a:r>
              <a:rPr lang="fr-FR" dirty="0" smtClean="0"/>
              <a:t>	p30</a:t>
            </a:r>
            <a:endParaRPr lang="fr-FR" dirty="0"/>
          </a:p>
        </p:txBody>
      </p:sp>
      <p:pic>
        <p:nvPicPr>
          <p:cNvPr id="1026" name="Picture 2" descr="C:\Users\jpbricard\Desktop\reacol6ème\photo21062011\1.JPG"/>
          <p:cNvPicPr>
            <a:picLocks noChangeAspect="1" noChangeArrowheads="1"/>
          </p:cNvPicPr>
          <p:nvPr/>
        </p:nvPicPr>
        <p:blipFill>
          <a:blip r:embed="rId14" cstate="print"/>
          <a:srcRect/>
          <a:stretch>
            <a:fillRect/>
          </a:stretch>
        </p:blipFill>
        <p:spPr bwMode="auto">
          <a:xfrm>
            <a:off x="5508104" y="1340768"/>
            <a:ext cx="3240360" cy="4994317"/>
          </a:xfrm>
          <a:prstGeom prst="rect">
            <a:avLst/>
          </a:prstGeom>
          <a:noFill/>
        </p:spPr>
      </p:pic>
      <p:sp>
        <p:nvSpPr>
          <p:cNvPr id="13" name="Rectangle à coins arrondis 12"/>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116632"/>
            <a:ext cx="7992888" cy="707886"/>
          </a:xfrm>
          <a:prstGeom prst="rect">
            <a:avLst/>
          </a:prstGeom>
          <a:noFill/>
        </p:spPr>
        <p:txBody>
          <a:bodyPr wrap="square" rtlCol="0">
            <a:spAutoFit/>
          </a:bodyPr>
          <a:lstStyle/>
          <a:p>
            <a:r>
              <a:rPr lang="fr-FR" sz="2000" dirty="0" smtClean="0"/>
              <a:t>5- La réalisation des sous ensembles </a:t>
            </a:r>
          </a:p>
          <a:p>
            <a:pPr algn="ctr"/>
            <a:r>
              <a:rPr lang="fr-FR" sz="2000" dirty="0" smtClean="0"/>
              <a:t>5-1 Le châssis,  premier </a:t>
            </a:r>
            <a:r>
              <a:rPr lang="fr-FR" sz="2000" dirty="0"/>
              <a:t>sous ensemble</a:t>
            </a:r>
          </a:p>
        </p:txBody>
      </p:sp>
      <p:pic>
        <p:nvPicPr>
          <p:cNvPr id="6" name="Image 5" descr="100_4575.JPG"/>
          <p:cNvPicPr>
            <a:picLocks noChangeAspect="1"/>
          </p:cNvPicPr>
          <p:nvPr/>
        </p:nvPicPr>
        <p:blipFill>
          <a:blip r:embed="rId3" cstate="print"/>
          <a:stretch>
            <a:fillRect/>
          </a:stretch>
        </p:blipFill>
        <p:spPr>
          <a:xfrm>
            <a:off x="4211960" y="4293096"/>
            <a:ext cx="2400265" cy="1800200"/>
          </a:xfrm>
          <a:prstGeom prst="rect">
            <a:avLst/>
          </a:prstGeom>
        </p:spPr>
      </p:pic>
      <p:pic>
        <p:nvPicPr>
          <p:cNvPr id="8" name="Image 7" descr="100_4573.JPG"/>
          <p:cNvPicPr>
            <a:picLocks noChangeAspect="1"/>
          </p:cNvPicPr>
          <p:nvPr/>
        </p:nvPicPr>
        <p:blipFill>
          <a:blip r:embed="rId4" cstate="print"/>
          <a:stretch>
            <a:fillRect/>
          </a:stretch>
        </p:blipFill>
        <p:spPr>
          <a:xfrm>
            <a:off x="6660232" y="4293096"/>
            <a:ext cx="2102482" cy="1576862"/>
          </a:xfrm>
          <a:prstGeom prst="rect">
            <a:avLst/>
          </a:prstGeom>
        </p:spPr>
      </p:pic>
      <p:pic>
        <p:nvPicPr>
          <p:cNvPr id="10" name="Image 9" descr="100_4571.JPG"/>
          <p:cNvPicPr>
            <a:picLocks noChangeAspect="1"/>
          </p:cNvPicPr>
          <p:nvPr/>
        </p:nvPicPr>
        <p:blipFill>
          <a:blip r:embed="rId5" cstate="print"/>
          <a:stretch>
            <a:fillRect/>
          </a:stretch>
        </p:blipFill>
        <p:spPr>
          <a:xfrm>
            <a:off x="539552" y="4725144"/>
            <a:ext cx="1728191" cy="1296144"/>
          </a:xfrm>
          <a:prstGeom prst="rect">
            <a:avLst/>
          </a:prstGeom>
        </p:spPr>
      </p:pic>
      <p:pic>
        <p:nvPicPr>
          <p:cNvPr id="15" name="Image 14" descr="100_4567.JPG"/>
          <p:cNvPicPr>
            <a:picLocks noChangeAspect="1"/>
          </p:cNvPicPr>
          <p:nvPr/>
        </p:nvPicPr>
        <p:blipFill>
          <a:blip r:embed="rId6" cstate="print"/>
          <a:stretch>
            <a:fillRect/>
          </a:stretch>
        </p:blipFill>
        <p:spPr>
          <a:xfrm>
            <a:off x="6444208" y="836712"/>
            <a:ext cx="1310964" cy="1802576"/>
          </a:xfrm>
          <a:prstGeom prst="rect">
            <a:avLst/>
          </a:prstGeom>
        </p:spPr>
      </p:pic>
      <p:pic>
        <p:nvPicPr>
          <p:cNvPr id="1029" name="Picture 5"/>
          <p:cNvPicPr>
            <a:picLocks noChangeAspect="1" noChangeArrowheads="1"/>
          </p:cNvPicPr>
          <p:nvPr/>
        </p:nvPicPr>
        <p:blipFill>
          <a:blip r:embed="rId7" cstate="print"/>
          <a:srcRect/>
          <a:stretch>
            <a:fillRect/>
          </a:stretch>
        </p:blipFill>
        <p:spPr bwMode="auto">
          <a:xfrm>
            <a:off x="683568" y="1896814"/>
            <a:ext cx="1000132" cy="740098"/>
          </a:xfrm>
          <a:prstGeom prst="rect">
            <a:avLst/>
          </a:prstGeom>
          <a:noFill/>
          <a:ln w="9525">
            <a:noFill/>
            <a:miter lim="800000"/>
            <a:headEnd/>
            <a:tailEnd/>
          </a:ln>
        </p:spPr>
      </p:pic>
      <p:pic>
        <p:nvPicPr>
          <p:cNvPr id="24" name="Picture 5"/>
          <p:cNvPicPr>
            <a:picLocks noChangeAspect="1" noChangeArrowheads="1"/>
          </p:cNvPicPr>
          <p:nvPr/>
        </p:nvPicPr>
        <p:blipFill>
          <a:blip r:embed="rId7" cstate="print"/>
          <a:srcRect/>
          <a:stretch>
            <a:fillRect/>
          </a:stretch>
        </p:blipFill>
        <p:spPr bwMode="auto">
          <a:xfrm>
            <a:off x="7858148" y="857232"/>
            <a:ext cx="1000132" cy="740098"/>
          </a:xfrm>
          <a:prstGeom prst="rect">
            <a:avLst/>
          </a:prstGeom>
          <a:noFill/>
          <a:ln w="9525">
            <a:noFill/>
            <a:miter lim="800000"/>
            <a:headEnd/>
            <a:tailEnd/>
          </a:ln>
        </p:spPr>
      </p:pic>
      <p:pic>
        <p:nvPicPr>
          <p:cNvPr id="27" name="Picture 4"/>
          <p:cNvPicPr>
            <a:picLocks noChangeAspect="1" noChangeArrowheads="1"/>
          </p:cNvPicPr>
          <p:nvPr/>
        </p:nvPicPr>
        <p:blipFill>
          <a:blip r:embed="rId8" cstate="print"/>
          <a:srcRect/>
          <a:stretch>
            <a:fillRect/>
          </a:stretch>
        </p:blipFill>
        <p:spPr bwMode="auto">
          <a:xfrm>
            <a:off x="2483768" y="3212976"/>
            <a:ext cx="1296144" cy="1296144"/>
          </a:xfrm>
          <a:prstGeom prst="rect">
            <a:avLst/>
          </a:prstGeom>
          <a:noFill/>
          <a:ln w="9525">
            <a:noFill/>
            <a:miter lim="800000"/>
            <a:headEnd/>
            <a:tailEnd/>
          </a:ln>
        </p:spPr>
      </p:pic>
      <p:pic>
        <p:nvPicPr>
          <p:cNvPr id="29" name="Picture 6"/>
          <p:cNvPicPr>
            <a:picLocks noChangeAspect="1" noChangeArrowheads="1"/>
          </p:cNvPicPr>
          <p:nvPr/>
        </p:nvPicPr>
        <p:blipFill>
          <a:blip r:embed="rId9" cstate="print"/>
          <a:srcRect/>
          <a:stretch>
            <a:fillRect/>
          </a:stretch>
        </p:blipFill>
        <p:spPr bwMode="auto">
          <a:xfrm>
            <a:off x="755576" y="1084656"/>
            <a:ext cx="760168" cy="760168"/>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5796136" y="3356992"/>
            <a:ext cx="785798" cy="785798"/>
          </a:xfrm>
          <a:prstGeom prst="rect">
            <a:avLst/>
          </a:prstGeom>
          <a:noFill/>
          <a:ln w="9525">
            <a:noFill/>
            <a:miter lim="800000"/>
            <a:headEnd/>
            <a:tailEnd/>
          </a:ln>
        </p:spPr>
      </p:pic>
      <p:pic>
        <p:nvPicPr>
          <p:cNvPr id="1033" name="Picture 9"/>
          <p:cNvPicPr>
            <a:picLocks noChangeAspect="1" noChangeArrowheads="1"/>
          </p:cNvPicPr>
          <p:nvPr/>
        </p:nvPicPr>
        <p:blipFill>
          <a:blip r:embed="rId11" cstate="print"/>
          <a:srcRect/>
          <a:stretch>
            <a:fillRect/>
          </a:stretch>
        </p:blipFill>
        <p:spPr bwMode="auto">
          <a:xfrm>
            <a:off x="6804248" y="3284984"/>
            <a:ext cx="1285864" cy="964398"/>
          </a:xfrm>
          <a:prstGeom prst="rect">
            <a:avLst/>
          </a:prstGeom>
          <a:noFill/>
          <a:ln w="9525">
            <a:noFill/>
            <a:miter lim="800000"/>
            <a:headEnd/>
            <a:tailEnd/>
          </a:ln>
        </p:spPr>
      </p:pic>
      <p:pic>
        <p:nvPicPr>
          <p:cNvPr id="22" name="Picture 6"/>
          <p:cNvPicPr>
            <a:picLocks noChangeAspect="1" noChangeArrowheads="1"/>
          </p:cNvPicPr>
          <p:nvPr/>
        </p:nvPicPr>
        <p:blipFill>
          <a:blip r:embed="rId9" cstate="print"/>
          <a:srcRect/>
          <a:stretch>
            <a:fillRect/>
          </a:stretch>
        </p:blipFill>
        <p:spPr bwMode="auto">
          <a:xfrm>
            <a:off x="2195736" y="4653136"/>
            <a:ext cx="1512168" cy="1512168"/>
          </a:xfrm>
          <a:prstGeom prst="rect">
            <a:avLst/>
          </a:prstGeom>
          <a:noFill/>
          <a:ln w="9525">
            <a:noFill/>
            <a:miter lim="800000"/>
            <a:headEnd/>
            <a:tailEnd/>
          </a:ln>
        </p:spPr>
      </p:pic>
      <p:pic>
        <p:nvPicPr>
          <p:cNvPr id="23" name="Picture 4"/>
          <p:cNvPicPr>
            <a:picLocks noChangeAspect="1" noChangeArrowheads="1"/>
          </p:cNvPicPr>
          <p:nvPr/>
        </p:nvPicPr>
        <p:blipFill>
          <a:blip r:embed="rId12" cstate="print"/>
          <a:srcRect/>
          <a:stretch>
            <a:fillRect/>
          </a:stretch>
        </p:blipFill>
        <p:spPr bwMode="auto">
          <a:xfrm>
            <a:off x="1763688" y="1255619"/>
            <a:ext cx="1307971" cy="1453301"/>
          </a:xfrm>
          <a:prstGeom prst="rect">
            <a:avLst/>
          </a:prstGeom>
          <a:noFill/>
          <a:ln w="9525">
            <a:noFill/>
            <a:miter lim="800000"/>
            <a:headEnd/>
            <a:tailEnd/>
          </a:ln>
        </p:spPr>
      </p:pic>
      <p:pic>
        <p:nvPicPr>
          <p:cNvPr id="26" name="Picture 2"/>
          <p:cNvPicPr>
            <a:picLocks noChangeAspect="1" noChangeArrowheads="1"/>
          </p:cNvPicPr>
          <p:nvPr/>
        </p:nvPicPr>
        <p:blipFill>
          <a:blip r:embed="rId13" cstate="print"/>
          <a:srcRect/>
          <a:stretch>
            <a:fillRect/>
          </a:stretch>
        </p:blipFill>
        <p:spPr bwMode="auto">
          <a:xfrm>
            <a:off x="323528" y="3212976"/>
            <a:ext cx="2054572" cy="1296105"/>
          </a:xfrm>
          <a:prstGeom prst="rect">
            <a:avLst/>
          </a:prstGeom>
          <a:noFill/>
          <a:ln w="9525">
            <a:noFill/>
            <a:miter lim="800000"/>
            <a:headEnd/>
            <a:tailEnd/>
          </a:ln>
        </p:spPr>
      </p:pic>
      <p:pic>
        <p:nvPicPr>
          <p:cNvPr id="30" name="Picture 3"/>
          <p:cNvPicPr>
            <a:picLocks noChangeAspect="1" noChangeArrowheads="1"/>
          </p:cNvPicPr>
          <p:nvPr/>
        </p:nvPicPr>
        <p:blipFill>
          <a:blip r:embed="rId14" cstate="print"/>
          <a:srcRect/>
          <a:stretch>
            <a:fillRect/>
          </a:stretch>
        </p:blipFill>
        <p:spPr bwMode="auto">
          <a:xfrm>
            <a:off x="3995936" y="1052736"/>
            <a:ext cx="2347913" cy="1450975"/>
          </a:xfrm>
          <a:prstGeom prst="rect">
            <a:avLst/>
          </a:prstGeom>
          <a:noFill/>
          <a:ln w="9525">
            <a:noFill/>
            <a:miter lim="800000"/>
            <a:headEnd/>
            <a:tailEnd/>
          </a:ln>
        </p:spPr>
      </p:pic>
      <p:pic>
        <p:nvPicPr>
          <p:cNvPr id="31" name="Picture 6"/>
          <p:cNvPicPr>
            <a:picLocks noChangeAspect="1" noChangeArrowheads="1"/>
          </p:cNvPicPr>
          <p:nvPr/>
        </p:nvPicPr>
        <p:blipFill>
          <a:blip r:embed="rId9" cstate="print"/>
          <a:srcRect/>
          <a:stretch>
            <a:fillRect/>
          </a:stretch>
        </p:blipFill>
        <p:spPr bwMode="auto">
          <a:xfrm>
            <a:off x="7812360" y="1700808"/>
            <a:ext cx="1008112" cy="1008112"/>
          </a:xfrm>
          <a:prstGeom prst="rect">
            <a:avLst/>
          </a:prstGeom>
          <a:noFill/>
          <a:ln w="9525">
            <a:noFill/>
            <a:miter lim="800000"/>
            <a:headEnd/>
            <a:tailEnd/>
          </a:ln>
        </p:spPr>
      </p:pic>
      <p:sp>
        <p:nvSpPr>
          <p:cNvPr id="32" name="Rectangle à coins arrondis 31"/>
          <p:cNvSpPr/>
          <p:nvPr/>
        </p:nvSpPr>
        <p:spPr>
          <a:xfrm>
            <a:off x="3707904" y="764704"/>
            <a:ext cx="5256584" cy="2016224"/>
          </a:xfrm>
          <a:prstGeom prst="roundRect">
            <a:avLst>
              <a:gd name="adj" fmla="val 127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à coins arrondis 32"/>
          <p:cNvSpPr/>
          <p:nvPr/>
        </p:nvSpPr>
        <p:spPr>
          <a:xfrm>
            <a:off x="323528" y="3068960"/>
            <a:ext cx="3600400" cy="3456384"/>
          </a:xfrm>
          <a:prstGeom prst="roundRect">
            <a:avLst>
              <a:gd name="adj" fmla="val 111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à coins arrondis 33"/>
          <p:cNvSpPr/>
          <p:nvPr/>
        </p:nvSpPr>
        <p:spPr>
          <a:xfrm>
            <a:off x="539552" y="836712"/>
            <a:ext cx="2880320" cy="2088232"/>
          </a:xfrm>
          <a:prstGeom prst="roundRect">
            <a:avLst>
              <a:gd name="adj" fmla="val 127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à coins arrondis 34"/>
          <p:cNvSpPr/>
          <p:nvPr/>
        </p:nvSpPr>
        <p:spPr>
          <a:xfrm>
            <a:off x="4067944" y="3212976"/>
            <a:ext cx="4824536" cy="3240360"/>
          </a:xfrm>
          <a:prstGeom prst="roundRect">
            <a:avLst>
              <a:gd name="adj" fmla="val 85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à coins arrondis 24"/>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19872" y="404664"/>
            <a:ext cx="2571768" cy="400110"/>
          </a:xfrm>
          <a:prstGeom prst="rect">
            <a:avLst/>
          </a:prstGeom>
          <a:noFill/>
        </p:spPr>
        <p:txBody>
          <a:bodyPr wrap="square" rtlCol="0">
            <a:spAutoFit/>
          </a:bodyPr>
          <a:lstStyle/>
          <a:p>
            <a:pPr algn="ctr"/>
            <a:r>
              <a:rPr lang="fr-FR" sz="2000" dirty="0"/>
              <a:t>5</a:t>
            </a:r>
            <a:r>
              <a:rPr lang="fr-FR" sz="2000" dirty="0" smtClean="0"/>
              <a:t>-2 </a:t>
            </a:r>
            <a:r>
              <a:rPr lang="fr-FR" sz="2000" dirty="0"/>
              <a:t>Le gréement</a:t>
            </a:r>
          </a:p>
        </p:txBody>
      </p:sp>
      <p:pic>
        <p:nvPicPr>
          <p:cNvPr id="8" name="Image 7" descr="100_4582.JPG"/>
          <p:cNvPicPr>
            <a:picLocks noChangeAspect="1"/>
          </p:cNvPicPr>
          <p:nvPr/>
        </p:nvPicPr>
        <p:blipFill>
          <a:blip r:embed="rId3" cstate="print"/>
          <a:stretch>
            <a:fillRect/>
          </a:stretch>
        </p:blipFill>
        <p:spPr>
          <a:xfrm>
            <a:off x="1637912" y="4725144"/>
            <a:ext cx="2286016" cy="1724466"/>
          </a:xfrm>
          <a:prstGeom prst="rect">
            <a:avLst/>
          </a:prstGeom>
        </p:spPr>
      </p:pic>
      <p:pic>
        <p:nvPicPr>
          <p:cNvPr id="10" name="Image 9" descr="100_4580.JPG"/>
          <p:cNvPicPr>
            <a:picLocks noChangeAspect="1"/>
          </p:cNvPicPr>
          <p:nvPr/>
        </p:nvPicPr>
        <p:blipFill>
          <a:blip r:embed="rId4" cstate="print"/>
          <a:stretch>
            <a:fillRect/>
          </a:stretch>
        </p:blipFill>
        <p:spPr>
          <a:xfrm>
            <a:off x="4190023" y="4725144"/>
            <a:ext cx="2110169" cy="1714512"/>
          </a:xfrm>
          <a:prstGeom prst="rect">
            <a:avLst/>
          </a:prstGeom>
        </p:spPr>
      </p:pic>
      <p:pic>
        <p:nvPicPr>
          <p:cNvPr id="12" name="Image 11" descr="100_4579.JPG"/>
          <p:cNvPicPr>
            <a:picLocks noChangeAspect="1"/>
          </p:cNvPicPr>
          <p:nvPr/>
        </p:nvPicPr>
        <p:blipFill>
          <a:blip r:embed="rId5" cstate="print"/>
          <a:stretch>
            <a:fillRect/>
          </a:stretch>
        </p:blipFill>
        <p:spPr>
          <a:xfrm>
            <a:off x="611560" y="2204864"/>
            <a:ext cx="2571768" cy="1714512"/>
          </a:xfrm>
          <a:prstGeom prst="rect">
            <a:avLst/>
          </a:prstGeom>
        </p:spPr>
      </p:pic>
      <p:pic>
        <p:nvPicPr>
          <p:cNvPr id="13" name="Image 12" descr="100_4578.JPG"/>
          <p:cNvPicPr>
            <a:picLocks noChangeAspect="1"/>
          </p:cNvPicPr>
          <p:nvPr/>
        </p:nvPicPr>
        <p:blipFill>
          <a:blip r:embed="rId6" cstate="print"/>
          <a:stretch>
            <a:fillRect/>
          </a:stretch>
        </p:blipFill>
        <p:spPr>
          <a:xfrm>
            <a:off x="3563888" y="1052736"/>
            <a:ext cx="2286016" cy="1714512"/>
          </a:xfrm>
          <a:prstGeom prst="rect">
            <a:avLst/>
          </a:prstGeom>
        </p:spPr>
      </p:pic>
      <p:pic>
        <p:nvPicPr>
          <p:cNvPr id="14" name="Image 13" descr="100_4585.JPG"/>
          <p:cNvPicPr>
            <a:picLocks noChangeAspect="1"/>
          </p:cNvPicPr>
          <p:nvPr/>
        </p:nvPicPr>
        <p:blipFill>
          <a:blip r:embed="rId7" cstate="print"/>
          <a:stretch>
            <a:fillRect/>
          </a:stretch>
        </p:blipFill>
        <p:spPr>
          <a:xfrm>
            <a:off x="6444208" y="346906"/>
            <a:ext cx="2381267" cy="1785950"/>
          </a:xfrm>
          <a:prstGeom prst="rect">
            <a:avLst/>
          </a:prstGeom>
        </p:spPr>
      </p:pic>
      <p:pic>
        <p:nvPicPr>
          <p:cNvPr id="15" name="Image 14" descr="100_4584.JPG"/>
          <p:cNvPicPr>
            <a:picLocks noChangeAspect="1"/>
          </p:cNvPicPr>
          <p:nvPr/>
        </p:nvPicPr>
        <p:blipFill>
          <a:blip r:embed="rId8" cstate="print"/>
          <a:stretch>
            <a:fillRect/>
          </a:stretch>
        </p:blipFill>
        <p:spPr>
          <a:xfrm>
            <a:off x="6516216" y="2371035"/>
            <a:ext cx="2370726" cy="1778045"/>
          </a:xfrm>
          <a:prstGeom prst="rect">
            <a:avLst/>
          </a:prstGeom>
        </p:spPr>
      </p:pic>
      <p:pic>
        <p:nvPicPr>
          <p:cNvPr id="2050" name="Picture 2"/>
          <p:cNvPicPr>
            <a:picLocks noChangeAspect="1" noChangeArrowheads="1"/>
          </p:cNvPicPr>
          <p:nvPr/>
        </p:nvPicPr>
        <p:blipFill>
          <a:blip r:embed="rId9" cstate="print"/>
          <a:srcRect/>
          <a:stretch>
            <a:fillRect/>
          </a:stretch>
        </p:blipFill>
        <p:spPr bwMode="auto">
          <a:xfrm>
            <a:off x="6876256" y="4725144"/>
            <a:ext cx="1362075" cy="895350"/>
          </a:xfrm>
          <a:prstGeom prst="rect">
            <a:avLst/>
          </a:prstGeom>
          <a:noFill/>
          <a:ln w="9525">
            <a:noFill/>
            <a:miter lim="800000"/>
            <a:headEnd/>
            <a:tailEnd/>
          </a:ln>
        </p:spPr>
      </p:pic>
      <p:pic>
        <p:nvPicPr>
          <p:cNvPr id="19" name="Picture 6"/>
          <p:cNvPicPr>
            <a:picLocks noChangeAspect="1" noChangeArrowheads="1"/>
          </p:cNvPicPr>
          <p:nvPr/>
        </p:nvPicPr>
        <p:blipFill>
          <a:blip r:embed="rId10" cstate="print"/>
          <a:srcRect/>
          <a:stretch>
            <a:fillRect/>
          </a:stretch>
        </p:blipFill>
        <p:spPr bwMode="auto">
          <a:xfrm>
            <a:off x="4067944" y="2852936"/>
            <a:ext cx="1421350" cy="1421350"/>
          </a:xfrm>
          <a:prstGeom prst="rect">
            <a:avLst/>
          </a:prstGeom>
          <a:noFill/>
          <a:ln w="9525">
            <a:noFill/>
            <a:miter lim="800000"/>
            <a:headEnd/>
            <a:tailEnd/>
          </a:ln>
        </p:spPr>
      </p:pic>
      <p:pic>
        <p:nvPicPr>
          <p:cNvPr id="2051" name="Picture 3"/>
          <p:cNvPicPr>
            <a:picLocks noChangeAspect="1" noChangeArrowheads="1"/>
          </p:cNvPicPr>
          <p:nvPr/>
        </p:nvPicPr>
        <p:blipFill>
          <a:blip r:embed="rId11" cstate="print"/>
          <a:srcRect/>
          <a:stretch>
            <a:fillRect/>
          </a:stretch>
        </p:blipFill>
        <p:spPr bwMode="auto">
          <a:xfrm>
            <a:off x="755576" y="4005064"/>
            <a:ext cx="1523984" cy="624833"/>
          </a:xfrm>
          <a:prstGeom prst="rect">
            <a:avLst/>
          </a:prstGeom>
          <a:noFill/>
          <a:ln w="9525">
            <a:noFill/>
            <a:miter lim="800000"/>
            <a:headEnd/>
            <a:tailEnd/>
          </a:ln>
        </p:spPr>
      </p:pic>
      <p:pic>
        <p:nvPicPr>
          <p:cNvPr id="17" name="Picture 24" descr="C:\Documents and Settings\perso\Bureau\reacol\6eme\Photo1133.jpg"/>
          <p:cNvPicPr>
            <a:picLocks noChangeAspect="1" noChangeArrowheads="1"/>
          </p:cNvPicPr>
          <p:nvPr/>
        </p:nvPicPr>
        <p:blipFill>
          <a:blip r:embed="rId12" cstate="print"/>
          <a:srcRect/>
          <a:stretch>
            <a:fillRect/>
          </a:stretch>
        </p:blipFill>
        <p:spPr bwMode="auto">
          <a:xfrm>
            <a:off x="539552" y="332656"/>
            <a:ext cx="2362200" cy="1771650"/>
          </a:xfrm>
          <a:prstGeom prst="rect">
            <a:avLst/>
          </a:prstGeom>
          <a:noFill/>
          <a:ln w="25400">
            <a:noFill/>
            <a:miter lim="800000"/>
            <a:headEnd/>
            <a:tailEnd/>
          </a:ln>
        </p:spPr>
      </p:pic>
      <p:sp>
        <p:nvSpPr>
          <p:cNvPr id="16" name="Rectangle à coins arrondis 15"/>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9792" y="332656"/>
            <a:ext cx="3229530" cy="369332"/>
          </a:xfrm>
          <a:prstGeom prst="rect">
            <a:avLst/>
          </a:prstGeom>
          <a:noFill/>
        </p:spPr>
        <p:txBody>
          <a:bodyPr wrap="square" rtlCol="0">
            <a:spAutoFit/>
          </a:bodyPr>
          <a:lstStyle/>
          <a:p>
            <a:pPr algn="ctr"/>
            <a:r>
              <a:rPr lang="fr-FR" dirty="0"/>
              <a:t>5</a:t>
            </a:r>
            <a:r>
              <a:rPr lang="fr-FR" dirty="0" smtClean="0"/>
              <a:t>-3 </a:t>
            </a:r>
            <a:r>
              <a:rPr lang="fr-FR" dirty="0"/>
              <a:t>L’essieu et les roues arrières</a:t>
            </a:r>
          </a:p>
        </p:txBody>
      </p:sp>
      <p:pic>
        <p:nvPicPr>
          <p:cNvPr id="6" name="Image 5" descr="100_4546.JPG"/>
          <p:cNvPicPr>
            <a:picLocks noChangeAspect="1"/>
          </p:cNvPicPr>
          <p:nvPr/>
        </p:nvPicPr>
        <p:blipFill>
          <a:blip r:embed="rId3" cstate="print"/>
          <a:stretch>
            <a:fillRect/>
          </a:stretch>
        </p:blipFill>
        <p:spPr>
          <a:xfrm>
            <a:off x="285720" y="928670"/>
            <a:ext cx="2357454" cy="1768091"/>
          </a:xfrm>
          <a:prstGeom prst="rect">
            <a:avLst/>
          </a:prstGeom>
        </p:spPr>
      </p:pic>
      <p:pic>
        <p:nvPicPr>
          <p:cNvPr id="8" name="Image 7" descr="100_4626.JPG"/>
          <p:cNvPicPr>
            <a:picLocks noChangeAspect="1"/>
          </p:cNvPicPr>
          <p:nvPr/>
        </p:nvPicPr>
        <p:blipFill>
          <a:blip r:embed="rId4" cstate="print"/>
          <a:stretch>
            <a:fillRect/>
          </a:stretch>
        </p:blipFill>
        <p:spPr>
          <a:xfrm>
            <a:off x="6357950" y="2786058"/>
            <a:ext cx="2323100" cy="1742325"/>
          </a:xfrm>
          <a:prstGeom prst="rect">
            <a:avLst/>
          </a:prstGeom>
        </p:spPr>
      </p:pic>
      <p:pic>
        <p:nvPicPr>
          <p:cNvPr id="10" name="Image 9" descr="100_4627.JPG"/>
          <p:cNvPicPr>
            <a:picLocks noChangeAspect="1"/>
          </p:cNvPicPr>
          <p:nvPr/>
        </p:nvPicPr>
        <p:blipFill>
          <a:blip r:embed="rId5" cstate="print"/>
          <a:stretch>
            <a:fillRect/>
          </a:stretch>
        </p:blipFill>
        <p:spPr>
          <a:xfrm>
            <a:off x="6357950" y="4572008"/>
            <a:ext cx="2299288" cy="1724466"/>
          </a:xfrm>
          <a:prstGeom prst="rect">
            <a:avLst/>
          </a:prstGeom>
        </p:spPr>
      </p:pic>
      <p:pic>
        <p:nvPicPr>
          <p:cNvPr id="11" name="Image 10" descr="100_4625.JPG"/>
          <p:cNvPicPr>
            <a:picLocks noChangeAspect="1"/>
          </p:cNvPicPr>
          <p:nvPr/>
        </p:nvPicPr>
        <p:blipFill>
          <a:blip r:embed="rId6" cstate="print"/>
          <a:stretch>
            <a:fillRect/>
          </a:stretch>
        </p:blipFill>
        <p:spPr>
          <a:xfrm>
            <a:off x="4000496" y="4572008"/>
            <a:ext cx="2286016" cy="1714512"/>
          </a:xfrm>
          <a:prstGeom prst="rect">
            <a:avLst/>
          </a:prstGeom>
        </p:spPr>
      </p:pic>
      <p:pic>
        <p:nvPicPr>
          <p:cNvPr id="12" name="Image 11" descr="100_4622.JPG"/>
          <p:cNvPicPr>
            <a:picLocks noChangeAspect="1"/>
          </p:cNvPicPr>
          <p:nvPr/>
        </p:nvPicPr>
        <p:blipFill>
          <a:blip r:embed="rId7" cstate="print"/>
          <a:stretch>
            <a:fillRect/>
          </a:stretch>
        </p:blipFill>
        <p:spPr>
          <a:xfrm>
            <a:off x="4000496" y="1000108"/>
            <a:ext cx="2299288" cy="1724466"/>
          </a:xfrm>
          <a:prstGeom prst="rect">
            <a:avLst/>
          </a:prstGeom>
        </p:spPr>
      </p:pic>
      <p:pic>
        <p:nvPicPr>
          <p:cNvPr id="13" name="Image 12" descr="100_4621.JPG"/>
          <p:cNvPicPr>
            <a:picLocks noChangeAspect="1"/>
          </p:cNvPicPr>
          <p:nvPr/>
        </p:nvPicPr>
        <p:blipFill>
          <a:blip r:embed="rId8" cstate="print"/>
          <a:stretch>
            <a:fillRect/>
          </a:stretch>
        </p:blipFill>
        <p:spPr>
          <a:xfrm>
            <a:off x="4000496" y="2786058"/>
            <a:ext cx="2275476" cy="1706607"/>
          </a:xfrm>
          <a:prstGeom prst="rect">
            <a:avLst/>
          </a:prstGeom>
        </p:spPr>
      </p:pic>
      <p:pic>
        <p:nvPicPr>
          <p:cNvPr id="14" name="Image 13" descr="100_4620.JPG"/>
          <p:cNvPicPr>
            <a:picLocks noChangeAspect="1"/>
          </p:cNvPicPr>
          <p:nvPr/>
        </p:nvPicPr>
        <p:blipFill>
          <a:blip r:embed="rId9" cstate="print"/>
          <a:stretch>
            <a:fillRect/>
          </a:stretch>
        </p:blipFill>
        <p:spPr>
          <a:xfrm>
            <a:off x="6357950" y="1000108"/>
            <a:ext cx="2286016" cy="1714513"/>
          </a:xfrm>
          <a:prstGeom prst="rect">
            <a:avLst/>
          </a:prstGeom>
        </p:spPr>
      </p:pic>
      <p:pic>
        <p:nvPicPr>
          <p:cNvPr id="15" name="Image 14" descr="100_4619.JPG"/>
          <p:cNvPicPr>
            <a:picLocks noChangeAspect="1"/>
          </p:cNvPicPr>
          <p:nvPr/>
        </p:nvPicPr>
        <p:blipFill>
          <a:blip r:embed="rId10" cstate="print"/>
          <a:stretch>
            <a:fillRect/>
          </a:stretch>
        </p:blipFill>
        <p:spPr>
          <a:xfrm>
            <a:off x="285720" y="4643446"/>
            <a:ext cx="2357454" cy="1714512"/>
          </a:xfrm>
          <a:prstGeom prst="rect">
            <a:avLst/>
          </a:prstGeom>
        </p:spPr>
      </p:pic>
      <p:pic>
        <p:nvPicPr>
          <p:cNvPr id="16" name="Picture 6"/>
          <p:cNvPicPr>
            <a:picLocks noChangeAspect="1" noChangeArrowheads="1"/>
          </p:cNvPicPr>
          <p:nvPr/>
        </p:nvPicPr>
        <p:blipFill>
          <a:blip r:embed="rId11" cstate="print"/>
          <a:srcRect/>
          <a:stretch>
            <a:fillRect/>
          </a:stretch>
        </p:blipFill>
        <p:spPr bwMode="auto">
          <a:xfrm>
            <a:off x="2786050" y="4071942"/>
            <a:ext cx="1095340" cy="1095340"/>
          </a:xfrm>
          <a:prstGeom prst="rect">
            <a:avLst/>
          </a:prstGeom>
          <a:noFill/>
          <a:ln w="9525">
            <a:noFill/>
            <a:miter lim="800000"/>
            <a:headEnd/>
            <a:tailEnd/>
          </a:ln>
        </p:spPr>
      </p:pic>
      <p:pic>
        <p:nvPicPr>
          <p:cNvPr id="17" name="Picture 7"/>
          <p:cNvPicPr>
            <a:picLocks noChangeAspect="1" noChangeArrowheads="1"/>
          </p:cNvPicPr>
          <p:nvPr/>
        </p:nvPicPr>
        <p:blipFill>
          <a:blip r:embed="rId12" cstate="print"/>
          <a:srcRect/>
          <a:stretch>
            <a:fillRect/>
          </a:stretch>
        </p:blipFill>
        <p:spPr bwMode="auto">
          <a:xfrm>
            <a:off x="3000364" y="2000240"/>
            <a:ext cx="785798" cy="785798"/>
          </a:xfrm>
          <a:prstGeom prst="rect">
            <a:avLst/>
          </a:prstGeom>
          <a:noFill/>
          <a:ln w="9525">
            <a:noFill/>
            <a:miter lim="800000"/>
            <a:headEnd/>
            <a:tailEnd/>
          </a:ln>
        </p:spPr>
      </p:pic>
      <p:pic>
        <p:nvPicPr>
          <p:cNvPr id="18" name="Picture 9"/>
          <p:cNvPicPr>
            <a:picLocks noChangeAspect="1" noChangeArrowheads="1"/>
          </p:cNvPicPr>
          <p:nvPr/>
        </p:nvPicPr>
        <p:blipFill>
          <a:blip r:embed="rId13" cstate="print"/>
          <a:srcRect/>
          <a:stretch>
            <a:fillRect/>
          </a:stretch>
        </p:blipFill>
        <p:spPr bwMode="auto">
          <a:xfrm>
            <a:off x="2786050" y="1071546"/>
            <a:ext cx="1143008" cy="857256"/>
          </a:xfrm>
          <a:prstGeom prst="rect">
            <a:avLst/>
          </a:prstGeom>
          <a:noFill/>
          <a:ln w="9525">
            <a:noFill/>
            <a:miter lim="800000"/>
            <a:headEnd/>
            <a:tailEnd/>
          </a:ln>
        </p:spPr>
      </p:pic>
      <p:pic>
        <p:nvPicPr>
          <p:cNvPr id="19" name="Image 18" descr="100_4618.JPG"/>
          <p:cNvPicPr>
            <a:picLocks noChangeAspect="1"/>
          </p:cNvPicPr>
          <p:nvPr/>
        </p:nvPicPr>
        <p:blipFill>
          <a:blip r:embed="rId14" cstate="print"/>
          <a:stretch>
            <a:fillRect/>
          </a:stretch>
        </p:blipFill>
        <p:spPr>
          <a:xfrm>
            <a:off x="285720" y="2786058"/>
            <a:ext cx="2370726" cy="1778045"/>
          </a:xfrm>
          <a:prstGeom prst="rect">
            <a:avLst/>
          </a:prstGeom>
        </p:spPr>
      </p:pic>
      <p:pic>
        <p:nvPicPr>
          <p:cNvPr id="20" name="Picture 5"/>
          <p:cNvPicPr>
            <a:picLocks noChangeAspect="1" noChangeArrowheads="1"/>
          </p:cNvPicPr>
          <p:nvPr/>
        </p:nvPicPr>
        <p:blipFill>
          <a:blip r:embed="rId15" cstate="print"/>
          <a:srcRect/>
          <a:stretch>
            <a:fillRect/>
          </a:stretch>
        </p:blipFill>
        <p:spPr bwMode="auto">
          <a:xfrm>
            <a:off x="2786050" y="3214686"/>
            <a:ext cx="1096670" cy="811536"/>
          </a:xfrm>
          <a:prstGeom prst="rect">
            <a:avLst/>
          </a:prstGeom>
          <a:noFill/>
          <a:ln w="9525">
            <a:noFill/>
            <a:miter lim="800000"/>
            <a:headEnd/>
            <a:tailEnd/>
          </a:ln>
        </p:spPr>
      </p:pic>
      <p:sp>
        <p:nvSpPr>
          <p:cNvPr id="21" name="Rectangle à coins arrondis 20"/>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71800" y="332656"/>
            <a:ext cx="3528392" cy="369332"/>
          </a:xfrm>
          <a:prstGeom prst="rect">
            <a:avLst/>
          </a:prstGeom>
          <a:noFill/>
        </p:spPr>
        <p:txBody>
          <a:bodyPr wrap="square" rtlCol="0">
            <a:spAutoFit/>
          </a:bodyPr>
          <a:lstStyle/>
          <a:p>
            <a:pPr algn="ctr"/>
            <a:r>
              <a:rPr lang="fr-FR" dirty="0"/>
              <a:t>5</a:t>
            </a:r>
            <a:r>
              <a:rPr lang="fr-FR" dirty="0" smtClean="0"/>
              <a:t>-4 La </a:t>
            </a:r>
            <a:r>
              <a:rPr lang="fr-FR" dirty="0"/>
              <a:t>commande de direction</a:t>
            </a:r>
          </a:p>
        </p:txBody>
      </p:sp>
      <p:pic>
        <p:nvPicPr>
          <p:cNvPr id="5" name="Image 4" descr="100_4545.JPG"/>
          <p:cNvPicPr>
            <a:picLocks noChangeAspect="1"/>
          </p:cNvPicPr>
          <p:nvPr/>
        </p:nvPicPr>
        <p:blipFill>
          <a:blip r:embed="rId3" cstate="print"/>
          <a:stretch>
            <a:fillRect/>
          </a:stretch>
        </p:blipFill>
        <p:spPr>
          <a:xfrm>
            <a:off x="388253" y="273188"/>
            <a:ext cx="2095515" cy="1571636"/>
          </a:xfrm>
          <a:prstGeom prst="rect">
            <a:avLst/>
          </a:prstGeom>
        </p:spPr>
      </p:pic>
      <p:pic>
        <p:nvPicPr>
          <p:cNvPr id="7" name="Image 6" descr="100_4638.JPG"/>
          <p:cNvPicPr>
            <a:picLocks noChangeAspect="1"/>
          </p:cNvPicPr>
          <p:nvPr/>
        </p:nvPicPr>
        <p:blipFill>
          <a:blip r:embed="rId4" cstate="print"/>
          <a:stretch>
            <a:fillRect/>
          </a:stretch>
        </p:blipFill>
        <p:spPr>
          <a:xfrm>
            <a:off x="6372200" y="642919"/>
            <a:ext cx="2489789" cy="1867342"/>
          </a:xfrm>
          <a:prstGeom prst="rect">
            <a:avLst/>
          </a:prstGeom>
        </p:spPr>
      </p:pic>
      <p:pic>
        <p:nvPicPr>
          <p:cNvPr id="8" name="Image 7" descr="100_4637.JPG"/>
          <p:cNvPicPr>
            <a:picLocks noChangeAspect="1"/>
          </p:cNvPicPr>
          <p:nvPr/>
        </p:nvPicPr>
        <p:blipFill>
          <a:blip r:embed="rId5" cstate="print"/>
          <a:stretch>
            <a:fillRect/>
          </a:stretch>
        </p:blipFill>
        <p:spPr>
          <a:xfrm>
            <a:off x="6320142" y="2571744"/>
            <a:ext cx="2500330" cy="1875248"/>
          </a:xfrm>
          <a:prstGeom prst="rect">
            <a:avLst/>
          </a:prstGeom>
        </p:spPr>
      </p:pic>
      <p:pic>
        <p:nvPicPr>
          <p:cNvPr id="9" name="Image 8" descr="100_4636.JPG"/>
          <p:cNvPicPr>
            <a:picLocks noChangeAspect="1"/>
          </p:cNvPicPr>
          <p:nvPr/>
        </p:nvPicPr>
        <p:blipFill>
          <a:blip r:embed="rId6" cstate="print"/>
          <a:stretch>
            <a:fillRect/>
          </a:stretch>
        </p:blipFill>
        <p:spPr>
          <a:xfrm>
            <a:off x="6372200" y="4500570"/>
            <a:ext cx="2500330" cy="1660934"/>
          </a:xfrm>
          <a:prstGeom prst="rect">
            <a:avLst/>
          </a:prstGeom>
        </p:spPr>
      </p:pic>
      <p:pic>
        <p:nvPicPr>
          <p:cNvPr id="10" name="Image 9" descr="100_4634.JPG"/>
          <p:cNvPicPr>
            <a:picLocks noChangeAspect="1"/>
          </p:cNvPicPr>
          <p:nvPr/>
        </p:nvPicPr>
        <p:blipFill>
          <a:blip r:embed="rId7" cstate="print"/>
          <a:stretch>
            <a:fillRect/>
          </a:stretch>
        </p:blipFill>
        <p:spPr>
          <a:xfrm>
            <a:off x="3851920" y="4500570"/>
            <a:ext cx="2357454" cy="1660934"/>
          </a:xfrm>
          <a:prstGeom prst="rect">
            <a:avLst/>
          </a:prstGeom>
        </p:spPr>
      </p:pic>
      <p:pic>
        <p:nvPicPr>
          <p:cNvPr id="13" name="Image 12" descr="100_4631.JPG"/>
          <p:cNvPicPr>
            <a:picLocks noChangeAspect="1"/>
          </p:cNvPicPr>
          <p:nvPr/>
        </p:nvPicPr>
        <p:blipFill>
          <a:blip r:embed="rId8" cstate="print"/>
          <a:stretch>
            <a:fillRect/>
          </a:stretch>
        </p:blipFill>
        <p:spPr>
          <a:xfrm>
            <a:off x="3851920" y="2571744"/>
            <a:ext cx="2370725" cy="1885201"/>
          </a:xfrm>
          <a:prstGeom prst="rect">
            <a:avLst/>
          </a:prstGeom>
        </p:spPr>
      </p:pic>
      <p:pic>
        <p:nvPicPr>
          <p:cNvPr id="15" name="Picture 7"/>
          <p:cNvPicPr>
            <a:picLocks noChangeAspect="1" noChangeArrowheads="1"/>
          </p:cNvPicPr>
          <p:nvPr/>
        </p:nvPicPr>
        <p:blipFill>
          <a:blip r:embed="rId9" cstate="print"/>
          <a:srcRect/>
          <a:stretch>
            <a:fillRect/>
          </a:stretch>
        </p:blipFill>
        <p:spPr bwMode="auto">
          <a:xfrm>
            <a:off x="3923928" y="980728"/>
            <a:ext cx="785798" cy="785798"/>
          </a:xfrm>
          <a:prstGeom prst="rect">
            <a:avLst/>
          </a:prstGeom>
          <a:noFill/>
          <a:ln w="9525">
            <a:noFill/>
            <a:miter lim="800000"/>
            <a:headEnd/>
            <a:tailEnd/>
          </a:ln>
        </p:spPr>
      </p:pic>
      <p:pic>
        <p:nvPicPr>
          <p:cNvPr id="16" name="Picture 9"/>
          <p:cNvPicPr>
            <a:picLocks noChangeAspect="1" noChangeArrowheads="1"/>
          </p:cNvPicPr>
          <p:nvPr/>
        </p:nvPicPr>
        <p:blipFill>
          <a:blip r:embed="rId10" cstate="print"/>
          <a:srcRect/>
          <a:stretch>
            <a:fillRect/>
          </a:stretch>
        </p:blipFill>
        <p:spPr bwMode="auto">
          <a:xfrm>
            <a:off x="2555776" y="908720"/>
            <a:ext cx="1285864" cy="964398"/>
          </a:xfrm>
          <a:prstGeom prst="rect">
            <a:avLst/>
          </a:prstGeom>
          <a:noFill/>
          <a:ln w="9525">
            <a:no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a:off x="4860032" y="1124744"/>
            <a:ext cx="1238250" cy="523875"/>
          </a:xfrm>
          <a:prstGeom prst="rect">
            <a:avLst/>
          </a:prstGeom>
          <a:noFill/>
          <a:ln w="9525">
            <a:noFill/>
            <a:miter lim="800000"/>
            <a:headEnd/>
            <a:tailEnd/>
          </a:ln>
        </p:spPr>
      </p:pic>
      <p:pic>
        <p:nvPicPr>
          <p:cNvPr id="2050" name="Picture 2"/>
          <p:cNvPicPr>
            <a:picLocks noChangeAspect="1" noChangeArrowheads="1"/>
          </p:cNvPicPr>
          <p:nvPr/>
        </p:nvPicPr>
        <p:blipFill>
          <a:blip r:embed="rId12" cstate="print"/>
          <a:srcRect/>
          <a:stretch>
            <a:fillRect/>
          </a:stretch>
        </p:blipFill>
        <p:spPr bwMode="auto">
          <a:xfrm>
            <a:off x="251520" y="1988840"/>
            <a:ext cx="3180153" cy="4658494"/>
          </a:xfrm>
          <a:prstGeom prst="rect">
            <a:avLst/>
          </a:prstGeom>
          <a:noFill/>
          <a:ln w="9525">
            <a:noFill/>
            <a:miter lim="800000"/>
            <a:headEnd/>
            <a:tailEnd/>
          </a:ln>
        </p:spPr>
      </p:pic>
      <p:sp>
        <p:nvSpPr>
          <p:cNvPr id="18" name="Rectangle à coins arrondis 17"/>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9792" y="260648"/>
            <a:ext cx="4320480" cy="369332"/>
          </a:xfrm>
          <a:prstGeom prst="rect">
            <a:avLst/>
          </a:prstGeom>
          <a:noFill/>
        </p:spPr>
        <p:txBody>
          <a:bodyPr wrap="square" rtlCol="0">
            <a:spAutoFit/>
          </a:bodyPr>
          <a:lstStyle/>
          <a:p>
            <a:pPr algn="ctr"/>
            <a:r>
              <a:rPr lang="fr-FR" dirty="0" smtClean="0"/>
              <a:t>5.4 La </a:t>
            </a:r>
            <a:r>
              <a:rPr lang="fr-FR" dirty="0"/>
              <a:t>commande de direction (suite) :</a:t>
            </a:r>
          </a:p>
        </p:txBody>
      </p:sp>
      <p:pic>
        <p:nvPicPr>
          <p:cNvPr id="6" name="Image 5" descr="100_4536.JPG"/>
          <p:cNvPicPr>
            <a:picLocks noChangeAspect="1"/>
          </p:cNvPicPr>
          <p:nvPr/>
        </p:nvPicPr>
        <p:blipFill>
          <a:blip r:embed="rId3" cstate="print"/>
          <a:stretch>
            <a:fillRect/>
          </a:stretch>
        </p:blipFill>
        <p:spPr>
          <a:xfrm>
            <a:off x="357158" y="785793"/>
            <a:ext cx="2558658" cy="1918993"/>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3419872" y="1196752"/>
            <a:ext cx="1040953" cy="1214446"/>
          </a:xfrm>
          <a:prstGeom prst="rect">
            <a:avLst/>
          </a:prstGeom>
          <a:noFill/>
          <a:ln w="9525">
            <a:noFill/>
            <a:miter lim="800000"/>
            <a:headEnd/>
            <a:tailEnd/>
          </a:ln>
        </p:spPr>
      </p:pic>
      <p:pic>
        <p:nvPicPr>
          <p:cNvPr id="7" name="Image 6" descr="100_4648.JPG"/>
          <p:cNvPicPr>
            <a:picLocks noChangeAspect="1"/>
          </p:cNvPicPr>
          <p:nvPr/>
        </p:nvPicPr>
        <p:blipFill>
          <a:blip r:embed="rId5" cstate="print">
            <a:lum bright="25000"/>
          </a:blip>
          <a:stretch>
            <a:fillRect/>
          </a:stretch>
        </p:blipFill>
        <p:spPr>
          <a:xfrm>
            <a:off x="5652120" y="3717032"/>
            <a:ext cx="3013668" cy="2260252"/>
          </a:xfrm>
          <a:prstGeom prst="rect">
            <a:avLst/>
          </a:prstGeom>
        </p:spPr>
      </p:pic>
      <p:pic>
        <p:nvPicPr>
          <p:cNvPr id="9" name="Image 8" descr="100_4646.JPG"/>
          <p:cNvPicPr>
            <a:picLocks noChangeAspect="1"/>
          </p:cNvPicPr>
          <p:nvPr/>
        </p:nvPicPr>
        <p:blipFill>
          <a:blip r:embed="rId6" cstate="print">
            <a:lum bright="21000"/>
          </a:blip>
          <a:stretch>
            <a:fillRect/>
          </a:stretch>
        </p:blipFill>
        <p:spPr>
          <a:xfrm>
            <a:off x="5652120" y="1268760"/>
            <a:ext cx="3000396" cy="2263783"/>
          </a:xfrm>
          <a:prstGeom prst="rect">
            <a:avLst/>
          </a:prstGeom>
        </p:spPr>
      </p:pic>
      <p:pic>
        <p:nvPicPr>
          <p:cNvPr id="17" name="Image 16" descr="100_4639.JPG"/>
          <p:cNvPicPr>
            <a:picLocks noChangeAspect="1"/>
          </p:cNvPicPr>
          <p:nvPr/>
        </p:nvPicPr>
        <p:blipFill>
          <a:blip r:embed="rId7" cstate="print">
            <a:lum bright="10000"/>
          </a:blip>
          <a:stretch>
            <a:fillRect/>
          </a:stretch>
        </p:blipFill>
        <p:spPr>
          <a:xfrm>
            <a:off x="2555776" y="4797152"/>
            <a:ext cx="2000264" cy="1500198"/>
          </a:xfrm>
          <a:prstGeom prst="rect">
            <a:avLst/>
          </a:prstGeom>
        </p:spPr>
      </p:pic>
      <p:pic>
        <p:nvPicPr>
          <p:cNvPr id="18" name="Picture 5"/>
          <p:cNvPicPr>
            <a:picLocks noChangeAspect="1" noChangeArrowheads="1"/>
          </p:cNvPicPr>
          <p:nvPr/>
        </p:nvPicPr>
        <p:blipFill>
          <a:blip r:embed="rId8" cstate="print"/>
          <a:srcRect/>
          <a:stretch>
            <a:fillRect/>
          </a:stretch>
        </p:blipFill>
        <p:spPr bwMode="auto">
          <a:xfrm>
            <a:off x="323528" y="3140968"/>
            <a:ext cx="1932296" cy="1429900"/>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4932040" y="5589240"/>
            <a:ext cx="571504" cy="428628"/>
          </a:xfrm>
          <a:prstGeom prst="rect">
            <a:avLst/>
          </a:prstGeom>
          <a:noFill/>
          <a:ln w="9525">
            <a:noFill/>
            <a:miter lim="800000"/>
            <a:headEnd/>
            <a:tailEnd/>
          </a:ln>
        </p:spPr>
      </p:pic>
      <p:cxnSp>
        <p:nvCxnSpPr>
          <p:cNvPr id="23" name="Connecteur droit avec flèche 22"/>
          <p:cNvCxnSpPr/>
          <p:nvPr/>
        </p:nvCxnSpPr>
        <p:spPr>
          <a:xfrm flipH="1">
            <a:off x="5220072" y="4653136"/>
            <a:ext cx="792088" cy="936104"/>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Image 13" descr="DSC00373.JPG"/>
          <p:cNvPicPr>
            <a:picLocks noChangeAspect="1"/>
          </p:cNvPicPr>
          <p:nvPr/>
        </p:nvPicPr>
        <p:blipFill>
          <a:blip r:embed="rId10" cstate="print"/>
          <a:stretch>
            <a:fillRect/>
          </a:stretch>
        </p:blipFill>
        <p:spPr>
          <a:xfrm>
            <a:off x="395537" y="4869160"/>
            <a:ext cx="1759744" cy="1319808"/>
          </a:xfrm>
          <a:prstGeom prst="rect">
            <a:avLst/>
          </a:prstGeom>
        </p:spPr>
      </p:pic>
      <p:sp>
        <p:nvSpPr>
          <p:cNvPr id="19" name="Rectangle à coins arrondis 18"/>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100_4652.JPG"/>
          <p:cNvPicPr>
            <a:picLocks noChangeAspect="1"/>
          </p:cNvPicPr>
          <p:nvPr/>
        </p:nvPicPr>
        <p:blipFill>
          <a:blip r:embed="rId11" cstate="print"/>
          <a:stretch>
            <a:fillRect/>
          </a:stretch>
        </p:blipFill>
        <p:spPr>
          <a:xfrm>
            <a:off x="2987824" y="2924944"/>
            <a:ext cx="2000264" cy="150019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4606" y="251356"/>
            <a:ext cx="3643338" cy="369332"/>
          </a:xfrm>
          <a:prstGeom prst="rect">
            <a:avLst/>
          </a:prstGeom>
          <a:noFill/>
        </p:spPr>
        <p:txBody>
          <a:bodyPr wrap="square" rtlCol="0">
            <a:spAutoFit/>
          </a:bodyPr>
          <a:lstStyle/>
          <a:p>
            <a:pPr algn="ctr"/>
            <a:r>
              <a:rPr lang="fr-FR" dirty="0"/>
              <a:t>5</a:t>
            </a:r>
            <a:r>
              <a:rPr lang="fr-FR" dirty="0" smtClean="0"/>
              <a:t>-5 </a:t>
            </a:r>
            <a:r>
              <a:rPr lang="fr-FR" dirty="0"/>
              <a:t>La commande du gréement :</a:t>
            </a:r>
          </a:p>
        </p:txBody>
      </p:sp>
      <p:pic>
        <p:nvPicPr>
          <p:cNvPr id="11" name="Image 10" descr="100_4663.JPG"/>
          <p:cNvPicPr>
            <a:picLocks noChangeAspect="1"/>
          </p:cNvPicPr>
          <p:nvPr/>
        </p:nvPicPr>
        <p:blipFill>
          <a:blip r:embed="rId3" cstate="print"/>
          <a:stretch>
            <a:fillRect/>
          </a:stretch>
        </p:blipFill>
        <p:spPr>
          <a:xfrm>
            <a:off x="6876256" y="3573016"/>
            <a:ext cx="1999725" cy="1547356"/>
          </a:xfrm>
          <a:prstGeom prst="rect">
            <a:avLst/>
          </a:prstGeom>
        </p:spPr>
      </p:pic>
      <p:pic>
        <p:nvPicPr>
          <p:cNvPr id="14" name="Image 13" descr="100_4659.JPG"/>
          <p:cNvPicPr>
            <a:picLocks noChangeAspect="1"/>
          </p:cNvPicPr>
          <p:nvPr/>
        </p:nvPicPr>
        <p:blipFill>
          <a:blip r:embed="rId4" cstate="print"/>
          <a:stretch>
            <a:fillRect/>
          </a:stretch>
        </p:blipFill>
        <p:spPr>
          <a:xfrm>
            <a:off x="4644008" y="283400"/>
            <a:ext cx="2088232" cy="1566174"/>
          </a:xfrm>
          <a:prstGeom prst="rect">
            <a:avLst/>
          </a:prstGeom>
        </p:spPr>
      </p:pic>
      <p:pic>
        <p:nvPicPr>
          <p:cNvPr id="16" name="Image 15" descr="100_4658.JPG"/>
          <p:cNvPicPr>
            <a:picLocks noChangeAspect="1"/>
          </p:cNvPicPr>
          <p:nvPr/>
        </p:nvPicPr>
        <p:blipFill>
          <a:blip r:embed="rId5" cstate="print"/>
          <a:stretch>
            <a:fillRect/>
          </a:stretch>
        </p:blipFill>
        <p:spPr>
          <a:xfrm>
            <a:off x="6804248" y="1916832"/>
            <a:ext cx="2035065" cy="1599417"/>
          </a:xfrm>
          <a:prstGeom prst="rect">
            <a:avLst/>
          </a:prstGeom>
        </p:spPr>
      </p:pic>
      <p:pic>
        <p:nvPicPr>
          <p:cNvPr id="17" name="Image 16" descr="100_4657.JPG"/>
          <p:cNvPicPr>
            <a:picLocks noChangeAspect="1"/>
          </p:cNvPicPr>
          <p:nvPr/>
        </p:nvPicPr>
        <p:blipFill>
          <a:blip r:embed="rId6" cstate="print"/>
          <a:srcRect l="25806" r="11521" b="25000"/>
          <a:stretch>
            <a:fillRect/>
          </a:stretch>
        </p:blipFill>
        <p:spPr>
          <a:xfrm>
            <a:off x="5148064" y="3645024"/>
            <a:ext cx="1224136" cy="1080119"/>
          </a:xfrm>
          <a:prstGeom prst="rect">
            <a:avLst/>
          </a:prstGeom>
        </p:spPr>
      </p:pic>
      <p:pic>
        <p:nvPicPr>
          <p:cNvPr id="19" name="Image 18" descr="100_4656.JPG"/>
          <p:cNvPicPr>
            <a:picLocks noChangeAspect="1"/>
          </p:cNvPicPr>
          <p:nvPr/>
        </p:nvPicPr>
        <p:blipFill>
          <a:blip r:embed="rId7" cstate="print"/>
          <a:stretch>
            <a:fillRect/>
          </a:stretch>
        </p:blipFill>
        <p:spPr>
          <a:xfrm>
            <a:off x="6876256" y="5085184"/>
            <a:ext cx="2016224" cy="1411357"/>
          </a:xfrm>
          <a:prstGeom prst="rect">
            <a:avLst/>
          </a:prstGeom>
        </p:spPr>
      </p:pic>
      <p:pic>
        <p:nvPicPr>
          <p:cNvPr id="21" name="Image 20" descr="100_4655.JPG"/>
          <p:cNvPicPr>
            <a:picLocks noChangeAspect="1"/>
          </p:cNvPicPr>
          <p:nvPr/>
        </p:nvPicPr>
        <p:blipFill>
          <a:blip r:embed="rId8" cstate="print">
            <a:lum bright="28000"/>
          </a:blip>
          <a:stretch>
            <a:fillRect/>
          </a:stretch>
        </p:blipFill>
        <p:spPr>
          <a:xfrm>
            <a:off x="4644008" y="2020207"/>
            <a:ext cx="2088232" cy="1498943"/>
          </a:xfrm>
          <a:prstGeom prst="rect">
            <a:avLst/>
          </a:prstGeom>
        </p:spPr>
      </p:pic>
      <p:pic>
        <p:nvPicPr>
          <p:cNvPr id="22" name="Image 21" descr="100_4654.JPG"/>
          <p:cNvPicPr>
            <a:picLocks noChangeAspect="1"/>
          </p:cNvPicPr>
          <p:nvPr/>
        </p:nvPicPr>
        <p:blipFill>
          <a:blip r:embed="rId9" cstate="print"/>
          <a:stretch>
            <a:fillRect/>
          </a:stretch>
        </p:blipFill>
        <p:spPr>
          <a:xfrm>
            <a:off x="683568" y="5085184"/>
            <a:ext cx="1904254" cy="1428190"/>
          </a:xfrm>
          <a:prstGeom prst="rect">
            <a:avLst/>
          </a:prstGeom>
        </p:spPr>
      </p:pic>
      <p:pic>
        <p:nvPicPr>
          <p:cNvPr id="23" name="Image 22" descr="100_4652.JPG"/>
          <p:cNvPicPr>
            <a:picLocks noChangeAspect="1"/>
          </p:cNvPicPr>
          <p:nvPr/>
        </p:nvPicPr>
        <p:blipFill>
          <a:blip r:embed="rId10" cstate="print"/>
          <a:stretch>
            <a:fillRect/>
          </a:stretch>
        </p:blipFill>
        <p:spPr>
          <a:xfrm>
            <a:off x="1763688" y="3645024"/>
            <a:ext cx="2000264" cy="1500198"/>
          </a:xfrm>
          <a:prstGeom prst="rect">
            <a:avLst/>
          </a:prstGeom>
        </p:spPr>
      </p:pic>
      <p:pic>
        <p:nvPicPr>
          <p:cNvPr id="24" name="Image 23" descr="100_4651.JPG"/>
          <p:cNvPicPr>
            <a:picLocks noChangeAspect="1"/>
          </p:cNvPicPr>
          <p:nvPr/>
        </p:nvPicPr>
        <p:blipFill>
          <a:blip r:embed="rId11" cstate="print"/>
          <a:stretch>
            <a:fillRect/>
          </a:stretch>
        </p:blipFill>
        <p:spPr>
          <a:xfrm>
            <a:off x="2843808" y="5085184"/>
            <a:ext cx="1904886" cy="1438144"/>
          </a:xfrm>
          <a:prstGeom prst="rect">
            <a:avLst/>
          </a:prstGeom>
        </p:spPr>
      </p:pic>
      <p:pic>
        <p:nvPicPr>
          <p:cNvPr id="25" name="Image 24" descr="100_4650.JPG"/>
          <p:cNvPicPr>
            <a:picLocks noChangeAspect="1"/>
          </p:cNvPicPr>
          <p:nvPr/>
        </p:nvPicPr>
        <p:blipFill>
          <a:blip r:embed="rId12" cstate="print"/>
          <a:stretch>
            <a:fillRect/>
          </a:stretch>
        </p:blipFill>
        <p:spPr>
          <a:xfrm>
            <a:off x="6948264" y="332656"/>
            <a:ext cx="1848204" cy="1512168"/>
          </a:xfrm>
          <a:prstGeom prst="rect">
            <a:avLst/>
          </a:prstGeom>
        </p:spPr>
      </p:pic>
      <p:pic>
        <p:nvPicPr>
          <p:cNvPr id="29" name="Image 28" descr="100_4653.JPG"/>
          <p:cNvPicPr>
            <a:picLocks noChangeAspect="1"/>
          </p:cNvPicPr>
          <p:nvPr/>
        </p:nvPicPr>
        <p:blipFill>
          <a:blip r:embed="rId13" cstate="print"/>
          <a:stretch>
            <a:fillRect/>
          </a:stretch>
        </p:blipFill>
        <p:spPr>
          <a:xfrm>
            <a:off x="4860032" y="5085184"/>
            <a:ext cx="1942098" cy="1428190"/>
          </a:xfrm>
          <a:prstGeom prst="rect">
            <a:avLst/>
          </a:prstGeom>
        </p:spPr>
      </p:pic>
      <p:pic>
        <p:nvPicPr>
          <p:cNvPr id="3074" name="Picture 2"/>
          <p:cNvPicPr>
            <a:picLocks noChangeAspect="1" noChangeArrowheads="1"/>
          </p:cNvPicPr>
          <p:nvPr/>
        </p:nvPicPr>
        <p:blipFill>
          <a:blip r:embed="rId14" cstate="print"/>
          <a:srcRect/>
          <a:stretch>
            <a:fillRect/>
          </a:stretch>
        </p:blipFill>
        <p:spPr bwMode="auto">
          <a:xfrm>
            <a:off x="395536" y="824247"/>
            <a:ext cx="3960440" cy="2676761"/>
          </a:xfrm>
          <a:prstGeom prst="rect">
            <a:avLst/>
          </a:prstGeom>
          <a:noFill/>
          <a:ln w="9525">
            <a:noFill/>
            <a:miter lim="800000"/>
            <a:headEnd/>
            <a:tailEnd/>
          </a:ln>
        </p:spPr>
      </p:pic>
      <p:sp>
        <p:nvSpPr>
          <p:cNvPr id="15" name="Rectangle à coins arrondis 14"/>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83768" y="260648"/>
            <a:ext cx="3571900" cy="369332"/>
          </a:xfrm>
          <a:prstGeom prst="rect">
            <a:avLst/>
          </a:prstGeom>
          <a:noFill/>
        </p:spPr>
        <p:txBody>
          <a:bodyPr wrap="square" rtlCol="0">
            <a:spAutoFit/>
          </a:bodyPr>
          <a:lstStyle/>
          <a:p>
            <a:pPr algn="ctr"/>
            <a:r>
              <a:rPr lang="fr-FR" dirty="0"/>
              <a:t>5</a:t>
            </a:r>
            <a:r>
              <a:rPr lang="fr-FR" dirty="0" smtClean="0"/>
              <a:t>-6 </a:t>
            </a:r>
            <a:r>
              <a:rPr lang="fr-FR" dirty="0"/>
              <a:t>L’électronique embarquée :</a:t>
            </a:r>
          </a:p>
        </p:txBody>
      </p:sp>
      <p:pic>
        <p:nvPicPr>
          <p:cNvPr id="5" name="Image 4" descr="100_4539.JPG"/>
          <p:cNvPicPr>
            <a:picLocks noChangeAspect="1"/>
          </p:cNvPicPr>
          <p:nvPr/>
        </p:nvPicPr>
        <p:blipFill>
          <a:blip r:embed="rId3" cstate="print"/>
          <a:stretch>
            <a:fillRect/>
          </a:stretch>
        </p:blipFill>
        <p:spPr>
          <a:xfrm>
            <a:off x="395536" y="908720"/>
            <a:ext cx="2143140" cy="1571636"/>
          </a:xfrm>
          <a:prstGeom prst="rect">
            <a:avLst/>
          </a:prstGeom>
        </p:spPr>
      </p:pic>
      <p:pic>
        <p:nvPicPr>
          <p:cNvPr id="6" name="Image 5" descr="100_4540.JPG"/>
          <p:cNvPicPr>
            <a:picLocks noChangeAspect="1"/>
          </p:cNvPicPr>
          <p:nvPr/>
        </p:nvPicPr>
        <p:blipFill>
          <a:blip r:embed="rId4" cstate="print"/>
          <a:stretch>
            <a:fillRect/>
          </a:stretch>
        </p:blipFill>
        <p:spPr>
          <a:xfrm>
            <a:off x="395536" y="4293096"/>
            <a:ext cx="2095515" cy="1571636"/>
          </a:xfrm>
          <a:prstGeom prst="rect">
            <a:avLst/>
          </a:prstGeom>
        </p:spPr>
      </p:pic>
      <p:pic>
        <p:nvPicPr>
          <p:cNvPr id="7" name="Image 6" descr="100_4538.JPG"/>
          <p:cNvPicPr>
            <a:picLocks noChangeAspect="1"/>
          </p:cNvPicPr>
          <p:nvPr/>
        </p:nvPicPr>
        <p:blipFill>
          <a:blip r:embed="rId5" cstate="print"/>
          <a:stretch>
            <a:fillRect/>
          </a:stretch>
        </p:blipFill>
        <p:spPr>
          <a:xfrm>
            <a:off x="395536" y="2636912"/>
            <a:ext cx="2143140" cy="1553777"/>
          </a:xfrm>
          <a:prstGeom prst="rect">
            <a:avLst/>
          </a:prstGeom>
        </p:spPr>
      </p:pic>
      <p:pic>
        <p:nvPicPr>
          <p:cNvPr id="10" name="Image 9" descr="100_4665.JPG"/>
          <p:cNvPicPr>
            <a:picLocks noChangeAspect="1"/>
          </p:cNvPicPr>
          <p:nvPr/>
        </p:nvPicPr>
        <p:blipFill>
          <a:blip r:embed="rId6" cstate="print"/>
          <a:srcRect b="25522"/>
          <a:stretch>
            <a:fillRect/>
          </a:stretch>
        </p:blipFill>
        <p:spPr>
          <a:xfrm>
            <a:off x="4860032" y="764704"/>
            <a:ext cx="2880320" cy="1656184"/>
          </a:xfrm>
          <a:prstGeom prst="rect">
            <a:avLst/>
          </a:prstGeom>
        </p:spPr>
      </p:pic>
      <p:pic>
        <p:nvPicPr>
          <p:cNvPr id="4098" name="Picture 2"/>
          <p:cNvPicPr>
            <a:picLocks noChangeAspect="1" noChangeArrowheads="1"/>
          </p:cNvPicPr>
          <p:nvPr/>
        </p:nvPicPr>
        <p:blipFill>
          <a:blip r:embed="rId7" cstate="print"/>
          <a:srcRect/>
          <a:stretch>
            <a:fillRect/>
          </a:stretch>
        </p:blipFill>
        <p:spPr bwMode="auto">
          <a:xfrm>
            <a:off x="2627784" y="2636912"/>
            <a:ext cx="6366407" cy="4084712"/>
          </a:xfrm>
          <a:prstGeom prst="rect">
            <a:avLst/>
          </a:prstGeom>
          <a:noFill/>
          <a:ln w="9525">
            <a:noFill/>
            <a:miter lim="800000"/>
            <a:headEnd/>
            <a:tailEnd/>
          </a:ln>
        </p:spPr>
      </p:pic>
      <p:sp>
        <p:nvSpPr>
          <p:cNvPr id="9" name="Rectangle à coins arrondis 8"/>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332656"/>
            <a:ext cx="3960440" cy="369332"/>
          </a:xfrm>
          <a:prstGeom prst="rect">
            <a:avLst/>
          </a:prstGeom>
          <a:noFill/>
        </p:spPr>
        <p:txBody>
          <a:bodyPr wrap="square" rtlCol="0">
            <a:spAutoFit/>
          </a:bodyPr>
          <a:lstStyle/>
          <a:p>
            <a:pPr algn="ctr"/>
            <a:r>
              <a:rPr lang="fr-FR" dirty="0"/>
              <a:t>5</a:t>
            </a:r>
            <a:r>
              <a:rPr lang="fr-FR" dirty="0" smtClean="0"/>
              <a:t>-7 </a:t>
            </a:r>
            <a:r>
              <a:rPr lang="fr-FR" dirty="0"/>
              <a:t>Le nez et les capots de protection :</a:t>
            </a:r>
          </a:p>
        </p:txBody>
      </p:sp>
      <p:pic>
        <p:nvPicPr>
          <p:cNvPr id="5" name="Image 4" descr="DSC00468.JPG"/>
          <p:cNvPicPr>
            <a:picLocks noChangeAspect="1"/>
          </p:cNvPicPr>
          <p:nvPr/>
        </p:nvPicPr>
        <p:blipFill>
          <a:blip r:embed="rId2" cstate="print"/>
          <a:stretch>
            <a:fillRect/>
          </a:stretch>
        </p:blipFill>
        <p:spPr>
          <a:xfrm>
            <a:off x="611560" y="980728"/>
            <a:ext cx="3384376" cy="2538282"/>
          </a:xfrm>
          <a:prstGeom prst="rect">
            <a:avLst/>
          </a:prstGeom>
        </p:spPr>
      </p:pic>
      <p:pic>
        <p:nvPicPr>
          <p:cNvPr id="8" name="Image 7" descr="100_4548.JPG"/>
          <p:cNvPicPr>
            <a:picLocks noChangeAspect="1"/>
          </p:cNvPicPr>
          <p:nvPr/>
        </p:nvPicPr>
        <p:blipFill>
          <a:blip r:embed="rId3" cstate="print"/>
          <a:stretch>
            <a:fillRect/>
          </a:stretch>
        </p:blipFill>
        <p:spPr>
          <a:xfrm>
            <a:off x="5004048" y="4005064"/>
            <a:ext cx="3024336" cy="2268253"/>
          </a:xfrm>
          <a:prstGeom prst="rect">
            <a:avLst/>
          </a:prstGeom>
        </p:spPr>
      </p:pic>
      <p:sp>
        <p:nvSpPr>
          <p:cNvPr id="9" name="Rectangle à coins arrondis 8"/>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7282" name="Picture 2"/>
          <p:cNvPicPr>
            <a:picLocks noChangeAspect="1" noChangeArrowheads="1"/>
          </p:cNvPicPr>
          <p:nvPr/>
        </p:nvPicPr>
        <p:blipFill>
          <a:blip r:embed="rId4" cstate="print"/>
          <a:srcRect/>
          <a:stretch>
            <a:fillRect/>
          </a:stretch>
        </p:blipFill>
        <p:spPr bwMode="auto">
          <a:xfrm>
            <a:off x="4644008" y="332656"/>
            <a:ext cx="3672408" cy="3513291"/>
          </a:xfrm>
          <a:prstGeom prst="rect">
            <a:avLst/>
          </a:prstGeom>
          <a:noFill/>
          <a:ln w="9525">
            <a:noFill/>
            <a:miter lim="800000"/>
            <a:headEnd/>
            <a:tailEnd/>
          </a:ln>
        </p:spPr>
      </p:pic>
      <p:pic>
        <p:nvPicPr>
          <p:cNvPr id="97283" name="Picture 3"/>
          <p:cNvPicPr>
            <a:picLocks noChangeAspect="1" noChangeArrowheads="1"/>
          </p:cNvPicPr>
          <p:nvPr/>
        </p:nvPicPr>
        <p:blipFill>
          <a:blip r:embed="rId5" cstate="print"/>
          <a:srcRect/>
          <a:stretch>
            <a:fillRect/>
          </a:stretch>
        </p:blipFill>
        <p:spPr bwMode="auto">
          <a:xfrm>
            <a:off x="539552" y="3789040"/>
            <a:ext cx="3456384" cy="2412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oneTexte 4"/>
          <p:cNvSpPr txBox="1">
            <a:spLocks noChangeArrowheads="1"/>
          </p:cNvSpPr>
          <p:nvPr/>
        </p:nvSpPr>
        <p:spPr bwMode="auto">
          <a:xfrm>
            <a:off x="3131840" y="548680"/>
            <a:ext cx="4286250" cy="368300"/>
          </a:xfrm>
          <a:prstGeom prst="rect">
            <a:avLst/>
          </a:prstGeom>
          <a:noFill/>
          <a:ln w="9525">
            <a:noFill/>
            <a:miter lim="800000"/>
            <a:headEnd/>
            <a:tailEnd/>
          </a:ln>
        </p:spPr>
        <p:txBody>
          <a:bodyPr>
            <a:spAutoFit/>
          </a:bodyPr>
          <a:lstStyle/>
          <a:p>
            <a:pPr algn="ctr"/>
            <a:r>
              <a:rPr lang="fr-FR" dirty="0" smtClean="0">
                <a:latin typeface="Calibri" pitchFamily="34" charset="0"/>
              </a:rPr>
              <a:t>6-1 </a:t>
            </a:r>
            <a:r>
              <a:rPr lang="fr-FR" dirty="0">
                <a:latin typeface="Calibri" pitchFamily="34" charset="0"/>
              </a:rPr>
              <a:t>Où trouver les constituants ?</a:t>
            </a:r>
          </a:p>
        </p:txBody>
      </p:sp>
      <p:sp>
        <p:nvSpPr>
          <p:cNvPr id="2051" name="ZoneTexte 7"/>
          <p:cNvSpPr txBox="1">
            <a:spLocks noChangeArrowheads="1"/>
          </p:cNvSpPr>
          <p:nvPr/>
        </p:nvSpPr>
        <p:spPr bwMode="auto">
          <a:xfrm>
            <a:off x="7380288" y="333375"/>
            <a:ext cx="1357312" cy="646113"/>
          </a:xfrm>
          <a:prstGeom prst="rect">
            <a:avLst/>
          </a:prstGeom>
          <a:noFill/>
          <a:ln w="9525">
            <a:noFill/>
            <a:miter lim="800000"/>
            <a:headEnd/>
            <a:tailEnd/>
          </a:ln>
        </p:spPr>
        <p:txBody>
          <a:bodyPr>
            <a:spAutoFit/>
          </a:bodyPr>
          <a:lstStyle/>
          <a:p>
            <a:pPr algn="ctr"/>
            <a:r>
              <a:rPr lang="fr-FR">
                <a:latin typeface="Calibri" pitchFamily="34" charset="0"/>
              </a:rPr>
              <a:t>Magasin de modélisme</a:t>
            </a:r>
          </a:p>
        </p:txBody>
      </p:sp>
      <p:sp>
        <p:nvSpPr>
          <p:cNvPr id="21" name="Rectangle à coins arrondis 20"/>
          <p:cNvSpPr/>
          <p:nvPr/>
        </p:nvSpPr>
        <p:spPr>
          <a:xfrm>
            <a:off x="179388" y="188913"/>
            <a:ext cx="8785225" cy="6408737"/>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53" name="Rectangle 10"/>
          <p:cNvSpPr>
            <a:spLocks noChangeArrowheads="1"/>
          </p:cNvSpPr>
          <p:nvPr/>
        </p:nvSpPr>
        <p:spPr bwMode="auto">
          <a:xfrm>
            <a:off x="468313" y="836613"/>
            <a:ext cx="4552950" cy="369887"/>
          </a:xfrm>
          <a:prstGeom prst="rect">
            <a:avLst/>
          </a:prstGeom>
          <a:noFill/>
          <a:ln w="9525">
            <a:noFill/>
            <a:miter lim="800000"/>
            <a:headEnd/>
            <a:tailEnd/>
          </a:ln>
        </p:spPr>
        <p:txBody>
          <a:bodyPr wrap="none">
            <a:spAutoFit/>
          </a:bodyPr>
          <a:lstStyle/>
          <a:p>
            <a:r>
              <a:rPr lang="fr-FR" b="1">
                <a:latin typeface="Calibri" pitchFamily="34" charset="0"/>
              </a:rPr>
              <a:t>Radiocommande Futaba 2 voies 41 MHz AM :</a:t>
            </a:r>
          </a:p>
        </p:txBody>
      </p:sp>
      <p:pic>
        <p:nvPicPr>
          <p:cNvPr id="2054" name="Picture 2" descr="Radiocommande Futaba 2 voies 41 MHz AM"/>
          <p:cNvPicPr>
            <a:picLocks noChangeAspect="1" noChangeArrowheads="1"/>
          </p:cNvPicPr>
          <p:nvPr/>
        </p:nvPicPr>
        <p:blipFill>
          <a:blip r:embed="rId3" cstate="print"/>
          <a:srcRect/>
          <a:stretch>
            <a:fillRect/>
          </a:stretch>
        </p:blipFill>
        <p:spPr bwMode="auto">
          <a:xfrm>
            <a:off x="611188" y="1341438"/>
            <a:ext cx="2035175" cy="2087562"/>
          </a:xfrm>
          <a:prstGeom prst="rect">
            <a:avLst/>
          </a:prstGeom>
          <a:noFill/>
          <a:ln w="9525">
            <a:noFill/>
            <a:miter lim="800000"/>
            <a:headEnd/>
            <a:tailEnd/>
          </a:ln>
        </p:spPr>
      </p:pic>
      <p:sp>
        <p:nvSpPr>
          <p:cNvPr id="2055" name="Rectangle 13"/>
          <p:cNvSpPr>
            <a:spLocks noChangeArrowheads="1"/>
          </p:cNvSpPr>
          <p:nvPr/>
        </p:nvSpPr>
        <p:spPr bwMode="auto">
          <a:xfrm>
            <a:off x="1258888" y="3573463"/>
            <a:ext cx="828675" cy="368300"/>
          </a:xfrm>
          <a:prstGeom prst="rect">
            <a:avLst/>
          </a:prstGeom>
          <a:noFill/>
          <a:ln w="9525">
            <a:noFill/>
            <a:miter lim="800000"/>
            <a:headEnd/>
            <a:tailEnd/>
          </a:ln>
        </p:spPr>
        <p:txBody>
          <a:bodyPr wrap="none">
            <a:spAutoFit/>
          </a:bodyPr>
          <a:lstStyle/>
          <a:p>
            <a:r>
              <a:rPr lang="fr-FR" b="1">
                <a:latin typeface="Calibri" pitchFamily="34" charset="0"/>
              </a:rPr>
              <a:t>59.95€</a:t>
            </a:r>
          </a:p>
        </p:txBody>
      </p:sp>
      <p:sp>
        <p:nvSpPr>
          <p:cNvPr id="2056" name="Rectangle 14"/>
          <p:cNvSpPr>
            <a:spLocks noChangeArrowheads="1"/>
          </p:cNvSpPr>
          <p:nvPr/>
        </p:nvSpPr>
        <p:spPr bwMode="auto">
          <a:xfrm>
            <a:off x="2843213" y="1268413"/>
            <a:ext cx="6300787" cy="5356225"/>
          </a:xfrm>
          <a:prstGeom prst="rect">
            <a:avLst/>
          </a:prstGeom>
          <a:noFill/>
          <a:ln w="9525">
            <a:noFill/>
            <a:miter lim="800000"/>
            <a:headEnd/>
            <a:tailEnd/>
          </a:ln>
        </p:spPr>
        <p:txBody>
          <a:bodyPr>
            <a:spAutoFit/>
          </a:bodyPr>
          <a:lstStyle/>
          <a:p>
            <a:r>
              <a:rPr lang="fr-FR" b="1" dirty="0">
                <a:latin typeface="Calibri" pitchFamily="34" charset="0"/>
              </a:rPr>
              <a:t>Fonctionnalités :</a:t>
            </a:r>
          </a:p>
          <a:p>
            <a:endParaRPr lang="fr-FR" b="1" dirty="0">
              <a:latin typeface="Calibri" pitchFamily="34" charset="0"/>
            </a:endParaRPr>
          </a:p>
          <a:p>
            <a:r>
              <a:rPr lang="fr-FR" dirty="0">
                <a:latin typeface="Calibri" pitchFamily="34" charset="0"/>
              </a:rPr>
              <a:t>Émetteur T2ER 41 MHz AM : Consommation 170 mA </a:t>
            </a:r>
          </a:p>
          <a:p>
            <a:r>
              <a:rPr lang="fr-FR" dirty="0">
                <a:latin typeface="Calibri" pitchFamily="34" charset="0"/>
              </a:rPr>
              <a:t>Dim : 170 x 125 x 60 mm </a:t>
            </a:r>
          </a:p>
          <a:p>
            <a:r>
              <a:rPr lang="fr-FR" dirty="0">
                <a:latin typeface="Calibri" pitchFamily="34" charset="0"/>
              </a:rPr>
              <a:t>Poids 340 g.</a:t>
            </a:r>
          </a:p>
          <a:p>
            <a:endParaRPr lang="fr-FR" dirty="0">
              <a:latin typeface="Calibri" pitchFamily="34" charset="0"/>
            </a:endParaRPr>
          </a:p>
          <a:p>
            <a:r>
              <a:rPr lang="fr-FR" dirty="0">
                <a:latin typeface="Calibri" pitchFamily="34" charset="0"/>
              </a:rPr>
              <a:t>Récepteur R122 JE, 2 voies : Dim : 33,3 x 47,2 x 17,3 mm </a:t>
            </a:r>
          </a:p>
          <a:p>
            <a:r>
              <a:rPr lang="fr-FR" dirty="0">
                <a:latin typeface="Calibri" pitchFamily="34" charset="0"/>
              </a:rPr>
              <a:t>Poids 16,6 g.</a:t>
            </a:r>
          </a:p>
          <a:p>
            <a:endParaRPr lang="fr-FR" dirty="0">
              <a:latin typeface="Calibri" pitchFamily="34" charset="0"/>
            </a:endParaRPr>
          </a:p>
          <a:p>
            <a:r>
              <a:rPr lang="fr-FR" dirty="0">
                <a:latin typeface="Calibri" pitchFamily="34" charset="0"/>
              </a:rPr>
              <a:t>2 </a:t>
            </a:r>
            <a:r>
              <a:rPr lang="fr-FR" dirty="0" err="1">
                <a:latin typeface="Calibri" pitchFamily="34" charset="0"/>
              </a:rPr>
              <a:t>servos</a:t>
            </a:r>
            <a:r>
              <a:rPr lang="fr-FR" dirty="0">
                <a:latin typeface="Calibri" pitchFamily="34" charset="0"/>
              </a:rPr>
              <a:t> S3003 : Couple 3 kg/cm </a:t>
            </a:r>
          </a:p>
          <a:p>
            <a:r>
              <a:rPr lang="fr-FR" dirty="0">
                <a:latin typeface="Calibri" pitchFamily="34" charset="0"/>
              </a:rPr>
              <a:t>Vitesse 60 °/0,25 s </a:t>
            </a:r>
          </a:p>
          <a:p>
            <a:r>
              <a:rPr lang="fr-FR" dirty="0">
                <a:latin typeface="Calibri" pitchFamily="34" charset="0"/>
              </a:rPr>
              <a:t>Dim : 40,4 x 19,8 x 36,0 mm </a:t>
            </a:r>
          </a:p>
          <a:p>
            <a:r>
              <a:rPr lang="fr-FR" dirty="0">
                <a:latin typeface="Calibri" pitchFamily="34" charset="0"/>
              </a:rPr>
              <a:t>Poids 37,2 g </a:t>
            </a:r>
          </a:p>
          <a:p>
            <a:r>
              <a:rPr lang="fr-FR" dirty="0">
                <a:latin typeface="Calibri" pitchFamily="34" charset="0"/>
              </a:rPr>
              <a:t>Quartz fourni </a:t>
            </a:r>
          </a:p>
          <a:p>
            <a:r>
              <a:rPr lang="fr-FR" b="1" dirty="0">
                <a:latin typeface="Calibri" pitchFamily="34" charset="0"/>
              </a:rPr>
              <a:t>Contenu de l’ensemble :</a:t>
            </a:r>
          </a:p>
          <a:p>
            <a:r>
              <a:rPr lang="fr-FR" dirty="0">
                <a:latin typeface="Calibri" pitchFamily="34" charset="0"/>
              </a:rPr>
              <a:t>1 Émetteur </a:t>
            </a:r>
          </a:p>
          <a:p>
            <a:r>
              <a:rPr lang="fr-FR" dirty="0">
                <a:latin typeface="Calibri" pitchFamily="34" charset="0"/>
              </a:rPr>
              <a:t>1 Récepteur </a:t>
            </a:r>
          </a:p>
          <a:p>
            <a:r>
              <a:rPr lang="fr-FR" dirty="0">
                <a:latin typeface="Calibri" pitchFamily="34" charset="0"/>
              </a:rPr>
              <a:t>2 Quartz </a:t>
            </a:r>
          </a:p>
          <a:p>
            <a:r>
              <a:rPr lang="fr-FR" dirty="0">
                <a:latin typeface="Calibri" pitchFamily="34" charset="0"/>
              </a:rPr>
              <a:t>2 </a:t>
            </a:r>
            <a:r>
              <a:rPr lang="fr-FR" dirty="0" err="1">
                <a:latin typeface="Calibri" pitchFamily="34" charset="0"/>
              </a:rPr>
              <a:t>Servos</a:t>
            </a:r>
            <a:r>
              <a:rPr lang="fr-FR" dirty="0">
                <a:latin typeface="Calibri" pitchFamily="34" charset="0"/>
              </a:rPr>
              <a:t>.</a:t>
            </a:r>
          </a:p>
        </p:txBody>
      </p:sp>
      <p:pic>
        <p:nvPicPr>
          <p:cNvPr id="2057" name="Picture 3"/>
          <p:cNvPicPr>
            <a:picLocks noChangeAspect="1" noChangeArrowheads="1"/>
          </p:cNvPicPr>
          <p:nvPr/>
        </p:nvPicPr>
        <p:blipFill>
          <a:blip r:embed="rId4" cstate="print"/>
          <a:srcRect/>
          <a:stretch>
            <a:fillRect/>
          </a:stretch>
        </p:blipFill>
        <p:spPr bwMode="auto">
          <a:xfrm>
            <a:off x="755650" y="4149725"/>
            <a:ext cx="1679575" cy="1749425"/>
          </a:xfrm>
          <a:prstGeom prst="rect">
            <a:avLst/>
          </a:prstGeom>
          <a:noFill/>
          <a:ln w="9525">
            <a:noFill/>
            <a:miter lim="800000"/>
            <a:headEnd/>
            <a:tailEnd/>
          </a:ln>
        </p:spPr>
      </p:pic>
      <p:pic>
        <p:nvPicPr>
          <p:cNvPr id="2058" name="Picture 4" descr="Coupleur de piles, Futaba"/>
          <p:cNvPicPr>
            <a:picLocks noChangeAspect="1" noChangeArrowheads="1"/>
          </p:cNvPicPr>
          <p:nvPr/>
        </p:nvPicPr>
        <p:blipFill>
          <a:blip r:embed="rId5" cstate="print"/>
          <a:srcRect/>
          <a:stretch>
            <a:fillRect/>
          </a:stretch>
        </p:blipFill>
        <p:spPr bwMode="auto">
          <a:xfrm>
            <a:off x="6443663" y="3429000"/>
            <a:ext cx="1728787" cy="1663700"/>
          </a:xfrm>
          <a:prstGeom prst="rect">
            <a:avLst/>
          </a:prstGeom>
          <a:noFill/>
          <a:ln w="9525">
            <a:noFill/>
            <a:miter lim="800000"/>
            <a:headEnd/>
            <a:tailEnd/>
          </a:ln>
        </p:spPr>
      </p:pic>
      <p:pic>
        <p:nvPicPr>
          <p:cNvPr id="2059" name="Picture 6" descr="Cordon interrupteur standard On/Off, Futaba"/>
          <p:cNvPicPr>
            <a:picLocks noChangeAspect="1" noChangeArrowheads="1"/>
          </p:cNvPicPr>
          <p:nvPr/>
        </p:nvPicPr>
        <p:blipFill>
          <a:blip r:embed="rId6" cstate="print"/>
          <a:srcRect/>
          <a:stretch>
            <a:fillRect/>
          </a:stretch>
        </p:blipFill>
        <p:spPr bwMode="auto">
          <a:xfrm>
            <a:off x="6372225" y="5373688"/>
            <a:ext cx="1800225" cy="827087"/>
          </a:xfrm>
          <a:prstGeom prst="rect">
            <a:avLst/>
          </a:prstGeom>
          <a:noFill/>
          <a:ln w="9525">
            <a:noFill/>
            <a:miter lim="800000"/>
            <a:headEnd/>
            <a:tailEnd/>
          </a:ln>
        </p:spPr>
      </p:pic>
      <p:pic>
        <p:nvPicPr>
          <p:cNvPr id="2060" name="Picture 8" descr="Récepteurs Futaba R156F"/>
          <p:cNvPicPr>
            <a:picLocks noChangeAspect="1" noChangeArrowheads="1"/>
          </p:cNvPicPr>
          <p:nvPr/>
        </p:nvPicPr>
        <p:blipFill>
          <a:blip r:embed="rId7" cstate="print"/>
          <a:srcRect/>
          <a:stretch>
            <a:fillRect/>
          </a:stretch>
        </p:blipFill>
        <p:spPr bwMode="auto">
          <a:xfrm>
            <a:off x="4284663" y="5589588"/>
            <a:ext cx="1806575" cy="919162"/>
          </a:xfrm>
          <a:prstGeom prst="rect">
            <a:avLst/>
          </a:prstGeom>
          <a:noFill/>
          <a:ln w="9525">
            <a:noFill/>
            <a:miter lim="800000"/>
            <a:headEnd/>
            <a:tailEnd/>
          </a:ln>
        </p:spPr>
      </p:pic>
      <p:sp>
        <p:nvSpPr>
          <p:cNvPr id="13" name="ZoneTexte 12"/>
          <p:cNvSpPr txBox="1"/>
          <p:nvPr/>
        </p:nvSpPr>
        <p:spPr>
          <a:xfrm>
            <a:off x="395536" y="260648"/>
            <a:ext cx="4248472" cy="369332"/>
          </a:xfrm>
          <a:prstGeom prst="rect">
            <a:avLst/>
          </a:prstGeom>
          <a:noFill/>
        </p:spPr>
        <p:txBody>
          <a:bodyPr wrap="square" rtlCol="0">
            <a:spAutoFit/>
          </a:bodyPr>
          <a:lstStyle/>
          <a:p>
            <a:r>
              <a:rPr lang="fr-FR" b="1" dirty="0"/>
              <a:t>6</a:t>
            </a:r>
            <a:r>
              <a:rPr lang="fr-FR" b="1" dirty="0" smtClean="0"/>
              <a:t> Coûts et investissements </a:t>
            </a:r>
            <a:r>
              <a:rPr lang="fr-FR" b="1"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39752" y="260648"/>
            <a:ext cx="3929090" cy="369332"/>
          </a:xfrm>
          <a:prstGeom prst="rect">
            <a:avLst/>
          </a:prstGeom>
          <a:noFill/>
        </p:spPr>
        <p:txBody>
          <a:bodyPr wrap="square" rtlCol="0">
            <a:spAutoFit/>
          </a:bodyPr>
          <a:lstStyle/>
          <a:p>
            <a:pPr algn="ctr"/>
            <a:r>
              <a:rPr lang="fr-FR" dirty="0"/>
              <a:t>6</a:t>
            </a:r>
            <a:r>
              <a:rPr lang="fr-FR" dirty="0" smtClean="0"/>
              <a:t>-2 </a:t>
            </a:r>
            <a:r>
              <a:rPr lang="fr-FR" dirty="0"/>
              <a:t>Les plastiques </a:t>
            </a:r>
          </a:p>
        </p:txBody>
      </p:sp>
      <p:sp>
        <p:nvSpPr>
          <p:cNvPr id="5" name="ZoneTexte 4"/>
          <p:cNvSpPr txBox="1"/>
          <p:nvPr/>
        </p:nvSpPr>
        <p:spPr>
          <a:xfrm>
            <a:off x="428596" y="1000108"/>
            <a:ext cx="1071570" cy="369332"/>
          </a:xfrm>
          <a:prstGeom prst="rect">
            <a:avLst/>
          </a:prstGeom>
          <a:noFill/>
        </p:spPr>
        <p:txBody>
          <a:bodyPr wrap="square" rtlCol="0">
            <a:spAutoFit/>
          </a:bodyPr>
          <a:lstStyle/>
          <a:p>
            <a:pPr algn="ctr"/>
            <a:r>
              <a:rPr lang="fr-FR" dirty="0"/>
              <a:t>Voile </a:t>
            </a:r>
          </a:p>
        </p:txBody>
      </p:sp>
      <p:sp>
        <p:nvSpPr>
          <p:cNvPr id="6" name="Rectangle 5"/>
          <p:cNvSpPr/>
          <p:nvPr/>
        </p:nvSpPr>
        <p:spPr>
          <a:xfrm>
            <a:off x="2000232" y="928670"/>
            <a:ext cx="4572000" cy="923330"/>
          </a:xfrm>
          <a:prstGeom prst="rect">
            <a:avLst/>
          </a:prstGeom>
        </p:spPr>
        <p:txBody>
          <a:bodyPr>
            <a:spAutoFit/>
          </a:bodyPr>
          <a:lstStyle/>
          <a:p>
            <a:r>
              <a:rPr lang="fr-FR" b="1" dirty="0"/>
              <a:t>Polypropylène alvéolaire BLANC 3,5 mm  [PPAL-3M5-BC] 800mm X 1200 mm</a:t>
            </a:r>
          </a:p>
          <a:p>
            <a:r>
              <a:rPr lang="fr-FR" b="1" dirty="0"/>
              <a:t>4,75 €</a:t>
            </a:r>
          </a:p>
        </p:txBody>
      </p:sp>
      <p:sp>
        <p:nvSpPr>
          <p:cNvPr id="7" name="ZoneTexte 6"/>
          <p:cNvSpPr txBox="1"/>
          <p:nvPr/>
        </p:nvSpPr>
        <p:spPr>
          <a:xfrm>
            <a:off x="6500826" y="357166"/>
            <a:ext cx="2357454" cy="646331"/>
          </a:xfrm>
          <a:prstGeom prst="rect">
            <a:avLst/>
          </a:prstGeom>
          <a:noFill/>
        </p:spPr>
        <p:txBody>
          <a:bodyPr wrap="square" rtlCol="0">
            <a:spAutoFit/>
          </a:bodyPr>
          <a:lstStyle/>
          <a:p>
            <a:pPr algn="ctr"/>
            <a:r>
              <a:rPr lang="fr-FR" dirty="0"/>
              <a:t>Fournisseurs pour la Technologie Collège</a:t>
            </a:r>
          </a:p>
        </p:txBody>
      </p:sp>
      <p:sp>
        <p:nvSpPr>
          <p:cNvPr id="11" name="ZoneTexte 10"/>
          <p:cNvSpPr txBox="1"/>
          <p:nvPr/>
        </p:nvSpPr>
        <p:spPr>
          <a:xfrm>
            <a:off x="2000232" y="2428868"/>
            <a:ext cx="4214842" cy="923330"/>
          </a:xfrm>
          <a:prstGeom prst="rect">
            <a:avLst/>
          </a:prstGeom>
          <a:noFill/>
        </p:spPr>
        <p:txBody>
          <a:bodyPr wrap="square" rtlCol="0">
            <a:spAutoFit/>
          </a:bodyPr>
          <a:lstStyle/>
          <a:p>
            <a:r>
              <a:rPr lang="fr-FR" b="1" dirty="0"/>
              <a:t>PVC RIGIDE GRIS 250 mm X 500 mm</a:t>
            </a:r>
          </a:p>
          <a:p>
            <a:r>
              <a:rPr lang="fr-FR" b="1" dirty="0"/>
              <a:t>Épaisseur 15 mm</a:t>
            </a:r>
          </a:p>
          <a:p>
            <a:endParaRPr lang="fr-FR" b="1" dirty="0"/>
          </a:p>
        </p:txBody>
      </p:sp>
      <p:sp>
        <p:nvSpPr>
          <p:cNvPr id="12" name="Rectangle 11"/>
          <p:cNvSpPr/>
          <p:nvPr/>
        </p:nvSpPr>
        <p:spPr>
          <a:xfrm>
            <a:off x="2000232" y="3000372"/>
            <a:ext cx="880369" cy="369332"/>
          </a:xfrm>
          <a:prstGeom prst="rect">
            <a:avLst/>
          </a:prstGeom>
        </p:spPr>
        <p:txBody>
          <a:bodyPr wrap="none">
            <a:spAutoFit/>
          </a:bodyPr>
          <a:lstStyle/>
          <a:p>
            <a:r>
              <a:rPr lang="fr-FR" b="1" dirty="0"/>
              <a:t>15.17 €</a:t>
            </a:r>
          </a:p>
        </p:txBody>
      </p:sp>
      <p:sp>
        <p:nvSpPr>
          <p:cNvPr id="13" name="ZoneTexte 12"/>
          <p:cNvSpPr txBox="1"/>
          <p:nvPr/>
        </p:nvSpPr>
        <p:spPr>
          <a:xfrm>
            <a:off x="357158" y="2143116"/>
            <a:ext cx="1500198" cy="1754326"/>
          </a:xfrm>
          <a:prstGeom prst="rect">
            <a:avLst/>
          </a:prstGeom>
          <a:noFill/>
        </p:spPr>
        <p:txBody>
          <a:bodyPr wrap="square" rtlCol="0">
            <a:spAutoFit/>
          </a:bodyPr>
          <a:lstStyle/>
          <a:p>
            <a:r>
              <a:rPr lang="fr-FR" dirty="0"/>
              <a:t>Supports de roues </a:t>
            </a:r>
          </a:p>
          <a:p>
            <a:r>
              <a:rPr lang="fr-FR" dirty="0"/>
              <a:t>Support de bôme</a:t>
            </a:r>
          </a:p>
          <a:p>
            <a:r>
              <a:rPr lang="fr-FR" dirty="0"/>
              <a:t>Support de mat</a:t>
            </a:r>
          </a:p>
        </p:txBody>
      </p:sp>
      <p:sp>
        <p:nvSpPr>
          <p:cNvPr id="14" name="Rectangle 13"/>
          <p:cNvSpPr/>
          <p:nvPr/>
        </p:nvSpPr>
        <p:spPr>
          <a:xfrm>
            <a:off x="2071670" y="4214818"/>
            <a:ext cx="4572000" cy="923330"/>
          </a:xfrm>
          <a:prstGeom prst="rect">
            <a:avLst/>
          </a:prstGeom>
        </p:spPr>
        <p:txBody>
          <a:bodyPr>
            <a:spAutoFit/>
          </a:bodyPr>
          <a:lstStyle/>
          <a:p>
            <a:r>
              <a:rPr lang="fr-FR" b="1" dirty="0"/>
              <a:t>PVC Expansé BLANC surfaces dures 8mm  [PVCEXD-8-BC] 400 mm X 500 mm</a:t>
            </a:r>
          </a:p>
          <a:p>
            <a:r>
              <a:rPr lang="fr-FR" b="1" dirty="0"/>
              <a:t>9,03 €</a:t>
            </a:r>
          </a:p>
        </p:txBody>
      </p:sp>
      <p:sp>
        <p:nvSpPr>
          <p:cNvPr id="15" name="ZoneTexte 14"/>
          <p:cNvSpPr txBox="1"/>
          <p:nvPr/>
        </p:nvSpPr>
        <p:spPr>
          <a:xfrm>
            <a:off x="357158" y="4286256"/>
            <a:ext cx="1357322" cy="2031325"/>
          </a:xfrm>
          <a:prstGeom prst="rect">
            <a:avLst/>
          </a:prstGeom>
          <a:noFill/>
        </p:spPr>
        <p:txBody>
          <a:bodyPr wrap="square" rtlCol="0">
            <a:spAutoFit/>
          </a:bodyPr>
          <a:lstStyle/>
          <a:p>
            <a:r>
              <a:rPr lang="fr-FR" dirty="0"/>
              <a:t>Essieu</a:t>
            </a:r>
          </a:p>
          <a:p>
            <a:endParaRPr lang="fr-FR" dirty="0"/>
          </a:p>
          <a:p>
            <a:r>
              <a:rPr lang="fr-FR" dirty="0"/>
              <a:t>Palonnier de</a:t>
            </a:r>
          </a:p>
          <a:p>
            <a:r>
              <a:rPr lang="fr-FR" dirty="0"/>
              <a:t> voile</a:t>
            </a:r>
          </a:p>
          <a:p>
            <a:endParaRPr lang="fr-FR" dirty="0"/>
          </a:p>
          <a:p>
            <a:r>
              <a:rPr lang="fr-FR" dirty="0"/>
              <a:t>Palonnier de direction</a:t>
            </a:r>
          </a:p>
        </p:txBody>
      </p:sp>
      <p:sp>
        <p:nvSpPr>
          <p:cNvPr id="21" name="Rectangle 20"/>
          <p:cNvSpPr/>
          <p:nvPr/>
        </p:nvSpPr>
        <p:spPr>
          <a:xfrm>
            <a:off x="4429124" y="6000768"/>
            <a:ext cx="4448525" cy="646331"/>
          </a:xfrm>
          <a:prstGeom prst="rect">
            <a:avLst/>
          </a:prstGeom>
        </p:spPr>
        <p:txBody>
          <a:bodyPr wrap="none">
            <a:spAutoFit/>
          </a:bodyPr>
          <a:lstStyle/>
          <a:p>
            <a:r>
              <a:rPr lang="fr-FR" b="1" dirty="0"/>
              <a:t>PVC Expansé BLEU CLAIR 3mm  [PVCEX-3-BL]</a:t>
            </a:r>
          </a:p>
          <a:p>
            <a:r>
              <a:rPr lang="fr-FR" b="1" dirty="0"/>
              <a:t>400 mm X 500 mm 3,40 €</a:t>
            </a:r>
          </a:p>
        </p:txBody>
      </p:sp>
      <p:sp>
        <p:nvSpPr>
          <p:cNvPr id="16" name="ZoneTexte 15"/>
          <p:cNvSpPr txBox="1"/>
          <p:nvPr/>
        </p:nvSpPr>
        <p:spPr>
          <a:xfrm>
            <a:off x="3000364" y="6000768"/>
            <a:ext cx="1357322" cy="646331"/>
          </a:xfrm>
          <a:prstGeom prst="rect">
            <a:avLst/>
          </a:prstGeom>
          <a:noFill/>
        </p:spPr>
        <p:txBody>
          <a:bodyPr wrap="square" rtlCol="0">
            <a:spAutoFit/>
          </a:bodyPr>
          <a:lstStyle/>
          <a:p>
            <a:r>
              <a:rPr lang="fr-FR" dirty="0"/>
              <a:t>Capots de protection</a:t>
            </a:r>
          </a:p>
        </p:txBody>
      </p:sp>
      <p:cxnSp>
        <p:nvCxnSpPr>
          <p:cNvPr id="22" name="Connecteur droit 21"/>
          <p:cNvCxnSpPr/>
          <p:nvPr/>
        </p:nvCxnSpPr>
        <p:spPr>
          <a:xfrm rot="5400000">
            <a:off x="678629" y="5250669"/>
            <a:ext cx="2071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714480" y="471488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flipH="1" flipV="1">
            <a:off x="642910" y="3071810"/>
            <a:ext cx="2143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1714480" y="2636912"/>
            <a:ext cx="193224" cy="6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1285852" y="121442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à coins arrondis 22"/>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6578" t="5305" b="2739"/>
          <a:stretch>
            <a:fillRect/>
          </a:stretch>
        </p:blipFill>
        <p:spPr bwMode="auto">
          <a:xfrm>
            <a:off x="395536" y="3140968"/>
            <a:ext cx="2772837" cy="3384376"/>
          </a:xfrm>
          <a:prstGeom prst="rect">
            <a:avLst/>
          </a:prstGeom>
          <a:noFill/>
          <a:ln w="9525">
            <a:noFill/>
            <a:miter lim="800000"/>
            <a:headEnd/>
            <a:tailEnd/>
          </a:ln>
        </p:spPr>
      </p:pic>
      <p:sp>
        <p:nvSpPr>
          <p:cNvPr id="4" name="ZoneTexte 3"/>
          <p:cNvSpPr txBox="1"/>
          <p:nvPr/>
        </p:nvSpPr>
        <p:spPr>
          <a:xfrm>
            <a:off x="683568" y="260648"/>
            <a:ext cx="4786346" cy="369332"/>
          </a:xfrm>
          <a:prstGeom prst="rect">
            <a:avLst/>
          </a:prstGeom>
          <a:noFill/>
        </p:spPr>
        <p:txBody>
          <a:bodyPr wrap="square" rtlCol="0">
            <a:spAutoFit/>
          </a:bodyPr>
          <a:lstStyle/>
          <a:p>
            <a:r>
              <a:rPr lang="fr-FR" dirty="0" smtClean="0"/>
              <a:t>Présentation</a:t>
            </a:r>
            <a:endParaRPr lang="fr-FR" dirty="0"/>
          </a:p>
        </p:txBody>
      </p:sp>
      <p:sp>
        <p:nvSpPr>
          <p:cNvPr id="5" name="Rectangle 4"/>
          <p:cNvSpPr/>
          <p:nvPr/>
        </p:nvSpPr>
        <p:spPr>
          <a:xfrm>
            <a:off x="323528" y="548680"/>
            <a:ext cx="8429684" cy="584775"/>
          </a:xfrm>
          <a:prstGeom prst="rect">
            <a:avLst/>
          </a:prstGeom>
        </p:spPr>
        <p:txBody>
          <a:bodyPr wrap="square">
            <a:spAutoFit/>
          </a:bodyPr>
          <a:lstStyle/>
          <a:p>
            <a:r>
              <a:rPr lang="fr-FR" sz="1600" dirty="0"/>
              <a:t>Le </a:t>
            </a:r>
            <a:r>
              <a:rPr lang="fr-FR" sz="1600" b="1" dirty="0"/>
              <a:t>char à voile</a:t>
            </a:r>
            <a:r>
              <a:rPr lang="fr-FR" sz="1600" dirty="0"/>
              <a:t> est un sport de vitesse qui se pratique en général sur de grandes plages de sable. On le </a:t>
            </a:r>
            <a:r>
              <a:rPr lang="fr-FR" sz="1600"/>
              <a:t>pratique </a:t>
            </a:r>
            <a:r>
              <a:rPr lang="fr-FR" sz="1600" smtClean="0"/>
              <a:t> </a:t>
            </a:r>
            <a:r>
              <a:rPr lang="fr-FR" sz="1600" dirty="0"/>
              <a:t>sur </a:t>
            </a:r>
            <a:r>
              <a:rPr lang="fr-FR" sz="1600" dirty="0" smtClean="0"/>
              <a:t>les grandes  </a:t>
            </a:r>
            <a:r>
              <a:rPr lang="fr-FR" sz="1600" dirty="0"/>
              <a:t>plages </a:t>
            </a:r>
            <a:r>
              <a:rPr lang="fr-FR" sz="1600" smtClean="0"/>
              <a:t>sablonneuses françaises.</a:t>
            </a:r>
            <a:endParaRPr lang="fr-FR" sz="1600" dirty="0"/>
          </a:p>
        </p:txBody>
      </p:sp>
      <p:sp>
        <p:nvSpPr>
          <p:cNvPr id="6" name="Rectangle 5"/>
          <p:cNvSpPr/>
          <p:nvPr/>
        </p:nvSpPr>
        <p:spPr>
          <a:xfrm>
            <a:off x="395536" y="1340768"/>
            <a:ext cx="8572560" cy="1846659"/>
          </a:xfrm>
          <a:prstGeom prst="rect">
            <a:avLst/>
          </a:prstGeom>
        </p:spPr>
        <p:txBody>
          <a:bodyPr wrap="square">
            <a:spAutoFit/>
          </a:bodyPr>
          <a:lstStyle/>
          <a:p>
            <a:r>
              <a:rPr lang="fr-FR" b="1" dirty="0" smtClean="0"/>
              <a:t>1  La structure du char à voile</a:t>
            </a:r>
            <a:endParaRPr lang="fr-FR" b="1" dirty="0"/>
          </a:p>
          <a:p>
            <a:r>
              <a:rPr lang="fr-FR" sz="1600" dirty="0"/>
              <a:t>Le char à voile se compose de deux éléments :</a:t>
            </a:r>
          </a:p>
          <a:p>
            <a:r>
              <a:rPr lang="fr-FR" sz="1600" b="1" dirty="0"/>
              <a:t>L</a:t>
            </a:r>
            <a:r>
              <a:rPr lang="fr-FR" sz="1600" b="1" dirty="0" smtClean="0"/>
              <a:t>e châssis</a:t>
            </a:r>
            <a:r>
              <a:rPr lang="fr-FR" sz="1600" dirty="0" smtClean="0"/>
              <a:t>, </a:t>
            </a:r>
            <a:r>
              <a:rPr lang="fr-FR" sz="1600" dirty="0"/>
              <a:t>composé d'une coque où l'on s'installe (assis ou allongé), d'un palonnier pour faire pivoter la roue avant avec les pieds, de deux roues arrières avec essieux, d'une roue avant .</a:t>
            </a:r>
          </a:p>
          <a:p>
            <a:r>
              <a:rPr lang="fr-FR" sz="1600" b="1" dirty="0"/>
              <a:t>L</a:t>
            </a:r>
            <a:r>
              <a:rPr lang="fr-FR" sz="1600" b="1" dirty="0" smtClean="0"/>
              <a:t>e gréement</a:t>
            </a:r>
            <a:r>
              <a:rPr lang="fr-FR" sz="1600" dirty="0" smtClean="0"/>
              <a:t>, </a:t>
            </a:r>
            <a:r>
              <a:rPr lang="fr-FR" sz="1600" dirty="0"/>
              <a:t>composé d'un mât qui se pose sur l'avant du châssis, une voile composée de lattes en résine et fibre de verre pour maintenir la voile horizontalement, d'une écoute (un cordage épais qui permet d'orienter la voile) et d'une bôme en métal pour faire la liaison entre l'écoute et la voile.</a:t>
            </a:r>
          </a:p>
        </p:txBody>
      </p:sp>
      <p:sp>
        <p:nvSpPr>
          <p:cNvPr id="8" name="Rectangle à coins arrondis 7"/>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char.gif"/>
          <p:cNvPicPr>
            <a:picLocks noChangeAspect="1"/>
          </p:cNvPicPr>
          <p:nvPr/>
        </p:nvPicPr>
        <p:blipFill>
          <a:blip r:embed="rId4" cstate="print"/>
          <a:stretch>
            <a:fillRect/>
          </a:stretch>
        </p:blipFill>
        <p:spPr>
          <a:xfrm>
            <a:off x="3707904" y="3717032"/>
            <a:ext cx="5192203" cy="2786060"/>
          </a:xfrm>
          <a:prstGeom prst="rect">
            <a:avLst/>
          </a:prstGeom>
        </p:spPr>
      </p:pic>
      <p:sp>
        <p:nvSpPr>
          <p:cNvPr id="11" name="ZoneTexte 10"/>
          <p:cNvSpPr txBox="1"/>
          <p:nvPr/>
        </p:nvSpPr>
        <p:spPr>
          <a:xfrm>
            <a:off x="3419872" y="3212976"/>
            <a:ext cx="5400600" cy="369332"/>
          </a:xfrm>
          <a:prstGeom prst="rect">
            <a:avLst/>
          </a:prstGeom>
          <a:noFill/>
        </p:spPr>
        <p:txBody>
          <a:bodyPr wrap="square" rtlCol="0">
            <a:spAutoFit/>
          </a:bodyPr>
          <a:lstStyle/>
          <a:p>
            <a:pPr algn="ctr"/>
            <a:r>
              <a:rPr lang="fr-FR" dirty="0"/>
              <a:t>Principales parties d’un char à voile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286644" y="214290"/>
            <a:ext cx="1643074" cy="1200329"/>
          </a:xfrm>
          <a:prstGeom prst="rect">
            <a:avLst/>
          </a:prstGeom>
          <a:noFill/>
        </p:spPr>
        <p:txBody>
          <a:bodyPr wrap="square" rtlCol="0">
            <a:spAutoFit/>
          </a:bodyPr>
          <a:lstStyle/>
          <a:p>
            <a:pPr algn="ctr"/>
            <a:r>
              <a:rPr lang="fr-FR" dirty="0"/>
              <a:t>FOURNISSEURS DE TECHNOLOGIE (suite)</a:t>
            </a:r>
          </a:p>
        </p:txBody>
      </p:sp>
      <p:sp>
        <p:nvSpPr>
          <p:cNvPr id="8" name="Rectangle 7"/>
          <p:cNvSpPr/>
          <p:nvPr/>
        </p:nvSpPr>
        <p:spPr>
          <a:xfrm>
            <a:off x="1979712" y="1844824"/>
            <a:ext cx="4429156" cy="369332"/>
          </a:xfrm>
          <a:prstGeom prst="rect">
            <a:avLst/>
          </a:prstGeom>
        </p:spPr>
        <p:txBody>
          <a:bodyPr wrap="square">
            <a:spAutoFit/>
          </a:bodyPr>
          <a:lstStyle/>
          <a:p>
            <a:r>
              <a:rPr lang="fr-FR" b="1" dirty="0"/>
              <a:t>Vis sans tête avec fente M4 x 70 (lot de 20)</a:t>
            </a:r>
          </a:p>
        </p:txBody>
      </p:sp>
      <p:pic>
        <p:nvPicPr>
          <p:cNvPr id="29699" name="Picture 3"/>
          <p:cNvPicPr>
            <a:picLocks noChangeAspect="1" noChangeArrowheads="1"/>
          </p:cNvPicPr>
          <p:nvPr/>
        </p:nvPicPr>
        <p:blipFill>
          <a:blip r:embed="rId3" cstate="print"/>
          <a:srcRect/>
          <a:stretch>
            <a:fillRect/>
          </a:stretch>
        </p:blipFill>
        <p:spPr bwMode="auto">
          <a:xfrm>
            <a:off x="179512" y="1052736"/>
            <a:ext cx="4286250" cy="762000"/>
          </a:xfrm>
          <a:prstGeom prst="rect">
            <a:avLst/>
          </a:prstGeom>
          <a:noFill/>
          <a:ln w="9525">
            <a:noFill/>
            <a:miter lim="800000"/>
            <a:headEnd/>
            <a:tailEnd/>
          </a:ln>
        </p:spPr>
      </p:pic>
      <p:pic>
        <p:nvPicPr>
          <p:cNvPr id="29701" name="Picture 5"/>
          <p:cNvPicPr>
            <a:picLocks noChangeAspect="1" noChangeArrowheads="1"/>
          </p:cNvPicPr>
          <p:nvPr/>
        </p:nvPicPr>
        <p:blipFill>
          <a:blip r:embed="rId4" cstate="print"/>
          <a:srcRect/>
          <a:stretch>
            <a:fillRect/>
          </a:stretch>
        </p:blipFill>
        <p:spPr bwMode="auto">
          <a:xfrm>
            <a:off x="500034" y="3000372"/>
            <a:ext cx="1428760" cy="758830"/>
          </a:xfrm>
          <a:prstGeom prst="rect">
            <a:avLst/>
          </a:prstGeom>
          <a:noFill/>
          <a:ln w="9525">
            <a:noFill/>
            <a:miter lim="800000"/>
            <a:headEnd/>
            <a:tailEnd/>
          </a:ln>
        </p:spPr>
      </p:pic>
      <p:sp>
        <p:nvSpPr>
          <p:cNvPr id="13" name="Rectangle 12"/>
          <p:cNvSpPr/>
          <p:nvPr/>
        </p:nvSpPr>
        <p:spPr>
          <a:xfrm>
            <a:off x="2071670" y="3143248"/>
            <a:ext cx="3865289" cy="369332"/>
          </a:xfrm>
          <a:prstGeom prst="rect">
            <a:avLst/>
          </a:prstGeom>
        </p:spPr>
        <p:txBody>
          <a:bodyPr wrap="none">
            <a:spAutoFit/>
          </a:bodyPr>
          <a:lstStyle/>
          <a:p>
            <a:r>
              <a:rPr lang="fr-FR" b="1" dirty="0"/>
              <a:t>Rivets plastique 5mm jaune (lot de 50)</a:t>
            </a:r>
          </a:p>
        </p:txBody>
      </p:sp>
      <p:sp>
        <p:nvSpPr>
          <p:cNvPr id="14" name="Rectangle 13"/>
          <p:cNvSpPr/>
          <p:nvPr/>
        </p:nvSpPr>
        <p:spPr>
          <a:xfrm>
            <a:off x="5857884" y="3143248"/>
            <a:ext cx="1109599" cy="369332"/>
          </a:xfrm>
          <a:prstGeom prst="rect">
            <a:avLst/>
          </a:prstGeom>
        </p:spPr>
        <p:txBody>
          <a:bodyPr wrap="none">
            <a:spAutoFit/>
          </a:bodyPr>
          <a:lstStyle/>
          <a:p>
            <a:r>
              <a:rPr lang="fr-FR" dirty="0"/>
              <a:t>2,70€ TTC</a:t>
            </a:r>
          </a:p>
        </p:txBody>
      </p:sp>
      <p:pic>
        <p:nvPicPr>
          <p:cNvPr id="29702" name="Picture 6"/>
          <p:cNvPicPr>
            <a:picLocks noChangeAspect="1" noChangeArrowheads="1"/>
          </p:cNvPicPr>
          <p:nvPr/>
        </p:nvPicPr>
        <p:blipFill>
          <a:blip r:embed="rId5" cstate="print"/>
          <a:srcRect/>
          <a:stretch>
            <a:fillRect/>
          </a:stretch>
        </p:blipFill>
        <p:spPr bwMode="auto">
          <a:xfrm>
            <a:off x="642910" y="3929066"/>
            <a:ext cx="1214433" cy="1401269"/>
          </a:xfrm>
          <a:prstGeom prst="rect">
            <a:avLst/>
          </a:prstGeom>
          <a:noFill/>
          <a:ln w="9525">
            <a:noFill/>
            <a:miter lim="800000"/>
            <a:headEnd/>
            <a:tailEnd/>
          </a:ln>
        </p:spPr>
      </p:pic>
      <p:sp>
        <p:nvSpPr>
          <p:cNvPr id="16" name="Rectangle 15"/>
          <p:cNvSpPr/>
          <p:nvPr/>
        </p:nvSpPr>
        <p:spPr>
          <a:xfrm>
            <a:off x="1928794" y="4143380"/>
            <a:ext cx="5715040" cy="369332"/>
          </a:xfrm>
          <a:prstGeom prst="rect">
            <a:avLst/>
          </a:prstGeom>
        </p:spPr>
        <p:txBody>
          <a:bodyPr wrap="square">
            <a:spAutoFit/>
          </a:bodyPr>
          <a:lstStyle/>
          <a:p>
            <a:r>
              <a:rPr lang="fr-FR" b="1" dirty="0"/>
              <a:t>Entretoises plastique 3,4 x 6 x 3 mm (lot de 10)</a:t>
            </a:r>
          </a:p>
        </p:txBody>
      </p:sp>
      <p:sp>
        <p:nvSpPr>
          <p:cNvPr id="17" name="Rectangle 16"/>
          <p:cNvSpPr/>
          <p:nvPr/>
        </p:nvSpPr>
        <p:spPr>
          <a:xfrm>
            <a:off x="6572264" y="4143380"/>
            <a:ext cx="1109599" cy="369332"/>
          </a:xfrm>
          <a:prstGeom prst="rect">
            <a:avLst/>
          </a:prstGeom>
        </p:spPr>
        <p:txBody>
          <a:bodyPr wrap="none">
            <a:spAutoFit/>
          </a:bodyPr>
          <a:lstStyle/>
          <a:p>
            <a:r>
              <a:rPr lang="fr-FR" dirty="0"/>
              <a:t>0,80€ TTC</a:t>
            </a:r>
          </a:p>
        </p:txBody>
      </p:sp>
      <p:sp>
        <p:nvSpPr>
          <p:cNvPr id="15" name="ZoneTexte 14"/>
          <p:cNvSpPr txBox="1"/>
          <p:nvPr/>
        </p:nvSpPr>
        <p:spPr>
          <a:xfrm>
            <a:off x="3214678" y="5357826"/>
            <a:ext cx="3214710" cy="369332"/>
          </a:xfrm>
          <a:prstGeom prst="rect">
            <a:avLst/>
          </a:prstGeom>
          <a:noFill/>
        </p:spPr>
        <p:txBody>
          <a:bodyPr wrap="square" rtlCol="0">
            <a:spAutoFit/>
          </a:bodyPr>
          <a:lstStyle/>
          <a:p>
            <a:r>
              <a:rPr lang="fr-FR" dirty="0"/>
              <a:t>Grandes surfaces (divers) :</a:t>
            </a:r>
          </a:p>
        </p:txBody>
      </p:sp>
      <p:sp>
        <p:nvSpPr>
          <p:cNvPr id="18" name="ZoneTexte 17"/>
          <p:cNvSpPr txBox="1"/>
          <p:nvPr/>
        </p:nvSpPr>
        <p:spPr>
          <a:xfrm>
            <a:off x="2555776" y="5733256"/>
            <a:ext cx="4214842" cy="646331"/>
          </a:xfrm>
          <a:prstGeom prst="rect">
            <a:avLst/>
          </a:prstGeom>
          <a:noFill/>
        </p:spPr>
        <p:txBody>
          <a:bodyPr wrap="square" rtlCol="0">
            <a:spAutoFit/>
          </a:bodyPr>
          <a:lstStyle/>
          <a:p>
            <a:endParaRPr lang="fr-FR" dirty="0"/>
          </a:p>
          <a:p>
            <a:r>
              <a:rPr lang="fr-FR" dirty="0"/>
              <a:t>Ficelle (30 cm), fil de fer </a:t>
            </a:r>
          </a:p>
        </p:txBody>
      </p:sp>
      <p:sp>
        <p:nvSpPr>
          <p:cNvPr id="22" name="Rectangle 21"/>
          <p:cNvSpPr/>
          <p:nvPr/>
        </p:nvSpPr>
        <p:spPr>
          <a:xfrm>
            <a:off x="6300192" y="1772816"/>
            <a:ext cx="1162498" cy="369332"/>
          </a:xfrm>
          <a:prstGeom prst="rect">
            <a:avLst/>
          </a:prstGeom>
        </p:spPr>
        <p:txBody>
          <a:bodyPr wrap="none">
            <a:spAutoFit/>
          </a:bodyPr>
          <a:lstStyle/>
          <a:p>
            <a:r>
              <a:rPr lang="fr-FR" dirty="0"/>
              <a:t>3,49 </a:t>
            </a:r>
            <a:r>
              <a:rPr lang="fr-FR" dirty="0" smtClean="0"/>
              <a:t>€ TTC</a:t>
            </a:r>
            <a:endParaRPr lang="fr-FR" dirty="0"/>
          </a:p>
        </p:txBody>
      </p:sp>
      <p:sp>
        <p:nvSpPr>
          <p:cNvPr id="19" name="Rectangle à coins arrondis 18"/>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6" cstate="print"/>
          <a:srcRect/>
          <a:stretch>
            <a:fillRect/>
          </a:stretch>
        </p:blipFill>
        <p:spPr bwMode="auto">
          <a:xfrm>
            <a:off x="6804248" y="4653136"/>
            <a:ext cx="1872208" cy="1872208"/>
          </a:xfrm>
          <a:prstGeom prst="rect">
            <a:avLst/>
          </a:prstGeom>
          <a:noFill/>
          <a:ln w="9525">
            <a:noFill/>
            <a:miter lim="800000"/>
            <a:headEnd/>
            <a:tailEnd/>
          </a:ln>
        </p:spPr>
      </p:pic>
      <p:sp>
        <p:nvSpPr>
          <p:cNvPr id="20" name="ZoneTexte 19"/>
          <p:cNvSpPr txBox="1"/>
          <p:nvPr/>
        </p:nvSpPr>
        <p:spPr>
          <a:xfrm>
            <a:off x="2339752" y="260648"/>
            <a:ext cx="3929090" cy="369332"/>
          </a:xfrm>
          <a:prstGeom prst="rect">
            <a:avLst/>
          </a:prstGeom>
          <a:noFill/>
        </p:spPr>
        <p:txBody>
          <a:bodyPr wrap="square" rtlCol="0">
            <a:spAutoFit/>
          </a:bodyPr>
          <a:lstStyle/>
          <a:p>
            <a:pPr algn="ctr"/>
            <a:r>
              <a:rPr lang="fr-FR" dirty="0" smtClean="0"/>
              <a:t>6-3 Divers accessoires, quincaillerie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323528" y="1772816"/>
            <a:ext cx="857256" cy="85725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67544" y="908720"/>
            <a:ext cx="642942" cy="642942"/>
          </a:xfrm>
          <a:prstGeom prst="rect">
            <a:avLst/>
          </a:prstGeom>
          <a:noFill/>
          <a:ln w="9525">
            <a:noFill/>
            <a:miter lim="800000"/>
            <a:headEnd/>
            <a:tailEnd/>
          </a:ln>
        </p:spPr>
      </p:pic>
      <p:pic>
        <p:nvPicPr>
          <p:cNvPr id="28676" name="Picture 4"/>
          <p:cNvPicPr>
            <a:picLocks noChangeAspect="1" noChangeArrowheads="1"/>
          </p:cNvPicPr>
          <p:nvPr/>
        </p:nvPicPr>
        <p:blipFill>
          <a:blip r:embed="rId5" cstate="print"/>
          <a:srcRect/>
          <a:stretch>
            <a:fillRect/>
          </a:stretch>
        </p:blipFill>
        <p:spPr bwMode="auto">
          <a:xfrm>
            <a:off x="827584" y="4941168"/>
            <a:ext cx="1643065" cy="1643065"/>
          </a:xfrm>
          <a:prstGeom prst="rect">
            <a:avLst/>
          </a:prstGeom>
          <a:noFill/>
          <a:ln w="9525">
            <a:noFill/>
            <a:miter lim="800000"/>
            <a:headEnd/>
            <a:tailEnd/>
          </a:ln>
        </p:spPr>
      </p:pic>
      <p:pic>
        <p:nvPicPr>
          <p:cNvPr id="28677" name="Picture 5"/>
          <p:cNvPicPr>
            <a:picLocks noChangeAspect="1" noChangeArrowheads="1"/>
          </p:cNvPicPr>
          <p:nvPr/>
        </p:nvPicPr>
        <p:blipFill>
          <a:blip r:embed="rId6" cstate="print"/>
          <a:srcRect/>
          <a:stretch>
            <a:fillRect/>
          </a:stretch>
        </p:blipFill>
        <p:spPr bwMode="auto">
          <a:xfrm>
            <a:off x="539552" y="5157192"/>
            <a:ext cx="838200" cy="500066"/>
          </a:xfrm>
          <a:prstGeom prst="rect">
            <a:avLst/>
          </a:prstGeom>
          <a:noFill/>
          <a:ln w="9525">
            <a:noFill/>
            <a:miter lim="800000"/>
            <a:headEnd/>
            <a:tailEnd/>
          </a:ln>
        </p:spPr>
      </p:pic>
      <p:sp>
        <p:nvSpPr>
          <p:cNvPr id="13" name="Rectangle 12"/>
          <p:cNvSpPr/>
          <p:nvPr/>
        </p:nvSpPr>
        <p:spPr>
          <a:xfrm>
            <a:off x="7956376" y="6021288"/>
            <a:ext cx="816249" cy="369332"/>
          </a:xfrm>
          <a:prstGeom prst="rect">
            <a:avLst/>
          </a:prstGeom>
        </p:spPr>
        <p:txBody>
          <a:bodyPr wrap="none">
            <a:spAutoFit/>
          </a:bodyPr>
          <a:lstStyle/>
          <a:p>
            <a:r>
              <a:rPr lang="fr-FR" dirty="0"/>
              <a:t>9,95 € </a:t>
            </a:r>
          </a:p>
        </p:txBody>
      </p:sp>
      <p:sp>
        <p:nvSpPr>
          <p:cNvPr id="14" name="Rectangle 13"/>
          <p:cNvSpPr/>
          <p:nvPr/>
        </p:nvSpPr>
        <p:spPr>
          <a:xfrm>
            <a:off x="2627784" y="6021288"/>
            <a:ext cx="4136004" cy="369332"/>
          </a:xfrm>
          <a:prstGeom prst="rect">
            <a:avLst/>
          </a:prstGeom>
        </p:spPr>
        <p:txBody>
          <a:bodyPr wrap="none">
            <a:spAutoFit/>
          </a:bodyPr>
          <a:lstStyle/>
          <a:p>
            <a:r>
              <a:rPr lang="fr-FR" b="1" dirty="0"/>
              <a:t>Baguette de distribution 40 x 25 mm, 2 m</a:t>
            </a:r>
          </a:p>
        </p:txBody>
      </p:sp>
      <p:pic>
        <p:nvPicPr>
          <p:cNvPr id="1026" name="Picture 2"/>
          <p:cNvPicPr>
            <a:picLocks noChangeAspect="1" noChangeArrowheads="1"/>
          </p:cNvPicPr>
          <p:nvPr/>
        </p:nvPicPr>
        <p:blipFill>
          <a:blip r:embed="rId7" cstate="print"/>
          <a:srcRect/>
          <a:stretch>
            <a:fillRect/>
          </a:stretch>
        </p:blipFill>
        <p:spPr bwMode="auto">
          <a:xfrm>
            <a:off x="2981554" y="2850086"/>
            <a:ext cx="785818" cy="785818"/>
          </a:xfrm>
          <a:prstGeom prst="rect">
            <a:avLst/>
          </a:prstGeom>
          <a:noFill/>
          <a:ln w="9525">
            <a:noFill/>
            <a:miter lim="800000"/>
            <a:headEnd/>
            <a:tailEnd/>
          </a:ln>
        </p:spPr>
      </p:pic>
      <p:sp>
        <p:nvSpPr>
          <p:cNvPr id="19" name="Rectangle 18"/>
          <p:cNvSpPr/>
          <p:nvPr/>
        </p:nvSpPr>
        <p:spPr>
          <a:xfrm>
            <a:off x="3779912" y="2780928"/>
            <a:ext cx="4143404" cy="923330"/>
          </a:xfrm>
          <a:prstGeom prst="rect">
            <a:avLst/>
          </a:prstGeom>
        </p:spPr>
        <p:txBody>
          <a:bodyPr wrap="square">
            <a:spAutoFit/>
          </a:bodyPr>
          <a:lstStyle/>
          <a:p>
            <a:r>
              <a:rPr lang="fr-FR" dirty="0"/>
              <a:t>Boulon tête ronde collet carré zingué. Dimensions : Ø 8 x 100 mm. En sachet de 10 pièces. </a:t>
            </a:r>
          </a:p>
        </p:txBody>
      </p:sp>
      <p:sp>
        <p:nvSpPr>
          <p:cNvPr id="20" name="Rectangle 19"/>
          <p:cNvSpPr/>
          <p:nvPr/>
        </p:nvSpPr>
        <p:spPr>
          <a:xfrm>
            <a:off x="8028384" y="2924944"/>
            <a:ext cx="763351" cy="369332"/>
          </a:xfrm>
          <a:prstGeom prst="rect">
            <a:avLst/>
          </a:prstGeom>
        </p:spPr>
        <p:txBody>
          <a:bodyPr wrap="none">
            <a:spAutoFit/>
          </a:bodyPr>
          <a:lstStyle/>
          <a:p>
            <a:r>
              <a:rPr lang="fr-FR" dirty="0"/>
              <a:t>7,05 €</a:t>
            </a:r>
          </a:p>
        </p:txBody>
      </p:sp>
      <p:pic>
        <p:nvPicPr>
          <p:cNvPr id="1027" name="Picture 3"/>
          <p:cNvPicPr>
            <a:picLocks noChangeAspect="1" noChangeArrowheads="1"/>
          </p:cNvPicPr>
          <p:nvPr/>
        </p:nvPicPr>
        <p:blipFill>
          <a:blip r:embed="rId8" cstate="print"/>
          <a:srcRect/>
          <a:stretch>
            <a:fillRect/>
          </a:stretch>
        </p:blipFill>
        <p:spPr bwMode="auto">
          <a:xfrm>
            <a:off x="2981554" y="3721592"/>
            <a:ext cx="785809" cy="785809"/>
          </a:xfrm>
          <a:prstGeom prst="rect">
            <a:avLst/>
          </a:prstGeom>
          <a:noFill/>
          <a:ln w="9525">
            <a:noFill/>
            <a:miter lim="800000"/>
            <a:headEnd/>
            <a:tailEnd/>
          </a:ln>
        </p:spPr>
      </p:pic>
      <p:sp>
        <p:nvSpPr>
          <p:cNvPr id="21" name="Rectangle 20"/>
          <p:cNvSpPr/>
          <p:nvPr/>
        </p:nvSpPr>
        <p:spPr>
          <a:xfrm>
            <a:off x="3779912" y="3717032"/>
            <a:ext cx="4572000" cy="646331"/>
          </a:xfrm>
          <a:prstGeom prst="rect">
            <a:avLst/>
          </a:prstGeom>
        </p:spPr>
        <p:txBody>
          <a:bodyPr>
            <a:spAutoFit/>
          </a:bodyPr>
          <a:lstStyle/>
          <a:p>
            <a:r>
              <a:rPr lang="fr-FR" b="1" dirty="0"/>
              <a:t>Boulon tête cylindrique acier zingué Ø 4 x 30 mm</a:t>
            </a:r>
            <a:r>
              <a:rPr lang="fr-FR" dirty="0"/>
              <a:t> 10 pièces. </a:t>
            </a:r>
            <a:endParaRPr lang="fr-FR" b="1" dirty="0"/>
          </a:p>
        </p:txBody>
      </p:sp>
      <p:sp>
        <p:nvSpPr>
          <p:cNvPr id="22" name="Rectangle 21"/>
          <p:cNvSpPr/>
          <p:nvPr/>
        </p:nvSpPr>
        <p:spPr>
          <a:xfrm>
            <a:off x="8100392" y="3717032"/>
            <a:ext cx="816249" cy="369332"/>
          </a:xfrm>
          <a:prstGeom prst="rect">
            <a:avLst/>
          </a:prstGeom>
        </p:spPr>
        <p:txBody>
          <a:bodyPr wrap="none">
            <a:spAutoFit/>
          </a:bodyPr>
          <a:lstStyle/>
          <a:p>
            <a:r>
              <a:rPr lang="fr-FR" dirty="0"/>
              <a:t>1,90 € </a:t>
            </a:r>
          </a:p>
        </p:txBody>
      </p:sp>
      <p:pic>
        <p:nvPicPr>
          <p:cNvPr id="1028" name="Picture 4"/>
          <p:cNvPicPr>
            <a:picLocks noChangeAspect="1" noChangeArrowheads="1"/>
          </p:cNvPicPr>
          <p:nvPr/>
        </p:nvPicPr>
        <p:blipFill>
          <a:blip r:embed="rId9" cstate="print"/>
          <a:srcRect/>
          <a:stretch>
            <a:fillRect/>
          </a:stretch>
        </p:blipFill>
        <p:spPr bwMode="auto">
          <a:xfrm>
            <a:off x="2982124" y="4447372"/>
            <a:ext cx="785818" cy="785818"/>
          </a:xfrm>
          <a:prstGeom prst="rect">
            <a:avLst/>
          </a:prstGeom>
          <a:noFill/>
          <a:ln w="9525">
            <a:noFill/>
            <a:miter lim="800000"/>
            <a:headEnd/>
            <a:tailEnd/>
          </a:ln>
        </p:spPr>
      </p:pic>
      <p:sp>
        <p:nvSpPr>
          <p:cNvPr id="27" name="Rectangle 26"/>
          <p:cNvSpPr/>
          <p:nvPr/>
        </p:nvSpPr>
        <p:spPr>
          <a:xfrm>
            <a:off x="3851920" y="4437112"/>
            <a:ext cx="4572000" cy="646331"/>
          </a:xfrm>
          <a:prstGeom prst="rect">
            <a:avLst/>
          </a:prstGeom>
        </p:spPr>
        <p:txBody>
          <a:bodyPr>
            <a:spAutoFit/>
          </a:bodyPr>
          <a:lstStyle/>
          <a:p>
            <a:r>
              <a:rPr lang="fr-FR" b="1" dirty="0"/>
              <a:t>Boulon tête cylindrique acier zingué Ø 4 x 50 mm </a:t>
            </a:r>
            <a:r>
              <a:rPr lang="fr-FR" dirty="0"/>
              <a:t>10 pièces. </a:t>
            </a:r>
            <a:endParaRPr lang="fr-FR" b="1" dirty="0"/>
          </a:p>
        </p:txBody>
      </p:sp>
      <p:sp>
        <p:nvSpPr>
          <p:cNvPr id="28" name="Rectangle 27"/>
          <p:cNvSpPr/>
          <p:nvPr/>
        </p:nvSpPr>
        <p:spPr>
          <a:xfrm>
            <a:off x="8028384" y="4725144"/>
            <a:ext cx="816249" cy="369332"/>
          </a:xfrm>
          <a:prstGeom prst="rect">
            <a:avLst/>
          </a:prstGeom>
        </p:spPr>
        <p:txBody>
          <a:bodyPr wrap="none">
            <a:spAutoFit/>
          </a:bodyPr>
          <a:lstStyle/>
          <a:p>
            <a:r>
              <a:rPr lang="fr-FR" dirty="0"/>
              <a:t>1,90 € </a:t>
            </a:r>
          </a:p>
        </p:txBody>
      </p:sp>
      <p:pic>
        <p:nvPicPr>
          <p:cNvPr id="1029" name="Picture 5"/>
          <p:cNvPicPr>
            <a:picLocks noChangeAspect="1" noChangeArrowheads="1"/>
          </p:cNvPicPr>
          <p:nvPr/>
        </p:nvPicPr>
        <p:blipFill>
          <a:blip r:embed="rId10" cstate="print"/>
          <a:srcRect t="26785" b="19646"/>
          <a:stretch>
            <a:fillRect/>
          </a:stretch>
        </p:blipFill>
        <p:spPr bwMode="auto">
          <a:xfrm>
            <a:off x="2843808" y="5301208"/>
            <a:ext cx="1008112" cy="432048"/>
          </a:xfrm>
          <a:prstGeom prst="rect">
            <a:avLst/>
          </a:prstGeom>
          <a:noFill/>
          <a:ln w="9525">
            <a:noFill/>
            <a:miter lim="800000"/>
            <a:headEnd/>
            <a:tailEnd/>
          </a:ln>
        </p:spPr>
      </p:pic>
      <p:sp>
        <p:nvSpPr>
          <p:cNvPr id="29" name="Rectangle 28"/>
          <p:cNvSpPr/>
          <p:nvPr/>
        </p:nvSpPr>
        <p:spPr>
          <a:xfrm>
            <a:off x="3923928" y="5229200"/>
            <a:ext cx="4056576" cy="646331"/>
          </a:xfrm>
          <a:prstGeom prst="rect">
            <a:avLst/>
          </a:prstGeom>
        </p:spPr>
        <p:txBody>
          <a:bodyPr wrap="square">
            <a:spAutoFit/>
          </a:bodyPr>
          <a:lstStyle/>
          <a:p>
            <a:r>
              <a:rPr lang="fr-FR" b="1" dirty="0"/>
              <a:t>Boulon tête cylindrique acier zingué Ø 3 x 20 mm </a:t>
            </a:r>
            <a:r>
              <a:rPr lang="fr-FR" dirty="0"/>
              <a:t>10 pièces.</a:t>
            </a:r>
            <a:r>
              <a:rPr lang="fr-FR" b="1" dirty="0"/>
              <a:t>  </a:t>
            </a:r>
          </a:p>
        </p:txBody>
      </p:sp>
      <p:sp>
        <p:nvSpPr>
          <p:cNvPr id="30" name="Rectangle 29"/>
          <p:cNvSpPr/>
          <p:nvPr/>
        </p:nvSpPr>
        <p:spPr>
          <a:xfrm>
            <a:off x="8028384" y="5301208"/>
            <a:ext cx="816249" cy="369332"/>
          </a:xfrm>
          <a:prstGeom prst="rect">
            <a:avLst/>
          </a:prstGeom>
        </p:spPr>
        <p:txBody>
          <a:bodyPr wrap="none">
            <a:spAutoFit/>
          </a:bodyPr>
          <a:lstStyle/>
          <a:p>
            <a:r>
              <a:rPr lang="fr-FR" dirty="0"/>
              <a:t>1,30 € </a:t>
            </a:r>
          </a:p>
        </p:txBody>
      </p:sp>
      <p:sp>
        <p:nvSpPr>
          <p:cNvPr id="32" name="ZoneTexte 31"/>
          <p:cNvSpPr txBox="1"/>
          <p:nvPr/>
        </p:nvSpPr>
        <p:spPr>
          <a:xfrm>
            <a:off x="1142976" y="714356"/>
            <a:ext cx="1785950" cy="923330"/>
          </a:xfrm>
          <a:prstGeom prst="rect">
            <a:avLst/>
          </a:prstGeom>
          <a:noFill/>
        </p:spPr>
        <p:txBody>
          <a:bodyPr wrap="square" rtlCol="0">
            <a:spAutoFit/>
          </a:bodyPr>
          <a:lstStyle/>
          <a:p>
            <a:r>
              <a:rPr lang="fr-FR" dirty="0"/>
              <a:t>Tube aluminium 1 m diamètre 8 mm 2,00 €</a:t>
            </a:r>
          </a:p>
        </p:txBody>
      </p:sp>
      <p:sp>
        <p:nvSpPr>
          <p:cNvPr id="33" name="ZoneTexte 32"/>
          <p:cNvSpPr txBox="1"/>
          <p:nvPr/>
        </p:nvSpPr>
        <p:spPr>
          <a:xfrm>
            <a:off x="1187624" y="1700808"/>
            <a:ext cx="1785950" cy="923330"/>
          </a:xfrm>
          <a:prstGeom prst="rect">
            <a:avLst/>
          </a:prstGeom>
          <a:noFill/>
        </p:spPr>
        <p:txBody>
          <a:bodyPr wrap="square" rtlCol="0">
            <a:spAutoFit/>
          </a:bodyPr>
          <a:lstStyle/>
          <a:p>
            <a:r>
              <a:rPr lang="fr-FR" dirty="0"/>
              <a:t>Roulette diamètre 50 mm 5,30 €</a:t>
            </a:r>
          </a:p>
        </p:txBody>
      </p:sp>
      <p:pic>
        <p:nvPicPr>
          <p:cNvPr id="40" name="Image 39" descr="100_4553.JPG"/>
          <p:cNvPicPr>
            <a:picLocks noChangeAspect="1"/>
          </p:cNvPicPr>
          <p:nvPr/>
        </p:nvPicPr>
        <p:blipFill>
          <a:blip r:embed="rId11" cstate="print"/>
          <a:stretch>
            <a:fillRect/>
          </a:stretch>
        </p:blipFill>
        <p:spPr>
          <a:xfrm>
            <a:off x="3707904" y="980728"/>
            <a:ext cx="1928826" cy="1446620"/>
          </a:xfrm>
          <a:prstGeom prst="rect">
            <a:avLst/>
          </a:prstGeom>
        </p:spPr>
      </p:pic>
      <p:sp>
        <p:nvSpPr>
          <p:cNvPr id="41" name="ZoneTexte 40"/>
          <p:cNvSpPr txBox="1"/>
          <p:nvPr/>
        </p:nvSpPr>
        <p:spPr>
          <a:xfrm>
            <a:off x="5796136" y="1052736"/>
            <a:ext cx="2428892" cy="923330"/>
          </a:xfrm>
          <a:prstGeom prst="rect">
            <a:avLst/>
          </a:prstGeom>
          <a:noFill/>
        </p:spPr>
        <p:txBody>
          <a:bodyPr wrap="square" rtlCol="0">
            <a:spAutoFit/>
          </a:bodyPr>
          <a:lstStyle/>
          <a:p>
            <a:r>
              <a:rPr lang="fr-FR" dirty="0"/>
              <a:t>Profilé composite rond diamètre 3 mm, 1 m  2,75 €</a:t>
            </a:r>
          </a:p>
        </p:txBody>
      </p:sp>
      <p:sp>
        <p:nvSpPr>
          <p:cNvPr id="31" name="Rectangle à coins arrondis 30"/>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043608" y="260649"/>
            <a:ext cx="7632848" cy="646331"/>
          </a:xfrm>
          <a:prstGeom prst="rect">
            <a:avLst/>
          </a:prstGeom>
          <a:noFill/>
        </p:spPr>
        <p:txBody>
          <a:bodyPr wrap="square" rtlCol="0">
            <a:spAutoFit/>
          </a:bodyPr>
          <a:lstStyle/>
          <a:p>
            <a:pPr algn="ctr"/>
            <a:r>
              <a:rPr lang="fr-FR" dirty="0" smtClean="0"/>
              <a:t>6-4 Divers accessoires, quincaillerie, en magasin de bricolage :</a:t>
            </a:r>
          </a:p>
          <a:p>
            <a:pPr algn="ctr"/>
            <a:r>
              <a:rPr lang="fr-FR" dirty="0" smtClean="0"/>
              <a:t> </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0_4551.JPG"/>
          <p:cNvPicPr>
            <a:picLocks noChangeAspect="1"/>
          </p:cNvPicPr>
          <p:nvPr/>
        </p:nvPicPr>
        <p:blipFill>
          <a:blip r:embed="rId3" cstate="print"/>
          <a:stretch>
            <a:fillRect/>
          </a:stretch>
        </p:blipFill>
        <p:spPr>
          <a:xfrm>
            <a:off x="396676" y="404664"/>
            <a:ext cx="2460812" cy="1845609"/>
          </a:xfrm>
          <a:prstGeom prst="rect">
            <a:avLst/>
          </a:prstGeom>
        </p:spPr>
      </p:pic>
      <p:pic>
        <p:nvPicPr>
          <p:cNvPr id="5" name="Image 4" descr="100_4550.JPG"/>
          <p:cNvPicPr>
            <a:picLocks noChangeAspect="1"/>
          </p:cNvPicPr>
          <p:nvPr/>
        </p:nvPicPr>
        <p:blipFill>
          <a:blip r:embed="rId4" cstate="print"/>
          <a:stretch>
            <a:fillRect/>
          </a:stretch>
        </p:blipFill>
        <p:spPr>
          <a:xfrm>
            <a:off x="395536" y="2348880"/>
            <a:ext cx="2448272" cy="1750931"/>
          </a:xfrm>
          <a:prstGeom prst="rect">
            <a:avLst/>
          </a:prstGeom>
        </p:spPr>
      </p:pic>
      <p:sp>
        <p:nvSpPr>
          <p:cNvPr id="7" name="ZoneTexte 6"/>
          <p:cNvSpPr txBox="1"/>
          <p:nvPr/>
        </p:nvSpPr>
        <p:spPr>
          <a:xfrm>
            <a:off x="3000364" y="1000108"/>
            <a:ext cx="3929090" cy="369332"/>
          </a:xfrm>
          <a:prstGeom prst="rect">
            <a:avLst/>
          </a:prstGeom>
          <a:noFill/>
        </p:spPr>
        <p:txBody>
          <a:bodyPr wrap="square" rtlCol="0">
            <a:spAutoFit/>
          </a:bodyPr>
          <a:lstStyle/>
          <a:p>
            <a:r>
              <a:rPr lang="fr-FR" dirty="0"/>
              <a:t>Ecrous freins D4 sachet de 20   2,35 €</a:t>
            </a:r>
          </a:p>
        </p:txBody>
      </p:sp>
      <p:sp>
        <p:nvSpPr>
          <p:cNvPr id="8" name="ZoneTexte 7"/>
          <p:cNvSpPr txBox="1"/>
          <p:nvPr/>
        </p:nvSpPr>
        <p:spPr>
          <a:xfrm>
            <a:off x="3000364" y="2643182"/>
            <a:ext cx="5715040" cy="369332"/>
          </a:xfrm>
          <a:prstGeom prst="rect">
            <a:avLst/>
          </a:prstGeom>
          <a:noFill/>
        </p:spPr>
        <p:txBody>
          <a:bodyPr wrap="square" rtlCol="0">
            <a:spAutoFit/>
          </a:bodyPr>
          <a:lstStyle/>
          <a:p>
            <a:r>
              <a:rPr lang="fr-FR" dirty="0"/>
              <a:t>Œillets laiton et outil de pose sachet de </a:t>
            </a:r>
            <a:r>
              <a:rPr lang="fr-FR" dirty="0" smtClean="0"/>
              <a:t>48 pièces. </a:t>
            </a:r>
            <a:r>
              <a:rPr lang="fr-FR" dirty="0"/>
              <a:t>9,90 €</a:t>
            </a:r>
          </a:p>
        </p:txBody>
      </p:sp>
      <p:sp>
        <p:nvSpPr>
          <p:cNvPr id="22" name="Rectangle 21"/>
          <p:cNvSpPr/>
          <p:nvPr/>
        </p:nvSpPr>
        <p:spPr>
          <a:xfrm>
            <a:off x="5286380" y="5000636"/>
            <a:ext cx="1109599" cy="369332"/>
          </a:xfrm>
          <a:prstGeom prst="rect">
            <a:avLst/>
          </a:prstGeom>
        </p:spPr>
        <p:txBody>
          <a:bodyPr wrap="none">
            <a:spAutoFit/>
          </a:bodyPr>
          <a:lstStyle/>
          <a:p>
            <a:r>
              <a:rPr lang="fr-FR" dirty="0"/>
              <a:t>3,92€ TTC</a:t>
            </a:r>
          </a:p>
        </p:txBody>
      </p:sp>
      <p:pic>
        <p:nvPicPr>
          <p:cNvPr id="23" name="Picture 8"/>
          <p:cNvPicPr>
            <a:picLocks noChangeAspect="1" noChangeArrowheads="1"/>
          </p:cNvPicPr>
          <p:nvPr/>
        </p:nvPicPr>
        <p:blipFill>
          <a:blip r:embed="rId5" cstate="print"/>
          <a:srcRect/>
          <a:stretch>
            <a:fillRect/>
          </a:stretch>
        </p:blipFill>
        <p:spPr bwMode="auto">
          <a:xfrm>
            <a:off x="3143240" y="3214686"/>
            <a:ext cx="1500198" cy="1500198"/>
          </a:xfrm>
          <a:prstGeom prst="rect">
            <a:avLst/>
          </a:prstGeom>
          <a:noFill/>
          <a:ln w="9525">
            <a:noFill/>
            <a:miter lim="800000"/>
            <a:headEnd/>
            <a:tailEnd/>
          </a:ln>
        </p:spPr>
      </p:pic>
      <p:sp>
        <p:nvSpPr>
          <p:cNvPr id="24" name="Rectangle 23"/>
          <p:cNvSpPr/>
          <p:nvPr/>
        </p:nvSpPr>
        <p:spPr>
          <a:xfrm>
            <a:off x="4714876" y="3643314"/>
            <a:ext cx="3289940" cy="369332"/>
          </a:xfrm>
          <a:prstGeom prst="rect">
            <a:avLst/>
          </a:prstGeom>
        </p:spPr>
        <p:txBody>
          <a:bodyPr wrap="none">
            <a:spAutoFit/>
          </a:bodyPr>
          <a:lstStyle/>
          <a:p>
            <a:r>
              <a:rPr lang="fr-FR" b="1" dirty="0"/>
              <a:t>4 roues 54mm 92A + roulements</a:t>
            </a:r>
          </a:p>
        </p:txBody>
      </p:sp>
      <p:pic>
        <p:nvPicPr>
          <p:cNvPr id="25" name="Picture 11"/>
          <p:cNvPicPr>
            <a:picLocks noChangeAspect="1" noChangeArrowheads="1"/>
          </p:cNvPicPr>
          <p:nvPr/>
        </p:nvPicPr>
        <p:blipFill>
          <a:blip r:embed="rId6" cstate="print"/>
          <a:srcRect/>
          <a:stretch>
            <a:fillRect/>
          </a:stretch>
        </p:blipFill>
        <p:spPr bwMode="auto">
          <a:xfrm>
            <a:off x="3143240" y="4786322"/>
            <a:ext cx="904868" cy="904868"/>
          </a:xfrm>
          <a:prstGeom prst="rect">
            <a:avLst/>
          </a:prstGeom>
          <a:noFill/>
          <a:ln w="9525">
            <a:noFill/>
            <a:miter lim="800000"/>
            <a:headEnd/>
            <a:tailEnd/>
          </a:ln>
        </p:spPr>
      </p:pic>
      <p:sp>
        <p:nvSpPr>
          <p:cNvPr id="26" name="Rectangle 25"/>
          <p:cNvSpPr/>
          <p:nvPr/>
        </p:nvSpPr>
        <p:spPr>
          <a:xfrm>
            <a:off x="4786314" y="4000504"/>
            <a:ext cx="880369" cy="369332"/>
          </a:xfrm>
          <a:prstGeom prst="rect">
            <a:avLst/>
          </a:prstGeom>
        </p:spPr>
        <p:txBody>
          <a:bodyPr wrap="none">
            <a:spAutoFit/>
          </a:bodyPr>
          <a:lstStyle/>
          <a:p>
            <a:r>
              <a:rPr lang="fr-FR" dirty="0"/>
              <a:t>12,90 €</a:t>
            </a:r>
          </a:p>
        </p:txBody>
      </p:sp>
      <p:sp>
        <p:nvSpPr>
          <p:cNvPr id="27" name="Rectangle 26"/>
          <p:cNvSpPr/>
          <p:nvPr/>
        </p:nvSpPr>
        <p:spPr>
          <a:xfrm>
            <a:off x="4214810" y="5000636"/>
            <a:ext cx="1208472" cy="369332"/>
          </a:xfrm>
          <a:prstGeom prst="rect">
            <a:avLst/>
          </a:prstGeom>
        </p:spPr>
        <p:txBody>
          <a:bodyPr wrap="none">
            <a:spAutoFit/>
          </a:bodyPr>
          <a:lstStyle/>
          <a:p>
            <a:r>
              <a:rPr lang="fr-FR" b="1" dirty="0"/>
              <a:t>Entretoise </a:t>
            </a:r>
          </a:p>
        </p:txBody>
      </p:sp>
      <p:sp>
        <p:nvSpPr>
          <p:cNvPr id="28" name="Rectangle 27"/>
          <p:cNvSpPr/>
          <p:nvPr/>
        </p:nvSpPr>
        <p:spPr>
          <a:xfrm>
            <a:off x="3000364" y="3143248"/>
            <a:ext cx="5786478" cy="2857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5643570" y="5572140"/>
            <a:ext cx="3000396" cy="369332"/>
          </a:xfrm>
          <a:prstGeom prst="rect">
            <a:avLst/>
          </a:prstGeom>
          <a:noFill/>
        </p:spPr>
        <p:txBody>
          <a:bodyPr wrap="square" rtlCol="0">
            <a:spAutoFit/>
          </a:bodyPr>
          <a:lstStyle/>
          <a:p>
            <a:pPr lvl="1" algn="ctr"/>
            <a:r>
              <a:rPr lang="fr-FR" dirty="0"/>
              <a:t>Grande surface de sport</a:t>
            </a:r>
          </a:p>
        </p:txBody>
      </p:sp>
      <p:sp>
        <p:nvSpPr>
          <p:cNvPr id="15" name="Rectangle à coins arrondis 14"/>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p:cNvPicPr>
            <a:picLocks noChangeAspect="1" noChangeArrowheads="1"/>
          </p:cNvPicPr>
          <p:nvPr/>
        </p:nvPicPr>
        <p:blipFill>
          <a:blip r:embed="rId7" cstate="print"/>
          <a:srcRect/>
          <a:stretch>
            <a:fillRect/>
          </a:stretch>
        </p:blipFill>
        <p:spPr bwMode="auto">
          <a:xfrm>
            <a:off x="539552" y="4149080"/>
            <a:ext cx="2193032" cy="2193032"/>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5652120" y="1412776"/>
            <a:ext cx="1593527" cy="1193607"/>
          </a:xfrm>
          <a:prstGeom prst="rect">
            <a:avLst/>
          </a:prstGeom>
          <a:noFill/>
          <a:ln w="9525">
            <a:noFill/>
            <a:miter lim="800000"/>
            <a:headEnd/>
            <a:tailEnd/>
          </a:ln>
        </p:spPr>
      </p:pic>
      <p:sp>
        <p:nvSpPr>
          <p:cNvPr id="18" name="ZoneTexte 17"/>
          <p:cNvSpPr txBox="1"/>
          <p:nvPr/>
        </p:nvSpPr>
        <p:spPr>
          <a:xfrm>
            <a:off x="3203848" y="1700808"/>
            <a:ext cx="2160240" cy="646331"/>
          </a:xfrm>
          <a:prstGeom prst="rect">
            <a:avLst/>
          </a:prstGeom>
          <a:noFill/>
        </p:spPr>
        <p:txBody>
          <a:bodyPr wrap="square" rtlCol="0">
            <a:spAutoFit/>
          </a:bodyPr>
          <a:lstStyle/>
          <a:p>
            <a:r>
              <a:rPr lang="fr-FR" dirty="0"/>
              <a:t>Champ plat : 4 mm X 40 mm X 2000 mm</a:t>
            </a:r>
          </a:p>
        </p:txBody>
      </p:sp>
      <p:sp>
        <p:nvSpPr>
          <p:cNvPr id="20" name="ZoneTexte 19"/>
          <p:cNvSpPr txBox="1"/>
          <p:nvPr/>
        </p:nvSpPr>
        <p:spPr>
          <a:xfrm>
            <a:off x="7596336" y="1844824"/>
            <a:ext cx="1152128" cy="369332"/>
          </a:xfrm>
          <a:prstGeom prst="rect">
            <a:avLst/>
          </a:prstGeom>
          <a:noFill/>
        </p:spPr>
        <p:txBody>
          <a:bodyPr wrap="square" rtlCol="0">
            <a:spAutoFit/>
          </a:bodyPr>
          <a:lstStyle/>
          <a:p>
            <a:r>
              <a:rPr lang="fr-FR" dirty="0"/>
              <a:t>4,50 €</a:t>
            </a:r>
          </a:p>
        </p:txBody>
      </p:sp>
      <p:sp>
        <p:nvSpPr>
          <p:cNvPr id="21" name="ZoneTexte 20"/>
          <p:cNvSpPr txBox="1"/>
          <p:nvPr/>
        </p:nvSpPr>
        <p:spPr>
          <a:xfrm>
            <a:off x="2915816" y="260649"/>
            <a:ext cx="5976664" cy="646331"/>
          </a:xfrm>
          <a:prstGeom prst="rect">
            <a:avLst/>
          </a:prstGeom>
          <a:noFill/>
        </p:spPr>
        <p:txBody>
          <a:bodyPr wrap="square" rtlCol="0">
            <a:spAutoFit/>
          </a:bodyPr>
          <a:lstStyle/>
          <a:p>
            <a:pPr algn="ctr"/>
            <a:r>
              <a:rPr lang="fr-FR" dirty="0" smtClean="0"/>
              <a:t>6-5 Divers accessoires, quincaillerie, en magasin de bricolage :</a:t>
            </a:r>
          </a:p>
          <a:p>
            <a:pPr algn="ctr"/>
            <a:r>
              <a:rPr lang="fr-FR" dirty="0" smtClean="0"/>
              <a:t> </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3"/>
          <p:cNvSpPr txBox="1">
            <a:spLocks noChangeArrowheads="1"/>
          </p:cNvSpPr>
          <p:nvPr/>
        </p:nvSpPr>
        <p:spPr bwMode="auto">
          <a:xfrm>
            <a:off x="899592" y="260648"/>
            <a:ext cx="1367830" cy="369332"/>
          </a:xfrm>
          <a:prstGeom prst="rect">
            <a:avLst/>
          </a:prstGeom>
          <a:noFill/>
          <a:ln w="9525">
            <a:noFill/>
            <a:miter lim="800000"/>
            <a:headEnd/>
            <a:tailEnd/>
          </a:ln>
        </p:spPr>
        <p:txBody>
          <a:bodyPr wrap="square">
            <a:spAutoFit/>
          </a:bodyPr>
          <a:lstStyle/>
          <a:p>
            <a:r>
              <a:rPr lang="fr-FR" dirty="0" smtClean="0">
                <a:latin typeface="Calibri" pitchFamily="34" charset="0"/>
              </a:rPr>
              <a:t>6.6 Coûts </a:t>
            </a:r>
            <a:r>
              <a:rPr lang="fr-FR" dirty="0">
                <a:latin typeface="Calibri" pitchFamily="34" charset="0"/>
              </a:rPr>
              <a:t>:</a:t>
            </a:r>
          </a:p>
        </p:txBody>
      </p:sp>
      <p:sp>
        <p:nvSpPr>
          <p:cNvPr id="3075" name="ZoneTexte 4"/>
          <p:cNvSpPr txBox="1">
            <a:spLocks noChangeArrowheads="1"/>
          </p:cNvSpPr>
          <p:nvPr/>
        </p:nvSpPr>
        <p:spPr bwMode="auto">
          <a:xfrm>
            <a:off x="611188" y="5732463"/>
            <a:ext cx="2000250" cy="369887"/>
          </a:xfrm>
          <a:prstGeom prst="rect">
            <a:avLst/>
          </a:prstGeom>
          <a:noFill/>
          <a:ln w="9525">
            <a:noFill/>
            <a:miter lim="800000"/>
            <a:headEnd/>
            <a:tailEnd/>
          </a:ln>
        </p:spPr>
        <p:txBody>
          <a:bodyPr>
            <a:spAutoFit/>
          </a:bodyPr>
          <a:lstStyle/>
          <a:p>
            <a:r>
              <a:rPr lang="fr-FR">
                <a:latin typeface="Calibri" pitchFamily="34" charset="0"/>
              </a:rPr>
              <a:t>1 ère année</a:t>
            </a:r>
          </a:p>
        </p:txBody>
      </p:sp>
      <p:sp>
        <p:nvSpPr>
          <p:cNvPr id="3076" name="ZoneTexte 5"/>
          <p:cNvSpPr txBox="1">
            <a:spLocks noChangeArrowheads="1"/>
          </p:cNvSpPr>
          <p:nvPr/>
        </p:nvSpPr>
        <p:spPr bwMode="auto">
          <a:xfrm>
            <a:off x="2339975" y="5732463"/>
            <a:ext cx="1643063" cy="369887"/>
          </a:xfrm>
          <a:prstGeom prst="rect">
            <a:avLst/>
          </a:prstGeom>
          <a:noFill/>
          <a:ln w="9525">
            <a:noFill/>
            <a:miter lim="800000"/>
            <a:headEnd/>
            <a:tailEnd/>
          </a:ln>
        </p:spPr>
        <p:txBody>
          <a:bodyPr>
            <a:spAutoFit/>
          </a:bodyPr>
          <a:lstStyle/>
          <a:p>
            <a:r>
              <a:rPr lang="fr-FR">
                <a:latin typeface="Calibri" pitchFamily="34" charset="0"/>
              </a:rPr>
              <a:t>122,53 €</a:t>
            </a:r>
          </a:p>
        </p:txBody>
      </p:sp>
      <p:sp>
        <p:nvSpPr>
          <p:cNvPr id="3077" name="ZoneTexte 6"/>
          <p:cNvSpPr txBox="1">
            <a:spLocks noChangeArrowheads="1"/>
          </p:cNvSpPr>
          <p:nvPr/>
        </p:nvSpPr>
        <p:spPr bwMode="auto">
          <a:xfrm>
            <a:off x="611188" y="6092825"/>
            <a:ext cx="1428750" cy="369888"/>
          </a:xfrm>
          <a:prstGeom prst="rect">
            <a:avLst/>
          </a:prstGeom>
          <a:noFill/>
          <a:ln w="9525">
            <a:noFill/>
            <a:miter lim="800000"/>
            <a:headEnd/>
            <a:tailEnd/>
          </a:ln>
        </p:spPr>
        <p:txBody>
          <a:bodyPr>
            <a:spAutoFit/>
          </a:bodyPr>
          <a:lstStyle/>
          <a:p>
            <a:r>
              <a:rPr lang="fr-FR">
                <a:latin typeface="Calibri" pitchFamily="34" charset="0"/>
              </a:rPr>
              <a:t>2 ème année</a:t>
            </a:r>
          </a:p>
        </p:txBody>
      </p:sp>
      <p:sp>
        <p:nvSpPr>
          <p:cNvPr id="3078" name="ZoneTexte 8"/>
          <p:cNvSpPr txBox="1">
            <a:spLocks noChangeArrowheads="1"/>
          </p:cNvSpPr>
          <p:nvPr/>
        </p:nvSpPr>
        <p:spPr bwMode="auto">
          <a:xfrm>
            <a:off x="2484438" y="6092825"/>
            <a:ext cx="5688012" cy="369888"/>
          </a:xfrm>
          <a:prstGeom prst="rect">
            <a:avLst/>
          </a:prstGeom>
          <a:noFill/>
          <a:ln w="9525">
            <a:noFill/>
            <a:miter lim="800000"/>
            <a:headEnd/>
            <a:tailEnd/>
          </a:ln>
        </p:spPr>
        <p:txBody>
          <a:bodyPr>
            <a:spAutoFit/>
          </a:bodyPr>
          <a:lstStyle/>
          <a:p>
            <a:r>
              <a:rPr lang="fr-FR">
                <a:latin typeface="Calibri" pitchFamily="34" charset="0"/>
              </a:rPr>
              <a:t>Environ 10€ (essentiellement du plastique)</a:t>
            </a:r>
          </a:p>
        </p:txBody>
      </p:sp>
      <p:cxnSp>
        <p:nvCxnSpPr>
          <p:cNvPr id="11" name="Connecteur droit avec flèche 10"/>
          <p:cNvCxnSpPr/>
          <p:nvPr/>
        </p:nvCxnSpPr>
        <p:spPr>
          <a:xfrm>
            <a:off x="1835150" y="5949950"/>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979613" y="6308725"/>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1" name="ZoneTexte 14"/>
          <p:cNvSpPr txBox="1">
            <a:spLocks noChangeArrowheads="1"/>
          </p:cNvSpPr>
          <p:nvPr/>
        </p:nvSpPr>
        <p:spPr bwMode="auto">
          <a:xfrm>
            <a:off x="7092950" y="5300663"/>
            <a:ext cx="1785938" cy="369887"/>
          </a:xfrm>
          <a:prstGeom prst="rect">
            <a:avLst/>
          </a:prstGeom>
          <a:noFill/>
          <a:ln w="9525">
            <a:noFill/>
            <a:miter lim="800000"/>
            <a:headEnd/>
            <a:tailEnd/>
          </a:ln>
        </p:spPr>
        <p:txBody>
          <a:bodyPr>
            <a:spAutoFit/>
          </a:bodyPr>
          <a:lstStyle/>
          <a:p>
            <a:pPr algn="ctr"/>
            <a:r>
              <a:rPr lang="fr-FR">
                <a:latin typeface="Calibri" pitchFamily="34" charset="0"/>
              </a:rPr>
              <a:t>1 classe</a:t>
            </a:r>
          </a:p>
        </p:txBody>
      </p:sp>
      <p:sp>
        <p:nvSpPr>
          <p:cNvPr id="3082" name="ZoneTexte 12"/>
          <p:cNvSpPr txBox="1">
            <a:spLocks noChangeArrowheads="1"/>
          </p:cNvSpPr>
          <p:nvPr/>
        </p:nvSpPr>
        <p:spPr bwMode="auto">
          <a:xfrm>
            <a:off x="3059113" y="260350"/>
            <a:ext cx="1441450" cy="400050"/>
          </a:xfrm>
          <a:prstGeom prst="rect">
            <a:avLst/>
          </a:prstGeom>
          <a:noFill/>
          <a:ln w="9525">
            <a:noFill/>
            <a:miter lim="800000"/>
            <a:headEnd/>
            <a:tailEnd/>
          </a:ln>
        </p:spPr>
        <p:txBody>
          <a:bodyPr>
            <a:spAutoFit/>
          </a:bodyPr>
          <a:lstStyle/>
          <a:p>
            <a:pPr algn="ctr"/>
            <a:r>
              <a:rPr lang="fr-FR" sz="1000">
                <a:latin typeface="Calibri" pitchFamily="34" charset="0"/>
              </a:rPr>
              <a:t>Nombre de pièces obtenues</a:t>
            </a:r>
          </a:p>
        </p:txBody>
      </p:sp>
      <p:cxnSp>
        <p:nvCxnSpPr>
          <p:cNvPr id="19" name="Connecteur droit avec flèche 18"/>
          <p:cNvCxnSpPr/>
          <p:nvPr/>
        </p:nvCxnSpPr>
        <p:spPr>
          <a:xfrm>
            <a:off x="5724525" y="5157788"/>
            <a:ext cx="1079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179388" y="188913"/>
            <a:ext cx="8785225" cy="6408737"/>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20" name="Tableau 19"/>
          <p:cNvGraphicFramePr>
            <a:graphicFrameLocks noGrp="1"/>
          </p:cNvGraphicFramePr>
          <p:nvPr/>
        </p:nvGraphicFramePr>
        <p:xfrm>
          <a:off x="468313" y="692150"/>
          <a:ext cx="6480720" cy="4921761"/>
        </p:xfrm>
        <a:graphic>
          <a:graphicData uri="http://schemas.openxmlformats.org/drawingml/2006/table">
            <a:tbl>
              <a:tblPr/>
              <a:tblGrid>
                <a:gridCol w="1296144"/>
                <a:gridCol w="1296144"/>
                <a:gridCol w="1296144"/>
                <a:gridCol w="1296144"/>
                <a:gridCol w="1296144"/>
              </a:tblGrid>
              <a:tr h="419784">
                <a:tc>
                  <a:txBody>
                    <a:bodyPr/>
                    <a:lstStyle/>
                    <a:p>
                      <a:pPr algn="l" rtl="0" fontAlgn="b"/>
                      <a:r>
                        <a:rPr lang="fr-FR" sz="1100" b="0" i="0" u="none" strike="noStrike" dirty="0">
                          <a:solidFill>
                            <a:srgbClr val="000000"/>
                          </a:solidFill>
                          <a:latin typeface="Calibri"/>
                        </a:rPr>
                        <a:t>Ensemble radio commande et </a:t>
                      </a:r>
                      <a:r>
                        <a:rPr lang="fr-FR" sz="1100" b="0" i="0" u="none" strike="noStrike" dirty="0" err="1">
                          <a:solidFill>
                            <a:srgbClr val="000000"/>
                          </a:solidFill>
                          <a:latin typeface="Calibri"/>
                        </a:rPr>
                        <a:t>servos</a:t>
                      </a:r>
                      <a:endParaRPr lang="fr-FR" sz="1100" b="0" i="0" u="none" strike="noStrike" dirty="0">
                        <a:solidFill>
                          <a:srgbClr val="000000"/>
                        </a:solidFill>
                        <a:latin typeface="Calibri"/>
                      </a:endParaRP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smtClean="0">
                          <a:solidFill>
                            <a:srgbClr val="000000"/>
                          </a:solidFill>
                          <a:latin typeface="Calibri"/>
                        </a:rPr>
                        <a:t>59,95</a:t>
                      </a:r>
                      <a:endParaRPr lang="fr-FR" sz="1100" b="0" i="0" u="none" strike="noStrike" dirty="0">
                        <a:solidFill>
                          <a:srgbClr val="000000"/>
                        </a:solidFill>
                        <a:latin typeface="Calibri"/>
                      </a:endParaRP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smtClean="0">
                          <a:solidFill>
                            <a:srgbClr val="000000"/>
                          </a:solidFill>
                          <a:latin typeface="Calibri"/>
                        </a:rPr>
                        <a:t>59,95</a:t>
                      </a:r>
                      <a:endParaRPr lang="fr-FR" sz="1100" b="0" i="0" u="none" strike="noStrike" dirty="0">
                        <a:solidFill>
                          <a:srgbClr val="000000"/>
                        </a:solidFill>
                        <a:latin typeface="Calibri"/>
                      </a:endParaRP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359">
                <a:tc>
                  <a:txBody>
                    <a:bodyPr/>
                    <a:lstStyle/>
                    <a:p>
                      <a:pPr algn="l" rtl="0" fontAlgn="b"/>
                      <a:r>
                        <a:rPr lang="fr-FR" sz="1100" b="0" i="0" u="none" strike="noStrike">
                          <a:solidFill>
                            <a:srgbClr val="000000"/>
                          </a:solidFill>
                          <a:latin typeface="Calibri"/>
                        </a:rPr>
                        <a:t>Servo supplémentaire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18,95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18,95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16359">
                <a:tc>
                  <a:txBody>
                    <a:bodyPr/>
                    <a:lstStyle/>
                    <a:p>
                      <a:pPr algn="l" rtl="0" fontAlgn="b"/>
                      <a:r>
                        <a:rPr lang="fr-FR" sz="1100" b="0" i="0" u="none" strike="noStrike">
                          <a:solidFill>
                            <a:srgbClr val="000000"/>
                          </a:solidFill>
                          <a:latin typeface="Calibri"/>
                        </a:rPr>
                        <a:t>Visserie, boulons, quincaillerie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11,1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2,22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7">
                <a:tc>
                  <a:txBody>
                    <a:bodyPr/>
                    <a:lstStyle/>
                    <a:p>
                      <a:pPr algn="l" rtl="0" fontAlgn="b"/>
                      <a:r>
                        <a:rPr lang="fr-FR" sz="1100" b="0" i="0" u="none" strike="noStrike">
                          <a:solidFill>
                            <a:srgbClr val="000000"/>
                          </a:solidFill>
                          <a:latin typeface="Calibri"/>
                        </a:rPr>
                        <a:t>Oeuillets</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9,9</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9,90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1677">
                <a:tc>
                  <a:txBody>
                    <a:bodyPr/>
                    <a:lstStyle/>
                    <a:p>
                      <a:pPr algn="l" rtl="0" fontAlgn="b"/>
                      <a:r>
                        <a:rPr lang="fr-FR" sz="1100" b="0" i="0" u="none" strike="noStrike">
                          <a:solidFill>
                            <a:srgbClr val="000000"/>
                          </a:solidFill>
                          <a:latin typeface="Calibri"/>
                        </a:rPr>
                        <a:t>Tige fileté</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3,49</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0,17</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Voile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4,75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2,38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1677">
                <a:tc>
                  <a:txBody>
                    <a:bodyPr/>
                    <a:lstStyle/>
                    <a:p>
                      <a:pPr algn="l" rtl="0" fontAlgn="b"/>
                      <a:r>
                        <a:rPr lang="fr-FR" sz="1100" b="0" i="0" u="none" strike="noStrike">
                          <a:solidFill>
                            <a:srgbClr val="000000"/>
                          </a:solidFill>
                          <a:latin typeface="Calibri"/>
                        </a:rPr>
                        <a:t>Essieu</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9,03</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7</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1,29</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1677">
                <a:tc>
                  <a:txBody>
                    <a:bodyPr/>
                    <a:lstStyle/>
                    <a:p>
                      <a:pPr algn="l" rtl="0" fontAlgn="b"/>
                      <a:r>
                        <a:rPr lang="fr-FR" sz="1100" b="0" i="0" u="none" strike="noStrike">
                          <a:solidFill>
                            <a:srgbClr val="000000"/>
                          </a:solidFill>
                          <a:latin typeface="Calibri"/>
                        </a:rPr>
                        <a:t>Capots</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3,4</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0,43</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1677">
                <a:tc>
                  <a:txBody>
                    <a:bodyPr/>
                    <a:lstStyle/>
                    <a:p>
                      <a:pPr algn="l" rtl="0" fontAlgn="b"/>
                      <a:r>
                        <a:rPr lang="fr-FR" sz="1100" b="0" i="0" u="none" strike="noStrike">
                          <a:solidFill>
                            <a:srgbClr val="000000"/>
                          </a:solidFill>
                          <a:latin typeface="Calibri"/>
                        </a:rPr>
                        <a:t>Supports</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15,17</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1,90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1677">
                <a:tc>
                  <a:txBody>
                    <a:bodyPr/>
                    <a:lstStyle/>
                    <a:p>
                      <a:pPr algn="l" rtl="0" fontAlgn="b"/>
                      <a:r>
                        <a:rPr lang="fr-FR" sz="1100" b="0" i="0" u="none" strike="noStrike">
                          <a:solidFill>
                            <a:srgbClr val="000000"/>
                          </a:solidFill>
                          <a:latin typeface="Calibri"/>
                        </a:rPr>
                        <a:t>goulotte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9,95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4,98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934">
                <a:tc>
                  <a:txBody>
                    <a:bodyPr/>
                    <a:lstStyle/>
                    <a:p>
                      <a:pPr algn="l" rtl="0" fontAlgn="b"/>
                      <a:r>
                        <a:rPr lang="fr-FR" sz="1100" b="0" i="0" u="none" strike="noStrike">
                          <a:solidFill>
                            <a:srgbClr val="000000"/>
                          </a:solidFill>
                          <a:latin typeface="Calibri"/>
                        </a:rPr>
                        <a:t>Rivets plastique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2,7</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0,18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934">
                <a:tc>
                  <a:txBody>
                    <a:bodyPr/>
                    <a:lstStyle/>
                    <a:p>
                      <a:pPr algn="l" rtl="0" fontAlgn="b"/>
                      <a:r>
                        <a:rPr lang="fr-FR" sz="1100" b="0" i="0" u="none" strike="noStrike">
                          <a:solidFill>
                            <a:srgbClr val="000000"/>
                          </a:solidFill>
                          <a:latin typeface="Calibri"/>
                        </a:rPr>
                        <a:t>Roulette de direction</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5,3</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5,30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Roues</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12,9</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6,45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2934">
                <a:tc>
                  <a:txBody>
                    <a:bodyPr/>
                    <a:lstStyle/>
                    <a:p>
                      <a:pPr algn="l" rtl="0" fontAlgn="b"/>
                      <a:r>
                        <a:rPr lang="fr-FR" sz="1100" b="0" i="0" u="none" strike="noStrike">
                          <a:solidFill>
                            <a:srgbClr val="000000"/>
                          </a:solidFill>
                          <a:latin typeface="Calibri"/>
                        </a:rPr>
                        <a:t>Tube aluminium</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4</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2,00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Champ plat</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4,5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2,25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1677">
                <a:tc>
                  <a:txBody>
                    <a:bodyPr/>
                    <a:lstStyle/>
                    <a:p>
                      <a:pPr algn="l" rtl="0" fontAlgn="b"/>
                      <a:r>
                        <a:rPr lang="fr-FR" sz="1100" b="0" i="0" u="none" strike="noStrike">
                          <a:solidFill>
                            <a:srgbClr val="000000"/>
                          </a:solidFill>
                          <a:latin typeface="Calibri"/>
                        </a:rPr>
                        <a:t>écrous freins</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2,35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9</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0,26</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entretoises</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3,92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3,92</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2934">
                <a:tc>
                  <a:txBody>
                    <a:bodyPr/>
                    <a:lstStyle/>
                    <a:p>
                      <a:pPr algn="l" rtl="0" fontAlgn="b"/>
                      <a:r>
                        <a:rPr lang="fr-FR" sz="1100" b="0" i="0" u="none" strike="noStrike">
                          <a:solidFill>
                            <a:srgbClr val="000000"/>
                          </a:solidFill>
                          <a:latin typeface="Calibri"/>
                        </a:rPr>
                        <a:t>Profilé composite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2,75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2,75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Fil de fer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négligeable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0,00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ficelle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négligeable</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0,00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934">
                <a:tc>
                  <a:txBody>
                    <a:bodyPr/>
                    <a:lstStyle/>
                    <a:p>
                      <a:pPr algn="l" rtl="0" fontAlgn="b"/>
                      <a:r>
                        <a:rPr lang="fr-FR" sz="1100" b="0" i="0" u="none" strike="noStrike">
                          <a:solidFill>
                            <a:srgbClr val="000000"/>
                          </a:solidFill>
                          <a:latin typeface="Calibri"/>
                        </a:rPr>
                        <a:t>Entretoise nylon</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0,8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a:solidFill>
                            <a:srgbClr val="000000"/>
                          </a:solidFill>
                          <a:latin typeface="Calibri"/>
                        </a:rPr>
                        <a:t>10</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100" b="0" i="0" u="none" strike="noStrike" dirty="0">
                          <a:solidFill>
                            <a:srgbClr val="000000"/>
                          </a:solidFill>
                          <a:latin typeface="Calibri"/>
                        </a:rPr>
                        <a:t>0,08</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1677">
                <a:tc>
                  <a:txBody>
                    <a:bodyPr/>
                    <a:lstStyle/>
                    <a:p>
                      <a:pPr algn="l" rtl="0" fontAlgn="b"/>
                      <a:r>
                        <a:rPr lang="fr-FR" sz="1100" b="0" i="0" u="none" strike="noStrike">
                          <a:solidFill>
                            <a:srgbClr val="000000"/>
                          </a:solidFill>
                          <a:latin typeface="Calibri"/>
                        </a:rPr>
                        <a:t>Total</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r-FR" sz="1100" b="0" i="0" u="none" strike="noStrike">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108,35</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 </a:t>
                      </a:r>
                    </a:p>
                  </a:txBody>
                  <a:tcPr marL="6084" marR="6084" marT="60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7" name="Connecteur droit avec flèche 26"/>
          <p:cNvCxnSpPr/>
          <p:nvPr/>
        </p:nvCxnSpPr>
        <p:spPr>
          <a:xfrm>
            <a:off x="7019925" y="5516563"/>
            <a:ext cx="5048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38" name="ZoneTexte 27"/>
          <p:cNvSpPr txBox="1">
            <a:spLocks noChangeArrowheads="1"/>
          </p:cNvSpPr>
          <p:nvPr/>
        </p:nvSpPr>
        <p:spPr bwMode="auto">
          <a:xfrm>
            <a:off x="7380288" y="692150"/>
            <a:ext cx="1152525" cy="369888"/>
          </a:xfrm>
          <a:prstGeom prst="rect">
            <a:avLst/>
          </a:prstGeom>
          <a:noFill/>
          <a:ln w="9525">
            <a:noFill/>
            <a:miter lim="800000"/>
            <a:headEnd/>
            <a:tailEnd/>
          </a:ln>
        </p:spPr>
        <p:txBody>
          <a:bodyPr>
            <a:spAutoFit/>
          </a:bodyPr>
          <a:lstStyle/>
          <a:p>
            <a:r>
              <a:rPr lang="fr-FR">
                <a:latin typeface="Calibri" pitchFamily="34" charset="0"/>
              </a:rPr>
              <a:t>à recycler</a:t>
            </a:r>
          </a:p>
        </p:txBody>
      </p:sp>
      <p:cxnSp>
        <p:nvCxnSpPr>
          <p:cNvPr id="30" name="Connecteur droit avec flèche 29"/>
          <p:cNvCxnSpPr>
            <a:endCxn id="3238" idx="1"/>
          </p:cNvCxnSpPr>
          <p:nvPr/>
        </p:nvCxnSpPr>
        <p:spPr>
          <a:xfrm flipV="1">
            <a:off x="7019925" y="877888"/>
            <a:ext cx="360363" cy="30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260648"/>
            <a:ext cx="2304256" cy="369332"/>
          </a:xfrm>
          <a:prstGeom prst="rect">
            <a:avLst/>
          </a:prstGeom>
          <a:noFill/>
        </p:spPr>
        <p:txBody>
          <a:bodyPr wrap="square" rtlCol="0">
            <a:spAutoFit/>
          </a:bodyPr>
          <a:lstStyle/>
          <a:p>
            <a:r>
              <a:rPr lang="fr-FR" b="1" dirty="0"/>
              <a:t>7</a:t>
            </a:r>
            <a:r>
              <a:rPr lang="fr-FR" b="1" dirty="0" smtClean="0"/>
              <a:t> </a:t>
            </a:r>
            <a:r>
              <a:rPr lang="fr-FR" b="1" dirty="0"/>
              <a:t>Dossier technique :</a:t>
            </a:r>
          </a:p>
        </p:txBody>
      </p:sp>
      <p:sp>
        <p:nvSpPr>
          <p:cNvPr id="5" name="Rectangle à coins arrondis 4"/>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hlinkClick r:id="rId3" action="ppaction://hlinkfile"/>
          </p:cNvPr>
          <p:cNvSpPr txBox="1"/>
          <p:nvPr/>
        </p:nvSpPr>
        <p:spPr>
          <a:xfrm>
            <a:off x="323528" y="2852936"/>
            <a:ext cx="1800200" cy="1846659"/>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r>
              <a:rPr lang="fr-FR" sz="1600" b="1" i="1" u="sng" dirty="0"/>
              <a:t>Châssis :</a:t>
            </a:r>
          </a:p>
          <a:p>
            <a:endParaRPr lang="fr-FR" sz="1600" dirty="0"/>
          </a:p>
          <a:p>
            <a:r>
              <a:rPr lang="fr-FR" sz="1600" dirty="0"/>
              <a:t>- Support de    voile</a:t>
            </a:r>
          </a:p>
          <a:p>
            <a:r>
              <a:rPr lang="fr-FR" sz="1600" dirty="0"/>
              <a:t>- Coque</a:t>
            </a:r>
          </a:p>
          <a:p>
            <a:r>
              <a:rPr lang="fr-FR" sz="1600" dirty="0"/>
              <a:t>- Traverse de châssis</a:t>
            </a:r>
          </a:p>
          <a:p>
            <a:endParaRPr lang="fr-FR" dirty="0"/>
          </a:p>
        </p:txBody>
      </p:sp>
      <p:sp>
        <p:nvSpPr>
          <p:cNvPr id="7" name="ZoneTexte 6">
            <a:hlinkClick r:id="rId4" action="ppaction://hlinkfile"/>
          </p:cNvPr>
          <p:cNvSpPr txBox="1"/>
          <p:nvPr/>
        </p:nvSpPr>
        <p:spPr>
          <a:xfrm>
            <a:off x="3491880" y="836712"/>
            <a:ext cx="1143008" cy="523220"/>
          </a:xfrm>
          <a:prstGeom prst="rect">
            <a:avLst/>
          </a:prstGeom>
          <a:solidFill>
            <a:schemeClr val="bg1">
              <a:lumMod val="65000"/>
            </a:schemeClr>
          </a:solidFill>
          <a:ln>
            <a:solidFill>
              <a:schemeClr val="tx2"/>
            </a:solidFill>
          </a:ln>
        </p:spPr>
        <p:txBody>
          <a:bodyPr wrap="square" rtlCol="0">
            <a:spAutoFit/>
          </a:bodyPr>
          <a:lstStyle/>
          <a:p>
            <a:r>
              <a:rPr lang="fr-FR" sz="1400" dirty="0"/>
              <a:t>Gréement (îlot 1)</a:t>
            </a:r>
          </a:p>
        </p:txBody>
      </p:sp>
      <p:sp>
        <p:nvSpPr>
          <p:cNvPr id="8" name="ZoneTexte 7">
            <a:hlinkClick r:id="rId5" action="ppaction://hlinkfile"/>
          </p:cNvPr>
          <p:cNvSpPr txBox="1"/>
          <p:nvPr/>
        </p:nvSpPr>
        <p:spPr>
          <a:xfrm>
            <a:off x="3275856" y="1772816"/>
            <a:ext cx="1800200" cy="307777"/>
          </a:xfrm>
          <a:prstGeom prst="rect">
            <a:avLst/>
          </a:prstGeom>
          <a:solidFill>
            <a:schemeClr val="tx2">
              <a:lumMod val="60000"/>
              <a:lumOff val="40000"/>
            </a:schemeClr>
          </a:solidFill>
          <a:ln>
            <a:solidFill>
              <a:schemeClr val="tx2"/>
            </a:solidFill>
          </a:ln>
        </p:spPr>
        <p:txBody>
          <a:bodyPr wrap="square" rtlCol="0">
            <a:spAutoFit/>
          </a:bodyPr>
          <a:lstStyle/>
          <a:p>
            <a:pPr algn="ctr"/>
            <a:r>
              <a:rPr lang="fr-FR" sz="1400" dirty="0"/>
              <a:t>Essieu arrière (îlot 2)</a:t>
            </a:r>
          </a:p>
        </p:txBody>
      </p:sp>
      <p:sp>
        <p:nvSpPr>
          <p:cNvPr id="9" name="ZoneTexte 8">
            <a:hlinkClick r:id="rId6" action="ppaction://hlinkfile"/>
          </p:cNvPr>
          <p:cNvSpPr txBox="1"/>
          <p:nvPr/>
        </p:nvSpPr>
        <p:spPr>
          <a:xfrm>
            <a:off x="3203848" y="2492896"/>
            <a:ext cx="2448272" cy="307777"/>
          </a:xfrm>
          <a:prstGeom prst="rect">
            <a:avLst/>
          </a:prstGeom>
          <a:solidFill>
            <a:schemeClr val="accent3">
              <a:lumMod val="75000"/>
            </a:schemeClr>
          </a:solidFill>
          <a:ln>
            <a:solidFill>
              <a:schemeClr val="tx2"/>
            </a:solidFill>
          </a:ln>
        </p:spPr>
        <p:txBody>
          <a:bodyPr wrap="square" rtlCol="0">
            <a:spAutoFit/>
          </a:bodyPr>
          <a:lstStyle/>
          <a:p>
            <a:pPr algn="ctr"/>
            <a:r>
              <a:rPr lang="fr-FR" sz="1400" dirty="0"/>
              <a:t>Capots de protections (îlot 3)</a:t>
            </a:r>
          </a:p>
        </p:txBody>
      </p:sp>
      <p:sp>
        <p:nvSpPr>
          <p:cNvPr id="10" name="ZoneTexte 9"/>
          <p:cNvSpPr txBox="1"/>
          <p:nvPr/>
        </p:nvSpPr>
        <p:spPr>
          <a:xfrm>
            <a:off x="3203848" y="3068960"/>
            <a:ext cx="1944216" cy="523220"/>
          </a:xfrm>
          <a:prstGeom prst="rect">
            <a:avLst/>
          </a:prstGeom>
          <a:solidFill>
            <a:schemeClr val="accent2"/>
          </a:solidFill>
          <a:ln>
            <a:solidFill>
              <a:schemeClr val="tx2"/>
            </a:solidFill>
          </a:ln>
        </p:spPr>
        <p:txBody>
          <a:bodyPr wrap="square" rtlCol="0">
            <a:spAutoFit/>
          </a:bodyPr>
          <a:lstStyle/>
          <a:p>
            <a:pPr algn="ctr"/>
            <a:r>
              <a:rPr lang="fr-FR" sz="1400" dirty="0"/>
              <a:t>Electronique embarquée (îlot 4)</a:t>
            </a:r>
          </a:p>
        </p:txBody>
      </p:sp>
      <p:sp>
        <p:nvSpPr>
          <p:cNvPr id="16" name="ZoneTexte 15">
            <a:hlinkClick r:id="rId7" action="ppaction://hlinkfile"/>
          </p:cNvPr>
          <p:cNvSpPr txBox="1"/>
          <p:nvPr/>
        </p:nvSpPr>
        <p:spPr>
          <a:xfrm>
            <a:off x="3347864" y="3933056"/>
            <a:ext cx="1512168" cy="523220"/>
          </a:xfrm>
          <a:prstGeom prst="rect">
            <a:avLst/>
          </a:prstGeom>
          <a:solidFill>
            <a:schemeClr val="accent4">
              <a:lumMod val="75000"/>
            </a:schemeClr>
          </a:solidFill>
          <a:ln>
            <a:solidFill>
              <a:schemeClr val="tx2"/>
            </a:solidFill>
          </a:ln>
        </p:spPr>
        <p:txBody>
          <a:bodyPr wrap="square" rtlCol="0">
            <a:spAutoFit/>
          </a:bodyPr>
          <a:lstStyle/>
          <a:p>
            <a:pPr algn="ctr"/>
            <a:r>
              <a:rPr lang="fr-FR" sz="1400" dirty="0"/>
              <a:t>Commande de direction (îlot 5)</a:t>
            </a:r>
          </a:p>
        </p:txBody>
      </p:sp>
      <p:sp>
        <p:nvSpPr>
          <p:cNvPr id="17" name="ZoneTexte 16">
            <a:hlinkClick r:id="rId8" action="ppaction://hlinkfile"/>
          </p:cNvPr>
          <p:cNvSpPr txBox="1"/>
          <p:nvPr/>
        </p:nvSpPr>
        <p:spPr>
          <a:xfrm>
            <a:off x="3275856" y="4725144"/>
            <a:ext cx="1656184" cy="523220"/>
          </a:xfrm>
          <a:prstGeom prst="rect">
            <a:avLst/>
          </a:prstGeom>
          <a:solidFill>
            <a:srgbClr val="FFFF00"/>
          </a:solidFill>
          <a:ln>
            <a:solidFill>
              <a:schemeClr val="tx2"/>
            </a:solidFill>
          </a:ln>
        </p:spPr>
        <p:txBody>
          <a:bodyPr wrap="square" rtlCol="0">
            <a:spAutoFit/>
          </a:bodyPr>
          <a:lstStyle/>
          <a:p>
            <a:pPr algn="ctr"/>
            <a:r>
              <a:rPr lang="fr-FR" sz="1400" dirty="0"/>
              <a:t>Commande de voile (îlot 6)</a:t>
            </a:r>
          </a:p>
        </p:txBody>
      </p:sp>
      <p:sp>
        <p:nvSpPr>
          <p:cNvPr id="26" name="ZoneTexte 25">
            <a:hlinkClick r:id="rId9" action="ppaction://hlinkfile"/>
          </p:cNvPr>
          <p:cNvSpPr txBox="1"/>
          <p:nvPr/>
        </p:nvSpPr>
        <p:spPr>
          <a:xfrm>
            <a:off x="6012160" y="548680"/>
            <a:ext cx="1071570" cy="307777"/>
          </a:xfrm>
          <a:prstGeom prst="rect">
            <a:avLst/>
          </a:prstGeom>
          <a:solidFill>
            <a:schemeClr val="bg2">
              <a:lumMod val="90000"/>
            </a:schemeClr>
          </a:solidFill>
          <a:ln>
            <a:solidFill>
              <a:schemeClr val="tx2"/>
            </a:solidFill>
          </a:ln>
        </p:spPr>
        <p:txBody>
          <a:bodyPr wrap="square" rtlCol="0">
            <a:spAutoFit/>
          </a:bodyPr>
          <a:lstStyle/>
          <a:p>
            <a:pPr algn="ctr"/>
            <a:r>
              <a:rPr lang="fr-FR" sz="1400" dirty="0" smtClean="0"/>
              <a:t>mât</a:t>
            </a:r>
            <a:endParaRPr lang="fr-FR" sz="1400" dirty="0"/>
          </a:p>
        </p:txBody>
      </p:sp>
      <p:sp>
        <p:nvSpPr>
          <p:cNvPr id="27" name="ZoneTexte 26">
            <a:hlinkClick r:id="rId10" action="ppaction://hlinkfile"/>
          </p:cNvPr>
          <p:cNvSpPr txBox="1"/>
          <p:nvPr/>
        </p:nvSpPr>
        <p:spPr>
          <a:xfrm>
            <a:off x="6012160" y="908720"/>
            <a:ext cx="928694" cy="307777"/>
          </a:xfrm>
          <a:prstGeom prst="rect">
            <a:avLst/>
          </a:prstGeom>
          <a:solidFill>
            <a:schemeClr val="bg2">
              <a:lumMod val="90000"/>
            </a:schemeClr>
          </a:solidFill>
          <a:ln>
            <a:solidFill>
              <a:schemeClr val="tx2"/>
            </a:solidFill>
          </a:ln>
        </p:spPr>
        <p:txBody>
          <a:bodyPr wrap="square" rtlCol="0">
            <a:spAutoFit/>
          </a:bodyPr>
          <a:lstStyle/>
          <a:p>
            <a:pPr algn="ctr"/>
            <a:r>
              <a:rPr lang="fr-FR" sz="1400"/>
              <a:t>bôme</a:t>
            </a:r>
            <a:endParaRPr lang="fr-FR" sz="1400" dirty="0"/>
          </a:p>
        </p:txBody>
      </p:sp>
      <p:sp>
        <p:nvSpPr>
          <p:cNvPr id="28" name="ZoneTexte 27">
            <a:hlinkClick r:id="rId11" action="ppaction://hlinkfile"/>
          </p:cNvPr>
          <p:cNvSpPr txBox="1"/>
          <p:nvPr/>
        </p:nvSpPr>
        <p:spPr>
          <a:xfrm>
            <a:off x="6012160" y="1268760"/>
            <a:ext cx="1000132" cy="307777"/>
          </a:xfrm>
          <a:prstGeom prst="rect">
            <a:avLst/>
          </a:prstGeom>
          <a:solidFill>
            <a:schemeClr val="bg2">
              <a:lumMod val="90000"/>
            </a:schemeClr>
          </a:solidFill>
          <a:ln>
            <a:solidFill>
              <a:schemeClr val="tx2"/>
            </a:solidFill>
          </a:ln>
        </p:spPr>
        <p:txBody>
          <a:bodyPr wrap="square" rtlCol="0">
            <a:spAutoFit/>
          </a:bodyPr>
          <a:lstStyle/>
          <a:p>
            <a:pPr algn="ctr"/>
            <a:r>
              <a:rPr lang="fr-FR" sz="1400" dirty="0"/>
              <a:t>voile</a:t>
            </a:r>
          </a:p>
        </p:txBody>
      </p:sp>
      <p:sp>
        <p:nvSpPr>
          <p:cNvPr id="29" name="ZoneTexte 28">
            <a:hlinkClick r:id="rId12" action="ppaction://hlinkfile"/>
          </p:cNvPr>
          <p:cNvSpPr txBox="1"/>
          <p:nvPr/>
        </p:nvSpPr>
        <p:spPr>
          <a:xfrm>
            <a:off x="6012160" y="1628800"/>
            <a:ext cx="1214446" cy="307777"/>
          </a:xfrm>
          <a:prstGeom prst="rect">
            <a:avLst/>
          </a:prstGeom>
          <a:solidFill>
            <a:schemeClr val="bg2">
              <a:lumMod val="90000"/>
            </a:schemeClr>
          </a:solidFill>
          <a:ln>
            <a:solidFill>
              <a:schemeClr val="tx2"/>
            </a:solidFill>
          </a:ln>
        </p:spPr>
        <p:txBody>
          <a:bodyPr wrap="square" rtlCol="0">
            <a:spAutoFit/>
          </a:bodyPr>
          <a:lstStyle/>
          <a:p>
            <a:pPr algn="ctr"/>
            <a:r>
              <a:rPr lang="fr-FR" sz="1400" dirty="0"/>
              <a:t>entretoise</a:t>
            </a:r>
          </a:p>
        </p:txBody>
      </p:sp>
      <p:sp>
        <p:nvSpPr>
          <p:cNvPr id="34" name="ZoneTexte 33">
            <a:hlinkClick r:id="rId13" action="ppaction://hlinkfile"/>
          </p:cNvPr>
          <p:cNvSpPr txBox="1"/>
          <p:nvPr/>
        </p:nvSpPr>
        <p:spPr>
          <a:xfrm>
            <a:off x="6012160" y="1988840"/>
            <a:ext cx="2071702" cy="307777"/>
          </a:xfrm>
          <a:prstGeom prst="rect">
            <a:avLst/>
          </a:prstGeom>
          <a:solidFill>
            <a:schemeClr val="tx2">
              <a:lumMod val="40000"/>
              <a:lumOff val="60000"/>
            </a:schemeClr>
          </a:solidFill>
          <a:ln>
            <a:solidFill>
              <a:schemeClr val="tx2"/>
            </a:solidFill>
          </a:ln>
        </p:spPr>
        <p:txBody>
          <a:bodyPr wrap="square" rtlCol="0">
            <a:spAutoFit/>
          </a:bodyPr>
          <a:lstStyle/>
          <a:p>
            <a:pPr algn="ctr"/>
            <a:r>
              <a:rPr lang="fr-FR" sz="1400" dirty="0"/>
              <a:t>supports de roue</a:t>
            </a:r>
          </a:p>
        </p:txBody>
      </p:sp>
      <p:sp>
        <p:nvSpPr>
          <p:cNvPr id="35" name="ZoneTexte 34">
            <a:hlinkClick r:id="rId14" action="ppaction://hlinkfile"/>
          </p:cNvPr>
          <p:cNvSpPr txBox="1"/>
          <p:nvPr/>
        </p:nvSpPr>
        <p:spPr>
          <a:xfrm>
            <a:off x="6012160" y="2348880"/>
            <a:ext cx="2448272" cy="307777"/>
          </a:xfrm>
          <a:prstGeom prst="rect">
            <a:avLst/>
          </a:prstGeom>
          <a:solidFill>
            <a:schemeClr val="tx2">
              <a:lumMod val="40000"/>
              <a:lumOff val="60000"/>
            </a:schemeClr>
          </a:solidFill>
          <a:ln>
            <a:solidFill>
              <a:schemeClr val="tx2"/>
            </a:solidFill>
          </a:ln>
        </p:spPr>
        <p:txBody>
          <a:bodyPr wrap="square" rtlCol="0">
            <a:spAutoFit/>
          </a:bodyPr>
          <a:lstStyle/>
          <a:p>
            <a:pPr algn="ctr"/>
            <a:r>
              <a:rPr lang="fr-FR" sz="1400" dirty="0"/>
              <a:t>traverse essieu arrière</a:t>
            </a:r>
          </a:p>
        </p:txBody>
      </p:sp>
      <p:sp>
        <p:nvSpPr>
          <p:cNvPr id="38" name="ZoneTexte 37">
            <a:hlinkClick r:id="rId15" action="ppaction://hlinkfile"/>
          </p:cNvPr>
          <p:cNvSpPr txBox="1"/>
          <p:nvPr/>
        </p:nvSpPr>
        <p:spPr>
          <a:xfrm>
            <a:off x="6012160" y="2780928"/>
            <a:ext cx="864096" cy="307777"/>
          </a:xfrm>
          <a:prstGeom prst="rect">
            <a:avLst/>
          </a:prstGeom>
          <a:solidFill>
            <a:schemeClr val="accent3">
              <a:lumMod val="60000"/>
              <a:lumOff val="40000"/>
            </a:schemeClr>
          </a:solidFill>
          <a:ln>
            <a:solidFill>
              <a:schemeClr val="tx2"/>
            </a:solidFill>
          </a:ln>
        </p:spPr>
        <p:txBody>
          <a:bodyPr wrap="square" rtlCol="0">
            <a:spAutoFit/>
          </a:bodyPr>
          <a:lstStyle/>
          <a:p>
            <a:pPr algn="ctr"/>
            <a:r>
              <a:rPr lang="fr-FR" sz="1400" dirty="0"/>
              <a:t>capots</a:t>
            </a:r>
          </a:p>
        </p:txBody>
      </p:sp>
      <p:sp>
        <p:nvSpPr>
          <p:cNvPr id="40" name="ZoneTexte 39">
            <a:hlinkClick r:id="rId16" action="ppaction://hlinkfile"/>
          </p:cNvPr>
          <p:cNvSpPr txBox="1"/>
          <p:nvPr/>
        </p:nvSpPr>
        <p:spPr>
          <a:xfrm>
            <a:off x="6012160" y="3140968"/>
            <a:ext cx="576064" cy="307777"/>
          </a:xfrm>
          <a:prstGeom prst="rect">
            <a:avLst/>
          </a:prstGeom>
          <a:solidFill>
            <a:schemeClr val="accent3">
              <a:lumMod val="60000"/>
              <a:lumOff val="40000"/>
            </a:schemeClr>
          </a:solidFill>
          <a:ln>
            <a:solidFill>
              <a:schemeClr val="tx2"/>
            </a:solidFill>
          </a:ln>
        </p:spPr>
        <p:txBody>
          <a:bodyPr wrap="square" rtlCol="0">
            <a:spAutoFit/>
          </a:bodyPr>
          <a:lstStyle/>
          <a:p>
            <a:r>
              <a:rPr lang="fr-FR" sz="1400" dirty="0"/>
              <a:t>nez</a:t>
            </a:r>
          </a:p>
        </p:txBody>
      </p:sp>
      <p:sp>
        <p:nvSpPr>
          <p:cNvPr id="46" name="ZoneTexte 45">
            <a:hlinkClick r:id="rId17" action="ppaction://hlinkfile"/>
          </p:cNvPr>
          <p:cNvSpPr txBox="1"/>
          <p:nvPr/>
        </p:nvSpPr>
        <p:spPr>
          <a:xfrm>
            <a:off x="6012160" y="4653136"/>
            <a:ext cx="1944216" cy="307777"/>
          </a:xfrm>
          <a:prstGeom prst="rect">
            <a:avLst/>
          </a:prstGeom>
          <a:solidFill>
            <a:schemeClr val="accent4">
              <a:lumMod val="40000"/>
              <a:lumOff val="60000"/>
            </a:schemeClr>
          </a:solidFill>
          <a:ln>
            <a:solidFill>
              <a:schemeClr val="tx2"/>
            </a:solidFill>
          </a:ln>
        </p:spPr>
        <p:txBody>
          <a:bodyPr wrap="square" rtlCol="0">
            <a:spAutoFit/>
          </a:bodyPr>
          <a:lstStyle/>
          <a:p>
            <a:r>
              <a:rPr lang="fr-FR" sz="1400" dirty="0"/>
              <a:t>Palonnier de direction</a:t>
            </a:r>
          </a:p>
        </p:txBody>
      </p:sp>
      <p:sp>
        <p:nvSpPr>
          <p:cNvPr id="48" name="ZoneTexte 47">
            <a:hlinkClick r:id="rId18" action="ppaction://hlinkfile"/>
          </p:cNvPr>
          <p:cNvSpPr txBox="1"/>
          <p:nvPr/>
        </p:nvSpPr>
        <p:spPr>
          <a:xfrm>
            <a:off x="6012160" y="5733256"/>
            <a:ext cx="1214446" cy="307777"/>
          </a:xfrm>
          <a:prstGeom prst="rect">
            <a:avLst/>
          </a:prstGeom>
          <a:solidFill>
            <a:srgbClr val="FFFF66"/>
          </a:solidFill>
          <a:ln>
            <a:solidFill>
              <a:schemeClr val="tx2"/>
            </a:solidFill>
          </a:ln>
        </p:spPr>
        <p:txBody>
          <a:bodyPr wrap="square" rtlCol="0">
            <a:spAutoFit/>
          </a:bodyPr>
          <a:lstStyle/>
          <a:p>
            <a:r>
              <a:rPr lang="fr-FR" sz="1400" dirty="0"/>
              <a:t>palonnier</a:t>
            </a:r>
          </a:p>
        </p:txBody>
      </p:sp>
      <p:sp>
        <p:nvSpPr>
          <p:cNvPr id="49" name="ZoneTexte 48">
            <a:hlinkClick r:id="rId19" action="ppaction://hlinkfile"/>
          </p:cNvPr>
          <p:cNvSpPr txBox="1"/>
          <p:nvPr/>
        </p:nvSpPr>
        <p:spPr>
          <a:xfrm>
            <a:off x="6012160" y="5013176"/>
            <a:ext cx="1000132" cy="307777"/>
          </a:xfrm>
          <a:prstGeom prst="rect">
            <a:avLst/>
          </a:prstGeom>
          <a:solidFill>
            <a:srgbClr val="FFFF66"/>
          </a:solidFill>
          <a:ln>
            <a:solidFill>
              <a:schemeClr val="tx2"/>
            </a:solidFill>
          </a:ln>
        </p:spPr>
        <p:txBody>
          <a:bodyPr wrap="square" rtlCol="0">
            <a:spAutoFit/>
          </a:bodyPr>
          <a:lstStyle/>
          <a:p>
            <a:r>
              <a:rPr lang="fr-FR" sz="1400" dirty="0"/>
              <a:t>pinces</a:t>
            </a:r>
          </a:p>
        </p:txBody>
      </p:sp>
      <p:sp>
        <p:nvSpPr>
          <p:cNvPr id="50" name="ZoneTexte 49"/>
          <p:cNvSpPr txBox="1"/>
          <p:nvPr/>
        </p:nvSpPr>
        <p:spPr>
          <a:xfrm>
            <a:off x="6012160" y="5373216"/>
            <a:ext cx="1000132" cy="307777"/>
          </a:xfrm>
          <a:prstGeom prst="rect">
            <a:avLst/>
          </a:prstGeom>
          <a:solidFill>
            <a:srgbClr val="FFFF66"/>
          </a:solidFill>
          <a:ln>
            <a:solidFill>
              <a:schemeClr val="tx2"/>
            </a:solidFill>
          </a:ln>
        </p:spPr>
        <p:txBody>
          <a:bodyPr wrap="square" rtlCol="0">
            <a:spAutoFit/>
          </a:bodyPr>
          <a:lstStyle/>
          <a:p>
            <a:r>
              <a:rPr lang="fr-FR" sz="1400" dirty="0"/>
              <a:t>arceau</a:t>
            </a:r>
          </a:p>
        </p:txBody>
      </p:sp>
      <p:cxnSp>
        <p:nvCxnSpPr>
          <p:cNvPr id="61" name="Connecteur droit avec flèche 60"/>
          <p:cNvCxnSpPr>
            <a:stCxn id="6" idx="3"/>
            <a:endCxn id="7" idx="1"/>
          </p:cNvCxnSpPr>
          <p:nvPr/>
        </p:nvCxnSpPr>
        <p:spPr>
          <a:xfrm flipV="1">
            <a:off x="2123728" y="1098322"/>
            <a:ext cx="1368152" cy="2677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6" idx="3"/>
            <a:endCxn id="8" idx="1"/>
          </p:cNvCxnSpPr>
          <p:nvPr/>
        </p:nvCxnSpPr>
        <p:spPr>
          <a:xfrm flipV="1">
            <a:off x="2123728" y="1926705"/>
            <a:ext cx="1152128" cy="1849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stCxn id="6" idx="3"/>
            <a:endCxn id="9" idx="1"/>
          </p:cNvCxnSpPr>
          <p:nvPr/>
        </p:nvCxnSpPr>
        <p:spPr>
          <a:xfrm flipV="1">
            <a:off x="2123728" y="2646785"/>
            <a:ext cx="1080120" cy="1129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stCxn id="6" idx="3"/>
            <a:endCxn id="10" idx="1"/>
          </p:cNvCxnSpPr>
          <p:nvPr/>
        </p:nvCxnSpPr>
        <p:spPr>
          <a:xfrm flipV="1">
            <a:off x="2123728" y="3330570"/>
            <a:ext cx="1080120" cy="44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stCxn id="6" idx="3"/>
            <a:endCxn id="16" idx="1"/>
          </p:cNvCxnSpPr>
          <p:nvPr/>
        </p:nvCxnSpPr>
        <p:spPr>
          <a:xfrm>
            <a:off x="2123728" y="3776266"/>
            <a:ext cx="1224136" cy="41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stCxn id="6" idx="3"/>
            <a:endCxn id="17" idx="1"/>
          </p:cNvCxnSpPr>
          <p:nvPr/>
        </p:nvCxnSpPr>
        <p:spPr>
          <a:xfrm>
            <a:off x="2123728" y="3776266"/>
            <a:ext cx="1152128" cy="1210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467544" y="1772816"/>
            <a:ext cx="1584176" cy="646331"/>
          </a:xfrm>
          <a:prstGeom prst="rect">
            <a:avLst/>
          </a:prstGeom>
          <a:noFill/>
        </p:spPr>
        <p:txBody>
          <a:bodyPr wrap="square" rtlCol="0">
            <a:spAutoFit/>
          </a:bodyPr>
          <a:lstStyle/>
          <a:p>
            <a:pPr algn="ctr"/>
            <a:r>
              <a:rPr lang="fr-FR" dirty="0"/>
              <a:t>Maquette virtuelle</a:t>
            </a:r>
          </a:p>
        </p:txBody>
      </p:sp>
      <p:cxnSp>
        <p:nvCxnSpPr>
          <p:cNvPr id="85" name="Connecteur droit avec flèche 84"/>
          <p:cNvCxnSpPr>
            <a:stCxn id="7" idx="3"/>
            <a:endCxn id="26" idx="1"/>
          </p:cNvCxnSpPr>
          <p:nvPr/>
        </p:nvCxnSpPr>
        <p:spPr>
          <a:xfrm flipV="1">
            <a:off x="4634888" y="702569"/>
            <a:ext cx="1377272" cy="395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a:stCxn id="7" idx="3"/>
            <a:endCxn id="27" idx="1"/>
          </p:cNvCxnSpPr>
          <p:nvPr/>
        </p:nvCxnSpPr>
        <p:spPr>
          <a:xfrm flipV="1">
            <a:off x="4634888" y="1062609"/>
            <a:ext cx="1377272" cy="35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a:stCxn id="7" idx="3"/>
            <a:endCxn id="28" idx="1"/>
          </p:cNvCxnSpPr>
          <p:nvPr/>
        </p:nvCxnSpPr>
        <p:spPr>
          <a:xfrm>
            <a:off x="4634888" y="1098322"/>
            <a:ext cx="1377272" cy="324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a:stCxn id="7" idx="3"/>
            <a:endCxn id="29" idx="1"/>
          </p:cNvCxnSpPr>
          <p:nvPr/>
        </p:nvCxnSpPr>
        <p:spPr>
          <a:xfrm>
            <a:off x="4634888" y="1098322"/>
            <a:ext cx="1377272" cy="684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stCxn id="8" idx="3"/>
            <a:endCxn id="34" idx="1"/>
          </p:cNvCxnSpPr>
          <p:nvPr/>
        </p:nvCxnSpPr>
        <p:spPr>
          <a:xfrm>
            <a:off x="5076056" y="1926705"/>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a:stCxn id="8" idx="3"/>
            <a:endCxn id="35" idx="1"/>
          </p:cNvCxnSpPr>
          <p:nvPr/>
        </p:nvCxnSpPr>
        <p:spPr>
          <a:xfrm>
            <a:off x="5076056" y="1926705"/>
            <a:ext cx="9361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a:stCxn id="9" idx="3"/>
            <a:endCxn id="40" idx="1"/>
          </p:cNvCxnSpPr>
          <p:nvPr/>
        </p:nvCxnSpPr>
        <p:spPr>
          <a:xfrm>
            <a:off x="5652120" y="2646785"/>
            <a:ext cx="3600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a:stCxn id="9" idx="3"/>
            <a:endCxn id="38" idx="1"/>
          </p:cNvCxnSpPr>
          <p:nvPr/>
        </p:nvCxnSpPr>
        <p:spPr>
          <a:xfrm>
            <a:off x="5652120" y="2646785"/>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9" name="ZoneTexte 148">
            <a:hlinkClick r:id="rId20" action="ppaction://hlinkfile"/>
          </p:cNvPr>
          <p:cNvSpPr txBox="1"/>
          <p:nvPr/>
        </p:nvSpPr>
        <p:spPr>
          <a:xfrm>
            <a:off x="6012160" y="3501008"/>
            <a:ext cx="1944216" cy="523220"/>
          </a:xfrm>
          <a:prstGeom prst="rect">
            <a:avLst/>
          </a:prstGeom>
          <a:solidFill>
            <a:schemeClr val="accent2">
              <a:lumMod val="40000"/>
              <a:lumOff val="60000"/>
            </a:schemeClr>
          </a:solidFill>
          <a:ln>
            <a:solidFill>
              <a:schemeClr val="tx2"/>
            </a:solidFill>
          </a:ln>
        </p:spPr>
        <p:txBody>
          <a:bodyPr wrap="square" rtlCol="0">
            <a:spAutoFit/>
          </a:bodyPr>
          <a:lstStyle/>
          <a:p>
            <a:pPr algn="ctr"/>
            <a:r>
              <a:rPr lang="fr-FR" sz="1400" dirty="0"/>
              <a:t>Supports de servomoteurs</a:t>
            </a:r>
          </a:p>
        </p:txBody>
      </p:sp>
      <p:cxnSp>
        <p:nvCxnSpPr>
          <p:cNvPr id="157" name="Connecteur droit avec flèche 156"/>
          <p:cNvCxnSpPr>
            <a:stCxn id="10" idx="3"/>
            <a:endCxn id="149" idx="1"/>
          </p:cNvCxnSpPr>
          <p:nvPr/>
        </p:nvCxnSpPr>
        <p:spPr>
          <a:xfrm>
            <a:off x="5148064" y="3330570"/>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9" name="ZoneTexte 158">
            <a:hlinkClick r:id="rId21" action="ppaction://hlinkfile"/>
          </p:cNvPr>
          <p:cNvSpPr txBox="1"/>
          <p:nvPr/>
        </p:nvSpPr>
        <p:spPr>
          <a:xfrm>
            <a:off x="6012160" y="4077072"/>
            <a:ext cx="1944216" cy="523220"/>
          </a:xfrm>
          <a:prstGeom prst="rect">
            <a:avLst/>
          </a:prstGeom>
          <a:solidFill>
            <a:schemeClr val="accent2">
              <a:lumMod val="40000"/>
              <a:lumOff val="60000"/>
            </a:schemeClr>
          </a:solidFill>
          <a:ln>
            <a:solidFill>
              <a:schemeClr val="tx2"/>
            </a:solidFill>
          </a:ln>
        </p:spPr>
        <p:txBody>
          <a:bodyPr wrap="square" rtlCol="0">
            <a:spAutoFit/>
          </a:bodyPr>
          <a:lstStyle/>
          <a:p>
            <a:pPr algn="ctr"/>
            <a:r>
              <a:rPr lang="fr-FR" sz="1400" dirty="0"/>
              <a:t>Support de l’interrupteur</a:t>
            </a:r>
          </a:p>
        </p:txBody>
      </p:sp>
      <p:cxnSp>
        <p:nvCxnSpPr>
          <p:cNvPr id="161" name="Connecteur droit avec flèche 160"/>
          <p:cNvCxnSpPr>
            <a:stCxn id="10" idx="3"/>
            <a:endCxn id="159" idx="1"/>
          </p:cNvCxnSpPr>
          <p:nvPr/>
        </p:nvCxnSpPr>
        <p:spPr>
          <a:xfrm>
            <a:off x="5148064" y="3330570"/>
            <a:ext cx="86409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Connecteur droit avec flèche 172"/>
          <p:cNvCxnSpPr>
            <a:stCxn id="16" idx="3"/>
            <a:endCxn id="46" idx="1"/>
          </p:cNvCxnSpPr>
          <p:nvPr/>
        </p:nvCxnSpPr>
        <p:spPr>
          <a:xfrm>
            <a:off x="4860032" y="4194666"/>
            <a:ext cx="1152128" cy="612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Connecteur droit avec flèche 175"/>
          <p:cNvCxnSpPr>
            <a:stCxn id="17" idx="3"/>
            <a:endCxn id="49" idx="1"/>
          </p:cNvCxnSpPr>
          <p:nvPr/>
        </p:nvCxnSpPr>
        <p:spPr>
          <a:xfrm>
            <a:off x="4932040" y="4986754"/>
            <a:ext cx="1080120" cy="180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Connecteur droit avec flèche 178"/>
          <p:cNvCxnSpPr>
            <a:stCxn id="17" idx="3"/>
            <a:endCxn id="50" idx="1"/>
          </p:cNvCxnSpPr>
          <p:nvPr/>
        </p:nvCxnSpPr>
        <p:spPr>
          <a:xfrm>
            <a:off x="4932040" y="4986754"/>
            <a:ext cx="1080120" cy="540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Connecteur droit avec flèche 182"/>
          <p:cNvCxnSpPr>
            <a:stCxn id="17" idx="3"/>
            <a:endCxn id="48" idx="1"/>
          </p:cNvCxnSpPr>
          <p:nvPr/>
        </p:nvCxnSpPr>
        <p:spPr>
          <a:xfrm>
            <a:off x="4932040" y="4986754"/>
            <a:ext cx="1080120" cy="900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4283" name="Object 11">
            <a:hlinkClick r:id="rId22" action="ppaction://hlinkfile"/>
          </p:cNvPr>
          <p:cNvGraphicFramePr>
            <a:graphicFrameLocks noChangeAspect="1"/>
          </p:cNvGraphicFramePr>
          <p:nvPr/>
        </p:nvGraphicFramePr>
        <p:xfrm>
          <a:off x="611560" y="764704"/>
          <a:ext cx="1386929" cy="992521"/>
        </p:xfrm>
        <a:graphic>
          <a:graphicData uri="http://schemas.openxmlformats.org/presentationml/2006/ole">
            <p:oleObj spid="_x0000_s54284" name="eDrawings" r:id="rId23" imgW="3048589" imgH="2181314" progId="EDrawingOfficeAutomator.Document">
              <p:embed/>
            </p:oleObj>
          </a:graphicData>
        </a:graphic>
      </p:graphicFrame>
      <p:sp>
        <p:nvSpPr>
          <p:cNvPr id="143" name="Flèche droite 142"/>
          <p:cNvSpPr/>
          <p:nvPr/>
        </p:nvSpPr>
        <p:spPr>
          <a:xfrm>
            <a:off x="467544" y="6093296"/>
            <a:ext cx="69847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Flèche droite 162"/>
          <p:cNvSpPr/>
          <p:nvPr/>
        </p:nvSpPr>
        <p:spPr>
          <a:xfrm rot="16200000">
            <a:off x="431540" y="5337212"/>
            <a:ext cx="14401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ZoneTexte 163"/>
          <p:cNvSpPr txBox="1"/>
          <p:nvPr/>
        </p:nvSpPr>
        <p:spPr>
          <a:xfrm>
            <a:off x="1331640" y="5373216"/>
            <a:ext cx="1224136" cy="646331"/>
          </a:xfrm>
          <a:prstGeom prst="rect">
            <a:avLst/>
          </a:prstGeom>
          <a:noFill/>
        </p:spPr>
        <p:txBody>
          <a:bodyPr wrap="square" rtlCol="0">
            <a:spAutoFit/>
          </a:bodyPr>
          <a:lstStyle/>
          <a:p>
            <a:r>
              <a:rPr lang="fr-FR" sz="1200" dirty="0"/>
              <a:t>Toute la classe réalise ce sous ensemble</a:t>
            </a:r>
          </a:p>
        </p:txBody>
      </p:sp>
      <p:sp>
        <p:nvSpPr>
          <p:cNvPr id="165" name="Flèche droite 164"/>
          <p:cNvSpPr/>
          <p:nvPr/>
        </p:nvSpPr>
        <p:spPr>
          <a:xfrm rot="16200000">
            <a:off x="3455876" y="5625244"/>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ZoneTexte 165"/>
          <p:cNvSpPr txBox="1"/>
          <p:nvPr/>
        </p:nvSpPr>
        <p:spPr>
          <a:xfrm>
            <a:off x="4139952" y="5445224"/>
            <a:ext cx="1224136" cy="646331"/>
          </a:xfrm>
          <a:prstGeom prst="rect">
            <a:avLst/>
          </a:prstGeom>
          <a:noFill/>
        </p:spPr>
        <p:txBody>
          <a:bodyPr wrap="square" rtlCol="0">
            <a:spAutoFit/>
          </a:bodyPr>
          <a:lstStyle/>
          <a:p>
            <a:r>
              <a:rPr lang="fr-FR" sz="1200" dirty="0"/>
              <a:t>Chaque îlot doit réaliser un sous ensemble</a:t>
            </a:r>
          </a:p>
        </p:txBody>
      </p:sp>
      <p:sp>
        <p:nvSpPr>
          <p:cNvPr id="167" name="ZoneTexte 166"/>
          <p:cNvSpPr txBox="1"/>
          <p:nvPr/>
        </p:nvSpPr>
        <p:spPr>
          <a:xfrm>
            <a:off x="7740352" y="476672"/>
            <a:ext cx="1152128" cy="830997"/>
          </a:xfrm>
          <a:prstGeom prst="rect">
            <a:avLst/>
          </a:prstGeom>
          <a:noFill/>
        </p:spPr>
        <p:txBody>
          <a:bodyPr wrap="square" rtlCol="0">
            <a:spAutoFit/>
          </a:bodyPr>
          <a:lstStyle/>
          <a:p>
            <a:r>
              <a:rPr lang="fr-FR" sz="1200" dirty="0"/>
              <a:t>Cliquer sur les pièces pour accéder aux plans</a:t>
            </a:r>
          </a:p>
        </p:txBody>
      </p:sp>
      <p:cxnSp>
        <p:nvCxnSpPr>
          <p:cNvPr id="169" name="Connecteur droit avec flèche 168"/>
          <p:cNvCxnSpPr>
            <a:stCxn id="167" idx="1"/>
          </p:cNvCxnSpPr>
          <p:nvPr/>
        </p:nvCxnSpPr>
        <p:spPr>
          <a:xfrm rot="10800000">
            <a:off x="7164288" y="692697"/>
            <a:ext cx="576064" cy="199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2" name="ZoneTexte 171"/>
          <p:cNvSpPr txBox="1"/>
          <p:nvPr/>
        </p:nvSpPr>
        <p:spPr>
          <a:xfrm>
            <a:off x="7524328" y="6093296"/>
            <a:ext cx="1619672" cy="369332"/>
          </a:xfrm>
          <a:prstGeom prst="rect">
            <a:avLst/>
          </a:prstGeom>
          <a:noFill/>
        </p:spPr>
        <p:txBody>
          <a:bodyPr wrap="square" rtlCol="0">
            <a:spAutoFit/>
          </a:bodyPr>
          <a:lstStyle/>
          <a:p>
            <a:r>
              <a:rPr lang="fr-FR" dirty="0"/>
              <a:t>ASSEMBLAGE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260649"/>
            <a:ext cx="6408712" cy="369332"/>
          </a:xfrm>
          <a:prstGeom prst="rect">
            <a:avLst/>
          </a:prstGeom>
          <a:noFill/>
        </p:spPr>
        <p:txBody>
          <a:bodyPr wrap="square" rtlCol="0">
            <a:spAutoFit/>
          </a:bodyPr>
          <a:lstStyle/>
          <a:p>
            <a:r>
              <a:rPr lang="fr-FR" b="1" dirty="0"/>
              <a:t>8</a:t>
            </a:r>
            <a:r>
              <a:rPr lang="fr-FR" b="1" dirty="0" smtClean="0"/>
              <a:t> </a:t>
            </a:r>
            <a:r>
              <a:rPr lang="fr-FR" b="1" dirty="0"/>
              <a:t>Organisation de la réalisation collective dans le laboratoire</a:t>
            </a:r>
          </a:p>
        </p:txBody>
      </p:sp>
      <p:pic>
        <p:nvPicPr>
          <p:cNvPr id="6" name="Image 5" descr="DSC00467.JPG"/>
          <p:cNvPicPr>
            <a:picLocks noChangeAspect="1"/>
          </p:cNvPicPr>
          <p:nvPr/>
        </p:nvPicPr>
        <p:blipFill>
          <a:blip r:embed="rId2" cstate="print"/>
          <a:stretch>
            <a:fillRect/>
          </a:stretch>
        </p:blipFill>
        <p:spPr>
          <a:xfrm rot="5400000">
            <a:off x="6813248" y="539680"/>
            <a:ext cx="2016225" cy="1890211"/>
          </a:xfrm>
          <a:prstGeom prst="rect">
            <a:avLst/>
          </a:prstGeom>
        </p:spPr>
      </p:pic>
      <p:pic>
        <p:nvPicPr>
          <p:cNvPr id="7" name="Image 6" descr="DSC00468.JPG"/>
          <p:cNvPicPr>
            <a:picLocks noChangeAspect="1"/>
          </p:cNvPicPr>
          <p:nvPr/>
        </p:nvPicPr>
        <p:blipFill>
          <a:blip r:embed="rId3" cstate="print"/>
          <a:stretch>
            <a:fillRect/>
          </a:stretch>
        </p:blipFill>
        <p:spPr>
          <a:xfrm>
            <a:off x="4788024" y="1052736"/>
            <a:ext cx="1872208" cy="1404156"/>
          </a:xfrm>
          <a:prstGeom prst="rect">
            <a:avLst/>
          </a:prstGeom>
        </p:spPr>
      </p:pic>
      <p:pic>
        <p:nvPicPr>
          <p:cNvPr id="8" name="Image 7" descr="DSC00469.JPG"/>
          <p:cNvPicPr>
            <a:picLocks noChangeAspect="1"/>
          </p:cNvPicPr>
          <p:nvPr/>
        </p:nvPicPr>
        <p:blipFill>
          <a:blip r:embed="rId4" cstate="print"/>
          <a:stretch>
            <a:fillRect/>
          </a:stretch>
        </p:blipFill>
        <p:spPr>
          <a:xfrm>
            <a:off x="2771800" y="1052736"/>
            <a:ext cx="1879757" cy="1409818"/>
          </a:xfrm>
          <a:prstGeom prst="rect">
            <a:avLst/>
          </a:prstGeom>
        </p:spPr>
      </p:pic>
      <p:pic>
        <p:nvPicPr>
          <p:cNvPr id="9" name="Image 8" descr="DSC00470.JPG"/>
          <p:cNvPicPr>
            <a:picLocks noChangeAspect="1"/>
          </p:cNvPicPr>
          <p:nvPr/>
        </p:nvPicPr>
        <p:blipFill>
          <a:blip r:embed="rId5" cstate="print"/>
          <a:stretch>
            <a:fillRect/>
          </a:stretch>
        </p:blipFill>
        <p:spPr>
          <a:xfrm>
            <a:off x="467544" y="980728"/>
            <a:ext cx="2047776" cy="1535832"/>
          </a:xfrm>
          <a:prstGeom prst="rect">
            <a:avLst/>
          </a:prstGeom>
        </p:spPr>
      </p:pic>
      <p:sp>
        <p:nvSpPr>
          <p:cNvPr id="10" name="Rectangle 9"/>
          <p:cNvSpPr/>
          <p:nvPr/>
        </p:nvSpPr>
        <p:spPr>
          <a:xfrm>
            <a:off x="1763688" y="3068960"/>
            <a:ext cx="4824536"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979712" y="3284984"/>
            <a:ext cx="2592288" cy="43204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835696" y="5013176"/>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627784" y="5013176"/>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16200000">
            <a:off x="5004048" y="3140968"/>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rot="16200000">
            <a:off x="5004048" y="3861048"/>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rot="16200000">
            <a:off x="4355976" y="5445224"/>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rot="16200000">
            <a:off x="5292080" y="5445224"/>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rot="16200000">
            <a:off x="7308304" y="3356992"/>
            <a:ext cx="648072" cy="792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6876256" y="4437112"/>
            <a:ext cx="1584176" cy="3600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67544" y="2564904"/>
            <a:ext cx="8280920" cy="14401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8172400" y="3573016"/>
            <a:ext cx="648072" cy="369332"/>
          </a:xfrm>
          <a:prstGeom prst="rect">
            <a:avLst/>
          </a:prstGeom>
          <a:noFill/>
        </p:spPr>
        <p:txBody>
          <a:bodyPr wrap="square" rtlCol="0">
            <a:spAutoFit/>
          </a:bodyPr>
          <a:lstStyle/>
          <a:p>
            <a:r>
              <a:rPr lang="fr-FR" dirty="0"/>
              <a:t>îlots</a:t>
            </a:r>
          </a:p>
        </p:txBody>
      </p:sp>
      <p:sp>
        <p:nvSpPr>
          <p:cNvPr id="25" name="ZoneTexte 24"/>
          <p:cNvSpPr txBox="1"/>
          <p:nvPr/>
        </p:nvSpPr>
        <p:spPr>
          <a:xfrm>
            <a:off x="6660232" y="4869160"/>
            <a:ext cx="2160240" cy="646331"/>
          </a:xfrm>
          <a:prstGeom prst="rect">
            <a:avLst/>
          </a:prstGeom>
          <a:noFill/>
        </p:spPr>
        <p:txBody>
          <a:bodyPr wrap="square" rtlCol="0">
            <a:spAutoFit/>
          </a:bodyPr>
          <a:lstStyle/>
          <a:p>
            <a:pPr algn="ctr"/>
            <a:r>
              <a:rPr lang="fr-FR" dirty="0"/>
              <a:t>Matériels de production (en ligne)</a:t>
            </a:r>
          </a:p>
        </p:txBody>
      </p:sp>
      <p:sp>
        <p:nvSpPr>
          <p:cNvPr id="26" name="Ellipse 25"/>
          <p:cNvSpPr/>
          <p:nvPr/>
        </p:nvSpPr>
        <p:spPr>
          <a:xfrm>
            <a:off x="6876256" y="5805264"/>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7380312" y="5733256"/>
            <a:ext cx="1512168" cy="646331"/>
          </a:xfrm>
          <a:prstGeom prst="rect">
            <a:avLst/>
          </a:prstGeom>
          <a:noFill/>
        </p:spPr>
        <p:txBody>
          <a:bodyPr wrap="square" rtlCol="0">
            <a:spAutoFit/>
          </a:bodyPr>
          <a:lstStyle/>
          <a:p>
            <a:r>
              <a:rPr lang="fr-FR" dirty="0"/>
              <a:t>Outillages</a:t>
            </a:r>
          </a:p>
          <a:p>
            <a:r>
              <a:rPr lang="fr-FR" dirty="0"/>
              <a:t>Assemblages</a:t>
            </a:r>
          </a:p>
        </p:txBody>
      </p:sp>
      <p:sp>
        <p:nvSpPr>
          <p:cNvPr id="28" name="Ellipse 27"/>
          <p:cNvSpPr/>
          <p:nvPr/>
        </p:nvSpPr>
        <p:spPr>
          <a:xfrm>
            <a:off x="5148064" y="3284984"/>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5148064" y="4005064"/>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436096" y="5661248"/>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4499992" y="5661248"/>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1907704" y="5229200"/>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2699792" y="5229200"/>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3635896" y="4149080"/>
            <a:ext cx="792088"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683568" y="3645024"/>
            <a:ext cx="567680" cy="5844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07504" y="4221088"/>
            <a:ext cx="1728192" cy="954107"/>
          </a:xfrm>
          <a:prstGeom prst="rect">
            <a:avLst/>
          </a:prstGeom>
          <a:noFill/>
        </p:spPr>
        <p:txBody>
          <a:bodyPr wrap="square" rtlCol="0">
            <a:spAutoFit/>
          </a:bodyPr>
          <a:lstStyle/>
          <a:p>
            <a:pPr algn="ctr"/>
            <a:r>
              <a:rPr lang="fr-FR" sz="1400" dirty="0"/>
              <a:t>Zone d’expérimentations : outillages et assemblages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286000" y="228600"/>
            <a:ext cx="4791075" cy="923330"/>
          </a:xfrm>
          <a:prstGeom prst="rect">
            <a:avLst/>
          </a:prstGeom>
          <a:noFill/>
          <a:ln w="9525">
            <a:noFill/>
            <a:miter lim="800000"/>
            <a:headEnd/>
            <a:tailEnd/>
          </a:ln>
          <a:effectLst/>
        </p:spPr>
        <p:txBody>
          <a:bodyPr>
            <a:spAutoFit/>
          </a:bodyPr>
          <a:lstStyle/>
          <a:p>
            <a:pPr algn="ctr"/>
            <a:r>
              <a:rPr lang="fr-FR" b="1" dirty="0" smtClean="0"/>
              <a:t>9 organisation du travail en équipe </a:t>
            </a:r>
          </a:p>
          <a:p>
            <a:pPr algn="ctr"/>
            <a:r>
              <a:rPr lang="fr-FR" b="1" dirty="0" smtClean="0"/>
              <a:t> </a:t>
            </a:r>
            <a:r>
              <a:rPr lang="fr-FR" dirty="0" smtClean="0"/>
              <a:t>la réalisation </a:t>
            </a:r>
            <a:r>
              <a:rPr lang="fr-FR" dirty="0"/>
              <a:t>d’un char à voile</a:t>
            </a:r>
          </a:p>
          <a:p>
            <a:pPr algn="ctr"/>
            <a:r>
              <a:rPr lang="fr-FR" dirty="0" smtClean="0"/>
              <a:t>Radiocommandé en classe de 6ème</a:t>
            </a:r>
            <a:endParaRPr lang="fr-FR" dirty="0"/>
          </a:p>
        </p:txBody>
      </p:sp>
      <p:sp>
        <p:nvSpPr>
          <p:cNvPr id="2051" name="Text Box 3"/>
          <p:cNvSpPr txBox="1">
            <a:spLocks noChangeArrowheads="1"/>
          </p:cNvSpPr>
          <p:nvPr/>
        </p:nvSpPr>
        <p:spPr bwMode="auto">
          <a:xfrm>
            <a:off x="76200" y="3055600"/>
            <a:ext cx="8888288" cy="2677656"/>
          </a:xfrm>
          <a:prstGeom prst="rect">
            <a:avLst/>
          </a:prstGeom>
          <a:noFill/>
          <a:ln w="9525">
            <a:noFill/>
            <a:miter lim="800000"/>
            <a:headEnd/>
            <a:tailEnd/>
          </a:ln>
          <a:effectLst/>
        </p:spPr>
        <p:txBody>
          <a:bodyPr wrap="square">
            <a:spAutoFit/>
          </a:bodyPr>
          <a:lstStyle/>
          <a:p>
            <a:pPr algn="ctr"/>
            <a:r>
              <a:rPr lang="fr-FR" dirty="0"/>
              <a:t>Les pièces et les assemblages sont réalisés par les élèves.</a:t>
            </a:r>
          </a:p>
          <a:p>
            <a:pPr algn="ctr"/>
            <a:r>
              <a:rPr lang="fr-FR" dirty="0"/>
              <a:t>Chaque groupe a en responsabilité un sous ensemble du char à voile.</a:t>
            </a:r>
          </a:p>
          <a:p>
            <a:pPr algn="ctr"/>
            <a:endParaRPr lang="fr-FR" sz="800" dirty="0"/>
          </a:p>
          <a:p>
            <a:pPr algn="ctr"/>
            <a:r>
              <a:rPr lang="fr-FR" dirty="0"/>
              <a:t>Les contraintes d’assemblage doivent être prises en compte.</a:t>
            </a:r>
          </a:p>
          <a:p>
            <a:pPr algn="ctr"/>
            <a:r>
              <a:rPr lang="fr-FR" dirty="0"/>
              <a:t>Les matériaux sont mis à disposition des élèves (PVC, visserie, roues…) ainsi que différentes machines et outils (perceuse à colonne, scie circulaire, thermoplieuse).</a:t>
            </a:r>
          </a:p>
          <a:p>
            <a:pPr algn="ctr"/>
            <a:endParaRPr lang="fr-FR" sz="800" dirty="0"/>
          </a:p>
          <a:p>
            <a:pPr algn="ctr"/>
            <a:r>
              <a:rPr lang="fr-FR" dirty="0"/>
              <a:t>Consultation de la maquette numérique et des plans pour tracer et assembler les différentes pièces.</a:t>
            </a:r>
          </a:p>
          <a:p>
            <a:pPr algn="ctr"/>
            <a:endParaRPr lang="fr-FR" sz="800" dirty="0"/>
          </a:p>
          <a:p>
            <a:pPr algn="ctr"/>
            <a:r>
              <a:rPr lang="fr-FR" dirty="0"/>
              <a:t>Essais de fonctionnement et challenge avec les autres classes.</a:t>
            </a:r>
          </a:p>
        </p:txBody>
      </p:sp>
      <p:graphicFrame>
        <p:nvGraphicFramePr>
          <p:cNvPr id="2052" name="Object 10"/>
          <p:cNvGraphicFramePr>
            <a:graphicFrameLocks noChangeAspect="1"/>
          </p:cNvGraphicFramePr>
          <p:nvPr/>
        </p:nvGraphicFramePr>
        <p:xfrm>
          <a:off x="798513" y="457200"/>
          <a:ext cx="1411287" cy="2057400"/>
        </p:xfrm>
        <a:graphic>
          <a:graphicData uri="http://schemas.openxmlformats.org/presentationml/2006/ole">
            <p:oleObj spid="_x0000_s110594" name="Image bitmap" r:id="rId3" imgW="3180952" imgH="4638095" progId="PBrush">
              <p:embed/>
            </p:oleObj>
          </a:graphicData>
        </a:graphic>
      </p:graphicFrame>
      <p:graphicFrame>
        <p:nvGraphicFramePr>
          <p:cNvPr id="2053" name="Object 11"/>
          <p:cNvGraphicFramePr>
            <a:graphicFrameLocks noChangeAspect="1"/>
          </p:cNvGraphicFramePr>
          <p:nvPr/>
        </p:nvGraphicFramePr>
        <p:xfrm>
          <a:off x="3491880" y="1340768"/>
          <a:ext cx="2133600" cy="1506537"/>
        </p:xfrm>
        <a:graphic>
          <a:graphicData uri="http://schemas.openxmlformats.org/presentationml/2006/ole">
            <p:oleObj spid="_x0000_s110595" name="Image bitmap" r:id="rId4" imgW="6028571" imgH="4258269" progId="PBrush">
              <p:embed/>
            </p:oleObj>
          </a:graphicData>
        </a:graphic>
      </p:graphicFrame>
      <p:pic>
        <p:nvPicPr>
          <p:cNvPr id="2054" name="Picture 12" descr="E:\photo21062011\1.JPG"/>
          <p:cNvPicPr>
            <a:picLocks noChangeAspect="1" noChangeArrowheads="1"/>
          </p:cNvPicPr>
          <p:nvPr/>
        </p:nvPicPr>
        <p:blipFill>
          <a:blip r:embed="rId5" cstate="print"/>
          <a:srcRect/>
          <a:stretch>
            <a:fillRect/>
          </a:stretch>
        </p:blipFill>
        <p:spPr bwMode="auto">
          <a:xfrm>
            <a:off x="6858000" y="381000"/>
            <a:ext cx="1531938" cy="23622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7"/>
          <p:cNvSpPr txBox="1">
            <a:spLocks noChangeArrowheads="1"/>
          </p:cNvSpPr>
          <p:nvPr/>
        </p:nvSpPr>
        <p:spPr bwMode="auto">
          <a:xfrm>
            <a:off x="304800" y="304800"/>
            <a:ext cx="3657600" cy="369332"/>
          </a:xfrm>
          <a:prstGeom prst="rect">
            <a:avLst/>
          </a:prstGeom>
          <a:noFill/>
          <a:ln w="9525">
            <a:noFill/>
            <a:miter lim="800000"/>
            <a:headEnd/>
            <a:tailEnd/>
          </a:ln>
          <a:effectLst/>
        </p:spPr>
        <p:txBody>
          <a:bodyPr>
            <a:spAutoFit/>
          </a:bodyPr>
          <a:lstStyle/>
          <a:p>
            <a:pPr algn="ctr"/>
            <a:r>
              <a:rPr lang="fr-FR" dirty="0" smtClean="0"/>
              <a:t>9.1 La </a:t>
            </a:r>
            <a:r>
              <a:rPr lang="fr-FR" dirty="0"/>
              <a:t>fabrication des pièces :</a:t>
            </a:r>
          </a:p>
        </p:txBody>
      </p:sp>
      <p:pic>
        <p:nvPicPr>
          <p:cNvPr id="3075" name="Picture 19" descr="C:\Documents and Settings\perso\Bureau\reacol\6eme\Photo1187.jpg"/>
          <p:cNvPicPr>
            <a:picLocks noChangeAspect="1" noChangeArrowheads="1"/>
          </p:cNvPicPr>
          <p:nvPr/>
        </p:nvPicPr>
        <p:blipFill>
          <a:blip r:embed="rId2" cstate="print"/>
          <a:srcRect/>
          <a:stretch>
            <a:fillRect/>
          </a:stretch>
        </p:blipFill>
        <p:spPr bwMode="auto">
          <a:xfrm>
            <a:off x="609600" y="2514600"/>
            <a:ext cx="1714500" cy="2286000"/>
          </a:xfrm>
          <a:prstGeom prst="rect">
            <a:avLst/>
          </a:prstGeom>
          <a:noFill/>
          <a:ln w="25400">
            <a:solidFill>
              <a:schemeClr val="tx1"/>
            </a:solidFill>
            <a:miter lim="800000"/>
            <a:headEnd/>
            <a:tailEnd/>
          </a:ln>
        </p:spPr>
      </p:pic>
      <p:pic>
        <p:nvPicPr>
          <p:cNvPr id="3076" name="Picture 20" descr="C:\Documents and Settings\perso\Bureau\reacol\6eme\Photo1113.jpg"/>
          <p:cNvPicPr>
            <a:picLocks noChangeAspect="1" noChangeArrowheads="1"/>
          </p:cNvPicPr>
          <p:nvPr/>
        </p:nvPicPr>
        <p:blipFill>
          <a:blip r:embed="rId3" cstate="print"/>
          <a:srcRect/>
          <a:stretch>
            <a:fillRect/>
          </a:stretch>
        </p:blipFill>
        <p:spPr bwMode="auto">
          <a:xfrm>
            <a:off x="2133600" y="1143000"/>
            <a:ext cx="2438400" cy="1828800"/>
          </a:xfrm>
          <a:prstGeom prst="rect">
            <a:avLst/>
          </a:prstGeom>
          <a:noFill/>
          <a:ln w="25400">
            <a:solidFill>
              <a:schemeClr val="tx1"/>
            </a:solidFill>
            <a:miter lim="800000"/>
            <a:headEnd/>
            <a:tailEnd/>
          </a:ln>
        </p:spPr>
      </p:pic>
      <p:pic>
        <p:nvPicPr>
          <p:cNvPr id="3077" name="Picture 21" descr="C:\Documents and Settings\perso\Bureau\reacol\6eme\Photo1142.jpg"/>
          <p:cNvPicPr>
            <a:picLocks noChangeAspect="1" noChangeArrowheads="1"/>
          </p:cNvPicPr>
          <p:nvPr/>
        </p:nvPicPr>
        <p:blipFill>
          <a:blip r:embed="rId4" cstate="print"/>
          <a:srcRect/>
          <a:stretch>
            <a:fillRect/>
          </a:stretch>
        </p:blipFill>
        <p:spPr bwMode="auto">
          <a:xfrm>
            <a:off x="5638800" y="1295400"/>
            <a:ext cx="2500313" cy="1876425"/>
          </a:xfrm>
          <a:prstGeom prst="rect">
            <a:avLst/>
          </a:prstGeom>
          <a:noFill/>
          <a:ln w="25400">
            <a:solidFill>
              <a:schemeClr val="tx1"/>
            </a:solidFill>
            <a:miter lim="800000"/>
            <a:headEnd/>
            <a:tailEnd/>
          </a:ln>
        </p:spPr>
      </p:pic>
      <p:pic>
        <p:nvPicPr>
          <p:cNvPr id="3078" name="Picture 22" descr="C:\Documents and Settings\perso\Bureau\reacol\6eme\Photo1185.jpg"/>
          <p:cNvPicPr>
            <a:picLocks noChangeAspect="1" noChangeArrowheads="1"/>
          </p:cNvPicPr>
          <p:nvPr/>
        </p:nvPicPr>
        <p:blipFill>
          <a:blip r:embed="rId5" cstate="print"/>
          <a:srcRect/>
          <a:stretch>
            <a:fillRect/>
          </a:stretch>
        </p:blipFill>
        <p:spPr bwMode="auto">
          <a:xfrm>
            <a:off x="1752600" y="4495800"/>
            <a:ext cx="2438400" cy="1827213"/>
          </a:xfrm>
          <a:prstGeom prst="rect">
            <a:avLst/>
          </a:prstGeom>
          <a:noFill/>
          <a:ln w="25400">
            <a:solidFill>
              <a:schemeClr val="tx1"/>
            </a:solidFill>
            <a:miter lim="800000"/>
            <a:headEnd/>
            <a:tailEnd/>
          </a:ln>
        </p:spPr>
      </p:pic>
      <p:pic>
        <p:nvPicPr>
          <p:cNvPr id="3079" name="Picture 23" descr="C:\Documents and Settings\perso\Bureau\reacol\6eme\Photo1186.jpg"/>
          <p:cNvPicPr>
            <a:picLocks noChangeAspect="1" noChangeArrowheads="1"/>
          </p:cNvPicPr>
          <p:nvPr/>
        </p:nvPicPr>
        <p:blipFill>
          <a:blip r:embed="rId6" cstate="print"/>
          <a:srcRect/>
          <a:stretch>
            <a:fillRect/>
          </a:stretch>
        </p:blipFill>
        <p:spPr bwMode="auto">
          <a:xfrm>
            <a:off x="5715000" y="4267200"/>
            <a:ext cx="2500313" cy="1876425"/>
          </a:xfrm>
          <a:prstGeom prst="rect">
            <a:avLst/>
          </a:prstGeom>
          <a:noFill/>
          <a:ln w="25400">
            <a:solidFill>
              <a:schemeClr val="tx1"/>
            </a:solidFill>
            <a:miter lim="800000"/>
            <a:headEnd/>
            <a:tailEnd/>
          </a:ln>
        </p:spPr>
      </p:pic>
      <p:pic>
        <p:nvPicPr>
          <p:cNvPr id="3080" name="Picture 24" descr="C:\Documents and Settings\perso\Bureau\reacol\6eme\Photo1133.jpg"/>
          <p:cNvPicPr>
            <a:picLocks noChangeAspect="1" noChangeArrowheads="1"/>
          </p:cNvPicPr>
          <p:nvPr/>
        </p:nvPicPr>
        <p:blipFill>
          <a:blip r:embed="rId7" cstate="print"/>
          <a:srcRect/>
          <a:stretch>
            <a:fillRect/>
          </a:stretch>
        </p:blipFill>
        <p:spPr bwMode="auto">
          <a:xfrm>
            <a:off x="3581400" y="2819400"/>
            <a:ext cx="2362200" cy="177165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0" descr="E:\photo21062011\1.JPG"/>
          <p:cNvPicPr>
            <a:picLocks noChangeAspect="1" noChangeArrowheads="1"/>
          </p:cNvPicPr>
          <p:nvPr/>
        </p:nvPicPr>
        <p:blipFill>
          <a:blip r:embed="rId2" cstate="print"/>
          <a:srcRect/>
          <a:stretch>
            <a:fillRect/>
          </a:stretch>
        </p:blipFill>
        <p:spPr bwMode="auto">
          <a:xfrm>
            <a:off x="3200400" y="1066800"/>
            <a:ext cx="3557588" cy="5486400"/>
          </a:xfrm>
          <a:prstGeom prst="rect">
            <a:avLst/>
          </a:prstGeom>
          <a:noFill/>
          <a:ln w="25400">
            <a:solidFill>
              <a:schemeClr val="tx1"/>
            </a:solidFill>
            <a:miter lim="800000"/>
            <a:headEnd/>
            <a:tailEnd/>
          </a:ln>
        </p:spPr>
      </p:pic>
      <p:sp>
        <p:nvSpPr>
          <p:cNvPr id="4099" name="Text Box 3"/>
          <p:cNvSpPr txBox="1">
            <a:spLocks noChangeArrowheads="1"/>
          </p:cNvSpPr>
          <p:nvPr/>
        </p:nvSpPr>
        <p:spPr bwMode="auto">
          <a:xfrm>
            <a:off x="539552" y="332656"/>
            <a:ext cx="4800600" cy="369332"/>
          </a:xfrm>
          <a:prstGeom prst="rect">
            <a:avLst/>
          </a:prstGeom>
          <a:noFill/>
          <a:ln w="9525">
            <a:noFill/>
            <a:miter lim="800000"/>
            <a:headEnd/>
            <a:tailEnd/>
          </a:ln>
          <a:effectLst/>
        </p:spPr>
        <p:txBody>
          <a:bodyPr>
            <a:spAutoFit/>
          </a:bodyPr>
          <a:lstStyle/>
          <a:p>
            <a:r>
              <a:rPr lang="fr-FR" dirty="0" smtClean="0"/>
              <a:t>9.2 L’assemblage </a:t>
            </a:r>
            <a:r>
              <a:rPr lang="fr-FR" dirty="0"/>
              <a:t>des différentes pièces :</a:t>
            </a:r>
          </a:p>
        </p:txBody>
      </p:sp>
      <p:pic>
        <p:nvPicPr>
          <p:cNvPr id="4100" name="Picture 15" descr="C:\Documents and Settings\perso\Bureau\reacol\6eme\Photo1140.jpg"/>
          <p:cNvPicPr>
            <a:picLocks noChangeAspect="1" noChangeArrowheads="1"/>
          </p:cNvPicPr>
          <p:nvPr/>
        </p:nvPicPr>
        <p:blipFill>
          <a:blip r:embed="rId3" cstate="print"/>
          <a:srcRect/>
          <a:stretch>
            <a:fillRect/>
          </a:stretch>
        </p:blipFill>
        <p:spPr bwMode="auto">
          <a:xfrm>
            <a:off x="6400800" y="2667000"/>
            <a:ext cx="2438400" cy="1828800"/>
          </a:xfrm>
          <a:prstGeom prst="rect">
            <a:avLst/>
          </a:prstGeom>
          <a:noFill/>
          <a:ln w="25400">
            <a:solidFill>
              <a:schemeClr val="tx1"/>
            </a:solidFill>
            <a:miter lim="800000"/>
            <a:headEnd/>
            <a:tailEnd/>
          </a:ln>
        </p:spPr>
      </p:pic>
      <p:pic>
        <p:nvPicPr>
          <p:cNvPr id="4101" name="Picture 13" descr="C:\Documents and Settings\perso\Bureau\reacol\6eme\Photo1136.jpg"/>
          <p:cNvPicPr>
            <a:picLocks noChangeAspect="1" noChangeArrowheads="1"/>
          </p:cNvPicPr>
          <p:nvPr/>
        </p:nvPicPr>
        <p:blipFill>
          <a:blip r:embed="rId4" cstate="print"/>
          <a:srcRect/>
          <a:stretch>
            <a:fillRect/>
          </a:stretch>
        </p:blipFill>
        <p:spPr bwMode="auto">
          <a:xfrm>
            <a:off x="5410200" y="762000"/>
            <a:ext cx="2362200" cy="1771650"/>
          </a:xfrm>
          <a:prstGeom prst="rect">
            <a:avLst/>
          </a:prstGeom>
          <a:noFill/>
          <a:ln w="25400">
            <a:solidFill>
              <a:schemeClr val="tx1"/>
            </a:solidFill>
            <a:miter lim="800000"/>
            <a:headEnd/>
            <a:tailEnd/>
          </a:ln>
        </p:spPr>
      </p:pic>
      <p:pic>
        <p:nvPicPr>
          <p:cNvPr id="4102" name="Picture 14" descr="C:\Documents and Settings\perso\Bureau\reacol\6eme\Photo1138.jpg"/>
          <p:cNvPicPr>
            <a:picLocks noChangeAspect="1" noChangeArrowheads="1"/>
          </p:cNvPicPr>
          <p:nvPr/>
        </p:nvPicPr>
        <p:blipFill>
          <a:blip r:embed="rId5" cstate="print"/>
          <a:srcRect/>
          <a:stretch>
            <a:fillRect/>
          </a:stretch>
        </p:blipFill>
        <p:spPr bwMode="auto">
          <a:xfrm>
            <a:off x="1219200" y="990600"/>
            <a:ext cx="2362200" cy="1771650"/>
          </a:xfrm>
          <a:prstGeom prst="rect">
            <a:avLst/>
          </a:prstGeom>
          <a:noFill/>
          <a:ln w="25400">
            <a:solidFill>
              <a:schemeClr val="tx1"/>
            </a:solidFill>
            <a:miter lim="800000"/>
            <a:headEnd/>
            <a:tailEnd/>
          </a:ln>
        </p:spPr>
      </p:pic>
      <p:pic>
        <p:nvPicPr>
          <p:cNvPr id="4103" name="Picture 17" descr="E:\photo21062011\Photo1296.jpg"/>
          <p:cNvPicPr>
            <a:picLocks noChangeAspect="1" noChangeArrowheads="1"/>
          </p:cNvPicPr>
          <p:nvPr/>
        </p:nvPicPr>
        <p:blipFill>
          <a:blip r:embed="rId6" cstate="print"/>
          <a:srcRect/>
          <a:stretch>
            <a:fillRect/>
          </a:stretch>
        </p:blipFill>
        <p:spPr bwMode="auto">
          <a:xfrm>
            <a:off x="914400" y="4876800"/>
            <a:ext cx="2362200" cy="1771650"/>
          </a:xfrm>
          <a:prstGeom prst="rect">
            <a:avLst/>
          </a:prstGeom>
          <a:noFill/>
          <a:ln w="25400">
            <a:solidFill>
              <a:schemeClr val="tx1"/>
            </a:solidFill>
            <a:miter lim="800000"/>
            <a:headEnd/>
            <a:tailEnd/>
          </a:ln>
        </p:spPr>
      </p:pic>
      <p:pic>
        <p:nvPicPr>
          <p:cNvPr id="4104" name="Picture 18" descr="E:\photo21062011\Photo1300.jpg"/>
          <p:cNvPicPr>
            <a:picLocks noChangeAspect="1" noChangeArrowheads="1"/>
          </p:cNvPicPr>
          <p:nvPr/>
        </p:nvPicPr>
        <p:blipFill>
          <a:blip r:embed="rId7" cstate="print"/>
          <a:srcRect/>
          <a:stretch>
            <a:fillRect/>
          </a:stretch>
        </p:blipFill>
        <p:spPr bwMode="auto">
          <a:xfrm>
            <a:off x="1371600" y="2971800"/>
            <a:ext cx="2362200" cy="1771650"/>
          </a:xfrm>
          <a:prstGeom prst="rect">
            <a:avLst/>
          </a:prstGeom>
          <a:noFill/>
          <a:ln w="25400">
            <a:solidFill>
              <a:schemeClr val="tx1"/>
            </a:solidFill>
            <a:miter lim="800000"/>
            <a:headEnd/>
            <a:tailEnd/>
          </a:ln>
        </p:spPr>
      </p:pic>
      <p:pic>
        <p:nvPicPr>
          <p:cNvPr id="4105" name="Picture 19" descr="E:\photo21062011\Photo1301.jpg"/>
          <p:cNvPicPr>
            <a:picLocks noChangeAspect="1" noChangeArrowheads="1"/>
          </p:cNvPicPr>
          <p:nvPr/>
        </p:nvPicPr>
        <p:blipFill>
          <a:blip r:embed="rId8" cstate="print"/>
          <a:srcRect/>
          <a:stretch>
            <a:fillRect/>
          </a:stretch>
        </p:blipFill>
        <p:spPr bwMode="auto">
          <a:xfrm>
            <a:off x="6705600" y="4800600"/>
            <a:ext cx="2438400" cy="18288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457200"/>
            <a:ext cx="4800600" cy="369332"/>
          </a:xfrm>
          <a:prstGeom prst="rect">
            <a:avLst/>
          </a:prstGeom>
          <a:noFill/>
          <a:ln w="9525">
            <a:noFill/>
            <a:miter lim="800000"/>
            <a:headEnd/>
            <a:tailEnd/>
          </a:ln>
          <a:effectLst/>
        </p:spPr>
        <p:txBody>
          <a:bodyPr>
            <a:spAutoFit/>
          </a:bodyPr>
          <a:lstStyle/>
          <a:p>
            <a:r>
              <a:rPr lang="fr-FR" dirty="0" smtClean="0"/>
              <a:t>9.3 Les </a:t>
            </a:r>
            <a:r>
              <a:rPr lang="fr-FR" dirty="0"/>
              <a:t>essais de pilotage :</a:t>
            </a:r>
          </a:p>
        </p:txBody>
      </p:sp>
      <p:pic>
        <p:nvPicPr>
          <p:cNvPr id="5123" name="Picture 10" descr="E:\photo21062011\Photo1309.jpg"/>
          <p:cNvPicPr>
            <a:picLocks noChangeAspect="1" noChangeArrowheads="1"/>
          </p:cNvPicPr>
          <p:nvPr/>
        </p:nvPicPr>
        <p:blipFill>
          <a:blip r:embed="rId2" cstate="print"/>
          <a:srcRect/>
          <a:stretch>
            <a:fillRect/>
          </a:stretch>
        </p:blipFill>
        <p:spPr bwMode="auto">
          <a:xfrm>
            <a:off x="1219200" y="1066800"/>
            <a:ext cx="7010400" cy="52578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vent2_2.jpg"/>
          <p:cNvPicPr>
            <a:picLocks noChangeAspect="1"/>
          </p:cNvPicPr>
          <p:nvPr/>
        </p:nvPicPr>
        <p:blipFill>
          <a:blip r:embed="rId2" cstate="print"/>
          <a:stretch>
            <a:fillRect/>
          </a:stretch>
        </p:blipFill>
        <p:spPr>
          <a:xfrm>
            <a:off x="395536" y="3645024"/>
            <a:ext cx="3240360" cy="2286741"/>
          </a:xfrm>
          <a:prstGeom prst="rect">
            <a:avLst/>
          </a:prstGeom>
        </p:spPr>
      </p:pic>
      <p:sp>
        <p:nvSpPr>
          <p:cNvPr id="4" name="Rectangle à coins arrondis 3"/>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23528" y="260648"/>
            <a:ext cx="8429684" cy="2339102"/>
          </a:xfrm>
          <a:prstGeom prst="rect">
            <a:avLst/>
          </a:prstGeom>
        </p:spPr>
        <p:txBody>
          <a:bodyPr wrap="square">
            <a:spAutoFit/>
          </a:bodyPr>
          <a:lstStyle/>
          <a:p>
            <a:r>
              <a:rPr lang="fr-FR" b="1" dirty="0" smtClean="0"/>
              <a:t>2 La poussée vélique</a:t>
            </a:r>
            <a:endParaRPr lang="fr-FR" b="1" dirty="0"/>
          </a:p>
          <a:p>
            <a:r>
              <a:rPr lang="fr-FR" sz="1600" dirty="0"/>
              <a:t>Le vent ne fait pas que pousser la voile. Le vent passe des deux côtés de la voile, pour pousser d'un côté (intrados) et aspirer de l'autre (extrados). L'aspiration est deux fois plus importante que la pression. Ceci met en évidence l'importance de l'orientation de la voile par rapport au vent.</a:t>
            </a:r>
          </a:p>
          <a:p>
            <a:r>
              <a:rPr lang="fr-FR" sz="1600" dirty="0"/>
              <a:t>Un angle trop important entre la voile et le vent engendre un écoulement turbulent des filets d'air. La succion sur l'extrados est alors quasi inexistante, la poussée vélique est beaucoup plus faible, le char roule lentement ou s'arrête.</a:t>
            </a:r>
          </a:p>
          <a:p>
            <a:r>
              <a:rPr lang="fr-FR" sz="1600" dirty="0"/>
              <a:t>L'angle idéal permet aux filets d'air de coller à la voile des deux côtés (écoulement laminaire du vent), générant ainsi une force de pression plus une force de succion.</a:t>
            </a:r>
          </a:p>
        </p:txBody>
      </p:sp>
      <p:pic>
        <p:nvPicPr>
          <p:cNvPr id="7" name="Image 6" descr="vent0.jpg"/>
          <p:cNvPicPr>
            <a:picLocks noChangeAspect="1"/>
          </p:cNvPicPr>
          <p:nvPr/>
        </p:nvPicPr>
        <p:blipFill>
          <a:blip r:embed="rId3" cstate="print"/>
          <a:stretch>
            <a:fillRect/>
          </a:stretch>
        </p:blipFill>
        <p:spPr>
          <a:xfrm>
            <a:off x="323527" y="2564904"/>
            <a:ext cx="2952329" cy="1467272"/>
          </a:xfrm>
          <a:prstGeom prst="rect">
            <a:avLst/>
          </a:prstGeom>
        </p:spPr>
      </p:pic>
      <p:pic>
        <p:nvPicPr>
          <p:cNvPr id="8" name="Image 7" descr="vent1.jpg"/>
          <p:cNvPicPr>
            <a:picLocks noChangeAspect="1"/>
          </p:cNvPicPr>
          <p:nvPr/>
        </p:nvPicPr>
        <p:blipFill>
          <a:blip r:embed="rId4" cstate="print"/>
          <a:stretch>
            <a:fillRect/>
          </a:stretch>
        </p:blipFill>
        <p:spPr>
          <a:xfrm>
            <a:off x="2339752" y="2636912"/>
            <a:ext cx="3733656" cy="1872208"/>
          </a:xfrm>
          <a:prstGeom prst="rect">
            <a:avLst/>
          </a:prstGeom>
        </p:spPr>
      </p:pic>
      <p:pic>
        <p:nvPicPr>
          <p:cNvPr id="9" name="Image 8" descr="vent2.jpg"/>
          <p:cNvPicPr>
            <a:picLocks noChangeAspect="1"/>
          </p:cNvPicPr>
          <p:nvPr/>
        </p:nvPicPr>
        <p:blipFill>
          <a:blip r:embed="rId5" cstate="print"/>
          <a:stretch>
            <a:fillRect/>
          </a:stretch>
        </p:blipFill>
        <p:spPr>
          <a:xfrm>
            <a:off x="5220072" y="2708920"/>
            <a:ext cx="3416816" cy="1944216"/>
          </a:xfrm>
          <a:prstGeom prst="rect">
            <a:avLst/>
          </a:prstGeom>
        </p:spPr>
      </p:pic>
      <p:pic>
        <p:nvPicPr>
          <p:cNvPr id="10" name="Image 9" descr="vent4.jpg"/>
          <p:cNvPicPr>
            <a:picLocks noChangeAspect="1"/>
          </p:cNvPicPr>
          <p:nvPr/>
        </p:nvPicPr>
        <p:blipFill>
          <a:blip r:embed="rId6" cstate="print"/>
          <a:stretch>
            <a:fillRect/>
          </a:stretch>
        </p:blipFill>
        <p:spPr>
          <a:xfrm>
            <a:off x="1547664" y="4149080"/>
            <a:ext cx="3481676" cy="2016224"/>
          </a:xfrm>
          <a:prstGeom prst="rect">
            <a:avLst/>
          </a:prstGeom>
        </p:spPr>
      </p:pic>
      <p:pic>
        <p:nvPicPr>
          <p:cNvPr id="13" name="Image 12" descr="vent5.jpg"/>
          <p:cNvPicPr>
            <a:picLocks noChangeAspect="1"/>
          </p:cNvPicPr>
          <p:nvPr/>
        </p:nvPicPr>
        <p:blipFill>
          <a:blip r:embed="rId7" cstate="print"/>
          <a:stretch>
            <a:fillRect/>
          </a:stretch>
        </p:blipFill>
        <p:spPr>
          <a:xfrm>
            <a:off x="3275856" y="4293096"/>
            <a:ext cx="3096344" cy="2002367"/>
          </a:xfrm>
          <a:prstGeom prst="rect">
            <a:avLst/>
          </a:prstGeom>
        </p:spPr>
      </p:pic>
      <p:pic>
        <p:nvPicPr>
          <p:cNvPr id="12" name="Image 11" descr="vent6.jpg"/>
          <p:cNvPicPr>
            <a:picLocks noChangeAspect="1"/>
          </p:cNvPicPr>
          <p:nvPr/>
        </p:nvPicPr>
        <p:blipFill>
          <a:blip r:embed="rId8" cstate="print"/>
          <a:stretch>
            <a:fillRect/>
          </a:stretch>
        </p:blipFill>
        <p:spPr>
          <a:xfrm>
            <a:off x="5796136" y="3789040"/>
            <a:ext cx="3045584"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nodeType="clickEffect">
                                  <p:stCondLst>
                                    <p:cond delay="0"/>
                                  </p:stCondLst>
                                  <p:childTnLst>
                                    <p:animEffect transition="out" filter="checkerboard(across)">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nodeType="clickEffect">
                                  <p:stCondLst>
                                    <p:cond delay="0"/>
                                  </p:stCondLst>
                                  <p:childTnLst>
                                    <p:animEffect transition="out" filter="checkerboard(across)">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nodeType="clickEffect">
                                  <p:stCondLst>
                                    <p:cond delay="0"/>
                                  </p:stCondLst>
                                  <p:childTnLst>
                                    <p:animEffect transition="out" filter="checkerboard(across)">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 presetClass="exit" presetSubtype="10" fill="hold" nodeType="clickEffect">
                                  <p:stCondLst>
                                    <p:cond delay="0"/>
                                  </p:stCondLst>
                                  <p:childTnLst>
                                    <p:animEffect transition="out" filter="checkerboard(across)">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 presetClass="exit" presetSubtype="10" fill="hold" nodeType="clickEffect">
                                  <p:stCondLst>
                                    <p:cond delay="0"/>
                                  </p:stCondLst>
                                  <p:childTnLst>
                                    <p:animEffect transition="out" filter="checkerboard(across)">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57422" y="571480"/>
            <a:ext cx="4071966" cy="369332"/>
          </a:xfrm>
          <a:prstGeom prst="rect">
            <a:avLst/>
          </a:prstGeom>
          <a:noFill/>
        </p:spPr>
        <p:txBody>
          <a:bodyPr wrap="square" rtlCol="0">
            <a:spAutoFit/>
          </a:bodyPr>
          <a:lstStyle/>
          <a:p>
            <a:pPr algn="ctr"/>
            <a:r>
              <a:rPr lang="fr-FR" b="1" dirty="0" smtClean="0"/>
              <a:t>10 Sites </a:t>
            </a:r>
            <a:r>
              <a:rPr lang="fr-FR" b="1" dirty="0"/>
              <a:t>intéressants :</a:t>
            </a:r>
          </a:p>
        </p:txBody>
      </p:sp>
      <p:sp>
        <p:nvSpPr>
          <p:cNvPr id="5" name="Rectangle 4"/>
          <p:cNvSpPr/>
          <p:nvPr/>
        </p:nvSpPr>
        <p:spPr>
          <a:xfrm>
            <a:off x="539552" y="1214422"/>
            <a:ext cx="7920880" cy="369332"/>
          </a:xfrm>
          <a:prstGeom prst="rect">
            <a:avLst/>
          </a:prstGeom>
        </p:spPr>
        <p:txBody>
          <a:bodyPr wrap="square">
            <a:spAutoFit/>
          </a:bodyPr>
          <a:lstStyle/>
          <a:p>
            <a:r>
              <a:rPr lang="fr-FR" dirty="0"/>
              <a:t>http://membres.multimania.fr/canaud/char2.html</a:t>
            </a:r>
          </a:p>
        </p:txBody>
      </p:sp>
      <p:sp>
        <p:nvSpPr>
          <p:cNvPr id="6" name="Rectangle 5"/>
          <p:cNvSpPr/>
          <p:nvPr/>
        </p:nvSpPr>
        <p:spPr>
          <a:xfrm>
            <a:off x="539552" y="1628800"/>
            <a:ext cx="4322978" cy="369332"/>
          </a:xfrm>
          <a:prstGeom prst="rect">
            <a:avLst/>
          </a:prstGeom>
        </p:spPr>
        <p:txBody>
          <a:bodyPr wrap="none">
            <a:spAutoFit/>
          </a:bodyPr>
          <a:lstStyle/>
          <a:p>
            <a:r>
              <a:rPr lang="fr-FR" dirty="0"/>
              <a:t>http://www.charsavoile.com/technique.php</a:t>
            </a:r>
          </a:p>
        </p:txBody>
      </p:sp>
      <p:sp>
        <p:nvSpPr>
          <p:cNvPr id="7" name="Rectangle 6"/>
          <p:cNvSpPr/>
          <p:nvPr/>
        </p:nvSpPr>
        <p:spPr>
          <a:xfrm>
            <a:off x="611560" y="2060848"/>
            <a:ext cx="8715436" cy="369332"/>
          </a:xfrm>
          <a:prstGeom prst="rect">
            <a:avLst/>
          </a:prstGeom>
        </p:spPr>
        <p:txBody>
          <a:bodyPr wrap="square">
            <a:spAutoFit/>
          </a:bodyPr>
          <a:lstStyle/>
          <a:p>
            <a:r>
              <a:rPr lang="fr-FR" dirty="0"/>
              <a:t>http://sti.discip.ac-caen.fr/sites/sti.discip.ac-caen.fr/IMG/ppt/realisation_collective.ppt</a:t>
            </a:r>
          </a:p>
        </p:txBody>
      </p:sp>
      <p:sp>
        <p:nvSpPr>
          <p:cNvPr id="8" name="Rectangle 7"/>
          <p:cNvSpPr/>
          <p:nvPr/>
        </p:nvSpPr>
        <p:spPr>
          <a:xfrm>
            <a:off x="611560" y="2492896"/>
            <a:ext cx="8358246" cy="369332"/>
          </a:xfrm>
          <a:prstGeom prst="rect">
            <a:avLst/>
          </a:prstGeom>
        </p:spPr>
        <p:txBody>
          <a:bodyPr wrap="square">
            <a:spAutoFit/>
          </a:bodyPr>
          <a:lstStyle/>
          <a:p>
            <a:r>
              <a:rPr lang="fr-FR" dirty="0"/>
              <a:t>http://www5.ac-lille.fr/~bleriothardelot/articles.php?lng=fr&amp;pg=30</a:t>
            </a:r>
          </a:p>
        </p:txBody>
      </p:sp>
      <p:sp>
        <p:nvSpPr>
          <p:cNvPr id="9" name="Rectangle à coins arrondis 8"/>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11560" y="2996952"/>
            <a:ext cx="6192688" cy="369332"/>
          </a:xfrm>
          <a:prstGeom prst="rect">
            <a:avLst/>
          </a:prstGeom>
          <a:noFill/>
        </p:spPr>
        <p:txBody>
          <a:bodyPr wrap="square" rtlCol="0">
            <a:spAutoFit/>
          </a:bodyPr>
          <a:lstStyle/>
          <a:p>
            <a:r>
              <a:rPr lang="fr-FR" dirty="0" smtClean="0"/>
              <a:t>http://www.charavoile.net/html/conteneur.htm</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7" name="Groupe 66"/>
          <p:cNvGrpSpPr/>
          <p:nvPr/>
        </p:nvGrpSpPr>
        <p:grpSpPr>
          <a:xfrm>
            <a:off x="3969167" y="2222868"/>
            <a:ext cx="1444310" cy="3630037"/>
            <a:chOff x="3969167" y="2222868"/>
            <a:chExt cx="1444310" cy="3630037"/>
          </a:xfrm>
        </p:grpSpPr>
        <p:grpSp>
          <p:nvGrpSpPr>
            <p:cNvPr id="64" name="Groupe 63"/>
            <p:cNvGrpSpPr/>
            <p:nvPr/>
          </p:nvGrpSpPr>
          <p:grpSpPr>
            <a:xfrm>
              <a:off x="3969167" y="2222868"/>
              <a:ext cx="1008112" cy="2862316"/>
              <a:chOff x="3969167" y="2222868"/>
              <a:chExt cx="1008112" cy="2862316"/>
            </a:xfrm>
          </p:grpSpPr>
          <p:sp>
            <p:nvSpPr>
              <p:cNvPr id="39" name="Rectangle 38"/>
              <p:cNvSpPr/>
              <p:nvPr/>
            </p:nvSpPr>
            <p:spPr>
              <a:xfrm rot="5400000">
                <a:off x="4338209" y="2285874"/>
                <a:ext cx="270028"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rot="5400000">
                <a:off x="4770257" y="4734146"/>
                <a:ext cx="270028"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rot="5400000">
                <a:off x="3906161" y="4734146"/>
                <a:ext cx="270028"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a:stCxn id="40" idx="2"/>
                <a:endCxn id="41" idx="0"/>
              </p:cNvCxnSpPr>
              <p:nvPr/>
            </p:nvCxnSpPr>
            <p:spPr>
              <a:xfrm flipH="1">
                <a:off x="4113183" y="4806154"/>
                <a:ext cx="72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39" idx="3"/>
              </p:cNvCxnSpPr>
              <p:nvPr/>
            </p:nvCxnSpPr>
            <p:spPr>
              <a:xfrm>
                <a:off x="4473223" y="2492896"/>
                <a:ext cx="0" cy="22322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rot="5400000">
                <a:off x="3609127" y="4005064"/>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rot="5400000">
                <a:off x="4401215" y="314096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Corde 23"/>
            <p:cNvSpPr/>
            <p:nvPr/>
          </p:nvSpPr>
          <p:spPr>
            <a:xfrm rot="20464740">
              <a:off x="4405365" y="3159643"/>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6" name="Groupe 65"/>
          <p:cNvGrpSpPr/>
          <p:nvPr/>
        </p:nvGrpSpPr>
        <p:grpSpPr>
          <a:xfrm>
            <a:off x="5652120" y="3717032"/>
            <a:ext cx="3771712" cy="1205855"/>
            <a:chOff x="5652120" y="3717032"/>
            <a:chExt cx="3771712" cy="1205855"/>
          </a:xfrm>
        </p:grpSpPr>
        <p:grpSp>
          <p:nvGrpSpPr>
            <p:cNvPr id="65" name="Groupe 64"/>
            <p:cNvGrpSpPr/>
            <p:nvPr/>
          </p:nvGrpSpPr>
          <p:grpSpPr>
            <a:xfrm>
              <a:off x="5652120" y="3717032"/>
              <a:ext cx="2952328" cy="1008112"/>
              <a:chOff x="5652120" y="3717032"/>
              <a:chExt cx="2952328" cy="1008112"/>
            </a:xfrm>
          </p:grpSpPr>
          <p:sp>
            <p:nvSpPr>
              <p:cNvPr id="5" name="Rectangle 4"/>
              <p:cNvSpPr/>
              <p:nvPr/>
            </p:nvSpPr>
            <p:spPr>
              <a:xfrm>
                <a:off x="5652120" y="41490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100392" y="3717032"/>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100392" y="45811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a:stCxn id="7" idx="2"/>
                <a:endCxn id="8" idx="0"/>
              </p:cNvCxnSpPr>
              <p:nvPr/>
            </p:nvCxnSpPr>
            <p:spPr>
              <a:xfrm>
                <a:off x="8280412" y="3861048"/>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5" idx="3"/>
              </p:cNvCxnSpPr>
              <p:nvPr/>
            </p:nvCxnSpPr>
            <p:spPr>
              <a:xfrm>
                <a:off x="6012160" y="4221088"/>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a:off x="6876256" y="4005064"/>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6660232" y="4149080"/>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7" name="Corde 46"/>
            <p:cNvSpPr/>
            <p:nvPr/>
          </p:nvSpPr>
          <p:spPr>
            <a:xfrm rot="16625235">
              <a:off x="7573145" y="3072200"/>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3" name="Groupe 62"/>
          <p:cNvGrpSpPr/>
          <p:nvPr/>
        </p:nvGrpSpPr>
        <p:grpSpPr>
          <a:xfrm>
            <a:off x="467544" y="3429000"/>
            <a:ext cx="3163444" cy="2952328"/>
            <a:chOff x="1403648" y="3212976"/>
            <a:chExt cx="3163444" cy="2952328"/>
          </a:xfrm>
        </p:grpSpPr>
        <p:sp>
          <p:nvSpPr>
            <p:cNvPr id="52" name="Rectangle 51"/>
            <p:cNvSpPr/>
            <p:nvPr/>
          </p:nvSpPr>
          <p:spPr>
            <a:xfrm rot="16200000">
              <a:off x="1727684" y="59132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16200000">
              <a:off x="1295636"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rot="16200000">
              <a:off x="2159732"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54"/>
            <p:cNvCxnSpPr>
              <a:stCxn id="53" idx="2"/>
              <a:endCxn id="54" idx="0"/>
            </p:cNvCxnSpPr>
            <p:nvPr/>
          </p:nvCxnSpPr>
          <p:spPr>
            <a:xfrm rot="16200000">
              <a:off x="1907704" y="3176972"/>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52" idx="3"/>
            </p:cNvCxnSpPr>
            <p:nvPr/>
          </p:nvCxnSpPr>
          <p:spPr>
            <a:xfrm rot="16200000">
              <a:off x="791580" y="4689140"/>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Ellipse 56"/>
            <p:cNvSpPr/>
            <p:nvPr/>
          </p:nvSpPr>
          <p:spPr>
            <a:xfrm rot="16200000">
              <a:off x="1043608" y="3861048"/>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p:cNvSpPr/>
            <p:nvPr/>
          </p:nvSpPr>
          <p:spPr>
            <a:xfrm rot="16200000">
              <a:off x="1835696" y="5013176"/>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Corde 57"/>
            <p:cNvSpPr/>
            <p:nvPr/>
          </p:nvSpPr>
          <p:spPr>
            <a:xfrm rot="14915733">
              <a:off x="2716405" y="3259134"/>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9" name="Rectangle 58"/>
          <p:cNvSpPr/>
          <p:nvPr/>
        </p:nvSpPr>
        <p:spPr>
          <a:xfrm>
            <a:off x="611560" y="260648"/>
            <a:ext cx="3783728" cy="369332"/>
          </a:xfrm>
          <a:prstGeom prst="rect">
            <a:avLst/>
          </a:prstGeom>
        </p:spPr>
        <p:txBody>
          <a:bodyPr wrap="none">
            <a:spAutoFit/>
          </a:bodyPr>
          <a:lstStyle/>
          <a:p>
            <a:r>
              <a:rPr lang="fr-FR" b="1" dirty="0" smtClean="0"/>
              <a:t>3.1 Le fonctionnement du char à voile</a:t>
            </a:r>
            <a:endParaRPr lang="fr-FR" b="1" dirty="0"/>
          </a:p>
        </p:txBody>
      </p:sp>
      <p:sp>
        <p:nvSpPr>
          <p:cNvPr id="60" name="Rectangle 59"/>
          <p:cNvSpPr/>
          <p:nvPr/>
        </p:nvSpPr>
        <p:spPr>
          <a:xfrm>
            <a:off x="5868144" y="1772816"/>
            <a:ext cx="2915816" cy="2031325"/>
          </a:xfrm>
          <a:prstGeom prst="rect">
            <a:avLst/>
          </a:prstGeom>
        </p:spPr>
        <p:txBody>
          <a:bodyPr wrap="square">
            <a:spAutoFit/>
          </a:bodyPr>
          <a:lstStyle/>
          <a:p>
            <a:r>
              <a:rPr lang="fr-FR" b="1" dirty="0" smtClean="0"/>
              <a:t>Travers </a:t>
            </a:r>
            <a:r>
              <a:rPr lang="fr-FR" b="1" dirty="0"/>
              <a:t>au Vent </a:t>
            </a:r>
            <a:r>
              <a:rPr lang="fr-FR" dirty="0"/>
              <a:t>: Quand le Char est travers au vent, le Char </a:t>
            </a:r>
            <a:r>
              <a:rPr lang="fr-FR" dirty="0" smtClean="0"/>
              <a:t>va </a:t>
            </a:r>
            <a:r>
              <a:rPr lang="fr-FR" dirty="0"/>
              <a:t>plus vite que </a:t>
            </a:r>
            <a:r>
              <a:rPr lang="fr-FR" dirty="0" smtClean="0"/>
              <a:t>dans les 2 autres </a:t>
            </a:r>
            <a:r>
              <a:rPr lang="fr-FR" dirty="0"/>
              <a:t>positions. Si l’écoute est relâchée la voile </a:t>
            </a:r>
            <a:r>
              <a:rPr lang="fr-FR" dirty="0" smtClean="0"/>
              <a:t>part </a:t>
            </a:r>
            <a:r>
              <a:rPr lang="fr-FR" dirty="0"/>
              <a:t>sur le </a:t>
            </a:r>
            <a:r>
              <a:rPr lang="fr-FR" dirty="0" smtClean="0"/>
              <a:t>côté </a:t>
            </a:r>
            <a:r>
              <a:rPr lang="fr-FR" dirty="0"/>
              <a:t>opposé au vent.</a:t>
            </a:r>
          </a:p>
        </p:txBody>
      </p:sp>
      <p:sp>
        <p:nvSpPr>
          <p:cNvPr id="61" name="Rectangle 60"/>
          <p:cNvSpPr/>
          <p:nvPr/>
        </p:nvSpPr>
        <p:spPr>
          <a:xfrm>
            <a:off x="2771800" y="5157192"/>
            <a:ext cx="3672408" cy="1200329"/>
          </a:xfrm>
          <a:prstGeom prst="rect">
            <a:avLst/>
          </a:prstGeom>
        </p:spPr>
        <p:txBody>
          <a:bodyPr wrap="square">
            <a:spAutoFit/>
          </a:bodyPr>
          <a:lstStyle/>
          <a:p>
            <a:r>
              <a:rPr lang="fr-FR" b="1" dirty="0" smtClean="0"/>
              <a:t>Face au Vent </a:t>
            </a:r>
            <a:r>
              <a:rPr lang="fr-FR" dirty="0" smtClean="0"/>
              <a:t>: Quand le char est face au vent, même si on ne tire pas l’écoute, il n’avance pas et la voile reste au dessus du siège.</a:t>
            </a:r>
            <a:endParaRPr lang="fr-FR" dirty="0"/>
          </a:p>
        </p:txBody>
      </p:sp>
      <p:sp>
        <p:nvSpPr>
          <p:cNvPr id="62" name="Rectangle 61"/>
          <p:cNvSpPr/>
          <p:nvPr/>
        </p:nvSpPr>
        <p:spPr>
          <a:xfrm>
            <a:off x="251520" y="1951672"/>
            <a:ext cx="3744416" cy="1477328"/>
          </a:xfrm>
          <a:prstGeom prst="rect">
            <a:avLst/>
          </a:prstGeom>
        </p:spPr>
        <p:txBody>
          <a:bodyPr wrap="square">
            <a:spAutoFit/>
          </a:bodyPr>
          <a:lstStyle/>
          <a:p>
            <a:r>
              <a:rPr lang="fr-FR" b="1" dirty="0"/>
              <a:t>Dos au vent </a:t>
            </a:r>
            <a:r>
              <a:rPr lang="fr-FR" dirty="0"/>
              <a:t>: Pour aller vite quand le char est dos au vent il faut lâcher presque toute l’écoute de façon à ce que la voile soit perpendiculaire au char à voile.</a:t>
            </a:r>
          </a:p>
        </p:txBody>
      </p:sp>
      <p:grpSp>
        <p:nvGrpSpPr>
          <p:cNvPr id="48" name="Groupe 47"/>
          <p:cNvGrpSpPr/>
          <p:nvPr/>
        </p:nvGrpSpPr>
        <p:grpSpPr>
          <a:xfrm>
            <a:off x="611560" y="620688"/>
            <a:ext cx="1728192" cy="1152128"/>
            <a:chOff x="611560" y="620688"/>
            <a:chExt cx="1728192" cy="1152128"/>
          </a:xfrm>
        </p:grpSpPr>
        <p:sp>
          <p:nvSpPr>
            <p:cNvPr id="46" name="Flèche droite 45"/>
            <p:cNvSpPr/>
            <p:nvPr/>
          </p:nvSpPr>
          <p:spPr>
            <a:xfrm rot="5400000">
              <a:off x="899592" y="332656"/>
              <a:ext cx="1152128"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259632" y="836712"/>
              <a:ext cx="461665" cy="648072"/>
            </a:xfrm>
            <a:prstGeom prst="rect">
              <a:avLst/>
            </a:prstGeom>
            <a:noFill/>
          </p:spPr>
          <p:txBody>
            <a:bodyPr vert="vert270" wrap="square" rtlCol="0">
              <a:spAutoFit/>
            </a:bodyPr>
            <a:lstStyle/>
            <a:p>
              <a:r>
                <a:rPr lang="fr-FR" dirty="0" smtClean="0">
                  <a:solidFill>
                    <a:schemeClr val="bg1"/>
                  </a:solidFill>
                </a:rPr>
                <a:t>Vent</a:t>
              </a:r>
              <a:endParaRPr lang="fr-FR" dirty="0">
                <a:solidFill>
                  <a:schemeClr val="bg1"/>
                </a:solidFill>
              </a:endParaRPr>
            </a:p>
          </p:txBody>
        </p:sp>
      </p:grpSp>
      <p:grpSp>
        <p:nvGrpSpPr>
          <p:cNvPr id="49" name="Groupe 48"/>
          <p:cNvGrpSpPr/>
          <p:nvPr/>
        </p:nvGrpSpPr>
        <p:grpSpPr>
          <a:xfrm>
            <a:off x="3563888" y="620688"/>
            <a:ext cx="1728192" cy="1080120"/>
            <a:chOff x="3563888" y="620688"/>
            <a:chExt cx="1728192" cy="1080120"/>
          </a:xfrm>
        </p:grpSpPr>
        <p:sp>
          <p:nvSpPr>
            <p:cNvPr id="3" name="Flèche droite 2"/>
            <p:cNvSpPr/>
            <p:nvPr/>
          </p:nvSpPr>
          <p:spPr>
            <a:xfrm rot="5400000">
              <a:off x="3887924" y="296652"/>
              <a:ext cx="1080120"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211960" y="836712"/>
              <a:ext cx="461665" cy="648072"/>
            </a:xfrm>
            <a:prstGeom prst="rect">
              <a:avLst/>
            </a:prstGeom>
            <a:noFill/>
          </p:spPr>
          <p:txBody>
            <a:bodyPr vert="vert270" wrap="square" rtlCol="0">
              <a:spAutoFit/>
            </a:bodyPr>
            <a:lstStyle/>
            <a:p>
              <a:r>
                <a:rPr lang="fr-FR" dirty="0" smtClean="0">
                  <a:solidFill>
                    <a:schemeClr val="bg1"/>
                  </a:solidFill>
                </a:rPr>
                <a:t>Vent</a:t>
              </a:r>
              <a:endParaRPr lang="fr-FR" dirty="0">
                <a:solidFill>
                  <a:schemeClr val="bg1"/>
                </a:solidFill>
              </a:endParaRPr>
            </a:p>
          </p:txBody>
        </p:sp>
      </p:grpSp>
      <p:grpSp>
        <p:nvGrpSpPr>
          <p:cNvPr id="50" name="Groupe 49"/>
          <p:cNvGrpSpPr/>
          <p:nvPr/>
        </p:nvGrpSpPr>
        <p:grpSpPr>
          <a:xfrm>
            <a:off x="6660232" y="692696"/>
            <a:ext cx="1728192" cy="1080120"/>
            <a:chOff x="6660232" y="692696"/>
            <a:chExt cx="1728192" cy="1080120"/>
          </a:xfrm>
        </p:grpSpPr>
        <p:sp>
          <p:nvSpPr>
            <p:cNvPr id="45" name="Flèche droite 44"/>
            <p:cNvSpPr/>
            <p:nvPr/>
          </p:nvSpPr>
          <p:spPr>
            <a:xfrm rot="5400000">
              <a:off x="6984268" y="368660"/>
              <a:ext cx="1080120"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7308304" y="908720"/>
              <a:ext cx="461665" cy="648072"/>
            </a:xfrm>
            <a:prstGeom prst="rect">
              <a:avLst/>
            </a:prstGeom>
            <a:noFill/>
          </p:spPr>
          <p:txBody>
            <a:bodyPr vert="vert270" wrap="square" rtlCol="0">
              <a:spAutoFit/>
            </a:bodyPr>
            <a:lstStyle/>
            <a:p>
              <a:r>
                <a:rPr lang="fr-FR" dirty="0" smtClean="0">
                  <a:solidFill>
                    <a:schemeClr val="bg1"/>
                  </a:solidFill>
                </a:rPr>
                <a:t>Vent</a:t>
              </a:r>
              <a:endParaRPr lang="fr-FR"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63"/>
                                        </p:tgtEl>
                                      </p:cBhvr>
                                    </p:animEffect>
                                    <p:set>
                                      <p:cBhvr>
                                        <p:cTn id="23" dur="1" fill="hold">
                                          <p:stCondLst>
                                            <p:cond delay="499"/>
                                          </p:stCondLst>
                                        </p:cTn>
                                        <p:tgtEl>
                                          <p:spTgt spid="63"/>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62"/>
                                        </p:tgtEl>
                                      </p:cBhvr>
                                    </p:animEffect>
                                    <p:set>
                                      <p:cBhvr>
                                        <p:cTn id="26" dur="1" fill="hold">
                                          <p:stCondLst>
                                            <p:cond delay="499"/>
                                          </p:stCondLst>
                                        </p:cTn>
                                        <p:tgtEl>
                                          <p:spTgt spid="62"/>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nodeType="clickEffect">
                                  <p:stCondLst>
                                    <p:cond delay="0"/>
                                  </p:stCondLst>
                                  <p:childTnLst>
                                    <p:animEffect transition="out" filter="checkerboard(across)">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61"/>
                                        </p:tgtEl>
                                      </p:cBhvr>
                                    </p:animEffect>
                                    <p:set>
                                      <p:cBhvr>
                                        <p:cTn id="52" dur="1" fill="hold">
                                          <p:stCondLst>
                                            <p:cond delay="499"/>
                                          </p:stCondLst>
                                        </p:cTn>
                                        <p:tgtEl>
                                          <p:spTgt spid="6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1" grpId="1"/>
      <p:bldP spid="61" grpId="2"/>
      <p:bldP spid="62" grpId="0"/>
      <p:bldP spid="62" grpId="1"/>
      <p:bldP spid="6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5400000">
            <a:off x="6588224" y="620688"/>
            <a:ext cx="1152128"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sp>
        <p:nvSpPr>
          <p:cNvPr id="16" name="Flèche droite 15"/>
          <p:cNvSpPr/>
          <p:nvPr/>
        </p:nvSpPr>
        <p:spPr>
          <a:xfrm rot="5400000">
            <a:off x="1259632" y="620688"/>
            <a:ext cx="1152128"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grpSp>
        <p:nvGrpSpPr>
          <p:cNvPr id="42" name="Groupe 41"/>
          <p:cNvGrpSpPr/>
          <p:nvPr/>
        </p:nvGrpSpPr>
        <p:grpSpPr>
          <a:xfrm rot="972260">
            <a:off x="6557262" y="2348880"/>
            <a:ext cx="1487674" cy="3705637"/>
            <a:chOff x="6310485" y="2492896"/>
            <a:chExt cx="1487674" cy="3705637"/>
          </a:xfrm>
        </p:grpSpPr>
        <p:grpSp>
          <p:nvGrpSpPr>
            <p:cNvPr id="18" name="Groupe 17"/>
            <p:cNvGrpSpPr/>
            <p:nvPr/>
          </p:nvGrpSpPr>
          <p:grpSpPr>
            <a:xfrm rot="6973830">
              <a:off x="5817939" y="3465004"/>
              <a:ext cx="2952328" cy="1008112"/>
              <a:chOff x="2915816" y="2348880"/>
              <a:chExt cx="2952328" cy="1008112"/>
            </a:xfrm>
          </p:grpSpPr>
          <p:grpSp>
            <p:nvGrpSpPr>
              <p:cNvPr id="19" name="Groupe 13"/>
              <p:cNvGrpSpPr/>
              <p:nvPr/>
            </p:nvGrpSpPr>
            <p:grpSpPr>
              <a:xfrm>
                <a:off x="2915816" y="2348880"/>
                <a:ext cx="2952328" cy="1008112"/>
                <a:chOff x="2915816" y="2348880"/>
                <a:chExt cx="2952328" cy="1008112"/>
              </a:xfrm>
            </p:grpSpPr>
            <p:sp>
              <p:nvSpPr>
                <p:cNvPr id="21" name="Rectangle 20"/>
                <p:cNvSpPr/>
                <p:nvPr/>
              </p:nvSpPr>
              <p:spPr>
                <a:xfrm>
                  <a:off x="2915816" y="27809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364088" y="23488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364088" y="32129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a:stCxn id="22" idx="2"/>
                  <a:endCxn id="23" idx="0"/>
                </p:cNvCxnSpPr>
                <p:nvPr/>
              </p:nvCxnSpPr>
              <p:spPr>
                <a:xfrm>
                  <a:off x="5544108"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21" idx="3"/>
                </p:cNvCxnSpPr>
                <p:nvPr/>
              </p:nvCxnSpPr>
              <p:spPr>
                <a:xfrm>
                  <a:off x="3275856" y="2852936"/>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4095974" y="2636912"/>
                  <a:ext cx="1772170"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à coins arrondis 19"/>
              <p:cNvSpPr/>
              <p:nvPr/>
            </p:nvSpPr>
            <p:spPr>
              <a:xfrm>
                <a:off x="3923928" y="278092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Corde 26"/>
            <p:cNvSpPr/>
            <p:nvPr/>
          </p:nvSpPr>
          <p:spPr>
            <a:xfrm rot="1727854" flipH="1">
              <a:off x="6310485" y="3505271"/>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37"/>
          <p:cNvGrpSpPr/>
          <p:nvPr/>
        </p:nvGrpSpPr>
        <p:grpSpPr>
          <a:xfrm>
            <a:off x="1261468" y="2492896"/>
            <a:ext cx="1654348" cy="3564785"/>
            <a:chOff x="6547874" y="1409265"/>
            <a:chExt cx="1654348" cy="3564785"/>
          </a:xfrm>
        </p:grpSpPr>
        <p:grpSp>
          <p:nvGrpSpPr>
            <p:cNvPr id="28" name="Groupe 27"/>
            <p:cNvGrpSpPr/>
            <p:nvPr/>
          </p:nvGrpSpPr>
          <p:grpSpPr>
            <a:xfrm rot="3119055">
              <a:off x="5575766" y="2381373"/>
              <a:ext cx="2952327" cy="1008112"/>
              <a:chOff x="2915816" y="2348880"/>
              <a:chExt cx="2952327" cy="1008112"/>
            </a:xfrm>
          </p:grpSpPr>
          <p:grpSp>
            <p:nvGrpSpPr>
              <p:cNvPr id="29" name="Groupe 13"/>
              <p:cNvGrpSpPr/>
              <p:nvPr/>
            </p:nvGrpSpPr>
            <p:grpSpPr>
              <a:xfrm>
                <a:off x="2915816" y="2348880"/>
                <a:ext cx="2952327" cy="1008112"/>
                <a:chOff x="2915816" y="2348880"/>
                <a:chExt cx="2952327" cy="1008112"/>
              </a:xfrm>
            </p:grpSpPr>
            <p:sp>
              <p:nvSpPr>
                <p:cNvPr id="31" name="Rectangle 30"/>
                <p:cNvSpPr/>
                <p:nvPr/>
              </p:nvSpPr>
              <p:spPr>
                <a:xfrm>
                  <a:off x="2915816" y="27809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364088" y="23488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5364088" y="32129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a:stCxn id="32" idx="2"/>
                  <a:endCxn id="33" idx="0"/>
                </p:cNvCxnSpPr>
                <p:nvPr/>
              </p:nvCxnSpPr>
              <p:spPr>
                <a:xfrm>
                  <a:off x="5544108"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31" idx="3"/>
                </p:cNvCxnSpPr>
                <p:nvPr/>
              </p:nvCxnSpPr>
              <p:spPr>
                <a:xfrm>
                  <a:off x="3275856" y="2852936"/>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4115976" y="2636913"/>
                  <a:ext cx="1752167"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Rectangle à coins arrondis 29"/>
              <p:cNvSpPr/>
              <p:nvPr/>
            </p:nvSpPr>
            <p:spPr>
              <a:xfrm>
                <a:off x="3923928" y="278092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 name="Corde 36"/>
            <p:cNvSpPr/>
            <p:nvPr/>
          </p:nvSpPr>
          <p:spPr>
            <a:xfrm rot="19189132">
              <a:off x="7194110" y="2280788"/>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9" name="Rectangle 38"/>
          <p:cNvSpPr/>
          <p:nvPr/>
        </p:nvSpPr>
        <p:spPr>
          <a:xfrm>
            <a:off x="611560" y="332656"/>
            <a:ext cx="3783728" cy="369332"/>
          </a:xfrm>
          <a:prstGeom prst="rect">
            <a:avLst/>
          </a:prstGeom>
        </p:spPr>
        <p:txBody>
          <a:bodyPr wrap="none">
            <a:spAutoFit/>
          </a:bodyPr>
          <a:lstStyle/>
          <a:p>
            <a:r>
              <a:rPr lang="fr-FR" b="1" dirty="0" smtClean="0"/>
              <a:t>3.2 Le fonctionnement du char à voile</a:t>
            </a:r>
            <a:endParaRPr lang="fr-FR" b="1" dirty="0"/>
          </a:p>
        </p:txBody>
      </p:sp>
      <p:sp>
        <p:nvSpPr>
          <p:cNvPr id="40" name="Rectangle 39"/>
          <p:cNvSpPr/>
          <p:nvPr/>
        </p:nvSpPr>
        <p:spPr>
          <a:xfrm>
            <a:off x="2483768" y="2348880"/>
            <a:ext cx="4572000" cy="1200329"/>
          </a:xfrm>
          <a:prstGeom prst="rect">
            <a:avLst/>
          </a:prstGeom>
        </p:spPr>
        <p:txBody>
          <a:bodyPr>
            <a:spAutoFit/>
          </a:bodyPr>
          <a:lstStyle/>
          <a:p>
            <a:r>
              <a:rPr lang="fr-FR" b="1" dirty="0"/>
              <a:t>Faire du Près </a:t>
            </a:r>
            <a:r>
              <a:rPr lang="fr-FR" dirty="0"/>
              <a:t>: La position Près du vent est entre le Travers et le Face, Juste assez pour avancer. Pour aller vite en Près, il faut tirer l’écoute au maximum.</a:t>
            </a:r>
          </a:p>
        </p:txBody>
      </p:sp>
      <p:cxnSp>
        <p:nvCxnSpPr>
          <p:cNvPr id="43" name="Connecteur droit 42"/>
          <p:cNvCxnSpPr/>
          <p:nvPr/>
        </p:nvCxnSpPr>
        <p:spPr>
          <a:xfrm>
            <a:off x="395536" y="2204864"/>
            <a:ext cx="3096344" cy="403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5724128" y="2636912"/>
            <a:ext cx="3096344" cy="33843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260648"/>
            <a:ext cx="7704856" cy="369332"/>
          </a:xfrm>
          <a:prstGeom prst="rect">
            <a:avLst/>
          </a:prstGeom>
          <a:noFill/>
        </p:spPr>
        <p:txBody>
          <a:bodyPr wrap="square" rtlCol="0">
            <a:spAutoFit/>
          </a:bodyPr>
          <a:lstStyle/>
          <a:p>
            <a:r>
              <a:rPr lang="fr-FR" b="1" dirty="0" smtClean="0"/>
              <a:t>3.3 Le fonctionnement, les termes de la propulsion vélique</a:t>
            </a:r>
            <a:endParaRPr lang="fr-FR" b="1" dirty="0"/>
          </a:p>
        </p:txBody>
      </p:sp>
      <p:sp>
        <p:nvSpPr>
          <p:cNvPr id="12" name="Rectangle à coins arrondis 11"/>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rot="5626870">
            <a:off x="85083" y="2180581"/>
            <a:ext cx="2020567" cy="3289797"/>
            <a:chOff x="657528" y="3730444"/>
            <a:chExt cx="2020567" cy="3289797"/>
          </a:xfrm>
        </p:grpSpPr>
        <p:sp>
          <p:nvSpPr>
            <p:cNvPr id="13" name="Rectangle 12"/>
            <p:cNvSpPr/>
            <p:nvPr/>
          </p:nvSpPr>
          <p:spPr>
            <a:xfrm rot="3119055">
              <a:off x="549516" y="383845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3119055">
              <a:off x="2397739" y="5501217"/>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rot="3119055">
              <a:off x="1716968" y="6033395"/>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a:stCxn id="14" idx="2"/>
              <a:endCxn id="15" idx="0"/>
            </p:cNvCxnSpPr>
            <p:nvPr/>
          </p:nvCxnSpPr>
          <p:spPr>
            <a:xfrm rot="3119055">
              <a:off x="2237373" y="5479274"/>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3" idx="3"/>
            </p:cNvCxnSpPr>
            <p:nvPr/>
          </p:nvCxnSpPr>
          <p:spPr>
            <a:xfrm rot="3119055">
              <a:off x="411679" y="4931620"/>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rot="3119055">
              <a:off x="1021295" y="5188364"/>
              <a:ext cx="1752167"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rot="3119055">
              <a:off x="1211880" y="4547592"/>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orde 19"/>
            <p:cNvSpPr/>
            <p:nvPr/>
          </p:nvSpPr>
          <p:spPr>
            <a:xfrm rot="19189132">
              <a:off x="1669983" y="4326979"/>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p:cNvGrpSpPr/>
          <p:nvPr/>
        </p:nvGrpSpPr>
        <p:grpSpPr>
          <a:xfrm rot="6688844">
            <a:off x="5346441" y="2458753"/>
            <a:ext cx="1806382" cy="3668694"/>
            <a:chOff x="929481" y="706564"/>
            <a:chExt cx="1806382" cy="3668694"/>
          </a:xfrm>
        </p:grpSpPr>
        <p:sp>
          <p:nvSpPr>
            <p:cNvPr id="21" name="Rectangle 20"/>
            <p:cNvSpPr/>
            <p:nvPr/>
          </p:nvSpPr>
          <p:spPr>
            <a:xfrm rot="6714288">
              <a:off x="2169779" y="8145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rot="6714288">
              <a:off x="1615388" y="3262369"/>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6714288">
              <a:off x="821469" y="292126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p:nvPr/>
          </p:nvCxnSpPr>
          <p:spPr>
            <a:xfrm rot="3595233" flipH="1">
              <a:off x="1113736" y="2943402"/>
              <a:ext cx="569425" cy="440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3595233">
              <a:off x="1169467" y="1225426"/>
              <a:ext cx="1371491" cy="1761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rot="6714288">
              <a:off x="740290" y="2440584"/>
              <a:ext cx="1752167"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rot="6714288">
              <a:off x="1937594" y="1669377"/>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Corde 27"/>
            <p:cNvSpPr/>
            <p:nvPr/>
          </p:nvSpPr>
          <p:spPr>
            <a:xfrm rot="1337343" flipH="1">
              <a:off x="1009245" y="1681996"/>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Flèche droite 32"/>
          <p:cNvSpPr/>
          <p:nvPr/>
        </p:nvSpPr>
        <p:spPr>
          <a:xfrm flipH="1">
            <a:off x="7668344" y="2852936"/>
            <a:ext cx="1008112"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sp>
        <p:nvSpPr>
          <p:cNvPr id="10" name="Rectangle 9"/>
          <p:cNvSpPr/>
          <p:nvPr/>
        </p:nvSpPr>
        <p:spPr>
          <a:xfrm>
            <a:off x="611560" y="980728"/>
            <a:ext cx="8033546" cy="923330"/>
          </a:xfrm>
          <a:prstGeom prst="rect">
            <a:avLst/>
          </a:prstGeom>
        </p:spPr>
        <p:txBody>
          <a:bodyPr wrap="square">
            <a:spAutoFit/>
          </a:bodyPr>
          <a:lstStyle/>
          <a:p>
            <a:r>
              <a:rPr lang="fr-FR" b="1" dirty="0"/>
              <a:t>Virement de Bord </a:t>
            </a:r>
            <a:r>
              <a:rPr lang="fr-FR" dirty="0"/>
              <a:t>: le virement de bord est le virage Face </a:t>
            </a:r>
            <a:r>
              <a:rPr lang="fr-FR" dirty="0" smtClean="0"/>
              <a:t>au </a:t>
            </a:r>
            <a:r>
              <a:rPr lang="fr-FR" dirty="0"/>
              <a:t>vent, celui qu’il faut faire le plus court possible. Pendant que la voile passe au dessus de la tête du pilote, il faut relâcher un peu l’écoute pour la retirer en sortant du Virement.</a:t>
            </a:r>
          </a:p>
        </p:txBody>
      </p:sp>
      <p:sp>
        <p:nvSpPr>
          <p:cNvPr id="29" name="Forme libre 28"/>
          <p:cNvSpPr/>
          <p:nvPr/>
        </p:nvSpPr>
        <p:spPr>
          <a:xfrm>
            <a:off x="707366" y="2332008"/>
            <a:ext cx="7970808" cy="3239219"/>
          </a:xfrm>
          <a:custGeom>
            <a:avLst/>
            <a:gdLst>
              <a:gd name="connsiteX0" fmla="*/ 0 w 7970808"/>
              <a:gd name="connsiteY0" fmla="*/ 2015705 h 3239219"/>
              <a:gd name="connsiteX1" fmla="*/ 621102 w 7970808"/>
              <a:gd name="connsiteY1" fmla="*/ 1601637 h 3239219"/>
              <a:gd name="connsiteX2" fmla="*/ 1181819 w 7970808"/>
              <a:gd name="connsiteY2" fmla="*/ 1135811 h 3239219"/>
              <a:gd name="connsiteX3" fmla="*/ 1820174 w 7970808"/>
              <a:gd name="connsiteY3" fmla="*/ 687237 h 3239219"/>
              <a:gd name="connsiteX4" fmla="*/ 2441276 w 7970808"/>
              <a:gd name="connsiteY4" fmla="*/ 221411 h 3239219"/>
              <a:gd name="connsiteX5" fmla="*/ 3269411 w 7970808"/>
              <a:gd name="connsiteY5" fmla="*/ 31630 h 3239219"/>
              <a:gd name="connsiteX6" fmla="*/ 4132053 w 7970808"/>
              <a:gd name="connsiteY6" fmla="*/ 411192 h 3239219"/>
              <a:gd name="connsiteX7" fmla="*/ 4856672 w 7970808"/>
              <a:gd name="connsiteY7" fmla="*/ 1032294 h 3239219"/>
              <a:gd name="connsiteX8" fmla="*/ 5477774 w 7970808"/>
              <a:gd name="connsiteY8" fmla="*/ 1670649 h 3239219"/>
              <a:gd name="connsiteX9" fmla="*/ 6262777 w 7970808"/>
              <a:gd name="connsiteY9" fmla="*/ 2472905 h 3239219"/>
              <a:gd name="connsiteX10" fmla="*/ 7237562 w 7970808"/>
              <a:gd name="connsiteY10" fmla="*/ 3128513 h 3239219"/>
              <a:gd name="connsiteX11" fmla="*/ 7970808 w 7970808"/>
              <a:gd name="connsiteY11" fmla="*/ 3137139 h 323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70808" h="3239219">
                <a:moveTo>
                  <a:pt x="0" y="2015705"/>
                </a:moveTo>
                <a:cubicBezTo>
                  <a:pt x="212066" y="1881995"/>
                  <a:pt x="424132" y="1748286"/>
                  <a:pt x="621102" y="1601637"/>
                </a:cubicBezTo>
                <a:cubicBezTo>
                  <a:pt x="818072" y="1454988"/>
                  <a:pt x="981974" y="1288211"/>
                  <a:pt x="1181819" y="1135811"/>
                </a:cubicBezTo>
                <a:cubicBezTo>
                  <a:pt x="1381664" y="983411"/>
                  <a:pt x="1610265" y="839637"/>
                  <a:pt x="1820174" y="687237"/>
                </a:cubicBezTo>
                <a:cubicBezTo>
                  <a:pt x="2030083" y="534837"/>
                  <a:pt x="2199737" y="330679"/>
                  <a:pt x="2441276" y="221411"/>
                </a:cubicBezTo>
                <a:cubicBezTo>
                  <a:pt x="2682816" y="112143"/>
                  <a:pt x="2987615" y="0"/>
                  <a:pt x="3269411" y="31630"/>
                </a:cubicBezTo>
                <a:cubicBezTo>
                  <a:pt x="3551207" y="63260"/>
                  <a:pt x="3867510" y="244415"/>
                  <a:pt x="4132053" y="411192"/>
                </a:cubicBezTo>
                <a:cubicBezTo>
                  <a:pt x="4396597" y="577969"/>
                  <a:pt x="4632385" y="822385"/>
                  <a:pt x="4856672" y="1032294"/>
                </a:cubicBezTo>
                <a:cubicBezTo>
                  <a:pt x="5080959" y="1242204"/>
                  <a:pt x="5477774" y="1670649"/>
                  <a:pt x="5477774" y="1670649"/>
                </a:cubicBezTo>
                <a:cubicBezTo>
                  <a:pt x="5712125" y="1910751"/>
                  <a:pt x="5969479" y="2229928"/>
                  <a:pt x="6262777" y="2472905"/>
                </a:cubicBezTo>
                <a:cubicBezTo>
                  <a:pt x="6556075" y="2715882"/>
                  <a:pt x="6952890" y="3017807"/>
                  <a:pt x="7237562" y="3128513"/>
                </a:cubicBezTo>
                <a:cubicBezTo>
                  <a:pt x="7522234" y="3239219"/>
                  <a:pt x="7746521" y="3188179"/>
                  <a:pt x="7970808" y="31371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3" name="Groupe 42"/>
          <p:cNvGrpSpPr/>
          <p:nvPr/>
        </p:nvGrpSpPr>
        <p:grpSpPr>
          <a:xfrm>
            <a:off x="2195736" y="1628800"/>
            <a:ext cx="3762874" cy="1811804"/>
            <a:chOff x="2051720" y="3933056"/>
            <a:chExt cx="3762874" cy="1811804"/>
          </a:xfrm>
        </p:grpSpPr>
        <p:cxnSp>
          <p:nvCxnSpPr>
            <p:cNvPr id="37" name="Connecteur droit 36"/>
            <p:cNvCxnSpPr/>
            <p:nvPr/>
          </p:nvCxnSpPr>
          <p:spPr>
            <a:xfrm rot="8146072" flipH="1">
              <a:off x="2916856" y="4429216"/>
              <a:ext cx="569425" cy="440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11265127">
              <a:off x="5454554" y="4973602"/>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rot="11265127">
              <a:off x="2945505" y="503454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rot="11265127">
              <a:off x="3082142" y="4181315"/>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p:nvPr/>
          </p:nvCxnSpPr>
          <p:spPr>
            <a:xfrm rot="8146072">
              <a:off x="3645421" y="3983559"/>
              <a:ext cx="1371491" cy="1761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a:xfrm rot="11265127">
              <a:off x="2862864" y="4551204"/>
              <a:ext cx="1752167"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rot="11265127">
              <a:off x="4509047" y="4806206"/>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orde 40"/>
            <p:cNvSpPr/>
            <p:nvPr/>
          </p:nvSpPr>
          <p:spPr>
            <a:xfrm rot="6644657" flipH="1">
              <a:off x="2894295" y="3090481"/>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animBg="1"/>
      <p:bldP spid="10"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92696"/>
            <a:ext cx="8102704" cy="923330"/>
          </a:xfrm>
          <a:prstGeom prst="rect">
            <a:avLst/>
          </a:prstGeom>
        </p:spPr>
        <p:txBody>
          <a:bodyPr wrap="square">
            <a:spAutoFit/>
          </a:bodyPr>
          <a:lstStyle/>
          <a:p>
            <a:r>
              <a:rPr lang="fr-FR" b="1" dirty="0"/>
              <a:t>Empannage </a:t>
            </a:r>
            <a:r>
              <a:rPr lang="fr-FR" dirty="0"/>
              <a:t>: C’est le virage dos au </a:t>
            </a:r>
            <a:r>
              <a:rPr lang="fr-FR" dirty="0" smtClean="0"/>
              <a:t>vent, </a:t>
            </a:r>
            <a:r>
              <a:rPr lang="fr-FR" dirty="0"/>
              <a:t>le grand virage </a:t>
            </a:r>
            <a:r>
              <a:rPr lang="fr-FR" dirty="0" smtClean="0"/>
              <a:t>pour lequel </a:t>
            </a:r>
            <a:r>
              <a:rPr lang="fr-FR" dirty="0"/>
              <a:t>il faut mettre sa voile entre </a:t>
            </a:r>
            <a:r>
              <a:rPr lang="fr-FR" dirty="0" smtClean="0"/>
              <a:t>la position tirée </a:t>
            </a:r>
            <a:r>
              <a:rPr lang="fr-FR" dirty="0"/>
              <a:t>au maximum et </a:t>
            </a:r>
            <a:r>
              <a:rPr lang="fr-FR" dirty="0" smtClean="0"/>
              <a:t>tirée </a:t>
            </a:r>
            <a:r>
              <a:rPr lang="fr-FR" dirty="0"/>
              <a:t>au minimum. Il faut aussi penser </a:t>
            </a:r>
            <a:r>
              <a:rPr lang="fr-FR" dirty="0" smtClean="0"/>
              <a:t>à </a:t>
            </a:r>
            <a:r>
              <a:rPr lang="fr-FR" dirty="0"/>
              <a:t>relâcher un peu la voile pendant qu’elle passe au dessus de la tête du pilote.</a:t>
            </a:r>
          </a:p>
        </p:txBody>
      </p:sp>
      <p:sp>
        <p:nvSpPr>
          <p:cNvPr id="6" name="ZoneTexte 5"/>
          <p:cNvSpPr txBox="1"/>
          <p:nvPr/>
        </p:nvSpPr>
        <p:spPr>
          <a:xfrm>
            <a:off x="395536" y="260648"/>
            <a:ext cx="7704856" cy="369332"/>
          </a:xfrm>
          <a:prstGeom prst="rect">
            <a:avLst/>
          </a:prstGeom>
          <a:noFill/>
        </p:spPr>
        <p:txBody>
          <a:bodyPr wrap="square" rtlCol="0">
            <a:spAutoFit/>
          </a:bodyPr>
          <a:lstStyle/>
          <a:p>
            <a:r>
              <a:rPr lang="fr-FR" b="1" dirty="0" smtClean="0"/>
              <a:t>3.4 Le fonctionnement, les termes de la propulsion vélique</a:t>
            </a:r>
            <a:endParaRPr lang="fr-FR" b="1" dirty="0"/>
          </a:p>
        </p:txBody>
      </p:sp>
      <p:sp>
        <p:nvSpPr>
          <p:cNvPr id="7" name="Rectangle à coins arrondis 6"/>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p:cNvGrpSpPr/>
          <p:nvPr/>
        </p:nvGrpSpPr>
        <p:grpSpPr>
          <a:xfrm>
            <a:off x="539552" y="3501008"/>
            <a:ext cx="1436559" cy="3660528"/>
            <a:chOff x="948396" y="3032079"/>
            <a:chExt cx="1436559" cy="3660528"/>
          </a:xfrm>
        </p:grpSpPr>
        <p:grpSp>
          <p:nvGrpSpPr>
            <p:cNvPr id="15" name="Groupe 14"/>
            <p:cNvGrpSpPr/>
            <p:nvPr/>
          </p:nvGrpSpPr>
          <p:grpSpPr>
            <a:xfrm rot="12879886">
              <a:off x="1376843" y="3032079"/>
              <a:ext cx="1008112" cy="2952328"/>
              <a:chOff x="1403648" y="3212976"/>
              <a:chExt cx="1008112" cy="2952328"/>
            </a:xfrm>
          </p:grpSpPr>
          <p:sp>
            <p:nvSpPr>
              <p:cNvPr id="8" name="Rectangle 7"/>
              <p:cNvSpPr/>
              <p:nvPr/>
            </p:nvSpPr>
            <p:spPr>
              <a:xfrm rot="16200000">
                <a:off x="1727684" y="59132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16200000">
                <a:off x="1295636"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16200000">
                <a:off x="2159732"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9" idx="2"/>
                <a:endCxn id="10" idx="0"/>
              </p:cNvCxnSpPr>
              <p:nvPr/>
            </p:nvCxnSpPr>
            <p:spPr>
              <a:xfrm rot="16200000">
                <a:off x="1907704" y="3176972"/>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a:stCxn id="8" idx="3"/>
              </p:cNvCxnSpPr>
              <p:nvPr/>
            </p:nvCxnSpPr>
            <p:spPr>
              <a:xfrm rot="16200000">
                <a:off x="791580" y="4689140"/>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rot="16200000">
                <a:off x="1043608" y="3861048"/>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rot="16200000">
                <a:off x="1835696" y="5013176"/>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Corde 15"/>
            <p:cNvSpPr/>
            <p:nvPr/>
          </p:nvSpPr>
          <p:spPr>
            <a:xfrm rot="1685204" flipH="1">
              <a:off x="948396" y="3999345"/>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Flèche droite 16"/>
          <p:cNvSpPr/>
          <p:nvPr/>
        </p:nvSpPr>
        <p:spPr>
          <a:xfrm>
            <a:off x="251520" y="2780928"/>
            <a:ext cx="1008112"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grpSp>
        <p:nvGrpSpPr>
          <p:cNvPr id="46" name="Groupe 45"/>
          <p:cNvGrpSpPr/>
          <p:nvPr/>
        </p:nvGrpSpPr>
        <p:grpSpPr>
          <a:xfrm rot="223788">
            <a:off x="5848405" y="3614355"/>
            <a:ext cx="3540923" cy="1722270"/>
            <a:chOff x="5494641" y="3630530"/>
            <a:chExt cx="3540923" cy="1722270"/>
          </a:xfrm>
        </p:grpSpPr>
        <p:grpSp>
          <p:nvGrpSpPr>
            <p:cNvPr id="18" name="Groupe 17"/>
            <p:cNvGrpSpPr/>
            <p:nvPr/>
          </p:nvGrpSpPr>
          <p:grpSpPr>
            <a:xfrm rot="18747730">
              <a:off x="7055344" y="3372580"/>
              <a:ext cx="1008112" cy="2952328"/>
              <a:chOff x="1403648" y="3212976"/>
              <a:chExt cx="1008112" cy="2952328"/>
            </a:xfrm>
          </p:grpSpPr>
          <p:sp>
            <p:nvSpPr>
              <p:cNvPr id="19" name="Rectangle 18"/>
              <p:cNvSpPr/>
              <p:nvPr/>
            </p:nvSpPr>
            <p:spPr>
              <a:xfrm rot="16200000">
                <a:off x="1727684" y="59132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rot="16200000">
                <a:off x="1295636"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rot="16200000">
                <a:off x="2159732"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a:stCxn id="20" idx="2"/>
                <a:endCxn id="21" idx="0"/>
              </p:cNvCxnSpPr>
              <p:nvPr/>
            </p:nvCxnSpPr>
            <p:spPr>
              <a:xfrm rot="16200000">
                <a:off x="1907704" y="3176972"/>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9" idx="3"/>
              </p:cNvCxnSpPr>
              <p:nvPr/>
            </p:nvCxnSpPr>
            <p:spPr>
              <a:xfrm rot="16200000">
                <a:off x="791580" y="4689140"/>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rot="16200000">
                <a:off x="1043608" y="3861048"/>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rot="16200000">
                <a:off x="1835696" y="5013176"/>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Corde 25"/>
            <p:cNvSpPr/>
            <p:nvPr/>
          </p:nvSpPr>
          <p:spPr>
            <a:xfrm rot="7951321">
              <a:off x="6337216" y="2787955"/>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e 38"/>
          <p:cNvGrpSpPr/>
          <p:nvPr/>
        </p:nvGrpSpPr>
        <p:grpSpPr>
          <a:xfrm rot="20446910">
            <a:off x="2780439" y="1325158"/>
            <a:ext cx="3667443" cy="1548429"/>
            <a:chOff x="4652105" y="1836264"/>
            <a:chExt cx="3667443" cy="1548429"/>
          </a:xfrm>
        </p:grpSpPr>
        <p:grpSp>
          <p:nvGrpSpPr>
            <p:cNvPr id="29" name="Groupe 28"/>
            <p:cNvGrpSpPr/>
            <p:nvPr/>
          </p:nvGrpSpPr>
          <p:grpSpPr>
            <a:xfrm rot="16971153">
              <a:off x="6339328" y="1404473"/>
              <a:ext cx="1008112" cy="2952328"/>
              <a:chOff x="1403648" y="3212976"/>
              <a:chExt cx="1008112" cy="2952328"/>
            </a:xfrm>
          </p:grpSpPr>
          <p:sp>
            <p:nvSpPr>
              <p:cNvPr id="30" name="Rectangle 29"/>
              <p:cNvSpPr/>
              <p:nvPr/>
            </p:nvSpPr>
            <p:spPr>
              <a:xfrm rot="16200000">
                <a:off x="1727684" y="59132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rot="16200000">
                <a:off x="1295636"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rot="16200000">
                <a:off x="2159732"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a:stCxn id="31" idx="2"/>
                <a:endCxn id="32" idx="0"/>
              </p:cNvCxnSpPr>
              <p:nvPr/>
            </p:nvCxnSpPr>
            <p:spPr>
              <a:xfrm rot="16200000">
                <a:off x="1907704" y="3176972"/>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0" idx="3"/>
              </p:cNvCxnSpPr>
              <p:nvPr/>
            </p:nvCxnSpPr>
            <p:spPr>
              <a:xfrm rot="16200000">
                <a:off x="791580" y="4689140"/>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6200000">
                <a:off x="1043608" y="3861048"/>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rot="16200000">
                <a:off x="1835696" y="5013176"/>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Corde 37"/>
            <p:cNvSpPr/>
            <p:nvPr/>
          </p:nvSpPr>
          <p:spPr>
            <a:xfrm rot="7059493" flipH="1">
              <a:off x="5494680" y="993689"/>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43"/>
          <p:cNvSpPr/>
          <p:nvPr/>
        </p:nvSpPr>
        <p:spPr>
          <a:xfrm>
            <a:off x="1219200" y="1998663"/>
            <a:ext cx="7591425" cy="4059237"/>
          </a:xfrm>
          <a:custGeom>
            <a:avLst/>
            <a:gdLst>
              <a:gd name="connsiteX0" fmla="*/ 0 w 7591425"/>
              <a:gd name="connsiteY0" fmla="*/ 4059237 h 4059237"/>
              <a:gd name="connsiteX1" fmla="*/ 1228725 w 7591425"/>
              <a:gd name="connsiteY1" fmla="*/ 2220912 h 4059237"/>
              <a:gd name="connsiteX2" fmla="*/ 1866900 w 7591425"/>
              <a:gd name="connsiteY2" fmla="*/ 1192212 h 4059237"/>
              <a:gd name="connsiteX3" fmla="*/ 2609850 w 7591425"/>
              <a:gd name="connsiteY3" fmla="*/ 354012 h 4059237"/>
              <a:gd name="connsiteX4" fmla="*/ 3790950 w 7591425"/>
              <a:gd name="connsiteY4" fmla="*/ 77787 h 4059237"/>
              <a:gd name="connsiteX5" fmla="*/ 4829175 w 7591425"/>
              <a:gd name="connsiteY5" fmla="*/ 820737 h 4059237"/>
              <a:gd name="connsiteX6" fmla="*/ 6000750 w 7591425"/>
              <a:gd name="connsiteY6" fmla="*/ 2449512 h 4059237"/>
              <a:gd name="connsiteX7" fmla="*/ 7591425 w 7591425"/>
              <a:gd name="connsiteY7" fmla="*/ 3925887 h 405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425" h="4059237">
                <a:moveTo>
                  <a:pt x="0" y="4059237"/>
                </a:moveTo>
                <a:cubicBezTo>
                  <a:pt x="458787" y="3378993"/>
                  <a:pt x="917575" y="2698749"/>
                  <a:pt x="1228725" y="2220912"/>
                </a:cubicBezTo>
                <a:cubicBezTo>
                  <a:pt x="1539875" y="1743075"/>
                  <a:pt x="1636713" y="1503362"/>
                  <a:pt x="1866900" y="1192212"/>
                </a:cubicBezTo>
                <a:cubicBezTo>
                  <a:pt x="2097087" y="881062"/>
                  <a:pt x="2289175" y="539749"/>
                  <a:pt x="2609850" y="354012"/>
                </a:cubicBezTo>
                <a:cubicBezTo>
                  <a:pt x="2930525" y="168275"/>
                  <a:pt x="3421063" y="0"/>
                  <a:pt x="3790950" y="77787"/>
                </a:cubicBezTo>
                <a:cubicBezTo>
                  <a:pt x="4160838" y="155575"/>
                  <a:pt x="4460875" y="425450"/>
                  <a:pt x="4829175" y="820737"/>
                </a:cubicBezTo>
                <a:cubicBezTo>
                  <a:pt x="5197475" y="1216024"/>
                  <a:pt x="5540375" y="1931987"/>
                  <a:pt x="6000750" y="2449512"/>
                </a:cubicBezTo>
                <a:cubicBezTo>
                  <a:pt x="6461125" y="2967037"/>
                  <a:pt x="7026275" y="3446462"/>
                  <a:pt x="7591425" y="39258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à coins arrondis 95"/>
          <p:cNvSpPr/>
          <p:nvPr/>
        </p:nvSpPr>
        <p:spPr>
          <a:xfrm>
            <a:off x="179512" y="188640"/>
            <a:ext cx="8784976" cy="6552728"/>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Flèche droite 67"/>
          <p:cNvSpPr/>
          <p:nvPr/>
        </p:nvSpPr>
        <p:spPr>
          <a:xfrm rot="5400000">
            <a:off x="7267473" y="219817"/>
            <a:ext cx="945757"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sp>
        <p:nvSpPr>
          <p:cNvPr id="81" name="Flèche droite 80"/>
          <p:cNvSpPr/>
          <p:nvPr/>
        </p:nvSpPr>
        <p:spPr>
          <a:xfrm rot="5400000">
            <a:off x="426713" y="229471"/>
            <a:ext cx="945757"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sp>
        <p:nvSpPr>
          <p:cNvPr id="95" name="ZoneTexte 94"/>
          <p:cNvSpPr txBox="1"/>
          <p:nvPr/>
        </p:nvSpPr>
        <p:spPr>
          <a:xfrm>
            <a:off x="1979712" y="188640"/>
            <a:ext cx="5904656" cy="369332"/>
          </a:xfrm>
          <a:prstGeom prst="rect">
            <a:avLst/>
          </a:prstGeom>
          <a:noFill/>
        </p:spPr>
        <p:txBody>
          <a:bodyPr wrap="square" rtlCol="0">
            <a:spAutoFit/>
          </a:bodyPr>
          <a:lstStyle/>
          <a:p>
            <a:pPr>
              <a:tabLst>
                <a:tab pos="3048000" algn="l"/>
              </a:tabLst>
            </a:pPr>
            <a:r>
              <a:rPr lang="fr-FR" b="1" dirty="0" smtClean="0"/>
              <a:t>3.5 Le fonctionnement, 	le paysage des allures</a:t>
            </a:r>
            <a:endParaRPr lang="fr-FR" b="1" dirty="0"/>
          </a:p>
        </p:txBody>
      </p:sp>
      <p:sp>
        <p:nvSpPr>
          <p:cNvPr id="97" name="Secteurs 96"/>
          <p:cNvSpPr/>
          <p:nvPr/>
        </p:nvSpPr>
        <p:spPr>
          <a:xfrm rot="19979582" flipV="1">
            <a:off x="1655108" y="790487"/>
            <a:ext cx="6048672" cy="6048672"/>
          </a:xfrm>
          <a:prstGeom prst="pie">
            <a:avLst>
              <a:gd name="adj1" fmla="val 12288470"/>
              <a:gd name="adj2" fmla="val 1684176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Secteurs 97"/>
          <p:cNvSpPr/>
          <p:nvPr/>
        </p:nvSpPr>
        <p:spPr>
          <a:xfrm rot="4368553">
            <a:off x="1613924" y="735381"/>
            <a:ext cx="6048672" cy="6130507"/>
          </a:xfrm>
          <a:prstGeom prst="pie">
            <a:avLst>
              <a:gd name="adj1" fmla="val 13501477"/>
              <a:gd name="adj2" fmla="val 15980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9" name="Secteurs 98"/>
          <p:cNvSpPr/>
          <p:nvPr/>
        </p:nvSpPr>
        <p:spPr>
          <a:xfrm rot="14637620" flipH="1">
            <a:off x="1632224" y="767603"/>
            <a:ext cx="6048672" cy="6048672"/>
          </a:xfrm>
          <a:prstGeom prst="pie">
            <a:avLst>
              <a:gd name="adj1" fmla="val 13419807"/>
              <a:gd name="adj2" fmla="val 158024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Secteurs 99"/>
          <p:cNvSpPr/>
          <p:nvPr/>
        </p:nvSpPr>
        <p:spPr>
          <a:xfrm rot="6962380">
            <a:off x="1632224" y="767603"/>
            <a:ext cx="6048672" cy="6048672"/>
          </a:xfrm>
          <a:prstGeom prst="pie">
            <a:avLst>
              <a:gd name="adj1" fmla="val 13419807"/>
              <a:gd name="adj2" fmla="val 158304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1" name="Secteurs 100"/>
          <p:cNvSpPr/>
          <p:nvPr/>
        </p:nvSpPr>
        <p:spPr>
          <a:xfrm rot="1522799">
            <a:off x="1695396" y="718479"/>
            <a:ext cx="6048672" cy="6048672"/>
          </a:xfrm>
          <a:prstGeom prst="pie">
            <a:avLst>
              <a:gd name="adj1" fmla="val 13003128"/>
              <a:gd name="adj2" fmla="val 1622464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02" name="Connecteur droit 101"/>
          <p:cNvCxnSpPr/>
          <p:nvPr/>
        </p:nvCxnSpPr>
        <p:spPr>
          <a:xfrm>
            <a:off x="1619672" y="2699267"/>
            <a:ext cx="6048672" cy="216024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V="1">
            <a:off x="1619672" y="2636913"/>
            <a:ext cx="6120680" cy="2232247"/>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3203848" y="827059"/>
            <a:ext cx="1512168" cy="2952328"/>
          </a:xfrm>
          <a:prstGeom prst="line">
            <a:avLst/>
          </a:prstGeom>
          <a:ln w="25400">
            <a:solidFill>
              <a:schemeClr val="tx1">
                <a:lumMod val="75000"/>
                <a:lumOff val="2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4716016" y="836712"/>
            <a:ext cx="1440160" cy="2942675"/>
          </a:xfrm>
          <a:prstGeom prst="line">
            <a:avLst/>
          </a:prstGeom>
          <a:ln w="2540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a:off x="2627784" y="3779387"/>
            <a:ext cx="2088232" cy="2601941"/>
          </a:xfrm>
          <a:prstGeom prst="straightConnector1">
            <a:avLst/>
          </a:prstGeom>
          <a:ln w="2540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a:off x="4716016" y="3779387"/>
            <a:ext cx="2016224" cy="2673949"/>
          </a:xfrm>
          <a:prstGeom prst="straightConnector1">
            <a:avLst/>
          </a:prstGeom>
          <a:ln w="2540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3419872" y="1126485"/>
            <a:ext cx="2520280" cy="646331"/>
          </a:xfrm>
          <a:prstGeom prst="rect">
            <a:avLst/>
          </a:prstGeom>
          <a:noFill/>
        </p:spPr>
        <p:txBody>
          <a:bodyPr wrap="square" rtlCol="0">
            <a:spAutoFit/>
          </a:bodyPr>
          <a:lstStyle/>
          <a:p>
            <a:pPr algn="ctr"/>
            <a:r>
              <a:rPr lang="fr-FR" dirty="0" smtClean="0"/>
              <a:t>Zone d’arrêt </a:t>
            </a:r>
          </a:p>
          <a:p>
            <a:pPr algn="ctr"/>
            <a:r>
              <a:rPr lang="fr-FR" dirty="0" smtClean="0"/>
              <a:t>Vent debout</a:t>
            </a:r>
          </a:p>
        </p:txBody>
      </p:sp>
      <p:sp>
        <p:nvSpPr>
          <p:cNvPr id="109" name="ZoneTexte 108"/>
          <p:cNvSpPr txBox="1"/>
          <p:nvPr/>
        </p:nvSpPr>
        <p:spPr>
          <a:xfrm>
            <a:off x="3635896" y="6023029"/>
            <a:ext cx="2376264" cy="646331"/>
          </a:xfrm>
          <a:prstGeom prst="rect">
            <a:avLst/>
          </a:prstGeom>
          <a:noFill/>
        </p:spPr>
        <p:txBody>
          <a:bodyPr wrap="square" rtlCol="0">
            <a:spAutoFit/>
          </a:bodyPr>
          <a:lstStyle/>
          <a:p>
            <a:pPr algn="ctr"/>
            <a:r>
              <a:rPr lang="fr-FR" dirty="0" smtClean="0"/>
              <a:t>Vent arrière</a:t>
            </a:r>
          </a:p>
          <a:p>
            <a:pPr algn="ctr"/>
            <a:r>
              <a:rPr lang="fr-FR" dirty="0" smtClean="0"/>
              <a:t>Zone non propulsive</a:t>
            </a:r>
            <a:endParaRPr lang="fr-FR" dirty="0"/>
          </a:p>
        </p:txBody>
      </p:sp>
      <p:sp>
        <p:nvSpPr>
          <p:cNvPr id="110" name="ZoneTexte 109"/>
          <p:cNvSpPr txBox="1"/>
          <p:nvPr/>
        </p:nvSpPr>
        <p:spPr>
          <a:xfrm>
            <a:off x="323528" y="3203323"/>
            <a:ext cx="1440160" cy="923330"/>
          </a:xfrm>
          <a:prstGeom prst="rect">
            <a:avLst/>
          </a:prstGeom>
          <a:noFill/>
        </p:spPr>
        <p:txBody>
          <a:bodyPr wrap="square" rtlCol="0">
            <a:spAutoFit/>
          </a:bodyPr>
          <a:lstStyle/>
          <a:p>
            <a:pPr algn="ctr"/>
            <a:r>
              <a:rPr lang="fr-FR" dirty="0" smtClean="0"/>
              <a:t>Zone de lancement rapide</a:t>
            </a:r>
            <a:endParaRPr lang="fr-FR" dirty="0"/>
          </a:p>
        </p:txBody>
      </p:sp>
      <p:grpSp>
        <p:nvGrpSpPr>
          <p:cNvPr id="111" name="Groupe 110"/>
          <p:cNvGrpSpPr/>
          <p:nvPr/>
        </p:nvGrpSpPr>
        <p:grpSpPr>
          <a:xfrm>
            <a:off x="1835696" y="3491355"/>
            <a:ext cx="2016224" cy="648072"/>
            <a:chOff x="5652120" y="3717032"/>
            <a:chExt cx="3771712" cy="1205855"/>
          </a:xfrm>
        </p:grpSpPr>
        <p:grpSp>
          <p:nvGrpSpPr>
            <p:cNvPr id="112" name="Groupe 64"/>
            <p:cNvGrpSpPr/>
            <p:nvPr/>
          </p:nvGrpSpPr>
          <p:grpSpPr>
            <a:xfrm>
              <a:off x="5652120" y="3717032"/>
              <a:ext cx="2952328" cy="1008112"/>
              <a:chOff x="5652120" y="3717032"/>
              <a:chExt cx="2952328" cy="1008112"/>
            </a:xfrm>
          </p:grpSpPr>
          <p:sp>
            <p:nvSpPr>
              <p:cNvPr id="114" name="Rectangle 113"/>
              <p:cNvSpPr/>
              <p:nvPr/>
            </p:nvSpPr>
            <p:spPr>
              <a:xfrm>
                <a:off x="5652120" y="41490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p:cNvSpPr/>
              <p:nvPr/>
            </p:nvSpPr>
            <p:spPr>
              <a:xfrm>
                <a:off x="8100392" y="3717032"/>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p:cNvSpPr/>
              <p:nvPr/>
            </p:nvSpPr>
            <p:spPr>
              <a:xfrm>
                <a:off x="8100392" y="45811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7" name="Connecteur droit 116"/>
              <p:cNvCxnSpPr>
                <a:stCxn id="115" idx="2"/>
                <a:endCxn id="116" idx="0"/>
              </p:cNvCxnSpPr>
              <p:nvPr/>
            </p:nvCxnSpPr>
            <p:spPr>
              <a:xfrm>
                <a:off x="8280412" y="3861048"/>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a:stCxn id="114" idx="3"/>
              </p:cNvCxnSpPr>
              <p:nvPr/>
            </p:nvCxnSpPr>
            <p:spPr>
              <a:xfrm>
                <a:off x="6012160" y="4221088"/>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Ellipse 118"/>
              <p:cNvSpPr/>
              <p:nvPr/>
            </p:nvSpPr>
            <p:spPr>
              <a:xfrm>
                <a:off x="6876256" y="4005064"/>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à coins arrondis 119"/>
              <p:cNvSpPr/>
              <p:nvPr/>
            </p:nvSpPr>
            <p:spPr>
              <a:xfrm>
                <a:off x="6660232" y="4149080"/>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3" name="Corde 112"/>
            <p:cNvSpPr/>
            <p:nvPr/>
          </p:nvSpPr>
          <p:spPr>
            <a:xfrm rot="16625235">
              <a:off x="7573145" y="3072200"/>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1" name="Groupe 120"/>
          <p:cNvGrpSpPr/>
          <p:nvPr/>
        </p:nvGrpSpPr>
        <p:grpSpPr>
          <a:xfrm flipH="1">
            <a:off x="5292080" y="3491355"/>
            <a:ext cx="2016224" cy="648072"/>
            <a:chOff x="5652120" y="3717032"/>
            <a:chExt cx="3771712" cy="1205855"/>
          </a:xfrm>
        </p:grpSpPr>
        <p:grpSp>
          <p:nvGrpSpPr>
            <p:cNvPr id="122" name="Groupe 64"/>
            <p:cNvGrpSpPr/>
            <p:nvPr/>
          </p:nvGrpSpPr>
          <p:grpSpPr>
            <a:xfrm>
              <a:off x="5652120" y="3717032"/>
              <a:ext cx="2952328" cy="1008112"/>
              <a:chOff x="5652120" y="3717032"/>
              <a:chExt cx="2952328" cy="1008112"/>
            </a:xfrm>
          </p:grpSpPr>
          <p:sp>
            <p:nvSpPr>
              <p:cNvPr id="124" name="Rectangle 123"/>
              <p:cNvSpPr/>
              <p:nvPr/>
            </p:nvSpPr>
            <p:spPr>
              <a:xfrm>
                <a:off x="5652120" y="41490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p:cNvSpPr/>
              <p:nvPr/>
            </p:nvSpPr>
            <p:spPr>
              <a:xfrm>
                <a:off x="8100392" y="3717032"/>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p:cNvSpPr/>
              <p:nvPr/>
            </p:nvSpPr>
            <p:spPr>
              <a:xfrm>
                <a:off x="8100392" y="45811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7" name="Connecteur droit 126"/>
              <p:cNvCxnSpPr>
                <a:stCxn id="125" idx="2"/>
                <a:endCxn id="126" idx="0"/>
              </p:cNvCxnSpPr>
              <p:nvPr/>
            </p:nvCxnSpPr>
            <p:spPr>
              <a:xfrm>
                <a:off x="8280412" y="3861048"/>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a:stCxn id="124" idx="3"/>
              </p:cNvCxnSpPr>
              <p:nvPr/>
            </p:nvCxnSpPr>
            <p:spPr>
              <a:xfrm>
                <a:off x="6012160" y="4221088"/>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Ellipse 128"/>
              <p:cNvSpPr/>
              <p:nvPr/>
            </p:nvSpPr>
            <p:spPr>
              <a:xfrm>
                <a:off x="6876256" y="4005064"/>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Rectangle à coins arrondis 129"/>
              <p:cNvSpPr/>
              <p:nvPr/>
            </p:nvSpPr>
            <p:spPr>
              <a:xfrm>
                <a:off x="6660232" y="4149080"/>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Corde 122"/>
            <p:cNvSpPr/>
            <p:nvPr/>
          </p:nvSpPr>
          <p:spPr>
            <a:xfrm rot="16625235">
              <a:off x="7573145" y="3072200"/>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p:cNvGrpSpPr/>
          <p:nvPr/>
        </p:nvGrpSpPr>
        <p:grpSpPr>
          <a:xfrm>
            <a:off x="4427984" y="4509120"/>
            <a:ext cx="1728192" cy="1584176"/>
            <a:chOff x="1403648" y="3212976"/>
            <a:chExt cx="3163444" cy="2952328"/>
          </a:xfrm>
        </p:grpSpPr>
        <p:sp>
          <p:nvSpPr>
            <p:cNvPr id="132" name="Rectangle 131"/>
            <p:cNvSpPr/>
            <p:nvPr/>
          </p:nvSpPr>
          <p:spPr>
            <a:xfrm rot="16200000">
              <a:off x="1727684" y="59132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132"/>
            <p:cNvSpPr/>
            <p:nvPr/>
          </p:nvSpPr>
          <p:spPr>
            <a:xfrm rot="16200000">
              <a:off x="1295636"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rot="16200000">
              <a:off x="2159732" y="3465004"/>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5" name="Connecteur droit 134"/>
            <p:cNvCxnSpPr>
              <a:stCxn id="133" idx="2"/>
              <a:endCxn id="134" idx="0"/>
            </p:cNvCxnSpPr>
            <p:nvPr/>
          </p:nvCxnSpPr>
          <p:spPr>
            <a:xfrm rot="16200000">
              <a:off x="1907704" y="3176972"/>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a:stCxn id="132" idx="3"/>
            </p:cNvCxnSpPr>
            <p:nvPr/>
          </p:nvCxnSpPr>
          <p:spPr>
            <a:xfrm rot="16200000">
              <a:off x="791580" y="4689140"/>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Ellipse 136"/>
            <p:cNvSpPr/>
            <p:nvPr/>
          </p:nvSpPr>
          <p:spPr>
            <a:xfrm rot="16200000">
              <a:off x="1043608" y="3861048"/>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à coins arrondis 137"/>
            <p:cNvSpPr/>
            <p:nvPr/>
          </p:nvSpPr>
          <p:spPr>
            <a:xfrm rot="16200000">
              <a:off x="1835696" y="5013176"/>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Corde 138"/>
            <p:cNvSpPr/>
            <p:nvPr/>
          </p:nvSpPr>
          <p:spPr>
            <a:xfrm rot="14915733">
              <a:off x="2716405" y="3259134"/>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0" name="Groupe 139"/>
          <p:cNvGrpSpPr/>
          <p:nvPr/>
        </p:nvGrpSpPr>
        <p:grpSpPr>
          <a:xfrm rot="648677">
            <a:off x="5620422" y="1662128"/>
            <a:ext cx="764281" cy="1744490"/>
            <a:chOff x="6310485" y="2492896"/>
            <a:chExt cx="1487674" cy="3705637"/>
          </a:xfrm>
        </p:grpSpPr>
        <p:grpSp>
          <p:nvGrpSpPr>
            <p:cNvPr id="141" name="Groupe 17"/>
            <p:cNvGrpSpPr/>
            <p:nvPr/>
          </p:nvGrpSpPr>
          <p:grpSpPr>
            <a:xfrm rot="6973830">
              <a:off x="5817939" y="3465004"/>
              <a:ext cx="2952328" cy="1008112"/>
              <a:chOff x="2915816" y="2348880"/>
              <a:chExt cx="2952328" cy="1008112"/>
            </a:xfrm>
          </p:grpSpPr>
          <p:grpSp>
            <p:nvGrpSpPr>
              <p:cNvPr id="143" name="Groupe 13"/>
              <p:cNvGrpSpPr/>
              <p:nvPr/>
            </p:nvGrpSpPr>
            <p:grpSpPr>
              <a:xfrm>
                <a:off x="2915816" y="2348880"/>
                <a:ext cx="2952328" cy="1008112"/>
                <a:chOff x="2915816" y="2348880"/>
                <a:chExt cx="2952328" cy="1008112"/>
              </a:xfrm>
            </p:grpSpPr>
            <p:sp>
              <p:nvSpPr>
                <p:cNvPr id="145" name="Rectangle 144"/>
                <p:cNvSpPr/>
                <p:nvPr/>
              </p:nvSpPr>
              <p:spPr>
                <a:xfrm>
                  <a:off x="2915816" y="27809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Rectangle 145"/>
                <p:cNvSpPr/>
                <p:nvPr/>
              </p:nvSpPr>
              <p:spPr>
                <a:xfrm>
                  <a:off x="5364088" y="23488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Rectangle 146"/>
                <p:cNvSpPr/>
                <p:nvPr/>
              </p:nvSpPr>
              <p:spPr>
                <a:xfrm>
                  <a:off x="5364088" y="32129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8" name="Connecteur droit 147"/>
                <p:cNvCxnSpPr>
                  <a:stCxn id="146" idx="2"/>
                  <a:endCxn id="147" idx="0"/>
                </p:cNvCxnSpPr>
                <p:nvPr/>
              </p:nvCxnSpPr>
              <p:spPr>
                <a:xfrm>
                  <a:off x="5544108"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a:stCxn id="145" idx="3"/>
                </p:cNvCxnSpPr>
                <p:nvPr/>
              </p:nvCxnSpPr>
              <p:spPr>
                <a:xfrm>
                  <a:off x="3275856" y="2852936"/>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Ellipse 149"/>
                <p:cNvSpPr/>
                <p:nvPr/>
              </p:nvSpPr>
              <p:spPr>
                <a:xfrm>
                  <a:off x="4095974" y="2636912"/>
                  <a:ext cx="1772170"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4" name="Rectangle à coins arrondis 143"/>
              <p:cNvSpPr/>
              <p:nvPr/>
            </p:nvSpPr>
            <p:spPr>
              <a:xfrm>
                <a:off x="3923928" y="278092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2" name="Corde 141"/>
            <p:cNvSpPr/>
            <p:nvPr/>
          </p:nvSpPr>
          <p:spPr>
            <a:xfrm rot="1727854" flipH="1">
              <a:off x="6310485" y="3505271"/>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1" name="ZoneTexte 150"/>
          <p:cNvSpPr txBox="1"/>
          <p:nvPr/>
        </p:nvSpPr>
        <p:spPr>
          <a:xfrm rot="19556653">
            <a:off x="6103037" y="2153208"/>
            <a:ext cx="1368152" cy="369332"/>
          </a:xfrm>
          <a:prstGeom prst="rect">
            <a:avLst/>
          </a:prstGeom>
          <a:noFill/>
        </p:spPr>
        <p:txBody>
          <a:bodyPr wrap="square" rtlCol="0">
            <a:spAutoFit/>
          </a:bodyPr>
          <a:lstStyle/>
          <a:p>
            <a:pPr algn="ctr"/>
            <a:r>
              <a:rPr lang="fr-FR" dirty="0" smtClean="0"/>
              <a:t>Près</a:t>
            </a:r>
            <a:endParaRPr lang="fr-FR" dirty="0"/>
          </a:p>
        </p:txBody>
      </p:sp>
      <p:sp>
        <p:nvSpPr>
          <p:cNvPr id="152" name="ZoneTexte 151"/>
          <p:cNvSpPr txBox="1"/>
          <p:nvPr/>
        </p:nvSpPr>
        <p:spPr>
          <a:xfrm rot="307394">
            <a:off x="6394965" y="3849072"/>
            <a:ext cx="1368152" cy="369332"/>
          </a:xfrm>
          <a:prstGeom prst="rect">
            <a:avLst/>
          </a:prstGeom>
          <a:noFill/>
        </p:spPr>
        <p:txBody>
          <a:bodyPr wrap="square" rtlCol="0">
            <a:spAutoFit/>
          </a:bodyPr>
          <a:lstStyle/>
          <a:p>
            <a:pPr algn="ctr"/>
            <a:r>
              <a:rPr lang="fr-FR" dirty="0" smtClean="0"/>
              <a:t>Travers</a:t>
            </a:r>
            <a:endParaRPr lang="fr-FR" dirty="0"/>
          </a:p>
        </p:txBody>
      </p:sp>
      <p:sp>
        <p:nvSpPr>
          <p:cNvPr id="153" name="Secteurs 152"/>
          <p:cNvSpPr/>
          <p:nvPr/>
        </p:nvSpPr>
        <p:spPr>
          <a:xfrm rot="20168659">
            <a:off x="1646468" y="708211"/>
            <a:ext cx="6048672" cy="6130507"/>
          </a:xfrm>
          <a:prstGeom prst="pie">
            <a:avLst>
              <a:gd name="adj1" fmla="val 13419807"/>
              <a:gd name="adj2" fmla="val 15980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4" name="ZoneTexte 153"/>
          <p:cNvSpPr txBox="1"/>
          <p:nvPr/>
        </p:nvSpPr>
        <p:spPr>
          <a:xfrm>
            <a:off x="7596336" y="3203323"/>
            <a:ext cx="1440160" cy="923330"/>
          </a:xfrm>
          <a:prstGeom prst="rect">
            <a:avLst/>
          </a:prstGeom>
          <a:noFill/>
        </p:spPr>
        <p:txBody>
          <a:bodyPr wrap="square" rtlCol="0">
            <a:spAutoFit/>
          </a:bodyPr>
          <a:lstStyle/>
          <a:p>
            <a:pPr algn="ctr"/>
            <a:r>
              <a:rPr lang="fr-FR" dirty="0" smtClean="0"/>
              <a:t>Zone de lancement rapide</a:t>
            </a:r>
            <a:endParaRPr lang="fr-FR" dirty="0"/>
          </a:p>
        </p:txBody>
      </p:sp>
      <p:sp>
        <p:nvSpPr>
          <p:cNvPr id="155" name="Arc 154"/>
          <p:cNvSpPr/>
          <p:nvPr/>
        </p:nvSpPr>
        <p:spPr>
          <a:xfrm>
            <a:off x="4283968" y="1403123"/>
            <a:ext cx="3938736" cy="4464496"/>
          </a:xfrm>
          <a:prstGeom prst="arc">
            <a:avLst>
              <a:gd name="adj1" fmla="val 19815439"/>
              <a:gd name="adj2" fmla="val 224649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6" name="Secteurs 155"/>
          <p:cNvSpPr/>
          <p:nvPr/>
        </p:nvSpPr>
        <p:spPr>
          <a:xfrm rot="8822434">
            <a:off x="1677632" y="781664"/>
            <a:ext cx="6048672" cy="6023160"/>
          </a:xfrm>
          <a:prstGeom prst="pie">
            <a:avLst>
              <a:gd name="adj1" fmla="val 14020638"/>
              <a:gd name="adj2" fmla="val 1590832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7" name="ZoneTexte 156"/>
          <p:cNvSpPr txBox="1"/>
          <p:nvPr/>
        </p:nvSpPr>
        <p:spPr>
          <a:xfrm rot="2149612">
            <a:off x="6004002" y="4709501"/>
            <a:ext cx="1368152" cy="369332"/>
          </a:xfrm>
          <a:prstGeom prst="rect">
            <a:avLst/>
          </a:prstGeom>
          <a:noFill/>
        </p:spPr>
        <p:txBody>
          <a:bodyPr wrap="square" rtlCol="0">
            <a:spAutoFit/>
          </a:bodyPr>
          <a:lstStyle/>
          <a:p>
            <a:pPr algn="ctr"/>
            <a:r>
              <a:rPr lang="fr-FR" dirty="0" smtClean="0"/>
              <a:t>Largue</a:t>
            </a:r>
            <a:endParaRPr lang="fr-FR" dirty="0"/>
          </a:p>
        </p:txBody>
      </p:sp>
      <p:sp>
        <p:nvSpPr>
          <p:cNvPr id="158" name="Secteurs 157"/>
          <p:cNvSpPr/>
          <p:nvPr/>
        </p:nvSpPr>
        <p:spPr>
          <a:xfrm rot="15314882">
            <a:off x="1629771" y="763035"/>
            <a:ext cx="6048672" cy="6130507"/>
          </a:xfrm>
          <a:prstGeom prst="pie">
            <a:avLst>
              <a:gd name="adj1" fmla="val 14020638"/>
              <a:gd name="adj2" fmla="val 1590832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9" name="Arc 158"/>
          <p:cNvSpPr/>
          <p:nvPr/>
        </p:nvSpPr>
        <p:spPr>
          <a:xfrm flipH="1">
            <a:off x="1187624" y="1475131"/>
            <a:ext cx="3938736" cy="4464496"/>
          </a:xfrm>
          <a:prstGeom prst="arc">
            <a:avLst>
              <a:gd name="adj1" fmla="val 19815439"/>
              <a:gd name="adj2" fmla="val 224649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0" name="ZoneTexte 159"/>
          <p:cNvSpPr txBox="1"/>
          <p:nvPr/>
        </p:nvSpPr>
        <p:spPr>
          <a:xfrm rot="2464943">
            <a:off x="2148645" y="2248889"/>
            <a:ext cx="1368152" cy="369332"/>
          </a:xfrm>
          <a:prstGeom prst="rect">
            <a:avLst/>
          </a:prstGeom>
          <a:noFill/>
        </p:spPr>
        <p:txBody>
          <a:bodyPr wrap="square" rtlCol="0">
            <a:spAutoFit/>
          </a:bodyPr>
          <a:lstStyle/>
          <a:p>
            <a:pPr algn="ctr"/>
            <a:r>
              <a:rPr lang="fr-FR" dirty="0" smtClean="0"/>
              <a:t>Près</a:t>
            </a:r>
            <a:endParaRPr lang="fr-FR" dirty="0"/>
          </a:p>
        </p:txBody>
      </p:sp>
      <p:sp>
        <p:nvSpPr>
          <p:cNvPr id="161" name="ZoneTexte 160"/>
          <p:cNvSpPr txBox="1"/>
          <p:nvPr/>
        </p:nvSpPr>
        <p:spPr>
          <a:xfrm rot="19754052">
            <a:off x="2049909" y="4689041"/>
            <a:ext cx="1368152" cy="369332"/>
          </a:xfrm>
          <a:prstGeom prst="rect">
            <a:avLst/>
          </a:prstGeom>
          <a:noFill/>
        </p:spPr>
        <p:txBody>
          <a:bodyPr wrap="square" rtlCol="0">
            <a:spAutoFit/>
          </a:bodyPr>
          <a:lstStyle/>
          <a:p>
            <a:pPr algn="ctr"/>
            <a:r>
              <a:rPr lang="fr-FR" dirty="0" smtClean="0"/>
              <a:t>Largue</a:t>
            </a:r>
            <a:endParaRPr lang="fr-FR" dirty="0"/>
          </a:p>
        </p:txBody>
      </p:sp>
      <p:sp>
        <p:nvSpPr>
          <p:cNvPr id="162" name="ZoneTexte 161"/>
          <p:cNvSpPr txBox="1"/>
          <p:nvPr/>
        </p:nvSpPr>
        <p:spPr>
          <a:xfrm rot="307394">
            <a:off x="1705438" y="3119656"/>
            <a:ext cx="1368152" cy="369332"/>
          </a:xfrm>
          <a:prstGeom prst="rect">
            <a:avLst/>
          </a:prstGeom>
          <a:noFill/>
        </p:spPr>
        <p:txBody>
          <a:bodyPr wrap="square" rtlCol="0">
            <a:spAutoFit/>
          </a:bodyPr>
          <a:lstStyle/>
          <a:p>
            <a:pPr algn="ctr"/>
            <a:r>
              <a:rPr lang="fr-FR" dirty="0" smtClean="0"/>
              <a:t>Travers</a:t>
            </a:r>
            <a:endParaRPr lang="fr-FR" dirty="0"/>
          </a:p>
        </p:txBody>
      </p:sp>
      <p:grpSp>
        <p:nvGrpSpPr>
          <p:cNvPr id="163" name="Groupe 162"/>
          <p:cNvGrpSpPr/>
          <p:nvPr/>
        </p:nvGrpSpPr>
        <p:grpSpPr>
          <a:xfrm rot="20665518" flipH="1">
            <a:off x="3216660" y="1829014"/>
            <a:ext cx="764281" cy="1744490"/>
            <a:chOff x="6310485" y="2492896"/>
            <a:chExt cx="1487674" cy="3705637"/>
          </a:xfrm>
        </p:grpSpPr>
        <p:grpSp>
          <p:nvGrpSpPr>
            <p:cNvPr id="164" name="Groupe 17"/>
            <p:cNvGrpSpPr/>
            <p:nvPr/>
          </p:nvGrpSpPr>
          <p:grpSpPr>
            <a:xfrm rot="6973830">
              <a:off x="5817939" y="3465004"/>
              <a:ext cx="2952328" cy="1008112"/>
              <a:chOff x="2915816" y="2348880"/>
              <a:chExt cx="2952328" cy="1008112"/>
            </a:xfrm>
          </p:grpSpPr>
          <p:grpSp>
            <p:nvGrpSpPr>
              <p:cNvPr id="166" name="Groupe 13"/>
              <p:cNvGrpSpPr/>
              <p:nvPr/>
            </p:nvGrpSpPr>
            <p:grpSpPr>
              <a:xfrm>
                <a:off x="2915816" y="2348880"/>
                <a:ext cx="2952328" cy="1008112"/>
                <a:chOff x="2915816" y="2348880"/>
                <a:chExt cx="2952328" cy="1008112"/>
              </a:xfrm>
            </p:grpSpPr>
            <p:sp>
              <p:nvSpPr>
                <p:cNvPr id="168" name="Rectangle 167"/>
                <p:cNvSpPr/>
                <p:nvPr/>
              </p:nvSpPr>
              <p:spPr>
                <a:xfrm>
                  <a:off x="2915816" y="27809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Rectangle 168"/>
                <p:cNvSpPr/>
                <p:nvPr/>
              </p:nvSpPr>
              <p:spPr>
                <a:xfrm>
                  <a:off x="5364088" y="23488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p:cNvSpPr/>
                <p:nvPr/>
              </p:nvSpPr>
              <p:spPr>
                <a:xfrm>
                  <a:off x="5364088" y="32129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1" name="Connecteur droit 170"/>
                <p:cNvCxnSpPr>
                  <a:stCxn id="169" idx="2"/>
                  <a:endCxn id="170" idx="0"/>
                </p:cNvCxnSpPr>
                <p:nvPr/>
              </p:nvCxnSpPr>
              <p:spPr>
                <a:xfrm>
                  <a:off x="5544108"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p:cNvCxnSpPr>
                  <a:stCxn id="168" idx="3"/>
                </p:cNvCxnSpPr>
                <p:nvPr/>
              </p:nvCxnSpPr>
              <p:spPr>
                <a:xfrm>
                  <a:off x="3275856" y="2852936"/>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Ellipse 172"/>
                <p:cNvSpPr/>
                <p:nvPr/>
              </p:nvSpPr>
              <p:spPr>
                <a:xfrm>
                  <a:off x="4095974" y="2636912"/>
                  <a:ext cx="1772170"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7" name="Rectangle à coins arrondis 166"/>
              <p:cNvSpPr/>
              <p:nvPr/>
            </p:nvSpPr>
            <p:spPr>
              <a:xfrm>
                <a:off x="3923928" y="278092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5" name="Corde 164"/>
            <p:cNvSpPr/>
            <p:nvPr/>
          </p:nvSpPr>
          <p:spPr>
            <a:xfrm rot="1727854" flipH="1">
              <a:off x="6310485" y="3505271"/>
              <a:ext cx="1008112" cy="2693262"/>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4" name="Groupe 173"/>
          <p:cNvGrpSpPr/>
          <p:nvPr/>
        </p:nvGrpSpPr>
        <p:grpSpPr>
          <a:xfrm>
            <a:off x="4427984" y="1721495"/>
            <a:ext cx="552868" cy="1419473"/>
            <a:chOff x="4427984" y="1700808"/>
            <a:chExt cx="552868" cy="1419473"/>
          </a:xfrm>
        </p:grpSpPr>
        <p:grpSp>
          <p:nvGrpSpPr>
            <p:cNvPr id="175" name="Groupe 63"/>
            <p:cNvGrpSpPr/>
            <p:nvPr/>
          </p:nvGrpSpPr>
          <p:grpSpPr>
            <a:xfrm>
              <a:off x="4427984" y="1700808"/>
              <a:ext cx="552868" cy="1419473"/>
              <a:chOff x="3969167" y="2222868"/>
              <a:chExt cx="1008112" cy="2862316"/>
            </a:xfrm>
          </p:grpSpPr>
          <p:sp>
            <p:nvSpPr>
              <p:cNvPr id="177" name="Rectangle 176"/>
              <p:cNvSpPr/>
              <p:nvPr/>
            </p:nvSpPr>
            <p:spPr>
              <a:xfrm rot="5400000">
                <a:off x="4338209" y="2285874"/>
                <a:ext cx="270028"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Rectangle 177"/>
              <p:cNvSpPr/>
              <p:nvPr/>
            </p:nvSpPr>
            <p:spPr>
              <a:xfrm rot="5400000">
                <a:off x="4770257" y="4734146"/>
                <a:ext cx="270028"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Rectangle 178"/>
              <p:cNvSpPr/>
              <p:nvPr/>
            </p:nvSpPr>
            <p:spPr>
              <a:xfrm rot="5400000">
                <a:off x="3906161" y="4734146"/>
                <a:ext cx="270028"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0" name="Connecteur droit 179"/>
              <p:cNvCxnSpPr>
                <a:stCxn id="178" idx="2"/>
                <a:endCxn id="179" idx="0"/>
              </p:cNvCxnSpPr>
              <p:nvPr/>
            </p:nvCxnSpPr>
            <p:spPr>
              <a:xfrm flipH="1">
                <a:off x="4113183" y="4806154"/>
                <a:ext cx="72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a:stCxn id="177" idx="3"/>
              </p:cNvCxnSpPr>
              <p:nvPr/>
            </p:nvCxnSpPr>
            <p:spPr>
              <a:xfrm>
                <a:off x="4473223" y="2492896"/>
                <a:ext cx="0" cy="22322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Ellipse 181"/>
              <p:cNvSpPr/>
              <p:nvPr/>
            </p:nvSpPr>
            <p:spPr>
              <a:xfrm rot="5400000">
                <a:off x="3609127" y="4005064"/>
                <a:ext cx="1728192"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3" name="Rectangle à coins arrondis 182"/>
              <p:cNvSpPr/>
              <p:nvPr/>
            </p:nvSpPr>
            <p:spPr>
              <a:xfrm rot="5400000">
                <a:off x="4401215" y="314096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6" name="Forme libre 175"/>
            <p:cNvSpPr/>
            <p:nvPr/>
          </p:nvSpPr>
          <p:spPr>
            <a:xfrm>
              <a:off x="4644008" y="2204864"/>
              <a:ext cx="80438" cy="853083"/>
            </a:xfrm>
            <a:custGeom>
              <a:avLst/>
              <a:gdLst>
                <a:gd name="connsiteX0" fmla="*/ 76667 w 87887"/>
                <a:gd name="connsiteY0" fmla="*/ 0 h 706837"/>
                <a:gd name="connsiteX1" fmla="*/ 9350 w 87887"/>
                <a:gd name="connsiteY1" fmla="*/ 95367 h 706837"/>
                <a:gd name="connsiteX2" fmla="*/ 43009 w 87887"/>
                <a:gd name="connsiteY2" fmla="*/ 201954 h 706837"/>
                <a:gd name="connsiteX3" fmla="*/ 71058 w 87887"/>
                <a:gd name="connsiteY3" fmla="*/ 263662 h 706837"/>
                <a:gd name="connsiteX4" fmla="*/ 54228 w 87887"/>
                <a:gd name="connsiteY4" fmla="*/ 359029 h 706837"/>
                <a:gd name="connsiteX5" fmla="*/ 9350 w 87887"/>
                <a:gd name="connsiteY5" fmla="*/ 398297 h 706837"/>
                <a:gd name="connsiteX6" fmla="*/ 9350 w 87887"/>
                <a:gd name="connsiteY6" fmla="*/ 493664 h 706837"/>
                <a:gd name="connsiteX7" fmla="*/ 65448 w 87887"/>
                <a:gd name="connsiteY7" fmla="*/ 600251 h 706837"/>
                <a:gd name="connsiteX8" fmla="*/ 87887 w 87887"/>
                <a:gd name="connsiteY8" fmla="*/ 706837 h 7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87" h="706837">
                  <a:moveTo>
                    <a:pt x="76667" y="0"/>
                  </a:moveTo>
                  <a:cubicBezTo>
                    <a:pt x="45813" y="30854"/>
                    <a:pt x="14960" y="61708"/>
                    <a:pt x="9350" y="95367"/>
                  </a:cubicBezTo>
                  <a:cubicBezTo>
                    <a:pt x="3740" y="129026"/>
                    <a:pt x="32724" y="173905"/>
                    <a:pt x="43009" y="201954"/>
                  </a:cubicBezTo>
                  <a:cubicBezTo>
                    <a:pt x="53294" y="230003"/>
                    <a:pt x="69188" y="237483"/>
                    <a:pt x="71058" y="263662"/>
                  </a:cubicBezTo>
                  <a:cubicBezTo>
                    <a:pt x="72928" y="289841"/>
                    <a:pt x="64513" y="336590"/>
                    <a:pt x="54228" y="359029"/>
                  </a:cubicBezTo>
                  <a:cubicBezTo>
                    <a:pt x="43943" y="381468"/>
                    <a:pt x="16830" y="375858"/>
                    <a:pt x="9350" y="398297"/>
                  </a:cubicBezTo>
                  <a:cubicBezTo>
                    <a:pt x="1870" y="420736"/>
                    <a:pt x="0" y="460005"/>
                    <a:pt x="9350" y="493664"/>
                  </a:cubicBezTo>
                  <a:cubicBezTo>
                    <a:pt x="18700" y="527323"/>
                    <a:pt x="52359" y="564722"/>
                    <a:pt x="65448" y="600251"/>
                  </a:cubicBezTo>
                  <a:cubicBezTo>
                    <a:pt x="78538" y="635780"/>
                    <a:pt x="83212" y="671308"/>
                    <a:pt x="87887" y="706837"/>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84" name="Groupe 183"/>
          <p:cNvGrpSpPr/>
          <p:nvPr/>
        </p:nvGrpSpPr>
        <p:grpSpPr>
          <a:xfrm>
            <a:off x="5364088" y="4509120"/>
            <a:ext cx="1711087" cy="739404"/>
            <a:chOff x="4925985" y="792427"/>
            <a:chExt cx="1711087" cy="739404"/>
          </a:xfrm>
        </p:grpSpPr>
        <p:grpSp>
          <p:nvGrpSpPr>
            <p:cNvPr id="185" name="Groupe 17"/>
            <p:cNvGrpSpPr/>
            <p:nvPr/>
          </p:nvGrpSpPr>
          <p:grpSpPr>
            <a:xfrm rot="13323924" flipV="1">
              <a:off x="5247215" y="1013921"/>
              <a:ext cx="1389857" cy="517910"/>
              <a:chOff x="2915816" y="2348880"/>
              <a:chExt cx="2952328" cy="1008112"/>
            </a:xfrm>
          </p:grpSpPr>
          <p:grpSp>
            <p:nvGrpSpPr>
              <p:cNvPr id="187" name="Groupe 13"/>
              <p:cNvGrpSpPr/>
              <p:nvPr/>
            </p:nvGrpSpPr>
            <p:grpSpPr>
              <a:xfrm>
                <a:off x="2915816" y="2348880"/>
                <a:ext cx="2952328" cy="1008112"/>
                <a:chOff x="2915816" y="2348880"/>
                <a:chExt cx="2952328" cy="1008112"/>
              </a:xfrm>
            </p:grpSpPr>
            <p:sp>
              <p:nvSpPr>
                <p:cNvPr id="189" name="Rectangle 188"/>
                <p:cNvSpPr/>
                <p:nvPr/>
              </p:nvSpPr>
              <p:spPr>
                <a:xfrm>
                  <a:off x="2915816" y="27809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Rectangle 189"/>
                <p:cNvSpPr/>
                <p:nvPr/>
              </p:nvSpPr>
              <p:spPr>
                <a:xfrm>
                  <a:off x="5364088" y="23488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Rectangle 190"/>
                <p:cNvSpPr/>
                <p:nvPr/>
              </p:nvSpPr>
              <p:spPr>
                <a:xfrm>
                  <a:off x="5364088" y="32129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2" name="Connecteur droit 191"/>
                <p:cNvCxnSpPr>
                  <a:stCxn id="190" idx="2"/>
                  <a:endCxn id="191" idx="0"/>
                </p:cNvCxnSpPr>
                <p:nvPr/>
              </p:nvCxnSpPr>
              <p:spPr>
                <a:xfrm>
                  <a:off x="5544108"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a:stCxn id="189" idx="3"/>
                </p:cNvCxnSpPr>
                <p:nvPr/>
              </p:nvCxnSpPr>
              <p:spPr>
                <a:xfrm>
                  <a:off x="3275856" y="2852936"/>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Ellipse 193"/>
                <p:cNvSpPr/>
                <p:nvPr/>
              </p:nvSpPr>
              <p:spPr>
                <a:xfrm>
                  <a:off x="4095974" y="2636912"/>
                  <a:ext cx="1772170"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8" name="Rectangle à coins arrondis 187"/>
              <p:cNvSpPr/>
              <p:nvPr/>
            </p:nvSpPr>
            <p:spPr>
              <a:xfrm>
                <a:off x="3923928" y="278092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6" name="Corde 185"/>
            <p:cNvSpPr/>
            <p:nvPr/>
          </p:nvSpPr>
          <p:spPr>
            <a:xfrm rot="18290454" flipV="1">
              <a:off x="5300979" y="417433"/>
              <a:ext cx="517910" cy="1267898"/>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5" name="Groupe 194"/>
          <p:cNvGrpSpPr/>
          <p:nvPr/>
        </p:nvGrpSpPr>
        <p:grpSpPr>
          <a:xfrm rot="342036" flipH="1">
            <a:off x="2267744" y="4581128"/>
            <a:ext cx="1711087" cy="739404"/>
            <a:chOff x="4925985" y="792427"/>
            <a:chExt cx="1711087" cy="739404"/>
          </a:xfrm>
        </p:grpSpPr>
        <p:grpSp>
          <p:nvGrpSpPr>
            <p:cNvPr id="196" name="Groupe 17"/>
            <p:cNvGrpSpPr/>
            <p:nvPr/>
          </p:nvGrpSpPr>
          <p:grpSpPr>
            <a:xfrm rot="13323924" flipV="1">
              <a:off x="5247215" y="1013921"/>
              <a:ext cx="1389857" cy="517910"/>
              <a:chOff x="2915816" y="2348880"/>
              <a:chExt cx="2952328" cy="1008112"/>
            </a:xfrm>
          </p:grpSpPr>
          <p:grpSp>
            <p:nvGrpSpPr>
              <p:cNvPr id="198" name="Groupe 13"/>
              <p:cNvGrpSpPr/>
              <p:nvPr/>
            </p:nvGrpSpPr>
            <p:grpSpPr>
              <a:xfrm>
                <a:off x="2915816" y="2348880"/>
                <a:ext cx="2952328" cy="1008112"/>
                <a:chOff x="2915816" y="2348880"/>
                <a:chExt cx="2952328" cy="1008112"/>
              </a:xfrm>
            </p:grpSpPr>
            <p:sp>
              <p:nvSpPr>
                <p:cNvPr id="200" name="Rectangle 199"/>
                <p:cNvSpPr/>
                <p:nvPr/>
              </p:nvSpPr>
              <p:spPr>
                <a:xfrm>
                  <a:off x="2915816" y="2780928"/>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Rectangle 200"/>
                <p:cNvSpPr/>
                <p:nvPr/>
              </p:nvSpPr>
              <p:spPr>
                <a:xfrm>
                  <a:off x="5364088" y="2348880"/>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Rectangle 201"/>
                <p:cNvSpPr/>
                <p:nvPr/>
              </p:nvSpPr>
              <p:spPr>
                <a:xfrm>
                  <a:off x="5364088" y="3212976"/>
                  <a:ext cx="360040"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3" name="Connecteur droit 202"/>
                <p:cNvCxnSpPr>
                  <a:stCxn id="201" idx="2"/>
                  <a:endCxn id="202" idx="0"/>
                </p:cNvCxnSpPr>
                <p:nvPr/>
              </p:nvCxnSpPr>
              <p:spPr>
                <a:xfrm>
                  <a:off x="5544108"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Connecteur droit 203"/>
                <p:cNvCxnSpPr>
                  <a:stCxn id="200" idx="3"/>
                </p:cNvCxnSpPr>
                <p:nvPr/>
              </p:nvCxnSpPr>
              <p:spPr>
                <a:xfrm>
                  <a:off x="3275856" y="2852936"/>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Ellipse 204"/>
                <p:cNvSpPr/>
                <p:nvPr/>
              </p:nvSpPr>
              <p:spPr>
                <a:xfrm>
                  <a:off x="4095974" y="2636912"/>
                  <a:ext cx="1772170" cy="4320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9" name="Rectangle à coins arrondis 198"/>
              <p:cNvSpPr/>
              <p:nvPr/>
            </p:nvSpPr>
            <p:spPr>
              <a:xfrm>
                <a:off x="3923928" y="2780928"/>
                <a:ext cx="144016" cy="1440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7" name="Corde 196"/>
            <p:cNvSpPr/>
            <p:nvPr/>
          </p:nvSpPr>
          <p:spPr>
            <a:xfrm rot="18290454" flipV="1">
              <a:off x="5300979" y="417433"/>
              <a:ext cx="517910" cy="1267898"/>
            </a:xfrm>
            <a:prstGeom prst="chord">
              <a:avLst>
                <a:gd name="adj1" fmla="val 9630619"/>
                <a:gd name="adj2" fmla="val 162000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2" name="Flèche droite 81"/>
          <p:cNvSpPr/>
          <p:nvPr/>
        </p:nvSpPr>
        <p:spPr>
          <a:xfrm rot="5400000">
            <a:off x="4171129" y="219817"/>
            <a:ext cx="945757"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a:t>
            </a:r>
            <a:endParaRPr lang="fr-FR" dirty="0"/>
          </a:p>
        </p:txBody>
      </p:sp>
      <p:sp>
        <p:nvSpPr>
          <p:cNvPr id="211" name="ZoneTexte 210"/>
          <p:cNvSpPr txBox="1"/>
          <p:nvPr/>
        </p:nvSpPr>
        <p:spPr>
          <a:xfrm>
            <a:off x="251520" y="1124745"/>
            <a:ext cx="2160240" cy="1200329"/>
          </a:xfrm>
          <a:prstGeom prst="rect">
            <a:avLst/>
          </a:prstGeom>
          <a:noFill/>
        </p:spPr>
        <p:txBody>
          <a:bodyPr wrap="square" rtlCol="0">
            <a:spAutoFit/>
          </a:bodyPr>
          <a:lstStyle/>
          <a:p>
            <a:r>
              <a:rPr lang="fr-FR" dirty="0" smtClean="0"/>
              <a:t>On appelle « allure » la direction relative du char par rapport à celle du vent réel.</a:t>
            </a:r>
            <a:endParaRPr lang="fr-FR" dirty="0"/>
          </a:p>
        </p:txBody>
      </p:sp>
      <p:sp>
        <p:nvSpPr>
          <p:cNvPr id="206" name="ZoneTexte 205"/>
          <p:cNvSpPr txBox="1"/>
          <p:nvPr/>
        </p:nvSpPr>
        <p:spPr>
          <a:xfrm>
            <a:off x="6300192" y="5373216"/>
            <a:ext cx="2808312" cy="1200329"/>
          </a:xfrm>
          <a:prstGeom prst="rect">
            <a:avLst/>
          </a:prstGeom>
          <a:noFill/>
        </p:spPr>
        <p:txBody>
          <a:bodyPr wrap="square" rtlCol="0">
            <a:spAutoFit/>
          </a:bodyPr>
          <a:lstStyle/>
          <a:p>
            <a:r>
              <a:rPr lang="fr-FR" dirty="0" smtClean="0"/>
              <a:t>Le maximum de potentiel vitesse s’obtient autour du largue </a:t>
            </a:r>
            <a:r>
              <a:rPr lang="fr-FR" sz="1400" dirty="0" smtClean="0"/>
              <a:t>(angle </a:t>
            </a:r>
            <a:r>
              <a:rPr lang="fr-FR" sz="1400" dirty="0" smtClean="0"/>
              <a:t>entre </a:t>
            </a:r>
            <a:r>
              <a:rPr lang="fr-FR" sz="1400" dirty="0" smtClean="0"/>
              <a:t>direction </a:t>
            </a:r>
            <a:r>
              <a:rPr lang="fr-FR" sz="1400" dirty="0" smtClean="0"/>
              <a:t>vent </a:t>
            </a:r>
            <a:r>
              <a:rPr lang="fr-FR" sz="1400" dirty="0" smtClean="0"/>
              <a:t>et </a:t>
            </a:r>
            <a:r>
              <a:rPr lang="fr-FR" sz="1400" dirty="0" smtClean="0"/>
              <a:t>direction </a:t>
            </a:r>
            <a:r>
              <a:rPr lang="fr-FR" sz="1400" dirty="0" smtClean="0"/>
              <a:t>char de 120°)</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5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9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8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0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1" grpId="0" animBg="1"/>
      <p:bldP spid="95" grpId="0"/>
      <p:bldP spid="97" grpId="0" animBg="1"/>
      <p:bldP spid="98" grpId="0" animBg="1"/>
      <p:bldP spid="99" grpId="0" animBg="1"/>
      <p:bldP spid="100" grpId="0" animBg="1"/>
      <p:bldP spid="101" grpId="0" animBg="1"/>
      <p:bldP spid="108" grpId="0"/>
      <p:bldP spid="109" grpId="0"/>
      <p:bldP spid="110" grpId="0"/>
      <p:bldP spid="151" grpId="0"/>
      <p:bldP spid="152" grpId="0"/>
      <p:bldP spid="153" grpId="0" animBg="1"/>
      <p:bldP spid="154" grpId="0"/>
      <p:bldP spid="155" grpId="0" animBg="1"/>
      <p:bldP spid="156" grpId="0" animBg="1"/>
      <p:bldP spid="157" grpId="0"/>
      <p:bldP spid="158" grpId="0" animBg="1"/>
      <p:bldP spid="159" grpId="0" animBg="1"/>
      <p:bldP spid="160" grpId="0"/>
      <p:bldP spid="161" grpId="0"/>
      <p:bldP spid="162" grpId="0"/>
      <p:bldP spid="82" grpId="0" animBg="1"/>
      <p:bldP spid="211" grpId="0"/>
      <p:bldP spid="206" grpId="0"/>
      <p:bldP spid="20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Photo1300.jpg"/>
          <p:cNvPicPr>
            <a:picLocks noChangeAspect="1"/>
          </p:cNvPicPr>
          <p:nvPr/>
        </p:nvPicPr>
        <p:blipFill>
          <a:blip r:embed="rId3" cstate="print"/>
          <a:stretch>
            <a:fillRect/>
          </a:stretch>
        </p:blipFill>
        <p:spPr>
          <a:xfrm>
            <a:off x="3347864" y="3212976"/>
            <a:ext cx="2808311" cy="2106233"/>
          </a:xfrm>
          <a:prstGeom prst="rect">
            <a:avLst/>
          </a:prstGeom>
        </p:spPr>
      </p:pic>
      <p:pic>
        <p:nvPicPr>
          <p:cNvPr id="6" name="Image 5" descr="100_4537.JPG"/>
          <p:cNvPicPr>
            <a:picLocks noChangeAspect="1"/>
          </p:cNvPicPr>
          <p:nvPr/>
        </p:nvPicPr>
        <p:blipFill>
          <a:blip r:embed="rId4" cstate="print"/>
          <a:stretch>
            <a:fillRect/>
          </a:stretch>
        </p:blipFill>
        <p:spPr>
          <a:xfrm>
            <a:off x="3995936" y="1160748"/>
            <a:ext cx="2544283" cy="1908212"/>
          </a:xfrm>
          <a:prstGeom prst="rect">
            <a:avLst/>
          </a:prstGeom>
        </p:spPr>
      </p:pic>
      <p:pic>
        <p:nvPicPr>
          <p:cNvPr id="7" name="Image 6" descr="100_4538.JPG"/>
          <p:cNvPicPr>
            <a:picLocks noChangeAspect="1"/>
          </p:cNvPicPr>
          <p:nvPr/>
        </p:nvPicPr>
        <p:blipFill>
          <a:blip r:embed="rId5" cstate="print"/>
          <a:stretch>
            <a:fillRect/>
          </a:stretch>
        </p:blipFill>
        <p:spPr>
          <a:xfrm>
            <a:off x="4788024" y="5517232"/>
            <a:ext cx="1145796" cy="859347"/>
          </a:xfrm>
          <a:prstGeom prst="rect">
            <a:avLst/>
          </a:prstGeom>
        </p:spPr>
      </p:pic>
      <p:pic>
        <p:nvPicPr>
          <p:cNvPr id="8" name="Image 7" descr="100_4539.JPG"/>
          <p:cNvPicPr>
            <a:picLocks noChangeAspect="1"/>
          </p:cNvPicPr>
          <p:nvPr/>
        </p:nvPicPr>
        <p:blipFill>
          <a:blip r:embed="rId6" cstate="print"/>
          <a:stretch>
            <a:fillRect/>
          </a:stretch>
        </p:blipFill>
        <p:spPr>
          <a:xfrm>
            <a:off x="2843808" y="5445224"/>
            <a:ext cx="1350482" cy="1012861"/>
          </a:xfrm>
          <a:prstGeom prst="rect">
            <a:avLst/>
          </a:prstGeom>
        </p:spPr>
      </p:pic>
      <p:pic>
        <p:nvPicPr>
          <p:cNvPr id="9" name="Image 8" descr="100_4540.JPG"/>
          <p:cNvPicPr>
            <a:picLocks noChangeAspect="1"/>
          </p:cNvPicPr>
          <p:nvPr/>
        </p:nvPicPr>
        <p:blipFill>
          <a:blip r:embed="rId7" cstate="print"/>
          <a:stretch>
            <a:fillRect/>
          </a:stretch>
        </p:blipFill>
        <p:spPr>
          <a:xfrm>
            <a:off x="6732240" y="5373216"/>
            <a:ext cx="1566506" cy="1174880"/>
          </a:xfrm>
          <a:prstGeom prst="rect">
            <a:avLst/>
          </a:prstGeom>
        </p:spPr>
      </p:pic>
      <p:pic>
        <p:nvPicPr>
          <p:cNvPr id="10" name="Image 9" descr="100_4541.JPG"/>
          <p:cNvPicPr>
            <a:picLocks noChangeAspect="1"/>
          </p:cNvPicPr>
          <p:nvPr/>
        </p:nvPicPr>
        <p:blipFill>
          <a:blip r:embed="rId8" cstate="print"/>
          <a:stretch>
            <a:fillRect/>
          </a:stretch>
        </p:blipFill>
        <p:spPr>
          <a:xfrm>
            <a:off x="539552" y="3212976"/>
            <a:ext cx="2071702" cy="1553777"/>
          </a:xfrm>
          <a:prstGeom prst="rect">
            <a:avLst/>
          </a:prstGeom>
        </p:spPr>
      </p:pic>
      <p:pic>
        <p:nvPicPr>
          <p:cNvPr id="13" name="Image 12" descr="100_4543.JPG"/>
          <p:cNvPicPr>
            <a:picLocks noChangeAspect="1"/>
          </p:cNvPicPr>
          <p:nvPr/>
        </p:nvPicPr>
        <p:blipFill>
          <a:blip r:embed="rId9" cstate="print"/>
          <a:stretch>
            <a:fillRect/>
          </a:stretch>
        </p:blipFill>
        <p:spPr>
          <a:xfrm>
            <a:off x="611560" y="4941168"/>
            <a:ext cx="1944216" cy="1458162"/>
          </a:xfrm>
          <a:prstGeom prst="rect">
            <a:avLst/>
          </a:prstGeom>
        </p:spPr>
      </p:pic>
      <p:pic>
        <p:nvPicPr>
          <p:cNvPr id="14" name="Image 13" descr="100_4544.JPG"/>
          <p:cNvPicPr>
            <a:picLocks noChangeAspect="1"/>
          </p:cNvPicPr>
          <p:nvPr/>
        </p:nvPicPr>
        <p:blipFill>
          <a:blip r:embed="rId10" cstate="print"/>
          <a:stretch>
            <a:fillRect/>
          </a:stretch>
        </p:blipFill>
        <p:spPr>
          <a:xfrm>
            <a:off x="6643702" y="214290"/>
            <a:ext cx="2323100" cy="1742325"/>
          </a:xfrm>
          <a:prstGeom prst="rect">
            <a:avLst/>
          </a:prstGeom>
        </p:spPr>
      </p:pic>
      <p:pic>
        <p:nvPicPr>
          <p:cNvPr id="16" name="Image 15" descr="100_4546.JPG"/>
          <p:cNvPicPr>
            <a:picLocks noChangeAspect="1"/>
          </p:cNvPicPr>
          <p:nvPr/>
        </p:nvPicPr>
        <p:blipFill>
          <a:blip r:embed="rId11" cstate="print"/>
          <a:stretch>
            <a:fillRect/>
          </a:stretch>
        </p:blipFill>
        <p:spPr>
          <a:xfrm>
            <a:off x="6660232" y="2060848"/>
            <a:ext cx="2132599" cy="1599450"/>
          </a:xfrm>
          <a:prstGeom prst="rect">
            <a:avLst/>
          </a:prstGeom>
        </p:spPr>
      </p:pic>
      <p:pic>
        <p:nvPicPr>
          <p:cNvPr id="17" name="Image 16" descr="100_4547.JPG"/>
          <p:cNvPicPr>
            <a:picLocks noChangeAspect="1"/>
          </p:cNvPicPr>
          <p:nvPr/>
        </p:nvPicPr>
        <p:blipFill>
          <a:blip r:embed="rId12" cstate="print"/>
          <a:stretch>
            <a:fillRect/>
          </a:stretch>
        </p:blipFill>
        <p:spPr>
          <a:xfrm>
            <a:off x="6660232" y="3717032"/>
            <a:ext cx="2156412" cy="1617309"/>
          </a:xfrm>
          <a:prstGeom prst="rect">
            <a:avLst/>
          </a:prstGeom>
        </p:spPr>
      </p:pic>
      <p:pic>
        <p:nvPicPr>
          <p:cNvPr id="20" name="Image 19" descr="Photo1296.jpg"/>
          <p:cNvPicPr>
            <a:picLocks noChangeAspect="1"/>
          </p:cNvPicPr>
          <p:nvPr/>
        </p:nvPicPr>
        <p:blipFill>
          <a:blip r:embed="rId13" cstate="print"/>
          <a:stretch>
            <a:fillRect/>
          </a:stretch>
        </p:blipFill>
        <p:spPr>
          <a:xfrm>
            <a:off x="539552" y="548680"/>
            <a:ext cx="3312368" cy="2484276"/>
          </a:xfrm>
          <a:prstGeom prst="rect">
            <a:avLst/>
          </a:prstGeom>
        </p:spPr>
      </p:pic>
      <p:sp>
        <p:nvSpPr>
          <p:cNvPr id="24" name="ZoneTexte 23"/>
          <p:cNvSpPr txBox="1"/>
          <p:nvPr/>
        </p:nvSpPr>
        <p:spPr>
          <a:xfrm>
            <a:off x="539552" y="188640"/>
            <a:ext cx="5976664" cy="677108"/>
          </a:xfrm>
          <a:prstGeom prst="rect">
            <a:avLst/>
          </a:prstGeom>
          <a:noFill/>
        </p:spPr>
        <p:txBody>
          <a:bodyPr wrap="square" rtlCol="0">
            <a:spAutoFit/>
          </a:bodyPr>
          <a:lstStyle/>
          <a:p>
            <a:r>
              <a:rPr lang="fr-FR" sz="2000" dirty="0" smtClean="0"/>
              <a:t>4 </a:t>
            </a:r>
            <a:r>
              <a:rPr lang="fr-FR" sz="2000" dirty="0"/>
              <a:t>La </a:t>
            </a:r>
            <a:r>
              <a:rPr lang="fr-FR" sz="2000" dirty="0" smtClean="0"/>
              <a:t>réalisation des sous ensembles</a:t>
            </a:r>
            <a:r>
              <a:rPr lang="fr-FR" dirty="0" smtClean="0"/>
              <a:t> </a:t>
            </a:r>
            <a:r>
              <a:rPr lang="fr-FR" dirty="0"/>
              <a:t>(aperçu rapide)</a:t>
            </a:r>
          </a:p>
          <a:p>
            <a:pPr algn="ctr"/>
            <a:endParaRPr lang="fr-FR" dirty="0"/>
          </a:p>
        </p:txBody>
      </p:sp>
      <p:sp>
        <p:nvSpPr>
          <p:cNvPr id="15" name="Rectangle à coins arrondis 14"/>
          <p:cNvSpPr/>
          <p:nvPr/>
        </p:nvSpPr>
        <p:spPr>
          <a:xfrm>
            <a:off x="179512" y="188640"/>
            <a:ext cx="8784976" cy="6408712"/>
          </a:xfrm>
          <a:prstGeom prst="roundRect">
            <a:avLst>
              <a:gd name="adj" fmla="val 4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2897</TotalTime>
  <Words>1446</Words>
  <Application>Microsoft Office PowerPoint</Application>
  <PresentationFormat>Affichage à l'écran (4:3)</PresentationFormat>
  <Paragraphs>356</Paragraphs>
  <Slides>30</Slides>
  <Notes>19</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30</vt:i4>
      </vt:variant>
    </vt:vector>
  </HeadingPairs>
  <TitlesOfParts>
    <vt:vector size="33" baseType="lpstr">
      <vt:lpstr>Thème Office</vt:lpstr>
      <vt:lpstr>eDrawings</vt:lpstr>
      <vt:lpstr>Image bitmap</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jpbricard</dc:creator>
  <cp:lastModifiedBy>Raynaud</cp:lastModifiedBy>
  <cp:revision>303</cp:revision>
  <dcterms:created xsi:type="dcterms:W3CDTF">2010-04-17T05:45:39Z</dcterms:created>
  <dcterms:modified xsi:type="dcterms:W3CDTF">2013-01-20T21:31:54Z</dcterms:modified>
</cp:coreProperties>
</file>