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8" r:id="rId3"/>
    <p:sldId id="257" r:id="rId4"/>
    <p:sldId id="275" r:id="rId5"/>
    <p:sldId id="260" r:id="rId6"/>
    <p:sldId id="259" r:id="rId7"/>
    <p:sldId id="299" r:id="rId8"/>
    <p:sldId id="261" r:id="rId9"/>
    <p:sldId id="263" r:id="rId10"/>
    <p:sldId id="264" r:id="rId11"/>
    <p:sldId id="265" r:id="rId12"/>
    <p:sldId id="270" r:id="rId13"/>
    <p:sldId id="269" r:id="rId14"/>
    <p:sldId id="273" r:id="rId15"/>
    <p:sldId id="296" r:id="rId16"/>
    <p:sldId id="271" r:id="rId17"/>
    <p:sldId id="300" r:id="rId18"/>
    <p:sldId id="266" r:id="rId19"/>
    <p:sldId id="297" r:id="rId20"/>
    <p:sldId id="267" r:id="rId21"/>
    <p:sldId id="28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8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301" r:id="rId38"/>
    <p:sldId id="293" r:id="rId39"/>
    <p:sldId id="295" r:id="rId40"/>
    <p:sldId id="298" r:id="rId41"/>
    <p:sldId id="294" r:id="rId42"/>
    <p:sldId id="292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10FAC"/>
    <a:srgbClr val="A83878"/>
    <a:srgbClr val="FFCC00"/>
    <a:srgbClr val="00B0F0"/>
    <a:srgbClr val="B6C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CA0C1C-CDD7-4C8A-BA77-E06234429757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6F405B-F8BC-4A11-AA9A-C0A6F9EBE9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33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5F42B-6688-4A93-A111-56A36E985AC3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F959B-3B4B-4527-AB87-8606486EE6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305E-3526-4069-B858-9889B8677641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9B09-CBD8-4CA0-982B-4E24EB2C29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D848-B7F0-4C04-B922-CB8EA313E45F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B414-729C-497E-A262-56CAAA8640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2637-B9F9-4A28-9FDA-568AA5CA0964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2459-B7EB-4A50-93EE-FA92CC7C5D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40250-FCAF-4356-979F-AE6C8D36078C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4CECAC-6B1C-465A-8E23-38F3098FF4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D36E-0C1B-410F-9A11-A236979E7700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5222-9126-454B-94E1-707EB939F3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26E80-4E62-4BD5-86D7-913921324FA9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56DC7-88B9-4A9C-8F93-C088737CF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5DEC-9545-494B-8D49-48E56180C42B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AADE-55C1-41EB-94E1-99C45AB726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CAFC86-F8B7-4AE1-9828-6ED79C25B2A7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3F5F5B-984E-422A-A8B8-41F4C5E497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ADDC9-8D33-49DA-AE31-D5C3B512393E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C0DD8-B6F9-4CEA-B8C3-9AE2B52DC9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9723DF-9167-4ECF-96E2-52F7660F7909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A6D4A-C38A-4A00-A945-0A0631FCF5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16C6745-02C9-47CE-BA1E-3A3416D6C16C}" type="datetimeFigureOut">
              <a:rPr lang="fr-FR"/>
              <a:pPr>
                <a:defRPr/>
              </a:pPr>
              <a:t>17/12/2013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E428D84-EBDE-4325-9612-28819C7BCE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13" r:id="rId3"/>
    <p:sldLayoutId id="2147483708" r:id="rId4"/>
    <p:sldLayoutId id="2147483714" r:id="rId5"/>
    <p:sldLayoutId id="2147483709" r:id="rId6"/>
    <p:sldLayoutId id="2147483715" r:id="rId7"/>
    <p:sldLayoutId id="2147483716" r:id="rId8"/>
    <p:sldLayoutId id="2147483717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.jpeg"/><Relationship Id="rId7" Type="http://schemas.openxmlformats.org/officeDocument/2006/relationships/slide" Target="slide1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 descr="20022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214563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16" y="0"/>
            <a:ext cx="8429684" cy="417511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Borne escamotable</a:t>
            </a:r>
            <a:b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automatique</a:t>
            </a:r>
            <a:b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 bélier</a:t>
            </a:r>
            <a:b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87624" y="142876"/>
            <a:ext cx="7599218" cy="13572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Possibilités du système pédagogique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0100" y="1785926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d’installation des panneaux solaires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756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7" name="Soleil 6"/>
          <p:cNvSpPr/>
          <p:nvPr/>
        </p:nvSpPr>
        <p:spPr>
          <a:xfrm>
            <a:off x="6143625" y="3000375"/>
            <a:ext cx="2357438" cy="21431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71934" y="5357826"/>
            <a:ext cx="45720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la température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Du panneau</a:t>
            </a:r>
          </a:p>
        </p:txBody>
      </p:sp>
      <p:pic>
        <p:nvPicPr>
          <p:cNvPr id="8" name="Image 7" descr="C:\Documents and Settings\Administrateur\Local Settings\Temporary Internet Files\Content.Word\img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429000"/>
            <a:ext cx="357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>
          <a:xfrm rot="5400000" flipH="1">
            <a:off x="812800" y="4616450"/>
            <a:ext cx="1552575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16200000">
            <a:off x="-2601874" y="3289334"/>
            <a:ext cx="62786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</a:t>
            </a: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CONTRAINTES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31640" y="142876"/>
            <a:ext cx="7455202" cy="13572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Possibilités du système pédagogique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0100" y="1785926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d’installation des panneaux solaires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7" name="Soleil 6"/>
          <p:cNvSpPr/>
          <p:nvPr/>
        </p:nvSpPr>
        <p:spPr>
          <a:xfrm>
            <a:off x="6143625" y="3000375"/>
            <a:ext cx="2357438" cy="21431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71934" y="5286388"/>
            <a:ext cx="37147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 masque d’ombre</a:t>
            </a:r>
          </a:p>
        </p:txBody>
      </p:sp>
      <p:pic>
        <p:nvPicPr>
          <p:cNvPr id="2050" name="Picture 2" descr="C:\Mes Documents\Mes images\img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87516">
            <a:off x="3781425" y="3273425"/>
            <a:ext cx="13573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2714625" y="3643313"/>
            <a:ext cx="928688" cy="9286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601874" y="3289334"/>
            <a:ext cx="62786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</a:t>
            </a: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CONTRAINTES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24" y="428604"/>
            <a:ext cx="792961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Toutes ces contraintes vont influer sur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 rendement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de la cellule:</a:t>
            </a:r>
          </a:p>
        </p:txBody>
      </p:sp>
      <p:pic>
        <p:nvPicPr>
          <p:cNvPr id="5" name="Image 4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429000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7" name="ZoneTexte 6"/>
          <p:cNvSpPr txBox="1"/>
          <p:nvPr/>
        </p:nvSpPr>
        <p:spPr>
          <a:xfrm rot="16200000">
            <a:off x="-2601874" y="3289334"/>
            <a:ext cx="62786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</a:t>
            </a: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CONTRAINTES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285728"/>
            <a:ext cx="7929618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L’Eclairement solaire: E    </a:t>
            </a:r>
            <a:r>
              <a:rPr lang="fr-FR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(w/m²)</a:t>
            </a:r>
            <a:endParaRPr lang="fr-FR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Soleil 6"/>
          <p:cNvSpPr/>
          <p:nvPr/>
        </p:nvSpPr>
        <p:spPr>
          <a:xfrm>
            <a:off x="1214438" y="1214438"/>
            <a:ext cx="1571625" cy="1500187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9460" name="Picture 2" descr="C:\Mes Documents\Mes images\img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238" y="2500313"/>
            <a:ext cx="38512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714875" y="5929313"/>
            <a:ext cx="3857625" cy="92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172828">
            <a:off x="2952750" y="2054225"/>
            <a:ext cx="2071688" cy="150018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</a:rPr>
              <a:t>1367 W/m² </a:t>
            </a: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  rendement 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143000" y="3143250"/>
            <a:ext cx="2571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D10FAC"/>
                </a:solidFill>
                <a:latin typeface="Comic Sans MS" pitchFamily="66" charset="0"/>
              </a:rPr>
              <a:t>La constante solaire</a:t>
            </a:r>
          </a:p>
        </p:txBody>
      </p:sp>
      <p:sp>
        <p:nvSpPr>
          <p:cNvPr id="17" name="Ellipse 16"/>
          <p:cNvSpPr/>
          <p:nvPr/>
        </p:nvSpPr>
        <p:spPr>
          <a:xfrm>
            <a:off x="4572000" y="2286000"/>
            <a:ext cx="4572000" cy="4286250"/>
          </a:xfrm>
          <a:prstGeom prst="ellipse">
            <a:avLst/>
          </a:prstGeom>
          <a:solidFill>
            <a:srgbClr val="00B0F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286512" y="300037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18" name="Flèche droite 17"/>
          <p:cNvSpPr/>
          <p:nvPr/>
        </p:nvSpPr>
        <p:spPr>
          <a:xfrm rot="1172828">
            <a:off x="4976813" y="2946400"/>
            <a:ext cx="2071687" cy="150018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</a:rPr>
              <a:t>1000 W/m² </a:t>
            </a:r>
          </a:p>
        </p:txBody>
      </p:sp>
      <p:sp>
        <p:nvSpPr>
          <p:cNvPr id="19468" name="ZoneTexte 18"/>
          <p:cNvSpPr txBox="1">
            <a:spLocks noChangeArrowheads="1"/>
          </p:cNvSpPr>
          <p:nvPr/>
        </p:nvSpPr>
        <p:spPr bwMode="auto">
          <a:xfrm>
            <a:off x="5500688" y="1857375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00B0F0"/>
                </a:solidFill>
                <a:latin typeface="Comic Sans MS" pitchFamily="66" charset="0"/>
              </a:rPr>
              <a:t>Atmosphère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14688" y="4643438"/>
            <a:ext cx="3000375" cy="1384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2060"/>
                </a:solidFill>
                <a:latin typeface="Comic Sans MS" pitchFamily="66" charset="0"/>
              </a:rPr>
              <a:t>A midi, par ciel clair, au niveau de la mer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6" grpId="0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42852"/>
            <a:ext cx="792961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 rendement </a:t>
            </a:r>
            <a:r>
              <a:rPr lang="fr-FR" sz="4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absolu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d’un panneau solaire:</a:t>
            </a:r>
            <a:endParaRPr lang="fr-FR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4875" y="5929313"/>
            <a:ext cx="3857625" cy="92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  rendement 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1714500" y="3071813"/>
            <a:ext cx="2071688" cy="150018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</a:rPr>
              <a:t>1000 W/m² 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6715125" y="1571625"/>
            <a:ext cx="2071688" cy="150018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</a:rPr>
              <a:t>120 / 180 W/m² </a:t>
            </a:r>
          </a:p>
        </p:txBody>
      </p:sp>
      <p:sp>
        <p:nvSpPr>
          <p:cNvPr id="23" name="Soleil 22"/>
          <p:cNvSpPr/>
          <p:nvPr/>
        </p:nvSpPr>
        <p:spPr>
          <a:xfrm>
            <a:off x="1071563" y="2286000"/>
            <a:ext cx="928687" cy="10001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785938"/>
            <a:ext cx="1276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429000"/>
            <a:ext cx="1371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5072063"/>
            <a:ext cx="1238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lèche droite 23"/>
          <p:cNvSpPr/>
          <p:nvPr/>
        </p:nvSpPr>
        <p:spPr>
          <a:xfrm>
            <a:off x="6715125" y="3214688"/>
            <a:ext cx="2071688" cy="150018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</a:rPr>
              <a:t>110 / 150 W/m² 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6715125" y="4857750"/>
            <a:ext cx="2071688" cy="150018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0000"/>
                </a:solidFill>
              </a:rPr>
              <a:t>50 / 80 W/m² 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3429000" y="284480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Comic Sans MS" pitchFamily="66" charset="0"/>
              </a:rPr>
              <a:t>Silicium: mono cristallin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357563" y="464343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Comic Sans MS" pitchFamily="66" charset="0"/>
              </a:rPr>
              <a:t>Silicium : poly cristallin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3429000" y="621506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2060"/>
                </a:solidFill>
                <a:latin typeface="Comic Sans MS" pitchFamily="66" charset="0"/>
              </a:rPr>
              <a:t>Silicium : amorphe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357813" y="2000250"/>
            <a:ext cx="78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Comic Sans MS" pitchFamily="66" charset="0"/>
              </a:rPr>
              <a:t>12% 18%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429250" y="3714750"/>
            <a:ext cx="785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Comic Sans MS" pitchFamily="66" charset="0"/>
              </a:rPr>
              <a:t>11% 15%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500688" y="5286375"/>
            <a:ext cx="78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B050"/>
                </a:solidFill>
                <a:latin typeface="Comic Sans MS" pitchFamily="66" charset="0"/>
              </a:rPr>
              <a:t>5% 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14875" y="5929313"/>
            <a:ext cx="3857625" cy="92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  rendement </a:t>
            </a:r>
          </a:p>
        </p:txBody>
      </p:sp>
      <p:sp>
        <p:nvSpPr>
          <p:cNvPr id="22" name="Soleil 21"/>
          <p:cNvSpPr/>
          <p:nvPr/>
        </p:nvSpPr>
        <p:spPr>
          <a:xfrm>
            <a:off x="7596336" y="1988840"/>
            <a:ext cx="1285875" cy="128587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22251">
            <a:off x="5637328" y="4023163"/>
            <a:ext cx="1777509" cy="21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24" name="ZoneTexte 23"/>
          <p:cNvSpPr txBox="1"/>
          <p:nvPr/>
        </p:nvSpPr>
        <p:spPr>
          <a:xfrm>
            <a:off x="7812360" y="4725144"/>
            <a:ext cx="928694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45°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3648" y="260648"/>
            <a:ext cx="5688632" cy="16004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dirty="0">
                <a:latin typeface="Arial Rounded MT Bold" pitchFamily="34" charset="0"/>
                <a:cs typeface="Arial" pitchFamily="34" charset="0"/>
              </a:rPr>
              <a:t>Rendement </a:t>
            </a:r>
            <a:r>
              <a:rPr lang="fr-FR" sz="2800" dirty="0" smtClean="0">
                <a:latin typeface="Arial Rounded MT Bold" pitchFamily="34" charset="0"/>
                <a:cs typeface="Arial" pitchFamily="34" charset="0"/>
              </a:rPr>
              <a:t>absolu</a:t>
            </a:r>
          </a:p>
          <a:p>
            <a:pPr algn="ctr">
              <a:defRPr/>
            </a:pPr>
            <a:r>
              <a:rPr lang="el-GR" sz="3200" dirty="0" smtClean="0">
                <a:latin typeface="Comic Sans MS"/>
                <a:cs typeface="Arial" pitchFamily="34" charset="0"/>
              </a:rPr>
              <a:t>η</a:t>
            </a:r>
            <a:r>
              <a:rPr lang="fr-FR" dirty="0" smtClean="0">
                <a:latin typeface="Comic Sans MS"/>
                <a:cs typeface="Arial" pitchFamily="34" charset="0"/>
              </a:rPr>
              <a:t>a =</a:t>
            </a:r>
            <a:endParaRPr lang="fr-FR" dirty="0" smtClean="0">
              <a:latin typeface="Arial Rounded MT Bold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u="sng" dirty="0" smtClean="0">
                <a:latin typeface="Arial Rounded MT Bold" pitchFamily="34" charset="0"/>
                <a:cs typeface="Arial" pitchFamily="34" charset="0"/>
              </a:rPr>
              <a:t>Puissance électrique  / 1m²  de cellules  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Eclairement    </a:t>
            </a:r>
            <a:r>
              <a:rPr lang="fr-FR" sz="2000" dirty="0">
                <a:latin typeface="Arial Rounded MT Bold" pitchFamily="34" charset="0"/>
                <a:cs typeface="Arial" pitchFamily="34" charset="0"/>
              </a:rPr>
              <a:t>mesuré     E  (W/m² </a:t>
            </a:r>
            <a:r>
              <a:rPr lang="fr-FR" sz="2000" dirty="0" smtClean="0">
                <a:latin typeface="Arial Rounded MT Bold" pitchFamily="34" charset="0"/>
                <a:cs typeface="Arial" pitchFamily="34" charset="0"/>
              </a:rPr>
              <a:t>)</a:t>
            </a:r>
            <a:endParaRPr lang="fr-FR" dirty="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2" name="Picture 2" descr="C:\Mes Documents\Mes images\img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10248">
            <a:off x="6578085" y="3563991"/>
            <a:ext cx="763473" cy="1661677"/>
          </a:xfrm>
          <a:prstGeom prst="rect">
            <a:avLst/>
          </a:prstGeom>
          <a:noFill/>
        </p:spPr>
      </p:pic>
      <p:pic>
        <p:nvPicPr>
          <p:cNvPr id="14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1008112" cy="130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619672" y="3284984"/>
            <a:ext cx="36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P=U.I 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en watt pour 1 m²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23728" y="4293096"/>
            <a:ext cx="216024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 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en w/m²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3573016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Comic Sans MS"/>
                <a:cs typeface="Arial" pitchFamily="34" charset="0"/>
              </a:rPr>
              <a:t>η</a:t>
            </a:r>
            <a:r>
              <a:rPr lang="fr-FR" dirty="0" smtClean="0">
                <a:latin typeface="Comic Sans MS"/>
                <a:cs typeface="Arial" pitchFamily="34" charset="0"/>
              </a:rPr>
              <a:t>a =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051720" y="4005064"/>
            <a:ext cx="24482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42852"/>
            <a:ext cx="792961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Normalisation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4875" y="5929313"/>
            <a:ext cx="3857625" cy="92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  rendement 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785813"/>
            <a:ext cx="48577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oleil 21"/>
          <p:cNvSpPr/>
          <p:nvPr/>
        </p:nvSpPr>
        <p:spPr>
          <a:xfrm>
            <a:off x="6643688" y="785813"/>
            <a:ext cx="1285875" cy="128587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52906">
            <a:off x="4129505" y="4044759"/>
            <a:ext cx="1049673" cy="12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21512" name="ZoneTexte 22"/>
          <p:cNvSpPr txBox="1">
            <a:spLocks noChangeArrowheads="1"/>
          </p:cNvSpPr>
          <p:nvPr/>
        </p:nvSpPr>
        <p:spPr bwMode="auto">
          <a:xfrm>
            <a:off x="1143000" y="1000125"/>
            <a:ext cx="2714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omic Sans MS" pitchFamily="66" charset="0"/>
              </a:rPr>
              <a:t>Les constructeurs de panneaux solaires spécifient les performances de leur matériel dans les conditions standard de qualification</a:t>
            </a:r>
          </a:p>
          <a:p>
            <a:pPr algn="ctr"/>
            <a:r>
              <a:rPr lang="fr-FR" sz="2400" b="1">
                <a:solidFill>
                  <a:srgbClr val="002060"/>
                </a:solidFill>
                <a:latin typeface="Comic Sans MS" pitchFamily="66" charset="0"/>
              </a:rPr>
              <a:t>suivantes: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000760" y="3786190"/>
            <a:ext cx="928694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45°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57356" y="5429264"/>
            <a:ext cx="621510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Eclairement de </a:t>
            </a:r>
            <a:r>
              <a:rPr lang="fr-FR" sz="2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1000 W/m²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pour une inclinaison de </a:t>
            </a:r>
            <a:r>
              <a:rPr lang="fr-FR" sz="2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45°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pour une température de </a:t>
            </a:r>
            <a:r>
              <a:rPr lang="fr-FR" sz="2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25°C</a:t>
            </a:r>
            <a:r>
              <a:rPr lang="fr-FR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44" y="44624"/>
            <a:ext cx="1007432" cy="130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 rot="16200000">
            <a:off x="-1822611" y="3655821"/>
            <a:ext cx="4720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Borne escamotable</a:t>
            </a:r>
            <a:b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automatique Anti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bélier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1791" y="1124744"/>
            <a:ext cx="7406640" cy="14721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MESURES </a:t>
            </a: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sur </a:t>
            </a:r>
            <a:b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 </a:t>
            </a: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CELLULES</a:t>
            </a:r>
            <a:b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PHOTO - VOLTAIQUES</a:t>
            </a:r>
            <a:b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FR" dirty="0"/>
          </a:p>
        </p:txBody>
      </p:sp>
      <p:sp>
        <p:nvSpPr>
          <p:cNvPr id="9" name="Rectangle à coins arrondis 8">
            <a:hlinkClick r:id="rId3" action="ppaction://hlinksldjump"/>
          </p:cNvPr>
          <p:cNvSpPr/>
          <p:nvPr/>
        </p:nvSpPr>
        <p:spPr>
          <a:xfrm>
            <a:off x="3769693" y="2204864"/>
            <a:ext cx="1728192" cy="568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rId4" action="ppaction://hlinksldjump"/>
          </p:cNvPr>
          <p:cNvSpPr/>
          <p:nvPr/>
        </p:nvSpPr>
        <p:spPr>
          <a:xfrm>
            <a:off x="1331640" y="3861048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>
            <a:hlinkClick r:id="rId5" action="ppaction://hlinksldjump"/>
          </p:cNvPr>
          <p:cNvSpPr/>
          <p:nvPr/>
        </p:nvSpPr>
        <p:spPr>
          <a:xfrm>
            <a:off x="3822055" y="6005905"/>
            <a:ext cx="878861" cy="487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52" y="2121036"/>
            <a:ext cx="7998660" cy="44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à coins arrondis 12">
            <a:hlinkClick r:id="rId7" action="ppaction://hlinksldjump"/>
          </p:cNvPr>
          <p:cNvSpPr/>
          <p:nvPr/>
        </p:nvSpPr>
        <p:spPr>
          <a:xfrm>
            <a:off x="3778122" y="2759835"/>
            <a:ext cx="2018014" cy="741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hlinkClick r:id="rId3" action="ppaction://hlinksldjump"/>
          </p:cNvPr>
          <p:cNvSpPr/>
          <p:nvPr/>
        </p:nvSpPr>
        <p:spPr>
          <a:xfrm>
            <a:off x="3707904" y="1994269"/>
            <a:ext cx="1728192" cy="784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rId5" action="ppaction://hlinksldjump"/>
          </p:cNvPr>
          <p:cNvSpPr/>
          <p:nvPr/>
        </p:nvSpPr>
        <p:spPr>
          <a:xfrm>
            <a:off x="3769693" y="6005905"/>
            <a:ext cx="878861" cy="487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4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188640"/>
            <a:ext cx="77501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contraintes de pose et d’environnement: 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4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le rendement relatif</a:t>
            </a:r>
            <a:endParaRPr lang="fr-FR" sz="4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115616" y="-531440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350866" y="3102371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pic>
        <p:nvPicPr>
          <p:cNvPr id="11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276872"/>
            <a:ext cx="936785" cy="121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1269">
            <a:off x="2359922" y="3070938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20879996" lon="20039942" rev="10800009"/>
            </a:camera>
            <a:lightRig rig="threePt" dir="t"/>
          </a:scene3d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2736304" cy="20162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868144" y="4653136"/>
            <a:ext cx="1368152" cy="1728192"/>
            <a:chOff x="3720" y="3630"/>
            <a:chExt cx="1215" cy="1785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3720" y="3915"/>
              <a:ext cx="121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U </a:t>
              </a:r>
              <a:r>
                <a:rPr kumimoji="0" lang="fr-FR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charge:</a:t>
              </a: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3720" y="4770"/>
              <a:ext cx="108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I </a:t>
              </a: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cc</a:t>
              </a: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3720" y="4500"/>
              <a:ext cx="108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U </a:t>
              </a: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vide</a:t>
              </a: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720" y="4230"/>
              <a:ext cx="108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I </a:t>
              </a:r>
              <a:r>
                <a: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nominale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720" y="5100"/>
              <a:ext cx="108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Tolérance</a:t>
              </a: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735" y="3630"/>
              <a:ext cx="108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 </a:t>
              </a: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crête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Soleil 19"/>
          <p:cNvSpPr/>
          <p:nvPr/>
        </p:nvSpPr>
        <p:spPr>
          <a:xfrm>
            <a:off x="1115616" y="2276872"/>
            <a:ext cx="1368152" cy="1353319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5759624" y="4005064"/>
            <a:ext cx="2700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156176" y="3356992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P=U.I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436096" y="4581128"/>
            <a:ext cx="3168352" cy="360040"/>
          </a:xfrm>
          <a:prstGeom prst="roundRect">
            <a:avLst/>
          </a:prstGeom>
          <a:solidFill>
            <a:srgbClr val="FFFF00">
              <a:alpha val="29020"/>
            </a:srgbClr>
          </a:solidFill>
          <a:ln>
            <a:solidFill>
              <a:srgbClr val="D10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716016" y="3429000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b="1" dirty="0" smtClean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η</a:t>
            </a:r>
            <a:r>
              <a:rPr lang="fr-FR" sz="2000" b="1" dirty="0" smtClean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</a:t>
            </a:r>
            <a:r>
              <a:rPr lang="fr-FR" sz="4800" b="1" dirty="0" smtClean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=</a:t>
            </a:r>
            <a:endParaRPr lang="fr-FR" dirty="0"/>
          </a:p>
        </p:txBody>
      </p:sp>
      <p:sp>
        <p:nvSpPr>
          <p:cNvPr id="27" name="Flèche droite 26"/>
          <p:cNvSpPr/>
          <p:nvPr/>
        </p:nvSpPr>
        <p:spPr>
          <a:xfrm>
            <a:off x="4716016" y="4581128"/>
            <a:ext cx="720080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D10F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1- 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l’orientation: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19200"/>
            <a:ext cx="7356475" cy="556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Image 16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20879996" lon="20039942" rev="10800009"/>
            </a:camera>
            <a:lightRig rig="threePt" dir="t"/>
          </a:scene3d>
        </p:spPr>
      </p:pic>
      <p:pic>
        <p:nvPicPr>
          <p:cNvPr id="18" name="Image 17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928934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  <p:pic>
        <p:nvPicPr>
          <p:cNvPr id="19" name="Image 1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21139184" lon="17002607" rev="11354904"/>
            </a:camera>
            <a:lightRig rig="threePt" dir="t"/>
          </a:scene3d>
        </p:spPr>
      </p:pic>
      <p:sp>
        <p:nvSpPr>
          <p:cNvPr id="9" name="ZoneTexte 8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pic>
        <p:nvPicPr>
          <p:cNvPr id="11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1000125"/>
            <a:ext cx="1214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2564904"/>
            <a:ext cx="7271052" cy="326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3" descr="2002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449817" cy="10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 rot="16200000">
            <a:off x="-1822611" y="3655821"/>
            <a:ext cx="4720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Borne escamotable</a:t>
            </a:r>
            <a:b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automatique Anti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bélier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7360" y="804688"/>
            <a:ext cx="7406640" cy="14721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Présentation du </a:t>
            </a:r>
            <a:b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système pédagogique </a:t>
            </a:r>
          </a:p>
        </p:txBody>
      </p:sp>
      <p:sp>
        <p:nvSpPr>
          <p:cNvPr id="7" name="Rectangle à coins arrondis 6">
            <a:hlinkClick r:id="rId4" action="ppaction://hlinksldjump"/>
          </p:cNvPr>
          <p:cNvSpPr/>
          <p:nvPr/>
        </p:nvSpPr>
        <p:spPr>
          <a:xfrm>
            <a:off x="1907704" y="3692019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rId5" action="ppaction://hlinksldjump"/>
          </p:cNvPr>
          <p:cNvSpPr/>
          <p:nvPr/>
        </p:nvSpPr>
        <p:spPr>
          <a:xfrm>
            <a:off x="4572000" y="4912480"/>
            <a:ext cx="878861" cy="487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rId6" action="ppaction://hlinksldjump"/>
          </p:cNvPr>
          <p:cNvSpPr/>
          <p:nvPr/>
        </p:nvSpPr>
        <p:spPr>
          <a:xfrm>
            <a:off x="4572000" y="4487782"/>
            <a:ext cx="936734" cy="424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>
            <a:hlinkClick r:id="rId7" action="ppaction://hlinksldjump"/>
          </p:cNvPr>
          <p:cNvSpPr/>
          <p:nvPr/>
        </p:nvSpPr>
        <p:spPr>
          <a:xfrm>
            <a:off x="4572000" y="3682076"/>
            <a:ext cx="2018014" cy="741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hlinkClick r:id="rId4" action="ppaction://hlinksldjump"/>
          </p:cNvPr>
          <p:cNvSpPr/>
          <p:nvPr/>
        </p:nvSpPr>
        <p:spPr>
          <a:xfrm>
            <a:off x="1835696" y="3690222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2- 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l’inclinaison</a:t>
            </a: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219200"/>
            <a:ext cx="7356475" cy="556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Image 17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132">
            <a:off x="3714744" y="264318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  <p:sp>
        <p:nvSpPr>
          <p:cNvPr id="9" name="ZoneTexte 8"/>
          <p:cNvSpPr txBox="1"/>
          <p:nvPr/>
        </p:nvSpPr>
        <p:spPr>
          <a:xfrm>
            <a:off x="4357686" y="5072074"/>
            <a:ext cx="1571636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0">
                  <a:solidFill>
                    <a:srgbClr val="B6C719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de 90°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29322" y="3714752"/>
            <a:ext cx="1214446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0">
                  <a:solidFill>
                    <a:srgbClr val="B6C719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à 0°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43240" y="3929066"/>
            <a:ext cx="1143008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0">
                  <a:solidFill>
                    <a:srgbClr val="B6C719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45°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les   mesures </a:t>
            </a:r>
          </a:p>
        </p:txBody>
      </p:sp>
      <p:pic>
        <p:nvPicPr>
          <p:cNvPr id="14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1071563"/>
            <a:ext cx="11811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9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9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leil 3"/>
          <p:cNvSpPr/>
          <p:nvPr/>
        </p:nvSpPr>
        <p:spPr>
          <a:xfrm>
            <a:off x="1142976" y="214290"/>
            <a:ext cx="7643866" cy="642942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Comic Sans MS" pitchFamily="66" charset="0"/>
              </a:rPr>
              <a:t>détermination du </a:t>
            </a:r>
          </a:p>
          <a:p>
            <a:pPr algn="ctr">
              <a:defRPr/>
            </a:pPr>
            <a:r>
              <a:rPr lang="fr-FR" sz="6000" b="1" dirty="0">
                <a:ln/>
                <a:solidFill>
                  <a:schemeClr val="accent3"/>
                </a:solidFill>
                <a:latin typeface="Comic Sans MS" pitchFamily="66" charset="0"/>
              </a:rPr>
              <a:t>disque solaire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les   relevés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27658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27667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27672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73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74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75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76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7677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76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79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0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7681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3357554" y="1214422"/>
            <a:ext cx="3643338" cy="335758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0°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3" y="6107907"/>
            <a:ext cx="5000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26389">
            <a:off x="5591661" y="5073688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  <p:sp>
        <p:nvSpPr>
          <p:cNvPr id="32" name="ZoneTexte 31"/>
          <p:cNvSpPr txBox="1"/>
          <p:nvPr/>
        </p:nvSpPr>
        <p:spPr>
          <a:xfrm>
            <a:off x="928662" y="214290"/>
            <a:ext cx="821533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Diagramme simplifié illustrant le compromis entre performance et intégration d’un générateur photovoltaïque en fonction de son inclinaison et de son orientation…..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 animBg="1"/>
      <p:bldP spid="3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28682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28691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28696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97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98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99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00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701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870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03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04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8705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3643306" y="1571612"/>
            <a:ext cx="3000396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15°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3" y="6107907"/>
            <a:ext cx="5000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4969">
            <a:off x="5591661" y="5073688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9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29706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29715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29720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21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22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23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24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25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972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27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28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9729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4000496" y="1928802"/>
            <a:ext cx="2286016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30°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3" y="6107907"/>
            <a:ext cx="5000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61922">
            <a:off x="5591661" y="5073688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30730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30739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30744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45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46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47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48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49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075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51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52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3075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4357686" y="2214554"/>
            <a:ext cx="1571636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45°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3" y="6107907"/>
            <a:ext cx="5000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5219">
            <a:off x="5591661" y="5073688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31754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31763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31768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69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70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71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72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773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17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75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76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3177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4643438" y="2571744"/>
            <a:ext cx="100013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60°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3" y="6107907"/>
            <a:ext cx="5000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6144">
            <a:off x="5591661" y="5073688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1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32778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32787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32792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93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94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95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96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97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279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799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00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32801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4929190" y="2714620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75°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3" y="6107907"/>
            <a:ext cx="50006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9937">
            <a:off x="5591661" y="5073688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134937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Groupe 41"/>
          <p:cNvGrpSpPr>
            <a:grpSpLocks/>
          </p:cNvGrpSpPr>
          <p:nvPr/>
        </p:nvGrpSpPr>
        <p:grpSpPr bwMode="auto">
          <a:xfrm>
            <a:off x="1643063" y="428625"/>
            <a:ext cx="6929437" cy="4929188"/>
            <a:chOff x="1643042" y="857232"/>
            <a:chExt cx="6929486" cy="4929222"/>
          </a:xfrm>
        </p:grpSpPr>
        <p:grpSp>
          <p:nvGrpSpPr>
            <p:cNvPr id="33802" name="Group 2"/>
            <p:cNvGrpSpPr>
              <a:grpSpLocks/>
            </p:cNvGrpSpPr>
            <p:nvPr/>
          </p:nvGrpSpPr>
          <p:grpSpPr bwMode="auto">
            <a:xfrm>
              <a:off x="1643042" y="857232"/>
              <a:ext cx="6929486" cy="4929222"/>
              <a:chOff x="5040" y="11475"/>
              <a:chExt cx="6246" cy="4485"/>
            </a:xfrm>
          </p:grpSpPr>
          <p:grpSp>
            <p:nvGrpSpPr>
              <p:cNvPr id="33811" name="Group 3"/>
              <p:cNvGrpSpPr>
                <a:grpSpLocks/>
              </p:cNvGrpSpPr>
              <p:nvPr/>
            </p:nvGrpSpPr>
            <p:grpSpPr bwMode="auto">
              <a:xfrm>
                <a:off x="5859" y="11805"/>
                <a:ext cx="4659" cy="3735"/>
                <a:chOff x="1200" y="10845"/>
                <a:chExt cx="4659" cy="3735"/>
              </a:xfrm>
            </p:grpSpPr>
            <p:sp>
              <p:nvSpPr>
                <p:cNvPr id="33816" name="Oval 4"/>
                <p:cNvSpPr>
                  <a:spLocks noChangeArrowheads="1"/>
                </p:cNvSpPr>
                <p:nvPr/>
              </p:nvSpPr>
              <p:spPr bwMode="auto">
                <a:xfrm>
                  <a:off x="1890" y="11265"/>
                  <a:ext cx="3309" cy="29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17" name="Oval 5"/>
                <p:cNvSpPr>
                  <a:spLocks noChangeArrowheads="1"/>
                </p:cNvSpPr>
                <p:nvPr/>
              </p:nvSpPr>
              <p:spPr bwMode="auto">
                <a:xfrm>
                  <a:off x="2190" y="11565"/>
                  <a:ext cx="2679" cy="235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18" name="Oval 6"/>
                <p:cNvSpPr>
                  <a:spLocks noChangeArrowheads="1"/>
                </p:cNvSpPr>
                <p:nvPr/>
              </p:nvSpPr>
              <p:spPr bwMode="auto">
                <a:xfrm>
                  <a:off x="2475" y="11865"/>
                  <a:ext cx="2070" cy="178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19" name="Oval 7"/>
                <p:cNvSpPr>
                  <a:spLocks noChangeArrowheads="1"/>
                </p:cNvSpPr>
                <p:nvPr/>
              </p:nvSpPr>
              <p:spPr bwMode="auto">
                <a:xfrm>
                  <a:off x="2820" y="12135"/>
                  <a:ext cx="1425" cy="1305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20" name="Oval 8"/>
                <p:cNvSpPr>
                  <a:spLocks noChangeArrowheads="1"/>
                </p:cNvSpPr>
                <p:nvPr/>
              </p:nvSpPr>
              <p:spPr bwMode="auto">
                <a:xfrm>
                  <a:off x="3105" y="12435"/>
                  <a:ext cx="870" cy="72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21" name="Oval 9"/>
                <p:cNvSpPr>
                  <a:spLocks noChangeArrowheads="1"/>
                </p:cNvSpPr>
                <p:nvPr/>
              </p:nvSpPr>
              <p:spPr bwMode="auto">
                <a:xfrm>
                  <a:off x="3315" y="12600"/>
                  <a:ext cx="375" cy="330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382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3480" y="10845"/>
                  <a:ext cx="0" cy="373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23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1200" y="12720"/>
                  <a:ext cx="4659" cy="45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24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80" y="11010"/>
                  <a:ext cx="3219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33825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680" y="11010"/>
                  <a:ext cx="3420" cy="324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prstDash val="dash"/>
                  <a:round/>
                  <a:headEnd/>
                  <a:tailEnd/>
                </a:ln>
              </p:spPr>
            </p:cxnSp>
          </p:grp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7743" y="11475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 cap="all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Arial" pitchFamily="34" charset="0"/>
                  </a:rPr>
                  <a:t>Nord</a:t>
                </a:r>
                <a:endParaRPr lang="fr-FR" sz="3600" b="1" cap="all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</a:endParaRPr>
              </a:p>
            </p:txBody>
          </p:sp>
          <p:sp>
            <p:nvSpPr>
              <p:cNvPr id="52239" name="Text Box 15"/>
              <p:cNvSpPr txBox="1">
                <a:spLocks noChangeArrowheads="1"/>
              </p:cNvSpPr>
              <p:nvPr/>
            </p:nvSpPr>
            <p:spPr bwMode="auto">
              <a:xfrm>
                <a:off x="7743" y="1554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Sud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0" name="Text Box 16"/>
              <p:cNvSpPr txBox="1">
                <a:spLocks noChangeArrowheads="1"/>
              </p:cNvSpPr>
              <p:nvPr/>
            </p:nvSpPr>
            <p:spPr bwMode="auto">
              <a:xfrm>
                <a:off x="10395" y="13470"/>
                <a:ext cx="891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4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Est</a:t>
                </a:r>
                <a:endParaRPr lang="fr-FR" sz="40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  <p:sp>
            <p:nvSpPr>
              <p:cNvPr id="52241" name="Text Box 17"/>
              <p:cNvSpPr txBox="1">
                <a:spLocks noChangeArrowheads="1"/>
              </p:cNvSpPr>
              <p:nvPr/>
            </p:nvSpPr>
            <p:spPr bwMode="auto">
              <a:xfrm>
                <a:off x="5040" y="13470"/>
                <a:ext cx="1059" cy="42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fr-FR" sz="2000" b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Arial" pitchFamily="34" charset="0"/>
                  </a:rPr>
                  <a:t>Ouest</a:t>
                </a:r>
                <a:endParaRPr lang="fr-FR" sz="3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Arial" pitchFamily="34" charset="0"/>
                </a:endParaRPr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 rot="16200000" flipH="1">
              <a:off x="2893207" y="2250273"/>
              <a:ext cx="4357717" cy="20002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0800000" flipV="1">
              <a:off x="2857488" y="2428868"/>
              <a:ext cx="4357719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500298" y="2214554"/>
              <a:ext cx="5000660" cy="207170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3000365" y="2428868"/>
              <a:ext cx="4214841" cy="17859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86050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S-O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643702" y="5000636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S-E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929454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571736" y="1142984"/>
              <a:ext cx="714380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2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N-O</a:t>
              </a:r>
            </a:p>
          </p:txBody>
        </p:sp>
      </p:grpSp>
      <p:sp>
        <p:nvSpPr>
          <p:cNvPr id="43" name="Ellipse 42"/>
          <p:cNvSpPr/>
          <p:nvPr/>
        </p:nvSpPr>
        <p:spPr>
          <a:xfrm>
            <a:off x="5000628" y="285749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85918" y="5929330"/>
            <a:ext cx="3571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Inclinaison:   90°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893594" y="6322219"/>
            <a:ext cx="50006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2333">
            <a:off x="5575812" y="5177220"/>
            <a:ext cx="1221333" cy="12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146175"/>
            <a:ext cx="8099425" cy="564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les   relevés </a:t>
            </a:r>
          </a:p>
        </p:txBody>
      </p:sp>
      <p:sp>
        <p:nvSpPr>
          <p:cNvPr id="34822" name="ZoneTexte 6"/>
          <p:cNvSpPr txBox="1">
            <a:spLocks noChangeArrowheads="1"/>
          </p:cNvSpPr>
          <p:nvPr/>
        </p:nvSpPr>
        <p:spPr bwMode="auto">
          <a:xfrm>
            <a:off x="6143625" y="1143000"/>
            <a:ext cx="30718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/>
              <a:t>Source: « </a:t>
            </a:r>
            <a:r>
              <a:rPr lang="fr-FR" sz="1200" b="1" i="1"/>
              <a:t>Clefs du CEA »   </a:t>
            </a:r>
            <a:r>
              <a:rPr lang="fr-FR" sz="1200" i="1"/>
              <a:t>n°50     2004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28662" y="142852"/>
            <a:ext cx="8215338" cy="9233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met en évidence, par rapport au maximum théorique (sud -38°), la décroissance  des rendements liés à une orientation et une inclinaison non optimales.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eur\Bureau\PHILIPPE\LYCEE\DOSSIERS SYSTEMES\Borne TITAN\2010-03-04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1763"/>
            <a:ext cx="5045075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259632" y="3500438"/>
            <a:ext cx="7527210" cy="221457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54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Borne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fr-FR" sz="80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autonome</a:t>
            </a:r>
          </a:p>
        </p:txBody>
      </p:sp>
      <p:sp>
        <p:nvSpPr>
          <p:cNvPr id="4" name="ZoneTexte 3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PRESENTATION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3- 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la température:</a:t>
            </a: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pic>
        <p:nvPicPr>
          <p:cNvPr id="17" name="Image 16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43306" y="192880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20879996" lon="20039942" rev="10800009"/>
            </a:camera>
            <a:lightRig rig="threePt" dir="t"/>
          </a:scene3d>
        </p:spPr>
      </p:pic>
      <p:sp>
        <p:nvSpPr>
          <p:cNvPr id="9" name="ZoneTexte 8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pic>
        <p:nvPicPr>
          <p:cNvPr id="11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4786313"/>
            <a:ext cx="1214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leil 9"/>
          <p:cNvSpPr/>
          <p:nvPr/>
        </p:nvSpPr>
        <p:spPr>
          <a:xfrm>
            <a:off x="6715125" y="1500188"/>
            <a:ext cx="2071688" cy="1857375"/>
          </a:xfrm>
          <a:prstGeom prst="sun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5848" name="Picture 2" descr="C:\Mes Documents\Mes images\img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7097">
            <a:off x="1717676" y="3192462"/>
            <a:ext cx="685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>
            <a:stCxn id="53250" idx="0"/>
          </p:cNvCxnSpPr>
          <p:nvPr/>
        </p:nvCxnSpPr>
        <p:spPr>
          <a:xfrm flipV="1">
            <a:off x="2679700" y="2643188"/>
            <a:ext cx="1106488" cy="828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556792"/>
            <a:ext cx="3171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861048"/>
            <a:ext cx="2533337" cy="26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3- à la température: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214438"/>
            <a:ext cx="6715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3188" y="1571625"/>
            <a:ext cx="4286250" cy="4714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contraintes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3- 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la température: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pic>
        <p:nvPicPr>
          <p:cNvPr id="37894" name="Picture 2" descr="C:\Mes Documents\Mes images\img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143125"/>
            <a:ext cx="685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rme libre 10"/>
          <p:cNvSpPr/>
          <p:nvPr/>
        </p:nvSpPr>
        <p:spPr>
          <a:xfrm>
            <a:off x="2627313" y="2133600"/>
            <a:ext cx="3352800" cy="4137025"/>
          </a:xfrm>
          <a:custGeom>
            <a:avLst/>
            <a:gdLst>
              <a:gd name="connsiteX0" fmla="*/ 0 w 3352800"/>
              <a:gd name="connsiteY0" fmla="*/ 0 h 4136571"/>
              <a:gd name="connsiteX1" fmla="*/ 1480457 w 3352800"/>
              <a:gd name="connsiteY1" fmla="*/ 159657 h 4136571"/>
              <a:gd name="connsiteX2" fmla="*/ 2830285 w 3352800"/>
              <a:gd name="connsiteY2" fmla="*/ 696686 h 4136571"/>
              <a:gd name="connsiteX3" fmla="*/ 3193143 w 3352800"/>
              <a:gd name="connsiteY3" fmla="*/ 1378857 h 4136571"/>
              <a:gd name="connsiteX4" fmla="*/ 3352800 w 3352800"/>
              <a:gd name="connsiteY4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4136571">
                <a:moveTo>
                  <a:pt x="0" y="0"/>
                </a:moveTo>
                <a:cubicBezTo>
                  <a:pt x="504371" y="21771"/>
                  <a:pt x="1008743" y="43543"/>
                  <a:pt x="1480457" y="159657"/>
                </a:cubicBezTo>
                <a:cubicBezTo>
                  <a:pt x="1952171" y="275771"/>
                  <a:pt x="2544837" y="493486"/>
                  <a:pt x="2830285" y="696686"/>
                </a:cubicBezTo>
                <a:cubicBezTo>
                  <a:pt x="3115733" y="899886"/>
                  <a:pt x="3106057" y="805543"/>
                  <a:pt x="3193143" y="1378857"/>
                </a:cubicBezTo>
                <a:cubicBezTo>
                  <a:pt x="3280229" y="1952171"/>
                  <a:pt x="3316514" y="3044371"/>
                  <a:pt x="3352800" y="4136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571750" y="2500313"/>
            <a:ext cx="3429000" cy="3714750"/>
          </a:xfrm>
          <a:custGeom>
            <a:avLst/>
            <a:gdLst>
              <a:gd name="connsiteX0" fmla="*/ 0 w 3352800"/>
              <a:gd name="connsiteY0" fmla="*/ 0 h 4136571"/>
              <a:gd name="connsiteX1" fmla="*/ 1480457 w 3352800"/>
              <a:gd name="connsiteY1" fmla="*/ 159657 h 4136571"/>
              <a:gd name="connsiteX2" fmla="*/ 2830285 w 3352800"/>
              <a:gd name="connsiteY2" fmla="*/ 696686 h 4136571"/>
              <a:gd name="connsiteX3" fmla="*/ 3193143 w 3352800"/>
              <a:gd name="connsiteY3" fmla="*/ 1378857 h 4136571"/>
              <a:gd name="connsiteX4" fmla="*/ 3352800 w 3352800"/>
              <a:gd name="connsiteY4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4136571">
                <a:moveTo>
                  <a:pt x="0" y="0"/>
                </a:moveTo>
                <a:cubicBezTo>
                  <a:pt x="504371" y="21771"/>
                  <a:pt x="1008743" y="43543"/>
                  <a:pt x="1480457" y="159657"/>
                </a:cubicBezTo>
                <a:cubicBezTo>
                  <a:pt x="1952171" y="275771"/>
                  <a:pt x="2544837" y="493486"/>
                  <a:pt x="2830285" y="696686"/>
                </a:cubicBezTo>
                <a:cubicBezTo>
                  <a:pt x="3115733" y="899886"/>
                  <a:pt x="3106057" y="805543"/>
                  <a:pt x="3193143" y="1378857"/>
                </a:cubicBezTo>
                <a:cubicBezTo>
                  <a:pt x="3280229" y="1952171"/>
                  <a:pt x="3316514" y="3044371"/>
                  <a:pt x="3352800" y="4136571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571750" y="2928938"/>
            <a:ext cx="3429000" cy="3286125"/>
          </a:xfrm>
          <a:custGeom>
            <a:avLst/>
            <a:gdLst>
              <a:gd name="connsiteX0" fmla="*/ 0 w 3352800"/>
              <a:gd name="connsiteY0" fmla="*/ 0 h 4136571"/>
              <a:gd name="connsiteX1" fmla="*/ 1480457 w 3352800"/>
              <a:gd name="connsiteY1" fmla="*/ 159657 h 4136571"/>
              <a:gd name="connsiteX2" fmla="*/ 2830285 w 3352800"/>
              <a:gd name="connsiteY2" fmla="*/ 696686 h 4136571"/>
              <a:gd name="connsiteX3" fmla="*/ 3193143 w 3352800"/>
              <a:gd name="connsiteY3" fmla="*/ 1378857 h 4136571"/>
              <a:gd name="connsiteX4" fmla="*/ 3352800 w 3352800"/>
              <a:gd name="connsiteY4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4136571">
                <a:moveTo>
                  <a:pt x="0" y="0"/>
                </a:moveTo>
                <a:cubicBezTo>
                  <a:pt x="504371" y="21771"/>
                  <a:pt x="1008743" y="43543"/>
                  <a:pt x="1480457" y="159657"/>
                </a:cubicBezTo>
                <a:cubicBezTo>
                  <a:pt x="1952171" y="275771"/>
                  <a:pt x="2544837" y="493486"/>
                  <a:pt x="2830285" y="696686"/>
                </a:cubicBezTo>
                <a:cubicBezTo>
                  <a:pt x="3115733" y="899886"/>
                  <a:pt x="3106057" y="805543"/>
                  <a:pt x="3193143" y="1378857"/>
                </a:cubicBezTo>
                <a:cubicBezTo>
                  <a:pt x="3280229" y="1952171"/>
                  <a:pt x="3316514" y="3044371"/>
                  <a:pt x="3352800" y="4136571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2571750" y="3357563"/>
            <a:ext cx="3429000" cy="2928937"/>
          </a:xfrm>
          <a:custGeom>
            <a:avLst/>
            <a:gdLst>
              <a:gd name="connsiteX0" fmla="*/ 0 w 3352800"/>
              <a:gd name="connsiteY0" fmla="*/ 0 h 4136571"/>
              <a:gd name="connsiteX1" fmla="*/ 1480457 w 3352800"/>
              <a:gd name="connsiteY1" fmla="*/ 159657 h 4136571"/>
              <a:gd name="connsiteX2" fmla="*/ 2830285 w 3352800"/>
              <a:gd name="connsiteY2" fmla="*/ 696686 h 4136571"/>
              <a:gd name="connsiteX3" fmla="*/ 3193143 w 3352800"/>
              <a:gd name="connsiteY3" fmla="*/ 1378857 h 4136571"/>
              <a:gd name="connsiteX4" fmla="*/ 3352800 w 3352800"/>
              <a:gd name="connsiteY4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4136571">
                <a:moveTo>
                  <a:pt x="0" y="0"/>
                </a:moveTo>
                <a:cubicBezTo>
                  <a:pt x="504371" y="21771"/>
                  <a:pt x="1008743" y="43543"/>
                  <a:pt x="1480457" y="159657"/>
                </a:cubicBezTo>
                <a:cubicBezTo>
                  <a:pt x="1952171" y="275771"/>
                  <a:pt x="2544837" y="493486"/>
                  <a:pt x="2830285" y="696686"/>
                </a:cubicBezTo>
                <a:cubicBezTo>
                  <a:pt x="3115733" y="899886"/>
                  <a:pt x="3106057" y="805543"/>
                  <a:pt x="3193143" y="1378857"/>
                </a:cubicBezTo>
                <a:cubicBezTo>
                  <a:pt x="3280229" y="1952171"/>
                  <a:pt x="3316514" y="3044371"/>
                  <a:pt x="3352800" y="4136571"/>
                </a:cubicBezTo>
              </a:path>
            </a:pathLst>
          </a:custGeom>
          <a:ln w="28575">
            <a:solidFill>
              <a:srgbClr val="A83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2643188" y="3786188"/>
            <a:ext cx="3357562" cy="2500312"/>
          </a:xfrm>
          <a:custGeom>
            <a:avLst/>
            <a:gdLst>
              <a:gd name="connsiteX0" fmla="*/ 0 w 3352800"/>
              <a:gd name="connsiteY0" fmla="*/ 0 h 4136571"/>
              <a:gd name="connsiteX1" fmla="*/ 1480457 w 3352800"/>
              <a:gd name="connsiteY1" fmla="*/ 159657 h 4136571"/>
              <a:gd name="connsiteX2" fmla="*/ 2830285 w 3352800"/>
              <a:gd name="connsiteY2" fmla="*/ 696686 h 4136571"/>
              <a:gd name="connsiteX3" fmla="*/ 3193143 w 3352800"/>
              <a:gd name="connsiteY3" fmla="*/ 1378857 h 4136571"/>
              <a:gd name="connsiteX4" fmla="*/ 3352800 w 3352800"/>
              <a:gd name="connsiteY4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4136571">
                <a:moveTo>
                  <a:pt x="0" y="0"/>
                </a:moveTo>
                <a:cubicBezTo>
                  <a:pt x="504371" y="21771"/>
                  <a:pt x="1008743" y="43543"/>
                  <a:pt x="1480457" y="159657"/>
                </a:cubicBezTo>
                <a:cubicBezTo>
                  <a:pt x="1952171" y="275771"/>
                  <a:pt x="2544837" y="493486"/>
                  <a:pt x="2830285" y="696686"/>
                </a:cubicBezTo>
                <a:cubicBezTo>
                  <a:pt x="3115733" y="899886"/>
                  <a:pt x="3106057" y="805543"/>
                  <a:pt x="3193143" y="1378857"/>
                </a:cubicBezTo>
                <a:cubicBezTo>
                  <a:pt x="3280229" y="1952171"/>
                  <a:pt x="3316514" y="3044371"/>
                  <a:pt x="3352800" y="41365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42976" y="1571612"/>
            <a:ext cx="1428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Tension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72330" y="5929330"/>
            <a:ext cx="1428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courant 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857375" y="200025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22 V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857375" y="2357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21 V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857375" y="2786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20 V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857375" y="321468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19 V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1857375" y="36433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18 V</a:t>
            </a:r>
          </a:p>
        </p:txBody>
      </p:sp>
      <p:pic>
        <p:nvPicPr>
          <p:cNvPr id="37907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4429125"/>
            <a:ext cx="12144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072066" y="62865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1.9 A</a:t>
            </a:r>
          </a:p>
        </p:txBody>
      </p:sp>
      <p:cxnSp>
        <p:nvCxnSpPr>
          <p:cNvPr id="26" name="Connecteur droit 25"/>
          <p:cNvCxnSpPr/>
          <p:nvPr/>
        </p:nvCxnSpPr>
        <p:spPr>
          <a:xfrm rot="16200000" flipV="1">
            <a:off x="3482981" y="4303713"/>
            <a:ext cx="3857625" cy="10795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643306" y="1916105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10°C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3571868" y="2285992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25°C</a:t>
            </a: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3571868" y="2714620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40°C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571868" y="3130551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D10FAC"/>
                </a:solidFill>
              </a:rPr>
              <a:t>55°C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643311" y="350043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70°C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2285984" y="614364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071538" y="1142984"/>
            <a:ext cx="764386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Rendement décroit de 0.5% / °C  et  la tension de 2.5 mV / °C</a:t>
            </a:r>
            <a:endParaRPr lang="fr-FR" sz="200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5786446" y="628652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Icc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contraintes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 le masque d’ombre:</a:t>
            </a:r>
            <a:endParaRPr lang="fr-F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Image 12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00101" y="2143116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20879996" lon="20039942" rev="10800009"/>
            </a:camera>
            <a:lightRig rig="threePt" dir="t"/>
          </a:scene3d>
        </p:spPr>
      </p:pic>
      <p:sp>
        <p:nvSpPr>
          <p:cNvPr id="14" name="Ellipse 13"/>
          <p:cNvSpPr/>
          <p:nvPr/>
        </p:nvSpPr>
        <p:spPr>
          <a:xfrm>
            <a:off x="1643042" y="2500306"/>
            <a:ext cx="1928826" cy="1643074"/>
          </a:xfrm>
          <a:prstGeom prst="ellipse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42976" y="135729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Composition des cellules:</a:t>
            </a:r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1026" name="Picture 2" descr="C:\Mes Documents\Mes images\img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4216895" cy="3786214"/>
          </a:xfrm>
          <a:prstGeom prst="rect">
            <a:avLst/>
          </a:prstGeom>
          <a:noFill/>
        </p:spPr>
      </p:pic>
      <p:sp>
        <p:nvSpPr>
          <p:cNvPr id="17" name="Flèche droite 16"/>
          <p:cNvSpPr/>
          <p:nvPr/>
        </p:nvSpPr>
        <p:spPr>
          <a:xfrm>
            <a:off x="3786182" y="2928934"/>
            <a:ext cx="714380" cy="8572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rot="5400000" flipH="1" flipV="1">
            <a:off x="3892545" y="4036223"/>
            <a:ext cx="335758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072066" y="342900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429124" y="3714752"/>
            <a:ext cx="1214446" cy="1071570"/>
          </a:xfrm>
          <a:prstGeom prst="ellipse">
            <a:avLst/>
          </a:prstGeom>
          <a:solidFill>
            <a:srgbClr val="FFFF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786182" y="5845750"/>
            <a:ext cx="50720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Groupement de 30 à 40 cellules au silicium</a:t>
            </a:r>
            <a:endParaRPr lang="fr-FR" b="1" dirty="0"/>
          </a:p>
        </p:txBody>
      </p:sp>
      <p:sp>
        <p:nvSpPr>
          <p:cNvPr id="26" name="Flèche droite 25"/>
          <p:cNvSpPr/>
          <p:nvPr/>
        </p:nvSpPr>
        <p:spPr>
          <a:xfrm>
            <a:off x="5214942" y="2214554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6786578" y="2214554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8072462" y="2214554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0010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∑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I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5400000" flipH="1" flipV="1">
            <a:off x="4751389" y="4035429"/>
            <a:ext cx="335758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 flipH="1" flipV="1">
            <a:off x="6321437" y="4035429"/>
            <a:ext cx="335758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357950" y="342900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929586" y="342900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572264" y="242886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072066" y="23574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43570" y="1928802"/>
            <a:ext cx="3286148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2" grpId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contraintes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 le masque d’ombre:</a:t>
            </a:r>
            <a:endParaRPr lang="fr-F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Mes Documents\Mes images\img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643182"/>
            <a:ext cx="4216895" cy="3786214"/>
          </a:xfrm>
          <a:prstGeom prst="rect">
            <a:avLst/>
          </a:prstGeom>
          <a:noFill/>
        </p:spPr>
      </p:pic>
      <p:sp>
        <p:nvSpPr>
          <p:cNvPr id="23" name="Ellipse 22"/>
          <p:cNvSpPr/>
          <p:nvPr/>
        </p:nvSpPr>
        <p:spPr>
          <a:xfrm>
            <a:off x="5357818" y="4143380"/>
            <a:ext cx="1214446" cy="1071570"/>
          </a:xfrm>
          <a:prstGeom prst="ellipse">
            <a:avLst/>
          </a:prstGeom>
          <a:solidFill>
            <a:schemeClr val="tx1">
              <a:lumMod val="95000"/>
              <a:lumOff val="5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142976" y="1285860"/>
            <a:ext cx="778674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Dans certaines conditions d’éclairement non uniforme, une cellule du groupement série peut être soumise à la tension des autre cellules, et ainsi fonctionner </a:t>
            </a:r>
            <a:r>
              <a:rPr lang="fr-FR" sz="2000" b="1" dirty="0" smtClean="0">
                <a:solidFill>
                  <a:srgbClr val="FF0000"/>
                </a:solidFill>
              </a:rPr>
              <a:t>en récepteur</a:t>
            </a:r>
            <a:r>
              <a:rPr lang="fr-FR" sz="2000" b="1" dirty="0" smtClean="0"/>
              <a:t>, en dissipant une puissance thermique importante qui peut la détruire:</a:t>
            </a:r>
            <a:endParaRPr lang="fr-FR" sz="2000" b="1" dirty="0"/>
          </a:p>
        </p:txBody>
      </p:sp>
      <p:sp>
        <p:nvSpPr>
          <p:cNvPr id="26" name="Flèche droite 25"/>
          <p:cNvSpPr/>
          <p:nvPr/>
        </p:nvSpPr>
        <p:spPr>
          <a:xfrm>
            <a:off x="5214942" y="2714620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16200000">
            <a:off x="5893603" y="4679165"/>
            <a:ext cx="35719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7929586" y="2714620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001024" y="292893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∑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I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pic>
        <p:nvPicPr>
          <p:cNvPr id="20" name="Picture 2" descr="C:\Mes Documents\Mes images\img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87516">
            <a:off x="3139034" y="3844609"/>
            <a:ext cx="13573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1142976" y="1285860"/>
            <a:ext cx="778674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Pour éviter cela, on dispose d’une diode </a:t>
            </a:r>
            <a:r>
              <a:rPr lang="fr-FR" sz="2000" b="1" dirty="0" err="1" smtClean="0"/>
              <a:t>Dp</a:t>
            </a:r>
            <a:r>
              <a:rPr lang="fr-FR" sz="2000" b="1" dirty="0" smtClean="0"/>
              <a:t> (by </a:t>
            </a:r>
            <a:r>
              <a:rPr lang="fr-FR" sz="2000" b="1" dirty="0" err="1" smtClean="0"/>
              <a:t>pass</a:t>
            </a:r>
            <a:r>
              <a:rPr lang="fr-FR" sz="2000" b="1" dirty="0" smtClean="0"/>
              <a:t>) en parallèle. L’amorçage spontané de la diode dés l’apparition d’une tension inverse aux bornes du groupement, limite cette dernière à la valeur </a:t>
            </a:r>
            <a:r>
              <a:rPr lang="fr-FR" sz="2000" b="1" dirty="0" err="1" smtClean="0"/>
              <a:t>Vd</a:t>
            </a:r>
            <a:r>
              <a:rPr lang="fr-FR" sz="2000" b="1" dirty="0" smtClean="0"/>
              <a:t> (0.7v).</a:t>
            </a:r>
            <a:endParaRPr lang="fr-FR" sz="2000" b="1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5400000">
            <a:off x="5894397" y="4606933"/>
            <a:ext cx="928694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215074" y="43576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F0"/>
                </a:solidFill>
                <a:latin typeface="Comic Sans MS" pitchFamily="66" charset="0"/>
              </a:rPr>
              <a:t>u</a:t>
            </a:r>
            <a:endParaRPr lang="fr-FR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4" name="Forme libre 33"/>
          <p:cNvSpPr/>
          <p:nvPr/>
        </p:nvSpPr>
        <p:spPr>
          <a:xfrm>
            <a:off x="5715008" y="3857628"/>
            <a:ext cx="381000" cy="1463040"/>
          </a:xfrm>
          <a:custGeom>
            <a:avLst/>
            <a:gdLst>
              <a:gd name="connsiteX0" fmla="*/ 381000 w 381000"/>
              <a:gd name="connsiteY0" fmla="*/ 1463040 h 1463040"/>
              <a:gd name="connsiteX1" fmla="*/ 365760 w 381000"/>
              <a:gd name="connsiteY1" fmla="*/ 1234440 h 1463040"/>
              <a:gd name="connsiteX2" fmla="*/ 0 w 381000"/>
              <a:gd name="connsiteY2" fmla="*/ 1234440 h 1463040"/>
              <a:gd name="connsiteX3" fmla="*/ 0 w 381000"/>
              <a:gd name="connsiteY3" fmla="*/ 502920 h 1463040"/>
              <a:gd name="connsiteX4" fmla="*/ 350520 w 381000"/>
              <a:gd name="connsiteY4" fmla="*/ 472440 h 1463040"/>
              <a:gd name="connsiteX5" fmla="*/ 365760 w 381000"/>
              <a:gd name="connsiteY5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1463040">
                <a:moveTo>
                  <a:pt x="381000" y="1463040"/>
                </a:moveTo>
                <a:lnTo>
                  <a:pt x="365760" y="1234440"/>
                </a:lnTo>
                <a:lnTo>
                  <a:pt x="0" y="1234440"/>
                </a:lnTo>
                <a:lnTo>
                  <a:pt x="0" y="502920"/>
                </a:lnTo>
                <a:lnTo>
                  <a:pt x="350520" y="472440"/>
                </a:lnTo>
                <a:lnTo>
                  <a:pt x="365760" y="0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572264" y="400050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43702" y="3967467"/>
            <a:ext cx="64294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  <a:latin typeface="Comic Sans MS" pitchFamily="66" charset="0"/>
              </a:rPr>
              <a:t>U-u</a:t>
            </a:r>
            <a:endParaRPr lang="fr-FR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 flipH="1" flipV="1">
            <a:off x="4964114" y="4535495"/>
            <a:ext cx="335758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 flipH="1" flipV="1">
            <a:off x="5750727" y="3463925"/>
            <a:ext cx="121444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 flipH="1" flipV="1">
            <a:off x="5751521" y="5678503"/>
            <a:ext cx="121444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7" grpId="1" animBg="1"/>
      <p:bldP spid="22" grpId="0" animBg="1"/>
      <p:bldP spid="33" grpId="0"/>
      <p:bldP spid="34" grpId="0" animBg="1"/>
      <p:bldP spid="35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3188" y="1571625"/>
            <a:ext cx="4286250" cy="4714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28662" y="142852"/>
            <a:ext cx="792961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contraintes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fr-F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4</a:t>
            </a:r>
            <a:r>
              <a:rPr lang="fr-F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  le masque d’ombre:</a:t>
            </a:r>
            <a:endParaRPr lang="fr-FR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2627313" y="2133600"/>
            <a:ext cx="3352800" cy="4137025"/>
          </a:xfrm>
          <a:custGeom>
            <a:avLst/>
            <a:gdLst>
              <a:gd name="connsiteX0" fmla="*/ 0 w 3352800"/>
              <a:gd name="connsiteY0" fmla="*/ 0 h 4136571"/>
              <a:gd name="connsiteX1" fmla="*/ 1480457 w 3352800"/>
              <a:gd name="connsiteY1" fmla="*/ 159657 h 4136571"/>
              <a:gd name="connsiteX2" fmla="*/ 2830285 w 3352800"/>
              <a:gd name="connsiteY2" fmla="*/ 696686 h 4136571"/>
              <a:gd name="connsiteX3" fmla="*/ 3193143 w 3352800"/>
              <a:gd name="connsiteY3" fmla="*/ 1378857 h 4136571"/>
              <a:gd name="connsiteX4" fmla="*/ 3352800 w 3352800"/>
              <a:gd name="connsiteY4" fmla="*/ 4136571 h 413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4136571">
                <a:moveTo>
                  <a:pt x="0" y="0"/>
                </a:moveTo>
                <a:cubicBezTo>
                  <a:pt x="504371" y="21771"/>
                  <a:pt x="1008743" y="43543"/>
                  <a:pt x="1480457" y="159657"/>
                </a:cubicBezTo>
                <a:cubicBezTo>
                  <a:pt x="1952171" y="275771"/>
                  <a:pt x="2544837" y="493486"/>
                  <a:pt x="2830285" y="696686"/>
                </a:cubicBezTo>
                <a:cubicBezTo>
                  <a:pt x="3115733" y="899886"/>
                  <a:pt x="3106057" y="805543"/>
                  <a:pt x="3193143" y="1378857"/>
                </a:cubicBezTo>
                <a:cubicBezTo>
                  <a:pt x="3280229" y="1952171"/>
                  <a:pt x="3316514" y="3044371"/>
                  <a:pt x="3352800" y="4136571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42976" y="1571612"/>
            <a:ext cx="1428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Tension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072330" y="5929330"/>
            <a:ext cx="1428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courant 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857375" y="200025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22 V</a:t>
            </a:r>
          </a:p>
        </p:txBody>
      </p:sp>
      <p:pic>
        <p:nvPicPr>
          <p:cNvPr id="37907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57694"/>
            <a:ext cx="12144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857752" y="628652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1.9 A</a:t>
            </a:r>
          </a:p>
        </p:txBody>
      </p:sp>
      <p:cxnSp>
        <p:nvCxnSpPr>
          <p:cNvPr id="26" name="Connecteur droit 25"/>
          <p:cNvCxnSpPr/>
          <p:nvPr/>
        </p:nvCxnSpPr>
        <p:spPr>
          <a:xfrm rot="16200000" flipV="1">
            <a:off x="3304387" y="4339424"/>
            <a:ext cx="3857625" cy="36513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4071934" y="1785926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25°C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2285984" y="6143644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5929327" y="628652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Icc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4" name="Picture 2" descr="C:\Mes Documents\Mes images\img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87516">
            <a:off x="7210999" y="1701469"/>
            <a:ext cx="13573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rme libre 36"/>
          <p:cNvSpPr/>
          <p:nvPr/>
        </p:nvSpPr>
        <p:spPr>
          <a:xfrm>
            <a:off x="2651760" y="2133600"/>
            <a:ext cx="3337560" cy="4114800"/>
          </a:xfrm>
          <a:custGeom>
            <a:avLst/>
            <a:gdLst>
              <a:gd name="connsiteX0" fmla="*/ 0 w 3337560"/>
              <a:gd name="connsiteY0" fmla="*/ 0 h 4114800"/>
              <a:gd name="connsiteX1" fmla="*/ 1036320 w 3337560"/>
              <a:gd name="connsiteY1" fmla="*/ 91440 h 4114800"/>
              <a:gd name="connsiteX2" fmla="*/ 1828800 w 3337560"/>
              <a:gd name="connsiteY2" fmla="*/ 274320 h 4114800"/>
              <a:gd name="connsiteX3" fmla="*/ 1950720 w 3337560"/>
              <a:gd name="connsiteY3" fmla="*/ 609600 h 4114800"/>
              <a:gd name="connsiteX4" fmla="*/ 2057400 w 3337560"/>
              <a:gd name="connsiteY4" fmla="*/ 1112520 h 4114800"/>
              <a:gd name="connsiteX5" fmla="*/ 2484120 w 3337560"/>
              <a:gd name="connsiteY5" fmla="*/ 1188720 h 4114800"/>
              <a:gd name="connsiteX6" fmla="*/ 2987040 w 3337560"/>
              <a:gd name="connsiteY6" fmla="*/ 1249680 h 4114800"/>
              <a:gd name="connsiteX7" fmla="*/ 3185160 w 3337560"/>
              <a:gd name="connsiteY7" fmla="*/ 1554480 h 4114800"/>
              <a:gd name="connsiteX8" fmla="*/ 3337560 w 3337560"/>
              <a:gd name="connsiteY8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7560" h="4114800">
                <a:moveTo>
                  <a:pt x="0" y="0"/>
                </a:moveTo>
                <a:cubicBezTo>
                  <a:pt x="365760" y="22860"/>
                  <a:pt x="731520" y="45720"/>
                  <a:pt x="1036320" y="91440"/>
                </a:cubicBezTo>
                <a:cubicBezTo>
                  <a:pt x="1341120" y="137160"/>
                  <a:pt x="1676400" y="187960"/>
                  <a:pt x="1828800" y="274320"/>
                </a:cubicBezTo>
                <a:cubicBezTo>
                  <a:pt x="1981200" y="360680"/>
                  <a:pt x="1912620" y="469900"/>
                  <a:pt x="1950720" y="609600"/>
                </a:cubicBezTo>
                <a:cubicBezTo>
                  <a:pt x="1988820" y="749300"/>
                  <a:pt x="1968500" y="1016000"/>
                  <a:pt x="2057400" y="1112520"/>
                </a:cubicBezTo>
                <a:cubicBezTo>
                  <a:pt x="2146300" y="1209040"/>
                  <a:pt x="2329180" y="1165860"/>
                  <a:pt x="2484120" y="1188720"/>
                </a:cubicBezTo>
                <a:cubicBezTo>
                  <a:pt x="2639060" y="1211580"/>
                  <a:pt x="2870200" y="1188720"/>
                  <a:pt x="2987040" y="1249680"/>
                </a:cubicBezTo>
                <a:cubicBezTo>
                  <a:pt x="3103880" y="1310640"/>
                  <a:pt x="3126740" y="1076960"/>
                  <a:pt x="3185160" y="1554480"/>
                </a:cubicBezTo>
                <a:cubicBezTo>
                  <a:pt x="3243580" y="2032000"/>
                  <a:pt x="3290570" y="3073400"/>
                  <a:pt x="3337560" y="41148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2357422" y="3357562"/>
            <a:ext cx="292895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1714480" y="307181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15 </a:t>
            </a:r>
            <a:r>
              <a:rPr lang="fr-FR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643174" y="3786190"/>
            <a:ext cx="435771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La caractéristique  électrique globale </a:t>
            </a:r>
            <a:r>
              <a:rPr lang="fr-FR" sz="2000" b="1" i="1" dirty="0" smtClean="0"/>
              <a:t>courant / tension</a:t>
            </a:r>
            <a:r>
              <a:rPr lang="fr-FR" sz="2000" b="1" dirty="0" smtClean="0"/>
              <a:t> d’un générateur </a:t>
            </a:r>
            <a:r>
              <a:rPr lang="fr-FR" sz="2000" b="1" dirty="0" err="1" smtClean="0"/>
              <a:t>photovoltïque</a:t>
            </a:r>
            <a:r>
              <a:rPr lang="fr-FR" sz="2000" b="1" dirty="0" smtClean="0"/>
              <a:t> se déduit donc de la combinaison des caractéristiques du nombre de cellules en série et en parallèle.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8" grpId="0"/>
      <p:bldP spid="32" grpId="0"/>
      <p:bldP spid="33" grpId="0"/>
      <p:bldP spid="37" grpId="0" animBg="1"/>
      <p:bldP spid="44" grpId="0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3188" y="2734000"/>
            <a:ext cx="4286250" cy="3143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28662" y="71414"/>
            <a:ext cx="792961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Outre les contraintes étudiées précédemment, signalons que le rendement dépend aussi de </a:t>
            </a:r>
            <a:r>
              <a:rPr lang="fr-FR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l’irradiation solaire E (w/m²):</a:t>
            </a:r>
            <a:endParaRPr lang="fr-FR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000125" y="-500063"/>
            <a:ext cx="7502525" cy="429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-2350866" y="3070553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   mesures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929454" y="6000768"/>
            <a:ext cx="14287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Tension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1538" y="2631040"/>
            <a:ext cx="1571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puissance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000765" y="598807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22 V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286385" y="600076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17 </a:t>
            </a:r>
            <a:r>
              <a:rPr lang="fr-FR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3643306" y="600076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10 </a:t>
            </a:r>
            <a:r>
              <a:rPr lang="fr-FR" b="1" dirty="0">
                <a:solidFill>
                  <a:srgbClr val="FF0000"/>
                </a:solidFill>
              </a:rPr>
              <a:t>V</a:t>
            </a:r>
          </a:p>
        </p:txBody>
      </p:sp>
      <p:pic>
        <p:nvPicPr>
          <p:cNvPr id="37907" name="Picture 18" descr="C:\Documents and Settings\Administrateur\Bureau\PHILIPPE\LYCEE\IMAGES TECHNIQUES\Appareil de mesure\sco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929066"/>
            <a:ext cx="12144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843808" y="522920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200 w/m²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3347864" y="486916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400 w/m²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3419872" y="4437112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600 w/m²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563888" y="3861048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D10FAC"/>
                </a:solidFill>
              </a:rPr>
              <a:t>800 w/m²</a:t>
            </a:r>
            <a:endParaRPr lang="fr-FR" b="1" dirty="0">
              <a:solidFill>
                <a:srgbClr val="D10FAC"/>
              </a:solidFill>
            </a:endParaRP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563888" y="328498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1000 W/m²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2285984" y="5857892"/>
            <a:ext cx="4286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187624" y="76470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E peut varier de 1000 W/m² à 200 W/</a:t>
            </a:r>
            <a:r>
              <a:rPr 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m²en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fonction de</a:t>
            </a:r>
            <a:r>
              <a:rPr lang="fr-FR" sz="2000" b="1" dirty="0" smtClean="0">
                <a:solidFill>
                  <a:srgbClr val="D10FAC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fr-FR" sz="2000" b="1" dirty="0" smtClean="0">
              <a:solidFill>
                <a:srgbClr val="D10FAC"/>
              </a:solidFill>
              <a:latin typeface="Comic Sans MS" pitchFamily="66" charset="0"/>
            </a:endParaRPr>
          </a:p>
          <a:p>
            <a:pPr algn="ctr"/>
            <a:r>
              <a:rPr lang="fr-FR" sz="2000" b="1" dirty="0" smtClean="0">
                <a:latin typeface="Comic Sans MS" pitchFamily="66" charset="0"/>
              </a:rPr>
              <a:t>- </a:t>
            </a:r>
            <a:r>
              <a:rPr 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La latitude du lieu et son degré de pollution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-de la période de l’année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Comic Sans MS" pitchFamily="66" charset="0"/>
              </a:rPr>
              <a:t>-de l’instant considéré dans la journée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Comic Sans MS" pitchFamily="66" charset="0"/>
              </a:rPr>
              <a:t>-de la nature des couches nuageuses </a:t>
            </a:r>
            <a:endParaRPr lang="fr-F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857356" y="4357694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50 W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714480" y="2928934"/>
            <a:ext cx="928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100 W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2651760" y="5237480"/>
            <a:ext cx="3383280" cy="675640"/>
          </a:xfrm>
          <a:custGeom>
            <a:avLst/>
            <a:gdLst>
              <a:gd name="connsiteX0" fmla="*/ 0 w 3383280"/>
              <a:gd name="connsiteY0" fmla="*/ 645160 h 675640"/>
              <a:gd name="connsiteX1" fmla="*/ 1508760 w 3383280"/>
              <a:gd name="connsiteY1" fmla="*/ 233680 h 675640"/>
              <a:gd name="connsiteX2" fmla="*/ 2499360 w 3383280"/>
              <a:gd name="connsiteY2" fmla="*/ 96520 h 675640"/>
              <a:gd name="connsiteX3" fmla="*/ 2971800 w 3383280"/>
              <a:gd name="connsiteY3" fmla="*/ 96520 h 675640"/>
              <a:gd name="connsiteX4" fmla="*/ 3383280 w 3383280"/>
              <a:gd name="connsiteY4" fmla="*/ 675640 h 67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3280" h="675640">
                <a:moveTo>
                  <a:pt x="0" y="645160"/>
                </a:moveTo>
                <a:cubicBezTo>
                  <a:pt x="546100" y="485140"/>
                  <a:pt x="1092200" y="325120"/>
                  <a:pt x="1508760" y="233680"/>
                </a:cubicBezTo>
                <a:cubicBezTo>
                  <a:pt x="1925320" y="142240"/>
                  <a:pt x="2255520" y="119380"/>
                  <a:pt x="2499360" y="96520"/>
                </a:cubicBezTo>
                <a:cubicBezTo>
                  <a:pt x="2743200" y="73660"/>
                  <a:pt x="2824480" y="0"/>
                  <a:pt x="2971800" y="96520"/>
                </a:cubicBezTo>
                <a:cubicBezTo>
                  <a:pt x="3119120" y="193040"/>
                  <a:pt x="3251200" y="434340"/>
                  <a:pt x="3383280" y="67564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2621280" y="4094480"/>
            <a:ext cx="3596640" cy="1833880"/>
          </a:xfrm>
          <a:custGeom>
            <a:avLst/>
            <a:gdLst>
              <a:gd name="connsiteX0" fmla="*/ 0 w 3596640"/>
              <a:gd name="connsiteY0" fmla="*/ 1742440 h 1833880"/>
              <a:gd name="connsiteX1" fmla="*/ 2026920 w 3596640"/>
              <a:gd name="connsiteY1" fmla="*/ 523240 h 1833880"/>
              <a:gd name="connsiteX2" fmla="*/ 3169920 w 3596640"/>
              <a:gd name="connsiteY2" fmla="*/ 218440 h 1833880"/>
              <a:gd name="connsiteX3" fmla="*/ 3596640 w 3596640"/>
              <a:gd name="connsiteY3" fmla="*/ 1833880 h 18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640" h="1833880">
                <a:moveTo>
                  <a:pt x="0" y="1742440"/>
                </a:moveTo>
                <a:cubicBezTo>
                  <a:pt x="749300" y="1259840"/>
                  <a:pt x="1498600" y="777240"/>
                  <a:pt x="2026920" y="523240"/>
                </a:cubicBezTo>
                <a:cubicBezTo>
                  <a:pt x="2555240" y="269240"/>
                  <a:pt x="2908300" y="0"/>
                  <a:pt x="3169920" y="218440"/>
                </a:cubicBezTo>
                <a:cubicBezTo>
                  <a:pt x="3431540" y="436880"/>
                  <a:pt x="3514090" y="1135380"/>
                  <a:pt x="3596640" y="1833880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>
            <a:off x="2667000" y="4665980"/>
            <a:ext cx="3429000" cy="1262380"/>
          </a:xfrm>
          <a:custGeom>
            <a:avLst/>
            <a:gdLst>
              <a:gd name="connsiteX0" fmla="*/ 0 w 3429000"/>
              <a:gd name="connsiteY0" fmla="*/ 1186180 h 1262380"/>
              <a:gd name="connsiteX1" fmla="*/ 2590800 w 3429000"/>
              <a:gd name="connsiteY1" fmla="*/ 149860 h 1262380"/>
              <a:gd name="connsiteX2" fmla="*/ 3063240 w 3429000"/>
              <a:gd name="connsiteY2" fmla="*/ 287020 h 1262380"/>
              <a:gd name="connsiteX3" fmla="*/ 3429000 w 3429000"/>
              <a:gd name="connsiteY3" fmla="*/ 1262380 h 126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262380">
                <a:moveTo>
                  <a:pt x="0" y="1186180"/>
                </a:moveTo>
                <a:cubicBezTo>
                  <a:pt x="1040130" y="742950"/>
                  <a:pt x="2080260" y="299720"/>
                  <a:pt x="2590800" y="149860"/>
                </a:cubicBezTo>
                <a:cubicBezTo>
                  <a:pt x="3101340" y="0"/>
                  <a:pt x="2923540" y="101600"/>
                  <a:pt x="3063240" y="287020"/>
                </a:cubicBezTo>
                <a:cubicBezTo>
                  <a:pt x="3202940" y="472440"/>
                  <a:pt x="3315970" y="867410"/>
                  <a:pt x="3429000" y="126238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2590800" y="3479800"/>
            <a:ext cx="3794760" cy="2494280"/>
          </a:xfrm>
          <a:custGeom>
            <a:avLst/>
            <a:gdLst>
              <a:gd name="connsiteX0" fmla="*/ 0 w 3794760"/>
              <a:gd name="connsiteY0" fmla="*/ 2341880 h 2494280"/>
              <a:gd name="connsiteX1" fmla="*/ 2468880 w 3794760"/>
              <a:gd name="connsiteY1" fmla="*/ 391160 h 2494280"/>
              <a:gd name="connsiteX2" fmla="*/ 3185160 w 3794760"/>
              <a:gd name="connsiteY2" fmla="*/ 147320 h 2494280"/>
              <a:gd name="connsiteX3" fmla="*/ 3657600 w 3794760"/>
              <a:gd name="connsiteY3" fmla="*/ 1275080 h 2494280"/>
              <a:gd name="connsiteX4" fmla="*/ 3794760 w 3794760"/>
              <a:gd name="connsiteY4" fmla="*/ 2494280 h 249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760" h="2494280">
                <a:moveTo>
                  <a:pt x="0" y="2341880"/>
                </a:moveTo>
                <a:cubicBezTo>
                  <a:pt x="969010" y="1549400"/>
                  <a:pt x="1938020" y="756920"/>
                  <a:pt x="2468880" y="391160"/>
                </a:cubicBezTo>
                <a:cubicBezTo>
                  <a:pt x="2999740" y="25400"/>
                  <a:pt x="2987040" y="0"/>
                  <a:pt x="3185160" y="147320"/>
                </a:cubicBezTo>
                <a:cubicBezTo>
                  <a:pt x="3383280" y="294640"/>
                  <a:pt x="3556000" y="883920"/>
                  <a:pt x="3657600" y="1275080"/>
                </a:cubicBezTo>
                <a:cubicBezTo>
                  <a:pt x="3759200" y="1666240"/>
                  <a:pt x="3776980" y="2080260"/>
                  <a:pt x="3794760" y="249428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>
            <a:off x="2636520" y="3075940"/>
            <a:ext cx="3855720" cy="2882900"/>
          </a:xfrm>
          <a:custGeom>
            <a:avLst/>
            <a:gdLst>
              <a:gd name="connsiteX0" fmla="*/ 0 w 3855720"/>
              <a:gd name="connsiteY0" fmla="*/ 2760980 h 2882900"/>
              <a:gd name="connsiteX1" fmla="*/ 2225040 w 3855720"/>
              <a:gd name="connsiteY1" fmla="*/ 444500 h 2882900"/>
              <a:gd name="connsiteX2" fmla="*/ 3230880 w 3855720"/>
              <a:gd name="connsiteY2" fmla="*/ 93980 h 2882900"/>
              <a:gd name="connsiteX3" fmla="*/ 3596640 w 3855720"/>
              <a:gd name="connsiteY3" fmla="*/ 703580 h 2882900"/>
              <a:gd name="connsiteX4" fmla="*/ 3855720 w 3855720"/>
              <a:gd name="connsiteY4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5720" h="2882900">
                <a:moveTo>
                  <a:pt x="0" y="2760980"/>
                </a:moveTo>
                <a:cubicBezTo>
                  <a:pt x="843280" y="1824990"/>
                  <a:pt x="1686560" y="889000"/>
                  <a:pt x="2225040" y="444500"/>
                </a:cubicBezTo>
                <a:cubicBezTo>
                  <a:pt x="2763520" y="0"/>
                  <a:pt x="3002280" y="50800"/>
                  <a:pt x="3230880" y="93980"/>
                </a:cubicBezTo>
                <a:cubicBezTo>
                  <a:pt x="3459480" y="137160"/>
                  <a:pt x="3492500" y="238760"/>
                  <a:pt x="3596640" y="703580"/>
                </a:cubicBezTo>
                <a:cubicBezTo>
                  <a:pt x="3700780" y="1168400"/>
                  <a:pt x="3778250" y="2025650"/>
                  <a:pt x="3855720" y="28829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5072066" y="5000636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18.4 w</a:t>
            </a:r>
            <a:endParaRPr lang="fr-FR" b="1" dirty="0"/>
          </a:p>
        </p:txBody>
      </p: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5214942" y="4429132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39 w</a:t>
            </a:r>
            <a:endParaRPr lang="fr-FR" b="1" dirty="0"/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5143504" y="3857628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59.7w</a:t>
            </a:r>
            <a:endParaRPr lang="fr-FR" b="1" dirty="0"/>
          </a:p>
        </p:txBody>
      </p:sp>
      <p:sp>
        <p:nvSpPr>
          <p:cNvPr id="49" name="ZoneTexte 48"/>
          <p:cNvSpPr txBox="1">
            <a:spLocks noChangeArrowheads="1"/>
          </p:cNvSpPr>
          <p:nvPr/>
        </p:nvSpPr>
        <p:spPr bwMode="auto">
          <a:xfrm>
            <a:off x="5286380" y="3214686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80.2 w</a:t>
            </a:r>
            <a:endParaRPr lang="fr-FR" b="1" dirty="0"/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5429256" y="2786058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100.5 w</a:t>
            </a:r>
            <a:endParaRPr lang="fr-FR" b="1" dirty="0"/>
          </a:p>
        </p:txBody>
      </p:sp>
      <p:pic>
        <p:nvPicPr>
          <p:cNvPr id="51" name="Image 50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214415" y="3286124"/>
            <a:ext cx="7858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20879996" lon="20039942" rev="1080000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  <p:bldP spid="30" grpId="0"/>
      <p:bldP spid="31" grpId="0"/>
      <p:bldP spid="35" grpId="0"/>
      <p:bldP spid="40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950354" cy="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19" y="1916832"/>
            <a:ext cx="6635183" cy="36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 rot="16200000">
            <a:off x="-1822611" y="3655821"/>
            <a:ext cx="4720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Borne escamotable</a:t>
            </a:r>
            <a:b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automatique Anti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bélier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Étoile à 5 branches 6"/>
          <p:cNvSpPr/>
          <p:nvPr/>
        </p:nvSpPr>
        <p:spPr>
          <a:xfrm>
            <a:off x="5938721" y="5094548"/>
            <a:ext cx="432048" cy="36004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403648" y="80468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CONCLUSIONS</a:t>
            </a: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FR" sz="4800" dirty="0"/>
          </a:p>
        </p:txBody>
      </p:sp>
      <p:sp>
        <p:nvSpPr>
          <p:cNvPr id="10" name="Rectangle à coins arrondis 9">
            <a:hlinkClick r:id="rId4" action="ppaction://hlinksldjump"/>
          </p:cNvPr>
          <p:cNvSpPr/>
          <p:nvPr/>
        </p:nvSpPr>
        <p:spPr>
          <a:xfrm>
            <a:off x="4932040" y="2636912"/>
            <a:ext cx="1728192" cy="784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>
            <a:hlinkClick r:id="rId5" action="ppaction://hlinksldjump"/>
          </p:cNvPr>
          <p:cNvSpPr/>
          <p:nvPr/>
        </p:nvSpPr>
        <p:spPr>
          <a:xfrm>
            <a:off x="2051720" y="3501008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hlinkClick r:id="rId6" action="ppaction://hlinksldjump"/>
          </p:cNvPr>
          <p:cNvSpPr/>
          <p:nvPr/>
        </p:nvSpPr>
        <p:spPr>
          <a:xfrm>
            <a:off x="5004048" y="4296771"/>
            <a:ext cx="936734" cy="424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rId7" action="ppaction://hlinksldjump"/>
          </p:cNvPr>
          <p:cNvSpPr/>
          <p:nvPr/>
        </p:nvSpPr>
        <p:spPr>
          <a:xfrm>
            <a:off x="4932040" y="3501008"/>
            <a:ext cx="2376264" cy="7957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14414" y="142876"/>
            <a:ext cx="7572428" cy="64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4382" y="928670"/>
            <a:ext cx="79296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Pour optimiser l’utilisation des modules tout au long de la journée, l’idéal est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d’asservir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l’orientation et l’inclinaison des panneaux solaires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sur la course du soleil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: 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Soleil 6"/>
          <p:cNvSpPr/>
          <p:nvPr/>
        </p:nvSpPr>
        <p:spPr>
          <a:xfrm>
            <a:off x="6786562" y="3857628"/>
            <a:ext cx="2357438" cy="21431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072330" y="61436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4480" y="621508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OUEST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p$p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63054" y="5681086"/>
            <a:ext cx="897588" cy="6796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Image 8" descr="C:\Mes Documents\Mes images\img8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94439">
            <a:off x="4192978" y="4167909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>
              <a:rot lat="185089" lon="4721093" rev="10103823"/>
            </a:camera>
            <a:lightRig rig="threePt" dir="t"/>
          </a:scene3d>
        </p:spPr>
      </p:pic>
      <p:sp>
        <p:nvSpPr>
          <p:cNvPr id="13" name="ZoneTexte 12"/>
          <p:cNvSpPr txBox="1"/>
          <p:nvPr/>
        </p:nvSpPr>
        <p:spPr>
          <a:xfrm rot="16200000">
            <a:off x="-2427635" y="3094949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Conclusions 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5133 C -0.0474 -0.12162 -0.09462 -0.19145 -0.16389 -0.22358 C -0.23334 -0.25549 -0.35139 -0.26035 -0.41632 -0.24278 C -0.48125 -0.2252 -0.51077 -0.17942 -0.55313 -0.11838 C -0.59549 -0.05734 -0.63299 0.03329 -0.67032 0.12416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-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4" presetClass="emph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14414" y="142876"/>
            <a:ext cx="7572428" cy="64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Conclusions: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00100" y="905516"/>
            <a:ext cx="8143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00100" y="928670"/>
            <a:ext cx="8143900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 apparaît clairement de pouvoir accéder facilement et en toutes saisons sur son installation, afin de </a:t>
            </a:r>
            <a:r>
              <a:rPr lang="fr-FR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nettoyer fréquemment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 surface des panneaux contre  </a:t>
            </a:r>
          </a:p>
          <a:p>
            <a:pPr algn="ctr"/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feuilles, la neige, la poussière,….</a:t>
            </a:r>
          </a:p>
          <a:p>
            <a:pPr algn="ctr"/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…mais aussi de pouvoir refroidir les panneaux afin d’éviter une baisse de rendement .</a:t>
            </a:r>
          </a:p>
          <a:p>
            <a:pPr algn="ctr"/>
            <a:r>
              <a:rPr lang="fr-FR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D’où l’inconvénient d’une pose intégrée à la toiture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5" name="Image 14" descr="C:\Users\Toshiba\Desktop\PHILIPPE\LYCEE\SEQUENCES -TP -TD - cours\SOLAIRE PHOTOVOLTAIQUE\img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229200"/>
            <a:ext cx="33337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04248" y="5373216"/>
            <a:ext cx="1857375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erlin Sans FB" pitchFamily="34" charset="0"/>
                <a:cs typeface="Arial" pitchFamily="34" charset="0"/>
              </a:rPr>
              <a:t>Pose surimposée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 :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erlin Sans FB" pitchFamily="34" charset="0"/>
                <a:cs typeface="Arial" pitchFamily="34" charset="0"/>
              </a:rPr>
              <a:t>Circulation d’air sous les panneaux : pas d’échauffement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erlin Sans FB" pitchFamily="34" charset="0"/>
                <a:cs typeface="Arial" pitchFamily="34" charset="0"/>
              </a:rPr>
              <a:t>Rendement maximum 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79712" y="5445224"/>
            <a:ext cx="1771650" cy="561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cs typeface="Arial" pitchFamily="34" charset="0"/>
              </a:rPr>
              <a:t>Pose intégrée à la toiture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cs typeface="Arial" pitchFamily="34" charset="0"/>
              </a:rPr>
              <a:t>Echauffement des panneaux, baisse du rendement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9712" y="5301208"/>
            <a:ext cx="3240360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220072" y="5301208"/>
            <a:ext cx="3240360" cy="13681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2427635" y="3094949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Conclusions 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77" grpId="0" animBg="1"/>
      <p:bldP spid="3078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PRESENTATION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1266" name="Picture 2" descr="C:\Documents and Settings\Administrateur\Bureau\PHILIPPE\LYCEE\DOSSIERS SYSTEMES\Borne TITAN\2010-03-04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31763"/>
            <a:ext cx="5045075" cy="67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143500" y="4286250"/>
            <a:ext cx="2786063" cy="13843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Borne escamotable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Anti bélier</a:t>
            </a:r>
          </a:p>
        </p:txBody>
      </p:sp>
      <p:sp>
        <p:nvSpPr>
          <p:cNvPr id="8" name="Ellipse 7"/>
          <p:cNvSpPr/>
          <p:nvPr/>
        </p:nvSpPr>
        <p:spPr>
          <a:xfrm>
            <a:off x="3714750" y="0"/>
            <a:ext cx="3786188" cy="321468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072188" y="428625"/>
            <a:ext cx="2857500" cy="9540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Cellules photovoltaïques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14750" y="3643313"/>
            <a:ext cx="1357313" cy="292893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143125" y="3214688"/>
            <a:ext cx="1357313" cy="185737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31057" y="2143125"/>
            <a:ext cx="2244799" cy="9540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Coffret de commande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9" grpId="0" animBg="1"/>
      <p:bldP spid="11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14414" y="142876"/>
            <a:ext cx="7572428" cy="64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Conclusions: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00100" y="905516"/>
            <a:ext cx="8143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00100" y="928670"/>
            <a:ext cx="8143900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Pour répondre à ces critères, la pose idéale est en:    </a:t>
            </a:r>
          </a:p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toit terrasse: </a:t>
            </a:r>
          </a:p>
          <a:p>
            <a:pPr algn="ctr"/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sur pignon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algn="ctr"/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voir posée directement au sol: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1981200" cy="1581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16832"/>
            <a:ext cx="1780208" cy="17838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Image 9" descr="C:\Users\Toshiba\Desktop\PHILIPPE\LYCEE\SEQUENCES -TP -TD - cours\SOLAIRE PHOTOVOLTAIQUE\img1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2209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C:\Users\Toshiba\Desktop\PHILIPPE\LYCEE\IMAGES TECHNIQUES\IMAGES protections\Conta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09120"/>
            <a:ext cx="1070024" cy="1570297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 rot="16200000">
            <a:off x="-2427635" y="3094949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Conclusions 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14414" y="142876"/>
            <a:ext cx="7572428" cy="642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Conclusions: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00100" y="928670"/>
            <a:ext cx="81439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Comme la température moyenne d’un module dépend de la température extérieure et du vent moyen du lieu considéré, il apparaît que pour un même ensoleillement, le rendement s’accroit du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Sud au Nord..!</a:t>
            </a: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, et de façon générale, dans les régions ventées. ! 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Soleil 6"/>
          <p:cNvSpPr/>
          <p:nvPr/>
        </p:nvSpPr>
        <p:spPr>
          <a:xfrm>
            <a:off x="6286512" y="4000504"/>
            <a:ext cx="2357438" cy="2143125"/>
          </a:xfrm>
          <a:prstGeom prst="sun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29066"/>
            <a:ext cx="4268263" cy="2500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 rot="16200000">
            <a:off x="-2427635" y="3094949"/>
            <a:ext cx="577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Conclusions 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71247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 rot="16200000">
            <a:off x="-1822611" y="3655821"/>
            <a:ext cx="4720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Borne escamotable</a:t>
            </a:r>
            <a:b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automatique Anti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bélier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4643" y="5736158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Merci pour </a:t>
            </a:r>
          </a:p>
          <a:p>
            <a:pPr algn="ctr"/>
            <a:r>
              <a:rPr lang="fr-F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votre attention !</a:t>
            </a:r>
            <a:endParaRPr lang="fr-F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7" name="Image 3" descr="2002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449817" cy="10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629816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INDEX</a:t>
            </a:r>
            <a:br>
              <a:rPr lang="fr-FR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interactif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à coins arrondis 2">
            <a:hlinkClick r:id="rId4" action="ppaction://hlinksldjump"/>
          </p:cNvPr>
          <p:cNvSpPr/>
          <p:nvPr/>
        </p:nvSpPr>
        <p:spPr>
          <a:xfrm>
            <a:off x="1876499" y="2423021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rId5" action="ppaction://hlinksldjump"/>
          </p:cNvPr>
          <p:cNvSpPr/>
          <p:nvPr/>
        </p:nvSpPr>
        <p:spPr>
          <a:xfrm>
            <a:off x="4050365" y="186366"/>
            <a:ext cx="1728192" cy="784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rId6" action="ppaction://hlinksldjump"/>
          </p:cNvPr>
          <p:cNvSpPr/>
          <p:nvPr/>
        </p:nvSpPr>
        <p:spPr>
          <a:xfrm>
            <a:off x="4283968" y="1556792"/>
            <a:ext cx="1728192" cy="784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>
            <a:hlinkClick r:id="rId7" action="ppaction://hlinksldjump"/>
          </p:cNvPr>
          <p:cNvSpPr/>
          <p:nvPr/>
        </p:nvSpPr>
        <p:spPr>
          <a:xfrm>
            <a:off x="4067314" y="3645024"/>
            <a:ext cx="1296774" cy="784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hlinkClick r:id="rId8" action="ppaction://hlinksldjump"/>
          </p:cNvPr>
          <p:cNvSpPr/>
          <p:nvPr/>
        </p:nvSpPr>
        <p:spPr>
          <a:xfrm>
            <a:off x="4257162" y="5098747"/>
            <a:ext cx="878861" cy="487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091" y="1840973"/>
            <a:ext cx="8100392" cy="45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074090" y="142876"/>
            <a:ext cx="7712751" cy="13572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Avantage de l’autonomie électrique :</a:t>
            </a:r>
          </a:p>
        </p:txBody>
      </p:sp>
      <p:sp>
        <p:nvSpPr>
          <p:cNvPr id="12292" name="ZoneTexte 6"/>
          <p:cNvSpPr txBox="1">
            <a:spLocks noChangeArrowheads="1"/>
          </p:cNvSpPr>
          <p:nvPr/>
        </p:nvSpPr>
        <p:spPr bwMode="auto">
          <a:xfrm>
            <a:off x="5857875" y="1500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Gill Sans MT" pitchFamily="34" charset="0"/>
              </a:rPr>
              <a:t> Les défis du CEA n° 147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80883" y="6237312"/>
            <a:ext cx="8286808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 w="10541" cmpd="sng">
                  <a:solidFill>
                    <a:srgbClr val="D10FAC"/>
                  </a:solidFill>
                  <a:prstDash val="solid"/>
                </a:ln>
                <a:solidFill>
                  <a:srgbClr val="D10FAC"/>
                </a:solidFill>
                <a:latin typeface="Comic Sans MS" pitchFamily="66" charset="0"/>
              </a:rPr>
              <a:t>40 000 € le km d’une alimentation électrique !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4099724"/>
            <a:ext cx="2712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6200000">
            <a:off x="-2601874" y="2891947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PRESENTATION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228183" y="4293096"/>
            <a:ext cx="2712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/>
          <p:cNvSpPr txBox="1"/>
          <p:nvPr/>
        </p:nvSpPr>
        <p:spPr>
          <a:xfrm rot="16200000">
            <a:off x="-2845411" y="3514368"/>
            <a:ext cx="627864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PRESENTATION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429684" cy="8572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Principe de fonctionnement:</a:t>
            </a:r>
          </a:p>
        </p:txBody>
      </p:sp>
      <p:pic>
        <p:nvPicPr>
          <p:cNvPr id="13315" name="Picture 21" descr="C:\Documents and Settings\Administrateur\Bureau\PHILIPPE\LYCEE\DOSSIERS SYSTEMES\Borne TITAN\2010-03-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786063"/>
            <a:ext cx="14636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479" y="2780928"/>
            <a:ext cx="17240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necteur droit avec flèche 29"/>
          <p:cNvCxnSpPr/>
          <p:nvPr/>
        </p:nvCxnSpPr>
        <p:spPr>
          <a:xfrm>
            <a:off x="3829100" y="3071813"/>
            <a:ext cx="714375" cy="1587"/>
          </a:xfrm>
          <a:prstGeom prst="straightConnector1">
            <a:avLst/>
          </a:prstGeom>
          <a:ln w="57150">
            <a:solidFill>
              <a:srgbClr val="D10F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26" descr="C:\Documents and Settings\Administrateur\Bureau\PHILIPPE\LYCEE\IMAGES TECHNIQUES\IMAGES protections\img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913" y="4786313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047004_pw_963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538" y="500062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>
            <a:off x="2900413" y="5429250"/>
            <a:ext cx="1000125" cy="1588"/>
          </a:xfrm>
          <a:prstGeom prst="straightConnector1">
            <a:avLst/>
          </a:prstGeom>
          <a:ln w="57150">
            <a:solidFill>
              <a:srgbClr val="D10F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6200000" flipV="1">
            <a:off x="3757663" y="4143375"/>
            <a:ext cx="1500188" cy="71437"/>
          </a:xfrm>
          <a:prstGeom prst="straightConnector1">
            <a:avLst/>
          </a:prstGeom>
          <a:ln w="57150">
            <a:solidFill>
              <a:srgbClr val="D10F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rme libre 45"/>
          <p:cNvSpPr/>
          <p:nvPr/>
        </p:nvSpPr>
        <p:spPr>
          <a:xfrm>
            <a:off x="6451650" y="3186113"/>
            <a:ext cx="2020888" cy="3273425"/>
          </a:xfrm>
          <a:custGeom>
            <a:avLst/>
            <a:gdLst>
              <a:gd name="connsiteX0" fmla="*/ 0 w 2020529"/>
              <a:gd name="connsiteY0" fmla="*/ 0 h 3274142"/>
              <a:gd name="connsiteX1" fmla="*/ 530942 w 2020529"/>
              <a:gd name="connsiteY1" fmla="*/ 14748 h 3274142"/>
              <a:gd name="connsiteX2" fmla="*/ 589935 w 2020529"/>
              <a:gd name="connsiteY2" fmla="*/ 3274142 h 3274142"/>
              <a:gd name="connsiteX3" fmla="*/ 2020529 w 2020529"/>
              <a:gd name="connsiteY3" fmla="*/ 3274142 h 3274142"/>
              <a:gd name="connsiteX4" fmla="*/ 2020529 w 2020529"/>
              <a:gd name="connsiteY4" fmla="*/ 2979174 h 327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529" h="3274142">
                <a:moveTo>
                  <a:pt x="0" y="0"/>
                </a:moveTo>
                <a:lnTo>
                  <a:pt x="530942" y="14748"/>
                </a:lnTo>
                <a:lnTo>
                  <a:pt x="589935" y="3274142"/>
                </a:lnTo>
                <a:lnTo>
                  <a:pt x="2020529" y="3274142"/>
                </a:lnTo>
                <a:lnTo>
                  <a:pt x="2020529" y="2979174"/>
                </a:lnTo>
              </a:path>
            </a:pathLst>
          </a:custGeom>
          <a:ln w="57150">
            <a:solidFill>
              <a:srgbClr val="D10FA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1" name="Picture 20" descr="C:\Documents and Settings\Administrateur\Bureau\PHILIPPE\LYCEE\DOSSIERS SYSTEMES\Borne TITAN\2010-03-04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4913" y="2786063"/>
            <a:ext cx="1658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4972098" y="2143116"/>
            <a:ext cx="10715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24 V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86412" y="5143512"/>
            <a:ext cx="10715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24 V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57322" y="5715016"/>
            <a:ext cx="10715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230V</a:t>
            </a:r>
          </a:p>
        </p:txBody>
      </p:sp>
      <p:pic>
        <p:nvPicPr>
          <p:cNvPr id="1044" name="Picture 20" descr="C:\Documents and Settings\Administrateur\Bureau\PHILIPPE\LYCEE\DOSSIERS SYSTEMES\Borne TITAN\2010-03-04_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2100" y="3357563"/>
            <a:ext cx="1711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ZoneTexte 47"/>
          <p:cNvSpPr txBox="1"/>
          <p:nvPr/>
        </p:nvSpPr>
        <p:spPr>
          <a:xfrm>
            <a:off x="3400462" y="2571744"/>
            <a:ext cx="10715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12 V</a:t>
            </a:r>
          </a:p>
        </p:txBody>
      </p:sp>
      <p:grpSp>
        <p:nvGrpSpPr>
          <p:cNvPr id="2" name="Groupe 61"/>
          <p:cNvGrpSpPr>
            <a:grpSpLocks/>
          </p:cNvGrpSpPr>
          <p:nvPr/>
        </p:nvGrpSpPr>
        <p:grpSpPr bwMode="auto">
          <a:xfrm>
            <a:off x="2043163" y="1612900"/>
            <a:ext cx="1714500" cy="2495550"/>
            <a:chOff x="1357290" y="1612203"/>
            <a:chExt cx="1714512" cy="2495788"/>
          </a:xfrm>
        </p:grpSpPr>
        <p:grpSp>
          <p:nvGrpSpPr>
            <p:cNvPr id="13334" name="Groupe 46"/>
            <p:cNvGrpSpPr>
              <a:grpSpLocks/>
            </p:cNvGrpSpPr>
            <p:nvPr/>
          </p:nvGrpSpPr>
          <p:grpSpPr bwMode="auto">
            <a:xfrm>
              <a:off x="1357290" y="1612203"/>
              <a:ext cx="1714512" cy="2495788"/>
              <a:chOff x="1357290" y="1612203"/>
              <a:chExt cx="1714512" cy="2495788"/>
            </a:xfrm>
          </p:grpSpPr>
          <p:grpSp>
            <p:nvGrpSpPr>
              <p:cNvPr id="13337" name="Groupe 30"/>
              <p:cNvGrpSpPr>
                <a:grpSpLocks/>
              </p:cNvGrpSpPr>
              <p:nvPr/>
            </p:nvGrpSpPr>
            <p:grpSpPr bwMode="auto">
              <a:xfrm>
                <a:off x="1428728" y="1612203"/>
                <a:ext cx="986971" cy="1102417"/>
                <a:chOff x="1407886" y="1785926"/>
                <a:chExt cx="986971" cy="1102417"/>
              </a:xfrm>
            </p:grpSpPr>
            <p:pic>
              <p:nvPicPr>
                <p:cNvPr id="13347" name="Picture 1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571604" y="1785926"/>
                  <a:ext cx="785818" cy="763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Forme libre 26"/>
                <p:cNvSpPr/>
                <p:nvPr/>
              </p:nvSpPr>
              <p:spPr>
                <a:xfrm>
                  <a:off x="1407885" y="2554349"/>
                  <a:ext cx="420691" cy="217509"/>
                </a:xfrm>
                <a:custGeom>
                  <a:avLst/>
                  <a:gdLst>
                    <a:gd name="connsiteX0" fmla="*/ 0 w 420914"/>
                    <a:gd name="connsiteY0" fmla="*/ 217715 h 217715"/>
                    <a:gd name="connsiteX1" fmla="*/ 420914 w 420914"/>
                    <a:gd name="connsiteY1" fmla="*/ 217715 h 217715"/>
                    <a:gd name="connsiteX2" fmla="*/ 420914 w 420914"/>
                    <a:gd name="connsiteY2" fmla="*/ 0 h 21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0914" h="217715">
                      <a:moveTo>
                        <a:pt x="0" y="217715"/>
                      </a:moveTo>
                      <a:lnTo>
                        <a:pt x="420914" y="217715"/>
                      </a:lnTo>
                      <a:lnTo>
                        <a:pt x="420914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" name="Forme libre 27"/>
                <p:cNvSpPr/>
                <p:nvPr/>
              </p:nvSpPr>
              <p:spPr>
                <a:xfrm>
                  <a:off x="1988914" y="2554349"/>
                  <a:ext cx="406403" cy="333407"/>
                </a:xfrm>
                <a:custGeom>
                  <a:avLst/>
                  <a:gdLst>
                    <a:gd name="connsiteX0" fmla="*/ 0 w 406400"/>
                    <a:gd name="connsiteY0" fmla="*/ 0 h 333829"/>
                    <a:gd name="connsiteX1" fmla="*/ 0 w 406400"/>
                    <a:gd name="connsiteY1" fmla="*/ 333829 h 333829"/>
                    <a:gd name="connsiteX2" fmla="*/ 406400 w 406400"/>
                    <a:gd name="connsiteY2" fmla="*/ 333829 h 333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333829">
                      <a:moveTo>
                        <a:pt x="0" y="0"/>
                      </a:moveTo>
                      <a:lnTo>
                        <a:pt x="0" y="333829"/>
                      </a:lnTo>
                      <a:lnTo>
                        <a:pt x="406400" y="333829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9" name="Forme libre 28"/>
                <p:cNvSpPr/>
                <p:nvPr/>
              </p:nvSpPr>
              <p:spPr>
                <a:xfrm>
                  <a:off x="2125440" y="2554349"/>
                  <a:ext cx="231777" cy="188931"/>
                </a:xfrm>
                <a:custGeom>
                  <a:avLst/>
                  <a:gdLst>
                    <a:gd name="connsiteX0" fmla="*/ 14514 w 232228"/>
                    <a:gd name="connsiteY0" fmla="*/ 0 h 188686"/>
                    <a:gd name="connsiteX1" fmla="*/ 14514 w 232228"/>
                    <a:gd name="connsiteY1" fmla="*/ 0 h 188686"/>
                    <a:gd name="connsiteX2" fmla="*/ 0 w 232228"/>
                    <a:gd name="connsiteY2" fmla="*/ 188686 h 188686"/>
                    <a:gd name="connsiteX3" fmla="*/ 232228 w 232228"/>
                    <a:gd name="connsiteY3" fmla="*/ 174172 h 18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228" h="188686">
                      <a:moveTo>
                        <a:pt x="14514" y="0"/>
                      </a:moveTo>
                      <a:lnTo>
                        <a:pt x="14514" y="0"/>
                      </a:lnTo>
                      <a:lnTo>
                        <a:pt x="0" y="188686"/>
                      </a:lnTo>
                      <a:lnTo>
                        <a:pt x="232228" y="174172"/>
                      </a:lnTo>
                    </a:path>
                  </a:pathLst>
                </a:custGeom>
                <a:ln w="3810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3338" name="Groupe 31"/>
              <p:cNvGrpSpPr>
                <a:grpSpLocks/>
              </p:cNvGrpSpPr>
              <p:nvPr/>
            </p:nvGrpSpPr>
            <p:grpSpPr bwMode="auto">
              <a:xfrm>
                <a:off x="1357290" y="3000372"/>
                <a:ext cx="986971" cy="1102417"/>
                <a:chOff x="1407886" y="1785926"/>
                <a:chExt cx="986971" cy="1102417"/>
              </a:xfrm>
            </p:grpSpPr>
            <p:pic>
              <p:nvPicPr>
                <p:cNvPr id="13343" name="Picture 1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571604" y="1785926"/>
                  <a:ext cx="785818" cy="763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Forme libre 33"/>
                <p:cNvSpPr/>
                <p:nvPr/>
              </p:nvSpPr>
              <p:spPr>
                <a:xfrm>
                  <a:off x="1407886" y="2555375"/>
                  <a:ext cx="420690" cy="217508"/>
                </a:xfrm>
                <a:custGeom>
                  <a:avLst/>
                  <a:gdLst>
                    <a:gd name="connsiteX0" fmla="*/ 0 w 420914"/>
                    <a:gd name="connsiteY0" fmla="*/ 217715 h 217715"/>
                    <a:gd name="connsiteX1" fmla="*/ 420914 w 420914"/>
                    <a:gd name="connsiteY1" fmla="*/ 217715 h 217715"/>
                    <a:gd name="connsiteX2" fmla="*/ 420914 w 420914"/>
                    <a:gd name="connsiteY2" fmla="*/ 0 h 21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0914" h="217715">
                      <a:moveTo>
                        <a:pt x="0" y="217715"/>
                      </a:moveTo>
                      <a:lnTo>
                        <a:pt x="420914" y="217715"/>
                      </a:lnTo>
                      <a:lnTo>
                        <a:pt x="420914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5" name="Forme libre 34"/>
                <p:cNvSpPr/>
                <p:nvPr/>
              </p:nvSpPr>
              <p:spPr>
                <a:xfrm>
                  <a:off x="1988915" y="2555375"/>
                  <a:ext cx="406403" cy="333407"/>
                </a:xfrm>
                <a:custGeom>
                  <a:avLst/>
                  <a:gdLst>
                    <a:gd name="connsiteX0" fmla="*/ 0 w 406400"/>
                    <a:gd name="connsiteY0" fmla="*/ 0 h 333829"/>
                    <a:gd name="connsiteX1" fmla="*/ 0 w 406400"/>
                    <a:gd name="connsiteY1" fmla="*/ 333829 h 333829"/>
                    <a:gd name="connsiteX2" fmla="*/ 406400 w 406400"/>
                    <a:gd name="connsiteY2" fmla="*/ 333829 h 333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333829">
                      <a:moveTo>
                        <a:pt x="0" y="0"/>
                      </a:moveTo>
                      <a:lnTo>
                        <a:pt x="0" y="333829"/>
                      </a:lnTo>
                      <a:lnTo>
                        <a:pt x="406400" y="333829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6" name="Forme libre 35"/>
                <p:cNvSpPr/>
                <p:nvPr/>
              </p:nvSpPr>
              <p:spPr>
                <a:xfrm>
                  <a:off x="2125441" y="2555375"/>
                  <a:ext cx="231777" cy="187343"/>
                </a:xfrm>
                <a:custGeom>
                  <a:avLst/>
                  <a:gdLst>
                    <a:gd name="connsiteX0" fmla="*/ 14514 w 232228"/>
                    <a:gd name="connsiteY0" fmla="*/ 0 h 188686"/>
                    <a:gd name="connsiteX1" fmla="*/ 14514 w 232228"/>
                    <a:gd name="connsiteY1" fmla="*/ 0 h 188686"/>
                    <a:gd name="connsiteX2" fmla="*/ 0 w 232228"/>
                    <a:gd name="connsiteY2" fmla="*/ 188686 h 188686"/>
                    <a:gd name="connsiteX3" fmla="*/ 232228 w 232228"/>
                    <a:gd name="connsiteY3" fmla="*/ 174172 h 18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228" h="188686">
                      <a:moveTo>
                        <a:pt x="14514" y="0"/>
                      </a:moveTo>
                      <a:lnTo>
                        <a:pt x="14514" y="0"/>
                      </a:lnTo>
                      <a:lnTo>
                        <a:pt x="0" y="188686"/>
                      </a:lnTo>
                      <a:lnTo>
                        <a:pt x="232228" y="174172"/>
                      </a:lnTo>
                    </a:path>
                  </a:pathLst>
                </a:custGeom>
                <a:ln w="3810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37" name="Forme libre 36"/>
              <p:cNvSpPr/>
              <p:nvPr/>
            </p:nvSpPr>
            <p:spPr>
              <a:xfrm>
                <a:off x="2308209" y="2714033"/>
                <a:ext cx="263527" cy="1393958"/>
              </a:xfrm>
              <a:custGeom>
                <a:avLst/>
                <a:gdLst>
                  <a:gd name="connsiteX0" fmla="*/ 87086 w 261258"/>
                  <a:gd name="connsiteY0" fmla="*/ 14514 h 1393371"/>
                  <a:gd name="connsiteX1" fmla="*/ 246743 w 261258"/>
                  <a:gd name="connsiteY1" fmla="*/ 0 h 1393371"/>
                  <a:gd name="connsiteX2" fmla="*/ 261258 w 261258"/>
                  <a:gd name="connsiteY2" fmla="*/ 1393371 h 1393371"/>
                  <a:gd name="connsiteX3" fmla="*/ 0 w 261258"/>
                  <a:gd name="connsiteY3" fmla="*/ 1393371 h 13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258" h="1393371">
                    <a:moveTo>
                      <a:pt x="87086" y="14514"/>
                    </a:moveTo>
                    <a:lnTo>
                      <a:pt x="246743" y="0"/>
                    </a:lnTo>
                    <a:lnTo>
                      <a:pt x="261258" y="1393371"/>
                    </a:lnTo>
                    <a:lnTo>
                      <a:pt x="0" y="1393371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2308209" y="2571144"/>
                <a:ext cx="434978" cy="1393958"/>
              </a:xfrm>
              <a:custGeom>
                <a:avLst/>
                <a:gdLst>
                  <a:gd name="connsiteX0" fmla="*/ 58058 w 435429"/>
                  <a:gd name="connsiteY0" fmla="*/ 0 h 1393372"/>
                  <a:gd name="connsiteX1" fmla="*/ 435429 w 435429"/>
                  <a:gd name="connsiteY1" fmla="*/ 14514 h 1393372"/>
                  <a:gd name="connsiteX2" fmla="*/ 435429 w 435429"/>
                  <a:gd name="connsiteY2" fmla="*/ 1378857 h 1393372"/>
                  <a:gd name="connsiteX3" fmla="*/ 0 w 435429"/>
                  <a:gd name="connsiteY3" fmla="*/ 1393372 h 13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429" h="1393372">
                    <a:moveTo>
                      <a:pt x="58058" y="0"/>
                    </a:moveTo>
                    <a:lnTo>
                      <a:pt x="435429" y="14514"/>
                    </a:lnTo>
                    <a:lnTo>
                      <a:pt x="435429" y="1378857"/>
                    </a:lnTo>
                    <a:lnTo>
                      <a:pt x="0" y="1393372"/>
                    </a:lnTo>
                  </a:path>
                </a:pathLst>
              </a:custGeom>
              <a:ln w="38100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42" name="Connecteur droit 41"/>
              <p:cNvCxnSpPr/>
              <p:nvPr/>
            </p:nvCxnSpPr>
            <p:spPr>
              <a:xfrm>
                <a:off x="2714611" y="3071255"/>
                <a:ext cx="357191" cy="0"/>
              </a:xfrm>
              <a:prstGeom prst="line">
                <a:avLst/>
              </a:prstGeom>
              <a:ln w="38100">
                <a:solidFill>
                  <a:srgbClr val="FF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2571735" y="3214144"/>
                <a:ext cx="50006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necteur droit 49"/>
            <p:cNvCxnSpPr>
              <a:stCxn id="28" idx="1"/>
            </p:cNvCxnSpPr>
            <p:nvPr/>
          </p:nvCxnSpPr>
          <p:spPr>
            <a:xfrm flipH="1">
              <a:off x="1357290" y="2714033"/>
              <a:ext cx="652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10800000">
              <a:off x="1428727" y="4071476"/>
              <a:ext cx="5000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17" descr="C:\Mes Documents\Mes images\img8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038" y="1285875"/>
            <a:ext cx="1071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1114446" y="1785926"/>
            <a:ext cx="10715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22 V</a:t>
            </a:r>
          </a:p>
        </p:txBody>
      </p:sp>
      <p:pic>
        <p:nvPicPr>
          <p:cNvPr id="22" name="Image 21" descr="C:\Mes Documents\Mes images\img8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2714625"/>
            <a:ext cx="1143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1185884" y="3429000"/>
            <a:ext cx="10715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n/>
                <a:solidFill>
                  <a:schemeClr val="accent3"/>
                </a:solidFill>
                <a:latin typeface="+mn-lt"/>
              </a:rPr>
              <a:t>22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75 L 0.00191 -0.4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62322" cy="8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2060848"/>
            <a:ext cx="8010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 rot="16200000">
            <a:off x="-1822611" y="3655821"/>
            <a:ext cx="4720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Borne escamotable</a:t>
            </a:r>
            <a:b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automatique Anti </a:t>
            </a:r>
            <a:r>
              <a:rPr lang="fr-FR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bélier</a:t>
            </a: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9988" y="260648"/>
            <a:ext cx="8154540" cy="21602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CONTRAINTES  D’INSTALLATION</a:t>
            </a:r>
            <a: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Des CELLULES</a:t>
            </a:r>
            <a:b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PHOTO -VOLTAIQUES</a:t>
            </a:r>
            <a:br>
              <a: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FR" sz="3200" dirty="0"/>
          </a:p>
        </p:txBody>
      </p:sp>
      <p:sp>
        <p:nvSpPr>
          <p:cNvPr id="8" name="Rectangle à coins arrondis 7">
            <a:hlinkClick r:id="rId4" action="ppaction://hlinksldjump"/>
          </p:cNvPr>
          <p:cNvSpPr/>
          <p:nvPr/>
        </p:nvSpPr>
        <p:spPr>
          <a:xfrm>
            <a:off x="4067944" y="2348880"/>
            <a:ext cx="1728192" cy="784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hlinkClick r:id="rId5" action="ppaction://hlinksldjump"/>
          </p:cNvPr>
          <p:cNvSpPr/>
          <p:nvPr/>
        </p:nvSpPr>
        <p:spPr>
          <a:xfrm>
            <a:off x="1475656" y="4005064"/>
            <a:ext cx="2160240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rId6" action="ppaction://hlinksldjump"/>
          </p:cNvPr>
          <p:cNvSpPr/>
          <p:nvPr/>
        </p:nvSpPr>
        <p:spPr>
          <a:xfrm>
            <a:off x="4125187" y="6165304"/>
            <a:ext cx="878861" cy="487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>
            <a:hlinkClick r:id="rId7" action="ppaction://hlinksldjump"/>
          </p:cNvPr>
          <p:cNvSpPr/>
          <p:nvPr/>
        </p:nvSpPr>
        <p:spPr>
          <a:xfrm>
            <a:off x="4091127" y="5733057"/>
            <a:ext cx="936734" cy="424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3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87624" y="142876"/>
            <a:ext cx="7599218" cy="13572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Possibilités du système pédagogique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0100" y="1785926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d’installation des panneaux solaires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7" name="Soleil 6"/>
          <p:cNvSpPr/>
          <p:nvPr/>
        </p:nvSpPr>
        <p:spPr>
          <a:xfrm>
            <a:off x="6143625" y="3000375"/>
            <a:ext cx="2357438" cy="21431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7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10" name="ZoneTexte 9"/>
          <p:cNvSpPr txBox="1"/>
          <p:nvPr/>
        </p:nvSpPr>
        <p:spPr>
          <a:xfrm>
            <a:off x="4000496" y="5214950"/>
            <a:ext cx="464347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l’orientation ! </a:t>
            </a:r>
            <a:r>
              <a:rPr lang="fr-FR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Nord – sud- est -ouest</a:t>
            </a:r>
            <a:endParaRPr lang="fr-FR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2601874" y="3289334"/>
            <a:ext cx="62786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</a:t>
            </a: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CONTRAINTES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59632" y="142876"/>
            <a:ext cx="7527210" cy="13572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fr-FR" sz="4400" b="1" dirty="0">
                <a:ln w="635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Possibilités du système pédagogique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0100" y="1785926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Mise en évidence des contraintes d’installation des panneaux solaires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Image 5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756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7" name="Soleil 6"/>
          <p:cNvSpPr/>
          <p:nvPr/>
        </p:nvSpPr>
        <p:spPr>
          <a:xfrm>
            <a:off x="6143625" y="3000375"/>
            <a:ext cx="2357438" cy="214312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" name="Image 9" descr="C:\Mes Documents\Mes images\img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Top"/>
            <a:lightRig rig="threePt" dir="t"/>
          </a:scene3d>
        </p:spPr>
      </p:pic>
      <p:sp>
        <p:nvSpPr>
          <p:cNvPr id="11" name="ZoneTexte 10"/>
          <p:cNvSpPr txBox="1"/>
          <p:nvPr/>
        </p:nvSpPr>
        <p:spPr>
          <a:xfrm>
            <a:off x="4071934" y="5357826"/>
            <a:ext cx="45720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l’inclinaison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De 0° à 90 °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2601874" y="3289334"/>
            <a:ext cx="62786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fr-FR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leS</a:t>
            </a:r>
            <a:r>
              <a:rPr lang="fr-F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CONTRAINTES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1402</TotalTime>
  <Words>1087</Words>
  <Application>Microsoft Office PowerPoint</Application>
  <PresentationFormat>Affichage à l'écran (4:3)</PresentationFormat>
  <Paragraphs>295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Solstice</vt:lpstr>
      <vt:lpstr>Borne escamotable automatique Anti bélier </vt:lpstr>
      <vt:lpstr>Présentation du  système pédagogique </vt:lpstr>
      <vt:lpstr>Présentation PowerPoint</vt:lpstr>
      <vt:lpstr>Présentation PowerPoint</vt:lpstr>
      <vt:lpstr>Présentation PowerPoint</vt:lpstr>
      <vt:lpstr>Présentation PowerPoint</vt:lpstr>
      <vt:lpstr>CONTRAINTES  D’INSTALLATION Des CELLULES     PHOTO -VOLTAIQUES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MESURES sur  Les CELLULES     PHOTO - VOLTAIQUES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 </vt:lpstr>
      <vt:lpstr>Présentation PowerPoint</vt:lpstr>
      <vt:lpstr>Présentation PowerPoint</vt:lpstr>
      <vt:lpstr>Présentation PowerPoint</vt:lpstr>
      <vt:lpstr>Présentation PowerPoint</vt:lpstr>
      <vt:lpstr>INDEX interactif</vt:lpstr>
    </vt:vector>
  </TitlesOfParts>
  <Company>Boomscud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Borne escamotable automatique</dc:title>
  <dc:creator>valentini</dc:creator>
  <cp:lastModifiedBy>RNR STI</cp:lastModifiedBy>
  <cp:revision>130</cp:revision>
  <dcterms:created xsi:type="dcterms:W3CDTF">2010-03-21T21:53:18Z</dcterms:created>
  <dcterms:modified xsi:type="dcterms:W3CDTF">2013-12-17T07:52:07Z</dcterms:modified>
</cp:coreProperties>
</file>