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9" r:id="rId3"/>
    <p:sldId id="295" r:id="rId4"/>
    <p:sldId id="296" r:id="rId5"/>
    <p:sldId id="258" r:id="rId6"/>
    <p:sldId id="259" r:id="rId7"/>
    <p:sldId id="260" r:id="rId8"/>
    <p:sldId id="297" r:id="rId9"/>
    <p:sldId id="266" r:id="rId10"/>
    <p:sldId id="277" r:id="rId11"/>
    <p:sldId id="287" r:id="rId12"/>
    <p:sldId id="279" r:id="rId13"/>
    <p:sldId id="288" r:id="rId14"/>
    <p:sldId id="281" r:id="rId15"/>
    <p:sldId id="289" r:id="rId16"/>
    <p:sldId id="282" r:id="rId17"/>
    <p:sldId id="290" r:id="rId18"/>
    <p:sldId id="285" r:id="rId19"/>
    <p:sldId id="298" r:id="rId20"/>
    <p:sldId id="291" r:id="rId21"/>
    <p:sldId id="292" r:id="rId22"/>
    <p:sldId id="293" r:id="rId23"/>
    <p:sldId id="294"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6BA4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7" autoAdjust="0"/>
    <p:restoredTop sz="48915" autoAdjust="0"/>
  </p:normalViewPr>
  <p:slideViewPr>
    <p:cSldViewPr>
      <p:cViewPr>
        <p:scale>
          <a:sx n="66" d="100"/>
          <a:sy n="66" d="100"/>
        </p:scale>
        <p:origin x="-10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A4C0E-0DCE-4736-A786-10EEAF9BC2DA}" type="datetimeFigureOut">
              <a:rPr lang="fr-FR" smtClean="0"/>
              <a:pPr/>
              <a:t>05/05/2011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E84CC-E3A7-46FC-8406-E5DA7DD83DE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b="1" dirty="0" smtClean="0"/>
              <a:t>Pour </a:t>
            </a:r>
            <a:r>
              <a:rPr lang="fr-FR" b="1" baseline="0" dirty="0" smtClean="0"/>
              <a:t> présenter la synthèse des connaissances concernant la guitare en CIT, je vais vous présenter les 3 études de cas réalisées et développer une des études de cas.</a:t>
            </a:r>
          </a:p>
          <a:p>
            <a:endParaRPr lang="fr-FR" b="1" baseline="0" dirty="0" smtClean="0"/>
          </a:p>
          <a:p>
            <a:r>
              <a:rPr lang="fr-FR" b="1" baseline="0" dirty="0" smtClean="0"/>
              <a:t>Le TP Works ainsi que toutes les activités « élève » de cette étude de cas seront disponibles.</a:t>
            </a:r>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lIns="86630" tIns="43315" rIns="86630" bIns="43315" numCol="1" anchor="t" anchorCtr="0" compatLnSpc="1">
            <a:prstTxWarp prst="textNoShape">
              <a:avLst/>
            </a:prstTxWarp>
          </a:bodyPr>
          <a:lstStyle/>
          <a:p>
            <a:pPr lvl="0"/>
            <a:r>
              <a:rPr lang="fr-FR" sz="1200" b="1" dirty="0" smtClean="0">
                <a:solidFill>
                  <a:schemeClr val="bg1"/>
                </a:solidFill>
                <a:cs typeface="Arial" pitchFamily="34" charset="0"/>
              </a:rPr>
              <a:t>	</a:t>
            </a:r>
            <a:r>
              <a:rPr lang="fr-FR" sz="1200" b="1" dirty="0" smtClean="0">
                <a:solidFill>
                  <a:schemeClr val="bg1"/>
                </a:solidFill>
              </a:rPr>
              <a:t>Deux brevets  sont étudiés:</a:t>
            </a:r>
          </a:p>
          <a:p>
            <a:pPr lvl="0"/>
            <a:r>
              <a:rPr lang="fr-FR" sz="1200" b="1" dirty="0" smtClean="0">
                <a:solidFill>
                  <a:schemeClr val="bg1"/>
                </a:solidFill>
              </a:rPr>
              <a:t>Brevet n°1 : explique comment faire pour accorder un instrument de musique de manière automatisée.(moyens matériels et méthodes). Ce brevet explique notamment qu’il faut un moyen moteur pour ajuster</a:t>
            </a:r>
            <a:r>
              <a:rPr lang="fr-FR" sz="1200" b="1" baseline="0" dirty="0" smtClean="0">
                <a:solidFill>
                  <a:schemeClr val="bg1"/>
                </a:solidFill>
              </a:rPr>
              <a:t> la tension de chaque corde et que ce moteur peut être un moteur pas à pas</a:t>
            </a:r>
            <a:endParaRPr lang="fr-FR" sz="1200" b="1" dirty="0" smtClean="0">
              <a:solidFill>
                <a:schemeClr val="bg1"/>
              </a:solidFill>
            </a:endParaRPr>
          </a:p>
          <a:p>
            <a:pPr lvl="0"/>
            <a:r>
              <a:rPr lang="fr-FR" sz="1200" b="1" dirty="0" smtClean="0">
                <a:solidFill>
                  <a:schemeClr val="bg1"/>
                </a:solidFill>
              </a:rPr>
              <a:t>Brevet n°2 : Explique qu'il est possible d'utiliser des moteurs électriques montés directement sur la tête de la guitare pour régler la tension des cordes. L'alimentation de ces moteurs peut se faire par l'intermédiaire des cordes</a:t>
            </a:r>
          </a:p>
          <a:p>
            <a:pPr lvl="0"/>
            <a:endParaRPr lang="fr-FR" sz="1200" dirty="0" smtClean="0">
              <a:solidFill>
                <a:schemeClr val="bg1"/>
              </a:solidFill>
            </a:endParaRPr>
          </a:p>
          <a:p>
            <a:pPr lvl="0"/>
            <a:endParaRPr lang="fr-FR" dirty="0" smtClean="0"/>
          </a:p>
        </p:txBody>
      </p:sp>
      <p:sp>
        <p:nvSpPr>
          <p:cNvPr id="14340" name="Espace réservé du numéro de diapositive 3"/>
          <p:cNvSpPr txBox="1">
            <a:spLocks noGrp="1"/>
          </p:cNvSpPr>
          <p:nvPr/>
        </p:nvSpPr>
        <p:spPr bwMode="auto">
          <a:xfrm>
            <a:off x="3885275" y="8685610"/>
            <a:ext cx="2971092" cy="456903"/>
          </a:xfrm>
          <a:prstGeom prst="rect">
            <a:avLst/>
          </a:prstGeom>
          <a:noFill/>
          <a:ln w="9525">
            <a:noFill/>
            <a:miter lim="800000"/>
            <a:headEnd/>
            <a:tailEnd/>
          </a:ln>
        </p:spPr>
        <p:txBody>
          <a:bodyPr lIns="86630" tIns="43315" rIns="86630" bIns="43315" anchor="b"/>
          <a:lstStyle/>
          <a:p>
            <a:pPr algn="r" defTabSz="866775"/>
            <a:fld id="{97B4FADF-0461-44AB-806C-938223F65930}" type="slidenum">
              <a:rPr lang="fr-FR" sz="1100">
                <a:latin typeface="Calibri" pitchFamily="34" charset="0"/>
                <a:ea typeface="MS PGothic" pitchFamily="34" charset="-128"/>
              </a:rPr>
              <a:pPr algn="r" defTabSz="866775"/>
              <a:t>11</a:t>
            </a:fld>
            <a:endParaRPr lang="fr-FR" sz="1100">
              <a:latin typeface="Calibri" pitchFamily="34"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sz="1200" b="1" dirty="0" smtClean="0">
                <a:solidFill>
                  <a:schemeClr val="bg1"/>
                </a:solidFill>
              </a:rPr>
              <a:t>Deux brevets  sont étudiés:</a:t>
            </a:r>
          </a:p>
          <a:p>
            <a:pPr lvl="0"/>
            <a:r>
              <a:rPr lang="fr-FR" sz="1200" b="1" dirty="0" smtClean="0">
                <a:solidFill>
                  <a:schemeClr val="bg1"/>
                </a:solidFill>
              </a:rPr>
              <a:t>Brevet n°1 : explique comment faire pour accorder un instrument de musique de manière automatisée.(moyens matériels et méthodes). Ce brevet explique, notamment pour une guitare, qu’il faut un moyen moteur pour ajuster</a:t>
            </a:r>
            <a:r>
              <a:rPr lang="fr-FR" sz="1200" b="1" baseline="0" dirty="0" smtClean="0">
                <a:solidFill>
                  <a:schemeClr val="bg1"/>
                </a:solidFill>
              </a:rPr>
              <a:t> la tension de chaque corde et que ce moteur peut être un moteur pas à pas</a:t>
            </a:r>
            <a:endParaRPr lang="fr-FR" sz="1200" b="1" dirty="0" smtClean="0">
              <a:solidFill>
                <a:schemeClr val="bg1"/>
              </a:solidFill>
            </a:endParaRPr>
          </a:p>
          <a:p>
            <a:pPr lvl="0"/>
            <a:r>
              <a:rPr lang="fr-FR" sz="1200" b="1" dirty="0" smtClean="0">
                <a:solidFill>
                  <a:schemeClr val="bg1"/>
                </a:solidFill>
              </a:rPr>
              <a:t>Brevet n°2 : Explique qu'il est possible d'utiliser des moteurs électriques montés directement sur la tête de la guitare pour régler la tension des cordes. L'alimentation de ces moteurs peut se faire par l'intermédiaire des cordes</a:t>
            </a:r>
            <a:endParaRPr lang="fr-FR"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kern="1200" dirty="0" smtClean="0">
                <a:solidFill>
                  <a:schemeClr val="tx1"/>
                </a:solidFill>
                <a:latin typeface="+mn-lt"/>
                <a:ea typeface="+mn-ea"/>
                <a:cs typeface="+mn-cs"/>
              </a:rPr>
              <a:t>- L’activité n°2</a:t>
            </a:r>
            <a:r>
              <a:rPr lang="fr-FR" sz="1200" kern="1200" dirty="0" smtClean="0">
                <a:solidFill>
                  <a:schemeClr val="tx1"/>
                </a:solidFill>
                <a:latin typeface="+mn-lt"/>
                <a:ea typeface="+mn-ea"/>
                <a:cs typeface="+mn-cs"/>
              </a:rPr>
              <a:t> </a:t>
            </a:r>
            <a:r>
              <a:rPr lang="fr-FR" sz="1200" b="1" kern="1200" dirty="0" smtClean="0">
                <a:solidFill>
                  <a:srgbClr val="FF0000"/>
                </a:solidFill>
                <a:latin typeface="+mn-lt"/>
                <a:ea typeface="+mn-ea"/>
                <a:cs typeface="+mn-cs"/>
              </a:rPr>
              <a:t>permet à l’élève d’identifier les innovations technologiques en faisant les liens entre les deux brevets précités et les constituants réels de la nouvelle guitare. </a:t>
            </a:r>
          </a:p>
          <a:p>
            <a:pPr lvl="0"/>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lIns="86630" tIns="43315" rIns="86630" bIns="43315" numCol="1" anchor="t" anchorCtr="0" compatLnSpc="1">
            <a:prstTxWarp prst="textNoShape">
              <a:avLst/>
            </a:prstTxWarp>
          </a:bodyPr>
          <a:lstStyle/>
          <a:p>
            <a:pPr lvl="0"/>
            <a:r>
              <a:rPr lang="fr-FR" sz="1200" b="1" dirty="0" smtClean="0">
                <a:solidFill>
                  <a:schemeClr val="bg1"/>
                </a:solidFill>
                <a:cs typeface="Arial" pitchFamily="34" charset="0"/>
              </a:rPr>
              <a:t>	</a:t>
            </a:r>
            <a:r>
              <a:rPr lang="fr-FR" sz="1200" b="1" dirty="0" smtClean="0">
                <a:solidFill>
                  <a:schemeClr val="bg1"/>
                </a:solidFill>
              </a:rPr>
              <a:t>Caractéristique à améliorer : </a:t>
            </a:r>
          </a:p>
          <a:p>
            <a:pPr lvl="0"/>
            <a:r>
              <a:rPr lang="fr-FR" sz="1200" b="1" dirty="0" smtClean="0">
                <a:solidFill>
                  <a:schemeClr val="bg1"/>
                </a:solidFill>
              </a:rPr>
              <a:t>     		9-Vitesse</a:t>
            </a:r>
          </a:p>
          <a:p>
            <a:pPr lvl="0"/>
            <a:r>
              <a:rPr lang="fr-FR" sz="1200" b="1" dirty="0" smtClean="0">
                <a:solidFill>
                  <a:schemeClr val="bg1"/>
                </a:solidFill>
              </a:rPr>
              <a:t>	Caractéristique à préserver :</a:t>
            </a:r>
          </a:p>
          <a:p>
            <a:pPr lvl="0"/>
            <a:r>
              <a:rPr lang="fr-FR" sz="1200" b="1" dirty="0" smtClean="0">
                <a:solidFill>
                  <a:schemeClr val="bg1"/>
                </a:solidFill>
              </a:rPr>
              <a:t>		27- Fiabilité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kern="1200" dirty="0" smtClean="0">
                <a:solidFill>
                  <a:schemeClr val="tx1"/>
                </a:solidFill>
                <a:latin typeface="+mn-lt"/>
                <a:ea typeface="+mn-ea"/>
                <a:cs typeface="+mn-cs"/>
              </a:rPr>
              <a:t>L’activité n°3</a:t>
            </a:r>
            <a:r>
              <a:rPr lang="fr-FR" sz="1200" kern="1200" dirty="0" smtClean="0">
                <a:solidFill>
                  <a:schemeClr val="tx1"/>
                </a:solidFill>
                <a:latin typeface="+mn-lt"/>
                <a:ea typeface="+mn-ea"/>
                <a:cs typeface="+mn-cs"/>
              </a:rPr>
              <a:t> permet de trouver, grâce au tableau des contradictions de la méthode TRIZ, le principe d’innovation n°35: </a:t>
            </a:r>
            <a:r>
              <a:rPr lang="fr-FR" sz="1200" b="1" kern="1200" dirty="0" smtClean="0">
                <a:solidFill>
                  <a:schemeClr val="tx1"/>
                </a:solidFill>
                <a:latin typeface="+mn-lt"/>
                <a:ea typeface="+mn-ea"/>
                <a:cs typeface="+mn-cs"/>
              </a:rPr>
              <a:t>Modification de paramètre</a:t>
            </a:r>
            <a:r>
              <a:rPr lang="fr-FR" sz="1200" kern="1200" dirty="0" smtClean="0">
                <a:solidFill>
                  <a:schemeClr val="tx1"/>
                </a:solidFill>
                <a:latin typeface="+mn-lt"/>
                <a:ea typeface="+mn-ea"/>
                <a:cs typeface="+mn-cs"/>
              </a:rPr>
              <a:t> ; On utilise de l’énergie électrique au lieu de l’énergie musculaire pour accorder la guitare</a:t>
            </a:r>
          </a:p>
          <a:p>
            <a:pPr lvl="0"/>
            <a:endParaRPr lang="fr-FR" dirty="0" smtClean="0"/>
          </a:p>
        </p:txBody>
      </p:sp>
      <p:sp>
        <p:nvSpPr>
          <p:cNvPr id="14340" name="Espace réservé du numéro de diapositive 3"/>
          <p:cNvSpPr txBox="1">
            <a:spLocks noGrp="1"/>
          </p:cNvSpPr>
          <p:nvPr/>
        </p:nvSpPr>
        <p:spPr bwMode="auto">
          <a:xfrm>
            <a:off x="3885275" y="8685610"/>
            <a:ext cx="2971092" cy="456903"/>
          </a:xfrm>
          <a:prstGeom prst="rect">
            <a:avLst/>
          </a:prstGeom>
          <a:noFill/>
          <a:ln w="9525">
            <a:noFill/>
            <a:miter lim="800000"/>
            <a:headEnd/>
            <a:tailEnd/>
          </a:ln>
        </p:spPr>
        <p:txBody>
          <a:bodyPr lIns="86630" tIns="43315" rIns="86630" bIns="43315" anchor="b"/>
          <a:lstStyle/>
          <a:p>
            <a:pPr algn="r" defTabSz="866775"/>
            <a:fld id="{97B4FADF-0461-44AB-806C-938223F65930}" type="slidenum">
              <a:rPr lang="fr-FR" sz="1100">
                <a:latin typeface="Calibri" pitchFamily="34" charset="0"/>
                <a:ea typeface="MS PGothic" pitchFamily="34" charset="-128"/>
              </a:rPr>
              <a:pPr algn="r" defTabSz="866775"/>
              <a:t>13</a:t>
            </a:fld>
            <a:endParaRPr lang="fr-FR" sz="1100">
              <a:latin typeface="Calibri" pitchFamily="34"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u="sng" kern="1200" dirty="0" smtClean="0">
                <a:solidFill>
                  <a:schemeClr val="tx1"/>
                </a:solidFill>
                <a:latin typeface="+mn-lt"/>
                <a:ea typeface="+mn-ea"/>
                <a:cs typeface="+mn-cs"/>
              </a:rPr>
              <a:t>N.B: </a:t>
            </a:r>
            <a:r>
              <a:rPr lang="fr-FR" sz="1200" b="0" u="none" kern="1200" dirty="0" smtClean="0">
                <a:solidFill>
                  <a:schemeClr val="tx1"/>
                </a:solidFill>
                <a:latin typeface="+mn-lt"/>
                <a:ea typeface="+mn-ea"/>
                <a:cs typeface="+mn-cs"/>
              </a:rPr>
              <a:t>La caractéristique à préserver (Fiabilité) est donnée</a:t>
            </a:r>
            <a:r>
              <a:rPr lang="fr-FR" sz="1200" b="0" u="none" kern="1200" baseline="0" dirty="0" smtClean="0">
                <a:solidFill>
                  <a:schemeClr val="tx1"/>
                </a:solidFill>
                <a:latin typeface="+mn-lt"/>
                <a:ea typeface="+mn-ea"/>
                <a:cs typeface="+mn-cs"/>
              </a:rPr>
              <a:t> à l’élève, </a:t>
            </a:r>
            <a:endParaRPr lang="fr-FR" sz="1200" b="1"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sng" kern="1200" dirty="0" smtClean="0">
                <a:solidFill>
                  <a:schemeClr val="tx1"/>
                </a:solidFill>
                <a:latin typeface="+mn-lt"/>
                <a:ea typeface="+mn-ea"/>
                <a:cs typeface="+mn-cs"/>
              </a:rPr>
              <a:t>L’activité n°3</a:t>
            </a:r>
            <a:r>
              <a:rPr lang="fr-FR" sz="1200" kern="1200" dirty="0" smtClean="0">
                <a:solidFill>
                  <a:schemeClr val="tx1"/>
                </a:solidFill>
                <a:latin typeface="+mn-lt"/>
                <a:ea typeface="+mn-ea"/>
                <a:cs typeface="+mn-cs"/>
              </a:rPr>
              <a:t> permet de trouver, grâce au tableau des contradictions de la méthode TRIZ, le principe d’innovation n°35: </a:t>
            </a:r>
            <a:r>
              <a:rPr lang="fr-FR" sz="1200" b="1" kern="1200" dirty="0" smtClean="0">
                <a:solidFill>
                  <a:schemeClr val="tx1"/>
                </a:solidFill>
                <a:latin typeface="+mn-lt"/>
                <a:ea typeface="+mn-ea"/>
                <a:cs typeface="+mn-cs"/>
              </a:rPr>
              <a:t>Modification de paramètre</a:t>
            </a:r>
            <a:r>
              <a:rPr lang="fr-FR" sz="1200" kern="1200" dirty="0" smtClean="0">
                <a:solidFill>
                  <a:schemeClr val="tx1"/>
                </a:solidFill>
                <a:latin typeface="+mn-lt"/>
                <a:ea typeface="+mn-ea"/>
                <a:cs typeface="+mn-cs"/>
              </a:rPr>
              <a:t> ; On utilise de l’énergie électrique au lieu de l’énergie musculaire pour accorder la guitare</a:t>
            </a:r>
          </a:p>
          <a:p>
            <a:endParaRPr lang="fr-FR"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lIns="86630" tIns="43315" rIns="86630" bIns="43315" numCol="1" anchor="t" anchorCtr="0" compatLnSpc="1">
            <a:prstTxWarp prst="textNoShape">
              <a:avLst/>
            </a:prstTxWarp>
          </a:bodyPr>
          <a:lstStyle/>
          <a:p>
            <a:pPr lvl="0"/>
            <a:r>
              <a:rPr lang="fr-FR" sz="1200" b="1" dirty="0" smtClean="0">
                <a:solidFill>
                  <a:schemeClr val="bg1"/>
                </a:solidFill>
                <a:cs typeface="Arial" pitchFamily="34" charset="0"/>
              </a:rPr>
              <a:t>	</a:t>
            </a:r>
            <a:r>
              <a:rPr lang="fr-FR" sz="1200" b="1" dirty="0" smtClean="0">
                <a:solidFill>
                  <a:schemeClr val="bg1"/>
                </a:solidFill>
              </a:rPr>
              <a:t>Travaux pratiques relatifs au principe de l'action d'un champ magnétique créé par un courant électrique sur un aimant. Application : Le moteur pas à pas</a:t>
            </a:r>
          </a:p>
          <a:p>
            <a:pPr lvl="0"/>
            <a:r>
              <a:rPr lang="fr-FR" sz="1200" b="1" u="sng" kern="1200" dirty="0" smtClean="0">
                <a:solidFill>
                  <a:schemeClr val="tx1"/>
                </a:solidFill>
                <a:latin typeface="+mn-lt"/>
                <a:ea typeface="+mn-ea"/>
                <a:cs typeface="+mn-cs"/>
              </a:rPr>
              <a:t>L’activité n°4</a:t>
            </a:r>
            <a:r>
              <a:rPr lang="fr-FR" sz="1200" kern="1200" dirty="0" smtClean="0">
                <a:solidFill>
                  <a:schemeClr val="tx1"/>
                </a:solidFill>
                <a:latin typeface="+mn-lt"/>
                <a:ea typeface="+mn-ea"/>
                <a:cs typeface="+mn-cs"/>
              </a:rPr>
              <a:t> : permet à l’élève de comprendre le principe physique permettant la rotation d’un moteur pas à pas à partir d’une énergie électrique. </a:t>
            </a:r>
            <a:endParaRPr lang="fr-FR" dirty="0" smtClean="0"/>
          </a:p>
        </p:txBody>
      </p:sp>
      <p:sp>
        <p:nvSpPr>
          <p:cNvPr id="14340" name="Espace réservé du numéro de diapositive 3"/>
          <p:cNvSpPr txBox="1">
            <a:spLocks noGrp="1"/>
          </p:cNvSpPr>
          <p:nvPr/>
        </p:nvSpPr>
        <p:spPr bwMode="auto">
          <a:xfrm>
            <a:off x="3885275" y="8685610"/>
            <a:ext cx="2971092" cy="456903"/>
          </a:xfrm>
          <a:prstGeom prst="rect">
            <a:avLst/>
          </a:prstGeom>
          <a:noFill/>
          <a:ln w="9525">
            <a:noFill/>
            <a:miter lim="800000"/>
            <a:headEnd/>
            <a:tailEnd/>
          </a:ln>
        </p:spPr>
        <p:txBody>
          <a:bodyPr lIns="86630" tIns="43315" rIns="86630" bIns="43315" anchor="b"/>
          <a:lstStyle/>
          <a:p>
            <a:pPr algn="r" defTabSz="866775"/>
            <a:fld id="{97B4FADF-0461-44AB-806C-938223F65930}" type="slidenum">
              <a:rPr lang="fr-FR" sz="1100">
                <a:latin typeface="Calibri" pitchFamily="34" charset="0"/>
                <a:ea typeface="MS PGothic" pitchFamily="34" charset="-128"/>
              </a:rPr>
              <a:pPr algn="r" defTabSz="866775"/>
              <a:t>15</a:t>
            </a:fld>
            <a:endParaRPr lang="fr-FR" sz="1100">
              <a:latin typeface="Calibri" pitchFamily="34"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Se fait en quatre étapes :</a:t>
            </a:r>
          </a:p>
          <a:p>
            <a:r>
              <a:rPr lang="fr-FR" dirty="0" smtClean="0"/>
              <a:t>	- Effet du champ magnétique d’un aimant sur l’aiguille d’une boussole</a:t>
            </a:r>
          </a:p>
          <a:p>
            <a:r>
              <a:rPr lang="fr-FR" dirty="0" smtClean="0"/>
              <a:t>	- Création d’un champ magnétique en alimentant une bobine à l’aide d’une pile</a:t>
            </a:r>
          </a:p>
          <a:p>
            <a:r>
              <a:rPr lang="fr-FR" dirty="0" smtClean="0"/>
              <a:t>	- Application : principe</a:t>
            </a:r>
            <a:r>
              <a:rPr lang="fr-FR" baseline="0" dirty="0" smtClean="0"/>
              <a:t> de fonctionnement d’un moteur pas à pas à aimant permanent (simulation numérique)</a:t>
            </a:r>
          </a:p>
          <a:p>
            <a:r>
              <a:rPr lang="fr-FR" baseline="0" dirty="0" smtClean="0"/>
              <a:t>On finit par un retour au réel : 6 petits moteurs pas à pas sont montés sur la tête de la guitare et permettent ainsi de mettre en rotation les tourillons afin de régler la tension de chaque corde ( et donc leur tonalité )</a:t>
            </a:r>
            <a:endParaRPr lang="fr-FR"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lIns="86630" tIns="43315" rIns="86630" bIns="43315" numCol="1" anchor="t" anchorCtr="0" compatLnSpc="1">
            <a:prstTxWarp prst="textNoShape">
              <a:avLst/>
            </a:prstTxWarp>
          </a:bodyPr>
          <a:lstStyle/>
          <a:p>
            <a:pPr lvl="0"/>
            <a:r>
              <a:rPr lang="fr-FR" sz="1200" b="1" dirty="0" smtClean="0">
                <a:solidFill>
                  <a:schemeClr val="bg1"/>
                </a:solidFill>
                <a:cs typeface="Arial" pitchFamily="34" charset="0"/>
              </a:rPr>
              <a:t>	</a:t>
            </a:r>
          </a:p>
          <a:p>
            <a:pPr lvl="0"/>
            <a:r>
              <a:rPr lang="fr-FR" sz="1400" b="1" dirty="0" smtClean="0">
                <a:solidFill>
                  <a:schemeClr val="bg1"/>
                </a:solidFill>
              </a:rPr>
              <a:t>Identification des lois d'évolution:</a:t>
            </a:r>
          </a:p>
          <a:p>
            <a:pPr lvl="0"/>
            <a:r>
              <a:rPr lang="fr-FR" sz="1200" b="1" dirty="0" smtClean="0">
                <a:solidFill>
                  <a:schemeClr val="bg1"/>
                </a:solidFill>
              </a:rPr>
              <a:t>Le système d'accordage est le résultat de plusieurs étapes d'évolution correspondant aux trois premières lois d'évolution </a:t>
            </a:r>
          </a:p>
          <a:p>
            <a:pPr lvl="0"/>
            <a:r>
              <a:rPr lang="fr-FR" sz="1200" b="1" dirty="0" smtClean="0">
                <a:solidFill>
                  <a:schemeClr val="bg1"/>
                </a:solidFill>
              </a:rPr>
              <a:t>( lois n°1 à 3).</a:t>
            </a:r>
          </a:p>
          <a:p>
            <a:pPr lvl="0"/>
            <a:r>
              <a:rPr lang="fr-FR" sz="1200" b="1" dirty="0" smtClean="0">
                <a:solidFill>
                  <a:schemeClr val="bg1"/>
                </a:solidFill>
              </a:rPr>
              <a:t>On est  actuellement ,avec ce système d'accordage automatique , dans une évolution correspondant à la recherche du système idéal : loi n°4</a:t>
            </a:r>
          </a:p>
          <a:p>
            <a:pPr eaLnBrk="1" hangingPunct="1">
              <a:spcBef>
                <a:spcPct val="0"/>
              </a:spcBef>
            </a:pPr>
            <a:r>
              <a:rPr lang="fr-FR" sz="1200" b="1" u="sng" kern="1200" dirty="0" smtClean="0">
                <a:solidFill>
                  <a:schemeClr val="tx1"/>
                </a:solidFill>
                <a:latin typeface="+mn-lt"/>
                <a:ea typeface="+mn-ea"/>
                <a:cs typeface="+mn-cs"/>
              </a:rPr>
              <a:t>L’activité n°5 </a:t>
            </a:r>
            <a:r>
              <a:rPr lang="fr-FR" sz="1200" kern="1200" dirty="0" smtClean="0">
                <a:solidFill>
                  <a:schemeClr val="tx1"/>
                </a:solidFill>
                <a:latin typeface="+mn-lt"/>
                <a:ea typeface="+mn-ea"/>
                <a:cs typeface="+mn-cs"/>
              </a:rPr>
              <a:t> permet à l’élève d’aborder les lois d’évolution et d’identifier pour chacune des lois utilisées, les solutions technologiques retenues par le constructeur. Cette activité rappelle le lien entre le besoin exprimé par l’utilisateur (le guitariste) et l’évolution de la guitare</a:t>
            </a:r>
            <a:endParaRPr lang="fr-FR" dirty="0" smtClean="0"/>
          </a:p>
          <a:p>
            <a:pPr lvl="0"/>
            <a:endParaRPr lang="fr-FR" dirty="0" smtClean="0"/>
          </a:p>
        </p:txBody>
      </p:sp>
      <p:sp>
        <p:nvSpPr>
          <p:cNvPr id="14340" name="Espace réservé du numéro de diapositive 3"/>
          <p:cNvSpPr txBox="1">
            <a:spLocks noGrp="1"/>
          </p:cNvSpPr>
          <p:nvPr/>
        </p:nvSpPr>
        <p:spPr bwMode="auto">
          <a:xfrm>
            <a:off x="3885275" y="8685610"/>
            <a:ext cx="2971092" cy="456903"/>
          </a:xfrm>
          <a:prstGeom prst="rect">
            <a:avLst/>
          </a:prstGeom>
          <a:noFill/>
          <a:ln w="9525">
            <a:noFill/>
            <a:miter lim="800000"/>
            <a:headEnd/>
            <a:tailEnd/>
          </a:ln>
        </p:spPr>
        <p:txBody>
          <a:bodyPr lIns="86630" tIns="43315" rIns="86630" bIns="43315" anchor="b"/>
          <a:lstStyle/>
          <a:p>
            <a:pPr algn="r" defTabSz="866775"/>
            <a:fld id="{97B4FADF-0461-44AB-806C-938223F65930}" type="slidenum">
              <a:rPr lang="fr-FR" sz="1100">
                <a:latin typeface="Calibri" pitchFamily="34" charset="0"/>
                <a:ea typeface="MS PGothic" pitchFamily="34" charset="-128"/>
              </a:rPr>
              <a:pPr algn="r" defTabSz="866775"/>
              <a:t>17</a:t>
            </a:fld>
            <a:endParaRPr lang="fr-FR" sz="1100">
              <a:latin typeface="Calibri" pitchFamily="34"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voit que le système étudié est bien le résultat de plusieurs étapes d’évolution ( lois n°1, 2 et 3). Il est nécessaire</a:t>
            </a:r>
            <a:r>
              <a:rPr lang="fr-FR" baseline="0" dirty="0" smtClean="0"/>
              <a:t> de rappeler que ce système répond à un besoin exprimé. Le besoin, au niveau du guitariste qui veut une guitare toujours bien accordée quel que soit l’environnement sonore de l’endroit où il se produit, la possibilité de réaliser cet accordage très rapidement et la possibilité de changer de type d’accordage entre deux morceaux lors d’un concert. Le besoin, au niveau de la société GIBSON, est de se démarquer des autres marques de guitare et d’être toujours novateur dans ce domaine où la concurrence est rude ( de nouvelles marques « made in Corée, made in China » fleurissent de plus en plus.</a:t>
            </a:r>
          </a:p>
          <a:p>
            <a:r>
              <a:rPr lang="fr-FR" baseline="0" dirty="0" smtClean="0"/>
              <a:t>Il est à noter que « GIBSON » est une marque prestigieuse de guitare électrique (et acoustique) et est une référence chez tous les guitaristes.</a:t>
            </a:r>
            <a:endParaRPr lang="fr-FR"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b="1" dirty="0" smtClean="0"/>
          </a:p>
          <a:p>
            <a:r>
              <a:rPr lang="fr-FR" b="1" u="sng" dirty="0" smtClean="0"/>
              <a:t>Trois études de cas sont proposées</a:t>
            </a:r>
            <a:r>
              <a:rPr lang="fr-FR" b="1" dirty="0" smtClean="0"/>
              <a:t>, chaque étude de cas comprend plusieurs et porte sur un champ</a:t>
            </a:r>
            <a:r>
              <a:rPr lang="fr-FR" b="1" baseline="0" dirty="0" smtClean="0"/>
              <a:t> technologique différent ( étude de cas 1 : champ information, étude de cas 2 : champ matériau et étude de cas 3 : champ énergie). Un groupe d’élèves ne fera qu’une des études de cas ( les autres champs seront étudiés avec d’autres supports)</a:t>
            </a:r>
            <a:endParaRPr lang="fr-FR" b="1"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document remis à tous les élèves de la classe permet synthétiser et d’avoir </a:t>
            </a:r>
            <a:r>
              <a:rPr lang="fr-FR" smtClean="0"/>
              <a:t>une trace des </a:t>
            </a:r>
            <a:r>
              <a:rPr lang="fr-FR" dirty="0" smtClean="0"/>
              <a:t>notions abordées par cette étude de cas</a:t>
            </a:r>
            <a:endParaRPr lang="fr-FR"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b="1" dirty="0" smtClean="0"/>
              <a:t>Toutes les activités « élève » concernant l’étude de cas n°3 seront disponibles avec le</a:t>
            </a:r>
            <a:r>
              <a:rPr lang="fr-FR" b="1" baseline="0" dirty="0" smtClean="0"/>
              <a:t> TP Works complet.</a:t>
            </a:r>
          </a:p>
          <a:p>
            <a:r>
              <a:rPr lang="fr-FR" b="1" baseline="0" dirty="0" smtClean="0"/>
              <a:t>Tous les documents ressources nécessaires pour l’étude se trouvent dans ce TP Works</a:t>
            </a:r>
            <a:endParaRPr lang="fr-FR" b="1"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sz="1800" b="1" dirty="0" smtClean="0"/>
              <a:t>Jouer d’un instrument de musique débute inévitablement par une séance d’accordage pour obtenir une musique la plus harmonieuse possible. Cette étape prend un certain temps et est parfois fastidieuse surtout  si l’environnement est bruyant. La température ambiante, le taux d’humidité et la façon de frapper les cordes ont tendance à désaccorder la guitare ce qui peut obliger à réaccorder celle-ci entre deux morceaux.</a:t>
            </a:r>
          </a:p>
          <a:p>
            <a:pPr>
              <a:buNone/>
            </a:pPr>
            <a:r>
              <a:rPr lang="fr-FR" sz="1800" b="1" dirty="0" smtClean="0"/>
              <a:t> </a:t>
            </a:r>
          </a:p>
          <a:p>
            <a:r>
              <a:rPr lang="fr-FR" sz="1800" b="1" dirty="0" smtClean="0"/>
              <a:t>De plus, certains guitaristes utilisent des accordages spéciaux (appelés « open </a:t>
            </a:r>
            <a:r>
              <a:rPr lang="fr-FR" sz="1800" b="1" dirty="0" err="1" smtClean="0"/>
              <a:t>tuning</a:t>
            </a:r>
            <a:r>
              <a:rPr lang="fr-FR" sz="1800" b="1" dirty="0" smtClean="0"/>
              <a:t> ») permettant d’interpréter différemment certains morceaux (du blues ou du « </a:t>
            </a:r>
            <a:r>
              <a:rPr lang="fr-FR" sz="1800" b="1" dirty="0" err="1" smtClean="0"/>
              <a:t>picking</a:t>
            </a:r>
            <a:r>
              <a:rPr lang="fr-FR" sz="1800" b="1" dirty="0" smtClean="0"/>
              <a:t> » ou autre…). Les artistes voulant interpréter en concert des morceaux utilisant des accordages différents sont donc obligés d’avoir sur scène plusieurs guitares ( une par accordage différent )</a:t>
            </a:r>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b="1" dirty="0" smtClean="0"/>
          </a:p>
          <a:p>
            <a:r>
              <a:rPr lang="fr-FR" b="1" u="sng" dirty="0" smtClean="0"/>
              <a:t>Trois études de cas sont proposées</a:t>
            </a:r>
            <a:r>
              <a:rPr lang="fr-FR" b="1" dirty="0" smtClean="0"/>
              <a:t>, chaque étude de cas comprend plusieurs </a:t>
            </a:r>
            <a:r>
              <a:rPr lang="fr-FR" b="1" dirty="0" smtClean="0"/>
              <a:t>activités et </a:t>
            </a:r>
            <a:r>
              <a:rPr lang="fr-FR" b="1" dirty="0" smtClean="0"/>
              <a:t>porte sur un champ</a:t>
            </a:r>
            <a:r>
              <a:rPr lang="fr-FR" b="1" baseline="0" dirty="0" smtClean="0"/>
              <a:t> technologique différent ( étude de cas 1 : champ information, étude de cas 2 : champ matériau et étude de cas 3 : champ énergie). Un groupe d’élèves ne fera qu’une des études de cas ( les autres champs seront étudiés avec d’autres supports)</a:t>
            </a:r>
            <a:endParaRPr lang="fr-FR" b="1"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ctr"/>
            <a:r>
              <a:rPr lang="fr-FR" b="1" dirty="0" smtClean="0"/>
              <a:t>ETUDE DE CAS N°1</a:t>
            </a:r>
            <a:endParaRPr lang="fr-FR" b="1"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t>ETUDE DE CAS N°2</a:t>
            </a:r>
          </a:p>
          <a:p>
            <a:endParaRPr lang="fr-FR"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t>ETUDE DE CAS N°3</a:t>
            </a:r>
          </a:p>
          <a:p>
            <a:r>
              <a:rPr lang="fr-FR" b="1" dirty="0" smtClean="0"/>
              <a:t>Seule cette étude de cas sera exposée dans </a:t>
            </a:r>
            <a:r>
              <a:rPr lang="fr-FR" b="1" dirty="0" smtClean="0"/>
              <a:t>le </a:t>
            </a:r>
            <a:r>
              <a:rPr lang="fr-FR" b="1" dirty="0" smtClean="0"/>
              <a:t>PowerPoint</a:t>
            </a:r>
            <a:endParaRPr lang="fr-FR" b="1"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b="1" dirty="0" smtClean="0"/>
          </a:p>
          <a:p>
            <a:r>
              <a:rPr lang="fr-FR" b="1" u="sng" dirty="0" smtClean="0"/>
              <a:t>Trois études de cas sont proposées</a:t>
            </a:r>
            <a:r>
              <a:rPr lang="fr-FR" b="1" dirty="0" smtClean="0"/>
              <a:t>, chaque étude de cas comprend plusieurs et porte sur un champ</a:t>
            </a:r>
            <a:r>
              <a:rPr lang="fr-FR" b="1" baseline="0" dirty="0" smtClean="0"/>
              <a:t> technologique différent ( étude de cas 1 : champ information, étude de cas 2 : champ matériau et étude de cas 3 : champ énergie). Un groupe d’élèves ne fera qu’une des études de cas ( les autres champs seront étudiés avec d’autres supports)</a:t>
            </a:r>
            <a:endParaRPr lang="fr-FR" b="1" dirty="0"/>
          </a:p>
        </p:txBody>
      </p:sp>
      <p:sp>
        <p:nvSpPr>
          <p:cNvPr id="4" name="Espace réservé du numéro de diapositive 3"/>
          <p:cNvSpPr>
            <a:spLocks noGrp="1"/>
          </p:cNvSpPr>
          <p:nvPr>
            <p:ph type="sldNum" sz="quarter" idx="10"/>
          </p:nvPr>
        </p:nvSpPr>
        <p:spPr/>
        <p:txBody>
          <a:bodyPr/>
          <a:lstStyle/>
          <a:p>
            <a:fld id="{B0EE84CC-E3A7-46FC-8406-E5DA7DD83DE7}"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lIns="86630" tIns="43315" rIns="86630" bIns="43315" numCol="1" anchor="t" anchorCtr="0" compatLnSpc="1">
            <a:prstTxWarp prst="textNoShape">
              <a:avLst/>
            </a:prstTxWarp>
          </a:bodyPr>
          <a:lstStyle/>
          <a:p>
            <a:pPr lvl="0"/>
            <a:r>
              <a:rPr lang="fr-FR" sz="1200" b="1" dirty="0" smtClean="0">
                <a:solidFill>
                  <a:schemeClr val="bg1"/>
                </a:solidFill>
                <a:cs typeface="Arial" pitchFamily="34" charset="0"/>
              </a:rPr>
              <a:t>	- Pour accorder  les cordes d'une guitare électrique standard,  il faut tourner manuellement chacune des  six clés des " mécaniques" se trouvant sur la tête de la guitare. En tournant une clé dans un sens ou l'autre, on agit sur la tension d'une corde et donc sur la hauteur de sa note associée (tonalité de la note).</a:t>
            </a:r>
          </a:p>
          <a:p>
            <a:pPr lvl="0"/>
            <a:r>
              <a:rPr lang="fr-FR" sz="1200" b="1" dirty="0" smtClean="0">
                <a:solidFill>
                  <a:schemeClr val="bg1"/>
                </a:solidFill>
                <a:cs typeface="Arial" pitchFamily="34" charset="0"/>
              </a:rPr>
              <a:t>	- Sur la nouvelle guitare, l'accordage est entièrement automatisé, les clés des "mécaniques" tournent toutes seules  et toutes les  cordes s'accordent en même temps . Cet accordage est réalisé en moins d'une seconde </a:t>
            </a:r>
            <a:r>
              <a:rPr lang="fr-FR" sz="1100" b="1" dirty="0" smtClean="0">
                <a:solidFill>
                  <a:schemeClr val="bg1"/>
                </a:solidFill>
                <a:cs typeface="Arial" pitchFamily="34" charset="0"/>
              </a:rPr>
              <a:t>.</a:t>
            </a:r>
          </a:p>
          <a:p>
            <a:r>
              <a:rPr lang="fr-FR" b="1" dirty="0" smtClean="0">
                <a:solidFill>
                  <a:srgbClr val="FF0000"/>
                </a:solidFill>
              </a:rPr>
              <a:t>- </a:t>
            </a:r>
            <a:r>
              <a:rPr lang="fr-FR" b="1" u="sng" dirty="0" smtClean="0">
                <a:solidFill>
                  <a:srgbClr val="FF0000"/>
                </a:solidFill>
              </a:rPr>
              <a:t>Dans l’activité n°1</a:t>
            </a:r>
            <a:r>
              <a:rPr lang="fr-FR" b="1" dirty="0" smtClean="0">
                <a:solidFill>
                  <a:srgbClr val="FF0000"/>
                </a:solidFill>
              </a:rPr>
              <a:t>, </a:t>
            </a:r>
            <a:r>
              <a:rPr lang="fr-FR" sz="1200" b="1" kern="1200" dirty="0" smtClean="0">
                <a:solidFill>
                  <a:srgbClr val="FF0000"/>
                </a:solidFill>
                <a:latin typeface="+mn-lt"/>
                <a:ea typeface="+mn-ea"/>
                <a:cs typeface="+mn-cs"/>
              </a:rPr>
              <a:t>L’élève se rend compte qu’il faut du temps  pour accorder une guitare alors que pour la  nouvelle guitare, l’accordage est  très rapide et facile à effectuer (même pour un novice)</a:t>
            </a:r>
          </a:p>
          <a:p>
            <a:r>
              <a:rPr lang="fr-FR" sz="1200" b="1" kern="1200" dirty="0" smtClean="0">
                <a:solidFill>
                  <a:srgbClr val="FF0000"/>
                </a:solidFill>
                <a:latin typeface="+mn-lt"/>
                <a:ea typeface="+mn-ea"/>
                <a:cs typeface="+mn-cs"/>
              </a:rPr>
              <a:t>        L’élève découvre  que des petits moteurs électriques et une batterie rechargeable permettent au système de fonctionner.</a:t>
            </a:r>
          </a:p>
          <a:p>
            <a:pPr eaLnBrk="1" hangingPunct="1">
              <a:spcBef>
                <a:spcPct val="0"/>
              </a:spcBef>
            </a:pPr>
            <a:endParaRPr lang="fr-FR" dirty="0" smtClean="0">
              <a:solidFill>
                <a:srgbClr val="FF0000"/>
              </a:solidFill>
            </a:endParaRPr>
          </a:p>
        </p:txBody>
      </p:sp>
      <p:sp>
        <p:nvSpPr>
          <p:cNvPr id="14340" name="Espace réservé du numéro de diapositive 3"/>
          <p:cNvSpPr txBox="1">
            <a:spLocks noGrp="1"/>
          </p:cNvSpPr>
          <p:nvPr/>
        </p:nvSpPr>
        <p:spPr bwMode="auto">
          <a:xfrm>
            <a:off x="3885275" y="8685610"/>
            <a:ext cx="2971092" cy="456903"/>
          </a:xfrm>
          <a:prstGeom prst="rect">
            <a:avLst/>
          </a:prstGeom>
          <a:noFill/>
          <a:ln w="9525">
            <a:noFill/>
            <a:miter lim="800000"/>
            <a:headEnd/>
            <a:tailEnd/>
          </a:ln>
        </p:spPr>
        <p:txBody>
          <a:bodyPr lIns="86630" tIns="43315" rIns="86630" bIns="43315" anchor="b"/>
          <a:lstStyle/>
          <a:p>
            <a:pPr algn="r" defTabSz="866775"/>
            <a:fld id="{97B4FADF-0461-44AB-806C-938223F65930}" type="slidenum">
              <a:rPr lang="fr-FR" sz="1100">
                <a:latin typeface="Calibri" pitchFamily="34" charset="0"/>
                <a:ea typeface="MS PGothic" pitchFamily="34" charset="-128"/>
              </a:rPr>
              <a:pPr algn="r" defTabSz="866775"/>
              <a:t>9</a:t>
            </a:fld>
            <a:endParaRPr lang="fr-FR" sz="1100">
              <a:latin typeface="Calibri"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620BAD-D357-4450-B817-59BD040BD050}" type="datetimeFigureOut">
              <a:rPr lang="fr-FR" smtClean="0"/>
              <a:pPr/>
              <a:t>05/05/2011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471B67-7489-4265-8B3B-1485E949B16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20BAD-D357-4450-B817-59BD040BD050}" type="datetimeFigureOut">
              <a:rPr lang="fr-FR" smtClean="0"/>
              <a:pPr/>
              <a:t>05/05/2011</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71B67-7489-4265-8B3B-1485E949B16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video" Target="file:///C:\Documents%20and%20Settings\christophe\Bureau\powerpointguitares&#233;minaire\guitaregibson_0001.wmv" TargetMode="Externa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700808"/>
            <a:ext cx="7918648" cy="1611610"/>
          </a:xfrm>
        </p:spPr>
        <p:txBody>
          <a:bodyPr/>
          <a:lstStyle/>
          <a:p>
            <a:r>
              <a:rPr lang="fr-FR" dirty="0" smtClean="0"/>
              <a:t>Innovations sur la guitare électrique :</a:t>
            </a:r>
            <a:endParaRPr lang="fr-FR" dirty="0"/>
          </a:p>
        </p:txBody>
      </p:sp>
      <p:sp>
        <p:nvSpPr>
          <p:cNvPr id="3" name="Sous-titre 2"/>
          <p:cNvSpPr>
            <a:spLocks noGrp="1"/>
          </p:cNvSpPr>
          <p:nvPr>
            <p:ph type="subTitle" idx="1"/>
          </p:nvPr>
        </p:nvSpPr>
        <p:spPr>
          <a:xfrm>
            <a:off x="1403648" y="3140968"/>
            <a:ext cx="6400800" cy="1752600"/>
          </a:xfrm>
        </p:spPr>
        <p:txBody>
          <a:bodyPr/>
          <a:lstStyle/>
          <a:p>
            <a:r>
              <a:rPr lang="fr-FR" dirty="0" smtClean="0"/>
              <a:t>La GIBSON </a:t>
            </a:r>
            <a:r>
              <a:rPr lang="fr-FR" dirty="0" err="1" smtClean="0"/>
              <a:t>Dusk</a:t>
            </a:r>
            <a:r>
              <a:rPr lang="fr-FR" dirty="0" smtClean="0"/>
              <a:t> </a:t>
            </a:r>
            <a:r>
              <a:rPr lang="fr-FR" dirty="0" err="1" smtClean="0"/>
              <a:t>Tiger</a:t>
            </a:r>
            <a:r>
              <a:rPr lang="fr-FR" dirty="0" smtClean="0"/>
              <a:t> avec système d’accordage robot intégré</a:t>
            </a:r>
            <a:endParaRPr lang="fr-FR" dirty="0"/>
          </a:p>
        </p:txBody>
      </p:sp>
      <p:pic>
        <p:nvPicPr>
          <p:cNvPr id="4" name="Image 20" descr="graph_lgt_petit.jpg"/>
          <p:cNvPicPr>
            <a:picLocks noChangeAspect="1"/>
          </p:cNvPicPr>
          <p:nvPr/>
        </p:nvPicPr>
        <p:blipFill>
          <a:blip r:embed="rId4" cstate="print"/>
          <a:srcRect r="20294"/>
          <a:stretch>
            <a:fillRect/>
          </a:stretch>
        </p:blipFill>
        <p:spPr bwMode="auto">
          <a:xfrm>
            <a:off x="1" y="981075"/>
            <a:ext cx="971551" cy="4751388"/>
          </a:xfrm>
          <a:prstGeom prst="rect">
            <a:avLst/>
          </a:prstGeom>
          <a:noFill/>
          <a:ln w="9525">
            <a:noFill/>
            <a:miter lim="800000"/>
            <a:headEnd/>
            <a:tailEnd/>
          </a:ln>
        </p:spPr>
      </p:pic>
      <p:pic>
        <p:nvPicPr>
          <p:cNvPr id="6" name="Image 8" descr="2nd_CIT.png"/>
          <p:cNvPicPr>
            <a:picLocks noChangeAspect="1"/>
          </p:cNvPicPr>
          <p:nvPr/>
        </p:nvPicPr>
        <p:blipFill>
          <a:blip r:embed="rId5" cstate="print"/>
          <a:srcRect/>
          <a:stretch>
            <a:fillRect/>
          </a:stretch>
        </p:blipFill>
        <p:spPr bwMode="auto">
          <a:xfrm>
            <a:off x="7164289" y="260648"/>
            <a:ext cx="1562100" cy="1562100"/>
          </a:xfrm>
          <a:prstGeom prst="rect">
            <a:avLst/>
          </a:prstGeom>
          <a:noFill/>
          <a:ln w="9525">
            <a:noFill/>
            <a:miter lim="800000"/>
            <a:headEnd/>
            <a:tailEnd/>
          </a:ln>
        </p:spPr>
      </p:pic>
      <p:pic>
        <p:nvPicPr>
          <p:cNvPr id="8" name="Image 7" descr="guitareavecaccordeurvertical.JPG"/>
          <p:cNvPicPr/>
          <p:nvPr/>
        </p:nvPicPr>
        <p:blipFill>
          <a:blip r:embed="rId6" cstate="print"/>
          <a:stretch>
            <a:fillRect/>
          </a:stretch>
        </p:blipFill>
        <p:spPr>
          <a:xfrm>
            <a:off x="-3312368" y="4725144"/>
            <a:ext cx="3312368" cy="1224136"/>
          </a:xfrm>
          <a:prstGeom prst="rect">
            <a:avLst/>
          </a:prstGeom>
        </p:spPr>
      </p:pic>
      <p:sp>
        <p:nvSpPr>
          <p:cNvPr id="2050" name="AutoShape 2"/>
          <p:cNvSpPr>
            <a:spLocks noChangeArrowheads="1"/>
          </p:cNvSpPr>
          <p:nvPr/>
        </p:nvSpPr>
        <p:spPr bwMode="auto">
          <a:xfrm>
            <a:off x="4572000" y="6858000"/>
            <a:ext cx="620712" cy="361950"/>
          </a:xfrm>
          <a:prstGeom prst="rightArrow">
            <a:avLst>
              <a:gd name="adj1" fmla="val 50000"/>
              <a:gd name="adj2" fmla="val 42873"/>
            </a:avLst>
          </a:prstGeom>
          <a:solidFill>
            <a:srgbClr val="0070C0"/>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3" name="Image 12" descr="dusktigerverticale.JPG"/>
          <p:cNvPicPr/>
          <p:nvPr/>
        </p:nvPicPr>
        <p:blipFill>
          <a:blip r:embed="rId7" cstate="print"/>
          <a:stretch>
            <a:fillRect/>
          </a:stretch>
        </p:blipFill>
        <p:spPr>
          <a:xfrm>
            <a:off x="9144000" y="4365104"/>
            <a:ext cx="3311275" cy="1368549"/>
          </a:xfrm>
          <a:prstGeom prst="rect">
            <a:avLst/>
          </a:prstGeom>
        </p:spPr>
      </p:pic>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03542 -7.40741E-7 L 0.4566 -0.00532 " pathEditMode="relative" rAng="0" ptsTypes="AA">
                                      <p:cBhvr>
                                        <p:cTn id="6" dur="500" fill="hold"/>
                                        <p:tgtEl>
                                          <p:spTgt spid="8"/>
                                        </p:tgtEl>
                                        <p:attrNameLst>
                                          <p:attrName>ppt_x</p:attrName>
                                          <p:attrName>ppt_y</p:attrName>
                                        </p:attrNameLst>
                                      </p:cBhvr>
                                      <p:rCtr x="211" y="-3"/>
                                    </p:animMotion>
                                  </p:childTnLst>
                                </p:cTn>
                              </p:par>
                            </p:childTnLst>
                          </p:cTn>
                        </p:par>
                        <p:par>
                          <p:cTn id="7" fill="hold">
                            <p:stCondLst>
                              <p:cond delay="500"/>
                            </p:stCondLst>
                            <p:childTnLst>
                              <p:par>
                                <p:cTn id="8" presetID="64" presetClass="path" presetSubtype="0" accel="50000" decel="50000" fill="hold" grpId="0" nodeType="afterEffect">
                                  <p:stCondLst>
                                    <p:cond delay="0"/>
                                  </p:stCondLst>
                                  <p:childTnLst>
                                    <p:animMotion origin="layout" path="M -4.16667E-6 1.11111E-6 L -0.00243 -0.26389 " pathEditMode="relative" rAng="0" ptsTypes="AA">
                                      <p:cBhvr>
                                        <p:cTn id="9" dur="500" fill="hold"/>
                                        <p:tgtEl>
                                          <p:spTgt spid="2050"/>
                                        </p:tgtEl>
                                        <p:attrNameLst>
                                          <p:attrName>ppt_x</p:attrName>
                                          <p:attrName>ppt_y</p:attrName>
                                        </p:attrNameLst>
                                      </p:cBhvr>
                                      <p:rCtr x="-1" y="-132"/>
                                    </p:animMotion>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15538 -3.33333E-6 L -0.40538 -3.33333E-6 " pathEditMode="relative" rAng="0" ptsTypes="AA">
                                      <p:cBhvr>
                                        <p:cTn id="12" dur="500" fill="hold"/>
                                        <p:tgtEl>
                                          <p:spTgt spid="1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20" descr="graph_lgt_petit.jpg"/>
          <p:cNvPicPr>
            <a:picLocks noChangeAspect="1"/>
          </p:cNvPicPr>
          <p:nvPr/>
        </p:nvPicPr>
        <p:blipFill>
          <a:blip r:embed="rId2" cstate="print"/>
          <a:srcRect r="20294"/>
          <a:stretch>
            <a:fillRect/>
          </a:stretch>
        </p:blipFill>
        <p:spPr bwMode="auto">
          <a:xfrm>
            <a:off x="1" y="981075"/>
            <a:ext cx="971551" cy="4751388"/>
          </a:xfrm>
          <a:prstGeom prst="rect">
            <a:avLst/>
          </a:prstGeom>
          <a:noFill/>
          <a:ln w="9525">
            <a:noFill/>
            <a:miter lim="800000"/>
            <a:headEnd/>
            <a:tailEnd/>
          </a:ln>
        </p:spPr>
      </p:pic>
      <p:sp>
        <p:nvSpPr>
          <p:cNvPr id="5122" name="Rectangle 14"/>
          <p:cNvSpPr>
            <a:spLocks noChangeArrowheads="1"/>
          </p:cNvSpPr>
          <p:nvPr/>
        </p:nvSpPr>
        <p:spPr bwMode="auto">
          <a:xfrm>
            <a:off x="0" y="0"/>
            <a:ext cx="9144000" cy="584775"/>
          </a:xfrm>
          <a:prstGeom prst="rect">
            <a:avLst/>
          </a:prstGeom>
          <a:noFill/>
          <a:ln w="9525">
            <a:noFill/>
            <a:miter lim="800000"/>
            <a:headEnd/>
            <a:tailEnd/>
          </a:ln>
        </p:spPr>
        <p:txBody>
          <a:bodyPr>
            <a:spAutoFit/>
          </a:bodyPr>
          <a:lstStyle/>
          <a:p>
            <a:pPr algn="ctr"/>
            <a:r>
              <a:rPr lang="fr-FR" sz="3200" b="1" dirty="0">
                <a:solidFill>
                  <a:schemeClr val="tx2"/>
                </a:solidFill>
                <a:cs typeface="Arial" charset="0"/>
              </a:rPr>
              <a:t>Découverte </a:t>
            </a:r>
            <a:r>
              <a:rPr lang="fr-FR" sz="3200" b="1" dirty="0" smtClean="0">
                <a:solidFill>
                  <a:schemeClr val="tx2"/>
                </a:solidFill>
                <a:cs typeface="Arial" charset="0"/>
              </a:rPr>
              <a:t>de la guitare </a:t>
            </a:r>
            <a:endParaRPr lang="fr-FR" sz="3200" b="1" dirty="0">
              <a:solidFill>
                <a:schemeClr val="tx2"/>
              </a:solidFill>
              <a:cs typeface="Arial" charset="0"/>
            </a:endParaRPr>
          </a:p>
        </p:txBody>
      </p:sp>
      <p:graphicFrame>
        <p:nvGraphicFramePr>
          <p:cNvPr id="6" name="Tableau 5"/>
          <p:cNvGraphicFramePr>
            <a:graphicFrameLocks noGrp="1"/>
          </p:cNvGraphicFramePr>
          <p:nvPr/>
        </p:nvGraphicFramePr>
        <p:xfrm>
          <a:off x="1000100" y="1214422"/>
          <a:ext cx="7488831" cy="4680520"/>
        </p:xfrm>
        <a:graphic>
          <a:graphicData uri="http://schemas.openxmlformats.org/drawingml/2006/table">
            <a:tbl>
              <a:tblPr/>
              <a:tblGrid>
                <a:gridCol w="1597439"/>
                <a:gridCol w="1480960"/>
                <a:gridCol w="1815424"/>
                <a:gridCol w="1297088"/>
                <a:gridCol w="1297920"/>
              </a:tblGrid>
              <a:tr h="1817158">
                <a:tc>
                  <a:txBody>
                    <a:bodyPr/>
                    <a:lstStyle/>
                    <a:p>
                      <a:pPr algn="ctr">
                        <a:lnSpc>
                          <a:spcPct val="115000"/>
                        </a:lnSpc>
                        <a:spcAft>
                          <a:spcPts val="0"/>
                        </a:spcAft>
                        <a:tabLst>
                          <a:tab pos="1638300" algn="l"/>
                        </a:tabLst>
                      </a:pPr>
                      <a:r>
                        <a:rPr lang="fr-FR" sz="1800" dirty="0">
                          <a:latin typeface="Arial"/>
                          <a:ea typeface="Times New Roman"/>
                        </a:rPr>
                        <a:t>Guitare utilisée</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tabLst>
                          <a:tab pos="1638300" algn="l"/>
                        </a:tabLst>
                      </a:pPr>
                      <a:r>
                        <a:rPr lang="fr-FR" sz="1800" dirty="0" smtClean="0">
                          <a:latin typeface="Arial"/>
                          <a:ea typeface="Times New Roman"/>
                        </a:rPr>
                        <a:t>Solution</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tabLst>
                          <a:tab pos="1638300" algn="l"/>
                        </a:tabLst>
                      </a:pPr>
                      <a:r>
                        <a:rPr lang="fr-FR" sz="1800" dirty="0" smtClean="0">
                          <a:latin typeface="Arial"/>
                          <a:ea typeface="Times New Roman"/>
                        </a:rPr>
                        <a:t>Energie</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tabLst>
                          <a:tab pos="1638300" algn="l"/>
                        </a:tabLst>
                      </a:pPr>
                      <a:r>
                        <a:rPr lang="fr-FR" sz="1800" dirty="0">
                          <a:latin typeface="Arial"/>
                          <a:ea typeface="Times New Roman"/>
                        </a:rPr>
                        <a:t>Accordage simultanée de toutes les cordes possible ?</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tabLst>
                          <a:tab pos="1638300" algn="l"/>
                        </a:tabLst>
                      </a:pPr>
                      <a:r>
                        <a:rPr lang="fr-FR" sz="1800" dirty="0" smtClean="0">
                          <a:latin typeface="Arial"/>
                          <a:ea typeface="Times New Roman"/>
                        </a:rPr>
                        <a:t>Temps</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603375">
                <a:tc>
                  <a:txBody>
                    <a:bodyPr/>
                    <a:lstStyle/>
                    <a:p>
                      <a:pPr algn="ctr">
                        <a:lnSpc>
                          <a:spcPct val="115000"/>
                        </a:lnSpc>
                        <a:spcAft>
                          <a:spcPts val="0"/>
                        </a:spcAft>
                        <a:tabLst>
                          <a:tab pos="1638300" algn="l"/>
                        </a:tabLst>
                      </a:pPr>
                      <a:r>
                        <a:rPr lang="fr-FR" sz="1800" dirty="0">
                          <a:latin typeface="Arial"/>
                          <a:ea typeface="Times New Roman"/>
                        </a:rPr>
                        <a:t>Guitare </a:t>
                      </a:r>
                      <a:r>
                        <a:rPr lang="fr-FR" sz="1800" dirty="0" err="1">
                          <a:latin typeface="Arial"/>
                          <a:ea typeface="Times New Roman"/>
                        </a:rPr>
                        <a:t>Elipse</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638300" algn="l"/>
                        </a:tabLst>
                      </a:pPr>
                      <a:r>
                        <a:rPr lang="fr-FR" sz="1800" b="1" dirty="0">
                          <a:latin typeface="Arial"/>
                          <a:ea typeface="Times New Roman"/>
                        </a:rPr>
                        <a:t>Le guitariste</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638300" algn="l"/>
                        </a:tabLst>
                      </a:pPr>
                      <a:r>
                        <a:rPr lang="fr-FR" sz="1800" b="1" dirty="0">
                          <a:latin typeface="Arial"/>
                          <a:ea typeface="Times New Roman"/>
                        </a:rPr>
                        <a:t>Musculaire</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638300" algn="l"/>
                        </a:tabLst>
                      </a:pPr>
                      <a:r>
                        <a:rPr lang="fr-FR" sz="1800" b="1">
                          <a:latin typeface="Arial"/>
                          <a:ea typeface="Times New Roman"/>
                        </a:rPr>
                        <a:t>NON</a:t>
                      </a:r>
                      <a:endParaRPr lang="fr-FR" sz="180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638300" algn="l"/>
                        </a:tabLst>
                      </a:pPr>
                      <a:r>
                        <a:rPr lang="fr-FR" sz="1800" b="1" dirty="0">
                          <a:latin typeface="Arial"/>
                          <a:ea typeface="Times New Roman"/>
                        </a:rPr>
                        <a:t>De 40 secondes à 5 minutes</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987">
                <a:tc>
                  <a:txBody>
                    <a:bodyPr/>
                    <a:lstStyle/>
                    <a:p>
                      <a:pPr algn="ctr">
                        <a:lnSpc>
                          <a:spcPct val="115000"/>
                        </a:lnSpc>
                        <a:spcAft>
                          <a:spcPts val="0"/>
                        </a:spcAft>
                        <a:tabLst>
                          <a:tab pos="1638300" algn="l"/>
                        </a:tabLst>
                      </a:pPr>
                      <a:r>
                        <a:rPr lang="fr-FR" sz="1800" dirty="0">
                          <a:latin typeface="Arial"/>
                          <a:ea typeface="Times New Roman"/>
                        </a:rPr>
                        <a:t>Guitare Gibson </a:t>
                      </a:r>
                      <a:r>
                        <a:rPr lang="fr-FR" sz="1800" dirty="0" err="1">
                          <a:latin typeface="Arial"/>
                          <a:ea typeface="Times New Roman"/>
                        </a:rPr>
                        <a:t>Dusk</a:t>
                      </a:r>
                      <a:r>
                        <a:rPr lang="fr-FR" sz="1800" dirty="0">
                          <a:latin typeface="Arial"/>
                          <a:ea typeface="Times New Roman"/>
                        </a:rPr>
                        <a:t> </a:t>
                      </a:r>
                      <a:r>
                        <a:rPr lang="fr-FR" sz="1800" dirty="0" err="1">
                          <a:latin typeface="Arial"/>
                          <a:ea typeface="Times New Roman"/>
                        </a:rPr>
                        <a:t>Tiger</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638300" algn="l"/>
                        </a:tabLst>
                      </a:pPr>
                      <a:r>
                        <a:rPr lang="fr-FR" sz="1800" b="1">
                          <a:latin typeface="Arial"/>
                          <a:ea typeface="Times New Roman"/>
                        </a:rPr>
                        <a:t>Moteurs électriques</a:t>
                      </a:r>
                      <a:endParaRPr lang="fr-FR" sz="180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638300" algn="l"/>
                        </a:tabLst>
                      </a:pPr>
                      <a:r>
                        <a:rPr lang="fr-FR" sz="1800" b="1" dirty="0">
                          <a:latin typeface="Arial"/>
                          <a:ea typeface="Times New Roman"/>
                        </a:rPr>
                        <a:t>Electrique</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638300" algn="l"/>
                        </a:tabLst>
                      </a:pPr>
                      <a:r>
                        <a:rPr lang="fr-FR" sz="1800" b="1" dirty="0">
                          <a:latin typeface="Arial"/>
                          <a:ea typeface="Times New Roman"/>
                        </a:rPr>
                        <a:t>OUI</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638300" algn="l"/>
                        </a:tabLst>
                      </a:pPr>
                      <a:r>
                        <a:rPr lang="fr-FR" sz="1800" b="1" dirty="0">
                          <a:latin typeface="Arial"/>
                          <a:ea typeface="Times New Roman"/>
                        </a:rPr>
                        <a:t>1 seconde</a:t>
                      </a:r>
                      <a:endParaRPr lang="fr-FR" sz="1800" dirty="0">
                        <a:latin typeface="Times New Roman"/>
                        <a:ea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04" name="Connecteur droit avec flèche 31"/>
          <p:cNvCxnSpPr>
            <a:cxnSpLocks noChangeShapeType="1"/>
            <a:stCxn id="18" idx="4"/>
          </p:cNvCxnSpPr>
          <p:nvPr/>
        </p:nvCxnSpPr>
        <p:spPr bwMode="auto">
          <a:xfrm rot="16200000" flipH="1">
            <a:off x="1115728" y="2348992"/>
            <a:ext cx="4017044" cy="2319436"/>
          </a:xfrm>
          <a:prstGeom prst="straightConnector1">
            <a:avLst/>
          </a:prstGeom>
          <a:noFill/>
          <a:ln w="25400" algn="ctr">
            <a:solidFill>
              <a:schemeClr val="tx2"/>
            </a:solidFill>
            <a:round/>
            <a:headEnd/>
            <a:tailEnd/>
          </a:ln>
        </p:spPr>
      </p:cxnSp>
      <p:pic>
        <p:nvPicPr>
          <p:cNvPr id="29" name="Image 20" descr="graph_lgt_petit.jpg"/>
          <p:cNvPicPr>
            <a:picLocks noChangeAspect="1"/>
          </p:cNvPicPr>
          <p:nvPr/>
        </p:nvPicPr>
        <p:blipFill>
          <a:blip r:embed="rId3" cstate="print"/>
          <a:srcRect r="20294"/>
          <a:stretch>
            <a:fillRect/>
          </a:stretch>
        </p:blipFill>
        <p:spPr bwMode="auto">
          <a:xfrm>
            <a:off x="1" y="981075"/>
            <a:ext cx="971551" cy="4751388"/>
          </a:xfrm>
          <a:prstGeom prst="rect">
            <a:avLst/>
          </a:prstGeom>
          <a:noFill/>
          <a:ln w="9525">
            <a:noFill/>
            <a:miter lim="800000"/>
            <a:headEnd/>
            <a:tailEnd/>
          </a:ln>
        </p:spPr>
      </p:pic>
      <p:sp>
        <p:nvSpPr>
          <p:cNvPr id="4098" name="Rectangle 14"/>
          <p:cNvSpPr>
            <a:spLocks noChangeArrowheads="1"/>
          </p:cNvSpPr>
          <p:nvPr/>
        </p:nvSpPr>
        <p:spPr bwMode="auto">
          <a:xfrm>
            <a:off x="493713" y="0"/>
            <a:ext cx="8650287" cy="701675"/>
          </a:xfrm>
          <a:prstGeom prst="rect">
            <a:avLst/>
          </a:prstGeom>
          <a:noFill/>
          <a:ln w="9525">
            <a:noFill/>
            <a:miter lim="800000"/>
            <a:headEnd/>
            <a:tailEnd/>
          </a:ln>
        </p:spPr>
        <p:txBody>
          <a:bodyPr>
            <a:spAutoFit/>
          </a:bodyPr>
          <a:lstStyle/>
          <a:p>
            <a:pPr algn="ctr"/>
            <a:r>
              <a:rPr lang="fr-FR" sz="4000" b="1">
                <a:solidFill>
                  <a:schemeClr val="tx2"/>
                </a:solidFill>
              </a:rPr>
              <a:t>La démarche</a:t>
            </a:r>
            <a:r>
              <a:rPr lang="fr-FR" sz="2400" b="1">
                <a:solidFill>
                  <a:schemeClr val="tx2"/>
                </a:solidFill>
              </a:rPr>
              <a:t>  </a:t>
            </a:r>
          </a:p>
        </p:txBody>
      </p:sp>
      <p:sp>
        <p:nvSpPr>
          <p:cNvPr id="4099" name="Rectangle 14"/>
          <p:cNvSpPr>
            <a:spLocks noChangeArrowheads="1"/>
          </p:cNvSpPr>
          <p:nvPr/>
        </p:nvSpPr>
        <p:spPr bwMode="auto">
          <a:xfrm>
            <a:off x="2143125" y="1571625"/>
            <a:ext cx="2099357" cy="369332"/>
          </a:xfrm>
          <a:prstGeom prst="rect">
            <a:avLst/>
          </a:prstGeom>
          <a:noFill/>
          <a:ln w="9525">
            <a:noFill/>
            <a:miter lim="800000"/>
            <a:headEnd/>
            <a:tailEnd/>
          </a:ln>
        </p:spPr>
        <p:txBody>
          <a:bodyPr wrap="none">
            <a:spAutoFit/>
          </a:bodyPr>
          <a:lstStyle/>
          <a:p>
            <a:r>
              <a:rPr lang="fr-FR" dirty="0"/>
              <a:t>Données techniques</a:t>
            </a:r>
          </a:p>
        </p:txBody>
      </p:sp>
      <p:sp>
        <p:nvSpPr>
          <p:cNvPr id="18" name="Ellipse 17"/>
          <p:cNvSpPr/>
          <p:nvPr/>
        </p:nvSpPr>
        <p:spPr>
          <a:xfrm>
            <a:off x="714375" y="500063"/>
            <a:ext cx="2500313"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1" name="ZoneTexte 18"/>
          <p:cNvSpPr txBox="1">
            <a:spLocks noChangeArrowheads="1"/>
          </p:cNvSpPr>
          <p:nvPr/>
        </p:nvSpPr>
        <p:spPr bwMode="auto">
          <a:xfrm>
            <a:off x="1000125" y="785813"/>
            <a:ext cx="2428875" cy="366712"/>
          </a:xfrm>
          <a:prstGeom prst="rect">
            <a:avLst/>
          </a:prstGeom>
          <a:noFill/>
          <a:ln w="9525">
            <a:noFill/>
            <a:miter lim="800000"/>
            <a:headEnd/>
            <a:tailEnd/>
          </a:ln>
        </p:spPr>
        <p:txBody>
          <a:bodyPr>
            <a:spAutoFit/>
          </a:bodyPr>
          <a:lstStyle/>
          <a:p>
            <a:r>
              <a:rPr lang="fr-FR" b="1">
                <a:solidFill>
                  <a:schemeClr val="tx2"/>
                </a:solidFill>
              </a:rPr>
              <a:t>Etude du Produit</a:t>
            </a:r>
          </a:p>
        </p:txBody>
      </p:sp>
      <p:sp>
        <p:nvSpPr>
          <p:cNvPr id="24" name="Ellipse 23"/>
          <p:cNvSpPr/>
          <p:nvPr/>
        </p:nvSpPr>
        <p:spPr>
          <a:xfrm>
            <a:off x="3929063" y="5357813"/>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3" name="ZoneTexte 24"/>
          <p:cNvSpPr txBox="1">
            <a:spLocks noChangeArrowheads="1"/>
          </p:cNvSpPr>
          <p:nvPr/>
        </p:nvSpPr>
        <p:spPr bwMode="auto">
          <a:xfrm>
            <a:off x="3923928" y="5517232"/>
            <a:ext cx="2428875" cy="641350"/>
          </a:xfrm>
          <a:prstGeom prst="rect">
            <a:avLst/>
          </a:prstGeom>
          <a:noFill/>
          <a:ln w="9525">
            <a:noFill/>
            <a:miter lim="800000"/>
            <a:headEnd/>
            <a:tailEnd/>
          </a:ln>
        </p:spPr>
        <p:txBody>
          <a:bodyPr>
            <a:spAutoFit/>
          </a:bodyPr>
          <a:lstStyle/>
          <a:p>
            <a:pPr algn="ctr"/>
            <a:r>
              <a:rPr lang="fr-FR" dirty="0"/>
              <a:t>Identification du principe d’innovation</a:t>
            </a:r>
          </a:p>
        </p:txBody>
      </p:sp>
      <p:sp>
        <p:nvSpPr>
          <p:cNvPr id="35" name="Ellipse 34"/>
          <p:cNvSpPr/>
          <p:nvPr/>
        </p:nvSpPr>
        <p:spPr>
          <a:xfrm>
            <a:off x="2214563" y="3714750"/>
            <a:ext cx="2643187" cy="1000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8" name="ZoneTexte 35"/>
          <p:cNvSpPr txBox="1">
            <a:spLocks noChangeArrowheads="1"/>
          </p:cNvSpPr>
          <p:nvPr/>
        </p:nvSpPr>
        <p:spPr bwMode="auto">
          <a:xfrm>
            <a:off x="2286000" y="3741738"/>
            <a:ext cx="2500313" cy="915987"/>
          </a:xfrm>
          <a:prstGeom prst="rect">
            <a:avLst/>
          </a:prstGeom>
          <a:noFill/>
          <a:ln w="9525">
            <a:noFill/>
            <a:miter lim="800000"/>
            <a:headEnd/>
            <a:tailEnd/>
          </a:ln>
        </p:spPr>
        <p:txBody>
          <a:bodyPr>
            <a:spAutoFit/>
          </a:bodyPr>
          <a:lstStyle/>
          <a:p>
            <a:pPr algn="ctr"/>
            <a:r>
              <a:rPr lang="fr-FR" b="1" dirty="0">
                <a:solidFill>
                  <a:schemeClr val="bg1"/>
                </a:solidFill>
              </a:rPr>
              <a:t>Identification de l’innovation technologique</a:t>
            </a:r>
          </a:p>
        </p:txBody>
      </p:sp>
      <p:sp>
        <p:nvSpPr>
          <p:cNvPr id="4109" name="Rectangle 37"/>
          <p:cNvSpPr>
            <a:spLocks noChangeArrowheads="1"/>
          </p:cNvSpPr>
          <p:nvPr/>
        </p:nvSpPr>
        <p:spPr bwMode="auto">
          <a:xfrm>
            <a:off x="2771800" y="3284984"/>
            <a:ext cx="2357437" cy="369332"/>
          </a:xfrm>
          <a:prstGeom prst="rect">
            <a:avLst/>
          </a:prstGeom>
          <a:noFill/>
          <a:ln w="9525">
            <a:noFill/>
            <a:miter lim="800000"/>
            <a:headEnd/>
            <a:tailEnd/>
          </a:ln>
        </p:spPr>
        <p:txBody>
          <a:bodyPr>
            <a:spAutoFit/>
          </a:bodyPr>
          <a:lstStyle/>
          <a:p>
            <a:pPr algn="ctr"/>
            <a:r>
              <a:rPr lang="fr-FR" b="1" dirty="0" smtClean="0">
                <a:solidFill>
                  <a:schemeClr val="tx2"/>
                </a:solidFill>
              </a:rPr>
              <a:t>brevets</a:t>
            </a:r>
            <a:endParaRPr lang="fr-FR" b="1" dirty="0">
              <a:solidFill>
                <a:schemeClr val="tx2"/>
              </a:solidFill>
            </a:endParaRPr>
          </a:p>
        </p:txBody>
      </p:sp>
      <p:sp>
        <p:nvSpPr>
          <p:cNvPr id="4110" name="Rectangle 38"/>
          <p:cNvSpPr>
            <a:spLocks noChangeArrowheads="1"/>
          </p:cNvSpPr>
          <p:nvPr/>
        </p:nvSpPr>
        <p:spPr bwMode="auto">
          <a:xfrm>
            <a:off x="3707904" y="4797152"/>
            <a:ext cx="2357437" cy="366713"/>
          </a:xfrm>
          <a:prstGeom prst="rect">
            <a:avLst/>
          </a:prstGeom>
          <a:noFill/>
          <a:ln w="9525">
            <a:noFill/>
            <a:miter lim="800000"/>
            <a:headEnd/>
            <a:tailEnd/>
          </a:ln>
        </p:spPr>
        <p:txBody>
          <a:bodyPr>
            <a:spAutoFit/>
          </a:bodyPr>
          <a:lstStyle/>
          <a:p>
            <a:pPr algn="ctr"/>
            <a:r>
              <a:rPr lang="fr-FR" dirty="0"/>
              <a:t>Caractérisation</a:t>
            </a:r>
          </a:p>
        </p:txBody>
      </p:sp>
      <p:sp>
        <p:nvSpPr>
          <p:cNvPr id="4111" name="Line 23"/>
          <p:cNvSpPr>
            <a:spLocks noChangeShapeType="1"/>
          </p:cNvSpPr>
          <p:nvPr/>
        </p:nvSpPr>
        <p:spPr bwMode="auto">
          <a:xfrm>
            <a:off x="2843808" y="2996952"/>
            <a:ext cx="391517" cy="708273"/>
          </a:xfrm>
          <a:prstGeom prst="line">
            <a:avLst/>
          </a:prstGeom>
          <a:noFill/>
          <a:ln w="38100">
            <a:solidFill>
              <a:schemeClr val="tx2"/>
            </a:solidFill>
            <a:round/>
            <a:headEnd/>
            <a:tailEnd type="stealth" w="lg" len="lg"/>
          </a:ln>
        </p:spPr>
        <p:txBody>
          <a:bodyPr/>
          <a:lstStyle/>
          <a:p>
            <a:endParaRPr lang="fr-FR"/>
          </a:p>
        </p:txBody>
      </p:sp>
      <p:sp>
        <p:nvSpPr>
          <p:cNvPr id="4113" name="Rectangle 45"/>
          <p:cNvSpPr>
            <a:spLocks noChangeArrowheads="1"/>
          </p:cNvSpPr>
          <p:nvPr/>
        </p:nvSpPr>
        <p:spPr bwMode="auto">
          <a:xfrm>
            <a:off x="6115050" y="4779963"/>
            <a:ext cx="2071688" cy="366712"/>
          </a:xfrm>
          <a:prstGeom prst="rect">
            <a:avLst/>
          </a:prstGeom>
          <a:noFill/>
          <a:ln w="9525">
            <a:noFill/>
            <a:miter lim="800000"/>
            <a:headEnd/>
            <a:tailEnd/>
          </a:ln>
        </p:spPr>
        <p:txBody>
          <a:bodyPr>
            <a:spAutoFit/>
          </a:bodyPr>
          <a:lstStyle/>
          <a:p>
            <a:pPr algn="ctr"/>
            <a:r>
              <a:rPr lang="fr-FR" dirty="0" smtClean="0"/>
              <a:t>Expérimentation</a:t>
            </a:r>
            <a:endParaRPr lang="fr-FR" dirty="0"/>
          </a:p>
        </p:txBody>
      </p:sp>
      <p:cxnSp>
        <p:nvCxnSpPr>
          <p:cNvPr id="4114" name="Connecteur droit avec flèche 39"/>
          <p:cNvCxnSpPr>
            <a:cxnSpLocks noChangeShapeType="1"/>
          </p:cNvCxnSpPr>
          <p:nvPr/>
        </p:nvCxnSpPr>
        <p:spPr bwMode="auto">
          <a:xfrm rot="5400000" flipH="1" flipV="1">
            <a:off x="4569619" y="2826544"/>
            <a:ext cx="4279900" cy="1211262"/>
          </a:xfrm>
          <a:prstGeom prst="straightConnector1">
            <a:avLst/>
          </a:prstGeom>
          <a:noFill/>
          <a:ln w="25400" algn="ctr">
            <a:solidFill>
              <a:schemeClr val="tx2"/>
            </a:solidFill>
            <a:round/>
            <a:headEnd/>
            <a:tailEnd type="arrow" w="med" len="med"/>
          </a:ln>
        </p:spPr>
      </p:cxnSp>
      <p:sp>
        <p:nvSpPr>
          <p:cNvPr id="27" name="Ellipse 26"/>
          <p:cNvSpPr/>
          <p:nvPr/>
        </p:nvSpPr>
        <p:spPr>
          <a:xfrm>
            <a:off x="5961063" y="652463"/>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6" name="ZoneTexte 18"/>
          <p:cNvSpPr txBox="1">
            <a:spLocks noChangeArrowheads="1"/>
          </p:cNvSpPr>
          <p:nvPr/>
        </p:nvSpPr>
        <p:spPr bwMode="auto">
          <a:xfrm>
            <a:off x="7262813" y="1677988"/>
            <a:ext cx="1663700" cy="369887"/>
          </a:xfrm>
          <a:prstGeom prst="rect">
            <a:avLst/>
          </a:prstGeom>
          <a:noFill/>
          <a:ln w="9525">
            <a:noFill/>
            <a:miter lim="800000"/>
            <a:headEnd/>
            <a:tailEnd/>
          </a:ln>
        </p:spPr>
        <p:txBody>
          <a:bodyPr>
            <a:spAutoFit/>
          </a:bodyPr>
          <a:lstStyle/>
          <a:p>
            <a:r>
              <a:rPr lang="fr-FR"/>
              <a:t>Compte rendu</a:t>
            </a:r>
          </a:p>
        </p:txBody>
      </p:sp>
      <p:sp>
        <p:nvSpPr>
          <p:cNvPr id="4117" name="Rectangle 14"/>
          <p:cNvSpPr>
            <a:spLocks noChangeArrowheads="1"/>
          </p:cNvSpPr>
          <p:nvPr/>
        </p:nvSpPr>
        <p:spPr bwMode="auto">
          <a:xfrm>
            <a:off x="6635750" y="955675"/>
            <a:ext cx="1146175" cy="368300"/>
          </a:xfrm>
          <a:prstGeom prst="rect">
            <a:avLst/>
          </a:prstGeom>
          <a:noFill/>
          <a:ln w="9525">
            <a:noFill/>
            <a:miter lim="800000"/>
            <a:headEnd/>
            <a:tailEnd/>
          </a:ln>
        </p:spPr>
        <p:txBody>
          <a:bodyPr wrap="none">
            <a:spAutoFit/>
          </a:bodyPr>
          <a:lstStyle/>
          <a:p>
            <a:r>
              <a:rPr lang="fr-FR"/>
              <a:t>Synthèse</a:t>
            </a:r>
          </a:p>
        </p:txBody>
      </p:sp>
      <p:sp>
        <p:nvSpPr>
          <p:cNvPr id="34" name="Ellipse 43"/>
          <p:cNvSpPr/>
          <p:nvPr/>
        </p:nvSpPr>
        <p:spPr>
          <a:xfrm>
            <a:off x="5380038" y="3781425"/>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9" name="ZoneTexte 44"/>
          <p:cNvSpPr txBox="1">
            <a:spLocks noChangeArrowheads="1"/>
          </p:cNvSpPr>
          <p:nvPr/>
        </p:nvSpPr>
        <p:spPr bwMode="auto">
          <a:xfrm>
            <a:off x="5508104" y="4005064"/>
            <a:ext cx="2384425" cy="915987"/>
          </a:xfrm>
          <a:prstGeom prst="rect">
            <a:avLst/>
          </a:prstGeom>
          <a:noFill/>
          <a:ln w="9525">
            <a:noFill/>
            <a:miter lim="800000"/>
            <a:headEnd/>
            <a:tailEnd/>
          </a:ln>
        </p:spPr>
        <p:txBody>
          <a:bodyPr>
            <a:spAutoFit/>
          </a:bodyPr>
          <a:lstStyle/>
          <a:p>
            <a:pPr algn="ctr"/>
            <a:r>
              <a:rPr lang="fr-FR" dirty="0"/>
              <a:t>Découverte du principe de la solution</a:t>
            </a:r>
          </a:p>
        </p:txBody>
      </p:sp>
      <p:sp>
        <p:nvSpPr>
          <p:cNvPr id="25" name="Rectangle 45"/>
          <p:cNvSpPr>
            <a:spLocks noChangeArrowheads="1"/>
          </p:cNvSpPr>
          <p:nvPr/>
        </p:nvSpPr>
        <p:spPr bwMode="auto">
          <a:xfrm>
            <a:off x="6650038" y="3225800"/>
            <a:ext cx="2071687" cy="366713"/>
          </a:xfrm>
          <a:prstGeom prst="rect">
            <a:avLst/>
          </a:prstGeom>
          <a:noFill/>
          <a:ln w="9525">
            <a:noFill/>
            <a:miter lim="800000"/>
            <a:headEnd/>
            <a:tailEnd/>
          </a:ln>
        </p:spPr>
        <p:txBody>
          <a:bodyPr>
            <a:spAutoFit/>
          </a:bodyPr>
          <a:lstStyle/>
          <a:p>
            <a:pPr algn="ctr"/>
            <a:r>
              <a:rPr lang="fr-FR" dirty="0"/>
              <a:t>Caractérisation</a:t>
            </a:r>
          </a:p>
        </p:txBody>
      </p:sp>
      <p:sp>
        <p:nvSpPr>
          <p:cNvPr id="26" name="Ellipse 25"/>
          <p:cNvSpPr/>
          <p:nvPr/>
        </p:nvSpPr>
        <p:spPr>
          <a:xfrm>
            <a:off x="5761038" y="2082800"/>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ZoneTexte 44"/>
          <p:cNvSpPr txBox="1">
            <a:spLocks noChangeArrowheads="1"/>
          </p:cNvSpPr>
          <p:nvPr/>
        </p:nvSpPr>
        <p:spPr bwMode="auto">
          <a:xfrm>
            <a:off x="5802313" y="2241550"/>
            <a:ext cx="2428875" cy="641350"/>
          </a:xfrm>
          <a:prstGeom prst="rect">
            <a:avLst/>
          </a:prstGeom>
          <a:noFill/>
          <a:ln w="9525">
            <a:noFill/>
            <a:miter lim="800000"/>
            <a:headEnd/>
            <a:tailEnd/>
          </a:ln>
        </p:spPr>
        <p:txBody>
          <a:bodyPr>
            <a:spAutoFit/>
          </a:bodyPr>
          <a:lstStyle/>
          <a:p>
            <a:pPr algn="ctr"/>
            <a:r>
              <a:rPr lang="fr-FR" dirty="0"/>
              <a:t>Identification de la loi d’évolution</a:t>
            </a:r>
          </a:p>
        </p:txBody>
      </p:sp>
      <p:sp>
        <p:nvSpPr>
          <p:cNvPr id="30" name="Ellipse 29"/>
          <p:cNvSpPr>
            <a:spLocks noChangeArrowheads="1"/>
          </p:cNvSpPr>
          <p:nvPr/>
        </p:nvSpPr>
        <p:spPr bwMode="auto">
          <a:xfrm>
            <a:off x="1285875" y="2000250"/>
            <a:ext cx="2643188" cy="1000125"/>
          </a:xfrm>
          <a:prstGeom prst="ellipse">
            <a:avLst/>
          </a:prstGeom>
          <a:solidFill>
            <a:schemeClr val="bg1"/>
          </a:solidFill>
          <a:ln w="25400" algn="ctr">
            <a:solidFill>
              <a:srgbClr val="385D8A"/>
            </a:solidFill>
            <a:round/>
            <a:headEnd/>
            <a:tailEnd/>
          </a:ln>
        </p:spPr>
        <p:txBody>
          <a:bodyPr anchor="ctr"/>
          <a:lstStyle/>
          <a:p>
            <a:pPr algn="ctr">
              <a:defRPr/>
            </a:pPr>
            <a:endParaRPr lang="fr-FR">
              <a:solidFill>
                <a:schemeClr val="lt1"/>
              </a:solidFill>
              <a:latin typeface="+mn-lt"/>
            </a:endParaRPr>
          </a:p>
        </p:txBody>
      </p:sp>
      <p:sp>
        <p:nvSpPr>
          <p:cNvPr id="4106" name="ZoneTexte 33"/>
          <p:cNvSpPr txBox="1">
            <a:spLocks noChangeArrowheads="1"/>
          </p:cNvSpPr>
          <p:nvPr/>
        </p:nvSpPr>
        <p:spPr bwMode="auto">
          <a:xfrm>
            <a:off x="1259632" y="2204864"/>
            <a:ext cx="2571750" cy="641350"/>
          </a:xfrm>
          <a:prstGeom prst="rect">
            <a:avLst/>
          </a:prstGeom>
          <a:noFill/>
          <a:ln w="9525">
            <a:noFill/>
            <a:miter lim="800000"/>
            <a:headEnd/>
            <a:tailEnd/>
          </a:ln>
        </p:spPr>
        <p:txBody>
          <a:bodyPr>
            <a:spAutoFit/>
          </a:bodyPr>
          <a:lstStyle/>
          <a:p>
            <a:pPr algn="ctr"/>
            <a:r>
              <a:rPr lang="fr-FR" dirty="0"/>
              <a:t>Identification de l’évolution du produit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ctr"/>
            <a:r>
              <a:rPr lang="fr-FR" sz="3200" b="1">
                <a:solidFill>
                  <a:schemeClr val="tx2"/>
                </a:solidFill>
                <a:cs typeface="Arial" charset="0"/>
              </a:rPr>
              <a:t>Etude des brevets</a:t>
            </a:r>
          </a:p>
        </p:txBody>
      </p:sp>
      <p:pic>
        <p:nvPicPr>
          <p:cNvPr id="5" name="Image 4"/>
          <p:cNvPicPr/>
          <p:nvPr/>
        </p:nvPicPr>
        <p:blipFill>
          <a:blip r:embed="rId3" cstate="print"/>
          <a:srcRect l="6789" t="12853" r="12588" b="17468"/>
          <a:stretch>
            <a:fillRect/>
          </a:stretch>
        </p:blipFill>
        <p:spPr bwMode="auto">
          <a:xfrm>
            <a:off x="714348" y="571480"/>
            <a:ext cx="5328592" cy="6167038"/>
          </a:xfrm>
          <a:prstGeom prst="rect">
            <a:avLst/>
          </a:prstGeom>
          <a:noFill/>
          <a:ln w="9525">
            <a:noFill/>
            <a:miter lim="800000"/>
            <a:headEnd/>
            <a:tailEnd/>
          </a:ln>
        </p:spPr>
      </p:pic>
      <p:pic>
        <p:nvPicPr>
          <p:cNvPr id="6" name="Image 5"/>
          <p:cNvPicPr/>
          <p:nvPr/>
        </p:nvPicPr>
        <p:blipFill>
          <a:blip r:embed="rId4" cstate="print"/>
          <a:srcRect/>
          <a:stretch>
            <a:fillRect/>
          </a:stretch>
        </p:blipFill>
        <p:spPr bwMode="auto">
          <a:xfrm>
            <a:off x="6584804" y="1320818"/>
            <a:ext cx="1701972" cy="4608512"/>
          </a:xfrm>
          <a:prstGeom prst="rect">
            <a:avLst/>
          </a:prstGeom>
          <a:noFill/>
          <a:ln w="9525">
            <a:noFill/>
            <a:miter lim="800000"/>
            <a:headEnd/>
            <a:tailEnd/>
          </a:ln>
        </p:spPr>
      </p:pic>
      <p:pic>
        <p:nvPicPr>
          <p:cNvPr id="7" name="Image 20" descr="graph_lgt_petit.jpg"/>
          <p:cNvPicPr>
            <a:picLocks noChangeAspect="1"/>
          </p:cNvPicPr>
          <p:nvPr/>
        </p:nvPicPr>
        <p:blipFill>
          <a:blip r:embed="rId5" cstate="print"/>
          <a:srcRect r="20294"/>
          <a:stretch>
            <a:fillRect/>
          </a:stretch>
        </p:blipFill>
        <p:spPr bwMode="auto">
          <a:xfrm>
            <a:off x="0" y="1000108"/>
            <a:ext cx="971551" cy="4751388"/>
          </a:xfrm>
          <a:prstGeom prst="rect">
            <a:avLst/>
          </a:prstGeom>
          <a:noFill/>
          <a:ln w="9525">
            <a:noFill/>
            <a:miter lim="800000"/>
            <a:headEnd/>
            <a:tailEnd/>
          </a:ln>
        </p:spPr>
      </p:pic>
      <p:cxnSp>
        <p:nvCxnSpPr>
          <p:cNvPr id="9" name="Connecteur droit 8"/>
          <p:cNvCxnSpPr/>
          <p:nvPr/>
        </p:nvCxnSpPr>
        <p:spPr>
          <a:xfrm rot="5400000">
            <a:off x="3178959" y="3464719"/>
            <a:ext cx="5643602"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928794" y="642918"/>
            <a:ext cx="3101683" cy="369332"/>
          </a:xfrm>
          <a:prstGeom prst="rect">
            <a:avLst/>
          </a:prstGeom>
          <a:noFill/>
        </p:spPr>
        <p:txBody>
          <a:bodyPr wrap="none" rtlCol="0">
            <a:spAutoFit/>
          </a:bodyPr>
          <a:lstStyle/>
          <a:p>
            <a:r>
              <a:rPr lang="fr-FR" dirty="0" smtClean="0"/>
              <a:t>Extrait du brevet n° EP0319022</a:t>
            </a:r>
            <a:endParaRPr lang="fr-FR" dirty="0"/>
          </a:p>
        </p:txBody>
      </p:sp>
      <p:sp>
        <p:nvSpPr>
          <p:cNvPr id="11" name="ZoneTexte 10"/>
          <p:cNvSpPr txBox="1"/>
          <p:nvPr/>
        </p:nvSpPr>
        <p:spPr>
          <a:xfrm>
            <a:off x="6572264" y="642918"/>
            <a:ext cx="1925527" cy="646331"/>
          </a:xfrm>
          <a:prstGeom prst="rect">
            <a:avLst/>
          </a:prstGeom>
          <a:noFill/>
        </p:spPr>
        <p:txBody>
          <a:bodyPr wrap="none" rtlCol="0">
            <a:spAutoFit/>
          </a:bodyPr>
          <a:lstStyle/>
          <a:p>
            <a:r>
              <a:rPr lang="fr-FR" dirty="0" smtClean="0"/>
              <a:t>Extrait du brevet </a:t>
            </a:r>
          </a:p>
          <a:p>
            <a:r>
              <a:rPr lang="fr-FR" dirty="0" smtClean="0"/>
              <a:t>n°US20080282869</a:t>
            </a:r>
            <a:endParaRPr lang="fr-FR" dirty="0"/>
          </a:p>
        </p:txBody>
      </p:sp>
      <p:sp>
        <p:nvSpPr>
          <p:cNvPr id="13" name="Rectangle 12"/>
          <p:cNvSpPr/>
          <p:nvPr/>
        </p:nvSpPr>
        <p:spPr>
          <a:xfrm>
            <a:off x="3571868" y="2071678"/>
            <a:ext cx="1214446"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071538" y="1857364"/>
            <a:ext cx="428628"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984357" y="1785926"/>
            <a:ext cx="642942"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714480" y="5286388"/>
            <a:ext cx="2071702" cy="1428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p:cNvCxnSpPr/>
          <p:nvPr/>
        </p:nvCxnSpPr>
        <p:spPr>
          <a:xfrm rot="10800000">
            <a:off x="1214414" y="6000768"/>
            <a:ext cx="50006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715206" y="4071942"/>
            <a:ext cx="3858446" cy="7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0800000">
            <a:off x="3000364" y="2357430"/>
            <a:ext cx="50006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10800000">
            <a:off x="2643174" y="2143116"/>
            <a:ext cx="14287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16200000" flipV="1">
            <a:off x="2786050" y="2143116"/>
            <a:ext cx="214314" cy="214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10800000">
            <a:off x="1500166" y="2000240"/>
            <a:ext cx="50006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000892" y="1357298"/>
            <a:ext cx="714380" cy="12144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500"/>
                                        <p:tgtEl>
                                          <p:spTgt spid="13"/>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out)">
                                      <p:cBhvr>
                                        <p:cTn id="10" dur="500"/>
                                        <p:tgtEl>
                                          <p:spTgt spid="14"/>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out)">
                                      <p:cBhvr>
                                        <p:cTn id="13" dur="500"/>
                                        <p:tgtEl>
                                          <p:spTgt spid="15"/>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amond(out)">
                                      <p:cBhvr>
                                        <p:cTn id="16" dur="500"/>
                                        <p:tgtEl>
                                          <p:spTgt spid="16"/>
                                        </p:tgtEl>
                                      </p:cBhvr>
                                    </p:animEffect>
                                  </p:childTnLst>
                                </p:cTn>
                              </p:par>
                              <p:par>
                                <p:cTn id="17" presetID="8" presetClass="entr" presetSubtype="3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amond(out)">
                                      <p:cBhvr>
                                        <p:cTn id="19" dur="500"/>
                                        <p:tgtEl>
                                          <p:spTgt spid="18"/>
                                        </p:tgtEl>
                                      </p:cBhvr>
                                    </p:animEffect>
                                  </p:childTnLst>
                                </p:cTn>
                              </p:par>
                              <p:par>
                                <p:cTn id="20" presetID="8" presetClass="entr" presetSubtype="32"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amond(out)">
                                      <p:cBhvr>
                                        <p:cTn id="22" dur="500"/>
                                        <p:tgtEl>
                                          <p:spTgt spid="19"/>
                                        </p:tgtEl>
                                      </p:cBhvr>
                                    </p:animEffect>
                                  </p:childTnLst>
                                </p:cTn>
                              </p:par>
                              <p:par>
                                <p:cTn id="23" presetID="8" presetClass="entr" presetSubtype="32"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amond(out)">
                                      <p:cBhvr>
                                        <p:cTn id="25" dur="500"/>
                                        <p:tgtEl>
                                          <p:spTgt spid="23"/>
                                        </p:tgtEl>
                                      </p:cBhvr>
                                    </p:animEffect>
                                  </p:childTnLst>
                                </p:cTn>
                              </p:par>
                              <p:par>
                                <p:cTn id="26" presetID="8"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out)">
                                      <p:cBhvr>
                                        <p:cTn id="28" dur="500"/>
                                        <p:tgtEl>
                                          <p:spTgt spid="24"/>
                                        </p:tgtEl>
                                      </p:cBhvr>
                                    </p:animEffect>
                                  </p:childTnLst>
                                </p:cTn>
                              </p:par>
                              <p:par>
                                <p:cTn id="29" presetID="8" presetClass="entr" presetSubtype="32"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amond(out)">
                                      <p:cBhvr>
                                        <p:cTn id="31" dur="500"/>
                                        <p:tgtEl>
                                          <p:spTgt spid="26"/>
                                        </p:tgtEl>
                                      </p:cBhvr>
                                    </p:animEffect>
                                  </p:childTnLst>
                                </p:cTn>
                              </p:par>
                              <p:par>
                                <p:cTn id="32" presetID="8" presetClass="entr" presetSubtype="32"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diamond(ou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diamond(ou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04" name="Connecteur droit avec flèche 31"/>
          <p:cNvCxnSpPr>
            <a:cxnSpLocks noChangeShapeType="1"/>
            <a:stCxn id="18" idx="4"/>
          </p:cNvCxnSpPr>
          <p:nvPr/>
        </p:nvCxnSpPr>
        <p:spPr bwMode="auto">
          <a:xfrm rot="16200000" flipH="1">
            <a:off x="1115728" y="2348992"/>
            <a:ext cx="4017044" cy="2319436"/>
          </a:xfrm>
          <a:prstGeom prst="straightConnector1">
            <a:avLst/>
          </a:prstGeom>
          <a:noFill/>
          <a:ln w="25400" algn="ctr">
            <a:solidFill>
              <a:schemeClr val="tx2"/>
            </a:solidFill>
            <a:round/>
            <a:headEnd/>
            <a:tailEnd/>
          </a:ln>
        </p:spPr>
      </p:cxnSp>
      <p:pic>
        <p:nvPicPr>
          <p:cNvPr id="29" name="Image 20" descr="graph_lgt_petit.jpg"/>
          <p:cNvPicPr>
            <a:picLocks noChangeAspect="1"/>
          </p:cNvPicPr>
          <p:nvPr/>
        </p:nvPicPr>
        <p:blipFill>
          <a:blip r:embed="rId3" cstate="print"/>
          <a:srcRect r="20294"/>
          <a:stretch>
            <a:fillRect/>
          </a:stretch>
        </p:blipFill>
        <p:spPr bwMode="auto">
          <a:xfrm>
            <a:off x="1" y="981075"/>
            <a:ext cx="971551" cy="4751388"/>
          </a:xfrm>
          <a:prstGeom prst="rect">
            <a:avLst/>
          </a:prstGeom>
          <a:noFill/>
          <a:ln w="9525">
            <a:noFill/>
            <a:miter lim="800000"/>
            <a:headEnd/>
            <a:tailEnd/>
          </a:ln>
        </p:spPr>
      </p:pic>
      <p:sp>
        <p:nvSpPr>
          <p:cNvPr id="4098" name="Rectangle 14"/>
          <p:cNvSpPr>
            <a:spLocks noChangeArrowheads="1"/>
          </p:cNvSpPr>
          <p:nvPr/>
        </p:nvSpPr>
        <p:spPr bwMode="auto">
          <a:xfrm>
            <a:off x="493713" y="0"/>
            <a:ext cx="8650287" cy="701675"/>
          </a:xfrm>
          <a:prstGeom prst="rect">
            <a:avLst/>
          </a:prstGeom>
          <a:noFill/>
          <a:ln w="9525">
            <a:noFill/>
            <a:miter lim="800000"/>
            <a:headEnd/>
            <a:tailEnd/>
          </a:ln>
        </p:spPr>
        <p:txBody>
          <a:bodyPr>
            <a:spAutoFit/>
          </a:bodyPr>
          <a:lstStyle/>
          <a:p>
            <a:pPr algn="ctr"/>
            <a:r>
              <a:rPr lang="fr-FR" sz="4000" b="1">
                <a:solidFill>
                  <a:schemeClr val="tx2"/>
                </a:solidFill>
              </a:rPr>
              <a:t>La démarche</a:t>
            </a:r>
            <a:r>
              <a:rPr lang="fr-FR" sz="2400" b="1">
                <a:solidFill>
                  <a:schemeClr val="tx2"/>
                </a:solidFill>
              </a:rPr>
              <a:t>  </a:t>
            </a:r>
          </a:p>
        </p:txBody>
      </p:sp>
      <p:sp>
        <p:nvSpPr>
          <p:cNvPr id="4099" name="Rectangle 14"/>
          <p:cNvSpPr>
            <a:spLocks noChangeArrowheads="1"/>
          </p:cNvSpPr>
          <p:nvPr/>
        </p:nvSpPr>
        <p:spPr bwMode="auto">
          <a:xfrm>
            <a:off x="2143125" y="1571625"/>
            <a:ext cx="2099357" cy="369332"/>
          </a:xfrm>
          <a:prstGeom prst="rect">
            <a:avLst/>
          </a:prstGeom>
          <a:noFill/>
          <a:ln w="9525">
            <a:noFill/>
            <a:miter lim="800000"/>
            <a:headEnd/>
            <a:tailEnd/>
          </a:ln>
        </p:spPr>
        <p:txBody>
          <a:bodyPr wrap="none">
            <a:spAutoFit/>
          </a:bodyPr>
          <a:lstStyle/>
          <a:p>
            <a:r>
              <a:rPr lang="fr-FR" dirty="0"/>
              <a:t>Données techniques</a:t>
            </a:r>
          </a:p>
        </p:txBody>
      </p:sp>
      <p:sp>
        <p:nvSpPr>
          <p:cNvPr id="18" name="Ellipse 17"/>
          <p:cNvSpPr/>
          <p:nvPr/>
        </p:nvSpPr>
        <p:spPr>
          <a:xfrm>
            <a:off x="714375" y="500063"/>
            <a:ext cx="2500313"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1" name="ZoneTexte 18"/>
          <p:cNvSpPr txBox="1">
            <a:spLocks noChangeArrowheads="1"/>
          </p:cNvSpPr>
          <p:nvPr/>
        </p:nvSpPr>
        <p:spPr bwMode="auto">
          <a:xfrm>
            <a:off x="1000125" y="785813"/>
            <a:ext cx="2428875" cy="366712"/>
          </a:xfrm>
          <a:prstGeom prst="rect">
            <a:avLst/>
          </a:prstGeom>
          <a:noFill/>
          <a:ln w="9525">
            <a:noFill/>
            <a:miter lim="800000"/>
            <a:headEnd/>
            <a:tailEnd/>
          </a:ln>
        </p:spPr>
        <p:txBody>
          <a:bodyPr>
            <a:spAutoFit/>
          </a:bodyPr>
          <a:lstStyle/>
          <a:p>
            <a:r>
              <a:rPr lang="fr-FR" b="1">
                <a:solidFill>
                  <a:schemeClr val="tx2"/>
                </a:solidFill>
              </a:rPr>
              <a:t>Etude du Produit</a:t>
            </a:r>
          </a:p>
        </p:txBody>
      </p:sp>
      <p:sp>
        <p:nvSpPr>
          <p:cNvPr id="24" name="Ellipse 23"/>
          <p:cNvSpPr/>
          <p:nvPr/>
        </p:nvSpPr>
        <p:spPr>
          <a:xfrm>
            <a:off x="3929063" y="5357813"/>
            <a:ext cx="2500312" cy="100012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3" name="ZoneTexte 24"/>
          <p:cNvSpPr txBox="1">
            <a:spLocks noChangeArrowheads="1"/>
          </p:cNvSpPr>
          <p:nvPr/>
        </p:nvSpPr>
        <p:spPr bwMode="auto">
          <a:xfrm>
            <a:off x="3995936" y="5517232"/>
            <a:ext cx="2428875" cy="641350"/>
          </a:xfrm>
          <a:prstGeom prst="rect">
            <a:avLst/>
          </a:prstGeom>
          <a:noFill/>
          <a:ln w="9525">
            <a:noFill/>
            <a:miter lim="800000"/>
            <a:headEnd/>
            <a:tailEnd/>
          </a:ln>
        </p:spPr>
        <p:txBody>
          <a:bodyPr>
            <a:spAutoFit/>
          </a:bodyPr>
          <a:lstStyle/>
          <a:p>
            <a:pPr algn="ctr"/>
            <a:r>
              <a:rPr lang="fr-FR" b="1" dirty="0">
                <a:solidFill>
                  <a:schemeClr val="bg1"/>
                </a:solidFill>
              </a:rPr>
              <a:t>Identification du principe d’innovation</a:t>
            </a:r>
          </a:p>
        </p:txBody>
      </p:sp>
      <p:sp>
        <p:nvSpPr>
          <p:cNvPr id="35" name="Ellipse 34"/>
          <p:cNvSpPr/>
          <p:nvPr/>
        </p:nvSpPr>
        <p:spPr>
          <a:xfrm>
            <a:off x="2214563" y="3714750"/>
            <a:ext cx="2643187"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8" name="ZoneTexte 35"/>
          <p:cNvSpPr txBox="1">
            <a:spLocks noChangeArrowheads="1"/>
          </p:cNvSpPr>
          <p:nvPr/>
        </p:nvSpPr>
        <p:spPr bwMode="auto">
          <a:xfrm>
            <a:off x="2339752" y="3789040"/>
            <a:ext cx="2500313" cy="915987"/>
          </a:xfrm>
          <a:prstGeom prst="rect">
            <a:avLst/>
          </a:prstGeom>
          <a:noFill/>
          <a:ln w="9525">
            <a:noFill/>
            <a:miter lim="800000"/>
            <a:headEnd/>
            <a:tailEnd/>
          </a:ln>
        </p:spPr>
        <p:txBody>
          <a:bodyPr>
            <a:spAutoFit/>
          </a:bodyPr>
          <a:lstStyle/>
          <a:p>
            <a:pPr algn="ctr"/>
            <a:r>
              <a:rPr lang="fr-FR" dirty="0"/>
              <a:t>Identification de l’innovation technologique</a:t>
            </a:r>
          </a:p>
        </p:txBody>
      </p:sp>
      <p:sp>
        <p:nvSpPr>
          <p:cNvPr id="4109" name="Rectangle 37"/>
          <p:cNvSpPr>
            <a:spLocks noChangeArrowheads="1"/>
          </p:cNvSpPr>
          <p:nvPr/>
        </p:nvSpPr>
        <p:spPr bwMode="auto">
          <a:xfrm>
            <a:off x="2699792" y="3212976"/>
            <a:ext cx="2357437" cy="369332"/>
          </a:xfrm>
          <a:prstGeom prst="rect">
            <a:avLst/>
          </a:prstGeom>
          <a:noFill/>
          <a:ln w="9525">
            <a:noFill/>
            <a:miter lim="800000"/>
            <a:headEnd/>
            <a:tailEnd/>
          </a:ln>
        </p:spPr>
        <p:txBody>
          <a:bodyPr>
            <a:spAutoFit/>
          </a:bodyPr>
          <a:lstStyle/>
          <a:p>
            <a:pPr algn="ctr"/>
            <a:r>
              <a:rPr lang="fr-FR" dirty="0" smtClean="0"/>
              <a:t>brevets</a:t>
            </a:r>
            <a:endParaRPr lang="fr-FR" dirty="0"/>
          </a:p>
        </p:txBody>
      </p:sp>
      <p:sp>
        <p:nvSpPr>
          <p:cNvPr id="4110" name="Rectangle 38"/>
          <p:cNvSpPr>
            <a:spLocks noChangeArrowheads="1"/>
          </p:cNvSpPr>
          <p:nvPr/>
        </p:nvSpPr>
        <p:spPr bwMode="auto">
          <a:xfrm>
            <a:off x="3707904" y="4797152"/>
            <a:ext cx="2357437" cy="366713"/>
          </a:xfrm>
          <a:prstGeom prst="rect">
            <a:avLst/>
          </a:prstGeom>
          <a:noFill/>
          <a:ln w="9525">
            <a:noFill/>
            <a:miter lim="800000"/>
            <a:headEnd/>
            <a:tailEnd/>
          </a:ln>
        </p:spPr>
        <p:txBody>
          <a:bodyPr>
            <a:spAutoFit/>
          </a:bodyPr>
          <a:lstStyle/>
          <a:p>
            <a:pPr algn="ctr"/>
            <a:r>
              <a:rPr lang="fr-FR" b="1" dirty="0">
                <a:solidFill>
                  <a:srgbClr val="002060"/>
                </a:solidFill>
              </a:rPr>
              <a:t>Caractérisation</a:t>
            </a:r>
          </a:p>
        </p:txBody>
      </p:sp>
      <p:sp>
        <p:nvSpPr>
          <p:cNvPr id="4111" name="Line 23"/>
          <p:cNvSpPr>
            <a:spLocks noChangeShapeType="1"/>
          </p:cNvSpPr>
          <p:nvPr/>
        </p:nvSpPr>
        <p:spPr bwMode="auto">
          <a:xfrm>
            <a:off x="3851920" y="4725144"/>
            <a:ext cx="432048" cy="792088"/>
          </a:xfrm>
          <a:prstGeom prst="line">
            <a:avLst/>
          </a:prstGeom>
          <a:noFill/>
          <a:ln w="38100">
            <a:solidFill>
              <a:schemeClr val="tx2"/>
            </a:solidFill>
            <a:round/>
            <a:headEnd/>
            <a:tailEnd type="stealth" w="lg" len="lg"/>
          </a:ln>
        </p:spPr>
        <p:txBody>
          <a:bodyPr/>
          <a:lstStyle/>
          <a:p>
            <a:endParaRPr lang="fr-FR"/>
          </a:p>
        </p:txBody>
      </p:sp>
      <p:sp>
        <p:nvSpPr>
          <p:cNvPr id="4113" name="Rectangle 45"/>
          <p:cNvSpPr>
            <a:spLocks noChangeArrowheads="1"/>
          </p:cNvSpPr>
          <p:nvPr/>
        </p:nvSpPr>
        <p:spPr bwMode="auto">
          <a:xfrm>
            <a:off x="6115050" y="4779963"/>
            <a:ext cx="2071688" cy="366712"/>
          </a:xfrm>
          <a:prstGeom prst="rect">
            <a:avLst/>
          </a:prstGeom>
          <a:noFill/>
          <a:ln w="9525">
            <a:noFill/>
            <a:miter lim="800000"/>
            <a:headEnd/>
            <a:tailEnd/>
          </a:ln>
        </p:spPr>
        <p:txBody>
          <a:bodyPr>
            <a:spAutoFit/>
          </a:bodyPr>
          <a:lstStyle/>
          <a:p>
            <a:pPr algn="ctr"/>
            <a:r>
              <a:rPr lang="fr-FR" dirty="0" smtClean="0"/>
              <a:t>Expérimentation</a:t>
            </a:r>
            <a:endParaRPr lang="fr-FR" dirty="0"/>
          </a:p>
        </p:txBody>
      </p:sp>
      <p:cxnSp>
        <p:nvCxnSpPr>
          <p:cNvPr id="4114" name="Connecteur droit avec flèche 39"/>
          <p:cNvCxnSpPr>
            <a:cxnSpLocks noChangeShapeType="1"/>
          </p:cNvCxnSpPr>
          <p:nvPr/>
        </p:nvCxnSpPr>
        <p:spPr bwMode="auto">
          <a:xfrm rot="5400000" flipH="1" flipV="1">
            <a:off x="4569619" y="2826544"/>
            <a:ext cx="4279900" cy="1211262"/>
          </a:xfrm>
          <a:prstGeom prst="straightConnector1">
            <a:avLst/>
          </a:prstGeom>
          <a:noFill/>
          <a:ln w="25400" algn="ctr">
            <a:solidFill>
              <a:schemeClr val="tx2"/>
            </a:solidFill>
            <a:round/>
            <a:headEnd/>
            <a:tailEnd type="arrow" w="med" len="med"/>
          </a:ln>
        </p:spPr>
      </p:cxnSp>
      <p:sp>
        <p:nvSpPr>
          <p:cNvPr id="27" name="Ellipse 26"/>
          <p:cNvSpPr/>
          <p:nvPr/>
        </p:nvSpPr>
        <p:spPr>
          <a:xfrm>
            <a:off x="5961063" y="652463"/>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6" name="ZoneTexte 18"/>
          <p:cNvSpPr txBox="1">
            <a:spLocks noChangeArrowheads="1"/>
          </p:cNvSpPr>
          <p:nvPr/>
        </p:nvSpPr>
        <p:spPr bwMode="auto">
          <a:xfrm>
            <a:off x="7262813" y="1677988"/>
            <a:ext cx="1663700" cy="369887"/>
          </a:xfrm>
          <a:prstGeom prst="rect">
            <a:avLst/>
          </a:prstGeom>
          <a:noFill/>
          <a:ln w="9525">
            <a:noFill/>
            <a:miter lim="800000"/>
            <a:headEnd/>
            <a:tailEnd/>
          </a:ln>
        </p:spPr>
        <p:txBody>
          <a:bodyPr>
            <a:spAutoFit/>
          </a:bodyPr>
          <a:lstStyle/>
          <a:p>
            <a:r>
              <a:rPr lang="fr-FR"/>
              <a:t>Compte rendu</a:t>
            </a:r>
          </a:p>
        </p:txBody>
      </p:sp>
      <p:sp>
        <p:nvSpPr>
          <p:cNvPr id="4117" name="Rectangle 14"/>
          <p:cNvSpPr>
            <a:spLocks noChangeArrowheads="1"/>
          </p:cNvSpPr>
          <p:nvPr/>
        </p:nvSpPr>
        <p:spPr bwMode="auto">
          <a:xfrm>
            <a:off x="6635750" y="955675"/>
            <a:ext cx="1146175" cy="368300"/>
          </a:xfrm>
          <a:prstGeom prst="rect">
            <a:avLst/>
          </a:prstGeom>
          <a:noFill/>
          <a:ln w="9525">
            <a:noFill/>
            <a:miter lim="800000"/>
            <a:headEnd/>
            <a:tailEnd/>
          </a:ln>
        </p:spPr>
        <p:txBody>
          <a:bodyPr wrap="none">
            <a:spAutoFit/>
          </a:bodyPr>
          <a:lstStyle/>
          <a:p>
            <a:r>
              <a:rPr lang="fr-FR"/>
              <a:t>Synthèse</a:t>
            </a:r>
          </a:p>
        </p:txBody>
      </p:sp>
      <p:sp>
        <p:nvSpPr>
          <p:cNvPr id="34" name="Ellipse 43"/>
          <p:cNvSpPr/>
          <p:nvPr/>
        </p:nvSpPr>
        <p:spPr>
          <a:xfrm>
            <a:off x="5380038" y="3781425"/>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9" name="ZoneTexte 44"/>
          <p:cNvSpPr txBox="1">
            <a:spLocks noChangeArrowheads="1"/>
          </p:cNvSpPr>
          <p:nvPr/>
        </p:nvSpPr>
        <p:spPr bwMode="auto">
          <a:xfrm>
            <a:off x="5508104" y="4005064"/>
            <a:ext cx="2384425" cy="915987"/>
          </a:xfrm>
          <a:prstGeom prst="rect">
            <a:avLst/>
          </a:prstGeom>
          <a:noFill/>
          <a:ln w="9525">
            <a:noFill/>
            <a:miter lim="800000"/>
            <a:headEnd/>
            <a:tailEnd/>
          </a:ln>
        </p:spPr>
        <p:txBody>
          <a:bodyPr>
            <a:spAutoFit/>
          </a:bodyPr>
          <a:lstStyle/>
          <a:p>
            <a:pPr algn="ctr"/>
            <a:r>
              <a:rPr lang="fr-FR" dirty="0"/>
              <a:t>Découverte du principe de la solution</a:t>
            </a:r>
          </a:p>
        </p:txBody>
      </p:sp>
      <p:sp>
        <p:nvSpPr>
          <p:cNvPr id="25" name="Rectangle 45"/>
          <p:cNvSpPr>
            <a:spLocks noChangeArrowheads="1"/>
          </p:cNvSpPr>
          <p:nvPr/>
        </p:nvSpPr>
        <p:spPr bwMode="auto">
          <a:xfrm>
            <a:off x="6650038" y="3225800"/>
            <a:ext cx="2071687" cy="366713"/>
          </a:xfrm>
          <a:prstGeom prst="rect">
            <a:avLst/>
          </a:prstGeom>
          <a:noFill/>
          <a:ln w="9525">
            <a:noFill/>
            <a:miter lim="800000"/>
            <a:headEnd/>
            <a:tailEnd/>
          </a:ln>
        </p:spPr>
        <p:txBody>
          <a:bodyPr>
            <a:spAutoFit/>
          </a:bodyPr>
          <a:lstStyle/>
          <a:p>
            <a:pPr algn="ctr"/>
            <a:r>
              <a:rPr lang="fr-FR" dirty="0"/>
              <a:t>Caractérisation</a:t>
            </a:r>
          </a:p>
        </p:txBody>
      </p:sp>
      <p:sp>
        <p:nvSpPr>
          <p:cNvPr id="26" name="Ellipse 25"/>
          <p:cNvSpPr/>
          <p:nvPr/>
        </p:nvSpPr>
        <p:spPr>
          <a:xfrm>
            <a:off x="5761038" y="2082800"/>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ZoneTexte 44"/>
          <p:cNvSpPr txBox="1">
            <a:spLocks noChangeArrowheads="1"/>
          </p:cNvSpPr>
          <p:nvPr/>
        </p:nvSpPr>
        <p:spPr bwMode="auto">
          <a:xfrm>
            <a:off x="5802313" y="2241550"/>
            <a:ext cx="2428875" cy="641350"/>
          </a:xfrm>
          <a:prstGeom prst="rect">
            <a:avLst/>
          </a:prstGeom>
          <a:noFill/>
          <a:ln w="9525">
            <a:noFill/>
            <a:miter lim="800000"/>
            <a:headEnd/>
            <a:tailEnd/>
          </a:ln>
        </p:spPr>
        <p:txBody>
          <a:bodyPr>
            <a:spAutoFit/>
          </a:bodyPr>
          <a:lstStyle/>
          <a:p>
            <a:pPr algn="ctr"/>
            <a:r>
              <a:rPr lang="fr-FR" dirty="0"/>
              <a:t>Identification de la loi d’évolution</a:t>
            </a:r>
          </a:p>
        </p:txBody>
      </p:sp>
      <p:sp>
        <p:nvSpPr>
          <p:cNvPr id="30" name="Ellipse 29"/>
          <p:cNvSpPr>
            <a:spLocks noChangeArrowheads="1"/>
          </p:cNvSpPr>
          <p:nvPr/>
        </p:nvSpPr>
        <p:spPr bwMode="auto">
          <a:xfrm>
            <a:off x="1285875" y="2000250"/>
            <a:ext cx="2643188" cy="1000125"/>
          </a:xfrm>
          <a:prstGeom prst="ellipse">
            <a:avLst/>
          </a:prstGeom>
          <a:solidFill>
            <a:schemeClr val="bg1"/>
          </a:solidFill>
          <a:ln w="25400" algn="ctr">
            <a:solidFill>
              <a:srgbClr val="385D8A"/>
            </a:solidFill>
            <a:round/>
            <a:headEnd/>
            <a:tailEnd/>
          </a:ln>
        </p:spPr>
        <p:txBody>
          <a:bodyPr anchor="ctr"/>
          <a:lstStyle/>
          <a:p>
            <a:pPr algn="ctr">
              <a:defRPr/>
            </a:pPr>
            <a:endParaRPr lang="fr-FR">
              <a:solidFill>
                <a:schemeClr val="lt1"/>
              </a:solidFill>
              <a:latin typeface="+mn-lt"/>
            </a:endParaRPr>
          </a:p>
        </p:txBody>
      </p:sp>
      <p:sp>
        <p:nvSpPr>
          <p:cNvPr id="4106" name="ZoneTexte 33"/>
          <p:cNvSpPr txBox="1">
            <a:spLocks noChangeArrowheads="1"/>
          </p:cNvSpPr>
          <p:nvPr/>
        </p:nvSpPr>
        <p:spPr bwMode="auto">
          <a:xfrm>
            <a:off x="1259632" y="2204864"/>
            <a:ext cx="2571750" cy="641350"/>
          </a:xfrm>
          <a:prstGeom prst="rect">
            <a:avLst/>
          </a:prstGeom>
          <a:noFill/>
          <a:ln w="9525">
            <a:noFill/>
            <a:miter lim="800000"/>
            <a:headEnd/>
            <a:tailEnd/>
          </a:ln>
        </p:spPr>
        <p:txBody>
          <a:bodyPr>
            <a:spAutoFit/>
          </a:bodyPr>
          <a:lstStyle/>
          <a:p>
            <a:pPr algn="ctr"/>
            <a:r>
              <a:rPr lang="fr-FR" dirty="0"/>
              <a:t>Identification de l’évolution du produit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4"/>
          <p:cNvSpPr>
            <a:spLocks noChangeArrowheads="1"/>
          </p:cNvSpPr>
          <p:nvPr/>
        </p:nvSpPr>
        <p:spPr bwMode="auto">
          <a:xfrm>
            <a:off x="508000" y="0"/>
            <a:ext cx="8636000" cy="584775"/>
          </a:xfrm>
          <a:prstGeom prst="rect">
            <a:avLst/>
          </a:prstGeom>
          <a:noFill/>
          <a:ln w="9525">
            <a:noFill/>
            <a:miter lim="800000"/>
            <a:headEnd/>
            <a:tailEnd/>
          </a:ln>
        </p:spPr>
        <p:txBody>
          <a:bodyPr>
            <a:spAutoFit/>
          </a:bodyPr>
          <a:lstStyle/>
          <a:p>
            <a:pPr algn="ctr"/>
            <a:r>
              <a:rPr lang="fr-FR" sz="3200" b="1" dirty="0">
                <a:solidFill>
                  <a:schemeClr val="tx2"/>
                </a:solidFill>
                <a:cs typeface="Arial" charset="0"/>
              </a:rPr>
              <a:t>Recherche </a:t>
            </a:r>
            <a:r>
              <a:rPr lang="fr-FR" sz="3200" b="1" dirty="0" smtClean="0">
                <a:solidFill>
                  <a:schemeClr val="tx2"/>
                </a:solidFill>
                <a:cs typeface="Arial" charset="0"/>
              </a:rPr>
              <a:t>du principe d’innovation</a:t>
            </a:r>
            <a:endParaRPr lang="fr-FR" sz="3200" b="1" dirty="0">
              <a:solidFill>
                <a:schemeClr val="tx2"/>
              </a:solidFill>
              <a:cs typeface="Arial" charset="0"/>
            </a:endParaRPr>
          </a:p>
        </p:txBody>
      </p:sp>
      <p:sp>
        <p:nvSpPr>
          <p:cNvPr id="6" name="Text Box 1"/>
          <p:cNvSpPr txBox="1">
            <a:spLocks noChangeArrowheads="1"/>
          </p:cNvSpPr>
          <p:nvPr/>
        </p:nvSpPr>
        <p:spPr bwMode="auto">
          <a:xfrm>
            <a:off x="899592" y="1052736"/>
            <a:ext cx="7488832" cy="43204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dirty="0" smtClean="0">
                <a:ln>
                  <a:noFill/>
                </a:ln>
                <a:solidFill>
                  <a:schemeClr val="tx1"/>
                </a:solidFill>
                <a:effectLst/>
                <a:latin typeface="Calibri" pitchFamily="34" charset="0"/>
              </a:rPr>
              <a:t>L’amélioration de la vitesse</a:t>
            </a:r>
            <a:r>
              <a:rPr kumimoji="0" lang="fr-FR" sz="2800" b="0" i="0" u="none" strike="noStrike" cap="none" normalizeH="0" dirty="0" smtClean="0">
                <a:ln>
                  <a:noFill/>
                </a:ln>
                <a:solidFill>
                  <a:schemeClr val="tx1"/>
                </a:solidFill>
                <a:effectLst/>
                <a:latin typeface="Calibri" pitchFamily="34" charset="0"/>
              </a:rPr>
              <a:t> d’accordage est évidente après le chronométrage effectué dans l’activité 1 :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0" i="0" u="none" strike="noStrike" cap="none" normalizeH="0" dirty="0" smtClean="0">
                <a:ln>
                  <a:noFill/>
                </a:ln>
                <a:solidFill>
                  <a:schemeClr val="tx1"/>
                </a:solidFill>
                <a:effectLst/>
                <a:latin typeface="Calibri" pitchFamily="34" charset="0"/>
              </a:rPr>
              <a:t>	De 1 minute en moyenne (dans le meilleur des cas), on est passé à 1 seconde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800" b="0" i="0" u="none" strike="noStrike" cap="none" normalizeH="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dirty="0" smtClean="0">
                <a:ln>
                  <a:noFill/>
                </a:ln>
                <a:solidFill>
                  <a:schemeClr val="tx1"/>
                </a:solidFill>
                <a:effectLst/>
                <a:latin typeface="Calibri" pitchFamily="34" charset="0"/>
              </a:rPr>
              <a:t>La préservation de la fiabilité</a:t>
            </a:r>
            <a:r>
              <a:rPr kumimoji="0" lang="fr-FR" sz="2800" b="0" i="0" u="none" strike="noStrike" cap="none" normalizeH="0" dirty="0" smtClean="0">
                <a:ln>
                  <a:noFill/>
                </a:ln>
                <a:solidFill>
                  <a:schemeClr val="tx1"/>
                </a:solidFill>
                <a:effectLst/>
                <a:latin typeface="Calibri" pitchFamily="34" charset="0"/>
              </a:rPr>
              <a:t> est vérifiée en mesurant, à l’aide d’un accordeur, la « hauteur » c'est-à-dire la tonalité  de chacune des notes</a:t>
            </a:r>
            <a:endParaRPr kumimoji="0" lang="fr-FR" sz="2800" b="0" i="0" u="none" strike="noStrike" cap="none" normalizeH="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out)">
                                      <p:cBhvr>
                                        <p:cTn id="7" dur="1000"/>
                                        <p:tgtEl>
                                          <p:spTgt spid="6">
                                            <p:txEl>
                                              <p:pRg st="0" end="0"/>
                                            </p:txEl>
                                          </p:spTgt>
                                        </p:tgtEl>
                                      </p:cBhvr>
                                    </p:animEffect>
                                  </p:childTnLst>
                                </p:cTn>
                              </p:par>
                              <p:par>
                                <p:cTn id="8" presetID="8" presetClass="entr" presetSubtype="32"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out)">
                                      <p:cBhvr>
                                        <p:cTn id="10"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04" name="Connecteur droit avec flèche 31"/>
          <p:cNvCxnSpPr>
            <a:cxnSpLocks noChangeShapeType="1"/>
            <a:stCxn id="18" idx="4"/>
          </p:cNvCxnSpPr>
          <p:nvPr/>
        </p:nvCxnSpPr>
        <p:spPr bwMode="auto">
          <a:xfrm rot="16200000" flipH="1">
            <a:off x="1115728" y="2348992"/>
            <a:ext cx="4017044" cy="2319436"/>
          </a:xfrm>
          <a:prstGeom prst="straightConnector1">
            <a:avLst/>
          </a:prstGeom>
          <a:noFill/>
          <a:ln w="25400" algn="ctr">
            <a:solidFill>
              <a:schemeClr val="tx2"/>
            </a:solidFill>
            <a:round/>
            <a:headEnd/>
            <a:tailEnd/>
          </a:ln>
        </p:spPr>
      </p:cxnSp>
      <p:pic>
        <p:nvPicPr>
          <p:cNvPr id="29" name="Image 20" descr="graph_lgt_petit.jpg"/>
          <p:cNvPicPr>
            <a:picLocks noChangeAspect="1"/>
          </p:cNvPicPr>
          <p:nvPr/>
        </p:nvPicPr>
        <p:blipFill>
          <a:blip r:embed="rId3" cstate="print"/>
          <a:srcRect r="20294"/>
          <a:stretch>
            <a:fillRect/>
          </a:stretch>
        </p:blipFill>
        <p:spPr bwMode="auto">
          <a:xfrm>
            <a:off x="1" y="981075"/>
            <a:ext cx="971551" cy="4751388"/>
          </a:xfrm>
          <a:prstGeom prst="rect">
            <a:avLst/>
          </a:prstGeom>
          <a:noFill/>
          <a:ln w="9525">
            <a:noFill/>
            <a:miter lim="800000"/>
            <a:headEnd/>
            <a:tailEnd/>
          </a:ln>
        </p:spPr>
      </p:pic>
      <p:sp>
        <p:nvSpPr>
          <p:cNvPr id="4098" name="Rectangle 14"/>
          <p:cNvSpPr>
            <a:spLocks noChangeArrowheads="1"/>
          </p:cNvSpPr>
          <p:nvPr/>
        </p:nvSpPr>
        <p:spPr bwMode="auto">
          <a:xfrm>
            <a:off x="493713" y="0"/>
            <a:ext cx="8650287" cy="701675"/>
          </a:xfrm>
          <a:prstGeom prst="rect">
            <a:avLst/>
          </a:prstGeom>
          <a:noFill/>
          <a:ln w="9525">
            <a:noFill/>
            <a:miter lim="800000"/>
            <a:headEnd/>
            <a:tailEnd/>
          </a:ln>
        </p:spPr>
        <p:txBody>
          <a:bodyPr>
            <a:spAutoFit/>
          </a:bodyPr>
          <a:lstStyle/>
          <a:p>
            <a:pPr algn="ctr"/>
            <a:r>
              <a:rPr lang="fr-FR" sz="4000" b="1">
                <a:solidFill>
                  <a:schemeClr val="tx2"/>
                </a:solidFill>
              </a:rPr>
              <a:t>La démarche</a:t>
            </a:r>
            <a:r>
              <a:rPr lang="fr-FR" sz="2400" b="1">
                <a:solidFill>
                  <a:schemeClr val="tx2"/>
                </a:solidFill>
              </a:rPr>
              <a:t>  </a:t>
            </a:r>
          </a:p>
        </p:txBody>
      </p:sp>
      <p:sp>
        <p:nvSpPr>
          <p:cNvPr id="4099" name="Rectangle 14"/>
          <p:cNvSpPr>
            <a:spLocks noChangeArrowheads="1"/>
          </p:cNvSpPr>
          <p:nvPr/>
        </p:nvSpPr>
        <p:spPr bwMode="auto">
          <a:xfrm>
            <a:off x="2143125" y="1571625"/>
            <a:ext cx="2099357" cy="369332"/>
          </a:xfrm>
          <a:prstGeom prst="rect">
            <a:avLst/>
          </a:prstGeom>
          <a:noFill/>
          <a:ln w="9525">
            <a:noFill/>
            <a:miter lim="800000"/>
            <a:headEnd/>
            <a:tailEnd/>
          </a:ln>
        </p:spPr>
        <p:txBody>
          <a:bodyPr wrap="none">
            <a:spAutoFit/>
          </a:bodyPr>
          <a:lstStyle/>
          <a:p>
            <a:r>
              <a:rPr lang="fr-FR" dirty="0"/>
              <a:t>Données techniques</a:t>
            </a:r>
          </a:p>
        </p:txBody>
      </p:sp>
      <p:sp>
        <p:nvSpPr>
          <p:cNvPr id="18" name="Ellipse 17"/>
          <p:cNvSpPr/>
          <p:nvPr/>
        </p:nvSpPr>
        <p:spPr>
          <a:xfrm>
            <a:off x="714375" y="500063"/>
            <a:ext cx="2500313"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1" name="ZoneTexte 18"/>
          <p:cNvSpPr txBox="1">
            <a:spLocks noChangeArrowheads="1"/>
          </p:cNvSpPr>
          <p:nvPr/>
        </p:nvSpPr>
        <p:spPr bwMode="auto">
          <a:xfrm>
            <a:off x="1000125" y="785813"/>
            <a:ext cx="2428875" cy="366712"/>
          </a:xfrm>
          <a:prstGeom prst="rect">
            <a:avLst/>
          </a:prstGeom>
          <a:noFill/>
          <a:ln w="9525">
            <a:noFill/>
            <a:miter lim="800000"/>
            <a:headEnd/>
            <a:tailEnd/>
          </a:ln>
        </p:spPr>
        <p:txBody>
          <a:bodyPr>
            <a:spAutoFit/>
          </a:bodyPr>
          <a:lstStyle/>
          <a:p>
            <a:r>
              <a:rPr lang="fr-FR" b="1">
                <a:solidFill>
                  <a:schemeClr val="tx2"/>
                </a:solidFill>
              </a:rPr>
              <a:t>Etude du Produit</a:t>
            </a:r>
          </a:p>
        </p:txBody>
      </p:sp>
      <p:sp>
        <p:nvSpPr>
          <p:cNvPr id="24" name="Ellipse 23"/>
          <p:cNvSpPr/>
          <p:nvPr/>
        </p:nvSpPr>
        <p:spPr>
          <a:xfrm>
            <a:off x="3929063" y="5357813"/>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3" name="ZoneTexte 24"/>
          <p:cNvSpPr txBox="1">
            <a:spLocks noChangeArrowheads="1"/>
          </p:cNvSpPr>
          <p:nvPr/>
        </p:nvSpPr>
        <p:spPr bwMode="auto">
          <a:xfrm>
            <a:off x="3995936" y="5517232"/>
            <a:ext cx="2428875" cy="641350"/>
          </a:xfrm>
          <a:prstGeom prst="rect">
            <a:avLst/>
          </a:prstGeom>
          <a:noFill/>
          <a:ln w="9525">
            <a:noFill/>
            <a:miter lim="800000"/>
            <a:headEnd/>
            <a:tailEnd/>
          </a:ln>
        </p:spPr>
        <p:txBody>
          <a:bodyPr>
            <a:spAutoFit/>
          </a:bodyPr>
          <a:lstStyle/>
          <a:p>
            <a:pPr algn="ctr"/>
            <a:r>
              <a:rPr lang="fr-FR" dirty="0"/>
              <a:t>Identification du principe d’innovation</a:t>
            </a:r>
          </a:p>
        </p:txBody>
      </p:sp>
      <p:sp>
        <p:nvSpPr>
          <p:cNvPr id="35" name="Ellipse 34"/>
          <p:cNvSpPr/>
          <p:nvPr/>
        </p:nvSpPr>
        <p:spPr>
          <a:xfrm>
            <a:off x="2214563" y="3714750"/>
            <a:ext cx="2643187"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8" name="ZoneTexte 35"/>
          <p:cNvSpPr txBox="1">
            <a:spLocks noChangeArrowheads="1"/>
          </p:cNvSpPr>
          <p:nvPr/>
        </p:nvSpPr>
        <p:spPr bwMode="auto">
          <a:xfrm>
            <a:off x="2339752" y="3789040"/>
            <a:ext cx="2500313" cy="915987"/>
          </a:xfrm>
          <a:prstGeom prst="rect">
            <a:avLst/>
          </a:prstGeom>
          <a:noFill/>
          <a:ln w="9525">
            <a:noFill/>
            <a:miter lim="800000"/>
            <a:headEnd/>
            <a:tailEnd/>
          </a:ln>
        </p:spPr>
        <p:txBody>
          <a:bodyPr>
            <a:spAutoFit/>
          </a:bodyPr>
          <a:lstStyle/>
          <a:p>
            <a:pPr algn="ctr"/>
            <a:r>
              <a:rPr lang="fr-FR" dirty="0"/>
              <a:t>Identification de l’innovation technologique</a:t>
            </a:r>
          </a:p>
        </p:txBody>
      </p:sp>
      <p:sp>
        <p:nvSpPr>
          <p:cNvPr id="4109" name="Rectangle 37"/>
          <p:cNvSpPr>
            <a:spLocks noChangeArrowheads="1"/>
          </p:cNvSpPr>
          <p:nvPr/>
        </p:nvSpPr>
        <p:spPr bwMode="auto">
          <a:xfrm>
            <a:off x="2699792" y="3212976"/>
            <a:ext cx="2357437" cy="369332"/>
          </a:xfrm>
          <a:prstGeom prst="rect">
            <a:avLst/>
          </a:prstGeom>
          <a:noFill/>
          <a:ln w="9525">
            <a:noFill/>
            <a:miter lim="800000"/>
            <a:headEnd/>
            <a:tailEnd/>
          </a:ln>
        </p:spPr>
        <p:txBody>
          <a:bodyPr>
            <a:spAutoFit/>
          </a:bodyPr>
          <a:lstStyle/>
          <a:p>
            <a:pPr algn="ctr"/>
            <a:r>
              <a:rPr lang="fr-FR" dirty="0" smtClean="0"/>
              <a:t>brevets</a:t>
            </a:r>
            <a:endParaRPr lang="fr-FR" dirty="0"/>
          </a:p>
        </p:txBody>
      </p:sp>
      <p:sp>
        <p:nvSpPr>
          <p:cNvPr id="4110" name="Rectangle 38"/>
          <p:cNvSpPr>
            <a:spLocks noChangeArrowheads="1"/>
          </p:cNvSpPr>
          <p:nvPr/>
        </p:nvSpPr>
        <p:spPr bwMode="auto">
          <a:xfrm>
            <a:off x="3707904" y="4797152"/>
            <a:ext cx="2357437" cy="366713"/>
          </a:xfrm>
          <a:prstGeom prst="rect">
            <a:avLst/>
          </a:prstGeom>
          <a:noFill/>
          <a:ln w="9525">
            <a:noFill/>
            <a:miter lim="800000"/>
            <a:headEnd/>
            <a:tailEnd/>
          </a:ln>
        </p:spPr>
        <p:txBody>
          <a:bodyPr>
            <a:spAutoFit/>
          </a:bodyPr>
          <a:lstStyle/>
          <a:p>
            <a:pPr algn="ctr"/>
            <a:r>
              <a:rPr lang="fr-FR" dirty="0"/>
              <a:t>Caractérisation</a:t>
            </a:r>
          </a:p>
        </p:txBody>
      </p:sp>
      <p:sp>
        <p:nvSpPr>
          <p:cNvPr id="4111" name="Line 23"/>
          <p:cNvSpPr>
            <a:spLocks noChangeShapeType="1"/>
          </p:cNvSpPr>
          <p:nvPr/>
        </p:nvSpPr>
        <p:spPr bwMode="auto">
          <a:xfrm flipV="1">
            <a:off x="6124575" y="4771653"/>
            <a:ext cx="216024" cy="792088"/>
          </a:xfrm>
          <a:prstGeom prst="line">
            <a:avLst/>
          </a:prstGeom>
          <a:noFill/>
          <a:ln w="38100">
            <a:solidFill>
              <a:schemeClr val="tx2"/>
            </a:solidFill>
            <a:round/>
            <a:headEnd/>
            <a:tailEnd type="stealth" w="lg" len="lg"/>
          </a:ln>
        </p:spPr>
        <p:txBody>
          <a:bodyPr/>
          <a:lstStyle/>
          <a:p>
            <a:endParaRPr lang="fr-FR"/>
          </a:p>
        </p:txBody>
      </p:sp>
      <p:sp>
        <p:nvSpPr>
          <p:cNvPr id="4113" name="Rectangle 45"/>
          <p:cNvSpPr>
            <a:spLocks noChangeArrowheads="1"/>
          </p:cNvSpPr>
          <p:nvPr/>
        </p:nvSpPr>
        <p:spPr bwMode="auto">
          <a:xfrm>
            <a:off x="6115050" y="4779963"/>
            <a:ext cx="2071688" cy="366712"/>
          </a:xfrm>
          <a:prstGeom prst="rect">
            <a:avLst/>
          </a:prstGeom>
          <a:noFill/>
          <a:ln w="9525">
            <a:noFill/>
            <a:miter lim="800000"/>
            <a:headEnd/>
            <a:tailEnd/>
          </a:ln>
        </p:spPr>
        <p:txBody>
          <a:bodyPr>
            <a:spAutoFit/>
          </a:bodyPr>
          <a:lstStyle/>
          <a:p>
            <a:pPr algn="ctr"/>
            <a:r>
              <a:rPr lang="fr-FR" b="1" dirty="0" smtClean="0">
                <a:solidFill>
                  <a:srgbClr val="002060"/>
                </a:solidFill>
              </a:rPr>
              <a:t>Expérimentation</a:t>
            </a:r>
            <a:endParaRPr lang="fr-FR" b="1" dirty="0">
              <a:solidFill>
                <a:srgbClr val="002060"/>
              </a:solidFill>
            </a:endParaRPr>
          </a:p>
        </p:txBody>
      </p:sp>
      <p:cxnSp>
        <p:nvCxnSpPr>
          <p:cNvPr id="4114" name="Connecteur droit avec flèche 39"/>
          <p:cNvCxnSpPr>
            <a:cxnSpLocks noChangeShapeType="1"/>
          </p:cNvCxnSpPr>
          <p:nvPr/>
        </p:nvCxnSpPr>
        <p:spPr bwMode="auto">
          <a:xfrm rot="5400000" flipH="1" flipV="1">
            <a:off x="4569619" y="2826544"/>
            <a:ext cx="4279900" cy="1211262"/>
          </a:xfrm>
          <a:prstGeom prst="straightConnector1">
            <a:avLst/>
          </a:prstGeom>
          <a:noFill/>
          <a:ln w="25400" algn="ctr">
            <a:solidFill>
              <a:schemeClr val="tx2"/>
            </a:solidFill>
            <a:round/>
            <a:headEnd/>
            <a:tailEnd type="arrow" w="med" len="med"/>
          </a:ln>
        </p:spPr>
      </p:cxnSp>
      <p:sp>
        <p:nvSpPr>
          <p:cNvPr id="27" name="Ellipse 26"/>
          <p:cNvSpPr/>
          <p:nvPr/>
        </p:nvSpPr>
        <p:spPr>
          <a:xfrm>
            <a:off x="5961063" y="652463"/>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6" name="ZoneTexte 18"/>
          <p:cNvSpPr txBox="1">
            <a:spLocks noChangeArrowheads="1"/>
          </p:cNvSpPr>
          <p:nvPr/>
        </p:nvSpPr>
        <p:spPr bwMode="auto">
          <a:xfrm>
            <a:off x="7262813" y="1677988"/>
            <a:ext cx="1663700" cy="369887"/>
          </a:xfrm>
          <a:prstGeom prst="rect">
            <a:avLst/>
          </a:prstGeom>
          <a:noFill/>
          <a:ln w="9525">
            <a:noFill/>
            <a:miter lim="800000"/>
            <a:headEnd/>
            <a:tailEnd/>
          </a:ln>
        </p:spPr>
        <p:txBody>
          <a:bodyPr>
            <a:spAutoFit/>
          </a:bodyPr>
          <a:lstStyle/>
          <a:p>
            <a:r>
              <a:rPr lang="fr-FR"/>
              <a:t>Compte rendu</a:t>
            </a:r>
          </a:p>
        </p:txBody>
      </p:sp>
      <p:sp>
        <p:nvSpPr>
          <p:cNvPr id="4117" name="Rectangle 14"/>
          <p:cNvSpPr>
            <a:spLocks noChangeArrowheads="1"/>
          </p:cNvSpPr>
          <p:nvPr/>
        </p:nvSpPr>
        <p:spPr bwMode="auto">
          <a:xfrm>
            <a:off x="6635750" y="955675"/>
            <a:ext cx="1146175" cy="368300"/>
          </a:xfrm>
          <a:prstGeom prst="rect">
            <a:avLst/>
          </a:prstGeom>
          <a:noFill/>
          <a:ln w="9525">
            <a:noFill/>
            <a:miter lim="800000"/>
            <a:headEnd/>
            <a:tailEnd/>
          </a:ln>
        </p:spPr>
        <p:txBody>
          <a:bodyPr wrap="none">
            <a:spAutoFit/>
          </a:bodyPr>
          <a:lstStyle/>
          <a:p>
            <a:r>
              <a:rPr lang="fr-FR"/>
              <a:t>Synthèse</a:t>
            </a:r>
          </a:p>
        </p:txBody>
      </p:sp>
      <p:sp>
        <p:nvSpPr>
          <p:cNvPr id="34" name="Ellipse 43"/>
          <p:cNvSpPr/>
          <p:nvPr/>
        </p:nvSpPr>
        <p:spPr>
          <a:xfrm>
            <a:off x="5380038" y="3781425"/>
            <a:ext cx="2500312" cy="100012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9" name="ZoneTexte 44"/>
          <p:cNvSpPr txBox="1">
            <a:spLocks noChangeArrowheads="1"/>
          </p:cNvSpPr>
          <p:nvPr/>
        </p:nvSpPr>
        <p:spPr bwMode="auto">
          <a:xfrm>
            <a:off x="5436096" y="3933056"/>
            <a:ext cx="2384425" cy="646331"/>
          </a:xfrm>
          <a:prstGeom prst="rect">
            <a:avLst/>
          </a:prstGeom>
          <a:noFill/>
          <a:ln w="9525">
            <a:noFill/>
            <a:miter lim="800000"/>
            <a:headEnd/>
            <a:tailEnd/>
          </a:ln>
        </p:spPr>
        <p:txBody>
          <a:bodyPr>
            <a:spAutoFit/>
          </a:bodyPr>
          <a:lstStyle/>
          <a:p>
            <a:pPr algn="ctr"/>
            <a:r>
              <a:rPr lang="fr-FR" b="1" dirty="0">
                <a:solidFill>
                  <a:schemeClr val="bg1"/>
                </a:solidFill>
              </a:rPr>
              <a:t>Découverte du principe </a:t>
            </a:r>
            <a:r>
              <a:rPr lang="fr-FR" b="1" dirty="0" smtClean="0">
                <a:solidFill>
                  <a:schemeClr val="bg1"/>
                </a:solidFill>
              </a:rPr>
              <a:t> physique</a:t>
            </a:r>
            <a:endParaRPr lang="fr-FR" b="1" dirty="0">
              <a:solidFill>
                <a:schemeClr val="bg1"/>
              </a:solidFill>
            </a:endParaRPr>
          </a:p>
        </p:txBody>
      </p:sp>
      <p:sp>
        <p:nvSpPr>
          <p:cNvPr id="25" name="Rectangle 45"/>
          <p:cNvSpPr>
            <a:spLocks noChangeArrowheads="1"/>
          </p:cNvSpPr>
          <p:nvPr/>
        </p:nvSpPr>
        <p:spPr bwMode="auto">
          <a:xfrm>
            <a:off x="6650038" y="3225800"/>
            <a:ext cx="2071687" cy="366713"/>
          </a:xfrm>
          <a:prstGeom prst="rect">
            <a:avLst/>
          </a:prstGeom>
          <a:noFill/>
          <a:ln w="9525">
            <a:noFill/>
            <a:miter lim="800000"/>
            <a:headEnd/>
            <a:tailEnd/>
          </a:ln>
        </p:spPr>
        <p:txBody>
          <a:bodyPr>
            <a:spAutoFit/>
          </a:bodyPr>
          <a:lstStyle/>
          <a:p>
            <a:pPr algn="ctr"/>
            <a:r>
              <a:rPr lang="fr-FR" dirty="0"/>
              <a:t>Caractérisation</a:t>
            </a:r>
          </a:p>
        </p:txBody>
      </p:sp>
      <p:sp>
        <p:nvSpPr>
          <p:cNvPr id="26" name="Ellipse 25"/>
          <p:cNvSpPr/>
          <p:nvPr/>
        </p:nvSpPr>
        <p:spPr>
          <a:xfrm>
            <a:off x="5761038" y="2082800"/>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ZoneTexte 44"/>
          <p:cNvSpPr txBox="1">
            <a:spLocks noChangeArrowheads="1"/>
          </p:cNvSpPr>
          <p:nvPr/>
        </p:nvSpPr>
        <p:spPr bwMode="auto">
          <a:xfrm>
            <a:off x="5802313" y="2241550"/>
            <a:ext cx="2428875" cy="641350"/>
          </a:xfrm>
          <a:prstGeom prst="rect">
            <a:avLst/>
          </a:prstGeom>
          <a:noFill/>
          <a:ln w="9525">
            <a:noFill/>
            <a:miter lim="800000"/>
            <a:headEnd/>
            <a:tailEnd/>
          </a:ln>
        </p:spPr>
        <p:txBody>
          <a:bodyPr>
            <a:spAutoFit/>
          </a:bodyPr>
          <a:lstStyle/>
          <a:p>
            <a:pPr algn="ctr"/>
            <a:r>
              <a:rPr lang="fr-FR" dirty="0"/>
              <a:t>Identification de la loi d’évolution</a:t>
            </a:r>
          </a:p>
        </p:txBody>
      </p:sp>
      <p:sp>
        <p:nvSpPr>
          <p:cNvPr id="30" name="Ellipse 29"/>
          <p:cNvSpPr>
            <a:spLocks noChangeArrowheads="1"/>
          </p:cNvSpPr>
          <p:nvPr/>
        </p:nvSpPr>
        <p:spPr bwMode="auto">
          <a:xfrm>
            <a:off x="1285875" y="2000250"/>
            <a:ext cx="2643188" cy="1000125"/>
          </a:xfrm>
          <a:prstGeom prst="ellipse">
            <a:avLst/>
          </a:prstGeom>
          <a:solidFill>
            <a:schemeClr val="bg1"/>
          </a:solidFill>
          <a:ln w="25400" algn="ctr">
            <a:solidFill>
              <a:srgbClr val="385D8A"/>
            </a:solidFill>
            <a:round/>
            <a:headEnd/>
            <a:tailEnd/>
          </a:ln>
        </p:spPr>
        <p:txBody>
          <a:bodyPr anchor="ctr"/>
          <a:lstStyle/>
          <a:p>
            <a:pPr algn="ctr">
              <a:defRPr/>
            </a:pPr>
            <a:endParaRPr lang="fr-FR">
              <a:solidFill>
                <a:schemeClr val="lt1"/>
              </a:solidFill>
              <a:latin typeface="+mn-lt"/>
            </a:endParaRPr>
          </a:p>
        </p:txBody>
      </p:sp>
      <p:sp>
        <p:nvSpPr>
          <p:cNvPr id="4106" name="ZoneTexte 33"/>
          <p:cNvSpPr txBox="1">
            <a:spLocks noChangeArrowheads="1"/>
          </p:cNvSpPr>
          <p:nvPr/>
        </p:nvSpPr>
        <p:spPr bwMode="auto">
          <a:xfrm>
            <a:off x="1259632" y="2204864"/>
            <a:ext cx="2571750" cy="641350"/>
          </a:xfrm>
          <a:prstGeom prst="rect">
            <a:avLst/>
          </a:prstGeom>
          <a:noFill/>
          <a:ln w="9525">
            <a:noFill/>
            <a:miter lim="800000"/>
            <a:headEnd/>
            <a:tailEnd/>
          </a:ln>
        </p:spPr>
        <p:txBody>
          <a:bodyPr>
            <a:spAutoFit/>
          </a:bodyPr>
          <a:lstStyle/>
          <a:p>
            <a:pPr algn="ctr"/>
            <a:r>
              <a:rPr lang="fr-FR" dirty="0"/>
              <a:t>Identification de l’évolution du produit</a:t>
            </a:r>
          </a:p>
        </p:txBody>
      </p:sp>
      <p:sp>
        <p:nvSpPr>
          <p:cNvPr id="31" name="Flèche gauche 30"/>
          <p:cNvSpPr/>
          <p:nvPr/>
        </p:nvSpPr>
        <p:spPr>
          <a:xfrm>
            <a:off x="4932040" y="4221088"/>
            <a:ext cx="36004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20" descr="graph_lgt_petit.jpg"/>
          <p:cNvPicPr>
            <a:picLocks noChangeAspect="1"/>
          </p:cNvPicPr>
          <p:nvPr/>
        </p:nvPicPr>
        <p:blipFill>
          <a:blip r:embed="rId3" cstate="print"/>
          <a:srcRect r="20294"/>
          <a:stretch>
            <a:fillRect/>
          </a:stretch>
        </p:blipFill>
        <p:spPr bwMode="auto">
          <a:xfrm>
            <a:off x="1" y="981075"/>
            <a:ext cx="971551" cy="4751388"/>
          </a:xfrm>
          <a:prstGeom prst="rect">
            <a:avLst/>
          </a:prstGeom>
          <a:noFill/>
          <a:ln w="9525">
            <a:noFill/>
            <a:miter lim="800000"/>
            <a:headEnd/>
            <a:tailEnd/>
          </a:ln>
        </p:spPr>
      </p:pic>
      <p:sp>
        <p:nvSpPr>
          <p:cNvPr id="9218" name="Rectangle 14"/>
          <p:cNvSpPr>
            <a:spLocks noChangeArrowheads="1"/>
          </p:cNvSpPr>
          <p:nvPr/>
        </p:nvSpPr>
        <p:spPr bwMode="auto">
          <a:xfrm>
            <a:off x="508000" y="0"/>
            <a:ext cx="8636000" cy="579438"/>
          </a:xfrm>
          <a:prstGeom prst="rect">
            <a:avLst/>
          </a:prstGeom>
          <a:noFill/>
          <a:ln w="9525">
            <a:noFill/>
            <a:miter lim="800000"/>
            <a:headEnd/>
            <a:tailEnd/>
          </a:ln>
        </p:spPr>
        <p:txBody>
          <a:bodyPr>
            <a:spAutoFit/>
          </a:bodyPr>
          <a:lstStyle/>
          <a:p>
            <a:pPr algn="ctr"/>
            <a:r>
              <a:rPr lang="fr-FR" sz="3200" b="1" dirty="0" smtClean="0">
                <a:solidFill>
                  <a:schemeClr val="tx2"/>
                </a:solidFill>
                <a:cs typeface="Arial" charset="0"/>
              </a:rPr>
              <a:t>Expérimentation</a:t>
            </a:r>
            <a:endParaRPr lang="fr-FR" sz="3200" b="1" dirty="0">
              <a:solidFill>
                <a:schemeClr val="tx2"/>
              </a:solidFill>
              <a:cs typeface="Arial" charset="0"/>
            </a:endParaRPr>
          </a:p>
        </p:txBody>
      </p:sp>
      <p:pic>
        <p:nvPicPr>
          <p:cNvPr id="4" name="Image 3" descr="DSCF0094.jpg"/>
          <p:cNvPicPr>
            <a:picLocks noChangeAspect="1"/>
          </p:cNvPicPr>
          <p:nvPr/>
        </p:nvPicPr>
        <p:blipFill>
          <a:blip r:embed="rId4" cstate="print"/>
          <a:srcRect l="1373" t="25632" r="8000" b="13950"/>
          <a:stretch>
            <a:fillRect/>
          </a:stretch>
        </p:blipFill>
        <p:spPr>
          <a:xfrm>
            <a:off x="1000100" y="1214422"/>
            <a:ext cx="2990136" cy="1495068"/>
          </a:xfrm>
          <a:prstGeom prst="rect">
            <a:avLst/>
          </a:prstGeom>
        </p:spPr>
      </p:pic>
      <p:pic>
        <p:nvPicPr>
          <p:cNvPr id="5" name="Image 4" descr="DSCF0097.jpg"/>
          <p:cNvPicPr>
            <a:picLocks noChangeAspect="1"/>
          </p:cNvPicPr>
          <p:nvPr/>
        </p:nvPicPr>
        <p:blipFill>
          <a:blip r:embed="rId5" cstate="print"/>
          <a:srcRect l="16021" r="19850" b="1018"/>
          <a:stretch>
            <a:fillRect/>
          </a:stretch>
        </p:blipFill>
        <p:spPr>
          <a:xfrm>
            <a:off x="5500694" y="857232"/>
            <a:ext cx="2496910" cy="2890454"/>
          </a:xfrm>
          <a:prstGeom prst="rect">
            <a:avLst/>
          </a:prstGeom>
        </p:spPr>
      </p:pic>
      <p:pic>
        <p:nvPicPr>
          <p:cNvPr id="7" name="Image 6" descr="C:\Documents and Settings\christophe\Mes documents\SECONDE TIC\CIT GUITAREGIB\foto internet gibson\tete.jpg"/>
          <p:cNvPicPr/>
          <p:nvPr/>
        </p:nvPicPr>
        <p:blipFill>
          <a:blip r:embed="rId6" cstate="print"/>
          <a:srcRect l="15094" r="20755"/>
          <a:stretch>
            <a:fillRect/>
          </a:stretch>
        </p:blipFill>
        <p:spPr bwMode="auto">
          <a:xfrm>
            <a:off x="899592" y="3573016"/>
            <a:ext cx="2448272" cy="2992377"/>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4847482" y="4365104"/>
            <a:ext cx="3367856" cy="2236952"/>
          </a:xfrm>
          <a:prstGeom prst="rect">
            <a:avLst/>
          </a:prstGeom>
          <a:noFill/>
          <a:ln w="9525">
            <a:noFill/>
            <a:miter lim="800000"/>
            <a:headEnd/>
            <a:tailEnd/>
          </a:ln>
        </p:spPr>
      </p:pic>
      <p:sp>
        <p:nvSpPr>
          <p:cNvPr id="9" name="Flèche en arc 8"/>
          <p:cNvSpPr/>
          <p:nvPr/>
        </p:nvSpPr>
        <p:spPr>
          <a:xfrm rot="5400000">
            <a:off x="3814491" y="2814367"/>
            <a:ext cx="1221856" cy="1293294"/>
          </a:xfrm>
          <a:prstGeom prst="circularArrow">
            <a:avLst>
              <a:gd name="adj1" fmla="val 12500"/>
              <a:gd name="adj2" fmla="val 966238"/>
              <a:gd name="adj3" fmla="val 20457681"/>
              <a:gd name="adj4" fmla="val 10800000"/>
              <a:gd name="adj5" fmla="val 9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2" name="Image 11" descr="AODZLXVCA8ISWSGCAWR3HROCAFMBPCHCATQJ603CA6YTK6JCA19SBKLCADC2XELCAYY41Q1CAXR3UQVCAHQ7XZMCAEUFLJLCA16WSVVCAQIZJ3FCAG0YWXGCACBIK49CAR4OOJ1CAC7G82YCALT80J1CA74NZ9J.jpg"/>
          <p:cNvPicPr>
            <a:picLocks noChangeAspect="1"/>
          </p:cNvPicPr>
          <p:nvPr/>
        </p:nvPicPr>
        <p:blipFill>
          <a:blip r:embed="rId8" cstate="print"/>
          <a:stretch>
            <a:fillRect/>
          </a:stretch>
        </p:blipFill>
        <p:spPr>
          <a:xfrm>
            <a:off x="3419872" y="5373216"/>
            <a:ext cx="494647" cy="538360"/>
          </a:xfrm>
          <a:prstGeom prst="rect">
            <a:avLst/>
          </a:prstGeom>
        </p:spPr>
      </p:pic>
      <p:sp>
        <p:nvSpPr>
          <p:cNvPr id="13" name="ZoneTexte 12"/>
          <p:cNvSpPr txBox="1"/>
          <p:nvPr/>
        </p:nvSpPr>
        <p:spPr>
          <a:xfrm>
            <a:off x="3347864" y="4869160"/>
            <a:ext cx="576064" cy="584775"/>
          </a:xfrm>
          <a:prstGeom prst="rect">
            <a:avLst/>
          </a:prstGeom>
          <a:noFill/>
        </p:spPr>
        <p:txBody>
          <a:bodyPr wrap="square" rtlCol="0">
            <a:spAutoFit/>
          </a:bodyPr>
          <a:lstStyle/>
          <a:p>
            <a:r>
              <a:rPr lang="fr-FR" dirty="0" smtClean="0"/>
              <a:t>X </a:t>
            </a:r>
            <a:r>
              <a:rPr lang="fr-FR" sz="3200" b="1" dirty="0" smtClean="0"/>
              <a:t>6</a:t>
            </a:r>
            <a:endParaRPr lang="fr-FR"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out)">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out)">
                                      <p:cBhvr>
                                        <p:cTn id="17" dur="500"/>
                                        <p:tgtEl>
                                          <p:spTgt spid="7"/>
                                        </p:tgtEl>
                                      </p:cBhvr>
                                    </p:animEffect>
                                  </p:childTnLst>
                                </p:cTn>
                              </p:par>
                              <p:par>
                                <p:cTn id="18" presetID="8" presetClass="entr" presetSubtype="3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out)">
                                      <p:cBhvr>
                                        <p:cTn id="20" dur="500"/>
                                        <p:tgtEl>
                                          <p:spTgt spid="12"/>
                                        </p:tgtEl>
                                      </p:cBhvr>
                                    </p:animEffect>
                                  </p:childTnLst>
                                </p:cTn>
                              </p:par>
                              <p:par>
                                <p:cTn id="21" presetID="8" presetClass="entr" presetSubtype="3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ou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04" name="Connecteur droit avec flèche 31"/>
          <p:cNvCxnSpPr>
            <a:cxnSpLocks noChangeShapeType="1"/>
            <a:stCxn id="18" idx="4"/>
          </p:cNvCxnSpPr>
          <p:nvPr/>
        </p:nvCxnSpPr>
        <p:spPr bwMode="auto">
          <a:xfrm rot="16200000" flipH="1">
            <a:off x="1115728" y="2348992"/>
            <a:ext cx="4017044" cy="2319436"/>
          </a:xfrm>
          <a:prstGeom prst="straightConnector1">
            <a:avLst/>
          </a:prstGeom>
          <a:noFill/>
          <a:ln w="25400" algn="ctr">
            <a:solidFill>
              <a:schemeClr val="tx2"/>
            </a:solidFill>
            <a:round/>
            <a:headEnd/>
            <a:tailEnd/>
          </a:ln>
        </p:spPr>
      </p:cxnSp>
      <p:pic>
        <p:nvPicPr>
          <p:cNvPr id="29" name="Image 20" descr="graph_lgt_petit.jpg"/>
          <p:cNvPicPr>
            <a:picLocks noChangeAspect="1"/>
          </p:cNvPicPr>
          <p:nvPr/>
        </p:nvPicPr>
        <p:blipFill>
          <a:blip r:embed="rId3" cstate="print"/>
          <a:srcRect r="20294"/>
          <a:stretch>
            <a:fillRect/>
          </a:stretch>
        </p:blipFill>
        <p:spPr bwMode="auto">
          <a:xfrm>
            <a:off x="1" y="981075"/>
            <a:ext cx="971551" cy="4751388"/>
          </a:xfrm>
          <a:prstGeom prst="rect">
            <a:avLst/>
          </a:prstGeom>
          <a:noFill/>
          <a:ln w="9525">
            <a:noFill/>
            <a:miter lim="800000"/>
            <a:headEnd/>
            <a:tailEnd/>
          </a:ln>
        </p:spPr>
      </p:pic>
      <p:sp>
        <p:nvSpPr>
          <p:cNvPr id="4098" name="Rectangle 14"/>
          <p:cNvSpPr>
            <a:spLocks noChangeArrowheads="1"/>
          </p:cNvSpPr>
          <p:nvPr/>
        </p:nvSpPr>
        <p:spPr bwMode="auto">
          <a:xfrm>
            <a:off x="493713" y="0"/>
            <a:ext cx="8650287" cy="701675"/>
          </a:xfrm>
          <a:prstGeom prst="rect">
            <a:avLst/>
          </a:prstGeom>
          <a:noFill/>
          <a:ln w="9525">
            <a:noFill/>
            <a:miter lim="800000"/>
            <a:headEnd/>
            <a:tailEnd/>
          </a:ln>
        </p:spPr>
        <p:txBody>
          <a:bodyPr>
            <a:spAutoFit/>
          </a:bodyPr>
          <a:lstStyle/>
          <a:p>
            <a:pPr algn="ctr"/>
            <a:r>
              <a:rPr lang="fr-FR" sz="4000" b="1">
                <a:solidFill>
                  <a:schemeClr val="tx2"/>
                </a:solidFill>
              </a:rPr>
              <a:t>La démarche</a:t>
            </a:r>
            <a:r>
              <a:rPr lang="fr-FR" sz="2400" b="1">
                <a:solidFill>
                  <a:schemeClr val="tx2"/>
                </a:solidFill>
              </a:rPr>
              <a:t>  </a:t>
            </a:r>
          </a:p>
        </p:txBody>
      </p:sp>
      <p:sp>
        <p:nvSpPr>
          <p:cNvPr id="4099" name="Rectangle 14"/>
          <p:cNvSpPr>
            <a:spLocks noChangeArrowheads="1"/>
          </p:cNvSpPr>
          <p:nvPr/>
        </p:nvSpPr>
        <p:spPr bwMode="auto">
          <a:xfrm>
            <a:off x="2143125" y="1571625"/>
            <a:ext cx="2419350" cy="366713"/>
          </a:xfrm>
          <a:prstGeom prst="rect">
            <a:avLst/>
          </a:prstGeom>
          <a:noFill/>
          <a:ln w="9525">
            <a:noFill/>
            <a:miter lim="800000"/>
            <a:headEnd/>
            <a:tailEnd/>
          </a:ln>
        </p:spPr>
        <p:txBody>
          <a:bodyPr wrap="none">
            <a:spAutoFit/>
          </a:bodyPr>
          <a:lstStyle/>
          <a:p>
            <a:r>
              <a:rPr lang="fr-FR" b="1" dirty="0">
                <a:solidFill>
                  <a:schemeClr val="tx2"/>
                </a:solidFill>
              </a:rPr>
              <a:t>Données techniques</a:t>
            </a:r>
          </a:p>
        </p:txBody>
      </p:sp>
      <p:sp>
        <p:nvSpPr>
          <p:cNvPr id="18" name="Ellipse 17"/>
          <p:cNvSpPr/>
          <p:nvPr/>
        </p:nvSpPr>
        <p:spPr>
          <a:xfrm>
            <a:off x="714375" y="500063"/>
            <a:ext cx="2500313"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1" name="ZoneTexte 18"/>
          <p:cNvSpPr txBox="1">
            <a:spLocks noChangeArrowheads="1"/>
          </p:cNvSpPr>
          <p:nvPr/>
        </p:nvSpPr>
        <p:spPr bwMode="auto">
          <a:xfrm>
            <a:off x="1000125" y="785813"/>
            <a:ext cx="2428875" cy="366712"/>
          </a:xfrm>
          <a:prstGeom prst="rect">
            <a:avLst/>
          </a:prstGeom>
          <a:noFill/>
          <a:ln w="9525">
            <a:noFill/>
            <a:miter lim="800000"/>
            <a:headEnd/>
            <a:tailEnd/>
          </a:ln>
        </p:spPr>
        <p:txBody>
          <a:bodyPr>
            <a:spAutoFit/>
          </a:bodyPr>
          <a:lstStyle/>
          <a:p>
            <a:r>
              <a:rPr lang="fr-FR" b="1">
                <a:solidFill>
                  <a:schemeClr val="tx2"/>
                </a:solidFill>
              </a:rPr>
              <a:t>Etude du Produit</a:t>
            </a:r>
          </a:p>
        </p:txBody>
      </p:sp>
      <p:sp>
        <p:nvSpPr>
          <p:cNvPr id="24" name="Ellipse 23"/>
          <p:cNvSpPr/>
          <p:nvPr/>
        </p:nvSpPr>
        <p:spPr>
          <a:xfrm>
            <a:off x="3929063" y="5357813"/>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3" name="ZoneTexte 24"/>
          <p:cNvSpPr txBox="1">
            <a:spLocks noChangeArrowheads="1"/>
          </p:cNvSpPr>
          <p:nvPr/>
        </p:nvSpPr>
        <p:spPr bwMode="auto">
          <a:xfrm>
            <a:off x="3995936" y="5517232"/>
            <a:ext cx="2428875" cy="641350"/>
          </a:xfrm>
          <a:prstGeom prst="rect">
            <a:avLst/>
          </a:prstGeom>
          <a:noFill/>
          <a:ln w="9525">
            <a:noFill/>
            <a:miter lim="800000"/>
            <a:headEnd/>
            <a:tailEnd/>
          </a:ln>
        </p:spPr>
        <p:txBody>
          <a:bodyPr>
            <a:spAutoFit/>
          </a:bodyPr>
          <a:lstStyle/>
          <a:p>
            <a:pPr algn="ctr"/>
            <a:r>
              <a:rPr lang="fr-FR" dirty="0"/>
              <a:t>Identification du principe d’innovation</a:t>
            </a:r>
          </a:p>
        </p:txBody>
      </p:sp>
      <p:sp>
        <p:nvSpPr>
          <p:cNvPr id="35" name="Ellipse 34"/>
          <p:cNvSpPr/>
          <p:nvPr/>
        </p:nvSpPr>
        <p:spPr>
          <a:xfrm>
            <a:off x="2214563" y="3714750"/>
            <a:ext cx="2643187"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8" name="ZoneTexte 35"/>
          <p:cNvSpPr txBox="1">
            <a:spLocks noChangeArrowheads="1"/>
          </p:cNvSpPr>
          <p:nvPr/>
        </p:nvSpPr>
        <p:spPr bwMode="auto">
          <a:xfrm>
            <a:off x="2339752" y="3789040"/>
            <a:ext cx="2500313" cy="915987"/>
          </a:xfrm>
          <a:prstGeom prst="rect">
            <a:avLst/>
          </a:prstGeom>
          <a:noFill/>
          <a:ln w="9525">
            <a:noFill/>
            <a:miter lim="800000"/>
            <a:headEnd/>
            <a:tailEnd/>
          </a:ln>
        </p:spPr>
        <p:txBody>
          <a:bodyPr>
            <a:spAutoFit/>
          </a:bodyPr>
          <a:lstStyle/>
          <a:p>
            <a:pPr algn="ctr"/>
            <a:r>
              <a:rPr lang="fr-FR" dirty="0"/>
              <a:t>Identification de l’innovation technologique</a:t>
            </a:r>
          </a:p>
        </p:txBody>
      </p:sp>
      <p:sp>
        <p:nvSpPr>
          <p:cNvPr id="4109" name="Rectangle 37"/>
          <p:cNvSpPr>
            <a:spLocks noChangeArrowheads="1"/>
          </p:cNvSpPr>
          <p:nvPr/>
        </p:nvSpPr>
        <p:spPr bwMode="auto">
          <a:xfrm>
            <a:off x="2699792" y="3212976"/>
            <a:ext cx="2357437" cy="369332"/>
          </a:xfrm>
          <a:prstGeom prst="rect">
            <a:avLst/>
          </a:prstGeom>
          <a:noFill/>
          <a:ln w="9525">
            <a:noFill/>
            <a:miter lim="800000"/>
            <a:headEnd/>
            <a:tailEnd/>
          </a:ln>
        </p:spPr>
        <p:txBody>
          <a:bodyPr>
            <a:spAutoFit/>
          </a:bodyPr>
          <a:lstStyle/>
          <a:p>
            <a:pPr algn="ctr"/>
            <a:r>
              <a:rPr lang="fr-FR" dirty="0" smtClean="0"/>
              <a:t>brevets</a:t>
            </a:r>
            <a:endParaRPr lang="fr-FR" dirty="0"/>
          </a:p>
        </p:txBody>
      </p:sp>
      <p:sp>
        <p:nvSpPr>
          <p:cNvPr id="4110" name="Rectangle 38"/>
          <p:cNvSpPr>
            <a:spLocks noChangeArrowheads="1"/>
          </p:cNvSpPr>
          <p:nvPr/>
        </p:nvSpPr>
        <p:spPr bwMode="auto">
          <a:xfrm>
            <a:off x="3707904" y="4797152"/>
            <a:ext cx="2357437" cy="366713"/>
          </a:xfrm>
          <a:prstGeom prst="rect">
            <a:avLst/>
          </a:prstGeom>
          <a:noFill/>
          <a:ln w="9525">
            <a:noFill/>
            <a:miter lim="800000"/>
            <a:headEnd/>
            <a:tailEnd/>
          </a:ln>
        </p:spPr>
        <p:txBody>
          <a:bodyPr>
            <a:spAutoFit/>
          </a:bodyPr>
          <a:lstStyle/>
          <a:p>
            <a:pPr algn="ctr"/>
            <a:r>
              <a:rPr lang="fr-FR" dirty="0"/>
              <a:t>Caractérisation</a:t>
            </a:r>
          </a:p>
        </p:txBody>
      </p:sp>
      <p:sp>
        <p:nvSpPr>
          <p:cNvPr id="4111" name="Line 23"/>
          <p:cNvSpPr>
            <a:spLocks noChangeShapeType="1"/>
          </p:cNvSpPr>
          <p:nvPr/>
        </p:nvSpPr>
        <p:spPr bwMode="auto">
          <a:xfrm flipV="1">
            <a:off x="6606540" y="3065532"/>
            <a:ext cx="212596" cy="706368"/>
          </a:xfrm>
          <a:prstGeom prst="line">
            <a:avLst/>
          </a:prstGeom>
          <a:noFill/>
          <a:ln w="38100">
            <a:solidFill>
              <a:schemeClr val="tx2"/>
            </a:solidFill>
            <a:round/>
            <a:headEnd/>
            <a:tailEnd type="stealth" w="lg" len="lg"/>
          </a:ln>
        </p:spPr>
        <p:txBody>
          <a:bodyPr/>
          <a:lstStyle/>
          <a:p>
            <a:endParaRPr lang="fr-FR"/>
          </a:p>
        </p:txBody>
      </p:sp>
      <p:sp>
        <p:nvSpPr>
          <p:cNvPr id="4113" name="Rectangle 45"/>
          <p:cNvSpPr>
            <a:spLocks noChangeArrowheads="1"/>
          </p:cNvSpPr>
          <p:nvPr/>
        </p:nvSpPr>
        <p:spPr bwMode="auto">
          <a:xfrm>
            <a:off x="6115050" y="4779963"/>
            <a:ext cx="2071688" cy="366712"/>
          </a:xfrm>
          <a:prstGeom prst="rect">
            <a:avLst/>
          </a:prstGeom>
          <a:noFill/>
          <a:ln w="9525">
            <a:noFill/>
            <a:miter lim="800000"/>
            <a:headEnd/>
            <a:tailEnd/>
          </a:ln>
        </p:spPr>
        <p:txBody>
          <a:bodyPr>
            <a:spAutoFit/>
          </a:bodyPr>
          <a:lstStyle/>
          <a:p>
            <a:pPr algn="ctr"/>
            <a:r>
              <a:rPr lang="fr-FR" dirty="0" smtClean="0"/>
              <a:t>Expérimentation</a:t>
            </a:r>
            <a:endParaRPr lang="fr-FR" dirty="0"/>
          </a:p>
        </p:txBody>
      </p:sp>
      <p:cxnSp>
        <p:nvCxnSpPr>
          <p:cNvPr id="4114" name="Connecteur droit avec flèche 39"/>
          <p:cNvCxnSpPr>
            <a:cxnSpLocks noChangeShapeType="1"/>
          </p:cNvCxnSpPr>
          <p:nvPr/>
        </p:nvCxnSpPr>
        <p:spPr bwMode="auto">
          <a:xfrm rot="5400000" flipH="1" flipV="1">
            <a:off x="4569619" y="2826544"/>
            <a:ext cx="4279900" cy="1211262"/>
          </a:xfrm>
          <a:prstGeom prst="straightConnector1">
            <a:avLst/>
          </a:prstGeom>
          <a:noFill/>
          <a:ln w="25400" algn="ctr">
            <a:solidFill>
              <a:schemeClr val="tx2"/>
            </a:solidFill>
            <a:round/>
            <a:headEnd/>
            <a:tailEnd type="arrow" w="med" len="med"/>
          </a:ln>
        </p:spPr>
      </p:cxnSp>
      <p:sp>
        <p:nvSpPr>
          <p:cNvPr id="27" name="Ellipse 26"/>
          <p:cNvSpPr/>
          <p:nvPr/>
        </p:nvSpPr>
        <p:spPr>
          <a:xfrm>
            <a:off x="5961063" y="652463"/>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6" name="ZoneTexte 18"/>
          <p:cNvSpPr txBox="1">
            <a:spLocks noChangeArrowheads="1"/>
          </p:cNvSpPr>
          <p:nvPr/>
        </p:nvSpPr>
        <p:spPr bwMode="auto">
          <a:xfrm>
            <a:off x="7262813" y="1677988"/>
            <a:ext cx="1663700" cy="369887"/>
          </a:xfrm>
          <a:prstGeom prst="rect">
            <a:avLst/>
          </a:prstGeom>
          <a:noFill/>
          <a:ln w="9525">
            <a:noFill/>
            <a:miter lim="800000"/>
            <a:headEnd/>
            <a:tailEnd/>
          </a:ln>
        </p:spPr>
        <p:txBody>
          <a:bodyPr>
            <a:spAutoFit/>
          </a:bodyPr>
          <a:lstStyle/>
          <a:p>
            <a:r>
              <a:rPr lang="fr-FR"/>
              <a:t>Compte rendu</a:t>
            </a:r>
          </a:p>
        </p:txBody>
      </p:sp>
      <p:sp>
        <p:nvSpPr>
          <p:cNvPr id="4117" name="Rectangle 14"/>
          <p:cNvSpPr>
            <a:spLocks noChangeArrowheads="1"/>
          </p:cNvSpPr>
          <p:nvPr/>
        </p:nvSpPr>
        <p:spPr bwMode="auto">
          <a:xfrm>
            <a:off x="6635750" y="955675"/>
            <a:ext cx="1146175" cy="368300"/>
          </a:xfrm>
          <a:prstGeom prst="rect">
            <a:avLst/>
          </a:prstGeom>
          <a:noFill/>
          <a:ln w="9525">
            <a:noFill/>
            <a:miter lim="800000"/>
            <a:headEnd/>
            <a:tailEnd/>
          </a:ln>
        </p:spPr>
        <p:txBody>
          <a:bodyPr wrap="none">
            <a:spAutoFit/>
          </a:bodyPr>
          <a:lstStyle/>
          <a:p>
            <a:r>
              <a:rPr lang="fr-FR"/>
              <a:t>Synthèse</a:t>
            </a:r>
          </a:p>
        </p:txBody>
      </p:sp>
      <p:sp>
        <p:nvSpPr>
          <p:cNvPr id="34" name="Ellipse 43"/>
          <p:cNvSpPr/>
          <p:nvPr/>
        </p:nvSpPr>
        <p:spPr>
          <a:xfrm>
            <a:off x="5380038" y="3781425"/>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9" name="ZoneTexte 44"/>
          <p:cNvSpPr txBox="1">
            <a:spLocks noChangeArrowheads="1"/>
          </p:cNvSpPr>
          <p:nvPr/>
        </p:nvSpPr>
        <p:spPr bwMode="auto">
          <a:xfrm>
            <a:off x="5508104" y="3933056"/>
            <a:ext cx="2384425" cy="646331"/>
          </a:xfrm>
          <a:prstGeom prst="rect">
            <a:avLst/>
          </a:prstGeom>
          <a:noFill/>
          <a:ln w="9525">
            <a:noFill/>
            <a:miter lim="800000"/>
            <a:headEnd/>
            <a:tailEnd/>
          </a:ln>
        </p:spPr>
        <p:txBody>
          <a:bodyPr>
            <a:spAutoFit/>
          </a:bodyPr>
          <a:lstStyle/>
          <a:p>
            <a:pPr algn="ctr"/>
            <a:r>
              <a:rPr lang="fr-FR" dirty="0"/>
              <a:t>Découverte du principe </a:t>
            </a:r>
            <a:r>
              <a:rPr lang="fr-FR" dirty="0" smtClean="0"/>
              <a:t> physique</a:t>
            </a:r>
            <a:endParaRPr lang="fr-FR" dirty="0"/>
          </a:p>
        </p:txBody>
      </p:sp>
      <p:sp>
        <p:nvSpPr>
          <p:cNvPr id="25" name="Rectangle 45"/>
          <p:cNvSpPr>
            <a:spLocks noChangeArrowheads="1"/>
          </p:cNvSpPr>
          <p:nvPr/>
        </p:nvSpPr>
        <p:spPr bwMode="auto">
          <a:xfrm>
            <a:off x="6650038" y="3225800"/>
            <a:ext cx="2071687" cy="366713"/>
          </a:xfrm>
          <a:prstGeom prst="rect">
            <a:avLst/>
          </a:prstGeom>
          <a:noFill/>
          <a:ln w="9525">
            <a:noFill/>
            <a:miter lim="800000"/>
            <a:headEnd/>
            <a:tailEnd/>
          </a:ln>
        </p:spPr>
        <p:txBody>
          <a:bodyPr>
            <a:spAutoFit/>
          </a:bodyPr>
          <a:lstStyle/>
          <a:p>
            <a:pPr algn="ctr"/>
            <a:r>
              <a:rPr lang="fr-FR" b="1" dirty="0">
                <a:solidFill>
                  <a:srgbClr val="002060"/>
                </a:solidFill>
              </a:rPr>
              <a:t>Caractérisation</a:t>
            </a:r>
          </a:p>
        </p:txBody>
      </p:sp>
      <p:sp>
        <p:nvSpPr>
          <p:cNvPr id="26" name="Ellipse 25"/>
          <p:cNvSpPr/>
          <p:nvPr/>
        </p:nvSpPr>
        <p:spPr>
          <a:xfrm>
            <a:off x="5761038" y="2082800"/>
            <a:ext cx="2500312" cy="1000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ZoneTexte 44"/>
          <p:cNvSpPr txBox="1">
            <a:spLocks noChangeArrowheads="1"/>
          </p:cNvSpPr>
          <p:nvPr/>
        </p:nvSpPr>
        <p:spPr bwMode="auto">
          <a:xfrm>
            <a:off x="5796136" y="2276872"/>
            <a:ext cx="2428875" cy="641350"/>
          </a:xfrm>
          <a:prstGeom prst="rect">
            <a:avLst/>
          </a:prstGeom>
          <a:noFill/>
          <a:ln w="9525">
            <a:noFill/>
            <a:miter lim="800000"/>
            <a:headEnd/>
            <a:tailEnd/>
          </a:ln>
        </p:spPr>
        <p:txBody>
          <a:bodyPr>
            <a:spAutoFit/>
          </a:bodyPr>
          <a:lstStyle/>
          <a:p>
            <a:pPr algn="ctr"/>
            <a:r>
              <a:rPr lang="fr-FR" b="1" dirty="0">
                <a:solidFill>
                  <a:schemeClr val="bg1"/>
                </a:solidFill>
              </a:rPr>
              <a:t>Identification de la loi d’évolution</a:t>
            </a:r>
          </a:p>
        </p:txBody>
      </p:sp>
      <p:sp>
        <p:nvSpPr>
          <p:cNvPr id="30" name="Ellipse 29"/>
          <p:cNvSpPr>
            <a:spLocks noChangeArrowheads="1"/>
          </p:cNvSpPr>
          <p:nvPr/>
        </p:nvSpPr>
        <p:spPr bwMode="auto">
          <a:xfrm>
            <a:off x="1285875" y="2000250"/>
            <a:ext cx="2643188" cy="1000125"/>
          </a:xfrm>
          <a:prstGeom prst="ellipse">
            <a:avLst/>
          </a:prstGeom>
          <a:solidFill>
            <a:schemeClr val="bg1"/>
          </a:solidFill>
          <a:ln w="25400" algn="ctr">
            <a:solidFill>
              <a:srgbClr val="385D8A"/>
            </a:solidFill>
            <a:round/>
            <a:headEnd/>
            <a:tailEnd/>
          </a:ln>
        </p:spPr>
        <p:txBody>
          <a:bodyPr anchor="ctr"/>
          <a:lstStyle/>
          <a:p>
            <a:pPr algn="ctr">
              <a:defRPr/>
            </a:pPr>
            <a:endParaRPr lang="fr-FR">
              <a:solidFill>
                <a:schemeClr val="lt1"/>
              </a:solidFill>
              <a:latin typeface="+mn-lt"/>
            </a:endParaRPr>
          </a:p>
        </p:txBody>
      </p:sp>
      <p:sp>
        <p:nvSpPr>
          <p:cNvPr id="4106" name="ZoneTexte 33"/>
          <p:cNvSpPr txBox="1">
            <a:spLocks noChangeArrowheads="1"/>
          </p:cNvSpPr>
          <p:nvPr/>
        </p:nvSpPr>
        <p:spPr bwMode="auto">
          <a:xfrm>
            <a:off x="1259632" y="2204864"/>
            <a:ext cx="2571750" cy="641350"/>
          </a:xfrm>
          <a:prstGeom prst="rect">
            <a:avLst/>
          </a:prstGeom>
          <a:noFill/>
          <a:ln w="9525">
            <a:noFill/>
            <a:miter lim="800000"/>
            <a:headEnd/>
            <a:tailEnd/>
          </a:ln>
        </p:spPr>
        <p:txBody>
          <a:bodyPr>
            <a:spAutoFit/>
          </a:bodyPr>
          <a:lstStyle/>
          <a:p>
            <a:pPr algn="ctr"/>
            <a:r>
              <a:rPr lang="fr-FR" dirty="0"/>
              <a:t>Identification de l’évolution du produit</a:t>
            </a:r>
          </a:p>
        </p:txBody>
      </p:sp>
      <p:sp>
        <p:nvSpPr>
          <p:cNvPr id="31" name="Flèche gauche 30"/>
          <p:cNvSpPr/>
          <p:nvPr/>
        </p:nvSpPr>
        <p:spPr>
          <a:xfrm>
            <a:off x="4139952" y="2492896"/>
            <a:ext cx="144016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4"/>
          <p:cNvSpPr>
            <a:spLocks noChangeArrowheads="1"/>
          </p:cNvSpPr>
          <p:nvPr/>
        </p:nvSpPr>
        <p:spPr bwMode="auto">
          <a:xfrm>
            <a:off x="508000" y="0"/>
            <a:ext cx="8636000" cy="584775"/>
          </a:xfrm>
          <a:prstGeom prst="rect">
            <a:avLst/>
          </a:prstGeom>
          <a:noFill/>
          <a:ln w="9525">
            <a:noFill/>
            <a:miter lim="800000"/>
            <a:headEnd/>
            <a:tailEnd/>
          </a:ln>
        </p:spPr>
        <p:txBody>
          <a:bodyPr>
            <a:spAutoFit/>
          </a:bodyPr>
          <a:lstStyle/>
          <a:p>
            <a:pPr algn="ctr"/>
            <a:r>
              <a:rPr lang="fr-FR" sz="3200" b="1" dirty="0" smtClean="0">
                <a:solidFill>
                  <a:schemeClr val="tx2"/>
                </a:solidFill>
                <a:cs typeface="Arial" charset="0"/>
              </a:rPr>
              <a:t>Identification des lois d’évolution</a:t>
            </a:r>
            <a:endParaRPr lang="fr-FR" sz="3200" b="1" dirty="0">
              <a:solidFill>
                <a:schemeClr val="tx2"/>
              </a:solidFill>
              <a:cs typeface="Arial" charset="0"/>
            </a:endParaRPr>
          </a:p>
        </p:txBody>
      </p:sp>
      <p:pic>
        <p:nvPicPr>
          <p:cNvPr id="1026" name="Picture 2"/>
          <p:cNvPicPr>
            <a:picLocks noChangeAspect="1" noChangeArrowheads="1"/>
          </p:cNvPicPr>
          <p:nvPr/>
        </p:nvPicPr>
        <p:blipFill>
          <a:blip r:embed="rId3" cstate="print"/>
          <a:srcRect b="53511"/>
          <a:stretch>
            <a:fillRect/>
          </a:stretch>
        </p:blipFill>
        <p:spPr bwMode="auto">
          <a:xfrm>
            <a:off x="72008" y="764704"/>
            <a:ext cx="8964488" cy="259285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2008" y="764704"/>
            <a:ext cx="8964488" cy="557742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857232"/>
            <a:ext cx="8604448" cy="5357850"/>
          </a:xfrm>
        </p:spPr>
        <p:txBody>
          <a:bodyPr>
            <a:normAutofit/>
          </a:bodyPr>
          <a:lstStyle/>
          <a:p>
            <a:r>
              <a:rPr lang="fr-FR" u="sng" dirty="0" smtClean="0"/>
              <a:t>Synthèse des connaissances</a:t>
            </a:r>
            <a:r>
              <a:rPr lang="fr-FR" dirty="0" smtClean="0"/>
              <a:t/>
            </a:r>
            <a:br>
              <a:rPr lang="fr-FR" dirty="0" smtClean="0"/>
            </a:br>
            <a:endParaRPr lang="fr-FR" dirty="0"/>
          </a:p>
        </p:txBody>
      </p:sp>
      <p:pic>
        <p:nvPicPr>
          <p:cNvPr id="4" name="Image 20" descr="graph_lgt_petit.jpg"/>
          <p:cNvPicPr>
            <a:picLocks noChangeAspect="1"/>
          </p:cNvPicPr>
          <p:nvPr/>
        </p:nvPicPr>
        <p:blipFill>
          <a:blip r:embed="rId4" cstate="print"/>
          <a:srcRect r="20294"/>
          <a:stretch>
            <a:fillRect/>
          </a:stretch>
        </p:blipFill>
        <p:spPr bwMode="auto">
          <a:xfrm>
            <a:off x="1" y="981075"/>
            <a:ext cx="971551" cy="4751388"/>
          </a:xfrm>
          <a:prstGeom prst="rect">
            <a:avLst/>
          </a:prstGeom>
          <a:noFill/>
          <a:ln w="9525">
            <a:noFill/>
            <a:miter lim="800000"/>
            <a:headEnd/>
            <a:tailEnd/>
          </a:ln>
        </p:spPr>
      </p:pic>
      <p:pic>
        <p:nvPicPr>
          <p:cNvPr id="6" name="Image 8" descr="2nd_CIT.png"/>
          <p:cNvPicPr>
            <a:picLocks noChangeAspect="1"/>
          </p:cNvPicPr>
          <p:nvPr/>
        </p:nvPicPr>
        <p:blipFill>
          <a:blip r:embed="rId5" cstate="print"/>
          <a:srcRect/>
          <a:stretch>
            <a:fillRect/>
          </a:stretch>
        </p:blipFill>
        <p:spPr bwMode="auto">
          <a:xfrm>
            <a:off x="7164289" y="260648"/>
            <a:ext cx="1562100" cy="1562100"/>
          </a:xfrm>
          <a:prstGeom prst="rect">
            <a:avLst/>
          </a:prstGeom>
          <a:noFill/>
          <a:ln w="9525">
            <a:noFill/>
            <a:miter lim="800000"/>
            <a:headEnd/>
            <a:tailEnd/>
          </a:ln>
        </p:spPr>
      </p:pic>
    </p:spTree>
    <p:custDataLst>
      <p:tags r:id="rId1"/>
    </p:custData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ans titre.bmp"/>
          <p:cNvPicPr>
            <a:picLocks noChangeAspect="1"/>
          </p:cNvPicPr>
          <p:nvPr/>
        </p:nvPicPr>
        <p:blipFill>
          <a:blip r:embed="rId3" cstate="print"/>
          <a:stretch>
            <a:fillRect/>
          </a:stretch>
        </p:blipFill>
        <p:spPr>
          <a:xfrm>
            <a:off x="285719" y="185331"/>
            <a:ext cx="8285849" cy="6029751"/>
          </a:xfrm>
          <a:prstGeom prst="rect">
            <a:avLst/>
          </a:prstGeom>
        </p:spPr>
      </p:pic>
      <p:pic>
        <p:nvPicPr>
          <p:cNvPr id="47106" name="Picture 2"/>
          <p:cNvPicPr>
            <a:picLocks noChangeAspect="1" noChangeArrowheads="1"/>
          </p:cNvPicPr>
          <p:nvPr/>
        </p:nvPicPr>
        <p:blipFill>
          <a:blip r:embed="rId4" cstate="print"/>
          <a:srcRect/>
          <a:stretch>
            <a:fillRect/>
          </a:stretch>
        </p:blipFill>
        <p:spPr bwMode="auto">
          <a:xfrm>
            <a:off x="6103213" y="0"/>
            <a:ext cx="3040787" cy="3671894"/>
          </a:xfrm>
          <a:prstGeom prst="rect">
            <a:avLst/>
          </a:prstGeom>
          <a:noFill/>
          <a:ln w="9525">
            <a:noFill/>
            <a:miter lim="800000"/>
            <a:headEnd/>
            <a:tailEnd/>
          </a:ln>
          <a:effectLst/>
        </p:spPr>
      </p:pic>
      <p:pic>
        <p:nvPicPr>
          <p:cNvPr id="47107" name="Picture 3"/>
          <p:cNvPicPr>
            <a:picLocks noChangeAspect="1" noChangeArrowheads="1"/>
          </p:cNvPicPr>
          <p:nvPr/>
        </p:nvPicPr>
        <p:blipFill>
          <a:blip r:embed="rId5" cstate="print"/>
          <a:srcRect/>
          <a:stretch>
            <a:fillRect/>
          </a:stretch>
        </p:blipFill>
        <p:spPr bwMode="auto">
          <a:xfrm>
            <a:off x="6072198" y="785794"/>
            <a:ext cx="3169789" cy="3357586"/>
          </a:xfrm>
          <a:prstGeom prst="rect">
            <a:avLst/>
          </a:prstGeom>
          <a:noFill/>
          <a:ln w="9525">
            <a:noFill/>
            <a:miter lim="800000"/>
            <a:headEnd/>
            <a:tailEnd/>
          </a:ln>
          <a:effectLst/>
        </p:spPr>
      </p:pic>
      <p:pic>
        <p:nvPicPr>
          <p:cNvPr id="47108" name="Picture 4"/>
          <p:cNvPicPr>
            <a:picLocks noChangeAspect="1" noChangeArrowheads="1"/>
          </p:cNvPicPr>
          <p:nvPr/>
        </p:nvPicPr>
        <p:blipFill>
          <a:blip r:embed="rId6" cstate="print"/>
          <a:srcRect/>
          <a:stretch>
            <a:fillRect/>
          </a:stretch>
        </p:blipFill>
        <p:spPr bwMode="auto">
          <a:xfrm>
            <a:off x="6072166" y="1643050"/>
            <a:ext cx="3071834" cy="3331585"/>
          </a:xfrm>
          <a:prstGeom prst="rect">
            <a:avLst/>
          </a:prstGeom>
          <a:noFill/>
          <a:ln w="9525">
            <a:noFill/>
            <a:miter lim="800000"/>
            <a:headEnd/>
            <a:tailEnd/>
          </a:ln>
          <a:effectLst/>
        </p:spPr>
      </p:pic>
      <p:pic>
        <p:nvPicPr>
          <p:cNvPr id="47109" name="Picture 5"/>
          <p:cNvPicPr>
            <a:picLocks noChangeAspect="1" noChangeArrowheads="1"/>
          </p:cNvPicPr>
          <p:nvPr/>
        </p:nvPicPr>
        <p:blipFill>
          <a:blip r:embed="rId7" cstate="print"/>
          <a:srcRect/>
          <a:stretch>
            <a:fillRect/>
          </a:stretch>
        </p:blipFill>
        <p:spPr bwMode="auto">
          <a:xfrm>
            <a:off x="6105642" y="2428868"/>
            <a:ext cx="3038358" cy="3357586"/>
          </a:xfrm>
          <a:prstGeom prst="rect">
            <a:avLst/>
          </a:prstGeom>
          <a:noFill/>
          <a:ln w="9525">
            <a:noFill/>
            <a:miter lim="800000"/>
            <a:headEnd/>
            <a:tailEnd/>
          </a:ln>
          <a:effectLst/>
        </p:spPr>
      </p:pic>
      <p:pic>
        <p:nvPicPr>
          <p:cNvPr id="47110" name="Picture 6"/>
          <p:cNvPicPr>
            <a:picLocks noChangeAspect="1" noChangeArrowheads="1"/>
          </p:cNvPicPr>
          <p:nvPr/>
        </p:nvPicPr>
        <p:blipFill>
          <a:blip r:embed="rId8" cstate="print"/>
          <a:srcRect/>
          <a:stretch>
            <a:fillRect/>
          </a:stretch>
        </p:blipFill>
        <p:spPr bwMode="auto">
          <a:xfrm>
            <a:off x="6136231" y="3214686"/>
            <a:ext cx="3007769" cy="3305179"/>
          </a:xfrm>
          <a:prstGeom prst="rect">
            <a:avLst/>
          </a:prstGeom>
          <a:noFill/>
          <a:ln w="9525">
            <a:noFill/>
            <a:miter lim="800000"/>
            <a:headEnd/>
            <a:tailEnd/>
          </a:ln>
          <a:effectLst/>
        </p:spPr>
      </p:pic>
      <p:pic>
        <p:nvPicPr>
          <p:cNvPr id="48130" name="Picture 2"/>
          <p:cNvPicPr>
            <a:picLocks noChangeAspect="1" noChangeArrowheads="1"/>
          </p:cNvPicPr>
          <p:nvPr/>
        </p:nvPicPr>
        <p:blipFill>
          <a:blip r:embed="rId9" cstate="print"/>
          <a:srcRect b="-95"/>
          <a:stretch>
            <a:fillRect/>
          </a:stretch>
        </p:blipFill>
        <p:spPr bwMode="auto">
          <a:xfrm>
            <a:off x="0" y="3714728"/>
            <a:ext cx="3000364"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500"/>
                                        <p:tgtEl>
                                          <p:spTgt spid="8"/>
                                        </p:tgtEl>
                                      </p:cBhvr>
                                    </p:animEffect>
                                  </p:childTnLst>
                                </p:cTn>
                              </p:par>
                            </p:childTnLst>
                          </p:cTn>
                        </p:par>
                        <p:par>
                          <p:cTn id="8" fill="hold">
                            <p:stCondLst>
                              <p:cond delay="500"/>
                            </p:stCondLst>
                            <p:childTnLst>
                              <p:par>
                                <p:cTn id="9" presetID="8" presetClass="entr" presetSubtype="32" fill="hold" nodeType="afterEffect">
                                  <p:stCondLst>
                                    <p:cond delay="500"/>
                                  </p:stCondLst>
                                  <p:childTnLst>
                                    <p:set>
                                      <p:cBhvr>
                                        <p:cTn id="10" dur="1" fill="hold">
                                          <p:stCondLst>
                                            <p:cond delay="0"/>
                                          </p:stCondLst>
                                        </p:cTn>
                                        <p:tgtEl>
                                          <p:spTgt spid="47106"/>
                                        </p:tgtEl>
                                        <p:attrNameLst>
                                          <p:attrName>style.visibility</p:attrName>
                                        </p:attrNameLst>
                                      </p:cBhvr>
                                      <p:to>
                                        <p:strVal val="visible"/>
                                      </p:to>
                                    </p:set>
                                    <p:animEffect transition="in" filter="diamond(out)">
                                      <p:cBhvr>
                                        <p:cTn id="11" dur="500"/>
                                        <p:tgtEl>
                                          <p:spTgt spid="47106"/>
                                        </p:tgtEl>
                                      </p:cBhvr>
                                    </p:animEffect>
                                  </p:childTnLst>
                                </p:cTn>
                              </p:par>
                            </p:childTnLst>
                          </p:cTn>
                        </p:par>
                        <p:par>
                          <p:cTn id="12" fill="hold">
                            <p:stCondLst>
                              <p:cond delay="1500"/>
                            </p:stCondLst>
                            <p:childTnLst>
                              <p:par>
                                <p:cTn id="13" presetID="8" presetClass="entr" presetSubtype="32" fill="hold" nodeType="afterEffect">
                                  <p:stCondLst>
                                    <p:cond delay="500"/>
                                  </p:stCondLst>
                                  <p:childTnLst>
                                    <p:set>
                                      <p:cBhvr>
                                        <p:cTn id="14" dur="1" fill="hold">
                                          <p:stCondLst>
                                            <p:cond delay="0"/>
                                          </p:stCondLst>
                                        </p:cTn>
                                        <p:tgtEl>
                                          <p:spTgt spid="47107"/>
                                        </p:tgtEl>
                                        <p:attrNameLst>
                                          <p:attrName>style.visibility</p:attrName>
                                        </p:attrNameLst>
                                      </p:cBhvr>
                                      <p:to>
                                        <p:strVal val="visible"/>
                                      </p:to>
                                    </p:set>
                                    <p:animEffect transition="in" filter="diamond(out)">
                                      <p:cBhvr>
                                        <p:cTn id="15" dur="500"/>
                                        <p:tgtEl>
                                          <p:spTgt spid="47107"/>
                                        </p:tgtEl>
                                      </p:cBhvr>
                                    </p:animEffect>
                                  </p:childTnLst>
                                </p:cTn>
                              </p:par>
                            </p:childTnLst>
                          </p:cTn>
                        </p:par>
                        <p:par>
                          <p:cTn id="16" fill="hold">
                            <p:stCondLst>
                              <p:cond delay="2500"/>
                            </p:stCondLst>
                            <p:childTnLst>
                              <p:par>
                                <p:cTn id="17" presetID="8" presetClass="entr" presetSubtype="32" fill="hold" nodeType="afterEffect">
                                  <p:stCondLst>
                                    <p:cond delay="500"/>
                                  </p:stCondLst>
                                  <p:childTnLst>
                                    <p:set>
                                      <p:cBhvr>
                                        <p:cTn id="18" dur="1" fill="hold">
                                          <p:stCondLst>
                                            <p:cond delay="0"/>
                                          </p:stCondLst>
                                        </p:cTn>
                                        <p:tgtEl>
                                          <p:spTgt spid="47108"/>
                                        </p:tgtEl>
                                        <p:attrNameLst>
                                          <p:attrName>style.visibility</p:attrName>
                                        </p:attrNameLst>
                                      </p:cBhvr>
                                      <p:to>
                                        <p:strVal val="visible"/>
                                      </p:to>
                                    </p:set>
                                    <p:animEffect transition="in" filter="diamond(out)">
                                      <p:cBhvr>
                                        <p:cTn id="19" dur="500"/>
                                        <p:tgtEl>
                                          <p:spTgt spid="47108"/>
                                        </p:tgtEl>
                                      </p:cBhvr>
                                    </p:animEffect>
                                  </p:childTnLst>
                                </p:cTn>
                              </p:par>
                            </p:childTnLst>
                          </p:cTn>
                        </p:par>
                        <p:par>
                          <p:cTn id="20" fill="hold">
                            <p:stCondLst>
                              <p:cond delay="3500"/>
                            </p:stCondLst>
                            <p:childTnLst>
                              <p:par>
                                <p:cTn id="21" presetID="8" presetClass="entr" presetSubtype="32" fill="hold" nodeType="afterEffect">
                                  <p:stCondLst>
                                    <p:cond delay="500"/>
                                  </p:stCondLst>
                                  <p:childTnLst>
                                    <p:set>
                                      <p:cBhvr>
                                        <p:cTn id="22" dur="1" fill="hold">
                                          <p:stCondLst>
                                            <p:cond delay="0"/>
                                          </p:stCondLst>
                                        </p:cTn>
                                        <p:tgtEl>
                                          <p:spTgt spid="47109"/>
                                        </p:tgtEl>
                                        <p:attrNameLst>
                                          <p:attrName>style.visibility</p:attrName>
                                        </p:attrNameLst>
                                      </p:cBhvr>
                                      <p:to>
                                        <p:strVal val="visible"/>
                                      </p:to>
                                    </p:set>
                                    <p:animEffect transition="in" filter="diamond(out)">
                                      <p:cBhvr>
                                        <p:cTn id="23" dur="500"/>
                                        <p:tgtEl>
                                          <p:spTgt spid="47109"/>
                                        </p:tgtEl>
                                      </p:cBhvr>
                                    </p:animEffect>
                                  </p:childTnLst>
                                </p:cTn>
                              </p:par>
                            </p:childTnLst>
                          </p:cTn>
                        </p:par>
                        <p:par>
                          <p:cTn id="24" fill="hold">
                            <p:stCondLst>
                              <p:cond delay="4500"/>
                            </p:stCondLst>
                            <p:childTnLst>
                              <p:par>
                                <p:cTn id="25" presetID="8" presetClass="entr" presetSubtype="32" fill="hold" nodeType="afterEffect">
                                  <p:stCondLst>
                                    <p:cond delay="500"/>
                                  </p:stCondLst>
                                  <p:childTnLst>
                                    <p:set>
                                      <p:cBhvr>
                                        <p:cTn id="26" dur="1" fill="hold">
                                          <p:stCondLst>
                                            <p:cond delay="0"/>
                                          </p:stCondLst>
                                        </p:cTn>
                                        <p:tgtEl>
                                          <p:spTgt spid="47110"/>
                                        </p:tgtEl>
                                        <p:attrNameLst>
                                          <p:attrName>style.visibility</p:attrName>
                                        </p:attrNameLst>
                                      </p:cBhvr>
                                      <p:to>
                                        <p:strVal val="visible"/>
                                      </p:to>
                                    </p:set>
                                    <p:animEffect transition="in" filter="diamond(out)">
                                      <p:cBhvr>
                                        <p:cTn id="27" dur="500"/>
                                        <p:tgtEl>
                                          <p:spTgt spid="47110"/>
                                        </p:tgtEl>
                                      </p:cBhvr>
                                    </p:animEffect>
                                  </p:childTnLst>
                                </p:cTn>
                              </p:par>
                            </p:childTnLst>
                          </p:cTn>
                        </p:par>
                        <p:par>
                          <p:cTn id="28" fill="hold">
                            <p:stCondLst>
                              <p:cond delay="5500"/>
                            </p:stCondLst>
                            <p:childTnLst>
                              <p:par>
                                <p:cTn id="29" presetID="8" presetClass="entr" presetSubtype="32" fill="hold" nodeType="afterEffect">
                                  <p:stCondLst>
                                    <p:cond delay="500"/>
                                  </p:stCondLst>
                                  <p:childTnLst>
                                    <p:set>
                                      <p:cBhvr>
                                        <p:cTn id="30" dur="1" fill="hold">
                                          <p:stCondLst>
                                            <p:cond delay="0"/>
                                          </p:stCondLst>
                                        </p:cTn>
                                        <p:tgtEl>
                                          <p:spTgt spid="48130"/>
                                        </p:tgtEl>
                                        <p:attrNameLst>
                                          <p:attrName>style.visibility</p:attrName>
                                        </p:attrNameLst>
                                      </p:cBhvr>
                                      <p:to>
                                        <p:strVal val="visible"/>
                                      </p:to>
                                    </p:set>
                                    <p:animEffect transition="in" filter="diamond(out)">
                                      <p:cBhvr>
                                        <p:cTn id="31"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 y="313328"/>
            <a:ext cx="9106599" cy="5901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64566" y="229746"/>
            <a:ext cx="8455906" cy="6367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907704" y="1"/>
          <a:ext cx="4904408" cy="6940456"/>
        </p:xfrm>
        <a:graphic>
          <a:graphicData uri="http://schemas.openxmlformats.org/presentationml/2006/ole">
            <p:oleObj spid="_x0000_s1026" name="Acrobat Document" r:id="rId3" imgW="5667375" imgH="8020050" progId="AcroExch.Document.7">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2148136" y="65115"/>
          <a:ext cx="4944143" cy="6996687"/>
        </p:xfrm>
        <a:graphic>
          <a:graphicData uri="http://schemas.openxmlformats.org/presentationml/2006/ole">
            <p:oleObj spid="_x0000_s2050" name="Acrobat Document" r:id="rId3" imgW="5667375" imgH="8020050" progId="AcroExch.Document.7">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0" descr="graph_lgt_petit.jpg"/>
          <p:cNvPicPr>
            <a:picLocks noChangeAspect="1"/>
          </p:cNvPicPr>
          <p:nvPr/>
        </p:nvPicPr>
        <p:blipFill>
          <a:blip r:embed="rId5" cstate="print"/>
          <a:srcRect r="20294"/>
          <a:stretch>
            <a:fillRect/>
          </a:stretch>
        </p:blipFill>
        <p:spPr bwMode="auto">
          <a:xfrm>
            <a:off x="1" y="981075"/>
            <a:ext cx="971551" cy="4751388"/>
          </a:xfrm>
          <a:prstGeom prst="rect">
            <a:avLst/>
          </a:prstGeom>
          <a:noFill/>
          <a:ln w="9525">
            <a:noFill/>
            <a:miter lim="800000"/>
            <a:headEnd/>
            <a:tailEnd/>
          </a:ln>
        </p:spPr>
      </p:pic>
      <p:pic>
        <p:nvPicPr>
          <p:cNvPr id="6" name="Image 8" descr="2nd_CIT.png"/>
          <p:cNvPicPr>
            <a:picLocks noChangeAspect="1"/>
          </p:cNvPicPr>
          <p:nvPr/>
        </p:nvPicPr>
        <p:blipFill>
          <a:blip r:embed="rId6" cstate="print"/>
          <a:srcRect/>
          <a:stretch>
            <a:fillRect/>
          </a:stretch>
        </p:blipFill>
        <p:spPr bwMode="auto">
          <a:xfrm>
            <a:off x="7164289" y="260648"/>
            <a:ext cx="1562100" cy="1562100"/>
          </a:xfrm>
          <a:prstGeom prst="rect">
            <a:avLst/>
          </a:prstGeom>
          <a:noFill/>
          <a:ln w="9525">
            <a:noFill/>
            <a:miter lim="800000"/>
            <a:headEnd/>
            <a:tailEnd/>
          </a:ln>
        </p:spPr>
      </p:pic>
      <p:pic>
        <p:nvPicPr>
          <p:cNvPr id="5" name="guitaregibson_0001.wmv">
            <a:hlinkClick r:id="" action="ppaction://media"/>
          </p:cNvPr>
          <p:cNvPicPr>
            <a:picLocks noRot="1" noChangeAspect="1"/>
          </p:cNvPicPr>
          <p:nvPr>
            <a:videoFile r:link="rId2"/>
          </p:nvPr>
        </p:nvPicPr>
        <p:blipFill>
          <a:blip r:embed="rId7" cstate="print"/>
          <a:stretch>
            <a:fillRect/>
          </a:stretch>
        </p:blipFill>
        <p:spPr>
          <a:xfrm>
            <a:off x="1331640" y="1592796"/>
            <a:ext cx="5688632" cy="4266474"/>
          </a:xfrm>
          <a:prstGeom prst="rect">
            <a:avLst/>
          </a:prstGeom>
        </p:spPr>
      </p:pic>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857232"/>
            <a:ext cx="8604448" cy="5357850"/>
          </a:xfrm>
        </p:spPr>
        <p:txBody>
          <a:bodyPr>
            <a:normAutofit/>
          </a:bodyPr>
          <a:lstStyle/>
          <a:p>
            <a:r>
              <a:rPr lang="fr-FR" u="sng" dirty="0" smtClean="0"/>
              <a:t>3 études de cas</a:t>
            </a:r>
            <a:r>
              <a:rPr lang="fr-FR" dirty="0" smtClean="0"/>
              <a:t/>
            </a:r>
            <a:br>
              <a:rPr lang="fr-FR" dirty="0" smtClean="0"/>
            </a:br>
            <a:r>
              <a:rPr lang="fr-FR" dirty="0" smtClean="0"/>
              <a:t/>
            </a:r>
            <a:br>
              <a:rPr lang="fr-FR" dirty="0" smtClean="0"/>
            </a:br>
            <a:r>
              <a:rPr lang="fr-FR" sz="4000" dirty="0" smtClean="0"/>
              <a:t>n°1 : Information</a:t>
            </a:r>
            <a:br>
              <a:rPr lang="fr-FR" sz="4000" dirty="0" smtClean="0"/>
            </a:br>
            <a:r>
              <a:rPr lang="fr-FR" sz="4000" dirty="0" smtClean="0"/>
              <a:t>     n°2 : Matériau et Structure</a:t>
            </a:r>
            <a:br>
              <a:rPr lang="fr-FR" sz="4000" dirty="0" smtClean="0"/>
            </a:br>
            <a:r>
              <a:rPr lang="fr-FR" sz="4000" dirty="0" smtClean="0"/>
              <a:t>     n°3 : Energie</a:t>
            </a:r>
            <a:r>
              <a:rPr lang="fr-FR" dirty="0" smtClean="0"/>
              <a:t/>
            </a:r>
            <a:br>
              <a:rPr lang="fr-FR" dirty="0" smtClean="0"/>
            </a:br>
            <a:endParaRPr lang="fr-FR" dirty="0"/>
          </a:p>
        </p:txBody>
      </p:sp>
      <p:pic>
        <p:nvPicPr>
          <p:cNvPr id="4" name="Image 20" descr="graph_lgt_petit.jpg"/>
          <p:cNvPicPr>
            <a:picLocks noChangeAspect="1"/>
          </p:cNvPicPr>
          <p:nvPr/>
        </p:nvPicPr>
        <p:blipFill>
          <a:blip r:embed="rId4" cstate="print"/>
          <a:srcRect r="20294"/>
          <a:stretch>
            <a:fillRect/>
          </a:stretch>
        </p:blipFill>
        <p:spPr bwMode="auto">
          <a:xfrm>
            <a:off x="1" y="981075"/>
            <a:ext cx="971551" cy="4751388"/>
          </a:xfrm>
          <a:prstGeom prst="rect">
            <a:avLst/>
          </a:prstGeom>
          <a:noFill/>
          <a:ln w="9525">
            <a:noFill/>
            <a:miter lim="800000"/>
            <a:headEnd/>
            <a:tailEnd/>
          </a:ln>
        </p:spPr>
      </p:pic>
      <p:pic>
        <p:nvPicPr>
          <p:cNvPr id="6" name="Image 8" descr="2nd_CIT.png"/>
          <p:cNvPicPr>
            <a:picLocks noChangeAspect="1"/>
          </p:cNvPicPr>
          <p:nvPr/>
        </p:nvPicPr>
        <p:blipFill>
          <a:blip r:embed="rId5" cstate="print"/>
          <a:srcRect/>
          <a:stretch>
            <a:fillRect/>
          </a:stretch>
        </p:blipFill>
        <p:spPr bwMode="auto">
          <a:xfrm>
            <a:off x="7164289" y="260648"/>
            <a:ext cx="1562100" cy="1562100"/>
          </a:xfrm>
          <a:prstGeom prst="rect">
            <a:avLst/>
          </a:prstGeom>
          <a:noFill/>
          <a:ln w="9525">
            <a:noFill/>
            <a:miter lim="800000"/>
            <a:headEnd/>
            <a:tailEnd/>
          </a:ln>
        </p:spPr>
      </p:pic>
    </p:spTree>
    <p:custDataLst>
      <p:tags r:id="rId1"/>
    </p:custData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214291"/>
            <a:ext cx="7929618" cy="2214578"/>
          </a:xfrm>
        </p:spPr>
        <p:txBody>
          <a:bodyPr>
            <a:normAutofit/>
          </a:bodyPr>
          <a:lstStyle/>
          <a:p>
            <a:pPr algn="just"/>
            <a:r>
              <a:rPr lang="fr-FR" dirty="0" smtClean="0"/>
              <a:t>Quelles sont les innovations d’un point de vue </a:t>
            </a:r>
            <a:r>
              <a:rPr lang="fr-FR" b="1" dirty="0" smtClean="0">
                <a:solidFill>
                  <a:srgbClr val="FF0000"/>
                </a:solidFill>
              </a:rPr>
              <a:t>INFORMATION</a:t>
            </a:r>
            <a:r>
              <a:rPr lang="fr-FR" dirty="0" smtClean="0"/>
              <a:t> qui ont permis d’améliorer la commande de l’accordage d’une guitare électrique?</a:t>
            </a:r>
            <a:endParaRPr lang="fr-FR" dirty="0"/>
          </a:p>
        </p:txBody>
      </p:sp>
      <p:pic>
        <p:nvPicPr>
          <p:cNvPr id="4" name="Image 20" descr="graph_lgt_petit.jpg"/>
          <p:cNvPicPr>
            <a:picLocks noChangeAspect="1"/>
          </p:cNvPicPr>
          <p:nvPr/>
        </p:nvPicPr>
        <p:blipFill>
          <a:blip r:embed="rId3" cstate="print"/>
          <a:srcRect r="20294"/>
          <a:stretch>
            <a:fillRect/>
          </a:stretch>
        </p:blipFill>
        <p:spPr bwMode="auto">
          <a:xfrm>
            <a:off x="0" y="980831"/>
            <a:ext cx="971600" cy="4751633"/>
          </a:xfrm>
          <a:prstGeom prst="rect">
            <a:avLst/>
          </a:prstGeom>
          <a:noFill/>
          <a:ln w="9525">
            <a:noFill/>
            <a:miter lim="800000"/>
            <a:headEnd/>
            <a:tailEnd/>
          </a:ln>
        </p:spPr>
      </p:pic>
      <p:pic>
        <p:nvPicPr>
          <p:cNvPr id="6" name="Image 5" descr="Sans titre.bmp"/>
          <p:cNvPicPr>
            <a:picLocks noChangeAspect="1"/>
          </p:cNvPicPr>
          <p:nvPr/>
        </p:nvPicPr>
        <p:blipFill>
          <a:blip r:embed="rId4" cstate="print"/>
          <a:stretch>
            <a:fillRect/>
          </a:stretch>
        </p:blipFill>
        <p:spPr>
          <a:xfrm>
            <a:off x="1428728" y="2857496"/>
            <a:ext cx="3101211" cy="2125787"/>
          </a:xfrm>
          <a:prstGeom prst="rect">
            <a:avLst/>
          </a:prstGeom>
        </p:spPr>
      </p:pic>
      <p:pic>
        <p:nvPicPr>
          <p:cNvPr id="2" name="Picture 2" descr="C:\Documents and Settings\christophe\Mes documents\SECONDE TIC\CIT GUITAREGIB\foto internet gibson\RIP.jpg"/>
          <p:cNvPicPr>
            <a:picLocks noChangeAspect="1" noChangeArrowheads="1"/>
          </p:cNvPicPr>
          <p:nvPr/>
        </p:nvPicPr>
        <p:blipFill>
          <a:blip r:embed="rId5" cstate="print"/>
          <a:srcRect/>
          <a:stretch>
            <a:fillRect/>
          </a:stretch>
        </p:blipFill>
        <p:spPr bwMode="auto">
          <a:xfrm>
            <a:off x="9144001" y="3212977"/>
            <a:ext cx="1788791" cy="1192527"/>
          </a:xfrm>
          <a:prstGeom prst="rect">
            <a:avLst/>
          </a:prstGeom>
          <a:noFill/>
        </p:spPr>
      </p:pic>
      <p:sp>
        <p:nvSpPr>
          <p:cNvPr id="8" name="ZoneTexte 7"/>
          <p:cNvSpPr txBox="1"/>
          <p:nvPr/>
        </p:nvSpPr>
        <p:spPr>
          <a:xfrm>
            <a:off x="6228184" y="3429000"/>
            <a:ext cx="1152128" cy="369332"/>
          </a:xfrm>
          <a:prstGeom prst="rect">
            <a:avLst/>
          </a:prstGeom>
          <a:noFill/>
        </p:spPr>
        <p:txBody>
          <a:bodyPr wrap="square" rtlCol="0">
            <a:spAutoFit/>
          </a:bodyPr>
          <a:lstStyle/>
          <a:p>
            <a:endParaRPr lang="fr-FR" dirty="0"/>
          </a:p>
        </p:txBody>
      </p:sp>
      <p:pic>
        <p:nvPicPr>
          <p:cNvPr id="5" name="Picture 2"/>
          <p:cNvPicPr>
            <a:picLocks noChangeAspect="1" noChangeArrowheads="1"/>
          </p:cNvPicPr>
          <p:nvPr/>
        </p:nvPicPr>
        <p:blipFill>
          <a:blip r:embed="rId6" cstate="print"/>
          <a:srcRect/>
          <a:stretch>
            <a:fillRect/>
          </a:stretch>
        </p:blipFill>
        <p:spPr bwMode="auto">
          <a:xfrm>
            <a:off x="-1438275" y="5705476"/>
            <a:ext cx="1438275" cy="1152525"/>
          </a:xfrm>
          <a:prstGeom prst="rect">
            <a:avLst/>
          </a:prstGeom>
          <a:noFill/>
          <a:ln w="9525">
            <a:noFill/>
            <a:miter lim="800000"/>
            <a:headEnd/>
            <a:tailEnd/>
          </a:ln>
        </p:spPr>
      </p:pic>
      <p:sp>
        <p:nvSpPr>
          <p:cNvPr id="10" name="ZoneTexte 9"/>
          <p:cNvSpPr txBox="1"/>
          <p:nvPr/>
        </p:nvSpPr>
        <p:spPr>
          <a:xfrm>
            <a:off x="6286512" y="2857496"/>
            <a:ext cx="2306529" cy="369332"/>
          </a:xfrm>
          <a:prstGeom prst="rect">
            <a:avLst/>
          </a:prstGeom>
          <a:noFill/>
        </p:spPr>
        <p:txBody>
          <a:bodyPr wrap="none" rtlCol="0">
            <a:spAutoFit/>
          </a:bodyPr>
          <a:lstStyle/>
          <a:p>
            <a:r>
              <a:rPr lang="fr-FR" dirty="0" smtClean="0"/>
              <a:t>Interface : Guitare </a:t>
            </a:r>
            <a:r>
              <a:rPr lang="fr-FR" dirty="0" smtClean="0">
                <a:sym typeface="Wingdings" pitchFamily="2" charset="2"/>
              </a:rPr>
              <a:t>- PC</a:t>
            </a:r>
            <a:endParaRPr lang="fr-FR" dirty="0"/>
          </a:p>
        </p:txBody>
      </p:sp>
      <p:sp>
        <p:nvSpPr>
          <p:cNvPr id="11" name="ZoneTexte 10"/>
          <p:cNvSpPr txBox="1"/>
          <p:nvPr/>
        </p:nvSpPr>
        <p:spPr>
          <a:xfrm>
            <a:off x="1428728" y="2428868"/>
            <a:ext cx="3143272" cy="369332"/>
          </a:xfrm>
          <a:prstGeom prst="rect">
            <a:avLst/>
          </a:prstGeom>
          <a:noFill/>
        </p:spPr>
        <p:txBody>
          <a:bodyPr wrap="square" rtlCol="0">
            <a:spAutoFit/>
          </a:bodyPr>
          <a:lstStyle/>
          <a:p>
            <a:pPr algn="ctr"/>
            <a:r>
              <a:rPr lang="fr-FR" dirty="0" smtClean="0"/>
              <a:t>Logiciel de programmation</a:t>
            </a:r>
            <a:endParaRPr lang="fr-FR" dirty="0"/>
          </a:p>
        </p:txBody>
      </p:sp>
      <p:sp>
        <p:nvSpPr>
          <p:cNvPr id="12" name="ZoneTexte 11"/>
          <p:cNvSpPr txBox="1"/>
          <p:nvPr/>
        </p:nvSpPr>
        <p:spPr>
          <a:xfrm>
            <a:off x="2928926" y="5000636"/>
            <a:ext cx="3143272" cy="369332"/>
          </a:xfrm>
          <a:prstGeom prst="rect">
            <a:avLst/>
          </a:prstGeom>
          <a:noFill/>
        </p:spPr>
        <p:txBody>
          <a:bodyPr wrap="square" rtlCol="0">
            <a:spAutoFit/>
          </a:bodyPr>
          <a:lstStyle/>
          <a:p>
            <a:pPr algn="ctr"/>
            <a:r>
              <a:rPr lang="fr-FR" dirty="0" smtClean="0"/>
              <a:t>Sélecteur d’accordages</a:t>
            </a:r>
            <a:endParaRPr lang="fr-F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63" presetClass="path" presetSubtype="0" accel="50000" decel="50000" fill="hold" nodeType="withEffect">
                                  <p:stCondLst>
                                    <p:cond delay="0"/>
                                  </p:stCondLst>
                                  <p:childTnLst>
                                    <p:animMotion origin="layout" path="M 0.00382 -0.04838 L 0.57466 -0.04444 " pathEditMode="relative" rAng="0" ptsTypes="AA">
                                      <p:cBhvr>
                                        <p:cTn id="10" dur="500" fill="hold"/>
                                        <p:tgtEl>
                                          <p:spTgt spid="5"/>
                                        </p:tgtEl>
                                        <p:attrNameLst>
                                          <p:attrName>ppt_x</p:attrName>
                                          <p:attrName>ppt_y</p:attrName>
                                        </p:attrNameLst>
                                      </p:cBhvr>
                                      <p:rCtr x="285" y="2"/>
                                    </p:animMotion>
                                  </p:childTnLst>
                                </p:cTn>
                              </p:par>
                              <p:par>
                                <p:cTn id="11" presetID="35" presetClass="path" presetSubtype="0" accel="50000" decel="50000" fill="hold" nodeType="withEffect">
                                  <p:stCondLst>
                                    <p:cond delay="0"/>
                                  </p:stCondLst>
                                  <p:childTnLst>
                                    <p:animMotion origin="layout" path="M -3.05556E-6 -4.07407E-6 L -0.26701 -0.00277 " pathEditMode="relative" rAng="0" ptsTypes="AA">
                                      <p:cBhvr>
                                        <p:cTn id="12" dur="2000" fill="hold"/>
                                        <p:tgtEl>
                                          <p:spTgt spid="2"/>
                                        </p:tgtEl>
                                        <p:attrNameLst>
                                          <p:attrName>ppt_x</p:attrName>
                                          <p:attrName>ppt_y</p:attrName>
                                        </p:attrNameLst>
                                      </p:cBhvr>
                                      <p:rCtr x="-134" y="-1"/>
                                    </p:animMotion>
                                  </p:childTnLst>
                                </p:cTn>
                              </p:par>
                            </p:childTnLst>
                          </p:cTn>
                        </p:par>
                        <p:par>
                          <p:cTn id="13" fill="hold">
                            <p:stCondLst>
                              <p:cond delay="2000"/>
                            </p:stCondLst>
                            <p:childTnLst>
                              <p:par>
                                <p:cTn id="14" presetID="8" presetClass="entr" presetSubtype="3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out)">
                                      <p:cBhvr>
                                        <p:cTn id="16" dur="500"/>
                                        <p:tgtEl>
                                          <p:spTgt spid="11"/>
                                        </p:tgtEl>
                                      </p:cBhvr>
                                    </p:animEffect>
                                  </p:childTnLst>
                                </p:cTn>
                              </p:par>
                              <p:par>
                                <p:cTn id="17" presetID="8" presetClass="entr" presetSubtype="3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out)">
                                      <p:cBhvr>
                                        <p:cTn id="19" dur="500"/>
                                        <p:tgtEl>
                                          <p:spTgt spid="10"/>
                                        </p:tgtEl>
                                      </p:cBhvr>
                                    </p:animEffect>
                                  </p:childTnLst>
                                </p:cTn>
                              </p:par>
                              <p:par>
                                <p:cTn id="20" presetID="8" presetClass="entr" presetSubtype="32"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ou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538" y="285728"/>
            <a:ext cx="7258000" cy="2160240"/>
          </a:xfrm>
        </p:spPr>
        <p:txBody>
          <a:bodyPr>
            <a:normAutofit/>
          </a:bodyPr>
          <a:lstStyle/>
          <a:p>
            <a:pPr algn="just"/>
            <a:r>
              <a:rPr lang="fr-FR" dirty="0" smtClean="0"/>
              <a:t>Quelles sont les innovations d’un point de vue </a:t>
            </a:r>
            <a:r>
              <a:rPr lang="fr-FR" b="1" dirty="0" smtClean="0">
                <a:solidFill>
                  <a:srgbClr val="FF0000"/>
                </a:solidFill>
              </a:rPr>
              <a:t>MATERIAUX</a:t>
            </a:r>
            <a:r>
              <a:rPr lang="fr-FR" dirty="0" smtClean="0"/>
              <a:t> qui ont permis d’obtenir un accordage rapide et stable d’une guitare électrique?</a:t>
            </a:r>
            <a:endParaRPr lang="fr-FR" dirty="0"/>
          </a:p>
        </p:txBody>
      </p:sp>
      <p:pic>
        <p:nvPicPr>
          <p:cNvPr id="5" name="Image 4"/>
          <p:cNvPicPr/>
          <p:nvPr/>
        </p:nvPicPr>
        <p:blipFill>
          <a:blip r:embed="rId3" cstate="print"/>
          <a:srcRect/>
          <a:stretch>
            <a:fillRect/>
          </a:stretch>
        </p:blipFill>
        <p:spPr bwMode="auto">
          <a:xfrm>
            <a:off x="5429256" y="2214554"/>
            <a:ext cx="3357586" cy="2500330"/>
          </a:xfrm>
          <a:prstGeom prst="rect">
            <a:avLst/>
          </a:prstGeom>
          <a:noFill/>
          <a:ln w="9525">
            <a:noFill/>
            <a:miter lim="800000"/>
            <a:headEnd/>
            <a:tailEnd/>
          </a:ln>
        </p:spPr>
      </p:pic>
      <p:pic>
        <p:nvPicPr>
          <p:cNvPr id="4" name="Image 20" descr="graph_lgt_petit.jpg"/>
          <p:cNvPicPr>
            <a:picLocks noChangeAspect="1"/>
          </p:cNvPicPr>
          <p:nvPr/>
        </p:nvPicPr>
        <p:blipFill>
          <a:blip r:embed="rId4" cstate="print"/>
          <a:srcRect r="20294"/>
          <a:stretch>
            <a:fillRect/>
          </a:stretch>
        </p:blipFill>
        <p:spPr bwMode="auto">
          <a:xfrm>
            <a:off x="1" y="981075"/>
            <a:ext cx="971551" cy="4751388"/>
          </a:xfrm>
          <a:prstGeom prst="rect">
            <a:avLst/>
          </a:prstGeom>
          <a:noFill/>
          <a:ln w="9525">
            <a:noFill/>
            <a:miter lim="800000"/>
            <a:headEnd/>
            <a:tailEnd/>
          </a:ln>
        </p:spPr>
      </p:pic>
      <p:pic>
        <p:nvPicPr>
          <p:cNvPr id="27649" name="Picture 1"/>
          <p:cNvPicPr>
            <a:picLocks noChangeAspect="1" noChangeArrowheads="1"/>
          </p:cNvPicPr>
          <p:nvPr/>
        </p:nvPicPr>
        <p:blipFill>
          <a:blip r:embed="rId5" cstate="print"/>
          <a:srcRect l="7143" t="2569" b="4965"/>
          <a:stretch>
            <a:fillRect/>
          </a:stretch>
        </p:blipFill>
        <p:spPr bwMode="auto">
          <a:xfrm>
            <a:off x="1571604" y="2357430"/>
            <a:ext cx="1857374" cy="2571768"/>
          </a:xfrm>
          <a:prstGeom prst="rect">
            <a:avLst/>
          </a:prstGeom>
          <a:noFill/>
          <a:ln w="9525">
            <a:noFill/>
            <a:miter lim="800000"/>
            <a:headEnd/>
            <a:tailEnd/>
          </a:ln>
          <a:effectLst/>
        </p:spPr>
      </p:pic>
      <p:sp>
        <p:nvSpPr>
          <p:cNvPr id="7" name="ZoneTexte 6"/>
          <p:cNvSpPr txBox="1"/>
          <p:nvPr/>
        </p:nvSpPr>
        <p:spPr>
          <a:xfrm>
            <a:off x="2857488" y="4214818"/>
            <a:ext cx="5429288" cy="2308324"/>
          </a:xfrm>
          <a:prstGeom prst="rect">
            <a:avLst/>
          </a:prstGeom>
          <a:noFill/>
        </p:spPr>
        <p:txBody>
          <a:bodyPr wrap="square" rtlCol="0">
            <a:spAutoFit/>
          </a:bodyPr>
          <a:lstStyle/>
          <a:p>
            <a:pPr algn="ctr"/>
            <a:r>
              <a:rPr lang="fr-FR" b="1" dirty="0" smtClean="0"/>
              <a:t>Amélioration du glissement entre la corde et le sillet :</a:t>
            </a:r>
          </a:p>
          <a:p>
            <a:pPr algn="ctr"/>
            <a:r>
              <a:rPr lang="fr-FR" dirty="0" smtClean="0"/>
              <a:t>Homogénéité de tension de la corde sur toute la longueur vibrante</a:t>
            </a:r>
          </a:p>
          <a:p>
            <a:pPr algn="ctr"/>
            <a:endParaRPr lang="fr-FR" b="1" dirty="0" smtClean="0"/>
          </a:p>
          <a:p>
            <a:pPr algn="ctr"/>
            <a:r>
              <a:rPr lang="fr-FR" b="1" dirty="0" smtClean="0"/>
              <a:t>Préservation de la dureté :</a:t>
            </a:r>
          </a:p>
          <a:p>
            <a:pPr algn="ctr"/>
            <a:r>
              <a:rPr lang="fr-FR" dirty="0" smtClean="0"/>
              <a:t>Transmission optimale de la vibration des cordes vers le manche de la guitare</a:t>
            </a:r>
          </a:p>
          <a:p>
            <a:pPr>
              <a:buFontTx/>
              <a:buChar char="-"/>
            </a:pP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ou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Documents and Settings\christophe\Mes documents\SECONDE TIC\CIT GUITAREGIB\foto internet gibson\tete.jpg"/>
          <p:cNvPicPr/>
          <p:nvPr/>
        </p:nvPicPr>
        <p:blipFill>
          <a:blip r:embed="rId3" cstate="print"/>
          <a:srcRect/>
          <a:stretch>
            <a:fillRect/>
          </a:stretch>
        </p:blipFill>
        <p:spPr bwMode="auto">
          <a:xfrm>
            <a:off x="-1908212" y="6858000"/>
            <a:ext cx="3816424" cy="2992377"/>
          </a:xfrm>
          <a:prstGeom prst="rect">
            <a:avLst/>
          </a:prstGeom>
          <a:noFill/>
          <a:ln w="9525">
            <a:noFill/>
            <a:miter lim="800000"/>
            <a:headEnd/>
            <a:tailEnd/>
          </a:ln>
        </p:spPr>
      </p:pic>
      <p:pic>
        <p:nvPicPr>
          <p:cNvPr id="4" name="Image 20" descr="graph_lgt_petit.jpg"/>
          <p:cNvPicPr>
            <a:picLocks noChangeAspect="1"/>
          </p:cNvPicPr>
          <p:nvPr/>
        </p:nvPicPr>
        <p:blipFill>
          <a:blip r:embed="rId4" cstate="print"/>
          <a:srcRect r="20294"/>
          <a:stretch>
            <a:fillRect/>
          </a:stretch>
        </p:blipFill>
        <p:spPr bwMode="auto">
          <a:xfrm>
            <a:off x="1" y="981075"/>
            <a:ext cx="971551" cy="4751388"/>
          </a:xfrm>
          <a:prstGeom prst="rect">
            <a:avLst/>
          </a:prstGeom>
          <a:noFill/>
          <a:ln w="9525">
            <a:noFill/>
            <a:miter lim="800000"/>
            <a:headEnd/>
            <a:tailEnd/>
          </a:ln>
        </p:spPr>
      </p:pic>
      <p:sp>
        <p:nvSpPr>
          <p:cNvPr id="7" name="Espace réservé du contenu 2"/>
          <p:cNvSpPr txBox="1">
            <a:spLocks/>
          </p:cNvSpPr>
          <p:nvPr/>
        </p:nvSpPr>
        <p:spPr>
          <a:xfrm>
            <a:off x="1000100" y="500042"/>
            <a:ext cx="7258000" cy="2160240"/>
          </a:xfrm>
          <a:prstGeom prst="rect">
            <a:avLst/>
          </a:prstGeom>
        </p:spPr>
        <p:txBody>
          <a:bodyPr vert="horz" lIns="91440" tIns="45720" rIns="91440" bIns="45720" rtlCol="0">
            <a:normAutofit/>
          </a:bodyPr>
          <a:lstStyle/>
          <a:p>
            <a:pPr marL="342900" indent="-342900" algn="just">
              <a:spcBef>
                <a:spcPct val="20000"/>
              </a:spcBef>
              <a:buFont typeface="Arial" pitchFamily="34" charset="0"/>
              <a:buChar cha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Quelles </a:t>
            </a:r>
            <a:r>
              <a:rPr lang="fr-FR" sz="3200" dirty="0" smtClean="0"/>
              <a:t>sont les innovations d’un point vue </a:t>
            </a:r>
            <a:r>
              <a:rPr lang="fr-FR" sz="3200" b="1" dirty="0" smtClean="0">
                <a:solidFill>
                  <a:srgbClr val="FF0000"/>
                </a:solidFill>
              </a:rPr>
              <a:t>ENERGIE</a:t>
            </a:r>
            <a:r>
              <a:rPr lang="fr-FR" sz="3200" dirty="0" smtClean="0"/>
              <a:t> qui ont permis à la guitare électrique d’avoir un accordage très rapide et efficace?</a:t>
            </a:r>
          </a:p>
        </p:txBody>
      </p:sp>
      <p:pic>
        <p:nvPicPr>
          <p:cNvPr id="6" name="Image 5" descr="AODZLXVCA8ISWSGCAWR3HROCAFMBPCHCATQJ603CA6YTK6JCA19SBKLCADC2XELCAYY41Q1CAXR3UQVCAHQ7XZMCAEUFLJLCA16WSVVCAQIZJ3FCAG0YWXGCACBIK49CAR4OOJ1CAC7G82YCALT80J1CA74NZ9J.jpg"/>
          <p:cNvPicPr>
            <a:picLocks noChangeAspect="1"/>
          </p:cNvPicPr>
          <p:nvPr/>
        </p:nvPicPr>
        <p:blipFill>
          <a:blip r:embed="rId5" cstate="print"/>
          <a:stretch>
            <a:fillRect/>
          </a:stretch>
        </p:blipFill>
        <p:spPr>
          <a:xfrm>
            <a:off x="6084168" y="4005064"/>
            <a:ext cx="494647" cy="538360"/>
          </a:xfrm>
          <a:prstGeom prst="rect">
            <a:avLst/>
          </a:prstGeom>
        </p:spPr>
      </p:pic>
      <p:sp>
        <p:nvSpPr>
          <p:cNvPr id="8" name="ZoneTexte 7"/>
          <p:cNvSpPr txBox="1"/>
          <p:nvPr/>
        </p:nvSpPr>
        <p:spPr>
          <a:xfrm>
            <a:off x="6012160" y="3501008"/>
            <a:ext cx="576064" cy="584775"/>
          </a:xfrm>
          <a:prstGeom prst="rect">
            <a:avLst/>
          </a:prstGeom>
          <a:noFill/>
        </p:spPr>
        <p:txBody>
          <a:bodyPr wrap="square" rtlCol="0">
            <a:spAutoFit/>
          </a:bodyPr>
          <a:lstStyle/>
          <a:p>
            <a:r>
              <a:rPr lang="fr-FR" dirty="0" smtClean="0"/>
              <a:t>X </a:t>
            </a:r>
            <a:r>
              <a:rPr lang="fr-FR" sz="3200" b="1" dirty="0" smtClean="0"/>
              <a:t>6</a:t>
            </a:r>
            <a:endParaRPr lang="fr-FR" sz="32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2205 -0.01875 C 0.24913 -0.00718 0.37622 0.0044 0.43368 -0.06898 C 0.49115 -0.14213 0.46076 -0.38472 0.46701 -0.4588 C 0.47326 -0.53287 0.47309 -0.50532 0.47135 -0.51296 " pathEditMode="relative" rAng="0" ptsTypes="aaaA">
                                      <p:cBhvr>
                                        <p:cTn id="6" dur="500" fill="hold"/>
                                        <p:tgtEl>
                                          <p:spTgt spid="5"/>
                                        </p:tgtEl>
                                        <p:attrNameLst>
                                          <p:attrName>ppt_x</p:attrName>
                                          <p:attrName>ppt_y</p:attrName>
                                        </p:attrNameLst>
                                      </p:cBhvr>
                                      <p:rCtr x="185" y="-246"/>
                                    </p:animMotion>
                                  </p:childTnLst>
                                </p:cTn>
                              </p:par>
                              <p:par>
                                <p:cTn id="7" presetID="8" presetClass="entr" presetSubtype="32"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amond(out)">
                                      <p:cBhvr>
                                        <p:cTn id="9" dur="500"/>
                                        <p:tgtEl>
                                          <p:spTgt spid="6"/>
                                        </p:tgtEl>
                                      </p:cBhvr>
                                    </p:animEffect>
                                  </p:childTnLst>
                                </p:cTn>
                              </p:par>
                              <p:par>
                                <p:cTn id="10" presetID="8" presetClass="entr" presetSubtype="32"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ou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857232"/>
            <a:ext cx="7918648" cy="5357850"/>
          </a:xfrm>
        </p:spPr>
        <p:txBody>
          <a:bodyPr>
            <a:normAutofit/>
          </a:bodyPr>
          <a:lstStyle/>
          <a:p>
            <a:r>
              <a:rPr lang="fr-FR" u="sng" dirty="0" smtClean="0"/>
              <a:t>Développement de </a:t>
            </a:r>
            <a:br>
              <a:rPr lang="fr-FR" u="sng" dirty="0" smtClean="0"/>
            </a:br>
            <a:r>
              <a:rPr lang="fr-FR" u="sng" dirty="0" smtClean="0"/>
              <a:t>l’étude de cas n°3</a:t>
            </a:r>
            <a:r>
              <a:rPr lang="fr-FR" dirty="0" smtClean="0"/>
              <a:t/>
            </a:r>
            <a:br>
              <a:rPr lang="fr-FR" dirty="0" smtClean="0"/>
            </a:br>
            <a:endParaRPr lang="fr-FR" dirty="0"/>
          </a:p>
        </p:txBody>
      </p:sp>
      <p:pic>
        <p:nvPicPr>
          <p:cNvPr id="4" name="Image 20" descr="graph_lgt_petit.jpg"/>
          <p:cNvPicPr>
            <a:picLocks noChangeAspect="1"/>
          </p:cNvPicPr>
          <p:nvPr/>
        </p:nvPicPr>
        <p:blipFill>
          <a:blip r:embed="rId4" cstate="print"/>
          <a:srcRect r="20294"/>
          <a:stretch>
            <a:fillRect/>
          </a:stretch>
        </p:blipFill>
        <p:spPr bwMode="auto">
          <a:xfrm>
            <a:off x="1" y="981075"/>
            <a:ext cx="971551" cy="4751388"/>
          </a:xfrm>
          <a:prstGeom prst="rect">
            <a:avLst/>
          </a:prstGeom>
          <a:noFill/>
          <a:ln w="9525">
            <a:noFill/>
            <a:miter lim="800000"/>
            <a:headEnd/>
            <a:tailEnd/>
          </a:ln>
        </p:spPr>
      </p:pic>
      <p:pic>
        <p:nvPicPr>
          <p:cNvPr id="6" name="Image 8" descr="2nd_CIT.png"/>
          <p:cNvPicPr>
            <a:picLocks noChangeAspect="1"/>
          </p:cNvPicPr>
          <p:nvPr/>
        </p:nvPicPr>
        <p:blipFill>
          <a:blip r:embed="rId5" cstate="print"/>
          <a:srcRect/>
          <a:stretch>
            <a:fillRect/>
          </a:stretch>
        </p:blipFill>
        <p:spPr bwMode="auto">
          <a:xfrm>
            <a:off x="7164289" y="260648"/>
            <a:ext cx="1562100" cy="1562100"/>
          </a:xfrm>
          <a:prstGeom prst="rect">
            <a:avLst/>
          </a:prstGeom>
          <a:noFill/>
          <a:ln w="9525">
            <a:noFill/>
            <a:miter lim="800000"/>
            <a:headEnd/>
            <a:tailEnd/>
          </a:ln>
        </p:spPr>
      </p:pic>
    </p:spTree>
    <p:custDataLst>
      <p:tags r:id="rId1"/>
    </p:custData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0" descr="graph_lgt_petit.jpg"/>
          <p:cNvPicPr>
            <a:picLocks noChangeAspect="1"/>
          </p:cNvPicPr>
          <p:nvPr/>
        </p:nvPicPr>
        <p:blipFill>
          <a:blip r:embed="rId3" cstate="print"/>
          <a:srcRect r="20294"/>
          <a:stretch>
            <a:fillRect/>
          </a:stretch>
        </p:blipFill>
        <p:spPr bwMode="auto">
          <a:xfrm>
            <a:off x="1" y="981075"/>
            <a:ext cx="971551" cy="4751388"/>
          </a:xfrm>
          <a:prstGeom prst="rect">
            <a:avLst/>
          </a:prstGeom>
          <a:noFill/>
          <a:ln w="9525">
            <a:noFill/>
            <a:miter lim="800000"/>
            <a:headEnd/>
            <a:tailEnd/>
          </a:ln>
        </p:spPr>
      </p:pic>
      <p:sp>
        <p:nvSpPr>
          <p:cNvPr id="4098" name="Rectangle 14"/>
          <p:cNvSpPr>
            <a:spLocks noChangeArrowheads="1"/>
          </p:cNvSpPr>
          <p:nvPr/>
        </p:nvSpPr>
        <p:spPr bwMode="auto">
          <a:xfrm>
            <a:off x="493713" y="0"/>
            <a:ext cx="8650287" cy="701675"/>
          </a:xfrm>
          <a:prstGeom prst="rect">
            <a:avLst/>
          </a:prstGeom>
          <a:noFill/>
          <a:ln w="9525">
            <a:noFill/>
            <a:miter lim="800000"/>
            <a:headEnd/>
            <a:tailEnd/>
          </a:ln>
        </p:spPr>
        <p:txBody>
          <a:bodyPr>
            <a:spAutoFit/>
          </a:bodyPr>
          <a:lstStyle/>
          <a:p>
            <a:pPr algn="ctr"/>
            <a:r>
              <a:rPr lang="fr-FR" sz="4000" b="1">
                <a:solidFill>
                  <a:schemeClr val="tx2"/>
                </a:solidFill>
              </a:rPr>
              <a:t>La démarche</a:t>
            </a:r>
            <a:r>
              <a:rPr lang="fr-FR" sz="2400" b="1">
                <a:solidFill>
                  <a:schemeClr val="tx2"/>
                </a:solidFill>
              </a:rPr>
              <a:t>  </a:t>
            </a:r>
          </a:p>
        </p:txBody>
      </p:sp>
      <p:sp>
        <p:nvSpPr>
          <p:cNvPr id="4099" name="Rectangle 14"/>
          <p:cNvSpPr>
            <a:spLocks noChangeArrowheads="1"/>
          </p:cNvSpPr>
          <p:nvPr/>
        </p:nvSpPr>
        <p:spPr bwMode="auto">
          <a:xfrm>
            <a:off x="2143125" y="1571625"/>
            <a:ext cx="2419350" cy="366713"/>
          </a:xfrm>
          <a:prstGeom prst="rect">
            <a:avLst/>
          </a:prstGeom>
          <a:noFill/>
          <a:ln w="9525">
            <a:noFill/>
            <a:miter lim="800000"/>
            <a:headEnd/>
            <a:tailEnd/>
          </a:ln>
        </p:spPr>
        <p:txBody>
          <a:bodyPr wrap="none">
            <a:spAutoFit/>
          </a:bodyPr>
          <a:lstStyle/>
          <a:p>
            <a:r>
              <a:rPr lang="fr-FR" b="1">
                <a:solidFill>
                  <a:schemeClr val="tx2"/>
                </a:solidFill>
              </a:rPr>
              <a:t>Données techniques</a:t>
            </a:r>
          </a:p>
        </p:txBody>
      </p:sp>
      <p:sp>
        <p:nvSpPr>
          <p:cNvPr id="18" name="Ellipse 17"/>
          <p:cNvSpPr/>
          <p:nvPr/>
        </p:nvSpPr>
        <p:spPr>
          <a:xfrm>
            <a:off x="714375" y="500063"/>
            <a:ext cx="2500313"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1" name="ZoneTexte 18"/>
          <p:cNvSpPr txBox="1">
            <a:spLocks noChangeArrowheads="1"/>
          </p:cNvSpPr>
          <p:nvPr/>
        </p:nvSpPr>
        <p:spPr bwMode="auto">
          <a:xfrm>
            <a:off x="1000125" y="785813"/>
            <a:ext cx="2428875" cy="366712"/>
          </a:xfrm>
          <a:prstGeom prst="rect">
            <a:avLst/>
          </a:prstGeom>
          <a:noFill/>
          <a:ln w="9525">
            <a:noFill/>
            <a:miter lim="800000"/>
            <a:headEnd/>
            <a:tailEnd/>
          </a:ln>
        </p:spPr>
        <p:txBody>
          <a:bodyPr>
            <a:spAutoFit/>
          </a:bodyPr>
          <a:lstStyle/>
          <a:p>
            <a:r>
              <a:rPr lang="fr-FR" b="1">
                <a:solidFill>
                  <a:schemeClr val="tx2"/>
                </a:solidFill>
              </a:rPr>
              <a:t>Etude du Produit</a:t>
            </a:r>
          </a:p>
        </p:txBody>
      </p:sp>
      <p:sp>
        <p:nvSpPr>
          <p:cNvPr id="24" name="Ellipse 23"/>
          <p:cNvSpPr/>
          <p:nvPr/>
        </p:nvSpPr>
        <p:spPr>
          <a:xfrm>
            <a:off x="3929063" y="5357813"/>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3" name="ZoneTexte 24"/>
          <p:cNvSpPr txBox="1">
            <a:spLocks noChangeArrowheads="1"/>
          </p:cNvSpPr>
          <p:nvPr/>
        </p:nvSpPr>
        <p:spPr bwMode="auto">
          <a:xfrm>
            <a:off x="3923928" y="5517232"/>
            <a:ext cx="2428875" cy="641350"/>
          </a:xfrm>
          <a:prstGeom prst="rect">
            <a:avLst/>
          </a:prstGeom>
          <a:noFill/>
          <a:ln w="9525">
            <a:noFill/>
            <a:miter lim="800000"/>
            <a:headEnd/>
            <a:tailEnd/>
          </a:ln>
        </p:spPr>
        <p:txBody>
          <a:bodyPr>
            <a:spAutoFit/>
          </a:bodyPr>
          <a:lstStyle/>
          <a:p>
            <a:pPr algn="ctr"/>
            <a:r>
              <a:rPr lang="fr-FR" dirty="0"/>
              <a:t>Identification du principe d’innovation</a:t>
            </a:r>
          </a:p>
        </p:txBody>
      </p:sp>
      <p:cxnSp>
        <p:nvCxnSpPr>
          <p:cNvPr id="4104" name="Connecteur droit avec flèche 31"/>
          <p:cNvCxnSpPr>
            <a:cxnSpLocks noChangeShapeType="1"/>
            <a:stCxn id="18" idx="4"/>
          </p:cNvCxnSpPr>
          <p:nvPr/>
        </p:nvCxnSpPr>
        <p:spPr bwMode="auto">
          <a:xfrm rot="16200000" flipH="1">
            <a:off x="1115728" y="2348992"/>
            <a:ext cx="4017044" cy="2319436"/>
          </a:xfrm>
          <a:prstGeom prst="straightConnector1">
            <a:avLst/>
          </a:prstGeom>
          <a:noFill/>
          <a:ln w="25400" algn="ctr">
            <a:solidFill>
              <a:schemeClr val="tx2"/>
            </a:solidFill>
            <a:round/>
            <a:headEnd/>
            <a:tailEnd/>
          </a:ln>
        </p:spPr>
      </p:cxnSp>
      <p:sp>
        <p:nvSpPr>
          <p:cNvPr id="33" name="Ellipse 32"/>
          <p:cNvSpPr>
            <a:spLocks noChangeArrowheads="1"/>
          </p:cNvSpPr>
          <p:nvPr/>
        </p:nvSpPr>
        <p:spPr bwMode="auto">
          <a:xfrm>
            <a:off x="1285875" y="2000250"/>
            <a:ext cx="2643188" cy="1000125"/>
          </a:xfrm>
          <a:prstGeom prst="ellipse">
            <a:avLst/>
          </a:prstGeom>
          <a:solidFill>
            <a:schemeClr val="tx2"/>
          </a:solidFill>
          <a:ln w="25400" algn="ctr">
            <a:solidFill>
              <a:srgbClr val="385D8A"/>
            </a:solidFill>
            <a:round/>
            <a:headEnd/>
            <a:tailEnd/>
          </a:ln>
        </p:spPr>
        <p:txBody>
          <a:bodyPr anchor="ctr"/>
          <a:lstStyle/>
          <a:p>
            <a:pPr algn="ctr">
              <a:defRPr/>
            </a:pPr>
            <a:endParaRPr lang="fr-FR">
              <a:solidFill>
                <a:schemeClr val="lt1"/>
              </a:solidFill>
              <a:latin typeface="+mn-lt"/>
            </a:endParaRPr>
          </a:p>
        </p:txBody>
      </p:sp>
      <p:sp>
        <p:nvSpPr>
          <p:cNvPr id="4106" name="ZoneTexte 33"/>
          <p:cNvSpPr txBox="1">
            <a:spLocks noChangeArrowheads="1"/>
          </p:cNvSpPr>
          <p:nvPr/>
        </p:nvSpPr>
        <p:spPr bwMode="auto">
          <a:xfrm>
            <a:off x="1285875" y="2143125"/>
            <a:ext cx="2571750" cy="641350"/>
          </a:xfrm>
          <a:prstGeom prst="rect">
            <a:avLst/>
          </a:prstGeom>
          <a:noFill/>
          <a:ln w="9525">
            <a:noFill/>
            <a:miter lim="800000"/>
            <a:headEnd/>
            <a:tailEnd/>
          </a:ln>
        </p:spPr>
        <p:txBody>
          <a:bodyPr>
            <a:spAutoFit/>
          </a:bodyPr>
          <a:lstStyle/>
          <a:p>
            <a:pPr algn="ctr"/>
            <a:r>
              <a:rPr lang="fr-FR" b="1">
                <a:solidFill>
                  <a:schemeClr val="bg1"/>
                </a:solidFill>
              </a:rPr>
              <a:t>Identification de l’évolution du produit</a:t>
            </a:r>
          </a:p>
        </p:txBody>
      </p:sp>
      <p:sp>
        <p:nvSpPr>
          <p:cNvPr id="35" name="Ellipse 34"/>
          <p:cNvSpPr/>
          <p:nvPr/>
        </p:nvSpPr>
        <p:spPr>
          <a:xfrm>
            <a:off x="2214563" y="3714750"/>
            <a:ext cx="2643187"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8" name="ZoneTexte 35"/>
          <p:cNvSpPr txBox="1">
            <a:spLocks noChangeArrowheads="1"/>
          </p:cNvSpPr>
          <p:nvPr/>
        </p:nvSpPr>
        <p:spPr bwMode="auto">
          <a:xfrm>
            <a:off x="2286000" y="3741738"/>
            <a:ext cx="2500313" cy="915987"/>
          </a:xfrm>
          <a:prstGeom prst="rect">
            <a:avLst/>
          </a:prstGeom>
          <a:noFill/>
          <a:ln w="9525">
            <a:noFill/>
            <a:miter lim="800000"/>
            <a:headEnd/>
            <a:tailEnd/>
          </a:ln>
        </p:spPr>
        <p:txBody>
          <a:bodyPr>
            <a:spAutoFit/>
          </a:bodyPr>
          <a:lstStyle/>
          <a:p>
            <a:pPr algn="ctr"/>
            <a:r>
              <a:rPr lang="fr-FR" dirty="0"/>
              <a:t>Identification de l’innovation technologique</a:t>
            </a:r>
          </a:p>
        </p:txBody>
      </p:sp>
      <p:sp>
        <p:nvSpPr>
          <p:cNvPr id="4109" name="Rectangle 37"/>
          <p:cNvSpPr>
            <a:spLocks noChangeArrowheads="1"/>
          </p:cNvSpPr>
          <p:nvPr/>
        </p:nvSpPr>
        <p:spPr bwMode="auto">
          <a:xfrm>
            <a:off x="2771800" y="3284984"/>
            <a:ext cx="2357437" cy="369332"/>
          </a:xfrm>
          <a:prstGeom prst="rect">
            <a:avLst/>
          </a:prstGeom>
          <a:noFill/>
          <a:ln w="9525">
            <a:noFill/>
            <a:miter lim="800000"/>
            <a:headEnd/>
            <a:tailEnd/>
          </a:ln>
        </p:spPr>
        <p:txBody>
          <a:bodyPr>
            <a:spAutoFit/>
          </a:bodyPr>
          <a:lstStyle/>
          <a:p>
            <a:pPr algn="ctr"/>
            <a:r>
              <a:rPr lang="fr-FR" dirty="0" smtClean="0"/>
              <a:t>brevets</a:t>
            </a:r>
            <a:endParaRPr lang="fr-FR" dirty="0"/>
          </a:p>
        </p:txBody>
      </p:sp>
      <p:sp>
        <p:nvSpPr>
          <p:cNvPr id="4110" name="Rectangle 38"/>
          <p:cNvSpPr>
            <a:spLocks noChangeArrowheads="1"/>
          </p:cNvSpPr>
          <p:nvPr/>
        </p:nvSpPr>
        <p:spPr bwMode="auto">
          <a:xfrm>
            <a:off x="3707904" y="4797152"/>
            <a:ext cx="2357437" cy="366713"/>
          </a:xfrm>
          <a:prstGeom prst="rect">
            <a:avLst/>
          </a:prstGeom>
          <a:noFill/>
          <a:ln w="9525">
            <a:noFill/>
            <a:miter lim="800000"/>
            <a:headEnd/>
            <a:tailEnd/>
          </a:ln>
        </p:spPr>
        <p:txBody>
          <a:bodyPr>
            <a:spAutoFit/>
          </a:bodyPr>
          <a:lstStyle/>
          <a:p>
            <a:pPr algn="ctr"/>
            <a:r>
              <a:rPr lang="fr-FR" dirty="0"/>
              <a:t>Caractérisation</a:t>
            </a:r>
          </a:p>
        </p:txBody>
      </p:sp>
      <p:sp>
        <p:nvSpPr>
          <p:cNvPr id="4111" name="Line 23"/>
          <p:cNvSpPr>
            <a:spLocks noChangeShapeType="1"/>
          </p:cNvSpPr>
          <p:nvPr/>
        </p:nvSpPr>
        <p:spPr bwMode="auto">
          <a:xfrm>
            <a:off x="1930400" y="1465263"/>
            <a:ext cx="337344" cy="523577"/>
          </a:xfrm>
          <a:prstGeom prst="line">
            <a:avLst/>
          </a:prstGeom>
          <a:noFill/>
          <a:ln w="38100">
            <a:solidFill>
              <a:schemeClr val="tx2"/>
            </a:solidFill>
            <a:round/>
            <a:headEnd/>
            <a:tailEnd type="stealth" w="lg" len="lg"/>
          </a:ln>
        </p:spPr>
        <p:txBody>
          <a:bodyPr/>
          <a:lstStyle/>
          <a:p>
            <a:endParaRPr lang="fr-FR"/>
          </a:p>
        </p:txBody>
      </p:sp>
      <p:sp>
        <p:nvSpPr>
          <p:cNvPr id="4113" name="Rectangle 45"/>
          <p:cNvSpPr>
            <a:spLocks noChangeArrowheads="1"/>
          </p:cNvSpPr>
          <p:nvPr/>
        </p:nvSpPr>
        <p:spPr bwMode="auto">
          <a:xfrm>
            <a:off x="6115050" y="4779963"/>
            <a:ext cx="2071688" cy="366712"/>
          </a:xfrm>
          <a:prstGeom prst="rect">
            <a:avLst/>
          </a:prstGeom>
          <a:noFill/>
          <a:ln w="9525">
            <a:noFill/>
            <a:miter lim="800000"/>
            <a:headEnd/>
            <a:tailEnd/>
          </a:ln>
        </p:spPr>
        <p:txBody>
          <a:bodyPr>
            <a:spAutoFit/>
          </a:bodyPr>
          <a:lstStyle/>
          <a:p>
            <a:pPr algn="ctr"/>
            <a:r>
              <a:rPr lang="fr-FR" dirty="0" smtClean="0"/>
              <a:t>Expérimentation</a:t>
            </a:r>
            <a:endParaRPr lang="fr-FR" dirty="0"/>
          </a:p>
        </p:txBody>
      </p:sp>
      <p:cxnSp>
        <p:nvCxnSpPr>
          <p:cNvPr id="4114" name="Connecteur droit avec flèche 39"/>
          <p:cNvCxnSpPr>
            <a:cxnSpLocks noChangeShapeType="1"/>
          </p:cNvCxnSpPr>
          <p:nvPr/>
        </p:nvCxnSpPr>
        <p:spPr bwMode="auto">
          <a:xfrm rot="5400000" flipH="1" flipV="1">
            <a:off x="4569619" y="2826544"/>
            <a:ext cx="4279900" cy="1211262"/>
          </a:xfrm>
          <a:prstGeom prst="straightConnector1">
            <a:avLst/>
          </a:prstGeom>
          <a:noFill/>
          <a:ln w="25400" algn="ctr">
            <a:solidFill>
              <a:schemeClr val="tx2"/>
            </a:solidFill>
            <a:round/>
            <a:headEnd/>
            <a:tailEnd type="arrow" w="med" len="med"/>
          </a:ln>
        </p:spPr>
      </p:cxnSp>
      <p:sp>
        <p:nvSpPr>
          <p:cNvPr id="27" name="Ellipse 26"/>
          <p:cNvSpPr/>
          <p:nvPr/>
        </p:nvSpPr>
        <p:spPr>
          <a:xfrm>
            <a:off x="5961063" y="652463"/>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6" name="ZoneTexte 18"/>
          <p:cNvSpPr txBox="1">
            <a:spLocks noChangeArrowheads="1"/>
          </p:cNvSpPr>
          <p:nvPr/>
        </p:nvSpPr>
        <p:spPr bwMode="auto">
          <a:xfrm>
            <a:off x="7262813" y="1677988"/>
            <a:ext cx="1663700" cy="369887"/>
          </a:xfrm>
          <a:prstGeom prst="rect">
            <a:avLst/>
          </a:prstGeom>
          <a:noFill/>
          <a:ln w="9525">
            <a:noFill/>
            <a:miter lim="800000"/>
            <a:headEnd/>
            <a:tailEnd/>
          </a:ln>
        </p:spPr>
        <p:txBody>
          <a:bodyPr>
            <a:spAutoFit/>
          </a:bodyPr>
          <a:lstStyle/>
          <a:p>
            <a:r>
              <a:rPr lang="fr-FR"/>
              <a:t>Compte rendu</a:t>
            </a:r>
          </a:p>
        </p:txBody>
      </p:sp>
      <p:sp>
        <p:nvSpPr>
          <p:cNvPr id="4117" name="Rectangle 14"/>
          <p:cNvSpPr>
            <a:spLocks noChangeArrowheads="1"/>
          </p:cNvSpPr>
          <p:nvPr/>
        </p:nvSpPr>
        <p:spPr bwMode="auto">
          <a:xfrm>
            <a:off x="6635750" y="955675"/>
            <a:ext cx="1146175" cy="368300"/>
          </a:xfrm>
          <a:prstGeom prst="rect">
            <a:avLst/>
          </a:prstGeom>
          <a:noFill/>
          <a:ln w="9525">
            <a:noFill/>
            <a:miter lim="800000"/>
            <a:headEnd/>
            <a:tailEnd/>
          </a:ln>
        </p:spPr>
        <p:txBody>
          <a:bodyPr wrap="none">
            <a:spAutoFit/>
          </a:bodyPr>
          <a:lstStyle/>
          <a:p>
            <a:r>
              <a:rPr lang="fr-FR"/>
              <a:t>Synthèse</a:t>
            </a:r>
          </a:p>
        </p:txBody>
      </p:sp>
      <p:sp>
        <p:nvSpPr>
          <p:cNvPr id="34" name="Ellipse 43"/>
          <p:cNvSpPr/>
          <p:nvPr/>
        </p:nvSpPr>
        <p:spPr>
          <a:xfrm>
            <a:off x="5380038" y="3781425"/>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19" name="ZoneTexte 44"/>
          <p:cNvSpPr txBox="1">
            <a:spLocks noChangeArrowheads="1"/>
          </p:cNvSpPr>
          <p:nvPr/>
        </p:nvSpPr>
        <p:spPr bwMode="auto">
          <a:xfrm>
            <a:off x="5508104" y="4005064"/>
            <a:ext cx="2384425" cy="915987"/>
          </a:xfrm>
          <a:prstGeom prst="rect">
            <a:avLst/>
          </a:prstGeom>
          <a:noFill/>
          <a:ln w="9525">
            <a:noFill/>
            <a:miter lim="800000"/>
            <a:headEnd/>
            <a:tailEnd/>
          </a:ln>
        </p:spPr>
        <p:txBody>
          <a:bodyPr>
            <a:spAutoFit/>
          </a:bodyPr>
          <a:lstStyle/>
          <a:p>
            <a:pPr algn="ctr"/>
            <a:r>
              <a:rPr lang="fr-FR" dirty="0" smtClean="0"/>
              <a:t>Découverte du principe de la solution</a:t>
            </a:r>
            <a:endParaRPr lang="fr-FR" dirty="0"/>
          </a:p>
        </p:txBody>
      </p:sp>
      <p:sp>
        <p:nvSpPr>
          <p:cNvPr id="25" name="Rectangle 45"/>
          <p:cNvSpPr>
            <a:spLocks noChangeArrowheads="1"/>
          </p:cNvSpPr>
          <p:nvPr/>
        </p:nvSpPr>
        <p:spPr bwMode="auto">
          <a:xfrm>
            <a:off x="6650038" y="3225800"/>
            <a:ext cx="2071687" cy="366713"/>
          </a:xfrm>
          <a:prstGeom prst="rect">
            <a:avLst/>
          </a:prstGeom>
          <a:noFill/>
          <a:ln w="9525">
            <a:noFill/>
            <a:miter lim="800000"/>
            <a:headEnd/>
            <a:tailEnd/>
          </a:ln>
        </p:spPr>
        <p:txBody>
          <a:bodyPr>
            <a:spAutoFit/>
          </a:bodyPr>
          <a:lstStyle/>
          <a:p>
            <a:pPr algn="ctr"/>
            <a:r>
              <a:rPr lang="fr-FR" dirty="0"/>
              <a:t>Caractérisation</a:t>
            </a:r>
          </a:p>
        </p:txBody>
      </p:sp>
      <p:sp>
        <p:nvSpPr>
          <p:cNvPr id="26" name="Ellipse 25"/>
          <p:cNvSpPr/>
          <p:nvPr/>
        </p:nvSpPr>
        <p:spPr>
          <a:xfrm>
            <a:off x="5761038" y="2082800"/>
            <a:ext cx="2500312"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ZoneTexte 44"/>
          <p:cNvSpPr txBox="1">
            <a:spLocks noChangeArrowheads="1"/>
          </p:cNvSpPr>
          <p:nvPr/>
        </p:nvSpPr>
        <p:spPr bwMode="auto">
          <a:xfrm>
            <a:off x="5802313" y="2241550"/>
            <a:ext cx="2428875" cy="641350"/>
          </a:xfrm>
          <a:prstGeom prst="rect">
            <a:avLst/>
          </a:prstGeom>
          <a:noFill/>
          <a:ln w="9525">
            <a:noFill/>
            <a:miter lim="800000"/>
            <a:headEnd/>
            <a:tailEnd/>
          </a:ln>
        </p:spPr>
        <p:txBody>
          <a:bodyPr>
            <a:spAutoFit/>
          </a:bodyPr>
          <a:lstStyle/>
          <a:p>
            <a:pPr algn="ctr"/>
            <a:r>
              <a:rPr lang="fr-FR" dirty="0"/>
              <a:t>Identification de la loi d’évolution</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3"/>
</p:tagLst>
</file>

<file path=ppt/tags/tag2.xml><?xml version="1.0" encoding="utf-8"?>
<p:tagLst xmlns:a="http://schemas.openxmlformats.org/drawingml/2006/main" xmlns:r="http://schemas.openxmlformats.org/officeDocument/2006/relationships" xmlns:p="http://schemas.openxmlformats.org/presentationml/2006/main">
  <p:tag name="TIMING" val="|16.3"/>
</p:tagLst>
</file>

<file path=ppt/tags/tag3.xml><?xml version="1.0" encoding="utf-8"?>
<p:tagLst xmlns:a="http://schemas.openxmlformats.org/drawingml/2006/main" xmlns:r="http://schemas.openxmlformats.org/officeDocument/2006/relationships" xmlns:p="http://schemas.openxmlformats.org/presentationml/2006/main">
  <p:tag name="TIMING" val="|16.3"/>
</p:tagLst>
</file>

<file path=ppt/tags/tag4.xml><?xml version="1.0" encoding="utf-8"?>
<p:tagLst xmlns:a="http://schemas.openxmlformats.org/drawingml/2006/main" xmlns:r="http://schemas.openxmlformats.org/officeDocument/2006/relationships" xmlns:p="http://schemas.openxmlformats.org/presentationml/2006/main">
  <p:tag name="TIMING" val="|16.3"/>
</p:tagLst>
</file>

<file path=ppt/tags/tag5.xml><?xml version="1.0" encoding="utf-8"?>
<p:tagLst xmlns:a="http://schemas.openxmlformats.org/drawingml/2006/main" xmlns:r="http://schemas.openxmlformats.org/officeDocument/2006/relationships" xmlns:p="http://schemas.openxmlformats.org/presentationml/2006/main">
  <p:tag name="TIMING" val="|16.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1062</Words>
  <Application>Microsoft Office PowerPoint</Application>
  <PresentationFormat>Affichage à l'écran (4:3)</PresentationFormat>
  <Paragraphs>188</Paragraphs>
  <Slides>23</Slides>
  <Notes>19</Notes>
  <HiddenSlides>0</HiddenSlides>
  <MMClips>1</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25" baseType="lpstr">
      <vt:lpstr>Thème Office</vt:lpstr>
      <vt:lpstr>Acrobat Document</vt:lpstr>
      <vt:lpstr>Innovations sur la guitare électrique :</vt:lpstr>
      <vt:lpstr>Diapositive 2</vt:lpstr>
      <vt:lpstr>Diapositive 3</vt:lpstr>
      <vt:lpstr>3 études de cas  n°1 : Information      n°2 : Matériau et Structure      n°3 : Energie </vt:lpstr>
      <vt:lpstr>Diapositive 5</vt:lpstr>
      <vt:lpstr>Diapositive 6</vt:lpstr>
      <vt:lpstr>Diapositive 7</vt:lpstr>
      <vt:lpstr>Développement de  l’étude de cas n°3 </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Synthèse des connaissances </vt:lpstr>
      <vt:lpstr>Diapositive 20</vt:lpstr>
      <vt:lpstr>Diapositive 21</vt:lpstr>
      <vt:lpstr>Diapositive 22</vt:lpstr>
      <vt:lpstr>Diapositive 23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sur la guitare électrique :</dc:title>
  <dc:creator> </dc:creator>
  <cp:lastModifiedBy> </cp:lastModifiedBy>
  <cp:revision>157</cp:revision>
  <dcterms:created xsi:type="dcterms:W3CDTF">2011-03-05T08:58:27Z</dcterms:created>
  <dcterms:modified xsi:type="dcterms:W3CDTF">2011-05-05T17:18:39Z</dcterms:modified>
</cp:coreProperties>
</file>