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3" r:id="rId3"/>
    <p:sldId id="296" r:id="rId4"/>
    <p:sldId id="323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286" r:id="rId22"/>
    <p:sldId id="287" r:id="rId23"/>
    <p:sldId id="288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291" r:id="rId35"/>
  </p:sldIdLst>
  <p:sldSz cx="8640763" cy="4856163"/>
  <p:notesSz cx="6662738" cy="9926638"/>
  <p:defaultTextStyle>
    <a:defPPr>
      <a:defRPr lang="fr-FR"/>
    </a:defPPr>
    <a:lvl1pPr marL="0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5602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1205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6807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42410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28012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13615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99217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84820" algn="l" defTabSz="38560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0066CC"/>
    <a:srgbClr val="CCFF33"/>
    <a:srgbClr val="99FF33"/>
    <a:srgbClr val="009900"/>
    <a:srgbClr val="FFFF99"/>
    <a:srgbClr val="FFCC00"/>
    <a:srgbClr val="FF9933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9" autoAdjust="0"/>
    <p:restoredTop sz="85422" autoAdjust="0"/>
  </p:normalViewPr>
  <p:slideViewPr>
    <p:cSldViewPr snapToObjects="1">
      <p:cViewPr>
        <p:scale>
          <a:sx n="100" d="100"/>
          <a:sy n="100" d="100"/>
        </p:scale>
        <p:origin x="-396" y="-264"/>
      </p:cViewPr>
      <p:guideLst>
        <p:guide orient="horz" pos="1530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quad01\Desktop\10%20mai%202011%20pres%20paris\sa\Loritz-Cohortes_S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quad01\Desktop\10%20mai%202011%20pres%20paris\sa\Loritz-Cohortes_SA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DT\Desktop\PWP%202011\S&#233;minaire%20110510\ET_sa10mai2011\Loritz-Cohortes_S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DT\Desktop\PWP%202011\S&#233;minaire%20110510\ET_sa10mai2011\Loritz-Cohortes_S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2007</c:v>
          </c:tx>
          <c:invertIfNegative val="0"/>
          <c:dLbls>
            <c:dLbl>
              <c:idx val="0"/>
              <c:layout>
                <c:manualLayout>
                  <c:x val="1.8320799787667024E-2"/>
                  <c:y val="-2.371263043339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1666666666666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Feuil1!$E$7:$E$8</c:f>
              <c:numCache>
                <c:formatCode>0.00%</c:formatCode>
                <c:ptCount val="2"/>
                <c:pt idx="0">
                  <c:v>0.49152542372881386</c:v>
                </c:pt>
                <c:pt idx="1">
                  <c:v>0.18483412322274881</c:v>
                </c:pt>
              </c:numCache>
            </c:numRef>
          </c:val>
        </c:ser>
        <c:ser>
          <c:idx val="1"/>
          <c:order val="1"/>
          <c:tx>
            <c:v>2008</c:v>
          </c:tx>
          <c:invertIfNegative val="0"/>
          <c:dLbls>
            <c:dLbl>
              <c:idx val="0"/>
              <c:layout>
                <c:manualLayout>
                  <c:x val="3.0555555555555586E-2"/>
                  <c:y val="-2.777777777777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19E-2"/>
                  <c:y val="-2.7777777777777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Feuil1!$E$12:$E$13</c:f>
              <c:numCache>
                <c:formatCode>0.00%</c:formatCode>
                <c:ptCount val="2"/>
                <c:pt idx="0">
                  <c:v>0.27777777777777801</c:v>
                </c:pt>
                <c:pt idx="1">
                  <c:v>0.20652173913043487</c:v>
                </c:pt>
              </c:numCache>
            </c:numRef>
          </c:val>
        </c:ser>
        <c:ser>
          <c:idx val="2"/>
          <c:order val="2"/>
          <c:tx>
            <c:v>2009</c:v>
          </c:tx>
          <c:invertIfNegative val="0"/>
          <c:dLbls>
            <c:dLbl>
              <c:idx val="0"/>
              <c:layout>
                <c:manualLayout>
                  <c:x val="3.9138675081345255E-2"/>
                  <c:y val="-9.3495934959349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184719887542085E-2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Feuil1!$E$17:$E$18</c:f>
              <c:numCache>
                <c:formatCode>0.00%</c:formatCode>
                <c:ptCount val="2"/>
                <c:pt idx="0">
                  <c:v>0.28235294117647086</c:v>
                </c:pt>
                <c:pt idx="1">
                  <c:v>0.18487394957983194</c:v>
                </c:pt>
              </c:numCache>
            </c:numRef>
          </c:val>
        </c:ser>
        <c:ser>
          <c:idx val="3"/>
          <c:order val="3"/>
          <c:tx>
            <c:v>2010</c:v>
          </c:tx>
          <c:invertIfNegative val="0"/>
          <c:dLbls>
            <c:dLbl>
              <c:idx val="0"/>
              <c:layout>
                <c:manualLayout>
                  <c:x val="4.25094615981991E-2"/>
                  <c:y val="-2.3599961590167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471959263519006E-2"/>
                  <c:y val="-2.60841175340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i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Feuil1!$E$22:$E$23</c:f>
              <c:numCache>
                <c:formatCode>0.00%</c:formatCode>
                <c:ptCount val="2"/>
                <c:pt idx="0">
                  <c:v>0.27586206896551746</c:v>
                </c:pt>
                <c:pt idx="1">
                  <c:v>0.20812182741116753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475520"/>
        <c:axId val="234477056"/>
        <c:axId val="0"/>
      </c:bar3DChart>
      <c:catAx>
        <c:axId val="234475520"/>
        <c:scaling>
          <c:orientation val="minMax"/>
        </c:scaling>
        <c:delete val="1"/>
        <c:axPos val="b"/>
        <c:majorTickMark val="out"/>
        <c:minorTickMark val="none"/>
        <c:tickLblPos val="none"/>
        <c:crossAx val="234477056"/>
        <c:crosses val="autoZero"/>
        <c:auto val="0"/>
        <c:lblAlgn val="ctr"/>
        <c:lblOffset val="100"/>
        <c:noMultiLvlLbl val="0"/>
      </c:catAx>
      <c:valAx>
        <c:axId val="23447705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34475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283868163273345"/>
          <c:y val="0.14703594067806036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'Bilan Voeux'!$A$3</c:f>
              <c:strCache>
                <c:ptCount val="1"/>
                <c:pt idx="0">
                  <c:v>CIT-SI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-8.6520713025871998E-2"/>
                  <c:y val="0.22184237386993291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S-SVT</a:t>
                    </a:r>
                  </a:p>
                  <a:p>
                    <a:r>
                      <a:rPr lang="en-US" sz="900"/>
                      <a:t>20</a:t>
                    </a:r>
                  </a:p>
                  <a:p>
                    <a:r>
                      <a:rPr lang="en-US" sz="900"/>
                      <a:t>10%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423671186925336"/>
                  <c:y val="-4.9733522892971747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68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32%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9240709384190369"/>
                  <c:y val="-5.3205745115193909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108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51%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8866068810148376E-2"/>
                  <c:y val="0.22389892077935064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Autre</a:t>
                    </a:r>
                  </a:p>
                  <a:p>
                    <a:r>
                      <a:rPr lang="en-US" sz="900"/>
                      <a:t>15</a:t>
                    </a:r>
                  </a:p>
                  <a:p>
                    <a:r>
                      <a:rPr lang="en-US" sz="900"/>
                      <a:t>7%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'Bilan Voeux'!$B$2:$E$2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  <c:pt idx="3">
                  <c:v>Autre</c:v>
                </c:pt>
              </c:strCache>
            </c:strRef>
          </c:cat>
          <c:val>
            <c:numRef>
              <c:f>'Bilan Voeux'!$B$3:$E$3</c:f>
              <c:numCache>
                <c:formatCode>General</c:formatCode>
                <c:ptCount val="4"/>
                <c:pt idx="0">
                  <c:v>20</c:v>
                </c:pt>
                <c:pt idx="1">
                  <c:v>68</c:v>
                </c:pt>
                <c:pt idx="2">
                  <c:v>108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367530591838999"/>
          <c:y val="0.14033220241907304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'Bilan Voeux'!$A$4</c:f>
              <c:strCache>
                <c:ptCount val="1"/>
                <c:pt idx="0">
                  <c:v>SA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-0.15180813242973012"/>
                  <c:y val="0.15227885592422435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/>
                      <a:t>S-SVT</a:t>
                    </a:r>
                  </a:p>
                  <a:p>
                    <a:r>
                      <a:rPr lang="en-US" sz="900" dirty="0"/>
                      <a:t>19</a:t>
                    </a:r>
                  </a:p>
                  <a:p>
                    <a:r>
                      <a:rPr lang="en-US" sz="900" dirty="0" smtClean="0"/>
                      <a:t>32%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27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46%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11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19%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5578031012427193E-2"/>
                  <c:y val="0.18506907723749993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Autre</a:t>
                    </a:r>
                  </a:p>
                  <a:p>
                    <a:r>
                      <a:rPr lang="en-US" sz="900"/>
                      <a:t>2</a:t>
                    </a:r>
                  </a:p>
                  <a:p>
                    <a:r>
                      <a:rPr lang="en-US" sz="900"/>
                      <a:t>3%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'Bilan Voeux'!$B$2:$E$2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  <c:pt idx="3">
                  <c:v>Autre</c:v>
                </c:pt>
              </c:strCache>
            </c:strRef>
          </c:cat>
          <c:val>
            <c:numRef>
              <c:f>'Bilan Voeux'!$B$4:$E$4</c:f>
              <c:numCache>
                <c:formatCode>General</c:formatCode>
                <c:ptCount val="4"/>
                <c:pt idx="0">
                  <c:v>19</c:v>
                </c:pt>
                <c:pt idx="1">
                  <c:v>27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022773535903426"/>
          <c:y val="0.14334025109938875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'Bilan Voeux'!$A$5</c:f>
              <c:strCache>
                <c:ptCount val="1"/>
                <c:pt idx="0">
                  <c:v>DD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900" dirty="0"/>
                      <a:t>S-SVT</a:t>
                    </a:r>
                  </a:p>
                  <a:p>
                    <a:r>
                      <a:rPr lang="en-US" sz="900" dirty="0"/>
                      <a:t>6</a:t>
                    </a:r>
                  </a:p>
                  <a:p>
                    <a:r>
                      <a:rPr lang="en-US" sz="900" dirty="0" smtClean="0"/>
                      <a:t>26%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4025709918186863"/>
                  <c:y val="-0.15515829739245846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8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37%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8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37%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2968514806697914"/>
                  <c:y val="6.1270903198773104E-2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err="1" smtClean="0"/>
                      <a:t>Autres</a:t>
                    </a:r>
                    <a:r>
                      <a:rPr lang="en-US" sz="900" dirty="0" smtClean="0"/>
                      <a:t> 0</a:t>
                    </a:r>
                    <a:r>
                      <a:rPr lang="en-US" sz="9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'Bilan Voeux'!$B$2:$E$2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  <c:pt idx="3">
                  <c:v>Autre</c:v>
                </c:pt>
              </c:strCache>
            </c:strRef>
          </c:cat>
          <c:val>
            <c:numRef>
              <c:f>'Bilan Voeux'!$B$5:$E$5</c:f>
              <c:numCache>
                <c:formatCode>General</c:formatCode>
                <c:ptCount val="4"/>
                <c:pt idx="0">
                  <c:v>6</c:v>
                </c:pt>
                <c:pt idx="1">
                  <c:v>8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076746648600584"/>
          <c:y val="0.1379907942755551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'Bilan Voeux'!$A$6</c:f>
              <c:strCache>
                <c:ptCount val="1"/>
                <c:pt idx="0">
                  <c:v>MPS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-0.21220090391855542"/>
                  <c:y val="-6.4099591717701979E-2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/>
                      <a:t>S-SVT</a:t>
                    </a:r>
                  </a:p>
                  <a:p>
                    <a:r>
                      <a:rPr lang="en-US" sz="900" dirty="0"/>
                      <a:t>21</a:t>
                    </a:r>
                  </a:p>
                  <a:p>
                    <a:r>
                      <a:rPr lang="en-US" sz="900" dirty="0" smtClean="0"/>
                      <a:t>57%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457068262256575"/>
                  <c:y val="-0.16991595838898454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4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>
                        <a:solidFill>
                          <a:schemeClr val="bg1"/>
                        </a:solidFill>
                      </a:rPr>
                      <a:t>11%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42127065246719"/>
                  <c:y val="0.10555212395525486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10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27%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8.5640881171933206E-2"/>
                  <c:y val="0.22741915886317687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Autre</a:t>
                    </a:r>
                  </a:p>
                  <a:p>
                    <a:r>
                      <a:rPr lang="en-US" sz="900"/>
                      <a:t>2</a:t>
                    </a:r>
                  </a:p>
                  <a:p>
                    <a:r>
                      <a:rPr lang="en-US" sz="900"/>
                      <a:t>5%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'Bilan Voeux'!$B$2:$E$2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  <c:pt idx="3">
                  <c:v>Autre</c:v>
                </c:pt>
              </c:strCache>
            </c:strRef>
          </c:cat>
          <c:val>
            <c:numRef>
              <c:f>'Bilan Voeux'!$B$6:$E$6</c:f>
              <c:numCache>
                <c:formatCode>General</c:formatCode>
                <c:ptCount val="4"/>
                <c:pt idx="0">
                  <c:v>21</c:v>
                </c:pt>
                <c:pt idx="1">
                  <c:v>4</c:v>
                </c:pt>
                <c:pt idx="2">
                  <c:v>10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2745983471964497"/>
          <c:y val="0.12302568455236551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2175119059740731"/>
          <c:y val="0.22629596361943374"/>
          <c:w val="0.6281156270820637"/>
          <c:h val="0.63532338542425959"/>
        </c:manualLayout>
      </c:layout>
      <c:pieChart>
        <c:varyColors val="1"/>
        <c:ser>
          <c:idx val="0"/>
          <c:order val="0"/>
          <c:tx>
            <c:strRef>
              <c:f>'Bilan Voeux'!$A$7</c:f>
              <c:strCache>
                <c:ptCount val="1"/>
                <c:pt idx="0">
                  <c:v>STNUM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900" dirty="0"/>
                      <a:t>S-SVT</a:t>
                    </a:r>
                  </a:p>
                  <a:p>
                    <a:r>
                      <a:rPr lang="en-US" sz="900" dirty="0"/>
                      <a:t>6</a:t>
                    </a:r>
                  </a:p>
                  <a:p>
                    <a:r>
                      <a:rPr lang="en-US" sz="900" dirty="0" smtClean="0"/>
                      <a:t>18%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2128082015409142"/>
                  <c:y val="-0.19738407699037619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12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37%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2530671478716474"/>
                  <c:y val="-4.8453760425123636E-2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11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33%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1486153673312019"/>
                  <c:y val="0.20283554136836671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Autre</a:t>
                    </a:r>
                  </a:p>
                  <a:p>
                    <a:r>
                      <a:rPr lang="en-US" sz="900"/>
                      <a:t>4</a:t>
                    </a:r>
                  </a:p>
                  <a:p>
                    <a:r>
                      <a:rPr lang="en-US" sz="900"/>
                      <a:t>12%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'Bilan Voeux'!$B$2:$E$2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  <c:pt idx="3">
                  <c:v>Autre</c:v>
                </c:pt>
              </c:strCache>
            </c:strRef>
          </c:cat>
          <c:val>
            <c:numRef>
              <c:f>'Bilan Voeux'!$B$7:$E$7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11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'Bilan Voeux'!$B$2</c:f>
              <c:strCache>
                <c:ptCount val="1"/>
                <c:pt idx="0">
                  <c:v>S-SVT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Voeux'!$B$3:$B$7</c:f>
              <c:numCache>
                <c:formatCode>General</c:formatCode>
                <c:ptCount val="5"/>
                <c:pt idx="0">
                  <c:v>20</c:v>
                </c:pt>
                <c:pt idx="1">
                  <c:v>19</c:v>
                </c:pt>
                <c:pt idx="2">
                  <c:v>6</c:v>
                </c:pt>
                <c:pt idx="3">
                  <c:v>21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'Bilan Voeux'!$C$2</c:f>
              <c:strCache>
                <c:ptCount val="1"/>
                <c:pt idx="0">
                  <c:v>S-SI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Voeux'!$C$3:$C$7</c:f>
              <c:numCache>
                <c:formatCode>General</c:formatCode>
                <c:ptCount val="5"/>
                <c:pt idx="0">
                  <c:v>68</c:v>
                </c:pt>
                <c:pt idx="1">
                  <c:v>27</c:v>
                </c:pt>
                <c:pt idx="2">
                  <c:v>8</c:v>
                </c:pt>
                <c:pt idx="3">
                  <c:v>4</c:v>
                </c:pt>
                <c:pt idx="4">
                  <c:v>12</c:v>
                </c:pt>
              </c:numCache>
            </c:numRef>
          </c:val>
        </c:ser>
        <c:ser>
          <c:idx val="2"/>
          <c:order val="2"/>
          <c:tx>
            <c:strRef>
              <c:f>'Bilan Voeux'!$D$2</c:f>
              <c:strCache>
                <c:ptCount val="1"/>
                <c:pt idx="0">
                  <c:v>STI2D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Voeux'!$D$3:$D$7</c:f>
              <c:numCache>
                <c:formatCode>General</c:formatCode>
                <c:ptCount val="5"/>
                <c:pt idx="0">
                  <c:v>108</c:v>
                </c:pt>
                <c:pt idx="1">
                  <c:v>11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</c:numCache>
            </c:numRef>
          </c:val>
        </c:ser>
        <c:ser>
          <c:idx val="3"/>
          <c:order val="3"/>
          <c:tx>
            <c:strRef>
              <c:f>'Bilan Voeux'!$E$2</c:f>
              <c:strCache>
                <c:ptCount val="1"/>
                <c:pt idx="0">
                  <c:v>Autre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Voeux'!$E$3:$E$7</c:f>
              <c:numCache>
                <c:formatCode>General</c:formatCode>
                <c:ptCount val="5"/>
                <c:pt idx="0">
                  <c:v>15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622144"/>
        <c:axId val="315623680"/>
        <c:axId val="0"/>
      </c:bar3DChart>
      <c:catAx>
        <c:axId val="315622144"/>
        <c:scaling>
          <c:orientation val="minMax"/>
        </c:scaling>
        <c:delete val="0"/>
        <c:axPos val="b"/>
        <c:majorTickMark val="out"/>
        <c:minorTickMark val="none"/>
        <c:tickLblPos val="nextTo"/>
        <c:crossAx val="315623680"/>
        <c:crosses val="autoZero"/>
        <c:auto val="1"/>
        <c:lblAlgn val="ctr"/>
        <c:lblOffset val="100"/>
        <c:noMultiLvlLbl val="0"/>
      </c:catAx>
      <c:valAx>
        <c:axId val="315623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562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10767436811033"/>
          <c:y val="0.2041447746150403"/>
          <c:w val="0.19056494529239254"/>
          <c:h val="0.239750724312874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/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'Bilan Voeux'!$B$2</c:f>
              <c:strCache>
                <c:ptCount val="1"/>
                <c:pt idx="0">
                  <c:v>S-SVT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Voeux'!$B$3:$B$7</c:f>
              <c:numCache>
                <c:formatCode>General</c:formatCode>
                <c:ptCount val="5"/>
                <c:pt idx="0">
                  <c:v>20</c:v>
                </c:pt>
                <c:pt idx="1">
                  <c:v>19</c:v>
                </c:pt>
                <c:pt idx="2">
                  <c:v>6</c:v>
                </c:pt>
                <c:pt idx="3">
                  <c:v>21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'Bilan Voeux'!$C$2</c:f>
              <c:strCache>
                <c:ptCount val="1"/>
                <c:pt idx="0">
                  <c:v>S-SI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Voeux'!$C$3:$C$7</c:f>
              <c:numCache>
                <c:formatCode>General</c:formatCode>
                <c:ptCount val="5"/>
                <c:pt idx="0">
                  <c:v>68</c:v>
                </c:pt>
                <c:pt idx="1">
                  <c:v>27</c:v>
                </c:pt>
                <c:pt idx="2">
                  <c:v>8</c:v>
                </c:pt>
                <c:pt idx="3">
                  <c:v>4</c:v>
                </c:pt>
                <c:pt idx="4">
                  <c:v>12</c:v>
                </c:pt>
              </c:numCache>
            </c:numRef>
          </c:val>
        </c:ser>
        <c:ser>
          <c:idx val="2"/>
          <c:order val="2"/>
          <c:tx>
            <c:strRef>
              <c:f>'Bilan Voeux'!$D$2</c:f>
              <c:strCache>
                <c:ptCount val="1"/>
                <c:pt idx="0">
                  <c:v>STI2D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Voeux'!$D$3:$D$7</c:f>
              <c:numCache>
                <c:formatCode>General</c:formatCode>
                <c:ptCount val="5"/>
                <c:pt idx="0">
                  <c:v>108</c:v>
                </c:pt>
                <c:pt idx="1">
                  <c:v>11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</c:numCache>
            </c:numRef>
          </c:val>
        </c:ser>
        <c:ser>
          <c:idx val="3"/>
          <c:order val="3"/>
          <c:tx>
            <c:strRef>
              <c:f>'Bilan Voeux'!$E$2</c:f>
              <c:strCache>
                <c:ptCount val="1"/>
                <c:pt idx="0">
                  <c:v>Autre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'Bilan Voeux'!$A$3:$A$7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'Bilan Voeux'!$E$3:$E$7</c:f>
              <c:numCache>
                <c:formatCode>General</c:formatCode>
                <c:ptCount val="5"/>
                <c:pt idx="0">
                  <c:v>15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823616"/>
        <c:axId val="231752448"/>
        <c:axId val="0"/>
      </c:bar3DChart>
      <c:catAx>
        <c:axId val="229823616"/>
        <c:scaling>
          <c:orientation val="minMax"/>
        </c:scaling>
        <c:delete val="0"/>
        <c:axPos val="b"/>
        <c:majorTickMark val="out"/>
        <c:minorTickMark val="none"/>
        <c:tickLblPos val="nextTo"/>
        <c:crossAx val="231752448"/>
        <c:crosses val="autoZero"/>
        <c:auto val="1"/>
        <c:lblAlgn val="ctr"/>
        <c:lblOffset val="100"/>
        <c:noMultiLvlLbl val="0"/>
      </c:catAx>
      <c:valAx>
        <c:axId val="231752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8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10767436811033"/>
          <c:y val="0.2041447746150403"/>
          <c:w val="0.19056494529239254"/>
          <c:h val="0.239750724312874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/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Bilan!$B$19</c:f>
              <c:strCache>
                <c:ptCount val="1"/>
                <c:pt idx="0">
                  <c:v>2010 (420)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33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00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00FF"/>
              </a:solidFill>
            </c:spPr>
          </c:dPt>
          <c:cat>
            <c:strRef>
              <c:f>Bilan!$A$20:$A$24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Bilan!$B$20:$B$24</c:f>
              <c:numCache>
                <c:formatCode>General</c:formatCode>
                <c:ptCount val="5"/>
                <c:pt idx="0">
                  <c:v>200</c:v>
                </c:pt>
                <c:pt idx="1">
                  <c:v>60</c:v>
                </c:pt>
                <c:pt idx="2">
                  <c:v>33</c:v>
                </c:pt>
                <c:pt idx="3">
                  <c:v>67</c:v>
                </c:pt>
                <c:pt idx="4">
                  <c:v>56</c:v>
                </c:pt>
              </c:numCache>
            </c:numRef>
          </c:val>
        </c:ser>
        <c:ser>
          <c:idx val="1"/>
          <c:order val="1"/>
          <c:tx>
            <c:strRef>
              <c:f>Bilan!$C$19</c:f>
              <c:strCache>
                <c:ptCount val="1"/>
                <c:pt idx="0">
                  <c:v>2011 (600)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C66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66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660066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0066"/>
              </a:solidFill>
            </c:spPr>
          </c:dPt>
          <c:cat>
            <c:strRef>
              <c:f>Bilan!$A$20:$A$24</c:f>
              <c:strCache>
                <c:ptCount val="5"/>
                <c:pt idx="0">
                  <c:v>CIT-SI</c:v>
                </c:pt>
                <c:pt idx="1">
                  <c:v>SA</c:v>
                </c:pt>
                <c:pt idx="2">
                  <c:v>DD</c:v>
                </c:pt>
                <c:pt idx="3">
                  <c:v>MPS</c:v>
                </c:pt>
                <c:pt idx="4">
                  <c:v>STNUM</c:v>
                </c:pt>
              </c:strCache>
            </c:strRef>
          </c:cat>
          <c:val>
            <c:numRef>
              <c:f>Bilan!$C$20:$C$24</c:f>
              <c:numCache>
                <c:formatCode>General</c:formatCode>
                <c:ptCount val="5"/>
                <c:pt idx="0">
                  <c:v>246</c:v>
                </c:pt>
                <c:pt idx="1">
                  <c:v>124</c:v>
                </c:pt>
                <c:pt idx="2">
                  <c:v>31</c:v>
                </c:pt>
                <c:pt idx="3">
                  <c:v>125</c:v>
                </c:pt>
                <c:pt idx="4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8869504"/>
        <c:axId val="318871040"/>
        <c:axId val="0"/>
      </c:bar3DChart>
      <c:catAx>
        <c:axId val="318869504"/>
        <c:scaling>
          <c:orientation val="minMax"/>
        </c:scaling>
        <c:delete val="0"/>
        <c:axPos val="b"/>
        <c:majorTickMark val="out"/>
        <c:minorTickMark val="none"/>
        <c:tickLblPos val="nextTo"/>
        <c:crossAx val="318871040"/>
        <c:crosses val="autoZero"/>
        <c:auto val="1"/>
        <c:lblAlgn val="ctr"/>
        <c:lblOffset val="100"/>
        <c:noMultiLvlLbl val="0"/>
      </c:catAx>
      <c:valAx>
        <c:axId val="318871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8869504"/>
        <c:crosses val="autoZero"/>
        <c:crossBetween val="between"/>
      </c:valAx>
      <c:spPr>
        <a:solidFill>
          <a:srgbClr val="FFFF99"/>
        </a:solidFill>
      </c:spPr>
    </c:plotArea>
    <c:plotVisOnly val="1"/>
    <c:dispBlanksAs val="gap"/>
    <c:showDLblsOverMax val="0"/>
  </c:chart>
  <c:txPr>
    <a:bodyPr/>
    <a:lstStyle/>
    <a:p>
      <a:pPr>
        <a:defRPr b="1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2007</c:v>
          </c:tx>
          <c:invertIfNegative val="0"/>
          <c:dLbls>
            <c:dLbl>
              <c:idx val="0"/>
              <c:layout>
                <c:manualLayout>
                  <c:x val="1.3888888888888911E-2"/>
                  <c:y val="-1.8518518518518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Feuil1!$H$7:$H$8</c:f>
              <c:numCache>
                <c:formatCode>0.00%</c:formatCode>
                <c:ptCount val="2"/>
                <c:pt idx="0" formatCode="0%">
                  <c:v>0.93220338983050799</c:v>
                </c:pt>
                <c:pt idx="1">
                  <c:v>0.83400000000000041</c:v>
                </c:pt>
              </c:numCache>
            </c:numRef>
          </c:val>
        </c:ser>
        <c:ser>
          <c:idx val="1"/>
          <c:order val="1"/>
          <c:tx>
            <c:v>2008</c:v>
          </c:tx>
          <c:invertIfNegative val="0"/>
          <c:dLbls>
            <c:dLbl>
              <c:idx val="0"/>
              <c:layout>
                <c:manualLayout>
                  <c:x val="1.1111111111111125E-2"/>
                  <c:y val="-2.3148148148148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687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Feuil1!$H$12:$H$13</c:f>
              <c:numCache>
                <c:formatCode>0%</c:formatCode>
                <c:ptCount val="2"/>
                <c:pt idx="0">
                  <c:v>0.92222222222222228</c:v>
                </c:pt>
                <c:pt idx="1">
                  <c:v>0.83695652173913049</c:v>
                </c:pt>
              </c:numCache>
            </c:numRef>
          </c:val>
        </c:ser>
        <c:ser>
          <c:idx val="2"/>
          <c:order val="2"/>
          <c:tx>
            <c:v>2009</c:v>
          </c:tx>
          <c:invertIfNegative val="0"/>
          <c:dLbls>
            <c:dLbl>
              <c:idx val="0"/>
              <c:layout>
                <c:manualLayout>
                  <c:x val="2.2222222222222282E-2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0000000001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Feuil1!$H$17:$H$18</c:f>
              <c:numCache>
                <c:formatCode>0%</c:formatCode>
                <c:ptCount val="2"/>
                <c:pt idx="0">
                  <c:v>0.85882352941176454</c:v>
                </c:pt>
                <c:pt idx="1">
                  <c:v>0.83193277310924352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401920"/>
        <c:axId val="261694592"/>
        <c:axId val="0"/>
      </c:bar3DChart>
      <c:catAx>
        <c:axId val="254401920"/>
        <c:scaling>
          <c:orientation val="minMax"/>
        </c:scaling>
        <c:delete val="1"/>
        <c:axPos val="b"/>
        <c:majorTickMark val="out"/>
        <c:minorTickMark val="none"/>
        <c:tickLblPos val="none"/>
        <c:crossAx val="261694592"/>
        <c:crosses val="autoZero"/>
        <c:auto val="1"/>
        <c:lblAlgn val="ctr"/>
        <c:lblOffset val="100"/>
        <c:noMultiLvlLbl val="0"/>
      </c:catAx>
      <c:valAx>
        <c:axId val="261694592"/>
        <c:scaling>
          <c:orientation val="minMax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54401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000"/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Feuil1!$K$47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0.19669126802002843"/>
                  <c:y val="0.1607673161102052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1883952549333598"/>
                  <c:y val="0.16915892097118645"/>
                </c:manualLayout>
              </c:layout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2.4528404889878137E-2"/>
                  <c:y val="0.170948719372737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Feuil1!$L$46:$O$46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</c:v>
                </c:pt>
                <c:pt idx="3">
                  <c:v>Autre</c:v>
                </c:pt>
              </c:strCache>
            </c:strRef>
          </c:cat>
          <c:val>
            <c:numRef>
              <c:f>Feuil1!$L$47:$O$47</c:f>
              <c:numCache>
                <c:formatCode>General</c:formatCode>
                <c:ptCount val="4"/>
                <c:pt idx="0">
                  <c:v>20</c:v>
                </c:pt>
                <c:pt idx="1">
                  <c:v>23</c:v>
                </c:pt>
                <c:pt idx="2">
                  <c:v>11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700" b="1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000"/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Feuil1!$K$49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>
                <c:manualLayout>
                  <c:x val="-0.20980029547958939"/>
                  <c:y val="-0.108828195699737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1827102178016448"/>
                  <c:y val="0.17269541526818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Feuil1!$L$46:$O$46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</c:v>
                </c:pt>
                <c:pt idx="3">
                  <c:v>Autre</c:v>
                </c:pt>
              </c:strCache>
            </c:strRef>
          </c:cat>
          <c:val>
            <c:numRef>
              <c:f>Feuil1!$L$49:$O$49</c:f>
              <c:numCache>
                <c:formatCode>General</c:formatCode>
                <c:ptCount val="4"/>
                <c:pt idx="0">
                  <c:v>46</c:v>
                </c:pt>
                <c:pt idx="1">
                  <c:v>10</c:v>
                </c:pt>
                <c:pt idx="2">
                  <c:v>11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700" b="1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000"/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Feuil1!$K$48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9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0029155175227553E-2"/>
                  <c:y val="0.156492166426531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Feuil1!$L$46:$O$46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</c:v>
                </c:pt>
                <c:pt idx="3">
                  <c:v>Autre</c:v>
                </c:pt>
              </c:strCache>
            </c:strRef>
          </c:cat>
          <c:val>
            <c:numRef>
              <c:f>Feuil1!$L$48:$O$48</c:f>
              <c:numCache>
                <c:formatCode>General</c:formatCode>
                <c:ptCount val="4"/>
                <c:pt idx="0">
                  <c:v>37</c:v>
                </c:pt>
                <c:pt idx="1">
                  <c:v>25</c:v>
                </c:pt>
                <c:pt idx="2">
                  <c:v>19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700" b="1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 sz="1000" dirty="0" smtClean="0"/>
              <a:t>2010 </a:t>
            </a:r>
            <a:r>
              <a:rPr lang="en-US" sz="1000" dirty="0"/>
              <a:t>(Intentions)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'Bilan Voeux'!$A$4</c:f>
              <c:strCache>
                <c:ptCount val="1"/>
                <c:pt idx="0">
                  <c:v>SA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6600FF"/>
              </a:solidFill>
            </c:spPr>
          </c:dPt>
          <c:dPt>
            <c:idx val="2"/>
            <c:bubble3D val="0"/>
            <c:spPr>
              <a:solidFill>
                <a:srgbClr val="0066FF"/>
              </a:solidFill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-0.17360190685564028"/>
                  <c:y val="0.16958609897455285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/>
                      <a:t>S-SVT</a:t>
                    </a:r>
                  </a:p>
                  <a:p>
                    <a:r>
                      <a:rPr lang="en-US" sz="900" dirty="0" smtClean="0"/>
                      <a:t>32%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46%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041933033850961"/>
                  <c:y val="0.17509237209193568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19</a:t>
                    </a:r>
                    <a:r>
                      <a:rPr lang="en-US" sz="900" dirty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0678423785142264E-2"/>
                  <c:y val="0.17922183333268379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err="1"/>
                      <a:t>Autre</a:t>
                    </a:r>
                    <a:endParaRPr lang="en-US" sz="900" dirty="0"/>
                  </a:p>
                  <a:p>
                    <a:r>
                      <a:rPr lang="en-US" sz="900" dirty="0" smtClean="0"/>
                      <a:t>3</a:t>
                    </a:r>
                    <a:r>
                      <a:rPr lang="en-US" sz="90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'Bilan Voeux'!$B$2:$E$2</c:f>
              <c:strCache>
                <c:ptCount val="4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  <c:pt idx="3">
                  <c:v>Autre</c:v>
                </c:pt>
              </c:strCache>
            </c:strRef>
          </c:cat>
          <c:val>
            <c:numRef>
              <c:f>'Bilan Voeux'!$B$4:$E$4</c:f>
              <c:numCache>
                <c:formatCode>General</c:formatCode>
                <c:ptCount val="4"/>
                <c:pt idx="0">
                  <c:v>19</c:v>
                </c:pt>
                <c:pt idx="1">
                  <c:v>27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700" b="1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005461595407083E-2"/>
          <c:y val="7.4548702245552642E-2"/>
          <c:w val="0.66481107021385688"/>
          <c:h val="0.8326195683872849"/>
        </c:manualLayout>
      </c:layout>
      <c:bar3DChart>
        <c:barDir val="col"/>
        <c:grouping val="clustered"/>
        <c:varyColors val="0"/>
        <c:ser>
          <c:idx val="0"/>
          <c:order val="0"/>
          <c:tx>
            <c:v>2007</c:v>
          </c:tx>
          <c:invertIfNegative val="0"/>
          <c:cat>
            <c:strRef>
              <c:f>Feuil1!$N$19:$Q$19</c:f>
              <c:strCache>
                <c:ptCount val="4"/>
                <c:pt idx="0">
                  <c:v>S-SI</c:v>
                </c:pt>
                <c:pt idx="1">
                  <c:v>S-SVT</c:v>
                </c:pt>
                <c:pt idx="2">
                  <c:v>STI (STI2D)</c:v>
                </c:pt>
                <c:pt idx="3">
                  <c:v>Autre</c:v>
                </c:pt>
              </c:strCache>
            </c:strRef>
          </c:cat>
          <c:val>
            <c:numRef>
              <c:f>Feuil1!$N$7:$Q$7</c:f>
              <c:numCache>
                <c:formatCode>General</c:formatCode>
                <c:ptCount val="4"/>
                <c:pt idx="0">
                  <c:v>23</c:v>
                </c:pt>
                <c:pt idx="1">
                  <c:v>20</c:v>
                </c:pt>
                <c:pt idx="2">
                  <c:v>11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v>2008</c:v>
          </c:tx>
          <c:invertIfNegative val="0"/>
          <c:cat>
            <c:strRef>
              <c:f>Feuil1!$N$19:$Q$19</c:f>
              <c:strCache>
                <c:ptCount val="4"/>
                <c:pt idx="0">
                  <c:v>S-SI</c:v>
                </c:pt>
                <c:pt idx="1">
                  <c:v>S-SVT</c:v>
                </c:pt>
                <c:pt idx="2">
                  <c:v>STI (STI2D)</c:v>
                </c:pt>
                <c:pt idx="3">
                  <c:v>Autre</c:v>
                </c:pt>
              </c:strCache>
            </c:strRef>
          </c:cat>
          <c:val>
            <c:numRef>
              <c:f>Feuil1!$N$12:$Q$12</c:f>
              <c:numCache>
                <c:formatCode>General</c:formatCode>
                <c:ptCount val="4"/>
                <c:pt idx="0">
                  <c:v>25</c:v>
                </c:pt>
                <c:pt idx="1">
                  <c:v>37</c:v>
                </c:pt>
                <c:pt idx="2">
                  <c:v>19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v>2009</c:v>
          </c:tx>
          <c:invertIfNegative val="0"/>
          <c:cat>
            <c:strRef>
              <c:f>Feuil1!$N$19:$Q$19</c:f>
              <c:strCache>
                <c:ptCount val="4"/>
                <c:pt idx="0">
                  <c:v>S-SI</c:v>
                </c:pt>
                <c:pt idx="1">
                  <c:v>S-SVT</c:v>
                </c:pt>
                <c:pt idx="2">
                  <c:v>STI (STI2D)</c:v>
                </c:pt>
                <c:pt idx="3">
                  <c:v>Autre</c:v>
                </c:pt>
              </c:strCache>
            </c:strRef>
          </c:cat>
          <c:val>
            <c:numRef>
              <c:f>Feuil1!$N$17:$Q$17</c:f>
              <c:numCache>
                <c:formatCode>General</c:formatCode>
                <c:ptCount val="4"/>
                <c:pt idx="0">
                  <c:v>10</c:v>
                </c:pt>
                <c:pt idx="1">
                  <c:v>46</c:v>
                </c:pt>
                <c:pt idx="2">
                  <c:v>11</c:v>
                </c:pt>
                <c:pt idx="3">
                  <c:v>7</c:v>
                </c:pt>
              </c:numCache>
            </c:numRef>
          </c:val>
        </c:ser>
        <c:ser>
          <c:idx val="3"/>
          <c:order val="3"/>
          <c:tx>
            <c:v>2010(intentions)</c:v>
          </c:tx>
          <c:invertIfNegative val="0"/>
          <c:cat>
            <c:strRef>
              <c:f>Feuil1!$N$19:$Q$19</c:f>
              <c:strCache>
                <c:ptCount val="4"/>
                <c:pt idx="0">
                  <c:v>S-SI</c:v>
                </c:pt>
                <c:pt idx="1">
                  <c:v>S-SVT</c:v>
                </c:pt>
                <c:pt idx="2">
                  <c:v>STI (STI2D)</c:v>
                </c:pt>
                <c:pt idx="3">
                  <c:v>Autre</c:v>
                </c:pt>
              </c:strCache>
            </c:strRef>
          </c:cat>
          <c:val>
            <c:numRef>
              <c:f>Feuil1!$N$22:$Q$22</c:f>
              <c:numCache>
                <c:formatCode>General</c:formatCode>
                <c:ptCount val="4"/>
                <c:pt idx="0">
                  <c:v>27</c:v>
                </c:pt>
                <c:pt idx="1">
                  <c:v>19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262656"/>
        <c:axId val="142264192"/>
        <c:axId val="0"/>
      </c:bar3DChart>
      <c:catAx>
        <c:axId val="142262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142264192"/>
        <c:crosses val="autoZero"/>
        <c:auto val="1"/>
        <c:lblAlgn val="ctr"/>
        <c:lblOffset val="100"/>
        <c:noMultiLvlLbl val="0"/>
      </c:catAx>
      <c:valAx>
        <c:axId val="142264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262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691060320363316"/>
          <c:y val="0.1458632518189305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Bilan!$A$11</c:f>
              <c:strCache>
                <c:ptCount val="1"/>
                <c:pt idx="0">
                  <c:v>S-SVT</c:v>
                </c:pt>
              </c:strCache>
            </c:strRef>
          </c:tx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-0.24146059276551571"/>
                  <c:y val="-0.11249835804285545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S-SI</a:t>
                    </a:r>
                  </a:p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60</a:t>
                    </a:r>
                    <a:r>
                      <a:rPr lang="en-US" sz="900" dirty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1802824033613127"/>
                  <c:y val="0.10987122661157182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40</a:t>
                    </a:r>
                    <a:r>
                      <a:rPr lang="en-US" sz="900" dirty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Bilan!$B$10:$D$10</c:f>
              <c:strCache>
                <c:ptCount val="3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</c:strCache>
            </c:strRef>
          </c:cat>
          <c:val>
            <c:numRef>
              <c:f>Bilan!$B$11:$D$11</c:f>
              <c:numCache>
                <c:formatCode>General</c:formatCode>
                <c:ptCount val="3"/>
                <c:pt idx="1">
                  <c:v>44</c:v>
                </c:pt>
                <c:pt idx="2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435039370078738"/>
          <c:y val="0.14388489208633098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Bilan!$A$12</c:f>
              <c:strCache>
                <c:ptCount val="1"/>
                <c:pt idx="0">
                  <c:v>S-SI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8564297416243031"/>
                  <c:y val="0.133419909192989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S-SVT</a:t>
                    </a:r>
                  </a:p>
                  <a:p>
                    <a:r>
                      <a:rPr lang="en-US" dirty="0" smtClean="0"/>
                      <a:t>36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1164111592680387"/>
                  <c:y val="-0.16856417516965289"/>
                </c:manualLayout>
              </c:layout>
              <c:tx>
                <c:rich>
                  <a:bodyPr/>
                  <a:lstStyle/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STI2D</a:t>
                    </a:r>
                  </a:p>
                  <a:p>
                    <a:pPr>
                      <a:defRPr sz="900">
                        <a:solidFill>
                          <a:schemeClr val="bg1"/>
                        </a:solidFill>
                      </a:defRPr>
                    </a:pPr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64</a:t>
                    </a:r>
                    <a:r>
                      <a:rPr lang="en-US" sz="90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1"/>
              <c:showBubbleSize val="0"/>
            </c:dLbl>
            <c:showLegendKey val="0"/>
            <c:showVal val="1"/>
            <c:showCatName val="1"/>
            <c:showSerName val="0"/>
            <c:showPercent val="1"/>
            <c:showBubbleSize val="0"/>
            <c:showLeaderLines val="0"/>
          </c:dLbls>
          <c:cat>
            <c:strRef>
              <c:f>Bilan!$B$10:$D$10</c:f>
              <c:strCache>
                <c:ptCount val="3"/>
                <c:pt idx="0">
                  <c:v>S-SVT</c:v>
                </c:pt>
                <c:pt idx="1">
                  <c:v>S-SI</c:v>
                </c:pt>
                <c:pt idx="2">
                  <c:v>STI2D</c:v>
                </c:pt>
              </c:strCache>
            </c:strRef>
          </c:cat>
          <c:val>
            <c:numRef>
              <c:f>Bilan!$B$12:$D$12</c:f>
              <c:numCache>
                <c:formatCode>General</c:formatCode>
                <c:ptCount val="3"/>
                <c:pt idx="0">
                  <c:v>42</c:v>
                </c:pt>
                <c:pt idx="2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800" b="1"/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75C1F-1C69-4821-A1B6-CCCFB7CFA6DA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638" y="744538"/>
            <a:ext cx="66214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59806-C4C3-472C-8FCA-FD2E39EEE05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94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fr-FR" sz="1200" b="1" kern="1200" dirty="0" smtClean="0">
              <a:solidFill>
                <a:srgbClr val="0066FF"/>
              </a:solidFill>
              <a:effectLst/>
              <a:latin typeface="+mn-lt"/>
              <a:ea typeface="+mn-ea"/>
              <a:cs typeface="+mn-cs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fr-FR" sz="1200" b="1" kern="1200" dirty="0" smtClean="0">
              <a:solidFill>
                <a:srgbClr val="0066FF"/>
              </a:solidFill>
              <a:effectLst/>
              <a:latin typeface="+mn-lt"/>
              <a:ea typeface="+mn-ea"/>
              <a:cs typeface="+mn-cs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b="1" kern="1200" dirty="0" smtClean="0">
                <a:solidFill>
                  <a:srgbClr val="0066FF"/>
                </a:solidFill>
                <a:effectLst/>
                <a:latin typeface="+mn-lt"/>
                <a:ea typeface="+mn-ea"/>
                <a:cs typeface="+mn-cs"/>
              </a:rPr>
              <a:t>Séminaire SI – CIT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b="1" kern="1200" dirty="0" smtClean="0">
                <a:solidFill>
                  <a:srgbClr val="0066FF"/>
                </a:solidFill>
                <a:effectLst/>
                <a:latin typeface="+mn-lt"/>
                <a:ea typeface="+mn-ea"/>
                <a:cs typeface="+mn-cs"/>
              </a:rPr>
              <a:t>10 mai 2011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1200" b="1" kern="1200" dirty="0" smtClean="0">
                <a:solidFill>
                  <a:srgbClr val="0066FF"/>
                </a:solidFill>
                <a:effectLst/>
                <a:latin typeface="+mn-lt"/>
                <a:ea typeface="+mn-ea"/>
                <a:cs typeface="+mn-cs"/>
              </a:rPr>
              <a:t>Lycée Raspail - Paris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1400" dirty="0" smtClean="0"/>
              <a:t>Dans la 1</a:t>
            </a:r>
            <a:r>
              <a:rPr lang="fr-FR" sz="1400" baseline="30000" dirty="0" smtClean="0"/>
              <a:t>ère</a:t>
            </a:r>
            <a:r>
              <a:rPr lang="fr-FR" sz="1400" dirty="0" smtClean="0"/>
              <a:t> étape, l’</a:t>
            </a:r>
            <a:r>
              <a:rPr lang="fr-FR" sz="1400" b="1" dirty="0" smtClean="0"/>
              <a:t>analyse</a:t>
            </a:r>
            <a:r>
              <a:rPr lang="fr-FR" sz="1400" dirty="0" smtClean="0"/>
              <a:t> des ondes et de leur</a:t>
            </a:r>
            <a:r>
              <a:rPr lang="fr-FR" sz="1400" baseline="0" dirty="0" smtClean="0"/>
              <a:t> propagation </a:t>
            </a:r>
            <a:r>
              <a:rPr lang="fr-FR" sz="1400" dirty="0" smtClean="0"/>
              <a:t>permet d’introduire l’étude de la réception satellitaire.</a:t>
            </a:r>
            <a:r>
              <a:rPr lang="fr-FR" sz="1400" baseline="0" dirty="0" smtClean="0"/>
              <a:t> 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La 2</a:t>
            </a:r>
            <a:r>
              <a:rPr lang="fr-FR" sz="1400" baseline="30000" dirty="0" smtClean="0"/>
              <a:t>ème</a:t>
            </a:r>
            <a:r>
              <a:rPr lang="fr-FR" sz="1400" dirty="0" smtClean="0"/>
              <a:t> étape met en évidence </a:t>
            </a:r>
            <a:r>
              <a:rPr lang="fr-FR" sz="1400" b="0" baseline="0" dirty="0" smtClean="0"/>
              <a:t>le </a:t>
            </a:r>
            <a:r>
              <a:rPr lang="fr-FR" sz="1400" b="0" baseline="0" dirty="0" smtClean="0"/>
              <a:t>principe de la réflexion d’une onde.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0" baseline="0" dirty="0" smtClean="0"/>
              <a:t>Cela permet à l’élève de découvrir l’intérêt d’un réflecteur </a:t>
            </a:r>
            <a:r>
              <a:rPr lang="fr-FR" sz="1400" b="0" baseline="0" dirty="0" smtClean="0"/>
              <a:t>parabolique </a:t>
            </a:r>
            <a:r>
              <a:rPr lang="fr-FR" sz="1400" b="1" dirty="0" smtClean="0"/>
              <a:t>par une expérimentation</a:t>
            </a:r>
            <a:r>
              <a:rPr lang="fr-FR" sz="1400" b="1" baseline="0" dirty="0" smtClean="0"/>
              <a:t> </a:t>
            </a:r>
            <a:r>
              <a:rPr lang="fr-FR" sz="1400" b="0" baseline="0" dirty="0" smtClean="0"/>
              <a:t>.</a:t>
            </a:r>
            <a:endParaRPr lang="fr-FR" sz="14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Dans cette étape, l’élève recherchera par</a:t>
            </a:r>
            <a:r>
              <a:rPr lang="fr-FR" sz="1400" baseline="0" dirty="0" smtClean="0"/>
              <a:t> calcul des données essentielles au bon fonctionnement du système.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Ainsi, il sera amené à calculer l’angle d’élévation à régler sur la parabole.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Dans</a:t>
            </a:r>
            <a:r>
              <a:rPr lang="fr-FR" sz="1400" baseline="0" dirty="0" smtClean="0"/>
              <a:t> la 4</a:t>
            </a:r>
            <a:r>
              <a:rPr lang="fr-FR" sz="1400" baseline="30000" dirty="0" smtClean="0"/>
              <a:t>ème</a:t>
            </a:r>
            <a:r>
              <a:rPr lang="fr-FR" sz="1400" baseline="0" dirty="0" smtClean="0"/>
              <a:t> étape, </a:t>
            </a:r>
            <a:r>
              <a:rPr lang="fr-FR" sz="1400" baseline="0" dirty="0" smtClean="0"/>
              <a:t>l’élève </a:t>
            </a:r>
            <a:r>
              <a:rPr lang="fr-FR" sz="1400" baseline="0" dirty="0" smtClean="0"/>
              <a:t>mettra en œuvre un ordinateur, il pourra ainsi rechercher les satellites émetteurs et déterminer les angles nécessaires au réglage ultérieur de la parabole à partir de la position orbitale du satellite.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1400" dirty="0" smtClean="0"/>
              <a:t>Dans cette étape, l’élève mettra</a:t>
            </a:r>
            <a:r>
              <a:rPr lang="fr-FR" sz="1400" baseline="0" dirty="0" smtClean="0"/>
              <a:t> en œuvre le matériel fourni en installant la parabole à partir des données trouvées précédemment.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1400" dirty="0" smtClean="0"/>
              <a:t>La dernière étape permettra enfin à l’élève de valider ses</a:t>
            </a:r>
            <a:r>
              <a:rPr lang="fr-FR" sz="1400" baseline="0" dirty="0" smtClean="0"/>
              <a:t> études et recherches en vérifiant la réception correcte des émissions et en mesurant la qualité du signal en fonction de la position de la parabole (pointeur satellite).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Les évaluations se font de 3 manières 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dirty="0" smtClean="0"/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Une évaluation en cours de</a:t>
            </a:r>
            <a:r>
              <a:rPr lang="fr-FR" sz="1400" baseline="0" dirty="0" smtClean="0"/>
              <a:t> formation </a:t>
            </a:r>
            <a:r>
              <a:rPr lang="fr-FR" sz="1400" baseline="0" dirty="0" smtClean="0"/>
              <a:t>du comportement </a:t>
            </a:r>
            <a:r>
              <a:rPr lang="fr-FR" sz="1400" baseline="0" dirty="0" smtClean="0"/>
              <a:t>de l’élève en TP et </a:t>
            </a:r>
            <a:r>
              <a:rPr lang="fr-FR" sz="1400" baseline="0" dirty="0" smtClean="0"/>
              <a:t>de l’étude </a:t>
            </a:r>
            <a:r>
              <a:rPr lang="fr-FR" sz="1400" baseline="0" dirty="0" smtClean="0"/>
              <a:t>du compte rendu qu’il réalisera.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Un bilan des connaissances acquises durant les TP en SP et en SI.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Un bilan des compétences grâce à une évaluation pratique en SP et SI. Cette évaluation est réalisée par des enseignants de sections supérieures </a:t>
            </a:r>
            <a:r>
              <a:rPr lang="fr-FR" sz="1400" baseline="0" dirty="0" smtClean="0"/>
              <a:t>(sections S-SI et CPGE).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 smtClean="0"/>
              <a:t>La seconde période permet à l’élève,</a:t>
            </a:r>
            <a:r>
              <a:rPr lang="fr-FR" sz="1400" b="0" baseline="0" dirty="0" smtClean="0"/>
              <a:t> d’exploiter les connaissances et les pratiques découvertes en thèmes</a:t>
            </a:r>
            <a:r>
              <a:rPr lang="fr-FR" sz="1400" b="0" dirty="0" smtClean="0"/>
              <a:t>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 smtClean="0"/>
              <a:t>La</a:t>
            </a:r>
            <a:r>
              <a:rPr lang="fr-FR" sz="1400" b="0" baseline="0" dirty="0" smtClean="0"/>
              <a:t> Réalisation Personnelle Encadrée (RPE) permet de développer son esprit d’analyse et de recherche.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1400" b="0" baseline="0" dirty="0" smtClean="0"/>
              <a:t>Le groupe d’élève est chargé d’étudier un système qu’il aura choisi et de démontrer son fonctionnement grâce à une réalisation (maquette, programme informatique, expériences …).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1400" b="1" baseline="0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fr-FR" sz="1400" b="1" baseline="0" dirty="0" smtClean="0"/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1400" b="0" baseline="0" dirty="0" smtClean="0"/>
              <a:t>Ainsi, les quelques exemples permettent de montrer l’étendue des sujets </a:t>
            </a:r>
            <a:r>
              <a:rPr lang="fr-FR" sz="1400" b="0" baseline="0" dirty="0" smtClean="0"/>
              <a:t>abordés </a:t>
            </a:r>
            <a:r>
              <a:rPr lang="fr-FR" sz="1400" b="0" baseline="0" dirty="0" smtClean="0"/>
              <a:t>par les élèves depuis 2007.</a:t>
            </a:r>
            <a:endParaRPr lang="fr-FR" sz="1400" b="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0" baseline="0" dirty="0" smtClean="0"/>
              <a:t>Les élèves </a:t>
            </a:r>
            <a:r>
              <a:rPr lang="fr-FR" sz="1400" b="0" baseline="0" dirty="0" smtClean="0"/>
              <a:t>sont aidés dans leur recherche par les enseignants de SP et SI mais aussi par des « spécialistes » (laboratoire de recherche et chercheurs, enseignants des sections de STS du lycée, enseignants de classes supérieures …) qui leur prodiguent des conseils sur la démarche à mettre en œuvre et qui mettent leur matériel spécialisé à disposition.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="1" baseline="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0" baseline="0" dirty="0" smtClean="0"/>
              <a:t>Ainsi, un groupe </a:t>
            </a:r>
            <a:r>
              <a:rPr lang="fr-FR" sz="1400" b="0" baseline="0" dirty="0" smtClean="0"/>
              <a:t>d’élèves </a:t>
            </a:r>
            <a:r>
              <a:rPr lang="fr-FR" sz="1400" b="0" baseline="0" dirty="0" smtClean="0"/>
              <a:t>a </a:t>
            </a:r>
            <a:r>
              <a:rPr lang="fr-FR" sz="1400" b="0" baseline="0" dirty="0" smtClean="0"/>
              <a:t>travaillé </a:t>
            </a:r>
            <a:r>
              <a:rPr lang="fr-FR" sz="1400" b="0" baseline="0" dirty="0" smtClean="0"/>
              <a:t>sur le profil aérodynamique des ailes d’avions. Leur travail </a:t>
            </a:r>
            <a:r>
              <a:rPr lang="fr-FR" sz="1400" b="0" baseline="0" dirty="0" smtClean="0"/>
              <a:t>a été développé </a:t>
            </a:r>
            <a:r>
              <a:rPr lang="fr-FR" sz="1400" b="0" baseline="0" dirty="0" smtClean="0"/>
              <a:t>avec l’aide du laboratoire de recherche (</a:t>
            </a:r>
            <a:r>
              <a:rPr lang="fr-FR" sz="1400" b="1" baseline="0" dirty="0" smtClean="0"/>
              <a:t>LEMTA</a:t>
            </a:r>
            <a:r>
              <a:rPr lang="fr-FR" sz="1400" b="0" baseline="0" dirty="0" smtClean="0"/>
              <a:t>, </a:t>
            </a:r>
            <a:r>
              <a:rPr lang="fr-FR" sz="1400" b="1" dirty="0" smtClean="0"/>
              <a:t>Laboratoire d'Énergétique et de Mécanique Théorique et Appliquée</a:t>
            </a:r>
            <a:r>
              <a:rPr lang="fr-FR" sz="1400" b="0" dirty="0" smtClean="0"/>
              <a:t>)</a:t>
            </a:r>
            <a:r>
              <a:rPr lang="fr-FR" sz="1400" b="0" baseline="0" dirty="0" smtClean="0"/>
              <a:t> de l’ENSEM à Nancy. </a:t>
            </a:r>
            <a:r>
              <a:rPr lang="fr-FR" sz="1400" b="0" baseline="0" dirty="0" smtClean="0"/>
              <a:t>Ce groupe a été récompensé </a:t>
            </a:r>
            <a:r>
              <a:rPr lang="fr-FR" sz="1400" b="0" baseline="0" dirty="0" smtClean="0"/>
              <a:t>aux olympiades de Physique de France l’année suivante.</a:t>
            </a:r>
            <a:endParaRPr lang="fr-FR" sz="14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Certains projets ont été couronnés</a:t>
            </a:r>
            <a:r>
              <a:rPr lang="fr-FR" baseline="0" dirty="0" smtClean="0"/>
              <a:t> de succès puisqu’en juillet 2009, un groupe de jeunes filles ont défendu les couleurs de la Lorraine à l’exposition scientifique internationale de Tunis.</a:t>
            </a:r>
          </a:p>
          <a:p>
            <a:endParaRPr lang="fr-FR" baseline="0" dirty="0" smtClean="0"/>
          </a:p>
          <a:p>
            <a:r>
              <a:rPr lang="fr-FR" baseline="0" dirty="0" smtClean="0"/>
              <a:t>Ce projet leur a permis de faire découvrir à des enfants la fabrication de bonbons caramel écologiques avec </a:t>
            </a:r>
            <a:r>
              <a:rPr lang="fr-FR" baseline="0" dirty="0" smtClean="0"/>
              <a:t>le support </a:t>
            </a:r>
            <a:r>
              <a:rPr lang="fr-FR" baseline="0" dirty="0" smtClean="0"/>
              <a:t>d’un laboratoire de recherche de Nancy, le </a:t>
            </a:r>
            <a:r>
              <a:rPr lang="fr-FR" b="1" baseline="0" dirty="0" smtClean="0"/>
              <a:t>LSGA, Laboratoire de Sciences et Génie Alimentaire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5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622"/>
              </a:spcAft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Le bilan des activités depuis</a:t>
            </a:r>
            <a:r>
              <a:rPr lang="fr-FR" sz="1400" baseline="0" dirty="0" smtClean="0"/>
              <a:t> 2007 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b="1" baseline="0" dirty="0" smtClean="0"/>
              <a:t>Afin de poursuivre ses études, le </a:t>
            </a:r>
            <a:r>
              <a:rPr lang="fr-FR" sz="1400" b="1" baseline="0" dirty="0" smtClean="0"/>
              <a:t>parcours </a:t>
            </a:r>
            <a:r>
              <a:rPr lang="fr-FR" sz="1400" b="1" baseline="0" dirty="0" smtClean="0"/>
              <a:t>de l’élève permet :</a:t>
            </a:r>
            <a:endParaRPr lang="fr-FR" sz="1400" b="1" baseline="0" dirty="0" smtClean="0"/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d’acquérir </a:t>
            </a:r>
            <a:r>
              <a:rPr lang="fr-FR" sz="1400" baseline="0" dirty="0" smtClean="0"/>
              <a:t>des méthodes de travail.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de </a:t>
            </a:r>
            <a:r>
              <a:rPr lang="fr-FR" sz="1400" baseline="0" dirty="0" smtClean="0"/>
              <a:t>découvrir les métiers scientifiques et technologiques.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de </a:t>
            </a:r>
            <a:r>
              <a:rPr lang="fr-FR" sz="1400" baseline="0" dirty="0" smtClean="0"/>
              <a:t>découvrir une démarche de projet.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b="1" baseline="0" dirty="0" smtClean="0"/>
              <a:t>Il </a:t>
            </a:r>
            <a:r>
              <a:rPr lang="fr-FR" sz="1400" b="1" baseline="0" dirty="0" smtClean="0"/>
              <a:t>lui permet </a:t>
            </a:r>
            <a:r>
              <a:rPr lang="fr-FR" sz="1400" b="1" baseline="0" dirty="0" smtClean="0"/>
              <a:t>en outre </a:t>
            </a:r>
            <a:r>
              <a:rPr lang="fr-FR" sz="1400" baseline="0" dirty="0" smtClean="0"/>
              <a:t>d’apprendre </a:t>
            </a:r>
            <a:r>
              <a:rPr lang="fr-FR" sz="1400" baseline="0" dirty="0" smtClean="0"/>
              <a:t>à travailler en autonomie et de gérer son temps sur un projet long.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b="1" baseline="0" dirty="0" smtClean="0"/>
              <a:t>L’élève fait aussi l’expérience de la délocalisation </a:t>
            </a:r>
            <a:r>
              <a:rPr lang="fr-FR" sz="1400" baseline="0" dirty="0" smtClean="0"/>
              <a:t>des activités vers d’autres laboratoires spécialisés.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baseline="0" dirty="0" smtClean="0"/>
              <a:t>Enfin, le projet permet un apprentissage de </a:t>
            </a:r>
            <a:r>
              <a:rPr lang="fr-FR" sz="1400" b="1" baseline="0" dirty="0" smtClean="0"/>
              <a:t>l’environnement numérique de travail</a:t>
            </a:r>
            <a:r>
              <a:rPr lang="fr-FR" sz="1400" baseline="0" dirty="0" smtClean="0"/>
              <a:t>.</a:t>
            </a:r>
            <a:br>
              <a:rPr lang="fr-FR" sz="1400" baseline="0" dirty="0" smtClean="0"/>
            </a:br>
            <a:r>
              <a:rPr lang="fr-FR" sz="1400" baseline="0" dirty="0" smtClean="0"/>
              <a:t>Cependant, ce dernier demande une attention particulière des enseignants pour contrer </a:t>
            </a:r>
            <a:r>
              <a:rPr lang="fr-FR" sz="1400" b="1" baseline="0" dirty="0" smtClean="0"/>
              <a:t>le risque du détournement des activités</a:t>
            </a:r>
            <a:r>
              <a:rPr lang="fr-FR" sz="1400" baseline="0" dirty="0" smtClean="0"/>
              <a:t>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Un</a:t>
            </a:r>
            <a:r>
              <a:rPr lang="fr-FR" sz="1400" baseline="0" dirty="0" smtClean="0"/>
              <a:t> des objectifs de ce parcours était de faire découvrir les filières scientifiques et technologiques à un plus grand nombre de filles.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Les résultats montrent </a:t>
            </a:r>
            <a:r>
              <a:rPr lang="fr-FR" sz="1400" baseline="0" dirty="0" smtClean="0"/>
              <a:t>que cet </a:t>
            </a:r>
            <a:r>
              <a:rPr lang="fr-FR" sz="1400" baseline="0" dirty="0" smtClean="0"/>
              <a:t>objectif est atteint car si l’on </a:t>
            </a:r>
            <a:r>
              <a:rPr lang="fr-FR" sz="1400" baseline="0" dirty="0" smtClean="0"/>
              <a:t>exclut </a:t>
            </a:r>
            <a:r>
              <a:rPr lang="fr-FR" sz="1400" baseline="0" dirty="0" smtClean="0"/>
              <a:t>les résultats exceptionnels de 2007, le % moyen des filles est passé de 20% pour le lycée à presque 28% pour les seules classes de SA (2 à 3 classes) dont plus de 90% poursuivent en filières scientifiques et/ou technologiques.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13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400" dirty="0" smtClean="0"/>
              <a:t>Un autre objectif était l’amélioration du taux</a:t>
            </a:r>
            <a:r>
              <a:rPr lang="fr-FR" sz="1400" baseline="0" dirty="0" smtClean="0"/>
              <a:t> de passage en 1</a:t>
            </a:r>
            <a:r>
              <a:rPr lang="fr-FR" sz="1400" baseline="30000" dirty="0" smtClean="0"/>
              <a:t>ère</a:t>
            </a:r>
            <a:r>
              <a:rPr lang="fr-FR" sz="1400" baseline="0" dirty="0" smtClean="0"/>
              <a:t>.</a:t>
            </a:r>
          </a:p>
          <a:p>
            <a:pPr algn="just"/>
            <a:r>
              <a:rPr lang="fr-FR" sz="1400" baseline="0" dirty="0" smtClean="0"/>
              <a:t>Les résultats montrent une amélioration de ce taux puisqu’il est passé de 83,5% pour le lycée en moyenne à plus de 90% pour les seules classes de </a:t>
            </a:r>
            <a:r>
              <a:rPr lang="fr-FR" sz="1400" baseline="0" dirty="0" smtClean="0"/>
              <a:t>SA, conséquence de la </a:t>
            </a:r>
            <a:r>
              <a:rPr lang="fr-FR" sz="1400" baseline="0" dirty="0" smtClean="0"/>
              <a:t>motivation des élèves pour </a:t>
            </a:r>
            <a:r>
              <a:rPr lang="fr-FR" sz="1400" baseline="0" dirty="0" smtClean="0"/>
              <a:t>les </a:t>
            </a:r>
            <a:r>
              <a:rPr lang="fr-FR" sz="1400" baseline="0" dirty="0" smtClean="0"/>
              <a:t>explorations </a:t>
            </a:r>
            <a:r>
              <a:rPr lang="fr-FR" sz="1400" baseline="0" dirty="0" smtClean="0"/>
              <a:t>proposées.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4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Nous constatons qu’environ 60% </a:t>
            </a:r>
            <a:r>
              <a:rPr lang="fr-FR" sz="1400" baseline="0" dirty="0" smtClean="0"/>
              <a:t>des élèves ayant suivi SA s’orientent en S-SI et STI2D, sauf en 2009.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Ces effectifs se répartissent majoritairement en 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En 2010, l’année de la réforme, 46% des élèves souhaitent poursuivre en S-SI, et 32% en S-SVT.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A noter que 19% des effectifs souhaitent intégrer la voie STI2D.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941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Sur</a:t>
            </a:r>
            <a:r>
              <a:rPr lang="fr-FR" sz="1400" baseline="0" dirty="0" smtClean="0"/>
              <a:t> les 5 parcours d’exploration :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CIT et SI confirment leur position de leader en tant que vivier des voies S-SI (32%) et STI2D (51%)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MPS favorise bien l’orientation en S-SVT (57%)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Quant aux parcours expérimentaux SA, DD et </a:t>
            </a:r>
            <a:r>
              <a:rPr lang="fr-FR" sz="1400" baseline="0" dirty="0" err="1" smtClean="0"/>
              <a:t>STNum</a:t>
            </a:r>
            <a:r>
              <a:rPr lang="fr-FR" sz="1400" baseline="0" dirty="0" smtClean="0"/>
              <a:t>, ils ont bien joué le rôle attendu puisque plus de 2/3 de leurs effectifs souhaitent s’orienter en S-SI ou STI2D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Il est également important de noter que :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40% des élèves souhaitant s’orienter en S-SVT, expriment en vœu2 STI2D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fr-FR" sz="1400" baseline="0" dirty="0" smtClean="0"/>
              <a:t>64% des élèves souhaitant s’orienter en S-SI, expriment en vœu2 STI2D</a:t>
            </a:r>
          </a:p>
          <a:p>
            <a:pPr>
              <a:spcAft>
                <a:spcPts val="622"/>
              </a:spcAft>
            </a:pPr>
            <a:endParaRPr lang="fr-FR" baseline="0" dirty="0" smtClean="0"/>
          </a:p>
          <a:p>
            <a:pPr>
              <a:spcAft>
                <a:spcPts val="622"/>
              </a:spcAft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Il ne s’agit que d’une photographie du mois de mars. Au mois de juin, nous connaîtrons :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les élèves ayant exprimé le vœu de poursuivre en S et à qui il sera proposé la voie STI2D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les redoublants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ceux qui ne </a:t>
            </a:r>
            <a:r>
              <a:rPr lang="fr-FR" sz="1400" baseline="0" dirty="0" smtClean="0"/>
              <a:t>souhaitent </a:t>
            </a:r>
            <a:r>
              <a:rPr lang="fr-FR" sz="1400" baseline="0" dirty="0" smtClean="0"/>
              <a:t>pas redoubler </a:t>
            </a:r>
            <a:r>
              <a:rPr lang="fr-FR" sz="1400" baseline="0" dirty="0" smtClean="0"/>
              <a:t>et qui se </a:t>
            </a:r>
            <a:r>
              <a:rPr lang="fr-FR" sz="1400" baseline="0" dirty="0" smtClean="0"/>
              <a:t>réorienteront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et ceux à qui il sera fortement conseillé de se réorienter notamment en Bac Pro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Cependant, dès maintenant, nous pouvons observer que :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les élèves inscrits en CIT+SI s’orientent très largement vers les voies S-SI et STI2D : </a:t>
            </a:r>
            <a:r>
              <a:rPr lang="fr-FR" sz="1400" b="1" dirty="0" smtClean="0">
                <a:solidFill>
                  <a:srgbClr val="FF0000"/>
                </a:solidFill>
              </a:rPr>
              <a:t>plus de 80%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les élèves ayant suivi MPS s’orientent majoritairement vers S-SVT : </a:t>
            </a:r>
            <a:r>
              <a:rPr lang="fr-FR" sz="1400" b="1" dirty="0" smtClean="0">
                <a:solidFill>
                  <a:srgbClr val="FF0000"/>
                </a:solidFill>
              </a:rPr>
              <a:t>57%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les élèves ayant suivi les parcours expérimentaux s’orientent majoritairement vers les voies S-SI et STI2D : </a:t>
            </a:r>
            <a:r>
              <a:rPr lang="fr-FR" sz="1400" b="1" dirty="0" smtClean="0">
                <a:solidFill>
                  <a:srgbClr val="FF0000"/>
                </a:solidFill>
              </a:rPr>
              <a:t>plus des 2/3</a:t>
            </a:r>
          </a:p>
          <a:p>
            <a:pPr marL="288000" lvl="1" indent="-1440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1400" dirty="0" smtClean="0"/>
              <a:t>En conclusion :</a:t>
            </a:r>
          </a:p>
          <a:p>
            <a:pPr marL="324000" indent="-28800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fr-FR" sz="1400" dirty="0" smtClean="0"/>
              <a:t>Concernant les Parcours Expérimentaux SA, DD, </a:t>
            </a:r>
            <a:r>
              <a:rPr lang="fr-FR" sz="1400" dirty="0" err="1" smtClean="0"/>
              <a:t>STNum</a:t>
            </a:r>
            <a:r>
              <a:rPr lang="fr-FR" sz="1400" dirty="0" smtClean="0"/>
              <a:t> :</a:t>
            </a:r>
          </a:p>
          <a:p>
            <a:pPr marL="576000" lvl="1" indent="-14400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fr-FR" sz="1400" dirty="0" smtClean="0"/>
              <a:t>32% des élèves les ont suivi, contre 10% pour MPS et 58% pour CIT+SI</a:t>
            </a:r>
          </a:p>
          <a:p>
            <a:pPr marL="576000" lvl="1" indent="-14400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fr-FR" sz="1400" dirty="0" smtClean="0"/>
              <a:t>Ils attirent </a:t>
            </a:r>
            <a:r>
              <a:rPr lang="fr-FR" sz="1400" dirty="0" smtClean="0"/>
              <a:t>des élèves à profil scientifique, globalement plus de 50%</a:t>
            </a:r>
          </a:p>
          <a:p>
            <a:pPr marL="576000" lvl="1" indent="-14400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fr-FR" sz="1400" dirty="0" smtClean="0"/>
              <a:t>et ils s’inscrivent comme des partenaires stratégiques de CIT+SI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fr-FR" sz="1400" dirty="0" smtClean="0"/>
              <a:t>CIT+SI :</a:t>
            </a:r>
          </a:p>
          <a:p>
            <a:pPr marL="288000" indent="-14400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fr-FR" sz="1400" dirty="0" smtClean="0"/>
              <a:t>ces 2 Enseignements d’Exploration, et dans notre cas le suivi systématique des 2, confirment leur statut d’atouts majeurs pour alimenter les voies S-SI et STI2D</a:t>
            </a:r>
          </a:p>
          <a:p>
            <a:pPr marL="288000" indent="-144000" algn="just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fr-FR" sz="1400" dirty="0" smtClean="0"/>
              <a:t>néanmoins, il faut s’attacher à préserver leur attractivité naturelle, voire à la renforcer par :</a:t>
            </a:r>
          </a:p>
          <a:p>
            <a:pPr marL="576000" lvl="1" indent="-14400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fr-FR" sz="1400" dirty="0" smtClean="0"/>
              <a:t>une liste de thèmes éloquente et éclectique</a:t>
            </a:r>
          </a:p>
          <a:p>
            <a:pPr marL="576000" lvl="1" indent="-14400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fr-FR" sz="1400" dirty="0" smtClean="0"/>
              <a:t>un choix construit et non imposé des 3 thèmes et du projet à étudier</a:t>
            </a:r>
          </a:p>
          <a:p>
            <a:pPr marL="576000" lvl="1" indent="-14400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fr-FR" sz="1400" dirty="0" smtClean="0"/>
              <a:t>en rendant l’élève acteur de son parcours d’exploration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Les résultats encourageants observés sont la conséquence des actions menées en amont.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dirty="0" smtClean="0"/>
              <a:t>Début mai 2010, nous avons présenté la réforme de la classe</a:t>
            </a:r>
            <a:r>
              <a:rPr lang="fr-FR" sz="1400" baseline="0" dirty="0" smtClean="0"/>
              <a:t> de Seconde et nos 5 Parcours d’Exploration à 420 élèves de 28 collèges des 33 du BEF de Nancy.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nous avons reçus approximativement 250 parents.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En conséquence, </a:t>
            </a:r>
            <a:r>
              <a:rPr lang="fr-FR" sz="1400" baseline="0" dirty="0" smtClean="0"/>
              <a:t>363 élèves se sont inscrits en classe de Seconde dans les 5 Parcours d’Exploration CIT+SI, SA, DD, MPS et </a:t>
            </a:r>
            <a:r>
              <a:rPr lang="fr-FR" sz="1400" baseline="0" dirty="0" err="1" smtClean="0"/>
              <a:t>STNum</a:t>
            </a:r>
            <a:r>
              <a:rPr lang="fr-FR" sz="1400" baseline="0" dirty="0" smtClean="0"/>
              <a:t>.</a:t>
            </a:r>
            <a:endParaRPr lang="fr-FR" sz="1400" dirty="0" smtClean="0"/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dirty="0" smtClean="0"/>
              <a:t>Fin janvier 2011, nous avons présenté nos</a:t>
            </a:r>
            <a:r>
              <a:rPr lang="fr-FR" sz="1400" baseline="0" dirty="0" smtClean="0"/>
              <a:t> 5 Parcours d’Exploration à 600 élèves de 30 collèges des 33 du BEF de Nancy.</a:t>
            </a:r>
            <a:br>
              <a:rPr lang="fr-FR" sz="1400" baseline="0" dirty="0" smtClean="0"/>
            </a:br>
            <a:r>
              <a:rPr lang="fr-FR" sz="1400" baseline="0" dirty="0" smtClean="0"/>
              <a:t>Nous avons reçus approximativement 300 parents.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L’enquête réalisée à la fin de la visite fait apparaitre vers quel enseignement d’exploration les élèves portent leur préférence.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Nous constatons que le nombre d’élèves préférant SA ou MPS a presque doublé en 2011 sans pour autant affaiblir CIT et SI.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2C795-9F59-4FDC-B7DE-EC20448FDDD6}" type="slidenum">
              <a:rPr lang="fr-FR" smtClean="0">
                <a:ea typeface="MS PGothic"/>
                <a:cs typeface="MS PGothic"/>
              </a:rPr>
              <a:pPr/>
              <a:t>28</a:t>
            </a:fld>
            <a:endParaRPr lang="fr-FR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>
              <a:ea typeface="MS PGothic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2C795-9F59-4FDC-B7DE-EC20448FDDD6}" type="slidenum">
              <a:rPr lang="fr-FR" smtClean="0">
                <a:ea typeface="MS PGothic"/>
                <a:cs typeface="MS PGothic"/>
              </a:rPr>
              <a:pPr/>
              <a:t>29</a:t>
            </a:fld>
            <a:endParaRPr lang="fr-FR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spcAft>
                <a:spcPts val="622"/>
              </a:spcAft>
            </a:pPr>
            <a:r>
              <a:rPr lang="fr-FR" sz="1400" b="0" baseline="0" dirty="0" smtClean="0">
                <a:solidFill>
                  <a:schemeClr val="tx1"/>
                </a:solidFill>
              </a:rPr>
              <a:t>Par rapport à 2007, le principe de l’expérimentation n’est pas à remettre en cause.</a:t>
            </a:r>
          </a:p>
          <a:p>
            <a:pPr algn="just">
              <a:spcAft>
                <a:spcPts val="622"/>
              </a:spcAft>
            </a:pPr>
            <a:r>
              <a:rPr lang="fr-FR" sz="1400" b="0" baseline="0" dirty="0" smtClean="0">
                <a:solidFill>
                  <a:schemeClr val="tx1"/>
                </a:solidFill>
              </a:rPr>
              <a:t>Le travail mené depuis 4 ans nous a permis d’aborder la réforme très tôt.</a:t>
            </a:r>
          </a:p>
          <a:p>
            <a:pPr algn="just">
              <a:spcAft>
                <a:spcPts val="622"/>
              </a:spcAft>
            </a:pPr>
            <a:r>
              <a:rPr lang="fr-FR" sz="1400" b="0" baseline="0" dirty="0" smtClean="0">
                <a:solidFill>
                  <a:schemeClr val="tx1"/>
                </a:solidFill>
              </a:rPr>
              <a:t>D’emblée nous avons adapté aux nouveaux textes les enseignements existants et appliqué notre savoir faire à la mise en œuvre de CIT et SI.</a:t>
            </a:r>
          </a:p>
          <a:p>
            <a:pPr algn="just">
              <a:spcAft>
                <a:spcPts val="622"/>
              </a:spcAft>
            </a:pPr>
            <a:r>
              <a:rPr lang="fr-FR" sz="1400" b="0" baseline="0" dirty="0" smtClean="0">
                <a:solidFill>
                  <a:schemeClr val="tx1"/>
                </a:solidFill>
              </a:rPr>
              <a:t>Nous nous somme donc attachés à soumettre aux élèves de collège et à leur famille une offre multiple destinée à leur faire découvrir les voies :</a:t>
            </a:r>
          </a:p>
          <a:p>
            <a:pPr algn="ctr">
              <a:spcAft>
                <a:spcPts val="622"/>
              </a:spcAft>
            </a:pPr>
            <a:r>
              <a:rPr lang="fr-FR" sz="1400" b="0" baseline="0" dirty="0" smtClean="0">
                <a:solidFill>
                  <a:schemeClr val="tx1"/>
                </a:solidFill>
              </a:rPr>
              <a:t>STI2D, S-SI, S-SVT.</a:t>
            </a:r>
          </a:p>
          <a:p>
            <a:pPr algn="just">
              <a:spcAft>
                <a:spcPts val="622"/>
              </a:spcAft>
            </a:pPr>
            <a:endParaRPr lang="fr-FR" sz="1400" b="0" baseline="0" dirty="0" smtClean="0">
              <a:solidFill>
                <a:schemeClr val="tx1"/>
              </a:solidFill>
            </a:endParaRPr>
          </a:p>
          <a:p>
            <a:pPr algn="just">
              <a:spcAft>
                <a:spcPts val="622"/>
              </a:spcAft>
            </a:pPr>
            <a:r>
              <a:rPr lang="fr-FR" sz="1400" b="0" baseline="0" dirty="0" smtClean="0">
                <a:solidFill>
                  <a:schemeClr val="tx1"/>
                </a:solidFill>
              </a:rPr>
              <a:t>Cette offre est centrée sur l’Enseignement d’Exploration SI et sur les enseignements scientifiques Mathématiques et Physique :</a:t>
            </a:r>
          </a:p>
          <a:p>
            <a:pPr algn="just">
              <a:spcAft>
                <a:spcPts val="622"/>
              </a:spcAft>
            </a:pPr>
            <a:endParaRPr lang="fr-FR" sz="1400" b="0" baseline="0" dirty="0" smtClean="0">
              <a:solidFill>
                <a:schemeClr val="tx1"/>
              </a:solidFill>
            </a:endParaRPr>
          </a:p>
          <a:p>
            <a:pPr marL="557027" lvl="1" indent="-171450" algn="just">
              <a:spcAft>
                <a:spcPts val="622"/>
              </a:spcAft>
              <a:buFont typeface="Wingdings" pitchFamily="2" charset="2"/>
              <a:buChar char="§"/>
            </a:pPr>
            <a:r>
              <a:rPr lang="fr-FR" sz="1400" b="0" baseline="0" dirty="0" smtClean="0">
                <a:solidFill>
                  <a:schemeClr val="tx1"/>
                </a:solidFill>
              </a:rPr>
              <a:t>En associant SVT aux Maths et à la Physique nous obtenons MPS</a:t>
            </a:r>
          </a:p>
          <a:p>
            <a:pPr marL="557027" lvl="1" indent="-171450" algn="just">
              <a:spcAft>
                <a:spcPts val="622"/>
              </a:spcAft>
              <a:buFont typeface="Wingdings" pitchFamily="2" charset="2"/>
              <a:buChar char="§"/>
            </a:pPr>
            <a:r>
              <a:rPr lang="fr-FR" sz="1400" b="0" baseline="0" dirty="0" smtClean="0">
                <a:solidFill>
                  <a:schemeClr val="tx1"/>
                </a:solidFill>
              </a:rPr>
              <a:t>En y associant Informatique et Réseaux (IRIS) nous obtenons le Parcours Expérimental de MPS, </a:t>
            </a:r>
            <a:r>
              <a:rPr lang="fr-FR" sz="1400" b="0" baseline="0" dirty="0" err="1" smtClean="0">
                <a:solidFill>
                  <a:schemeClr val="tx1"/>
                </a:solidFill>
              </a:rPr>
              <a:t>STNum</a:t>
            </a:r>
            <a:endParaRPr lang="fr-FR" sz="1400" b="0" baseline="0" dirty="0" smtClean="0">
              <a:solidFill>
                <a:schemeClr val="tx1"/>
              </a:solidFill>
            </a:endParaRPr>
          </a:p>
          <a:p>
            <a:pPr marL="557027" lvl="1" indent="-171450" algn="just">
              <a:spcAft>
                <a:spcPts val="622"/>
              </a:spcAft>
              <a:buFont typeface="Wingdings" pitchFamily="2" charset="2"/>
              <a:buChar char="§"/>
            </a:pPr>
            <a:r>
              <a:rPr lang="fr-FR" sz="1400" b="0" baseline="0" dirty="0" smtClean="0">
                <a:solidFill>
                  <a:schemeClr val="tx1"/>
                </a:solidFill>
              </a:rPr>
              <a:t>En associant l’enseignement de Physique à SI, nous obtenons le Parcours Expérimental DE CIT+SI, SA</a:t>
            </a:r>
          </a:p>
          <a:p>
            <a:pPr marL="557027" lvl="1" indent="-171450" algn="just">
              <a:spcAft>
                <a:spcPts val="622"/>
              </a:spcAft>
              <a:buFont typeface="Wingdings" pitchFamily="2" charset="2"/>
              <a:buChar char="§"/>
            </a:pPr>
            <a:r>
              <a:rPr lang="fr-FR" sz="1400" dirty="0" smtClean="0">
                <a:solidFill>
                  <a:schemeClr val="tx1"/>
                </a:solidFill>
              </a:rPr>
              <a:t>En y associant les Sciences Environnementales, </a:t>
            </a:r>
            <a:r>
              <a:rPr lang="fr-FR" sz="1400" dirty="0" err="1" smtClean="0">
                <a:solidFill>
                  <a:schemeClr val="tx1"/>
                </a:solidFill>
              </a:rPr>
              <a:t>Senv</a:t>
            </a:r>
            <a:r>
              <a:rPr lang="fr-FR" sz="1400" dirty="0" smtClean="0">
                <a:solidFill>
                  <a:schemeClr val="tx1"/>
                </a:solidFill>
              </a:rPr>
              <a:t>, nous obtenons le Parcours</a:t>
            </a:r>
            <a:r>
              <a:rPr lang="fr-FR" sz="1400" baseline="0" dirty="0" smtClean="0">
                <a:solidFill>
                  <a:schemeClr val="tx1"/>
                </a:solidFill>
              </a:rPr>
              <a:t> Expérimental de CIT+SI, DD</a:t>
            </a:r>
          </a:p>
          <a:p>
            <a:pPr marL="557027" lvl="1" indent="-171450" algn="just">
              <a:spcAft>
                <a:spcPts val="622"/>
              </a:spcAft>
              <a:buFont typeface="Wingdings" pitchFamily="2" charset="2"/>
              <a:buChar char="§"/>
            </a:pPr>
            <a:r>
              <a:rPr lang="fr-FR" sz="1400" baseline="0" dirty="0" smtClean="0">
                <a:solidFill>
                  <a:schemeClr val="tx1"/>
                </a:solidFill>
              </a:rPr>
              <a:t>CIT sera proposé, mais nous nous efforcerons d’amener l’élève et sa famille à opter pour le couple CIT+SI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2C795-9F59-4FDC-B7DE-EC20448FDDD6}" type="slidenum">
              <a:rPr lang="fr-FR" smtClean="0">
                <a:ea typeface="MS PGothic"/>
                <a:cs typeface="MS PGothic"/>
              </a:rPr>
              <a:pPr/>
              <a:t>30</a:t>
            </a:fld>
            <a:endParaRPr lang="fr-FR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2C795-9F59-4FDC-B7DE-EC20448FDDD6}" type="slidenum">
              <a:rPr lang="fr-FR" smtClean="0">
                <a:ea typeface="MS PGothic"/>
                <a:cs typeface="MS PGothic"/>
              </a:rPr>
              <a:pPr/>
              <a:t>31</a:t>
            </a:fld>
            <a:endParaRPr lang="fr-FR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2C795-9F59-4FDC-B7DE-EC20448FDDD6}" type="slidenum">
              <a:rPr lang="fr-FR" smtClean="0">
                <a:ea typeface="MS PGothic"/>
                <a:cs typeface="MS PGothic"/>
              </a:rPr>
              <a:pPr/>
              <a:t>32</a:t>
            </a:fld>
            <a:endParaRPr lang="fr-FR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E2C795-9F59-4FDC-B7DE-EC20448FDDD6}" type="slidenum">
              <a:rPr lang="fr-FR" smtClean="0">
                <a:ea typeface="MS PGothic"/>
                <a:cs typeface="MS PGothic"/>
              </a:rPr>
              <a:pPr/>
              <a:t>33</a:t>
            </a:fld>
            <a:endParaRPr lang="fr-FR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19BAE-1D4E-4526-9ECC-2C2A1D9AB791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Un aparté sur Développement Durable.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dirty="0" smtClean="0"/>
              <a:t>Ce que nous avons intitulé Sciences Environnementales correspond à la partie de l’enseignement qui permettra à l’élève de bien estimer les enjeux :</a:t>
            </a:r>
          </a:p>
          <a:p>
            <a:pPr marL="671327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en</a:t>
            </a:r>
            <a:r>
              <a:rPr lang="fr-FR" sz="1400" baseline="0" dirty="0" smtClean="0"/>
              <a:t> </a:t>
            </a:r>
            <a:r>
              <a:rPr lang="fr-FR" sz="1400" dirty="0" smtClean="0"/>
              <a:t>analysant le contexte</a:t>
            </a:r>
          </a:p>
          <a:p>
            <a:pPr marL="671327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en</a:t>
            </a:r>
            <a:r>
              <a:rPr lang="fr-FR" sz="1400" baseline="0" dirty="0" smtClean="0"/>
              <a:t> </a:t>
            </a:r>
            <a:r>
              <a:rPr lang="fr-FR" sz="1400" dirty="0" smtClean="0"/>
              <a:t>vérifiant les causes et les conséquences</a:t>
            </a:r>
          </a:p>
          <a:p>
            <a:pPr marL="671327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dirty="0" smtClean="0"/>
              <a:t>en</a:t>
            </a:r>
            <a:r>
              <a:rPr lang="fr-FR" sz="1400" baseline="0" dirty="0" smtClean="0"/>
              <a:t> </a:t>
            </a:r>
            <a:r>
              <a:rPr lang="fr-FR" sz="1400" dirty="0" smtClean="0"/>
              <a:t>proposant des remèdes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dirty="0" smtClean="0"/>
              <a:t>La part de</a:t>
            </a:r>
            <a:r>
              <a:rPr lang="fr-FR" sz="1400" baseline="0" dirty="0" smtClean="0"/>
              <a:t> l’enseignement correspondant aux sciences de l’ingénieur permettra à l’élève d’apporter les réponses technologiques au problème posé :</a:t>
            </a:r>
          </a:p>
          <a:p>
            <a:pPr marL="671327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en menant des expériences et en appliquant la démarche d’investigation</a:t>
            </a:r>
          </a:p>
          <a:p>
            <a:pPr marL="671327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en recherchant des solutions</a:t>
            </a:r>
          </a:p>
          <a:p>
            <a:pPr marL="671327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en validant l’impact écologique de la solution retenue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6040-5169-7146-AAE8-FB5A3FB82C3A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Les Sciences Appliquées permettent à l’élève de seconde de lier les sciences Physiques </a:t>
            </a:r>
            <a:r>
              <a:rPr lang="fr-FR" sz="1400" dirty="0" smtClean="0"/>
              <a:t>aux Technologiques</a:t>
            </a:r>
            <a:r>
              <a:rPr lang="fr-FR" sz="1400" baseline="0" dirty="0" smtClean="0"/>
              <a:t> </a:t>
            </a:r>
            <a:r>
              <a:rPr lang="fr-FR" sz="1400" baseline="0" dirty="0" smtClean="0"/>
              <a:t>en étudiant des systèmes de la vie </a:t>
            </a:r>
            <a:r>
              <a:rPr lang="fr-FR" sz="1400" baseline="0" dirty="0" smtClean="0"/>
              <a:t>courante </a:t>
            </a:r>
            <a:r>
              <a:rPr lang="fr-FR" sz="1400" baseline="0" dirty="0" smtClean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analyser </a:t>
            </a:r>
            <a:r>
              <a:rPr lang="fr-FR" sz="1400" baseline="0" dirty="0" smtClean="0"/>
              <a:t>et comprendre les principes </a:t>
            </a:r>
            <a:r>
              <a:rPr lang="fr-FR" sz="1400" baseline="0" dirty="0" smtClean="0"/>
              <a:t>utilisés en Sciences Physiques</a:t>
            </a:r>
            <a:endParaRPr lang="fr-FR" sz="1400" baseline="0" dirty="0" smtClean="0"/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analyser </a:t>
            </a:r>
            <a:r>
              <a:rPr lang="fr-FR" sz="1400" baseline="0" dirty="0" smtClean="0"/>
              <a:t>les solutions technologiques mises en </a:t>
            </a:r>
            <a:r>
              <a:rPr lang="fr-FR" sz="1400" baseline="0" dirty="0" smtClean="0"/>
              <a:t>œuvre en Sciences de l’Ingénieur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Sur des systèmes</a:t>
            </a:r>
            <a:r>
              <a:rPr lang="fr-FR" sz="1400" baseline="0" dirty="0" smtClean="0"/>
              <a:t> </a:t>
            </a:r>
            <a:r>
              <a:rPr lang="fr-FR" sz="1400" baseline="0" dirty="0" err="1" smtClean="0"/>
              <a:t>pluritechnogiques</a:t>
            </a:r>
            <a:r>
              <a:rPr lang="fr-FR" sz="1400" baseline="0" dirty="0" smtClean="0"/>
              <a:t> de la vie courante, l’élève sera amené à se poser et à répondre à deux questions 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Pourquoi ça marche ? en SP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Comment ça marche ? en SI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Pour y parvenir, l’année est découpée en 2 périodes 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dirty="0" smtClean="0"/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dirty="0" smtClean="0">
                <a:solidFill>
                  <a:schemeClr val="tx1"/>
                </a:solidFill>
              </a:rPr>
              <a:t>La 1</a:t>
            </a:r>
            <a:r>
              <a:rPr lang="fr-FR" sz="1400" baseline="30000" dirty="0" smtClean="0">
                <a:solidFill>
                  <a:schemeClr val="tx1"/>
                </a:solidFill>
              </a:rPr>
              <a:t>ère</a:t>
            </a:r>
            <a:r>
              <a:rPr lang="fr-FR" sz="1400" dirty="0" smtClean="0">
                <a:solidFill>
                  <a:schemeClr val="tx1"/>
                </a:solidFill>
              </a:rPr>
              <a:t> période permet l’étude de 8 thèmes sur 2 séances en SP et </a:t>
            </a:r>
            <a:r>
              <a:rPr lang="fr-FR" sz="1400" dirty="0" smtClean="0">
                <a:solidFill>
                  <a:schemeClr val="tx1"/>
                </a:solidFill>
              </a:rPr>
              <a:t>SI</a:t>
            </a:r>
            <a:br>
              <a:rPr lang="fr-FR" sz="1400" dirty="0" smtClean="0">
                <a:solidFill>
                  <a:schemeClr val="tx1"/>
                </a:solidFill>
              </a:rPr>
            </a:br>
            <a:r>
              <a:rPr lang="fr-FR" sz="1400" dirty="0" smtClean="0">
                <a:solidFill>
                  <a:schemeClr val="tx1"/>
                </a:solidFill>
              </a:rPr>
              <a:t>Avec </a:t>
            </a:r>
            <a:r>
              <a:rPr lang="fr-FR" sz="1400" dirty="0" smtClean="0">
                <a:solidFill>
                  <a:schemeClr val="tx1"/>
                </a:solidFill>
              </a:rPr>
              <a:t>un</a:t>
            </a:r>
            <a:r>
              <a:rPr lang="fr-FR" sz="1400" baseline="0" dirty="0" smtClean="0">
                <a:solidFill>
                  <a:schemeClr val="tx1"/>
                </a:solidFill>
              </a:rPr>
              <a:t> b</a:t>
            </a:r>
            <a:r>
              <a:rPr lang="fr-FR" sz="1400" dirty="0" smtClean="0">
                <a:solidFill>
                  <a:schemeClr val="tx1"/>
                </a:solidFill>
              </a:rPr>
              <a:t>ilan de connaissances et de compétences durant les </a:t>
            </a:r>
            <a:r>
              <a:rPr lang="fr-FR" sz="1400" baseline="0" dirty="0" smtClean="0">
                <a:solidFill>
                  <a:schemeClr val="tx1"/>
                </a:solidFill>
              </a:rPr>
              <a:t>trimestres 1 et 2.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fr-FR" sz="1400" dirty="0" smtClean="0"/>
              <a:t>La 2</a:t>
            </a:r>
            <a:r>
              <a:rPr lang="fr-FR" sz="1400" baseline="30000" dirty="0" smtClean="0"/>
              <a:t>ème</a:t>
            </a:r>
            <a:r>
              <a:rPr lang="fr-FR" sz="1400" dirty="0" smtClean="0"/>
              <a:t> période avec un projet sur 10 semaines environ, la</a:t>
            </a:r>
            <a:r>
              <a:rPr lang="fr-FR" sz="1400" baseline="0" dirty="0" smtClean="0"/>
              <a:t> Réalisation Personnelle </a:t>
            </a:r>
            <a:r>
              <a:rPr lang="fr-FR" sz="1400" baseline="0" dirty="0" smtClean="0"/>
              <a:t>Encadrée.</a:t>
            </a:r>
            <a:br>
              <a:rPr lang="fr-FR" sz="1400" baseline="0" dirty="0" smtClean="0"/>
            </a:br>
            <a:r>
              <a:rPr lang="fr-FR" sz="1400" baseline="0" dirty="0" smtClean="0"/>
              <a:t>Sur </a:t>
            </a:r>
            <a:r>
              <a:rPr lang="fr-FR" sz="1400" baseline="0" dirty="0" smtClean="0"/>
              <a:t>un sujet qu’ils ont choisi, les élèves mettent en application les méthodes d’analyse découvertes auparavant et réalisent une maquette présentant leurs </a:t>
            </a:r>
            <a:r>
              <a:rPr lang="fr-FR" sz="1400" baseline="0" dirty="0" smtClean="0"/>
              <a:t>travaux.</a:t>
            </a:r>
            <a:br>
              <a:rPr lang="fr-FR" sz="1400" baseline="0" dirty="0" smtClean="0"/>
            </a:br>
            <a:r>
              <a:rPr lang="fr-FR" sz="1400" baseline="0" dirty="0" smtClean="0"/>
              <a:t>Cette 2</a:t>
            </a:r>
            <a:r>
              <a:rPr lang="fr-FR" sz="1400" baseline="30000" dirty="0" smtClean="0"/>
              <a:t>ème</a:t>
            </a:r>
            <a:r>
              <a:rPr lang="fr-FR" sz="1400" baseline="0" dirty="0" smtClean="0"/>
              <a:t> période se conclue </a:t>
            </a:r>
            <a:r>
              <a:rPr lang="fr-FR" sz="1400" baseline="0" dirty="0" smtClean="0"/>
              <a:t>par une présentation orale devant un jury.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Une visite scientifique permet à l’élève de faire la liaison avec le monde du travail.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1" dirty="0" smtClean="0"/>
              <a:t>La première période consiste en l’étude de 8 </a:t>
            </a:r>
            <a:r>
              <a:rPr lang="fr-FR" sz="1400" b="1" dirty="0" smtClean="0"/>
              <a:t>thèmes parmi les 16 proposés.</a:t>
            </a:r>
            <a:endParaRPr lang="fr-FR" sz="1400" b="1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Les thèmes d’étude sont puisés dans les domaines</a:t>
            </a:r>
            <a:r>
              <a:rPr lang="fr-FR" sz="1400" baseline="0" dirty="0" smtClean="0"/>
              <a:t> de la vie courante comme :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le médical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l’énergie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la communication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aseline="0" dirty="0" smtClean="0"/>
              <a:t>et les transports …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Chaque</a:t>
            </a:r>
            <a:r>
              <a:rPr lang="fr-FR" sz="1400" baseline="0" dirty="0" smtClean="0"/>
              <a:t> thème est étudié sur le principe de l’exemple présenté : recevoir des informations par un satellite.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L’analyse du principe physique utilisé en SP permet de répondre à la question </a:t>
            </a:r>
            <a:r>
              <a:rPr lang="fr-FR" sz="1400" b="1" dirty="0" smtClean="0"/>
              <a:t>Pourquoi ça</a:t>
            </a:r>
            <a:r>
              <a:rPr lang="fr-FR" sz="1400" b="1" baseline="0" dirty="0" smtClean="0"/>
              <a:t> marche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Cette démarche est réalisée en 3 étapes, on analyse le phénomène, on explore le principe puis on recherche des éléments supplémentaires.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dirty="0" smtClean="0"/>
              <a:t>L’analyse de la solution technologique en SI permet de répondre à la question </a:t>
            </a:r>
            <a:r>
              <a:rPr lang="fr-FR" sz="1400" b="1" dirty="0" smtClean="0"/>
              <a:t>Comment ça</a:t>
            </a:r>
            <a:r>
              <a:rPr lang="fr-FR" sz="1400" b="1" baseline="0" dirty="0" smtClean="0"/>
              <a:t> marche </a:t>
            </a:r>
            <a:r>
              <a:rPr lang="fr-FR" sz="1400" baseline="0" dirty="0" smtClean="0"/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400" baseline="0" dirty="0" smtClean="0"/>
              <a:t>Cette démarche est réalisée également en 3 étapes, on expérimente le système, on le configure puis on valide le fonctionnement.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40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9806-C4C3-472C-8FCA-FD2E39EEE059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8057" y="1508558"/>
            <a:ext cx="7344649" cy="104092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96115" y="2751826"/>
            <a:ext cx="6048534" cy="12410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5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1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6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2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28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13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99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84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921023" y="138266"/>
            <a:ext cx="1836162" cy="293393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8036" y="138266"/>
            <a:ext cx="5368975" cy="293393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275B60-F7FF-46DB-B4D5-9E62B8A6E6FE}" type="datetimeFigureOut">
              <a:rPr lang="fr-FR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9936E-5611-4BF7-B44C-714FA93D2E35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4648200"/>
            <a:ext cx="8640763" cy="217488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 sz="1600" b="1" dirty="0">
              <a:solidFill>
                <a:srgbClr val="FFFFFF"/>
              </a:solidFill>
            </a:endParaRPr>
          </a:p>
        </p:txBody>
      </p:sp>
      <p:pic>
        <p:nvPicPr>
          <p:cNvPr id="8" name="Image 7" descr="bandeau 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8640763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477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561" y="3120535"/>
            <a:ext cx="7344649" cy="964488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2561" y="2058250"/>
            <a:ext cx="7344649" cy="1062285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5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12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56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42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28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13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992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84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8036" y="802616"/>
            <a:ext cx="3601819" cy="2269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53868" y="802616"/>
            <a:ext cx="3603318" cy="2269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38" y="194471"/>
            <a:ext cx="7776687" cy="809361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2038" y="1087016"/>
            <a:ext cx="3817838" cy="45301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602" indent="0">
              <a:buNone/>
              <a:defRPr sz="1700" b="1"/>
            </a:lvl2pPr>
            <a:lvl3pPr marL="771205" indent="0">
              <a:buNone/>
              <a:defRPr sz="1500" b="1"/>
            </a:lvl3pPr>
            <a:lvl4pPr marL="1156807" indent="0">
              <a:buNone/>
              <a:defRPr sz="1300" b="1"/>
            </a:lvl4pPr>
            <a:lvl5pPr marL="1542410" indent="0">
              <a:buNone/>
              <a:defRPr sz="1300" b="1"/>
            </a:lvl5pPr>
            <a:lvl6pPr marL="1928012" indent="0">
              <a:buNone/>
              <a:defRPr sz="1300" b="1"/>
            </a:lvl6pPr>
            <a:lvl7pPr marL="2313615" indent="0">
              <a:buNone/>
              <a:defRPr sz="1300" b="1"/>
            </a:lvl7pPr>
            <a:lvl8pPr marL="2699217" indent="0">
              <a:buNone/>
              <a:defRPr sz="1300" b="1"/>
            </a:lvl8pPr>
            <a:lvl9pPr marL="3084820" indent="0">
              <a:buNone/>
              <a:defRPr sz="13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2038" y="1540033"/>
            <a:ext cx="3817838" cy="279791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389388" y="1087016"/>
            <a:ext cx="3819337" cy="45301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602" indent="0">
              <a:buNone/>
              <a:defRPr sz="1700" b="1"/>
            </a:lvl2pPr>
            <a:lvl3pPr marL="771205" indent="0">
              <a:buNone/>
              <a:defRPr sz="1500" b="1"/>
            </a:lvl3pPr>
            <a:lvl4pPr marL="1156807" indent="0">
              <a:buNone/>
              <a:defRPr sz="1300" b="1"/>
            </a:lvl4pPr>
            <a:lvl5pPr marL="1542410" indent="0">
              <a:buNone/>
              <a:defRPr sz="1300" b="1"/>
            </a:lvl5pPr>
            <a:lvl6pPr marL="1928012" indent="0">
              <a:buNone/>
              <a:defRPr sz="1300" b="1"/>
            </a:lvl6pPr>
            <a:lvl7pPr marL="2313615" indent="0">
              <a:buNone/>
              <a:defRPr sz="1300" b="1"/>
            </a:lvl7pPr>
            <a:lvl8pPr marL="2699217" indent="0">
              <a:buNone/>
              <a:defRPr sz="1300" b="1"/>
            </a:lvl8pPr>
            <a:lvl9pPr marL="3084820" indent="0">
              <a:buNone/>
              <a:defRPr sz="13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389388" y="1540033"/>
            <a:ext cx="3819337" cy="279791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39" y="193347"/>
            <a:ext cx="2842751" cy="8228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78298" y="193347"/>
            <a:ext cx="4830427" cy="4144601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32039" y="1016197"/>
            <a:ext cx="2842751" cy="3321751"/>
          </a:xfrm>
        </p:spPr>
        <p:txBody>
          <a:bodyPr/>
          <a:lstStyle>
            <a:lvl1pPr marL="0" indent="0">
              <a:buNone/>
              <a:defRPr sz="1200"/>
            </a:lvl1pPr>
            <a:lvl2pPr marL="385602" indent="0">
              <a:buNone/>
              <a:defRPr sz="1000"/>
            </a:lvl2pPr>
            <a:lvl3pPr marL="771205" indent="0">
              <a:buNone/>
              <a:defRPr sz="800"/>
            </a:lvl3pPr>
            <a:lvl4pPr marL="1156807" indent="0">
              <a:buNone/>
              <a:defRPr sz="800"/>
            </a:lvl4pPr>
            <a:lvl5pPr marL="1542410" indent="0">
              <a:buNone/>
              <a:defRPr sz="800"/>
            </a:lvl5pPr>
            <a:lvl6pPr marL="1928012" indent="0">
              <a:buNone/>
              <a:defRPr sz="800"/>
            </a:lvl6pPr>
            <a:lvl7pPr marL="2313615" indent="0">
              <a:buNone/>
              <a:defRPr sz="800"/>
            </a:lvl7pPr>
            <a:lvl8pPr marL="2699217" indent="0">
              <a:buNone/>
              <a:defRPr sz="800"/>
            </a:lvl8pPr>
            <a:lvl9pPr marL="3084820" indent="0">
              <a:buNone/>
              <a:defRPr sz="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3650" y="3399314"/>
            <a:ext cx="5184458" cy="4013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693650" y="433907"/>
            <a:ext cx="5184458" cy="2913698"/>
          </a:xfrm>
        </p:spPr>
        <p:txBody>
          <a:bodyPr/>
          <a:lstStyle>
            <a:lvl1pPr marL="0" indent="0">
              <a:buNone/>
              <a:defRPr sz="2700"/>
            </a:lvl1pPr>
            <a:lvl2pPr marL="385602" indent="0">
              <a:buNone/>
              <a:defRPr sz="2400"/>
            </a:lvl2pPr>
            <a:lvl3pPr marL="771205" indent="0">
              <a:buNone/>
              <a:defRPr sz="2000"/>
            </a:lvl3pPr>
            <a:lvl4pPr marL="1156807" indent="0">
              <a:buNone/>
              <a:defRPr sz="1700"/>
            </a:lvl4pPr>
            <a:lvl5pPr marL="1542410" indent="0">
              <a:buNone/>
              <a:defRPr sz="1700"/>
            </a:lvl5pPr>
            <a:lvl6pPr marL="1928012" indent="0">
              <a:buNone/>
              <a:defRPr sz="1700"/>
            </a:lvl6pPr>
            <a:lvl7pPr marL="2313615" indent="0">
              <a:buNone/>
              <a:defRPr sz="1700"/>
            </a:lvl7pPr>
            <a:lvl8pPr marL="2699217" indent="0">
              <a:buNone/>
              <a:defRPr sz="1700"/>
            </a:lvl8pPr>
            <a:lvl9pPr marL="3084820" indent="0">
              <a:buNone/>
              <a:defRPr sz="17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93650" y="3800623"/>
            <a:ext cx="5184458" cy="569924"/>
          </a:xfrm>
        </p:spPr>
        <p:txBody>
          <a:bodyPr/>
          <a:lstStyle>
            <a:lvl1pPr marL="0" indent="0">
              <a:buNone/>
              <a:defRPr sz="1200"/>
            </a:lvl1pPr>
            <a:lvl2pPr marL="385602" indent="0">
              <a:buNone/>
              <a:defRPr sz="1000"/>
            </a:lvl2pPr>
            <a:lvl3pPr marL="771205" indent="0">
              <a:buNone/>
              <a:defRPr sz="800"/>
            </a:lvl3pPr>
            <a:lvl4pPr marL="1156807" indent="0">
              <a:buNone/>
              <a:defRPr sz="800"/>
            </a:lvl4pPr>
            <a:lvl5pPr marL="1542410" indent="0">
              <a:buNone/>
              <a:defRPr sz="800"/>
            </a:lvl5pPr>
            <a:lvl6pPr marL="1928012" indent="0">
              <a:buNone/>
              <a:defRPr sz="800"/>
            </a:lvl6pPr>
            <a:lvl7pPr marL="2313615" indent="0">
              <a:buNone/>
              <a:defRPr sz="800"/>
            </a:lvl7pPr>
            <a:lvl8pPr marL="2699217" indent="0">
              <a:buNone/>
              <a:defRPr sz="800"/>
            </a:lvl8pPr>
            <a:lvl9pPr marL="3084820" indent="0">
              <a:buNone/>
              <a:defRPr sz="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32038" y="194471"/>
            <a:ext cx="7776687" cy="809361"/>
          </a:xfrm>
          <a:prstGeom prst="rect">
            <a:avLst/>
          </a:prstGeom>
        </p:spPr>
        <p:txBody>
          <a:bodyPr vert="horz" lIns="77120" tIns="38560" rIns="77120" bIns="3856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2038" y="1133105"/>
            <a:ext cx="7776687" cy="3204843"/>
          </a:xfrm>
          <a:prstGeom prst="rect">
            <a:avLst/>
          </a:prstGeom>
        </p:spPr>
        <p:txBody>
          <a:bodyPr vert="horz" lIns="77120" tIns="38560" rIns="77120" bIns="3856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32038" y="4500944"/>
            <a:ext cx="2016178" cy="258546"/>
          </a:xfrm>
          <a:prstGeom prst="rect">
            <a:avLst/>
          </a:prstGeom>
        </p:spPr>
        <p:txBody>
          <a:bodyPr vert="horz" lIns="77120" tIns="38560" rIns="77120" bIns="3856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7B6BA-D1B5-714D-9176-78C0C4B482AB}" type="datetimeFigureOut">
              <a:rPr lang="fr-FR" smtClean="0"/>
              <a:pPr/>
              <a:t>09/05/2011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952261" y="4500944"/>
            <a:ext cx="2736242" cy="258546"/>
          </a:xfrm>
          <a:prstGeom prst="rect">
            <a:avLst/>
          </a:prstGeom>
        </p:spPr>
        <p:txBody>
          <a:bodyPr vert="horz" lIns="77120" tIns="38560" rIns="77120" bIns="3856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192547" y="4500944"/>
            <a:ext cx="2016178" cy="258546"/>
          </a:xfrm>
          <a:prstGeom prst="rect">
            <a:avLst/>
          </a:prstGeom>
        </p:spPr>
        <p:txBody>
          <a:bodyPr vert="horz" lIns="77120" tIns="38560" rIns="77120" bIns="3856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A5DB-2BDD-4E48-9E09-4560124DBE50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logo loritz couleur orange.pdf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239" y="213954"/>
            <a:ext cx="1057442" cy="5334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648199"/>
            <a:ext cx="8640763" cy="21828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5544517" y="4561681"/>
            <a:ext cx="309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Sciences Appliquées</a:t>
            </a:r>
            <a:endParaRPr lang="fr-FR" sz="1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0" y="4561098"/>
            <a:ext cx="6192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chemeClr val="bg1"/>
                </a:solidFill>
                <a:latin typeface="Bradley Hand ITC" pitchFamily="66" charset="0"/>
                <a:cs typeface="Arial Rounded MT Bold"/>
              </a:rPr>
              <a:t>Un parcours expérimental de SI, CIT</a:t>
            </a:r>
            <a:endParaRPr lang="fr-FR" sz="1600" b="1" i="1" dirty="0">
              <a:solidFill>
                <a:schemeClr val="bg1"/>
              </a:solidFill>
              <a:latin typeface="Bradley Hand ITC" pitchFamily="66" charset="0"/>
              <a:cs typeface="Arial Rounded MT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38560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9202" indent="-289202" algn="l" defTabSz="38560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6604" indent="-241002" algn="l" defTabSz="385602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4006" indent="-192801" algn="l" defTabSz="38560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609" indent="-192801" algn="l" defTabSz="385602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5211" indent="-192801" algn="l" defTabSz="385602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814" indent="-192801" algn="l" defTabSz="38560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06416" indent="-192801" algn="l" defTabSz="38560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92019" indent="-192801" algn="l" defTabSz="38560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77621" indent="-192801" algn="l" defTabSz="38560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602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205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6807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0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8012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3615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99217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4820" algn="l" defTabSz="3856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gif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3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4.jpe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11" Type="http://schemas.openxmlformats.org/officeDocument/2006/relationships/chart" Target="../charts/chart14.xml"/><Relationship Id="rId5" Type="http://schemas.openxmlformats.org/officeDocument/2006/relationships/chart" Target="../charts/chart8.xml"/><Relationship Id="rId10" Type="http://schemas.openxmlformats.org/officeDocument/2006/relationships/chart" Target="../charts/chart13.xml"/><Relationship Id="rId4" Type="http://schemas.openxmlformats.org/officeDocument/2006/relationships/image" Target="../media/image5.jpeg"/><Relationship Id="rId9" Type="http://schemas.openxmlformats.org/officeDocument/2006/relationships/chart" Target="../charts/char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3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5.jpeg"/><Relationship Id="rId10" Type="http://schemas.openxmlformats.org/officeDocument/2006/relationships/image" Target="../media/image5.jpeg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5.jpeg"/><Relationship Id="rId4" Type="http://schemas.openxmlformats.org/officeDocument/2006/relationships/image" Target="../media/image89.jpeg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95.jpeg"/><Relationship Id="rId10" Type="http://schemas.openxmlformats.org/officeDocument/2006/relationships/image" Target="../media/image5.jpeg"/><Relationship Id="rId4" Type="http://schemas.openxmlformats.org/officeDocument/2006/relationships/image" Target="../media/image94.jpeg"/><Relationship Id="rId9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4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lycee@loritz.f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129382" y="65881"/>
            <a:ext cx="3333744" cy="2708428"/>
          </a:xfrm>
          <a:prstGeom prst="rect">
            <a:avLst/>
          </a:prstGeom>
          <a:noFill/>
        </p:spPr>
        <p:txBody>
          <a:bodyPr wrap="square" lIns="91434" tIns="45717" rIns="91434" bIns="45717" rtlCol="0" anchor="t">
            <a:spAutoFit/>
          </a:bodyPr>
          <a:lstStyle/>
          <a:p>
            <a:pPr>
              <a:spcAft>
                <a:spcPts val="3600"/>
              </a:spcAft>
            </a:pPr>
            <a:r>
              <a:rPr lang="fr-FR" sz="17000" dirty="0" smtClean="0">
                <a:latin typeface="Arial Rounded MT Bold"/>
                <a:cs typeface="Arial Rounded MT Bold"/>
              </a:rPr>
              <a:t>2</a:t>
            </a:r>
            <a:r>
              <a:rPr lang="fr-FR" sz="11000" baseline="30000" dirty="0" smtClean="0">
                <a:latin typeface="Arial Rounded MT Bold"/>
                <a:cs typeface="Arial Rounded MT Bold"/>
              </a:rPr>
              <a:t>nde</a:t>
            </a:r>
            <a:r>
              <a:rPr lang="fr-FR" sz="11000" dirty="0" smtClean="0">
                <a:latin typeface="Arial Rounded MT Bold"/>
                <a:cs typeface="Arial Rounded MT Bold"/>
              </a:rPr>
              <a:t> </a:t>
            </a:r>
            <a:endParaRPr lang="fr-FR" sz="11000" dirty="0">
              <a:latin typeface="Arial Rounded MT Bold"/>
              <a:cs typeface="Arial Rounded MT Bold"/>
            </a:endParaRPr>
          </a:p>
        </p:txBody>
      </p:sp>
      <p:sp>
        <p:nvSpPr>
          <p:cNvPr id="29" name="Forme libre 28"/>
          <p:cNvSpPr/>
          <p:nvPr/>
        </p:nvSpPr>
        <p:spPr>
          <a:xfrm>
            <a:off x="-146257" y="3326815"/>
            <a:ext cx="8810039" cy="1234282"/>
          </a:xfrm>
          <a:custGeom>
            <a:avLst/>
            <a:gdLst>
              <a:gd name="connsiteX0" fmla="*/ 8810039 w 8810039"/>
              <a:gd name="connsiteY0" fmla="*/ 768876 h 1234282"/>
              <a:gd name="connsiteX1" fmla="*/ 7111534 w 8810039"/>
              <a:gd name="connsiteY1" fmla="*/ 1166703 h 1234282"/>
              <a:gd name="connsiteX2" fmla="*/ 2949432 w 8810039"/>
              <a:gd name="connsiteY2" fmla="*/ 363399 h 1234282"/>
              <a:gd name="connsiteX3" fmla="*/ 478183 w 8810039"/>
              <a:gd name="connsiteY3" fmla="*/ 42078 h 1234282"/>
              <a:gd name="connsiteX4" fmla="*/ 80335 w 8810039"/>
              <a:gd name="connsiteY4" fmla="*/ 110932 h 123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039" h="1234282">
                <a:moveTo>
                  <a:pt x="8810039" y="768876"/>
                </a:moveTo>
                <a:cubicBezTo>
                  <a:pt x="8449170" y="1001579"/>
                  <a:pt x="8088302" y="1234282"/>
                  <a:pt x="7111534" y="1166703"/>
                </a:cubicBezTo>
                <a:cubicBezTo>
                  <a:pt x="6134766" y="1099124"/>
                  <a:pt x="4054991" y="550837"/>
                  <a:pt x="2949432" y="363399"/>
                </a:cubicBezTo>
                <a:cubicBezTo>
                  <a:pt x="1843874" y="175962"/>
                  <a:pt x="956366" y="84156"/>
                  <a:pt x="478183" y="42078"/>
                </a:cubicBezTo>
                <a:cubicBezTo>
                  <a:pt x="0" y="0"/>
                  <a:pt x="40167" y="55466"/>
                  <a:pt x="80335" y="110932"/>
                </a:cubicBezTo>
              </a:path>
            </a:pathLst>
          </a:custGeom>
          <a:ln w="95250" cap="flat" cmpd="sng" algn="ctr">
            <a:solidFill>
              <a:srgbClr val="B8D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4" tIns="45717" rIns="91434" bIns="45717" rtlCol="0" anchor="ctr"/>
          <a:lstStyle/>
          <a:p>
            <a:pPr algn="ctr"/>
            <a:endParaRPr lang="fr-FR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68389">
            <a:off x="4543838" y="577319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40261" y="1563985"/>
            <a:ext cx="465919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Les Parcours d’Exploration Expérimentaux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43966" y="2490766"/>
            <a:ext cx="2961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onde, c’est quoi?</a:t>
            </a:r>
          </a:p>
          <a:p>
            <a:pPr algn="r"/>
            <a:r>
              <a:rPr lang="fr-FR" dirty="0" smtClean="0"/>
              <a:t> </a:t>
            </a:r>
            <a:r>
              <a:rPr lang="fr-FR" i="1" dirty="0"/>
              <a:t>l</a:t>
            </a:r>
            <a:r>
              <a:rPr lang="fr-FR" i="1" dirty="0" smtClean="0"/>
              <a:t>e </a:t>
            </a:r>
            <a:r>
              <a:rPr lang="fr-FR" i="1" dirty="0" smtClean="0"/>
              <a:t>son, l’optique</a:t>
            </a:r>
            <a:endParaRPr lang="fr-FR" i="1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5989" y="861991"/>
            <a:ext cx="39052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318512" y="774065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 Les ondes </a:t>
            </a:r>
            <a:endParaRPr lang="fr-FR" sz="1800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2" y="1330"/>
            <a:ext cx="1631043" cy="172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1677175" y="250845"/>
            <a:ext cx="49144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solidFill>
                  <a:srgbClr val="7030A0"/>
                </a:solidFill>
              </a:rPr>
              <a:t>Pourquoi ça marche ? : Labo des Sciences  Physiques</a:t>
            </a:r>
            <a:endParaRPr lang="fr-FR" sz="1600" b="1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0"/>
            <a:ext cx="28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7030A0"/>
                </a:solidFill>
                <a:latin typeface="Arial Rounded MT Bold" pitchFamily="34" charset="0"/>
              </a:rPr>
              <a:t>1</a:t>
            </a:r>
            <a:endParaRPr lang="fr-FR" sz="12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8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1" grpId="0" build="allAtOnce"/>
      <p:bldP spid="1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872465" y="1654241"/>
            <a:ext cx="3259597" cy="2742336"/>
            <a:chOff x="1872465" y="1654241"/>
            <a:chExt cx="3259597" cy="2742336"/>
          </a:xfrm>
        </p:grpSpPr>
        <p:pic>
          <p:nvPicPr>
            <p:cNvPr id="19" name="Image 18" descr="reflexion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4208" y="1654241"/>
              <a:ext cx="3237854" cy="2419171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1872465" y="4073412"/>
              <a:ext cx="15811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Sur un miroir plan</a:t>
              </a:r>
              <a:endParaRPr lang="fr-FR" dirty="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320513" y="868587"/>
            <a:ext cx="2716650" cy="3204825"/>
            <a:chOff x="5320513" y="868587"/>
            <a:chExt cx="2716650" cy="3204825"/>
          </a:xfrm>
        </p:grpSpPr>
        <p:pic>
          <p:nvPicPr>
            <p:cNvPr id="24" name="Image 23" descr="parabole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0513" y="868587"/>
              <a:ext cx="2716650" cy="3043243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6892149" y="1980673"/>
              <a:ext cx="7845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26°</a:t>
              </a:r>
              <a:endParaRPr lang="fr-FR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511683" y="3750247"/>
              <a:ext cx="2525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Sur un miroir parabolique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177241" y="683921"/>
            <a:ext cx="485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 Mise en évidence de la réflexion de l’onde</a:t>
            </a:r>
            <a:endParaRPr lang="fr-FR" sz="1800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62" y="0"/>
            <a:ext cx="1577713" cy="19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77175" y="250845"/>
            <a:ext cx="49144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solidFill>
                  <a:srgbClr val="7030A0"/>
                </a:solidFill>
              </a:rPr>
              <a:t>Pourquoi ça marche ? : Labo des Sciences  Physiques</a:t>
            </a:r>
            <a:endParaRPr lang="fr-FR" sz="1600" b="1" dirty="0">
              <a:solidFill>
                <a:srgbClr val="7030A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0"/>
            <a:ext cx="28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7030A0"/>
                </a:solidFill>
                <a:latin typeface="Arial Rounded MT Bold" pitchFamily="34" charset="0"/>
              </a:rPr>
              <a:t>2</a:t>
            </a:r>
            <a:endParaRPr lang="fr-FR" sz="12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891358" y="1766012"/>
            <a:ext cx="3352823" cy="2471033"/>
            <a:chOff x="891358" y="1766012"/>
            <a:chExt cx="3352823" cy="2471033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58" y="2572096"/>
              <a:ext cx="2776892" cy="1664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2195007" y="1766012"/>
              <a:ext cx="20491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Nancy:</a:t>
              </a:r>
            </a:p>
            <a:p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</a:rPr>
                <a:t>Latitude: 48,7°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4153189" y="403937"/>
            <a:ext cx="4783110" cy="4322207"/>
            <a:chOff x="4153189" y="403937"/>
            <a:chExt cx="4783110" cy="4322207"/>
          </a:xfrm>
        </p:grpSpPr>
        <p:grpSp>
          <p:nvGrpSpPr>
            <p:cNvPr id="23" name="Group 5"/>
            <p:cNvGrpSpPr>
              <a:grpSpLocks/>
            </p:cNvGrpSpPr>
            <p:nvPr/>
          </p:nvGrpSpPr>
          <p:grpSpPr bwMode="auto">
            <a:xfrm>
              <a:off x="4153189" y="403937"/>
              <a:ext cx="2438400" cy="2590800"/>
              <a:chOff x="765" y="8370"/>
              <a:chExt cx="3840" cy="4080"/>
            </a:xfrm>
          </p:grpSpPr>
          <p:pic>
            <p:nvPicPr>
              <p:cNvPr id="24" name="Picture 6" descr="antenne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7" y="8546"/>
                <a:ext cx="2951" cy="3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2143" y="10920"/>
                <a:ext cx="141" cy="9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/>
            </p:nvSpPr>
            <p:spPr bwMode="auto">
              <a:xfrm>
                <a:off x="2475" y="11130"/>
                <a:ext cx="2130" cy="121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auto">
              <a:xfrm>
                <a:off x="765" y="8370"/>
                <a:ext cx="810" cy="40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6282933" y="908936"/>
              <a:ext cx="22157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Inclinaison de la parabole</a:t>
              </a:r>
              <a:endParaRPr lang="fr-FR" dirty="0"/>
            </a:p>
          </p:txBody>
        </p:sp>
        <p:pic>
          <p:nvPicPr>
            <p:cNvPr id="30" name="Picture 4" descr="elevatio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209" y="1635993"/>
              <a:ext cx="4369090" cy="3090151"/>
            </a:xfrm>
            <a:prstGeom prst="rect">
              <a:avLst/>
            </a:prstGeom>
            <a:noFill/>
          </p:spPr>
        </p:pic>
      </p:grp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677175" y="250845"/>
            <a:ext cx="49144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solidFill>
                  <a:srgbClr val="7030A0"/>
                </a:solidFill>
              </a:rPr>
              <a:t>Pourquoi ça marche ? : Labo des Sciences  Physiques</a:t>
            </a:r>
            <a:endParaRPr lang="fr-FR" sz="1600" b="1" dirty="0">
              <a:solidFill>
                <a:srgbClr val="7030A0"/>
              </a:solidFill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0" y="0"/>
            <a:ext cx="1605265" cy="169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0" y="0"/>
            <a:ext cx="28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7030A0"/>
                </a:solidFill>
                <a:latin typeface="Arial Rounded MT Bold" pitchFamily="34" charset="0"/>
              </a:rPr>
              <a:t>3</a:t>
            </a:r>
            <a:endParaRPr lang="fr-FR" sz="1200" dirty="0">
              <a:solidFill>
                <a:srgbClr val="7030A0"/>
              </a:solidFill>
              <a:latin typeface="Arial Rounded MT Bold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50722" y="747353"/>
            <a:ext cx="3894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-Recherche de l’angle </a:t>
            </a:r>
          </a:p>
          <a:p>
            <a:r>
              <a:rPr lang="fr-FR" sz="1800" dirty="0" smtClean="0"/>
              <a:t>d’élévation de la parabole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200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2034365" y="552508"/>
            <a:ext cx="363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 Recherche des satellites émetteur,</a:t>
            </a:r>
            <a:br>
              <a:rPr lang="fr-FR" sz="1800" dirty="0" smtClean="0"/>
            </a:br>
            <a:r>
              <a:rPr lang="fr-FR" sz="1800" dirty="0" smtClean="0"/>
              <a:t> de l’azimut de la parabole</a:t>
            </a:r>
            <a:endParaRPr lang="fr-FR" sz="1800" dirty="0"/>
          </a:p>
        </p:txBody>
      </p:sp>
      <p:grpSp>
        <p:nvGrpSpPr>
          <p:cNvPr id="3" name="Groupe 2"/>
          <p:cNvGrpSpPr/>
          <p:nvPr/>
        </p:nvGrpSpPr>
        <p:grpSpPr>
          <a:xfrm>
            <a:off x="40954" y="2213767"/>
            <a:ext cx="2902342" cy="2034173"/>
            <a:chOff x="40954" y="2213767"/>
            <a:chExt cx="2902342" cy="2034173"/>
          </a:xfrm>
        </p:grpSpPr>
        <p:pic>
          <p:nvPicPr>
            <p:cNvPr id="32" name="Image 31" descr="king of sat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4" y="2213767"/>
              <a:ext cx="2902342" cy="1321602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248415" y="3693942"/>
              <a:ext cx="22860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2121AF"/>
                  </a:solidFill>
                </a:rPr>
                <a:t>Position orbitale des satellites sur ordinateur</a:t>
              </a:r>
              <a:endParaRPr lang="fr-FR" b="1" dirty="0">
                <a:solidFill>
                  <a:srgbClr val="2121AF"/>
                </a:solidFill>
              </a:endParaRPr>
            </a:p>
          </p:txBody>
        </p:sp>
      </p:grp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1677175" y="213954"/>
            <a:ext cx="52354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solidFill>
                  <a:srgbClr val="859EED"/>
                </a:solidFill>
              </a:rPr>
              <a:t>Comment ça marche ? Labo des Sciences  Industrielles</a:t>
            </a:r>
            <a:endParaRPr lang="fr-FR" sz="1600" b="1" dirty="0">
              <a:solidFill>
                <a:srgbClr val="859EED"/>
              </a:solidFill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4" y="0"/>
            <a:ext cx="1678398" cy="172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0" y="0"/>
            <a:ext cx="28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2121AF"/>
                </a:solidFill>
                <a:latin typeface="Arial Rounded MT Bold" pitchFamily="34" charset="0"/>
              </a:rPr>
              <a:t>4</a:t>
            </a:r>
            <a:endParaRPr lang="fr-FR" sz="1200" dirty="0">
              <a:solidFill>
                <a:srgbClr val="2121AF"/>
              </a:solidFill>
              <a:latin typeface="Arial Rounded MT Bold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943296" y="793520"/>
            <a:ext cx="5546690" cy="3629661"/>
            <a:chOff x="2943296" y="793520"/>
            <a:chExt cx="5546690" cy="3629661"/>
          </a:xfrm>
        </p:grpSpPr>
        <p:sp>
          <p:nvSpPr>
            <p:cNvPr id="34" name="ZoneTexte 33"/>
            <p:cNvSpPr txBox="1"/>
            <p:nvPr/>
          </p:nvSpPr>
          <p:spPr>
            <a:xfrm>
              <a:off x="4083653" y="4100016"/>
              <a:ext cx="39289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7030A0"/>
                  </a:solidFill>
                </a:rPr>
                <a:t>Avec une boussole, repérage des satellites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2943296" y="793520"/>
              <a:ext cx="5546690" cy="3260347"/>
              <a:chOff x="2943296" y="793520"/>
              <a:chExt cx="5546690" cy="3260347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5963455" y="793520"/>
                <a:ext cx="204917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Nancy:</a:t>
                </a:r>
              </a:p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Longitude: 6,2°</a:t>
                </a: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3351206" y="1319098"/>
                <a:ext cx="178595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Vue du lycée LORITZ</a:t>
                </a:r>
                <a:endParaRPr lang="fr-FR" dirty="0"/>
              </a:p>
            </p:txBody>
          </p:sp>
          <p:pic>
            <p:nvPicPr>
              <p:cNvPr id="12" name="Image 11" descr="Image5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3296" y="1642263"/>
                <a:ext cx="5546690" cy="24116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909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886727" y="73717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 Mise en œuvre de l’installation</a:t>
            </a:r>
            <a:endParaRPr lang="fr-FR" sz="1800" dirty="0"/>
          </a:p>
        </p:txBody>
      </p:sp>
      <p:grpSp>
        <p:nvGrpSpPr>
          <p:cNvPr id="2" name="Groupe 1"/>
          <p:cNvGrpSpPr/>
          <p:nvPr/>
        </p:nvGrpSpPr>
        <p:grpSpPr>
          <a:xfrm>
            <a:off x="4536405" y="1483423"/>
            <a:ext cx="4104358" cy="2939758"/>
            <a:chOff x="4536405" y="1483423"/>
            <a:chExt cx="4104358" cy="2939758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405" y="1483423"/>
              <a:ext cx="2204819" cy="293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ZoneTexte 13"/>
            <p:cNvSpPr txBox="1"/>
            <p:nvPr/>
          </p:nvSpPr>
          <p:spPr>
            <a:xfrm>
              <a:off x="6942902" y="2065727"/>
              <a:ext cx="16978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Faire le montage de la parabole</a:t>
              </a:r>
              <a:endParaRPr lang="fr-FR" dirty="0"/>
            </a:p>
          </p:txBody>
        </p:sp>
      </p:grp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677174" y="213954"/>
            <a:ext cx="52657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solidFill>
                  <a:srgbClr val="859EED"/>
                </a:solidFill>
              </a:rPr>
              <a:t>Comment ça marche ? Labo des Sciences  Industrielles</a:t>
            </a:r>
            <a:endParaRPr lang="fr-FR" sz="1600" b="1" dirty="0">
              <a:solidFill>
                <a:srgbClr val="859EED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94" y="0"/>
            <a:ext cx="1633480" cy="189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0" y="0"/>
            <a:ext cx="28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2121AF"/>
                </a:solidFill>
                <a:latin typeface="Arial Rounded MT Bold" pitchFamily="34" charset="0"/>
              </a:rPr>
              <a:t>5</a:t>
            </a:r>
            <a:endParaRPr lang="fr-FR" sz="1200" dirty="0">
              <a:solidFill>
                <a:srgbClr val="2121AF"/>
              </a:solidFill>
              <a:latin typeface="Arial Rounded MT Bold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08013" y="1653378"/>
            <a:ext cx="2861510" cy="2769803"/>
            <a:chOff x="1008013" y="1653378"/>
            <a:chExt cx="2861510" cy="2769803"/>
          </a:xfrm>
        </p:grpSpPr>
        <p:sp>
          <p:nvSpPr>
            <p:cNvPr id="15" name="ZoneTexte 14"/>
            <p:cNvSpPr txBox="1"/>
            <p:nvPr/>
          </p:nvSpPr>
          <p:spPr>
            <a:xfrm>
              <a:off x="1512069" y="1653378"/>
              <a:ext cx="23574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Appliquer sa </a:t>
              </a:r>
              <a:r>
                <a:rPr lang="fr-FR" dirty="0" smtClean="0"/>
                <a:t>recherche pour installer </a:t>
              </a:r>
              <a:r>
                <a:rPr lang="fr-FR" dirty="0" smtClean="0"/>
                <a:t>sa parabole</a:t>
              </a:r>
              <a:endParaRPr lang="fr-FR" dirty="0"/>
            </a:p>
          </p:txBody>
        </p:sp>
        <p:pic>
          <p:nvPicPr>
            <p:cNvPr id="11" name="Image 10" descr="Image6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013" y="2344445"/>
              <a:ext cx="2462784" cy="2078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1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34266" y="683921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-Vérification du bon fonctionnement</a:t>
            </a:r>
            <a:endParaRPr lang="fr-FR" sz="1800" dirty="0"/>
          </a:p>
        </p:txBody>
      </p:sp>
      <p:grpSp>
        <p:nvGrpSpPr>
          <p:cNvPr id="2" name="Groupe 1"/>
          <p:cNvGrpSpPr/>
          <p:nvPr/>
        </p:nvGrpSpPr>
        <p:grpSpPr>
          <a:xfrm>
            <a:off x="703058" y="2280489"/>
            <a:ext cx="2331439" cy="2142692"/>
            <a:chOff x="703058" y="2280489"/>
            <a:chExt cx="2331439" cy="2142692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8" y="2280489"/>
              <a:ext cx="2331439" cy="1748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ZoneTexte 12"/>
            <p:cNvSpPr txBox="1"/>
            <p:nvPr/>
          </p:nvSpPr>
          <p:spPr>
            <a:xfrm>
              <a:off x="703058" y="4100016"/>
              <a:ext cx="23314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Les images de </a:t>
              </a:r>
              <a:r>
                <a:rPr lang="fr-FR" dirty="0" err="1" smtClean="0"/>
                <a:t>Hotbird</a:t>
              </a:r>
              <a:endParaRPr lang="fr-FR" dirty="0"/>
            </a:p>
          </p:txBody>
        </p:sp>
      </p:grp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77175" y="213954"/>
            <a:ext cx="53795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b="1" dirty="0" smtClean="0">
                <a:solidFill>
                  <a:srgbClr val="859EED"/>
                </a:solidFill>
              </a:rPr>
              <a:t>Comment ça marche ? Labo des Sciences  Industrielles</a:t>
            </a:r>
            <a:endParaRPr lang="fr-FR" sz="1600" b="1" dirty="0">
              <a:solidFill>
                <a:srgbClr val="859EED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7175" cy="184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0" y="0"/>
            <a:ext cx="287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2121AF"/>
                </a:solidFill>
                <a:latin typeface="Arial Rounded MT Bold" pitchFamily="34" charset="0"/>
              </a:rPr>
              <a:t>6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170249" y="1211929"/>
            <a:ext cx="3768840" cy="2817139"/>
            <a:chOff x="4170249" y="1211929"/>
            <a:chExt cx="3768840" cy="2817139"/>
          </a:xfrm>
        </p:grpSpPr>
        <p:sp>
          <p:nvSpPr>
            <p:cNvPr id="12" name="ZoneTexte 11"/>
            <p:cNvSpPr txBox="1"/>
            <p:nvPr/>
          </p:nvSpPr>
          <p:spPr>
            <a:xfrm>
              <a:off x="4170249" y="3705903"/>
              <a:ext cx="37688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La satisfaction de son travail…</a:t>
              </a:r>
              <a:endParaRPr lang="fr-FR" dirty="0"/>
            </a:p>
          </p:txBody>
        </p:sp>
        <p:pic>
          <p:nvPicPr>
            <p:cNvPr id="16" name="Image 15" descr="Image7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249" y="1211929"/>
              <a:ext cx="3474720" cy="2432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0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0"/>
            <a:ext cx="762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 i="1" dirty="0">
                <a:solidFill>
                  <a:srgbClr val="2121AF"/>
                </a:solidFill>
              </a:rPr>
              <a:t>Les évaluations</a:t>
            </a:r>
            <a:endParaRPr lang="fr-FR" sz="2000" b="1" dirty="0">
              <a:solidFill>
                <a:srgbClr val="2121AF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31949" y="400110"/>
            <a:ext cx="6934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600" b="1" i="1" dirty="0"/>
              <a:t>Nous proposons d’évaluer les élèves de 3 manières </a:t>
            </a:r>
            <a:r>
              <a:rPr lang="fr-FR" sz="1600" b="1" i="1" dirty="0" smtClean="0"/>
              <a:t>différentes</a:t>
            </a:r>
            <a:endParaRPr lang="fr-FR" sz="1600" b="1" i="1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43917" y="915913"/>
            <a:ext cx="25922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fr-FR" sz="1200" b="1" i="1" u="sng" dirty="0" smtClean="0"/>
              <a:t>Suivi de séance : </a:t>
            </a:r>
            <a:endParaRPr lang="fr-FR" sz="1200" b="1" i="1" u="sng" dirty="0"/>
          </a:p>
          <a:p>
            <a:r>
              <a:rPr lang="fr-FR" sz="1200" b="1" i="1" dirty="0" smtClean="0"/>
              <a:t>Pour </a:t>
            </a:r>
            <a:r>
              <a:rPr lang="fr-FR" sz="1200" b="1" i="1" dirty="0"/>
              <a:t>chacune des séances de TP, un compte </a:t>
            </a:r>
            <a:r>
              <a:rPr lang="fr-FR" sz="1200" b="1" i="1" dirty="0" smtClean="0"/>
              <a:t>rendu </a:t>
            </a:r>
            <a:r>
              <a:rPr lang="fr-FR" sz="1200" b="1" i="1" dirty="0"/>
              <a:t>produit par l’élève est </a:t>
            </a:r>
            <a:r>
              <a:rPr lang="fr-FR" sz="1200" b="1" i="1" dirty="0" smtClean="0"/>
              <a:t>évalué.</a:t>
            </a:r>
            <a:endParaRPr lang="fr-FR" sz="1200" b="1" i="1" dirty="0"/>
          </a:p>
        </p:txBody>
      </p:sp>
      <p:cxnSp>
        <p:nvCxnSpPr>
          <p:cNvPr id="20" name="Connecteur droit 19"/>
          <p:cNvCxnSpPr/>
          <p:nvPr/>
        </p:nvCxnSpPr>
        <p:spPr>
          <a:xfrm rot="5400000">
            <a:off x="1080021" y="2716113"/>
            <a:ext cx="3600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>
            <a:off x="3960341" y="2716113"/>
            <a:ext cx="3600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024237" y="915913"/>
            <a:ext cx="266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u="sng" dirty="0" smtClean="0"/>
              <a:t>Bilan de connaissances : </a:t>
            </a:r>
          </a:p>
          <a:p>
            <a:r>
              <a:rPr lang="fr-FR" sz="1200" b="1" i="1" dirty="0" smtClean="0"/>
              <a:t>1 bilan ponctuel par trimestre pour chacun des enseignements (Sciences Physiques et Sciences Industrielles)</a:t>
            </a:r>
            <a:endParaRPr lang="fr-FR" sz="1200" b="1" i="1" dirty="0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3384277" y="2341376"/>
          <a:ext cx="1825184" cy="1507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Image bitmap" r:id="rId4" imgW="5477640" imgH="4525007" progId="PBrush">
                  <p:embed/>
                </p:oleObj>
              </mc:Choice>
              <mc:Fallback>
                <p:oleObj name="Image bitmap" r:id="rId4" imgW="5477640" imgH="4525007" progId="PBrush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277" y="2341376"/>
                        <a:ext cx="1825184" cy="1507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887045" y="915913"/>
            <a:ext cx="27537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fr-FR" sz="1200" b="1" i="1" u="sng" dirty="0" smtClean="0"/>
              <a:t>Bilan de compétences : </a:t>
            </a:r>
            <a:endParaRPr lang="fr-FR" sz="1200" b="1" i="1" u="sng" dirty="0"/>
          </a:p>
          <a:p>
            <a:pPr algn="l"/>
            <a:r>
              <a:rPr lang="fr-FR" sz="1200" b="1" i="1" dirty="0" smtClean="0"/>
              <a:t>1 bilan par </a:t>
            </a:r>
            <a:r>
              <a:rPr lang="fr-FR" sz="1200" b="1" i="1" dirty="0"/>
              <a:t>trimestre pour </a:t>
            </a:r>
            <a:r>
              <a:rPr lang="fr-FR" sz="1200" b="1" i="1" dirty="0" smtClean="0"/>
              <a:t>chacun </a:t>
            </a:r>
            <a:r>
              <a:rPr lang="fr-FR" sz="1200" b="1" i="1" dirty="0"/>
              <a:t>des </a:t>
            </a:r>
            <a:r>
              <a:rPr lang="fr-FR" sz="1200" b="1" i="1" dirty="0" smtClean="0"/>
              <a:t>enseignements (Sciences </a:t>
            </a:r>
            <a:r>
              <a:rPr lang="fr-FR" sz="1200" b="1" i="1" dirty="0"/>
              <a:t>Physiques et </a:t>
            </a:r>
            <a:r>
              <a:rPr lang="fr-FR" sz="1200" b="1" i="1" dirty="0" smtClean="0"/>
              <a:t>Sciences </a:t>
            </a:r>
            <a:r>
              <a:rPr lang="fr-FR" sz="1200" b="1" i="1" dirty="0"/>
              <a:t>Industrielles)</a:t>
            </a:r>
          </a:p>
          <a:p>
            <a:pPr algn="l"/>
            <a:endParaRPr lang="fr-FR" sz="1200" b="1" i="1" dirty="0"/>
          </a:p>
          <a:p>
            <a:r>
              <a:rPr lang="fr-FR" sz="1200" b="1" i="1" dirty="0" smtClean="0"/>
              <a:t>Ce bilan est réalisé </a:t>
            </a:r>
            <a:r>
              <a:rPr lang="fr-FR" sz="1200" b="1" i="1" dirty="0"/>
              <a:t>par des enseignants de sections supérieures (sections </a:t>
            </a:r>
            <a:r>
              <a:rPr lang="fr-FR" sz="1200" b="1" i="1" dirty="0" smtClean="0"/>
              <a:t>S-SI et CPGE).</a:t>
            </a:r>
            <a:endParaRPr lang="fr-FR" sz="1200" b="1" i="1" dirty="0"/>
          </a:p>
        </p:txBody>
      </p:sp>
      <p:pic>
        <p:nvPicPr>
          <p:cNvPr id="14" name="Image 13" descr="Image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33" y="1820168"/>
            <a:ext cx="1840992" cy="1042416"/>
          </a:xfrm>
          <a:prstGeom prst="rect">
            <a:avLst/>
          </a:prstGeom>
        </p:spPr>
      </p:pic>
      <p:pic>
        <p:nvPicPr>
          <p:cNvPr id="15" name="Image 14" descr="Image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349" y="2485573"/>
            <a:ext cx="1066800" cy="1420368"/>
          </a:xfrm>
          <a:prstGeom prst="rect">
            <a:avLst/>
          </a:prstGeo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677" y="3134667"/>
            <a:ext cx="1473880" cy="134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sat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6045" y="2807333"/>
            <a:ext cx="1305708" cy="1736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3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2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27725" y="1828800"/>
            <a:ext cx="266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46967" y="213954"/>
            <a:ext cx="8778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FR" sz="2000" b="1" i="1" u="sng" dirty="0">
                <a:solidFill>
                  <a:srgbClr val="2121AF"/>
                </a:solidFill>
              </a:rPr>
              <a:t>Deuxième </a:t>
            </a:r>
            <a:r>
              <a:rPr lang="fr-FR" sz="2000" b="1" i="1" u="sng" dirty="0" smtClean="0">
                <a:solidFill>
                  <a:srgbClr val="2121AF"/>
                </a:solidFill>
              </a:rPr>
              <a:t>période de l’année</a:t>
            </a:r>
            <a:r>
              <a:rPr lang="fr-FR" sz="2000" b="1" i="1" dirty="0" smtClean="0">
                <a:solidFill>
                  <a:srgbClr val="2121AF"/>
                </a:solidFill>
              </a:rPr>
              <a:t> </a:t>
            </a:r>
            <a:r>
              <a:rPr lang="fr-FR" sz="2000" b="1" i="1" dirty="0">
                <a:solidFill>
                  <a:srgbClr val="2121AF"/>
                </a:solidFill>
              </a:rPr>
              <a:t>: </a:t>
            </a:r>
            <a:r>
              <a:rPr lang="fr-FR" sz="2000" b="1" i="1" dirty="0" smtClean="0">
                <a:solidFill>
                  <a:srgbClr val="2121AF"/>
                </a:solidFill>
              </a:rPr>
              <a:t>La Réalisation Personnelle Encadrée</a:t>
            </a:r>
            <a:r>
              <a:rPr lang="fr-FR" sz="2000" b="1" i="1" dirty="0">
                <a:solidFill>
                  <a:schemeClr val="accent2"/>
                </a:solidFill>
              </a:rPr>
              <a:t/>
            </a:r>
            <a:br>
              <a:rPr lang="fr-FR" sz="2000" b="1" i="1" dirty="0">
                <a:solidFill>
                  <a:schemeClr val="accent2"/>
                </a:solidFill>
              </a:rPr>
            </a:br>
            <a:endParaRPr lang="fr-FR" sz="2000" b="1" i="1" dirty="0">
              <a:solidFill>
                <a:srgbClr val="5044E6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fr-FR" sz="1600" b="1" i="1" dirty="0">
              <a:solidFill>
                <a:srgbClr val="FF0000"/>
              </a:solidFill>
            </a:endParaRPr>
          </a:p>
          <a:p>
            <a:pPr marL="342900" indent="-342900" algn="r">
              <a:spcBef>
                <a:spcPct val="20000"/>
              </a:spcBef>
            </a:pPr>
            <a:endParaRPr lang="fr-FR" sz="2400" b="1" i="1" dirty="0">
              <a:solidFill>
                <a:schemeClr val="accent2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96850" y="871969"/>
            <a:ext cx="1895475" cy="1657007"/>
            <a:chOff x="196850" y="871969"/>
            <a:chExt cx="1895475" cy="1657007"/>
          </a:xfrm>
        </p:grpSpPr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50" y="871969"/>
              <a:ext cx="1895475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647973" y="2205811"/>
              <a:ext cx="100811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Air bag</a:t>
              </a:r>
              <a:endParaRPr lang="fr-FR" dirty="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523923" y="1134934"/>
            <a:ext cx="2921507" cy="2984713"/>
            <a:chOff x="5523923" y="1134934"/>
            <a:chExt cx="2921507" cy="2984713"/>
          </a:xfrm>
        </p:grpSpPr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3923" y="1347961"/>
              <a:ext cx="2921507" cy="2771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6516625" y="1134934"/>
              <a:ext cx="93610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Eolienne</a:t>
              </a:r>
              <a:endParaRPr lang="fr-FR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232149" y="1296517"/>
            <a:ext cx="2809329" cy="2427708"/>
            <a:chOff x="2232149" y="1296517"/>
            <a:chExt cx="2809329" cy="2427708"/>
          </a:xfrm>
        </p:grpSpPr>
        <p:pic>
          <p:nvPicPr>
            <p:cNvPr id="28684" name="Picture 12" descr="http://fond-ecran.imagup.com/p68-185-wallpaper-formule-1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149" y="1708001"/>
              <a:ext cx="2521297" cy="2016224"/>
            </a:xfrm>
            <a:prstGeom prst="rect">
              <a:avLst/>
            </a:prstGeom>
            <a:noFill/>
          </p:spPr>
        </p:pic>
        <p:pic>
          <p:nvPicPr>
            <p:cNvPr id="28682" name="Picture 10" descr="http://www.dsct.fr/images/Prestations/FREINAGE.gif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109" y="1296517"/>
              <a:ext cx="687369" cy="775164"/>
            </a:xfrm>
            <a:prstGeom prst="rect">
              <a:avLst/>
            </a:prstGeom>
            <a:noFill/>
          </p:spPr>
        </p:pic>
        <p:sp>
          <p:nvSpPr>
            <p:cNvPr id="25" name="ZoneTexte 24"/>
            <p:cNvSpPr txBox="1"/>
            <p:nvPr/>
          </p:nvSpPr>
          <p:spPr>
            <a:xfrm>
              <a:off x="2664197" y="1296517"/>
              <a:ext cx="187220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Frein à disque</a:t>
              </a:r>
              <a:endParaRPr lang="fr-FR" dirty="0"/>
            </a:p>
          </p:txBody>
        </p:sp>
      </p:grp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72215" y="3507546"/>
            <a:ext cx="4071966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fr-FR" sz="2000" i="1" dirty="0"/>
              <a:t>Développer l’autonomie,</a:t>
            </a:r>
            <a:br>
              <a:rPr lang="fr-FR" sz="2000" i="1" dirty="0"/>
            </a:br>
            <a:r>
              <a:rPr lang="fr-FR" sz="2000" i="1" dirty="0"/>
              <a:t>l’esprit d’analyse et </a:t>
            </a:r>
            <a:r>
              <a:rPr lang="fr-FR" sz="2000" i="1" dirty="0" smtClean="0"/>
              <a:t>de recherche</a:t>
            </a:r>
            <a:r>
              <a:rPr lang="fr-FR" sz="2000" i="1" dirty="0"/>
              <a:t>…</a:t>
            </a:r>
            <a:endParaRPr lang="ar-SA" sz="2000" i="1" dirty="0"/>
          </a:p>
          <a:p>
            <a:pPr>
              <a:spcBef>
                <a:spcPct val="5000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8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27725" y="1828800"/>
            <a:ext cx="266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629051" y="0"/>
            <a:ext cx="4629341" cy="2984290"/>
            <a:chOff x="629051" y="0"/>
            <a:chExt cx="4629341" cy="2984290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9051" y="0"/>
              <a:ext cx="4629341" cy="298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629051" y="408800"/>
              <a:ext cx="16714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 b="1" dirty="0" err="1" smtClean="0">
                  <a:solidFill>
                    <a:srgbClr val="002060"/>
                  </a:solidFill>
                </a:rPr>
                <a:t>Apontage</a:t>
              </a:r>
              <a:r>
                <a:rPr lang="fr-FR" sz="1600" b="1" dirty="0" smtClean="0">
                  <a:solidFill>
                    <a:srgbClr val="002060"/>
                  </a:solidFill>
                </a:rPr>
                <a:t> </a:t>
              </a:r>
              <a:r>
                <a:rPr lang="fr-FR" sz="1600" b="1" dirty="0" smtClean="0">
                  <a:solidFill>
                    <a:srgbClr val="002060"/>
                  </a:solidFill>
                </a:rPr>
                <a:t>d’avion</a:t>
              </a:r>
              <a:endParaRPr lang="fr-FR" sz="16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0" y="3925139"/>
            <a:ext cx="8064500" cy="9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fr-FR" sz="1600" i="1" dirty="0"/>
              <a:t>Découvrir et réaliser une activité en collaboration avec un laboratoire de recherche et développement d’une école d’ingénieur, d’une université.</a:t>
            </a:r>
            <a:endParaRPr lang="ar-SA" sz="1600" i="1" dirty="0"/>
          </a:p>
          <a:p>
            <a:pPr>
              <a:spcBef>
                <a:spcPct val="50000"/>
              </a:spcBef>
            </a:pP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3672309" y="843905"/>
            <a:ext cx="4669135" cy="2023050"/>
            <a:chOff x="3672309" y="843905"/>
            <a:chExt cx="4669135" cy="2023050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672309" y="2282180"/>
              <a:ext cx="307259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</a:rPr>
                <a:t>Aérodynamique </a:t>
              </a:r>
              <a:r>
                <a:rPr lang="fr-FR" sz="1600" b="1" dirty="0" smtClean="0">
                  <a:solidFill>
                    <a:srgbClr val="002060"/>
                  </a:solidFill>
                </a:rPr>
                <a:t>de l’aile </a:t>
              </a:r>
              <a:r>
                <a:rPr lang="fr-FR" sz="1600" b="1" dirty="0" smtClean="0">
                  <a:solidFill>
                    <a:srgbClr val="002060"/>
                  </a:solidFill>
                </a:rPr>
                <a:t>d’avion</a:t>
              </a:r>
            </a:p>
            <a:p>
              <a:r>
                <a:rPr lang="fr-FR" sz="1600" b="1" dirty="0" smtClean="0">
                  <a:solidFill>
                    <a:srgbClr val="002060"/>
                  </a:solidFill>
                </a:rPr>
                <a:t>Avec le LEMTA    </a:t>
              </a:r>
              <a:endParaRPr lang="fr-FR" sz="1600" b="1" dirty="0">
                <a:solidFill>
                  <a:srgbClr val="002060"/>
                </a:solidFill>
              </a:endParaRPr>
            </a:p>
          </p:txBody>
        </p:sp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12469" y="843905"/>
              <a:ext cx="3228975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315768" y="2984290"/>
            <a:ext cx="52039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2121A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Olympiades de Physique de France    :    2</a:t>
            </a:r>
            <a:r>
              <a:rPr kumimoji="0" lang="fr-FR" sz="1200" b="1" i="0" u="none" strike="noStrike" cap="none" normalizeH="0" baseline="30000" dirty="0" smtClean="0">
                <a:ln>
                  <a:noFill/>
                </a:ln>
                <a:solidFill>
                  <a:srgbClr val="2121A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ème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2121A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Prix</a:t>
            </a:r>
            <a:r>
              <a:rPr kumimoji="0" lang="fr-FR" sz="1200" b="1" i="0" u="none" strike="noStrike" cap="none" normalizeH="0" dirty="0" smtClean="0">
                <a:ln>
                  <a:noFill/>
                </a:ln>
                <a:solidFill>
                  <a:srgbClr val="2121A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Physique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2121A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rgbClr val="2121A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09115" y="3261289"/>
            <a:ext cx="280593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2121AF"/>
                </a:solidFill>
              </a:rPr>
              <a:t>1</a:t>
            </a:r>
            <a:r>
              <a:rPr lang="fr-FR" sz="1400" b="1" baseline="30000" dirty="0" smtClean="0">
                <a:solidFill>
                  <a:srgbClr val="2121AF"/>
                </a:solidFill>
              </a:rPr>
              <a:t>er</a:t>
            </a:r>
            <a:r>
              <a:rPr lang="fr-FR" sz="1400" b="1" dirty="0" smtClean="0">
                <a:solidFill>
                  <a:srgbClr val="2121AF"/>
                </a:solidFill>
              </a:rPr>
              <a:t> Prix de la fondation C. Génial</a:t>
            </a:r>
            <a:r>
              <a:rPr lang="fr-FR" dirty="0" smtClean="0">
                <a:solidFill>
                  <a:srgbClr val="2121AF"/>
                </a:solidFill>
              </a:rPr>
              <a:t/>
            </a:r>
            <a:br>
              <a:rPr lang="fr-FR" dirty="0" smtClean="0">
                <a:solidFill>
                  <a:srgbClr val="2121AF"/>
                </a:solidFill>
              </a:rPr>
            </a:br>
            <a:endParaRPr lang="fr-FR" dirty="0">
              <a:solidFill>
                <a:srgbClr val="2121AF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62974">
            <a:off x="981872" y="1887807"/>
            <a:ext cx="1224037" cy="4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757" y="2103438"/>
            <a:ext cx="2010411" cy="150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77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75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251979" y="1549684"/>
            <a:ext cx="2410048" cy="2390770"/>
            <a:chOff x="251979" y="1549684"/>
            <a:chExt cx="2410048" cy="2390770"/>
          </a:xfrm>
        </p:grpSpPr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411389" y="1549684"/>
              <a:ext cx="8227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600" b="1" dirty="0" smtClean="0"/>
                <a:t>Parfum</a:t>
              </a:r>
              <a:endParaRPr lang="fr-FR" sz="1600" b="1" dirty="0"/>
            </a:p>
          </p:txBody>
        </p:sp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79" y="2085258"/>
              <a:ext cx="1889919" cy="185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410" y="1726162"/>
              <a:ext cx="1340617" cy="1120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e 4"/>
          <p:cNvGrpSpPr/>
          <p:nvPr/>
        </p:nvGrpSpPr>
        <p:grpSpPr>
          <a:xfrm>
            <a:off x="5495014" y="772055"/>
            <a:ext cx="3317875" cy="2069224"/>
            <a:chOff x="5495014" y="772055"/>
            <a:chExt cx="3317875" cy="2069224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495014" y="772055"/>
              <a:ext cx="3317875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20000"/>
                </a:spcBef>
              </a:pPr>
              <a:r>
                <a:rPr lang="fr-FR" sz="2000" b="1" i="1" dirty="0" smtClean="0"/>
                <a:t>Fauteuil en carton</a:t>
              </a:r>
              <a:endParaRPr lang="ar-SA" sz="2000" b="1" i="1" dirty="0"/>
            </a:p>
            <a:p>
              <a:pPr>
                <a:spcBef>
                  <a:spcPct val="50000"/>
                </a:spcBef>
              </a:pPr>
              <a:endParaRPr lang="fr-FR" sz="2400" dirty="0">
                <a:solidFill>
                  <a:schemeClr val="accent2"/>
                </a:solidFill>
              </a:endParaRPr>
            </a:p>
          </p:txBody>
        </p:sp>
        <p:pic>
          <p:nvPicPr>
            <p:cNvPr id="27657" name="Picture 9" descr="http://www.in-we.info/blog-ecodesign/wp-content/uploads/2010/01/miss-julia-fauteuil-club-carton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0130" y="1203945"/>
              <a:ext cx="1539839" cy="1637334"/>
            </a:xfrm>
            <a:prstGeom prst="rect">
              <a:avLst/>
            </a:prstGeom>
            <a:noFill/>
          </p:spPr>
        </p:pic>
      </p:grpSp>
      <p:grpSp>
        <p:nvGrpSpPr>
          <p:cNvPr id="2" name="Groupe 1"/>
          <p:cNvGrpSpPr/>
          <p:nvPr/>
        </p:nvGrpSpPr>
        <p:grpSpPr>
          <a:xfrm>
            <a:off x="822778" y="187280"/>
            <a:ext cx="4141889" cy="1700958"/>
            <a:chOff x="822778" y="187280"/>
            <a:chExt cx="4141889" cy="1700958"/>
          </a:xfrm>
        </p:grpSpPr>
        <p:pic>
          <p:nvPicPr>
            <p:cNvPr id="27649" name="Picture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62027" y="552508"/>
              <a:ext cx="2302640" cy="1335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822778" y="187280"/>
              <a:ext cx="204588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600" b="1" dirty="0" smtClean="0"/>
                <a:t>Maison écologique</a:t>
              </a:r>
              <a:br>
                <a:rPr lang="fr-FR" sz="1600" b="1" dirty="0" smtClean="0"/>
              </a:br>
              <a:r>
                <a:rPr lang="fr-FR" sz="1600" b="1" dirty="0" smtClean="0"/>
                <a:t>CRAI</a:t>
              </a:r>
              <a:endParaRPr lang="fr-FR" sz="1600" b="1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662027" y="2262231"/>
            <a:ext cx="5694077" cy="2258136"/>
            <a:chOff x="2662027" y="2262231"/>
            <a:chExt cx="5694077" cy="2258136"/>
          </a:xfrm>
        </p:grpSpPr>
        <p:grpSp>
          <p:nvGrpSpPr>
            <p:cNvPr id="4" name="Groupe 3"/>
            <p:cNvGrpSpPr/>
            <p:nvPr/>
          </p:nvGrpSpPr>
          <p:grpSpPr>
            <a:xfrm>
              <a:off x="2662027" y="2262231"/>
              <a:ext cx="3310390" cy="2213697"/>
              <a:chOff x="2662027" y="2262231"/>
              <a:chExt cx="3310390" cy="2213697"/>
            </a:xfrm>
          </p:grpSpPr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2940459" y="2262231"/>
                <a:ext cx="202420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</a:rPr>
                  <a:t>Caramels écologiques</a:t>
                </a:r>
              </a:p>
              <a:p>
                <a:r>
                  <a:rPr lang="fr-FR" sz="1600" b="1" dirty="0" smtClean="0">
                    <a:solidFill>
                      <a:srgbClr val="002060"/>
                    </a:solidFill>
                  </a:rPr>
                  <a:t>Avec le LSGA</a:t>
                </a:r>
                <a:endParaRPr lang="fr-FR" sz="1600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27654" name="Picture 6" descr="http://www.labiennommee.com/bases/images/produit_zoom/109/3caramels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4181" y="2846955"/>
                <a:ext cx="1728236" cy="1234831"/>
              </a:xfrm>
              <a:prstGeom prst="rect">
                <a:avLst/>
              </a:prstGeom>
              <a:noFill/>
            </p:spPr>
          </p:pic>
          <p:pic>
            <p:nvPicPr>
              <p:cNvPr id="27655" name="Picture 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662027" y="3203067"/>
                <a:ext cx="1582154" cy="1272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3734953" y="4104869"/>
              <a:ext cx="2787943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50" b="1" i="0" u="none" strike="noStrike" cap="none" normalizeH="0" baseline="0" dirty="0" smtClean="0">
                  <a:ln>
                    <a:noFill/>
                  </a:ln>
                  <a:solidFill>
                    <a:srgbClr val="2121A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Juillet 2009 : Qualification à l’Exposition </a:t>
              </a:r>
              <a:br>
                <a:rPr kumimoji="0" lang="fr-FR" sz="1050" b="1" i="0" u="none" strike="noStrike" cap="none" normalizeH="0" baseline="0" dirty="0" smtClean="0">
                  <a:ln>
                    <a:noFill/>
                  </a:ln>
                  <a:solidFill>
                    <a:srgbClr val="2121A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kumimoji="0" lang="fr-FR" sz="1050" b="1" i="0" u="none" strike="noStrike" cap="none" normalizeH="0" baseline="0" dirty="0" smtClean="0">
                  <a:ln>
                    <a:noFill/>
                  </a:ln>
                  <a:solidFill>
                    <a:srgbClr val="2121AF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Scientifique Internationale de Tunis</a:t>
              </a:r>
              <a:endParaRPr kumimoji="0" lang="fr-FR" sz="1050" b="0" i="0" u="none" strike="noStrike" cap="none" normalizeH="0" baseline="0" dirty="0" smtClean="0">
                <a:ln>
                  <a:noFill/>
                </a:ln>
                <a:solidFill>
                  <a:srgbClr val="2121A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698" name="Picture 2" descr="expo 2009 00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995" y="2847006"/>
              <a:ext cx="1872109" cy="140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323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fond 1ITEC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pSp>
        <p:nvGrpSpPr>
          <p:cNvPr id="64" name="Groupe 63"/>
          <p:cNvGrpSpPr/>
          <p:nvPr/>
        </p:nvGrpSpPr>
        <p:grpSpPr>
          <a:xfrm>
            <a:off x="1" y="4634897"/>
            <a:ext cx="8631431" cy="221266"/>
            <a:chOff x="1" y="4634897"/>
            <a:chExt cx="8631431" cy="221266"/>
          </a:xfrm>
        </p:grpSpPr>
        <p:pic>
          <p:nvPicPr>
            <p:cNvPr id="65" name="Image 64" descr="logo loritz gris  orang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39" y="4634897"/>
              <a:ext cx="470693" cy="221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" y="4671497"/>
              <a:ext cx="816073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2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Les Parcours d’Exploration Expérimentaux au lycée Henri LORITZ</a:t>
              </a:r>
              <a:endParaRPr lang="fr-FR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68253" y="843905"/>
            <a:ext cx="546317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I.3 Expérimentations pédagogiques</a:t>
            </a:r>
          </a:p>
          <a:p>
            <a:r>
              <a:rPr lang="fr-FR" sz="1400" b="1" dirty="0">
                <a:solidFill>
                  <a:srgbClr val="6600FF"/>
                </a:solidFill>
              </a:rPr>
              <a:t>Le projet d’établissement peut désormais prévoir la </a:t>
            </a:r>
            <a:r>
              <a:rPr lang="fr-FR" sz="1400" b="1" dirty="0" smtClean="0">
                <a:solidFill>
                  <a:srgbClr val="6600FF"/>
                </a:solidFill>
              </a:rPr>
              <a:t>réalisation d’expérimentations </a:t>
            </a:r>
            <a:r>
              <a:rPr lang="fr-FR" sz="1400" b="1" dirty="0">
                <a:solidFill>
                  <a:srgbClr val="6600FF"/>
                </a:solidFill>
              </a:rPr>
              <a:t>pédagogiques, pour </a:t>
            </a:r>
            <a:r>
              <a:rPr lang="fr-FR" sz="1400" b="1" dirty="0" smtClean="0">
                <a:solidFill>
                  <a:srgbClr val="6600FF"/>
                </a:solidFill>
              </a:rPr>
              <a:t>une durée </a:t>
            </a:r>
            <a:r>
              <a:rPr lang="fr-FR" sz="1400" b="1" dirty="0">
                <a:solidFill>
                  <a:srgbClr val="6600FF"/>
                </a:solidFill>
              </a:rPr>
              <a:t>maximale de cinq ans, portant sur l’enseignement des disciplines, l’interdisciplinarité, </a:t>
            </a:r>
            <a:r>
              <a:rPr lang="fr-FR" sz="1400" b="1" dirty="0" smtClean="0">
                <a:solidFill>
                  <a:srgbClr val="6600FF"/>
                </a:solidFill>
              </a:rPr>
              <a:t>l’organisation pédagogique </a:t>
            </a:r>
            <a:r>
              <a:rPr lang="fr-FR" sz="1400" b="1" dirty="0">
                <a:solidFill>
                  <a:srgbClr val="6600FF"/>
                </a:solidFill>
              </a:rPr>
              <a:t>de la classe</a:t>
            </a:r>
            <a:r>
              <a:rPr lang="fr-FR" sz="1400" dirty="0"/>
              <a:t>, de l’établissement, la coopération avec les partenaires du système éducatif, </a:t>
            </a:r>
            <a:r>
              <a:rPr lang="fr-FR" sz="1400" dirty="0" smtClean="0"/>
              <a:t>les échanges </a:t>
            </a:r>
            <a:r>
              <a:rPr lang="fr-FR" sz="1400" dirty="0"/>
              <a:t>ou le jumelage avec les établissements étrangers d’enseignement scolaire.</a:t>
            </a:r>
          </a:p>
          <a:p>
            <a:r>
              <a:rPr lang="fr-FR" sz="1400" b="1" dirty="0">
                <a:solidFill>
                  <a:srgbClr val="6600FF"/>
                </a:solidFill>
              </a:rPr>
              <a:t>Après concertation avec les représentants de la communauté éducative, les projets </a:t>
            </a:r>
            <a:r>
              <a:rPr lang="fr-FR" sz="1400" b="1" dirty="0" smtClean="0">
                <a:solidFill>
                  <a:srgbClr val="6600FF"/>
                </a:solidFill>
              </a:rPr>
              <a:t>d’expérimentations précisant </a:t>
            </a:r>
            <a:r>
              <a:rPr lang="fr-FR" sz="1400" b="1" dirty="0">
                <a:solidFill>
                  <a:srgbClr val="6600FF"/>
                </a:solidFill>
              </a:rPr>
              <a:t>notamment leurs objectifs, principes et modalités générales de mise en </a:t>
            </a:r>
            <a:r>
              <a:rPr lang="fr-FR" sz="1400" b="1" dirty="0" smtClean="0">
                <a:solidFill>
                  <a:srgbClr val="6600FF"/>
                </a:solidFill>
              </a:rPr>
              <a:t>œuvre, </a:t>
            </a:r>
            <a:r>
              <a:rPr lang="fr-FR" sz="1400" b="1" dirty="0">
                <a:solidFill>
                  <a:srgbClr val="6600FF"/>
                </a:solidFill>
              </a:rPr>
              <a:t>doivent </a:t>
            </a:r>
            <a:r>
              <a:rPr lang="fr-FR" sz="1400" b="1" dirty="0" smtClean="0">
                <a:solidFill>
                  <a:srgbClr val="6600FF"/>
                </a:solidFill>
              </a:rPr>
              <a:t>être transmis </a:t>
            </a:r>
            <a:r>
              <a:rPr lang="fr-FR" sz="1400" b="1" dirty="0">
                <a:solidFill>
                  <a:srgbClr val="6600FF"/>
                </a:solidFill>
              </a:rPr>
              <a:t>à l’autorité académique. L’approbation de celle-ci est requise, à titre d’autorisation </a:t>
            </a:r>
            <a:r>
              <a:rPr lang="fr-FR" sz="1400" b="1" dirty="0" smtClean="0">
                <a:solidFill>
                  <a:srgbClr val="6600FF"/>
                </a:solidFill>
              </a:rPr>
              <a:t>préalable </a:t>
            </a:r>
            <a:r>
              <a:rPr lang="fr-FR" sz="1400" dirty="0" smtClean="0"/>
              <a:t>(</a:t>
            </a:r>
            <a:r>
              <a:rPr lang="fr-FR" sz="1400" dirty="0"/>
              <a:t>article L. 401 du code de l’éducation).</a:t>
            </a:r>
          </a:p>
          <a:p>
            <a:r>
              <a:rPr lang="fr-FR" sz="1400" dirty="0"/>
              <a:t>Le projet d’expérimentation est ensuite intégré au projet </a:t>
            </a:r>
            <a:r>
              <a:rPr lang="fr-FR" sz="1400" dirty="0" smtClean="0"/>
              <a:t>d’établissement </a:t>
            </a:r>
            <a:r>
              <a:rPr lang="fr-FR" sz="1400" dirty="0"/>
              <a:t>avant son adoption par le </a:t>
            </a:r>
            <a:r>
              <a:rPr lang="fr-FR" sz="1400" dirty="0" smtClean="0"/>
              <a:t>conseil d’administration</a:t>
            </a:r>
            <a:r>
              <a:rPr lang="fr-FR" sz="1400" dirty="0"/>
              <a:t>.</a:t>
            </a:r>
          </a:p>
          <a:p>
            <a:r>
              <a:rPr lang="fr-FR" sz="1400" dirty="0"/>
              <a:t>Les expérimentations pédagogiques font l’objet d’un bilan annuel présenté au conseil d’administration.</a:t>
            </a:r>
          </a:p>
        </p:txBody>
      </p:sp>
      <p:sp>
        <p:nvSpPr>
          <p:cNvPr id="4" name="Organigramme : Bande perforée 3"/>
          <p:cNvSpPr/>
          <p:nvPr/>
        </p:nvSpPr>
        <p:spPr>
          <a:xfrm>
            <a:off x="28814" y="771897"/>
            <a:ext cx="3024336" cy="3861829"/>
          </a:xfrm>
          <a:prstGeom prst="flowChartPunchedTape">
            <a:avLst/>
          </a:prstGeom>
          <a:gradFill>
            <a:gsLst>
              <a:gs pos="0">
                <a:srgbClr val="F5D23D">
                  <a:alpha val="40000"/>
                </a:srgbClr>
              </a:gs>
              <a:gs pos="100000">
                <a:srgbClr val="FFE05B"/>
              </a:gs>
            </a:gsLst>
          </a:gradFill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CIRCULAIRE DU 30-9-2005</a:t>
            </a:r>
          </a:p>
          <a:p>
            <a:endParaRPr lang="fr-FR" b="1" dirty="0"/>
          </a:p>
          <a:p>
            <a:r>
              <a:rPr lang="fr-FR" b="1" dirty="0">
                <a:solidFill>
                  <a:srgbClr val="6600CC"/>
                </a:solidFill>
              </a:rPr>
              <a:t>Application de la loi n° 2005-380 du 23 avril 2005 d’orientation et de programme pour l’avenir de l’école</a:t>
            </a:r>
          </a:p>
          <a:p>
            <a:r>
              <a:rPr lang="fr-FR" b="1" dirty="0">
                <a:solidFill>
                  <a:srgbClr val="6600CC"/>
                </a:solidFill>
              </a:rPr>
              <a:t>et</a:t>
            </a:r>
          </a:p>
          <a:p>
            <a:r>
              <a:rPr lang="fr-FR" b="1" dirty="0">
                <a:solidFill>
                  <a:srgbClr val="6600CC"/>
                </a:solidFill>
              </a:rPr>
              <a:t>de la loi n° 2005-32 du 18 janvier 2005 de programmation pour la cohésion sociale</a:t>
            </a:r>
          </a:p>
        </p:txBody>
      </p:sp>
    </p:spTree>
    <p:extLst>
      <p:ext uri="{BB962C8B-B14F-4D97-AF65-F5344CB8AC3E}">
        <p14:creationId xmlns:p14="http://schemas.microsoft.com/office/powerpoint/2010/main" val="37540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51885" y="119515"/>
            <a:ext cx="1947851" cy="63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120" tIns="38560" rIns="77120" bIns="38560" numCol="1" anchor="ctr" anchorCtr="0" compatLnSpc="1">
            <a:prstTxWarp prst="textNoShape">
              <a:avLst/>
            </a:prstTxWarp>
          </a:bodyPr>
          <a:lstStyle/>
          <a:p>
            <a:pPr marR="0" lvl="0" inden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fr-FR" sz="1600" b="1" dirty="0" smtClean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875" y="2683447"/>
            <a:ext cx="3407434" cy="187074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34" tIns="46800" rIns="91434" bIns="45717" numCol="1" anchor="t" anchorCtr="0" compatLnSpc="1">
            <a:prstTxWarp prst="textNoShape">
              <a:avLst/>
            </a:prstTxWarp>
          </a:bodyPr>
          <a:lstStyle/>
          <a:p>
            <a:pPr lvl="0" defTabSz="914340"/>
            <a:r>
              <a:rPr lang="fr-FR" sz="16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Environnement  Numérique de Travail</a:t>
            </a:r>
          </a:p>
          <a:p>
            <a:pPr defTabSz="914340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&gt;</a:t>
            </a:r>
            <a:r>
              <a:rPr lang="fr-FR" sz="1400" b="1" dirty="0" smtClean="0">
                <a:cs typeface="Calibri"/>
              </a:rPr>
              <a:t> Rendre compte de son travail en utilisant les outils numériques.</a:t>
            </a:r>
            <a:r>
              <a:rPr lang="fr-FR" sz="1400" b="1" dirty="0" smtClean="0">
                <a:latin typeface="Calibri"/>
                <a:cs typeface="Calibri"/>
              </a:rPr>
              <a:t/>
            </a:r>
            <a:br>
              <a:rPr lang="fr-FR" sz="1400" b="1" dirty="0" smtClean="0">
                <a:latin typeface="Calibri"/>
                <a:cs typeface="Calibri"/>
              </a:rPr>
            </a:br>
            <a:endParaRPr lang="fr-FR" sz="1400" b="1" dirty="0" smtClean="0">
              <a:latin typeface="Calibri"/>
              <a:cs typeface="Calibri"/>
            </a:endParaRPr>
          </a:p>
          <a:p>
            <a:pPr defTabSz="914340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&gt;</a:t>
            </a:r>
            <a:r>
              <a:rPr lang="fr-FR" sz="1400" b="1" dirty="0" smtClean="0">
                <a:cs typeface="Calibri"/>
              </a:rPr>
              <a:t> Internet offre la tentation de détournement d’activités et de l’utilisation du copier/coller.</a:t>
            </a:r>
            <a:endParaRPr lang="fr-FR" sz="1400" b="1" dirty="0" smtClean="0">
              <a:latin typeface="Calibri"/>
              <a:cs typeface="Calibri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876089" y="2414810"/>
            <a:ext cx="2975324" cy="130941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34" tIns="46800" rIns="91434" bIns="45717" numCol="1" anchor="t" anchorCtr="0" compatLnSpc="1">
            <a:prstTxWarp prst="textNoShape">
              <a:avLst/>
            </a:prstTxWarp>
          </a:bodyPr>
          <a:lstStyle/>
          <a:p>
            <a:pPr defTabSz="914340" fontAlgn="base">
              <a:spcBef>
                <a:spcPct val="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Découverte des secteurs</a:t>
            </a:r>
            <a:r>
              <a:rPr lang="fr-FR" sz="1600" b="1" dirty="0" smtClean="0">
                <a:cs typeface="Calibri"/>
              </a:rPr>
              <a:t/>
            </a:r>
            <a:br>
              <a:rPr lang="fr-FR" sz="1600" b="1" dirty="0" smtClean="0">
                <a:cs typeface="Calibri"/>
              </a:rPr>
            </a:b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 &gt; </a:t>
            </a:r>
            <a:r>
              <a:rPr lang="fr-FR" sz="1400" b="1" dirty="0" smtClean="0">
                <a:cs typeface="Calibri"/>
              </a:rPr>
              <a:t>Travailler avec le matériel et dans les laboratoires des sections de bac STI et STS.</a:t>
            </a:r>
            <a:br>
              <a:rPr lang="fr-FR" sz="1400" b="1" dirty="0" smtClean="0">
                <a:cs typeface="Calibri"/>
              </a:rPr>
            </a:b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 &gt; </a:t>
            </a:r>
            <a:r>
              <a:rPr lang="fr-FR" sz="1400" b="1" dirty="0" smtClean="0">
                <a:latin typeface="Calibri"/>
                <a:cs typeface="Calibri"/>
              </a:rPr>
              <a:t>Délocaliser les activités.</a:t>
            </a:r>
            <a:r>
              <a:rPr lang="fr-FR" sz="1400" b="1" dirty="0" smtClean="0">
                <a:cs typeface="Calibri"/>
              </a:rPr>
              <a:t/>
            </a:r>
            <a:br>
              <a:rPr lang="fr-FR" sz="1400" b="1" dirty="0" smtClean="0">
                <a:cs typeface="Calibri"/>
              </a:rPr>
            </a:br>
            <a:endParaRPr lang="fr-FR" sz="1400" b="1" dirty="0" smtClean="0">
              <a:cs typeface="Calibri"/>
            </a:endParaRPr>
          </a:p>
          <a:p>
            <a:pPr defTabSz="914340" fontAlgn="base">
              <a:spcBef>
                <a:spcPct val="0"/>
              </a:spcBef>
              <a:spcAft>
                <a:spcPct val="0"/>
              </a:spcAft>
            </a:pPr>
            <a:endParaRPr lang="fr-FR" sz="1600" b="1" dirty="0" smtClean="0">
              <a:latin typeface="Calibri"/>
              <a:cs typeface="Calibri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027613" y="1247954"/>
            <a:ext cx="3109192" cy="10035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34" tIns="46800" rIns="91434" bIns="45717" numCol="1" anchor="t" anchorCtr="0" compatLnSpc="1">
            <a:prstTxWarp prst="textNoShape">
              <a:avLst/>
            </a:prstTxWarp>
          </a:bodyPr>
          <a:lstStyle/>
          <a:p>
            <a:pPr lvl="0" defTabSz="914340"/>
            <a:r>
              <a:rPr lang="fr-FR" sz="16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Gestion du temps</a:t>
            </a:r>
          </a:p>
          <a:p>
            <a:pPr defTabSz="914340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&gt;</a:t>
            </a:r>
            <a:r>
              <a:rPr lang="fr-FR" sz="1400" b="1" dirty="0" smtClean="0">
                <a:latin typeface="Calibri"/>
                <a:cs typeface="Calibri"/>
              </a:rPr>
              <a:t> Apprendre à travailler en autonomie.</a:t>
            </a:r>
            <a:br>
              <a:rPr lang="fr-FR" sz="1400" b="1" dirty="0" smtClean="0">
                <a:latin typeface="Calibri"/>
                <a:cs typeface="Calibri"/>
              </a:rPr>
            </a:b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&gt;</a:t>
            </a:r>
            <a:r>
              <a:rPr lang="fr-FR" sz="1400" b="1" dirty="0" smtClean="0">
                <a:cs typeface="Calibri"/>
              </a:rPr>
              <a:t> Travailler sur la durée en RPE, gérer un projet.</a:t>
            </a:r>
            <a:r>
              <a:rPr lang="fr-FR" sz="1600" b="1" dirty="0" smtClean="0">
                <a:cs typeface="Calibri"/>
              </a:rPr>
              <a:t/>
            </a:r>
            <a:br>
              <a:rPr lang="fr-FR" sz="1600" b="1" dirty="0" smtClean="0">
                <a:cs typeface="Calibri"/>
              </a:rPr>
            </a:br>
            <a:endParaRPr lang="fr-FR" sz="1600" b="1" dirty="0" smtClean="0">
              <a:latin typeface="Calibri"/>
              <a:cs typeface="Calibri"/>
            </a:endParaRPr>
          </a:p>
          <a:p>
            <a:pPr defTabSz="914340"/>
            <a:endParaRPr lang="fr-FR" sz="1600" b="1" dirty="0" smtClean="0">
              <a:latin typeface="Calibri"/>
              <a:cs typeface="Calibri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04738" y="822384"/>
            <a:ext cx="4267261" cy="170515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34" tIns="46800" rIns="91434" bIns="45717" numCol="1" anchor="t" anchorCtr="0" compatLnSpc="1">
            <a:prstTxWarp prst="textNoShape">
              <a:avLst/>
            </a:prstTxWarp>
          </a:bodyPr>
          <a:lstStyle/>
          <a:p>
            <a:pPr lvl="0" defTabSz="914340"/>
            <a:r>
              <a:rPr lang="fr-FR" sz="16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Perspectives d’études</a:t>
            </a:r>
          </a:p>
          <a:p>
            <a:pPr defTabSz="914340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&gt; </a:t>
            </a:r>
            <a:r>
              <a:rPr lang="fr-FR" sz="1400" b="1" dirty="0" smtClean="0">
                <a:latin typeface="Calibri"/>
                <a:cs typeface="Calibri"/>
              </a:rPr>
              <a:t>Acquérir des méthodes de travail, découvrir des méthodes d’investigations et de recherche.</a:t>
            </a:r>
          </a:p>
          <a:p>
            <a:pPr defTabSz="914340"/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&gt; </a:t>
            </a:r>
            <a:r>
              <a:rPr lang="fr-FR" sz="1400" b="1" dirty="0" smtClean="0">
                <a:latin typeface="Calibri"/>
                <a:cs typeface="Calibri"/>
              </a:rPr>
              <a:t>Découvrir des métiers scientifiques et technologiques</a:t>
            </a:r>
            <a:br>
              <a:rPr lang="fr-FR" sz="1400" b="1" dirty="0" smtClean="0">
                <a:latin typeface="Calibri"/>
                <a:cs typeface="Calibri"/>
              </a:rPr>
            </a:br>
            <a:r>
              <a:rPr lang="fr-FR" sz="1400" b="1" dirty="0" smtClean="0">
                <a:solidFill>
                  <a:schemeClr val="accent6">
                    <a:lumMod val="75000"/>
                  </a:schemeClr>
                </a:solidFill>
                <a:cs typeface="Calibri"/>
              </a:rPr>
              <a:t>&gt; </a:t>
            </a:r>
            <a:r>
              <a:rPr lang="fr-FR" sz="1400" b="1" dirty="0" smtClean="0">
                <a:cs typeface="Calibri"/>
              </a:rPr>
              <a:t>S’impliquer dans une démarche de projet, préparation aux TPE.</a:t>
            </a:r>
            <a:r>
              <a:rPr lang="fr-FR" sz="1600" b="1" dirty="0" smtClean="0">
                <a:cs typeface="Calibri"/>
              </a:rPr>
              <a:t/>
            </a:r>
            <a:br>
              <a:rPr lang="fr-FR" sz="1600" b="1" dirty="0" smtClean="0">
                <a:cs typeface="Calibri"/>
              </a:rPr>
            </a:br>
            <a:endParaRPr lang="fr-FR" sz="1600" b="1" dirty="0" smtClean="0">
              <a:latin typeface="Calibri"/>
              <a:cs typeface="Calibri"/>
            </a:endParaRPr>
          </a:p>
          <a:p>
            <a:pPr defTabSz="914340"/>
            <a:endParaRPr lang="fr-FR" sz="1600" b="1" dirty="0" smtClean="0">
              <a:latin typeface="Calibri"/>
              <a:cs typeface="Calibri"/>
            </a:endParaRPr>
          </a:p>
        </p:txBody>
      </p:sp>
      <p:pic>
        <p:nvPicPr>
          <p:cNvPr id="21" name="Picture 4" descr="http://pixers.fr/image/nBn_uUkRPdlUlRDRkRzTLpXULBXOklF_kVEZO9WMvJWYGB1cfVzN-kzM4MTMfZ0XwETMvcTOvMDOvMTMvADMvcGcq9Cdl5mLuR2Y0ZmLyQ-LvoDc0RH_/papier-peint-photo-bouton-ok-vert,13839775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309" y="537034"/>
            <a:ext cx="813939" cy="813940"/>
          </a:xfrm>
          <a:prstGeom prst="rect">
            <a:avLst/>
          </a:prstGeom>
          <a:noFill/>
        </p:spPr>
      </p:pic>
      <p:sp>
        <p:nvSpPr>
          <p:cNvPr id="22" name="ZoneTexte 9"/>
          <p:cNvSpPr txBox="1">
            <a:spLocks noChangeArrowheads="1"/>
          </p:cNvSpPr>
          <p:nvPr/>
        </p:nvSpPr>
        <p:spPr bwMode="auto">
          <a:xfrm>
            <a:off x="0" y="0"/>
            <a:ext cx="5616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i="1" dirty="0">
                <a:solidFill>
                  <a:schemeClr val="accent2"/>
                </a:solidFill>
              </a:rPr>
              <a:t>SCIENCES </a:t>
            </a:r>
            <a:r>
              <a:rPr lang="fr-FR" sz="2800" b="1" i="1" dirty="0" smtClean="0">
                <a:solidFill>
                  <a:schemeClr val="accent2"/>
                </a:solidFill>
              </a:rPr>
              <a:t>APPLIQUEES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00563" y="362610"/>
            <a:ext cx="2700087" cy="461659"/>
          </a:xfrm>
          <a:prstGeom prst="rect">
            <a:avLst/>
          </a:prstGeom>
          <a:noFill/>
        </p:spPr>
        <p:txBody>
          <a:bodyPr vert="horz" wrap="none" lIns="91434" tIns="45717" rIns="91434" bIns="45717" rtlCol="0" anchor="t">
            <a:spAutoFit/>
          </a:bodyPr>
          <a:lstStyle/>
          <a:p>
            <a:pPr algn="ctr"/>
            <a:r>
              <a:rPr lang="fr-FR" sz="24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Bilan et résultats</a:t>
            </a:r>
            <a:endParaRPr lang="fr-FR" sz="24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4" name="Picture 4" descr="http://pixers.fr/image/nBn_uUkRPdlUlRDRkRzTLpXULBXOklF_kVEZO9WMvJWYGB1cfVzN-kzM4MTMfZ0XwETMvcTOvMDOvMTMvADMvcGcq9Cdl5mLuR2Y0ZmLyQ-LvoDc0RH_/papier-peint-photo-bouton-ok-vert,13839775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803551" y="4030402"/>
            <a:ext cx="544727" cy="523788"/>
          </a:xfrm>
          <a:prstGeom prst="rect">
            <a:avLst/>
          </a:prstGeom>
          <a:noFill/>
        </p:spPr>
      </p:pic>
      <p:pic>
        <p:nvPicPr>
          <p:cNvPr id="11" name="Picture 4" descr="http://pixers.fr/image/nBn_uUkRPdlUlRDRkRzTLpXULBXOklF_kVEZO9WMvJWYGB1cfVzN-kzM4MTMfZ0XwETMvcTOvMDOvMTMvADMvcGcq9Cdl5mLuR2Y0ZmLyQ-LvoDc0RH_/papier-peint-photo-bouton-ok-vert,13839775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835" y="861022"/>
            <a:ext cx="813939" cy="813940"/>
          </a:xfrm>
          <a:prstGeom prst="rect">
            <a:avLst/>
          </a:prstGeom>
          <a:noFill/>
        </p:spPr>
      </p:pic>
      <p:pic>
        <p:nvPicPr>
          <p:cNvPr id="14" name="Picture 4" descr="http://pixers.fr/image/nBn_uUkRPdlUlRDRkRzTLpXULBXOklF_kVEZO9WMvJWYGB1cfVzN-kzM4MTMfZ0XwETMvcTOvMDOvMTMvADMvcGcq9Cdl5mLuR2Y0ZmLyQ-LvoDc0RH_/papier-peint-photo-bouton-ok-vert,13839775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41" y="2469399"/>
            <a:ext cx="813939" cy="813940"/>
          </a:xfrm>
          <a:prstGeom prst="rect">
            <a:avLst/>
          </a:prstGeom>
          <a:noFill/>
        </p:spPr>
      </p:pic>
      <p:pic>
        <p:nvPicPr>
          <p:cNvPr id="16" name="Picture 4" descr="http://pixers.fr/image/nBn_uUkRPdlUlRDRkRzTLpXULBXOklF_kVEZO9WMvJWYGB1cfVzN-kzM4MTMfZ0XwETMvcTOvMDOvMTMvADMvcGcq9Cdl5mLuR2Y0ZmLyQ-LvoDc0RH_/papier-peint-photo-bouton-ok-vert,13839775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6942" y="2648650"/>
            <a:ext cx="813939" cy="813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4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41102" y="1275953"/>
            <a:ext cx="5086350" cy="3312368"/>
            <a:chOff x="841102" y="987921"/>
            <a:chExt cx="5086350" cy="3312368"/>
          </a:xfrm>
        </p:grpSpPr>
        <p:graphicFrame>
          <p:nvGraphicFramePr>
            <p:cNvPr id="14" name="Graphique 13"/>
            <p:cNvGraphicFramePr/>
            <p:nvPr>
              <p:extLst>
                <p:ext uri="{D42A27DB-BD31-4B8C-83A1-F6EECF244321}">
                  <p14:modId xmlns:p14="http://schemas.microsoft.com/office/powerpoint/2010/main" val="3064411060"/>
                </p:ext>
              </p:extLst>
            </p:nvPr>
          </p:nvGraphicFramePr>
          <p:xfrm>
            <a:off x="841102" y="987921"/>
            <a:ext cx="5086350" cy="3124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368053" y="3961735"/>
              <a:ext cx="20458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 dirty="0" smtClean="0"/>
                <a:t>Les filles en SA</a:t>
              </a:r>
              <a:endParaRPr lang="fr-FR" sz="1600" b="1" dirty="0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3138588" y="3961735"/>
              <a:ext cx="20458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 dirty="0" smtClean="0"/>
                <a:t>Les filles en Seconde</a:t>
              </a:r>
              <a:endParaRPr lang="fr-FR" sz="1600" b="1" dirty="0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1440061" y="814294"/>
            <a:ext cx="4165808" cy="461659"/>
          </a:xfrm>
          <a:prstGeom prst="rect">
            <a:avLst/>
          </a:prstGeom>
          <a:noFill/>
        </p:spPr>
        <p:txBody>
          <a:bodyPr vert="horz" wrap="none" lIns="91434" tIns="45717" rIns="91434" bIns="45717" rtlCol="0" anchor="t">
            <a:spAutoFit/>
          </a:bodyPr>
          <a:lstStyle/>
          <a:p>
            <a:pPr algn="ctr"/>
            <a:r>
              <a:rPr lang="fr-FR" sz="24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Bilan et résultats : les filles</a:t>
            </a:r>
            <a:endParaRPr lang="fr-FR" sz="24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ZoneTexte 20"/>
          <p:cNvSpPr txBox="1"/>
          <p:nvPr/>
        </p:nvSpPr>
        <p:spPr>
          <a:xfrm rot="979657">
            <a:off x="6064567" y="1662228"/>
            <a:ext cx="2425606" cy="1323433"/>
          </a:xfrm>
          <a:prstGeom prst="rect">
            <a:avLst/>
          </a:prstGeom>
          <a:noFill/>
        </p:spPr>
        <p:txBody>
          <a:bodyPr vert="horz" wrap="square" lIns="91434" tIns="45717" rIns="91434" bIns="45717" rtlCol="0" anchor="t">
            <a:spAutoFit/>
          </a:bodyPr>
          <a:lstStyle/>
          <a:p>
            <a:pPr algn="ctr"/>
            <a:r>
              <a:rPr lang="fr-FR" sz="1600" dirty="0" smtClean="0">
                <a:solidFill>
                  <a:srgbClr val="C00000"/>
                </a:solidFill>
                <a:latin typeface="Arial Rounded MT Bold"/>
                <a:cs typeface="Arial Rounded MT Bold"/>
              </a:rPr>
              <a:t>Faire découvrir les filières scientifiques et technologiques à un plus grand nombre de </a:t>
            </a:r>
            <a:r>
              <a:rPr lang="fr-FR" sz="1600" b="1" dirty="0" smtClean="0">
                <a:solidFill>
                  <a:srgbClr val="C00000"/>
                </a:solidFill>
                <a:latin typeface="Arial Rounded MT Bold"/>
                <a:cs typeface="Arial Rounded MT Bold"/>
              </a:rPr>
              <a:t>filles</a:t>
            </a:r>
            <a:endParaRPr lang="fr-FR" sz="1800" b="1" dirty="0">
              <a:solidFill>
                <a:srgbClr val="C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" name="Image 9" descr="fond 1ITEC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31949" y="887751"/>
            <a:ext cx="5745600" cy="461659"/>
          </a:xfrm>
          <a:prstGeom prst="rect">
            <a:avLst/>
          </a:prstGeom>
          <a:noFill/>
        </p:spPr>
        <p:txBody>
          <a:bodyPr vert="horz" wrap="none" lIns="91434" tIns="45717" rIns="91434" bIns="45717" rtlCol="0" anchor="t">
            <a:spAutoFit/>
          </a:bodyPr>
          <a:lstStyle/>
          <a:p>
            <a:pPr algn="ctr"/>
            <a:r>
              <a:rPr lang="fr-FR" sz="24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Bilan et résultats : le passage en 1ère</a:t>
            </a:r>
            <a:endParaRPr lang="fr-FR" sz="24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ZoneTexte 20"/>
          <p:cNvSpPr txBox="1"/>
          <p:nvPr/>
        </p:nvSpPr>
        <p:spPr>
          <a:xfrm rot="979657">
            <a:off x="5969665" y="1447744"/>
            <a:ext cx="2425606" cy="584769"/>
          </a:xfrm>
          <a:prstGeom prst="rect">
            <a:avLst/>
          </a:prstGeom>
          <a:noFill/>
        </p:spPr>
        <p:txBody>
          <a:bodyPr vert="horz" wrap="square" lIns="91434" tIns="45717" rIns="91434" bIns="45717" rtlCol="0" anchor="t">
            <a:spAutoFit/>
          </a:bodyPr>
          <a:lstStyle/>
          <a:p>
            <a:pPr algn="ctr"/>
            <a:r>
              <a:rPr lang="fr-FR" sz="1600" dirty="0" smtClean="0">
                <a:solidFill>
                  <a:srgbClr val="C00000"/>
                </a:solidFill>
                <a:latin typeface="Arial Rounded MT Bold"/>
                <a:cs typeface="Arial Rounded MT Bold"/>
              </a:rPr>
              <a:t>Augmenter le niveau de qualification</a:t>
            </a:r>
            <a:endParaRPr lang="fr-FR" sz="1800" b="1" dirty="0">
              <a:solidFill>
                <a:srgbClr val="C00000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305221" y="1437623"/>
            <a:ext cx="4806280" cy="3078306"/>
            <a:chOff x="234181" y="887204"/>
            <a:chExt cx="3942184" cy="2574250"/>
          </a:xfrm>
        </p:grpSpPr>
        <p:graphicFrame>
          <p:nvGraphicFramePr>
            <p:cNvPr id="10" name="Graphique 9"/>
            <p:cNvGraphicFramePr/>
            <p:nvPr>
              <p:extLst>
                <p:ext uri="{D42A27DB-BD31-4B8C-83A1-F6EECF244321}">
                  <p14:modId xmlns:p14="http://schemas.microsoft.com/office/powerpoint/2010/main" val="1247649535"/>
                </p:ext>
              </p:extLst>
            </p:nvPr>
          </p:nvGraphicFramePr>
          <p:xfrm>
            <a:off x="234181" y="887204"/>
            <a:ext cx="3942184" cy="2404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719981" y="3122900"/>
              <a:ext cx="14401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 dirty="0" smtClean="0"/>
                <a:t>en SA</a:t>
              </a:r>
              <a:endParaRPr lang="fr-FR" sz="1600" b="1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944117" y="3122900"/>
              <a:ext cx="14549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 dirty="0" smtClean="0"/>
                <a:t>au lycée</a:t>
              </a:r>
              <a:endParaRPr lang="fr-FR" sz="1600" b="1" dirty="0"/>
            </a:p>
          </p:txBody>
        </p:sp>
      </p:grpSp>
      <p:pic>
        <p:nvPicPr>
          <p:cNvPr id="13" name="Image 12" descr="fond 1ITEC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158957" y="771897"/>
            <a:ext cx="5745600" cy="461659"/>
          </a:xfrm>
          <a:prstGeom prst="rect">
            <a:avLst/>
          </a:prstGeom>
          <a:noFill/>
        </p:spPr>
        <p:txBody>
          <a:bodyPr vert="horz" wrap="none" lIns="91434" tIns="45717" rIns="91434" bIns="45717" rtlCol="0" anchor="t">
            <a:spAutoFit/>
          </a:bodyPr>
          <a:lstStyle/>
          <a:p>
            <a:pPr algn="ctr"/>
            <a:r>
              <a:rPr lang="fr-FR" sz="24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Bilan et résultats : le passage en 1ère</a:t>
            </a:r>
            <a:endParaRPr lang="fr-FR" sz="24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ZoneTexte 20"/>
          <p:cNvSpPr txBox="1"/>
          <p:nvPr/>
        </p:nvSpPr>
        <p:spPr>
          <a:xfrm rot="20750933">
            <a:off x="5212266" y="3060469"/>
            <a:ext cx="2425606" cy="1323433"/>
          </a:xfrm>
          <a:prstGeom prst="rect">
            <a:avLst/>
          </a:prstGeom>
          <a:noFill/>
        </p:spPr>
        <p:txBody>
          <a:bodyPr vert="horz" wrap="square" lIns="91434" tIns="45717" rIns="91434" bIns="45717" rtlCol="0" anchor="t">
            <a:spAutoFit/>
          </a:bodyPr>
          <a:lstStyle/>
          <a:p>
            <a:pPr algn="ctr"/>
            <a:r>
              <a:rPr lang="fr-FR" sz="1600" dirty="0" smtClean="0">
                <a:solidFill>
                  <a:srgbClr val="C00000"/>
                </a:solidFill>
                <a:latin typeface="Arial Rounded MT Bold"/>
                <a:cs typeface="Arial Rounded MT Bold"/>
              </a:rPr>
              <a:t>Faire découvrir les filières technologiques STI et S-SI à un plus grand nombre d’élèves</a:t>
            </a:r>
            <a:endParaRPr lang="fr-FR" sz="1800" b="1" dirty="0">
              <a:solidFill>
                <a:srgbClr val="C00000"/>
              </a:solidFill>
              <a:latin typeface="Arial Rounded MT Bold"/>
              <a:cs typeface="Arial Rounded MT Bold"/>
            </a:endParaRP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721812"/>
              </p:ext>
            </p:extLst>
          </p:nvPr>
        </p:nvGraphicFramePr>
        <p:xfrm>
          <a:off x="71909" y="2607651"/>
          <a:ext cx="2088232" cy="1980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781525"/>
              </p:ext>
            </p:extLst>
          </p:nvPr>
        </p:nvGraphicFramePr>
        <p:xfrm>
          <a:off x="4104357" y="1347961"/>
          <a:ext cx="2247871" cy="2095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11205"/>
              </p:ext>
            </p:extLst>
          </p:nvPr>
        </p:nvGraphicFramePr>
        <p:xfrm>
          <a:off x="2160141" y="2425258"/>
          <a:ext cx="2310053" cy="203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Image 12" descr="fond 1ITEC-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52447"/>
              </p:ext>
            </p:extLst>
          </p:nvPr>
        </p:nvGraphicFramePr>
        <p:xfrm>
          <a:off x="6084344" y="731475"/>
          <a:ext cx="2484509" cy="205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784349"/>
              </p:ext>
            </p:extLst>
          </p:nvPr>
        </p:nvGraphicFramePr>
        <p:xfrm>
          <a:off x="0" y="1131937"/>
          <a:ext cx="4032349" cy="165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148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Graphic spid="9" grpId="0">
        <p:bldAsOne/>
      </p:bldGraphic>
      <p:bldGraphic spid="10" grpId="0">
        <p:bldAsOne/>
      </p:bldGraphic>
      <p:bldGraphic spid="12" grpId="0">
        <p:bldAsOne/>
      </p:bldGraphic>
      <p:bldGraphic spid="15" grpId="0">
        <p:bldAsOne/>
      </p:bldGraphic>
      <p:bldGraphic spid="1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fond 1ITEC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pSp>
        <p:nvGrpSpPr>
          <p:cNvPr id="64" name="Groupe 63"/>
          <p:cNvGrpSpPr/>
          <p:nvPr/>
        </p:nvGrpSpPr>
        <p:grpSpPr>
          <a:xfrm>
            <a:off x="1" y="4634897"/>
            <a:ext cx="8631431" cy="221266"/>
            <a:chOff x="1" y="4634897"/>
            <a:chExt cx="8631431" cy="221266"/>
          </a:xfrm>
        </p:grpSpPr>
        <p:pic>
          <p:nvPicPr>
            <p:cNvPr id="65" name="Image 64" descr="logo loritz gris  orang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39" y="4634897"/>
              <a:ext cx="470693" cy="221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" y="4671497"/>
              <a:ext cx="816073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2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Les Parcours d’Exploration Expérimentaux au lycée Henri LORITZ</a:t>
              </a:r>
              <a:endParaRPr lang="fr-FR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9332" y="771897"/>
            <a:ext cx="862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Intentions d’orientation prévisionnelles - mars 2011</a:t>
            </a:r>
          </a:p>
          <a:p>
            <a:pPr algn="ctr"/>
            <a:r>
              <a:rPr lang="fr-FR" sz="1600" b="1" i="1" dirty="0">
                <a:solidFill>
                  <a:schemeClr val="accent6">
                    <a:lumMod val="50000"/>
                  </a:schemeClr>
                </a:solidFill>
              </a:rPr>
              <a:t>redoublement et réorientation éventuels non pris en compte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2140049"/>
            <a:ext cx="14307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Vœu 1</a:t>
            </a:r>
            <a:endParaRPr lang="fr-FR" b="1" dirty="0">
              <a:solidFill>
                <a:srgbClr val="FF0000"/>
              </a:solidFill>
            </a:endParaRPr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693416"/>
              </p:ext>
            </p:extLst>
          </p:nvPr>
        </p:nvGraphicFramePr>
        <p:xfrm>
          <a:off x="3168253" y="2807863"/>
          <a:ext cx="2045868" cy="204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054009"/>
              </p:ext>
            </p:extLst>
          </p:nvPr>
        </p:nvGraphicFramePr>
        <p:xfrm>
          <a:off x="5214121" y="2807863"/>
          <a:ext cx="2273124" cy="20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-857" y="3663795"/>
            <a:ext cx="266505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Vœu 2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pour les élèves ayant choisi en vœu 1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S-SVT ou S-SI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287933" y="2428081"/>
            <a:ext cx="936104" cy="252899"/>
          </a:xfrm>
          <a:prstGeom prst="rightArrow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>
            <a:off x="71909" y="4300289"/>
            <a:ext cx="2736303" cy="252899"/>
          </a:xfrm>
          <a:prstGeom prst="rightArrow">
            <a:avLst/>
          </a:prstGeom>
          <a:solidFill>
            <a:srgbClr val="FF0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-98" y="1491978"/>
            <a:ext cx="1152128" cy="1692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fr-FR" sz="1100" b="1" dirty="0" smtClean="0">
                <a:solidFill>
                  <a:schemeClr val="accent6">
                    <a:lumMod val="75000"/>
                  </a:schemeClr>
                </a:solidFill>
              </a:rPr>
              <a:t>Élèves ayant suivi</a:t>
            </a:r>
            <a:endParaRPr lang="fr-FR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152030" y="1576616"/>
            <a:ext cx="57606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" y="3134628"/>
            <a:ext cx="2520180" cy="338554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fr-FR" sz="1100" b="1" dirty="0" smtClean="0">
                <a:solidFill>
                  <a:schemeClr val="accent6">
                    <a:lumMod val="75000"/>
                  </a:schemeClr>
                </a:solidFill>
              </a:rPr>
              <a:t>Élèves ayant choisi </a:t>
            </a:r>
            <a:r>
              <a:rPr lang="fr-FR" sz="1100" b="1" dirty="0">
                <a:solidFill>
                  <a:schemeClr val="accent6">
                    <a:lumMod val="75000"/>
                  </a:schemeClr>
                </a:solidFill>
              </a:rPr>
              <a:t>en </a:t>
            </a:r>
            <a:r>
              <a:rPr lang="fr-FR" sz="1100" b="1" dirty="0" smtClean="0">
                <a:solidFill>
                  <a:schemeClr val="accent6">
                    <a:lumMod val="75000"/>
                  </a:schemeClr>
                </a:solidFill>
              </a:rPr>
              <a:t>Vœu 1</a:t>
            </a:r>
            <a:endParaRPr lang="fr-FR" sz="11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2232149" y="3219266"/>
            <a:ext cx="1296143" cy="686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054758"/>
              </p:ext>
            </p:extLst>
          </p:nvPr>
        </p:nvGraphicFramePr>
        <p:xfrm>
          <a:off x="789339" y="1095062"/>
          <a:ext cx="2594937" cy="2159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67816"/>
              </p:ext>
            </p:extLst>
          </p:nvPr>
        </p:nvGraphicFramePr>
        <p:xfrm>
          <a:off x="2232149" y="1095062"/>
          <a:ext cx="2520280" cy="2171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336364"/>
              </p:ext>
            </p:extLst>
          </p:nvPr>
        </p:nvGraphicFramePr>
        <p:xfrm>
          <a:off x="3600301" y="1140642"/>
          <a:ext cx="2564380" cy="212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Graphique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829008"/>
              </p:ext>
            </p:extLst>
          </p:nvPr>
        </p:nvGraphicFramePr>
        <p:xfrm>
          <a:off x="5040462" y="1124704"/>
          <a:ext cx="2520280" cy="216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Graphique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081611"/>
              </p:ext>
            </p:extLst>
          </p:nvPr>
        </p:nvGraphicFramePr>
        <p:xfrm>
          <a:off x="6410226" y="1124704"/>
          <a:ext cx="2154037" cy="216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2212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Graphic spid="19" grpId="0">
        <p:bldAsOne/>
      </p:bldGraphic>
      <p:bldGraphic spid="20" grpId="0">
        <p:bldAsOne/>
      </p:bldGraphic>
      <p:bldP spid="21" grpId="0"/>
      <p:bldP spid="16" grpId="0" animBg="1"/>
      <p:bldP spid="23" grpId="0" animBg="1"/>
      <p:bldP spid="17" grpId="0"/>
      <p:bldP spid="29" grpId="0"/>
      <p:bldGraphic spid="24" grpId="0">
        <p:bldAsOne/>
      </p:bldGraphic>
      <p:bldGraphic spid="31" grpId="0">
        <p:bldAsOne/>
      </p:bldGraphic>
      <p:bldGraphic spid="32" grpId="0">
        <p:bldAsOne/>
      </p:bldGraphic>
      <p:bldGraphic spid="35" grpId="0">
        <p:bldAsOne/>
      </p:bldGraphic>
      <p:bldGraphic spid="3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fond 1ITEC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pSp>
        <p:nvGrpSpPr>
          <p:cNvPr id="64" name="Groupe 63"/>
          <p:cNvGrpSpPr/>
          <p:nvPr/>
        </p:nvGrpSpPr>
        <p:grpSpPr>
          <a:xfrm>
            <a:off x="1" y="4634897"/>
            <a:ext cx="8631431" cy="221266"/>
            <a:chOff x="1" y="4634897"/>
            <a:chExt cx="8631431" cy="221266"/>
          </a:xfrm>
        </p:grpSpPr>
        <p:pic>
          <p:nvPicPr>
            <p:cNvPr id="65" name="Image 64" descr="logo loritz gris  orang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39" y="4634897"/>
              <a:ext cx="470693" cy="221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" y="4671497"/>
              <a:ext cx="816073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2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Les Parcours d’Exploration Expérimentaux au lycée Henri LORITZ</a:t>
              </a:r>
              <a:endParaRPr lang="fr-FR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690783"/>
              </p:ext>
            </p:extLst>
          </p:nvPr>
        </p:nvGraphicFramePr>
        <p:xfrm>
          <a:off x="13588" y="1079674"/>
          <a:ext cx="2150809" cy="348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146730" y="1275953"/>
            <a:ext cx="5414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0000"/>
                </a:solidFill>
              </a:rPr>
              <a:t>Analyse</a:t>
            </a:r>
          </a:p>
          <a:p>
            <a:pPr algn="ctr"/>
            <a:endParaRPr lang="fr-FR" sz="18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smtClean="0"/>
              <a:t>Les élèves inscrits en CIT+SI s’orientent très largement</a:t>
            </a:r>
            <a:br>
              <a:rPr lang="fr-FR" sz="1600" b="1" dirty="0" smtClean="0"/>
            </a:br>
            <a:r>
              <a:rPr lang="fr-FR" sz="1600" b="1" dirty="0" smtClean="0"/>
              <a:t>vers les voies S-SI et STI2D : </a:t>
            </a:r>
            <a:r>
              <a:rPr lang="fr-FR" sz="1600" b="1" dirty="0" smtClean="0">
                <a:solidFill>
                  <a:srgbClr val="6600FF"/>
                </a:solidFill>
              </a:rPr>
              <a:t>plus de 80%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smtClean="0"/>
              <a:t>Les élèves ayant suivi MPS s’orientent majoritairement</a:t>
            </a:r>
            <a:br>
              <a:rPr lang="fr-FR" sz="1600" b="1" dirty="0" smtClean="0"/>
            </a:br>
            <a:r>
              <a:rPr lang="fr-FR" sz="1600" b="1" dirty="0" smtClean="0"/>
              <a:t>vers S-SVT : </a:t>
            </a:r>
            <a:r>
              <a:rPr lang="fr-FR" sz="1600" b="1" dirty="0" smtClean="0">
                <a:solidFill>
                  <a:srgbClr val="CC6600"/>
                </a:solidFill>
              </a:rPr>
              <a:t>57%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smtClean="0"/>
              <a:t>Les élèves ayant suivi les parcours expérimentaux s’orientent majoritairement</a:t>
            </a:r>
            <a:br>
              <a:rPr lang="fr-FR" sz="1600" b="1" dirty="0" smtClean="0"/>
            </a:br>
            <a:r>
              <a:rPr lang="fr-FR" sz="1600" b="1" dirty="0" smtClean="0"/>
              <a:t>vers les voies S-SI et STI2D : </a:t>
            </a:r>
            <a:r>
              <a:rPr lang="fr-FR" sz="1600" b="1" dirty="0" smtClean="0">
                <a:solidFill>
                  <a:srgbClr val="6600CC"/>
                </a:solidFill>
              </a:rPr>
              <a:t>plus des 2/3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1324" y="787286"/>
            <a:ext cx="6480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0000"/>
                </a:solidFill>
              </a:rPr>
              <a:t>Bilan des Intentions </a:t>
            </a:r>
            <a:r>
              <a:rPr lang="fr-FR" sz="1800" b="1" dirty="0">
                <a:solidFill>
                  <a:srgbClr val="FF0000"/>
                </a:solidFill>
              </a:rPr>
              <a:t>d’orientation prévisionnelles - mars 2011</a:t>
            </a:r>
          </a:p>
        </p:txBody>
      </p:sp>
    </p:spTree>
    <p:extLst>
      <p:ext uri="{BB962C8B-B14F-4D97-AF65-F5344CB8AC3E}">
        <p14:creationId xmlns:p14="http://schemas.microsoft.com/office/powerpoint/2010/main" val="39325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fond 1ITEC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pSp>
        <p:nvGrpSpPr>
          <p:cNvPr id="64" name="Groupe 63"/>
          <p:cNvGrpSpPr/>
          <p:nvPr/>
        </p:nvGrpSpPr>
        <p:grpSpPr>
          <a:xfrm>
            <a:off x="1" y="4634897"/>
            <a:ext cx="8631431" cy="221266"/>
            <a:chOff x="1" y="4634897"/>
            <a:chExt cx="8631431" cy="221266"/>
          </a:xfrm>
        </p:grpSpPr>
        <p:pic>
          <p:nvPicPr>
            <p:cNvPr id="65" name="Image 64" descr="logo loritz gris  orang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39" y="4634897"/>
              <a:ext cx="470693" cy="221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" y="4671497"/>
              <a:ext cx="816073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2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Les Parcours d’Exploration Expérimentaux au lycée Henri LORITZ</a:t>
              </a:r>
              <a:endParaRPr lang="fr-FR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151984"/>
              </p:ext>
            </p:extLst>
          </p:nvPr>
        </p:nvGraphicFramePr>
        <p:xfrm>
          <a:off x="13588" y="1079674"/>
          <a:ext cx="2150809" cy="348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73728" y="1066751"/>
            <a:ext cx="646703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0000"/>
                </a:solidFill>
              </a:rPr>
              <a:t>Conclusions </a:t>
            </a:r>
          </a:p>
          <a:p>
            <a:pPr algn="ctr"/>
            <a:endParaRPr lang="fr-FR" sz="10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smtClean="0"/>
              <a:t>Parcours Expérimentaux SA, DD, </a:t>
            </a:r>
            <a:r>
              <a:rPr lang="fr-FR" sz="1600" b="1" dirty="0" err="1" smtClean="0"/>
              <a:t>STNum</a:t>
            </a:r>
            <a:r>
              <a:rPr lang="fr-FR" sz="1600" b="1" dirty="0" smtClean="0"/>
              <a:t> :</a:t>
            </a:r>
          </a:p>
          <a:p>
            <a:pPr marL="534988" lvl="1" indent="-285750">
              <a:buFont typeface="Wingdings" pitchFamily="2" charset="2"/>
              <a:buChar char="§"/>
            </a:pPr>
            <a:r>
              <a:rPr lang="fr-FR" sz="1600" b="1" dirty="0" smtClean="0"/>
              <a:t>32% des élèves les ont suivi, contre 10% pour MPS et 58% pour CIT+SI</a:t>
            </a:r>
          </a:p>
          <a:p>
            <a:pPr marL="534988" lvl="1" indent="-285750">
              <a:buFont typeface="Wingdings" pitchFamily="2" charset="2"/>
              <a:buChar char="§"/>
            </a:pPr>
            <a:r>
              <a:rPr lang="fr-FR" sz="1600" b="1" dirty="0"/>
              <a:t>a</a:t>
            </a:r>
            <a:r>
              <a:rPr lang="fr-FR" sz="1600" b="1" dirty="0" smtClean="0"/>
              <a:t>ttirent des élèves à profil scientifique, plus de 50%</a:t>
            </a:r>
          </a:p>
          <a:p>
            <a:pPr marL="534988" lvl="1" indent="-285750">
              <a:buFont typeface="Wingdings" pitchFamily="2" charset="2"/>
              <a:buChar char="§"/>
            </a:pPr>
            <a:r>
              <a:rPr lang="fr-FR" sz="1600" b="1" dirty="0"/>
              <a:t>s</a:t>
            </a:r>
            <a:r>
              <a:rPr lang="fr-FR" sz="1600" b="1" dirty="0" smtClean="0"/>
              <a:t>’inscrivent comme des partenaires stratégiques de CIT+SI</a:t>
            </a:r>
          </a:p>
          <a:p>
            <a:pPr marL="671352" lvl="1" indent="-285750">
              <a:buFont typeface="Wingdings" pitchFamily="2" charset="2"/>
              <a:buChar char="§"/>
            </a:pPr>
            <a:endParaRPr lang="fr-FR" sz="8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CIT+SI </a:t>
            </a:r>
            <a:r>
              <a:rPr lang="fr-FR" sz="1600" b="1" dirty="0" smtClean="0"/>
              <a:t>:</a:t>
            </a:r>
          </a:p>
          <a:p>
            <a:pPr marL="534988" lvl="1" indent="-285750">
              <a:buFont typeface="Wingdings" pitchFamily="2" charset="2"/>
              <a:buChar char="§"/>
            </a:pPr>
            <a:r>
              <a:rPr lang="fr-FR" sz="1600" b="1" dirty="0"/>
              <a:t>a</a:t>
            </a:r>
            <a:r>
              <a:rPr lang="fr-FR" sz="1600" b="1" dirty="0" smtClean="0"/>
              <a:t>touts majeurs pour alimenter les voies S-SI et STI2D</a:t>
            </a:r>
          </a:p>
          <a:p>
            <a:pPr marL="534988" lvl="1" indent="-285750">
              <a:buFont typeface="Wingdings" pitchFamily="2" charset="2"/>
              <a:buChar char="§"/>
            </a:pPr>
            <a:r>
              <a:rPr lang="fr-FR" sz="1600" b="1" dirty="0"/>
              <a:t>a</a:t>
            </a:r>
            <a:r>
              <a:rPr lang="fr-FR" sz="1600" b="1" dirty="0" smtClean="0"/>
              <a:t>ttractivité </a:t>
            </a:r>
            <a:r>
              <a:rPr lang="fr-FR" sz="1600" b="1" dirty="0" smtClean="0"/>
              <a:t>naturelle renforcée </a:t>
            </a:r>
            <a:r>
              <a:rPr lang="fr-FR" sz="1600" b="1" dirty="0" smtClean="0"/>
              <a:t>par :</a:t>
            </a:r>
          </a:p>
          <a:p>
            <a:pPr marL="804863" lvl="2" indent="-285750">
              <a:buFont typeface="Arial" pitchFamily="34" charset="0"/>
              <a:buChar char="•"/>
            </a:pPr>
            <a:r>
              <a:rPr lang="fr-FR" sz="1600" b="1" dirty="0"/>
              <a:t>u</a:t>
            </a:r>
            <a:r>
              <a:rPr lang="fr-FR" sz="1600" b="1" dirty="0" smtClean="0"/>
              <a:t>ne liste </a:t>
            </a:r>
            <a:r>
              <a:rPr lang="fr-FR" sz="1600" b="1" dirty="0"/>
              <a:t>de thèmes éloquente et éclectique</a:t>
            </a:r>
          </a:p>
          <a:p>
            <a:pPr marL="804863" lvl="2" indent="-285750">
              <a:buFont typeface="Arial" pitchFamily="34" charset="0"/>
              <a:buChar char="•"/>
            </a:pPr>
            <a:r>
              <a:rPr lang="fr-FR" sz="1600" b="1" dirty="0"/>
              <a:t>un choix construit et non </a:t>
            </a:r>
            <a:r>
              <a:rPr lang="fr-FR" sz="1600" b="1" dirty="0" smtClean="0"/>
              <a:t>imposé des </a:t>
            </a:r>
            <a:r>
              <a:rPr lang="fr-FR" sz="1600" b="1" dirty="0"/>
              <a:t>3 thèmes et du projet à étudier</a:t>
            </a:r>
          </a:p>
          <a:p>
            <a:pPr marL="804863" lvl="2" indent="-285750">
              <a:buFont typeface="Arial" pitchFamily="34" charset="0"/>
              <a:buChar char="•"/>
            </a:pPr>
            <a:r>
              <a:rPr lang="fr-FR" sz="1600" b="1" dirty="0"/>
              <a:t>l</a:t>
            </a:r>
            <a:r>
              <a:rPr lang="fr-FR" sz="1600" b="1" dirty="0" smtClean="0"/>
              <a:t>’élève </a:t>
            </a:r>
            <a:r>
              <a:rPr lang="fr-FR" sz="1600" b="1" dirty="0"/>
              <a:t>acteur de son parcours </a:t>
            </a:r>
            <a:r>
              <a:rPr lang="fr-FR" sz="1600" b="1" dirty="0" smtClean="0"/>
              <a:t>d’exploration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1324" y="787286"/>
            <a:ext cx="6480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0000"/>
                </a:solidFill>
              </a:rPr>
              <a:t>Bilan des Intentions </a:t>
            </a:r>
            <a:r>
              <a:rPr lang="fr-FR" sz="1800" b="1" dirty="0">
                <a:solidFill>
                  <a:srgbClr val="FF0000"/>
                </a:solidFill>
              </a:rPr>
              <a:t>d’orientation prévisionnelles - mars 2011</a:t>
            </a:r>
          </a:p>
        </p:txBody>
      </p:sp>
    </p:spTree>
    <p:extLst>
      <p:ext uri="{BB962C8B-B14F-4D97-AF65-F5344CB8AC3E}">
        <p14:creationId xmlns:p14="http://schemas.microsoft.com/office/powerpoint/2010/main" val="39166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fond 1ITEC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pSp>
        <p:nvGrpSpPr>
          <p:cNvPr id="64" name="Groupe 63"/>
          <p:cNvGrpSpPr/>
          <p:nvPr/>
        </p:nvGrpSpPr>
        <p:grpSpPr>
          <a:xfrm>
            <a:off x="1" y="4634897"/>
            <a:ext cx="8631431" cy="221266"/>
            <a:chOff x="1" y="4634897"/>
            <a:chExt cx="8631431" cy="221266"/>
          </a:xfrm>
        </p:grpSpPr>
        <p:pic>
          <p:nvPicPr>
            <p:cNvPr id="65" name="Image 64" descr="logo loritz gris  orang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39" y="4634897"/>
              <a:ext cx="470693" cy="221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" y="4671497"/>
              <a:ext cx="816073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2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Les Parcours d’Exploration Expérimentaux au lycée Henri LORITZ</a:t>
              </a:r>
              <a:endParaRPr lang="fr-FR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232149" y="1322529"/>
            <a:ext cx="6336704" cy="3312368"/>
            <a:chOff x="1152029" y="1322529"/>
            <a:chExt cx="6336704" cy="3312368"/>
          </a:xfrm>
        </p:grpSpPr>
        <p:graphicFrame>
          <p:nvGraphicFramePr>
            <p:cNvPr id="10" name="Graphique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5876964"/>
                </p:ext>
              </p:extLst>
            </p:nvPr>
          </p:nvGraphicFramePr>
          <p:xfrm>
            <a:off x="1152029" y="1322529"/>
            <a:ext cx="6336704" cy="33123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" name="ZoneTexte 1"/>
            <p:cNvSpPr txBox="1"/>
            <p:nvPr/>
          </p:nvSpPr>
          <p:spPr>
            <a:xfrm>
              <a:off x="3419773" y="1565146"/>
              <a:ext cx="342088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3300"/>
                  </a:solidFill>
                </a:rPr>
                <a:t>2010</a:t>
              </a:r>
              <a:r>
                <a:rPr lang="fr-FR" sz="1600" b="1" dirty="0" smtClean="0"/>
                <a:t> – </a:t>
              </a:r>
              <a:r>
                <a:rPr lang="fr-FR" sz="1600" b="1" dirty="0" smtClean="0">
                  <a:solidFill>
                    <a:srgbClr val="9900FF"/>
                  </a:solidFill>
                </a:rPr>
                <a:t>2010 </a:t>
              </a:r>
              <a:r>
                <a:rPr lang="fr-FR" sz="1600" b="1" dirty="0" smtClean="0">
                  <a:solidFill>
                    <a:schemeClr val="bg2">
                      <a:lumMod val="25000"/>
                    </a:schemeClr>
                  </a:solidFill>
                </a:rPr>
                <a:t>: 420 collégiens (28 col)</a:t>
              </a:r>
            </a:p>
            <a:p>
              <a:pPr algn="ctr"/>
              <a:r>
                <a:rPr lang="fr-FR" sz="1600" b="1" dirty="0" smtClean="0">
                  <a:solidFill>
                    <a:srgbClr val="CC6600"/>
                  </a:solidFill>
                </a:rPr>
                <a:t>2011</a:t>
              </a:r>
              <a:r>
                <a:rPr lang="fr-FR" sz="1600" b="1" dirty="0" smtClean="0"/>
                <a:t> – </a:t>
              </a:r>
              <a:r>
                <a:rPr lang="fr-FR" sz="1600" b="1" dirty="0" smtClean="0">
                  <a:solidFill>
                    <a:srgbClr val="660066"/>
                  </a:solidFill>
                </a:rPr>
                <a:t>2011 </a:t>
              </a:r>
              <a:r>
                <a:rPr lang="fr-FR" sz="1600" b="1" dirty="0" smtClean="0">
                  <a:solidFill>
                    <a:schemeClr val="bg2">
                      <a:lumMod val="25000"/>
                    </a:schemeClr>
                  </a:solidFill>
                </a:rPr>
                <a:t>: 600 collégiens (30 col)</a:t>
              </a:r>
              <a:endParaRPr lang="fr-FR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0" y="771897"/>
            <a:ext cx="863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C00000"/>
                </a:solidFill>
              </a:rPr>
              <a:t>Présentation des enseignements d’exploration aux collégiens du BEF de Nancy (33 collèges)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Bilan de l’enquête sur le Parcours d’Exploration choisi en vœu 1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" y="1565146"/>
            <a:ext cx="2376164" cy="3036530"/>
          </a:xfrm>
          <a:prstGeom prst="roundRect">
            <a:avLst/>
          </a:prstGeom>
          <a:solidFill>
            <a:srgbClr val="FF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b="1" dirty="0">
                <a:solidFill>
                  <a:srgbClr val="0000FF"/>
                </a:solidFill>
              </a:rPr>
              <a:t>Accueil par groupe</a:t>
            </a:r>
          </a:p>
          <a:p>
            <a:pPr algn="ctr"/>
            <a:r>
              <a:rPr lang="fr-FR" sz="1400" b="1" dirty="0">
                <a:solidFill>
                  <a:srgbClr val="0000FF"/>
                </a:solidFill>
              </a:rPr>
              <a:t>de 30 à 50 </a:t>
            </a:r>
            <a:r>
              <a:rPr lang="fr-FR" sz="1400" b="1" dirty="0" smtClean="0">
                <a:solidFill>
                  <a:srgbClr val="0000FF"/>
                </a:solidFill>
              </a:rPr>
              <a:t>collégiens</a:t>
            </a:r>
            <a:endParaRPr lang="fr-FR" sz="1400" b="1" dirty="0">
              <a:solidFill>
                <a:srgbClr val="0000FF"/>
              </a:solidFill>
            </a:endParaRPr>
          </a:p>
          <a:p>
            <a:endParaRPr lang="fr-FR" sz="14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1400" b="1" dirty="0">
                <a:solidFill>
                  <a:srgbClr val="C00000"/>
                </a:solidFill>
              </a:rPr>
              <a:t>Présentation du lycée-Logique et cohérence des Parcours d’Exploration (20mn)</a:t>
            </a:r>
          </a:p>
          <a:p>
            <a:pPr marL="285750" indent="-285750">
              <a:buFont typeface="Wingdings" pitchFamily="2" charset="2"/>
              <a:buChar char="q"/>
            </a:pPr>
            <a:endParaRPr lang="fr-FR" sz="14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1400" b="1" dirty="0">
                <a:solidFill>
                  <a:srgbClr val="FF0000"/>
                </a:solidFill>
              </a:rPr>
              <a:t>Présentation </a:t>
            </a:r>
            <a:r>
              <a:rPr lang="fr-FR" sz="1400" b="1" dirty="0" smtClean="0">
                <a:solidFill>
                  <a:srgbClr val="FF0000"/>
                </a:solidFill>
              </a:rPr>
              <a:t>des</a:t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5 </a:t>
            </a:r>
            <a:r>
              <a:rPr lang="fr-FR" sz="1400" b="1" dirty="0">
                <a:solidFill>
                  <a:srgbClr val="FF0000"/>
                </a:solidFill>
              </a:rPr>
              <a:t>Parcours d’Exploration (20 mn/Parcours)</a:t>
            </a:r>
          </a:p>
          <a:p>
            <a:pPr marL="285750" indent="-285750">
              <a:buFont typeface="Wingdings" pitchFamily="2" charset="2"/>
              <a:buChar char="q"/>
            </a:pPr>
            <a:endParaRPr lang="fr-FR" sz="1400" dirty="0"/>
          </a:p>
          <a:p>
            <a:pPr marL="285750" indent="-285750">
              <a:buFont typeface="Wingdings" pitchFamily="2" charset="2"/>
              <a:buChar char="q"/>
            </a:pPr>
            <a:r>
              <a:rPr lang="fr-FR" sz="1400" b="1" dirty="0" smtClean="0">
                <a:solidFill>
                  <a:schemeClr val="accent2">
                    <a:lumMod val="75000"/>
                  </a:schemeClr>
                </a:solidFill>
              </a:rPr>
              <a:t>Bilan, Procédures </a:t>
            </a: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et Enquête (20 mn)</a:t>
            </a:r>
          </a:p>
        </p:txBody>
      </p:sp>
    </p:spTree>
    <p:extLst>
      <p:ext uri="{BB962C8B-B14F-4D97-AF65-F5344CB8AC3E}">
        <p14:creationId xmlns:p14="http://schemas.microsoft.com/office/powerpoint/2010/main" val="1731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5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059" y="1278141"/>
            <a:ext cx="4317562" cy="32381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6" name="Connecteur en arc 5"/>
          <p:cNvCxnSpPr/>
          <p:nvPr/>
        </p:nvCxnSpPr>
        <p:spPr>
          <a:xfrm rot="10800000" flipV="1">
            <a:off x="503957" y="2932137"/>
            <a:ext cx="1800200" cy="792088"/>
          </a:xfrm>
          <a:prstGeom prst="curvedConnector3">
            <a:avLst>
              <a:gd name="adj1" fmla="val 100356"/>
            </a:avLst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rc 8"/>
          <p:cNvCxnSpPr/>
          <p:nvPr/>
        </p:nvCxnSpPr>
        <p:spPr>
          <a:xfrm rot="10800000" flipV="1">
            <a:off x="936005" y="1563985"/>
            <a:ext cx="2880322" cy="360040"/>
          </a:xfrm>
          <a:prstGeom prst="curvedConnector3">
            <a:avLst>
              <a:gd name="adj1" fmla="val 117872"/>
            </a:avLst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rc 21"/>
          <p:cNvCxnSpPr/>
          <p:nvPr/>
        </p:nvCxnSpPr>
        <p:spPr>
          <a:xfrm flipV="1">
            <a:off x="6264597" y="1708001"/>
            <a:ext cx="1584176" cy="720080"/>
          </a:xfrm>
          <a:prstGeom prst="curvedConnector3">
            <a:avLst>
              <a:gd name="adj1" fmla="val 134093"/>
            </a:avLst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03957" y="1883955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92D050"/>
                </a:solidFill>
              </a:rPr>
              <a:t>E</a:t>
            </a:r>
            <a:r>
              <a:rPr lang="fr-FR" sz="1000" dirty="0" smtClean="0">
                <a:solidFill>
                  <a:srgbClr val="92D050"/>
                </a:solidFill>
              </a:rPr>
              <a:t>nergie</a:t>
            </a:r>
            <a:r>
              <a:rPr lang="fr-FR" dirty="0" smtClean="0">
                <a:solidFill>
                  <a:srgbClr val="92D050"/>
                </a:solidFill>
              </a:rPr>
              <a:t> </a:t>
            </a:r>
            <a:r>
              <a:rPr lang="fr-FR" sz="2000" b="1" dirty="0" smtClean="0">
                <a:solidFill>
                  <a:srgbClr val="92D050"/>
                </a:solidFill>
              </a:rPr>
              <a:t>E</a:t>
            </a:r>
            <a:r>
              <a:rPr lang="fr-FR" sz="1000" dirty="0" smtClean="0">
                <a:solidFill>
                  <a:srgbClr val="92D050"/>
                </a:solidFill>
              </a:rPr>
              <a:t>nvironnement</a:t>
            </a:r>
            <a:endParaRPr lang="fr-FR" sz="1000" dirty="0">
              <a:solidFill>
                <a:srgbClr val="92D05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-72107" y="3652217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S</a:t>
            </a:r>
            <a:r>
              <a:rPr lang="fr-FR" sz="1000" dirty="0" smtClean="0">
                <a:solidFill>
                  <a:srgbClr val="0070C0"/>
                </a:solidFill>
              </a:rPr>
              <a:t>ystèmes d’</a:t>
            </a:r>
            <a:r>
              <a:rPr lang="fr-FR" sz="2000" b="1" dirty="0" smtClean="0">
                <a:solidFill>
                  <a:srgbClr val="0070C0"/>
                </a:solidFill>
              </a:rPr>
              <a:t>I</a:t>
            </a:r>
            <a:r>
              <a:rPr lang="fr-FR" sz="1000" dirty="0" smtClean="0">
                <a:solidFill>
                  <a:srgbClr val="0070C0"/>
                </a:solidFill>
              </a:rPr>
              <a:t>nformations &amp;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sz="2000" b="1" dirty="0" smtClean="0">
                <a:solidFill>
                  <a:srgbClr val="0070C0"/>
                </a:solidFill>
              </a:rPr>
              <a:t>N</a:t>
            </a:r>
            <a:r>
              <a:rPr lang="fr-FR" sz="1000" dirty="0" smtClean="0">
                <a:solidFill>
                  <a:srgbClr val="0070C0"/>
                </a:solidFill>
              </a:rPr>
              <a:t>umériques</a:t>
            </a:r>
            <a:endParaRPr lang="fr-FR" sz="1000" dirty="0">
              <a:solidFill>
                <a:srgbClr val="0070C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904557" y="1347961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fr-FR" sz="1000" dirty="0" smtClean="0">
                <a:solidFill>
                  <a:schemeClr val="accent6">
                    <a:lumMod val="75000"/>
                  </a:schemeClr>
                </a:solidFill>
              </a:rPr>
              <a:t>nnovation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fr-FR" sz="1000" dirty="0" smtClean="0">
                <a:solidFill>
                  <a:schemeClr val="accent6">
                    <a:lumMod val="75000"/>
                  </a:schemeClr>
                </a:solidFill>
              </a:rPr>
              <a:t>echnologie et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sz="1000" dirty="0" smtClean="0">
                <a:solidFill>
                  <a:schemeClr val="accent6">
                    <a:lumMod val="75000"/>
                  </a:schemeClr>
                </a:solidFill>
              </a:rPr>
              <a:t>co-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FR" sz="1000" dirty="0" smtClean="0">
                <a:solidFill>
                  <a:schemeClr val="accent6">
                    <a:lumMod val="75000"/>
                  </a:schemeClr>
                </a:solidFill>
              </a:rPr>
              <a:t>onception</a:t>
            </a:r>
            <a:endParaRPr lang="fr-FR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 descr="fond 1ITEC-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logo loritz gris  orang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4671497"/>
            <a:ext cx="81607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Espace de présentation de la voie STI2D</a:t>
            </a:r>
            <a:endParaRPr lang="fr-FR" sz="1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77" y="759698"/>
            <a:ext cx="863019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fr-FR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Présentation de la voie STI2D</a:t>
            </a:r>
            <a:endParaRPr lang="fr-FR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01946887"/>
      </p:ext>
    </p:extLst>
  </p:cSld>
  <p:clrMapOvr>
    <a:masterClrMapping/>
  </p:clrMapOvr>
  <p:transition spd="slow" advClick="0"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IMG_04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9" y="2250101"/>
            <a:ext cx="3117626" cy="23382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IMG_052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09" y="2267156"/>
            <a:ext cx="3094886" cy="23211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IMG_048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931" y="881949"/>
            <a:ext cx="3117626" cy="23382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ZoneTexte 12"/>
          <p:cNvSpPr txBox="1"/>
          <p:nvPr/>
        </p:nvSpPr>
        <p:spPr>
          <a:xfrm>
            <a:off x="1328370" y="1883955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SIN</a:t>
            </a:r>
            <a:endParaRPr lang="fr-FR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73679" y="3180099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sz="2000" b="1" dirty="0" smtClean="0">
                <a:ln/>
                <a:solidFill>
                  <a:schemeClr val="accent3"/>
                </a:solidFill>
              </a:rPr>
              <a:t>EE</a:t>
            </a:r>
            <a:endParaRPr lang="fr-FR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06978" y="1924025"/>
            <a:ext cx="63773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ITEC</a:t>
            </a:r>
            <a:endParaRPr lang="fr-FR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Image 7" descr="fond 1ITEC-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6" name="Image 15" descr="logo loritz gris  orange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4671497"/>
            <a:ext cx="81607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Espace de présentation de la voie STI2D</a:t>
            </a:r>
            <a:endParaRPr lang="fr-FR" sz="1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653998"/>
      </p:ext>
    </p:extLst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/>
          <p:cNvSpPr/>
          <p:nvPr/>
        </p:nvSpPr>
        <p:spPr>
          <a:xfrm rot="2654876">
            <a:off x="1879261" y="1512674"/>
            <a:ext cx="2457459" cy="1232479"/>
          </a:xfrm>
          <a:prstGeom prst="ellipse">
            <a:avLst/>
          </a:prstGeom>
          <a:solidFill>
            <a:srgbClr val="FFCC00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2509602" y="1584337"/>
            <a:ext cx="900000" cy="900000"/>
          </a:xfrm>
          <a:prstGeom prst="ellipse">
            <a:avLst/>
          </a:prstGeom>
          <a:solidFill>
            <a:srgbClr val="CC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CIT</a:t>
            </a:r>
            <a:endParaRPr lang="fr-FR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2257574" y="1237905"/>
            <a:ext cx="50405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93300"/>
                </a:solidFill>
              </a:rPr>
              <a:t>CIT+SI</a:t>
            </a:r>
          </a:p>
          <a:p>
            <a:pPr algn="ctr"/>
            <a:r>
              <a:rPr lang="fr-FR" sz="1200" b="1" dirty="0" smtClean="0">
                <a:solidFill>
                  <a:srgbClr val="993300"/>
                </a:solidFill>
              </a:rPr>
              <a:t>3h</a:t>
            </a:r>
            <a:endParaRPr lang="fr-FR" sz="1200" b="1" dirty="0">
              <a:solidFill>
                <a:srgbClr val="9933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Image 11" descr="fond 1ITEC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grpSp>
        <p:nvGrpSpPr>
          <p:cNvPr id="64" name="Groupe 63"/>
          <p:cNvGrpSpPr/>
          <p:nvPr/>
        </p:nvGrpSpPr>
        <p:grpSpPr>
          <a:xfrm>
            <a:off x="1" y="4634897"/>
            <a:ext cx="8631431" cy="221266"/>
            <a:chOff x="1" y="4634897"/>
            <a:chExt cx="8631431" cy="221266"/>
          </a:xfrm>
        </p:grpSpPr>
        <p:pic>
          <p:nvPicPr>
            <p:cNvPr id="65" name="Image 64" descr="logo loritz gris  orange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0739" y="4634897"/>
              <a:ext cx="470693" cy="221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1" y="4671497"/>
              <a:ext cx="816073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FR" sz="12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Les Enseignements d’Exploration au lycée Henri LORITZ</a:t>
              </a:r>
              <a:endParaRPr lang="fr-FR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6363547" y="2373811"/>
            <a:ext cx="2161206" cy="1257189"/>
            <a:chOff x="5480899" y="3044870"/>
            <a:chExt cx="2161206" cy="1257189"/>
          </a:xfrm>
        </p:grpSpPr>
        <p:sp>
          <p:nvSpPr>
            <p:cNvPr id="9" name="Ellipse 8"/>
            <p:cNvSpPr/>
            <p:nvPr/>
          </p:nvSpPr>
          <p:spPr>
            <a:xfrm rot="1675527">
              <a:off x="5480899" y="3044870"/>
              <a:ext cx="2161206" cy="1257189"/>
            </a:xfrm>
            <a:prstGeom prst="ellipse">
              <a:avLst/>
            </a:prstGeom>
            <a:solidFill>
              <a:srgbClr val="CC00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6768653" y="3793318"/>
              <a:ext cx="720080" cy="396044"/>
            </a:xfrm>
            <a:prstGeom prst="roundRect">
              <a:avLst/>
            </a:prstGeom>
            <a:solidFill>
              <a:srgbClr val="CC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b="1" dirty="0" smtClean="0"/>
                <a:t>SVT</a:t>
              </a:r>
              <a:endParaRPr lang="fr-FR" b="1" dirty="0"/>
            </a:p>
          </p:txBody>
        </p:sp>
        <p:sp>
          <p:nvSpPr>
            <p:cNvPr id="10" name="ZoneTexte 9"/>
            <p:cNvSpPr txBox="1"/>
            <p:nvPr/>
          </p:nvSpPr>
          <p:spPr>
            <a:xfrm rot="2869189">
              <a:off x="7015670" y="3368609"/>
              <a:ext cx="396044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660066"/>
                  </a:solidFill>
                </a:rPr>
                <a:t>MPS</a:t>
              </a:r>
              <a:r>
                <a:rPr lang="fr-FR" sz="1200" b="1" dirty="0" smtClean="0">
                  <a:solidFill>
                    <a:srgbClr val="660066"/>
                  </a:solidFill>
                </a:rPr>
                <a:t>1,5h</a:t>
              </a:r>
              <a:endParaRPr lang="fr-FR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499568" y="2504157"/>
            <a:ext cx="1367757" cy="693025"/>
            <a:chOff x="5616920" y="3175216"/>
            <a:chExt cx="1367757" cy="693025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6192589" y="3472197"/>
              <a:ext cx="792088" cy="396044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Maths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5616920" y="3175216"/>
              <a:ext cx="720080" cy="396044"/>
            </a:xfrm>
            <a:prstGeom prst="roundRect">
              <a:avLst/>
            </a:prstGeom>
            <a:solidFill>
              <a:srgbClr val="66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b="1" dirty="0" err="1" smtClean="0">
                  <a:solidFill>
                    <a:schemeClr val="tx1"/>
                  </a:solidFill>
                </a:rPr>
                <a:t>Phys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3031071" y="843905"/>
            <a:ext cx="3163919" cy="1939442"/>
            <a:chOff x="3031071" y="843905"/>
            <a:chExt cx="3163919" cy="1939442"/>
          </a:xfrm>
        </p:grpSpPr>
        <p:grpSp>
          <p:nvGrpSpPr>
            <p:cNvPr id="41" name="Groupe 40"/>
            <p:cNvGrpSpPr/>
            <p:nvPr/>
          </p:nvGrpSpPr>
          <p:grpSpPr>
            <a:xfrm>
              <a:off x="3031071" y="1435894"/>
              <a:ext cx="2584563" cy="1347453"/>
              <a:chOff x="3031071" y="1435894"/>
              <a:chExt cx="2584563" cy="1347453"/>
            </a:xfrm>
          </p:grpSpPr>
          <p:sp>
            <p:nvSpPr>
              <p:cNvPr id="37" name="Ellipse 36"/>
              <p:cNvSpPr/>
              <p:nvPr/>
            </p:nvSpPr>
            <p:spPr>
              <a:xfrm rot="8677883">
                <a:off x="3031071" y="1518649"/>
                <a:ext cx="2584563" cy="1264698"/>
              </a:xfrm>
              <a:prstGeom prst="ellipse">
                <a:avLst/>
              </a:prstGeom>
              <a:solidFill>
                <a:srgbClr val="333399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4926849" y="1435894"/>
                <a:ext cx="252028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333399"/>
                    </a:solidFill>
                  </a:rPr>
                  <a:t>SA</a:t>
                </a:r>
              </a:p>
              <a:p>
                <a:pPr algn="ctr"/>
                <a:r>
                  <a:rPr lang="fr-FR" sz="1200" b="1" dirty="0" smtClean="0">
                    <a:solidFill>
                      <a:srgbClr val="333399"/>
                    </a:solidFill>
                  </a:rPr>
                  <a:t>3h</a:t>
                </a:r>
                <a:endParaRPr lang="fr-FR" sz="1200" b="1" dirty="0">
                  <a:solidFill>
                    <a:srgbClr val="333399"/>
                  </a:solidFill>
                </a:endParaRPr>
              </a:p>
            </p:txBody>
          </p:sp>
          <p:sp>
            <p:nvSpPr>
              <p:cNvPr id="33" name="Rectangle à coins arrondis 32"/>
              <p:cNvSpPr/>
              <p:nvPr/>
            </p:nvSpPr>
            <p:spPr>
              <a:xfrm>
                <a:off x="3931901" y="1976784"/>
                <a:ext cx="720080" cy="396044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fr-FR" b="1" dirty="0" err="1" smtClean="0"/>
                  <a:t>Phys</a:t>
                </a:r>
                <a:endParaRPr lang="fr-FR" b="1" dirty="0"/>
              </a:p>
            </p:txBody>
          </p:sp>
        </p:grpSp>
        <p:sp>
          <p:nvSpPr>
            <p:cNvPr id="50" name="ZoneTexte 49"/>
            <p:cNvSpPr txBox="1"/>
            <p:nvPr/>
          </p:nvSpPr>
          <p:spPr>
            <a:xfrm>
              <a:off x="3617897" y="843905"/>
              <a:ext cx="257709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333399"/>
                  </a:solidFill>
                </a:rPr>
                <a:t>S</a:t>
              </a:r>
              <a:r>
                <a:rPr lang="fr-FR" i="1" dirty="0" smtClean="0">
                  <a:solidFill>
                    <a:srgbClr val="333399"/>
                  </a:solidFill>
                </a:rPr>
                <a:t>ciences </a:t>
              </a:r>
              <a:r>
                <a:rPr lang="fr-FR" b="1" i="1" dirty="0" smtClean="0">
                  <a:solidFill>
                    <a:srgbClr val="333399"/>
                  </a:solidFill>
                </a:rPr>
                <a:t>A</a:t>
              </a:r>
              <a:r>
                <a:rPr lang="fr-FR" i="1" dirty="0" smtClean="0">
                  <a:solidFill>
                    <a:srgbClr val="333399"/>
                  </a:solidFill>
                </a:rPr>
                <a:t>ppliquées</a:t>
              </a:r>
            </a:p>
            <a:p>
              <a:pPr algn="ctr"/>
              <a:r>
                <a:rPr lang="fr-FR" b="1" i="1" dirty="0" smtClean="0">
                  <a:solidFill>
                    <a:srgbClr val="333399"/>
                  </a:solidFill>
                </a:rPr>
                <a:t>Parcours Expérimental de </a:t>
              </a:r>
              <a:r>
                <a:rPr lang="fr-FR" b="1" i="1" dirty="0" smtClean="0">
                  <a:solidFill>
                    <a:srgbClr val="C00000"/>
                  </a:solidFill>
                </a:rPr>
                <a:t>CIT+SI</a:t>
              </a:r>
              <a:endParaRPr lang="fr-FR" sz="12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71333" y="2173453"/>
            <a:ext cx="4690362" cy="2466870"/>
            <a:chOff x="71333" y="2173453"/>
            <a:chExt cx="4690362" cy="2466870"/>
          </a:xfrm>
        </p:grpSpPr>
        <p:grpSp>
          <p:nvGrpSpPr>
            <p:cNvPr id="42" name="Groupe 41"/>
            <p:cNvGrpSpPr/>
            <p:nvPr/>
          </p:nvGrpSpPr>
          <p:grpSpPr>
            <a:xfrm>
              <a:off x="3024241" y="2173453"/>
              <a:ext cx="1224135" cy="2270851"/>
              <a:chOff x="3024241" y="2173453"/>
              <a:chExt cx="1224135" cy="2270851"/>
            </a:xfrm>
          </p:grpSpPr>
          <p:sp>
            <p:nvSpPr>
              <p:cNvPr id="38" name="Ellipse 37"/>
              <p:cNvSpPr/>
              <p:nvPr/>
            </p:nvSpPr>
            <p:spPr>
              <a:xfrm rot="16200000">
                <a:off x="2500883" y="2696811"/>
                <a:ext cx="2270851" cy="1224135"/>
              </a:xfrm>
              <a:prstGeom prst="ellipse">
                <a:avLst/>
              </a:prstGeom>
              <a:solidFill>
                <a:srgbClr val="99FF33">
                  <a:alpha val="7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à coins arrondis 33"/>
              <p:cNvSpPr/>
              <p:nvPr/>
            </p:nvSpPr>
            <p:spPr>
              <a:xfrm>
                <a:off x="3321233" y="3140923"/>
                <a:ext cx="720080" cy="396044"/>
              </a:xfrm>
              <a:prstGeom prst="roundRect">
                <a:avLst/>
              </a:prstGeom>
              <a:solidFill>
                <a:srgbClr val="99CC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fr-FR" b="1" dirty="0" err="1" smtClean="0"/>
                  <a:t>SEnv</a:t>
                </a:r>
                <a:endParaRPr lang="fr-FR" b="1" dirty="0"/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3485817" y="3940249"/>
                <a:ext cx="281279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6600"/>
                    </a:solidFill>
                  </a:rPr>
                  <a:t>DD</a:t>
                </a:r>
              </a:p>
              <a:p>
                <a:pPr algn="ctr"/>
                <a:r>
                  <a:rPr lang="fr-FR" sz="1200" b="1" dirty="0" smtClean="0">
                    <a:solidFill>
                      <a:srgbClr val="006600"/>
                    </a:solidFill>
                  </a:rPr>
                  <a:t>3h</a:t>
                </a:r>
                <a:endParaRPr lang="fr-FR" sz="1200" b="1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71333" y="3427707"/>
              <a:ext cx="2888269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dirty="0" err="1" smtClean="0"/>
                <a:t>SEnv</a:t>
              </a:r>
              <a:r>
                <a:rPr lang="fr-FR" dirty="0" smtClean="0"/>
                <a:t> : </a:t>
              </a:r>
              <a:r>
                <a:rPr lang="fr-FR" b="1" dirty="0" smtClean="0"/>
                <a:t>S</a:t>
              </a:r>
              <a:r>
                <a:rPr lang="fr-FR" dirty="0" smtClean="0"/>
                <a:t>ciences </a:t>
              </a:r>
              <a:r>
                <a:rPr lang="fr-FR" b="1" dirty="0" smtClean="0"/>
                <a:t>Env</a:t>
              </a:r>
              <a:r>
                <a:rPr lang="fr-FR" dirty="0" smtClean="0"/>
                <a:t>ironnementales</a:t>
              </a:r>
              <a:endParaRPr lang="fr-FR" dirty="0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71333" y="4409491"/>
              <a:ext cx="4690362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006600"/>
                  </a:solidFill>
                </a:rPr>
                <a:t>D</a:t>
              </a:r>
              <a:r>
                <a:rPr lang="fr-FR" i="1" dirty="0" smtClean="0">
                  <a:solidFill>
                    <a:srgbClr val="006600"/>
                  </a:solidFill>
                </a:rPr>
                <a:t>éveloppement </a:t>
              </a:r>
              <a:r>
                <a:rPr lang="fr-FR" b="1" i="1" dirty="0" smtClean="0">
                  <a:solidFill>
                    <a:srgbClr val="006600"/>
                  </a:solidFill>
                </a:rPr>
                <a:t>D</a:t>
              </a:r>
              <a:r>
                <a:rPr lang="fr-FR" i="1" dirty="0" smtClean="0">
                  <a:solidFill>
                    <a:srgbClr val="006600"/>
                  </a:solidFill>
                </a:rPr>
                <a:t>urable</a:t>
              </a:r>
              <a:r>
                <a:rPr lang="fr-FR" b="1" i="1" dirty="0" smtClean="0">
                  <a:solidFill>
                    <a:srgbClr val="006600"/>
                  </a:solidFill>
                </a:rPr>
                <a:t> Parcours Expérimental de </a:t>
              </a:r>
              <a:r>
                <a:rPr lang="fr-FR" b="1" i="1" dirty="0" smtClean="0">
                  <a:solidFill>
                    <a:srgbClr val="C00000"/>
                  </a:solidFill>
                </a:rPr>
                <a:t>CIT+SI</a:t>
              </a:r>
              <a:endParaRPr lang="fr-FR" sz="12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5544517" y="1560012"/>
            <a:ext cx="3086914" cy="3063442"/>
            <a:chOff x="5544517" y="1560012"/>
            <a:chExt cx="3086914" cy="3063442"/>
          </a:xfrm>
        </p:grpSpPr>
        <p:grpSp>
          <p:nvGrpSpPr>
            <p:cNvPr id="22" name="Groupe 21"/>
            <p:cNvGrpSpPr/>
            <p:nvPr/>
          </p:nvGrpSpPr>
          <p:grpSpPr>
            <a:xfrm>
              <a:off x="5799817" y="2067048"/>
              <a:ext cx="2182552" cy="1252284"/>
              <a:chOff x="4917169" y="2738107"/>
              <a:chExt cx="2182552" cy="1252284"/>
            </a:xfrm>
          </p:grpSpPr>
          <p:sp>
            <p:nvSpPr>
              <p:cNvPr id="21" name="Ellipse 20"/>
              <p:cNvSpPr/>
              <p:nvPr/>
            </p:nvSpPr>
            <p:spPr>
              <a:xfrm rot="1601197">
                <a:off x="4917169" y="2738107"/>
                <a:ext cx="2182552" cy="1252284"/>
              </a:xfrm>
              <a:prstGeom prst="ellipse">
                <a:avLst/>
              </a:prstGeom>
              <a:solidFill>
                <a:srgbClr val="009999">
                  <a:alpha val="2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à coins arrondis 19"/>
              <p:cNvSpPr/>
              <p:nvPr/>
            </p:nvSpPr>
            <p:spPr>
              <a:xfrm>
                <a:off x="5040461" y="2860129"/>
                <a:ext cx="720080" cy="396044"/>
              </a:xfrm>
              <a:prstGeom prst="round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fr-FR" b="1" dirty="0" smtClean="0"/>
                  <a:t>IR</a:t>
                </a:r>
                <a:endParaRPr lang="fr-FR" b="1" dirty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 rot="2348227">
                <a:off x="5141239" y="3355020"/>
                <a:ext cx="605220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b="1" dirty="0" err="1" smtClean="0">
                    <a:solidFill>
                      <a:srgbClr val="003366"/>
                    </a:solidFill>
                  </a:rPr>
                  <a:t>STNum</a:t>
                </a:r>
                <a:r>
                  <a:rPr lang="fr-FR" b="1" dirty="0" smtClean="0">
                    <a:solidFill>
                      <a:srgbClr val="003366"/>
                    </a:solidFill>
                  </a:rPr>
                  <a:t> </a:t>
                </a:r>
                <a:r>
                  <a:rPr lang="fr-FR" sz="1200" b="1" dirty="0" smtClean="0">
                    <a:solidFill>
                      <a:srgbClr val="003366"/>
                    </a:solidFill>
                  </a:rPr>
                  <a:t>1,5h</a:t>
                </a:r>
                <a:endParaRPr lang="fr-FR" b="1" dirty="0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5743162" y="4300289"/>
              <a:ext cx="28882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IR</a:t>
              </a:r>
              <a:r>
                <a:rPr lang="fr-FR" dirty="0" smtClean="0"/>
                <a:t> : </a:t>
              </a:r>
              <a:r>
                <a:rPr lang="fr-FR" b="1" dirty="0" smtClean="0"/>
                <a:t>I</a:t>
              </a:r>
              <a:r>
                <a:rPr lang="fr-FR" dirty="0" smtClean="0"/>
                <a:t>nformatique et </a:t>
              </a:r>
              <a:r>
                <a:rPr lang="fr-FR" b="1" dirty="0" smtClean="0"/>
                <a:t>R</a:t>
              </a:r>
              <a:r>
                <a:rPr lang="fr-FR" dirty="0" smtClean="0"/>
                <a:t>éseaux</a:t>
              </a:r>
              <a:endParaRPr lang="fr-FR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544517" y="1560012"/>
              <a:ext cx="308691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3366FF"/>
                  </a:solidFill>
                </a:rPr>
                <a:t>S</a:t>
              </a:r>
              <a:r>
                <a:rPr lang="fr-FR" i="1" dirty="0" smtClean="0">
                  <a:solidFill>
                    <a:srgbClr val="3366FF"/>
                  </a:solidFill>
                </a:rPr>
                <a:t>ciences et </a:t>
              </a:r>
              <a:r>
                <a:rPr lang="fr-FR" b="1" i="1" dirty="0" smtClean="0">
                  <a:solidFill>
                    <a:srgbClr val="3366FF"/>
                  </a:solidFill>
                </a:rPr>
                <a:t>T</a:t>
              </a:r>
              <a:r>
                <a:rPr lang="fr-FR" i="1" dirty="0" smtClean="0">
                  <a:solidFill>
                    <a:srgbClr val="3366FF"/>
                  </a:solidFill>
                </a:rPr>
                <a:t>echniques du </a:t>
              </a:r>
              <a:r>
                <a:rPr lang="fr-FR" b="1" i="1" dirty="0" smtClean="0">
                  <a:solidFill>
                    <a:srgbClr val="3366FF"/>
                  </a:solidFill>
                </a:rPr>
                <a:t>Num</a:t>
              </a:r>
              <a:r>
                <a:rPr lang="fr-FR" i="1" dirty="0" smtClean="0">
                  <a:solidFill>
                    <a:srgbClr val="3366FF"/>
                  </a:solidFill>
                </a:rPr>
                <a:t>érique</a:t>
              </a:r>
            </a:p>
            <a:p>
              <a:pPr algn="ctr"/>
              <a:r>
                <a:rPr lang="fr-FR" b="1" i="1" dirty="0" smtClean="0">
                  <a:solidFill>
                    <a:srgbClr val="3366FF"/>
                  </a:solidFill>
                </a:rPr>
                <a:t>Parcours Expérimental de </a:t>
              </a:r>
              <a:r>
                <a:rPr lang="fr-FR" b="1" i="1" dirty="0" smtClean="0">
                  <a:solidFill>
                    <a:srgbClr val="660066"/>
                  </a:solidFill>
                </a:rPr>
                <a:t>MPS</a:t>
              </a:r>
              <a:endParaRPr lang="fr-FR" b="1" i="1" dirty="0">
                <a:solidFill>
                  <a:srgbClr val="660066"/>
                </a:solidFill>
              </a:endParaRPr>
            </a:p>
          </p:txBody>
        </p:sp>
      </p:grpSp>
      <p:sp>
        <p:nvSpPr>
          <p:cNvPr id="5" name="Ellipse 4"/>
          <p:cNvSpPr/>
          <p:nvPr/>
        </p:nvSpPr>
        <p:spPr>
          <a:xfrm>
            <a:off x="3176457" y="2228026"/>
            <a:ext cx="900000" cy="900000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</a:t>
            </a:r>
            <a:endParaRPr lang="fr-FR" b="1" dirty="0"/>
          </a:p>
        </p:txBody>
      </p:sp>
      <p:sp>
        <p:nvSpPr>
          <p:cNvPr id="46" name="Ellipse 45"/>
          <p:cNvSpPr/>
          <p:nvPr/>
        </p:nvSpPr>
        <p:spPr>
          <a:xfrm>
            <a:off x="71909" y="843905"/>
            <a:ext cx="2016224" cy="864096"/>
          </a:xfrm>
          <a:prstGeom prst="ellips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/>
              <a:t>2010</a:t>
            </a:r>
            <a:endParaRPr lang="fr-FR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71908" y="1940935"/>
            <a:ext cx="283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Parcours d’Exploration</a:t>
            </a:r>
            <a:endParaRPr lang="fr-FR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5" grpId="0" animBg="1"/>
      <p:bldP spid="39" grpId="0"/>
      <p:bldP spid="5" grpId="0" animBg="1"/>
      <p:bldP spid="4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 rot="10800000" flipV="1">
            <a:off x="1800101" y="1220927"/>
            <a:ext cx="2520280" cy="4870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10800000" flipV="1">
            <a:off x="2088133" y="1852011"/>
            <a:ext cx="1728192" cy="12961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16200000" flipH="1">
            <a:off x="3602474" y="2613953"/>
            <a:ext cx="892076" cy="1763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4320381" y="1220927"/>
            <a:ext cx="2520280" cy="19272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904557" y="1220927"/>
            <a:ext cx="1188946" cy="32237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136682" y="2388011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SIN</a:t>
            </a:r>
            <a:endParaRPr lang="fr-F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Image 6" descr="IMG_049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253" y="2788121"/>
            <a:ext cx="2381325" cy="17859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 descr="P100092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847" y="2790359"/>
            <a:ext cx="2439651" cy="165394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P10009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59" y="2860129"/>
            <a:ext cx="2511342" cy="14780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 15" descr="fond 1ITEC-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pic>
        <p:nvPicPr>
          <p:cNvPr id="3" name="Image 2" descr="IMG_048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221" y="123825"/>
            <a:ext cx="3117626" cy="23382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 descr="P1000917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98" y="670067"/>
            <a:ext cx="2227100" cy="17919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IMG_0491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3" y="771897"/>
            <a:ext cx="2321038" cy="17407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8" name="Image 17" descr="logo loritz gris  orange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4671497"/>
            <a:ext cx="81607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Espace de présentation de la voie STI2D</a:t>
            </a:r>
            <a:endParaRPr lang="fr-FR" sz="1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68084"/>
      </p:ext>
    </p:extLst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>
            <a:stCxn id="2" idx="2"/>
          </p:cNvCxnSpPr>
          <p:nvPr/>
        </p:nvCxnSpPr>
        <p:spPr>
          <a:xfrm rot="10800000" flipV="1">
            <a:off x="2088133" y="1220927"/>
            <a:ext cx="698798" cy="3223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endCxn id="5" idx="7"/>
          </p:cNvCxnSpPr>
          <p:nvPr/>
        </p:nvCxnSpPr>
        <p:spPr>
          <a:xfrm rot="10800000" flipV="1">
            <a:off x="1683091" y="1852017"/>
            <a:ext cx="2133234" cy="55165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endCxn id="6" idx="0"/>
          </p:cNvCxnSpPr>
          <p:nvPr/>
        </p:nvCxnSpPr>
        <p:spPr>
          <a:xfrm rot="10800000" flipV="1">
            <a:off x="3492627" y="2256085"/>
            <a:ext cx="467715" cy="46002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endCxn id="7" idx="0"/>
          </p:cNvCxnSpPr>
          <p:nvPr/>
        </p:nvCxnSpPr>
        <p:spPr>
          <a:xfrm>
            <a:off x="4968455" y="1852019"/>
            <a:ext cx="1007271" cy="40406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2" idx="6"/>
            <a:endCxn id="8" idx="1"/>
          </p:cNvCxnSpPr>
          <p:nvPr/>
        </p:nvCxnSpPr>
        <p:spPr>
          <a:xfrm>
            <a:off x="5904557" y="1220927"/>
            <a:ext cx="1188946" cy="3223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4173679" y="2349967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sz="2000" b="1" dirty="0" smtClean="0">
                <a:ln/>
                <a:solidFill>
                  <a:schemeClr val="accent3"/>
                </a:solidFill>
              </a:rPr>
              <a:t>EE</a:t>
            </a:r>
            <a:endParaRPr lang="fr-FR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Image 4" descr="IMG_05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6" y="2068041"/>
            <a:ext cx="1718891" cy="22918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IMG_050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830" y="2716113"/>
            <a:ext cx="2375591" cy="17816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IMG_050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69" y="2256085"/>
            <a:ext cx="1726513" cy="23020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 descr="IMG_050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661" y="1206183"/>
            <a:ext cx="1726513" cy="23020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 descr="fond 1ITEC-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pic>
        <p:nvPicPr>
          <p:cNvPr id="4" name="Image 3" descr="IMG_0499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26" y="123826"/>
            <a:ext cx="2304256" cy="17281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 1" descr="IMG_0488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931" y="51817"/>
            <a:ext cx="3117626" cy="23382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9" name="Image 18" descr="logo loritz gris  orange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" y="4671497"/>
            <a:ext cx="81607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Espace de présentation de la voie STI2D</a:t>
            </a:r>
            <a:endParaRPr lang="fr-FR" sz="1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480115"/>
      </p:ext>
    </p:extLst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rot="10800000" flipV="1">
            <a:off x="1800101" y="1220927"/>
            <a:ext cx="2520280" cy="48707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rot="10800000" flipV="1">
            <a:off x="2088133" y="1852011"/>
            <a:ext cx="1728192" cy="12961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rot="16200000" flipH="1">
            <a:off x="3426134" y="2613949"/>
            <a:ext cx="892076" cy="176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4320381" y="1220927"/>
            <a:ext cx="2520280" cy="19272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5651715" y="1220927"/>
            <a:ext cx="1188946" cy="32237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72132" y="2388011"/>
            <a:ext cx="637739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ITEC</a:t>
            </a:r>
            <a:endParaRPr lang="fr-FR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Image 8" descr="IMG_05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476" y="2823035"/>
            <a:ext cx="2230789" cy="16730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IMG_05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645" y="2258977"/>
            <a:ext cx="1677863" cy="22371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P100094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16" y="2932137"/>
            <a:ext cx="2526947" cy="15542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 13" descr="fond 1ITEC-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pic>
        <p:nvPicPr>
          <p:cNvPr id="11" name="Image 10" descr="IMG_052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0804" y="399215"/>
            <a:ext cx="2191232" cy="16434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 1" descr="IMG_052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663" y="106916"/>
            <a:ext cx="3094886" cy="23211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 12" descr="P1000956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01" y="800090"/>
            <a:ext cx="2276465" cy="13399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4671497"/>
            <a:ext cx="81607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Espace de présentation de la voie STI2D</a:t>
            </a:r>
            <a:endParaRPr lang="fr-FR" sz="1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Image 16" descr="logo loritz gris  orange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9240"/>
      </p:ext>
    </p:extLst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828+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405" y="2212057"/>
            <a:ext cx="3903027" cy="21775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 3" descr="P1000825+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904" y="2212057"/>
            <a:ext cx="3384375" cy="22418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fond 1ITEC-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31432" cy="7718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137" y="195833"/>
            <a:ext cx="3264396" cy="24491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7" name="Image 6" descr="logo loritz gris  orange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4671497"/>
            <a:ext cx="8160738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1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Espace de présentation de la voie STI2D</a:t>
            </a:r>
            <a:endParaRPr lang="fr-FR" sz="1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27961"/>
      </p:ext>
    </p:extLst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4897"/>
            <a:ext cx="8640763" cy="22126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34101" y="1227752"/>
            <a:ext cx="645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fr-FR" sz="7200" b="1" spc="300" baseline="300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Rounded MT Bold" pitchFamily="34" charset="0"/>
              </a:rPr>
              <a:t>Lycée Henri </a:t>
            </a:r>
            <a:r>
              <a:rPr lang="fr-FR" sz="7200" b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Rounded MT Bold" pitchFamily="34" charset="0"/>
              </a:rPr>
              <a:t>Loritz</a:t>
            </a:r>
            <a:endParaRPr lang="fr-FR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05539" y="2213767"/>
            <a:ext cx="314327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800" dirty="0">
                <a:latin typeface="Arial Rounded MT Bold" pitchFamily="34" charset="0"/>
              </a:rPr>
              <a:t>29, rue des Jardiniers</a:t>
            </a:r>
          </a:p>
          <a:p>
            <a:r>
              <a:rPr lang="fr-FR" sz="1800" dirty="0">
                <a:latin typeface="Arial Rounded MT Bold" pitchFamily="34" charset="0"/>
              </a:rPr>
              <a:t>CS 34218</a:t>
            </a:r>
          </a:p>
          <a:p>
            <a:r>
              <a:rPr lang="fr-FR" sz="1800" dirty="0">
                <a:latin typeface="Arial Rounded MT Bold" pitchFamily="34" charset="0"/>
              </a:rPr>
              <a:t>54042 NANCY CEDEX</a:t>
            </a:r>
          </a:p>
          <a:p>
            <a:endParaRPr lang="fr-FR" sz="1800" dirty="0">
              <a:latin typeface="Arial Rounded MT Bold" pitchFamily="34" charset="0"/>
            </a:endParaRPr>
          </a:p>
          <a:p>
            <a:r>
              <a:rPr lang="fr-FR" sz="1800" dirty="0">
                <a:latin typeface="Arial Rounded MT Bold" pitchFamily="34" charset="0"/>
              </a:rPr>
              <a:t>Tél : 03 83 36 75 42</a:t>
            </a:r>
          </a:p>
          <a:p>
            <a:r>
              <a:rPr lang="fr-FR" sz="1800" dirty="0">
                <a:latin typeface="Arial Rounded MT Bold" pitchFamily="34" charset="0"/>
              </a:rPr>
              <a:t>Mél </a:t>
            </a:r>
            <a:r>
              <a:rPr lang="fr-FR" sz="1800">
                <a:latin typeface="Arial Rounded MT Bold" pitchFamily="34" charset="0"/>
              </a:rPr>
              <a:t>: </a:t>
            </a:r>
            <a:r>
              <a:rPr lang="fr-FR" sz="1800" smtClean="0">
                <a:latin typeface="Arial Rounded MT Bold" pitchFamily="34" charset="0"/>
                <a:hlinkClick r:id="rId3"/>
              </a:rPr>
              <a:t>lycee@loritz.fr</a:t>
            </a:r>
            <a:endParaRPr lang="fr-FR" sz="1800" dirty="0">
              <a:latin typeface="Arial Rounded MT Bold" pitchFamily="34" charset="0"/>
            </a:endParaRPr>
          </a:p>
          <a:p>
            <a:r>
              <a:rPr lang="fr-FR" sz="1800" dirty="0">
                <a:latin typeface="Arial Rounded MT Bold" pitchFamily="34" charset="0"/>
              </a:rPr>
              <a:t>Site web : www.loritz.fr</a:t>
            </a:r>
          </a:p>
        </p:txBody>
      </p:sp>
      <p:pic>
        <p:nvPicPr>
          <p:cNvPr id="5" name="Image 4" descr="logo loritz gris  orang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695" y="909979"/>
            <a:ext cx="1428750" cy="1485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" y="2571369"/>
            <a:ext cx="1390650" cy="1543050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 rot="240401">
            <a:off x="3446443" y="3273195"/>
            <a:ext cx="519432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200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CC9900"/>
                </a:solidFill>
                <a:latin typeface="Bauhaus 93" pitchFamily="82" charset="0"/>
              </a:rPr>
              <a:t>Les sciences de l’ingénieur</a:t>
            </a:r>
            <a:endParaRPr lang="fr-FR" sz="1800" b="1" dirty="0">
              <a:solidFill>
                <a:srgbClr val="CC9900"/>
              </a:solidFill>
              <a:latin typeface="Bauhaus 93" pitchFamily="82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-241324" y="3426901"/>
            <a:ext cx="519432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15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1800" b="1" i="1" dirty="0" smtClean="0">
                <a:solidFill>
                  <a:srgbClr val="92D050"/>
                </a:solidFill>
                <a:latin typeface="Bauhaus 93" pitchFamily="82" charset="0"/>
              </a:rPr>
              <a:t>Les sciences environnementales</a:t>
            </a:r>
            <a:endParaRPr lang="fr-FR" sz="1800" b="1" i="1" dirty="0">
              <a:solidFill>
                <a:srgbClr val="92D050"/>
              </a:solidFill>
              <a:latin typeface="Bauhaus 93" pitchFamily="82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034629" y="998681"/>
            <a:ext cx="519432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20099999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CC9900"/>
                </a:solidFill>
                <a:latin typeface="Impact" pitchFamily="34" charset="0"/>
              </a:rPr>
              <a:t>Les réponses technologiques !</a:t>
            </a:r>
            <a:endParaRPr lang="fr-FR" sz="1800" b="1" dirty="0">
              <a:solidFill>
                <a:srgbClr val="CC9900"/>
              </a:solidFill>
              <a:latin typeface="Impact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659625" y="1059929"/>
            <a:ext cx="5194320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92D050"/>
                </a:solidFill>
                <a:latin typeface="Impact" pitchFamily="34" charset="0"/>
                <a:cs typeface="Aharoni" pitchFamily="2" charset="-79"/>
              </a:rPr>
              <a:t>Quels sont les enjeux ?</a:t>
            </a:r>
            <a:endParaRPr lang="fr-FR" sz="1800" b="1" dirty="0">
              <a:solidFill>
                <a:srgbClr val="92D050"/>
              </a:solidFill>
              <a:latin typeface="Impact" pitchFamily="34" charset="0"/>
              <a:cs typeface="Aharoni" pitchFamily="2" charset="-79"/>
            </a:endParaRPr>
          </a:p>
        </p:txBody>
      </p:sp>
      <p:sp>
        <p:nvSpPr>
          <p:cNvPr id="42" name="Flèche courbée vers le bas 41"/>
          <p:cNvSpPr/>
          <p:nvPr/>
        </p:nvSpPr>
        <p:spPr>
          <a:xfrm>
            <a:off x="4244181" y="3285337"/>
            <a:ext cx="4254500" cy="714380"/>
          </a:xfrm>
          <a:prstGeom prst="curvedDownArrow">
            <a:avLst/>
          </a:prstGeom>
          <a:solidFill>
            <a:srgbClr val="FFC000"/>
          </a:solidFill>
          <a:scene3d>
            <a:camera prst="orthographicFront">
              <a:rot lat="10800000" lon="0" rev="2009495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257" y="2571369"/>
            <a:ext cx="1400175" cy="14954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113" y="1637452"/>
            <a:ext cx="1419225" cy="15716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64" y="879999"/>
            <a:ext cx="1390650" cy="15525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603" y="1708949"/>
            <a:ext cx="1390650" cy="16097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845993" y="4561681"/>
            <a:ext cx="794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CIT-SI</a:t>
            </a:r>
            <a:endParaRPr lang="fr-FR" sz="14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Flèche courbée vers le bas 8"/>
          <p:cNvSpPr/>
          <p:nvPr/>
        </p:nvSpPr>
        <p:spPr>
          <a:xfrm>
            <a:off x="-251651" y="747354"/>
            <a:ext cx="4495832" cy="714380"/>
          </a:xfrm>
          <a:prstGeom prst="curvedDownArrow">
            <a:avLst/>
          </a:prstGeom>
          <a:solidFill>
            <a:srgbClr val="CCFF33"/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648199"/>
            <a:ext cx="8640763" cy="2182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/>
              <a:t>Développement Durable</a:t>
            </a:r>
            <a:endParaRPr lang="fr-FR" b="1" dirty="0"/>
          </a:p>
        </p:txBody>
      </p:sp>
      <p:sp>
        <p:nvSpPr>
          <p:cNvPr id="33" name="Flèche courbée vers le bas 32"/>
          <p:cNvSpPr/>
          <p:nvPr/>
        </p:nvSpPr>
        <p:spPr>
          <a:xfrm>
            <a:off x="4534695" y="653633"/>
            <a:ext cx="4357718" cy="714380"/>
          </a:xfrm>
          <a:prstGeom prst="curvedDownArrow">
            <a:avLst/>
          </a:prstGeom>
          <a:solidFill>
            <a:srgbClr val="FFC000"/>
          </a:solidFill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 droite rayée 36"/>
          <p:cNvSpPr/>
          <p:nvPr/>
        </p:nvSpPr>
        <p:spPr>
          <a:xfrm>
            <a:off x="1431470" y="2697521"/>
            <a:ext cx="174267" cy="357189"/>
          </a:xfrm>
          <a:prstGeom prst="stripedRightArrow">
            <a:avLst/>
          </a:prstGeom>
          <a:solidFill>
            <a:srgbClr val="FF9933"/>
          </a:solidFill>
          <a:ln>
            <a:solidFill>
              <a:srgbClr val="FF9933"/>
            </a:solidFill>
          </a:ln>
          <a:scene3d>
            <a:camera prst="orthographicFront">
              <a:rot lat="0" lon="0" rev="2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droite rayée 37"/>
          <p:cNvSpPr/>
          <p:nvPr/>
        </p:nvSpPr>
        <p:spPr>
          <a:xfrm>
            <a:off x="2880078" y="1988892"/>
            <a:ext cx="174267" cy="357189"/>
          </a:xfrm>
          <a:prstGeom prst="stripedRightArrow">
            <a:avLst/>
          </a:prstGeom>
          <a:solidFill>
            <a:srgbClr val="FF9933"/>
          </a:solidFill>
          <a:ln>
            <a:solidFill>
              <a:srgbClr val="FF9933"/>
            </a:solidFill>
          </a:ln>
          <a:scene3d>
            <a:camera prst="orthographicFront">
              <a:rot lat="0" lon="0" rev="2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droite rayée 38"/>
          <p:cNvSpPr/>
          <p:nvPr/>
        </p:nvSpPr>
        <p:spPr>
          <a:xfrm>
            <a:off x="4320381" y="1569325"/>
            <a:ext cx="261401" cy="357189"/>
          </a:xfrm>
          <a:prstGeom prst="stripedRightArrow">
            <a:avLst/>
          </a:prstGeom>
          <a:solidFill>
            <a:schemeClr val="bg1"/>
          </a:solidFill>
          <a:ln>
            <a:solidFill>
              <a:srgbClr val="B8D6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droite rayée 39"/>
          <p:cNvSpPr/>
          <p:nvPr/>
        </p:nvSpPr>
        <p:spPr>
          <a:xfrm>
            <a:off x="5851554" y="1871980"/>
            <a:ext cx="183339" cy="270349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rayée 40"/>
          <p:cNvSpPr/>
          <p:nvPr/>
        </p:nvSpPr>
        <p:spPr>
          <a:xfrm>
            <a:off x="7180669" y="2729488"/>
            <a:ext cx="183339" cy="270349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courbée vers le bas 42"/>
          <p:cNvSpPr/>
          <p:nvPr/>
        </p:nvSpPr>
        <p:spPr>
          <a:xfrm>
            <a:off x="176977" y="3285337"/>
            <a:ext cx="4357718" cy="714380"/>
          </a:xfrm>
          <a:prstGeom prst="curvedDownArrow">
            <a:avLst/>
          </a:prstGeom>
          <a:solidFill>
            <a:srgbClr val="CCFF33"/>
          </a:solidFill>
          <a:scene3d>
            <a:camera prst="orthographicFront">
              <a:rot lat="10799999" lon="340757" rev="15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5" name="Image 24" descr="logo loritz gris  orange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39" y="4634897"/>
            <a:ext cx="470693" cy="2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5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9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34" grpId="0" animBg="1"/>
      <p:bldP spid="8" grpId="0" animBg="1"/>
      <p:bldP spid="42" grpId="0" animBg="1"/>
      <p:bldP spid="9" grpId="0" animBg="1"/>
      <p:bldP spid="19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image SA 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69" y="1170885"/>
            <a:ext cx="491745" cy="911102"/>
          </a:xfrm>
          <a:prstGeom prst="rect">
            <a:avLst/>
          </a:prstGeom>
        </p:spPr>
      </p:pic>
      <p:pic>
        <p:nvPicPr>
          <p:cNvPr id="19" name="Image 18" descr="image SA 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736" y="1807629"/>
            <a:ext cx="355945" cy="50681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35191">
            <a:off x="4901469" y="1333395"/>
            <a:ext cx="1288425" cy="50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1989" y="817774"/>
            <a:ext cx="890720" cy="6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709" y="2061037"/>
            <a:ext cx="885722" cy="86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97" y="3570373"/>
            <a:ext cx="766914" cy="64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http://www.labiennommee.com/bases/images/produit_zoom/109/3caramels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241" y="1118693"/>
            <a:ext cx="1348200" cy="963294"/>
          </a:xfrm>
          <a:prstGeom prst="rect">
            <a:avLst/>
          </a:prstGeom>
          <a:noFill/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545681" y="3703504"/>
            <a:ext cx="1905000" cy="64294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fr-FR" sz="1200" b="1" dirty="0" smtClean="0"/>
              <a:t>Analyser et comprendre la solution technologique</a:t>
            </a:r>
            <a:br>
              <a:rPr lang="fr-FR" sz="1200" b="1" dirty="0" smtClean="0"/>
            </a:br>
            <a:r>
              <a:rPr lang="fr-FR" sz="1200" b="1" dirty="0" smtClean="0"/>
              <a:t> mise en œuvre</a:t>
            </a:r>
            <a:endParaRPr lang="fr-FR" sz="1200" b="1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416827" y="2610066"/>
            <a:ext cx="1714512" cy="6382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34" tIns="46800" rIns="91434" bIns="45717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fr-FR" sz="1200" b="1" dirty="0" smtClean="0"/>
              <a:t>Analyser et comprendre les principes physiques utilisés</a:t>
            </a:r>
            <a:endParaRPr lang="fr-FR" sz="1200" b="1" dirty="0"/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2864627" y="2881975"/>
            <a:ext cx="2057400" cy="1143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5998" tIns="18000" rIns="35998" bIns="17999" numCol="1" anchor="t" anchorCtr="0" compatLnSpc="1">
            <a:prstTxWarp prst="textNoShape">
              <a:avLst/>
            </a:prstTxWarp>
            <a:normAutofit/>
          </a:bodyPr>
          <a:lstStyle/>
          <a:p>
            <a:pPr algn="ctr" defTabSz="914340" fontAlgn="base">
              <a:spcBef>
                <a:spcPct val="0"/>
              </a:spcBef>
              <a:spcAft>
                <a:spcPts val="2800"/>
              </a:spcAft>
            </a:pPr>
            <a:r>
              <a:rPr lang="fr-FR" sz="1600" b="1" dirty="0" smtClean="0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fr-FR" sz="1600" dirty="0" smtClean="0">
                <a:cs typeface="Arial" pitchFamily="34" charset="0"/>
              </a:rPr>
              <a:t>ciences </a:t>
            </a:r>
            <a:r>
              <a:rPr lang="fr-FR" sz="1600" b="1" dirty="0" smtClean="0">
                <a:solidFill>
                  <a:srgbClr val="FF0000"/>
                </a:solidFill>
                <a:cs typeface="Arial" pitchFamily="34" charset="0"/>
              </a:rPr>
              <a:t>P</a:t>
            </a:r>
            <a:r>
              <a:rPr lang="fr-FR" sz="1600" dirty="0" smtClean="0">
                <a:cs typeface="Arial" pitchFamily="34" charset="0"/>
              </a:rPr>
              <a:t>hysiques </a:t>
            </a:r>
            <a:br>
              <a:rPr lang="fr-FR" sz="1600" dirty="0" smtClean="0">
                <a:cs typeface="Arial" pitchFamily="34" charset="0"/>
              </a:rPr>
            </a:br>
            <a:endParaRPr lang="fr-FR" sz="16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 rot="956735">
            <a:off x="4654511" y="2577082"/>
            <a:ext cx="2066048" cy="1099820"/>
            <a:chOff x="5705074" y="2017197"/>
            <a:chExt cx="2066048" cy="1099820"/>
          </a:xfrm>
        </p:grpSpPr>
        <p:sp>
          <p:nvSpPr>
            <p:cNvPr id="29" name="Oval 4"/>
            <p:cNvSpPr>
              <a:spLocks noChangeArrowheads="1"/>
            </p:cNvSpPr>
            <p:nvPr/>
          </p:nvSpPr>
          <p:spPr bwMode="auto">
            <a:xfrm rot="20677744">
              <a:off x="5828022" y="2017197"/>
              <a:ext cx="1943100" cy="109982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36000" tIns="18000" rIns="36000" bIns="18000" numCol="1" anchor="t" anchorCtr="0" compatLnSpc="1">
              <a:prstTxWarp prst="textNoShape">
                <a:avLst/>
              </a:prstTxWarp>
            </a:bodyPr>
            <a:lstStyle/>
            <a:p>
              <a:pPr algn="ctr" defTabSz="91434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600" b="1" dirty="0" smtClean="0">
                  <a:solidFill>
                    <a:srgbClr val="FF0000"/>
                  </a:solidFill>
                  <a:cs typeface="Arial" pitchFamily="34" charset="0"/>
                </a:rPr>
                <a:t>S</a:t>
              </a:r>
              <a:r>
                <a:rPr lang="fr-FR" sz="1600" dirty="0" smtClean="0">
                  <a:cs typeface="Arial" pitchFamily="34" charset="0"/>
                </a:rPr>
                <a:t>ciences</a:t>
              </a:r>
              <a:br>
                <a:rPr lang="fr-FR" sz="1600" dirty="0" smtClean="0">
                  <a:cs typeface="Arial" pitchFamily="34" charset="0"/>
                </a:rPr>
              </a:br>
              <a:r>
                <a:rPr lang="fr-FR" sz="1600" dirty="0" smtClean="0">
                  <a:cs typeface="Arial" pitchFamily="34" charset="0"/>
                </a:rPr>
                <a:t>de l’</a:t>
              </a:r>
              <a:r>
                <a:rPr lang="fr-FR" sz="1600" b="1" dirty="0" smtClean="0">
                  <a:solidFill>
                    <a:srgbClr val="FF0000"/>
                  </a:solidFill>
                  <a:cs typeface="Arial" pitchFamily="34" charset="0"/>
                </a:rPr>
                <a:t>I</a:t>
              </a:r>
              <a:r>
                <a:rPr lang="fr-FR" sz="1600" dirty="0" smtClean="0">
                  <a:cs typeface="Arial" pitchFamily="34" charset="0"/>
                </a:rPr>
                <a:t>ngénieur</a:t>
              </a:r>
              <a:br>
                <a:rPr lang="fr-FR" sz="1600" dirty="0" smtClean="0">
                  <a:cs typeface="Arial" pitchFamily="34" charset="0"/>
                </a:rPr>
              </a:br>
              <a:endParaRPr lang="fr-FR" sz="1600" dirty="0" smtClean="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 rot="20643265">
              <a:off x="5705074" y="2573987"/>
              <a:ext cx="309245" cy="536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4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4000" b="1" dirty="0" smtClean="0">
                  <a:solidFill>
                    <a:srgbClr val="FF0000"/>
                  </a:solidFill>
                  <a:cs typeface="Arial" pitchFamily="34" charset="0"/>
                </a:rPr>
                <a:t>+</a:t>
              </a:r>
              <a:endParaRPr lang="fr-FR" sz="4000" b="1" dirty="0" smtClean="0">
                <a:cs typeface="Arial" pitchFamily="34" charset="0"/>
              </a:endParaRPr>
            </a:p>
          </p:txBody>
        </p:sp>
      </p:grpSp>
      <p:sp>
        <p:nvSpPr>
          <p:cNvPr id="31" name="ZoneTexte 9"/>
          <p:cNvSpPr txBox="1">
            <a:spLocks noChangeArrowheads="1"/>
          </p:cNvSpPr>
          <p:nvPr/>
        </p:nvSpPr>
        <p:spPr bwMode="auto">
          <a:xfrm>
            <a:off x="0" y="0"/>
            <a:ext cx="5616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i="1" dirty="0">
                <a:solidFill>
                  <a:schemeClr val="accent2"/>
                </a:solidFill>
              </a:rPr>
              <a:t>SCIENCES </a:t>
            </a:r>
            <a:r>
              <a:rPr lang="fr-FR" sz="2800" b="1" i="1" dirty="0" smtClean="0">
                <a:solidFill>
                  <a:schemeClr val="accent2"/>
                </a:solidFill>
              </a:rPr>
              <a:t>APPLIQUEES</a:t>
            </a:r>
          </a:p>
        </p:txBody>
      </p:sp>
      <p:sp>
        <p:nvSpPr>
          <p:cNvPr id="2" name="Ellipse 1"/>
          <p:cNvSpPr/>
          <p:nvPr/>
        </p:nvSpPr>
        <p:spPr>
          <a:xfrm>
            <a:off x="4320381" y="2716113"/>
            <a:ext cx="792088" cy="433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3h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629" y="885017"/>
            <a:ext cx="3651035" cy="273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866277" y="290154"/>
            <a:ext cx="31683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i="1" dirty="0"/>
              <a:t>Pourquoi ça marche ?</a:t>
            </a: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5110885" y="3876946"/>
            <a:ext cx="33877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i="1" dirty="0"/>
              <a:t>Comment ça marche ?</a:t>
            </a:r>
          </a:p>
        </p:txBody>
      </p:sp>
      <p:pic>
        <p:nvPicPr>
          <p:cNvPr id="18" name="Image 17" descr="image SA 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85" y="1491977"/>
            <a:ext cx="1063826" cy="1971048"/>
          </a:xfrm>
          <a:prstGeom prst="rect">
            <a:avLst/>
          </a:prstGeom>
        </p:spPr>
      </p:pic>
      <p:pic>
        <p:nvPicPr>
          <p:cNvPr id="19" name="Image 18" descr="image SA 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41" y="885017"/>
            <a:ext cx="1152128" cy="1640466"/>
          </a:xfrm>
          <a:prstGeom prst="rect">
            <a:avLst/>
          </a:prstGeom>
        </p:spPr>
      </p:pic>
      <p:pic>
        <p:nvPicPr>
          <p:cNvPr id="20" name="Image 19" descr="sa image 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506" y="2788121"/>
            <a:ext cx="1337526" cy="997477"/>
          </a:xfrm>
          <a:prstGeom prst="rect">
            <a:avLst/>
          </a:prstGeom>
        </p:spPr>
      </p:pic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71909" y="4072536"/>
            <a:ext cx="5616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i="1" dirty="0">
                <a:solidFill>
                  <a:schemeClr val="accent2"/>
                </a:solidFill>
              </a:rPr>
              <a:t>SCIENCES </a:t>
            </a:r>
            <a:r>
              <a:rPr lang="fr-FR" sz="2800" b="1" i="1" dirty="0" smtClean="0">
                <a:solidFill>
                  <a:schemeClr val="accent2"/>
                </a:solidFill>
              </a:rPr>
              <a:t>APPLIQUEES</a:t>
            </a:r>
          </a:p>
        </p:txBody>
      </p:sp>
    </p:spTree>
    <p:extLst>
      <p:ext uri="{BB962C8B-B14F-4D97-AF65-F5344CB8AC3E}">
        <p14:creationId xmlns:p14="http://schemas.microsoft.com/office/powerpoint/2010/main" val="27062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0" y="0"/>
            <a:ext cx="5616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i="1" dirty="0">
                <a:solidFill>
                  <a:schemeClr val="accent2"/>
                </a:solidFill>
              </a:rPr>
              <a:t>SCIENCES </a:t>
            </a:r>
            <a:r>
              <a:rPr lang="fr-FR" sz="2800" b="1" i="1" dirty="0" smtClean="0">
                <a:solidFill>
                  <a:schemeClr val="accent2"/>
                </a:solidFill>
              </a:rPr>
              <a:t>APPLIQUEES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75965" y="362610"/>
            <a:ext cx="2549276" cy="338548"/>
          </a:xfrm>
          <a:prstGeom prst="rect">
            <a:avLst/>
          </a:prstGeom>
          <a:noFill/>
        </p:spPr>
        <p:txBody>
          <a:bodyPr vert="horz" wrap="none" lIns="91434" tIns="45717" rIns="91434" bIns="45717" rtlCol="0" anchor="t">
            <a:spAutoFit/>
          </a:bodyPr>
          <a:lstStyle/>
          <a:p>
            <a:pPr algn="ctr"/>
            <a:r>
              <a:rPr lang="fr-FR" sz="1600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Déroulement de l’année</a:t>
            </a:r>
            <a:endParaRPr lang="fr-FR" sz="1800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76977" y="2027405"/>
          <a:ext cx="8362240" cy="1666657"/>
        </p:xfrm>
        <a:graphic>
          <a:graphicData uri="http://schemas.openxmlformats.org/drawingml/2006/table">
            <a:tbl>
              <a:tblPr/>
              <a:tblGrid>
                <a:gridCol w="259189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  <a:gridCol w="245547"/>
              </a:tblGrid>
              <a:tr h="1409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31092"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9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</a:tr>
              <a:tr h="131092"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6915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Présentation </a:t>
                      </a:r>
                      <a:endParaRPr lang="fr-FR" sz="11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17375E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fr-FR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BFBFBF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endParaRPr lang="fr-FR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endParaRPr lang="fr-F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500" b="0" i="0" u="none" strike="noStrike">
                          <a:solidFill>
                            <a:srgbClr val="0099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Présentation orale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vert="vert27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708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fr-FR" sz="11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endParaRPr lang="fr-FR" sz="17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endParaRPr lang="fr-F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endParaRPr lang="fr-FR" sz="13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l" rtl="0" fontAlgn="ctr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Réalisation </a:t>
                      </a:r>
                    </a:p>
                    <a:p>
                      <a:pPr algn="l" rtl="0" fontAlgn="ctr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Personnelle </a:t>
                      </a:r>
                    </a:p>
                    <a:p>
                      <a:pPr algn="l" rtl="0" fontAlgn="ctr"/>
                      <a:r>
                        <a:rPr lang="fr-FR" sz="1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Encadrée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1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 marL="7048" marR="7048" marT="7048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endParaRPr lang="fr-FR" sz="17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endParaRPr lang="fr-FR" sz="17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9">
                  <a:txBody>
                    <a:bodyPr/>
                    <a:lstStyle/>
                    <a:p>
                      <a:pPr algn="ctr" rtl="0" fontAlgn="ctr"/>
                      <a:r>
                        <a:rPr lang="fr-FR" sz="17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RPE    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74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9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fr-FR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048" marR="7048" marT="704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Ellipse 7"/>
          <p:cNvSpPr/>
          <p:nvPr/>
        </p:nvSpPr>
        <p:spPr>
          <a:xfrm>
            <a:off x="1673525" y="2518916"/>
            <a:ext cx="491706" cy="12508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Bilan de connaissances et de compétences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127848" y="2516037"/>
            <a:ext cx="468704" cy="125083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Présentation RPE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298164" y="2509778"/>
            <a:ext cx="428447" cy="125083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Choix  sujet RPE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965275" y="2516039"/>
            <a:ext cx="468701" cy="12508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Bilan de connaissances et de compétences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459855" y="2509779"/>
            <a:ext cx="457202" cy="125083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Recherche bibliographique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742316" y="2515530"/>
            <a:ext cx="457202" cy="125083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Visite site scientifique et technique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208806" y="2524156"/>
            <a:ext cx="511836" cy="125083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Participation à une exposition scientifique</a:t>
            </a:r>
            <a:endParaRPr lang="fr-FR" sz="900" dirty="0">
              <a:solidFill>
                <a:srgbClr val="0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31949" y="701158"/>
            <a:ext cx="4866010" cy="553992"/>
          </a:xfrm>
          <a:prstGeom prst="rect">
            <a:avLst/>
          </a:prstGeom>
          <a:solidFill>
            <a:srgbClr val="3399FF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1</a:t>
            </a:r>
            <a:r>
              <a:rPr lang="fr-FR" baseline="30000" dirty="0" smtClean="0">
                <a:solidFill>
                  <a:schemeClr val="bg1"/>
                </a:solidFill>
              </a:rPr>
              <a:t>ère</a:t>
            </a:r>
            <a:r>
              <a:rPr lang="fr-FR" dirty="0" smtClean="0">
                <a:solidFill>
                  <a:schemeClr val="bg1"/>
                </a:solidFill>
              </a:rPr>
              <a:t> période : Etude de 8 thèmes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2 séances par sujet en SP et SI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36005" y="1424424"/>
            <a:ext cx="3497971" cy="3231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Bilan de connaissances et de compétences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082575" y="4012257"/>
            <a:ext cx="4233885" cy="553992"/>
          </a:xfrm>
          <a:prstGeom prst="rect">
            <a:avLst/>
          </a:prstGeom>
          <a:solidFill>
            <a:srgbClr val="6600CC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2</a:t>
            </a:r>
            <a:r>
              <a:rPr lang="fr-FR" baseline="30000" dirty="0" smtClean="0">
                <a:solidFill>
                  <a:schemeClr val="bg1"/>
                </a:solidFill>
              </a:rPr>
              <a:t>ème</a:t>
            </a:r>
            <a:r>
              <a:rPr lang="fr-FR" dirty="0" smtClean="0">
                <a:solidFill>
                  <a:schemeClr val="bg1"/>
                </a:solidFill>
              </a:rPr>
              <a:t> période : Réalisation Personnelle Encadrée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Par groupe de 3 à 4 élèves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6199518" y="3338930"/>
            <a:ext cx="1061051" cy="646473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fontAlgn="ctr"/>
            <a:r>
              <a:rPr lang="fr-FR" sz="900" dirty="0" smtClean="0">
                <a:solidFill>
                  <a:srgbClr val="000000"/>
                </a:solidFill>
              </a:rPr>
              <a:t>Travail en  laboratoire de recherche</a:t>
            </a:r>
            <a:endParaRPr lang="fr-FR" sz="900" dirty="0">
              <a:solidFill>
                <a:srgbClr val="000000"/>
              </a:solidFill>
            </a:endParaRPr>
          </a:p>
        </p:txBody>
      </p:sp>
      <p:pic>
        <p:nvPicPr>
          <p:cNvPr id="22" name="Picture 4" descr="Phone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8153" y="920733"/>
            <a:ext cx="1331788" cy="748647"/>
          </a:xfrm>
          <a:prstGeom prst="rect">
            <a:avLst/>
          </a:prstGeom>
          <a:noFill/>
        </p:spPr>
      </p:pic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6286685" y="592026"/>
            <a:ext cx="1433957" cy="1326247"/>
            <a:chOff x="2304" y="2496"/>
            <a:chExt cx="1833" cy="1579"/>
          </a:xfrm>
        </p:grpSpPr>
        <p:pic>
          <p:nvPicPr>
            <p:cNvPr id="24" name="Picture 16" descr="modèle centré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496"/>
              <a:ext cx="1056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7" descr="coulé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312"/>
              <a:ext cx="1017" cy="763"/>
            </a:xfrm>
            <a:prstGeom prst="rect">
              <a:avLst/>
            </a:prstGeom>
            <a:noFill/>
          </p:spPr>
        </p:pic>
      </p:grpSp>
      <p:pic>
        <p:nvPicPr>
          <p:cNvPr id="26" name="Image 25" descr="Image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60" y="3774986"/>
            <a:ext cx="1085088" cy="816864"/>
          </a:xfrm>
          <a:prstGeom prst="rect">
            <a:avLst/>
          </a:prstGeom>
        </p:spPr>
      </p:pic>
      <p:pic>
        <p:nvPicPr>
          <p:cNvPr id="27" name="Image 26" descr="Image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381" y="116061"/>
            <a:ext cx="1426464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096000" y="2362200"/>
            <a:ext cx="266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672309" y="213954"/>
            <a:ext cx="5597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FR" sz="2000" b="1" i="1" dirty="0">
                <a:solidFill>
                  <a:srgbClr val="2121AF"/>
                </a:solidFill>
              </a:rPr>
              <a:t>Les </a:t>
            </a:r>
            <a:r>
              <a:rPr lang="fr-FR" sz="2000" b="1" i="1" dirty="0" smtClean="0">
                <a:solidFill>
                  <a:srgbClr val="2121AF"/>
                </a:solidFill>
              </a:rPr>
              <a:t>explorations</a:t>
            </a:r>
            <a:endParaRPr lang="fr-FR" sz="2000" b="1" i="1" dirty="0">
              <a:solidFill>
                <a:srgbClr val="2121AF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endParaRPr lang="fr-FR" sz="2800" b="1" i="1" dirty="0">
              <a:solidFill>
                <a:schemeClr val="accent2"/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15925" y="213954"/>
            <a:ext cx="64086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FR" sz="2000" b="1" i="1" u="sng" dirty="0" smtClean="0">
                <a:solidFill>
                  <a:srgbClr val="2121AF"/>
                </a:solidFill>
              </a:rPr>
              <a:t>Première  période de l’année</a:t>
            </a:r>
            <a:r>
              <a:rPr lang="fr-FR" sz="2000" b="1" i="1" dirty="0" smtClean="0">
                <a:solidFill>
                  <a:srgbClr val="2121AF"/>
                </a:solidFill>
              </a:rPr>
              <a:t> </a:t>
            </a:r>
            <a:r>
              <a:rPr lang="fr-FR" sz="2000" b="1" i="1" dirty="0">
                <a:solidFill>
                  <a:srgbClr val="2121AF"/>
                </a:solidFill>
              </a:rPr>
              <a:t>: </a:t>
            </a:r>
            <a:r>
              <a:rPr lang="fr-FR" sz="2000" b="1" i="1" dirty="0" smtClean="0">
                <a:solidFill>
                  <a:srgbClr val="FF0000"/>
                </a:solidFill>
              </a:rPr>
              <a:t>	        </a:t>
            </a:r>
            <a:r>
              <a:rPr lang="fr-FR" sz="2400" b="1" i="1" dirty="0">
                <a:solidFill>
                  <a:schemeClr val="accent2"/>
                </a:solidFill>
              </a:rPr>
              <a:t/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1600" b="1" i="1" dirty="0">
              <a:solidFill>
                <a:srgbClr val="5044E6"/>
              </a:solidFill>
            </a:endParaRPr>
          </a:p>
          <a:p>
            <a:pPr marL="342900" indent="-342900" algn="r">
              <a:spcBef>
                <a:spcPct val="20000"/>
              </a:spcBef>
            </a:pPr>
            <a:endParaRPr lang="fr-FR" sz="2400" b="1" i="1" dirty="0">
              <a:solidFill>
                <a:schemeClr val="accent2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11" y="817646"/>
            <a:ext cx="4199897" cy="363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http://blog.e-loue.com/wp-content/uploads/2011/01/segwa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403" y="701916"/>
            <a:ext cx="1147621" cy="1025973"/>
          </a:xfrm>
          <a:prstGeom prst="rect">
            <a:avLst/>
          </a:prstGeom>
          <a:noFill/>
        </p:spPr>
      </p:pic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6096000" y="747354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fr-FR" sz="1200" i="1" dirty="0">
                <a:solidFill>
                  <a:srgbClr val="2121AF"/>
                </a:solidFill>
              </a:rPr>
              <a:t>Se déplacer individuellement</a:t>
            </a:r>
            <a:endParaRPr lang="ar-SA" sz="1200" i="1" dirty="0">
              <a:solidFill>
                <a:srgbClr val="2121AF"/>
              </a:solidFill>
            </a:endParaRPr>
          </a:p>
          <a:p>
            <a:pPr>
              <a:spcBef>
                <a:spcPct val="50000"/>
              </a:spcBef>
            </a:pPr>
            <a:endParaRPr lang="fr-FR" sz="1600" dirty="0"/>
          </a:p>
        </p:txBody>
      </p:sp>
      <p:pic>
        <p:nvPicPr>
          <p:cNvPr id="22" name="Picture 14" descr="http://www.educol.net/coloriage-turbine-eolienne-dl114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2207" y="1151537"/>
            <a:ext cx="1051900" cy="1485301"/>
          </a:xfrm>
          <a:prstGeom prst="rect">
            <a:avLst/>
          </a:prstGeom>
          <a:noFill/>
        </p:spPr>
      </p:pic>
      <p:pic>
        <p:nvPicPr>
          <p:cNvPr id="28" name="Picture 16" descr="http://panneaux-solaire-energie-photovoltaique.solar-developpement.fr/images/schem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045" y="2054210"/>
            <a:ext cx="1851112" cy="1341512"/>
          </a:xfrm>
          <a:prstGeom prst="rect">
            <a:avLst/>
          </a:prstGeom>
          <a:noFill/>
        </p:spPr>
      </p:pic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5904557" y="174691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fr-FR" sz="1200" i="1" dirty="0">
                <a:solidFill>
                  <a:srgbClr val="2121AF"/>
                </a:solidFill>
              </a:rPr>
              <a:t>Capter et utiliser les énergies</a:t>
            </a:r>
            <a:endParaRPr lang="ar-SA" sz="1200" i="1" dirty="0">
              <a:solidFill>
                <a:srgbClr val="2121AF"/>
              </a:solidFill>
            </a:endParaRPr>
          </a:p>
          <a:p>
            <a:pPr>
              <a:spcBef>
                <a:spcPct val="50000"/>
              </a:spcBef>
            </a:pPr>
            <a:endParaRPr lang="fr-FR" sz="1600" dirty="0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7553694" y="3766634"/>
            <a:ext cx="1087069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fr-FR" sz="1200" i="1" dirty="0">
                <a:solidFill>
                  <a:srgbClr val="2121AF"/>
                </a:solidFill>
              </a:rPr>
              <a:t>Mesurer </a:t>
            </a:r>
            <a:endParaRPr lang="fr-FR" sz="1200" i="1" dirty="0" smtClean="0">
              <a:solidFill>
                <a:srgbClr val="2121AF"/>
              </a:solidFill>
            </a:endParaRPr>
          </a:p>
          <a:p>
            <a:pPr algn="l">
              <a:spcBef>
                <a:spcPct val="20000"/>
              </a:spcBef>
            </a:pPr>
            <a:r>
              <a:rPr lang="fr-FR" sz="1200" i="1" dirty="0" smtClean="0">
                <a:solidFill>
                  <a:srgbClr val="2121AF"/>
                </a:solidFill>
              </a:rPr>
              <a:t>des angles</a:t>
            </a:r>
            <a:r>
              <a:rPr lang="fr-FR" sz="1200" i="1" dirty="0">
                <a:solidFill>
                  <a:srgbClr val="2121AF"/>
                </a:solidFill>
              </a:rPr>
              <a:t>, </a:t>
            </a:r>
            <a:endParaRPr lang="fr-FR" sz="1200" i="1" dirty="0" smtClean="0">
              <a:solidFill>
                <a:srgbClr val="2121AF"/>
              </a:solidFill>
            </a:endParaRPr>
          </a:p>
          <a:p>
            <a:pPr algn="l">
              <a:spcBef>
                <a:spcPct val="20000"/>
              </a:spcBef>
            </a:pPr>
            <a:r>
              <a:rPr lang="fr-FR" sz="1200" i="1" dirty="0" smtClean="0">
                <a:solidFill>
                  <a:srgbClr val="2121AF"/>
                </a:solidFill>
              </a:rPr>
              <a:t>des </a:t>
            </a:r>
            <a:r>
              <a:rPr lang="fr-FR" sz="1200" i="1" dirty="0">
                <a:solidFill>
                  <a:srgbClr val="2121AF"/>
                </a:solidFill>
              </a:rPr>
              <a:t>distances</a:t>
            </a:r>
            <a:endParaRPr lang="ar-SA" sz="1200" i="1" dirty="0">
              <a:solidFill>
                <a:srgbClr val="2121AF"/>
              </a:solidFill>
            </a:endParaRPr>
          </a:p>
          <a:p>
            <a:pPr>
              <a:spcBef>
                <a:spcPct val="50000"/>
              </a:spcBef>
            </a:pPr>
            <a:endParaRPr lang="fr-FR" sz="1600" dirty="0"/>
          </a:p>
        </p:txBody>
      </p:sp>
      <p:pic>
        <p:nvPicPr>
          <p:cNvPr id="30" name="Image 29" descr="image SA 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759" y="3395722"/>
            <a:ext cx="544572" cy="1008980"/>
          </a:xfrm>
          <a:prstGeom prst="rect">
            <a:avLst/>
          </a:prstGeom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672" y="3733946"/>
            <a:ext cx="751151" cy="843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83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63" y="676275"/>
            <a:ext cx="42576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2113" y="676275"/>
            <a:ext cx="44386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" y="3868241"/>
            <a:ext cx="86309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28988" y="400050"/>
            <a:ext cx="19812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7513" y="2500089"/>
            <a:ext cx="27241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3148</Words>
  <Application>Microsoft Office PowerPoint</Application>
  <PresentationFormat>Personnalisé</PresentationFormat>
  <Paragraphs>631</Paragraphs>
  <Slides>34</Slides>
  <Notes>34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Thème Office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lycee loritz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Orianne</dc:creator>
  <cp:lastModifiedBy>CDT</cp:lastModifiedBy>
  <cp:revision>266</cp:revision>
  <cp:lastPrinted>2011-05-09T15:03:51Z</cp:lastPrinted>
  <dcterms:created xsi:type="dcterms:W3CDTF">2010-03-26T15:42:43Z</dcterms:created>
  <dcterms:modified xsi:type="dcterms:W3CDTF">2011-05-09T17:43:56Z</dcterms:modified>
</cp:coreProperties>
</file>