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72" r:id="rId2"/>
    <p:sldId id="271" r:id="rId3"/>
    <p:sldId id="273" r:id="rId4"/>
    <p:sldId id="27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3399"/>
    <a:srgbClr val="00CC66"/>
    <a:srgbClr val="CC0099"/>
    <a:srgbClr val="FF66FF"/>
    <a:srgbClr val="FF0066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59" d="100"/>
          <a:sy n="59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8A069-170D-4689-B820-7F7C1F765484}" type="datetimeFigureOut">
              <a:rPr lang="es-CO" smtClean="0"/>
              <a:pPr/>
              <a:t>22/04/2013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2CCE5-6274-487A-8C3C-518BC9D5DAA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smtClean="0"/>
          </a:p>
        </p:txBody>
      </p:sp>
      <p:sp>
        <p:nvSpPr>
          <p:cNvPr id="81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479078-D026-4FEA-B015-7693BCC2E171}" type="slidenum">
              <a:rPr lang="es-CO" smtClean="0"/>
              <a:pPr/>
              <a:t>1</a:t>
            </a:fld>
            <a:endParaRPr lang="es-C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AC06-E5D7-4F53-A9FC-FA806D6A315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2D34-65C2-4C84-B732-7E837D12184C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C88D-92B4-4C61-BC36-A59C28031F4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79896-9556-4350-9DA6-306DE8DE813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6B6E-C221-4E5B-A2F7-D3EA6C562B4C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F1910-DD0B-4CE4-B3D3-265429BE270B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4CED-4930-4D05-829D-87AF75D0AF1A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B1CD-D032-43B5-ADE3-FF2889775D79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9B3C-04C8-472A-9F5B-5CD28305731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C5D0-799B-4246-8A09-238EA1DFE219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02AC-DD10-448F-AC32-695E59481418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B4D7-7AEB-46F4-9CF8-4EA962B4021D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es-CO" b="1" dirty="0" smtClean="0"/>
              <a:t>DISTRIBUCIÓN B.T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886200"/>
            <a:ext cx="7704138" cy="1752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s-CO" b="1" dirty="0" smtClean="0"/>
              <a:t>Instalaciones eléctricas</a:t>
            </a:r>
          </a:p>
          <a:p>
            <a:pPr>
              <a:defRPr/>
            </a:pPr>
            <a:r>
              <a:rPr lang="es-CO" dirty="0" smtClean="0"/>
              <a:t>Esquema de conexión a tierra TT</a:t>
            </a:r>
          </a:p>
          <a:p>
            <a:pPr>
              <a:defRPr/>
            </a:pPr>
            <a:endParaRPr lang="es-CO" dirty="0" smtClean="0"/>
          </a:p>
          <a:p>
            <a:pPr algn="r">
              <a:defRPr/>
            </a:pPr>
            <a:r>
              <a:rPr lang="es-CO" sz="1900" b="1" dirty="0" smtClean="0"/>
              <a:t>Guía de diseño instalaciones eléctricas según normas IEC - Cap. F página F19 a F24</a:t>
            </a:r>
          </a:p>
          <a:p>
            <a:pPr>
              <a:defRPr/>
            </a:pPr>
            <a:endParaRPr lang="es-CO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64AD7-9A76-4A6B-9298-5E2CDEF24489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  <p:pic>
        <p:nvPicPr>
          <p:cNvPr id="2053" name="3 Imag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4775" y="0"/>
            <a:ext cx="1419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http://bi2e.com/images/galerie/cablage/tgbt_huiler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4063" y="727075"/>
            <a:ext cx="22637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37" name="Text Box 49"/>
          <p:cNvSpPr txBox="1">
            <a:spLocks noChangeArrowheads="1"/>
          </p:cNvSpPr>
          <p:nvPr/>
        </p:nvSpPr>
        <p:spPr bwMode="auto">
          <a:xfrm>
            <a:off x="285720" y="857232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88925" indent="-288925"/>
            <a:r>
              <a:rPr lang="es-ES" sz="2000" dirty="0" smtClean="0">
                <a:latin typeface="Calibri" pitchFamily="34" charset="0"/>
              </a:rPr>
              <a:t>En este sistema de explotación…</a:t>
            </a:r>
          </a:p>
          <a:p>
            <a:pPr marL="288925" indent="-288925">
              <a:buFont typeface="Wingdings" pitchFamily="2" charset="2"/>
              <a:buChar char="§"/>
            </a:pP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el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neutro de la fuente de alimenta</a:t>
            </a: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ción se conecta a la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tierra</a:t>
            </a:r>
          </a:p>
          <a:p>
            <a:pPr marL="288925" indent="-288925">
              <a:buFont typeface="Wingdings" pitchFamily="2" charset="2"/>
              <a:buChar char="§"/>
            </a:pP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las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masas </a:t>
            </a: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se conectan entre ellas y puestas a la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tierra</a:t>
            </a:r>
            <a:endParaRPr lang="es-ES" sz="2000" b="1" dirty="0">
              <a:latin typeface="Calibri" pitchFamily="34" charset="0"/>
              <a:sym typeface="Monotype Sorts" pitchFamily="2" charset="2"/>
            </a:endParaRPr>
          </a:p>
        </p:txBody>
      </p:sp>
      <p:graphicFrame>
        <p:nvGraphicFramePr>
          <p:cNvPr id="293939" name="Object 51"/>
          <p:cNvGraphicFramePr>
            <a:graphicFrameLocks noChangeAspect="1"/>
          </p:cNvGraphicFramePr>
          <p:nvPr/>
        </p:nvGraphicFramePr>
        <p:xfrm>
          <a:off x="642910" y="2285992"/>
          <a:ext cx="8001000" cy="3981450"/>
        </p:xfrm>
        <a:graphic>
          <a:graphicData uri="http://schemas.openxmlformats.org/presentationml/2006/ole">
            <p:oleObj spid="_x0000_s53250" name="Dessin Designer" r:id="rId3" imgW="5709600" imgH="2841120" progId="">
              <p:embed/>
            </p:oleObj>
          </a:graphicData>
        </a:graphic>
      </p:graphicFrame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Calibri" pitchFamily="34" charset="0"/>
              </a:rPr>
              <a:t>ESQUEMA de CONEXIÓN a la TIERRA TT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2458-FA25-44C8-988F-55A705BD85A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8" name="7 Rectángulo"/>
          <p:cNvSpPr/>
          <p:nvPr/>
        </p:nvSpPr>
        <p:spPr>
          <a:xfrm>
            <a:off x="3500430" y="2643182"/>
            <a:ext cx="857256" cy="21431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/>
              <a:t>T.G.B.T</a:t>
            </a:r>
            <a:endParaRPr lang="es-CO" sz="1600" b="1" dirty="0"/>
          </a:p>
        </p:txBody>
      </p:sp>
      <p:sp>
        <p:nvSpPr>
          <p:cNvPr id="9" name="8 Elipse"/>
          <p:cNvSpPr/>
          <p:nvPr/>
        </p:nvSpPr>
        <p:spPr>
          <a:xfrm>
            <a:off x="3428992" y="4429132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Elipse"/>
          <p:cNvSpPr/>
          <p:nvPr/>
        </p:nvSpPr>
        <p:spPr>
          <a:xfrm>
            <a:off x="4286248" y="4429132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Elipse"/>
          <p:cNvSpPr/>
          <p:nvPr/>
        </p:nvSpPr>
        <p:spPr>
          <a:xfrm>
            <a:off x="4714876" y="4429132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Elipse"/>
          <p:cNvSpPr/>
          <p:nvPr/>
        </p:nvSpPr>
        <p:spPr>
          <a:xfrm>
            <a:off x="4714876" y="4929198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Elipse"/>
          <p:cNvSpPr/>
          <p:nvPr/>
        </p:nvSpPr>
        <p:spPr>
          <a:xfrm>
            <a:off x="2214546" y="4000504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Elipse"/>
          <p:cNvSpPr/>
          <p:nvPr/>
        </p:nvSpPr>
        <p:spPr>
          <a:xfrm>
            <a:off x="3428992" y="4000504"/>
            <a:ext cx="142876" cy="142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Elipse"/>
          <p:cNvSpPr/>
          <p:nvPr/>
        </p:nvSpPr>
        <p:spPr>
          <a:xfrm>
            <a:off x="4286248" y="4000504"/>
            <a:ext cx="142876" cy="142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2285984" y="5072074"/>
            <a:ext cx="928694" cy="1588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2500298" y="4714884"/>
            <a:ext cx="50006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</a:t>
            </a:r>
            <a:endParaRPr lang="es-CO" dirty="0"/>
          </a:p>
        </p:txBody>
      </p:sp>
      <p:sp>
        <p:nvSpPr>
          <p:cNvPr id="25" name="24 Rectángulo"/>
          <p:cNvSpPr/>
          <p:nvPr/>
        </p:nvSpPr>
        <p:spPr>
          <a:xfrm>
            <a:off x="2786050" y="2500306"/>
            <a:ext cx="50006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L1</a:t>
            </a:r>
            <a:endParaRPr lang="es-CO" sz="2000" dirty="0"/>
          </a:p>
        </p:txBody>
      </p:sp>
      <p:sp>
        <p:nvSpPr>
          <p:cNvPr id="26" name="25 Rectángulo"/>
          <p:cNvSpPr/>
          <p:nvPr/>
        </p:nvSpPr>
        <p:spPr>
          <a:xfrm>
            <a:off x="2786050" y="2928934"/>
            <a:ext cx="50006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L2</a:t>
            </a:r>
            <a:endParaRPr lang="es-CO" sz="2000" dirty="0"/>
          </a:p>
        </p:txBody>
      </p:sp>
      <p:sp>
        <p:nvSpPr>
          <p:cNvPr id="27" name="26 Rectángulo"/>
          <p:cNvSpPr/>
          <p:nvPr/>
        </p:nvSpPr>
        <p:spPr>
          <a:xfrm>
            <a:off x="2786050" y="3286124"/>
            <a:ext cx="50006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L3</a:t>
            </a:r>
            <a:endParaRPr lang="es-CO" sz="2000" dirty="0"/>
          </a:p>
        </p:txBody>
      </p:sp>
      <p:sp>
        <p:nvSpPr>
          <p:cNvPr id="28" name="27 Rectángulo"/>
          <p:cNvSpPr/>
          <p:nvPr/>
        </p:nvSpPr>
        <p:spPr>
          <a:xfrm>
            <a:off x="2786050" y="3714752"/>
            <a:ext cx="50006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N</a:t>
            </a:r>
            <a:endParaRPr lang="es-CO" sz="2000" dirty="0"/>
          </a:p>
        </p:txBody>
      </p:sp>
      <p:sp>
        <p:nvSpPr>
          <p:cNvPr id="29" name="28 Rectángulo"/>
          <p:cNvSpPr/>
          <p:nvPr/>
        </p:nvSpPr>
        <p:spPr>
          <a:xfrm>
            <a:off x="1571604" y="2285992"/>
            <a:ext cx="50006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TR</a:t>
            </a:r>
            <a:endParaRPr lang="es-CO" sz="2000" dirty="0"/>
          </a:p>
        </p:txBody>
      </p:sp>
      <p:sp>
        <p:nvSpPr>
          <p:cNvPr id="30" name="29 Rectángulo"/>
          <p:cNvSpPr/>
          <p:nvPr/>
        </p:nvSpPr>
        <p:spPr>
          <a:xfrm>
            <a:off x="7000892" y="5072074"/>
            <a:ext cx="1500198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Tipo de local</a:t>
            </a:r>
            <a:endParaRPr lang="es-CO" sz="2000" dirty="0"/>
          </a:p>
        </p:txBody>
      </p:sp>
      <p:sp>
        <p:nvSpPr>
          <p:cNvPr id="31" name="30 Elipse"/>
          <p:cNvSpPr/>
          <p:nvPr/>
        </p:nvSpPr>
        <p:spPr>
          <a:xfrm>
            <a:off x="2500298" y="4929198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Elipse"/>
          <p:cNvSpPr/>
          <p:nvPr/>
        </p:nvSpPr>
        <p:spPr>
          <a:xfrm>
            <a:off x="6858016" y="5214950"/>
            <a:ext cx="1785950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s-ES" sz="2800" b="1" dirty="0" smtClean="0">
                <a:latin typeface="Calibri" pitchFamily="34" charset="0"/>
              </a:rPr>
              <a:t>VENTAJAS del ESQUEMA TT</a:t>
            </a:r>
            <a:endParaRPr lang="es-ES" sz="2800" b="1" dirty="0">
              <a:latin typeface="Calibri" pitchFamily="34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500034" y="928670"/>
            <a:ext cx="821537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latin typeface="+mn-lt"/>
              </a:rPr>
              <a:t>Pocos cálculos para el diseño (</a:t>
            </a:r>
            <a:r>
              <a:rPr lang="es-ES" sz="2000" b="1" dirty="0" smtClean="0">
                <a:latin typeface="Calibri" pitchFamily="34" charset="0"/>
              </a:rPr>
              <a:t>Sensibilidad I</a:t>
            </a:r>
            <a:r>
              <a:rPr lang="el-GR" sz="2000" b="1" dirty="0" smtClean="0">
                <a:latin typeface="Calibri" pitchFamily="34" charset="0"/>
              </a:rPr>
              <a:t>Δ</a:t>
            </a:r>
            <a:r>
              <a:rPr lang="es-ES" sz="2000" b="1" dirty="0" smtClean="0">
                <a:latin typeface="Calibri" pitchFamily="34" charset="0"/>
              </a:rPr>
              <a:t>n</a:t>
            </a:r>
            <a:r>
              <a:rPr lang="es-CO" sz="2000" b="1" dirty="0" smtClean="0">
                <a:latin typeface="Calibri" pitchFamily="34" charset="0"/>
                <a:cs typeface="Times New Roman"/>
              </a:rPr>
              <a:t> &lt; U</a:t>
            </a:r>
            <a:r>
              <a:rPr lang="es-CO" sz="1400" b="1" dirty="0" smtClean="0">
                <a:latin typeface="Calibri" pitchFamily="34" charset="0"/>
                <a:cs typeface="Times New Roman"/>
              </a:rPr>
              <a:t>L</a:t>
            </a:r>
            <a:r>
              <a:rPr lang="es-CO" sz="2000" b="1" dirty="0" smtClean="0">
                <a:latin typeface="Calibri" pitchFamily="34" charset="0"/>
                <a:cs typeface="Times New Roman"/>
              </a:rPr>
              <a:t>/Ru</a:t>
            </a:r>
            <a:r>
              <a:rPr lang="es-CO" sz="2000" dirty="0" smtClean="0">
                <a:latin typeface="Times New Roman"/>
                <a:cs typeface="Times New Roman"/>
              </a:rPr>
              <a:t>)</a:t>
            </a:r>
            <a:r>
              <a:rPr lang="es-ES" sz="2000" dirty="0" smtClean="0">
                <a:latin typeface="+mn-lt"/>
              </a:rPr>
              <a:t>,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latin typeface="+mn-lt"/>
              </a:rPr>
              <a:t>No necesita personal calificado,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latin typeface="+mn-lt"/>
              </a:rPr>
              <a:t>Ideal para las puestas a tierra de mala calidad,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latin typeface="+mn-lt"/>
              </a:rPr>
              <a:t>Extensión de la instalación simple a realizar.</a:t>
            </a:r>
            <a:endParaRPr lang="es-ES" sz="2000" dirty="0">
              <a:latin typeface="+mn-lt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9B3C-04C8-472A-9F5B-5CD283057310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67586" name="Picture 2" descr="http://www.materielelectrique.com/images/schneider/H435579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714752"/>
            <a:ext cx="1928826" cy="1928826"/>
          </a:xfrm>
          <a:prstGeom prst="rect">
            <a:avLst/>
          </a:prstGeom>
          <a:noFill/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857232"/>
            <a:ext cx="964413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62" name="Picture 6" descr="http://csimg.webmarchand.com/srv/FR/28027882133788/T/340x340/C/FFFFFF/url/prodis-vigi-tg40-blo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214685"/>
            <a:ext cx="1428760" cy="1666887"/>
          </a:xfrm>
          <a:prstGeom prst="rect">
            <a:avLst/>
          </a:prstGeom>
          <a:noFill/>
        </p:spPr>
      </p:pic>
      <p:pic>
        <p:nvPicPr>
          <p:cNvPr id="70664" name="Picture 8" descr="http://www.alliancelec.fr/5217/3297-521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5000616"/>
            <a:ext cx="1428760" cy="1428760"/>
          </a:xfrm>
          <a:prstGeom prst="rect">
            <a:avLst/>
          </a:prstGeom>
          <a:noFill/>
        </p:spPr>
      </p:pic>
      <p:pic>
        <p:nvPicPr>
          <p:cNvPr id="70666" name="Picture 10" descr="http://www.materelec.com/images/materiel/NSV44P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3214686"/>
            <a:ext cx="2043920" cy="3214710"/>
          </a:xfrm>
          <a:prstGeom prst="rect">
            <a:avLst/>
          </a:prstGeom>
          <a:noFill/>
        </p:spPr>
      </p:pic>
      <p:pic>
        <p:nvPicPr>
          <p:cNvPr id="70668" name="Picture 12" descr="https://encrypted-tbn0.gstatic.com/images?q=tbn:ANd9GcT0H1LeLnPa8H7_uaITJoF-AVjAcuMinOXHOSbD0RpDCV0XDMMw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3714752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s-ES" sz="2800" b="1" dirty="0" smtClean="0">
                <a:latin typeface="Calibri" pitchFamily="34" charset="0"/>
              </a:rPr>
              <a:t>INCONVENIENTES del ESQUEMA TT</a:t>
            </a:r>
            <a:endParaRPr lang="es-ES" sz="2800" b="1" dirty="0">
              <a:latin typeface="Calibri" pitchFamily="34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571472" y="928670"/>
            <a:ext cx="828680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latin typeface="+mn-lt"/>
              </a:rPr>
              <a:t>No permite continuidad del servicio en caso de defecto de aislamiento (Disparo obligatorio a la primera falla),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latin typeface="+mn-lt"/>
              </a:rPr>
              <a:t>Dispositivo diferencial costoso (si de alta sensibilidad),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latin typeface="+mn-lt"/>
              </a:rPr>
              <a:t>Limitado a las instalaciones con corrientes de fuga escasas.</a:t>
            </a:r>
            <a:endParaRPr lang="es-ES" sz="2000" dirty="0">
              <a:latin typeface="+mn-lt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9B3C-04C8-472A-9F5B-5CD283057310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928934"/>
            <a:ext cx="6636392" cy="237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</TotalTime>
  <Words>160</Words>
  <Application>Microsoft Office PowerPoint</Application>
  <PresentationFormat>Presentación en pantalla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Dessin Designer</vt:lpstr>
      <vt:lpstr>DISTRIBUCIÓN B.T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schémas de liaison à la terre</dc:title>
  <dc:creator>Stéphane CUNY</dc:creator>
  <cp:lastModifiedBy>JATORRES</cp:lastModifiedBy>
  <cp:revision>58</cp:revision>
  <cp:lastPrinted>1601-01-01T00:00:00Z</cp:lastPrinted>
  <dcterms:created xsi:type="dcterms:W3CDTF">2001-06-15T12:52:45Z</dcterms:created>
  <dcterms:modified xsi:type="dcterms:W3CDTF">2013-04-22T23:35:31Z</dcterms:modified>
</cp:coreProperties>
</file>