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270" r:id="rId2"/>
    <p:sldId id="258" r:id="rId3"/>
    <p:sldId id="264" r:id="rId4"/>
    <p:sldId id="259" r:id="rId5"/>
    <p:sldId id="261" r:id="rId6"/>
    <p:sldId id="263" r:id="rId7"/>
    <p:sldId id="265" r:id="rId8"/>
    <p:sldId id="262" r:id="rId9"/>
    <p:sldId id="266" r:id="rId10"/>
    <p:sldId id="271" r:id="rId11"/>
    <p:sldId id="272" r:id="rId12"/>
    <p:sldId id="275" r:id="rId13"/>
    <p:sldId id="268" r:id="rId14"/>
    <p:sldId id="276" r:id="rId15"/>
    <p:sldId id="281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FF3300"/>
    <a:srgbClr val="6600FF"/>
    <a:srgbClr val="009999"/>
    <a:srgbClr val="F8F8F8"/>
    <a:srgbClr val="FFCC00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0929"/>
  </p:normalViewPr>
  <p:slideViewPr>
    <p:cSldViewPr>
      <p:cViewPr varScale="1">
        <p:scale>
          <a:sx n="74" d="100"/>
          <a:sy n="74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91998-C23C-46C7-B41E-B53ECA3054C2}" type="datetimeFigureOut">
              <a:rPr lang="es-CO" smtClean="0"/>
              <a:pPr/>
              <a:t>05/11/2013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62036-C6E8-4ED5-B828-695373DFC8F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79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B2B85-DE12-4E5A-916A-CA0F20226076}" type="slidenum">
              <a:rPr lang="es-CO" smtClean="0"/>
              <a:pPr/>
              <a:t>1</a:t>
            </a:fld>
            <a:endParaRPr lang="es-C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4205-9BC9-4ECE-B88A-C867ECEF0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1B6-60C1-442E-8625-60F7D8C5E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78-6756-4B01-93A7-281EBE01C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4D5-36F2-4FB1-9410-35DD34E69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B1A1-7464-4812-A95F-FA046802B2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09C-5568-4BCE-8242-DB2B937B57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4C95-F20D-4852-A83A-B1180B26A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156-76DB-4CAD-982B-8FBB475AB1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2398-CA91-4695-998C-61A9CAA92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88FF-B415-4718-A2CB-27DA78687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CDE3-C507-4CEB-9B7F-CC90483877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slide" Target="slide17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slide" Target="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png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8.bin"/><Relationship Id="rId24" Type="http://schemas.openxmlformats.org/officeDocument/2006/relationships/slide" Target="slide4.xml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9" Type="http://schemas.openxmlformats.org/officeDocument/2006/relationships/oleObject" Target="../embeddings/oleObject33.bin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34" Type="http://schemas.openxmlformats.org/officeDocument/2006/relationships/oleObject" Target="../embeddings/oleObject30.bin"/><Relationship Id="rId42" Type="http://schemas.openxmlformats.org/officeDocument/2006/relationships/image" Target="../media/image37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png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33" Type="http://schemas.openxmlformats.org/officeDocument/2006/relationships/image" Target="../media/image33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oleObject" Target="../embeddings/oleObject27.bin"/><Relationship Id="rId41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9.png"/><Relationship Id="rId32" Type="http://schemas.openxmlformats.org/officeDocument/2006/relationships/oleObject" Target="../embeddings/oleObject29.bin"/><Relationship Id="rId37" Type="http://schemas.openxmlformats.org/officeDocument/2006/relationships/oleObject" Target="../embeddings/oleObject32.bin"/><Relationship Id="rId40" Type="http://schemas.openxmlformats.org/officeDocument/2006/relationships/image" Target="../media/image36.png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31.png"/><Relationship Id="rId36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4" Type="http://schemas.openxmlformats.org/officeDocument/2006/relationships/slide" Target="slide7.xml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32.png"/><Relationship Id="rId35" Type="http://schemas.openxmlformats.org/officeDocument/2006/relationships/oleObject" Target="../embeddings/oleObject31.bin"/><Relationship Id="rId4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16.xml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s-CO" b="1" dirty="0" smtClean="0"/>
              <a:t>DISTRIBUCIÓN B.T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CO" b="1" dirty="0" smtClean="0"/>
              <a:t>Instalaciones eléctricas</a:t>
            </a:r>
          </a:p>
          <a:p>
            <a:pPr>
              <a:defRPr/>
            </a:pPr>
            <a:r>
              <a:rPr lang="es-CO" dirty="0" smtClean="0"/>
              <a:t>Dispositivos de protección</a:t>
            </a:r>
          </a:p>
          <a:p>
            <a:pPr>
              <a:defRPr/>
            </a:pPr>
            <a:endParaRPr lang="es-CO" dirty="0" smtClean="0"/>
          </a:p>
          <a:p>
            <a:pPr algn="r">
              <a:defRPr/>
            </a:pPr>
            <a:r>
              <a:rPr lang="es-CO" sz="1900" b="1" dirty="0" smtClean="0"/>
              <a:t>Guía de diseño instalaciones eléctricas según normas IEC - Cap. H página H11 </a:t>
            </a:r>
            <a:r>
              <a:rPr lang="es-CO" sz="1900" b="1" smtClean="0"/>
              <a:t>a H22</a:t>
            </a:r>
            <a:endParaRPr lang="es-CO" sz="1900" b="1" dirty="0" smtClean="0"/>
          </a:p>
          <a:p>
            <a:pPr>
              <a:defRPr/>
            </a:pPr>
            <a:endParaRPr lang="es-CO" dirty="0" smtClean="0"/>
          </a:p>
        </p:txBody>
      </p:sp>
      <p:pic>
        <p:nvPicPr>
          <p:cNvPr id="2053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0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bi2e.com/images/galerie/cablage/tgbt_huil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727075"/>
            <a:ext cx="226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4205-9BC9-4ECE-B88A-C867ECEF0B0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0" y="128586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Unidad electrónica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  <a:hlinkClick r:id="rId2" action="ppaction://hlinksldjump" tooltip="Unidad TM-D"/>
              </a:rPr>
              <a:t>TM-D</a:t>
            </a:r>
            <a:endParaRPr lang="es-ES" sz="1200" b="1" dirty="0" smtClean="0">
              <a:solidFill>
                <a:srgbClr val="FF0000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In &lt; 160A 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Im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 fijo</a:t>
            </a:r>
          </a:p>
          <a:p>
            <a:pPr algn="just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In &gt; 160A 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Im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 ajustable de 5 a 10.Ir</a:t>
            </a:r>
            <a:endParaRPr lang="es-ES" sz="1200" dirty="0" smtClean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Protección des cables y canalizaciones con receptores corrientes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2000" y="3000372"/>
            <a:ext cx="388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Unidad electrónica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  <a:hlinkClick r:id="rId2" action="ppaction://hlinksldjump" tooltip="Unidad TM-G"/>
              </a:rPr>
              <a:t>TM-G</a:t>
            </a:r>
            <a:endParaRPr lang="es-ES" sz="1200" b="1" dirty="0" smtClean="0">
              <a:solidFill>
                <a:srgbClr val="FF0000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In &lt; 63A 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Im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fijo</a:t>
            </a:r>
            <a:endParaRPr lang="es-ES" sz="1200" dirty="0" smtClean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Protección de generadores, de cables de grande longitud y de las personas en regímenes  IT y TN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72000" y="4286256"/>
            <a:ext cx="4114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Unidad electrónica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  <a:hlinkClick r:id="rId2" action="ppaction://hlinksldjump" tooltip="Unidad MA"/>
              </a:rPr>
              <a:t>MA</a:t>
            </a:r>
            <a:endParaRPr lang="es-ES" sz="1200" b="1" dirty="0" smtClean="0">
              <a:solidFill>
                <a:srgbClr val="FF0000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</a:p>
          <a:p>
            <a:pPr algn="just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NSH80-MA  = 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6  a 14.In</a:t>
            </a:r>
          </a:p>
          <a:p>
            <a:pPr algn="just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NSH100-MA </a:t>
            </a:r>
            <a:r>
              <a:rPr lang="es-ES" sz="1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NSH250-MA = 8 a 13.In</a:t>
            </a:r>
          </a:p>
          <a:p>
            <a:pPr algn="just">
              <a:spcBef>
                <a:spcPct val="50000"/>
              </a:spcBef>
            </a:pP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NSH400-MA y NSH630-MA = 6,3 a 12,5.In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Protección arrancadores motores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207819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2071702" cy="24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8596" y="571480"/>
            <a:ext cx="7858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rgbClr val="FF0000"/>
                </a:solidFill>
              </a:rPr>
              <a:t>UNIDADES ELECTRÓNICAS de PROTECCIÓN (</a:t>
            </a:r>
            <a:r>
              <a:rPr lang="es-ES" sz="2000" dirty="0" smtClean="0">
                <a:solidFill>
                  <a:srgbClr val="FF0000"/>
                </a:solidFill>
                <a:hlinkClick r:id="rId5" action="ppaction://hlinksldjump" tooltip="Sistema COMPACT"/>
              </a:rPr>
              <a:t>COMPACT</a:t>
            </a:r>
            <a:r>
              <a:rPr lang="es-ES" sz="2000" dirty="0" smtClean="0">
                <a:solidFill>
                  <a:srgbClr val="FF0000"/>
                </a:solidFill>
              </a:rPr>
              <a:t>)…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071546"/>
            <a:ext cx="711252" cy="6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786058"/>
            <a:ext cx="711252" cy="6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143380"/>
            <a:ext cx="711252" cy="6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785918" y="1214422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Zona térmica 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Protección contra las sobrecargas 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285984" y="2357430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Zona magnética 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Protección contra los cortocircuitos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285984" y="4857760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Zona magnética 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Protección contra los cortocircuitos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85720" y="2928934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10ms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85720" y="5857892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10ms</a:t>
            </a:r>
            <a:endParaRPr lang="es-CO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autoUpdateAnimBg="0"/>
      <p:bldP spid="13" grpId="0"/>
      <p:bldP spid="16" grpId="0"/>
      <p:bldP spid="21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2000264" cy="24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146" y="3500438"/>
            <a:ext cx="20230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86314" y="1285860"/>
            <a:ext cx="403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Unidad electrónica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  <a:hlinkClick r:id="rId4" action="ppaction://hlinksldjump" tooltip="Micrologic 2.2"/>
              </a:rPr>
              <a:t>Micrologic 2.2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/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  <a:hlinkClick r:id="rId4" action="ppaction://hlinksldjump" tooltip="Micrologic 2.3"/>
              </a:rPr>
              <a:t>Micrologic 2.3</a:t>
            </a:r>
            <a:endParaRPr lang="es-ES" sz="1200" b="1" dirty="0" smtClean="0">
              <a:solidFill>
                <a:srgbClr val="FF0000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Distribución, generadores y motores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86314" y="3929066"/>
            <a:ext cx="403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Unidad electrónica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  <a:hlinkClick r:id="rId4" action="ppaction://hlinksldjump" tooltip="Micrologic 5.2"/>
              </a:rPr>
              <a:t>Micrologic 5.2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/ </a:t>
            </a:r>
            <a:r>
              <a:rPr lang="es-ES" sz="1200" b="1" dirty="0" smtClean="0">
                <a:solidFill>
                  <a:srgbClr val="FF0000"/>
                </a:solidFill>
                <a:latin typeface="+mn-lt"/>
                <a:hlinkClick r:id="rId4" action="ppaction://hlinksldjump" tooltip="Micrologic 5.3"/>
              </a:rPr>
              <a:t>Micrologic 5.3</a:t>
            </a:r>
            <a:endParaRPr lang="es-ES" sz="1200" b="1" dirty="0" smtClean="0">
              <a:solidFill>
                <a:srgbClr val="FF0000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Distribución y generadores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714480" y="1142984"/>
            <a:ext cx="20717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Largo Retraso (Long Time)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5984" y="1857364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Corto Retraso con tiempo fijo (Short Time)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0298" y="2357430"/>
            <a:ext cx="217170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Instantánea (Inst.)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714480" y="4000504"/>
            <a:ext cx="20717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Largo Retraso (Long Time)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5984" y="4572008"/>
            <a:ext cx="20002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Corto Retraso (Short Time)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00298" y="5286388"/>
            <a:ext cx="217170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Instantánea (Inst.)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4282" y="2071678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0,5s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4282" y="2357430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20ms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4282" y="4929198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0,5s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14282" y="5214950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20ms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1071546"/>
            <a:ext cx="711252" cy="6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3786190"/>
            <a:ext cx="711252" cy="6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3" grpId="0"/>
      <p:bldP spid="5" grpId="0"/>
      <p:bldP spid="13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≤ I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≤ I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Z</a:t>
            </a: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 &amp;  I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CU</a:t>
            </a: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&gt; I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CC</a:t>
            </a:r>
            <a:r>
              <a:rPr lang="es-ES" sz="2400" dirty="0" smtClean="0">
                <a:solidFill>
                  <a:srgbClr val="FF0000"/>
                </a:solidFill>
                <a:latin typeface="+mn-lt"/>
              </a:rPr>
              <a:t>  </a:t>
            </a:r>
            <a:endParaRPr lang="es-E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6" cy="57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00108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4429124" y="714356"/>
            <a:ext cx="2000264" cy="500066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357554" y="3071810"/>
            <a:ext cx="642942" cy="57150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571472" y="714356"/>
            <a:ext cx="1214446" cy="500066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928794" y="3071810"/>
            <a:ext cx="642942" cy="57150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23 Imagen" descr="Moteurs aynchrone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85794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Elipse"/>
          <p:cNvSpPr/>
          <p:nvPr/>
        </p:nvSpPr>
        <p:spPr>
          <a:xfrm>
            <a:off x="2643174" y="3357562"/>
            <a:ext cx="642942" cy="571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/>
        </p:nvSpPr>
        <p:spPr>
          <a:xfrm>
            <a:off x="1571604" y="5715016"/>
            <a:ext cx="4929222" cy="50006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6500826" y="3000372"/>
            <a:ext cx="642942" cy="57150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ayo"/>
          <p:cNvSpPr/>
          <p:nvPr/>
        </p:nvSpPr>
        <p:spPr>
          <a:xfrm>
            <a:off x="6429388" y="2357430"/>
            <a:ext cx="285752" cy="571504"/>
          </a:xfrm>
          <a:prstGeom prst="lightningBolt">
            <a:avLst/>
          </a:prstGeom>
          <a:solidFill>
            <a:srgbClr val="FF33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Elipse"/>
          <p:cNvSpPr/>
          <p:nvPr/>
        </p:nvSpPr>
        <p:spPr>
          <a:xfrm>
            <a:off x="6929454" y="3357562"/>
            <a:ext cx="642942" cy="571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2214546" y="2928934"/>
            <a:ext cx="150019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28596" y="571480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Una buena selectividad asegura el disparo del disyuntor ubicado justo aguas arriba de la falla.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6016" name="Object 0"/>
          <p:cNvGraphicFramePr>
            <a:graphicFrameLocks noChangeAspect="1"/>
          </p:cNvGraphicFramePr>
          <p:nvPr/>
        </p:nvGraphicFramePr>
        <p:xfrm>
          <a:off x="5857884" y="1428736"/>
          <a:ext cx="199390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Image Bitmap" r:id="rId3" imgW="1533739" imgH="2409524" progId="PBrush">
                  <p:embed/>
                </p:oleObj>
              </mc:Choice>
              <mc:Fallback>
                <p:oleObj name="Image Bitmap" r:id="rId3" imgW="1533739" imgH="2409524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1428736"/>
                        <a:ext cx="1993900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5857884" y="1428736"/>
          <a:ext cx="199390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Image Bitmap" r:id="rId5" imgW="1533739" imgH="2409524" progId="PBrush">
                  <p:embed/>
                </p:oleObj>
              </mc:Choice>
              <mc:Fallback>
                <p:oleObj name="Image Bitmap" r:id="rId5" imgW="1533739" imgH="2409524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1428736"/>
                        <a:ext cx="1993900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7318384" y="3759186"/>
          <a:ext cx="4683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Image Bitmap" r:id="rId7" imgW="457143" imgH="781159" progId="PBrush">
                  <p:embed/>
                </p:oleObj>
              </mc:Choice>
              <mc:Fallback>
                <p:oleObj name="Image Bitmap" r:id="rId7" imgW="457143" imgH="78115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4" y="3759186"/>
                        <a:ext cx="4683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000100" y="1357298"/>
          <a:ext cx="4062413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Image Bitmap" r:id="rId9" imgW="2390476" imgH="2010056" progId="PBrush">
                  <p:embed/>
                </p:oleObj>
              </mc:Choice>
              <mc:Fallback>
                <p:oleObj name="Image Bitmap" r:id="rId9" imgW="2390476" imgH="201005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4062413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1000100" y="1357298"/>
          <a:ext cx="4062413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name="Image Bitmap" r:id="rId11" imgW="2390476" imgH="2010056" progId="PBrush">
                  <p:embed/>
                </p:oleObj>
              </mc:Choice>
              <mc:Fallback>
                <p:oleObj name="Image Bitmap" r:id="rId11" imgW="2390476" imgH="2010056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4062413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1000100" y="1357298"/>
          <a:ext cx="4062413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Image Bitmap" r:id="rId13" imgW="2390476" imgH="2010056" progId="PBrush">
                  <p:embed/>
                </p:oleObj>
              </mc:Choice>
              <mc:Fallback>
                <p:oleObj name="Image Bitmap" r:id="rId13" imgW="2390476" imgH="2010056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4062413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SELECTIVIDAD DE LAS PROTECCIONES</a:t>
            </a:r>
            <a:endParaRPr lang="es-E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71472" y="5000636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Existen diferentes tipos de selectividad para las protecciones: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Amperimétrica, Cronométrica y Lógica.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4" name="13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72396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286544" cy="54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4" name="13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72396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647700"/>
            <a:ext cx="5295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513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72396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2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72396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767633" cy="53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58246" cy="19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8358247" cy="19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72396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28596" y="500042"/>
            <a:ext cx="171451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 smtClean="0">
                <a:solidFill>
                  <a:schemeClr val="tx1"/>
                </a:solidFill>
              </a:rPr>
              <a:t>TM-D / TM-G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3214686"/>
            <a:ext cx="171451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 smtClean="0">
                <a:solidFill>
                  <a:schemeClr val="tx1"/>
                </a:solidFill>
              </a:rPr>
              <a:t>MA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071966" cy="10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23458"/>
            <a:ext cx="4286280" cy="13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4071966" cy="104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28868"/>
            <a:ext cx="428359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418966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72396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214818"/>
            <a:ext cx="4252929" cy="135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357158" y="428604"/>
            <a:ext cx="364333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800" b="1" dirty="0" smtClean="0">
                <a:solidFill>
                  <a:schemeClr val="tx1"/>
                </a:solidFill>
              </a:rPr>
              <a:t>MICROLOGIC 2.X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2143116"/>
            <a:ext cx="364333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800" b="1" dirty="0" smtClean="0">
                <a:solidFill>
                  <a:schemeClr val="tx1"/>
                </a:solidFill>
              </a:rPr>
              <a:t>MICROLOGIC 5.X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7158" y="3929066"/>
            <a:ext cx="364333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800" b="1" dirty="0" smtClean="0">
                <a:solidFill>
                  <a:schemeClr val="tx1"/>
                </a:solidFill>
              </a:rPr>
              <a:t>MICROLOGIC 6.X</a:t>
            </a:r>
            <a:endParaRPr lang="es-CO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1032"/>
          <p:cNvSpPr txBox="1">
            <a:spLocks noChangeArrowheads="1"/>
          </p:cNvSpPr>
          <p:nvPr/>
        </p:nvSpPr>
        <p:spPr bwMode="auto">
          <a:xfrm>
            <a:off x="428596" y="714356"/>
            <a:ext cx="65008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Un disyuntor es un equipo de conexión capaz de establecer, soportar e interrumpir corrientes en condiciones normales y anormales. </a:t>
            </a:r>
          </a:p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Su función principal es proteger los bienes (y las personas).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1923" name="Object 2051"/>
          <p:cNvGraphicFramePr>
            <a:graphicFrameLocks noChangeAspect="1"/>
          </p:cNvGraphicFramePr>
          <p:nvPr/>
        </p:nvGraphicFramePr>
        <p:xfrm>
          <a:off x="500034" y="2500306"/>
          <a:ext cx="1479275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Imagen de mapa de bits" r:id="rId3" imgW="961905" imgH="2276793" progId="PBrush">
                  <p:embed/>
                </p:oleObj>
              </mc:Choice>
              <mc:Fallback>
                <p:oleObj name="Imagen de mapa de bits" r:id="rId3" imgW="961905" imgH="2276793" progId="PBrush">
                  <p:embed/>
                  <p:pic>
                    <p:nvPicPr>
                      <p:cNvPr id="0" name="Picture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500306"/>
                        <a:ext cx="1479275" cy="35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GENERALIDADES</a:t>
            </a:r>
            <a:endParaRPr lang="es-E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14290"/>
            <a:ext cx="1690696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928794" y="3071810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Polo principal: dispositivo mono / bi / </a:t>
            </a:r>
            <a:r>
              <a:rPr lang="es-ES" sz="1800" b="1" dirty="0" err="1" smtClean="0">
                <a:solidFill>
                  <a:schemeClr val="tx1"/>
                </a:solidFill>
                <a:latin typeface="+mn-lt"/>
              </a:rPr>
              <a:t>tri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 o tetra polar  </a:t>
            </a:r>
            <a:endParaRPr lang="es-E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928794" y="4071942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Dispositivo térmico: 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Protección contra las sobrecargas </a:t>
            </a:r>
            <a:endParaRPr lang="es-E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928794" y="4643446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Dispositivo magnético: 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Protección contra los cortocircuitos</a:t>
            </a:r>
            <a:endParaRPr lang="es-E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928794" y="5214950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Dispositivo diferencial: 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Protección contra los defectos en modo común</a:t>
            </a:r>
            <a:endParaRPr lang="es-E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857356" y="3929066"/>
            <a:ext cx="6072230" cy="121444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214678" y="3571876"/>
            <a:ext cx="471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smtClean="0">
                <a:solidFill>
                  <a:srgbClr val="FF0000"/>
                </a:solidFill>
                <a:latin typeface="+mn-lt"/>
              </a:rPr>
              <a:t>Protección de los bienes (y de las personas)</a:t>
            </a:r>
            <a:endParaRPr lang="es-E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57356" y="5214950"/>
            <a:ext cx="6929486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5715008" y="5643578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smtClean="0">
                <a:solidFill>
                  <a:srgbClr val="00B050"/>
                </a:solidFill>
                <a:latin typeface="+mn-lt"/>
              </a:rPr>
              <a:t>Protección de las personas</a:t>
            </a:r>
            <a:endParaRPr lang="es-E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714480" y="6143644"/>
            <a:ext cx="528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Situación del neutro: 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  <a:hlinkClick r:id="rId6" action="ppaction://hlinksldjump" tooltip="Neutro"/>
              </a:rPr>
              <a:t>¿aislado, cortado o protegido?</a:t>
            </a:r>
            <a:endParaRPr lang="es-E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28596" y="571480"/>
            <a:ext cx="3786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Los  disyuntores para asegurar la protección de los bienes se caracterizan por la curva de disparo.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86314" y="571480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Los disyuntores para la protecciones de las personas se caracterizan por el umbral de disparo del dispositivo residual (Sensibilidad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  <a:sym typeface="Wingdings 3"/>
              </a:rPr>
              <a:t>Δ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  <a:sym typeface="Wingdings 3"/>
              </a:rPr>
              <a:t>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).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4772" name="Object 20"/>
          <p:cNvGraphicFramePr>
            <a:graphicFrameLocks noChangeAspect="1"/>
          </p:cNvGraphicFramePr>
          <p:nvPr/>
        </p:nvGraphicFramePr>
        <p:xfrm>
          <a:off x="4857752" y="4357694"/>
          <a:ext cx="392909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Image Bitmap" r:id="rId3" imgW="3104762" imgH="857143" progId="PBrush">
                  <p:embed/>
                </p:oleObj>
              </mc:Choice>
              <mc:Fallback>
                <p:oleObj name="Image Bitmap" r:id="rId3" imgW="3104762" imgH="857143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357694"/>
                        <a:ext cx="392909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7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3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357422" y="2357430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Zona térmica </a:t>
            </a:r>
            <a:r>
              <a:rPr lang="es-ES" sz="1600" dirty="0" smtClean="0">
                <a:solidFill>
                  <a:schemeClr val="tx1"/>
                </a:solidFill>
                <a:latin typeface="+mn-lt"/>
              </a:rPr>
              <a:t>Protección contra las sobrecargas 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786050" y="3714752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Zona magnética </a:t>
            </a:r>
            <a:r>
              <a:rPr lang="es-ES" sz="1600" dirty="0" smtClean="0">
                <a:solidFill>
                  <a:schemeClr val="tx1"/>
                </a:solidFill>
                <a:latin typeface="+mn-lt"/>
              </a:rPr>
              <a:t>Protección contra los cortocircuitos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3358348" y="5786454"/>
            <a:ext cx="99933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85918" y="6143644"/>
            <a:ext cx="2071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Poder de Corte </a:t>
            </a:r>
            <a:r>
              <a:rPr lang="es-ES" sz="16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s-ES" sz="1600" b="1" dirty="0" err="1" smtClean="0">
                <a:solidFill>
                  <a:srgbClr val="FF0000"/>
                </a:solidFill>
                <a:latin typeface="+mn-lt"/>
              </a:rPr>
              <a:t>P.d.C</a:t>
            </a:r>
            <a:r>
              <a:rPr lang="es-ES" sz="1600" b="1" dirty="0" smtClean="0">
                <a:solidFill>
                  <a:srgbClr val="FF0000"/>
                </a:solidFill>
                <a:latin typeface="+mn-lt"/>
              </a:rPr>
              <a:t>) </a:t>
            </a:r>
            <a:endParaRPr lang="es-E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357950" y="4857760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Zona de disparo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19 Conector recto"/>
          <p:cNvCxnSpPr/>
          <p:nvPr/>
        </p:nvCxnSpPr>
        <p:spPr>
          <a:xfrm rot="5400000">
            <a:off x="5786843" y="4857363"/>
            <a:ext cx="857256" cy="794"/>
          </a:xfrm>
          <a:prstGeom prst="line">
            <a:avLst/>
          </a:prstGeom>
          <a:ln>
            <a:solidFill>
              <a:srgbClr val="FF66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571736" y="2928934"/>
            <a:ext cx="78581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smtClean="0">
                <a:solidFill>
                  <a:srgbClr val="FF0000"/>
                </a:solidFill>
              </a:rPr>
              <a:t>Ir</a:t>
            </a:r>
            <a:endParaRPr lang="es-CO" sz="1800" b="1" dirty="0">
              <a:solidFill>
                <a:srgbClr val="FF000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14678" y="4286256"/>
            <a:ext cx="78581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err="1" smtClean="0">
                <a:solidFill>
                  <a:srgbClr val="FF0000"/>
                </a:solidFill>
              </a:rPr>
              <a:t>Im</a:t>
            </a:r>
            <a:endParaRPr lang="es-CO" sz="1800" b="1" dirty="0">
              <a:solidFill>
                <a:srgbClr val="FF0000"/>
              </a:solidFill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rot="10800000">
            <a:off x="6215074" y="5214950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143240" y="4929198"/>
            <a:ext cx="9286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 b="1" dirty="0" smtClean="0">
                <a:solidFill>
                  <a:srgbClr val="0070C0"/>
                </a:solidFill>
                <a:latin typeface="+mn-lt"/>
              </a:rPr>
              <a:t>Curva en frio</a:t>
            </a:r>
            <a:endParaRPr lang="es-ES" sz="11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571736" y="5500702"/>
            <a:ext cx="13573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 b="1" dirty="0" smtClean="0">
                <a:solidFill>
                  <a:srgbClr val="FF0000"/>
                </a:solidFill>
                <a:latin typeface="+mn-lt"/>
              </a:rPr>
              <a:t>Curva en caliente</a:t>
            </a:r>
            <a:endParaRPr lang="es-ES" sz="11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22 Conector recto"/>
          <p:cNvCxnSpPr/>
          <p:nvPr/>
        </p:nvCxnSpPr>
        <p:spPr>
          <a:xfrm rot="16200000" flipV="1">
            <a:off x="6965570" y="4107264"/>
            <a:ext cx="642942" cy="794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143504" y="4000504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786314" y="3643314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Zona de no disparo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2128838" y="1447800"/>
          <a:ext cx="4271962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Image Bitmap" r:id="rId3" imgW="2133898" imgH="2314286" progId="PBrush">
                  <p:embed/>
                </p:oleObj>
              </mc:Choice>
              <mc:Fallback>
                <p:oleObj name="Image Bitmap" r:id="rId3" imgW="2133898" imgH="231428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447800"/>
                        <a:ext cx="4271962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215074" y="3000372"/>
            <a:ext cx="1619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u="sng" dirty="0" smtClean="0">
                <a:hlinkClick r:id="rId5" action="ppaction://hlinksldjump"/>
              </a:rPr>
              <a:t>bimetálico</a:t>
            </a:r>
            <a:endParaRPr lang="es-ES" sz="1800" b="1" u="sng" dirty="0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H="1" flipV="1">
            <a:off x="5181600" y="2590800"/>
            <a:ext cx="990600" cy="533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215074" y="3429000"/>
            <a:ext cx="2405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contacto móvil</a:t>
            </a:r>
            <a:endParaRPr lang="es-ES" sz="1800" b="1" dirty="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215074" y="3857628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contacto fijo</a:t>
            </a:r>
            <a:endParaRPr lang="es-ES" sz="1800" b="1" dirty="0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 flipV="1">
            <a:off x="4343400" y="2971800"/>
            <a:ext cx="182880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 flipV="1">
            <a:off x="4648200" y="3505200"/>
            <a:ext cx="1524000" cy="533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215074" y="4786322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Cámara de corte</a:t>
            </a:r>
            <a:endParaRPr lang="es-ES" sz="1800" b="1" dirty="0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H="1" flipV="1">
            <a:off x="5029200" y="4419600"/>
            <a:ext cx="1143000" cy="533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6215074" y="5715016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u="sng" dirty="0" smtClean="0">
                <a:hlinkClick r:id="rId6" action="ppaction://hlinksldjump"/>
              </a:rPr>
              <a:t>circuito magnético</a:t>
            </a:r>
            <a:endParaRPr lang="es-ES" sz="1800" b="1" u="sng" dirty="0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6286512" y="4286256"/>
            <a:ext cx="2333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Cuerno de arco</a:t>
            </a:r>
            <a:endParaRPr lang="es-ES" sz="1800" b="1" dirty="0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H="1" flipV="1">
            <a:off x="5638800" y="4495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V="1">
            <a:off x="2743200" y="1981200"/>
            <a:ext cx="1752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1500166" y="1714488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bornera</a:t>
            </a:r>
            <a:endParaRPr lang="es-ES" sz="1800" b="1" dirty="0"/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1785918" y="2143116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trenza</a:t>
            </a:r>
            <a:endParaRPr lang="es-ES" sz="1800" b="1" dirty="0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2743200" y="2438400"/>
            <a:ext cx="9906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1714480" y="564357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resorte</a:t>
            </a:r>
            <a:endParaRPr lang="es-ES" sz="1800" b="1" dirty="0"/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 flipV="1">
            <a:off x="2819400" y="4876800"/>
            <a:ext cx="2286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 flipH="1" flipV="1">
            <a:off x="3810000" y="4495800"/>
            <a:ext cx="236220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 flipV="1">
            <a:off x="1905000" y="3124200"/>
            <a:ext cx="15240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457200" y="36576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/>
              <a:t>sistema mecánico</a:t>
            </a:r>
            <a:endParaRPr lang="es-ES" sz="1800" b="1" dirty="0"/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>
            <a:off x="1905000" y="4114800"/>
            <a:ext cx="3810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1752600" y="2895600"/>
            <a:ext cx="19050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357158" y="2605088"/>
            <a:ext cx="1624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/>
              <a:t>percutador</a:t>
            </a:r>
            <a:endParaRPr lang="es-ES" sz="1800" b="1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CONSTITUCIÓN TECNOLÓGICA  </a:t>
            </a:r>
            <a:endParaRPr lang="es-E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2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9" name="28 Botón de acción: Ayuda">
            <a:hlinkClick r:id="rId7" action="ppaction://hlinksldjump" highlightClick="1"/>
          </p:cNvPr>
          <p:cNvSpPr/>
          <p:nvPr/>
        </p:nvSpPr>
        <p:spPr>
          <a:xfrm>
            <a:off x="7572396" y="928670"/>
            <a:ext cx="714380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utoUpdateAnimBg="0"/>
      <p:bldP spid="68614" grpId="0" animBg="1"/>
      <p:bldP spid="68615" grpId="0" autoUpdateAnimBg="0"/>
      <p:bldP spid="68618" grpId="0" autoUpdateAnimBg="0"/>
      <p:bldP spid="68619" grpId="0" animBg="1"/>
      <p:bldP spid="68620" grpId="0" animBg="1"/>
      <p:bldP spid="68621" grpId="0" autoUpdateAnimBg="0"/>
      <p:bldP spid="68622" grpId="0" animBg="1"/>
      <p:bldP spid="68625" grpId="0" autoUpdateAnimBg="0"/>
      <p:bldP spid="68628" grpId="0" autoUpdateAnimBg="0"/>
      <p:bldP spid="68629" grpId="0" animBg="1"/>
      <p:bldP spid="68631" grpId="0" animBg="1"/>
      <p:bldP spid="68632" grpId="0" autoUpdateAnimBg="0"/>
      <p:bldP spid="68634" grpId="0" autoUpdateAnimBg="0"/>
      <p:bldP spid="68635" grpId="0" animBg="1"/>
      <p:bldP spid="68636" grpId="0" autoUpdateAnimBg="0"/>
      <p:bldP spid="68641" grpId="0" animBg="1"/>
      <p:bldP spid="68642" grpId="0" animBg="1"/>
      <p:bldP spid="68643" grpId="0" animBg="1"/>
      <p:bldP spid="68644" grpId="0" autoUpdateAnimBg="0"/>
      <p:bldP spid="68645" grpId="0" animBg="1"/>
      <p:bldP spid="68646" grpId="0" animBg="1"/>
      <p:bldP spid="686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428596" y="1071546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protección contra las sobrecargas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(1 &lt; I</a:t>
            </a: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 ≤ 10.In)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se realiza por elemento termo-sensible, el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bimetálico.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En caso de sobrecarga, la deformación del bimetálico provoca el disparo del disyuntor.</a:t>
            </a:r>
            <a:endParaRPr lang="es-ES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1709" name="Object 29"/>
          <p:cNvGraphicFramePr>
            <a:graphicFrameLocks noChangeAspect="1"/>
          </p:cNvGraphicFramePr>
          <p:nvPr/>
        </p:nvGraphicFramePr>
        <p:xfrm>
          <a:off x="928662" y="2357430"/>
          <a:ext cx="25511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Image Bitmap" r:id="rId3" imgW="2219635" imgH="2819794" progId="PBrush">
                  <p:embed/>
                </p:oleObj>
              </mc:Choice>
              <mc:Fallback>
                <p:oleObj name="Image Bitmap" r:id="rId3" imgW="2219635" imgH="2819794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357430"/>
                        <a:ext cx="2551113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30"/>
          <p:cNvGraphicFramePr>
            <a:graphicFrameLocks noChangeAspect="1"/>
          </p:cNvGraphicFramePr>
          <p:nvPr/>
        </p:nvGraphicFramePr>
        <p:xfrm>
          <a:off x="928662" y="2357430"/>
          <a:ext cx="25511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Image Bitmap" r:id="rId5" imgW="2219635" imgH="2819794" progId="PBrush">
                  <p:embed/>
                </p:oleObj>
              </mc:Choice>
              <mc:Fallback>
                <p:oleObj name="Image Bitmap" r:id="rId5" imgW="2219635" imgH="2819794" progId="PBrush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357430"/>
                        <a:ext cx="2551113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1" name="Object 31"/>
          <p:cNvGraphicFramePr>
            <a:graphicFrameLocks noChangeAspect="1"/>
          </p:cNvGraphicFramePr>
          <p:nvPr/>
        </p:nvGraphicFramePr>
        <p:xfrm>
          <a:off x="928662" y="2357430"/>
          <a:ext cx="25511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Image Bitmap" r:id="rId7" imgW="2219635" imgH="2819794" progId="PBrush">
                  <p:embed/>
                </p:oleObj>
              </mc:Choice>
              <mc:Fallback>
                <p:oleObj name="Image Bitmap" r:id="rId7" imgW="2219635" imgH="2819794" progId="PBrush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357430"/>
                        <a:ext cx="2551113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2" name="Object 32"/>
          <p:cNvGraphicFramePr>
            <a:graphicFrameLocks noChangeAspect="1"/>
          </p:cNvGraphicFramePr>
          <p:nvPr/>
        </p:nvGraphicFramePr>
        <p:xfrm>
          <a:off x="928662" y="2357430"/>
          <a:ext cx="25511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Image Bitmap" r:id="rId9" imgW="2219635" imgH="2819794" progId="PBrush">
                  <p:embed/>
                </p:oleObj>
              </mc:Choice>
              <mc:Fallback>
                <p:oleObj name="Image Bitmap" r:id="rId9" imgW="2219635" imgH="2819794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357430"/>
                        <a:ext cx="2551113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3" name="Object 33"/>
          <p:cNvGraphicFramePr>
            <a:graphicFrameLocks noChangeAspect="1"/>
          </p:cNvGraphicFramePr>
          <p:nvPr/>
        </p:nvGraphicFramePr>
        <p:xfrm>
          <a:off x="928662" y="2357430"/>
          <a:ext cx="25511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Image Bitmap" r:id="rId11" imgW="2219635" imgH="2819794" progId="PBrush">
                  <p:embed/>
                </p:oleObj>
              </mc:Choice>
              <mc:Fallback>
                <p:oleObj name="Image Bitmap" r:id="rId11" imgW="2219635" imgH="2819794" progId="PBrus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357430"/>
                        <a:ext cx="2551113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4" name="Object 34"/>
          <p:cNvGraphicFramePr>
            <a:graphicFrameLocks noChangeAspect="1"/>
          </p:cNvGraphicFramePr>
          <p:nvPr/>
        </p:nvGraphicFramePr>
        <p:xfrm>
          <a:off x="928662" y="2357430"/>
          <a:ext cx="25511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Image Bitmap" r:id="rId13" imgW="2219635" imgH="2819794" progId="PBrush">
                  <p:embed/>
                </p:oleObj>
              </mc:Choice>
              <mc:Fallback>
                <p:oleObj name="Image Bitmap" r:id="rId13" imgW="2219635" imgH="2819794" progId="PBrush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357430"/>
                        <a:ext cx="2551113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5" name="Object 35"/>
          <p:cNvGraphicFramePr>
            <a:graphicFrameLocks noChangeAspect="1"/>
          </p:cNvGraphicFramePr>
          <p:nvPr/>
        </p:nvGraphicFramePr>
        <p:xfrm>
          <a:off x="4357686" y="2643182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Image Bitmap" r:id="rId15" imgW="3038095" imgH="2209524" progId="PBrush">
                  <p:embed/>
                </p:oleObj>
              </mc:Choice>
              <mc:Fallback>
                <p:oleObj name="Image Bitmap" r:id="rId15" imgW="3038095" imgH="2209524" progId="PBrush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643182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6" name="Object 36"/>
          <p:cNvGraphicFramePr>
            <a:graphicFrameLocks noChangeAspect="1"/>
          </p:cNvGraphicFramePr>
          <p:nvPr/>
        </p:nvGraphicFramePr>
        <p:xfrm>
          <a:off x="4357686" y="2643182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Image Bitmap" r:id="rId17" imgW="3038095" imgH="2209524" progId="PBrush">
                  <p:embed/>
                </p:oleObj>
              </mc:Choice>
              <mc:Fallback>
                <p:oleObj name="Image Bitmap" r:id="rId17" imgW="3038095" imgH="2209524" progId="PBrush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643182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7" name="Object 37"/>
          <p:cNvGraphicFramePr>
            <a:graphicFrameLocks noChangeAspect="1"/>
          </p:cNvGraphicFramePr>
          <p:nvPr/>
        </p:nvGraphicFramePr>
        <p:xfrm>
          <a:off x="4357686" y="2643182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Image Bitmap" r:id="rId19" imgW="3038095" imgH="2209524" progId="PBrush">
                  <p:embed/>
                </p:oleObj>
              </mc:Choice>
              <mc:Fallback>
                <p:oleObj name="Image Bitmap" r:id="rId19" imgW="3038095" imgH="2209524" progId="PBrush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643182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8" name="Object 38"/>
          <p:cNvGraphicFramePr>
            <a:graphicFrameLocks noChangeAspect="1"/>
          </p:cNvGraphicFramePr>
          <p:nvPr/>
        </p:nvGraphicFramePr>
        <p:xfrm>
          <a:off x="4357686" y="2643182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8" name="Image Bitmap" r:id="rId21" imgW="3038095" imgH="2209524" progId="PBrush">
                  <p:embed/>
                </p:oleObj>
              </mc:Choice>
              <mc:Fallback>
                <p:oleObj name="Image Bitmap" r:id="rId21" imgW="3038095" imgH="2209524" progId="PBrush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643182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¿Cómo protege un disyuntor de las sobrecargas?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143636" y="2928934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Zona térmica </a:t>
            </a:r>
            <a:r>
              <a:rPr lang="es-ES" sz="1600" dirty="0" smtClean="0">
                <a:solidFill>
                  <a:schemeClr val="tx1"/>
                </a:solidFill>
                <a:latin typeface="+mn-lt"/>
              </a:rPr>
              <a:t>Protección contra las sobrecargas 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357950" y="3500438"/>
            <a:ext cx="78581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smtClean="0">
                <a:solidFill>
                  <a:srgbClr val="FF0000"/>
                </a:solidFill>
              </a:rPr>
              <a:t>Ir</a:t>
            </a:r>
            <a:endParaRPr lang="es-CO" sz="1800" b="1" dirty="0">
              <a:solidFill>
                <a:srgbClr val="FF0000"/>
              </a:solidFill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786050" y="642918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dirty="0" smtClean="0">
                <a:solidFill>
                  <a:srgbClr val="FF0000"/>
                </a:solidFill>
                <a:latin typeface="+mn-lt"/>
              </a:rPr>
              <a:t>DISPOSITIVO TÉRMICO</a:t>
            </a:r>
            <a:endParaRPr lang="es-ES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15008" y="5500702"/>
            <a:ext cx="8642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Botón de acción: Hacia atrás o Anterior">
            <a:hlinkClick r:id="rId24" action="ppaction://hlinksldjump" highlightClick="1"/>
          </p:cNvPr>
          <p:cNvSpPr/>
          <p:nvPr/>
        </p:nvSpPr>
        <p:spPr>
          <a:xfrm>
            <a:off x="285720" y="5929330"/>
            <a:ext cx="785818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6" grpId="0" autoUpdateAnimBg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28596" y="1071546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protección contra los cortocircuitos (I</a:t>
            </a: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 &gt; 10.In)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se realiza por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circuito magnético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. En caso de cortocircuito, la corriente atravesando el solenoide crea un campo magnético que expulsa el  percutador contra el contacto móvil.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Image Bitmap" r:id="rId3" imgW="2257740" imgH="2771429" progId="PBrush">
                  <p:embed/>
                </p:oleObj>
              </mc:Choice>
              <mc:Fallback>
                <p:oleObj name="Image Bitmap" r:id="rId3" imgW="2257740" imgH="277142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Image Bitmap" r:id="rId5" imgW="2257740" imgH="2771429" progId="PBrush">
                  <p:embed/>
                </p:oleObj>
              </mc:Choice>
              <mc:Fallback>
                <p:oleObj name="Image Bitmap" r:id="rId5" imgW="2257740" imgH="2771429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Image Bitmap" r:id="rId7" imgW="2257740" imgH="2771429" progId="PBrush">
                  <p:embed/>
                </p:oleObj>
              </mc:Choice>
              <mc:Fallback>
                <p:oleObj name="Image Bitmap" r:id="rId7" imgW="2257740" imgH="2771429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Image Bitmap" r:id="rId9" imgW="2257740" imgH="2771429" progId="PBrush">
                  <p:embed/>
                </p:oleObj>
              </mc:Choice>
              <mc:Fallback>
                <p:oleObj name="Image Bitmap" r:id="rId9" imgW="2257740" imgH="2771429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7" name="Image Bitmap" r:id="rId11" imgW="2257740" imgH="2771429" progId="PBrush">
                  <p:embed/>
                </p:oleObj>
              </mc:Choice>
              <mc:Fallback>
                <p:oleObj name="Image Bitmap" r:id="rId11" imgW="2257740" imgH="2771429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Image Bitmap" r:id="rId13" imgW="2257740" imgH="2771429" progId="PBrush">
                  <p:embed/>
                </p:oleObj>
              </mc:Choice>
              <mc:Fallback>
                <p:oleObj name="Image Bitmap" r:id="rId13" imgW="2257740" imgH="2771429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Image Bitmap" r:id="rId15" imgW="2257740" imgH="2771429" progId="PBrush">
                  <p:embed/>
                </p:oleObj>
              </mc:Choice>
              <mc:Fallback>
                <p:oleObj name="Image Bitmap" r:id="rId15" imgW="2257740" imgH="2771429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Image Bitmap" r:id="rId17" imgW="2257740" imgH="2771429" progId="PBrush">
                  <p:embed/>
                </p:oleObj>
              </mc:Choice>
              <mc:Fallback>
                <p:oleObj name="Image Bitmap" r:id="rId17" imgW="2257740" imgH="2771429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6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Image Bitmap" r:id="rId19" imgW="2257740" imgH="2771429" progId="PBrush">
                  <p:embed/>
                </p:oleObj>
              </mc:Choice>
              <mc:Fallback>
                <p:oleObj name="Image Bitmap" r:id="rId19" imgW="2257740" imgH="2771429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Image Bitmap" r:id="rId21" imgW="2257740" imgH="2771429" progId="PBrush">
                  <p:embed/>
                </p:oleObj>
              </mc:Choice>
              <mc:Fallback>
                <p:oleObj name="Image Bitmap" r:id="rId21" imgW="2257740" imgH="2771429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8"/>
          <p:cNvGraphicFramePr>
            <a:graphicFrameLocks noChangeAspect="1"/>
          </p:cNvGraphicFramePr>
          <p:nvPr/>
        </p:nvGraphicFramePr>
        <p:xfrm>
          <a:off x="857224" y="2285992"/>
          <a:ext cx="2595562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Image Bitmap" r:id="rId23" imgW="2257740" imgH="2771429" progId="PBrush">
                  <p:embed/>
                </p:oleObj>
              </mc:Choice>
              <mc:Fallback>
                <p:oleObj name="Image Bitmap" r:id="rId23" imgW="2257740" imgH="2771429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595562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9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Image Bitmap" r:id="rId25" imgW="3038095" imgH="2209524" progId="PBrush">
                  <p:embed/>
                </p:oleObj>
              </mc:Choice>
              <mc:Fallback>
                <p:oleObj name="Image Bitmap" r:id="rId25" imgW="3038095" imgH="2209524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1" name="Object 23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Image Bitmap" r:id="rId27" imgW="3038095" imgH="2209524" progId="PBrush">
                  <p:embed/>
                </p:oleObj>
              </mc:Choice>
              <mc:Fallback>
                <p:oleObj name="Image Bitmap" r:id="rId27" imgW="3038095" imgH="2209524" progId="PBrus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2" name="Object 24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Image Bitmap" r:id="rId29" imgW="3038095" imgH="2209524" progId="PBrush">
                  <p:embed/>
                </p:oleObj>
              </mc:Choice>
              <mc:Fallback>
                <p:oleObj name="Image Bitmap" r:id="rId29" imgW="3038095" imgH="2209524" progId="PBrus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3" name="Object 25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Image Bitmap" r:id="rId31" imgW="3038095" imgH="2209524" progId="PBrush">
                  <p:embed/>
                </p:oleObj>
              </mc:Choice>
              <mc:Fallback>
                <p:oleObj name="Image Bitmap" r:id="rId31" imgW="3038095" imgH="2209524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4" name="Object 26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Image Bitmap" r:id="rId32" imgW="3038095" imgH="2209524" progId="PBrush">
                  <p:embed/>
                </p:oleObj>
              </mc:Choice>
              <mc:Fallback>
                <p:oleObj name="Image Bitmap" r:id="rId32" imgW="3038095" imgH="2209524" progId="PBrush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5" name="Object 27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Image Bitmap" r:id="rId34" imgW="3038095" imgH="2209524" progId="PBrush">
                  <p:embed/>
                </p:oleObj>
              </mc:Choice>
              <mc:Fallback>
                <p:oleObj name="Image Bitmap" r:id="rId34" imgW="3038095" imgH="2209524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6" name="Object 28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Image Bitmap" r:id="rId35" imgW="3038095" imgH="2209524" progId="PBrush">
                  <p:embed/>
                </p:oleObj>
              </mc:Choice>
              <mc:Fallback>
                <p:oleObj name="Image Bitmap" r:id="rId35" imgW="3038095" imgH="2209524" progId="PBrush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8" name="Object 30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Image Bitmap" r:id="rId37" imgW="3038095" imgH="2209524" progId="PBrush">
                  <p:embed/>
                </p:oleObj>
              </mc:Choice>
              <mc:Fallback>
                <p:oleObj name="Image Bitmap" r:id="rId37" imgW="3038095" imgH="2209524" progId="PBrush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9" name="Object 31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Image Bitmap" r:id="rId39" imgW="3038095" imgH="2209524" progId="PBrush">
                  <p:embed/>
                </p:oleObj>
              </mc:Choice>
              <mc:Fallback>
                <p:oleObj name="Image Bitmap" r:id="rId39" imgW="3038095" imgH="2209524" progId="PBrush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62" name="Object 34"/>
          <p:cNvGraphicFramePr>
            <a:graphicFrameLocks noChangeAspect="1"/>
          </p:cNvGraphicFramePr>
          <p:nvPr/>
        </p:nvGraphicFramePr>
        <p:xfrm>
          <a:off x="4357686" y="2571744"/>
          <a:ext cx="36449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Image Bitmap" r:id="rId41" imgW="3038095" imgH="2209524" progId="PBrush">
                  <p:embed/>
                </p:oleObj>
              </mc:Choice>
              <mc:Fallback>
                <p:oleObj name="Image Bitmap" r:id="rId41" imgW="3038095" imgH="2209524" progId="PBrush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71744"/>
                        <a:ext cx="36449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¿Cómo protege un disyuntor de los cortocircuitos?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72330" y="3286124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Zona magnética </a:t>
            </a:r>
            <a:r>
              <a:rPr lang="es-ES" sz="1600" dirty="0" smtClean="0">
                <a:solidFill>
                  <a:schemeClr val="tx1"/>
                </a:solidFill>
                <a:latin typeface="+mn-lt"/>
              </a:rPr>
              <a:t>Protección contra los cortocircuitos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500958" y="3857628"/>
            <a:ext cx="78581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err="1" smtClean="0">
                <a:solidFill>
                  <a:srgbClr val="FF0000"/>
                </a:solidFill>
              </a:rPr>
              <a:t>Im</a:t>
            </a:r>
            <a:endParaRPr lang="es-CO" sz="1800" b="1" dirty="0">
              <a:solidFill>
                <a:srgbClr val="FF0000"/>
              </a:solidFill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786050" y="642918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dirty="0" smtClean="0">
                <a:solidFill>
                  <a:srgbClr val="FF0000"/>
                </a:solidFill>
                <a:latin typeface="+mn-lt"/>
              </a:rPr>
              <a:t>DISPOSITIVO MAGNÉTICO</a:t>
            </a:r>
            <a:endParaRPr lang="es-ES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715008" y="5500702"/>
            <a:ext cx="8642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Botón de acción: Hacia atrás o Anterior">
            <a:hlinkClick r:id="rId44" action="ppaction://hlinksldjump" highlightClick="1"/>
          </p:cNvPr>
          <p:cNvSpPr/>
          <p:nvPr/>
        </p:nvSpPr>
        <p:spPr>
          <a:xfrm flipH="1">
            <a:off x="285720" y="5929330"/>
            <a:ext cx="714380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00034" y="1071546"/>
            <a:ext cx="8215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protección contra los defectos en modo común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se realiza por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dispositivo diferencial residual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DDR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). La existencia de una corriente de fuga resulta de un defecto en modo común  y es detectada por un sistema diferencial.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2944" name="Object 0"/>
          <p:cNvGraphicFramePr>
            <a:graphicFrameLocks noChangeAspect="1"/>
          </p:cNvGraphicFramePr>
          <p:nvPr/>
        </p:nvGraphicFramePr>
        <p:xfrm>
          <a:off x="4143372" y="3143248"/>
          <a:ext cx="40020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Image Bitmap" r:id="rId3" imgW="3076190" imgH="609524" progId="PBrush">
                  <p:embed/>
                </p:oleObj>
              </mc:Choice>
              <mc:Fallback>
                <p:oleObj name="Image Bitmap" r:id="rId3" imgW="3076190" imgH="609524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143248"/>
                        <a:ext cx="400208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4143372" y="3143248"/>
          <a:ext cx="40020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Image Bitmap" r:id="rId5" imgW="3076190" imgH="609524" progId="PBrush">
                  <p:embed/>
                </p:oleObj>
              </mc:Choice>
              <mc:Fallback>
                <p:oleObj name="Image Bitmap" r:id="rId5" imgW="3076190" imgH="609524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143248"/>
                        <a:ext cx="400208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4143372" y="3143248"/>
          <a:ext cx="40020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Image Bitmap" r:id="rId7" imgW="3076190" imgH="609524" progId="PBrush">
                  <p:embed/>
                </p:oleObj>
              </mc:Choice>
              <mc:Fallback>
                <p:oleObj name="Image Bitmap" r:id="rId7" imgW="3076190" imgH="60952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143248"/>
                        <a:ext cx="400208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857224" y="2285992"/>
          <a:ext cx="2609850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Image Bitmap" r:id="rId9" imgW="2010056" imgH="2476190" progId="PBrush">
                  <p:embed/>
                </p:oleObj>
              </mc:Choice>
              <mc:Fallback>
                <p:oleObj name="Image Bitmap" r:id="rId9" imgW="2010056" imgH="247619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609850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857224" y="2285992"/>
          <a:ext cx="2609850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Image Bitmap" r:id="rId11" imgW="2010056" imgH="2476190" progId="PBrush">
                  <p:embed/>
                </p:oleObj>
              </mc:Choice>
              <mc:Fallback>
                <p:oleObj name="Image Bitmap" r:id="rId11" imgW="2010056" imgH="247619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609850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857224" y="2285992"/>
          <a:ext cx="2609850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Image Bitmap" r:id="rId13" imgW="2010056" imgH="2476190" progId="PBrush">
                  <p:embed/>
                </p:oleObj>
              </mc:Choice>
              <mc:Fallback>
                <p:oleObj name="Image Bitmap" r:id="rId13" imgW="2010056" imgH="2476190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285992"/>
                        <a:ext cx="2609850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¿Cómo protege un disyuntor de los defectos de aislamiento?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786050" y="642918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dirty="0" smtClean="0">
                <a:solidFill>
                  <a:srgbClr val="FF0000"/>
                </a:solidFill>
                <a:latin typeface="+mn-lt"/>
              </a:rPr>
              <a:t>DISPOSITIVO DIFERENCIAL</a:t>
            </a:r>
            <a:endParaRPr lang="es-ES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57818" y="4357694"/>
            <a:ext cx="15180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14282" y="714356"/>
            <a:ext cx="8358246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Las características a considerar para la selección de un disyuntor son: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la tensión asignada de utilización o de empleo </a:t>
            </a:r>
            <a:r>
              <a:rPr lang="es-ES" sz="1800" b="1" dirty="0" err="1" smtClean="0">
                <a:solidFill>
                  <a:schemeClr val="tx1"/>
                </a:solidFill>
                <a:latin typeface="+mn-lt"/>
              </a:rPr>
              <a:t>Ue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la corriente asignada 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In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en condiciones normales (Calibre) ,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el número de polos,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el poder de corte </a:t>
            </a:r>
            <a:r>
              <a:rPr lang="es-ES" sz="1800" b="1" dirty="0" err="1" smtClean="0">
                <a:solidFill>
                  <a:schemeClr val="tx1"/>
                </a:solidFill>
                <a:latin typeface="+mn-lt"/>
              </a:rPr>
              <a:t>P.d.C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s-ES" sz="1800" b="1" dirty="0" err="1" smtClean="0">
                <a:solidFill>
                  <a:schemeClr val="tx1"/>
                </a:solidFill>
                <a:latin typeface="+mn-lt"/>
              </a:rPr>
              <a:t>Icu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) o corriente máxima que puede cortar el disyuntor en </a:t>
            </a:r>
            <a:r>
              <a:rPr lang="es-ES" sz="1800" dirty="0" err="1" smtClean="0">
                <a:solidFill>
                  <a:schemeClr val="tx1"/>
                </a:solidFill>
                <a:latin typeface="+mn-lt"/>
              </a:rPr>
              <a:t>kA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s-ES" sz="1800" b="1" dirty="0" err="1" smtClean="0">
                <a:solidFill>
                  <a:schemeClr val="tx1"/>
                </a:solidFill>
                <a:latin typeface="+mn-lt"/>
              </a:rPr>
              <a:t>Icw</a:t>
            </a:r>
            <a:r>
              <a:rPr lang="es-ES" sz="1800" b="1" dirty="0" smtClean="0">
                <a:solidFill>
                  <a:schemeClr val="tx1"/>
                </a:solidFill>
                <a:latin typeface="+mn-lt"/>
              </a:rPr>
              <a:t> = corriente de corta duración admisible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),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 la curva de disparo según el tipo.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 smtClean="0">
                <a:solidFill>
                  <a:srgbClr val="FF0000"/>
                </a:solidFill>
                <a:latin typeface="+mn-lt"/>
              </a:rPr>
              <a:t>¿</a:t>
            </a: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Como escoger un disyuntor?</a:t>
            </a: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42976" y="3714752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FF0000"/>
                </a:solidFill>
              </a:rPr>
              <a:t>Corriente asignada </a:t>
            </a:r>
            <a:r>
              <a:rPr lang="es-ES" sz="1400" b="1" dirty="0" smtClean="0">
                <a:solidFill>
                  <a:srgbClr val="FF0000"/>
                </a:solidFill>
              </a:rPr>
              <a:t>In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357554" y="3714752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rgbClr val="0070C0"/>
                </a:solidFill>
              </a:rPr>
              <a:t>Tensión asignada </a:t>
            </a:r>
            <a:r>
              <a:rPr lang="es-ES" sz="1400" b="1" dirty="0" err="1" smtClean="0">
                <a:solidFill>
                  <a:srgbClr val="0070C0"/>
                </a:solidFill>
              </a:rPr>
              <a:t>Ue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86446" y="371475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chemeClr val="tx1"/>
                </a:solidFill>
              </a:rPr>
              <a:t>Número de polos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00364" y="4357694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rgbClr val="FF0000"/>
                </a:solidFill>
              </a:rPr>
              <a:t>Poder de corte </a:t>
            </a:r>
            <a:r>
              <a:rPr lang="es-ES" sz="1400" b="1" dirty="0" err="1" smtClean="0">
                <a:solidFill>
                  <a:srgbClr val="FF0000"/>
                </a:solidFill>
              </a:rPr>
              <a:t>P.d.C</a:t>
            </a:r>
            <a:r>
              <a:rPr lang="es-ES" sz="1400" b="1" dirty="0" smtClean="0">
                <a:solidFill>
                  <a:srgbClr val="FF0000"/>
                </a:solidFill>
              </a:rPr>
              <a:t> (</a:t>
            </a:r>
            <a:r>
              <a:rPr lang="es-ES" sz="1400" b="1" dirty="0" err="1" smtClean="0">
                <a:solidFill>
                  <a:srgbClr val="FF0000"/>
                </a:solidFill>
              </a:rPr>
              <a:t>Icu</a:t>
            </a:r>
            <a:r>
              <a:rPr lang="es-ES" sz="1400" b="1" dirty="0" smtClean="0">
                <a:solidFill>
                  <a:srgbClr val="FF0000"/>
                </a:solidFill>
              </a:rPr>
              <a:t>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428992" y="5000636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rgbClr val="00B050"/>
                </a:solidFill>
              </a:rPr>
              <a:t>Curvas de disparo</a:t>
            </a:r>
            <a:endParaRPr lang="es-ES" sz="1400" dirty="0">
              <a:solidFill>
                <a:srgbClr val="00B050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928926" y="5643578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REFERENCIA COMERCIAL</a:t>
            </a:r>
            <a:endParaRPr lang="es-ES" sz="1400" b="1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215074" y="4357694"/>
            <a:ext cx="1752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FF0000"/>
                </a:solidFill>
              </a:rPr>
              <a:t>&gt; </a:t>
            </a:r>
            <a:r>
              <a:rPr lang="es-ES" sz="1400" dirty="0" err="1" smtClean="0">
                <a:solidFill>
                  <a:srgbClr val="FF0000"/>
                </a:solidFill>
              </a:rPr>
              <a:t>Ipcc</a:t>
            </a:r>
            <a:r>
              <a:rPr lang="es-ES" sz="1400" dirty="0" smtClean="0">
                <a:solidFill>
                  <a:srgbClr val="FF0000"/>
                </a:solidFill>
              </a:rPr>
              <a:t>  </a:t>
            </a:r>
            <a:r>
              <a:rPr lang="es-ES" sz="1400" dirty="0" err="1" smtClean="0">
                <a:solidFill>
                  <a:srgbClr val="FF0000"/>
                </a:solidFill>
              </a:rPr>
              <a:t>max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4348" y="3643314"/>
            <a:ext cx="7786742" cy="24288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17" name="16 Conector recto de flecha"/>
          <p:cNvCxnSpPr/>
          <p:nvPr/>
        </p:nvCxnSpPr>
        <p:spPr>
          <a:xfrm rot="16200000" flipH="1">
            <a:off x="4250926" y="5464585"/>
            <a:ext cx="3563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H="1">
            <a:off x="4250926" y="4821644"/>
            <a:ext cx="3563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6200000" flipH="1">
            <a:off x="4250926" y="4178702"/>
            <a:ext cx="3563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11" grpId="0" autoUpdateAnimBg="0"/>
      <p:bldP spid="12" grpId="0" autoUpdateAnimBg="0"/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571472" y="2000240"/>
          <a:ext cx="37639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Image Bitmap" r:id="rId3" imgW="2352381" imgH="2190476" progId="PBrush">
                  <p:embed/>
                </p:oleObj>
              </mc:Choice>
              <mc:Fallback>
                <p:oleObj name="Image Bitmap" r:id="rId3" imgW="2352381" imgH="219047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3763962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571472" y="2000240"/>
          <a:ext cx="37639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Image Bitmap" r:id="rId5" imgW="2352381" imgH="2190476" progId="PBrush">
                  <p:embed/>
                </p:oleObj>
              </mc:Choice>
              <mc:Fallback>
                <p:oleObj name="Image Bitmap" r:id="rId5" imgW="2352381" imgH="219047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3763962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" name="Object 0"/>
          <p:cNvGraphicFramePr>
            <a:graphicFrameLocks noChangeAspect="1"/>
          </p:cNvGraphicFramePr>
          <p:nvPr/>
        </p:nvGraphicFramePr>
        <p:xfrm>
          <a:off x="571472" y="2000240"/>
          <a:ext cx="37639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Image Bitmap" r:id="rId7" imgW="2352381" imgH="2190476" progId="PBrush">
                  <p:embed/>
                </p:oleObj>
              </mc:Choice>
              <mc:Fallback>
                <p:oleObj name="Image Bitmap" r:id="rId7" imgW="2352381" imgH="2190476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3763962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0" y="1785926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Curva B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+mn-lt"/>
              </a:rPr>
              <a:t>Im</a:t>
            </a: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 = 3 a 5 In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Protección de generadores, de cables de grande longitud y de las personas en regímenes  IT y TN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72000" y="2776526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Curva C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+mn-lt"/>
              </a:rPr>
              <a:t>Im</a:t>
            </a: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 = 5 a 10 In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Aplicaciones corrientes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572000" y="3614726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Curva D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+mn-lt"/>
              </a:rPr>
              <a:t>Im</a:t>
            </a: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 = 10 a 14 In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Protección de  circuitos a fuerte corriente de arranque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572000" y="4452926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Curva Z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+mn-lt"/>
              </a:rPr>
              <a:t>Im</a:t>
            </a: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 = 2,4 a 3,6 In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Protección des circuitos electrónicos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572000" y="5291126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200" b="1" dirty="0" smtClean="0">
                <a:solidFill>
                  <a:srgbClr val="FF0000"/>
                </a:solidFill>
                <a:latin typeface="+mn-lt"/>
              </a:rPr>
              <a:t>Curva MA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Disparo: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+mn-lt"/>
              </a:rPr>
              <a:t>Im</a:t>
            </a:r>
            <a:r>
              <a:rPr lang="es-ES" sz="1200" b="1" dirty="0" smtClean="0">
                <a:solidFill>
                  <a:schemeClr val="tx1"/>
                </a:solidFill>
                <a:latin typeface="+mn-lt"/>
              </a:rPr>
              <a:t> = 12,5 In</a:t>
            </a:r>
          </a:p>
          <a:p>
            <a:pPr algn="just">
              <a:spcBef>
                <a:spcPct val="50000"/>
              </a:spcBef>
            </a:pPr>
            <a:r>
              <a:rPr lang="es-ES" sz="1200" u="sng" dirty="0" smtClean="0">
                <a:solidFill>
                  <a:schemeClr val="tx1"/>
                </a:solidFill>
                <a:latin typeface="+mn-lt"/>
              </a:rPr>
              <a:t>Uso:</a:t>
            </a:r>
            <a:r>
              <a:rPr lang="es-ES" sz="1200" dirty="0" smtClean="0">
                <a:solidFill>
                  <a:schemeClr val="tx1"/>
                </a:solidFill>
                <a:latin typeface="+mn-lt"/>
              </a:rPr>
              <a:t> Protección de circuitos guardamotores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571472" y="2000240"/>
          <a:ext cx="37639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Image Bitmap" r:id="rId9" imgW="2352381" imgH="2190476" progId="PBrush">
                  <p:embed/>
                </p:oleObj>
              </mc:Choice>
              <mc:Fallback>
                <p:oleObj name="Image Bitmap" r:id="rId9" imgW="2352381" imgH="219047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3763962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71472" y="2000240"/>
          <a:ext cx="37639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Image Bitmap" r:id="rId11" imgW="2352381" imgH="2190476" progId="PBrush">
                  <p:embed/>
                </p:oleObj>
              </mc:Choice>
              <mc:Fallback>
                <p:oleObj name="Image Bitmap" r:id="rId11" imgW="2352381" imgH="219047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3763962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CURVAS DE DISPARO</a:t>
            </a:r>
            <a:endParaRPr lang="es-E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28596" y="571480"/>
            <a:ext cx="7858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solidFill>
                  <a:srgbClr val="FF0000"/>
                </a:solidFill>
              </a:rPr>
              <a:t>UNIDADES de PROTECCIÓN MAGNETO TÉRMICA (</a:t>
            </a:r>
            <a:r>
              <a:rPr lang="es-ES" sz="2000" dirty="0" smtClean="0">
                <a:solidFill>
                  <a:srgbClr val="FF0000"/>
                </a:solidFill>
                <a:hlinkClick r:id="rId13" action="ppaction://hlinksldjump" tooltip="Sistema MULTI 9"/>
              </a:rPr>
              <a:t>Multi 9</a:t>
            </a:r>
            <a:r>
              <a:rPr lang="es-ES" sz="2000" dirty="0" smtClean="0">
                <a:solidFill>
                  <a:srgbClr val="FF0000"/>
                </a:solidFill>
              </a:rPr>
              <a:t>)…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00034" y="1000108"/>
            <a:ext cx="67151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FF0000"/>
                </a:solidFill>
                <a:latin typeface="+mn-lt"/>
              </a:rPr>
              <a:t>Protección sobrecargas = Corriente asignada o Calibre</a:t>
            </a:r>
            <a:r>
              <a:rPr lang="es-ES" sz="1400" b="1" dirty="0" smtClean="0">
                <a:solidFill>
                  <a:srgbClr val="FF0000"/>
                </a:solidFill>
                <a:latin typeface="+mn-lt"/>
              </a:rPr>
              <a:t> In </a:t>
            </a:r>
            <a:r>
              <a:rPr lang="es-ES" sz="1400" dirty="0" smtClean="0">
                <a:solidFill>
                  <a:srgbClr val="FF0000"/>
                </a:solidFill>
                <a:latin typeface="+mn-lt"/>
              </a:rPr>
              <a:t>= </a:t>
            </a:r>
            <a:r>
              <a:rPr lang="es-ES" sz="1400" b="1" dirty="0" smtClean="0">
                <a:solidFill>
                  <a:srgbClr val="FF0000"/>
                </a:solidFill>
                <a:latin typeface="+mn-lt"/>
              </a:rPr>
              <a:t>Ir</a:t>
            </a:r>
            <a:r>
              <a:rPr lang="es-E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1400" dirty="0" smtClean="0">
                <a:solidFill>
                  <a:srgbClr val="FF0000"/>
                </a:solidFill>
                <a:latin typeface="+mn-lt"/>
                <a:sym typeface="Wingdings 3"/>
              </a:rPr>
              <a:t> Fijo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500034" y="1357298"/>
            <a:ext cx="5072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FF0000"/>
                </a:solidFill>
                <a:latin typeface="+mn-lt"/>
              </a:rPr>
              <a:t>Protección Cortocircuitos = </a:t>
            </a:r>
            <a:r>
              <a:rPr lang="es-ES" sz="1400" b="1" dirty="0" err="1" smtClean="0">
                <a:solidFill>
                  <a:srgbClr val="FF0000"/>
                </a:solidFill>
                <a:latin typeface="+mn-lt"/>
              </a:rPr>
              <a:t>Im</a:t>
            </a:r>
            <a:r>
              <a:rPr lang="es-E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1400" dirty="0" smtClean="0">
                <a:solidFill>
                  <a:srgbClr val="FF0000"/>
                </a:solidFill>
                <a:latin typeface="+mn-lt"/>
                <a:sym typeface="Wingdings 3"/>
              </a:rPr>
              <a:t> Tipo de curva de disparo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4214818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10ms</a:t>
            </a:r>
            <a:endParaRPr lang="es-CO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5" grpId="0" autoUpdateAnimBg="0"/>
      <p:bldP spid="76806" grpId="0" autoUpdateAnimBg="0"/>
      <p:bldP spid="76807" grpId="0" autoUpdateAnimBg="0"/>
      <p:bldP spid="76808" grpId="0" autoUpdateAnimBg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871</Words>
  <Application>Microsoft Office PowerPoint</Application>
  <PresentationFormat>Affichage à l'écran (4:3)</PresentationFormat>
  <Paragraphs>149</Paragraphs>
  <Slides>19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Tema de Office</vt:lpstr>
      <vt:lpstr>Imagen de mapa de bits</vt:lpstr>
      <vt:lpstr>Image Bitmap</vt:lpstr>
      <vt:lpstr>DISTRIBUCIÓN B.T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carlomagno</dc:creator>
  <cp:lastModifiedBy>RNR STI</cp:lastModifiedBy>
  <cp:revision>237</cp:revision>
  <cp:lastPrinted>1601-01-01T00:00:00Z</cp:lastPrinted>
  <dcterms:created xsi:type="dcterms:W3CDTF">2001-06-11T17:08:10Z</dcterms:created>
  <dcterms:modified xsi:type="dcterms:W3CDTF">2013-11-05T10:40:43Z</dcterms:modified>
</cp:coreProperties>
</file>