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36.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42"/>
  </p:notesMasterIdLst>
  <p:sldIdLst>
    <p:sldId id="256" r:id="rId4"/>
    <p:sldId id="319" r:id="rId5"/>
    <p:sldId id="285" r:id="rId6"/>
    <p:sldId id="286" r:id="rId7"/>
    <p:sldId id="287" r:id="rId8"/>
    <p:sldId id="288" r:id="rId9"/>
    <p:sldId id="289" r:id="rId10"/>
    <p:sldId id="290" r:id="rId11"/>
    <p:sldId id="291" r:id="rId12"/>
    <p:sldId id="292" r:id="rId13"/>
    <p:sldId id="293" r:id="rId14"/>
    <p:sldId id="295" r:id="rId15"/>
    <p:sldId id="294"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6" r:id="rId35"/>
    <p:sldId id="314" r:id="rId36"/>
    <p:sldId id="315" r:id="rId37"/>
    <p:sldId id="317" r:id="rId38"/>
    <p:sldId id="318" r:id="rId39"/>
    <p:sldId id="320" r:id="rId40"/>
    <p:sldId id="321" r:id="rId41"/>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6D6F75"/>
    <a:srgbClr val="FFFFCC"/>
    <a:srgbClr val="FF0000"/>
    <a:srgbClr val="00808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75" d="100"/>
          <a:sy n="75" d="100"/>
        </p:scale>
        <p:origin x="-16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_trad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_trad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_trad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129A89-66EA-4523-A9F3-9D5596CD2FB8}" type="slidenum">
              <a:rPr lang="es-ES_tradnl"/>
              <a:pPr/>
              <a:t>‹N°›</a:t>
            </a:fld>
            <a:endParaRPr lang="es-ES_tradnl"/>
          </a:p>
        </p:txBody>
      </p:sp>
    </p:spTree>
    <p:extLst>
      <p:ext uri="{BB962C8B-B14F-4D97-AF65-F5344CB8AC3E}">
        <p14:creationId xmlns:p14="http://schemas.microsoft.com/office/powerpoint/2010/main" val="2560038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6C936-0227-4F2E-9536-45E58946F7B8}" type="slidenum">
              <a:rPr lang="es-ES_tradnl"/>
              <a:pPr/>
              <a:t>1</a:t>
            </a:fld>
            <a:endParaRPr lang="es-ES_tradnl"/>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C5DC0-A0CA-4E46-82E7-98048D85FC72}" type="slidenum">
              <a:rPr lang="es-ES_tradnl"/>
              <a:pPr/>
              <a:t>11</a:t>
            </a:fld>
            <a:endParaRPr lang="es-ES_tradnl"/>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E8DEB-2C30-4424-A02E-0E471F4BC0BD}" type="slidenum">
              <a:rPr lang="es-ES_tradnl"/>
              <a:pPr/>
              <a:t>12</a:t>
            </a:fld>
            <a:endParaRPr lang="es-ES_tradnl"/>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8FD6D-6592-4F74-9BC4-4CC331786BE1}" type="slidenum">
              <a:rPr lang="es-ES_tradnl"/>
              <a:pPr/>
              <a:t>13</a:t>
            </a:fld>
            <a:endParaRPr lang="es-ES_tradnl"/>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7E956-326F-4914-85F1-8FB86947C4D8}" type="slidenum">
              <a:rPr lang="es-ES_tradnl"/>
              <a:pPr/>
              <a:t>14</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503C9-9FA1-4AD5-B509-610B02A4795C}" type="slidenum">
              <a:rPr lang="es-ES_tradnl"/>
              <a:pPr/>
              <a:t>15</a:t>
            </a:fld>
            <a:endParaRPr lang="es-ES_tradnl"/>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7E1F3-B623-4E95-BEC3-E6BDD56EFD2A}" type="slidenum">
              <a:rPr lang="es-ES_tradnl"/>
              <a:pPr/>
              <a:t>16</a:t>
            </a:fld>
            <a:endParaRPr lang="es-ES_tradnl"/>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042BE-F97E-4038-8C3A-9382E6B3383E}" type="slidenum">
              <a:rPr lang="es-ES_tradnl"/>
              <a:pPr/>
              <a:t>17</a:t>
            </a:fld>
            <a:endParaRPr lang="es-ES_tradnl"/>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2ECE0-7258-41B4-B3D4-6295F7B0E8F4}" type="slidenum">
              <a:rPr lang="es-ES_tradnl"/>
              <a:pPr/>
              <a:t>18</a:t>
            </a:fld>
            <a:endParaRPr lang="es-ES_trad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42AB2-3100-4D50-83A8-5B5F732CF7F7}" type="slidenum">
              <a:rPr lang="es-ES_tradnl"/>
              <a:pPr/>
              <a:t>19</a:t>
            </a:fld>
            <a:endParaRPr lang="es-ES_tradnl"/>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05FF-F8FE-42D8-A67A-FC88C8E34339}" type="slidenum">
              <a:rPr lang="es-ES_tradnl"/>
              <a:pPr/>
              <a:t>20</a:t>
            </a:fld>
            <a:endParaRPr lang="es-ES_tradnl"/>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24798-B7F9-409D-8BFF-35B91B858114}" type="slidenum">
              <a:rPr lang="es-ES_tradnl"/>
              <a:pPr/>
              <a:t>3</a:t>
            </a:fld>
            <a:endParaRPr lang="es-ES_tradnl"/>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A2E7-CBF4-48BB-B7EB-AAD1EBF0B8E0}" type="slidenum">
              <a:rPr lang="es-ES_tradnl"/>
              <a:pPr/>
              <a:t>21</a:t>
            </a:fld>
            <a:endParaRPr lang="es-ES_tradnl"/>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CCBB7-AFEC-447F-A4FA-2F53D8CD96A1}" type="slidenum">
              <a:rPr lang="es-ES_tradnl"/>
              <a:pPr/>
              <a:t>22</a:t>
            </a:fld>
            <a:endParaRPr lang="es-ES_tradnl"/>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13529-8848-4121-9A11-20FFAB51D447}" type="slidenum">
              <a:rPr lang="es-ES_tradnl"/>
              <a:pPr/>
              <a:t>23</a:t>
            </a:fld>
            <a:endParaRPr lang="es-ES_tradnl"/>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31757-94D9-4061-996A-2612A404B7F1}" type="slidenum">
              <a:rPr lang="es-ES_tradnl"/>
              <a:pPr/>
              <a:t>24</a:t>
            </a:fld>
            <a:endParaRPr lang="es-ES_tradnl"/>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6B5B6-B0DF-4042-A617-A964CB968138}" type="slidenum">
              <a:rPr lang="es-ES_tradnl"/>
              <a:pPr/>
              <a:t>25</a:t>
            </a:fld>
            <a:endParaRPr lang="es-ES_tradnl"/>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97F6-AFC8-424E-B2E0-543439487BDA}" type="slidenum">
              <a:rPr lang="es-ES_tradnl"/>
              <a:pPr/>
              <a:t>26</a:t>
            </a:fld>
            <a:endParaRPr lang="es-ES_tradnl"/>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6C555-EAE4-4504-ACC2-CD6950F1C376}" type="slidenum">
              <a:rPr lang="es-ES_tradnl"/>
              <a:pPr/>
              <a:t>27</a:t>
            </a:fld>
            <a:endParaRPr lang="es-ES_tradnl"/>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3F507-41EB-4375-9A01-12A17FF176D5}" type="slidenum">
              <a:rPr lang="es-ES_tradnl"/>
              <a:pPr/>
              <a:t>28</a:t>
            </a:fld>
            <a:endParaRPr lang="es-ES_tradnl"/>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8DB66-5E6F-4745-A968-1EC5B15BC628}" type="slidenum">
              <a:rPr lang="es-ES_tradnl"/>
              <a:pPr/>
              <a:t>29</a:t>
            </a:fld>
            <a:endParaRPr lang="es-ES_tradnl"/>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A257B-0007-4C48-A9C3-0C9B461C051D}" type="slidenum">
              <a:rPr lang="es-ES_tradnl"/>
              <a:pPr/>
              <a:t>30</a:t>
            </a:fld>
            <a:endParaRPr lang="es-ES_tradnl"/>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ABA0F-8000-4000-956F-2148FB60E718}" type="slidenum">
              <a:rPr lang="es-ES_tradnl"/>
              <a:pPr/>
              <a:t>4</a:t>
            </a:fld>
            <a:endParaRPr lang="es-ES_tradnl"/>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A7AA1-F631-4F13-8D4E-29A23E74EB0F}" type="slidenum">
              <a:rPr lang="es-ES_tradnl"/>
              <a:pPr/>
              <a:t>31</a:t>
            </a:fld>
            <a:endParaRPr lang="es-ES_tradnl"/>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FE982-CDD5-4A40-9977-552691F92BC4}" type="slidenum">
              <a:rPr lang="es-ES_tradnl"/>
              <a:pPr/>
              <a:t>32</a:t>
            </a:fld>
            <a:endParaRPr lang="es-ES_tradnl"/>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CF51F-D2E5-4FE2-9B19-89EBC1BB335D}" type="slidenum">
              <a:rPr lang="es-ES_tradnl"/>
              <a:pPr/>
              <a:t>33</a:t>
            </a:fld>
            <a:endParaRPr lang="es-ES_tradnl"/>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DA7F7-548D-4319-A6E6-6392C0E3BC73}" type="slidenum">
              <a:rPr lang="es-ES_tradnl"/>
              <a:pPr/>
              <a:t>34</a:t>
            </a:fld>
            <a:endParaRPr lang="es-ES_tradnl"/>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92CEE-AB19-4307-BFFB-38D6C1BDA1C6}" type="slidenum">
              <a:rPr lang="es-ES_tradnl"/>
              <a:pPr/>
              <a:t>35</a:t>
            </a:fld>
            <a:endParaRPr lang="es-ES_tradnl"/>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6FED4-2ABD-4961-9FEA-6E0F8A9240D0}" type="slidenum">
              <a:rPr lang="es-ES_tradnl"/>
              <a:pPr/>
              <a:t>36</a:t>
            </a:fld>
            <a:endParaRPr lang="es-ES_tradnl"/>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75A20-410F-4BA1-B236-27C83E970A85}" type="slidenum">
              <a:rPr lang="es-ES_tradnl"/>
              <a:pPr/>
              <a:t>37</a:t>
            </a:fld>
            <a:endParaRPr lang="es-ES_tradnl"/>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162ED-B9C9-48F2-BD08-A609E112411E}" type="slidenum">
              <a:rPr lang="es-ES_tradnl"/>
              <a:pPr/>
              <a:t>5</a:t>
            </a:fld>
            <a:endParaRPr lang="es-ES_tradnl"/>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89F9D-A52F-484C-B506-7FD98964AE87}" type="slidenum">
              <a:rPr lang="es-ES_tradnl"/>
              <a:pPr/>
              <a:t>6</a:t>
            </a:fld>
            <a:endParaRPr lang="es-ES_tradnl"/>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BCC6D-47BD-4031-907D-E9854CC1EA01}" type="slidenum">
              <a:rPr lang="es-ES_tradnl"/>
              <a:pPr/>
              <a:t>7</a:t>
            </a:fld>
            <a:endParaRPr lang="es-ES_tradnl"/>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8720C-1986-4E28-B8C7-A509668ACA87}" type="slidenum">
              <a:rPr lang="es-ES_tradnl"/>
              <a:pPr/>
              <a:t>8</a:t>
            </a:fld>
            <a:endParaRPr lang="es-ES_tradnl"/>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F3D5F-7F04-4032-B74C-EF56670C9AA7}" type="slidenum">
              <a:rPr lang="es-ES_tradnl"/>
              <a:pPr/>
              <a:t>9</a:t>
            </a:fld>
            <a:endParaRPr lang="es-ES_tradnl"/>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9556B-D7D8-40BA-BCA5-51FFF5009AEA}" type="slidenum">
              <a:rPr lang="es-ES_tradnl"/>
              <a:pPr/>
              <a:t>10</a:t>
            </a:fld>
            <a:endParaRPr lang="es-ES_tradnl"/>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1E4B4BA2-C344-4E68-A37C-C8BCDB678C9C}" type="slidenum">
              <a:rPr lang="es-ES_tradnl"/>
              <a:pPr/>
              <a:t>‹N°›</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5215CACA-F42E-45C3-B399-5B204DF2A1D7}" type="slidenum">
              <a:rPr lang="es-ES_tradnl"/>
              <a:pPr/>
              <a:t>‹N°›</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5FF9A76F-4642-44D4-84C8-229C48848BBF}" type="slidenum">
              <a:rPr lang="es-ES_tradnl"/>
              <a:pPr/>
              <a:t>‹N°›</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_tradnl"/>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_tradnl"/>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9366B20F-24C5-4A6A-9282-8D35C88EE5C8}" type="slidenum">
              <a:rPr lang="es-ES_tradnl"/>
              <a:pPr/>
              <a:t>‹N°›</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31800" y="77788"/>
            <a:ext cx="8280400" cy="1550987"/>
          </a:xfrm>
        </p:spPr>
        <p:txBody>
          <a:bodyPr/>
          <a:lstStyle>
            <a:lvl1pPr>
              <a:defRPr sz="4800"/>
            </a:lvl1pPr>
          </a:lstStyle>
          <a:p>
            <a:r>
              <a:rPr lang="en-GB"/>
              <a:t>title</a:t>
            </a:r>
          </a:p>
        </p:txBody>
      </p:sp>
      <p:sp>
        <p:nvSpPr>
          <p:cNvPr id="15363" name="Rectangle 3"/>
          <p:cNvSpPr>
            <a:spLocks noGrp="1" noChangeArrowheads="1"/>
          </p:cNvSpPr>
          <p:nvPr>
            <p:ph type="subTitle" idx="1"/>
          </p:nvPr>
        </p:nvSpPr>
        <p:spPr>
          <a:xfrm>
            <a:off x="431800" y="1773238"/>
            <a:ext cx="4968875" cy="1655762"/>
          </a:xfrm>
        </p:spPr>
        <p:txBody>
          <a:bodyPr tIns="45720" rIns="54000" bIns="45720"/>
          <a:lstStyle>
            <a:lvl1pPr marL="0" indent="0">
              <a:buFont typeface="Arial" charset="0"/>
              <a:buNone/>
              <a:defRPr>
                <a:solidFill>
                  <a:schemeClr val="tx1"/>
                </a:solidFill>
              </a:defRPr>
            </a:lvl1pPr>
          </a:lstStyle>
          <a:p>
            <a:r>
              <a:rPr lang="en-GB"/>
              <a:t>sub-title</a:t>
            </a:r>
          </a:p>
        </p:txBody>
      </p:sp>
      <p:sp>
        <p:nvSpPr>
          <p:cNvPr id="15364" name="Rectangle 4"/>
          <p:cNvSpPr>
            <a:spLocks noGrp="1" noChangeArrowheads="1"/>
          </p:cNvSpPr>
          <p:nvPr>
            <p:ph type="ftr" sz="quarter" idx="3"/>
          </p:nvPr>
        </p:nvSpPr>
        <p:spPr bwMode="auto">
          <a:xfrm>
            <a:off x="6372225" y="5229225"/>
            <a:ext cx="2270125" cy="1368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9600"/>
            </a:lvl1pPr>
          </a:lstStyle>
          <a:p>
            <a:endParaRPr lang="fr-FR"/>
          </a:p>
        </p:txBody>
      </p:sp>
      <p:sp>
        <p:nvSpPr>
          <p:cNvPr id="15365" name="Rectangle 5"/>
          <p:cNvSpPr>
            <a:spLocks noChangeArrowheads="1"/>
          </p:cNvSpPr>
          <p:nvPr/>
        </p:nvSpPr>
        <p:spPr bwMode="auto">
          <a:xfrm>
            <a:off x="468313" y="6577013"/>
            <a:ext cx="822325"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Schneider Electric</a:t>
            </a:r>
          </a:p>
        </p:txBody>
      </p:sp>
      <p:sp>
        <p:nvSpPr>
          <p:cNvPr id="15366" name="Rectangle 6"/>
          <p:cNvSpPr>
            <a:spLocks noChangeArrowheads="1"/>
          </p:cNvSpPr>
          <p:nvPr/>
        </p:nvSpPr>
        <p:spPr bwMode="auto">
          <a:xfrm>
            <a:off x="8604250" y="6599238"/>
            <a:ext cx="288925" cy="69850"/>
          </a:xfrm>
          <a:prstGeom prst="rect">
            <a:avLst/>
          </a:prstGeom>
          <a:noFill/>
          <a:ln w="9525">
            <a:noFill/>
            <a:miter lim="800000"/>
            <a:headEnd/>
            <a:tailEnd/>
          </a:ln>
          <a:effectLst/>
        </p:spPr>
        <p:txBody>
          <a:bodyPr lIns="0" tIns="0" rIns="0" bIns="0"/>
          <a:lstStyle/>
          <a:p>
            <a:pPr defTabSz="661988" eaLnBrk="0" hangingPunct="0"/>
            <a:fld id="{2390D816-03C6-43C5-B27A-43B261CC6F85}" type="slidenum">
              <a:rPr lang="fr-FR" sz="800">
                <a:solidFill>
                  <a:schemeClr val="bg2"/>
                </a:solidFill>
              </a:rPr>
              <a:pPr defTabSz="661988" eaLnBrk="0" hangingPunct="0"/>
              <a:t>‹N°›</a:t>
            </a:fld>
            <a:endParaRPr lang="fr-FR" sz="800">
              <a:solidFill>
                <a:schemeClr val="bg2"/>
              </a:solidFill>
            </a:endParaRPr>
          </a:p>
        </p:txBody>
      </p:sp>
      <p:sp>
        <p:nvSpPr>
          <p:cNvPr id="15367" name="Rectangle 7"/>
          <p:cNvSpPr>
            <a:spLocks noChangeArrowheads="1"/>
          </p:cNvSpPr>
          <p:nvPr/>
        </p:nvSpPr>
        <p:spPr bwMode="auto">
          <a:xfrm>
            <a:off x="1325563" y="6577013"/>
            <a:ext cx="2486025"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 Centro Competencia Técnica- Javier Aracil – 02.2010</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318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11B4196B-F75C-49D5-B147-1CA69A471A09}" type="slidenum">
              <a:rPr lang="es-ES_tradnl"/>
              <a:pPr/>
              <a:t>‹N°›</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2100" y="77788"/>
            <a:ext cx="2070100" cy="62214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31800" y="77788"/>
            <a:ext cx="6057900" cy="62214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431800" y="77788"/>
            <a:ext cx="8280400" cy="1550987"/>
          </a:xfrm>
        </p:spPr>
        <p:txBody>
          <a:bodyPr/>
          <a:lstStyle>
            <a:lvl1pPr>
              <a:defRPr sz="4800"/>
            </a:lvl1pPr>
          </a:lstStyle>
          <a:p>
            <a:r>
              <a:rPr lang="en-GB"/>
              <a:t>title</a:t>
            </a:r>
          </a:p>
        </p:txBody>
      </p:sp>
      <p:sp>
        <p:nvSpPr>
          <p:cNvPr id="134147" name="Rectangle 3"/>
          <p:cNvSpPr>
            <a:spLocks noGrp="1" noChangeArrowheads="1"/>
          </p:cNvSpPr>
          <p:nvPr>
            <p:ph type="subTitle" idx="1"/>
          </p:nvPr>
        </p:nvSpPr>
        <p:spPr>
          <a:xfrm>
            <a:off x="431800" y="1773238"/>
            <a:ext cx="4968875" cy="1655762"/>
          </a:xfrm>
        </p:spPr>
        <p:txBody>
          <a:bodyPr tIns="45720" rIns="54000" bIns="45720"/>
          <a:lstStyle>
            <a:lvl1pPr marL="0" indent="0">
              <a:buFont typeface="Arial" charset="0"/>
              <a:buNone/>
              <a:defRPr>
                <a:solidFill>
                  <a:schemeClr val="tx1"/>
                </a:solidFill>
              </a:defRPr>
            </a:lvl1pPr>
          </a:lstStyle>
          <a:p>
            <a:r>
              <a:rPr lang="en-GB"/>
              <a:t>sub-title</a:t>
            </a:r>
          </a:p>
        </p:txBody>
      </p:sp>
      <p:sp>
        <p:nvSpPr>
          <p:cNvPr id="134148" name="Rectangle 4"/>
          <p:cNvSpPr>
            <a:spLocks noGrp="1" noChangeArrowheads="1"/>
          </p:cNvSpPr>
          <p:nvPr>
            <p:ph type="ftr" sz="quarter" idx="3"/>
          </p:nvPr>
        </p:nvSpPr>
        <p:spPr bwMode="auto">
          <a:xfrm>
            <a:off x="6372225" y="5229225"/>
            <a:ext cx="2270125" cy="1368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9600"/>
            </a:lvl1pPr>
          </a:lstStyle>
          <a:p>
            <a:endParaRPr lang="fr-FR"/>
          </a:p>
        </p:txBody>
      </p:sp>
      <p:pic>
        <p:nvPicPr>
          <p:cNvPr id="134149" name="Picture 5" descr="Logo SE A4 Blanc"/>
          <p:cNvPicPr>
            <a:picLocks noChangeAspect="1" noChangeArrowheads="1"/>
          </p:cNvPicPr>
          <p:nvPr/>
        </p:nvPicPr>
        <p:blipFill>
          <a:blip r:embed="rId3"/>
          <a:srcRect/>
          <a:stretch>
            <a:fillRect/>
          </a:stretch>
        </p:blipFill>
        <p:spPr bwMode="auto">
          <a:xfrm>
            <a:off x="6227763" y="5734050"/>
            <a:ext cx="2576512" cy="941388"/>
          </a:xfrm>
          <a:prstGeom prst="rect">
            <a:avLst/>
          </a:prstGeom>
          <a:noFill/>
        </p:spPr>
      </p:pic>
    </p:spTree>
  </p:cSld>
  <p:clrMapOvr>
    <a:overrideClrMapping bg1="dk2" tx1="lt1" bg2="dk1" tx2="lt2" accent1="accent1" accent2="accent2" accent3="accent3" accent4="accent4" accent5="accent5" accent6="accent6" hlink="hlink" folHlink="folHlink"/>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318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951E8100-655B-4BA8-AF40-D84770734742}" type="slidenum">
              <a:rPr lang="es-ES_tradnl"/>
              <a:pPr/>
              <a:t>‹N°›</a:t>
            </a:fld>
            <a:endParaRPr lang="es-ES_trad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2100" y="77788"/>
            <a:ext cx="2070100" cy="62214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31800" y="77788"/>
            <a:ext cx="6057900" cy="62214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E37D1568-3BAA-4451-8972-20924E1D0B1B}" type="slidenum">
              <a:rPr lang="es-ES_tradnl"/>
              <a:pPr/>
              <a:t>‹N°›</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p>
        </p:txBody>
      </p:sp>
      <p:sp>
        <p:nvSpPr>
          <p:cNvPr id="8" name="7 Marcador de pie de página"/>
          <p:cNvSpPr>
            <a:spLocks noGrp="1"/>
          </p:cNvSpPr>
          <p:nvPr>
            <p:ph type="ftr" sz="quarter" idx="11"/>
          </p:nvPr>
        </p:nvSpPr>
        <p:spPr/>
        <p:txBody>
          <a:bodyPr/>
          <a:lstStyle>
            <a:lvl1pPr>
              <a:defRPr/>
            </a:lvl1pPr>
          </a:lstStyle>
          <a:p>
            <a:endParaRPr lang="es-ES_tradnl"/>
          </a:p>
        </p:txBody>
      </p:sp>
      <p:sp>
        <p:nvSpPr>
          <p:cNvPr id="9" name="8 Marcador de número de diapositiva"/>
          <p:cNvSpPr>
            <a:spLocks noGrp="1"/>
          </p:cNvSpPr>
          <p:nvPr>
            <p:ph type="sldNum" sz="quarter" idx="12"/>
          </p:nvPr>
        </p:nvSpPr>
        <p:spPr/>
        <p:txBody>
          <a:bodyPr/>
          <a:lstStyle>
            <a:lvl1pPr>
              <a:defRPr/>
            </a:lvl1pPr>
          </a:lstStyle>
          <a:p>
            <a:fld id="{41561048-5374-456D-BBD6-336A58E1E097}" type="slidenum">
              <a:rPr lang="es-ES_tradnl"/>
              <a:pPr/>
              <a:t>‹N°›</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p>
        </p:txBody>
      </p:sp>
      <p:sp>
        <p:nvSpPr>
          <p:cNvPr id="4" name="3 Marcador de pie de página"/>
          <p:cNvSpPr>
            <a:spLocks noGrp="1"/>
          </p:cNvSpPr>
          <p:nvPr>
            <p:ph type="ftr" sz="quarter" idx="11"/>
          </p:nvPr>
        </p:nvSpPr>
        <p:spPr/>
        <p:txBody>
          <a:bodyPr/>
          <a:lstStyle>
            <a:lvl1pPr>
              <a:defRPr/>
            </a:lvl1pPr>
          </a:lstStyle>
          <a:p>
            <a:endParaRPr lang="es-ES_tradnl"/>
          </a:p>
        </p:txBody>
      </p:sp>
      <p:sp>
        <p:nvSpPr>
          <p:cNvPr id="5" name="4 Marcador de número de diapositiva"/>
          <p:cNvSpPr>
            <a:spLocks noGrp="1"/>
          </p:cNvSpPr>
          <p:nvPr>
            <p:ph type="sldNum" sz="quarter" idx="12"/>
          </p:nvPr>
        </p:nvSpPr>
        <p:spPr/>
        <p:txBody>
          <a:bodyPr/>
          <a:lstStyle>
            <a:lvl1pPr>
              <a:defRPr/>
            </a:lvl1pPr>
          </a:lstStyle>
          <a:p>
            <a:fld id="{2506403B-B94F-4B3B-B04B-926BD90F0B50}" type="slidenum">
              <a:rPr lang="es-ES_tradnl"/>
              <a:pPr/>
              <a:t>‹N°›</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p>
        </p:txBody>
      </p:sp>
      <p:sp>
        <p:nvSpPr>
          <p:cNvPr id="3" name="2 Marcador de pie de página"/>
          <p:cNvSpPr>
            <a:spLocks noGrp="1"/>
          </p:cNvSpPr>
          <p:nvPr>
            <p:ph type="ftr" sz="quarter" idx="11"/>
          </p:nvPr>
        </p:nvSpPr>
        <p:spPr/>
        <p:txBody>
          <a:bodyPr/>
          <a:lstStyle>
            <a:lvl1pPr>
              <a:defRPr/>
            </a:lvl1pPr>
          </a:lstStyle>
          <a:p>
            <a:endParaRPr lang="es-ES_tradnl"/>
          </a:p>
        </p:txBody>
      </p:sp>
      <p:sp>
        <p:nvSpPr>
          <p:cNvPr id="4" name="3 Marcador de número de diapositiva"/>
          <p:cNvSpPr>
            <a:spLocks noGrp="1"/>
          </p:cNvSpPr>
          <p:nvPr>
            <p:ph type="sldNum" sz="quarter" idx="12"/>
          </p:nvPr>
        </p:nvSpPr>
        <p:spPr/>
        <p:txBody>
          <a:bodyPr/>
          <a:lstStyle>
            <a:lvl1pPr>
              <a:defRPr/>
            </a:lvl1pPr>
          </a:lstStyle>
          <a:p>
            <a:fld id="{3DCD2A0F-B838-4ACB-979D-1CD0930DE366}" type="slidenum">
              <a:rPr lang="es-ES_tradnl"/>
              <a:pPr/>
              <a:t>‹N°›</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A65A7738-1B3E-4304-9971-06504A4AB5A5}" type="slidenum">
              <a:rPr lang="es-ES_tradnl"/>
              <a:pPr/>
              <a:t>‹N°›</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BBD2D1DE-2038-4EF1-BE8A-1EFF0109DCFC}" type="slidenum">
              <a:rPr lang="es-ES_tradnl"/>
              <a:pPr/>
              <a:t>‹N°›</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9BD627-D03C-4035-9918-9D9624B48157}" type="slidenum">
              <a:rPr lang="es-ES_tradnl"/>
              <a:pPr/>
              <a:t>‹N°›</a:t>
            </a:fld>
            <a:endParaRPr lang="es-ES_tradn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68313" y="6577013"/>
            <a:ext cx="822325"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Schneider Electric</a:t>
            </a:r>
          </a:p>
        </p:txBody>
      </p:sp>
      <p:sp>
        <p:nvSpPr>
          <p:cNvPr id="14339" name="Rectangle 3"/>
          <p:cNvSpPr>
            <a:spLocks noChangeArrowheads="1"/>
          </p:cNvSpPr>
          <p:nvPr/>
        </p:nvSpPr>
        <p:spPr bwMode="auto">
          <a:xfrm>
            <a:off x="8604250" y="6599238"/>
            <a:ext cx="288925" cy="69850"/>
          </a:xfrm>
          <a:prstGeom prst="rect">
            <a:avLst/>
          </a:prstGeom>
          <a:noFill/>
          <a:ln w="9525">
            <a:noFill/>
            <a:miter lim="800000"/>
            <a:headEnd/>
            <a:tailEnd/>
          </a:ln>
          <a:effectLst/>
        </p:spPr>
        <p:txBody>
          <a:bodyPr lIns="0" tIns="0" rIns="0" bIns="0"/>
          <a:lstStyle/>
          <a:p>
            <a:pPr defTabSz="661988" eaLnBrk="0" hangingPunct="0"/>
            <a:fld id="{5F0A372F-FFF1-4C12-8347-951F4DF4C08C}" type="slidenum">
              <a:rPr lang="fr-FR" sz="800">
                <a:solidFill>
                  <a:schemeClr val="bg2"/>
                </a:solidFill>
              </a:rPr>
              <a:pPr defTabSz="661988" eaLnBrk="0" hangingPunct="0"/>
              <a:t>‹N°›</a:t>
            </a:fld>
            <a:endParaRPr lang="fr-FR" sz="800">
              <a:solidFill>
                <a:schemeClr val="bg2"/>
              </a:solidFill>
            </a:endParaRPr>
          </a:p>
        </p:txBody>
      </p:sp>
      <p:sp>
        <p:nvSpPr>
          <p:cNvPr id="14340" name="Rectangle 4"/>
          <p:cNvSpPr>
            <a:spLocks noGrp="1" noChangeArrowheads="1"/>
          </p:cNvSpPr>
          <p:nvPr>
            <p:ph type="body" idx="1"/>
          </p:nvPr>
        </p:nvSpPr>
        <p:spPr bwMode="auto">
          <a:xfrm>
            <a:off x="431800" y="1773238"/>
            <a:ext cx="8280400" cy="4525962"/>
          </a:xfrm>
          <a:prstGeom prst="rect">
            <a:avLst/>
          </a:prstGeom>
          <a:noFill/>
          <a:ln w="9525">
            <a:noFill/>
            <a:miter lim="800000"/>
            <a:headEnd/>
            <a:tailEnd/>
          </a:ln>
          <a:effectLst/>
        </p:spPr>
        <p:txBody>
          <a:bodyPr vert="horz" wrap="square" lIns="0" tIns="0" rIns="18000" bIns="1080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p:txBody>
      </p:sp>
      <p:sp>
        <p:nvSpPr>
          <p:cNvPr id="14341" name="Rectangle 5"/>
          <p:cNvSpPr>
            <a:spLocks noGrp="1" noChangeArrowheads="1"/>
          </p:cNvSpPr>
          <p:nvPr>
            <p:ph type="title"/>
          </p:nvPr>
        </p:nvSpPr>
        <p:spPr bwMode="auto">
          <a:xfrm>
            <a:off x="431800" y="77788"/>
            <a:ext cx="8280400" cy="1150937"/>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p>
            <a:pPr lvl="0"/>
            <a:r>
              <a:rPr lang="en-GB" smtClean="0"/>
              <a:t>Title</a:t>
            </a:r>
          </a:p>
        </p:txBody>
      </p:sp>
      <p:sp>
        <p:nvSpPr>
          <p:cNvPr id="14342" name="Rectangle 6"/>
          <p:cNvSpPr>
            <a:spLocks noChangeArrowheads="1"/>
          </p:cNvSpPr>
          <p:nvPr/>
        </p:nvSpPr>
        <p:spPr bwMode="auto">
          <a:xfrm>
            <a:off x="1325563" y="6577013"/>
            <a:ext cx="2457450"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 Centro Competencia Técnica- Javier Aracil – 260610</a:t>
            </a:r>
          </a:p>
        </p:txBody>
      </p:sp>
    </p:spTree>
  </p:cSld>
  <p:clrMap bg1="lt1" tx1="dk1" bg2="lt2" tx2="dk2" accent1="accent1" accent2="accent2" accent3="accent3" accent4="accent4" accent5="accent5" accent6="accent6" hlink="hlink" folHlink="folHlink"/>
  <p:sldLayoutIdLst>
    <p:sldLayoutId id="2147483650"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advClick="0"/>
  <p:timing>
    <p:tnLst>
      <p:par>
        <p:cTn id="1" dur="indefinite" restart="never" nodeType="tmRoot"/>
      </p:par>
    </p:tnLst>
  </p:timing>
  <p:txStyles>
    <p:titleStyle>
      <a:lvl1pPr algn="l" rtl="0" fontAlgn="base">
        <a:spcBef>
          <a:spcPct val="0"/>
        </a:spcBef>
        <a:spcAft>
          <a:spcPct val="0"/>
        </a:spcAft>
        <a:defRPr sz="36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Arial" charset="0"/>
        </a:defRPr>
      </a:lvl2pPr>
      <a:lvl3pPr algn="l" rtl="0" fontAlgn="base">
        <a:spcBef>
          <a:spcPct val="0"/>
        </a:spcBef>
        <a:spcAft>
          <a:spcPct val="0"/>
        </a:spcAft>
        <a:defRPr sz="3600">
          <a:solidFill>
            <a:schemeClr val="accent1"/>
          </a:solidFill>
          <a:latin typeface="Arial" charset="0"/>
        </a:defRPr>
      </a:lvl3pPr>
      <a:lvl4pPr algn="l" rtl="0" fontAlgn="base">
        <a:spcBef>
          <a:spcPct val="0"/>
        </a:spcBef>
        <a:spcAft>
          <a:spcPct val="0"/>
        </a:spcAft>
        <a:defRPr sz="3600">
          <a:solidFill>
            <a:schemeClr val="accent1"/>
          </a:solidFill>
          <a:latin typeface="Arial" charset="0"/>
        </a:defRPr>
      </a:lvl4pPr>
      <a:lvl5pPr algn="l" rtl="0" fontAlgn="base">
        <a:spcBef>
          <a:spcPct val="0"/>
        </a:spcBef>
        <a:spcAft>
          <a:spcPct val="0"/>
        </a:spcAft>
        <a:defRPr sz="3600">
          <a:solidFill>
            <a:schemeClr val="accent1"/>
          </a:solidFill>
          <a:latin typeface="Arial" charset="0"/>
        </a:defRPr>
      </a:lvl5pPr>
      <a:lvl6pPr marL="457200" algn="l" rtl="0" fontAlgn="base">
        <a:spcBef>
          <a:spcPct val="0"/>
        </a:spcBef>
        <a:spcAft>
          <a:spcPct val="0"/>
        </a:spcAft>
        <a:defRPr sz="3600">
          <a:solidFill>
            <a:schemeClr val="accent1"/>
          </a:solidFill>
          <a:latin typeface="Arial" charset="0"/>
        </a:defRPr>
      </a:lvl6pPr>
      <a:lvl7pPr marL="914400" algn="l" rtl="0" fontAlgn="base">
        <a:spcBef>
          <a:spcPct val="0"/>
        </a:spcBef>
        <a:spcAft>
          <a:spcPct val="0"/>
        </a:spcAft>
        <a:defRPr sz="3600">
          <a:solidFill>
            <a:schemeClr val="accent1"/>
          </a:solidFill>
          <a:latin typeface="Arial" charset="0"/>
        </a:defRPr>
      </a:lvl7pPr>
      <a:lvl8pPr marL="1371600" algn="l" rtl="0" fontAlgn="base">
        <a:spcBef>
          <a:spcPct val="0"/>
        </a:spcBef>
        <a:spcAft>
          <a:spcPct val="0"/>
        </a:spcAft>
        <a:defRPr sz="3600">
          <a:solidFill>
            <a:schemeClr val="accent1"/>
          </a:solidFill>
          <a:latin typeface="Arial" charset="0"/>
        </a:defRPr>
      </a:lvl8pPr>
      <a:lvl9pPr marL="1828800" algn="l" rtl="0" fontAlgn="base">
        <a:spcBef>
          <a:spcPct val="0"/>
        </a:spcBef>
        <a:spcAft>
          <a:spcPct val="0"/>
        </a:spcAft>
        <a:defRPr sz="3600">
          <a:solidFill>
            <a:schemeClr val="accent1"/>
          </a:solidFill>
          <a:latin typeface="Arial" charset="0"/>
        </a:defRPr>
      </a:lvl9pPr>
    </p:titleStyle>
    <p:bodyStyle>
      <a:lvl1pPr marL="180975" indent="-180975" algn="l" rtl="0" fontAlgn="base">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fontAlgn="base">
        <a:spcBef>
          <a:spcPct val="20000"/>
        </a:spcBef>
        <a:spcAft>
          <a:spcPct val="0"/>
        </a:spcAft>
        <a:buClr>
          <a:schemeClr val="bg2"/>
        </a:buClr>
        <a:buFont typeface="Arial" charset="0"/>
        <a:buChar char="●"/>
        <a:defRPr>
          <a:solidFill>
            <a:schemeClr val="bg2"/>
          </a:solidFill>
          <a:latin typeface="+mn-lt"/>
        </a:defRPr>
      </a:lvl2pPr>
      <a:lvl3pPr marL="901700" indent="-84138" algn="l" rtl="0" fontAlgn="base">
        <a:spcBef>
          <a:spcPct val="20000"/>
        </a:spcBef>
        <a:spcAft>
          <a:spcPct val="0"/>
        </a:spcAft>
        <a:buClr>
          <a:schemeClr val="bg2"/>
        </a:buClr>
        <a:buFont typeface="Arial" charset="0"/>
        <a:buChar char="●"/>
        <a:defRPr>
          <a:solidFill>
            <a:schemeClr val="bg2"/>
          </a:solidFill>
          <a:latin typeface="+mn-lt"/>
        </a:defRPr>
      </a:lvl3pPr>
      <a:lvl4pPr marL="1751013" indent="-228600" algn="l" rtl="0" fontAlgn="base">
        <a:spcBef>
          <a:spcPct val="20000"/>
        </a:spcBef>
        <a:spcAft>
          <a:spcPct val="0"/>
        </a:spcAft>
        <a:buChar char="–"/>
        <a:defRPr sz="2000">
          <a:solidFill>
            <a:schemeClr val="tx1"/>
          </a:solidFill>
          <a:latin typeface="+mn-lt"/>
        </a:defRPr>
      </a:lvl4pPr>
      <a:lvl5pPr marL="2159000" indent="-228600" algn="l" rtl="0" fontAlgn="base">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68313" y="6577013"/>
            <a:ext cx="822325"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Schneider Electric</a:t>
            </a:r>
          </a:p>
        </p:txBody>
      </p:sp>
      <p:sp>
        <p:nvSpPr>
          <p:cNvPr id="133123" name="Rectangle 3"/>
          <p:cNvSpPr>
            <a:spLocks noChangeArrowheads="1"/>
          </p:cNvSpPr>
          <p:nvPr/>
        </p:nvSpPr>
        <p:spPr bwMode="auto">
          <a:xfrm>
            <a:off x="8604250" y="6599238"/>
            <a:ext cx="288925" cy="69850"/>
          </a:xfrm>
          <a:prstGeom prst="rect">
            <a:avLst/>
          </a:prstGeom>
          <a:noFill/>
          <a:ln w="9525">
            <a:noFill/>
            <a:miter lim="800000"/>
            <a:headEnd/>
            <a:tailEnd/>
          </a:ln>
          <a:effectLst/>
        </p:spPr>
        <p:txBody>
          <a:bodyPr lIns="0" tIns="0" rIns="0" bIns="0"/>
          <a:lstStyle/>
          <a:p>
            <a:pPr defTabSz="661988" eaLnBrk="0" hangingPunct="0"/>
            <a:fld id="{5F2C0DEF-45F6-4E31-9351-AB73710610FE}" type="slidenum">
              <a:rPr lang="fr-FR" sz="800">
                <a:solidFill>
                  <a:schemeClr val="bg2"/>
                </a:solidFill>
              </a:rPr>
              <a:pPr defTabSz="661988" eaLnBrk="0" hangingPunct="0"/>
              <a:t>‹N°›</a:t>
            </a:fld>
            <a:endParaRPr lang="fr-FR" sz="800">
              <a:solidFill>
                <a:schemeClr val="bg2"/>
              </a:solidFill>
            </a:endParaRPr>
          </a:p>
        </p:txBody>
      </p:sp>
      <p:sp>
        <p:nvSpPr>
          <p:cNvPr id="133124" name="Rectangle 4"/>
          <p:cNvSpPr>
            <a:spLocks noGrp="1" noChangeArrowheads="1"/>
          </p:cNvSpPr>
          <p:nvPr>
            <p:ph type="body" idx="1"/>
          </p:nvPr>
        </p:nvSpPr>
        <p:spPr bwMode="auto">
          <a:xfrm>
            <a:off x="431800" y="1773238"/>
            <a:ext cx="8280400" cy="4525962"/>
          </a:xfrm>
          <a:prstGeom prst="rect">
            <a:avLst/>
          </a:prstGeom>
          <a:noFill/>
          <a:ln w="9525">
            <a:noFill/>
            <a:miter lim="800000"/>
            <a:headEnd/>
            <a:tailEnd/>
          </a:ln>
          <a:effectLst/>
        </p:spPr>
        <p:txBody>
          <a:bodyPr vert="horz" wrap="square" lIns="0" tIns="0" rIns="18000" bIns="1080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p:txBody>
      </p:sp>
      <p:sp>
        <p:nvSpPr>
          <p:cNvPr id="133125" name="Rectangle 5"/>
          <p:cNvSpPr>
            <a:spLocks noGrp="1" noChangeArrowheads="1"/>
          </p:cNvSpPr>
          <p:nvPr>
            <p:ph type="title"/>
          </p:nvPr>
        </p:nvSpPr>
        <p:spPr bwMode="auto">
          <a:xfrm>
            <a:off x="431800" y="77788"/>
            <a:ext cx="8280400" cy="1150937"/>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p>
            <a:pPr lvl="0"/>
            <a:r>
              <a:rPr lang="en-GB" smtClean="0"/>
              <a:t>Title</a:t>
            </a:r>
          </a:p>
        </p:txBody>
      </p:sp>
      <p:sp>
        <p:nvSpPr>
          <p:cNvPr id="133126" name="Rectangle 6"/>
          <p:cNvSpPr>
            <a:spLocks noChangeArrowheads="1"/>
          </p:cNvSpPr>
          <p:nvPr/>
        </p:nvSpPr>
        <p:spPr bwMode="auto">
          <a:xfrm>
            <a:off x="1325563" y="6577013"/>
            <a:ext cx="2646362" cy="122237"/>
          </a:xfrm>
          <a:prstGeom prst="rect">
            <a:avLst/>
          </a:prstGeom>
          <a:noFill/>
          <a:ln w="9525">
            <a:noFill/>
            <a:miter lim="800000"/>
            <a:headEnd/>
            <a:tailEnd/>
          </a:ln>
          <a:effectLst/>
        </p:spPr>
        <p:txBody>
          <a:bodyPr wrap="none" lIns="0" tIns="0" rIns="0" bIns="0">
            <a:spAutoFit/>
          </a:bodyPr>
          <a:lstStyle/>
          <a:p>
            <a:pPr defTabSz="661988" eaLnBrk="0" hangingPunct="0"/>
            <a:r>
              <a:rPr lang="en-GB" sz="800">
                <a:solidFill>
                  <a:schemeClr val="bg2"/>
                </a:solidFill>
              </a:rPr>
              <a:t>- Centro Competencia Técnica- Marc Casanova – 09.2008</a:t>
            </a:r>
          </a:p>
        </p:txBody>
      </p:sp>
    </p:spTree>
  </p:cSld>
  <p:clrMap bg1="lt1" tx1="dk1" bg2="lt2" tx2="dk2" accent1="accent1" accent2="accent2" accent3="accent3" accent4="accent4" accent5="accent5" accent6="accent6" hlink="hlink" folHlink="folHlink"/>
  <p:sldLayoutIdLst>
    <p:sldLayoutId id="214748365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timing>
    <p:tnLst>
      <p:par>
        <p:cTn id="1" dur="indefinite" restart="never" nodeType="tmRoot"/>
      </p:par>
    </p:tnLst>
  </p:timing>
  <p:txStyles>
    <p:titleStyle>
      <a:lvl1pPr algn="l" rtl="0" fontAlgn="base">
        <a:spcBef>
          <a:spcPct val="0"/>
        </a:spcBef>
        <a:spcAft>
          <a:spcPct val="0"/>
        </a:spcAft>
        <a:defRPr sz="36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Arial" charset="0"/>
        </a:defRPr>
      </a:lvl2pPr>
      <a:lvl3pPr algn="l" rtl="0" fontAlgn="base">
        <a:spcBef>
          <a:spcPct val="0"/>
        </a:spcBef>
        <a:spcAft>
          <a:spcPct val="0"/>
        </a:spcAft>
        <a:defRPr sz="3600">
          <a:solidFill>
            <a:schemeClr val="accent1"/>
          </a:solidFill>
          <a:latin typeface="Arial" charset="0"/>
        </a:defRPr>
      </a:lvl3pPr>
      <a:lvl4pPr algn="l" rtl="0" fontAlgn="base">
        <a:spcBef>
          <a:spcPct val="0"/>
        </a:spcBef>
        <a:spcAft>
          <a:spcPct val="0"/>
        </a:spcAft>
        <a:defRPr sz="3600">
          <a:solidFill>
            <a:schemeClr val="accent1"/>
          </a:solidFill>
          <a:latin typeface="Arial" charset="0"/>
        </a:defRPr>
      </a:lvl4pPr>
      <a:lvl5pPr algn="l" rtl="0" fontAlgn="base">
        <a:spcBef>
          <a:spcPct val="0"/>
        </a:spcBef>
        <a:spcAft>
          <a:spcPct val="0"/>
        </a:spcAft>
        <a:defRPr sz="3600">
          <a:solidFill>
            <a:schemeClr val="accent1"/>
          </a:solidFill>
          <a:latin typeface="Arial" charset="0"/>
        </a:defRPr>
      </a:lvl5pPr>
      <a:lvl6pPr marL="457200" algn="l" rtl="0" fontAlgn="base">
        <a:spcBef>
          <a:spcPct val="0"/>
        </a:spcBef>
        <a:spcAft>
          <a:spcPct val="0"/>
        </a:spcAft>
        <a:defRPr sz="3600">
          <a:solidFill>
            <a:schemeClr val="accent1"/>
          </a:solidFill>
          <a:latin typeface="Arial" charset="0"/>
        </a:defRPr>
      </a:lvl6pPr>
      <a:lvl7pPr marL="914400" algn="l" rtl="0" fontAlgn="base">
        <a:spcBef>
          <a:spcPct val="0"/>
        </a:spcBef>
        <a:spcAft>
          <a:spcPct val="0"/>
        </a:spcAft>
        <a:defRPr sz="3600">
          <a:solidFill>
            <a:schemeClr val="accent1"/>
          </a:solidFill>
          <a:latin typeface="Arial" charset="0"/>
        </a:defRPr>
      </a:lvl7pPr>
      <a:lvl8pPr marL="1371600" algn="l" rtl="0" fontAlgn="base">
        <a:spcBef>
          <a:spcPct val="0"/>
        </a:spcBef>
        <a:spcAft>
          <a:spcPct val="0"/>
        </a:spcAft>
        <a:defRPr sz="3600">
          <a:solidFill>
            <a:schemeClr val="accent1"/>
          </a:solidFill>
          <a:latin typeface="Arial" charset="0"/>
        </a:defRPr>
      </a:lvl8pPr>
      <a:lvl9pPr marL="1828800" algn="l" rtl="0" fontAlgn="base">
        <a:spcBef>
          <a:spcPct val="0"/>
        </a:spcBef>
        <a:spcAft>
          <a:spcPct val="0"/>
        </a:spcAft>
        <a:defRPr sz="3600">
          <a:solidFill>
            <a:schemeClr val="accent1"/>
          </a:solidFill>
          <a:latin typeface="Arial" charset="0"/>
        </a:defRPr>
      </a:lvl9pPr>
    </p:titleStyle>
    <p:bodyStyle>
      <a:lvl1pPr marL="180975" indent="-180975" algn="l" rtl="0" fontAlgn="base">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fontAlgn="base">
        <a:spcBef>
          <a:spcPct val="20000"/>
        </a:spcBef>
        <a:spcAft>
          <a:spcPct val="0"/>
        </a:spcAft>
        <a:buClr>
          <a:schemeClr val="bg2"/>
        </a:buClr>
        <a:buFont typeface="Arial" charset="0"/>
        <a:buChar char="●"/>
        <a:defRPr>
          <a:solidFill>
            <a:schemeClr val="bg2"/>
          </a:solidFill>
          <a:latin typeface="+mn-lt"/>
        </a:defRPr>
      </a:lvl2pPr>
      <a:lvl3pPr marL="901700" indent="-84138" algn="l" rtl="0" fontAlgn="base">
        <a:spcBef>
          <a:spcPct val="20000"/>
        </a:spcBef>
        <a:spcAft>
          <a:spcPct val="0"/>
        </a:spcAft>
        <a:buClr>
          <a:schemeClr val="bg2"/>
        </a:buClr>
        <a:buFont typeface="Arial" charset="0"/>
        <a:buChar char="●"/>
        <a:defRPr>
          <a:solidFill>
            <a:schemeClr val="bg2"/>
          </a:solidFill>
          <a:latin typeface="+mn-lt"/>
        </a:defRPr>
      </a:lvl3pPr>
      <a:lvl4pPr marL="1751013" indent="-228600" algn="l" rtl="0" fontAlgn="base">
        <a:spcBef>
          <a:spcPct val="20000"/>
        </a:spcBef>
        <a:spcAft>
          <a:spcPct val="0"/>
        </a:spcAft>
        <a:buChar char="–"/>
        <a:defRPr sz="2000">
          <a:solidFill>
            <a:schemeClr val="tx1"/>
          </a:solidFill>
          <a:latin typeface="+mn-lt"/>
        </a:defRPr>
      </a:lvl4pPr>
      <a:lvl5pPr marL="2159000" indent="-228600" algn="l" rtl="0" fontAlgn="base">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xml"/><Relationship Id="rId7" Type="http://schemas.openxmlformats.org/officeDocument/2006/relationships/slide" Target="slide30.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png"/><Relationship Id="rId4" Type="http://schemas.openxmlformats.org/officeDocument/2006/relationships/slide" Target="slide4.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slide" Target="slide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33"/>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0050" y="77788"/>
            <a:ext cx="8280400" cy="1550987"/>
          </a:xfrm>
        </p:spPr>
        <p:txBody>
          <a:bodyPr/>
          <a:lstStyle/>
          <a:p>
            <a:r>
              <a:rPr lang="en-US">
                <a:solidFill>
                  <a:schemeClr val="bg1"/>
                </a:solidFill>
              </a:rPr>
              <a:t>Guía de Inicio a la Utilización</a:t>
            </a:r>
          </a:p>
        </p:txBody>
      </p:sp>
      <p:sp>
        <p:nvSpPr>
          <p:cNvPr id="10243" name="Rectangle 3"/>
          <p:cNvSpPr>
            <a:spLocks noGrp="1" noChangeArrowheads="1"/>
          </p:cNvSpPr>
          <p:nvPr>
            <p:ph type="subTitle" idx="1"/>
          </p:nvPr>
        </p:nvSpPr>
        <p:spPr>
          <a:xfrm>
            <a:off x="422275" y="1412875"/>
            <a:ext cx="7750175" cy="1655763"/>
          </a:xfrm>
        </p:spPr>
        <p:txBody>
          <a:bodyPr/>
          <a:lstStyle/>
          <a:p>
            <a:r>
              <a:rPr lang="fr-FR" sz="2400">
                <a:solidFill>
                  <a:schemeClr val="bg1"/>
                </a:solidFill>
              </a:rPr>
              <a:t>My Ecodial L v3.4</a:t>
            </a:r>
          </a:p>
        </p:txBody>
      </p:sp>
      <p:sp>
        <p:nvSpPr>
          <p:cNvPr id="10244" name="Rectangle 4"/>
          <p:cNvSpPr>
            <a:spLocks noChangeArrowheads="1"/>
          </p:cNvSpPr>
          <p:nvPr/>
        </p:nvSpPr>
        <p:spPr bwMode="auto">
          <a:xfrm>
            <a:off x="419100" y="6237288"/>
            <a:ext cx="4103688" cy="431800"/>
          </a:xfrm>
          <a:prstGeom prst="rect">
            <a:avLst/>
          </a:prstGeom>
          <a:noFill/>
          <a:ln w="9525">
            <a:noFill/>
            <a:miter lim="800000"/>
            <a:headEnd/>
            <a:tailEnd/>
          </a:ln>
          <a:effectLst/>
        </p:spPr>
        <p:txBody>
          <a:bodyPr lIns="0" rIns="54000"/>
          <a:lstStyle/>
          <a:p>
            <a:r>
              <a:rPr lang="fr-FR">
                <a:solidFill>
                  <a:schemeClr val="bg1"/>
                </a:solidFill>
              </a:rPr>
              <a:t>Centro de Competencia Técnica</a:t>
            </a:r>
          </a:p>
        </p:txBody>
      </p:sp>
      <p:grpSp>
        <p:nvGrpSpPr>
          <p:cNvPr id="10245" name="Group 5"/>
          <p:cNvGrpSpPr>
            <a:grpSpLocks/>
          </p:cNvGrpSpPr>
          <p:nvPr/>
        </p:nvGrpSpPr>
        <p:grpSpPr bwMode="auto">
          <a:xfrm>
            <a:off x="428625" y="2063750"/>
            <a:ext cx="8247063" cy="3597275"/>
            <a:chOff x="1178" y="1819"/>
            <a:chExt cx="9530" cy="1925"/>
          </a:xfrm>
        </p:grpSpPr>
        <p:sp>
          <p:nvSpPr>
            <p:cNvPr id="10246" name="AutoShape 6"/>
            <p:cNvSpPr>
              <a:spLocks noChangeArrowheads="1"/>
            </p:cNvSpPr>
            <p:nvPr/>
          </p:nvSpPr>
          <p:spPr bwMode="auto">
            <a:xfrm>
              <a:off x="1178" y="1819"/>
              <a:ext cx="9530" cy="1925"/>
            </a:xfrm>
            <a:prstGeom prst="roundRect">
              <a:avLst>
                <a:gd name="adj" fmla="val 16667"/>
              </a:avLst>
            </a:prstGeom>
            <a:solidFill>
              <a:srgbClr val="008000"/>
            </a:solidFill>
            <a:ln w="19050">
              <a:solidFill>
                <a:schemeClr val="bg1"/>
              </a:solidFill>
              <a:round/>
              <a:headEnd/>
              <a:tailEnd/>
            </a:ln>
            <a:effectLst/>
          </p:spPr>
          <p:txBody>
            <a:bodyPr/>
            <a:lstStyle/>
            <a:p>
              <a:endParaRPr lang="es-ES"/>
            </a:p>
          </p:txBody>
        </p:sp>
        <p:sp>
          <p:nvSpPr>
            <p:cNvPr id="10247" name="Text Box 7"/>
            <p:cNvSpPr txBox="1">
              <a:spLocks noChangeArrowheads="1"/>
            </p:cNvSpPr>
            <p:nvPr/>
          </p:nvSpPr>
          <p:spPr bwMode="auto">
            <a:xfrm>
              <a:off x="1289" y="1913"/>
              <a:ext cx="9254" cy="1735"/>
            </a:xfrm>
            <a:prstGeom prst="rect">
              <a:avLst/>
            </a:prstGeom>
            <a:noFill/>
            <a:ln w="19050">
              <a:noFill/>
              <a:miter lim="800000"/>
              <a:headEnd/>
              <a:tailEnd/>
            </a:ln>
          </p:spPr>
          <p:txBody>
            <a:bodyPr lIns="18000" tIns="10800" rIns="18000" bIns="10800"/>
            <a:lstStyle/>
            <a:p>
              <a:endParaRPr lang="es-ES" sz="1200" b="1">
                <a:solidFill>
                  <a:srgbClr val="FFFFFF"/>
                </a:solidFill>
              </a:endParaRPr>
            </a:p>
            <a:p>
              <a:r>
                <a:rPr lang="es-ES" sz="1200" b="1">
                  <a:solidFill>
                    <a:srgbClr val="FFFFFF"/>
                  </a:solidFill>
                </a:rPr>
                <a:t>Producto  y Versión:</a:t>
              </a:r>
            </a:p>
            <a:p>
              <a:r>
                <a:rPr lang="es-ES" sz="1200">
                  <a:solidFill>
                    <a:schemeClr val="bg1"/>
                  </a:solidFill>
                </a:rPr>
                <a:t>GU MEL3.4 V1</a:t>
              </a:r>
            </a:p>
            <a:p>
              <a:r>
                <a:rPr lang="es-ES" sz="1200" b="1">
                  <a:solidFill>
                    <a:srgbClr val="000000"/>
                  </a:solidFill>
                </a:rPr>
                <a:t>		</a:t>
              </a:r>
            </a:p>
            <a:p>
              <a:endParaRPr lang="es-ES" sz="1200" b="1">
                <a:solidFill>
                  <a:srgbClr val="000000"/>
                </a:solidFill>
              </a:endParaRPr>
            </a:p>
            <a:p>
              <a:endParaRPr lang="es-ES" sz="1200" b="1">
                <a:solidFill>
                  <a:srgbClr val="000000"/>
                </a:solidFill>
              </a:endParaRPr>
            </a:p>
            <a:p>
              <a:r>
                <a:rPr lang="es-ES" sz="1200">
                  <a:solidFill>
                    <a:srgbClr val="000000"/>
                  </a:solidFill>
                </a:rPr>
                <a:t>	</a:t>
              </a:r>
            </a:p>
            <a:p>
              <a:r>
                <a:rPr lang="es-ES">
                  <a:solidFill>
                    <a:schemeClr val="bg2"/>
                  </a:solidFill>
                </a:rPr>
                <a:t>	</a:t>
              </a:r>
            </a:p>
          </p:txBody>
        </p:sp>
      </p:grpSp>
      <p:graphicFrame>
        <p:nvGraphicFramePr>
          <p:cNvPr id="10271" name="Group 31"/>
          <p:cNvGraphicFramePr>
            <a:graphicFrameLocks noGrp="1"/>
          </p:cNvGraphicFramePr>
          <p:nvPr/>
        </p:nvGraphicFramePr>
        <p:xfrm>
          <a:off x="434975" y="3141663"/>
          <a:ext cx="8240713" cy="2519363"/>
        </p:xfrm>
        <a:graphic>
          <a:graphicData uri="http://schemas.openxmlformats.org/drawingml/2006/table">
            <a:tbl>
              <a:tblPr/>
              <a:tblGrid>
                <a:gridCol w="1168400"/>
                <a:gridCol w="1533525"/>
                <a:gridCol w="1873250"/>
                <a:gridCol w="3665538"/>
              </a:tblGrid>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rPr>
                        <a:t>Revisión</a:t>
                      </a:r>
                    </a:p>
                  </a:txBody>
                  <a:tcPr horzOverflow="overflow">
                    <a:lnL cap="flat">
                      <a:noFill/>
                    </a:lnL>
                    <a:lnR w="19050" cap="flat" cmpd="sng" algn="ctr">
                      <a:solidFill>
                        <a:schemeClr val="bg1"/>
                      </a:solidFill>
                      <a:prstDash val="solid"/>
                      <a:round/>
                      <a:headEnd type="none" w="sm" len="sm"/>
                      <a:tailEnd type="none" w="sm" len="sm"/>
                    </a:lnR>
                    <a:lnT w="1905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rPr>
                        <a:t>Fecha</a:t>
                      </a:r>
                    </a:p>
                  </a:txBody>
                  <a:tcPr horzOverflow="overflow">
                    <a:lnL w="19050" cap="flat" cmpd="sng" algn="ctr">
                      <a:solidFill>
                        <a:schemeClr val="bg1"/>
                      </a:solidFill>
                      <a:prstDash val="solid"/>
                      <a:round/>
                      <a:headEnd type="none" w="sm" len="sm"/>
                      <a:tailEnd type="none" w="sm" len="sm"/>
                    </a:lnL>
                    <a:lnR w="19050" cap="flat" cmpd="sng" algn="ctr">
                      <a:solidFill>
                        <a:schemeClr val="bg1"/>
                      </a:solidFill>
                      <a:prstDash val="solid"/>
                      <a:round/>
                      <a:headEnd type="none" w="sm" len="sm"/>
                      <a:tailEnd type="none" w="sm" len="sm"/>
                    </a:lnR>
                    <a:lnT w="1905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rPr>
                        <a:t>Autor</a:t>
                      </a:r>
                    </a:p>
                  </a:txBody>
                  <a:tcPr horzOverflow="overflow">
                    <a:lnL w="19050" cap="flat" cmpd="sng" algn="ctr">
                      <a:solidFill>
                        <a:schemeClr val="bg1"/>
                      </a:solidFill>
                      <a:prstDash val="solid"/>
                      <a:round/>
                      <a:headEnd type="none" w="sm" len="sm"/>
                      <a:tailEnd type="none" w="sm" len="sm"/>
                    </a:lnL>
                    <a:lnR w="19050" cap="flat" cmpd="sng" algn="ctr">
                      <a:solidFill>
                        <a:schemeClr val="bg1"/>
                      </a:solidFill>
                      <a:prstDash val="solid"/>
                      <a:round/>
                      <a:headEnd type="none" w="sm" len="sm"/>
                      <a:tailEnd type="none" w="sm" len="sm"/>
                    </a:lnR>
                    <a:lnT w="1905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rPr>
                        <a:t>Modificaciones</a:t>
                      </a:r>
                    </a:p>
                  </a:txBody>
                  <a:tcPr horzOverflow="overflow">
                    <a:lnL w="19050" cap="flat" cmpd="sng" algn="ctr">
                      <a:solidFill>
                        <a:schemeClr val="bg1"/>
                      </a:solidFill>
                      <a:prstDash val="solid"/>
                      <a:round/>
                      <a:headEnd type="none" w="sm" len="sm"/>
                      <a:tailEnd type="none" w="sm" len="sm"/>
                    </a:lnL>
                    <a:lnR cap="flat">
                      <a:noFill/>
                    </a:lnR>
                    <a:lnT w="1905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218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1"/>
                          </a:solidFill>
                          <a:effectLst/>
                          <a:latin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bg1"/>
                        </a:solidFill>
                        <a:effectLst/>
                        <a:latin typeface="Arial" charset="0"/>
                      </a:endParaRPr>
                    </a:p>
                  </a:txBody>
                  <a:tcPr horzOverflow="overflow">
                    <a:lnL cap="flat">
                      <a:noFill/>
                    </a:lnL>
                    <a:lnR w="1905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1"/>
                          </a:solidFill>
                          <a:effectLst/>
                          <a:latin typeface="Arial" charset="0"/>
                        </a:rPr>
                        <a:t>17/12/2010</a:t>
                      </a:r>
                    </a:p>
                  </a:txBody>
                  <a:tcPr horzOverflow="overflow">
                    <a:lnL w="19050" cap="flat" cmpd="sng" algn="ctr">
                      <a:solidFill>
                        <a:schemeClr val="bg1"/>
                      </a:solidFill>
                      <a:prstDash val="solid"/>
                      <a:round/>
                      <a:headEnd type="none" w="sm" len="sm"/>
                      <a:tailEnd type="none" w="sm" len="sm"/>
                    </a:lnL>
                    <a:lnR w="1905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1"/>
                          </a:solidFill>
                          <a:effectLst/>
                          <a:latin typeface="Arial" charset="0"/>
                        </a:rPr>
                        <a:t>Javier Aracil</a:t>
                      </a:r>
                    </a:p>
                  </a:txBody>
                  <a:tcPr horzOverflow="overflow">
                    <a:lnL w="19050" cap="flat" cmpd="sng" algn="ctr">
                      <a:solidFill>
                        <a:schemeClr val="bg1"/>
                      </a:solidFill>
                      <a:prstDash val="solid"/>
                      <a:round/>
                      <a:headEnd type="none" w="sm" len="sm"/>
                      <a:tailEnd type="none" w="sm" len="sm"/>
                    </a:lnL>
                    <a:lnR w="1905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1"/>
                          </a:solidFill>
                          <a:effectLst/>
                          <a:latin typeface="Arial" charset="0"/>
                        </a:rPr>
                        <a:t>Primera versión</a:t>
                      </a:r>
                    </a:p>
                  </a:txBody>
                  <a:tcPr horzOverflow="overflow">
                    <a:lnL w="19050" cap="flat" cmpd="sng" algn="ctr">
                      <a:solidFill>
                        <a:schemeClr val="bg1"/>
                      </a:solidFill>
                      <a:prstDash val="solid"/>
                      <a:round/>
                      <a:headEnd type="none" w="sm" len="sm"/>
                      <a:tailEnd type="none" w="sm" len="sm"/>
                    </a:lnL>
                    <a:lnR cap="flat">
                      <a:noFill/>
                    </a:lnR>
                    <a:lnT w="12700" cap="flat" cmpd="sng" algn="ctr">
                      <a:solidFill>
                        <a:schemeClr val="bg1"/>
                      </a:solidFill>
                      <a:prstDash val="solid"/>
                      <a:round/>
                      <a:headEnd type="none" w="sm" len="sm"/>
                      <a:tailEnd type="none" w="sm" len="sm"/>
                    </a:lnT>
                    <a:lnB cap="flat">
                      <a:noFill/>
                    </a:lnB>
                    <a:lnTlToBr>
                      <a:noFill/>
                    </a:lnTlToBr>
                    <a:lnBlToTr>
                      <a:noFill/>
                    </a:lnBlToTr>
                    <a:noFill/>
                  </a:tcPr>
                </a:tc>
              </a:tr>
            </a:tbl>
          </a:graphicData>
        </a:graphic>
      </p:graphicFrame>
      <p:sp useBgFill="1">
        <p:nvSpPr>
          <p:cNvPr id="10270" name="Rectangle 30"/>
          <p:cNvSpPr>
            <a:spLocks noChangeArrowheads="1"/>
          </p:cNvSpPr>
          <p:nvPr/>
        </p:nvSpPr>
        <p:spPr bwMode="auto">
          <a:xfrm>
            <a:off x="395288" y="6524625"/>
            <a:ext cx="3455987" cy="333375"/>
          </a:xfrm>
          <a:prstGeom prst="rect">
            <a:avLst/>
          </a:prstGeom>
          <a:ln w="12700">
            <a:noFill/>
            <a:miter lim="800000"/>
            <a:headEnd type="none" w="sm" len="sm"/>
            <a:tailEnd type="none" w="sm" len="sm"/>
          </a:ln>
          <a:effectLst/>
        </p:spPr>
        <p:txBody>
          <a:bodyPr wrap="none" anchor="ctr"/>
          <a:lstStyle/>
          <a:p>
            <a:endParaRPr lang="es-ES"/>
          </a:p>
        </p:txBody>
      </p:sp>
      <p:pic>
        <p:nvPicPr>
          <p:cNvPr id="10272" name="Picture 3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08613" y="3732213"/>
            <a:ext cx="2606675" cy="1908175"/>
          </a:xfrm>
          <a:prstGeom prst="rect">
            <a:avLst/>
          </a:prstGeom>
          <a:noFill/>
          <a:ln w="9525">
            <a:noFill/>
            <a:miter lim="800000"/>
            <a:headEnd/>
            <a:tailEnd/>
          </a:ln>
          <a:effectLst/>
        </p:spPr>
      </p:pic>
      <p:sp>
        <p:nvSpPr>
          <p:cNvPr id="10273" name="Rectangle 33"/>
          <p:cNvSpPr>
            <a:spLocks noChangeArrowheads="1"/>
          </p:cNvSpPr>
          <p:nvPr/>
        </p:nvSpPr>
        <p:spPr bwMode="auto">
          <a:xfrm>
            <a:off x="5334000" y="3695700"/>
            <a:ext cx="127000" cy="1943100"/>
          </a:xfrm>
          <a:prstGeom prst="rect">
            <a:avLst/>
          </a:prstGeom>
          <a:solidFill>
            <a:srgbClr val="008000"/>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subTitle" idx="1"/>
          </p:nvPr>
        </p:nvSpPr>
        <p:spPr>
          <a:xfrm>
            <a:off x="900113" y="5483225"/>
            <a:ext cx="7632700" cy="625475"/>
          </a:xfrm>
        </p:spPr>
        <p:txBody>
          <a:bodyPr/>
          <a:lstStyle/>
          <a:p>
            <a:pPr algn="l">
              <a:lnSpc>
                <a:spcPct val="80000"/>
              </a:lnSpc>
            </a:pPr>
            <a:r>
              <a:rPr lang="es-ES" sz="1600"/>
              <a:t>Para elegir los componentes eléctricos a enlazar para la realización del esquema eléctrico, lo haremos desde la </a:t>
            </a:r>
            <a:r>
              <a:rPr lang="es-ES" sz="1600" b="1" i="1"/>
              <a:t>paleta de componentes</a:t>
            </a:r>
            <a:r>
              <a:rPr lang="es-ES" sz="1600"/>
              <a:t>, en la cual están estos elementos agrupados por tipos.</a:t>
            </a:r>
            <a:endParaRPr lang="en-GB" sz="1600" b="1">
              <a:solidFill>
                <a:srgbClr val="FF3300"/>
              </a:solidFill>
            </a:endParaRPr>
          </a:p>
        </p:txBody>
      </p:sp>
      <p:sp>
        <p:nvSpPr>
          <p:cNvPr id="69635" name="Rectangle 3"/>
          <p:cNvSpPr>
            <a:spLocks noChangeArrowheads="1"/>
          </p:cNvSpPr>
          <p:nvPr/>
        </p:nvSpPr>
        <p:spPr bwMode="auto">
          <a:xfrm>
            <a:off x="0" y="215900"/>
            <a:ext cx="9144000" cy="765175"/>
          </a:xfrm>
          <a:prstGeom prst="rect">
            <a:avLst/>
          </a:prstGeom>
          <a:noFill/>
          <a:ln w="9525">
            <a:noFill/>
            <a:miter lim="800000"/>
            <a:headEnd/>
            <a:tailEnd/>
          </a:ln>
          <a:effectLst/>
        </p:spPr>
        <p:txBody>
          <a:bodyPr anchor="ctr"/>
          <a:lstStyle/>
          <a:p>
            <a:pPr algn="ctr"/>
            <a:r>
              <a:rPr lang="es-ES" sz="2400">
                <a:solidFill>
                  <a:schemeClr val="tx2"/>
                </a:solidFill>
              </a:rPr>
              <a:t>Paleta de Componentes</a:t>
            </a:r>
            <a:endParaRPr lang="en-GB" sz="2400">
              <a:solidFill>
                <a:schemeClr val="tx2"/>
              </a:solidFill>
            </a:endParaRPr>
          </a:p>
        </p:txBody>
      </p:sp>
      <p:pic>
        <p:nvPicPr>
          <p:cNvPr id="6963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76375" y="908050"/>
            <a:ext cx="5611813" cy="4343400"/>
          </a:xfrm>
          <a:prstGeom prst="rect">
            <a:avLst/>
          </a:prstGeom>
          <a:noFill/>
          <a:ln w="9525">
            <a:noFill/>
            <a:miter lim="800000"/>
            <a:headEnd/>
            <a:tailEnd/>
          </a:ln>
          <a:effectLst/>
        </p:spPr>
      </p:pic>
      <p:sp>
        <p:nvSpPr>
          <p:cNvPr id="69637" name="Text Box 5"/>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2º</a:t>
            </a:r>
          </a:p>
        </p:txBody>
      </p:sp>
      <p:sp>
        <p:nvSpPr>
          <p:cNvPr id="69638"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69639" name="Text Box 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69640" name="Text Box 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32138" y="1341438"/>
            <a:ext cx="5392737" cy="4349750"/>
          </a:xfrm>
          <a:prstGeom prst="rect">
            <a:avLst/>
          </a:prstGeom>
          <a:noFill/>
          <a:ln w="9525">
            <a:noFill/>
            <a:miter lim="800000"/>
            <a:headEnd/>
            <a:tailEnd/>
          </a:ln>
          <a:effectLst/>
        </p:spPr>
      </p:pic>
      <p:sp>
        <p:nvSpPr>
          <p:cNvPr id="71687" name="Rectangle 7"/>
          <p:cNvSpPr>
            <a:spLocks noChangeArrowheads="1"/>
          </p:cNvSpPr>
          <p:nvPr/>
        </p:nvSpPr>
        <p:spPr bwMode="auto">
          <a:xfrm>
            <a:off x="3059113" y="5622925"/>
            <a:ext cx="3529012" cy="144463"/>
          </a:xfrm>
          <a:prstGeom prst="rect">
            <a:avLst/>
          </a:prstGeom>
          <a:solidFill>
            <a:schemeClr val="bg1"/>
          </a:solidFill>
          <a:ln w="9525">
            <a:noFill/>
            <a:miter lim="800000"/>
            <a:headEnd/>
            <a:tailEnd/>
          </a:ln>
          <a:effectLst/>
        </p:spPr>
        <p:txBody>
          <a:bodyPr wrap="none" anchor="ctr"/>
          <a:lstStyle/>
          <a:p>
            <a:endParaRPr lang="es-ES"/>
          </a:p>
        </p:txBody>
      </p:sp>
      <p:sp>
        <p:nvSpPr>
          <p:cNvPr id="71682" name="Rectangle 2"/>
          <p:cNvSpPr>
            <a:spLocks noGrp="1" noChangeArrowheads="1"/>
          </p:cNvSpPr>
          <p:nvPr>
            <p:ph type="title"/>
          </p:nvPr>
        </p:nvSpPr>
        <p:spPr>
          <a:xfrm>
            <a:off x="457200" y="274638"/>
            <a:ext cx="8229600" cy="417512"/>
          </a:xfrm>
        </p:spPr>
        <p:txBody>
          <a:bodyPr/>
          <a:lstStyle/>
          <a:p>
            <a:r>
              <a:rPr lang="es-ES" sz="2400"/>
              <a:t>Ejemplo Práctico paso a paso</a:t>
            </a:r>
            <a:endParaRPr lang="en-GB" sz="2400"/>
          </a:p>
        </p:txBody>
      </p:sp>
      <p:sp>
        <p:nvSpPr>
          <p:cNvPr id="71683"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71684" name="Rectangle 4"/>
          <p:cNvSpPr>
            <a:spLocks noChangeArrowheads="1"/>
          </p:cNvSpPr>
          <p:nvPr/>
        </p:nvSpPr>
        <p:spPr bwMode="auto">
          <a:xfrm>
            <a:off x="768350" y="5724525"/>
            <a:ext cx="7632700" cy="625475"/>
          </a:xfrm>
          <a:prstGeom prst="rect">
            <a:avLst/>
          </a:prstGeom>
          <a:noFill/>
          <a:ln w="9525">
            <a:noFill/>
            <a:miter lim="800000"/>
            <a:headEnd/>
            <a:tailEnd/>
          </a:ln>
          <a:effectLst/>
        </p:spPr>
        <p:txBody>
          <a:bodyPr/>
          <a:lstStyle/>
          <a:p>
            <a:pPr>
              <a:lnSpc>
                <a:spcPct val="80000"/>
              </a:lnSpc>
              <a:spcBef>
                <a:spcPct val="20000"/>
              </a:spcBef>
            </a:pPr>
            <a:r>
              <a:rPr lang="es-ES" sz="1600"/>
              <a:t>Después de realizar el esquema , la identificación de los circuitos puede no coincidir su numeración con la lógica. Si no deseamos identificar con nombres específicos cada elemento, lo mejor es renumerar los elementos.</a:t>
            </a:r>
            <a:endParaRPr lang="en-GB" sz="1600" b="1">
              <a:solidFill>
                <a:srgbClr val="FF3300"/>
              </a:solidFill>
            </a:endParaRPr>
          </a:p>
        </p:txBody>
      </p:sp>
      <p:pic>
        <p:nvPicPr>
          <p:cNvPr id="71685" name="Picture 5"/>
          <p:cNvPicPr>
            <a:picLocks noChangeAspect="1" noChangeArrowheads="1"/>
          </p:cNvPicPr>
          <p:nvPr/>
        </p:nvPicPr>
        <p:blipFill>
          <a:blip r:embed="rId4"/>
          <a:srcRect/>
          <a:stretch>
            <a:fillRect/>
          </a:stretch>
        </p:blipFill>
        <p:spPr bwMode="auto">
          <a:xfrm>
            <a:off x="395288" y="908050"/>
            <a:ext cx="3933825" cy="2381250"/>
          </a:xfrm>
          <a:prstGeom prst="rect">
            <a:avLst/>
          </a:prstGeom>
          <a:noFill/>
          <a:ln w="9525">
            <a:noFill/>
            <a:miter lim="800000"/>
            <a:headEnd/>
            <a:tailEnd/>
          </a:ln>
          <a:effectLst/>
        </p:spPr>
      </p:pic>
      <p:sp>
        <p:nvSpPr>
          <p:cNvPr id="71688" name="Text Box 8"/>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3º</a:t>
            </a:r>
          </a:p>
        </p:txBody>
      </p:sp>
      <p:sp>
        <p:nvSpPr>
          <p:cNvPr id="71689" name="AutoShape 9">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71690" name="Text Box 10"/>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71691" name="Text Box 11"/>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417512"/>
          </a:xfrm>
        </p:spPr>
        <p:txBody>
          <a:bodyPr/>
          <a:lstStyle/>
          <a:p>
            <a:r>
              <a:rPr lang="es-ES" sz="2400"/>
              <a:t>Modificar el embarrado</a:t>
            </a:r>
            <a:endParaRPr lang="en-GB" sz="2400"/>
          </a:p>
        </p:txBody>
      </p:sp>
      <p:sp>
        <p:nvSpPr>
          <p:cNvPr id="75779"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75780" name="Rectangle 4"/>
          <p:cNvSpPr>
            <a:spLocks noChangeArrowheads="1"/>
          </p:cNvSpPr>
          <p:nvPr/>
        </p:nvSpPr>
        <p:spPr bwMode="auto">
          <a:xfrm>
            <a:off x="900113" y="908050"/>
            <a:ext cx="7632700" cy="625475"/>
          </a:xfrm>
          <a:prstGeom prst="rect">
            <a:avLst/>
          </a:prstGeom>
          <a:noFill/>
          <a:ln w="9525">
            <a:noFill/>
            <a:miter lim="800000"/>
            <a:headEnd/>
            <a:tailEnd/>
          </a:ln>
          <a:effectLst/>
        </p:spPr>
        <p:txBody>
          <a:bodyPr/>
          <a:lstStyle/>
          <a:p>
            <a:pPr>
              <a:lnSpc>
                <a:spcPct val="80000"/>
              </a:lnSpc>
              <a:spcBef>
                <a:spcPct val="20000"/>
              </a:spcBef>
            </a:pPr>
            <a:endParaRPr lang="es-ES" sz="1600" b="1">
              <a:solidFill>
                <a:srgbClr val="FF3300"/>
              </a:solidFill>
            </a:endParaRPr>
          </a:p>
        </p:txBody>
      </p:sp>
      <p:sp>
        <p:nvSpPr>
          <p:cNvPr id="75781" name="Rectangle 5"/>
          <p:cNvSpPr>
            <a:spLocks noChangeArrowheads="1"/>
          </p:cNvSpPr>
          <p:nvPr/>
        </p:nvSpPr>
        <p:spPr bwMode="auto">
          <a:xfrm>
            <a:off x="1116013" y="1123950"/>
            <a:ext cx="7632700" cy="625475"/>
          </a:xfrm>
          <a:prstGeom prst="rect">
            <a:avLst/>
          </a:prstGeom>
          <a:noFill/>
          <a:ln w="9525">
            <a:noFill/>
            <a:miter lim="800000"/>
            <a:headEnd/>
            <a:tailEnd/>
          </a:ln>
          <a:effectLst/>
        </p:spPr>
        <p:txBody>
          <a:bodyPr/>
          <a:lstStyle/>
          <a:p>
            <a:pPr>
              <a:lnSpc>
                <a:spcPct val="80000"/>
              </a:lnSpc>
              <a:spcBef>
                <a:spcPct val="20000"/>
              </a:spcBef>
            </a:pPr>
            <a:r>
              <a:rPr lang="es-ES" sz="1600"/>
              <a:t>La modificación del embarrado está disponible desde el icono             </a:t>
            </a:r>
          </a:p>
          <a:p>
            <a:pPr>
              <a:lnSpc>
                <a:spcPct val="80000"/>
              </a:lnSpc>
              <a:spcBef>
                <a:spcPct val="20000"/>
              </a:spcBef>
            </a:pPr>
            <a:endParaRPr lang="es-ES" sz="1600"/>
          </a:p>
          <a:p>
            <a:pPr>
              <a:lnSpc>
                <a:spcPct val="80000"/>
              </a:lnSpc>
              <a:spcBef>
                <a:spcPct val="20000"/>
              </a:spcBef>
            </a:pPr>
            <a:r>
              <a:rPr lang="es-ES" sz="1600"/>
              <a:t>Primero se ha de seleccionar el embarrado y cuando esté resaltado en azul pulsar la opción de modificación en el icono y aparecerán dos tiradores de color negro que podremos interactuar con el mouse.</a:t>
            </a:r>
          </a:p>
          <a:p>
            <a:pPr>
              <a:lnSpc>
                <a:spcPct val="80000"/>
              </a:lnSpc>
              <a:spcBef>
                <a:spcPct val="20000"/>
              </a:spcBef>
            </a:pPr>
            <a:endParaRPr lang="es-ES" sz="1600"/>
          </a:p>
          <a:p>
            <a:pPr>
              <a:lnSpc>
                <a:spcPct val="80000"/>
              </a:lnSpc>
              <a:spcBef>
                <a:spcPct val="20000"/>
              </a:spcBef>
            </a:pPr>
            <a:endParaRPr lang="en-GB" sz="1600" b="1">
              <a:solidFill>
                <a:srgbClr val="FF3300"/>
              </a:solidFill>
            </a:endParaRPr>
          </a:p>
        </p:txBody>
      </p:sp>
      <p:pic>
        <p:nvPicPr>
          <p:cNvPr id="75782" name="Picture 6"/>
          <p:cNvPicPr>
            <a:picLocks noChangeAspect="1" noChangeArrowheads="1"/>
          </p:cNvPicPr>
          <p:nvPr/>
        </p:nvPicPr>
        <p:blipFill>
          <a:blip r:embed="rId3"/>
          <a:srcRect/>
          <a:stretch>
            <a:fillRect/>
          </a:stretch>
        </p:blipFill>
        <p:spPr bwMode="auto">
          <a:xfrm>
            <a:off x="6948488" y="1052513"/>
            <a:ext cx="488950" cy="452437"/>
          </a:xfrm>
          <a:prstGeom prst="rect">
            <a:avLst/>
          </a:prstGeom>
          <a:noFill/>
          <a:ln w="9525">
            <a:noFill/>
            <a:miter lim="800000"/>
            <a:headEnd/>
            <a:tailEnd/>
          </a:ln>
          <a:effectLst/>
        </p:spPr>
      </p:pic>
      <p:pic>
        <p:nvPicPr>
          <p:cNvPr id="7578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8888" y="2492375"/>
            <a:ext cx="2714625" cy="2095500"/>
          </a:xfrm>
          <a:prstGeom prst="rect">
            <a:avLst/>
          </a:prstGeom>
          <a:noFill/>
          <a:ln w="9525">
            <a:noFill/>
            <a:miter lim="800000"/>
            <a:headEnd/>
            <a:tailEnd/>
          </a:ln>
          <a:effectLst/>
        </p:spPr>
      </p:pic>
      <p:pic>
        <p:nvPicPr>
          <p:cNvPr id="75784" name="Picture 8"/>
          <p:cNvPicPr>
            <a:picLocks noChangeAspect="1" noChangeArrowheads="1"/>
          </p:cNvPicPr>
          <p:nvPr/>
        </p:nvPicPr>
        <p:blipFill>
          <a:blip r:embed="rId5"/>
          <a:srcRect/>
          <a:stretch>
            <a:fillRect/>
          </a:stretch>
        </p:blipFill>
        <p:spPr bwMode="auto">
          <a:xfrm>
            <a:off x="5724525" y="2492375"/>
            <a:ext cx="2647950" cy="2114550"/>
          </a:xfrm>
          <a:prstGeom prst="rect">
            <a:avLst/>
          </a:prstGeom>
          <a:noFill/>
          <a:ln w="9525">
            <a:noFill/>
            <a:miter lim="800000"/>
            <a:headEnd/>
            <a:tailEnd/>
          </a:ln>
          <a:effectLst/>
        </p:spPr>
      </p:pic>
      <p:pic>
        <p:nvPicPr>
          <p:cNvPr id="75785"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40100" y="4221163"/>
            <a:ext cx="3895725" cy="2190750"/>
          </a:xfrm>
          <a:prstGeom prst="rect">
            <a:avLst/>
          </a:prstGeom>
          <a:noFill/>
          <a:ln w="9525">
            <a:noFill/>
            <a:miter lim="800000"/>
            <a:headEnd/>
            <a:tailEnd/>
          </a:ln>
          <a:effectLst/>
        </p:spPr>
      </p:pic>
      <p:sp>
        <p:nvSpPr>
          <p:cNvPr id="75786" name="Text Box 10"/>
          <p:cNvSpPr txBox="1">
            <a:spLocks noChangeArrowheads="1"/>
          </p:cNvSpPr>
          <p:nvPr/>
        </p:nvSpPr>
        <p:spPr bwMode="auto">
          <a:xfrm>
            <a:off x="1042988" y="2565400"/>
            <a:ext cx="387350" cy="366713"/>
          </a:xfrm>
          <a:prstGeom prst="rect">
            <a:avLst/>
          </a:prstGeom>
          <a:noFill/>
          <a:ln w="9525">
            <a:noFill/>
            <a:miter lim="800000"/>
            <a:headEnd/>
            <a:tailEnd/>
          </a:ln>
          <a:effectLst/>
        </p:spPr>
        <p:txBody>
          <a:bodyPr wrap="none">
            <a:spAutoFit/>
          </a:bodyPr>
          <a:lstStyle/>
          <a:p>
            <a:r>
              <a:rPr lang="es-ES" b="1">
                <a:solidFill>
                  <a:srgbClr val="FF3300"/>
                </a:solidFill>
              </a:rPr>
              <a:t>1)</a:t>
            </a:r>
            <a:endParaRPr lang="en-GB" b="1">
              <a:solidFill>
                <a:srgbClr val="FF3300"/>
              </a:solidFill>
            </a:endParaRPr>
          </a:p>
        </p:txBody>
      </p:sp>
      <p:sp>
        <p:nvSpPr>
          <p:cNvPr id="75787" name="Text Box 11"/>
          <p:cNvSpPr txBox="1">
            <a:spLocks noChangeArrowheads="1"/>
          </p:cNvSpPr>
          <p:nvPr/>
        </p:nvSpPr>
        <p:spPr bwMode="auto">
          <a:xfrm>
            <a:off x="5480050" y="2570163"/>
            <a:ext cx="387350" cy="366712"/>
          </a:xfrm>
          <a:prstGeom prst="rect">
            <a:avLst/>
          </a:prstGeom>
          <a:noFill/>
          <a:ln w="9525">
            <a:noFill/>
            <a:miter lim="800000"/>
            <a:headEnd/>
            <a:tailEnd/>
          </a:ln>
          <a:effectLst/>
        </p:spPr>
        <p:txBody>
          <a:bodyPr wrap="none">
            <a:spAutoFit/>
          </a:bodyPr>
          <a:lstStyle/>
          <a:p>
            <a:r>
              <a:rPr lang="es-ES" b="1">
                <a:solidFill>
                  <a:srgbClr val="FF3300"/>
                </a:solidFill>
              </a:rPr>
              <a:t>2)</a:t>
            </a:r>
            <a:endParaRPr lang="en-GB" b="1">
              <a:solidFill>
                <a:srgbClr val="FF3300"/>
              </a:solidFill>
            </a:endParaRPr>
          </a:p>
        </p:txBody>
      </p:sp>
      <p:sp>
        <p:nvSpPr>
          <p:cNvPr id="75788" name="Text Box 12"/>
          <p:cNvSpPr txBox="1">
            <a:spLocks noChangeArrowheads="1"/>
          </p:cNvSpPr>
          <p:nvPr/>
        </p:nvSpPr>
        <p:spPr bwMode="auto">
          <a:xfrm>
            <a:off x="3059113" y="4076700"/>
            <a:ext cx="387350" cy="366713"/>
          </a:xfrm>
          <a:prstGeom prst="rect">
            <a:avLst/>
          </a:prstGeom>
          <a:noFill/>
          <a:ln w="9525">
            <a:noFill/>
            <a:miter lim="800000"/>
            <a:headEnd/>
            <a:tailEnd/>
          </a:ln>
          <a:effectLst/>
        </p:spPr>
        <p:txBody>
          <a:bodyPr wrap="none">
            <a:spAutoFit/>
          </a:bodyPr>
          <a:lstStyle/>
          <a:p>
            <a:r>
              <a:rPr lang="es-ES" b="1">
                <a:solidFill>
                  <a:srgbClr val="FF3300"/>
                </a:solidFill>
              </a:rPr>
              <a:t>3)</a:t>
            </a:r>
            <a:endParaRPr lang="en-GB" b="1">
              <a:solidFill>
                <a:srgbClr val="FF3300"/>
              </a:solidFill>
            </a:endParaRPr>
          </a:p>
        </p:txBody>
      </p:sp>
      <p:sp>
        <p:nvSpPr>
          <p:cNvPr id="75789" name="AutoShape 13">
            <a:hlinkClick r:id="rId7"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75790" name="Text Box 14"/>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75791" name="Text Box 15"/>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417512"/>
          </a:xfrm>
        </p:spPr>
        <p:txBody>
          <a:bodyPr/>
          <a:lstStyle/>
          <a:p>
            <a:r>
              <a:rPr lang="es-ES" sz="2400"/>
              <a:t>Verificación del Esquema</a:t>
            </a:r>
            <a:endParaRPr lang="en-GB" sz="2400"/>
          </a:p>
        </p:txBody>
      </p:sp>
      <p:sp>
        <p:nvSpPr>
          <p:cNvPr id="73731"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73732" name="Rectangle 4"/>
          <p:cNvSpPr>
            <a:spLocks noChangeArrowheads="1"/>
          </p:cNvSpPr>
          <p:nvPr/>
        </p:nvSpPr>
        <p:spPr bwMode="auto">
          <a:xfrm>
            <a:off x="900113" y="908050"/>
            <a:ext cx="7632700" cy="625475"/>
          </a:xfrm>
          <a:prstGeom prst="rect">
            <a:avLst/>
          </a:prstGeom>
          <a:noFill/>
          <a:ln w="9525">
            <a:noFill/>
            <a:miter lim="800000"/>
            <a:headEnd/>
            <a:tailEnd/>
          </a:ln>
          <a:effectLst/>
        </p:spPr>
        <p:txBody>
          <a:bodyPr/>
          <a:lstStyle/>
          <a:p>
            <a:pPr>
              <a:lnSpc>
                <a:spcPct val="80000"/>
              </a:lnSpc>
              <a:spcBef>
                <a:spcPct val="20000"/>
              </a:spcBef>
            </a:pPr>
            <a:r>
              <a:rPr lang="es-ES" sz="1600"/>
              <a:t>My Ecodial incorpora la verificación del esquema unifilar permitiendo conocer si el esquema diseñado es calculable (ver características de My Ecodial en ayuda).</a:t>
            </a:r>
          </a:p>
          <a:p>
            <a:pPr>
              <a:lnSpc>
                <a:spcPct val="80000"/>
              </a:lnSpc>
              <a:spcBef>
                <a:spcPct val="20000"/>
              </a:spcBef>
            </a:pPr>
            <a:r>
              <a:rPr lang="es-ES" sz="1600"/>
              <a:t>Es muy recomendable ejecutar varias veces la verificación del esquema conforme lo vamos realizando para evitar un error de diseño.</a:t>
            </a:r>
          </a:p>
          <a:p>
            <a:pPr>
              <a:lnSpc>
                <a:spcPct val="80000"/>
              </a:lnSpc>
              <a:spcBef>
                <a:spcPct val="20000"/>
              </a:spcBef>
            </a:pPr>
            <a:endParaRPr lang="es-ES" sz="1600"/>
          </a:p>
          <a:p>
            <a:pPr>
              <a:lnSpc>
                <a:spcPct val="80000"/>
              </a:lnSpc>
              <a:spcBef>
                <a:spcPct val="20000"/>
              </a:spcBef>
            </a:pPr>
            <a:r>
              <a:rPr lang="es-ES" sz="1600"/>
              <a:t>La verificación la realizamos pulsando el icono           , por el menú Red “Verificación lógica” o pulsando la tecla F3.</a:t>
            </a:r>
          </a:p>
          <a:p>
            <a:pPr>
              <a:lnSpc>
                <a:spcPct val="80000"/>
              </a:lnSpc>
              <a:spcBef>
                <a:spcPct val="20000"/>
              </a:spcBef>
            </a:pPr>
            <a:endParaRPr lang="en-GB" sz="1600" b="1">
              <a:solidFill>
                <a:srgbClr val="FF3300"/>
              </a:solidFill>
            </a:endParaRPr>
          </a:p>
        </p:txBody>
      </p:sp>
      <p:sp>
        <p:nvSpPr>
          <p:cNvPr id="73733" name="Rectangle 5"/>
          <p:cNvSpPr>
            <a:spLocks noChangeArrowheads="1"/>
          </p:cNvSpPr>
          <p:nvPr/>
        </p:nvSpPr>
        <p:spPr bwMode="auto">
          <a:xfrm>
            <a:off x="3059113" y="5673725"/>
            <a:ext cx="3529012" cy="144463"/>
          </a:xfrm>
          <a:prstGeom prst="rect">
            <a:avLst/>
          </a:prstGeom>
          <a:solidFill>
            <a:schemeClr val="bg1"/>
          </a:solidFill>
          <a:ln w="9525">
            <a:noFill/>
            <a:miter lim="800000"/>
            <a:headEnd/>
            <a:tailEnd/>
          </a:ln>
          <a:effectLst/>
        </p:spPr>
        <p:txBody>
          <a:bodyPr wrap="none" anchor="ctr"/>
          <a:lstStyle/>
          <a:p>
            <a:endParaRPr lang="es-ES"/>
          </a:p>
        </p:txBody>
      </p:sp>
      <p:pic>
        <p:nvPicPr>
          <p:cNvPr id="73734" name="Picture 6"/>
          <p:cNvPicPr>
            <a:picLocks noChangeAspect="1" noChangeArrowheads="1"/>
          </p:cNvPicPr>
          <p:nvPr/>
        </p:nvPicPr>
        <p:blipFill>
          <a:blip r:embed="rId3"/>
          <a:srcRect/>
          <a:stretch>
            <a:fillRect/>
          </a:stretch>
        </p:blipFill>
        <p:spPr bwMode="auto">
          <a:xfrm>
            <a:off x="5219700" y="1916113"/>
            <a:ext cx="498475" cy="463550"/>
          </a:xfrm>
          <a:prstGeom prst="rect">
            <a:avLst/>
          </a:prstGeom>
          <a:noFill/>
          <a:ln w="9525">
            <a:noFill/>
            <a:miter lim="800000"/>
            <a:headEnd/>
            <a:tailEnd/>
          </a:ln>
          <a:effectLst/>
        </p:spPr>
      </p:pic>
      <p:pic>
        <p:nvPicPr>
          <p:cNvPr id="73735" name="Picture 7"/>
          <p:cNvPicPr>
            <a:picLocks noChangeAspect="1" noChangeArrowheads="1"/>
          </p:cNvPicPr>
          <p:nvPr/>
        </p:nvPicPr>
        <p:blipFill>
          <a:blip r:embed="rId4"/>
          <a:srcRect/>
          <a:stretch>
            <a:fillRect/>
          </a:stretch>
        </p:blipFill>
        <p:spPr bwMode="auto">
          <a:xfrm>
            <a:off x="1908175" y="2492375"/>
            <a:ext cx="5038725" cy="2324100"/>
          </a:xfrm>
          <a:prstGeom prst="rect">
            <a:avLst/>
          </a:prstGeom>
          <a:noFill/>
          <a:ln w="9525">
            <a:noFill/>
            <a:miter lim="800000"/>
            <a:headEnd/>
            <a:tailEnd/>
          </a:ln>
          <a:effectLst/>
        </p:spPr>
      </p:pic>
      <p:sp>
        <p:nvSpPr>
          <p:cNvPr id="73736" name="Oval 8"/>
          <p:cNvSpPr>
            <a:spLocks noChangeArrowheads="1"/>
          </p:cNvSpPr>
          <p:nvPr/>
        </p:nvSpPr>
        <p:spPr bwMode="auto">
          <a:xfrm>
            <a:off x="2771775" y="3500438"/>
            <a:ext cx="431800" cy="431800"/>
          </a:xfrm>
          <a:prstGeom prst="ellipse">
            <a:avLst/>
          </a:prstGeom>
          <a:noFill/>
          <a:ln w="25400">
            <a:solidFill>
              <a:srgbClr val="FF0000"/>
            </a:solidFill>
            <a:round/>
            <a:headEnd/>
            <a:tailEnd/>
          </a:ln>
          <a:effectLst/>
        </p:spPr>
        <p:txBody>
          <a:bodyPr wrap="none" anchor="ctr"/>
          <a:lstStyle/>
          <a:p>
            <a:endParaRPr lang="es-ES"/>
          </a:p>
        </p:txBody>
      </p:sp>
      <p:pic>
        <p:nvPicPr>
          <p:cNvPr id="7373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692275" y="4365625"/>
            <a:ext cx="5372100" cy="2171700"/>
          </a:xfrm>
          <a:prstGeom prst="rect">
            <a:avLst/>
          </a:prstGeom>
          <a:noFill/>
          <a:ln w="9525">
            <a:noFill/>
            <a:miter lim="800000"/>
            <a:headEnd/>
            <a:tailEnd/>
          </a:ln>
          <a:effectLst/>
        </p:spPr>
      </p:pic>
      <p:sp>
        <p:nvSpPr>
          <p:cNvPr id="73738" name="Text Box 10"/>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4º</a:t>
            </a:r>
          </a:p>
        </p:txBody>
      </p:sp>
      <p:sp>
        <p:nvSpPr>
          <p:cNvPr id="73739" name="AutoShape 11">
            <a:hlinkClick r:id="rId6"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73740" name="Text Box 12"/>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73741" name="Text Box 13"/>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417512"/>
          </a:xfrm>
        </p:spPr>
        <p:txBody>
          <a:bodyPr/>
          <a:lstStyle/>
          <a:p>
            <a:r>
              <a:rPr lang="es-ES" sz="2400"/>
              <a:t>Nombrar los circuitos</a:t>
            </a:r>
            <a:endParaRPr lang="en-GB" sz="2400"/>
          </a:p>
        </p:txBody>
      </p:sp>
      <p:sp>
        <p:nvSpPr>
          <p:cNvPr id="77827"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77828" name="Rectangle 4"/>
          <p:cNvSpPr>
            <a:spLocks noChangeArrowheads="1"/>
          </p:cNvSpPr>
          <p:nvPr/>
        </p:nvSpPr>
        <p:spPr bwMode="auto">
          <a:xfrm>
            <a:off x="971550" y="5470525"/>
            <a:ext cx="7272338" cy="625475"/>
          </a:xfrm>
          <a:prstGeom prst="rect">
            <a:avLst/>
          </a:prstGeom>
          <a:noFill/>
          <a:ln w="9525">
            <a:noFill/>
            <a:miter lim="800000"/>
            <a:headEnd/>
            <a:tailEnd/>
          </a:ln>
          <a:effectLst/>
        </p:spPr>
        <p:txBody>
          <a:bodyPr/>
          <a:lstStyle/>
          <a:p>
            <a:pPr>
              <a:lnSpc>
                <a:spcPct val="80000"/>
              </a:lnSpc>
              <a:spcBef>
                <a:spcPct val="20000"/>
              </a:spcBef>
            </a:pPr>
            <a:r>
              <a:rPr lang="es-ES" sz="1600"/>
              <a:t>La mejor opción es la de renombrar los circuitos con nombres afines a los del estudio a realizar, para ello pulsamos dos veces sobre cada elemento para poner el nombre deseado</a:t>
            </a:r>
            <a:endParaRPr lang="en-GB" sz="1600" b="1">
              <a:solidFill>
                <a:srgbClr val="FF3300"/>
              </a:solidFill>
            </a:endParaRPr>
          </a:p>
        </p:txBody>
      </p:sp>
      <p:pic>
        <p:nvPicPr>
          <p:cNvPr id="77829" name="Picture 5"/>
          <p:cNvPicPr>
            <a:picLocks noChangeAspect="1" noChangeArrowheads="1"/>
          </p:cNvPicPr>
          <p:nvPr/>
        </p:nvPicPr>
        <p:blipFill>
          <a:blip r:embed="rId3"/>
          <a:srcRect/>
          <a:stretch>
            <a:fillRect/>
          </a:stretch>
        </p:blipFill>
        <p:spPr bwMode="auto">
          <a:xfrm>
            <a:off x="1187450" y="833438"/>
            <a:ext cx="6567488" cy="4470400"/>
          </a:xfrm>
          <a:prstGeom prst="rect">
            <a:avLst/>
          </a:prstGeom>
          <a:noFill/>
          <a:ln w="9525">
            <a:noFill/>
            <a:miter lim="800000"/>
            <a:headEnd/>
            <a:tailEnd/>
          </a:ln>
          <a:effectLst/>
        </p:spPr>
      </p:pic>
      <p:sp>
        <p:nvSpPr>
          <p:cNvPr id="77830" name="Rectangle 6"/>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sp>
        <p:nvSpPr>
          <p:cNvPr id="77831" name="Text Box 7"/>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5º</a:t>
            </a:r>
          </a:p>
        </p:txBody>
      </p:sp>
      <p:sp>
        <p:nvSpPr>
          <p:cNvPr id="77832" name="AutoShape 8">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77833" name="Text Box 9"/>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77834" name="Text Box 10"/>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417512"/>
          </a:xfrm>
        </p:spPr>
        <p:txBody>
          <a:bodyPr/>
          <a:lstStyle/>
          <a:p>
            <a:r>
              <a:rPr lang="es-ES" sz="2400"/>
              <a:t>Dimensionar las Cargas Específicas</a:t>
            </a:r>
            <a:endParaRPr lang="en-GB" sz="2400"/>
          </a:p>
        </p:txBody>
      </p:sp>
      <p:sp>
        <p:nvSpPr>
          <p:cNvPr id="79875"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79876" name="Rectangle 4"/>
          <p:cNvSpPr>
            <a:spLocks noChangeArrowheads="1"/>
          </p:cNvSpPr>
          <p:nvPr/>
        </p:nvSpPr>
        <p:spPr bwMode="auto">
          <a:xfrm>
            <a:off x="1187450" y="5470525"/>
            <a:ext cx="6913563" cy="625475"/>
          </a:xfrm>
          <a:prstGeom prst="rect">
            <a:avLst/>
          </a:prstGeom>
          <a:noFill/>
          <a:ln w="9525">
            <a:noFill/>
            <a:miter lim="800000"/>
            <a:headEnd/>
            <a:tailEnd/>
          </a:ln>
          <a:effectLst/>
        </p:spPr>
        <p:txBody>
          <a:bodyPr/>
          <a:lstStyle/>
          <a:p>
            <a:pPr>
              <a:lnSpc>
                <a:spcPct val="80000"/>
              </a:lnSpc>
              <a:spcBef>
                <a:spcPct val="20000"/>
              </a:spcBef>
            </a:pPr>
            <a:r>
              <a:rPr lang="es-ES" sz="1600"/>
              <a:t>Antes de poder proceder a ningún tipo de cálculo deben estar introducidos todos los valores de los consumos de las cargas de la instalación, las protecciones se calcularán automáticamente.</a:t>
            </a:r>
            <a:endParaRPr lang="en-GB" sz="1600"/>
          </a:p>
        </p:txBody>
      </p:sp>
      <p:pic>
        <p:nvPicPr>
          <p:cNvPr id="79877" name="Picture 5"/>
          <p:cNvPicPr>
            <a:picLocks noChangeAspect="1" noChangeArrowheads="1"/>
          </p:cNvPicPr>
          <p:nvPr/>
        </p:nvPicPr>
        <p:blipFill>
          <a:blip r:embed="rId3"/>
          <a:srcRect/>
          <a:stretch>
            <a:fillRect/>
          </a:stretch>
        </p:blipFill>
        <p:spPr bwMode="auto">
          <a:xfrm>
            <a:off x="1187450" y="833438"/>
            <a:ext cx="6567488" cy="4470400"/>
          </a:xfrm>
          <a:prstGeom prst="rect">
            <a:avLst/>
          </a:prstGeom>
          <a:noFill/>
          <a:ln w="9525">
            <a:noFill/>
            <a:miter lim="800000"/>
            <a:headEnd/>
            <a:tailEnd/>
          </a:ln>
          <a:effectLst/>
        </p:spPr>
      </p:pic>
      <p:sp>
        <p:nvSpPr>
          <p:cNvPr id="79878" name="Rectangle 6"/>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sp>
        <p:nvSpPr>
          <p:cNvPr id="79879" name="Text Box 7"/>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6º</a:t>
            </a:r>
          </a:p>
        </p:txBody>
      </p:sp>
      <p:sp>
        <p:nvSpPr>
          <p:cNvPr id="79880" name="AutoShape 8">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79881" name="Text Box 9"/>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79882" name="Text Box 10"/>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417512"/>
          </a:xfrm>
        </p:spPr>
        <p:txBody>
          <a:bodyPr/>
          <a:lstStyle/>
          <a:p>
            <a:r>
              <a:rPr lang="es-ES" sz="2400"/>
              <a:t>Dimensionar las Cargas genéricas</a:t>
            </a:r>
            <a:endParaRPr lang="en-GB" sz="2400"/>
          </a:p>
        </p:txBody>
      </p:sp>
      <p:sp>
        <p:nvSpPr>
          <p:cNvPr id="81923"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81924" name="Rectangle 4"/>
          <p:cNvSpPr>
            <a:spLocks noChangeArrowheads="1"/>
          </p:cNvSpPr>
          <p:nvPr/>
        </p:nvSpPr>
        <p:spPr bwMode="auto">
          <a:xfrm>
            <a:off x="971550" y="5711825"/>
            <a:ext cx="7345363" cy="625475"/>
          </a:xfrm>
          <a:prstGeom prst="rect">
            <a:avLst/>
          </a:prstGeom>
          <a:noFill/>
          <a:ln w="9525">
            <a:noFill/>
            <a:miter lim="800000"/>
            <a:headEnd/>
            <a:tailEnd/>
          </a:ln>
          <a:effectLst/>
        </p:spPr>
        <p:txBody>
          <a:bodyPr/>
          <a:lstStyle/>
          <a:p>
            <a:pPr>
              <a:lnSpc>
                <a:spcPct val="80000"/>
              </a:lnSpc>
              <a:spcBef>
                <a:spcPct val="20000"/>
              </a:spcBef>
            </a:pPr>
            <a:r>
              <a:rPr lang="es-ES" sz="1600"/>
              <a:t>Debe tenerse especial cuidado en mantener la coherencia de polaridades (2P, 3P o P+N) aguas abajo y el régimen de Neutro (ECT).</a:t>
            </a:r>
            <a:endParaRPr lang="en-GB" sz="1600"/>
          </a:p>
        </p:txBody>
      </p:sp>
      <p:sp>
        <p:nvSpPr>
          <p:cNvPr id="81925"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81926" name="Picture 6"/>
          <p:cNvPicPr>
            <a:picLocks noChangeAspect="1" noChangeArrowheads="1"/>
          </p:cNvPicPr>
          <p:nvPr/>
        </p:nvPicPr>
        <p:blipFill>
          <a:blip r:embed="rId3"/>
          <a:srcRect/>
          <a:stretch>
            <a:fillRect/>
          </a:stretch>
        </p:blipFill>
        <p:spPr bwMode="auto">
          <a:xfrm>
            <a:off x="1835150" y="768350"/>
            <a:ext cx="5189538" cy="4789488"/>
          </a:xfrm>
          <a:prstGeom prst="rect">
            <a:avLst/>
          </a:prstGeom>
          <a:noFill/>
          <a:ln w="9525">
            <a:noFill/>
            <a:miter lim="800000"/>
            <a:headEnd/>
            <a:tailEnd/>
          </a:ln>
          <a:effectLst/>
        </p:spPr>
      </p:pic>
      <p:sp>
        <p:nvSpPr>
          <p:cNvPr id="81927" name="AutoShape 7">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81928" name="Text Box 8"/>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81929" name="Text Box 9"/>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417512"/>
          </a:xfrm>
        </p:spPr>
        <p:txBody>
          <a:bodyPr/>
          <a:lstStyle/>
          <a:p>
            <a:r>
              <a:rPr lang="es-ES" sz="2400"/>
              <a:t>Parametrización de las Cargas</a:t>
            </a:r>
            <a:endParaRPr lang="en-GB" sz="2400"/>
          </a:p>
        </p:txBody>
      </p:sp>
      <p:sp>
        <p:nvSpPr>
          <p:cNvPr id="83971"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83972" name="Rectangle 4"/>
          <p:cNvSpPr>
            <a:spLocks noChangeArrowheads="1"/>
          </p:cNvSpPr>
          <p:nvPr/>
        </p:nvSpPr>
        <p:spPr bwMode="auto">
          <a:xfrm>
            <a:off x="971550" y="5661025"/>
            <a:ext cx="7345363" cy="625475"/>
          </a:xfrm>
          <a:prstGeom prst="rect">
            <a:avLst/>
          </a:prstGeom>
          <a:noFill/>
          <a:ln w="9525">
            <a:noFill/>
            <a:miter lim="800000"/>
            <a:headEnd/>
            <a:tailEnd/>
          </a:ln>
          <a:effectLst/>
        </p:spPr>
        <p:txBody>
          <a:bodyPr/>
          <a:lstStyle/>
          <a:p>
            <a:pPr>
              <a:lnSpc>
                <a:spcPct val="80000"/>
              </a:lnSpc>
              <a:spcBef>
                <a:spcPct val="20000"/>
              </a:spcBef>
            </a:pPr>
            <a:r>
              <a:rPr lang="es-ES" sz="1600"/>
              <a:t>Además de indicar la carga en Amperios o KW podemos parametrizar: longitud de cable, circuitos idénticos al actual sin necesidad de incluirlos en el esquema, polaridad de la carga, cos Fi etc.</a:t>
            </a:r>
            <a:endParaRPr lang="en-GB" sz="1600"/>
          </a:p>
        </p:txBody>
      </p:sp>
      <p:sp>
        <p:nvSpPr>
          <p:cNvPr id="83973"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83974" name="Picture 6"/>
          <p:cNvPicPr>
            <a:picLocks noChangeAspect="1" noChangeArrowheads="1"/>
          </p:cNvPicPr>
          <p:nvPr/>
        </p:nvPicPr>
        <p:blipFill>
          <a:blip r:embed="rId3"/>
          <a:srcRect/>
          <a:stretch>
            <a:fillRect/>
          </a:stretch>
        </p:blipFill>
        <p:spPr bwMode="auto">
          <a:xfrm>
            <a:off x="1476375" y="688975"/>
            <a:ext cx="5843588" cy="4852988"/>
          </a:xfrm>
          <a:prstGeom prst="rect">
            <a:avLst/>
          </a:prstGeom>
          <a:noFill/>
          <a:ln w="9525">
            <a:noFill/>
            <a:miter lim="800000"/>
            <a:headEnd/>
            <a:tailEnd/>
          </a:ln>
          <a:effectLst/>
        </p:spPr>
      </p:pic>
      <p:sp>
        <p:nvSpPr>
          <p:cNvPr id="83975" name="AutoShape 7">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83976" name="Text Box 8"/>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83977" name="Text Box 9"/>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417512"/>
          </a:xfrm>
        </p:spPr>
        <p:txBody>
          <a:bodyPr/>
          <a:lstStyle/>
          <a:p>
            <a:r>
              <a:rPr lang="es-ES" sz="2400"/>
              <a:t>Varias Cargas Idénticas</a:t>
            </a:r>
            <a:endParaRPr lang="en-GB" sz="2400"/>
          </a:p>
        </p:txBody>
      </p:sp>
      <p:sp>
        <p:nvSpPr>
          <p:cNvPr id="86019"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86020" name="Rectangle 4"/>
          <p:cNvSpPr>
            <a:spLocks noChangeArrowheads="1"/>
          </p:cNvSpPr>
          <p:nvPr/>
        </p:nvSpPr>
        <p:spPr bwMode="auto">
          <a:xfrm>
            <a:off x="900113" y="5673725"/>
            <a:ext cx="7559675" cy="625475"/>
          </a:xfrm>
          <a:prstGeom prst="rect">
            <a:avLst/>
          </a:prstGeom>
          <a:noFill/>
          <a:ln w="9525">
            <a:noFill/>
            <a:miter lim="800000"/>
            <a:headEnd/>
            <a:tailEnd/>
          </a:ln>
          <a:effectLst/>
        </p:spPr>
        <p:txBody>
          <a:bodyPr/>
          <a:lstStyle/>
          <a:p>
            <a:pPr>
              <a:lnSpc>
                <a:spcPct val="80000"/>
              </a:lnSpc>
              <a:spcBef>
                <a:spcPct val="20000"/>
              </a:spcBef>
            </a:pPr>
            <a:r>
              <a:rPr lang="es-ES" sz="1600"/>
              <a:t>Indicando el número de cargas idénticas simplificamos el esquema eléctrico y la potencia consumida queda registrada.</a:t>
            </a:r>
            <a:endParaRPr lang="en-GB" sz="1600"/>
          </a:p>
        </p:txBody>
      </p:sp>
      <p:sp>
        <p:nvSpPr>
          <p:cNvPr id="86021"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sp>
        <p:nvSpPr>
          <p:cNvPr id="86022" name="Line 6"/>
          <p:cNvSpPr>
            <a:spLocks noChangeShapeType="1"/>
          </p:cNvSpPr>
          <p:nvPr/>
        </p:nvSpPr>
        <p:spPr bwMode="auto">
          <a:xfrm flipH="1" flipV="1">
            <a:off x="2124075" y="4437063"/>
            <a:ext cx="3024188" cy="1152525"/>
          </a:xfrm>
          <a:prstGeom prst="line">
            <a:avLst/>
          </a:prstGeom>
          <a:noFill/>
          <a:ln w="31750">
            <a:solidFill>
              <a:srgbClr val="FF0000"/>
            </a:solidFill>
            <a:round/>
            <a:headEnd/>
            <a:tailEnd type="triangle" w="lg" len="lg"/>
          </a:ln>
          <a:effectLst/>
        </p:spPr>
        <p:txBody>
          <a:bodyPr/>
          <a:lstStyle/>
          <a:p>
            <a:endParaRPr lang="es-ES"/>
          </a:p>
        </p:txBody>
      </p:sp>
      <p:pic>
        <p:nvPicPr>
          <p:cNvPr id="8602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71550" y="1052513"/>
            <a:ext cx="7219950" cy="3914775"/>
          </a:xfrm>
          <a:prstGeom prst="rect">
            <a:avLst/>
          </a:prstGeom>
          <a:noFill/>
          <a:ln w="9525">
            <a:noFill/>
            <a:miter lim="800000"/>
            <a:headEnd/>
            <a:tailEnd/>
          </a:ln>
          <a:effectLst/>
        </p:spPr>
      </p:pic>
      <p:sp>
        <p:nvSpPr>
          <p:cNvPr id="86024" name="Line 8"/>
          <p:cNvSpPr>
            <a:spLocks noChangeShapeType="1"/>
          </p:cNvSpPr>
          <p:nvPr/>
        </p:nvSpPr>
        <p:spPr bwMode="auto">
          <a:xfrm flipH="1" flipV="1">
            <a:off x="4645025" y="4894263"/>
            <a:ext cx="503238" cy="695325"/>
          </a:xfrm>
          <a:prstGeom prst="line">
            <a:avLst/>
          </a:prstGeom>
          <a:noFill/>
          <a:ln w="31750">
            <a:solidFill>
              <a:srgbClr val="FF0000"/>
            </a:solidFill>
            <a:round/>
            <a:headEnd/>
            <a:tailEnd type="triangle" w="lg" len="lg"/>
          </a:ln>
          <a:effectLst/>
        </p:spPr>
        <p:txBody>
          <a:bodyPr/>
          <a:lstStyle/>
          <a:p>
            <a:endParaRPr lang="es-ES"/>
          </a:p>
        </p:txBody>
      </p:sp>
      <p:sp>
        <p:nvSpPr>
          <p:cNvPr id="86025" name="Line 9"/>
          <p:cNvSpPr>
            <a:spLocks noChangeShapeType="1"/>
          </p:cNvSpPr>
          <p:nvPr/>
        </p:nvSpPr>
        <p:spPr bwMode="auto">
          <a:xfrm flipV="1">
            <a:off x="5148263" y="3213100"/>
            <a:ext cx="1512887" cy="2376488"/>
          </a:xfrm>
          <a:prstGeom prst="line">
            <a:avLst/>
          </a:prstGeom>
          <a:noFill/>
          <a:ln w="31750">
            <a:solidFill>
              <a:srgbClr val="FF0000"/>
            </a:solidFill>
            <a:round/>
            <a:headEnd/>
            <a:tailEnd type="triangle" w="lg" len="lg"/>
          </a:ln>
          <a:effectLst/>
        </p:spPr>
        <p:txBody>
          <a:bodyPr/>
          <a:lstStyle/>
          <a:p>
            <a:endParaRPr lang="es-ES"/>
          </a:p>
        </p:txBody>
      </p:sp>
      <p:sp>
        <p:nvSpPr>
          <p:cNvPr id="86026" name="AutoShape 10">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86027" name="Text Box 11"/>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86028" name="Text Box 12"/>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417512"/>
          </a:xfrm>
        </p:spPr>
        <p:txBody>
          <a:bodyPr/>
          <a:lstStyle/>
          <a:p>
            <a:r>
              <a:rPr lang="es-ES" sz="2400"/>
              <a:t>Métodos de Cálculo: Cálculo paso a paso</a:t>
            </a:r>
            <a:endParaRPr lang="en-GB" sz="2400"/>
          </a:p>
        </p:txBody>
      </p:sp>
      <p:sp>
        <p:nvSpPr>
          <p:cNvPr id="88067"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88068" name="Rectangle 4"/>
          <p:cNvSpPr>
            <a:spLocks noChangeArrowheads="1"/>
          </p:cNvSpPr>
          <p:nvPr/>
        </p:nvSpPr>
        <p:spPr bwMode="auto">
          <a:xfrm>
            <a:off x="539750" y="5470525"/>
            <a:ext cx="7116763" cy="1008063"/>
          </a:xfrm>
          <a:prstGeom prst="rect">
            <a:avLst/>
          </a:prstGeom>
          <a:noFill/>
          <a:ln w="9525">
            <a:noFill/>
            <a:miter lim="800000"/>
            <a:headEnd/>
            <a:tailEnd/>
          </a:ln>
          <a:effectLst/>
        </p:spPr>
        <p:txBody>
          <a:bodyPr/>
          <a:lstStyle/>
          <a:p>
            <a:pPr>
              <a:lnSpc>
                <a:spcPct val="80000"/>
              </a:lnSpc>
              <a:spcBef>
                <a:spcPct val="20000"/>
              </a:spcBef>
            </a:pPr>
            <a:r>
              <a:rPr lang="es-ES" sz="1600"/>
              <a:t>El mejor método de cálculo es el método de cálculo </a:t>
            </a:r>
            <a:r>
              <a:rPr lang="es-ES" sz="1600" b="1"/>
              <a:t>“</a:t>
            </a:r>
            <a:r>
              <a:rPr lang="es-ES" sz="1600" b="1" i="1"/>
              <a:t>Paso a paso</a:t>
            </a:r>
            <a:r>
              <a:rPr lang="es-ES" sz="1600" b="1"/>
              <a:t>” (F5),</a:t>
            </a:r>
            <a:r>
              <a:rPr lang="es-ES" sz="1600"/>
              <a:t> con este método se visualiza la arborescencia completa de la instalación, se hace un balance de potencias automático y es posible localizar fácilmente cualquier incidencia en el cálculo del esquema.</a:t>
            </a:r>
            <a:endParaRPr lang="en-GB" sz="1600"/>
          </a:p>
        </p:txBody>
      </p:sp>
      <p:sp>
        <p:nvSpPr>
          <p:cNvPr id="88069"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88070" name="Picture 6"/>
          <p:cNvPicPr>
            <a:picLocks noChangeAspect="1" noChangeArrowheads="1"/>
          </p:cNvPicPr>
          <p:nvPr/>
        </p:nvPicPr>
        <p:blipFill>
          <a:blip r:embed="rId3"/>
          <a:srcRect/>
          <a:stretch>
            <a:fillRect/>
          </a:stretch>
        </p:blipFill>
        <p:spPr bwMode="auto">
          <a:xfrm>
            <a:off x="827088" y="1125538"/>
            <a:ext cx="2371725" cy="1247775"/>
          </a:xfrm>
          <a:prstGeom prst="rect">
            <a:avLst/>
          </a:prstGeom>
          <a:noFill/>
          <a:ln w="9525">
            <a:noFill/>
            <a:miter lim="800000"/>
            <a:headEnd/>
            <a:tailEnd/>
          </a:ln>
          <a:effectLst/>
        </p:spPr>
      </p:pic>
      <p:pic>
        <p:nvPicPr>
          <p:cNvPr id="88071" name="Picture 7"/>
          <p:cNvPicPr>
            <a:picLocks noChangeAspect="1" noChangeArrowheads="1"/>
          </p:cNvPicPr>
          <p:nvPr/>
        </p:nvPicPr>
        <p:blipFill>
          <a:blip r:embed="rId4"/>
          <a:srcRect/>
          <a:stretch>
            <a:fillRect/>
          </a:stretch>
        </p:blipFill>
        <p:spPr bwMode="auto">
          <a:xfrm>
            <a:off x="755650" y="2268538"/>
            <a:ext cx="7343775" cy="3097212"/>
          </a:xfrm>
          <a:prstGeom prst="rect">
            <a:avLst/>
          </a:prstGeom>
          <a:noFill/>
          <a:ln w="9525">
            <a:noFill/>
            <a:miter lim="800000"/>
            <a:headEnd/>
            <a:tailEnd/>
          </a:ln>
          <a:effectLst/>
        </p:spPr>
      </p:pic>
      <p:pic>
        <p:nvPicPr>
          <p:cNvPr id="88072" name="Picture 8"/>
          <p:cNvPicPr>
            <a:picLocks noChangeAspect="1" noChangeArrowheads="1"/>
          </p:cNvPicPr>
          <p:nvPr/>
        </p:nvPicPr>
        <p:blipFill>
          <a:blip r:embed="rId5"/>
          <a:srcRect/>
          <a:stretch>
            <a:fillRect/>
          </a:stretch>
        </p:blipFill>
        <p:spPr bwMode="auto">
          <a:xfrm>
            <a:off x="8316913" y="692150"/>
            <a:ext cx="433387" cy="414338"/>
          </a:xfrm>
          <a:prstGeom prst="rect">
            <a:avLst/>
          </a:prstGeom>
          <a:noFill/>
          <a:ln w="9525">
            <a:noFill/>
            <a:miter lim="800000"/>
            <a:headEnd/>
            <a:tailEnd/>
          </a:ln>
          <a:effectLst/>
        </p:spPr>
      </p:pic>
      <p:sp>
        <p:nvSpPr>
          <p:cNvPr id="88073" name="Rectangle 9"/>
          <p:cNvSpPr>
            <a:spLocks noChangeArrowheads="1"/>
          </p:cNvSpPr>
          <p:nvPr/>
        </p:nvSpPr>
        <p:spPr bwMode="auto">
          <a:xfrm>
            <a:off x="611188" y="765175"/>
            <a:ext cx="7993062" cy="1008063"/>
          </a:xfrm>
          <a:prstGeom prst="rect">
            <a:avLst/>
          </a:prstGeom>
          <a:noFill/>
          <a:ln w="9525">
            <a:noFill/>
            <a:miter lim="800000"/>
            <a:headEnd/>
            <a:tailEnd/>
          </a:ln>
          <a:effectLst/>
        </p:spPr>
        <p:txBody>
          <a:bodyPr/>
          <a:lstStyle/>
          <a:p>
            <a:pPr>
              <a:lnSpc>
                <a:spcPct val="80000"/>
              </a:lnSpc>
              <a:spcBef>
                <a:spcPct val="20000"/>
              </a:spcBef>
            </a:pPr>
            <a:r>
              <a:rPr lang="es-ES" sz="1600"/>
              <a:t>Desde el menú Cálculo ejecutamos </a:t>
            </a:r>
            <a:r>
              <a:rPr lang="es-ES" sz="1600" b="1"/>
              <a:t>Cálculo paso a paso</a:t>
            </a:r>
            <a:r>
              <a:rPr lang="es-ES" sz="1600"/>
              <a:t> o directamente en el icono</a:t>
            </a:r>
            <a:endParaRPr lang="en-GB" sz="1600"/>
          </a:p>
        </p:txBody>
      </p:sp>
      <p:sp>
        <p:nvSpPr>
          <p:cNvPr id="88074" name="Text Box 10"/>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7º</a:t>
            </a:r>
          </a:p>
        </p:txBody>
      </p:sp>
      <p:sp>
        <p:nvSpPr>
          <p:cNvPr id="88075" name="AutoShape 11">
            <a:hlinkClick r:id="rId6"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88076" name="Text Box 12"/>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88077" name="Text Box 13"/>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s-ES"/>
              <a:t>My Ecodial L v3.4</a:t>
            </a:r>
          </a:p>
        </p:txBody>
      </p:sp>
      <p:pic>
        <p:nvPicPr>
          <p:cNvPr id="124933" name="Picture 5" descr="MC900233771[1]"/>
          <p:cNvPicPr>
            <a:picLocks noChangeAspect="1" noChangeArrowheads="1"/>
          </p:cNvPicPr>
          <p:nvPr/>
        </p:nvPicPr>
        <p:blipFill>
          <a:blip r:embed="rId2"/>
          <a:srcRect/>
          <a:stretch>
            <a:fillRect/>
          </a:stretch>
        </p:blipFill>
        <p:spPr bwMode="auto">
          <a:xfrm>
            <a:off x="7246938" y="246063"/>
            <a:ext cx="1633537" cy="1336675"/>
          </a:xfrm>
          <a:prstGeom prst="rect">
            <a:avLst/>
          </a:prstGeom>
          <a:noFill/>
          <a:ln w="0">
            <a:solidFill>
              <a:srgbClr val="008000"/>
            </a:solidFill>
            <a:miter lim="800000"/>
            <a:headEnd/>
            <a:tailEnd/>
          </a:ln>
        </p:spPr>
      </p:pic>
      <p:sp>
        <p:nvSpPr>
          <p:cNvPr id="124934" name="Rectangle 6">
            <a:hlinkClick r:id="rId3" action="ppaction://hlinksldjump"/>
          </p:cNvPr>
          <p:cNvSpPr>
            <a:spLocks noChangeArrowheads="1"/>
          </p:cNvSpPr>
          <p:nvPr/>
        </p:nvSpPr>
        <p:spPr bwMode="auto">
          <a:xfrm>
            <a:off x="800100" y="2387600"/>
            <a:ext cx="26797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3" action="ppaction://hlinksldjump"/>
              </a:rPr>
              <a:t>1º Ámbito de Aplicación</a:t>
            </a:r>
            <a:endParaRPr lang="es-ES"/>
          </a:p>
        </p:txBody>
      </p:sp>
      <p:sp>
        <p:nvSpPr>
          <p:cNvPr id="124935" name="Rectangle 7"/>
          <p:cNvSpPr>
            <a:spLocks noChangeArrowheads="1"/>
          </p:cNvSpPr>
          <p:nvPr/>
        </p:nvSpPr>
        <p:spPr bwMode="auto">
          <a:xfrm>
            <a:off x="4013200" y="2336800"/>
            <a:ext cx="28321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4" action="ppaction://hlinksldjump"/>
              </a:rPr>
              <a:t>2º Parametrización</a:t>
            </a:r>
            <a:endParaRPr lang="es-ES"/>
          </a:p>
        </p:txBody>
      </p:sp>
      <p:grpSp>
        <p:nvGrpSpPr>
          <p:cNvPr id="124938" name="Group 10"/>
          <p:cNvGrpSpPr>
            <a:grpSpLocks/>
          </p:cNvGrpSpPr>
          <p:nvPr/>
        </p:nvGrpSpPr>
        <p:grpSpPr bwMode="auto">
          <a:xfrm>
            <a:off x="7061200" y="1968500"/>
            <a:ext cx="1924050" cy="1460500"/>
            <a:chOff x="4448" y="1240"/>
            <a:chExt cx="1212" cy="920"/>
          </a:xfrm>
        </p:grpSpPr>
        <p:pic>
          <p:nvPicPr>
            <p:cNvPr id="124936"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11" y="1296"/>
              <a:ext cx="1149" cy="841"/>
            </a:xfrm>
            <a:prstGeom prst="rect">
              <a:avLst/>
            </a:prstGeom>
            <a:noFill/>
            <a:ln w="9525">
              <a:noFill/>
              <a:miter lim="800000"/>
              <a:headEnd/>
              <a:tailEnd/>
            </a:ln>
            <a:effectLst/>
          </p:spPr>
        </p:pic>
        <p:sp useBgFill="1">
          <p:nvSpPr>
            <p:cNvPr id="124937" name="Rectangle 9"/>
            <p:cNvSpPr>
              <a:spLocks noChangeArrowheads="1"/>
            </p:cNvSpPr>
            <p:nvPr/>
          </p:nvSpPr>
          <p:spPr bwMode="auto">
            <a:xfrm>
              <a:off x="4448" y="1240"/>
              <a:ext cx="104" cy="920"/>
            </a:xfrm>
            <a:prstGeom prst="rect">
              <a:avLst/>
            </a:prstGeom>
            <a:ln w="9525">
              <a:noFill/>
              <a:miter lim="800000"/>
              <a:headEnd/>
              <a:tailEnd/>
            </a:ln>
            <a:effectLst/>
          </p:spPr>
          <p:txBody>
            <a:bodyPr wrap="none" anchor="ctr"/>
            <a:lstStyle/>
            <a:p>
              <a:endParaRPr lang="es-ES"/>
            </a:p>
          </p:txBody>
        </p:sp>
      </p:grpSp>
      <p:sp>
        <p:nvSpPr>
          <p:cNvPr id="124939" name="Rectangle 11"/>
          <p:cNvSpPr>
            <a:spLocks noChangeArrowheads="1"/>
          </p:cNvSpPr>
          <p:nvPr/>
        </p:nvSpPr>
        <p:spPr bwMode="auto">
          <a:xfrm>
            <a:off x="812800" y="3454400"/>
            <a:ext cx="26670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6" action="ppaction://hlinksldjump"/>
              </a:rPr>
              <a:t>3º Ejemplo Paso a Paso</a:t>
            </a:r>
            <a:endParaRPr lang="es-ES"/>
          </a:p>
        </p:txBody>
      </p:sp>
      <p:sp>
        <p:nvSpPr>
          <p:cNvPr id="124940" name="Rectangle 12"/>
          <p:cNvSpPr>
            <a:spLocks noChangeArrowheads="1"/>
          </p:cNvSpPr>
          <p:nvPr/>
        </p:nvSpPr>
        <p:spPr bwMode="auto">
          <a:xfrm>
            <a:off x="4000500" y="3441700"/>
            <a:ext cx="28702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7" action="ppaction://hlinksldjump"/>
              </a:rPr>
              <a:t>4º Impresión / Exportación</a:t>
            </a:r>
            <a:endParaRPr lang="es-ES"/>
          </a:p>
        </p:txBody>
      </p:sp>
      <p:sp>
        <p:nvSpPr>
          <p:cNvPr id="124941" name="Rectangle 13">
            <a:hlinkClick r:id="rId3" action="ppaction://hlinksldjump"/>
          </p:cNvPr>
          <p:cNvSpPr>
            <a:spLocks noChangeArrowheads="1"/>
          </p:cNvSpPr>
          <p:nvPr/>
        </p:nvSpPr>
        <p:spPr bwMode="auto">
          <a:xfrm>
            <a:off x="787400" y="4686300"/>
            <a:ext cx="26797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8" action="ppaction://hlinksldjump"/>
              </a:rPr>
              <a:t>5º Curvas de Disparo</a:t>
            </a:r>
            <a:endParaRPr lang="es-ES"/>
          </a:p>
        </p:txBody>
      </p:sp>
      <p:sp>
        <p:nvSpPr>
          <p:cNvPr id="124942" name="Rectangle 14">
            <a:hlinkClick r:id="rId3" action="ppaction://hlinksldjump"/>
          </p:cNvPr>
          <p:cNvSpPr>
            <a:spLocks noChangeArrowheads="1"/>
          </p:cNvSpPr>
          <p:nvPr/>
        </p:nvSpPr>
        <p:spPr bwMode="auto">
          <a:xfrm>
            <a:off x="3987800" y="4622800"/>
            <a:ext cx="2870200" cy="749300"/>
          </a:xfrm>
          <a:prstGeom prst="rect">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r>
              <a:rPr lang="es-ES">
                <a:hlinkClick r:id="rId9" action="ppaction://hlinksldjump"/>
              </a:rPr>
              <a:t>6º Guía de Productos / </a:t>
            </a:r>
          </a:p>
          <a:p>
            <a:r>
              <a:rPr lang="es-ES">
                <a:hlinkClick r:id="rId9" action="ppaction://hlinksldjump"/>
              </a:rPr>
              <a:t>Guía de Asociaciones</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sp>
        <p:nvSpPr>
          <p:cNvPr id="90115" name="Rectangle 3"/>
          <p:cNvSpPr>
            <a:spLocks noGrp="1" noChangeArrowheads="1"/>
          </p:cNvSpPr>
          <p:nvPr>
            <p:ph type="title"/>
          </p:nvPr>
        </p:nvSpPr>
        <p:spPr/>
        <p:txBody>
          <a:bodyPr/>
          <a:lstStyle/>
          <a:p>
            <a:r>
              <a:rPr lang="es-ES" sz="2400"/>
              <a:t>Cálculo de la protección en curso</a:t>
            </a:r>
            <a:endParaRPr lang="en-GB" sz="2400"/>
          </a:p>
        </p:txBody>
      </p:sp>
      <p:sp>
        <p:nvSpPr>
          <p:cNvPr id="90116" name="Rectangle 4"/>
          <p:cNvSpPr>
            <a:spLocks noChangeArrowheads="1"/>
          </p:cNvSpPr>
          <p:nvPr/>
        </p:nvSpPr>
        <p:spPr bwMode="auto">
          <a:xfrm>
            <a:off x="755650" y="1000125"/>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90117" name="Rectangle 5"/>
          <p:cNvSpPr>
            <a:spLocks noChangeArrowheads="1"/>
          </p:cNvSpPr>
          <p:nvPr/>
        </p:nvSpPr>
        <p:spPr bwMode="auto">
          <a:xfrm>
            <a:off x="684213" y="5673725"/>
            <a:ext cx="7704137" cy="625475"/>
          </a:xfrm>
          <a:prstGeom prst="rect">
            <a:avLst/>
          </a:prstGeom>
          <a:noFill/>
          <a:ln w="9525">
            <a:noFill/>
            <a:miter lim="800000"/>
            <a:headEnd/>
            <a:tailEnd/>
          </a:ln>
          <a:effectLst/>
        </p:spPr>
        <p:txBody>
          <a:bodyPr/>
          <a:lstStyle/>
          <a:p>
            <a:pPr>
              <a:lnSpc>
                <a:spcPct val="80000"/>
              </a:lnSpc>
              <a:spcBef>
                <a:spcPct val="20000"/>
              </a:spcBef>
            </a:pPr>
            <a:r>
              <a:rPr lang="es-ES" sz="1600"/>
              <a:t>Cuando la protección no está calculada aparece el signo de admiración “!”.</a:t>
            </a:r>
          </a:p>
          <a:p>
            <a:pPr>
              <a:lnSpc>
                <a:spcPct val="80000"/>
              </a:lnSpc>
              <a:spcBef>
                <a:spcPct val="20000"/>
              </a:spcBef>
            </a:pPr>
            <a:r>
              <a:rPr lang="es-ES" sz="1600"/>
              <a:t>Cuando se ha calculado aparecerá el signo “visto”       en verde.</a:t>
            </a:r>
            <a:endParaRPr lang="en-GB" sz="1600"/>
          </a:p>
        </p:txBody>
      </p:sp>
      <p:sp>
        <p:nvSpPr>
          <p:cNvPr id="90118" name="Rectangle 6"/>
          <p:cNvSpPr>
            <a:spLocks noChangeArrowheads="1"/>
          </p:cNvSpPr>
          <p:nvPr/>
        </p:nvSpPr>
        <p:spPr bwMode="auto">
          <a:xfrm>
            <a:off x="1116013" y="979488"/>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90119" name="Picture 7"/>
          <p:cNvPicPr>
            <a:picLocks noChangeAspect="1" noChangeArrowheads="1"/>
          </p:cNvPicPr>
          <p:nvPr/>
        </p:nvPicPr>
        <p:blipFill>
          <a:blip r:embed="rId3"/>
          <a:srcRect/>
          <a:stretch>
            <a:fillRect/>
          </a:stretch>
        </p:blipFill>
        <p:spPr bwMode="auto">
          <a:xfrm>
            <a:off x="755650" y="1073150"/>
            <a:ext cx="7620000" cy="2182813"/>
          </a:xfrm>
          <a:prstGeom prst="rect">
            <a:avLst/>
          </a:prstGeom>
          <a:noFill/>
          <a:ln w="9525">
            <a:noFill/>
            <a:miter lim="800000"/>
            <a:headEnd/>
            <a:tailEnd/>
          </a:ln>
          <a:effectLst/>
        </p:spPr>
      </p:pic>
      <p:sp>
        <p:nvSpPr>
          <p:cNvPr id="90120" name="Line 8"/>
          <p:cNvSpPr>
            <a:spLocks noChangeShapeType="1"/>
          </p:cNvSpPr>
          <p:nvPr/>
        </p:nvSpPr>
        <p:spPr bwMode="auto">
          <a:xfrm flipV="1">
            <a:off x="971550" y="1504950"/>
            <a:ext cx="287338" cy="1368425"/>
          </a:xfrm>
          <a:prstGeom prst="line">
            <a:avLst/>
          </a:prstGeom>
          <a:noFill/>
          <a:ln w="31750">
            <a:solidFill>
              <a:srgbClr val="FF0000"/>
            </a:solidFill>
            <a:round/>
            <a:headEnd/>
            <a:tailEnd type="triangle" w="lg" len="lg"/>
          </a:ln>
          <a:effectLst/>
        </p:spPr>
        <p:txBody>
          <a:bodyPr/>
          <a:lstStyle/>
          <a:p>
            <a:endParaRPr lang="es-ES"/>
          </a:p>
        </p:txBody>
      </p:sp>
      <p:sp>
        <p:nvSpPr>
          <p:cNvPr id="90121" name="Line 9"/>
          <p:cNvSpPr>
            <a:spLocks noChangeShapeType="1"/>
          </p:cNvSpPr>
          <p:nvPr/>
        </p:nvSpPr>
        <p:spPr bwMode="auto">
          <a:xfrm flipV="1">
            <a:off x="7885113" y="3157538"/>
            <a:ext cx="142875" cy="503237"/>
          </a:xfrm>
          <a:prstGeom prst="line">
            <a:avLst/>
          </a:prstGeom>
          <a:noFill/>
          <a:ln w="31750">
            <a:solidFill>
              <a:srgbClr val="FF0000"/>
            </a:solidFill>
            <a:round/>
            <a:headEnd/>
            <a:tailEnd type="triangle" w="lg" len="lg"/>
          </a:ln>
          <a:effectLst/>
        </p:spPr>
        <p:txBody>
          <a:bodyPr/>
          <a:lstStyle/>
          <a:p>
            <a:endParaRPr lang="es-ES"/>
          </a:p>
        </p:txBody>
      </p:sp>
      <p:pic>
        <p:nvPicPr>
          <p:cNvPr id="90122" name="Picture 10"/>
          <p:cNvPicPr>
            <a:picLocks noChangeAspect="1" noChangeArrowheads="1"/>
          </p:cNvPicPr>
          <p:nvPr/>
        </p:nvPicPr>
        <p:blipFill>
          <a:blip r:embed="rId4"/>
          <a:srcRect/>
          <a:stretch>
            <a:fillRect/>
          </a:stretch>
        </p:blipFill>
        <p:spPr bwMode="auto">
          <a:xfrm>
            <a:off x="684213" y="3573463"/>
            <a:ext cx="7686675" cy="1982787"/>
          </a:xfrm>
          <a:prstGeom prst="rect">
            <a:avLst/>
          </a:prstGeom>
          <a:noFill/>
          <a:ln w="9525">
            <a:noFill/>
            <a:miter lim="800000"/>
            <a:headEnd/>
            <a:tailEnd/>
          </a:ln>
          <a:effectLst/>
        </p:spPr>
      </p:pic>
      <p:sp>
        <p:nvSpPr>
          <p:cNvPr id="90123" name="Line 11"/>
          <p:cNvSpPr>
            <a:spLocks noChangeShapeType="1"/>
          </p:cNvSpPr>
          <p:nvPr/>
        </p:nvSpPr>
        <p:spPr bwMode="auto">
          <a:xfrm flipV="1">
            <a:off x="684213" y="3789363"/>
            <a:ext cx="142875" cy="935037"/>
          </a:xfrm>
          <a:prstGeom prst="line">
            <a:avLst/>
          </a:prstGeom>
          <a:noFill/>
          <a:ln w="31750">
            <a:solidFill>
              <a:srgbClr val="FF0000"/>
            </a:solidFill>
            <a:round/>
            <a:headEnd/>
            <a:tailEnd type="triangle" w="lg" len="lg"/>
          </a:ln>
          <a:effectLst/>
        </p:spPr>
        <p:txBody>
          <a:bodyPr/>
          <a:lstStyle/>
          <a:p>
            <a:endParaRPr lang="es-ES"/>
          </a:p>
        </p:txBody>
      </p:sp>
      <p:sp>
        <p:nvSpPr>
          <p:cNvPr id="90124" name="AutoShape 12">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90125" name="Text Box 13"/>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90126" name="Text Box 14"/>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pic>
        <p:nvPicPr>
          <p:cNvPr id="90135" name="Picture 23" descr="Visto"/>
          <p:cNvPicPr>
            <a:picLocks noChangeAspect="1" noChangeArrowheads="1"/>
          </p:cNvPicPr>
          <p:nvPr/>
        </p:nvPicPr>
        <p:blipFill>
          <a:blip r:embed="rId6">
            <a:clrChange>
              <a:clrFrom>
                <a:srgbClr val="FDFDFB"/>
              </a:clrFrom>
              <a:clrTo>
                <a:srgbClr val="FDFDFB">
                  <a:alpha val="0"/>
                </a:srgbClr>
              </a:clrTo>
            </a:clrChange>
          </a:blip>
          <a:srcRect/>
          <a:stretch>
            <a:fillRect/>
          </a:stretch>
        </p:blipFill>
        <p:spPr bwMode="auto">
          <a:xfrm>
            <a:off x="5251450" y="5824538"/>
            <a:ext cx="555625" cy="527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4638"/>
            <a:ext cx="8229600" cy="417512"/>
          </a:xfrm>
        </p:spPr>
        <p:txBody>
          <a:bodyPr/>
          <a:lstStyle/>
          <a:p>
            <a:r>
              <a:rPr lang="es-ES" sz="2400"/>
              <a:t>Cálculo de todo el esquema</a:t>
            </a:r>
            <a:endParaRPr lang="en-GB" sz="2400"/>
          </a:p>
        </p:txBody>
      </p:sp>
      <p:sp>
        <p:nvSpPr>
          <p:cNvPr id="92163"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92164" name="Rectangle 4"/>
          <p:cNvSpPr>
            <a:spLocks noChangeArrowheads="1"/>
          </p:cNvSpPr>
          <p:nvPr/>
        </p:nvSpPr>
        <p:spPr bwMode="auto">
          <a:xfrm>
            <a:off x="971550" y="5008563"/>
            <a:ext cx="7704138" cy="985837"/>
          </a:xfrm>
          <a:prstGeom prst="rect">
            <a:avLst/>
          </a:prstGeom>
          <a:noFill/>
          <a:ln w="9525">
            <a:noFill/>
            <a:miter lim="800000"/>
            <a:headEnd/>
            <a:tailEnd/>
          </a:ln>
          <a:effectLst/>
        </p:spPr>
        <p:txBody>
          <a:bodyPr/>
          <a:lstStyle/>
          <a:p>
            <a:pPr>
              <a:lnSpc>
                <a:spcPct val="80000"/>
              </a:lnSpc>
              <a:spcBef>
                <a:spcPct val="20000"/>
              </a:spcBef>
            </a:pPr>
            <a:r>
              <a:rPr lang="es-ES" sz="1600"/>
              <a:t>Ejecutando “Calcular Todo” se calcularán las protecciones de todo el esquema y  si surge alguna incidencia veremos claramente el punto del esquema donde se ha producido. De cada elemento del esquema aparecen en el apartado detalles los </a:t>
            </a:r>
            <a:r>
              <a:rPr lang="es-ES" sz="1600" b="1"/>
              <a:t>Avisos</a:t>
            </a:r>
            <a:r>
              <a:rPr lang="es-ES" sz="1600"/>
              <a:t>, </a:t>
            </a:r>
            <a:r>
              <a:rPr lang="es-ES" sz="1600" b="1"/>
              <a:t>Resultados</a:t>
            </a:r>
            <a:r>
              <a:rPr lang="es-ES" sz="1600"/>
              <a:t> y </a:t>
            </a:r>
            <a:r>
              <a:rPr lang="es-ES" sz="1600" b="1"/>
              <a:t>Detalles</a:t>
            </a:r>
            <a:r>
              <a:rPr lang="es-ES" sz="1600"/>
              <a:t> del elemento resaltado.</a:t>
            </a:r>
            <a:endParaRPr lang="en-GB" sz="1600"/>
          </a:p>
        </p:txBody>
      </p:sp>
      <p:sp>
        <p:nvSpPr>
          <p:cNvPr id="92165"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92166" name="Picture 6"/>
          <p:cNvPicPr>
            <a:picLocks noChangeAspect="1" noChangeArrowheads="1"/>
          </p:cNvPicPr>
          <p:nvPr/>
        </p:nvPicPr>
        <p:blipFill>
          <a:blip r:embed="rId3"/>
          <a:srcRect/>
          <a:stretch>
            <a:fillRect/>
          </a:stretch>
        </p:blipFill>
        <p:spPr bwMode="auto">
          <a:xfrm>
            <a:off x="1258888" y="1125538"/>
            <a:ext cx="3097212" cy="2566987"/>
          </a:xfrm>
          <a:prstGeom prst="rect">
            <a:avLst/>
          </a:prstGeom>
          <a:noFill/>
          <a:ln w="9525">
            <a:noFill/>
            <a:miter lim="800000"/>
            <a:headEnd/>
            <a:tailEnd/>
          </a:ln>
          <a:effectLst/>
        </p:spPr>
      </p:pic>
      <p:pic>
        <p:nvPicPr>
          <p:cNvPr id="92167" name="Picture 7"/>
          <p:cNvPicPr>
            <a:picLocks noChangeAspect="1" noChangeArrowheads="1"/>
          </p:cNvPicPr>
          <p:nvPr/>
        </p:nvPicPr>
        <p:blipFill>
          <a:blip r:embed="rId4"/>
          <a:srcRect/>
          <a:stretch>
            <a:fillRect/>
          </a:stretch>
        </p:blipFill>
        <p:spPr bwMode="auto">
          <a:xfrm>
            <a:off x="5003800" y="1052513"/>
            <a:ext cx="3000375" cy="2819400"/>
          </a:xfrm>
          <a:prstGeom prst="rect">
            <a:avLst/>
          </a:prstGeom>
          <a:noFill/>
          <a:ln w="9525">
            <a:noFill/>
            <a:miter lim="800000"/>
            <a:headEnd/>
            <a:tailEnd/>
          </a:ln>
          <a:effectLst/>
        </p:spPr>
      </p:pic>
      <p:sp>
        <p:nvSpPr>
          <p:cNvPr id="92168" name="Text Box 8"/>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sp>
        <p:nvSpPr>
          <p:cNvPr id="92169" name="AutoShape 9">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92170" name="Text Box 10"/>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92171" name="Text Box 11"/>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417512"/>
          </a:xfrm>
        </p:spPr>
        <p:txBody>
          <a:bodyPr/>
          <a:lstStyle/>
          <a:p>
            <a:r>
              <a:rPr lang="es-ES" sz="2400"/>
              <a:t>Información importante en la pestaña Detalles</a:t>
            </a:r>
            <a:endParaRPr lang="en-GB" sz="2400"/>
          </a:p>
        </p:txBody>
      </p:sp>
      <p:sp>
        <p:nvSpPr>
          <p:cNvPr id="94211" name="Rectangle 3"/>
          <p:cNvSpPr>
            <a:spLocks noChangeArrowheads="1"/>
          </p:cNvSpPr>
          <p:nvPr/>
        </p:nvSpPr>
        <p:spPr bwMode="auto">
          <a:xfrm>
            <a:off x="755650" y="140970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94212" name="Rectangle 4"/>
          <p:cNvSpPr>
            <a:spLocks noChangeArrowheads="1"/>
          </p:cNvSpPr>
          <p:nvPr/>
        </p:nvSpPr>
        <p:spPr bwMode="auto">
          <a:xfrm>
            <a:off x="971550" y="5135563"/>
            <a:ext cx="7704138" cy="985837"/>
          </a:xfrm>
          <a:prstGeom prst="rect">
            <a:avLst/>
          </a:prstGeom>
          <a:noFill/>
          <a:ln w="9525">
            <a:noFill/>
            <a:miter lim="800000"/>
            <a:headEnd/>
            <a:tailEnd/>
          </a:ln>
          <a:effectLst/>
        </p:spPr>
        <p:txBody>
          <a:bodyPr/>
          <a:lstStyle/>
          <a:p>
            <a:pPr>
              <a:lnSpc>
                <a:spcPct val="80000"/>
              </a:lnSpc>
              <a:spcBef>
                <a:spcPct val="20000"/>
              </a:spcBef>
            </a:pPr>
            <a:r>
              <a:rPr lang="es-ES" sz="1600"/>
              <a:t>Además de los resultados en la pestaña “Resultados”, está disponible una amplia información en la pestaña “Detalles” como los coeficientes aplicados en función de la disposición de los cables y el método de instalación, la intensidad máxima admisible del conductor Iz etc..</a:t>
            </a:r>
            <a:endParaRPr lang="en-GB" sz="1600"/>
          </a:p>
        </p:txBody>
      </p:sp>
      <p:sp>
        <p:nvSpPr>
          <p:cNvPr id="94213" name="Rectangle 5"/>
          <p:cNvSpPr>
            <a:spLocks noChangeArrowheads="1"/>
          </p:cNvSpPr>
          <p:nvPr/>
        </p:nvSpPr>
        <p:spPr bwMode="auto">
          <a:xfrm>
            <a:off x="1116013" y="1389063"/>
            <a:ext cx="6769100" cy="144462"/>
          </a:xfrm>
          <a:prstGeom prst="rect">
            <a:avLst/>
          </a:prstGeom>
          <a:solidFill>
            <a:schemeClr val="bg1"/>
          </a:solidFill>
          <a:ln w="9525">
            <a:noFill/>
            <a:miter lim="800000"/>
            <a:headEnd/>
            <a:tailEnd/>
          </a:ln>
          <a:effectLst/>
        </p:spPr>
        <p:txBody>
          <a:bodyPr wrap="none" anchor="ctr"/>
          <a:lstStyle/>
          <a:p>
            <a:endParaRPr lang="es-ES"/>
          </a:p>
        </p:txBody>
      </p:sp>
      <p:sp>
        <p:nvSpPr>
          <p:cNvPr id="94214" name="Text Box 6"/>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pic>
        <p:nvPicPr>
          <p:cNvPr id="94215" name="Picture 7"/>
          <p:cNvPicPr>
            <a:picLocks noChangeAspect="1" noChangeArrowheads="1"/>
          </p:cNvPicPr>
          <p:nvPr/>
        </p:nvPicPr>
        <p:blipFill>
          <a:blip r:embed="rId3"/>
          <a:srcRect/>
          <a:stretch>
            <a:fillRect/>
          </a:stretch>
        </p:blipFill>
        <p:spPr bwMode="auto">
          <a:xfrm>
            <a:off x="827088" y="1533525"/>
            <a:ext cx="3960812" cy="2365375"/>
          </a:xfrm>
          <a:prstGeom prst="rect">
            <a:avLst/>
          </a:prstGeom>
          <a:noFill/>
          <a:ln w="9525">
            <a:noFill/>
            <a:miter lim="800000"/>
            <a:headEnd/>
            <a:tailEnd/>
          </a:ln>
          <a:effectLst/>
        </p:spPr>
      </p:pic>
      <p:pic>
        <p:nvPicPr>
          <p:cNvPr id="94216" name="Picture 8"/>
          <p:cNvPicPr>
            <a:picLocks noChangeAspect="1" noChangeArrowheads="1"/>
          </p:cNvPicPr>
          <p:nvPr/>
        </p:nvPicPr>
        <p:blipFill>
          <a:blip r:embed="rId4"/>
          <a:srcRect/>
          <a:stretch>
            <a:fillRect/>
          </a:stretch>
        </p:blipFill>
        <p:spPr bwMode="auto">
          <a:xfrm>
            <a:off x="4859338" y="1533525"/>
            <a:ext cx="3562350" cy="2400300"/>
          </a:xfrm>
          <a:prstGeom prst="rect">
            <a:avLst/>
          </a:prstGeom>
          <a:noFill/>
          <a:ln w="9525">
            <a:noFill/>
            <a:miter lim="800000"/>
            <a:headEnd/>
            <a:tailEnd/>
          </a:ln>
          <a:effectLst/>
        </p:spPr>
      </p:pic>
      <p:sp>
        <p:nvSpPr>
          <p:cNvPr id="94217" name="AutoShape 9">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94218" name="Text Box 10"/>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94219" name="Text Box 11"/>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417512"/>
          </a:xfrm>
        </p:spPr>
        <p:txBody>
          <a:bodyPr/>
          <a:lstStyle/>
          <a:p>
            <a:r>
              <a:rPr lang="es-ES" sz="2400"/>
              <a:t>Ayuda</a:t>
            </a:r>
            <a:endParaRPr lang="en-GB" sz="2400"/>
          </a:p>
        </p:txBody>
      </p:sp>
      <p:sp>
        <p:nvSpPr>
          <p:cNvPr id="96259"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96260" name="Rectangle 4"/>
          <p:cNvSpPr>
            <a:spLocks noChangeArrowheads="1"/>
          </p:cNvSpPr>
          <p:nvPr/>
        </p:nvSpPr>
        <p:spPr bwMode="auto">
          <a:xfrm>
            <a:off x="755650" y="5559425"/>
            <a:ext cx="7848600" cy="625475"/>
          </a:xfrm>
          <a:prstGeom prst="rect">
            <a:avLst/>
          </a:prstGeom>
          <a:noFill/>
          <a:ln w="9525">
            <a:noFill/>
            <a:miter lim="800000"/>
            <a:headEnd/>
            <a:tailEnd/>
          </a:ln>
          <a:effectLst/>
        </p:spPr>
        <p:txBody>
          <a:bodyPr/>
          <a:lstStyle/>
          <a:p>
            <a:pPr>
              <a:lnSpc>
                <a:spcPct val="80000"/>
              </a:lnSpc>
              <a:spcBef>
                <a:spcPct val="20000"/>
              </a:spcBef>
            </a:pPr>
            <a:r>
              <a:rPr lang="es-ES" sz="1600"/>
              <a:t>Pulsando la tecla F1 o dentro del menú </a:t>
            </a:r>
            <a:r>
              <a:rPr lang="es-ES" sz="1600" b="1" i="1"/>
              <a:t>?</a:t>
            </a:r>
            <a:r>
              <a:rPr lang="es-ES" sz="1600" i="1"/>
              <a:t> </a:t>
            </a:r>
            <a:r>
              <a:rPr lang="es-ES" sz="1600"/>
              <a:t>Podremos acceder al menú de Ayuda y a una extensa documentación técnica.</a:t>
            </a:r>
            <a:endParaRPr lang="en-GB" sz="1600"/>
          </a:p>
        </p:txBody>
      </p:sp>
      <p:sp>
        <p:nvSpPr>
          <p:cNvPr id="96261"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96262" name="Picture 6"/>
          <p:cNvPicPr>
            <a:picLocks noChangeAspect="1" noChangeArrowheads="1"/>
          </p:cNvPicPr>
          <p:nvPr/>
        </p:nvPicPr>
        <p:blipFill>
          <a:blip r:embed="rId3"/>
          <a:srcRect/>
          <a:stretch>
            <a:fillRect/>
          </a:stretch>
        </p:blipFill>
        <p:spPr bwMode="auto">
          <a:xfrm>
            <a:off x="4211638" y="836613"/>
            <a:ext cx="4752975" cy="3890962"/>
          </a:xfrm>
          <a:prstGeom prst="rect">
            <a:avLst/>
          </a:prstGeom>
          <a:noFill/>
          <a:ln w="9525">
            <a:noFill/>
            <a:miter lim="800000"/>
            <a:headEnd/>
            <a:tailEnd/>
          </a:ln>
          <a:effectLst/>
        </p:spPr>
      </p:pic>
      <p:pic>
        <p:nvPicPr>
          <p:cNvPr id="96263" name="Picture 7"/>
          <p:cNvPicPr>
            <a:picLocks noChangeAspect="1" noChangeArrowheads="1"/>
          </p:cNvPicPr>
          <p:nvPr/>
        </p:nvPicPr>
        <p:blipFill>
          <a:blip r:embed="rId4"/>
          <a:srcRect/>
          <a:stretch>
            <a:fillRect/>
          </a:stretch>
        </p:blipFill>
        <p:spPr bwMode="auto">
          <a:xfrm>
            <a:off x="755650" y="836613"/>
            <a:ext cx="3086100" cy="1228725"/>
          </a:xfrm>
          <a:prstGeom prst="rect">
            <a:avLst/>
          </a:prstGeom>
          <a:noFill/>
          <a:ln w="9525">
            <a:noFill/>
            <a:miter lim="800000"/>
            <a:headEnd/>
            <a:tailEnd/>
          </a:ln>
          <a:effectLst/>
        </p:spPr>
      </p:pic>
      <p:sp>
        <p:nvSpPr>
          <p:cNvPr id="96264" name="AutoShape 8">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96265" name="Text Box 9"/>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96266" name="Text Box 10"/>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417512"/>
          </a:xfrm>
        </p:spPr>
        <p:txBody>
          <a:bodyPr/>
          <a:lstStyle/>
          <a:p>
            <a:r>
              <a:rPr lang="es-ES" sz="2400"/>
              <a:t>Personalización de los elementos eléctricos</a:t>
            </a:r>
            <a:endParaRPr lang="en-GB" sz="2400"/>
          </a:p>
        </p:txBody>
      </p:sp>
      <p:sp>
        <p:nvSpPr>
          <p:cNvPr id="98307" name="Rectangle 3"/>
          <p:cNvSpPr>
            <a:spLocks noChangeArrowheads="1"/>
          </p:cNvSpPr>
          <p:nvPr/>
        </p:nvSpPr>
        <p:spPr bwMode="auto">
          <a:xfrm>
            <a:off x="755650" y="8699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98308" name="Rectangle 4"/>
          <p:cNvSpPr>
            <a:spLocks noChangeArrowheads="1"/>
          </p:cNvSpPr>
          <p:nvPr/>
        </p:nvSpPr>
        <p:spPr bwMode="auto">
          <a:xfrm>
            <a:off x="242888" y="4911725"/>
            <a:ext cx="8696325" cy="1152525"/>
          </a:xfrm>
          <a:prstGeom prst="rect">
            <a:avLst/>
          </a:prstGeom>
          <a:noFill/>
          <a:ln w="9525">
            <a:noFill/>
            <a:miter lim="800000"/>
            <a:headEnd/>
            <a:tailEnd/>
          </a:ln>
          <a:effectLst/>
        </p:spPr>
        <p:txBody>
          <a:bodyPr/>
          <a:lstStyle/>
          <a:p>
            <a:pPr>
              <a:lnSpc>
                <a:spcPct val="80000"/>
              </a:lnSpc>
              <a:spcBef>
                <a:spcPct val="20000"/>
              </a:spcBef>
            </a:pPr>
            <a:r>
              <a:rPr lang="es-ES" sz="1600"/>
              <a:t>Ecodial Nombra la protección con la letra “Q”, el cable con la “C” , los motores con la “M”…. Y dentro de cada elemento eléctrico podremos modificar los parámetros también el menú “</a:t>
            </a:r>
            <a:r>
              <a:rPr lang="es-ES" sz="1600" i="1"/>
              <a:t>Cálculo paso a paso</a:t>
            </a:r>
            <a:r>
              <a:rPr lang="es-ES" sz="1600"/>
              <a:t>”.</a:t>
            </a:r>
          </a:p>
          <a:p>
            <a:pPr>
              <a:lnSpc>
                <a:spcPct val="80000"/>
              </a:lnSpc>
              <a:spcBef>
                <a:spcPct val="20000"/>
              </a:spcBef>
            </a:pPr>
            <a:r>
              <a:rPr lang="es-ES" sz="1600"/>
              <a:t>Los elementos eléctricos calculables, que se encuentran en la paleta de componentes, permiten una cierta modificación, por ejemplo quitar la protección de la línea, suprimir el cable mediante una conexión directa o colocar una canalización prefabricada. Cualquier modificación debe de ser supervisada por el operador</a:t>
            </a:r>
            <a:endParaRPr lang="en-GB" sz="1600"/>
          </a:p>
        </p:txBody>
      </p:sp>
      <p:sp>
        <p:nvSpPr>
          <p:cNvPr id="98309" name="Rectangle 5"/>
          <p:cNvSpPr>
            <a:spLocks noChangeArrowheads="1"/>
          </p:cNvSpPr>
          <p:nvPr/>
        </p:nvSpPr>
        <p:spPr bwMode="auto">
          <a:xfrm>
            <a:off x="1116013" y="8493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98310" name="Picture 6"/>
          <p:cNvPicPr>
            <a:picLocks noChangeAspect="1" noChangeArrowheads="1"/>
          </p:cNvPicPr>
          <p:nvPr/>
        </p:nvPicPr>
        <p:blipFill>
          <a:blip r:embed="rId3"/>
          <a:srcRect/>
          <a:stretch>
            <a:fillRect/>
          </a:stretch>
        </p:blipFill>
        <p:spPr bwMode="auto">
          <a:xfrm>
            <a:off x="1403350" y="633413"/>
            <a:ext cx="6553200" cy="2174875"/>
          </a:xfrm>
          <a:prstGeom prst="rect">
            <a:avLst/>
          </a:prstGeom>
          <a:noFill/>
          <a:ln w="9525">
            <a:noFill/>
            <a:miter lim="800000"/>
            <a:headEnd/>
            <a:tailEnd/>
          </a:ln>
          <a:effectLst/>
        </p:spPr>
      </p:pic>
      <p:pic>
        <p:nvPicPr>
          <p:cNvPr id="98311" name="Picture 7"/>
          <p:cNvPicPr>
            <a:picLocks noChangeAspect="1" noChangeArrowheads="1"/>
          </p:cNvPicPr>
          <p:nvPr/>
        </p:nvPicPr>
        <p:blipFill>
          <a:blip r:embed="rId4"/>
          <a:srcRect/>
          <a:stretch>
            <a:fillRect/>
          </a:stretch>
        </p:blipFill>
        <p:spPr bwMode="auto">
          <a:xfrm>
            <a:off x="1403350" y="3009900"/>
            <a:ext cx="6619875" cy="1936750"/>
          </a:xfrm>
          <a:prstGeom prst="rect">
            <a:avLst/>
          </a:prstGeom>
          <a:noFill/>
          <a:ln w="9525">
            <a:noFill/>
            <a:miter lim="800000"/>
            <a:headEnd/>
            <a:tailEnd/>
          </a:ln>
          <a:effectLst/>
        </p:spPr>
      </p:pic>
      <p:sp>
        <p:nvSpPr>
          <p:cNvPr id="98312" name="Text Box 8"/>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sp>
        <p:nvSpPr>
          <p:cNvPr id="98313" name="AutoShape 9">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98314" name="Text Box 10"/>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98315" name="Text Box 11"/>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417512"/>
          </a:xfrm>
        </p:spPr>
        <p:txBody>
          <a:bodyPr/>
          <a:lstStyle/>
          <a:p>
            <a:r>
              <a:rPr lang="es-ES" sz="2400"/>
              <a:t>Embarrados y derivaciones sin impedancia</a:t>
            </a:r>
            <a:endParaRPr lang="en-GB" sz="2400"/>
          </a:p>
        </p:txBody>
      </p:sp>
      <p:sp>
        <p:nvSpPr>
          <p:cNvPr id="100355"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00356" name="Rectangle 4"/>
          <p:cNvSpPr>
            <a:spLocks noChangeArrowheads="1"/>
          </p:cNvSpPr>
          <p:nvPr/>
        </p:nvSpPr>
        <p:spPr bwMode="auto">
          <a:xfrm>
            <a:off x="900113" y="5160963"/>
            <a:ext cx="7704137" cy="865187"/>
          </a:xfrm>
          <a:prstGeom prst="rect">
            <a:avLst/>
          </a:prstGeom>
          <a:noFill/>
          <a:ln w="9525">
            <a:noFill/>
            <a:miter lim="800000"/>
            <a:headEnd/>
            <a:tailEnd/>
          </a:ln>
          <a:effectLst/>
        </p:spPr>
        <p:txBody>
          <a:bodyPr/>
          <a:lstStyle/>
          <a:p>
            <a:pPr>
              <a:lnSpc>
                <a:spcPct val="80000"/>
              </a:lnSpc>
              <a:spcBef>
                <a:spcPct val="20000"/>
              </a:spcBef>
            </a:pPr>
            <a:r>
              <a:rPr lang="es-ES" sz="1600"/>
              <a:t>El programa My Ecodial requiere del elemento “embarrado” para identificar claramente los repartos de potencia pero puede ocurrir que no nos interese que se calcule el embarrado ya que la conexión se realiza directamente de los bornes de salida del interruptor automático sin impedancia.</a:t>
            </a:r>
            <a:endParaRPr lang="en-GB" sz="1600"/>
          </a:p>
        </p:txBody>
      </p:sp>
      <p:sp>
        <p:nvSpPr>
          <p:cNvPr id="100357"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100358" name="Picture 6"/>
          <p:cNvPicPr>
            <a:picLocks noChangeAspect="1" noChangeArrowheads="1"/>
          </p:cNvPicPr>
          <p:nvPr/>
        </p:nvPicPr>
        <p:blipFill>
          <a:blip r:embed="rId3"/>
          <a:srcRect/>
          <a:stretch>
            <a:fillRect/>
          </a:stretch>
        </p:blipFill>
        <p:spPr bwMode="auto">
          <a:xfrm>
            <a:off x="2484438" y="981075"/>
            <a:ext cx="4806950" cy="3960813"/>
          </a:xfrm>
          <a:prstGeom prst="rect">
            <a:avLst/>
          </a:prstGeom>
          <a:noFill/>
          <a:ln w="9525">
            <a:noFill/>
            <a:miter lim="800000"/>
            <a:headEnd/>
            <a:tailEnd/>
          </a:ln>
          <a:effectLst/>
        </p:spPr>
      </p:pic>
      <p:sp>
        <p:nvSpPr>
          <p:cNvPr id="100359" name="Line 7"/>
          <p:cNvSpPr>
            <a:spLocks noChangeShapeType="1"/>
          </p:cNvSpPr>
          <p:nvPr/>
        </p:nvSpPr>
        <p:spPr bwMode="auto">
          <a:xfrm flipV="1">
            <a:off x="3419475" y="4149725"/>
            <a:ext cx="1728788" cy="358775"/>
          </a:xfrm>
          <a:prstGeom prst="line">
            <a:avLst/>
          </a:prstGeom>
          <a:noFill/>
          <a:ln w="28575">
            <a:solidFill>
              <a:srgbClr val="FF0000"/>
            </a:solidFill>
            <a:round/>
            <a:headEnd/>
            <a:tailEnd type="triangle" w="lg" len="lg"/>
          </a:ln>
          <a:effectLst/>
        </p:spPr>
        <p:txBody>
          <a:bodyPr/>
          <a:lstStyle/>
          <a:p>
            <a:endParaRPr lang="es-ES"/>
          </a:p>
        </p:txBody>
      </p:sp>
      <p:sp>
        <p:nvSpPr>
          <p:cNvPr id="100360" name="Text Box 8"/>
          <p:cNvSpPr txBox="1">
            <a:spLocks noChangeArrowheads="1"/>
          </p:cNvSpPr>
          <p:nvPr/>
        </p:nvSpPr>
        <p:spPr bwMode="auto">
          <a:xfrm rot="10800000" flipV="1">
            <a:off x="952500" y="4313238"/>
            <a:ext cx="2252663" cy="549275"/>
          </a:xfrm>
          <a:prstGeom prst="rect">
            <a:avLst/>
          </a:prstGeom>
          <a:noFill/>
          <a:ln w="9525">
            <a:noFill/>
            <a:miter lim="800000"/>
            <a:headEnd/>
            <a:tailEnd/>
          </a:ln>
          <a:effectLst/>
        </p:spPr>
        <p:txBody>
          <a:bodyPr>
            <a:spAutoFit/>
          </a:bodyPr>
          <a:lstStyle/>
          <a:p>
            <a:r>
              <a:rPr lang="es-ES" sz="1000"/>
              <a:t>Desaparecen las características del juego de barras y el elemento deja de considerarse</a:t>
            </a:r>
            <a:endParaRPr lang="en-GB" sz="1000"/>
          </a:p>
        </p:txBody>
      </p:sp>
      <p:sp>
        <p:nvSpPr>
          <p:cNvPr id="100361" name="Text Box 9"/>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sp>
        <p:nvSpPr>
          <p:cNvPr id="100362" name="Line 10"/>
          <p:cNvSpPr>
            <a:spLocks noChangeShapeType="1"/>
          </p:cNvSpPr>
          <p:nvPr/>
        </p:nvSpPr>
        <p:spPr bwMode="auto">
          <a:xfrm flipV="1">
            <a:off x="3454400" y="2070100"/>
            <a:ext cx="1206500" cy="2438400"/>
          </a:xfrm>
          <a:prstGeom prst="line">
            <a:avLst/>
          </a:prstGeom>
          <a:noFill/>
          <a:ln w="28575">
            <a:solidFill>
              <a:srgbClr val="FF0000"/>
            </a:solidFill>
            <a:round/>
            <a:headEnd/>
            <a:tailEnd type="triangle" w="lg" len="lg"/>
          </a:ln>
          <a:effectLst/>
        </p:spPr>
        <p:txBody>
          <a:bodyPr/>
          <a:lstStyle/>
          <a:p>
            <a:endParaRPr lang="es-ES"/>
          </a:p>
        </p:txBody>
      </p:sp>
      <p:sp>
        <p:nvSpPr>
          <p:cNvPr id="100363" name="AutoShape 11">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00364" name="Text Box 12"/>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00365" name="Text Box 13"/>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8229600" cy="417512"/>
          </a:xfrm>
        </p:spPr>
        <p:txBody>
          <a:bodyPr/>
          <a:lstStyle/>
          <a:p>
            <a:r>
              <a:rPr lang="es-ES" sz="2400"/>
              <a:t>Cambio del tipo de aislante en un conductor</a:t>
            </a:r>
            <a:endParaRPr lang="en-GB" sz="2400"/>
          </a:p>
        </p:txBody>
      </p:sp>
      <p:sp>
        <p:nvSpPr>
          <p:cNvPr id="102403" name="Rectangle 3"/>
          <p:cNvSpPr>
            <a:spLocks noChangeArrowheads="1"/>
          </p:cNvSpPr>
          <p:nvPr/>
        </p:nvSpPr>
        <p:spPr bwMode="auto">
          <a:xfrm>
            <a:off x="755650" y="946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02404" name="Rectangle 4"/>
          <p:cNvSpPr>
            <a:spLocks noChangeArrowheads="1"/>
          </p:cNvSpPr>
          <p:nvPr/>
        </p:nvSpPr>
        <p:spPr bwMode="auto">
          <a:xfrm>
            <a:off x="328613" y="5195888"/>
            <a:ext cx="8001000" cy="1152525"/>
          </a:xfrm>
          <a:prstGeom prst="rect">
            <a:avLst/>
          </a:prstGeom>
          <a:noFill/>
          <a:ln w="9525">
            <a:noFill/>
            <a:miter lim="800000"/>
            <a:headEnd/>
            <a:tailEnd/>
          </a:ln>
          <a:effectLst/>
        </p:spPr>
        <p:txBody>
          <a:bodyPr/>
          <a:lstStyle/>
          <a:p>
            <a:pPr>
              <a:lnSpc>
                <a:spcPct val="80000"/>
              </a:lnSpc>
              <a:spcBef>
                <a:spcPct val="20000"/>
              </a:spcBef>
            </a:pPr>
            <a:r>
              <a:rPr lang="es-ES" sz="1600"/>
              <a:t>Accedemos a las características del cable en el elemento “Motores Taller” y cambiamos de PVC a PRC y calculamos de nuevo (seleccionamos el elemento en la arborescencia del esquema unifilar y luego pulsamos sobre C6).</a:t>
            </a:r>
          </a:p>
          <a:p>
            <a:pPr>
              <a:lnSpc>
                <a:spcPct val="80000"/>
              </a:lnSpc>
              <a:spcBef>
                <a:spcPct val="20000"/>
              </a:spcBef>
            </a:pPr>
            <a:r>
              <a:rPr lang="es-ES" sz="1600"/>
              <a:t>La sección del cable variará sensiblemente en función del aislante seleccionado, la colocación de los cables, la CdT etc.. Es importante definir los parámetros de los cables en función de la instalación a calcular.</a:t>
            </a:r>
            <a:endParaRPr lang="en-GB" sz="1600"/>
          </a:p>
        </p:txBody>
      </p:sp>
      <p:sp>
        <p:nvSpPr>
          <p:cNvPr id="102405" name="Rectangle 5"/>
          <p:cNvSpPr>
            <a:spLocks noChangeArrowheads="1"/>
          </p:cNvSpPr>
          <p:nvPr/>
        </p:nvSpPr>
        <p:spPr bwMode="auto">
          <a:xfrm>
            <a:off x="1116013" y="925513"/>
            <a:ext cx="6769100" cy="144462"/>
          </a:xfrm>
          <a:prstGeom prst="rect">
            <a:avLst/>
          </a:prstGeom>
          <a:solidFill>
            <a:schemeClr val="bg1"/>
          </a:solidFill>
          <a:ln w="9525">
            <a:noFill/>
            <a:miter lim="800000"/>
            <a:headEnd/>
            <a:tailEnd/>
          </a:ln>
          <a:effectLst/>
        </p:spPr>
        <p:txBody>
          <a:bodyPr wrap="none" anchor="ctr"/>
          <a:lstStyle/>
          <a:p>
            <a:endParaRPr lang="es-ES"/>
          </a:p>
        </p:txBody>
      </p:sp>
      <p:sp>
        <p:nvSpPr>
          <p:cNvPr id="102406" name="Text Box 6"/>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pic>
        <p:nvPicPr>
          <p:cNvPr id="102407" name="Picture 7"/>
          <p:cNvPicPr>
            <a:picLocks noChangeAspect="1" noChangeArrowheads="1"/>
          </p:cNvPicPr>
          <p:nvPr/>
        </p:nvPicPr>
        <p:blipFill>
          <a:blip r:embed="rId3"/>
          <a:srcRect/>
          <a:stretch>
            <a:fillRect/>
          </a:stretch>
        </p:blipFill>
        <p:spPr bwMode="auto">
          <a:xfrm>
            <a:off x="971550" y="638175"/>
            <a:ext cx="7381875" cy="2263775"/>
          </a:xfrm>
          <a:prstGeom prst="rect">
            <a:avLst/>
          </a:prstGeom>
          <a:noFill/>
          <a:ln w="9525">
            <a:noFill/>
            <a:miter lim="800000"/>
            <a:headEnd/>
            <a:tailEnd/>
          </a:ln>
          <a:effectLst/>
        </p:spPr>
      </p:pic>
      <p:sp>
        <p:nvSpPr>
          <p:cNvPr id="102408" name="Oval 8"/>
          <p:cNvSpPr>
            <a:spLocks noChangeArrowheads="1"/>
          </p:cNvSpPr>
          <p:nvPr/>
        </p:nvSpPr>
        <p:spPr bwMode="auto">
          <a:xfrm>
            <a:off x="6227763" y="2295525"/>
            <a:ext cx="360362" cy="358775"/>
          </a:xfrm>
          <a:prstGeom prst="ellipse">
            <a:avLst/>
          </a:prstGeom>
          <a:noFill/>
          <a:ln w="25400">
            <a:solidFill>
              <a:srgbClr val="FF0000"/>
            </a:solidFill>
            <a:round/>
            <a:headEnd/>
            <a:tailEnd/>
          </a:ln>
          <a:effectLst/>
        </p:spPr>
        <p:txBody>
          <a:bodyPr wrap="none" anchor="ctr"/>
          <a:lstStyle/>
          <a:p>
            <a:endParaRPr lang="es-ES"/>
          </a:p>
        </p:txBody>
      </p:sp>
      <p:pic>
        <p:nvPicPr>
          <p:cNvPr id="102409" name="Picture 9"/>
          <p:cNvPicPr>
            <a:picLocks noChangeAspect="1" noChangeArrowheads="1"/>
          </p:cNvPicPr>
          <p:nvPr/>
        </p:nvPicPr>
        <p:blipFill>
          <a:blip r:embed="rId4"/>
          <a:srcRect/>
          <a:stretch>
            <a:fillRect/>
          </a:stretch>
        </p:blipFill>
        <p:spPr bwMode="auto">
          <a:xfrm>
            <a:off x="971550" y="2943225"/>
            <a:ext cx="7381875" cy="2230438"/>
          </a:xfrm>
          <a:prstGeom prst="rect">
            <a:avLst/>
          </a:prstGeom>
          <a:noFill/>
          <a:ln w="9525">
            <a:noFill/>
            <a:miter lim="800000"/>
            <a:headEnd/>
            <a:tailEnd/>
          </a:ln>
          <a:effectLst/>
        </p:spPr>
      </p:pic>
      <p:sp>
        <p:nvSpPr>
          <p:cNvPr id="102410" name="Oval 10"/>
          <p:cNvSpPr>
            <a:spLocks noChangeArrowheads="1"/>
          </p:cNvSpPr>
          <p:nvPr/>
        </p:nvSpPr>
        <p:spPr bwMode="auto">
          <a:xfrm>
            <a:off x="6227763" y="4670425"/>
            <a:ext cx="360362" cy="358775"/>
          </a:xfrm>
          <a:prstGeom prst="ellipse">
            <a:avLst/>
          </a:prstGeom>
          <a:noFill/>
          <a:ln w="25400">
            <a:solidFill>
              <a:srgbClr val="FF0000"/>
            </a:solidFill>
            <a:round/>
            <a:headEnd/>
            <a:tailEnd/>
          </a:ln>
          <a:effectLst/>
        </p:spPr>
        <p:txBody>
          <a:bodyPr wrap="none" anchor="ctr"/>
          <a:lstStyle/>
          <a:p>
            <a:endParaRPr lang="es-ES"/>
          </a:p>
        </p:txBody>
      </p:sp>
      <p:sp>
        <p:nvSpPr>
          <p:cNvPr id="102411" name="AutoShape 11"/>
          <p:cNvSpPr>
            <a:spLocks/>
          </p:cNvSpPr>
          <p:nvPr/>
        </p:nvSpPr>
        <p:spPr bwMode="auto">
          <a:xfrm>
            <a:off x="7169150" y="4195763"/>
            <a:ext cx="914400" cy="401637"/>
          </a:xfrm>
          <a:prstGeom prst="borderCallout1">
            <a:avLst>
              <a:gd name="adj1" fmla="val 28458"/>
              <a:gd name="adj2" fmla="val -8333"/>
              <a:gd name="adj3" fmla="val 154148"/>
              <a:gd name="adj4" fmla="val -55731"/>
            </a:avLst>
          </a:prstGeom>
          <a:solidFill>
            <a:srgbClr val="C0C0C0"/>
          </a:solidFill>
          <a:ln w="9525">
            <a:solidFill>
              <a:schemeClr val="tx1"/>
            </a:solidFill>
            <a:miter lim="800000"/>
            <a:headEnd/>
            <a:tailEnd/>
          </a:ln>
          <a:effectLst/>
        </p:spPr>
        <p:txBody>
          <a:bodyPr/>
          <a:lstStyle/>
          <a:p>
            <a:pPr algn="ctr"/>
            <a:r>
              <a:rPr lang="es-ES" b="1">
                <a:solidFill>
                  <a:srgbClr val="FF3300"/>
                </a:solidFill>
              </a:rPr>
              <a:t>PRC</a:t>
            </a:r>
            <a:endParaRPr lang="en-GB" b="1">
              <a:solidFill>
                <a:srgbClr val="FF3300"/>
              </a:solidFill>
            </a:endParaRPr>
          </a:p>
        </p:txBody>
      </p:sp>
      <p:sp>
        <p:nvSpPr>
          <p:cNvPr id="102412" name="AutoShape 12"/>
          <p:cNvSpPr>
            <a:spLocks/>
          </p:cNvSpPr>
          <p:nvPr/>
        </p:nvSpPr>
        <p:spPr bwMode="auto">
          <a:xfrm>
            <a:off x="7092950" y="1717675"/>
            <a:ext cx="914400" cy="401638"/>
          </a:xfrm>
          <a:prstGeom prst="borderCallout1">
            <a:avLst>
              <a:gd name="adj1" fmla="val 28458"/>
              <a:gd name="adj2" fmla="val -8333"/>
              <a:gd name="adj3" fmla="val 154148"/>
              <a:gd name="adj4" fmla="val -55731"/>
            </a:avLst>
          </a:prstGeom>
          <a:solidFill>
            <a:srgbClr val="C0C0C0"/>
          </a:solidFill>
          <a:ln w="9525">
            <a:solidFill>
              <a:schemeClr val="tx1"/>
            </a:solidFill>
            <a:miter lim="800000"/>
            <a:headEnd/>
            <a:tailEnd/>
          </a:ln>
          <a:effectLst/>
        </p:spPr>
        <p:txBody>
          <a:bodyPr/>
          <a:lstStyle/>
          <a:p>
            <a:pPr algn="ctr"/>
            <a:r>
              <a:rPr lang="es-ES" b="1">
                <a:solidFill>
                  <a:srgbClr val="FF3300"/>
                </a:solidFill>
              </a:rPr>
              <a:t>PVC</a:t>
            </a:r>
            <a:endParaRPr lang="en-GB" b="1">
              <a:solidFill>
                <a:srgbClr val="FF3300"/>
              </a:solidFill>
            </a:endParaRPr>
          </a:p>
        </p:txBody>
      </p:sp>
      <p:sp>
        <p:nvSpPr>
          <p:cNvPr id="102413" name="AutoShape 13">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02414" name="Text Box 14"/>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02415" name="Text Box 15"/>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417512"/>
          </a:xfrm>
        </p:spPr>
        <p:txBody>
          <a:bodyPr/>
          <a:lstStyle/>
          <a:p>
            <a:r>
              <a:rPr lang="es-ES" sz="2400"/>
              <a:t>Cambio del sistema de instalación de los cables</a:t>
            </a:r>
            <a:endParaRPr lang="en-GB" sz="2400"/>
          </a:p>
        </p:txBody>
      </p:sp>
      <p:sp>
        <p:nvSpPr>
          <p:cNvPr id="104451"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04452" name="Rectangle 4"/>
          <p:cNvSpPr>
            <a:spLocks noChangeArrowheads="1"/>
          </p:cNvSpPr>
          <p:nvPr/>
        </p:nvSpPr>
        <p:spPr bwMode="auto">
          <a:xfrm>
            <a:off x="1042988" y="5516563"/>
            <a:ext cx="7273925" cy="504825"/>
          </a:xfrm>
          <a:prstGeom prst="rect">
            <a:avLst/>
          </a:prstGeom>
          <a:noFill/>
          <a:ln w="9525">
            <a:noFill/>
            <a:miter lim="800000"/>
            <a:headEnd/>
            <a:tailEnd/>
          </a:ln>
          <a:effectLst/>
        </p:spPr>
        <p:txBody>
          <a:bodyPr/>
          <a:lstStyle/>
          <a:p>
            <a:pPr>
              <a:lnSpc>
                <a:spcPct val="80000"/>
              </a:lnSpc>
              <a:spcBef>
                <a:spcPct val="20000"/>
              </a:spcBef>
            </a:pPr>
            <a:r>
              <a:rPr lang="es-ES" sz="1600"/>
              <a:t>La mayor o menor capacidad de disipación del cable (conductor en general) influye directamente en la sección del mismo.</a:t>
            </a:r>
            <a:endParaRPr lang="en-GB" sz="1600"/>
          </a:p>
        </p:txBody>
      </p:sp>
      <p:sp>
        <p:nvSpPr>
          <p:cNvPr id="104453" name="Text Box 5"/>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pic>
        <p:nvPicPr>
          <p:cNvPr id="104454" name="Picture 6"/>
          <p:cNvPicPr>
            <a:picLocks noChangeAspect="1" noChangeArrowheads="1"/>
          </p:cNvPicPr>
          <p:nvPr/>
        </p:nvPicPr>
        <p:blipFill>
          <a:blip r:embed="rId3"/>
          <a:srcRect/>
          <a:stretch>
            <a:fillRect/>
          </a:stretch>
        </p:blipFill>
        <p:spPr bwMode="auto">
          <a:xfrm>
            <a:off x="1042988" y="1268413"/>
            <a:ext cx="3313112" cy="2838450"/>
          </a:xfrm>
          <a:prstGeom prst="rect">
            <a:avLst/>
          </a:prstGeom>
          <a:noFill/>
          <a:ln w="9525">
            <a:noFill/>
            <a:miter lim="800000"/>
            <a:headEnd/>
            <a:tailEnd/>
          </a:ln>
          <a:effectLst/>
        </p:spPr>
      </p:pic>
      <p:pic>
        <p:nvPicPr>
          <p:cNvPr id="104455" name="Picture 7"/>
          <p:cNvPicPr>
            <a:picLocks noChangeAspect="1" noChangeArrowheads="1"/>
          </p:cNvPicPr>
          <p:nvPr/>
        </p:nvPicPr>
        <p:blipFill>
          <a:blip r:embed="rId4"/>
          <a:srcRect/>
          <a:stretch>
            <a:fillRect/>
          </a:stretch>
        </p:blipFill>
        <p:spPr bwMode="auto">
          <a:xfrm>
            <a:off x="4859338" y="1268413"/>
            <a:ext cx="3455987" cy="2747962"/>
          </a:xfrm>
          <a:prstGeom prst="rect">
            <a:avLst/>
          </a:prstGeom>
          <a:noFill/>
          <a:ln w="9525">
            <a:noFill/>
            <a:miter lim="800000"/>
            <a:headEnd/>
            <a:tailEnd/>
          </a:ln>
          <a:effectLst/>
        </p:spPr>
      </p:pic>
      <p:sp>
        <p:nvSpPr>
          <p:cNvPr id="104456" name="Text Box 8"/>
          <p:cNvSpPr txBox="1">
            <a:spLocks noChangeArrowheads="1"/>
          </p:cNvSpPr>
          <p:nvPr/>
        </p:nvSpPr>
        <p:spPr bwMode="auto">
          <a:xfrm>
            <a:off x="1258888" y="4146550"/>
            <a:ext cx="2914650" cy="304800"/>
          </a:xfrm>
          <a:prstGeom prst="rect">
            <a:avLst/>
          </a:prstGeom>
          <a:noFill/>
          <a:ln w="9525">
            <a:noFill/>
            <a:miter lim="800000"/>
            <a:headEnd/>
            <a:tailEnd/>
          </a:ln>
          <a:effectLst/>
        </p:spPr>
        <p:txBody>
          <a:bodyPr wrap="none">
            <a:spAutoFit/>
          </a:bodyPr>
          <a:lstStyle/>
          <a:p>
            <a:r>
              <a:rPr lang="es-ES" sz="1400"/>
              <a:t>En bandeja perforada “F” – 50mm</a:t>
            </a:r>
            <a:r>
              <a:rPr lang="es-ES" sz="1400" baseline="30000"/>
              <a:t>2</a:t>
            </a:r>
            <a:endParaRPr lang="en-GB" sz="1400" baseline="30000"/>
          </a:p>
        </p:txBody>
      </p:sp>
      <p:sp>
        <p:nvSpPr>
          <p:cNvPr id="104457" name="Text Box 9"/>
          <p:cNvSpPr txBox="1">
            <a:spLocks noChangeArrowheads="1"/>
          </p:cNvSpPr>
          <p:nvPr/>
        </p:nvSpPr>
        <p:spPr bwMode="auto">
          <a:xfrm>
            <a:off x="5003800" y="4097338"/>
            <a:ext cx="3151188" cy="366712"/>
          </a:xfrm>
          <a:prstGeom prst="rect">
            <a:avLst/>
          </a:prstGeom>
          <a:noFill/>
          <a:ln w="9525">
            <a:noFill/>
            <a:miter lim="800000"/>
            <a:headEnd/>
            <a:tailEnd/>
          </a:ln>
          <a:effectLst/>
        </p:spPr>
        <p:txBody>
          <a:bodyPr wrap="none">
            <a:spAutoFit/>
          </a:bodyPr>
          <a:lstStyle/>
          <a:p>
            <a:r>
              <a:rPr lang="es-ES" sz="1400"/>
              <a:t>En bandeja sin perforar “C” </a:t>
            </a:r>
            <a:r>
              <a:rPr lang="es-ES"/>
              <a:t>– </a:t>
            </a:r>
            <a:r>
              <a:rPr lang="es-ES" sz="1400"/>
              <a:t>70mm2</a:t>
            </a:r>
            <a:endParaRPr lang="en-GB" sz="1400"/>
          </a:p>
        </p:txBody>
      </p:sp>
      <p:sp>
        <p:nvSpPr>
          <p:cNvPr id="104458" name="Oval 10"/>
          <p:cNvSpPr>
            <a:spLocks noChangeArrowheads="1"/>
          </p:cNvSpPr>
          <p:nvPr/>
        </p:nvSpPr>
        <p:spPr bwMode="auto">
          <a:xfrm>
            <a:off x="3851275" y="2563813"/>
            <a:ext cx="360363" cy="358775"/>
          </a:xfrm>
          <a:prstGeom prst="ellipse">
            <a:avLst/>
          </a:prstGeom>
          <a:noFill/>
          <a:ln w="25400">
            <a:solidFill>
              <a:srgbClr val="FF0000"/>
            </a:solidFill>
            <a:round/>
            <a:headEnd/>
            <a:tailEnd/>
          </a:ln>
          <a:effectLst/>
        </p:spPr>
        <p:txBody>
          <a:bodyPr wrap="none" anchor="ctr"/>
          <a:lstStyle/>
          <a:p>
            <a:endParaRPr lang="es-ES"/>
          </a:p>
        </p:txBody>
      </p:sp>
      <p:sp>
        <p:nvSpPr>
          <p:cNvPr id="104459" name="Oval 11"/>
          <p:cNvSpPr>
            <a:spLocks noChangeArrowheads="1"/>
          </p:cNvSpPr>
          <p:nvPr/>
        </p:nvSpPr>
        <p:spPr bwMode="auto">
          <a:xfrm>
            <a:off x="7812088" y="2636838"/>
            <a:ext cx="360362" cy="358775"/>
          </a:xfrm>
          <a:prstGeom prst="ellipse">
            <a:avLst/>
          </a:prstGeom>
          <a:noFill/>
          <a:ln w="25400">
            <a:solidFill>
              <a:srgbClr val="FF0000"/>
            </a:solidFill>
            <a:round/>
            <a:headEnd/>
            <a:tailEnd/>
          </a:ln>
          <a:effectLst/>
        </p:spPr>
        <p:txBody>
          <a:bodyPr wrap="none" anchor="ctr"/>
          <a:lstStyle/>
          <a:p>
            <a:endParaRPr lang="es-ES"/>
          </a:p>
        </p:txBody>
      </p:sp>
      <p:sp>
        <p:nvSpPr>
          <p:cNvPr id="104460" name="AutoShape 12">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04461" name="Text Box 13"/>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04462" name="Text Box 14"/>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
        <p:nvSpPr>
          <p:cNvPr id="104463" name="Line 15"/>
          <p:cNvSpPr>
            <a:spLocks noChangeShapeType="1"/>
          </p:cNvSpPr>
          <p:nvPr/>
        </p:nvSpPr>
        <p:spPr bwMode="auto">
          <a:xfrm flipV="1">
            <a:off x="3949700" y="2997200"/>
            <a:ext cx="88900" cy="1168400"/>
          </a:xfrm>
          <a:prstGeom prst="line">
            <a:avLst/>
          </a:prstGeom>
          <a:noFill/>
          <a:ln w="25400">
            <a:solidFill>
              <a:srgbClr val="FF0000"/>
            </a:solidFill>
            <a:round/>
            <a:headEnd/>
            <a:tailEnd type="triangle" w="lg" len="lg"/>
          </a:ln>
          <a:effectLst/>
        </p:spPr>
        <p:txBody>
          <a:bodyPr/>
          <a:lstStyle/>
          <a:p>
            <a:endParaRPr lang="es-ES"/>
          </a:p>
        </p:txBody>
      </p:sp>
      <p:sp>
        <p:nvSpPr>
          <p:cNvPr id="104464" name="Line 16"/>
          <p:cNvSpPr>
            <a:spLocks noChangeShapeType="1"/>
          </p:cNvSpPr>
          <p:nvPr/>
        </p:nvSpPr>
        <p:spPr bwMode="auto">
          <a:xfrm flipV="1">
            <a:off x="7886700" y="3048000"/>
            <a:ext cx="88900" cy="1168400"/>
          </a:xfrm>
          <a:prstGeom prst="line">
            <a:avLst/>
          </a:prstGeom>
          <a:noFill/>
          <a:ln w="25400">
            <a:solidFill>
              <a:srgbClr val="FF0000"/>
            </a:solidFill>
            <a:round/>
            <a:headEnd/>
            <a:tailEnd type="triangle" w="lg" len="lg"/>
          </a:ln>
          <a:effectLst/>
        </p:spPr>
        <p:txBody>
          <a:bodyP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srcRect/>
          <a:stretch>
            <a:fillRect/>
          </a:stretch>
        </p:blipFill>
        <p:spPr bwMode="auto">
          <a:xfrm>
            <a:off x="755650" y="981075"/>
            <a:ext cx="7943850" cy="838200"/>
          </a:xfrm>
          <a:prstGeom prst="rect">
            <a:avLst/>
          </a:prstGeom>
          <a:noFill/>
          <a:ln w="9525">
            <a:noFill/>
            <a:miter lim="800000"/>
            <a:headEnd/>
            <a:tailEnd/>
          </a:ln>
          <a:effectLst/>
        </p:spPr>
      </p:pic>
      <p:sp>
        <p:nvSpPr>
          <p:cNvPr id="106499" name="Rectangle 3"/>
          <p:cNvSpPr>
            <a:spLocks noGrp="1" noChangeArrowheads="1"/>
          </p:cNvSpPr>
          <p:nvPr>
            <p:ph type="title"/>
          </p:nvPr>
        </p:nvSpPr>
        <p:spPr>
          <a:xfrm>
            <a:off x="457200" y="274638"/>
            <a:ext cx="8229600" cy="417512"/>
          </a:xfrm>
        </p:spPr>
        <p:txBody>
          <a:bodyPr/>
          <a:lstStyle/>
          <a:p>
            <a:r>
              <a:rPr lang="es-ES" sz="2400"/>
              <a:t>Elección de una Protección de otra Familia</a:t>
            </a:r>
            <a:endParaRPr lang="en-GB" sz="2400"/>
          </a:p>
        </p:txBody>
      </p:sp>
      <p:sp>
        <p:nvSpPr>
          <p:cNvPr id="106500" name="Rectangle 4"/>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06501" name="Rectangle 5"/>
          <p:cNvSpPr>
            <a:spLocks noChangeArrowheads="1"/>
          </p:cNvSpPr>
          <p:nvPr/>
        </p:nvSpPr>
        <p:spPr bwMode="auto">
          <a:xfrm>
            <a:off x="1042988" y="5516563"/>
            <a:ext cx="7273925" cy="504825"/>
          </a:xfrm>
          <a:prstGeom prst="rect">
            <a:avLst/>
          </a:prstGeom>
          <a:noFill/>
          <a:ln w="9525">
            <a:noFill/>
            <a:miter lim="800000"/>
            <a:headEnd/>
            <a:tailEnd/>
          </a:ln>
          <a:effectLst/>
        </p:spPr>
        <p:txBody>
          <a:bodyPr/>
          <a:lstStyle/>
          <a:p>
            <a:pPr>
              <a:lnSpc>
                <a:spcPct val="80000"/>
              </a:lnSpc>
              <a:spcBef>
                <a:spcPct val="20000"/>
              </a:spcBef>
            </a:pPr>
            <a:r>
              <a:rPr lang="es-ES" sz="1600"/>
              <a:t>Si existe My Ecodial busca una protección equivalente a la ofrecida por defecto dentro de otra familia de productos</a:t>
            </a:r>
            <a:endParaRPr lang="en-GB" sz="1600"/>
          </a:p>
        </p:txBody>
      </p:sp>
      <p:sp>
        <p:nvSpPr>
          <p:cNvPr id="106502" name="Text Box 6"/>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sp>
        <p:nvSpPr>
          <p:cNvPr id="106503" name="Rectangle 7"/>
          <p:cNvSpPr>
            <a:spLocks noChangeArrowheads="1"/>
          </p:cNvSpPr>
          <p:nvPr/>
        </p:nvSpPr>
        <p:spPr bwMode="auto">
          <a:xfrm>
            <a:off x="8027988" y="1196975"/>
            <a:ext cx="649287" cy="215900"/>
          </a:xfrm>
          <a:prstGeom prst="rect">
            <a:avLst/>
          </a:prstGeom>
          <a:noFill/>
          <a:ln w="25400">
            <a:solidFill>
              <a:srgbClr val="FF0000"/>
            </a:solidFill>
            <a:miter lim="800000"/>
            <a:headEnd/>
            <a:tailEnd/>
          </a:ln>
          <a:effectLst/>
        </p:spPr>
        <p:txBody>
          <a:bodyPr wrap="none" anchor="ctr"/>
          <a:lstStyle/>
          <a:p>
            <a:endParaRPr lang="es-ES"/>
          </a:p>
        </p:txBody>
      </p:sp>
      <p:pic>
        <p:nvPicPr>
          <p:cNvPr id="106504" name="Picture 8"/>
          <p:cNvPicPr>
            <a:picLocks noChangeAspect="1" noChangeArrowheads="1"/>
          </p:cNvPicPr>
          <p:nvPr/>
        </p:nvPicPr>
        <p:blipFill>
          <a:blip r:embed="rId4"/>
          <a:srcRect/>
          <a:stretch>
            <a:fillRect/>
          </a:stretch>
        </p:blipFill>
        <p:spPr bwMode="auto">
          <a:xfrm>
            <a:off x="684213" y="2133600"/>
            <a:ext cx="7953375" cy="962025"/>
          </a:xfrm>
          <a:prstGeom prst="rect">
            <a:avLst/>
          </a:prstGeom>
          <a:noFill/>
          <a:ln w="9525">
            <a:noFill/>
            <a:miter lim="800000"/>
            <a:headEnd/>
            <a:tailEnd/>
          </a:ln>
          <a:effectLst/>
        </p:spPr>
      </p:pic>
      <p:pic>
        <p:nvPicPr>
          <p:cNvPr id="106505" name="Picture 9"/>
          <p:cNvPicPr>
            <a:picLocks noChangeAspect="1" noChangeArrowheads="1"/>
          </p:cNvPicPr>
          <p:nvPr/>
        </p:nvPicPr>
        <p:blipFill>
          <a:blip r:embed="rId5"/>
          <a:srcRect/>
          <a:stretch>
            <a:fillRect/>
          </a:stretch>
        </p:blipFill>
        <p:spPr bwMode="auto">
          <a:xfrm>
            <a:off x="684213" y="3860800"/>
            <a:ext cx="7993062" cy="976313"/>
          </a:xfrm>
          <a:prstGeom prst="rect">
            <a:avLst/>
          </a:prstGeom>
          <a:noFill/>
          <a:ln w="9525">
            <a:noFill/>
            <a:miter lim="800000"/>
            <a:headEnd/>
            <a:tailEnd/>
          </a:ln>
          <a:effectLst/>
        </p:spPr>
      </p:pic>
      <p:sp>
        <p:nvSpPr>
          <p:cNvPr id="106506" name="AutoShape 10"/>
          <p:cNvSpPr>
            <a:spLocks/>
          </p:cNvSpPr>
          <p:nvPr/>
        </p:nvSpPr>
        <p:spPr bwMode="auto">
          <a:xfrm>
            <a:off x="5292725" y="4221163"/>
            <a:ext cx="1652588" cy="636587"/>
          </a:xfrm>
          <a:prstGeom prst="borderCallout2">
            <a:avLst>
              <a:gd name="adj1" fmla="val 17954"/>
              <a:gd name="adj2" fmla="val 104611"/>
              <a:gd name="adj3" fmla="val 17954"/>
              <a:gd name="adj4" fmla="val 126995"/>
              <a:gd name="adj5" fmla="val -2991"/>
              <a:gd name="adj6" fmla="val 150046"/>
            </a:avLst>
          </a:prstGeom>
          <a:solidFill>
            <a:srgbClr val="C0C0C0"/>
          </a:solidFill>
          <a:ln w="9525">
            <a:solidFill>
              <a:schemeClr val="tx1"/>
            </a:solidFill>
            <a:miter lim="800000"/>
            <a:headEnd/>
            <a:tailEnd/>
          </a:ln>
          <a:effectLst/>
        </p:spPr>
        <p:txBody>
          <a:bodyPr/>
          <a:lstStyle/>
          <a:p>
            <a:pPr algn="ctr"/>
            <a:r>
              <a:rPr lang="es-ES" b="1">
                <a:solidFill>
                  <a:srgbClr val="FF3300"/>
                </a:solidFill>
              </a:rPr>
              <a:t>Protección Compact</a:t>
            </a:r>
            <a:endParaRPr lang="en-GB" b="1">
              <a:solidFill>
                <a:srgbClr val="FF3300"/>
              </a:solidFill>
            </a:endParaRPr>
          </a:p>
        </p:txBody>
      </p:sp>
      <p:sp>
        <p:nvSpPr>
          <p:cNvPr id="106507" name="AutoShape 11"/>
          <p:cNvSpPr>
            <a:spLocks/>
          </p:cNvSpPr>
          <p:nvPr/>
        </p:nvSpPr>
        <p:spPr bwMode="auto">
          <a:xfrm>
            <a:off x="5508625" y="1341438"/>
            <a:ext cx="1652588" cy="935037"/>
          </a:xfrm>
          <a:prstGeom prst="borderCallout2">
            <a:avLst>
              <a:gd name="adj1" fmla="val 12222"/>
              <a:gd name="adj2" fmla="val 104611"/>
              <a:gd name="adj3" fmla="val 12222"/>
              <a:gd name="adj4" fmla="val 126995"/>
              <a:gd name="adj5" fmla="val -2037"/>
              <a:gd name="adj6" fmla="val 150046"/>
            </a:avLst>
          </a:prstGeom>
          <a:solidFill>
            <a:srgbClr val="C0C0C0"/>
          </a:solidFill>
          <a:ln w="9525">
            <a:solidFill>
              <a:schemeClr val="tx1"/>
            </a:solidFill>
            <a:miter lim="800000"/>
            <a:headEnd/>
            <a:tailEnd/>
          </a:ln>
          <a:effectLst/>
        </p:spPr>
        <p:txBody>
          <a:bodyPr/>
          <a:lstStyle/>
          <a:p>
            <a:pPr algn="ctr"/>
            <a:r>
              <a:rPr lang="es-ES" b="1">
                <a:solidFill>
                  <a:srgbClr val="FF3300"/>
                </a:solidFill>
              </a:rPr>
              <a:t>Protección por defecto Tesys</a:t>
            </a:r>
            <a:endParaRPr lang="en-GB" b="1">
              <a:solidFill>
                <a:srgbClr val="FF3300"/>
              </a:solidFill>
            </a:endParaRPr>
          </a:p>
        </p:txBody>
      </p:sp>
      <p:pic>
        <p:nvPicPr>
          <p:cNvPr id="106508" name="Picture 12"/>
          <p:cNvPicPr>
            <a:picLocks noChangeAspect="1" noChangeArrowheads="1"/>
          </p:cNvPicPr>
          <p:nvPr/>
        </p:nvPicPr>
        <p:blipFill>
          <a:blip r:embed="rId6"/>
          <a:srcRect/>
          <a:stretch>
            <a:fillRect/>
          </a:stretch>
        </p:blipFill>
        <p:spPr bwMode="auto">
          <a:xfrm>
            <a:off x="3995738" y="3357563"/>
            <a:ext cx="1871662" cy="339725"/>
          </a:xfrm>
          <a:prstGeom prst="rect">
            <a:avLst/>
          </a:prstGeom>
          <a:noFill/>
          <a:ln w="9525">
            <a:noFill/>
            <a:miter lim="800000"/>
            <a:headEnd/>
            <a:tailEnd/>
          </a:ln>
          <a:effectLst/>
        </p:spPr>
      </p:pic>
      <p:sp>
        <p:nvSpPr>
          <p:cNvPr id="106509" name="Text Box 13"/>
          <p:cNvSpPr txBox="1">
            <a:spLocks noChangeArrowheads="1"/>
          </p:cNvSpPr>
          <p:nvPr/>
        </p:nvSpPr>
        <p:spPr bwMode="auto">
          <a:xfrm>
            <a:off x="3663950" y="3351213"/>
            <a:ext cx="331788" cy="396875"/>
          </a:xfrm>
          <a:prstGeom prst="rect">
            <a:avLst/>
          </a:prstGeom>
          <a:noFill/>
          <a:ln w="9525">
            <a:noFill/>
            <a:miter lim="800000"/>
            <a:headEnd/>
            <a:tailEnd/>
          </a:ln>
          <a:effectLst/>
        </p:spPr>
        <p:txBody>
          <a:bodyPr wrap="none">
            <a:spAutoFit/>
          </a:bodyPr>
          <a:lstStyle/>
          <a:p>
            <a:r>
              <a:rPr lang="es-ES" sz="2000" b="1">
                <a:solidFill>
                  <a:srgbClr val="FF3300"/>
                </a:solidFill>
              </a:rPr>
              <a:t>+</a:t>
            </a:r>
            <a:endParaRPr lang="en-GB" sz="2000" b="1">
              <a:solidFill>
                <a:srgbClr val="FF3300"/>
              </a:solidFill>
            </a:endParaRPr>
          </a:p>
        </p:txBody>
      </p:sp>
      <p:sp>
        <p:nvSpPr>
          <p:cNvPr id="106510" name="Text Box 14"/>
          <p:cNvSpPr txBox="1">
            <a:spLocks noChangeArrowheads="1"/>
          </p:cNvSpPr>
          <p:nvPr/>
        </p:nvSpPr>
        <p:spPr bwMode="auto">
          <a:xfrm>
            <a:off x="684213" y="1916113"/>
            <a:ext cx="387350" cy="366712"/>
          </a:xfrm>
          <a:prstGeom prst="rect">
            <a:avLst/>
          </a:prstGeom>
          <a:noFill/>
          <a:ln w="9525">
            <a:noFill/>
            <a:miter lim="800000"/>
            <a:headEnd/>
            <a:tailEnd/>
          </a:ln>
          <a:effectLst/>
        </p:spPr>
        <p:txBody>
          <a:bodyPr wrap="none">
            <a:spAutoFit/>
          </a:bodyPr>
          <a:lstStyle/>
          <a:p>
            <a:r>
              <a:rPr lang="es-ES" b="1">
                <a:solidFill>
                  <a:srgbClr val="FF3300"/>
                </a:solidFill>
              </a:rPr>
              <a:t>1)</a:t>
            </a:r>
            <a:endParaRPr lang="en-GB" b="1">
              <a:solidFill>
                <a:srgbClr val="FF3300"/>
              </a:solidFill>
            </a:endParaRPr>
          </a:p>
        </p:txBody>
      </p:sp>
      <p:sp>
        <p:nvSpPr>
          <p:cNvPr id="106511" name="Text Box 15"/>
          <p:cNvSpPr txBox="1">
            <a:spLocks noChangeArrowheads="1"/>
          </p:cNvSpPr>
          <p:nvPr/>
        </p:nvSpPr>
        <p:spPr bwMode="auto">
          <a:xfrm>
            <a:off x="681038" y="3213100"/>
            <a:ext cx="387350" cy="366713"/>
          </a:xfrm>
          <a:prstGeom prst="rect">
            <a:avLst/>
          </a:prstGeom>
          <a:noFill/>
          <a:ln w="9525">
            <a:noFill/>
            <a:miter lim="800000"/>
            <a:headEnd/>
            <a:tailEnd/>
          </a:ln>
          <a:effectLst/>
        </p:spPr>
        <p:txBody>
          <a:bodyPr wrap="none">
            <a:spAutoFit/>
          </a:bodyPr>
          <a:lstStyle/>
          <a:p>
            <a:r>
              <a:rPr lang="es-ES" b="1">
                <a:solidFill>
                  <a:srgbClr val="FF3300"/>
                </a:solidFill>
              </a:rPr>
              <a:t>2)</a:t>
            </a:r>
            <a:endParaRPr lang="en-GB" b="1">
              <a:solidFill>
                <a:srgbClr val="FF3300"/>
              </a:solidFill>
            </a:endParaRPr>
          </a:p>
        </p:txBody>
      </p:sp>
      <p:sp>
        <p:nvSpPr>
          <p:cNvPr id="106512" name="AutoShape 16">
            <a:hlinkClick r:id="rId7"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06513" name="Text Box 1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06514" name="Text Box 1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417512"/>
          </a:xfrm>
        </p:spPr>
        <p:txBody>
          <a:bodyPr/>
          <a:lstStyle/>
          <a:p>
            <a:r>
              <a:rPr lang="es-ES" sz="2400"/>
              <a:t>Elección de una Protección Específica</a:t>
            </a:r>
            <a:endParaRPr lang="en-GB" sz="2400"/>
          </a:p>
        </p:txBody>
      </p:sp>
      <p:sp>
        <p:nvSpPr>
          <p:cNvPr id="108547"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08548"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Para la elección de una protección específica o cambio del relé My Ecodial pasa a modo manual y es necesario conocer la gama para realizar una elección factible, en otro caso My Ecodial nos dirá que la protección elegida no es correcta</a:t>
            </a:r>
            <a:endParaRPr lang="en-GB" sz="1600"/>
          </a:p>
        </p:txBody>
      </p:sp>
      <p:sp>
        <p:nvSpPr>
          <p:cNvPr id="108549" name="Text Box 5"/>
          <p:cNvSpPr txBox="1">
            <a:spLocks noChangeArrowheads="1"/>
          </p:cNvSpPr>
          <p:nvPr/>
        </p:nvSpPr>
        <p:spPr bwMode="auto">
          <a:xfrm rot="-2512672">
            <a:off x="0" y="260350"/>
            <a:ext cx="1504950" cy="641350"/>
          </a:xfrm>
          <a:prstGeom prst="rect">
            <a:avLst/>
          </a:prstGeom>
          <a:noFill/>
          <a:ln w="9525">
            <a:noFill/>
            <a:miter lim="800000"/>
            <a:headEnd/>
            <a:tailEnd/>
          </a:ln>
          <a:effectLst/>
        </p:spPr>
        <p:txBody>
          <a:bodyPr wrap="none">
            <a:spAutoFit/>
          </a:bodyPr>
          <a:lstStyle/>
          <a:p>
            <a:pPr algn="ctr"/>
            <a:r>
              <a:rPr lang="es-ES" b="1">
                <a:solidFill>
                  <a:srgbClr val="4D4D4D"/>
                </a:solidFill>
              </a:rPr>
              <a:t>Cálculo </a:t>
            </a:r>
          </a:p>
          <a:p>
            <a:pPr algn="ctr"/>
            <a:r>
              <a:rPr lang="es-ES" b="1">
                <a:solidFill>
                  <a:srgbClr val="4D4D4D"/>
                </a:solidFill>
              </a:rPr>
              <a:t>paso a paso</a:t>
            </a:r>
            <a:endParaRPr lang="en-GB" b="1">
              <a:solidFill>
                <a:srgbClr val="4D4D4D"/>
              </a:solidFill>
            </a:endParaRPr>
          </a:p>
        </p:txBody>
      </p:sp>
      <p:pic>
        <p:nvPicPr>
          <p:cNvPr id="108550" name="Picture 6"/>
          <p:cNvPicPr>
            <a:picLocks noChangeAspect="1" noChangeArrowheads="1"/>
          </p:cNvPicPr>
          <p:nvPr/>
        </p:nvPicPr>
        <p:blipFill>
          <a:blip r:embed="rId3"/>
          <a:srcRect/>
          <a:stretch>
            <a:fillRect/>
          </a:stretch>
        </p:blipFill>
        <p:spPr bwMode="auto">
          <a:xfrm>
            <a:off x="1187450" y="2276475"/>
            <a:ext cx="4032250" cy="1222375"/>
          </a:xfrm>
          <a:prstGeom prst="rect">
            <a:avLst/>
          </a:prstGeom>
          <a:noFill/>
          <a:ln w="9525">
            <a:noFill/>
            <a:miter lim="800000"/>
            <a:headEnd/>
            <a:tailEnd/>
          </a:ln>
          <a:effectLst/>
        </p:spPr>
      </p:pic>
      <p:pic>
        <p:nvPicPr>
          <p:cNvPr id="108551" name="Picture 7"/>
          <p:cNvPicPr>
            <a:picLocks noChangeAspect="1" noChangeArrowheads="1"/>
          </p:cNvPicPr>
          <p:nvPr/>
        </p:nvPicPr>
        <p:blipFill>
          <a:blip r:embed="rId4"/>
          <a:srcRect/>
          <a:stretch>
            <a:fillRect/>
          </a:stretch>
        </p:blipFill>
        <p:spPr bwMode="auto">
          <a:xfrm>
            <a:off x="5364163" y="1844675"/>
            <a:ext cx="3025775" cy="3094038"/>
          </a:xfrm>
          <a:prstGeom prst="rect">
            <a:avLst/>
          </a:prstGeom>
          <a:noFill/>
          <a:ln w="9525">
            <a:noFill/>
            <a:miter lim="800000"/>
            <a:headEnd/>
            <a:tailEnd/>
          </a:ln>
          <a:effectLst/>
        </p:spPr>
      </p:pic>
      <p:pic>
        <p:nvPicPr>
          <p:cNvPr id="108552" name="Picture 8"/>
          <p:cNvPicPr>
            <a:picLocks noChangeAspect="1" noChangeArrowheads="1"/>
          </p:cNvPicPr>
          <p:nvPr/>
        </p:nvPicPr>
        <p:blipFill>
          <a:blip r:embed="rId5"/>
          <a:srcRect/>
          <a:stretch>
            <a:fillRect/>
          </a:stretch>
        </p:blipFill>
        <p:spPr bwMode="auto">
          <a:xfrm>
            <a:off x="971550" y="4797425"/>
            <a:ext cx="7272338" cy="525463"/>
          </a:xfrm>
          <a:prstGeom prst="rect">
            <a:avLst/>
          </a:prstGeom>
          <a:noFill/>
          <a:ln w="9525">
            <a:noFill/>
            <a:miter lim="800000"/>
            <a:headEnd/>
            <a:tailEnd/>
          </a:ln>
          <a:effectLst/>
        </p:spPr>
      </p:pic>
      <p:sp>
        <p:nvSpPr>
          <p:cNvPr id="108553" name="Text Box 9"/>
          <p:cNvSpPr txBox="1">
            <a:spLocks noChangeArrowheads="1"/>
          </p:cNvSpPr>
          <p:nvPr/>
        </p:nvSpPr>
        <p:spPr bwMode="auto">
          <a:xfrm>
            <a:off x="1187450" y="1989138"/>
            <a:ext cx="387350" cy="366712"/>
          </a:xfrm>
          <a:prstGeom prst="rect">
            <a:avLst/>
          </a:prstGeom>
          <a:noFill/>
          <a:ln w="9525">
            <a:noFill/>
            <a:miter lim="800000"/>
            <a:headEnd/>
            <a:tailEnd/>
          </a:ln>
          <a:effectLst/>
        </p:spPr>
        <p:txBody>
          <a:bodyPr wrap="none">
            <a:spAutoFit/>
          </a:bodyPr>
          <a:lstStyle/>
          <a:p>
            <a:r>
              <a:rPr lang="es-ES" b="1">
                <a:solidFill>
                  <a:srgbClr val="FF3300"/>
                </a:solidFill>
              </a:rPr>
              <a:t>1)</a:t>
            </a:r>
            <a:endParaRPr lang="en-GB" b="1">
              <a:solidFill>
                <a:srgbClr val="FF3300"/>
              </a:solidFill>
            </a:endParaRPr>
          </a:p>
        </p:txBody>
      </p:sp>
      <p:sp>
        <p:nvSpPr>
          <p:cNvPr id="108554" name="Text Box 10"/>
          <p:cNvSpPr txBox="1">
            <a:spLocks noChangeArrowheads="1"/>
          </p:cNvSpPr>
          <p:nvPr/>
        </p:nvSpPr>
        <p:spPr bwMode="auto">
          <a:xfrm>
            <a:off x="5148263" y="1844675"/>
            <a:ext cx="387350" cy="366713"/>
          </a:xfrm>
          <a:prstGeom prst="rect">
            <a:avLst/>
          </a:prstGeom>
          <a:noFill/>
          <a:ln w="9525">
            <a:noFill/>
            <a:miter lim="800000"/>
            <a:headEnd/>
            <a:tailEnd/>
          </a:ln>
          <a:effectLst/>
        </p:spPr>
        <p:txBody>
          <a:bodyPr wrap="none">
            <a:spAutoFit/>
          </a:bodyPr>
          <a:lstStyle/>
          <a:p>
            <a:r>
              <a:rPr lang="es-ES" b="1">
                <a:solidFill>
                  <a:srgbClr val="FF3300"/>
                </a:solidFill>
              </a:rPr>
              <a:t>2)</a:t>
            </a:r>
            <a:endParaRPr lang="en-GB" b="1">
              <a:solidFill>
                <a:srgbClr val="FF3300"/>
              </a:solidFill>
            </a:endParaRPr>
          </a:p>
        </p:txBody>
      </p:sp>
      <p:sp>
        <p:nvSpPr>
          <p:cNvPr id="108555" name="Text Box 11"/>
          <p:cNvSpPr txBox="1">
            <a:spLocks noChangeArrowheads="1"/>
          </p:cNvSpPr>
          <p:nvPr/>
        </p:nvSpPr>
        <p:spPr bwMode="auto">
          <a:xfrm>
            <a:off x="900113" y="4365625"/>
            <a:ext cx="387350" cy="366713"/>
          </a:xfrm>
          <a:prstGeom prst="rect">
            <a:avLst/>
          </a:prstGeom>
          <a:noFill/>
          <a:ln w="9525">
            <a:noFill/>
            <a:miter lim="800000"/>
            <a:headEnd/>
            <a:tailEnd/>
          </a:ln>
          <a:effectLst/>
        </p:spPr>
        <p:txBody>
          <a:bodyPr wrap="none">
            <a:spAutoFit/>
          </a:bodyPr>
          <a:lstStyle/>
          <a:p>
            <a:r>
              <a:rPr lang="es-ES" b="1">
                <a:solidFill>
                  <a:srgbClr val="FF3300"/>
                </a:solidFill>
              </a:rPr>
              <a:t>3)</a:t>
            </a:r>
            <a:endParaRPr lang="en-GB" b="1">
              <a:solidFill>
                <a:srgbClr val="FF3300"/>
              </a:solidFill>
            </a:endParaRPr>
          </a:p>
        </p:txBody>
      </p:sp>
      <p:sp>
        <p:nvSpPr>
          <p:cNvPr id="108556" name="Rectangle 12"/>
          <p:cNvSpPr>
            <a:spLocks noChangeArrowheads="1"/>
          </p:cNvSpPr>
          <p:nvPr/>
        </p:nvSpPr>
        <p:spPr bwMode="auto">
          <a:xfrm>
            <a:off x="1042988" y="5732463"/>
            <a:ext cx="7489825" cy="504825"/>
          </a:xfrm>
          <a:prstGeom prst="rect">
            <a:avLst/>
          </a:prstGeom>
          <a:noFill/>
          <a:ln w="9525">
            <a:noFill/>
            <a:miter lim="800000"/>
            <a:headEnd/>
            <a:tailEnd/>
          </a:ln>
          <a:effectLst/>
        </p:spPr>
        <p:txBody>
          <a:bodyPr/>
          <a:lstStyle/>
          <a:p>
            <a:pPr>
              <a:lnSpc>
                <a:spcPct val="80000"/>
              </a:lnSpc>
              <a:spcBef>
                <a:spcPct val="20000"/>
              </a:spcBef>
            </a:pPr>
            <a:r>
              <a:rPr lang="es-ES" sz="1600"/>
              <a:t>Una vez realizada la elección, si My Ecodial valida nuestra propuesta el equipo elegido será factible.</a:t>
            </a:r>
            <a:endParaRPr lang="en-GB" sz="1600"/>
          </a:p>
        </p:txBody>
      </p:sp>
      <p:sp>
        <p:nvSpPr>
          <p:cNvPr id="108557" name="Oval 13"/>
          <p:cNvSpPr>
            <a:spLocks noChangeArrowheads="1"/>
          </p:cNvSpPr>
          <p:nvPr/>
        </p:nvSpPr>
        <p:spPr bwMode="auto">
          <a:xfrm>
            <a:off x="1258888" y="4868863"/>
            <a:ext cx="360362" cy="360362"/>
          </a:xfrm>
          <a:prstGeom prst="ellipse">
            <a:avLst/>
          </a:prstGeom>
          <a:noFill/>
          <a:ln w="25400">
            <a:solidFill>
              <a:srgbClr val="FF0000"/>
            </a:solidFill>
            <a:round/>
            <a:headEnd/>
            <a:tailEnd/>
          </a:ln>
          <a:effectLst/>
        </p:spPr>
        <p:txBody>
          <a:bodyPr wrap="none" anchor="ctr"/>
          <a:lstStyle/>
          <a:p>
            <a:endParaRPr lang="es-ES"/>
          </a:p>
        </p:txBody>
      </p:sp>
      <p:sp>
        <p:nvSpPr>
          <p:cNvPr id="108558" name="Line 14"/>
          <p:cNvSpPr>
            <a:spLocks noChangeShapeType="1"/>
          </p:cNvSpPr>
          <p:nvPr/>
        </p:nvSpPr>
        <p:spPr bwMode="auto">
          <a:xfrm flipV="1">
            <a:off x="1619250" y="4508500"/>
            <a:ext cx="288925" cy="360363"/>
          </a:xfrm>
          <a:prstGeom prst="line">
            <a:avLst/>
          </a:prstGeom>
          <a:noFill/>
          <a:ln w="25400">
            <a:solidFill>
              <a:srgbClr val="FF0000"/>
            </a:solidFill>
            <a:round/>
            <a:headEnd/>
            <a:tailEnd type="triangle" w="lg" len="lg"/>
          </a:ln>
          <a:effectLst/>
        </p:spPr>
        <p:txBody>
          <a:bodyPr/>
          <a:lstStyle/>
          <a:p>
            <a:endParaRPr lang="es-ES"/>
          </a:p>
        </p:txBody>
      </p:sp>
      <p:pic>
        <p:nvPicPr>
          <p:cNvPr id="108559" name="Picture 15"/>
          <p:cNvPicPr>
            <a:picLocks noChangeAspect="1" noChangeArrowheads="1"/>
          </p:cNvPicPr>
          <p:nvPr/>
        </p:nvPicPr>
        <p:blipFill>
          <a:blip r:embed="rId6"/>
          <a:srcRect/>
          <a:stretch>
            <a:fillRect/>
          </a:stretch>
        </p:blipFill>
        <p:spPr bwMode="auto">
          <a:xfrm>
            <a:off x="1908175" y="3860800"/>
            <a:ext cx="2087563" cy="790575"/>
          </a:xfrm>
          <a:prstGeom prst="rect">
            <a:avLst/>
          </a:prstGeom>
          <a:noFill/>
          <a:ln w="9525">
            <a:noFill/>
            <a:miter lim="800000"/>
            <a:headEnd/>
            <a:tailEnd/>
          </a:ln>
          <a:effectLst/>
        </p:spPr>
      </p:pic>
      <p:sp>
        <p:nvSpPr>
          <p:cNvPr id="108560" name="Rectangle 16"/>
          <p:cNvSpPr>
            <a:spLocks noChangeArrowheads="1"/>
          </p:cNvSpPr>
          <p:nvPr/>
        </p:nvSpPr>
        <p:spPr bwMode="auto">
          <a:xfrm>
            <a:off x="1908175" y="3860800"/>
            <a:ext cx="2087563" cy="863600"/>
          </a:xfrm>
          <a:prstGeom prst="rect">
            <a:avLst/>
          </a:prstGeom>
          <a:noFill/>
          <a:ln w="25400">
            <a:solidFill>
              <a:srgbClr val="FF0000"/>
            </a:solidFill>
            <a:miter lim="800000"/>
            <a:headEnd/>
            <a:tailEnd/>
          </a:ln>
          <a:effectLst/>
        </p:spPr>
        <p:txBody>
          <a:bodyPr wrap="none" anchor="ctr"/>
          <a:lstStyle/>
          <a:p>
            <a:endParaRPr lang="es-ES"/>
          </a:p>
        </p:txBody>
      </p:sp>
      <p:sp>
        <p:nvSpPr>
          <p:cNvPr id="108561" name="AutoShape 17">
            <a:hlinkClick r:id="rId7"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08562" name="Text Box 18"/>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08563" name="Text Box 19"/>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827088" y="0"/>
            <a:ext cx="7772400" cy="765175"/>
          </a:xfrm>
        </p:spPr>
        <p:txBody>
          <a:bodyPr/>
          <a:lstStyle/>
          <a:p>
            <a:r>
              <a:rPr lang="es-ES" sz="2400"/>
              <a:t>My Ecodial L v3.4: Ámbito de Aplicación</a:t>
            </a:r>
            <a:endParaRPr lang="en-GB" sz="2400"/>
          </a:p>
        </p:txBody>
      </p:sp>
      <p:sp>
        <p:nvSpPr>
          <p:cNvPr id="55299" name="Rectangle 3"/>
          <p:cNvSpPr>
            <a:spLocks noGrp="1" noChangeArrowheads="1"/>
          </p:cNvSpPr>
          <p:nvPr>
            <p:ph type="subTitle" idx="1"/>
          </p:nvPr>
        </p:nvSpPr>
        <p:spPr>
          <a:xfrm>
            <a:off x="1331913" y="5876925"/>
            <a:ext cx="6624637" cy="625475"/>
          </a:xfrm>
        </p:spPr>
        <p:txBody>
          <a:bodyPr/>
          <a:lstStyle/>
          <a:p>
            <a:pPr algn="l"/>
            <a:r>
              <a:rPr lang="es-ES" sz="1600"/>
              <a:t>MY Ecodial L 3.4 es un Software es para el cálculo de los parámetros eléctricos en redes de distribución en Baja Tensión. </a:t>
            </a:r>
            <a:endParaRPr lang="en-GB" sz="1600"/>
          </a:p>
        </p:txBody>
      </p:sp>
      <p:pic>
        <p:nvPicPr>
          <p:cNvPr id="55300" name="Picture 4"/>
          <p:cNvPicPr>
            <a:picLocks noChangeAspect="1" noChangeArrowheads="1"/>
          </p:cNvPicPr>
          <p:nvPr/>
        </p:nvPicPr>
        <p:blipFill>
          <a:blip r:embed="rId3"/>
          <a:srcRect/>
          <a:stretch>
            <a:fillRect/>
          </a:stretch>
        </p:blipFill>
        <p:spPr bwMode="auto">
          <a:xfrm>
            <a:off x="2268538" y="692150"/>
            <a:ext cx="4516437" cy="4811713"/>
          </a:xfrm>
          <a:prstGeom prst="rect">
            <a:avLst/>
          </a:prstGeom>
          <a:noFill/>
          <a:ln w="9525">
            <a:noFill/>
            <a:miter lim="800000"/>
            <a:headEnd/>
            <a:tailEnd/>
          </a:ln>
          <a:effectLst/>
        </p:spPr>
      </p:pic>
      <p:sp>
        <p:nvSpPr>
          <p:cNvPr id="55302"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4638"/>
            <a:ext cx="8229600" cy="417512"/>
          </a:xfrm>
        </p:spPr>
        <p:txBody>
          <a:bodyPr/>
          <a:lstStyle/>
          <a:p>
            <a:r>
              <a:rPr lang="es-ES" sz="2400"/>
              <a:t>Impresión del Proyecto</a:t>
            </a:r>
            <a:endParaRPr lang="en-GB" sz="2400"/>
          </a:p>
        </p:txBody>
      </p:sp>
      <p:sp>
        <p:nvSpPr>
          <p:cNvPr id="110595"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10596"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Dentro del menú archivo en </a:t>
            </a:r>
            <a:r>
              <a:rPr lang="es-ES" sz="1600" b="1" i="1"/>
              <a:t>imprimir / exportar</a:t>
            </a:r>
            <a:r>
              <a:rPr lang="es-ES" sz="1600"/>
              <a:t> seleccionaremos las partes del Proyecto que deseamos imprimir</a:t>
            </a:r>
            <a:endParaRPr lang="en-GB" sz="1600"/>
          </a:p>
        </p:txBody>
      </p:sp>
      <p:pic>
        <p:nvPicPr>
          <p:cNvPr id="110597" name="Picture 5"/>
          <p:cNvPicPr>
            <a:picLocks noChangeAspect="1" noChangeArrowheads="1"/>
          </p:cNvPicPr>
          <p:nvPr/>
        </p:nvPicPr>
        <p:blipFill>
          <a:blip r:embed="rId3"/>
          <a:srcRect/>
          <a:stretch>
            <a:fillRect/>
          </a:stretch>
        </p:blipFill>
        <p:spPr bwMode="auto">
          <a:xfrm>
            <a:off x="2106613" y="1628775"/>
            <a:ext cx="5695950" cy="4724400"/>
          </a:xfrm>
          <a:prstGeom prst="rect">
            <a:avLst/>
          </a:prstGeom>
          <a:noFill/>
          <a:ln w="9525">
            <a:noFill/>
            <a:miter lim="800000"/>
            <a:headEnd/>
            <a:tailEnd/>
          </a:ln>
          <a:effectLst/>
        </p:spPr>
      </p:pic>
      <p:sp>
        <p:nvSpPr>
          <p:cNvPr id="110598"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10599" name="Text Box 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10601" name="Rectangle 9"/>
          <p:cNvSpPr>
            <a:spLocks noChangeArrowheads="1"/>
          </p:cNvSpPr>
          <p:nvPr/>
        </p:nvSpPr>
        <p:spPr bwMode="auto">
          <a:xfrm>
            <a:off x="1981200" y="2070100"/>
            <a:ext cx="711200" cy="3111500"/>
          </a:xfrm>
          <a:prstGeom prst="rect">
            <a:avLst/>
          </a:prstGeom>
          <a:noFill/>
          <a:ln w="25400">
            <a:solidFill>
              <a:srgbClr val="FF0000"/>
            </a:solidFill>
            <a:miter lim="800000"/>
            <a:headEnd/>
            <a:tailEnd/>
          </a:ln>
          <a:effectLst/>
        </p:spPr>
        <p:txBody>
          <a:bodyPr wrap="none" anchor="ctr"/>
          <a:lstStyle/>
          <a:p>
            <a:endParaRPr lang="es-ES"/>
          </a:p>
        </p:txBody>
      </p:sp>
      <p:sp>
        <p:nvSpPr>
          <p:cNvPr id="110602" name="Text Box 10"/>
          <p:cNvSpPr txBox="1">
            <a:spLocks noChangeArrowheads="1"/>
          </p:cNvSpPr>
          <p:nvPr/>
        </p:nvSpPr>
        <p:spPr bwMode="auto">
          <a:xfrm>
            <a:off x="0" y="3236913"/>
            <a:ext cx="1554163" cy="922337"/>
          </a:xfrm>
          <a:prstGeom prst="rect">
            <a:avLst/>
          </a:prstGeom>
          <a:noFill/>
          <a:ln w="9525">
            <a:noFill/>
            <a:miter lim="800000"/>
            <a:headEnd/>
            <a:tailEnd/>
          </a:ln>
          <a:effectLst/>
        </p:spPr>
        <p:txBody>
          <a:bodyPr>
            <a:spAutoFit/>
          </a:bodyPr>
          <a:lstStyle/>
          <a:p>
            <a:pPr algn="ctr">
              <a:lnSpc>
                <a:spcPct val="80000"/>
              </a:lnSpc>
              <a:spcBef>
                <a:spcPct val="20000"/>
              </a:spcBef>
            </a:pPr>
            <a:r>
              <a:rPr lang="es-ES" sz="1600" b="1">
                <a:solidFill>
                  <a:srgbClr val="FF3300"/>
                </a:solidFill>
              </a:rPr>
              <a:t>Seleccionar los apartados deseados</a:t>
            </a:r>
          </a:p>
          <a:p>
            <a:endParaRPr lang="en-GB" sz="1600" b="1">
              <a:solidFill>
                <a:srgbClr val="FF3300"/>
              </a:solidFill>
            </a:endParaRPr>
          </a:p>
        </p:txBody>
      </p:sp>
      <p:sp>
        <p:nvSpPr>
          <p:cNvPr id="110603" name="Line 11"/>
          <p:cNvSpPr>
            <a:spLocks noChangeShapeType="1"/>
          </p:cNvSpPr>
          <p:nvPr/>
        </p:nvSpPr>
        <p:spPr bwMode="auto">
          <a:xfrm>
            <a:off x="1511300" y="3594100"/>
            <a:ext cx="355600" cy="0"/>
          </a:xfrm>
          <a:prstGeom prst="line">
            <a:avLst/>
          </a:prstGeom>
          <a:noFill/>
          <a:ln w="25400">
            <a:solidFill>
              <a:srgbClr val="FF0000"/>
            </a:solidFill>
            <a:round/>
            <a:headEnd/>
            <a:tailEnd type="triangle" w="lg" len="lg"/>
          </a:ln>
          <a:effectLst/>
        </p:spPr>
        <p:txBody>
          <a:bodyPr/>
          <a:lstStyle/>
          <a:p>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417512"/>
          </a:xfrm>
        </p:spPr>
        <p:txBody>
          <a:bodyPr/>
          <a:lstStyle/>
          <a:p>
            <a:r>
              <a:rPr lang="es-ES" sz="2400"/>
              <a:t>Visualización de la Impresión del Proyecto</a:t>
            </a:r>
            <a:endParaRPr lang="en-GB" sz="2400"/>
          </a:p>
        </p:txBody>
      </p:sp>
      <p:sp>
        <p:nvSpPr>
          <p:cNvPr id="112643"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12644"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Pulsando en la Vista Preliminar podremos previsualizar las parte del Proyecto seleccionadas.</a:t>
            </a:r>
            <a:endParaRPr lang="en-GB" sz="1600"/>
          </a:p>
        </p:txBody>
      </p:sp>
      <p:pic>
        <p:nvPicPr>
          <p:cNvPr id="112645" name="Picture 5"/>
          <p:cNvPicPr>
            <a:picLocks noChangeAspect="1" noChangeArrowheads="1"/>
          </p:cNvPicPr>
          <p:nvPr/>
        </p:nvPicPr>
        <p:blipFill>
          <a:blip r:embed="rId3"/>
          <a:srcRect/>
          <a:stretch>
            <a:fillRect/>
          </a:stretch>
        </p:blipFill>
        <p:spPr bwMode="auto">
          <a:xfrm>
            <a:off x="1200150" y="1484313"/>
            <a:ext cx="6429375" cy="5057775"/>
          </a:xfrm>
          <a:prstGeom prst="rect">
            <a:avLst/>
          </a:prstGeom>
          <a:noFill/>
          <a:ln w="9525">
            <a:noFill/>
            <a:miter lim="800000"/>
            <a:headEnd/>
            <a:tailEnd/>
          </a:ln>
          <a:effectLst/>
        </p:spPr>
      </p:pic>
      <p:sp>
        <p:nvSpPr>
          <p:cNvPr id="112646"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12647" name="Text Box 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12648" name="Text Box 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
        <p:nvSpPr>
          <p:cNvPr id="112649" name="Rectangle 9"/>
          <p:cNvSpPr>
            <a:spLocks noChangeArrowheads="1"/>
          </p:cNvSpPr>
          <p:nvPr/>
        </p:nvSpPr>
        <p:spPr bwMode="auto">
          <a:xfrm>
            <a:off x="2794000" y="5981700"/>
            <a:ext cx="1371600" cy="304800"/>
          </a:xfrm>
          <a:prstGeom prst="rect">
            <a:avLst/>
          </a:prstGeom>
          <a:noFill/>
          <a:ln w="25400">
            <a:solidFill>
              <a:srgbClr val="FF0000"/>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4638"/>
            <a:ext cx="8229600" cy="417512"/>
          </a:xfrm>
        </p:spPr>
        <p:txBody>
          <a:bodyPr/>
          <a:lstStyle/>
          <a:p>
            <a:r>
              <a:rPr lang="es-ES" sz="2400"/>
              <a:t>Esquemas unifilares disponibles e impresión</a:t>
            </a:r>
            <a:endParaRPr lang="en-GB" sz="2400"/>
          </a:p>
        </p:txBody>
      </p:sp>
      <p:sp>
        <p:nvSpPr>
          <p:cNvPr id="118787"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18788"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Desde el icono               es posible imprimir el Esquema mostrado en pantalla.</a:t>
            </a:r>
          </a:p>
          <a:p>
            <a:pPr>
              <a:lnSpc>
                <a:spcPct val="80000"/>
              </a:lnSpc>
              <a:spcBef>
                <a:spcPct val="20000"/>
              </a:spcBef>
            </a:pPr>
            <a:endParaRPr lang="es-ES" sz="1600"/>
          </a:p>
          <a:p>
            <a:pPr>
              <a:lnSpc>
                <a:spcPct val="80000"/>
              </a:lnSpc>
              <a:spcBef>
                <a:spcPct val="20000"/>
              </a:spcBef>
            </a:pPr>
            <a:r>
              <a:rPr lang="es-ES" sz="1600"/>
              <a:t>Los esquemas posibles son los siguientes </a:t>
            </a:r>
          </a:p>
          <a:p>
            <a:pPr>
              <a:lnSpc>
                <a:spcPct val="80000"/>
              </a:lnSpc>
              <a:spcBef>
                <a:spcPct val="20000"/>
              </a:spcBef>
            </a:pPr>
            <a:endParaRPr lang="es-ES" sz="1600"/>
          </a:p>
          <a:p>
            <a:pPr lvl="1">
              <a:lnSpc>
                <a:spcPct val="80000"/>
              </a:lnSpc>
              <a:spcBef>
                <a:spcPct val="20000"/>
              </a:spcBef>
              <a:buFontTx/>
              <a:buChar char="–"/>
            </a:pPr>
            <a:r>
              <a:rPr lang="es-ES" sz="1400"/>
              <a:t> Asignaciones y nombre de los circuitos</a:t>
            </a:r>
          </a:p>
          <a:p>
            <a:pPr lvl="1">
              <a:lnSpc>
                <a:spcPct val="80000"/>
              </a:lnSpc>
              <a:spcBef>
                <a:spcPct val="20000"/>
              </a:spcBef>
              <a:buFontTx/>
              <a:buChar char="–"/>
            </a:pPr>
            <a:r>
              <a:rPr lang="es-ES" sz="1400"/>
              <a:t> Balance de potencia</a:t>
            </a:r>
          </a:p>
          <a:p>
            <a:pPr lvl="1">
              <a:lnSpc>
                <a:spcPct val="80000"/>
              </a:lnSpc>
              <a:spcBef>
                <a:spcPct val="20000"/>
              </a:spcBef>
              <a:buFontTx/>
              <a:buChar char="–"/>
            </a:pPr>
            <a:r>
              <a:rPr lang="es-ES" sz="1400"/>
              <a:t> Resultados del cálculo</a:t>
            </a:r>
          </a:p>
          <a:p>
            <a:pPr lvl="1">
              <a:lnSpc>
                <a:spcPct val="80000"/>
              </a:lnSpc>
              <a:spcBef>
                <a:spcPct val="20000"/>
              </a:spcBef>
              <a:buFontTx/>
              <a:buChar char="–"/>
            </a:pPr>
            <a:r>
              <a:rPr lang="es-ES" sz="1400"/>
              <a:t> Selectividades</a:t>
            </a:r>
          </a:p>
          <a:p>
            <a:pPr lvl="1">
              <a:lnSpc>
                <a:spcPct val="80000"/>
              </a:lnSpc>
              <a:spcBef>
                <a:spcPct val="20000"/>
              </a:spcBef>
              <a:buFontTx/>
              <a:buChar char="–"/>
            </a:pPr>
            <a:endParaRPr lang="es-ES" sz="1400"/>
          </a:p>
          <a:p>
            <a:pPr lvl="1">
              <a:lnSpc>
                <a:spcPct val="80000"/>
              </a:lnSpc>
              <a:spcBef>
                <a:spcPct val="20000"/>
              </a:spcBef>
            </a:pPr>
            <a:endParaRPr lang="en-GB" sz="1400"/>
          </a:p>
        </p:txBody>
      </p:sp>
      <p:pic>
        <p:nvPicPr>
          <p:cNvPr id="118789" name="Picture 5"/>
          <p:cNvPicPr>
            <a:picLocks noChangeAspect="1" noChangeArrowheads="1"/>
          </p:cNvPicPr>
          <p:nvPr/>
        </p:nvPicPr>
        <p:blipFill>
          <a:blip r:embed="rId3"/>
          <a:srcRect/>
          <a:stretch>
            <a:fillRect/>
          </a:stretch>
        </p:blipFill>
        <p:spPr bwMode="auto">
          <a:xfrm>
            <a:off x="2700338" y="836613"/>
            <a:ext cx="576262" cy="555625"/>
          </a:xfrm>
          <a:prstGeom prst="rect">
            <a:avLst/>
          </a:prstGeom>
          <a:noFill/>
          <a:ln w="9525">
            <a:noFill/>
            <a:miter lim="800000"/>
            <a:headEnd/>
            <a:tailEnd/>
          </a:ln>
          <a:effectLst/>
        </p:spPr>
      </p:pic>
      <p:pic>
        <p:nvPicPr>
          <p:cNvPr id="118790" name="Picture 6"/>
          <p:cNvPicPr>
            <a:picLocks noChangeAspect="1" noChangeArrowheads="1"/>
          </p:cNvPicPr>
          <p:nvPr/>
        </p:nvPicPr>
        <p:blipFill>
          <a:blip r:embed="rId4"/>
          <a:srcRect/>
          <a:stretch>
            <a:fillRect/>
          </a:stretch>
        </p:blipFill>
        <p:spPr bwMode="auto">
          <a:xfrm>
            <a:off x="5219700" y="1268413"/>
            <a:ext cx="2132013" cy="596900"/>
          </a:xfrm>
          <a:prstGeom prst="rect">
            <a:avLst/>
          </a:prstGeom>
          <a:noFill/>
          <a:ln w="9525">
            <a:noFill/>
            <a:miter lim="800000"/>
            <a:headEnd/>
            <a:tailEnd/>
          </a:ln>
          <a:effectLst/>
        </p:spPr>
      </p:pic>
      <p:pic>
        <p:nvPicPr>
          <p:cNvPr id="11879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140200" y="2781300"/>
            <a:ext cx="3889375" cy="3354388"/>
          </a:xfrm>
          <a:prstGeom prst="rect">
            <a:avLst/>
          </a:prstGeom>
          <a:noFill/>
          <a:ln w="9525">
            <a:noFill/>
            <a:miter lim="800000"/>
            <a:headEnd/>
            <a:tailEnd/>
          </a:ln>
          <a:effectLst/>
        </p:spPr>
      </p:pic>
      <p:sp>
        <p:nvSpPr>
          <p:cNvPr id="118792" name="Text Box 8"/>
          <p:cNvSpPr txBox="1">
            <a:spLocks noChangeArrowheads="1"/>
          </p:cNvSpPr>
          <p:nvPr/>
        </p:nvSpPr>
        <p:spPr bwMode="auto">
          <a:xfrm>
            <a:off x="1116013" y="3376613"/>
            <a:ext cx="2735262" cy="922337"/>
          </a:xfrm>
          <a:prstGeom prst="rect">
            <a:avLst/>
          </a:prstGeom>
          <a:noFill/>
          <a:ln w="9525">
            <a:noFill/>
            <a:miter lim="800000"/>
            <a:headEnd/>
            <a:tailEnd/>
          </a:ln>
          <a:effectLst/>
        </p:spPr>
        <p:txBody>
          <a:bodyPr>
            <a:spAutoFit/>
          </a:bodyPr>
          <a:lstStyle/>
          <a:p>
            <a:pPr>
              <a:lnSpc>
                <a:spcPct val="80000"/>
              </a:lnSpc>
              <a:spcBef>
                <a:spcPct val="20000"/>
              </a:spcBef>
            </a:pPr>
            <a:r>
              <a:rPr lang="es-ES" sz="1600" b="1">
                <a:solidFill>
                  <a:srgbClr val="FF3300"/>
                </a:solidFill>
              </a:rPr>
              <a:t>El esquema  elegido será el que se imprima en el proyecto.</a:t>
            </a:r>
          </a:p>
          <a:p>
            <a:endParaRPr lang="en-GB" sz="1600" b="1">
              <a:solidFill>
                <a:srgbClr val="FF3300"/>
              </a:solidFill>
            </a:endParaRPr>
          </a:p>
        </p:txBody>
      </p:sp>
      <p:sp>
        <p:nvSpPr>
          <p:cNvPr id="118793" name="Rectangle 9"/>
          <p:cNvSpPr>
            <a:spLocks noChangeArrowheads="1"/>
          </p:cNvSpPr>
          <p:nvPr/>
        </p:nvSpPr>
        <p:spPr bwMode="auto">
          <a:xfrm>
            <a:off x="1763713" y="2349500"/>
            <a:ext cx="1871662" cy="287338"/>
          </a:xfrm>
          <a:prstGeom prst="rect">
            <a:avLst/>
          </a:prstGeom>
          <a:solidFill>
            <a:srgbClr val="C0C0C0">
              <a:alpha val="37000"/>
            </a:srgbClr>
          </a:solidFill>
          <a:ln w="9525">
            <a:noFill/>
            <a:miter lim="800000"/>
            <a:headEnd/>
            <a:tailEnd/>
          </a:ln>
          <a:effectLst/>
        </p:spPr>
        <p:txBody>
          <a:bodyPr wrap="none" anchor="ctr"/>
          <a:lstStyle/>
          <a:p>
            <a:endParaRPr lang="es-ES"/>
          </a:p>
        </p:txBody>
      </p:sp>
      <p:sp>
        <p:nvSpPr>
          <p:cNvPr id="118794" name="Line 10"/>
          <p:cNvSpPr>
            <a:spLocks noChangeShapeType="1"/>
          </p:cNvSpPr>
          <p:nvPr/>
        </p:nvSpPr>
        <p:spPr bwMode="auto">
          <a:xfrm>
            <a:off x="3635375" y="2565400"/>
            <a:ext cx="1512888" cy="1079500"/>
          </a:xfrm>
          <a:prstGeom prst="line">
            <a:avLst/>
          </a:prstGeom>
          <a:noFill/>
          <a:ln w="25400">
            <a:solidFill>
              <a:srgbClr val="FF0000"/>
            </a:solidFill>
            <a:round/>
            <a:headEnd/>
            <a:tailEnd type="triangle" w="lg" len="lg"/>
          </a:ln>
          <a:effectLst/>
        </p:spPr>
        <p:txBody>
          <a:bodyPr/>
          <a:lstStyle/>
          <a:p>
            <a:endParaRPr lang="es-ES"/>
          </a:p>
        </p:txBody>
      </p:sp>
      <p:sp>
        <p:nvSpPr>
          <p:cNvPr id="118795" name="AutoShape 11">
            <a:hlinkClick r:id="rId6"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18796" name="Text Box 12"/>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18797" name="Text Box 13"/>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8229600" cy="417512"/>
          </a:xfrm>
        </p:spPr>
        <p:txBody>
          <a:bodyPr/>
          <a:lstStyle/>
          <a:p>
            <a:r>
              <a:rPr lang="es-ES" sz="2400"/>
              <a:t>Exportación del Proyecto a formato RTF y DXF</a:t>
            </a:r>
            <a:endParaRPr lang="en-GB" sz="2400"/>
          </a:p>
        </p:txBody>
      </p:sp>
      <p:sp>
        <p:nvSpPr>
          <p:cNvPr id="114691"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14692"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Pulsando en exportar dossier dentro de la ventana impresión / exportación podremos guardar las diferentes partes del proyecto que sean de texto en ficheros RTF (tener la precaución de ir nombrando cada parte con su nombre correspondiente) y el esquema en formato DXF.</a:t>
            </a:r>
            <a:endParaRPr lang="en-GB" sz="1600"/>
          </a:p>
        </p:txBody>
      </p:sp>
      <p:pic>
        <p:nvPicPr>
          <p:cNvPr id="114693" name="Picture 5"/>
          <p:cNvPicPr>
            <a:picLocks noChangeAspect="1" noChangeArrowheads="1"/>
          </p:cNvPicPr>
          <p:nvPr/>
        </p:nvPicPr>
        <p:blipFill>
          <a:blip r:embed="rId3"/>
          <a:srcRect/>
          <a:stretch>
            <a:fillRect/>
          </a:stretch>
        </p:blipFill>
        <p:spPr bwMode="auto">
          <a:xfrm>
            <a:off x="1763713" y="1989138"/>
            <a:ext cx="5705475" cy="4657725"/>
          </a:xfrm>
          <a:prstGeom prst="rect">
            <a:avLst/>
          </a:prstGeom>
          <a:noFill/>
          <a:ln w="9525">
            <a:noFill/>
            <a:miter lim="800000"/>
            <a:headEnd/>
            <a:tailEnd/>
          </a:ln>
          <a:effectLst/>
        </p:spPr>
      </p:pic>
      <p:sp>
        <p:nvSpPr>
          <p:cNvPr id="114694" name="Rectangle 6"/>
          <p:cNvSpPr>
            <a:spLocks noChangeArrowheads="1"/>
          </p:cNvSpPr>
          <p:nvPr/>
        </p:nvSpPr>
        <p:spPr bwMode="auto">
          <a:xfrm>
            <a:off x="1908175" y="2349500"/>
            <a:ext cx="1439863" cy="287338"/>
          </a:xfrm>
          <a:prstGeom prst="rect">
            <a:avLst/>
          </a:prstGeom>
          <a:noFill/>
          <a:ln w="25400">
            <a:solidFill>
              <a:srgbClr val="FF0000"/>
            </a:solidFill>
            <a:miter lim="800000"/>
            <a:headEnd/>
            <a:tailEnd/>
          </a:ln>
          <a:effectLst/>
        </p:spPr>
        <p:txBody>
          <a:bodyPr wrap="none" anchor="ctr"/>
          <a:lstStyle/>
          <a:p>
            <a:endParaRPr lang="es-ES"/>
          </a:p>
        </p:txBody>
      </p:sp>
      <p:sp>
        <p:nvSpPr>
          <p:cNvPr id="114695" name="Line 7"/>
          <p:cNvSpPr>
            <a:spLocks noChangeShapeType="1"/>
          </p:cNvSpPr>
          <p:nvPr/>
        </p:nvSpPr>
        <p:spPr bwMode="auto">
          <a:xfrm>
            <a:off x="2124075" y="2636838"/>
            <a:ext cx="2087563" cy="3097212"/>
          </a:xfrm>
          <a:prstGeom prst="line">
            <a:avLst/>
          </a:prstGeom>
          <a:noFill/>
          <a:ln w="25400">
            <a:solidFill>
              <a:srgbClr val="FF0000"/>
            </a:solidFill>
            <a:round/>
            <a:headEnd/>
            <a:tailEnd type="triangle" w="lg" len="lg"/>
          </a:ln>
          <a:effectLst/>
        </p:spPr>
        <p:txBody>
          <a:bodyPr/>
          <a:lstStyle/>
          <a:p>
            <a:endParaRPr lang="es-ES"/>
          </a:p>
        </p:txBody>
      </p:sp>
      <p:sp>
        <p:nvSpPr>
          <p:cNvPr id="114696" name="AutoShape 8">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14698" name="Text Box 10"/>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74638"/>
            <a:ext cx="8229600" cy="417512"/>
          </a:xfrm>
        </p:spPr>
        <p:txBody>
          <a:bodyPr/>
          <a:lstStyle/>
          <a:p>
            <a:r>
              <a:rPr lang="es-ES" sz="2400"/>
              <a:t>Visualización de las curvas de disparo</a:t>
            </a:r>
            <a:endParaRPr lang="en-GB" sz="2400"/>
          </a:p>
        </p:txBody>
      </p:sp>
      <p:sp>
        <p:nvSpPr>
          <p:cNvPr id="116739"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16740"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Una vez el proyecto está calculado salimos del modo “Cálculo paso a paso” y con una salida del esquema seleccionada ejecutamos en el menú herramientas “Curvas de disparo” o pulsamos directamente en el icono</a:t>
            </a:r>
          </a:p>
          <a:p>
            <a:pPr>
              <a:lnSpc>
                <a:spcPct val="80000"/>
              </a:lnSpc>
              <a:spcBef>
                <a:spcPct val="20000"/>
              </a:spcBef>
            </a:pPr>
            <a:endParaRPr lang="es-ES" sz="1600"/>
          </a:p>
          <a:p>
            <a:pPr>
              <a:lnSpc>
                <a:spcPct val="80000"/>
              </a:lnSpc>
              <a:spcBef>
                <a:spcPct val="20000"/>
              </a:spcBef>
            </a:pPr>
            <a:r>
              <a:rPr lang="es-ES" sz="1600"/>
              <a:t>Si no seleccionamos ningún elemento del esquema accedemos al módulo de curvas de disparo donde podemos introducir las curvas de los equipos que elijamos.</a:t>
            </a:r>
            <a:endParaRPr lang="en-GB" sz="1600"/>
          </a:p>
        </p:txBody>
      </p:sp>
      <p:pic>
        <p:nvPicPr>
          <p:cNvPr id="11674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16013" y="2420938"/>
            <a:ext cx="3895725" cy="3200400"/>
          </a:xfrm>
          <a:prstGeom prst="rect">
            <a:avLst/>
          </a:prstGeom>
          <a:noFill/>
          <a:ln w="9525">
            <a:noFill/>
            <a:miter lim="800000"/>
            <a:headEnd/>
            <a:tailEnd/>
          </a:ln>
          <a:effectLst/>
        </p:spPr>
      </p:pic>
      <p:pic>
        <p:nvPicPr>
          <p:cNvPr id="116742" name="Picture 6"/>
          <p:cNvPicPr>
            <a:picLocks noChangeAspect="1" noChangeArrowheads="1"/>
          </p:cNvPicPr>
          <p:nvPr/>
        </p:nvPicPr>
        <p:blipFill>
          <a:blip r:embed="rId4"/>
          <a:srcRect/>
          <a:stretch>
            <a:fillRect/>
          </a:stretch>
        </p:blipFill>
        <p:spPr bwMode="auto">
          <a:xfrm>
            <a:off x="4471988" y="3824288"/>
            <a:ext cx="200025" cy="219075"/>
          </a:xfrm>
          <a:prstGeom prst="rect">
            <a:avLst/>
          </a:prstGeom>
          <a:noFill/>
          <a:ln w="9525">
            <a:noFill/>
            <a:miter lim="800000"/>
            <a:headEnd/>
            <a:tailEnd/>
          </a:ln>
          <a:effectLst/>
        </p:spPr>
      </p:pic>
      <p:pic>
        <p:nvPicPr>
          <p:cNvPr id="116743" name="Picture 7"/>
          <p:cNvPicPr>
            <a:picLocks noChangeAspect="1" noChangeArrowheads="1"/>
          </p:cNvPicPr>
          <p:nvPr/>
        </p:nvPicPr>
        <p:blipFill>
          <a:blip r:embed="rId4"/>
          <a:srcRect/>
          <a:stretch>
            <a:fillRect/>
          </a:stretch>
        </p:blipFill>
        <p:spPr bwMode="auto">
          <a:xfrm>
            <a:off x="4471988" y="3824288"/>
            <a:ext cx="200025" cy="219075"/>
          </a:xfrm>
          <a:prstGeom prst="rect">
            <a:avLst/>
          </a:prstGeom>
          <a:noFill/>
          <a:ln w="9525">
            <a:noFill/>
            <a:miter lim="800000"/>
            <a:headEnd/>
            <a:tailEnd/>
          </a:ln>
          <a:effectLst/>
        </p:spPr>
      </p:pic>
      <p:pic>
        <p:nvPicPr>
          <p:cNvPr id="116744" name="Picture 8"/>
          <p:cNvPicPr>
            <a:picLocks noChangeAspect="1" noChangeArrowheads="1"/>
          </p:cNvPicPr>
          <p:nvPr/>
        </p:nvPicPr>
        <p:blipFill>
          <a:blip r:embed="rId4"/>
          <a:srcRect/>
          <a:stretch>
            <a:fillRect/>
          </a:stretch>
        </p:blipFill>
        <p:spPr bwMode="auto">
          <a:xfrm>
            <a:off x="4471988" y="3824288"/>
            <a:ext cx="200025" cy="219075"/>
          </a:xfrm>
          <a:prstGeom prst="rect">
            <a:avLst/>
          </a:prstGeom>
          <a:noFill/>
          <a:ln w="9525">
            <a:noFill/>
            <a:miter lim="800000"/>
            <a:headEnd/>
            <a:tailEnd/>
          </a:ln>
          <a:effectLst/>
        </p:spPr>
      </p:pic>
      <p:pic>
        <p:nvPicPr>
          <p:cNvPr id="116745" name="Picture 9"/>
          <p:cNvPicPr>
            <a:picLocks noChangeAspect="1" noChangeArrowheads="1"/>
          </p:cNvPicPr>
          <p:nvPr/>
        </p:nvPicPr>
        <p:blipFill>
          <a:blip r:embed="rId4"/>
          <a:srcRect/>
          <a:stretch>
            <a:fillRect/>
          </a:stretch>
        </p:blipFill>
        <p:spPr bwMode="auto">
          <a:xfrm>
            <a:off x="4471988" y="3824288"/>
            <a:ext cx="200025" cy="219075"/>
          </a:xfrm>
          <a:prstGeom prst="rect">
            <a:avLst/>
          </a:prstGeom>
          <a:noFill/>
          <a:ln w="9525">
            <a:noFill/>
            <a:miter lim="800000"/>
            <a:headEnd/>
            <a:tailEnd/>
          </a:ln>
          <a:effectLst/>
        </p:spPr>
      </p:pic>
      <p:pic>
        <p:nvPicPr>
          <p:cNvPr id="116746" name="Picture 10"/>
          <p:cNvPicPr>
            <a:picLocks noChangeAspect="1" noChangeArrowheads="1"/>
          </p:cNvPicPr>
          <p:nvPr/>
        </p:nvPicPr>
        <p:blipFill>
          <a:blip r:embed="rId4"/>
          <a:srcRect/>
          <a:stretch>
            <a:fillRect/>
          </a:stretch>
        </p:blipFill>
        <p:spPr bwMode="auto">
          <a:xfrm>
            <a:off x="4471988" y="3824288"/>
            <a:ext cx="200025" cy="219075"/>
          </a:xfrm>
          <a:prstGeom prst="rect">
            <a:avLst/>
          </a:prstGeom>
          <a:noFill/>
          <a:ln w="9525">
            <a:noFill/>
            <a:miter lim="800000"/>
            <a:headEnd/>
            <a:tailEnd/>
          </a:ln>
          <a:effectLst/>
        </p:spPr>
      </p:pic>
      <p:pic>
        <p:nvPicPr>
          <p:cNvPr id="116747" name="Picture 11"/>
          <p:cNvPicPr>
            <a:picLocks noChangeAspect="1" noChangeArrowheads="1"/>
          </p:cNvPicPr>
          <p:nvPr/>
        </p:nvPicPr>
        <p:blipFill>
          <a:blip r:embed="rId5"/>
          <a:srcRect/>
          <a:stretch>
            <a:fillRect/>
          </a:stretch>
        </p:blipFill>
        <p:spPr bwMode="auto">
          <a:xfrm>
            <a:off x="7740650" y="1268413"/>
            <a:ext cx="503238" cy="463550"/>
          </a:xfrm>
          <a:prstGeom prst="rect">
            <a:avLst/>
          </a:prstGeom>
          <a:noFill/>
          <a:ln w="9525">
            <a:noFill/>
            <a:miter lim="800000"/>
            <a:headEnd/>
            <a:tailEnd/>
          </a:ln>
          <a:effectLst/>
        </p:spPr>
      </p:pic>
      <p:pic>
        <p:nvPicPr>
          <p:cNvPr id="116748" name="Picture 12"/>
          <p:cNvPicPr>
            <a:picLocks noChangeAspect="1" noChangeArrowheads="1"/>
          </p:cNvPicPr>
          <p:nvPr/>
        </p:nvPicPr>
        <p:blipFill>
          <a:blip r:embed="rId6"/>
          <a:srcRect/>
          <a:stretch>
            <a:fillRect/>
          </a:stretch>
        </p:blipFill>
        <p:spPr bwMode="auto">
          <a:xfrm>
            <a:off x="5435600" y="2781300"/>
            <a:ext cx="3024188" cy="2922588"/>
          </a:xfrm>
          <a:prstGeom prst="rect">
            <a:avLst/>
          </a:prstGeom>
          <a:noFill/>
          <a:ln w="9525">
            <a:noFill/>
            <a:miter lim="800000"/>
            <a:headEnd/>
            <a:tailEnd/>
          </a:ln>
          <a:effectLst/>
        </p:spPr>
      </p:pic>
      <p:sp>
        <p:nvSpPr>
          <p:cNvPr id="116749" name="AutoShape 13">
            <a:hlinkClick r:id="rId7"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4638"/>
            <a:ext cx="8229600" cy="417512"/>
          </a:xfrm>
        </p:spPr>
        <p:txBody>
          <a:bodyPr/>
          <a:lstStyle/>
          <a:p>
            <a:r>
              <a:rPr lang="es-ES" sz="2400"/>
              <a:t>Guía de Productos</a:t>
            </a:r>
            <a:endParaRPr lang="en-GB" sz="2400"/>
          </a:p>
        </p:txBody>
      </p:sp>
      <p:sp>
        <p:nvSpPr>
          <p:cNvPr id="120835"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20836"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Desde el menú herramientas podremos ejecutar la guía de productos para una elección rápida.</a:t>
            </a:r>
          </a:p>
          <a:p>
            <a:pPr>
              <a:lnSpc>
                <a:spcPct val="80000"/>
              </a:lnSpc>
              <a:spcBef>
                <a:spcPct val="20000"/>
              </a:spcBef>
            </a:pPr>
            <a:endParaRPr lang="es-ES" sz="1600"/>
          </a:p>
        </p:txBody>
      </p:sp>
      <p:pic>
        <p:nvPicPr>
          <p:cNvPr id="120837" name="Picture 5"/>
          <p:cNvPicPr>
            <a:picLocks noChangeAspect="1" noChangeArrowheads="1"/>
          </p:cNvPicPr>
          <p:nvPr/>
        </p:nvPicPr>
        <p:blipFill>
          <a:blip r:embed="rId3"/>
          <a:srcRect/>
          <a:stretch>
            <a:fillRect/>
          </a:stretch>
        </p:blipFill>
        <p:spPr bwMode="auto">
          <a:xfrm>
            <a:off x="1979613" y="1484313"/>
            <a:ext cx="5146675" cy="4860925"/>
          </a:xfrm>
          <a:prstGeom prst="rect">
            <a:avLst/>
          </a:prstGeom>
          <a:noFill/>
          <a:ln w="9525">
            <a:noFill/>
            <a:miter lim="800000"/>
            <a:headEnd/>
            <a:tailEnd/>
          </a:ln>
          <a:effectLst/>
        </p:spPr>
      </p:pic>
      <p:sp>
        <p:nvSpPr>
          <p:cNvPr id="120838" name="Rectangle 6"/>
          <p:cNvSpPr>
            <a:spLocks noChangeArrowheads="1"/>
          </p:cNvSpPr>
          <p:nvPr/>
        </p:nvSpPr>
        <p:spPr bwMode="auto">
          <a:xfrm>
            <a:off x="4932363" y="1844675"/>
            <a:ext cx="576262" cy="504825"/>
          </a:xfrm>
          <a:prstGeom prst="rect">
            <a:avLst/>
          </a:prstGeom>
          <a:noFill/>
          <a:ln w="25400">
            <a:solidFill>
              <a:srgbClr val="FF0000"/>
            </a:solidFill>
            <a:miter lim="800000"/>
            <a:headEnd/>
            <a:tailEnd/>
          </a:ln>
          <a:effectLst/>
        </p:spPr>
        <p:txBody>
          <a:bodyPr wrap="none" anchor="ctr"/>
          <a:lstStyle/>
          <a:p>
            <a:endParaRPr lang="es-ES"/>
          </a:p>
        </p:txBody>
      </p:sp>
      <p:sp>
        <p:nvSpPr>
          <p:cNvPr id="120839" name="Line 7"/>
          <p:cNvSpPr>
            <a:spLocks noChangeShapeType="1"/>
          </p:cNvSpPr>
          <p:nvPr/>
        </p:nvSpPr>
        <p:spPr bwMode="auto">
          <a:xfrm>
            <a:off x="5580063" y="2133600"/>
            <a:ext cx="215900" cy="0"/>
          </a:xfrm>
          <a:prstGeom prst="line">
            <a:avLst/>
          </a:prstGeom>
          <a:noFill/>
          <a:ln w="25400">
            <a:solidFill>
              <a:srgbClr val="FF0000"/>
            </a:solidFill>
            <a:round/>
            <a:headEnd/>
            <a:tailEnd type="triangle" w="lg" len="lg"/>
          </a:ln>
          <a:effectLst/>
        </p:spPr>
        <p:txBody>
          <a:bodyPr/>
          <a:lstStyle/>
          <a:p>
            <a:endParaRPr lang="es-ES"/>
          </a:p>
        </p:txBody>
      </p:sp>
      <p:sp>
        <p:nvSpPr>
          <p:cNvPr id="120840" name="Text Box 8"/>
          <p:cNvSpPr txBox="1">
            <a:spLocks noChangeArrowheads="1"/>
          </p:cNvSpPr>
          <p:nvPr/>
        </p:nvSpPr>
        <p:spPr bwMode="auto">
          <a:xfrm>
            <a:off x="5919788" y="1865313"/>
            <a:ext cx="3044825" cy="641350"/>
          </a:xfrm>
          <a:prstGeom prst="rect">
            <a:avLst/>
          </a:prstGeom>
          <a:noFill/>
          <a:ln w="9525">
            <a:noFill/>
            <a:miter lim="800000"/>
            <a:headEnd/>
            <a:tailEnd/>
          </a:ln>
          <a:effectLst/>
        </p:spPr>
        <p:txBody>
          <a:bodyPr>
            <a:spAutoFit/>
          </a:bodyPr>
          <a:lstStyle/>
          <a:p>
            <a:r>
              <a:rPr lang="es-ES" b="1">
                <a:solidFill>
                  <a:srgbClr val="FF3300"/>
                </a:solidFill>
              </a:rPr>
              <a:t>Entradas por Calibre (In)</a:t>
            </a:r>
          </a:p>
          <a:p>
            <a:r>
              <a:rPr lang="es-ES" b="1">
                <a:solidFill>
                  <a:srgbClr val="FF3300"/>
                </a:solidFill>
              </a:rPr>
              <a:t>y/o Poder de Corte</a:t>
            </a:r>
            <a:endParaRPr lang="en-GB" b="1">
              <a:solidFill>
                <a:srgbClr val="FF3300"/>
              </a:solidFill>
            </a:endParaRPr>
          </a:p>
        </p:txBody>
      </p:sp>
      <p:sp>
        <p:nvSpPr>
          <p:cNvPr id="120841" name="AutoShape 9">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20842" name="Text Box 10"/>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120844" name="Rectangle 12"/>
          <p:cNvSpPr>
            <a:spLocks noChangeArrowheads="1"/>
          </p:cNvSpPr>
          <p:nvPr/>
        </p:nvSpPr>
        <p:spPr bwMode="auto">
          <a:xfrm>
            <a:off x="2133600" y="3911600"/>
            <a:ext cx="4864100" cy="2082800"/>
          </a:xfrm>
          <a:prstGeom prst="rect">
            <a:avLst/>
          </a:prstGeom>
          <a:noFill/>
          <a:ln w="25400" algn="ctr">
            <a:solidFill>
              <a:srgbClr val="FF0000"/>
            </a:solidFill>
            <a:miter lim="800000"/>
            <a:headEnd/>
            <a:tailEnd/>
          </a:ln>
          <a:effectLst/>
        </p:spPr>
        <p:txBody>
          <a:bodyPr wrap="none" anchor="ctr"/>
          <a:lstStyle/>
          <a:p>
            <a:endParaRPr lang="es-ES"/>
          </a:p>
        </p:txBody>
      </p:sp>
      <p:sp>
        <p:nvSpPr>
          <p:cNvPr id="120845" name="Line 13"/>
          <p:cNvSpPr>
            <a:spLocks noChangeShapeType="1"/>
          </p:cNvSpPr>
          <p:nvPr/>
        </p:nvSpPr>
        <p:spPr bwMode="auto">
          <a:xfrm>
            <a:off x="7078663" y="4813300"/>
            <a:ext cx="215900" cy="0"/>
          </a:xfrm>
          <a:prstGeom prst="line">
            <a:avLst/>
          </a:prstGeom>
          <a:noFill/>
          <a:ln w="25400">
            <a:solidFill>
              <a:srgbClr val="FF0000"/>
            </a:solidFill>
            <a:round/>
            <a:headEnd/>
            <a:tailEnd type="triangle" w="lg" len="lg"/>
          </a:ln>
          <a:effectLst/>
        </p:spPr>
        <p:txBody>
          <a:bodyPr/>
          <a:lstStyle/>
          <a:p>
            <a:endParaRPr lang="es-ES"/>
          </a:p>
        </p:txBody>
      </p:sp>
      <p:sp>
        <p:nvSpPr>
          <p:cNvPr id="120846" name="Text Box 14"/>
          <p:cNvSpPr txBox="1">
            <a:spLocks noChangeArrowheads="1"/>
          </p:cNvSpPr>
          <p:nvPr/>
        </p:nvSpPr>
        <p:spPr bwMode="auto">
          <a:xfrm>
            <a:off x="7380288" y="4608513"/>
            <a:ext cx="1508125" cy="366712"/>
          </a:xfrm>
          <a:prstGeom prst="rect">
            <a:avLst/>
          </a:prstGeom>
          <a:noFill/>
          <a:ln w="9525">
            <a:noFill/>
            <a:miter lim="800000"/>
            <a:headEnd/>
            <a:tailEnd/>
          </a:ln>
          <a:effectLst/>
        </p:spPr>
        <p:txBody>
          <a:bodyPr>
            <a:spAutoFit/>
          </a:bodyPr>
          <a:lstStyle/>
          <a:p>
            <a:r>
              <a:rPr lang="es-ES" b="1">
                <a:solidFill>
                  <a:srgbClr val="FF3300"/>
                </a:solidFill>
              </a:rPr>
              <a:t>Resultados</a:t>
            </a:r>
            <a:endParaRPr lang="en-GB" b="1">
              <a:solidFill>
                <a:srgbClr val="FF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8229600" cy="417512"/>
          </a:xfrm>
        </p:spPr>
        <p:txBody>
          <a:bodyPr/>
          <a:lstStyle/>
          <a:p>
            <a:r>
              <a:rPr lang="es-ES" sz="2400"/>
              <a:t>Guía de Asociaciones</a:t>
            </a:r>
            <a:endParaRPr lang="en-GB" sz="2400"/>
          </a:p>
        </p:txBody>
      </p:sp>
      <p:sp>
        <p:nvSpPr>
          <p:cNvPr id="122883"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122884" name="Rectangle 4"/>
          <p:cNvSpPr>
            <a:spLocks noChangeArrowheads="1"/>
          </p:cNvSpPr>
          <p:nvPr/>
        </p:nvSpPr>
        <p:spPr bwMode="auto">
          <a:xfrm>
            <a:off x="1116013" y="981075"/>
            <a:ext cx="7273925" cy="504825"/>
          </a:xfrm>
          <a:prstGeom prst="rect">
            <a:avLst/>
          </a:prstGeom>
          <a:noFill/>
          <a:ln w="9525">
            <a:noFill/>
            <a:miter lim="800000"/>
            <a:headEnd/>
            <a:tailEnd/>
          </a:ln>
          <a:effectLst/>
        </p:spPr>
        <p:txBody>
          <a:bodyPr/>
          <a:lstStyle/>
          <a:p>
            <a:pPr>
              <a:lnSpc>
                <a:spcPct val="80000"/>
              </a:lnSpc>
              <a:spcBef>
                <a:spcPct val="20000"/>
              </a:spcBef>
            </a:pPr>
            <a:r>
              <a:rPr lang="es-ES" sz="1600"/>
              <a:t>Desde el menú herramientas o pulsando el icono               podremos acceder a la guía de asociaciones para obtener la Selectividad y Filiación entre equipos.</a:t>
            </a:r>
          </a:p>
          <a:p>
            <a:pPr>
              <a:lnSpc>
                <a:spcPct val="80000"/>
              </a:lnSpc>
              <a:spcBef>
                <a:spcPct val="20000"/>
              </a:spcBef>
            </a:pPr>
            <a:endParaRPr lang="es-ES" sz="1600"/>
          </a:p>
        </p:txBody>
      </p:sp>
      <p:sp>
        <p:nvSpPr>
          <p:cNvPr id="122885" name="Line 5"/>
          <p:cNvSpPr>
            <a:spLocks noChangeShapeType="1"/>
          </p:cNvSpPr>
          <p:nvPr/>
        </p:nvSpPr>
        <p:spPr bwMode="auto">
          <a:xfrm>
            <a:off x="5300663" y="2133600"/>
            <a:ext cx="215900" cy="0"/>
          </a:xfrm>
          <a:prstGeom prst="line">
            <a:avLst/>
          </a:prstGeom>
          <a:noFill/>
          <a:ln w="25400">
            <a:solidFill>
              <a:srgbClr val="FF0000"/>
            </a:solidFill>
            <a:round/>
            <a:headEnd/>
            <a:tailEnd type="triangle" w="lg" len="lg"/>
          </a:ln>
          <a:effectLst/>
        </p:spPr>
        <p:txBody>
          <a:bodyPr/>
          <a:lstStyle/>
          <a:p>
            <a:endParaRPr lang="es-ES"/>
          </a:p>
        </p:txBody>
      </p:sp>
      <p:pic>
        <p:nvPicPr>
          <p:cNvPr id="122886" name="Picture 6"/>
          <p:cNvPicPr>
            <a:picLocks noChangeAspect="1" noChangeArrowheads="1"/>
          </p:cNvPicPr>
          <p:nvPr/>
        </p:nvPicPr>
        <p:blipFill>
          <a:blip r:embed="rId3"/>
          <a:srcRect/>
          <a:stretch>
            <a:fillRect/>
          </a:stretch>
        </p:blipFill>
        <p:spPr bwMode="auto">
          <a:xfrm>
            <a:off x="1098550" y="1789113"/>
            <a:ext cx="1520825" cy="873125"/>
          </a:xfrm>
          <a:prstGeom prst="rect">
            <a:avLst/>
          </a:prstGeom>
          <a:noFill/>
          <a:ln w="9525">
            <a:noFill/>
            <a:miter lim="800000"/>
            <a:headEnd/>
            <a:tailEnd/>
          </a:ln>
          <a:effectLst/>
        </p:spPr>
      </p:pic>
      <p:pic>
        <p:nvPicPr>
          <p:cNvPr id="122887" name="Picture 7"/>
          <p:cNvPicPr>
            <a:picLocks noChangeAspect="1" noChangeArrowheads="1"/>
          </p:cNvPicPr>
          <p:nvPr/>
        </p:nvPicPr>
        <p:blipFill>
          <a:blip r:embed="rId4"/>
          <a:srcRect/>
          <a:stretch>
            <a:fillRect/>
          </a:stretch>
        </p:blipFill>
        <p:spPr bwMode="auto">
          <a:xfrm>
            <a:off x="5795963" y="765175"/>
            <a:ext cx="536575" cy="434975"/>
          </a:xfrm>
          <a:prstGeom prst="rect">
            <a:avLst/>
          </a:prstGeom>
          <a:noFill/>
          <a:ln w="9525">
            <a:noFill/>
            <a:miter lim="800000"/>
            <a:headEnd/>
            <a:tailEnd/>
          </a:ln>
          <a:effectLst/>
        </p:spPr>
      </p:pic>
      <p:pic>
        <p:nvPicPr>
          <p:cNvPr id="122888" name="Picture 8"/>
          <p:cNvPicPr>
            <a:picLocks noChangeAspect="1" noChangeArrowheads="1"/>
          </p:cNvPicPr>
          <p:nvPr/>
        </p:nvPicPr>
        <p:blipFill>
          <a:blip r:embed="rId5"/>
          <a:srcRect/>
          <a:stretch>
            <a:fillRect/>
          </a:stretch>
        </p:blipFill>
        <p:spPr bwMode="auto">
          <a:xfrm>
            <a:off x="2695575" y="2060575"/>
            <a:ext cx="4741863" cy="4341813"/>
          </a:xfrm>
          <a:prstGeom prst="rect">
            <a:avLst/>
          </a:prstGeom>
          <a:noFill/>
          <a:ln w="9525">
            <a:noFill/>
            <a:miter lim="800000"/>
            <a:headEnd/>
            <a:tailEnd/>
          </a:ln>
          <a:effectLst/>
        </p:spPr>
      </p:pic>
      <p:sp>
        <p:nvSpPr>
          <p:cNvPr id="122889" name="Rectangle 9"/>
          <p:cNvSpPr>
            <a:spLocks noChangeArrowheads="1"/>
          </p:cNvSpPr>
          <p:nvPr/>
        </p:nvSpPr>
        <p:spPr bwMode="auto">
          <a:xfrm>
            <a:off x="3644900" y="2924175"/>
            <a:ext cx="1079500" cy="1009650"/>
          </a:xfrm>
          <a:prstGeom prst="rect">
            <a:avLst/>
          </a:prstGeom>
          <a:noFill/>
          <a:ln w="25400">
            <a:solidFill>
              <a:srgbClr val="FF0000"/>
            </a:solidFill>
            <a:miter lim="800000"/>
            <a:headEnd/>
            <a:tailEnd/>
          </a:ln>
          <a:effectLst/>
        </p:spPr>
        <p:txBody>
          <a:bodyPr wrap="none" anchor="ctr"/>
          <a:lstStyle/>
          <a:p>
            <a:endParaRPr lang="es-ES"/>
          </a:p>
        </p:txBody>
      </p:sp>
      <p:sp>
        <p:nvSpPr>
          <p:cNvPr id="122890" name="AutoShape 10"/>
          <p:cNvSpPr>
            <a:spLocks/>
          </p:cNvSpPr>
          <p:nvPr/>
        </p:nvSpPr>
        <p:spPr bwMode="auto">
          <a:xfrm>
            <a:off x="188913" y="4251325"/>
            <a:ext cx="1871662" cy="833438"/>
          </a:xfrm>
          <a:prstGeom prst="borderCallout2">
            <a:avLst>
              <a:gd name="adj1" fmla="val 13713"/>
              <a:gd name="adj2" fmla="val 104069"/>
              <a:gd name="adj3" fmla="val 13713"/>
              <a:gd name="adj4" fmla="val 143597"/>
              <a:gd name="adj5" fmla="val -38097"/>
              <a:gd name="adj6" fmla="val 184648"/>
            </a:avLst>
          </a:prstGeom>
          <a:solidFill>
            <a:srgbClr val="C0C0C0"/>
          </a:solidFill>
          <a:ln w="9525">
            <a:solidFill>
              <a:schemeClr val="tx1"/>
            </a:solidFill>
            <a:miter lim="800000"/>
            <a:headEnd/>
            <a:tailEnd/>
          </a:ln>
          <a:effectLst/>
        </p:spPr>
        <p:txBody>
          <a:bodyPr/>
          <a:lstStyle/>
          <a:p>
            <a:pPr algn="ctr"/>
            <a:r>
              <a:rPr lang="es-ES" sz="1600" b="1">
                <a:solidFill>
                  <a:srgbClr val="FF3300"/>
                </a:solidFill>
              </a:rPr>
              <a:t>Elegimos el equipo de aguas arriba</a:t>
            </a:r>
            <a:endParaRPr lang="en-GB" sz="1600" b="1">
              <a:solidFill>
                <a:srgbClr val="FF3300"/>
              </a:solidFill>
            </a:endParaRPr>
          </a:p>
        </p:txBody>
      </p:sp>
      <p:sp>
        <p:nvSpPr>
          <p:cNvPr id="122891" name="Rectangle 11"/>
          <p:cNvSpPr>
            <a:spLocks noChangeArrowheads="1"/>
          </p:cNvSpPr>
          <p:nvPr/>
        </p:nvSpPr>
        <p:spPr bwMode="auto">
          <a:xfrm>
            <a:off x="6237288" y="2997200"/>
            <a:ext cx="1079500" cy="1009650"/>
          </a:xfrm>
          <a:prstGeom prst="rect">
            <a:avLst/>
          </a:prstGeom>
          <a:noFill/>
          <a:ln w="25400">
            <a:solidFill>
              <a:srgbClr val="FF0000"/>
            </a:solidFill>
            <a:miter lim="800000"/>
            <a:headEnd/>
            <a:tailEnd/>
          </a:ln>
          <a:effectLst/>
        </p:spPr>
        <p:txBody>
          <a:bodyPr wrap="none" anchor="ctr"/>
          <a:lstStyle/>
          <a:p>
            <a:endParaRPr lang="es-ES"/>
          </a:p>
        </p:txBody>
      </p:sp>
      <p:sp>
        <p:nvSpPr>
          <p:cNvPr id="122892" name="AutoShape 12"/>
          <p:cNvSpPr>
            <a:spLocks/>
          </p:cNvSpPr>
          <p:nvPr/>
        </p:nvSpPr>
        <p:spPr bwMode="auto">
          <a:xfrm>
            <a:off x="188913" y="5445125"/>
            <a:ext cx="1871662" cy="833438"/>
          </a:xfrm>
          <a:prstGeom prst="borderCallout2">
            <a:avLst>
              <a:gd name="adj1" fmla="val 13713"/>
              <a:gd name="adj2" fmla="val 104069"/>
              <a:gd name="adj3" fmla="val 13713"/>
              <a:gd name="adj4" fmla="val 213403"/>
              <a:gd name="adj5" fmla="val -174477"/>
              <a:gd name="adj6" fmla="val 322731"/>
            </a:avLst>
          </a:prstGeom>
          <a:solidFill>
            <a:srgbClr val="C0C0C0"/>
          </a:solidFill>
          <a:ln w="9525">
            <a:solidFill>
              <a:schemeClr val="tx1"/>
            </a:solidFill>
            <a:miter lim="800000"/>
            <a:headEnd/>
            <a:tailEnd/>
          </a:ln>
          <a:effectLst/>
        </p:spPr>
        <p:txBody>
          <a:bodyPr/>
          <a:lstStyle/>
          <a:p>
            <a:pPr algn="ctr"/>
            <a:r>
              <a:rPr lang="es-ES" sz="1600" b="1">
                <a:solidFill>
                  <a:srgbClr val="FF3300"/>
                </a:solidFill>
              </a:rPr>
              <a:t>Elegimos el equipo de aguas abajo</a:t>
            </a:r>
            <a:endParaRPr lang="en-GB" sz="1600" b="1">
              <a:solidFill>
                <a:srgbClr val="FF3300"/>
              </a:solidFill>
            </a:endParaRPr>
          </a:p>
        </p:txBody>
      </p:sp>
      <p:sp>
        <p:nvSpPr>
          <p:cNvPr id="122893" name="Oval 13"/>
          <p:cNvSpPr>
            <a:spLocks noChangeArrowheads="1"/>
          </p:cNvSpPr>
          <p:nvPr/>
        </p:nvSpPr>
        <p:spPr bwMode="auto">
          <a:xfrm>
            <a:off x="5372100" y="4508500"/>
            <a:ext cx="504825" cy="504825"/>
          </a:xfrm>
          <a:prstGeom prst="ellipse">
            <a:avLst/>
          </a:prstGeom>
          <a:noFill/>
          <a:ln w="25400">
            <a:solidFill>
              <a:srgbClr val="FF0000"/>
            </a:solidFill>
            <a:round/>
            <a:headEnd/>
            <a:tailEnd/>
          </a:ln>
          <a:effectLst/>
        </p:spPr>
        <p:txBody>
          <a:bodyPr wrap="none" anchor="ctr"/>
          <a:lstStyle/>
          <a:p>
            <a:endParaRPr lang="es-ES"/>
          </a:p>
        </p:txBody>
      </p:sp>
      <p:sp>
        <p:nvSpPr>
          <p:cNvPr id="122894" name="AutoShape 14">
            <a:hlinkClick r:id="rId6"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122896" name="Text Box 16"/>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
        <p:nvSpPr>
          <p:cNvPr id="122897" name="AutoShape 17"/>
          <p:cNvSpPr>
            <a:spLocks/>
          </p:cNvSpPr>
          <p:nvPr/>
        </p:nvSpPr>
        <p:spPr bwMode="auto">
          <a:xfrm>
            <a:off x="6670675" y="4899025"/>
            <a:ext cx="1871663" cy="833438"/>
          </a:xfrm>
          <a:prstGeom prst="borderCallout2">
            <a:avLst>
              <a:gd name="adj1" fmla="val 13713"/>
              <a:gd name="adj2" fmla="val -4069"/>
              <a:gd name="adj3" fmla="val 13713"/>
              <a:gd name="adj4" fmla="val -23407"/>
              <a:gd name="adj5" fmla="val -15236"/>
              <a:gd name="adj6" fmla="val -43597"/>
            </a:avLst>
          </a:prstGeom>
          <a:solidFill>
            <a:srgbClr val="C0C0C0"/>
          </a:solidFill>
          <a:ln w="9525">
            <a:solidFill>
              <a:schemeClr val="tx1"/>
            </a:solidFill>
            <a:miter lim="800000"/>
            <a:headEnd/>
            <a:tailEnd/>
          </a:ln>
          <a:effectLst/>
        </p:spPr>
        <p:txBody>
          <a:bodyPr/>
          <a:lstStyle/>
          <a:p>
            <a:pPr algn="ctr"/>
            <a:r>
              <a:rPr lang="es-ES" sz="1600" b="1">
                <a:solidFill>
                  <a:srgbClr val="FF3300"/>
                </a:solidFill>
              </a:rPr>
              <a:t>Elegimos el equipo de aguas arriba</a:t>
            </a:r>
            <a:endParaRPr lang="en-GB" sz="1600" b="1">
              <a:solidFill>
                <a:srgbClr val="FF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p:txBody>
          <a:bodyPr/>
          <a:lstStyle/>
          <a:p>
            <a:r>
              <a:rPr lang="en-US"/>
              <a:t>Guia de Inicio a la Utilización</a:t>
            </a:r>
          </a:p>
        </p:txBody>
      </p:sp>
      <p:sp>
        <p:nvSpPr>
          <p:cNvPr id="129027" name="Rectangle 3"/>
          <p:cNvSpPr>
            <a:spLocks noGrp="1" noChangeArrowheads="1"/>
          </p:cNvSpPr>
          <p:nvPr>
            <p:ph type="subTitle" idx="1"/>
          </p:nvPr>
        </p:nvSpPr>
        <p:spPr>
          <a:xfrm>
            <a:off x="431800" y="1773238"/>
            <a:ext cx="5730875" cy="474662"/>
          </a:xfrm>
        </p:spPr>
        <p:txBody>
          <a:bodyPr/>
          <a:lstStyle/>
          <a:p>
            <a:r>
              <a:rPr lang="fr-FR"/>
              <a:t>My Ecodial L v3.4</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31800" y="77788"/>
            <a:ext cx="8280400" cy="1550987"/>
          </a:xfrm>
          <a:prstGeom prst="rect">
            <a:avLst/>
          </a:prstGeom>
          <a:noFill/>
          <a:ln w="9525">
            <a:noFill/>
            <a:miter lim="800000"/>
            <a:headEnd/>
            <a:tailEnd/>
          </a:ln>
          <a:effectLst/>
        </p:spPr>
        <p:txBody>
          <a:bodyPr lIns="0" tIns="10800" rIns="0" bIns="10800" anchor="ctr"/>
          <a:lstStyle/>
          <a:p>
            <a:r>
              <a:rPr lang="en-US" sz="4800" i="1">
                <a:solidFill>
                  <a:schemeClr val="bg1"/>
                </a:solidFill>
              </a:rPr>
              <a:t>Make the most of your energy</a:t>
            </a:r>
          </a:p>
        </p:txBody>
      </p:sp>
      <p:pic>
        <p:nvPicPr>
          <p:cNvPr id="136195" name="Picture 3" descr="Logo SE A4 Blanc"/>
          <p:cNvPicPr>
            <a:picLocks noChangeAspect="1" noChangeArrowheads="1"/>
          </p:cNvPicPr>
          <p:nvPr/>
        </p:nvPicPr>
        <p:blipFill>
          <a:blip r:embed="rId3"/>
          <a:srcRect/>
          <a:stretch>
            <a:fillRect/>
          </a:stretch>
        </p:blipFill>
        <p:spPr bwMode="auto">
          <a:xfrm>
            <a:off x="6227763" y="5734050"/>
            <a:ext cx="2576512" cy="941388"/>
          </a:xfrm>
          <a:prstGeom prst="rect">
            <a:avLst/>
          </a:prstGeom>
          <a:noFill/>
        </p:spPr>
      </p:pic>
      <p:sp>
        <p:nvSpPr>
          <p:cNvPr id="136196" name="Text Box 4"/>
          <p:cNvSpPr txBox="1">
            <a:spLocks noChangeArrowheads="1"/>
          </p:cNvSpPr>
          <p:nvPr/>
        </p:nvSpPr>
        <p:spPr bwMode="auto">
          <a:xfrm>
            <a:off x="2120900" y="2757488"/>
            <a:ext cx="4902200" cy="519112"/>
          </a:xfrm>
          <a:prstGeom prst="rect">
            <a:avLst/>
          </a:prstGeom>
          <a:noFill/>
          <a:ln w="12700">
            <a:noFill/>
            <a:miter lim="800000"/>
            <a:headEnd type="none" w="sm" len="sm"/>
            <a:tailEnd type="none" w="sm" len="sm"/>
          </a:ln>
          <a:effectLst/>
        </p:spPr>
        <p:txBody>
          <a:bodyPr>
            <a:spAutoFit/>
          </a:bodyPr>
          <a:lstStyle/>
          <a:p>
            <a:pPr algn="ctr">
              <a:spcBef>
                <a:spcPct val="50000"/>
              </a:spcBef>
            </a:pPr>
            <a:r>
              <a:rPr lang="es-ES" sz="2800">
                <a:solidFill>
                  <a:schemeClr val="bg1"/>
                </a:solidFill>
              </a:rPr>
              <a:t>www.schneiderelectric.es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827088" y="0"/>
            <a:ext cx="7772400" cy="765175"/>
          </a:xfrm>
        </p:spPr>
        <p:txBody>
          <a:bodyPr/>
          <a:lstStyle/>
          <a:p>
            <a:r>
              <a:rPr lang="es-ES" sz="2400"/>
              <a:t>Parametrización del Espacio de Trabajo</a:t>
            </a:r>
            <a:endParaRPr lang="en-GB" sz="2400"/>
          </a:p>
        </p:txBody>
      </p:sp>
      <p:sp>
        <p:nvSpPr>
          <p:cNvPr id="57347" name="Rectangle 3"/>
          <p:cNvSpPr>
            <a:spLocks noGrp="1" noChangeArrowheads="1"/>
          </p:cNvSpPr>
          <p:nvPr>
            <p:ph type="subTitle" idx="1"/>
          </p:nvPr>
        </p:nvSpPr>
        <p:spPr>
          <a:xfrm>
            <a:off x="1331913" y="5876925"/>
            <a:ext cx="6696075" cy="625475"/>
          </a:xfrm>
        </p:spPr>
        <p:txBody>
          <a:bodyPr/>
          <a:lstStyle/>
          <a:p>
            <a:pPr algn="l"/>
            <a:r>
              <a:rPr lang="es-ES" sz="1600"/>
              <a:t>En el menú parametrización podremos adaptar las características del espacio de trabajo y de las protecciones a escoger por defecto.</a:t>
            </a:r>
            <a:endParaRPr lang="en-GB" sz="1600"/>
          </a:p>
        </p:txBody>
      </p:sp>
      <p:pic>
        <p:nvPicPr>
          <p:cNvPr id="57348" name="Picture 4"/>
          <p:cNvPicPr>
            <a:picLocks noChangeAspect="1" noChangeArrowheads="1"/>
          </p:cNvPicPr>
          <p:nvPr/>
        </p:nvPicPr>
        <p:blipFill>
          <a:blip r:embed="rId3"/>
          <a:srcRect/>
          <a:stretch>
            <a:fillRect/>
          </a:stretch>
        </p:blipFill>
        <p:spPr bwMode="auto">
          <a:xfrm>
            <a:off x="1403350" y="1628775"/>
            <a:ext cx="6315075" cy="3000375"/>
          </a:xfrm>
          <a:prstGeom prst="rect">
            <a:avLst/>
          </a:prstGeom>
          <a:noFill/>
          <a:ln w="9525">
            <a:noFill/>
            <a:miter lim="800000"/>
            <a:headEnd/>
            <a:tailEnd/>
          </a:ln>
          <a:effectLst/>
        </p:spPr>
      </p:pic>
      <p:sp>
        <p:nvSpPr>
          <p:cNvPr id="57349" name="Text Box 5"/>
          <p:cNvSpPr txBox="1">
            <a:spLocks noChangeArrowheads="1"/>
          </p:cNvSpPr>
          <p:nvPr/>
        </p:nvSpPr>
        <p:spPr bwMode="auto">
          <a:xfrm rot="-2512672">
            <a:off x="-319088" y="258763"/>
            <a:ext cx="2139951" cy="641350"/>
          </a:xfrm>
          <a:prstGeom prst="rect">
            <a:avLst/>
          </a:prstGeom>
          <a:noFill/>
          <a:ln w="9525">
            <a:noFill/>
            <a:miter lim="800000"/>
            <a:headEnd/>
            <a:tailEnd/>
          </a:ln>
          <a:effectLst/>
        </p:spPr>
        <p:txBody>
          <a:bodyPr>
            <a:spAutoFit/>
          </a:bodyPr>
          <a:lstStyle/>
          <a:p>
            <a:pPr algn="ctr"/>
            <a:r>
              <a:rPr lang="es-ES" b="1">
                <a:solidFill>
                  <a:srgbClr val="4D4D4D"/>
                </a:solidFill>
              </a:rPr>
              <a:t>Antes de </a:t>
            </a:r>
          </a:p>
          <a:p>
            <a:pPr algn="ctr"/>
            <a:r>
              <a:rPr lang="es-ES" b="1">
                <a:solidFill>
                  <a:srgbClr val="4D4D4D"/>
                </a:solidFill>
              </a:rPr>
              <a:t>empezar</a:t>
            </a:r>
            <a:endParaRPr lang="en-GB" b="1">
              <a:solidFill>
                <a:srgbClr val="4D4D4D"/>
              </a:solidFill>
            </a:endParaRPr>
          </a:p>
        </p:txBody>
      </p:sp>
      <p:sp>
        <p:nvSpPr>
          <p:cNvPr id="57350"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57351" name="Text Box 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57352" name="Text Box 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rot="-2512672">
            <a:off x="-319088" y="258763"/>
            <a:ext cx="2139951" cy="641350"/>
          </a:xfrm>
          <a:prstGeom prst="rect">
            <a:avLst/>
          </a:prstGeom>
          <a:noFill/>
          <a:ln w="9525">
            <a:noFill/>
            <a:miter lim="800000"/>
            <a:headEnd/>
            <a:tailEnd/>
          </a:ln>
          <a:effectLst/>
        </p:spPr>
        <p:txBody>
          <a:bodyPr>
            <a:spAutoFit/>
          </a:bodyPr>
          <a:lstStyle/>
          <a:p>
            <a:pPr algn="ctr"/>
            <a:r>
              <a:rPr lang="es-ES" b="1">
                <a:solidFill>
                  <a:srgbClr val="4D4D4D"/>
                </a:solidFill>
              </a:rPr>
              <a:t>Antes de </a:t>
            </a:r>
          </a:p>
          <a:p>
            <a:pPr algn="ctr"/>
            <a:r>
              <a:rPr lang="es-ES" b="1">
                <a:solidFill>
                  <a:srgbClr val="4D4D4D"/>
                </a:solidFill>
              </a:rPr>
              <a:t>empezar</a:t>
            </a:r>
            <a:endParaRPr lang="en-GB" b="1">
              <a:solidFill>
                <a:srgbClr val="4D4D4D"/>
              </a:solidFill>
            </a:endParaRPr>
          </a:p>
        </p:txBody>
      </p:sp>
      <p:sp>
        <p:nvSpPr>
          <p:cNvPr id="59394" name="Rectangle 2"/>
          <p:cNvSpPr>
            <a:spLocks noGrp="1" noChangeArrowheads="1"/>
          </p:cNvSpPr>
          <p:nvPr>
            <p:ph type="ctrTitle"/>
          </p:nvPr>
        </p:nvSpPr>
        <p:spPr>
          <a:xfrm>
            <a:off x="827088" y="0"/>
            <a:ext cx="7772400" cy="765175"/>
          </a:xfrm>
        </p:spPr>
        <p:txBody>
          <a:bodyPr/>
          <a:lstStyle/>
          <a:p>
            <a:r>
              <a:rPr lang="es-ES" sz="2400"/>
              <a:t>Parametrización Espacio de Trabajo</a:t>
            </a:r>
            <a:endParaRPr lang="en-GB" sz="2400"/>
          </a:p>
        </p:txBody>
      </p:sp>
      <p:sp>
        <p:nvSpPr>
          <p:cNvPr id="59395" name="Rectangle 3"/>
          <p:cNvSpPr>
            <a:spLocks noGrp="1" noChangeArrowheads="1"/>
          </p:cNvSpPr>
          <p:nvPr>
            <p:ph type="subTitle" idx="1"/>
          </p:nvPr>
        </p:nvSpPr>
        <p:spPr>
          <a:xfrm>
            <a:off x="971550" y="5876925"/>
            <a:ext cx="7345363" cy="625475"/>
          </a:xfrm>
        </p:spPr>
        <p:txBody>
          <a:bodyPr/>
          <a:lstStyle/>
          <a:p>
            <a:pPr algn="l"/>
            <a:r>
              <a:rPr lang="es-ES" sz="1600"/>
              <a:t>Escogemos el formato de la página y el número de páginas horizontales y verticales que queremos para introducir esquema unifilar.</a:t>
            </a:r>
            <a:endParaRPr lang="en-GB" sz="1600"/>
          </a:p>
        </p:txBody>
      </p:sp>
      <p:pic>
        <p:nvPicPr>
          <p:cNvPr id="59396" name="Picture 4"/>
          <p:cNvPicPr>
            <a:picLocks noChangeAspect="1" noChangeArrowheads="1"/>
          </p:cNvPicPr>
          <p:nvPr/>
        </p:nvPicPr>
        <p:blipFill>
          <a:blip r:embed="rId3"/>
          <a:srcRect/>
          <a:stretch>
            <a:fillRect/>
          </a:stretch>
        </p:blipFill>
        <p:spPr bwMode="auto">
          <a:xfrm>
            <a:off x="1103313" y="620713"/>
            <a:ext cx="7426325" cy="4830762"/>
          </a:xfrm>
          <a:prstGeom prst="rect">
            <a:avLst/>
          </a:prstGeom>
          <a:noFill/>
          <a:ln w="9525">
            <a:noFill/>
            <a:miter lim="800000"/>
            <a:headEnd/>
            <a:tailEnd/>
          </a:ln>
          <a:effectLst/>
        </p:spPr>
      </p:pic>
      <p:sp>
        <p:nvSpPr>
          <p:cNvPr id="59398"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59399" name="Text Box 7"/>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59400" name="Text Box 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827088" y="0"/>
            <a:ext cx="7772400" cy="765175"/>
          </a:xfrm>
        </p:spPr>
        <p:txBody>
          <a:bodyPr/>
          <a:lstStyle/>
          <a:p>
            <a:r>
              <a:rPr lang="es-ES" sz="2800"/>
              <a:t>Acceder a una hoja del espacio de trabajo</a:t>
            </a:r>
            <a:endParaRPr lang="en-GB" sz="2800"/>
          </a:p>
        </p:txBody>
      </p:sp>
      <p:sp>
        <p:nvSpPr>
          <p:cNvPr id="61443" name="Rectangle 3"/>
          <p:cNvSpPr>
            <a:spLocks noGrp="1" noChangeArrowheads="1"/>
          </p:cNvSpPr>
          <p:nvPr>
            <p:ph type="subTitle" idx="1"/>
          </p:nvPr>
        </p:nvSpPr>
        <p:spPr>
          <a:xfrm>
            <a:off x="971550" y="5589588"/>
            <a:ext cx="7345363" cy="625475"/>
          </a:xfrm>
        </p:spPr>
        <p:txBody>
          <a:bodyPr/>
          <a:lstStyle/>
          <a:p>
            <a:pPr algn="l">
              <a:lnSpc>
                <a:spcPct val="90000"/>
              </a:lnSpc>
            </a:pPr>
            <a:r>
              <a:rPr lang="es-ES" sz="1600"/>
              <a:t>Cuando nuestro espacio de trabajo incluye más de 1 hoja, para acceder a cada una de ellas lo haremos con el Zoom (menú </a:t>
            </a:r>
            <a:r>
              <a:rPr lang="es-ES" sz="1600" b="1"/>
              <a:t>ver</a:t>
            </a:r>
            <a:r>
              <a:rPr lang="es-ES" sz="1600"/>
              <a:t> </a:t>
            </a:r>
            <a:r>
              <a:rPr lang="es-ES" sz="1600" b="1"/>
              <a:t>Zoom</a:t>
            </a:r>
            <a:r>
              <a:rPr lang="es-ES" sz="1600"/>
              <a:t>) o pulsando los iconos</a:t>
            </a:r>
          </a:p>
          <a:p>
            <a:pPr algn="l">
              <a:lnSpc>
                <a:spcPct val="90000"/>
              </a:lnSpc>
            </a:pPr>
            <a:r>
              <a:rPr lang="es-ES" sz="1600"/>
              <a:t> </a:t>
            </a:r>
            <a:endParaRPr lang="en-GB" sz="1600"/>
          </a:p>
        </p:txBody>
      </p:sp>
      <p:pic>
        <p:nvPicPr>
          <p:cNvPr id="61444" name="Picture 4"/>
          <p:cNvPicPr>
            <a:picLocks noChangeAspect="1" noChangeArrowheads="1"/>
          </p:cNvPicPr>
          <p:nvPr/>
        </p:nvPicPr>
        <p:blipFill>
          <a:blip r:embed="rId3"/>
          <a:srcRect/>
          <a:stretch>
            <a:fillRect/>
          </a:stretch>
        </p:blipFill>
        <p:spPr bwMode="auto">
          <a:xfrm>
            <a:off x="1258888" y="620713"/>
            <a:ext cx="6337300" cy="4760912"/>
          </a:xfrm>
          <a:prstGeom prst="rect">
            <a:avLst/>
          </a:prstGeom>
          <a:noFill/>
          <a:ln w="9525">
            <a:noFill/>
            <a:miter lim="800000"/>
            <a:headEnd/>
            <a:tailEnd/>
          </a:ln>
          <a:effectLst/>
        </p:spPr>
      </p:pic>
      <p:pic>
        <p:nvPicPr>
          <p:cNvPr id="61445" name="Picture 5"/>
          <p:cNvPicPr>
            <a:picLocks noChangeAspect="1" noChangeArrowheads="1"/>
          </p:cNvPicPr>
          <p:nvPr/>
        </p:nvPicPr>
        <p:blipFill>
          <a:blip r:embed="rId4"/>
          <a:srcRect/>
          <a:stretch>
            <a:fillRect/>
          </a:stretch>
        </p:blipFill>
        <p:spPr bwMode="auto">
          <a:xfrm>
            <a:off x="1042988" y="6092825"/>
            <a:ext cx="1206500" cy="485775"/>
          </a:xfrm>
          <a:prstGeom prst="rect">
            <a:avLst/>
          </a:prstGeom>
          <a:noFill/>
          <a:ln w="9525">
            <a:noFill/>
            <a:miter lim="800000"/>
            <a:headEnd/>
            <a:tailEnd/>
          </a:ln>
          <a:effectLst/>
        </p:spPr>
      </p:pic>
      <p:sp>
        <p:nvSpPr>
          <p:cNvPr id="61446" name="Text Box 6"/>
          <p:cNvSpPr txBox="1">
            <a:spLocks noChangeArrowheads="1"/>
          </p:cNvSpPr>
          <p:nvPr/>
        </p:nvSpPr>
        <p:spPr bwMode="auto">
          <a:xfrm rot="-2512672">
            <a:off x="-319088" y="258763"/>
            <a:ext cx="2139951" cy="641350"/>
          </a:xfrm>
          <a:prstGeom prst="rect">
            <a:avLst/>
          </a:prstGeom>
          <a:noFill/>
          <a:ln w="9525">
            <a:noFill/>
            <a:miter lim="800000"/>
            <a:headEnd/>
            <a:tailEnd/>
          </a:ln>
          <a:effectLst/>
        </p:spPr>
        <p:txBody>
          <a:bodyPr>
            <a:spAutoFit/>
          </a:bodyPr>
          <a:lstStyle/>
          <a:p>
            <a:pPr algn="ctr"/>
            <a:r>
              <a:rPr lang="es-ES" b="1">
                <a:solidFill>
                  <a:srgbClr val="4D4D4D"/>
                </a:solidFill>
              </a:rPr>
              <a:t>Antes de </a:t>
            </a:r>
          </a:p>
          <a:p>
            <a:pPr algn="ctr"/>
            <a:r>
              <a:rPr lang="es-ES" b="1">
                <a:solidFill>
                  <a:srgbClr val="4D4D4D"/>
                </a:solidFill>
              </a:rPr>
              <a:t>empezar</a:t>
            </a:r>
            <a:endParaRPr lang="en-GB" b="1">
              <a:solidFill>
                <a:srgbClr val="4D4D4D"/>
              </a:solidFill>
            </a:endParaRPr>
          </a:p>
        </p:txBody>
      </p:sp>
      <p:sp>
        <p:nvSpPr>
          <p:cNvPr id="61447" name="AutoShape 7">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61448" name="Text Box 8"/>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61449" name="Text Box 9"/>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xfrm>
            <a:off x="585788" y="5348288"/>
            <a:ext cx="8018462" cy="1008062"/>
          </a:xfrm>
        </p:spPr>
        <p:txBody>
          <a:bodyPr/>
          <a:lstStyle/>
          <a:p>
            <a:pPr algn="l">
              <a:lnSpc>
                <a:spcPct val="80000"/>
              </a:lnSpc>
            </a:pPr>
            <a:r>
              <a:rPr lang="es-ES" sz="1600"/>
              <a:t>En “</a:t>
            </a:r>
            <a:r>
              <a:rPr lang="es-ES" sz="1600" i="1"/>
              <a:t>Las características de los circuitos por defecto</a:t>
            </a:r>
            <a:r>
              <a:rPr lang="es-ES" sz="1600"/>
              <a:t>” podemos indicar los valores por defecto de cada circuito que más se adapten al tipo de estudios que realizamos.</a:t>
            </a:r>
          </a:p>
          <a:p>
            <a:pPr algn="l">
              <a:lnSpc>
                <a:spcPct val="80000"/>
              </a:lnSpc>
            </a:pPr>
            <a:r>
              <a:rPr lang="es-ES" sz="1600" b="1">
                <a:solidFill>
                  <a:srgbClr val="FF3300"/>
                </a:solidFill>
              </a:rPr>
              <a:t>Se aconseja NO modificar los parámetros hasta que se tenga cierta soltura con el software, siempre se podrán adaptar al proyecto en curso. </a:t>
            </a:r>
            <a:endParaRPr lang="en-GB" sz="1600" b="1">
              <a:solidFill>
                <a:srgbClr val="FF3300"/>
              </a:solidFill>
            </a:endParaRPr>
          </a:p>
        </p:txBody>
      </p:sp>
      <p:sp>
        <p:nvSpPr>
          <p:cNvPr id="63491" name="Rectangle 3"/>
          <p:cNvSpPr>
            <a:spLocks noChangeArrowheads="1"/>
          </p:cNvSpPr>
          <p:nvPr/>
        </p:nvSpPr>
        <p:spPr bwMode="auto">
          <a:xfrm>
            <a:off x="0" y="215900"/>
            <a:ext cx="9144000" cy="765175"/>
          </a:xfrm>
          <a:prstGeom prst="rect">
            <a:avLst/>
          </a:prstGeom>
          <a:noFill/>
          <a:ln w="9525">
            <a:noFill/>
            <a:miter lim="800000"/>
            <a:headEnd/>
            <a:tailEnd/>
          </a:ln>
          <a:effectLst/>
        </p:spPr>
        <p:txBody>
          <a:bodyPr anchor="ctr"/>
          <a:lstStyle/>
          <a:p>
            <a:pPr algn="ctr"/>
            <a:r>
              <a:rPr lang="es-ES" sz="2400">
                <a:solidFill>
                  <a:schemeClr val="tx2"/>
                </a:solidFill>
              </a:rPr>
              <a:t>Parametrización de los circuitos</a:t>
            </a:r>
            <a:endParaRPr lang="en-GB" sz="2400">
              <a:solidFill>
                <a:schemeClr val="tx2"/>
              </a:solidFill>
            </a:endParaRPr>
          </a:p>
        </p:txBody>
      </p:sp>
      <p:pic>
        <p:nvPicPr>
          <p:cNvPr id="63492" name="Picture 4"/>
          <p:cNvPicPr>
            <a:picLocks noChangeAspect="1" noChangeArrowheads="1"/>
          </p:cNvPicPr>
          <p:nvPr/>
        </p:nvPicPr>
        <p:blipFill>
          <a:blip r:embed="rId3"/>
          <a:srcRect/>
          <a:stretch>
            <a:fillRect/>
          </a:stretch>
        </p:blipFill>
        <p:spPr bwMode="auto">
          <a:xfrm>
            <a:off x="1835150" y="908050"/>
            <a:ext cx="5689600" cy="4376738"/>
          </a:xfrm>
          <a:prstGeom prst="rect">
            <a:avLst/>
          </a:prstGeom>
          <a:noFill/>
          <a:ln w="9525">
            <a:noFill/>
            <a:miter lim="800000"/>
            <a:headEnd/>
            <a:tailEnd/>
          </a:ln>
          <a:effectLst/>
        </p:spPr>
      </p:pic>
      <p:sp>
        <p:nvSpPr>
          <p:cNvPr id="63493" name="Text Box 5"/>
          <p:cNvSpPr txBox="1">
            <a:spLocks noChangeArrowheads="1"/>
          </p:cNvSpPr>
          <p:nvPr/>
        </p:nvSpPr>
        <p:spPr bwMode="auto">
          <a:xfrm rot="-2512672">
            <a:off x="-319088" y="258763"/>
            <a:ext cx="2139951" cy="641350"/>
          </a:xfrm>
          <a:prstGeom prst="rect">
            <a:avLst/>
          </a:prstGeom>
          <a:noFill/>
          <a:ln w="9525">
            <a:noFill/>
            <a:miter lim="800000"/>
            <a:headEnd/>
            <a:tailEnd/>
          </a:ln>
          <a:effectLst/>
        </p:spPr>
        <p:txBody>
          <a:bodyPr>
            <a:spAutoFit/>
          </a:bodyPr>
          <a:lstStyle/>
          <a:p>
            <a:pPr algn="ctr"/>
            <a:r>
              <a:rPr lang="es-ES" b="1">
                <a:solidFill>
                  <a:srgbClr val="4D4D4D"/>
                </a:solidFill>
              </a:rPr>
              <a:t>Antes de </a:t>
            </a:r>
          </a:p>
          <a:p>
            <a:pPr algn="ctr"/>
            <a:r>
              <a:rPr lang="es-ES" b="1">
                <a:solidFill>
                  <a:srgbClr val="4D4D4D"/>
                </a:solidFill>
              </a:rPr>
              <a:t>empezar</a:t>
            </a:r>
            <a:endParaRPr lang="en-GB" b="1">
              <a:solidFill>
                <a:srgbClr val="4D4D4D"/>
              </a:solidFill>
            </a:endParaRPr>
          </a:p>
        </p:txBody>
      </p:sp>
      <p:sp>
        <p:nvSpPr>
          <p:cNvPr id="63494" name="AutoShape 6">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63496" name="Text Box 8"/>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417512"/>
          </a:xfrm>
        </p:spPr>
        <p:txBody>
          <a:bodyPr/>
          <a:lstStyle/>
          <a:p>
            <a:r>
              <a:rPr lang="es-ES" sz="2400"/>
              <a:t>Ejemplo Práctico paso a paso</a:t>
            </a:r>
            <a:endParaRPr lang="en-GB" sz="2400"/>
          </a:p>
        </p:txBody>
      </p:sp>
      <p:sp>
        <p:nvSpPr>
          <p:cNvPr id="65539"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pic>
        <p:nvPicPr>
          <p:cNvPr id="65540" name="Picture 4"/>
          <p:cNvPicPr>
            <a:picLocks noChangeAspect="1" noChangeArrowheads="1"/>
          </p:cNvPicPr>
          <p:nvPr/>
        </p:nvPicPr>
        <p:blipFill>
          <a:blip r:embed="rId3"/>
          <a:srcRect/>
          <a:stretch>
            <a:fillRect/>
          </a:stretch>
        </p:blipFill>
        <p:spPr bwMode="auto">
          <a:xfrm>
            <a:off x="1166813" y="647700"/>
            <a:ext cx="6810375" cy="5562600"/>
          </a:xfrm>
          <a:prstGeom prst="rect">
            <a:avLst/>
          </a:prstGeom>
          <a:noFill/>
          <a:ln w="9525">
            <a:noFill/>
            <a:miter lim="800000"/>
            <a:headEnd/>
            <a:tailEnd/>
          </a:ln>
          <a:effectLst/>
        </p:spPr>
      </p:pic>
      <p:sp>
        <p:nvSpPr>
          <p:cNvPr id="65541" name="AutoShape 5"/>
          <p:cNvSpPr>
            <a:spLocks/>
          </p:cNvSpPr>
          <p:nvPr/>
        </p:nvSpPr>
        <p:spPr bwMode="auto">
          <a:xfrm>
            <a:off x="7019925" y="1196975"/>
            <a:ext cx="1579563" cy="906463"/>
          </a:xfrm>
          <a:prstGeom prst="borderCallout2">
            <a:avLst>
              <a:gd name="adj1" fmla="val 12611"/>
              <a:gd name="adj2" fmla="val -4824"/>
              <a:gd name="adj3" fmla="val 12611"/>
              <a:gd name="adj4" fmla="val -24824"/>
              <a:gd name="adj5" fmla="val 150963"/>
              <a:gd name="adj6" fmla="val -45528"/>
            </a:avLst>
          </a:prstGeom>
          <a:solidFill>
            <a:srgbClr val="C0C0C0"/>
          </a:solidFill>
          <a:ln w="9525">
            <a:solidFill>
              <a:schemeClr val="tx1"/>
            </a:solidFill>
            <a:miter lim="800000"/>
            <a:headEnd/>
            <a:tailEnd/>
          </a:ln>
          <a:effectLst/>
        </p:spPr>
        <p:txBody>
          <a:bodyPr/>
          <a:lstStyle/>
          <a:p>
            <a:pPr algn="ctr"/>
            <a:r>
              <a:rPr lang="es-ES" b="1">
                <a:solidFill>
                  <a:srgbClr val="FF3300"/>
                </a:solidFill>
              </a:rPr>
              <a:t>Distribución Primaria de Potencia</a:t>
            </a:r>
            <a:endParaRPr lang="en-GB" b="1">
              <a:solidFill>
                <a:srgbClr val="FF3300"/>
              </a:solidFill>
            </a:endParaRPr>
          </a:p>
        </p:txBody>
      </p:sp>
      <p:sp>
        <p:nvSpPr>
          <p:cNvPr id="65542" name="AutoShape 6"/>
          <p:cNvSpPr>
            <a:spLocks/>
          </p:cNvSpPr>
          <p:nvPr/>
        </p:nvSpPr>
        <p:spPr bwMode="auto">
          <a:xfrm>
            <a:off x="5795963" y="4868863"/>
            <a:ext cx="2808287" cy="647700"/>
          </a:xfrm>
          <a:prstGeom prst="borderCallout2">
            <a:avLst>
              <a:gd name="adj1" fmla="val 17648"/>
              <a:gd name="adj2" fmla="val -2713"/>
              <a:gd name="adj3" fmla="val 17648"/>
              <a:gd name="adj4" fmla="val -9667"/>
              <a:gd name="adj5" fmla="val -182352"/>
              <a:gd name="adj6" fmla="val -16903"/>
            </a:avLst>
          </a:prstGeom>
          <a:solidFill>
            <a:srgbClr val="C0C0C0"/>
          </a:solidFill>
          <a:ln w="9525">
            <a:solidFill>
              <a:schemeClr val="tx1"/>
            </a:solidFill>
            <a:miter lim="800000"/>
            <a:headEnd/>
            <a:tailEnd/>
          </a:ln>
          <a:effectLst/>
        </p:spPr>
        <p:txBody>
          <a:bodyPr/>
          <a:lstStyle/>
          <a:p>
            <a:pPr algn="ctr"/>
            <a:r>
              <a:rPr lang="es-ES" b="1">
                <a:solidFill>
                  <a:srgbClr val="FF3300"/>
                </a:solidFill>
              </a:rPr>
              <a:t>Distribución Secundaria de Potencia</a:t>
            </a:r>
            <a:endParaRPr lang="en-GB" b="1">
              <a:solidFill>
                <a:srgbClr val="FF3300"/>
              </a:solidFill>
            </a:endParaRPr>
          </a:p>
        </p:txBody>
      </p:sp>
      <p:sp>
        <p:nvSpPr>
          <p:cNvPr id="65543" name="AutoShape 7">
            <a:hlinkClick r:id="rId4"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65544" name="Text Box 8"/>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417512"/>
          </a:xfrm>
        </p:spPr>
        <p:txBody>
          <a:bodyPr/>
          <a:lstStyle/>
          <a:p>
            <a:r>
              <a:rPr lang="es-ES" sz="2400"/>
              <a:t>Características Globales</a:t>
            </a:r>
            <a:endParaRPr lang="en-GB" sz="2400"/>
          </a:p>
        </p:txBody>
      </p:sp>
      <p:sp>
        <p:nvSpPr>
          <p:cNvPr id="67587" name="Rectangle 3"/>
          <p:cNvSpPr>
            <a:spLocks noChangeArrowheads="1"/>
          </p:cNvSpPr>
          <p:nvPr/>
        </p:nvSpPr>
        <p:spPr bwMode="auto">
          <a:xfrm>
            <a:off x="755650" y="1073150"/>
            <a:ext cx="7200900" cy="73025"/>
          </a:xfrm>
          <a:prstGeom prst="rect">
            <a:avLst/>
          </a:prstGeom>
          <a:solidFill>
            <a:schemeClr val="bg1"/>
          </a:solidFill>
          <a:ln w="9525">
            <a:noFill/>
            <a:miter lim="800000"/>
            <a:headEnd/>
            <a:tailEnd/>
          </a:ln>
          <a:effectLst/>
        </p:spPr>
        <p:txBody>
          <a:bodyPr wrap="none" anchor="ctr"/>
          <a:lstStyle/>
          <a:p>
            <a:endParaRPr lang="es-ES"/>
          </a:p>
        </p:txBody>
      </p:sp>
      <p:sp>
        <p:nvSpPr>
          <p:cNvPr id="67588" name="Rectangle 4"/>
          <p:cNvSpPr>
            <a:spLocks noChangeArrowheads="1"/>
          </p:cNvSpPr>
          <p:nvPr/>
        </p:nvSpPr>
        <p:spPr bwMode="auto">
          <a:xfrm>
            <a:off x="755650" y="5407025"/>
            <a:ext cx="7777163" cy="625475"/>
          </a:xfrm>
          <a:prstGeom prst="rect">
            <a:avLst/>
          </a:prstGeom>
          <a:noFill/>
          <a:ln w="9525">
            <a:noFill/>
            <a:miter lim="800000"/>
            <a:headEnd/>
            <a:tailEnd/>
          </a:ln>
          <a:effectLst/>
        </p:spPr>
        <p:txBody>
          <a:bodyPr/>
          <a:lstStyle/>
          <a:p>
            <a:pPr>
              <a:lnSpc>
                <a:spcPct val="80000"/>
              </a:lnSpc>
              <a:spcBef>
                <a:spcPct val="20000"/>
              </a:spcBef>
            </a:pPr>
            <a:r>
              <a:rPr lang="es-ES" sz="1600"/>
              <a:t>Al empezar un proyecto nuevo aparece la ventana de Características Globales de la Red, donde podemos personalizar los parámetros identificativos de la Red. Podremos acceder a esta pantalla posteriormente dentro del menú </a:t>
            </a:r>
            <a:r>
              <a:rPr lang="es-ES" sz="1600" b="1" i="1"/>
              <a:t>parametrización. </a:t>
            </a:r>
          </a:p>
          <a:p>
            <a:pPr>
              <a:lnSpc>
                <a:spcPct val="80000"/>
              </a:lnSpc>
              <a:spcBef>
                <a:spcPct val="20000"/>
              </a:spcBef>
            </a:pPr>
            <a:endParaRPr lang="en-GB" sz="1600" b="1" i="1"/>
          </a:p>
        </p:txBody>
      </p:sp>
      <p:sp>
        <p:nvSpPr>
          <p:cNvPr id="67589" name="Rectangle 5"/>
          <p:cNvSpPr>
            <a:spLocks noChangeArrowheads="1"/>
          </p:cNvSpPr>
          <p:nvPr/>
        </p:nvSpPr>
        <p:spPr bwMode="auto">
          <a:xfrm>
            <a:off x="1116013" y="1052513"/>
            <a:ext cx="6769100" cy="144462"/>
          </a:xfrm>
          <a:prstGeom prst="rect">
            <a:avLst/>
          </a:prstGeom>
          <a:solidFill>
            <a:schemeClr val="bg1"/>
          </a:solidFill>
          <a:ln w="9525">
            <a:noFill/>
            <a:miter lim="800000"/>
            <a:headEnd/>
            <a:tailEnd/>
          </a:ln>
          <a:effectLst/>
        </p:spPr>
        <p:txBody>
          <a:bodyPr wrap="none" anchor="ctr"/>
          <a:lstStyle/>
          <a:p>
            <a:endParaRPr lang="es-ES"/>
          </a:p>
        </p:txBody>
      </p:sp>
      <p:pic>
        <p:nvPicPr>
          <p:cNvPr id="67590" name="Picture 6"/>
          <p:cNvPicPr>
            <a:picLocks noChangeAspect="1" noChangeArrowheads="1"/>
          </p:cNvPicPr>
          <p:nvPr/>
        </p:nvPicPr>
        <p:blipFill>
          <a:blip r:embed="rId3"/>
          <a:srcRect/>
          <a:stretch>
            <a:fillRect/>
          </a:stretch>
        </p:blipFill>
        <p:spPr bwMode="auto">
          <a:xfrm>
            <a:off x="4284663" y="1052513"/>
            <a:ext cx="4321175" cy="3482975"/>
          </a:xfrm>
          <a:prstGeom prst="rect">
            <a:avLst/>
          </a:prstGeom>
          <a:noFill/>
          <a:ln w="9525">
            <a:noFill/>
            <a:miter lim="800000"/>
            <a:headEnd/>
            <a:tailEnd/>
          </a:ln>
          <a:effectLst/>
        </p:spPr>
      </p:pic>
      <p:pic>
        <p:nvPicPr>
          <p:cNvPr id="67591" name="Picture 7"/>
          <p:cNvPicPr>
            <a:picLocks noChangeAspect="1" noChangeArrowheads="1"/>
          </p:cNvPicPr>
          <p:nvPr/>
        </p:nvPicPr>
        <p:blipFill>
          <a:blip r:embed="rId4"/>
          <a:srcRect/>
          <a:stretch>
            <a:fillRect/>
          </a:stretch>
        </p:blipFill>
        <p:spPr bwMode="auto">
          <a:xfrm>
            <a:off x="755650" y="1052513"/>
            <a:ext cx="3257550" cy="1638300"/>
          </a:xfrm>
          <a:prstGeom prst="rect">
            <a:avLst/>
          </a:prstGeom>
          <a:noFill/>
          <a:ln w="9525">
            <a:noFill/>
            <a:miter lim="800000"/>
            <a:headEnd/>
            <a:tailEnd/>
          </a:ln>
          <a:effectLst/>
        </p:spPr>
      </p:pic>
      <p:sp>
        <p:nvSpPr>
          <p:cNvPr id="67592" name="Rectangle 8"/>
          <p:cNvSpPr>
            <a:spLocks noChangeArrowheads="1"/>
          </p:cNvSpPr>
          <p:nvPr/>
        </p:nvSpPr>
        <p:spPr bwMode="auto">
          <a:xfrm>
            <a:off x="611188" y="2924175"/>
            <a:ext cx="4032250" cy="865188"/>
          </a:xfrm>
          <a:prstGeom prst="rect">
            <a:avLst/>
          </a:prstGeom>
          <a:noFill/>
          <a:ln w="9525">
            <a:noFill/>
            <a:miter lim="800000"/>
            <a:headEnd/>
            <a:tailEnd/>
          </a:ln>
          <a:effectLst/>
        </p:spPr>
        <p:txBody>
          <a:bodyPr/>
          <a:lstStyle/>
          <a:p>
            <a:pPr>
              <a:lnSpc>
                <a:spcPct val="80000"/>
              </a:lnSpc>
              <a:spcBef>
                <a:spcPct val="20000"/>
              </a:spcBef>
            </a:pPr>
            <a:r>
              <a:rPr lang="es-ES" sz="1600"/>
              <a:t>Una vez iniciado algún cálculo si variamos los parámetros Globales, como el régimen de tierra, la tensión de la Red etc., deberemos recalcular el esquema.</a:t>
            </a:r>
            <a:endParaRPr lang="en-GB" sz="1600"/>
          </a:p>
        </p:txBody>
      </p:sp>
      <p:sp>
        <p:nvSpPr>
          <p:cNvPr id="67593" name="Rectangle 9"/>
          <p:cNvSpPr>
            <a:spLocks noChangeArrowheads="1"/>
          </p:cNvSpPr>
          <p:nvPr/>
        </p:nvSpPr>
        <p:spPr bwMode="auto">
          <a:xfrm>
            <a:off x="611188" y="2781300"/>
            <a:ext cx="4032250" cy="1152525"/>
          </a:xfrm>
          <a:prstGeom prst="rect">
            <a:avLst/>
          </a:prstGeom>
          <a:noFill/>
          <a:ln w="25400">
            <a:solidFill>
              <a:srgbClr val="FF0000"/>
            </a:solidFill>
            <a:miter lim="800000"/>
            <a:headEnd/>
            <a:tailEnd/>
          </a:ln>
          <a:effectLst/>
        </p:spPr>
        <p:txBody>
          <a:bodyPr wrap="none" anchor="ctr"/>
          <a:lstStyle/>
          <a:p>
            <a:endParaRPr lang="es-ES"/>
          </a:p>
        </p:txBody>
      </p:sp>
      <p:sp>
        <p:nvSpPr>
          <p:cNvPr id="67595" name="Text Box 11"/>
          <p:cNvSpPr txBox="1">
            <a:spLocks noChangeArrowheads="1"/>
          </p:cNvSpPr>
          <p:nvPr/>
        </p:nvSpPr>
        <p:spPr bwMode="auto">
          <a:xfrm rot="-2512672">
            <a:off x="-412750" y="293688"/>
            <a:ext cx="2139950" cy="366712"/>
          </a:xfrm>
          <a:prstGeom prst="rect">
            <a:avLst/>
          </a:prstGeom>
          <a:noFill/>
          <a:ln w="9525">
            <a:noFill/>
            <a:miter lim="800000"/>
            <a:headEnd/>
            <a:tailEnd/>
          </a:ln>
          <a:effectLst/>
        </p:spPr>
        <p:txBody>
          <a:bodyPr>
            <a:spAutoFit/>
          </a:bodyPr>
          <a:lstStyle/>
          <a:p>
            <a:pPr algn="ctr"/>
            <a:r>
              <a:rPr lang="es-ES" b="1">
                <a:solidFill>
                  <a:srgbClr val="4D4D4D"/>
                </a:solidFill>
              </a:rPr>
              <a:t>Paso 1º</a:t>
            </a:r>
          </a:p>
        </p:txBody>
      </p:sp>
      <p:sp>
        <p:nvSpPr>
          <p:cNvPr id="67596" name="AutoShape 12">
            <a:hlinkClick r:id="rId5" action="ppaction://hlinksldjump" highlightClick="1"/>
          </p:cNvPr>
          <p:cNvSpPr>
            <a:spLocks noChangeArrowheads="1"/>
          </p:cNvSpPr>
          <p:nvPr/>
        </p:nvSpPr>
        <p:spPr bwMode="auto">
          <a:xfrm>
            <a:off x="8459788" y="6021388"/>
            <a:ext cx="431800" cy="431800"/>
          </a:xfrm>
          <a:prstGeom prst="actionButtonHome">
            <a:avLst/>
          </a:prstGeom>
          <a:solidFill>
            <a:srgbClr val="008000"/>
          </a:solidFill>
          <a:ln w="12700">
            <a:noFill/>
            <a:miter lim="800000"/>
            <a:headEnd type="none" w="sm" len="sm"/>
            <a:tailEnd type="none" w="sm" len="sm"/>
          </a:ln>
          <a:effectLst/>
        </p:spPr>
        <p:txBody>
          <a:bodyPr wrap="none" anchor="ctr"/>
          <a:lstStyle/>
          <a:p>
            <a:endParaRPr lang="es-ES"/>
          </a:p>
        </p:txBody>
      </p:sp>
      <p:sp>
        <p:nvSpPr>
          <p:cNvPr id="67597" name="Text Box 13"/>
          <p:cNvSpPr txBox="1">
            <a:spLocks noChangeArrowheads="1"/>
          </p:cNvSpPr>
          <p:nvPr/>
        </p:nvSpPr>
        <p:spPr bwMode="auto">
          <a:xfrm>
            <a:off x="7972425" y="59293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nextslide"/>
              </a:rPr>
              <a:t>&gt;</a:t>
            </a:r>
            <a:endParaRPr lang="es-ES" sz="4000">
              <a:solidFill>
                <a:srgbClr val="008000"/>
              </a:solidFill>
              <a:latin typeface="Arial Black" pitchFamily="34" charset="0"/>
            </a:endParaRPr>
          </a:p>
        </p:txBody>
      </p:sp>
      <p:sp>
        <p:nvSpPr>
          <p:cNvPr id="67598" name="Text Box 14"/>
          <p:cNvSpPr txBox="1">
            <a:spLocks noChangeArrowheads="1"/>
          </p:cNvSpPr>
          <p:nvPr/>
        </p:nvSpPr>
        <p:spPr bwMode="auto">
          <a:xfrm rot="10800000">
            <a:off x="7578725" y="5891213"/>
            <a:ext cx="519113" cy="701675"/>
          </a:xfrm>
          <a:prstGeom prst="rect">
            <a:avLst/>
          </a:prstGeom>
          <a:noFill/>
          <a:ln w="9525">
            <a:noFill/>
            <a:miter lim="800000"/>
            <a:headEnd/>
            <a:tailEnd/>
          </a:ln>
          <a:effectLst/>
        </p:spPr>
        <p:txBody>
          <a:bodyPr wrap="none">
            <a:spAutoFit/>
          </a:bodyPr>
          <a:lstStyle/>
          <a:p>
            <a:r>
              <a:rPr lang="es-ES" sz="4000">
                <a:solidFill>
                  <a:srgbClr val="008000"/>
                </a:solidFill>
                <a:latin typeface="Arial Black" pitchFamily="34" charset="0"/>
                <a:hlinkClick r:id="" action="ppaction://hlinkshowjump?jump=previousslide"/>
              </a:rPr>
              <a:t>&gt;</a:t>
            </a:r>
            <a:endParaRPr lang="es-ES" sz="400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lla_SE2008">
  <a:themeElements>
    <a:clrScheme name="plantilla_SE2008 7">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626469"/>
      </a:hlink>
      <a:folHlink>
        <a:srgbClr val="626469"/>
      </a:folHlink>
    </a:clrScheme>
    <a:fontScheme name="plantilla_S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_SE2008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plantilla_SE2008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plantilla_SE2008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plantilla_SE2008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lantilla_SE2008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lantilla_SE2008 6">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009530"/>
        </a:hlink>
        <a:folHlink>
          <a:srgbClr val="99CC00"/>
        </a:folHlink>
      </a:clrScheme>
      <a:clrMap bg1="lt1" tx1="dk1" bg2="lt2" tx2="dk2" accent1="accent1" accent2="accent2" accent3="accent3" accent4="accent4" accent5="accent5" accent6="accent6" hlink="hlink" folHlink="folHlink"/>
    </a:extraClrScheme>
    <a:extraClrScheme>
      <a:clrScheme name="plantilla_SE2008 7">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626469"/>
        </a:hlink>
        <a:folHlink>
          <a:srgbClr val="62646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lantilla_SE2008">
  <a:themeElements>
    <a:clrScheme name="1_plantilla_SE2008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1_plantilla_S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_SE2008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1_plantilla_SE2008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1_plantilla_SE2008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1_plantilla_SE2008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1_plantilla_SE2008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plantilla_SE2008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ppt/theme/themeOverride2.xml><?xml version="1.0" encoding="utf-8"?>
<a:themeOverride xmlns:a="http://schemas.openxmlformats.org/drawingml/2006/main">
  <a:clrScheme name="1_plantilla_SE2008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ppt/theme/themeOverride3.xml><?xml version="1.0" encoding="utf-8"?>
<a:themeOverride xmlns:a="http://schemas.openxmlformats.org/drawingml/2006/main">
  <a:clrScheme name="1_plantilla_SE2008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themeOverride>
</file>

<file path=docProps/app.xml><?xml version="1.0" encoding="utf-8"?>
<Properties xmlns="http://schemas.openxmlformats.org/officeDocument/2006/extended-properties" xmlns:vt="http://schemas.openxmlformats.org/officeDocument/2006/docPropsVTypes">
  <TotalTime>5086</TotalTime>
  <Words>1792</Words>
  <Application>Microsoft Office PowerPoint</Application>
  <PresentationFormat>Affichage à l'écran (4:3)</PresentationFormat>
  <Paragraphs>273</Paragraphs>
  <Slides>38</Slides>
  <Notes>36</Notes>
  <HiddenSlides>0</HiddenSlides>
  <MMClips>0</MMClips>
  <ScaleCrop>false</ScaleCrop>
  <HeadingPairs>
    <vt:vector size="4" baseType="variant">
      <vt:variant>
        <vt:lpstr>Thème</vt:lpstr>
      </vt:variant>
      <vt:variant>
        <vt:i4>3</vt:i4>
      </vt:variant>
      <vt:variant>
        <vt:lpstr>Titres des diapositives</vt:lpstr>
      </vt:variant>
      <vt:variant>
        <vt:i4>38</vt:i4>
      </vt:variant>
    </vt:vector>
  </HeadingPairs>
  <TitlesOfParts>
    <vt:vector size="41" baseType="lpstr">
      <vt:lpstr>Diseño predeterminado</vt:lpstr>
      <vt:lpstr>plantilla_SE2008</vt:lpstr>
      <vt:lpstr>1_plantilla_SE2008</vt:lpstr>
      <vt:lpstr>Guía de Inicio a la Utilización</vt:lpstr>
      <vt:lpstr>My Ecodial L v3.4</vt:lpstr>
      <vt:lpstr>My Ecodial L v3.4: Ámbito de Aplicación</vt:lpstr>
      <vt:lpstr>Parametrización del Espacio de Trabajo</vt:lpstr>
      <vt:lpstr>Parametrización Espacio de Trabajo</vt:lpstr>
      <vt:lpstr>Acceder a una hoja del espacio de trabajo</vt:lpstr>
      <vt:lpstr>Présentation PowerPoint</vt:lpstr>
      <vt:lpstr>Ejemplo Práctico paso a paso</vt:lpstr>
      <vt:lpstr>Características Globales</vt:lpstr>
      <vt:lpstr>Présentation PowerPoint</vt:lpstr>
      <vt:lpstr>Ejemplo Práctico paso a paso</vt:lpstr>
      <vt:lpstr>Modificar el embarrado</vt:lpstr>
      <vt:lpstr>Verificación del Esquema</vt:lpstr>
      <vt:lpstr>Nombrar los circuitos</vt:lpstr>
      <vt:lpstr>Dimensionar las Cargas Específicas</vt:lpstr>
      <vt:lpstr>Dimensionar las Cargas genéricas</vt:lpstr>
      <vt:lpstr>Parametrización de las Cargas</vt:lpstr>
      <vt:lpstr>Varias Cargas Idénticas</vt:lpstr>
      <vt:lpstr>Métodos de Cálculo: Cálculo paso a paso</vt:lpstr>
      <vt:lpstr>Cálculo de la protección en curso</vt:lpstr>
      <vt:lpstr>Cálculo de todo el esquema</vt:lpstr>
      <vt:lpstr>Información importante en la pestaña Detalles</vt:lpstr>
      <vt:lpstr>Ayuda</vt:lpstr>
      <vt:lpstr>Personalización de los elementos eléctricos</vt:lpstr>
      <vt:lpstr>Embarrados y derivaciones sin impedancia</vt:lpstr>
      <vt:lpstr>Cambio del tipo de aislante en un conductor</vt:lpstr>
      <vt:lpstr>Cambio del sistema de instalación de los cables</vt:lpstr>
      <vt:lpstr>Elección de una Protección de otra Familia</vt:lpstr>
      <vt:lpstr>Elección de una Protección Específica</vt:lpstr>
      <vt:lpstr>Impresión del Proyecto</vt:lpstr>
      <vt:lpstr>Visualización de la Impresión del Proyecto</vt:lpstr>
      <vt:lpstr>Esquemas unifilares disponibles e impresión</vt:lpstr>
      <vt:lpstr>Exportación del Proyecto a formato RTF y DXF</vt:lpstr>
      <vt:lpstr>Visualización de las curvas de disparo</vt:lpstr>
      <vt:lpstr>Guía de Productos</vt:lpstr>
      <vt:lpstr>Guía de Asociaciones</vt:lpstr>
      <vt:lpstr>Guia de Inicio a la Utilización</vt:lpstr>
      <vt:lpstr>Présentation PowerPoint</vt:lpstr>
    </vt:vector>
  </TitlesOfParts>
  <Company>SCHNEIDER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Utilización</dc:title>
  <dc:creator>arajav</dc:creator>
  <cp:lastModifiedBy>RNR STI</cp:lastModifiedBy>
  <cp:revision>174</cp:revision>
  <dcterms:created xsi:type="dcterms:W3CDTF">2010-06-17T05:45:45Z</dcterms:created>
  <dcterms:modified xsi:type="dcterms:W3CDTF">2013-11-05T17:08:43Z</dcterms:modified>
</cp:coreProperties>
</file>