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1"/>
  </p:sldMasterIdLst>
  <p:notesMasterIdLst>
    <p:notesMasterId r:id="rId14"/>
  </p:notesMasterIdLst>
  <p:sldIdLst>
    <p:sldId id="310" r:id="rId2"/>
    <p:sldId id="311" r:id="rId3"/>
    <p:sldId id="312" r:id="rId4"/>
    <p:sldId id="313" r:id="rId5"/>
    <p:sldId id="314" r:id="rId6"/>
    <p:sldId id="315" r:id="rId7"/>
    <p:sldId id="316" r:id="rId8"/>
    <p:sldId id="317" r:id="rId9"/>
    <p:sldId id="318" r:id="rId10"/>
    <p:sldId id="319" r:id="rId11"/>
    <p:sldId id="320" r:id="rId12"/>
    <p:sldId id="321" r:id="rId13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b="1" kern="1200">
        <a:solidFill>
          <a:srgbClr val="FFFF00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rgbClr val="FFFF00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rgbClr val="FFFF00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rgbClr val="FFFF00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rgbClr val="FFFF00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b="1" kern="1200">
        <a:solidFill>
          <a:srgbClr val="FFFF00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b="1" kern="1200">
        <a:solidFill>
          <a:srgbClr val="FFFF00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b="1" kern="1200">
        <a:solidFill>
          <a:srgbClr val="FFFF00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b="1" kern="1200">
        <a:solidFill>
          <a:srgbClr val="FFFF00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9"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0000FF"/>
    <a:srgbClr val="FFFFCC"/>
    <a:srgbClr val="99CCFF"/>
    <a:srgbClr val="CC6600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8B1032C-EA38-4F05-BA0D-38AFFFC7BED3}" styleName="Estilo claro 3 - Acento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D7AC3CCA-C797-4891-BE02-D94E43425B78}" styleName="Estilo me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-118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768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768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768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768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fld id="{F4570AD0-52DC-48F3-8135-6A251728AF6E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71661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5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CO" dirty="0" smtClean="0"/>
          </a:p>
        </p:txBody>
      </p:sp>
      <p:sp>
        <p:nvSpPr>
          <p:cNvPr id="8196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3B2B85-DE12-4E5A-916A-CA0F20226076}" type="slidenum">
              <a:rPr lang="es-CO" smtClean="0"/>
              <a:pPr/>
              <a:t>1</a:t>
            </a:fld>
            <a:endParaRPr lang="es-CO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3C8C50-BCF6-4D4B-B6C1-113F7684E1BD}" type="slidenum">
              <a:rPr lang="fr-FR"/>
              <a:pPr/>
              <a:t>10</a:t>
            </a:fld>
            <a:endParaRPr lang="fr-FR"/>
          </a:p>
        </p:txBody>
      </p:sp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3C8C50-BCF6-4D4B-B6C1-113F7684E1BD}" type="slidenum">
              <a:rPr lang="fr-FR"/>
              <a:pPr/>
              <a:t>11</a:t>
            </a:fld>
            <a:endParaRPr lang="fr-FR"/>
          </a:p>
        </p:txBody>
      </p:sp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3C8C50-BCF6-4D4B-B6C1-113F7684E1BD}" type="slidenum">
              <a:rPr lang="fr-FR"/>
              <a:pPr/>
              <a:t>12</a:t>
            </a:fld>
            <a:endParaRPr lang="fr-FR"/>
          </a:p>
        </p:txBody>
      </p:sp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3C8C50-BCF6-4D4B-B6C1-113F7684E1BD}" type="slidenum">
              <a:rPr lang="fr-FR"/>
              <a:pPr/>
              <a:t>2</a:t>
            </a:fld>
            <a:endParaRPr lang="fr-FR"/>
          </a:p>
        </p:txBody>
      </p:sp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3C8C50-BCF6-4D4B-B6C1-113F7684E1BD}" type="slidenum">
              <a:rPr lang="fr-FR"/>
              <a:pPr/>
              <a:t>3</a:t>
            </a:fld>
            <a:endParaRPr lang="fr-FR"/>
          </a:p>
        </p:txBody>
      </p:sp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3C8C50-BCF6-4D4B-B6C1-113F7684E1BD}" type="slidenum">
              <a:rPr lang="fr-FR"/>
              <a:pPr/>
              <a:t>4</a:t>
            </a:fld>
            <a:endParaRPr lang="fr-FR"/>
          </a:p>
        </p:txBody>
      </p:sp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3C8C50-BCF6-4D4B-B6C1-113F7684E1BD}" type="slidenum">
              <a:rPr lang="fr-FR"/>
              <a:pPr/>
              <a:t>5</a:t>
            </a:fld>
            <a:endParaRPr lang="fr-FR"/>
          </a:p>
        </p:txBody>
      </p:sp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3C8C50-BCF6-4D4B-B6C1-113F7684E1BD}" type="slidenum">
              <a:rPr lang="fr-FR"/>
              <a:pPr/>
              <a:t>6</a:t>
            </a:fld>
            <a:endParaRPr lang="fr-FR"/>
          </a:p>
        </p:txBody>
      </p:sp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3C8C50-BCF6-4D4B-B6C1-113F7684E1BD}" type="slidenum">
              <a:rPr lang="fr-FR"/>
              <a:pPr/>
              <a:t>7</a:t>
            </a:fld>
            <a:endParaRPr lang="fr-FR"/>
          </a:p>
        </p:txBody>
      </p:sp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3C8C50-BCF6-4D4B-B6C1-113F7684E1BD}" type="slidenum">
              <a:rPr lang="fr-FR"/>
              <a:pPr/>
              <a:t>8</a:t>
            </a:fld>
            <a:endParaRPr lang="fr-FR"/>
          </a:p>
        </p:txBody>
      </p:sp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3C8C50-BCF6-4D4B-B6C1-113F7684E1BD}" type="slidenum">
              <a:rPr lang="fr-FR"/>
              <a:pPr/>
              <a:t>9</a:t>
            </a:fld>
            <a:endParaRPr lang="fr-FR"/>
          </a:p>
        </p:txBody>
      </p:sp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F5261-E268-49AE-A745-4F299B901FA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F5261-E268-49AE-A745-4F299B901FA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F5261-E268-49AE-A745-4F299B901FA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F5261-E268-49AE-A745-4F299B901FA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F5261-E268-49AE-A745-4F299B901FA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F5261-E268-49AE-A745-4F299B901FA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F5261-E268-49AE-A745-4F299B901FA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F5261-E268-49AE-A745-4F299B901FA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F5261-E268-49AE-A745-4F299B901FA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F5261-E268-49AE-A745-4F299B901FA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F5261-E268-49AE-A745-4F299B901FA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AF5261-E268-49AE-A745-4F299B901FA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ransition spd="med"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hyperlink" Target="Tabla%20compensacion.jp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1 Título"/>
          <p:cNvSpPr>
            <a:spLocks noGrp="1"/>
          </p:cNvSpPr>
          <p:nvPr>
            <p:ph type="ctrTitle"/>
          </p:nvPr>
        </p:nvSpPr>
        <p:spPr>
          <a:xfrm>
            <a:off x="684213" y="2133600"/>
            <a:ext cx="7772400" cy="1470025"/>
          </a:xfrm>
        </p:spPr>
        <p:txBody>
          <a:bodyPr/>
          <a:lstStyle/>
          <a:p>
            <a:r>
              <a:rPr lang="es-CO" b="1" dirty="0" smtClean="0"/>
              <a:t>DISTRIBUCIÓN B.T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755650" y="3886200"/>
            <a:ext cx="7704138" cy="1752600"/>
          </a:xfrm>
        </p:spPr>
        <p:txBody>
          <a:bodyPr>
            <a:normAutofit fontScale="85000" lnSpcReduction="10000"/>
          </a:bodyPr>
          <a:lstStyle/>
          <a:p>
            <a:pPr>
              <a:defRPr/>
            </a:pPr>
            <a:r>
              <a:rPr lang="es-CO" b="1" dirty="0" smtClean="0"/>
              <a:t>Instalaciones eléctricas</a:t>
            </a:r>
          </a:p>
          <a:p>
            <a:pPr>
              <a:defRPr/>
            </a:pPr>
            <a:r>
              <a:rPr lang="es-CO" dirty="0" smtClean="0"/>
              <a:t>Compensación de la energía reactiva</a:t>
            </a:r>
          </a:p>
          <a:p>
            <a:pPr>
              <a:defRPr/>
            </a:pPr>
            <a:endParaRPr lang="es-CO" dirty="0" smtClean="0"/>
          </a:p>
          <a:p>
            <a:pPr>
              <a:defRPr/>
            </a:pPr>
            <a:r>
              <a:rPr lang="es-CO" sz="1900" b="1" dirty="0" smtClean="0"/>
              <a:t>Guía de diseño instalaciones eléctricas según normas IEC - Cap. L página L1 a L26</a:t>
            </a:r>
          </a:p>
          <a:p>
            <a:pPr>
              <a:defRPr/>
            </a:pPr>
            <a:endParaRPr lang="es-CO" dirty="0" smtClean="0"/>
          </a:p>
        </p:txBody>
      </p:sp>
      <p:pic>
        <p:nvPicPr>
          <p:cNvPr id="2053" name="3 Image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24775" y="0"/>
            <a:ext cx="14192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2" descr="http://bi2e.com/images/galerie/cablage/tgbt_huileri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94063" y="727075"/>
            <a:ext cx="2263775" cy="164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14205-9BC9-4ECE-B88A-C867ECEF0B03}" type="slidenum">
              <a:rPr lang="fr-FR" smtClean="0"/>
              <a:pPr/>
              <a:t>1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29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F5261-E268-49AE-A745-4F299B901FAF}" type="slidenum">
              <a:rPr lang="fr-FR" smtClean="0"/>
              <a:pPr/>
              <a:t>10</a:t>
            </a:fld>
            <a:endParaRPr lang="fr-FR"/>
          </a:p>
        </p:txBody>
      </p:sp>
      <p:sp>
        <p:nvSpPr>
          <p:cNvPr id="6" name="5 Botón de acción: Inicio">
            <a:hlinkClick r:id="" action="ppaction://hlinkshowjump?jump=lastslideviewed" highlightClick="1"/>
          </p:cNvPr>
          <p:cNvSpPr/>
          <p:nvPr/>
        </p:nvSpPr>
        <p:spPr>
          <a:xfrm>
            <a:off x="7529553" y="6021423"/>
            <a:ext cx="620721" cy="620721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3847" y="353962"/>
            <a:ext cx="8397234" cy="5427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29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F5261-E268-49AE-A745-4F299B901FAF}" type="slidenum">
              <a:rPr lang="fr-FR" smtClean="0"/>
              <a:pPr/>
              <a:t>11</a:t>
            </a:fld>
            <a:endParaRPr lang="fr-FR"/>
          </a:p>
        </p:txBody>
      </p:sp>
      <p:sp>
        <p:nvSpPr>
          <p:cNvPr id="6" name="5 Botón de acción: Inicio">
            <a:hlinkClick r:id="" action="ppaction://hlinkshowjump?jump=lastslideviewed" highlightClick="1"/>
          </p:cNvPr>
          <p:cNvSpPr/>
          <p:nvPr/>
        </p:nvSpPr>
        <p:spPr>
          <a:xfrm>
            <a:off x="7529553" y="6021423"/>
            <a:ext cx="620721" cy="620721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58645" y="412954"/>
            <a:ext cx="7193262" cy="330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31040" y="3929900"/>
            <a:ext cx="4194226" cy="2589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29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F5261-E268-49AE-A745-4F299B901FAF}" type="slidenum">
              <a:rPr lang="fr-FR" smtClean="0"/>
              <a:pPr/>
              <a:t>12</a:t>
            </a:fld>
            <a:endParaRPr lang="fr-FR"/>
          </a:p>
        </p:txBody>
      </p:sp>
      <p:sp>
        <p:nvSpPr>
          <p:cNvPr id="6" name="5 Botón de acción: Inicio">
            <a:hlinkClick r:id="" action="ppaction://hlinkshowjump?jump=lastslideviewed" highlightClick="1"/>
          </p:cNvPr>
          <p:cNvSpPr/>
          <p:nvPr/>
        </p:nvSpPr>
        <p:spPr>
          <a:xfrm>
            <a:off x="7529553" y="6021423"/>
            <a:ext cx="620721" cy="620721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33575" y="419100"/>
            <a:ext cx="527685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20725"/>
          </a:xfrm>
          <a:ln>
            <a:noFill/>
          </a:ln>
        </p:spPr>
        <p:txBody>
          <a:bodyPr>
            <a:normAutofit/>
          </a:bodyPr>
          <a:lstStyle/>
          <a:p>
            <a:r>
              <a:rPr lang="es-ES" sz="2800" b="1" dirty="0" smtClean="0"/>
              <a:t>ENERGÍA REACTIVA &amp; FACTOR DE POTENCIA</a:t>
            </a:r>
            <a:endParaRPr lang="es-ES" sz="2800" b="1" dirty="0"/>
          </a:p>
        </p:txBody>
      </p:sp>
      <p:sp>
        <p:nvSpPr>
          <p:cNvPr id="30" name="29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F5261-E268-49AE-A745-4F299B901FAF}" type="slidenum">
              <a:rPr lang="fr-FR" smtClean="0"/>
              <a:pPr/>
              <a:t>2</a:t>
            </a:fld>
            <a:endParaRPr lang="fr-FR"/>
          </a:p>
        </p:txBody>
      </p:sp>
      <p:sp>
        <p:nvSpPr>
          <p:cNvPr id="5" name="4 Rectángulo"/>
          <p:cNvSpPr/>
          <p:nvPr/>
        </p:nvSpPr>
        <p:spPr>
          <a:xfrm>
            <a:off x="433953" y="751344"/>
            <a:ext cx="8307091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</a:pPr>
            <a:r>
              <a:rPr lang="es-ES" sz="2000" b="0" dirty="0" smtClean="0">
                <a:solidFill>
                  <a:schemeClr val="tx1"/>
                </a:solidFill>
                <a:latin typeface="+mn-lt"/>
              </a:rPr>
              <a:t>Los sistemas de corriente alterna suministran 2 formas de energía: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§"/>
            </a:pPr>
            <a:r>
              <a:rPr lang="es-CO" sz="2000" b="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s-CO" sz="2000" dirty="0" smtClean="0">
                <a:solidFill>
                  <a:schemeClr val="tx1"/>
                </a:solidFill>
                <a:latin typeface="+mn-lt"/>
              </a:rPr>
              <a:t>Energía activa </a:t>
            </a:r>
            <a:r>
              <a:rPr lang="es-CO" sz="2000" b="0" dirty="0" smtClean="0">
                <a:solidFill>
                  <a:schemeClr val="tx1"/>
                </a:solidFill>
                <a:latin typeface="+mn-lt"/>
              </a:rPr>
              <a:t>medida en </a:t>
            </a:r>
            <a:r>
              <a:rPr lang="es-CO" sz="2000" b="0" dirty="0" err="1" smtClean="0">
                <a:solidFill>
                  <a:schemeClr val="tx1"/>
                </a:solidFill>
                <a:latin typeface="+mn-lt"/>
              </a:rPr>
              <a:t>kWh</a:t>
            </a:r>
            <a:r>
              <a:rPr lang="es-CO" sz="2000" b="0" dirty="0" smtClean="0">
                <a:solidFill>
                  <a:schemeClr val="tx1"/>
                </a:solidFill>
                <a:latin typeface="+mn-lt"/>
              </a:rPr>
              <a:t> que se convierte en trabajo mecánico, </a:t>
            </a:r>
            <a:r>
              <a:rPr lang="es-ES" sz="2000" b="0" dirty="0" smtClean="0">
                <a:solidFill>
                  <a:schemeClr val="tx1"/>
                </a:solidFill>
                <a:latin typeface="+mn-lt"/>
              </a:rPr>
              <a:t>calor, luz…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§"/>
            </a:pPr>
            <a:r>
              <a:rPr lang="es-ES" sz="2000" b="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s-ES" sz="2000" dirty="0" smtClean="0">
                <a:solidFill>
                  <a:schemeClr val="tx1"/>
                </a:solidFill>
                <a:latin typeface="+mn-lt"/>
              </a:rPr>
              <a:t>Energía reactiva</a:t>
            </a:r>
            <a:r>
              <a:rPr lang="es-ES" sz="2000" b="0" dirty="0" smtClean="0">
                <a:solidFill>
                  <a:schemeClr val="tx1"/>
                </a:solidFill>
                <a:latin typeface="+mn-lt"/>
              </a:rPr>
              <a:t> que toma de nuevo 2 formas: </a:t>
            </a:r>
          </a:p>
          <a:p>
            <a:pPr marL="357188">
              <a:spcBef>
                <a:spcPts val="0"/>
              </a:spcBef>
            </a:pPr>
            <a:r>
              <a:rPr lang="es-ES" sz="2000" b="0" dirty="0" smtClean="0">
                <a:solidFill>
                  <a:schemeClr val="tx1"/>
                </a:solidFill>
                <a:latin typeface="+mn-lt"/>
              </a:rPr>
              <a:t>- Energía reactiva necesaria para circuitos inductivos (transformadores, motores…),</a:t>
            </a:r>
          </a:p>
          <a:p>
            <a:pPr marL="357188">
              <a:spcBef>
                <a:spcPts val="0"/>
              </a:spcBef>
              <a:buFontTx/>
              <a:buChar char="-"/>
            </a:pPr>
            <a:r>
              <a:rPr lang="es-ES" sz="2000" b="0" dirty="0" smtClean="0">
                <a:solidFill>
                  <a:schemeClr val="tx1"/>
                </a:solidFill>
                <a:latin typeface="+mn-lt"/>
              </a:rPr>
              <a:t> Energía reactiva necesaria para circuitos capacitivos (capacidad de cables, condensadores de potencia…).</a:t>
            </a:r>
          </a:p>
          <a:p>
            <a:pPr marL="357188" algn="just">
              <a:spcBef>
                <a:spcPts val="0"/>
              </a:spcBef>
              <a:buFontTx/>
              <a:buChar char="-"/>
            </a:pPr>
            <a:endParaRPr lang="es-ES" sz="2000" b="0" dirty="0" smtClean="0">
              <a:solidFill>
                <a:schemeClr val="tx1"/>
              </a:solidFill>
              <a:latin typeface="+mn-lt"/>
            </a:endParaRPr>
          </a:p>
          <a:p>
            <a:pPr algn="just"/>
            <a:r>
              <a:rPr lang="es-CO" sz="2000" b="0" dirty="0" smtClean="0">
                <a:solidFill>
                  <a:schemeClr val="tx1"/>
                </a:solidFill>
                <a:latin typeface="+mn-lt"/>
              </a:rPr>
              <a:t>El </a:t>
            </a:r>
            <a:r>
              <a:rPr lang="es-CO" sz="2000" dirty="0" smtClean="0">
                <a:solidFill>
                  <a:schemeClr val="tx1"/>
                </a:solidFill>
                <a:latin typeface="+mn-lt"/>
              </a:rPr>
              <a:t>factor de potencia </a:t>
            </a:r>
            <a:r>
              <a:rPr lang="es-CO" sz="2000" b="0" dirty="0" smtClean="0">
                <a:solidFill>
                  <a:schemeClr val="tx1"/>
                </a:solidFill>
                <a:latin typeface="+mn-lt"/>
              </a:rPr>
              <a:t>es la relación entre Potencia activa (kW) y Potencia aparente (kVA). En cuanto más se acerca el factor de potencia del valor máximo posible 1, mayor es el beneficio para el consumidor y el proveedor.</a:t>
            </a:r>
          </a:p>
          <a:p>
            <a:pPr algn="ctr"/>
            <a:endParaRPr lang="es-CO" sz="2000" dirty="0" smtClean="0">
              <a:solidFill>
                <a:schemeClr val="tx1"/>
              </a:solidFill>
              <a:latin typeface="+mn-lt"/>
            </a:endParaRPr>
          </a:p>
          <a:p>
            <a:pPr algn="ctr"/>
            <a:r>
              <a:rPr lang="es-CO" sz="2000" dirty="0" err="1" smtClean="0">
                <a:solidFill>
                  <a:schemeClr val="tx1"/>
                </a:solidFill>
                <a:latin typeface="+mn-lt"/>
              </a:rPr>
              <a:t>Fp</a:t>
            </a:r>
            <a:r>
              <a:rPr lang="pl-PL" sz="2000" dirty="0" smtClean="0">
                <a:solidFill>
                  <a:schemeClr val="tx1"/>
                </a:solidFill>
                <a:latin typeface="+mn-lt"/>
              </a:rPr>
              <a:t> = P (kW) / S (kVA)</a:t>
            </a:r>
            <a:r>
              <a:rPr lang="es-CO" sz="2000" dirty="0" smtClean="0">
                <a:solidFill>
                  <a:schemeClr val="tx1"/>
                </a:solidFill>
                <a:latin typeface="+mn-lt"/>
              </a:rPr>
              <a:t> = </a:t>
            </a:r>
            <a:r>
              <a:rPr lang="es-CO" sz="2000" dirty="0" smtClean="0">
                <a:solidFill>
                  <a:schemeClr val="tx1"/>
                </a:solidFill>
                <a:latin typeface="+mn-lt"/>
                <a:cs typeface="Times New Roman"/>
              </a:rPr>
              <a:t>cos </a:t>
            </a:r>
            <a:r>
              <a:rPr lang="el-GR" sz="2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φ</a:t>
            </a:r>
            <a:endParaRPr lang="pl-PL" sz="2000" dirty="0" smtClean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7" name="16 Triángulo rectángulo"/>
          <p:cNvSpPr/>
          <p:nvPr/>
        </p:nvSpPr>
        <p:spPr>
          <a:xfrm flipH="1">
            <a:off x="3905572" y="5160935"/>
            <a:ext cx="1456841" cy="1007390"/>
          </a:xfrm>
          <a:prstGeom prst="rt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17 Rectángulo"/>
          <p:cNvSpPr/>
          <p:nvPr/>
        </p:nvSpPr>
        <p:spPr>
          <a:xfrm>
            <a:off x="5253925" y="5362413"/>
            <a:ext cx="573437" cy="5579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/>
                </a:solidFill>
              </a:rPr>
              <a:t>Q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19" name="18 Rectángulo"/>
          <p:cNvSpPr/>
          <p:nvPr/>
        </p:nvSpPr>
        <p:spPr>
          <a:xfrm>
            <a:off x="4510007" y="6059838"/>
            <a:ext cx="573437" cy="5579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/>
                </a:solidFill>
              </a:rPr>
              <a:t>P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20" name="19 Rectángulo"/>
          <p:cNvSpPr/>
          <p:nvPr/>
        </p:nvSpPr>
        <p:spPr>
          <a:xfrm>
            <a:off x="4184542" y="5207430"/>
            <a:ext cx="573437" cy="5579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/>
                </a:solidFill>
              </a:rPr>
              <a:t>S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21" name="20 Forma libre"/>
          <p:cNvSpPr/>
          <p:nvPr/>
        </p:nvSpPr>
        <p:spPr>
          <a:xfrm>
            <a:off x="4357688" y="5843588"/>
            <a:ext cx="119856" cy="323850"/>
          </a:xfrm>
          <a:custGeom>
            <a:avLst/>
            <a:gdLst>
              <a:gd name="connsiteX0" fmla="*/ 0 w 119856"/>
              <a:gd name="connsiteY0" fmla="*/ 0 h 323850"/>
              <a:gd name="connsiteX1" fmla="*/ 100012 w 119856"/>
              <a:gd name="connsiteY1" fmla="*/ 109537 h 323850"/>
              <a:gd name="connsiteX2" fmla="*/ 119062 w 119856"/>
              <a:gd name="connsiteY2" fmla="*/ 323850 h 323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9856" h="323850">
                <a:moveTo>
                  <a:pt x="0" y="0"/>
                </a:moveTo>
                <a:cubicBezTo>
                  <a:pt x="40084" y="27781"/>
                  <a:pt x="80168" y="55562"/>
                  <a:pt x="100012" y="109537"/>
                </a:cubicBezTo>
                <a:cubicBezTo>
                  <a:pt x="119856" y="163512"/>
                  <a:pt x="119459" y="243681"/>
                  <a:pt x="119062" y="323850"/>
                </a:cubicBezTo>
              </a:path>
            </a:pathLst>
          </a:cu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21 Rectángulo"/>
          <p:cNvSpPr/>
          <p:nvPr/>
        </p:nvSpPr>
        <p:spPr>
          <a:xfrm>
            <a:off x="4313130" y="5697967"/>
            <a:ext cx="573437" cy="5579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>
                <a:solidFill>
                  <a:schemeClr val="tx1"/>
                </a:solidFill>
                <a:latin typeface="Times New Roman"/>
                <a:cs typeface="Times New Roman"/>
              </a:rPr>
              <a:t>φ</a:t>
            </a:r>
            <a:endParaRPr lang="es-E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20725"/>
          </a:xfrm>
          <a:ln>
            <a:noFill/>
          </a:ln>
        </p:spPr>
        <p:txBody>
          <a:bodyPr>
            <a:normAutofit/>
          </a:bodyPr>
          <a:lstStyle/>
          <a:p>
            <a:r>
              <a:rPr lang="es-ES" sz="2800" b="1" dirty="0" smtClean="0">
                <a:solidFill>
                  <a:srgbClr val="FF0000"/>
                </a:solidFill>
              </a:rPr>
              <a:t>¿Por qué mejorar el factor de potencia?</a:t>
            </a:r>
            <a:endParaRPr lang="es-ES" sz="2800" b="1" dirty="0">
              <a:solidFill>
                <a:srgbClr val="FF0000"/>
              </a:solidFill>
            </a:endParaRPr>
          </a:p>
        </p:txBody>
      </p:sp>
      <p:sp>
        <p:nvSpPr>
          <p:cNvPr id="30" name="29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F5261-E268-49AE-A745-4F299B901FAF}" type="slidenum">
              <a:rPr lang="fr-FR" smtClean="0"/>
              <a:pPr/>
              <a:t>3</a:t>
            </a:fld>
            <a:endParaRPr lang="fr-FR"/>
          </a:p>
        </p:txBody>
      </p:sp>
      <p:sp>
        <p:nvSpPr>
          <p:cNvPr id="5" name="4 Rectángulo"/>
          <p:cNvSpPr/>
          <p:nvPr/>
        </p:nvSpPr>
        <p:spPr>
          <a:xfrm>
            <a:off x="433953" y="751344"/>
            <a:ext cx="8307091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2000" b="0" dirty="0" smtClean="0">
                <a:solidFill>
                  <a:schemeClr val="tx1"/>
                </a:solidFill>
                <a:latin typeface="+mn-lt"/>
              </a:rPr>
              <a:t>La mejora del factor de potencia de una instalación presenta varias ventajas técnicas y económicas, sobre todo en la reducción de las </a:t>
            </a:r>
            <a:r>
              <a:rPr lang="es-ES" sz="2000" b="0" dirty="0" smtClean="0">
                <a:solidFill>
                  <a:schemeClr val="tx1"/>
                </a:solidFill>
                <a:latin typeface="+mn-lt"/>
              </a:rPr>
              <a:t>facturas eléctricas.</a:t>
            </a:r>
          </a:p>
          <a:p>
            <a:endParaRPr lang="es-CO" sz="2000" b="0" dirty="0" smtClean="0">
              <a:solidFill>
                <a:schemeClr val="tx1"/>
              </a:solidFill>
              <a:latin typeface="+mn-lt"/>
            </a:endParaRPr>
          </a:p>
          <a:p>
            <a:r>
              <a:rPr lang="es-CO" sz="2000" b="0" dirty="0" smtClean="0">
                <a:solidFill>
                  <a:schemeClr val="tx1"/>
                </a:solidFill>
                <a:latin typeface="+mn-lt"/>
              </a:rPr>
              <a:t>La mejora del factor de potencia permite el uso optimizado de los diferentes componentes del sistema de distribución:</a:t>
            </a:r>
          </a:p>
          <a:p>
            <a:pPr>
              <a:buFont typeface="Wingdings" pitchFamily="2" charset="2"/>
              <a:buChar char="§"/>
            </a:pPr>
            <a:r>
              <a:rPr lang="es-CO" sz="2000" b="0" dirty="0" smtClean="0">
                <a:solidFill>
                  <a:schemeClr val="tx1"/>
                </a:solidFill>
                <a:latin typeface="+mn-lt"/>
              </a:rPr>
              <a:t> Reduciendo la sección </a:t>
            </a:r>
            <a:r>
              <a:rPr lang="es-CO" sz="2000" dirty="0" smtClean="0">
                <a:solidFill>
                  <a:schemeClr val="tx1"/>
                </a:solidFill>
                <a:latin typeface="+mn-lt"/>
              </a:rPr>
              <a:t>S </a:t>
            </a:r>
            <a:r>
              <a:rPr lang="es-CO" sz="2000" b="0" dirty="0" smtClean="0">
                <a:solidFill>
                  <a:schemeClr val="tx1"/>
                </a:solidFill>
                <a:latin typeface="+mn-lt"/>
              </a:rPr>
              <a:t>(mm</a:t>
            </a:r>
            <a:r>
              <a:rPr lang="es-CO" sz="2000" b="0" dirty="0" smtClean="0">
                <a:solidFill>
                  <a:schemeClr val="tx1"/>
                </a:solidFill>
                <a:latin typeface="Times New Roman"/>
                <a:cs typeface="Times New Roman"/>
              </a:rPr>
              <a:t>²) </a:t>
            </a:r>
            <a:r>
              <a:rPr lang="es-CO" sz="2000" b="0" dirty="0" smtClean="0">
                <a:solidFill>
                  <a:schemeClr val="tx1"/>
                </a:solidFill>
                <a:latin typeface="+mn-lt"/>
              </a:rPr>
              <a:t>de los cables, las perdidas joule </a:t>
            </a:r>
            <a:r>
              <a:rPr lang="es-CO" sz="2000" dirty="0" smtClean="0">
                <a:solidFill>
                  <a:schemeClr val="tx1"/>
                </a:solidFill>
                <a:latin typeface="+mn-lt"/>
              </a:rPr>
              <a:t>Pj</a:t>
            </a:r>
            <a:r>
              <a:rPr lang="es-CO" sz="2000" b="0" dirty="0" smtClean="0">
                <a:solidFill>
                  <a:schemeClr val="tx1"/>
                </a:solidFill>
                <a:latin typeface="+mn-lt"/>
              </a:rPr>
              <a:t> en los cables y las caídas de tensión </a:t>
            </a:r>
            <a:r>
              <a:rPr lang="es-CO" sz="2000" dirty="0" smtClean="0">
                <a:solidFill>
                  <a:schemeClr val="tx1"/>
                </a:solidFill>
                <a:latin typeface="+mn-lt"/>
                <a:cs typeface="Times New Roman"/>
              </a:rPr>
              <a:t>∆U </a:t>
            </a:r>
            <a:r>
              <a:rPr lang="es-CO" sz="2000" b="0" dirty="0" smtClean="0">
                <a:solidFill>
                  <a:schemeClr val="tx1"/>
                </a:solidFill>
                <a:latin typeface="+mn-lt"/>
              </a:rPr>
              <a:t>en línea,</a:t>
            </a:r>
          </a:p>
          <a:p>
            <a:pPr>
              <a:buFont typeface="Wingdings" pitchFamily="2" charset="2"/>
              <a:buChar char="§"/>
            </a:pPr>
            <a:r>
              <a:rPr lang="es-CO" sz="2000" b="0" dirty="0" smtClean="0">
                <a:solidFill>
                  <a:schemeClr val="tx1"/>
                </a:solidFill>
                <a:latin typeface="+mn-lt"/>
              </a:rPr>
              <a:t> Aumentando la potencia aparente </a:t>
            </a:r>
            <a:r>
              <a:rPr lang="es-CO" sz="2000" dirty="0" smtClean="0">
                <a:solidFill>
                  <a:schemeClr val="tx1"/>
                </a:solidFill>
                <a:latin typeface="+mn-lt"/>
              </a:rPr>
              <a:t>S </a:t>
            </a:r>
            <a:r>
              <a:rPr lang="es-CO" sz="2000" b="0" dirty="0" smtClean="0">
                <a:solidFill>
                  <a:schemeClr val="tx1"/>
                </a:solidFill>
                <a:latin typeface="+mn-lt"/>
              </a:rPr>
              <a:t>(kVA) disponible para el transformador.</a:t>
            </a:r>
          </a:p>
          <a:p>
            <a:pPr>
              <a:buFont typeface="Wingdings" pitchFamily="2" charset="2"/>
              <a:buChar char="§"/>
            </a:pPr>
            <a:endParaRPr lang="es-CO" sz="2000" b="0" dirty="0" smtClean="0">
              <a:solidFill>
                <a:schemeClr val="tx1"/>
              </a:solidFill>
              <a:latin typeface="+mn-lt"/>
            </a:endParaRPr>
          </a:p>
          <a:p>
            <a:pPr algn="ctr"/>
            <a:r>
              <a:rPr lang="es-CO" sz="2000" dirty="0" smtClean="0">
                <a:solidFill>
                  <a:schemeClr val="tx1"/>
                </a:solidFill>
              </a:rPr>
              <a:t>P /</a:t>
            </a:r>
            <a:r>
              <a:rPr lang="es-CO" sz="2000" dirty="0" smtClean="0">
                <a:solidFill>
                  <a:schemeClr val="tx1"/>
                </a:solidFill>
                <a:cs typeface="Times New Roman"/>
              </a:rPr>
              <a:t>√</a:t>
            </a:r>
            <a:r>
              <a:rPr lang="es-CO" sz="2000" dirty="0" smtClean="0">
                <a:solidFill>
                  <a:schemeClr val="tx1"/>
                </a:solidFill>
              </a:rPr>
              <a:t> (P</a:t>
            </a:r>
            <a:r>
              <a:rPr lang="es-CO" sz="2000" dirty="0" smtClean="0">
                <a:solidFill>
                  <a:schemeClr val="tx1"/>
                </a:solidFill>
                <a:cs typeface="Times New Roman"/>
              </a:rPr>
              <a:t>² + Q²) = cos </a:t>
            </a:r>
            <a:r>
              <a:rPr lang="el-GR" sz="2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φ</a:t>
            </a:r>
            <a:endParaRPr lang="es-CO" sz="2000" b="0" dirty="0" smtClean="0">
              <a:solidFill>
                <a:schemeClr val="tx1"/>
              </a:solidFill>
              <a:latin typeface="+mn-lt"/>
            </a:endParaRPr>
          </a:p>
          <a:p>
            <a:endParaRPr lang="es-CO" sz="2000" b="0" dirty="0" smtClean="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1042" name="AutoShape 18"/>
          <p:cNvCxnSpPr>
            <a:cxnSpLocks noChangeShapeType="1"/>
          </p:cNvCxnSpPr>
          <p:nvPr/>
        </p:nvCxnSpPr>
        <p:spPr bwMode="auto">
          <a:xfrm>
            <a:off x="2638764" y="4081631"/>
            <a:ext cx="0" cy="2334668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1043" name="AutoShape 19"/>
          <p:cNvCxnSpPr>
            <a:cxnSpLocks noChangeShapeType="1"/>
          </p:cNvCxnSpPr>
          <p:nvPr/>
        </p:nvCxnSpPr>
        <p:spPr bwMode="auto">
          <a:xfrm>
            <a:off x="2471697" y="5202327"/>
            <a:ext cx="3879779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sp>
        <p:nvSpPr>
          <p:cNvPr id="1044" name="Freeform 20"/>
          <p:cNvSpPr>
            <a:spLocks/>
          </p:cNvSpPr>
          <p:nvPr/>
        </p:nvSpPr>
        <p:spPr bwMode="auto">
          <a:xfrm>
            <a:off x="2638764" y="4306593"/>
            <a:ext cx="1494545" cy="895733"/>
          </a:xfrm>
          <a:custGeom>
            <a:avLst/>
            <a:gdLst/>
            <a:ahLst/>
            <a:cxnLst>
              <a:cxn ang="0">
                <a:pos x="0" y="653"/>
              </a:cxn>
              <a:cxn ang="0">
                <a:pos x="105" y="496"/>
              </a:cxn>
              <a:cxn ang="0">
                <a:pos x="263" y="293"/>
              </a:cxn>
              <a:cxn ang="0">
                <a:pos x="518" y="61"/>
              </a:cxn>
              <a:cxn ang="0">
                <a:pos x="720" y="1"/>
              </a:cxn>
              <a:cxn ang="0">
                <a:pos x="908" y="53"/>
              </a:cxn>
              <a:cxn ang="0">
                <a:pos x="1110" y="241"/>
              </a:cxn>
              <a:cxn ang="0">
                <a:pos x="1302" y="458"/>
              </a:cxn>
              <a:cxn ang="0">
                <a:pos x="1485" y="653"/>
              </a:cxn>
            </a:cxnLst>
            <a:rect l="0" t="0" r="r" b="b"/>
            <a:pathLst>
              <a:path w="1485" h="653">
                <a:moveTo>
                  <a:pt x="0" y="653"/>
                </a:moveTo>
                <a:cubicBezTo>
                  <a:pt x="30" y="604"/>
                  <a:pt x="61" y="556"/>
                  <a:pt x="105" y="496"/>
                </a:cubicBezTo>
                <a:cubicBezTo>
                  <a:pt x="149" y="436"/>
                  <a:pt x="194" y="365"/>
                  <a:pt x="263" y="293"/>
                </a:cubicBezTo>
                <a:cubicBezTo>
                  <a:pt x="332" y="221"/>
                  <a:pt x="442" y="110"/>
                  <a:pt x="518" y="61"/>
                </a:cubicBezTo>
                <a:cubicBezTo>
                  <a:pt x="594" y="12"/>
                  <a:pt x="655" y="2"/>
                  <a:pt x="720" y="1"/>
                </a:cubicBezTo>
                <a:cubicBezTo>
                  <a:pt x="785" y="0"/>
                  <a:pt x="843" y="13"/>
                  <a:pt x="908" y="53"/>
                </a:cubicBezTo>
                <a:cubicBezTo>
                  <a:pt x="973" y="93"/>
                  <a:pt x="1044" y="174"/>
                  <a:pt x="1110" y="241"/>
                </a:cubicBezTo>
                <a:cubicBezTo>
                  <a:pt x="1176" y="308"/>
                  <a:pt x="1239" y="389"/>
                  <a:pt x="1302" y="458"/>
                </a:cubicBezTo>
                <a:cubicBezTo>
                  <a:pt x="1365" y="527"/>
                  <a:pt x="1454" y="620"/>
                  <a:pt x="1485" y="653"/>
                </a:cubicBezTo>
              </a:path>
            </a:pathLst>
          </a:custGeom>
          <a:noFill/>
          <a:ln w="12700">
            <a:solidFill>
              <a:srgbClr val="0070C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45" name="Freeform 21"/>
          <p:cNvSpPr>
            <a:spLocks/>
          </p:cNvSpPr>
          <p:nvPr/>
        </p:nvSpPr>
        <p:spPr bwMode="auto">
          <a:xfrm flipV="1">
            <a:off x="4133309" y="5202327"/>
            <a:ext cx="1494545" cy="895733"/>
          </a:xfrm>
          <a:custGeom>
            <a:avLst/>
            <a:gdLst/>
            <a:ahLst/>
            <a:cxnLst>
              <a:cxn ang="0">
                <a:pos x="0" y="653"/>
              </a:cxn>
              <a:cxn ang="0">
                <a:pos x="105" y="496"/>
              </a:cxn>
              <a:cxn ang="0">
                <a:pos x="263" y="293"/>
              </a:cxn>
              <a:cxn ang="0">
                <a:pos x="518" y="61"/>
              </a:cxn>
              <a:cxn ang="0">
                <a:pos x="720" y="1"/>
              </a:cxn>
              <a:cxn ang="0">
                <a:pos x="908" y="53"/>
              </a:cxn>
              <a:cxn ang="0">
                <a:pos x="1110" y="241"/>
              </a:cxn>
              <a:cxn ang="0">
                <a:pos x="1302" y="458"/>
              </a:cxn>
              <a:cxn ang="0">
                <a:pos x="1485" y="653"/>
              </a:cxn>
            </a:cxnLst>
            <a:rect l="0" t="0" r="r" b="b"/>
            <a:pathLst>
              <a:path w="1485" h="653">
                <a:moveTo>
                  <a:pt x="0" y="653"/>
                </a:moveTo>
                <a:cubicBezTo>
                  <a:pt x="30" y="604"/>
                  <a:pt x="61" y="556"/>
                  <a:pt x="105" y="496"/>
                </a:cubicBezTo>
                <a:cubicBezTo>
                  <a:pt x="149" y="436"/>
                  <a:pt x="194" y="365"/>
                  <a:pt x="263" y="293"/>
                </a:cubicBezTo>
                <a:cubicBezTo>
                  <a:pt x="332" y="221"/>
                  <a:pt x="442" y="110"/>
                  <a:pt x="518" y="61"/>
                </a:cubicBezTo>
                <a:cubicBezTo>
                  <a:pt x="594" y="12"/>
                  <a:pt x="655" y="2"/>
                  <a:pt x="720" y="1"/>
                </a:cubicBezTo>
                <a:cubicBezTo>
                  <a:pt x="785" y="0"/>
                  <a:pt x="843" y="13"/>
                  <a:pt x="908" y="53"/>
                </a:cubicBezTo>
                <a:cubicBezTo>
                  <a:pt x="973" y="93"/>
                  <a:pt x="1044" y="174"/>
                  <a:pt x="1110" y="241"/>
                </a:cubicBezTo>
                <a:cubicBezTo>
                  <a:pt x="1176" y="308"/>
                  <a:pt x="1239" y="389"/>
                  <a:pt x="1302" y="458"/>
                </a:cubicBezTo>
                <a:cubicBezTo>
                  <a:pt x="1365" y="527"/>
                  <a:pt x="1454" y="620"/>
                  <a:pt x="1485" y="653"/>
                </a:cubicBezTo>
              </a:path>
            </a:pathLst>
          </a:custGeom>
          <a:noFill/>
          <a:ln w="12700">
            <a:solidFill>
              <a:srgbClr val="0070C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46" name="Freeform 22"/>
          <p:cNvSpPr>
            <a:spLocks/>
          </p:cNvSpPr>
          <p:nvPr/>
        </p:nvSpPr>
        <p:spPr bwMode="auto">
          <a:xfrm>
            <a:off x="2955788" y="4770235"/>
            <a:ext cx="1494545" cy="432092"/>
          </a:xfrm>
          <a:custGeom>
            <a:avLst/>
            <a:gdLst/>
            <a:ahLst/>
            <a:cxnLst>
              <a:cxn ang="0">
                <a:pos x="0" y="653"/>
              </a:cxn>
              <a:cxn ang="0">
                <a:pos x="105" y="496"/>
              </a:cxn>
              <a:cxn ang="0">
                <a:pos x="263" y="293"/>
              </a:cxn>
              <a:cxn ang="0">
                <a:pos x="518" y="61"/>
              </a:cxn>
              <a:cxn ang="0">
                <a:pos x="720" y="1"/>
              </a:cxn>
              <a:cxn ang="0">
                <a:pos x="908" y="53"/>
              </a:cxn>
              <a:cxn ang="0">
                <a:pos x="1110" y="241"/>
              </a:cxn>
              <a:cxn ang="0">
                <a:pos x="1302" y="458"/>
              </a:cxn>
              <a:cxn ang="0">
                <a:pos x="1485" y="653"/>
              </a:cxn>
            </a:cxnLst>
            <a:rect l="0" t="0" r="r" b="b"/>
            <a:pathLst>
              <a:path w="1485" h="653">
                <a:moveTo>
                  <a:pt x="0" y="653"/>
                </a:moveTo>
                <a:cubicBezTo>
                  <a:pt x="30" y="604"/>
                  <a:pt x="61" y="556"/>
                  <a:pt x="105" y="496"/>
                </a:cubicBezTo>
                <a:cubicBezTo>
                  <a:pt x="149" y="436"/>
                  <a:pt x="194" y="365"/>
                  <a:pt x="263" y="293"/>
                </a:cubicBezTo>
                <a:cubicBezTo>
                  <a:pt x="332" y="221"/>
                  <a:pt x="442" y="110"/>
                  <a:pt x="518" y="61"/>
                </a:cubicBezTo>
                <a:cubicBezTo>
                  <a:pt x="594" y="12"/>
                  <a:pt x="655" y="2"/>
                  <a:pt x="720" y="1"/>
                </a:cubicBezTo>
                <a:cubicBezTo>
                  <a:pt x="785" y="0"/>
                  <a:pt x="843" y="13"/>
                  <a:pt x="908" y="53"/>
                </a:cubicBezTo>
                <a:cubicBezTo>
                  <a:pt x="973" y="93"/>
                  <a:pt x="1044" y="174"/>
                  <a:pt x="1110" y="241"/>
                </a:cubicBezTo>
                <a:cubicBezTo>
                  <a:pt x="1176" y="308"/>
                  <a:pt x="1239" y="389"/>
                  <a:pt x="1302" y="458"/>
                </a:cubicBezTo>
                <a:cubicBezTo>
                  <a:pt x="1365" y="527"/>
                  <a:pt x="1454" y="620"/>
                  <a:pt x="1485" y="653"/>
                </a:cubicBezTo>
              </a:path>
            </a:pathLst>
          </a:custGeom>
          <a:noFill/>
          <a:ln w="127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47" name="Freeform 23"/>
          <p:cNvSpPr>
            <a:spLocks/>
          </p:cNvSpPr>
          <p:nvPr/>
        </p:nvSpPr>
        <p:spPr bwMode="auto">
          <a:xfrm flipV="1">
            <a:off x="4450333" y="5202327"/>
            <a:ext cx="1494545" cy="349789"/>
          </a:xfrm>
          <a:custGeom>
            <a:avLst/>
            <a:gdLst/>
            <a:ahLst/>
            <a:cxnLst>
              <a:cxn ang="0">
                <a:pos x="0" y="653"/>
              </a:cxn>
              <a:cxn ang="0">
                <a:pos x="105" y="496"/>
              </a:cxn>
              <a:cxn ang="0">
                <a:pos x="263" y="293"/>
              </a:cxn>
              <a:cxn ang="0">
                <a:pos x="518" y="61"/>
              </a:cxn>
              <a:cxn ang="0">
                <a:pos x="720" y="1"/>
              </a:cxn>
              <a:cxn ang="0">
                <a:pos x="908" y="53"/>
              </a:cxn>
              <a:cxn ang="0">
                <a:pos x="1110" y="241"/>
              </a:cxn>
              <a:cxn ang="0">
                <a:pos x="1302" y="458"/>
              </a:cxn>
              <a:cxn ang="0">
                <a:pos x="1485" y="653"/>
              </a:cxn>
            </a:cxnLst>
            <a:rect l="0" t="0" r="r" b="b"/>
            <a:pathLst>
              <a:path w="1485" h="653">
                <a:moveTo>
                  <a:pt x="0" y="653"/>
                </a:moveTo>
                <a:cubicBezTo>
                  <a:pt x="30" y="604"/>
                  <a:pt x="61" y="556"/>
                  <a:pt x="105" y="496"/>
                </a:cubicBezTo>
                <a:cubicBezTo>
                  <a:pt x="149" y="436"/>
                  <a:pt x="194" y="365"/>
                  <a:pt x="263" y="293"/>
                </a:cubicBezTo>
                <a:cubicBezTo>
                  <a:pt x="332" y="221"/>
                  <a:pt x="442" y="110"/>
                  <a:pt x="518" y="61"/>
                </a:cubicBezTo>
                <a:cubicBezTo>
                  <a:pt x="594" y="12"/>
                  <a:pt x="655" y="2"/>
                  <a:pt x="720" y="1"/>
                </a:cubicBezTo>
                <a:cubicBezTo>
                  <a:pt x="785" y="0"/>
                  <a:pt x="843" y="13"/>
                  <a:pt x="908" y="53"/>
                </a:cubicBezTo>
                <a:cubicBezTo>
                  <a:pt x="973" y="93"/>
                  <a:pt x="1044" y="174"/>
                  <a:pt x="1110" y="241"/>
                </a:cubicBezTo>
                <a:cubicBezTo>
                  <a:pt x="1176" y="308"/>
                  <a:pt x="1239" y="389"/>
                  <a:pt x="1302" y="458"/>
                </a:cubicBezTo>
                <a:cubicBezTo>
                  <a:pt x="1365" y="527"/>
                  <a:pt x="1454" y="620"/>
                  <a:pt x="1485" y="653"/>
                </a:cubicBezTo>
              </a:path>
            </a:pathLst>
          </a:custGeom>
          <a:noFill/>
          <a:ln w="127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48" name="Freeform 24"/>
          <p:cNvSpPr>
            <a:spLocks/>
          </p:cNvSpPr>
          <p:nvPr/>
        </p:nvSpPr>
        <p:spPr bwMode="auto">
          <a:xfrm>
            <a:off x="2638764" y="5202327"/>
            <a:ext cx="317025" cy="205758"/>
          </a:xfrm>
          <a:custGeom>
            <a:avLst/>
            <a:gdLst/>
            <a:ahLst/>
            <a:cxnLst>
              <a:cxn ang="0">
                <a:pos x="315" y="0"/>
              </a:cxn>
              <a:cxn ang="0">
                <a:pos x="173" y="135"/>
              </a:cxn>
              <a:cxn ang="0">
                <a:pos x="0" y="255"/>
              </a:cxn>
            </a:cxnLst>
            <a:rect l="0" t="0" r="r" b="b"/>
            <a:pathLst>
              <a:path w="315" h="255">
                <a:moveTo>
                  <a:pt x="315" y="0"/>
                </a:moveTo>
                <a:cubicBezTo>
                  <a:pt x="270" y="46"/>
                  <a:pt x="226" y="93"/>
                  <a:pt x="173" y="135"/>
                </a:cubicBezTo>
                <a:cubicBezTo>
                  <a:pt x="120" y="177"/>
                  <a:pt x="29" y="235"/>
                  <a:pt x="0" y="255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cxnSp>
        <p:nvCxnSpPr>
          <p:cNvPr id="1049" name="AutoShape 25"/>
          <p:cNvCxnSpPr>
            <a:cxnSpLocks noChangeShapeType="1"/>
          </p:cNvCxnSpPr>
          <p:nvPr/>
        </p:nvCxnSpPr>
        <p:spPr bwMode="auto">
          <a:xfrm>
            <a:off x="2955788" y="5202327"/>
            <a:ext cx="0" cy="792854"/>
          </a:xfrm>
          <a:prstGeom prst="straightConnector1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</p:cxnSp>
      <p:cxnSp>
        <p:nvCxnSpPr>
          <p:cNvPr id="1050" name="AutoShape 26"/>
          <p:cNvCxnSpPr>
            <a:cxnSpLocks noChangeShapeType="1"/>
          </p:cNvCxnSpPr>
          <p:nvPr/>
        </p:nvCxnSpPr>
        <p:spPr bwMode="auto">
          <a:xfrm>
            <a:off x="2638764" y="5757873"/>
            <a:ext cx="317025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 type="oval" w="med" len="med"/>
            <a:tailEnd type="triangle" w="med" len="med"/>
          </a:ln>
        </p:spPr>
      </p:cxnSp>
      <p:sp>
        <p:nvSpPr>
          <p:cNvPr id="1051" name="Rectangle 27"/>
          <p:cNvSpPr>
            <a:spLocks noChangeArrowheads="1"/>
          </p:cNvSpPr>
          <p:nvPr/>
        </p:nvSpPr>
        <p:spPr bwMode="auto">
          <a:xfrm>
            <a:off x="2119447" y="4225662"/>
            <a:ext cx="520323" cy="544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CO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cs typeface="Arial" pitchFamily="34" charset="0"/>
              </a:rPr>
              <a:t>V</a:t>
            </a:r>
            <a:endParaRPr kumimoji="0" lang="es-CO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52" name="Rectangle 28"/>
          <p:cNvSpPr>
            <a:spLocks noChangeArrowheads="1"/>
          </p:cNvSpPr>
          <p:nvPr/>
        </p:nvSpPr>
        <p:spPr bwMode="auto">
          <a:xfrm>
            <a:off x="2119447" y="4657754"/>
            <a:ext cx="520323" cy="544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CO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pitchFamily="34" charset="0"/>
              </a:rPr>
              <a:t>I</a:t>
            </a:r>
            <a:endParaRPr kumimoji="0" lang="es-CO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53" name="Rectangle 29"/>
          <p:cNvSpPr>
            <a:spLocks noChangeArrowheads="1"/>
          </p:cNvSpPr>
          <p:nvPr/>
        </p:nvSpPr>
        <p:spPr bwMode="auto">
          <a:xfrm>
            <a:off x="6112952" y="5213300"/>
            <a:ext cx="520323" cy="544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CO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θ</a:t>
            </a:r>
            <a:endParaRPr kumimoji="0" lang="es-CO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54" name="Rectangle 30"/>
          <p:cNvSpPr>
            <a:spLocks noChangeArrowheads="1"/>
          </p:cNvSpPr>
          <p:nvPr/>
        </p:nvSpPr>
        <p:spPr bwMode="auto">
          <a:xfrm>
            <a:off x="2974908" y="5629606"/>
            <a:ext cx="1147642" cy="545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l-G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/>
                <a:cs typeface="Times New Roman"/>
              </a:rPr>
              <a:t>φ</a:t>
            </a:r>
            <a:r>
              <a:rPr kumimoji="0" lang="es-E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≤ 21,8°</a:t>
            </a:r>
            <a:endParaRPr kumimoji="0" lang="es-CO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55" name="Rectangle 31"/>
          <p:cNvSpPr>
            <a:spLocks noChangeArrowheads="1"/>
          </p:cNvSpPr>
          <p:nvPr/>
        </p:nvSpPr>
        <p:spPr bwMode="auto">
          <a:xfrm>
            <a:off x="3618224" y="5202327"/>
            <a:ext cx="655184" cy="544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CO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180°</a:t>
            </a:r>
            <a:endParaRPr kumimoji="0" lang="es-CO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56" name="Rectangle 32"/>
          <p:cNvSpPr>
            <a:spLocks noChangeArrowheads="1"/>
          </p:cNvSpPr>
          <p:nvPr/>
        </p:nvSpPr>
        <p:spPr bwMode="auto">
          <a:xfrm>
            <a:off x="5300961" y="4788976"/>
            <a:ext cx="655184" cy="428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CO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360°</a:t>
            </a:r>
            <a:endParaRPr kumimoji="0" lang="es-CO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Rectángulo"/>
          <p:cNvSpPr/>
          <p:nvPr/>
        </p:nvSpPr>
        <p:spPr>
          <a:xfrm>
            <a:off x="3425126" y="2774278"/>
            <a:ext cx="2571912" cy="1208786"/>
          </a:xfrm>
          <a:prstGeom prst="rect">
            <a:avLst/>
          </a:prstGeom>
          <a:noFill/>
          <a:ln w="63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4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20725"/>
          </a:xfrm>
          <a:ln>
            <a:noFill/>
          </a:ln>
        </p:spPr>
        <p:txBody>
          <a:bodyPr>
            <a:normAutofit/>
          </a:bodyPr>
          <a:lstStyle/>
          <a:p>
            <a:r>
              <a:rPr lang="es-ES" sz="2800" b="1" dirty="0" smtClean="0">
                <a:solidFill>
                  <a:srgbClr val="FF0000"/>
                </a:solidFill>
              </a:rPr>
              <a:t>¿Cómo mejorar el factor de potencia?</a:t>
            </a:r>
            <a:endParaRPr lang="es-ES" sz="2800" b="1" dirty="0">
              <a:solidFill>
                <a:srgbClr val="FF0000"/>
              </a:solidFill>
            </a:endParaRPr>
          </a:p>
        </p:txBody>
      </p:sp>
      <p:sp>
        <p:nvSpPr>
          <p:cNvPr id="30" name="29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F5261-E268-49AE-A745-4F299B901FAF}" type="slidenum">
              <a:rPr lang="fr-FR" smtClean="0"/>
              <a:pPr/>
              <a:t>4</a:t>
            </a:fld>
            <a:endParaRPr lang="fr-FR"/>
          </a:p>
        </p:txBody>
      </p:sp>
      <p:sp>
        <p:nvSpPr>
          <p:cNvPr id="5" name="4 Rectángulo"/>
          <p:cNvSpPr/>
          <p:nvPr/>
        </p:nvSpPr>
        <p:spPr>
          <a:xfrm>
            <a:off x="433953" y="751344"/>
            <a:ext cx="830709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2000" b="0" dirty="0" smtClean="0">
                <a:solidFill>
                  <a:schemeClr val="tx1"/>
                </a:solidFill>
                <a:latin typeface="+mn-lt"/>
              </a:rPr>
              <a:t>Mejorar el factor de potencia de una instalación requiere una </a:t>
            </a:r>
            <a:r>
              <a:rPr lang="es-CO" sz="2000" dirty="0" smtClean="0">
                <a:solidFill>
                  <a:schemeClr val="tx1"/>
                </a:solidFill>
                <a:latin typeface="+mn-lt"/>
              </a:rPr>
              <a:t>batería de condensadores</a:t>
            </a:r>
            <a:r>
              <a:rPr lang="es-CO" sz="2000" b="0" dirty="0" smtClean="0">
                <a:solidFill>
                  <a:schemeClr val="tx1"/>
                </a:solidFill>
                <a:latin typeface="+mn-lt"/>
              </a:rPr>
              <a:t> que actúa como </a:t>
            </a:r>
            <a:r>
              <a:rPr lang="es-CO" sz="2000" dirty="0" smtClean="0">
                <a:solidFill>
                  <a:schemeClr val="tx1"/>
                </a:solidFill>
                <a:latin typeface="+mn-lt"/>
              </a:rPr>
              <a:t>fuente de energía reactiva</a:t>
            </a:r>
            <a:r>
              <a:rPr lang="es-CO" sz="2000" b="0" dirty="0" smtClean="0">
                <a:solidFill>
                  <a:schemeClr val="tx1"/>
                </a:solidFill>
                <a:latin typeface="+mn-lt"/>
              </a:rPr>
              <a:t>. Se dice que esta disposición proporciona una </a:t>
            </a:r>
            <a:r>
              <a:rPr lang="es-ES" sz="2000" dirty="0" smtClean="0">
                <a:solidFill>
                  <a:schemeClr val="tx1"/>
                </a:solidFill>
                <a:latin typeface="+mn-lt"/>
              </a:rPr>
              <a:t>compensación de energía reactiva</a:t>
            </a:r>
            <a:r>
              <a:rPr lang="es-ES" sz="2000" b="0" dirty="0" smtClean="0">
                <a:solidFill>
                  <a:schemeClr val="tx1"/>
                </a:solidFill>
                <a:latin typeface="+mn-lt"/>
              </a:rPr>
              <a:t>.</a:t>
            </a:r>
            <a:endParaRPr lang="es-CO" sz="2000" b="0" dirty="0" smtClean="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7" name="6 Conector recto de flecha"/>
          <p:cNvCxnSpPr/>
          <p:nvPr/>
        </p:nvCxnSpPr>
        <p:spPr>
          <a:xfrm>
            <a:off x="3440623" y="2774196"/>
            <a:ext cx="2546889" cy="9607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7 Rectángulo"/>
          <p:cNvSpPr/>
          <p:nvPr/>
        </p:nvSpPr>
        <p:spPr>
          <a:xfrm>
            <a:off x="5160935" y="2247253"/>
            <a:ext cx="1177872" cy="5579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rgbClr val="00B050"/>
                </a:solidFill>
              </a:rPr>
              <a:t>I activo</a:t>
            </a:r>
            <a:endParaRPr lang="es-ES" dirty="0">
              <a:solidFill>
                <a:srgbClr val="00B050"/>
              </a:solidFill>
            </a:endParaRPr>
          </a:p>
        </p:txBody>
      </p:sp>
      <p:cxnSp>
        <p:nvCxnSpPr>
          <p:cNvPr id="9" name="8 Conector recto de flecha"/>
          <p:cNvCxnSpPr/>
          <p:nvPr/>
        </p:nvCxnSpPr>
        <p:spPr>
          <a:xfrm rot="5400000">
            <a:off x="2851687" y="3394128"/>
            <a:ext cx="1177872" cy="158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12 Rectángulo"/>
          <p:cNvSpPr/>
          <p:nvPr/>
        </p:nvSpPr>
        <p:spPr>
          <a:xfrm>
            <a:off x="2107768" y="3115157"/>
            <a:ext cx="1177872" cy="5579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rgbClr val="FF0000"/>
                </a:solidFill>
              </a:rPr>
              <a:t>I  reactivo</a:t>
            </a:r>
            <a:endParaRPr lang="es-ES" dirty="0">
              <a:solidFill>
                <a:srgbClr val="FF0000"/>
              </a:solidFill>
            </a:endParaRPr>
          </a:p>
        </p:txBody>
      </p:sp>
      <p:cxnSp>
        <p:nvCxnSpPr>
          <p:cNvPr id="15" name="14 Conector recto de flecha"/>
          <p:cNvCxnSpPr/>
          <p:nvPr/>
        </p:nvCxnSpPr>
        <p:spPr>
          <a:xfrm>
            <a:off x="3439575" y="2779040"/>
            <a:ext cx="2566987" cy="68103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15 Rectángulo"/>
          <p:cNvSpPr/>
          <p:nvPr/>
        </p:nvSpPr>
        <p:spPr>
          <a:xfrm>
            <a:off x="5749870" y="3456119"/>
            <a:ext cx="1177872" cy="5579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/>
                </a:solidFill>
              </a:rPr>
              <a:t>I</a:t>
            </a:r>
            <a:endParaRPr lang="es-ES" dirty="0">
              <a:solidFill>
                <a:schemeClr val="tx1"/>
              </a:solidFill>
            </a:endParaRPr>
          </a:p>
        </p:txBody>
      </p:sp>
      <p:cxnSp>
        <p:nvCxnSpPr>
          <p:cNvPr id="18" name="17 Conector recto de flecha"/>
          <p:cNvCxnSpPr/>
          <p:nvPr/>
        </p:nvCxnSpPr>
        <p:spPr>
          <a:xfrm>
            <a:off x="5362414" y="2293749"/>
            <a:ext cx="263471" cy="1588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18 Conector recto de flecha"/>
          <p:cNvCxnSpPr/>
          <p:nvPr/>
        </p:nvCxnSpPr>
        <p:spPr>
          <a:xfrm>
            <a:off x="2138766" y="3161653"/>
            <a:ext cx="263471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19 Conector recto de flecha"/>
          <p:cNvCxnSpPr/>
          <p:nvPr/>
        </p:nvCxnSpPr>
        <p:spPr>
          <a:xfrm>
            <a:off x="6183824" y="3518114"/>
            <a:ext cx="263471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21 Rectángulo"/>
          <p:cNvSpPr/>
          <p:nvPr/>
        </p:nvSpPr>
        <p:spPr>
          <a:xfrm>
            <a:off x="5109516" y="2817140"/>
            <a:ext cx="573437" cy="4405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>
                <a:solidFill>
                  <a:schemeClr val="tx1"/>
                </a:solidFill>
                <a:latin typeface="Times New Roman"/>
                <a:cs typeface="Times New Roman"/>
              </a:rPr>
              <a:t>φ</a:t>
            </a:r>
            <a:r>
              <a:rPr lang="es-CO" dirty="0" smtClean="0">
                <a:solidFill>
                  <a:schemeClr val="tx1"/>
                </a:solidFill>
                <a:latin typeface="Times New Roman"/>
                <a:cs typeface="Times New Roman"/>
              </a:rPr>
              <a:t>1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23" name="22 Forma libre"/>
          <p:cNvSpPr/>
          <p:nvPr/>
        </p:nvSpPr>
        <p:spPr>
          <a:xfrm>
            <a:off x="4881966" y="2789694"/>
            <a:ext cx="307382" cy="666427"/>
          </a:xfrm>
          <a:custGeom>
            <a:avLst/>
            <a:gdLst>
              <a:gd name="connsiteX0" fmla="*/ 0 w 307382"/>
              <a:gd name="connsiteY0" fmla="*/ 666427 h 666427"/>
              <a:gd name="connsiteX1" fmla="*/ 201478 w 307382"/>
              <a:gd name="connsiteY1" fmla="*/ 495946 h 666427"/>
              <a:gd name="connsiteX2" fmla="*/ 294467 w 307382"/>
              <a:gd name="connsiteY2" fmla="*/ 139485 h 666427"/>
              <a:gd name="connsiteX3" fmla="*/ 278969 w 307382"/>
              <a:gd name="connsiteY3" fmla="*/ 0 h 666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7382" h="666427">
                <a:moveTo>
                  <a:pt x="0" y="666427"/>
                </a:moveTo>
                <a:cubicBezTo>
                  <a:pt x="76200" y="625098"/>
                  <a:pt x="152400" y="583770"/>
                  <a:pt x="201478" y="495946"/>
                </a:cubicBezTo>
                <a:cubicBezTo>
                  <a:pt x="250556" y="408122"/>
                  <a:pt x="281552" y="222143"/>
                  <a:pt x="294467" y="139485"/>
                </a:cubicBezTo>
                <a:cubicBezTo>
                  <a:pt x="307382" y="56827"/>
                  <a:pt x="293175" y="28413"/>
                  <a:pt x="278969" y="0"/>
                </a:cubicBezTo>
              </a:path>
            </a:pathLst>
          </a:cu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26" name="25 Conector recto de flecha"/>
          <p:cNvCxnSpPr/>
          <p:nvPr/>
        </p:nvCxnSpPr>
        <p:spPr>
          <a:xfrm rot="5400000" flipH="1" flipV="1">
            <a:off x="3176359" y="2541723"/>
            <a:ext cx="527740" cy="796"/>
          </a:xfrm>
          <a:prstGeom prst="straightConnector1">
            <a:avLst/>
          </a:prstGeom>
          <a:ln w="190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30 Rectángulo"/>
          <p:cNvSpPr/>
          <p:nvPr/>
        </p:nvSpPr>
        <p:spPr>
          <a:xfrm>
            <a:off x="2076771" y="3409624"/>
            <a:ext cx="1177872" cy="5579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b="0" i="1" dirty="0" smtClean="0">
                <a:solidFill>
                  <a:schemeClr val="tx1"/>
                </a:solidFill>
              </a:rPr>
              <a:t>Inductancias</a:t>
            </a:r>
            <a:endParaRPr lang="es-ES" sz="1200" b="0" i="1" dirty="0">
              <a:solidFill>
                <a:schemeClr val="tx1"/>
              </a:solidFill>
            </a:endParaRPr>
          </a:p>
        </p:txBody>
      </p:sp>
      <p:cxnSp>
        <p:nvCxnSpPr>
          <p:cNvPr id="32" name="31 Conector recto de flecha"/>
          <p:cNvCxnSpPr/>
          <p:nvPr/>
        </p:nvCxnSpPr>
        <p:spPr>
          <a:xfrm>
            <a:off x="2138765" y="2014778"/>
            <a:ext cx="263471" cy="1588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32 Rectángulo"/>
          <p:cNvSpPr/>
          <p:nvPr/>
        </p:nvSpPr>
        <p:spPr>
          <a:xfrm>
            <a:off x="2169760" y="2386739"/>
            <a:ext cx="1177872" cy="3874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b="0" i="1" dirty="0" smtClean="0">
                <a:solidFill>
                  <a:schemeClr val="tx1"/>
                </a:solidFill>
              </a:rPr>
              <a:t>condensadores</a:t>
            </a:r>
            <a:endParaRPr lang="es-ES" sz="1200" b="0" i="1" dirty="0">
              <a:solidFill>
                <a:schemeClr val="tx1"/>
              </a:solidFill>
            </a:endParaRPr>
          </a:p>
        </p:txBody>
      </p:sp>
      <p:sp>
        <p:nvSpPr>
          <p:cNvPr id="34" name="33 Rectángulo"/>
          <p:cNvSpPr/>
          <p:nvPr/>
        </p:nvSpPr>
        <p:spPr>
          <a:xfrm>
            <a:off x="2107768" y="1983782"/>
            <a:ext cx="1177872" cy="4804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rgbClr val="0070C0"/>
                </a:solidFill>
              </a:rPr>
              <a:t>I  reactivo</a:t>
            </a:r>
            <a:endParaRPr lang="es-ES" dirty="0">
              <a:solidFill>
                <a:srgbClr val="0070C0"/>
              </a:solidFill>
            </a:endParaRPr>
          </a:p>
        </p:txBody>
      </p:sp>
      <p:cxnSp>
        <p:nvCxnSpPr>
          <p:cNvPr id="35" name="34 Conector recto de flecha"/>
          <p:cNvCxnSpPr/>
          <p:nvPr/>
        </p:nvCxnSpPr>
        <p:spPr>
          <a:xfrm rot="5400000" flipH="1" flipV="1">
            <a:off x="3191857" y="3719594"/>
            <a:ext cx="527740" cy="796"/>
          </a:xfrm>
          <a:prstGeom prst="straightConnector1">
            <a:avLst/>
          </a:prstGeom>
          <a:ln w="190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35 Rectángulo"/>
          <p:cNvSpPr/>
          <p:nvPr/>
        </p:nvSpPr>
        <p:spPr>
          <a:xfrm>
            <a:off x="3439413" y="2774195"/>
            <a:ext cx="2562388" cy="681925"/>
          </a:xfrm>
          <a:prstGeom prst="rect">
            <a:avLst/>
          </a:prstGeom>
          <a:noFill/>
          <a:ln w="63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38" name="37 Conector recto de flecha"/>
          <p:cNvCxnSpPr/>
          <p:nvPr/>
        </p:nvCxnSpPr>
        <p:spPr>
          <a:xfrm>
            <a:off x="3425287" y="2779040"/>
            <a:ext cx="2588056" cy="121952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45 Forma libre"/>
          <p:cNvSpPr/>
          <p:nvPr/>
        </p:nvSpPr>
        <p:spPr>
          <a:xfrm>
            <a:off x="4949932" y="2767012"/>
            <a:ext cx="90405" cy="418455"/>
          </a:xfrm>
          <a:custGeom>
            <a:avLst/>
            <a:gdLst>
              <a:gd name="connsiteX0" fmla="*/ 0 w 307382"/>
              <a:gd name="connsiteY0" fmla="*/ 666427 h 666427"/>
              <a:gd name="connsiteX1" fmla="*/ 201478 w 307382"/>
              <a:gd name="connsiteY1" fmla="*/ 495946 h 666427"/>
              <a:gd name="connsiteX2" fmla="*/ 294467 w 307382"/>
              <a:gd name="connsiteY2" fmla="*/ 139485 h 666427"/>
              <a:gd name="connsiteX3" fmla="*/ 278969 w 307382"/>
              <a:gd name="connsiteY3" fmla="*/ 0 h 666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7382" h="666427">
                <a:moveTo>
                  <a:pt x="0" y="666427"/>
                </a:moveTo>
                <a:cubicBezTo>
                  <a:pt x="76200" y="625098"/>
                  <a:pt x="152400" y="583770"/>
                  <a:pt x="201478" y="495946"/>
                </a:cubicBezTo>
                <a:cubicBezTo>
                  <a:pt x="250556" y="408122"/>
                  <a:pt x="281552" y="222143"/>
                  <a:pt x="294467" y="139485"/>
                </a:cubicBezTo>
                <a:cubicBezTo>
                  <a:pt x="307382" y="56827"/>
                  <a:pt x="293175" y="28413"/>
                  <a:pt x="278969" y="0"/>
                </a:cubicBezTo>
              </a:path>
            </a:pathLst>
          </a:cu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1" name="50 Rectángulo"/>
          <p:cNvSpPr/>
          <p:nvPr/>
        </p:nvSpPr>
        <p:spPr>
          <a:xfrm>
            <a:off x="5109515" y="2817141"/>
            <a:ext cx="573437" cy="4405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>
                <a:solidFill>
                  <a:schemeClr val="tx1"/>
                </a:solidFill>
                <a:latin typeface="Times New Roman"/>
                <a:cs typeface="Times New Roman"/>
              </a:rPr>
              <a:t>φ</a:t>
            </a:r>
            <a:r>
              <a:rPr lang="es-CO" dirty="0" smtClean="0">
                <a:solidFill>
                  <a:schemeClr val="tx1"/>
                </a:solidFill>
                <a:latin typeface="Times New Roman"/>
                <a:cs typeface="Times New Roman"/>
              </a:rPr>
              <a:t>2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52" name="51 Rectángulo"/>
          <p:cNvSpPr/>
          <p:nvPr/>
        </p:nvSpPr>
        <p:spPr>
          <a:xfrm>
            <a:off x="433954" y="4284957"/>
            <a:ext cx="82915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2000" b="0" dirty="0" smtClean="0">
                <a:solidFill>
                  <a:schemeClr val="tx1"/>
                </a:solidFill>
                <a:latin typeface="+mn-lt"/>
              </a:rPr>
              <a:t>La compensación se realiza mediante una batería de condensadores en </a:t>
            </a:r>
            <a:r>
              <a:rPr lang="es-CO" sz="2000" dirty="0" smtClean="0">
                <a:solidFill>
                  <a:schemeClr val="tx1"/>
                </a:solidFill>
                <a:latin typeface="+mn-lt"/>
              </a:rPr>
              <a:t>Fijo (1)</a:t>
            </a:r>
            <a:r>
              <a:rPr lang="es-CO" sz="2000" b="0" dirty="0" smtClean="0">
                <a:solidFill>
                  <a:schemeClr val="tx1"/>
                </a:solidFill>
                <a:latin typeface="+mn-lt"/>
              </a:rPr>
              <a:t> o </a:t>
            </a:r>
            <a:r>
              <a:rPr lang="es-CO" sz="2000" dirty="0" smtClean="0">
                <a:solidFill>
                  <a:schemeClr val="tx1"/>
                </a:solidFill>
                <a:latin typeface="+mn-lt"/>
              </a:rPr>
              <a:t>Automático (2</a:t>
            </a:r>
            <a:r>
              <a:rPr lang="es-CO" sz="2000" b="0" dirty="0" smtClean="0">
                <a:solidFill>
                  <a:schemeClr val="tx1"/>
                </a:solidFill>
                <a:latin typeface="+mn-lt"/>
              </a:rPr>
              <a:t>). </a:t>
            </a:r>
          </a:p>
        </p:txBody>
      </p:sp>
      <p:pic>
        <p:nvPicPr>
          <p:cNvPr id="5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8751" y="5111876"/>
            <a:ext cx="1597372" cy="138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4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6905" y="5114440"/>
            <a:ext cx="1745820" cy="1411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5" name="54 Elipse"/>
          <p:cNvSpPr/>
          <p:nvPr/>
        </p:nvSpPr>
        <p:spPr>
          <a:xfrm>
            <a:off x="2417737" y="5455403"/>
            <a:ext cx="557939" cy="542441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/>
                </a:solidFill>
              </a:rPr>
              <a:t>1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56" name="55 Elipse"/>
          <p:cNvSpPr/>
          <p:nvPr/>
        </p:nvSpPr>
        <p:spPr>
          <a:xfrm>
            <a:off x="5842862" y="5594888"/>
            <a:ext cx="557939" cy="542441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/>
                </a:solidFill>
              </a:rPr>
              <a:t>2</a:t>
            </a:r>
            <a:endParaRPr lang="es-E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2" grpId="0"/>
      <p:bldP spid="23" grpId="0" animBg="1"/>
      <p:bldP spid="36" grpId="0" animBg="1"/>
      <p:bldP spid="46" grpId="0" animBg="1"/>
      <p:bldP spid="5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29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F5261-E268-49AE-A745-4F299B901FAF}" type="slidenum">
              <a:rPr lang="fr-FR" smtClean="0"/>
              <a:pPr/>
              <a:t>5</a:t>
            </a:fld>
            <a:endParaRPr lang="fr-FR"/>
          </a:p>
        </p:txBody>
      </p:sp>
      <p:sp>
        <p:nvSpPr>
          <p:cNvPr id="42" name="41 Rectángulo"/>
          <p:cNvSpPr/>
          <p:nvPr/>
        </p:nvSpPr>
        <p:spPr>
          <a:xfrm>
            <a:off x="464949" y="534367"/>
            <a:ext cx="830709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2000" b="0" dirty="0" smtClean="0">
                <a:solidFill>
                  <a:schemeClr val="tx1"/>
                </a:solidFill>
                <a:latin typeface="+mn-lt"/>
              </a:rPr>
              <a:t>Las baterías de condensadores reguladas </a:t>
            </a:r>
            <a:r>
              <a:rPr lang="es-ES" sz="2000" b="0" dirty="0" smtClean="0">
                <a:solidFill>
                  <a:schemeClr val="tx1"/>
                </a:solidFill>
                <a:latin typeface="+mn-lt"/>
              </a:rPr>
              <a:t>automáticamente permiten una adaptación </a:t>
            </a:r>
            <a:r>
              <a:rPr lang="es-CO" sz="2000" b="0" dirty="0" smtClean="0">
                <a:solidFill>
                  <a:schemeClr val="tx1"/>
                </a:solidFill>
                <a:latin typeface="+mn-lt"/>
              </a:rPr>
              <a:t>inmediata de la compensación para que coincida con el nivel de la carga.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8369" y="1721199"/>
            <a:ext cx="7371970" cy="4214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Rectángulo"/>
          <p:cNvSpPr/>
          <p:nvPr/>
        </p:nvSpPr>
        <p:spPr>
          <a:xfrm>
            <a:off x="4556500" y="2185259"/>
            <a:ext cx="3146157" cy="4804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0" dirty="0" smtClean="0">
                <a:solidFill>
                  <a:srgbClr val="FF0000"/>
                </a:solidFill>
              </a:rPr>
              <a:t>TC medida corriente en línea</a:t>
            </a:r>
            <a:endParaRPr lang="es-ES" b="0" dirty="0">
              <a:solidFill>
                <a:srgbClr val="FF0000"/>
              </a:solidFill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4386018" y="2526221"/>
            <a:ext cx="3146157" cy="4804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0" dirty="0" smtClean="0">
                <a:solidFill>
                  <a:srgbClr val="0070C0"/>
                </a:solidFill>
              </a:rPr>
              <a:t>Medida tensión de línea</a:t>
            </a:r>
            <a:endParaRPr lang="es-ES" b="0" dirty="0">
              <a:solidFill>
                <a:srgbClr val="0070C0"/>
              </a:solidFill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6571280" y="4788974"/>
            <a:ext cx="1503335" cy="9608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/>
                </a:solidFill>
              </a:rPr>
              <a:t>Relé VARMÉTRICO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3301137" y="5858359"/>
            <a:ext cx="3316639" cy="5346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/>
                </a:solidFill>
              </a:rPr>
              <a:t>Baterías de condensadores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3611105" y="4664988"/>
            <a:ext cx="433954" cy="4804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/>
                </a:solidFill>
              </a:rPr>
              <a:t>1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4541003" y="4664988"/>
            <a:ext cx="433954" cy="4804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/>
                </a:solidFill>
              </a:rPr>
              <a:t>2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5470901" y="4680487"/>
            <a:ext cx="433954" cy="4804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/>
                </a:solidFill>
              </a:rPr>
              <a:t>3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1131376" y="4091552"/>
            <a:ext cx="2092271" cy="5346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/>
                </a:solidFill>
              </a:rPr>
              <a:t>RECEPTORES</a:t>
            </a:r>
            <a:endParaRPr lang="es-E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29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F5261-E268-49AE-A745-4F299B901FAF}" type="slidenum">
              <a:rPr lang="fr-FR" smtClean="0"/>
              <a:pPr/>
              <a:t>6</a:t>
            </a:fld>
            <a:endParaRPr lang="fr-FR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94148" y="698364"/>
            <a:ext cx="3401879" cy="2680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78051" y="3533612"/>
            <a:ext cx="3417974" cy="2588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Rectángulo"/>
          <p:cNvSpPr/>
          <p:nvPr/>
        </p:nvSpPr>
        <p:spPr>
          <a:xfrm>
            <a:off x="464950" y="805912"/>
            <a:ext cx="4850969" cy="523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2000" dirty="0" smtClean="0">
                <a:solidFill>
                  <a:schemeClr val="tx1"/>
                </a:solidFill>
                <a:latin typeface="+mn-lt"/>
              </a:rPr>
              <a:t>Compensación global</a:t>
            </a:r>
          </a:p>
          <a:p>
            <a:pPr algn="just"/>
            <a:r>
              <a:rPr lang="es-CO" b="0" dirty="0" smtClean="0">
                <a:solidFill>
                  <a:schemeClr val="tx1"/>
                </a:solidFill>
                <a:latin typeface="+mn-lt"/>
              </a:rPr>
              <a:t>La batería de condensadores está conectada al barraje del tablero de distribución principal baja tensión B.T y permanece en servicio durante el periodo de </a:t>
            </a:r>
            <a:r>
              <a:rPr lang="es-ES" b="0" dirty="0" smtClean="0">
                <a:solidFill>
                  <a:schemeClr val="tx1"/>
                </a:solidFill>
                <a:latin typeface="+mn-lt"/>
              </a:rPr>
              <a:t>carga normal.</a:t>
            </a:r>
            <a:r>
              <a:rPr lang="es-CO" i="1" dirty="0" smtClean="0"/>
              <a:t> </a:t>
            </a:r>
            <a:r>
              <a:rPr lang="es-CO" b="0" dirty="0" smtClean="0">
                <a:solidFill>
                  <a:schemeClr val="tx1"/>
                </a:solidFill>
                <a:latin typeface="+mn-lt"/>
              </a:rPr>
              <a:t>Es </a:t>
            </a:r>
            <a:r>
              <a:rPr lang="es-ES" b="0" dirty="0" smtClean="0">
                <a:solidFill>
                  <a:schemeClr val="tx1"/>
                </a:solidFill>
                <a:latin typeface="+mn-lt"/>
              </a:rPr>
              <a:t>la mejor solución prestaciones-precio.</a:t>
            </a:r>
            <a:endParaRPr lang="es-CO" b="0" dirty="0" smtClean="0">
              <a:solidFill>
                <a:schemeClr val="tx1"/>
              </a:solidFill>
              <a:latin typeface="+mn-lt"/>
            </a:endParaRPr>
          </a:p>
          <a:p>
            <a:endParaRPr lang="es-CO" sz="2000" dirty="0" smtClean="0">
              <a:solidFill>
                <a:schemeClr val="tx1"/>
              </a:solidFill>
              <a:latin typeface="+mn-lt"/>
            </a:endParaRPr>
          </a:p>
          <a:p>
            <a:r>
              <a:rPr lang="es-CO" sz="2000" dirty="0" smtClean="0">
                <a:solidFill>
                  <a:schemeClr val="tx1"/>
                </a:solidFill>
                <a:latin typeface="+mn-lt"/>
              </a:rPr>
              <a:t>Compensación por grupos</a:t>
            </a:r>
          </a:p>
          <a:p>
            <a:pPr algn="just"/>
            <a:r>
              <a:rPr lang="es-CO" b="0" dirty="0" smtClean="0">
                <a:solidFill>
                  <a:schemeClr val="tx1"/>
                </a:solidFill>
                <a:latin typeface="+mn-lt"/>
              </a:rPr>
              <a:t>Las equipos de compensación están conectados al barraje de cada cuadro de distribución local.</a:t>
            </a:r>
            <a:r>
              <a:rPr lang="es-CO" i="1" dirty="0" smtClean="0"/>
              <a:t> </a:t>
            </a:r>
            <a:r>
              <a:rPr lang="es-CO" b="0" dirty="0" smtClean="0">
                <a:solidFill>
                  <a:schemeClr val="tx1"/>
                </a:solidFill>
                <a:latin typeface="+mn-lt"/>
              </a:rPr>
              <a:t>Es recomendable cuando la instalación es amplia y cuando los formatos de carga/tiempo difieren entre una parte de la instalación y otra.</a:t>
            </a:r>
          </a:p>
          <a:p>
            <a:endParaRPr lang="es-CO" sz="2000" dirty="0" smtClean="0">
              <a:solidFill>
                <a:schemeClr val="tx1"/>
              </a:solidFill>
              <a:latin typeface="+mn-lt"/>
            </a:endParaRPr>
          </a:p>
          <a:p>
            <a:r>
              <a:rPr lang="es-CO" sz="2000" dirty="0" smtClean="0">
                <a:solidFill>
                  <a:schemeClr val="tx1"/>
                </a:solidFill>
                <a:latin typeface="+mn-lt"/>
              </a:rPr>
              <a:t>Compensación individual</a:t>
            </a:r>
            <a:r>
              <a:rPr lang="es-CO" sz="2000" dirty="0" smtClean="0"/>
              <a:t> </a:t>
            </a:r>
          </a:p>
          <a:p>
            <a:pPr algn="just"/>
            <a:r>
              <a:rPr lang="es-CO" b="0" dirty="0" smtClean="0">
                <a:solidFill>
                  <a:schemeClr val="tx1"/>
                </a:solidFill>
                <a:latin typeface="+mn-lt"/>
              </a:rPr>
              <a:t>Los condensadores se conectan directamente a los bornes de los receptores (especialmente motores…).</a:t>
            </a:r>
          </a:p>
        </p:txBody>
      </p:sp>
      <p:sp>
        <p:nvSpPr>
          <p:cNvPr id="9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20725"/>
          </a:xfrm>
          <a:ln>
            <a:noFill/>
          </a:ln>
        </p:spPr>
        <p:txBody>
          <a:bodyPr>
            <a:normAutofit/>
          </a:bodyPr>
          <a:lstStyle/>
          <a:p>
            <a:r>
              <a:rPr lang="es-ES" sz="2800" b="1" dirty="0" smtClean="0">
                <a:solidFill>
                  <a:srgbClr val="FF0000"/>
                </a:solidFill>
              </a:rPr>
              <a:t>¿Dónde instalar los equipos de compensación?</a:t>
            </a:r>
            <a:endParaRPr lang="es-ES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29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F5261-E268-49AE-A745-4F299B901FAF}" type="slidenum">
              <a:rPr lang="fr-FR" smtClean="0"/>
              <a:pPr/>
              <a:t>7</a:t>
            </a:fld>
            <a:endParaRPr lang="fr-FR"/>
          </a:p>
        </p:txBody>
      </p:sp>
      <p:sp>
        <p:nvSpPr>
          <p:cNvPr id="7" name="6 Rectángulo"/>
          <p:cNvSpPr/>
          <p:nvPr/>
        </p:nvSpPr>
        <p:spPr>
          <a:xfrm>
            <a:off x="449451" y="805912"/>
            <a:ext cx="8291593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dirty="0" smtClean="0">
                <a:solidFill>
                  <a:schemeClr val="tx1"/>
                </a:solidFill>
                <a:latin typeface="+mn-lt"/>
              </a:rPr>
              <a:t>Método simplificado</a:t>
            </a:r>
          </a:p>
          <a:p>
            <a:pPr algn="just"/>
            <a:endParaRPr lang="es-CO" dirty="0" smtClean="0">
              <a:solidFill>
                <a:schemeClr val="tx1"/>
              </a:solidFill>
              <a:latin typeface="+mn-lt"/>
            </a:endParaRPr>
          </a:p>
          <a:p>
            <a:pPr algn="just"/>
            <a:r>
              <a:rPr lang="es-CO" b="0" dirty="0" smtClean="0">
                <a:solidFill>
                  <a:schemeClr val="tx1"/>
                </a:solidFill>
                <a:latin typeface="+mn-lt"/>
                <a:hlinkClick r:id="rId3" action="ppaction://hlinksldjump" tooltip="Tabla compensacion"/>
              </a:rPr>
              <a:t>Potencia reactiva a instalar por kW de carga para mejorar el factor de potencia de una instalación</a:t>
            </a:r>
            <a:endParaRPr lang="es-CO" b="0" dirty="0" smtClean="0">
              <a:solidFill>
                <a:schemeClr val="tx1"/>
              </a:solidFill>
              <a:latin typeface="+mn-lt"/>
            </a:endParaRPr>
          </a:p>
          <a:p>
            <a:pPr algn="just"/>
            <a:endParaRPr lang="es-CO" b="0" dirty="0" smtClean="0">
              <a:solidFill>
                <a:schemeClr val="tx1"/>
              </a:solidFill>
              <a:latin typeface="+mn-lt"/>
            </a:endParaRPr>
          </a:p>
          <a:p>
            <a:pPr algn="just"/>
            <a:r>
              <a:rPr lang="es-CO" dirty="0" smtClean="0">
                <a:solidFill>
                  <a:schemeClr val="tx1"/>
                </a:solidFill>
                <a:latin typeface="+mn-lt"/>
              </a:rPr>
              <a:t>Método basado en el análisis de las facturas eléctricas</a:t>
            </a:r>
          </a:p>
          <a:p>
            <a:pPr algn="just"/>
            <a:endParaRPr lang="es-CO" dirty="0" smtClean="0">
              <a:solidFill>
                <a:schemeClr val="tx1"/>
              </a:solidFill>
              <a:latin typeface="+mn-lt"/>
            </a:endParaRPr>
          </a:p>
          <a:p>
            <a:pPr algn="just"/>
            <a:r>
              <a:rPr lang="es-CO" b="0" dirty="0" smtClean="0">
                <a:solidFill>
                  <a:schemeClr val="tx1"/>
                </a:solidFill>
                <a:latin typeface="+mn-lt"/>
              </a:rPr>
              <a:t>En el caso del cálculo a partir de facturas eléctricas, un examen de varios recibos que cubren el periodo de mayor carga del año permite determinar el nivel de potencia reactiva (</a:t>
            </a:r>
            <a:r>
              <a:rPr lang="es-CO" b="0" dirty="0" err="1" smtClean="0">
                <a:solidFill>
                  <a:schemeClr val="tx1"/>
                </a:solidFill>
                <a:latin typeface="+mn-lt"/>
              </a:rPr>
              <a:t>kVAr</a:t>
            </a:r>
            <a:r>
              <a:rPr lang="es-CO" b="0" dirty="0" smtClean="0">
                <a:solidFill>
                  <a:schemeClr val="tx1"/>
                </a:solidFill>
                <a:latin typeface="+mn-lt"/>
              </a:rPr>
              <a:t>) necesaria para evitar el consumo de energía reactiva de las cargas en (</a:t>
            </a:r>
            <a:r>
              <a:rPr lang="es-CO" b="0" dirty="0" err="1" smtClean="0">
                <a:solidFill>
                  <a:schemeClr val="tx1"/>
                </a:solidFill>
                <a:latin typeface="+mn-lt"/>
              </a:rPr>
              <a:t>kVArh</a:t>
            </a:r>
            <a:r>
              <a:rPr lang="es-CO" b="0" dirty="0" smtClean="0">
                <a:solidFill>
                  <a:schemeClr val="tx1"/>
                </a:solidFill>
                <a:latin typeface="+mn-lt"/>
              </a:rPr>
              <a:t>). El periodo de amortización de una batería de condensadores para la mejora del factor de potencia y equipos asociados es, en general, de 6 a 12 meses. </a:t>
            </a:r>
          </a:p>
          <a:p>
            <a:pPr algn="just"/>
            <a:endParaRPr lang="es-CO" sz="2000" b="0" dirty="0" smtClean="0">
              <a:solidFill>
                <a:schemeClr val="tx1"/>
              </a:solidFill>
              <a:latin typeface="+mn-lt"/>
              <a:hlinkClick r:id="rId4" action="ppaction://hlinkfile" tooltip="Tabla compensacion"/>
            </a:endParaRPr>
          </a:p>
          <a:p>
            <a:pPr algn="just"/>
            <a:endParaRPr lang="es-CO" sz="2000" b="0" dirty="0" smtClean="0">
              <a:solidFill>
                <a:schemeClr val="tx1"/>
              </a:solidFill>
              <a:latin typeface="+mn-lt"/>
              <a:hlinkClick r:id="rId4" action="ppaction://hlinkfile" tooltip="Tabla compensacion"/>
            </a:endParaRPr>
          </a:p>
          <a:p>
            <a:pPr algn="just"/>
            <a:endParaRPr lang="es-CO" sz="2000" b="0" dirty="0" smtClean="0">
              <a:solidFill>
                <a:schemeClr val="tx1"/>
              </a:solidFill>
              <a:latin typeface="+mn-lt"/>
              <a:hlinkClick r:id="rId4" action="ppaction://hlinkfile" tooltip="Tabla compensacion"/>
            </a:endParaRPr>
          </a:p>
        </p:txBody>
      </p:sp>
      <p:sp>
        <p:nvSpPr>
          <p:cNvPr id="9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20725"/>
          </a:xfrm>
          <a:ln>
            <a:noFill/>
          </a:ln>
        </p:spPr>
        <p:txBody>
          <a:bodyPr>
            <a:noAutofit/>
          </a:bodyPr>
          <a:lstStyle/>
          <a:p>
            <a:r>
              <a:rPr lang="es-ES" sz="2800" b="1" dirty="0" smtClean="0">
                <a:solidFill>
                  <a:srgbClr val="FF0000"/>
                </a:solidFill>
              </a:rPr>
              <a:t>¿</a:t>
            </a:r>
            <a:r>
              <a:rPr lang="es-CO" sz="2800" b="1" dirty="0" smtClean="0">
                <a:solidFill>
                  <a:srgbClr val="FF0000"/>
                </a:solidFill>
              </a:rPr>
              <a:t> Cómo se decide el nivel óptimo </a:t>
            </a:r>
            <a:r>
              <a:rPr lang="es-ES" sz="2800" b="1" dirty="0" smtClean="0">
                <a:solidFill>
                  <a:srgbClr val="FF0000"/>
                </a:solidFill>
              </a:rPr>
              <a:t>de compensación?</a:t>
            </a:r>
            <a:endParaRPr lang="es-ES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29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F5261-E268-49AE-A745-4F299B901FAF}" type="slidenum">
              <a:rPr lang="fr-FR" smtClean="0"/>
              <a:pPr/>
              <a:t>8</a:t>
            </a:fld>
            <a:endParaRPr lang="fr-FR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20725"/>
          </a:xfrm>
          <a:ln>
            <a:noFill/>
          </a:ln>
        </p:spPr>
        <p:txBody>
          <a:bodyPr>
            <a:noAutofit/>
          </a:bodyPr>
          <a:lstStyle/>
          <a:p>
            <a:r>
              <a:rPr lang="es-CO" sz="2800" b="1" dirty="0" smtClean="0"/>
              <a:t>MEJORA DEL FACTOR DE POTENCIA</a:t>
            </a:r>
            <a:endParaRPr lang="es-ES" sz="2800" b="1" dirty="0"/>
          </a:p>
        </p:txBody>
      </p:sp>
      <p:sp>
        <p:nvSpPr>
          <p:cNvPr id="5" name="4 Rectángulo"/>
          <p:cNvSpPr/>
          <p:nvPr/>
        </p:nvSpPr>
        <p:spPr>
          <a:xfrm>
            <a:off x="449451" y="821410"/>
            <a:ext cx="5362413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dirty="0" smtClean="0">
                <a:solidFill>
                  <a:schemeClr val="tx1"/>
                </a:solidFill>
                <a:latin typeface="+mn-lt"/>
              </a:rPr>
              <a:t>Transformadores</a:t>
            </a:r>
          </a:p>
          <a:p>
            <a:pPr algn="just"/>
            <a:endParaRPr lang="es-CO" dirty="0" smtClean="0">
              <a:solidFill>
                <a:schemeClr val="tx1"/>
              </a:solidFill>
              <a:latin typeface="+mn-lt"/>
            </a:endParaRPr>
          </a:p>
          <a:p>
            <a:r>
              <a:rPr lang="es-CO" b="0" dirty="0" smtClean="0">
                <a:solidFill>
                  <a:schemeClr val="tx1"/>
                </a:solidFill>
                <a:latin typeface="+mn-lt"/>
              </a:rPr>
              <a:t>La instalación de una batería de condensadores puede evitar la necesidad de cambiar un transformador en el caso de un aumento de </a:t>
            </a:r>
            <a:r>
              <a:rPr lang="es-ES" b="0" dirty="0" smtClean="0">
                <a:solidFill>
                  <a:schemeClr val="tx1"/>
                </a:solidFill>
                <a:latin typeface="+mn-lt"/>
              </a:rPr>
              <a:t>carga.</a:t>
            </a:r>
          </a:p>
          <a:p>
            <a:endParaRPr lang="es-ES" b="0" dirty="0" smtClean="0">
              <a:solidFill>
                <a:schemeClr val="tx1"/>
              </a:solidFill>
              <a:latin typeface="+mn-lt"/>
            </a:endParaRPr>
          </a:p>
          <a:p>
            <a:r>
              <a:rPr lang="es-ES" b="0" dirty="0" smtClean="0">
                <a:solidFill>
                  <a:schemeClr val="tx1"/>
                </a:solidFill>
                <a:latin typeface="+mn-lt"/>
                <a:hlinkClick r:id="rId3" action="ppaction://hlinksldjump" tooltip="Potencia disponible"/>
              </a:rPr>
              <a:t>Potencia disponible según el factor de potencia</a:t>
            </a:r>
            <a:endParaRPr lang="es-ES" b="0" dirty="0" smtClean="0">
              <a:solidFill>
                <a:schemeClr val="tx1"/>
              </a:solidFill>
              <a:latin typeface="+mn-lt"/>
            </a:endParaRPr>
          </a:p>
          <a:p>
            <a:endParaRPr lang="es-ES" b="0" i="1" dirty="0" smtClean="0">
              <a:solidFill>
                <a:schemeClr val="tx1"/>
              </a:solidFill>
              <a:latin typeface="+mn-lt"/>
            </a:endParaRPr>
          </a:p>
          <a:p>
            <a:r>
              <a:rPr lang="es-CO" b="0" dirty="0" smtClean="0">
                <a:solidFill>
                  <a:schemeClr val="tx1"/>
                </a:solidFill>
                <a:latin typeface="+mn-lt"/>
              </a:rPr>
              <a:t>Al realizar una medición en AT, puede resultar necesario compensar las pérdidas de energía reactiva del transformador</a:t>
            </a:r>
            <a:r>
              <a:rPr lang="es-ES" b="0" dirty="0" smtClean="0">
                <a:solidFill>
                  <a:schemeClr val="tx1"/>
                </a:solidFill>
                <a:latin typeface="+mn-lt"/>
              </a:rPr>
              <a:t>.</a:t>
            </a:r>
            <a:r>
              <a:rPr lang="es-CO" b="0" i="1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s-CO" b="0" dirty="0" smtClean="0">
                <a:solidFill>
                  <a:schemeClr val="tx1"/>
                </a:solidFill>
                <a:latin typeface="+mn-lt"/>
              </a:rPr>
              <a:t>La potencia reactiva absorbida por un transformador no debe ser despreciada, ya que puede ascender hasta un 5% de la potencia del transformador cuando éste trabaja a plena carga. En los transformadores, la </a:t>
            </a:r>
            <a:r>
              <a:rPr lang="es-ES" b="0" dirty="0" smtClean="0">
                <a:solidFill>
                  <a:schemeClr val="tx1"/>
                </a:solidFill>
                <a:latin typeface="+mn-lt"/>
              </a:rPr>
              <a:t>potencia reactiva es principalmente absorbida por la reactancia de </a:t>
            </a:r>
            <a:r>
              <a:rPr lang="es-CO" b="0" dirty="0" smtClean="0">
                <a:solidFill>
                  <a:schemeClr val="tx1"/>
                </a:solidFill>
                <a:latin typeface="+mn-lt"/>
              </a:rPr>
              <a:t>magnetización.</a:t>
            </a:r>
          </a:p>
          <a:p>
            <a:endParaRPr lang="es-CO" b="0" dirty="0" smtClean="0">
              <a:solidFill>
                <a:schemeClr val="tx1"/>
              </a:solidFill>
              <a:latin typeface="+mn-lt"/>
            </a:endParaRPr>
          </a:p>
          <a:p>
            <a:r>
              <a:rPr lang="es-CO" b="0" dirty="0" smtClean="0">
                <a:solidFill>
                  <a:schemeClr val="tx1"/>
                </a:solidFill>
                <a:latin typeface="+mn-lt"/>
                <a:hlinkClick r:id="rId3" action="ppaction://hlinksldjump" tooltip="Consumo reactivo"/>
              </a:rPr>
              <a:t>Consumo reactivo según potencia aparente normalizada</a:t>
            </a:r>
            <a:endParaRPr lang="es-ES" b="0" dirty="0" smtClean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64311" y="1890955"/>
            <a:ext cx="2797156" cy="2820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29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F5261-E268-49AE-A745-4F299B901FAF}" type="slidenum">
              <a:rPr lang="fr-FR" smtClean="0"/>
              <a:pPr/>
              <a:t>9</a:t>
            </a:fld>
            <a:endParaRPr lang="fr-FR"/>
          </a:p>
        </p:txBody>
      </p:sp>
      <p:sp>
        <p:nvSpPr>
          <p:cNvPr id="5" name="4 Rectángulo"/>
          <p:cNvSpPr/>
          <p:nvPr/>
        </p:nvSpPr>
        <p:spPr>
          <a:xfrm>
            <a:off x="449451" y="821410"/>
            <a:ext cx="418454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dirty="0" smtClean="0">
                <a:solidFill>
                  <a:schemeClr val="tx1"/>
                </a:solidFill>
                <a:latin typeface="+mn-lt"/>
              </a:rPr>
              <a:t>Motores </a:t>
            </a:r>
          </a:p>
          <a:p>
            <a:pPr algn="just"/>
            <a:endParaRPr lang="es-CO" dirty="0" smtClean="0">
              <a:solidFill>
                <a:schemeClr val="tx1"/>
              </a:solidFill>
              <a:latin typeface="+mn-lt"/>
            </a:endParaRPr>
          </a:p>
          <a:p>
            <a:r>
              <a:rPr lang="es-CO" b="0" dirty="0" smtClean="0">
                <a:solidFill>
                  <a:schemeClr val="tx1"/>
                </a:solidFill>
                <a:latin typeface="+mn-lt"/>
              </a:rPr>
              <a:t>Se recomienda compensar un motor de forma individual, cuando su potencia nominal respecto a la potencia declarada de la instalación es relativamente grande en comparación con el resto de cargas.</a:t>
            </a:r>
          </a:p>
          <a:p>
            <a:endParaRPr lang="es-ES" b="0" dirty="0" smtClean="0">
              <a:solidFill>
                <a:schemeClr val="tx1"/>
              </a:solidFill>
              <a:latin typeface="+mn-lt"/>
            </a:endParaRPr>
          </a:p>
          <a:p>
            <a:r>
              <a:rPr lang="es-ES" b="0" dirty="0" smtClean="0">
                <a:solidFill>
                  <a:schemeClr val="tx1"/>
                </a:solidFill>
                <a:latin typeface="+mn-lt"/>
                <a:hlinkClick r:id="rId3" action="ppaction://hlinksldjump" tooltip="Compensacion motor"/>
              </a:rPr>
              <a:t>Potencia  reactiva necesaria según potencia  útil normalizada motor</a:t>
            </a:r>
            <a:r>
              <a:rPr lang="es-ES" b="0" dirty="0" smtClean="0">
                <a:solidFill>
                  <a:schemeClr val="tx1"/>
                </a:solidFill>
                <a:latin typeface="+mn-lt"/>
              </a:rPr>
              <a:t> (sin riesgo de autoexcitación)</a:t>
            </a:r>
            <a:endParaRPr lang="es-ES" b="0" i="1" dirty="0" smtClean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70064" y="402956"/>
            <a:ext cx="1578816" cy="1317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93889" y="2054817"/>
            <a:ext cx="409575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2346</TotalTime>
  <Words>795</Words>
  <Application>Microsoft Office PowerPoint</Application>
  <PresentationFormat>Affichage à l'écran (4:3)</PresentationFormat>
  <Paragraphs>112</Paragraphs>
  <Slides>12</Slides>
  <Notes>12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3" baseType="lpstr">
      <vt:lpstr>Tema de Office</vt:lpstr>
      <vt:lpstr>DISTRIBUCIÓN B.T</vt:lpstr>
      <vt:lpstr>ENERGÍA REACTIVA &amp; FACTOR DE POTENCIA</vt:lpstr>
      <vt:lpstr>¿Por qué mejorar el factor de potencia?</vt:lpstr>
      <vt:lpstr>¿Cómo mejorar el factor de potencia?</vt:lpstr>
      <vt:lpstr>Présentation PowerPoint</vt:lpstr>
      <vt:lpstr>¿Dónde instalar los equipos de compensación?</vt:lpstr>
      <vt:lpstr>¿ Cómo se decide el nivel óptimo de compensación?</vt:lpstr>
      <vt:lpstr>MEJORA DEL FACTOR DE POTENCIA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SÉLECTIVITÉ DES PROTECTIONS</dc:title>
  <dc:creator>delannoy</dc:creator>
  <cp:lastModifiedBy>RNR STI</cp:lastModifiedBy>
  <cp:revision>202</cp:revision>
  <dcterms:created xsi:type="dcterms:W3CDTF">2005-05-06T14:46:19Z</dcterms:created>
  <dcterms:modified xsi:type="dcterms:W3CDTF">2013-11-05T17:11:39Z</dcterms:modified>
</cp:coreProperties>
</file>