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00"/>
    <a:srgbClr val="0000FF"/>
    <a:srgbClr val="FFFFCC"/>
    <a:srgbClr val="99CC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F4570AD0-52DC-48F3-8135-6A251728AF6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622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O" dirty="0" smtClean="0"/>
          </a:p>
        </p:txBody>
      </p:sp>
      <p:sp>
        <p:nvSpPr>
          <p:cNvPr id="81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3B2B85-DE12-4E5A-916A-CA0F20226076}" type="slidenum">
              <a:rPr lang="es-CO" smtClean="0"/>
              <a:pPr/>
              <a:t>1</a:t>
            </a:fld>
            <a:endParaRPr lang="es-CO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2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3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4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5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6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7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r>
              <a:rPr lang="es-CO" b="1" dirty="0" smtClean="0"/>
              <a:t>DISTRIBUCIÓN B.T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886200"/>
            <a:ext cx="7704138" cy="17526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s-CO" b="1" dirty="0" smtClean="0"/>
              <a:t>Instalaciones eléctricas</a:t>
            </a:r>
          </a:p>
          <a:p>
            <a:pPr>
              <a:defRPr/>
            </a:pPr>
            <a:r>
              <a:rPr lang="es-CO" dirty="0" smtClean="0"/>
              <a:t>Puesta a tierra de la subestación</a:t>
            </a:r>
          </a:p>
          <a:p>
            <a:pPr>
              <a:defRPr/>
            </a:pPr>
            <a:endParaRPr lang="es-CO" dirty="0" smtClean="0"/>
          </a:p>
          <a:p>
            <a:pPr>
              <a:defRPr/>
            </a:pPr>
            <a:r>
              <a:rPr lang="es-CO" sz="1900" b="1" dirty="0" smtClean="0"/>
              <a:t>Guía de diseño instalaciones eléctricas según normas IEC - Cap. B página B8 a B11</a:t>
            </a:r>
          </a:p>
          <a:p>
            <a:pPr>
              <a:defRPr/>
            </a:pPr>
            <a:endParaRPr lang="es-CO" dirty="0" smtClean="0"/>
          </a:p>
        </p:txBody>
      </p:sp>
      <p:pic>
        <p:nvPicPr>
          <p:cNvPr id="2053" name="3 Imag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24775" y="0"/>
            <a:ext cx="1419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http://bi2e.com/images/galerie/cablage/tgbt_huileri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4063" y="727075"/>
            <a:ext cx="226377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4205-9BC9-4ECE-B88A-C867ECEF0B0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0725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ES" sz="2800" b="1" dirty="0" smtClean="0"/>
              <a:t>CONEXIÓN A TIERRA</a:t>
            </a:r>
            <a:endParaRPr lang="es-ES" sz="2800" b="1" dirty="0"/>
          </a:p>
        </p:txBody>
      </p:sp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4 Rectángulo"/>
          <p:cNvSpPr/>
          <p:nvPr/>
        </p:nvSpPr>
        <p:spPr>
          <a:xfrm>
            <a:off x="433953" y="751344"/>
            <a:ext cx="83070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Los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defectos a tierra 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en los sistemas de distribución MT (Transporte) pueden provocar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niveles de tensión peligrosos en las instalaciones BT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. Los consumidores BT (y el personal de las subestaciones) se pueden proteger frente a este riesgo de la 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siguiente forma: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0918" y="2612052"/>
            <a:ext cx="4229603" cy="281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Rectángulo"/>
          <p:cNvSpPr/>
          <p:nvPr/>
        </p:nvSpPr>
        <p:spPr>
          <a:xfrm>
            <a:off x="348711" y="2030807"/>
            <a:ext cx="37738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b="0" dirty="0" smtClean="0">
              <a:solidFill>
                <a:schemeClr val="tx1"/>
              </a:solidFill>
            </a:endParaRPr>
          </a:p>
          <a:p>
            <a:pPr marL="357188">
              <a:buFont typeface="Wingdings" pitchFamily="2" charset="2"/>
              <a:buChar char="§"/>
            </a:pPr>
            <a:r>
              <a:rPr lang="es-CO" b="0" dirty="0" smtClean="0">
                <a:solidFill>
                  <a:schemeClr val="tx1"/>
                </a:solidFill>
              </a:rPr>
              <a:t> Limitando la magnitud de las corrientes </a:t>
            </a:r>
            <a:r>
              <a:rPr lang="es-ES" b="0" dirty="0" smtClean="0">
                <a:solidFill>
                  <a:schemeClr val="tx1"/>
                </a:solidFill>
              </a:rPr>
              <a:t>de defecto a tierra lado MT,</a:t>
            </a:r>
          </a:p>
          <a:p>
            <a:pPr marL="357188">
              <a:buFont typeface="Wingdings" pitchFamily="2" charset="2"/>
              <a:buChar char="§"/>
            </a:pPr>
            <a:endParaRPr lang="es-ES" b="0" dirty="0" smtClean="0">
              <a:solidFill>
                <a:schemeClr val="tx1"/>
              </a:solidFill>
            </a:endParaRPr>
          </a:p>
          <a:p>
            <a:pPr marL="357188">
              <a:buFont typeface="Wingdings" pitchFamily="2" charset="2"/>
              <a:buChar char="§"/>
            </a:pPr>
            <a:r>
              <a:rPr lang="es-ES" b="0" dirty="0" smtClean="0">
                <a:solidFill>
                  <a:schemeClr val="tx1"/>
                </a:solidFill>
              </a:rPr>
              <a:t> </a:t>
            </a:r>
            <a:r>
              <a:rPr lang="es-CO" b="0" dirty="0" smtClean="0">
                <a:solidFill>
                  <a:schemeClr val="tx1"/>
                </a:solidFill>
              </a:rPr>
              <a:t>Reduciendo la resistencia de conexión a tierra del transformador de potencia de la subestación a lo mas bajo </a:t>
            </a:r>
            <a:r>
              <a:rPr lang="es-ES" b="0" dirty="0" smtClean="0">
                <a:solidFill>
                  <a:schemeClr val="tx1"/>
                </a:solidFill>
              </a:rPr>
              <a:t>posible,</a:t>
            </a:r>
          </a:p>
          <a:p>
            <a:pPr marL="357188">
              <a:buFont typeface="Wingdings" pitchFamily="2" charset="2"/>
              <a:buChar char="§"/>
            </a:pPr>
            <a:endParaRPr lang="es-ES" b="0" dirty="0" smtClean="0">
              <a:solidFill>
                <a:schemeClr val="tx1"/>
              </a:solidFill>
            </a:endParaRPr>
          </a:p>
          <a:p>
            <a:pPr marL="357188">
              <a:buFont typeface="Wingdings" pitchFamily="2" charset="2"/>
              <a:buChar char="§"/>
            </a:pPr>
            <a:r>
              <a:rPr lang="es-ES" b="0" dirty="0" smtClean="0">
                <a:solidFill>
                  <a:schemeClr val="tx1"/>
                </a:solidFill>
              </a:rPr>
              <a:t> </a:t>
            </a:r>
            <a:r>
              <a:rPr lang="es-CO" b="0" dirty="0" smtClean="0">
                <a:solidFill>
                  <a:schemeClr val="tx1"/>
                </a:solidFill>
              </a:rPr>
              <a:t>Creando condiciones equipotenciales en la subestación y la instalación BT.</a:t>
            </a:r>
            <a:endParaRPr lang="es-ES" b="0" dirty="0" smtClean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819973" y="4788977"/>
            <a:ext cx="1084882" cy="402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rgbClr val="FF0000"/>
                </a:solidFill>
              </a:rPr>
              <a:t>Rp</a:t>
            </a:r>
            <a:r>
              <a:rPr lang="es-ES" dirty="0" smtClean="0">
                <a:solidFill>
                  <a:srgbClr val="FF0000"/>
                </a:solidFill>
              </a:rPr>
              <a:t> ?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293031" y="5532895"/>
            <a:ext cx="3812583" cy="526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0" dirty="0" smtClean="0">
                <a:solidFill>
                  <a:srgbClr val="FF0000"/>
                </a:solidFill>
              </a:rPr>
              <a:t>RB / N según tipo de esquema a tierra</a:t>
            </a:r>
            <a:endParaRPr lang="es-ES" sz="4000" dirty="0">
              <a:solidFill>
                <a:srgbClr val="FF0000"/>
              </a:solidFill>
            </a:endParaRPr>
          </a:p>
        </p:txBody>
      </p:sp>
      <p:cxnSp>
        <p:nvCxnSpPr>
          <p:cNvPr id="23" name="22 Conector recto"/>
          <p:cNvCxnSpPr>
            <a:endCxn id="15" idx="0"/>
          </p:cNvCxnSpPr>
          <p:nvPr/>
        </p:nvCxnSpPr>
        <p:spPr>
          <a:xfrm rot="16200000" flipH="1">
            <a:off x="5912604" y="5246176"/>
            <a:ext cx="526942" cy="464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043606" y="1890793"/>
            <a:ext cx="2883417" cy="790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0" dirty="0" smtClean="0">
                <a:solidFill>
                  <a:schemeClr val="tx1"/>
                </a:solidFill>
              </a:rPr>
              <a:t>Sistema de distribución BT 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8059118" y="4757980"/>
            <a:ext cx="1084882" cy="4029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RA ?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4491" y="1432545"/>
            <a:ext cx="420052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4 Rectángulo"/>
          <p:cNvSpPr/>
          <p:nvPr/>
        </p:nvSpPr>
        <p:spPr>
          <a:xfrm>
            <a:off x="449453" y="425880"/>
            <a:ext cx="406055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schemeClr val="tx1"/>
                </a:solidFill>
                <a:latin typeface="+mn-lt"/>
              </a:rPr>
              <a:t>Electrodos de puesta a tierra</a:t>
            </a:r>
          </a:p>
          <a:p>
            <a:endParaRPr lang="es-ES" sz="2000" dirty="0" smtClean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s-CO" b="0" dirty="0" smtClean="0">
                <a:solidFill>
                  <a:schemeClr val="tx1"/>
                </a:solidFill>
                <a:latin typeface="+mn-lt"/>
              </a:rPr>
              <a:t>Por lo general es preferible, </a:t>
            </a:r>
            <a:r>
              <a:rPr lang="es-CO" b="0" u="sng" dirty="0" smtClean="0">
                <a:solidFill>
                  <a:schemeClr val="tx1"/>
                </a:solidFill>
                <a:latin typeface="+mn-lt"/>
              </a:rPr>
              <a:t>si es posible</a:t>
            </a:r>
            <a:r>
              <a:rPr lang="es-CO" b="0" dirty="0" smtClean="0">
                <a:solidFill>
                  <a:schemeClr val="tx1"/>
                </a:solidFill>
                <a:latin typeface="+mn-lt"/>
              </a:rPr>
              <a:t>, separar el </a:t>
            </a:r>
            <a:r>
              <a:rPr lang="es-CO" dirty="0" smtClean="0">
                <a:solidFill>
                  <a:schemeClr val="tx1"/>
                </a:solidFill>
                <a:latin typeface="+mn-lt"/>
              </a:rPr>
              <a:t>electrodo para la conexión a tierra de las partes metálicas de la subestación </a:t>
            </a:r>
            <a:r>
              <a:rPr lang="es-CO" b="0" dirty="0" smtClean="0">
                <a:solidFill>
                  <a:schemeClr val="tx1"/>
                </a:solidFill>
                <a:latin typeface="+mn-lt"/>
              </a:rPr>
              <a:t>y el </a:t>
            </a:r>
            <a:r>
              <a:rPr lang="es-CO" dirty="0" smtClean="0">
                <a:solidFill>
                  <a:schemeClr val="tx1"/>
                </a:solidFill>
                <a:latin typeface="+mn-lt"/>
              </a:rPr>
              <a:t>electrodo previsto para la conexión a tierra del conductor neutro en BT</a:t>
            </a:r>
            <a:r>
              <a:rPr lang="es-CO" b="0" dirty="0" smtClean="0">
                <a:solidFill>
                  <a:schemeClr val="tx1"/>
                </a:solidFill>
                <a:latin typeface="+mn-lt"/>
              </a:rPr>
              <a:t>.</a:t>
            </a:r>
            <a:r>
              <a:rPr lang="es-CO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algn="just"/>
            <a:r>
              <a:rPr lang="es-CO" b="0" dirty="0" smtClean="0">
                <a:solidFill>
                  <a:schemeClr val="tx1"/>
                </a:solidFill>
                <a:latin typeface="+mn-lt"/>
              </a:rPr>
              <a:t>En la mayoría de los casos, el </a:t>
            </a:r>
            <a:r>
              <a:rPr lang="es-CO" b="0" u="sng" dirty="0" smtClean="0">
                <a:solidFill>
                  <a:schemeClr val="tx1"/>
                </a:solidFill>
                <a:latin typeface="+mn-lt"/>
              </a:rPr>
              <a:t>espacio limitado disponible</a:t>
            </a:r>
            <a:r>
              <a:rPr lang="es-CO" b="0" dirty="0" smtClean="0">
                <a:solidFill>
                  <a:schemeClr val="tx1"/>
                </a:solidFill>
                <a:latin typeface="+mn-lt"/>
              </a:rPr>
              <a:t> en las subestaciones urbanas conforme a las rurales impide que se pueda separar los electrodos para evitar la transferencia de tensión al sistema de distribución BT.</a:t>
            </a:r>
            <a:endParaRPr lang="es-ES" b="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122" name="Picture 2" descr="http://www.lyc-couffignal-strasbourg.ac-strasbourg.fr/electro/images/DSCN0012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85603" y="4549196"/>
            <a:ext cx="2502994" cy="1877246"/>
          </a:xfrm>
          <a:prstGeom prst="rect">
            <a:avLst/>
          </a:prstGeom>
          <a:noFill/>
        </p:spPr>
      </p:pic>
      <p:cxnSp>
        <p:nvCxnSpPr>
          <p:cNvPr id="9" name="8 Conector recto de flecha"/>
          <p:cNvCxnSpPr/>
          <p:nvPr/>
        </p:nvCxnSpPr>
        <p:spPr>
          <a:xfrm>
            <a:off x="5834063" y="3829050"/>
            <a:ext cx="166687" cy="15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rot="16200000" flipH="1">
            <a:off x="6312694" y="4307683"/>
            <a:ext cx="171450" cy="476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5400000" flipH="1" flipV="1">
            <a:off x="6192866" y="4515419"/>
            <a:ext cx="2026645" cy="1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7098224" y="4401519"/>
            <a:ext cx="1813301" cy="852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33CC"/>
                </a:solidFill>
              </a:rPr>
              <a:t>Tensión transferida</a:t>
            </a:r>
          </a:p>
          <a:p>
            <a:pPr algn="ctr"/>
            <a:r>
              <a:rPr lang="es-ES" dirty="0" err="1" smtClean="0">
                <a:solidFill>
                  <a:srgbClr val="0033CC"/>
                </a:solidFill>
              </a:rPr>
              <a:t>Vn</a:t>
            </a:r>
            <a:r>
              <a:rPr lang="es-ES" dirty="0" smtClean="0">
                <a:solidFill>
                  <a:srgbClr val="0033CC"/>
                </a:solidFill>
              </a:rPr>
              <a:t> = </a:t>
            </a:r>
            <a:r>
              <a:rPr lang="es-ES" dirty="0" err="1" smtClean="0">
                <a:solidFill>
                  <a:srgbClr val="0033CC"/>
                </a:solidFill>
              </a:rPr>
              <a:t>RpB.If</a:t>
            </a:r>
            <a:endParaRPr lang="es-ES" dirty="0">
              <a:solidFill>
                <a:srgbClr val="0033CC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742482" y="3843580"/>
            <a:ext cx="1518833" cy="852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rgbClr val="FF0000"/>
                </a:solidFill>
              </a:rPr>
              <a:t>If</a:t>
            </a:r>
            <a:r>
              <a:rPr lang="es-ES" dirty="0" smtClean="0">
                <a:solidFill>
                  <a:srgbClr val="FF0000"/>
                </a:solidFill>
              </a:rPr>
              <a:t>  </a:t>
            </a:r>
            <a:r>
              <a:rPr lang="es-ES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Cortocircuito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4788977" y="5796367"/>
            <a:ext cx="4355023" cy="852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B050"/>
                </a:solidFill>
              </a:rPr>
              <a:t>¡AISLAMIENTO  de los RECEPTORES conforme a la TIERRA!</a:t>
            </a:r>
            <a:endParaRPr lang="es-ES" sz="2000" dirty="0">
              <a:solidFill>
                <a:srgbClr val="00B05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93207" y="5248598"/>
            <a:ext cx="6477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Rectángulo"/>
          <p:cNvSpPr/>
          <p:nvPr/>
        </p:nvSpPr>
        <p:spPr>
          <a:xfrm>
            <a:off x="6260583" y="728420"/>
            <a:ext cx="2883417" cy="790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0" dirty="0" smtClean="0">
                <a:solidFill>
                  <a:schemeClr val="tx1"/>
                </a:solidFill>
              </a:rPr>
              <a:t>Sistema de distribución BT 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268580" y="4514850"/>
            <a:ext cx="266700" cy="7334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6478293" y="4680487"/>
            <a:ext cx="681924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RpB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6499" y="1029589"/>
            <a:ext cx="420052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0725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¿Cómo minimizar los riesgos?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4 Rectángulo"/>
          <p:cNvSpPr/>
          <p:nvPr/>
        </p:nvSpPr>
        <p:spPr>
          <a:xfrm>
            <a:off x="216977" y="3981274"/>
            <a:ext cx="444801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-7938"/>
            <a:r>
              <a:rPr lang="es-ES" dirty="0" smtClean="0">
                <a:solidFill>
                  <a:schemeClr val="tx1"/>
                </a:solidFill>
                <a:latin typeface="+mn-lt"/>
              </a:rPr>
              <a:t>Reducir la magnitud de las corrientes de defecto a tierra en MT </a:t>
            </a:r>
            <a:r>
              <a:rPr lang="es-ES" dirty="0" smtClean="0">
                <a:solidFill>
                  <a:schemeClr val="tx1"/>
                </a:solidFill>
                <a:latin typeface="Times New Roman"/>
                <a:cs typeface="Times New Roman"/>
              </a:rPr>
              <a:t>→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s-ES" b="0" dirty="0" smtClean="0">
                <a:solidFill>
                  <a:schemeClr val="tx1"/>
                </a:solidFill>
                <a:latin typeface="+mn-lt"/>
              </a:rPr>
              <a:t>Aumentar la resistencia o reactancia a nivel del punto neutro del transformador AT/MT en cabecera de línea…</a:t>
            </a:r>
          </a:p>
          <a:p>
            <a:pPr marL="7938" indent="-7938"/>
            <a:endParaRPr lang="es-ES" b="0" dirty="0" smtClean="0">
              <a:solidFill>
                <a:schemeClr val="tx1"/>
              </a:solidFill>
              <a:latin typeface="+mn-lt"/>
            </a:endParaRPr>
          </a:p>
          <a:p>
            <a:pPr marL="7938" indent="-7938">
              <a:buFontTx/>
              <a:buChar char="-"/>
            </a:pPr>
            <a:r>
              <a:rPr lang="es-ES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+mn-lt"/>
              </a:rPr>
              <a:t>If</a:t>
            </a:r>
            <a:r>
              <a:rPr lang="es-ES" b="0" dirty="0" smtClean="0">
                <a:solidFill>
                  <a:schemeClr val="tx1"/>
                </a:solidFill>
                <a:latin typeface="+mn-lt"/>
              </a:rPr>
              <a:t>  limitado a 1000 A en caso de redes subterráneas</a:t>
            </a:r>
          </a:p>
          <a:p>
            <a:pPr marL="7938" indent="-7938">
              <a:buFontTx/>
              <a:buChar char="-"/>
            </a:pPr>
            <a:r>
              <a:rPr lang="es-ES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+mn-lt"/>
              </a:rPr>
              <a:t>If</a:t>
            </a:r>
            <a:r>
              <a:rPr lang="es-ES" b="0" dirty="0" smtClean="0">
                <a:solidFill>
                  <a:schemeClr val="tx1"/>
                </a:solidFill>
                <a:latin typeface="+mn-lt"/>
              </a:rPr>
              <a:t> limitado a 300 A en caso de redes aéreas</a:t>
            </a: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5823328" y="3428434"/>
            <a:ext cx="166687" cy="15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16200000" flipH="1">
            <a:off x="6301958" y="3902305"/>
            <a:ext cx="171450" cy="476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5400000" flipH="1" flipV="1">
            <a:off x="6177368" y="4081466"/>
            <a:ext cx="2026645" cy="1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7082726" y="3967566"/>
            <a:ext cx="1472339" cy="852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33CC"/>
                </a:solidFill>
              </a:rPr>
              <a:t>Tensión transferida</a:t>
            </a:r>
          </a:p>
          <a:p>
            <a:pPr algn="ctr"/>
            <a:r>
              <a:rPr lang="es-ES" dirty="0" err="1" smtClean="0">
                <a:solidFill>
                  <a:srgbClr val="0033CC"/>
                </a:solidFill>
              </a:rPr>
              <a:t>Vn</a:t>
            </a:r>
            <a:r>
              <a:rPr lang="es-ES" dirty="0" smtClean="0">
                <a:solidFill>
                  <a:srgbClr val="0033CC"/>
                </a:solidFill>
              </a:rPr>
              <a:t> = </a:t>
            </a:r>
            <a:r>
              <a:rPr lang="es-ES" dirty="0" err="1" smtClean="0">
                <a:solidFill>
                  <a:srgbClr val="0033CC"/>
                </a:solidFill>
              </a:rPr>
              <a:t>RpB.If</a:t>
            </a:r>
            <a:endParaRPr lang="es-ES" dirty="0">
              <a:solidFill>
                <a:srgbClr val="0033CC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680489" y="3394129"/>
            <a:ext cx="1704814" cy="852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rgbClr val="FF0000"/>
                </a:solidFill>
              </a:rPr>
              <a:t>If</a:t>
            </a:r>
            <a:r>
              <a:rPr lang="es-ES" dirty="0" smtClean="0">
                <a:solidFill>
                  <a:srgbClr val="FF0000"/>
                </a:solidFill>
              </a:rPr>
              <a:t>  </a:t>
            </a:r>
            <a:r>
              <a:rPr lang="es-ES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Cortocircuito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84720" y="4830143"/>
            <a:ext cx="6477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Rectángulo"/>
          <p:cNvSpPr/>
          <p:nvPr/>
        </p:nvSpPr>
        <p:spPr>
          <a:xfrm>
            <a:off x="6260583" y="371960"/>
            <a:ext cx="2883417" cy="790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0" dirty="0" smtClean="0">
                <a:solidFill>
                  <a:schemeClr val="tx1"/>
                </a:solidFill>
              </a:rPr>
              <a:t>Sistema de distribución BT </a:t>
            </a:r>
            <a:endParaRPr lang="es-ES" sz="4000" dirty="0">
              <a:solidFill>
                <a:schemeClr val="tx1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 rot="10800000" flipV="1">
            <a:off x="2561014" y="1493646"/>
            <a:ext cx="2628902" cy="1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10800000" flipV="1">
            <a:off x="2561015" y="1888935"/>
            <a:ext cx="2628902" cy="1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10800000" flipV="1">
            <a:off x="2575303" y="2278249"/>
            <a:ext cx="2628902" cy="1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2540990" y="774915"/>
            <a:ext cx="2883417" cy="790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0" dirty="0" smtClean="0">
                <a:solidFill>
                  <a:schemeClr val="tx1"/>
                </a:solidFill>
              </a:rPr>
              <a:t>Sistema de distribución MT 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42" name="41 Elipse"/>
          <p:cNvSpPr/>
          <p:nvPr/>
        </p:nvSpPr>
        <p:spPr>
          <a:xfrm>
            <a:off x="1558146" y="1301857"/>
            <a:ext cx="1193369" cy="11158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0" dirty="0" smtClean="0">
                <a:solidFill>
                  <a:schemeClr val="tx1"/>
                </a:solidFill>
              </a:rPr>
              <a:t>Y</a:t>
            </a:r>
            <a:endParaRPr lang="es-ES" sz="4400" b="0" dirty="0">
              <a:solidFill>
                <a:schemeClr val="tx1"/>
              </a:solidFill>
            </a:endParaRPr>
          </a:p>
        </p:txBody>
      </p:sp>
      <p:sp>
        <p:nvSpPr>
          <p:cNvPr id="48" name="47 Elipse"/>
          <p:cNvSpPr/>
          <p:nvPr/>
        </p:nvSpPr>
        <p:spPr>
          <a:xfrm>
            <a:off x="557940" y="1317356"/>
            <a:ext cx="1193369" cy="111587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∆</a:t>
            </a:r>
            <a:endParaRPr lang="es-ES" sz="4400" dirty="0">
              <a:solidFill>
                <a:schemeClr val="tx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 rot="10800000">
            <a:off x="1905001" y="1881027"/>
            <a:ext cx="252415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rot="5400000">
            <a:off x="1058449" y="2716442"/>
            <a:ext cx="1681161" cy="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Rectángulo"/>
          <p:cNvSpPr/>
          <p:nvPr/>
        </p:nvSpPr>
        <p:spPr>
          <a:xfrm>
            <a:off x="1797804" y="2650210"/>
            <a:ext cx="263471" cy="6354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9" name="58 Conector recto"/>
          <p:cNvCxnSpPr/>
          <p:nvPr/>
        </p:nvCxnSpPr>
        <p:spPr>
          <a:xfrm>
            <a:off x="1751389" y="3542735"/>
            <a:ext cx="3143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1813302" y="3614171"/>
            <a:ext cx="2000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1856165" y="3680847"/>
            <a:ext cx="12382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Rectángulo"/>
          <p:cNvSpPr/>
          <p:nvPr/>
        </p:nvSpPr>
        <p:spPr>
          <a:xfrm>
            <a:off x="1874563" y="635431"/>
            <a:ext cx="589668" cy="666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0" dirty="0" smtClean="0">
                <a:solidFill>
                  <a:schemeClr val="tx1"/>
                </a:solidFill>
              </a:rPr>
              <a:t>MT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69" name="68 Rectángulo"/>
          <p:cNvSpPr/>
          <p:nvPr/>
        </p:nvSpPr>
        <p:spPr>
          <a:xfrm>
            <a:off x="913668" y="635430"/>
            <a:ext cx="589668" cy="666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0" dirty="0" smtClean="0">
                <a:solidFill>
                  <a:schemeClr val="tx1"/>
                </a:solidFill>
              </a:rPr>
              <a:t>AT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70" name="69 Elipse"/>
          <p:cNvSpPr/>
          <p:nvPr/>
        </p:nvSpPr>
        <p:spPr>
          <a:xfrm>
            <a:off x="5037515" y="1442473"/>
            <a:ext cx="109537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Elipse"/>
          <p:cNvSpPr/>
          <p:nvPr/>
        </p:nvSpPr>
        <p:spPr>
          <a:xfrm>
            <a:off x="5051802" y="1823472"/>
            <a:ext cx="109537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Elipse"/>
          <p:cNvSpPr/>
          <p:nvPr/>
        </p:nvSpPr>
        <p:spPr>
          <a:xfrm>
            <a:off x="5056565" y="2213997"/>
            <a:ext cx="109537" cy="1095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Rectángulo"/>
          <p:cNvSpPr/>
          <p:nvPr/>
        </p:nvSpPr>
        <p:spPr>
          <a:xfrm>
            <a:off x="1921056" y="2634712"/>
            <a:ext cx="930631" cy="666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0" dirty="0" smtClean="0">
                <a:solidFill>
                  <a:schemeClr val="tx1"/>
                </a:solidFill>
              </a:rPr>
              <a:t>R - X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74" name="73 Elipse"/>
          <p:cNvSpPr/>
          <p:nvPr/>
        </p:nvSpPr>
        <p:spPr>
          <a:xfrm>
            <a:off x="1193371" y="2526223"/>
            <a:ext cx="1704813" cy="1301858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Rectángulo"/>
          <p:cNvSpPr/>
          <p:nvPr/>
        </p:nvSpPr>
        <p:spPr>
          <a:xfrm>
            <a:off x="6268580" y="4096398"/>
            <a:ext cx="266700" cy="7334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>
            <a:off x="6478293" y="4262035"/>
            <a:ext cx="697422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RpB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6272" y="1222833"/>
            <a:ext cx="3217951" cy="265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0725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ES" sz="2800" b="1" dirty="0" smtClean="0"/>
              <a:t>CONEXIÓN A TIERRA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6023" y="1247856"/>
            <a:ext cx="32289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19 Conector recto"/>
          <p:cNvCxnSpPr/>
          <p:nvPr/>
        </p:nvCxnSpPr>
        <p:spPr>
          <a:xfrm rot="16200000" flipH="1">
            <a:off x="5222083" y="3325880"/>
            <a:ext cx="438150" cy="476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5443541" y="3533052"/>
            <a:ext cx="1538286" cy="952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26 Elipse"/>
          <p:cNvSpPr/>
          <p:nvPr/>
        </p:nvSpPr>
        <p:spPr>
          <a:xfrm>
            <a:off x="5386388" y="3009173"/>
            <a:ext cx="114300" cy="9525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6962775" y="3480660"/>
            <a:ext cx="114300" cy="9525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6024562" y="3494948"/>
            <a:ext cx="114300" cy="9525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1" name="30 Conector recto"/>
          <p:cNvCxnSpPr/>
          <p:nvPr/>
        </p:nvCxnSpPr>
        <p:spPr>
          <a:xfrm rot="16200000" flipH="1">
            <a:off x="1266989" y="3266351"/>
            <a:ext cx="357185" cy="475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433676" y="3447328"/>
            <a:ext cx="671510" cy="475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2076614" y="2809153"/>
            <a:ext cx="771522" cy="952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35 Elipse"/>
          <p:cNvSpPr/>
          <p:nvPr/>
        </p:nvSpPr>
        <p:spPr>
          <a:xfrm>
            <a:off x="2028985" y="2751999"/>
            <a:ext cx="114300" cy="9525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Elipse"/>
          <p:cNvSpPr/>
          <p:nvPr/>
        </p:nvSpPr>
        <p:spPr>
          <a:xfrm>
            <a:off x="1390811" y="3032986"/>
            <a:ext cx="114300" cy="9525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5" name="44 Conector recto"/>
          <p:cNvCxnSpPr>
            <a:endCxn id="36" idx="4"/>
          </p:cNvCxnSpPr>
          <p:nvPr/>
        </p:nvCxnSpPr>
        <p:spPr>
          <a:xfrm rot="16200000" flipV="1">
            <a:off x="1786100" y="3147285"/>
            <a:ext cx="600075" cy="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34 Elipse"/>
          <p:cNvSpPr/>
          <p:nvPr/>
        </p:nvSpPr>
        <p:spPr>
          <a:xfrm>
            <a:off x="2024222" y="3394936"/>
            <a:ext cx="114300" cy="9525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9" name="48 Conector recto"/>
          <p:cNvCxnSpPr/>
          <p:nvPr/>
        </p:nvCxnSpPr>
        <p:spPr>
          <a:xfrm rot="16200000" flipH="1">
            <a:off x="2645731" y="2997268"/>
            <a:ext cx="376240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47 Elipse"/>
          <p:cNvSpPr/>
          <p:nvPr/>
        </p:nvSpPr>
        <p:spPr>
          <a:xfrm>
            <a:off x="2786223" y="2771048"/>
            <a:ext cx="114300" cy="9525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0" name="49 Conector recto"/>
          <p:cNvCxnSpPr/>
          <p:nvPr/>
        </p:nvCxnSpPr>
        <p:spPr>
          <a:xfrm>
            <a:off x="2814801" y="3180629"/>
            <a:ext cx="204785" cy="475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4" name="33 Elipse"/>
          <p:cNvSpPr/>
          <p:nvPr/>
        </p:nvSpPr>
        <p:spPr>
          <a:xfrm>
            <a:off x="2962435" y="3142523"/>
            <a:ext cx="114300" cy="9525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>
            <a:off x="433953" y="4552104"/>
            <a:ext cx="83070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Las partes conductoras expuestas de la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subestación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 y de la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instalación BT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 junto con el punto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neutro del transformador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, se conectan a tierra a través del electrodo de tierra de la subestación.</a:t>
            </a:r>
            <a:r>
              <a:rPr lang="es-CO" sz="2000" dirty="0" smtClean="0"/>
              <a:t> </a:t>
            </a:r>
          </a:p>
          <a:p>
            <a:endParaRPr lang="es-CO" sz="1000" b="0" dirty="0" smtClean="0">
              <a:solidFill>
                <a:schemeClr val="tx1"/>
              </a:solidFill>
              <a:latin typeface="+mn-lt"/>
            </a:endParaRPr>
          </a:p>
          <a:p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Ningún valor específico de resistencia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Rp</a:t>
            </a:r>
            <a:r>
              <a:rPr lang="es-CO" sz="1400" dirty="0" smtClean="0">
                <a:solidFill>
                  <a:schemeClr val="tx1"/>
                </a:solidFill>
                <a:latin typeface="+mn-lt"/>
              </a:rPr>
              <a:t>AB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impuesto en estos casos.</a:t>
            </a:r>
          </a:p>
        </p:txBody>
      </p:sp>
      <p:sp>
        <p:nvSpPr>
          <p:cNvPr id="59" name="58 Rectángulo"/>
          <p:cNvSpPr/>
          <p:nvPr/>
        </p:nvSpPr>
        <p:spPr>
          <a:xfrm>
            <a:off x="913668" y="3688596"/>
            <a:ext cx="3255376" cy="790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b="0" dirty="0" smtClean="0">
                <a:solidFill>
                  <a:schemeClr val="tx1"/>
                </a:solidFill>
              </a:rPr>
              <a:t>Interconexión baja impedancia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60" name="59 Rectángulo"/>
          <p:cNvSpPr/>
          <p:nvPr/>
        </p:nvSpPr>
        <p:spPr>
          <a:xfrm>
            <a:off x="2200761" y="3409628"/>
            <a:ext cx="759415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Rp</a:t>
            </a:r>
            <a:r>
              <a:rPr lang="es-ES" sz="1400" dirty="0" smtClean="0">
                <a:solidFill>
                  <a:schemeClr val="tx1"/>
                </a:solidFill>
              </a:rPr>
              <a:t>AB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61" name="60 Rectángulo"/>
          <p:cNvSpPr/>
          <p:nvPr/>
        </p:nvSpPr>
        <p:spPr>
          <a:xfrm>
            <a:off x="6183826" y="3378631"/>
            <a:ext cx="80591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Rp</a:t>
            </a:r>
            <a:r>
              <a:rPr lang="es-ES" sz="1400" dirty="0" smtClean="0">
                <a:solidFill>
                  <a:schemeClr val="tx1"/>
                </a:solidFill>
              </a:rPr>
              <a:t>AB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62" name="Rectangle 4"/>
          <p:cNvSpPr txBox="1">
            <a:spLocks noChangeArrowheads="1"/>
          </p:cNvSpPr>
          <p:nvPr/>
        </p:nvSpPr>
        <p:spPr>
          <a:xfrm>
            <a:off x="464949" y="712920"/>
            <a:ext cx="8276095" cy="51924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Interconectadas (R)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" name="62 Rectángulo redondeado"/>
          <p:cNvSpPr/>
          <p:nvPr/>
        </p:nvSpPr>
        <p:spPr>
          <a:xfrm>
            <a:off x="526943" y="6013342"/>
            <a:ext cx="7718156" cy="643180"/>
          </a:xfrm>
          <a:prstGeom prst="round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0" dirty="0" smtClean="0">
                <a:solidFill>
                  <a:srgbClr val="FF0000"/>
                </a:solidFill>
              </a:rPr>
              <a:t>Ruptura posible del dieléctrico a nivel de toda la instalación si mala equipotencialidad</a:t>
            </a:r>
            <a:endParaRPr lang="es-ES" sz="2000" b="0" dirty="0">
              <a:solidFill>
                <a:srgbClr val="FF0000"/>
              </a:solidFill>
            </a:endParaRPr>
          </a:p>
        </p:txBody>
      </p:sp>
      <p:graphicFrame>
        <p:nvGraphicFramePr>
          <p:cNvPr id="64" name="63 Tabla"/>
          <p:cNvGraphicFramePr>
            <a:graphicFrameLocks noGrp="1"/>
          </p:cNvGraphicFramePr>
          <p:nvPr/>
        </p:nvGraphicFramePr>
        <p:xfrm>
          <a:off x="6390468" y="0"/>
          <a:ext cx="275353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766"/>
                <a:gridCol w="13767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subterráneo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aéreo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 a 10</a:t>
                      </a:r>
                      <a:r>
                        <a:rPr lang="el-GR" dirty="0" smtClean="0"/>
                        <a:t>Ω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 a 20</a:t>
                      </a:r>
                      <a:r>
                        <a:rPr lang="el-GR" dirty="0" smtClean="0"/>
                        <a:t>Ω</a:t>
                      </a:r>
                      <a:r>
                        <a:rPr lang="es-ES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3931" y="1214519"/>
            <a:ext cx="33147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158" y="1203783"/>
            <a:ext cx="32861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0725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ES" sz="2800" b="1" dirty="0" smtClean="0"/>
              <a:t>CONEXIÓN A TIERRA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6" name="25 Rectángulo"/>
          <p:cNvSpPr/>
          <p:nvPr/>
        </p:nvSpPr>
        <p:spPr>
          <a:xfrm>
            <a:off x="464948" y="4118152"/>
            <a:ext cx="8291593" cy="209288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Las partes conductoras expuestas de la </a:t>
            </a: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subestación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 junto con el punto </a:t>
            </a: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neutro del transformador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, se conectan a tierra a través del electrodo de tierra de la subestación.</a:t>
            </a:r>
          </a:p>
          <a:p>
            <a:pPr algn="just"/>
            <a:endParaRPr lang="es-ES" sz="1000" b="0" dirty="0" smtClean="0">
              <a:solidFill>
                <a:schemeClr val="tx1"/>
              </a:solidFill>
              <a:latin typeface="+mn-lt"/>
            </a:endParaRPr>
          </a:p>
          <a:p>
            <a:r>
              <a:rPr lang="es-ES" sz="2000" dirty="0" err="1" smtClean="0">
                <a:solidFill>
                  <a:schemeClr val="tx1"/>
                </a:solidFill>
                <a:latin typeface="+mn-lt"/>
              </a:rPr>
              <a:t>Uw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 = tensión soportada a la frecuencia industrial por los equipos de la instalación BT (2000 V)</a:t>
            </a:r>
          </a:p>
          <a:p>
            <a:pPr algn="ctr"/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Uw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 ≥ 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R</a:t>
            </a:r>
            <a:r>
              <a:rPr lang="es-ES" sz="1400" dirty="0" err="1" smtClean="0">
                <a:solidFill>
                  <a:srgbClr val="00B050"/>
                </a:solidFill>
                <a:latin typeface="+mn-lt"/>
              </a:rPr>
              <a:t>PB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.Im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 + 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Vo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es-ES" sz="20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→ 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R</a:t>
            </a:r>
            <a:r>
              <a:rPr lang="es-ES" sz="1400" dirty="0" smtClean="0">
                <a:solidFill>
                  <a:srgbClr val="00B050"/>
                </a:solidFill>
                <a:latin typeface="+mn-lt"/>
              </a:rPr>
              <a:t>PB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 ≤ (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Uw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 – 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Vo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)/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Im</a:t>
            </a:r>
            <a:endParaRPr lang="es-ES" sz="2000" i="1" dirty="0" smtClean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39" name="38 Conector recto de flecha"/>
          <p:cNvCxnSpPr/>
          <p:nvPr/>
        </p:nvCxnSpPr>
        <p:spPr>
          <a:xfrm>
            <a:off x="2134893" y="2282772"/>
            <a:ext cx="5524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>
            <a:off x="6086960" y="2313768"/>
            <a:ext cx="5524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/>
        </p:nvSpPr>
        <p:spPr>
          <a:xfrm>
            <a:off x="6571282" y="2014779"/>
            <a:ext cx="697423" cy="65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rgbClr val="0033CC"/>
                </a:solidFill>
              </a:rPr>
              <a:t>Vo</a:t>
            </a:r>
            <a:endParaRPr lang="es-ES" dirty="0">
              <a:solidFill>
                <a:srgbClr val="0033CC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88217" y="2014780"/>
            <a:ext cx="697423" cy="65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rgbClr val="0033CC"/>
                </a:solidFill>
              </a:rPr>
              <a:t>Vo</a:t>
            </a:r>
            <a:endParaRPr lang="es-ES" dirty="0">
              <a:solidFill>
                <a:srgbClr val="0033CC"/>
              </a:solidFill>
            </a:endParaRPr>
          </a:p>
        </p:txBody>
      </p:sp>
      <p:cxnSp>
        <p:nvCxnSpPr>
          <p:cNvPr id="51" name="50 Conector angular"/>
          <p:cNvCxnSpPr/>
          <p:nvPr/>
        </p:nvCxnSpPr>
        <p:spPr>
          <a:xfrm>
            <a:off x="1224043" y="2905611"/>
            <a:ext cx="709613" cy="47625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Rectángulo"/>
          <p:cNvSpPr/>
          <p:nvPr/>
        </p:nvSpPr>
        <p:spPr>
          <a:xfrm>
            <a:off x="1470240" y="2895844"/>
            <a:ext cx="697423" cy="65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rgbClr val="FF0000"/>
                </a:solidFill>
              </a:rPr>
              <a:t>Im</a:t>
            </a:r>
            <a:endParaRPr lang="es-ES" dirty="0">
              <a:solidFill>
                <a:srgbClr val="FF0000"/>
              </a:solidFill>
            </a:endParaRPr>
          </a:p>
        </p:txBody>
      </p:sp>
      <p:cxnSp>
        <p:nvCxnSpPr>
          <p:cNvPr id="53" name="52 Conector angular"/>
          <p:cNvCxnSpPr/>
          <p:nvPr/>
        </p:nvCxnSpPr>
        <p:spPr>
          <a:xfrm>
            <a:off x="5160613" y="3029595"/>
            <a:ext cx="709613" cy="47625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Rectángulo"/>
          <p:cNvSpPr/>
          <p:nvPr/>
        </p:nvSpPr>
        <p:spPr>
          <a:xfrm>
            <a:off x="5406811" y="2988832"/>
            <a:ext cx="697423" cy="65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rgbClr val="FF0000"/>
                </a:solidFill>
              </a:rPr>
              <a:t>Im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6183825" y="3440625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</a:t>
            </a:r>
            <a:r>
              <a:rPr lang="es-ES" sz="1400" dirty="0" smtClean="0">
                <a:solidFill>
                  <a:schemeClr val="tx1"/>
                </a:solidFill>
              </a:rPr>
              <a:t>PB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56" name="55 Rectángulo"/>
          <p:cNvSpPr/>
          <p:nvPr/>
        </p:nvSpPr>
        <p:spPr>
          <a:xfrm>
            <a:off x="2185263" y="3440625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</a:t>
            </a:r>
            <a:r>
              <a:rPr lang="es-ES" sz="1400" dirty="0" smtClean="0">
                <a:solidFill>
                  <a:schemeClr val="tx1"/>
                </a:solidFill>
              </a:rPr>
              <a:t>PB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4107053" y="3456123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</a:t>
            </a:r>
            <a:r>
              <a:rPr lang="es-ES" sz="1400" dirty="0" smtClean="0">
                <a:solidFill>
                  <a:schemeClr val="tx1"/>
                </a:solidFill>
              </a:rPr>
              <a:t>A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8136612" y="3456122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</a:t>
            </a:r>
            <a:r>
              <a:rPr lang="es-ES" sz="1400" dirty="0" smtClean="0">
                <a:solidFill>
                  <a:schemeClr val="tx1"/>
                </a:solidFill>
              </a:rPr>
              <a:t>A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60" name="Rectangle 4"/>
          <p:cNvSpPr txBox="1">
            <a:spLocks noChangeArrowheads="1"/>
          </p:cNvSpPr>
          <p:nvPr/>
        </p:nvSpPr>
        <p:spPr>
          <a:xfrm>
            <a:off x="464949" y="712920"/>
            <a:ext cx="8276095" cy="51924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Transformador y Neutro Interconectados (N)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2" name="61 Rectángulo redondeado"/>
          <p:cNvSpPr/>
          <p:nvPr/>
        </p:nvSpPr>
        <p:spPr>
          <a:xfrm>
            <a:off x="526943" y="6214820"/>
            <a:ext cx="7718156" cy="643180"/>
          </a:xfrm>
          <a:prstGeom prst="round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0" dirty="0" smtClean="0">
                <a:solidFill>
                  <a:srgbClr val="FF0000"/>
                </a:solidFill>
              </a:rPr>
              <a:t>Ruptura posible del dieléctrico a nivel de los equipos BT</a:t>
            </a:r>
            <a:endParaRPr lang="es-ES" sz="2000" b="0" dirty="0">
              <a:solidFill>
                <a:srgbClr val="FF0000"/>
              </a:solidFill>
            </a:endParaRPr>
          </a:p>
        </p:txBody>
      </p:sp>
      <p:graphicFrame>
        <p:nvGraphicFramePr>
          <p:cNvPr id="63" name="62 Tabla"/>
          <p:cNvGraphicFramePr>
            <a:graphicFrameLocks noGrp="1"/>
          </p:cNvGraphicFramePr>
          <p:nvPr/>
        </p:nvGraphicFramePr>
        <p:xfrm>
          <a:off x="6390468" y="0"/>
          <a:ext cx="275353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766"/>
                <a:gridCol w="13767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subterráneo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aéreo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r>
                        <a:rPr lang="el-GR" dirty="0" smtClean="0"/>
                        <a:t>Ω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</a:t>
                      </a:r>
                      <a:r>
                        <a:rPr lang="el-GR" dirty="0" smtClean="0"/>
                        <a:t>Ω</a:t>
                      </a:r>
                      <a:r>
                        <a:rPr lang="es-ES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7824" y="1219280"/>
            <a:ext cx="33909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9703" y="1235990"/>
            <a:ext cx="32480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0725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ES" sz="2800" b="1" dirty="0" smtClean="0"/>
              <a:t>CONEXIÓN A TIERRA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26" name="25 Rectángulo"/>
          <p:cNvSpPr/>
          <p:nvPr/>
        </p:nvSpPr>
        <p:spPr>
          <a:xfrm>
            <a:off x="464948" y="4211141"/>
            <a:ext cx="82760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El punto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neutro del transformador 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se conecta a tierra y separado fuera del área de influencia del electrodo de tierra de la subestación.</a:t>
            </a:r>
            <a:endParaRPr lang="es-ES" sz="2000" b="0" dirty="0" smtClean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s-ES" sz="200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algn="just"/>
            <a:r>
              <a:rPr lang="es-ES" sz="2000" dirty="0" err="1" smtClean="0">
                <a:solidFill>
                  <a:schemeClr val="tx1"/>
                </a:solidFill>
                <a:latin typeface="+mn-lt"/>
              </a:rPr>
              <a:t>Uws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 = 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tensión soportada a la frecuencia industrial por los equipos d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e la instalación BT (2000V)</a:t>
            </a:r>
          </a:p>
          <a:p>
            <a:pPr algn="ctr"/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Uws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 ≥ 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Rp.Im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 + U </a:t>
            </a:r>
            <a:r>
              <a:rPr lang="es-ES" sz="2000" dirty="0" smtClean="0">
                <a:solidFill>
                  <a:srgbClr val="00B050"/>
                </a:solidFill>
                <a:latin typeface="Times New Roman"/>
                <a:cs typeface="Times New Roman"/>
              </a:rPr>
              <a:t>→ 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Rp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 ≤ (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Uws</a:t>
            </a:r>
            <a:r>
              <a:rPr lang="es-ES" sz="2000" dirty="0" smtClean="0">
                <a:solidFill>
                  <a:srgbClr val="00B050"/>
                </a:solidFill>
                <a:latin typeface="+mn-lt"/>
              </a:rPr>
              <a:t> –  U)/</a:t>
            </a:r>
            <a:r>
              <a:rPr lang="es-ES" sz="2000" dirty="0" err="1" smtClean="0">
                <a:solidFill>
                  <a:srgbClr val="00B050"/>
                </a:solidFill>
                <a:latin typeface="+mn-lt"/>
              </a:rPr>
              <a:t>Im</a:t>
            </a:r>
            <a:endParaRPr lang="es-ES" sz="2000" i="1" dirty="0" smtClean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39" name="38 Conector recto de flecha"/>
          <p:cNvCxnSpPr/>
          <p:nvPr/>
        </p:nvCxnSpPr>
        <p:spPr>
          <a:xfrm>
            <a:off x="2165888" y="2360263"/>
            <a:ext cx="5524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 rot="5400000" flipH="1" flipV="1">
            <a:off x="7005234" y="2185261"/>
            <a:ext cx="526942" cy="1588"/>
          </a:xfrm>
          <a:prstGeom prst="straightConnector1">
            <a:avLst/>
          </a:prstGeom>
          <a:ln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/>
        </p:nvSpPr>
        <p:spPr>
          <a:xfrm>
            <a:off x="6633277" y="2061274"/>
            <a:ext cx="697423" cy="65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33CC"/>
                </a:solidFill>
              </a:rPr>
              <a:t>U</a:t>
            </a:r>
            <a:endParaRPr lang="es-ES" dirty="0">
              <a:solidFill>
                <a:srgbClr val="0033CC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603715" y="2030276"/>
            <a:ext cx="697423" cy="65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33CC"/>
                </a:solidFill>
              </a:rPr>
              <a:t>U</a:t>
            </a:r>
            <a:endParaRPr lang="es-ES" dirty="0">
              <a:solidFill>
                <a:srgbClr val="0033CC"/>
              </a:solidFill>
            </a:endParaRPr>
          </a:p>
        </p:txBody>
      </p:sp>
      <p:sp>
        <p:nvSpPr>
          <p:cNvPr id="52" name="51 Rectángulo"/>
          <p:cNvSpPr/>
          <p:nvPr/>
        </p:nvSpPr>
        <p:spPr>
          <a:xfrm>
            <a:off x="803814" y="3143815"/>
            <a:ext cx="697423" cy="65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rgbClr val="FF0000"/>
                </a:solidFill>
              </a:rPr>
              <a:t>Im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4817876" y="3143815"/>
            <a:ext cx="697423" cy="65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rgbClr val="FF0000"/>
                </a:solidFill>
              </a:rPr>
              <a:t>Im</a:t>
            </a:r>
            <a:endParaRPr lang="es-ES" dirty="0">
              <a:solidFill>
                <a:srgbClr val="FF0000"/>
              </a:solidFill>
            </a:endParaRPr>
          </a:p>
        </p:txBody>
      </p:sp>
      <p:cxnSp>
        <p:nvCxnSpPr>
          <p:cNvPr id="18" name="17 Conector recto de flecha"/>
          <p:cNvCxnSpPr/>
          <p:nvPr/>
        </p:nvCxnSpPr>
        <p:spPr>
          <a:xfrm rot="16200000" flipH="1">
            <a:off x="1369545" y="3496280"/>
            <a:ext cx="257172" cy="47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rot="16200000" flipH="1">
            <a:off x="5412020" y="3462700"/>
            <a:ext cx="257172" cy="47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4"/>
          <p:cNvSpPr txBox="1">
            <a:spLocks noChangeArrowheads="1"/>
          </p:cNvSpPr>
          <p:nvPr/>
        </p:nvSpPr>
        <p:spPr>
          <a:xfrm>
            <a:off x="464949" y="712920"/>
            <a:ext cx="8276095" cy="51924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Separadas (S)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107053" y="3456123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</a:t>
            </a:r>
            <a:r>
              <a:rPr lang="es-ES" sz="1400" dirty="0" smtClean="0">
                <a:solidFill>
                  <a:schemeClr val="tx1"/>
                </a:solidFill>
              </a:rPr>
              <a:t>A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247257" y="3409628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</a:t>
            </a:r>
            <a:r>
              <a:rPr lang="es-ES" sz="1400" dirty="0" smtClean="0">
                <a:solidFill>
                  <a:schemeClr val="tx1"/>
                </a:solidFill>
              </a:rPr>
              <a:t>B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34335" y="3409628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Rp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8136613" y="3409628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</a:t>
            </a:r>
            <a:r>
              <a:rPr lang="es-ES" sz="1400" dirty="0" smtClean="0">
                <a:solidFill>
                  <a:schemeClr val="tx1"/>
                </a:solidFill>
              </a:rPr>
              <a:t>A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6276817" y="3363133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</a:t>
            </a:r>
            <a:r>
              <a:rPr lang="es-ES" sz="1400" dirty="0" smtClean="0">
                <a:solidFill>
                  <a:schemeClr val="tx1"/>
                </a:solidFill>
              </a:rPr>
              <a:t>B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5563895" y="3363133"/>
            <a:ext cx="542440" cy="712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Rp</a:t>
            </a:r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45" name="44 Tabla"/>
          <p:cNvGraphicFramePr>
            <a:graphicFrameLocks noGrp="1"/>
          </p:cNvGraphicFramePr>
          <p:nvPr/>
        </p:nvGraphicFramePr>
        <p:xfrm>
          <a:off x="6390468" y="0"/>
          <a:ext cx="275353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766"/>
                <a:gridCol w="13767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subterráneo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aéreo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r>
                        <a:rPr lang="el-GR" dirty="0" smtClean="0"/>
                        <a:t>Ω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4</a:t>
                      </a:r>
                      <a:r>
                        <a:rPr lang="el-GR" dirty="0" smtClean="0"/>
                        <a:t>Ω</a:t>
                      </a:r>
                      <a:r>
                        <a:rPr lang="es-ES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" name="45 Rectángulo redondeado"/>
          <p:cNvSpPr/>
          <p:nvPr/>
        </p:nvSpPr>
        <p:spPr>
          <a:xfrm>
            <a:off x="526943" y="6214820"/>
            <a:ext cx="7718156" cy="643180"/>
          </a:xfrm>
          <a:prstGeom prst="round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0" dirty="0" smtClean="0">
                <a:solidFill>
                  <a:srgbClr val="FF0000"/>
                </a:solidFill>
              </a:rPr>
              <a:t>Ruptura posible del dieléctrico a nivel de los equipos BT</a:t>
            </a:r>
            <a:endParaRPr lang="es-ES" sz="20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2722</TotalTime>
  <Words>608</Words>
  <Application>Microsoft Office PowerPoint</Application>
  <PresentationFormat>Affichage à l'écran (4:3)</PresentationFormat>
  <Paragraphs>110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Tema de Office</vt:lpstr>
      <vt:lpstr>DISTRIBUCIÓN B.T</vt:lpstr>
      <vt:lpstr>CONEXIÓN A TIERRA</vt:lpstr>
      <vt:lpstr>Présentation PowerPoint</vt:lpstr>
      <vt:lpstr>¿Cómo minimizar los riesgos?</vt:lpstr>
      <vt:lpstr>CONEXIÓN A TIERRA</vt:lpstr>
      <vt:lpstr>CONEXIÓN A TIERRA</vt:lpstr>
      <vt:lpstr>CONEXIÓN A TIERRA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SÉLECTIVITÉ DES PROTECTIONS</dc:title>
  <dc:creator>delannoy</dc:creator>
  <cp:lastModifiedBy>RNR STI</cp:lastModifiedBy>
  <cp:revision>277</cp:revision>
  <dcterms:created xsi:type="dcterms:W3CDTF">2005-05-06T14:46:19Z</dcterms:created>
  <dcterms:modified xsi:type="dcterms:W3CDTF">2013-11-05T17:19:05Z</dcterms:modified>
</cp:coreProperties>
</file>