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48" r:id="rId2"/>
    <p:sldId id="352" r:id="rId3"/>
    <p:sldId id="353" r:id="rId4"/>
    <p:sldId id="334" r:id="rId5"/>
    <p:sldId id="335" r:id="rId6"/>
    <p:sldId id="355" r:id="rId7"/>
    <p:sldId id="327" r:id="rId8"/>
    <p:sldId id="326" r:id="rId9"/>
    <p:sldId id="333" r:id="rId10"/>
    <p:sldId id="337" r:id="rId11"/>
    <p:sldId id="336" r:id="rId12"/>
    <p:sldId id="332" r:id="rId13"/>
    <p:sldId id="343" r:id="rId14"/>
    <p:sldId id="345" r:id="rId15"/>
    <p:sldId id="344" r:id="rId16"/>
    <p:sldId id="329" r:id="rId17"/>
    <p:sldId id="347" r:id="rId18"/>
    <p:sldId id="356" r:id="rId19"/>
    <p:sldId id="357" r:id="rId20"/>
    <p:sldId id="359" r:id="rId21"/>
  </p:sldIdLst>
  <p:sldSz cx="8640763" cy="4856163"/>
  <p:notesSz cx="6662738" cy="9926638"/>
  <p:defaultTextStyle>
    <a:defPPr>
      <a:defRPr lang="fr-FR"/>
    </a:defPPr>
    <a:lvl1pPr marL="0" algn="l" defTabSz="385577" rtl="0" eaLnBrk="1" latinLnBrk="0" hangingPunct="1">
      <a:defRPr sz="1500" kern="1200">
        <a:solidFill>
          <a:schemeClr val="tx1"/>
        </a:solidFill>
        <a:latin typeface="+mn-lt"/>
        <a:ea typeface="+mn-ea"/>
        <a:cs typeface="+mn-cs"/>
      </a:defRPr>
    </a:lvl1pPr>
    <a:lvl2pPr marL="385577" algn="l" defTabSz="385577" rtl="0" eaLnBrk="1" latinLnBrk="0" hangingPunct="1">
      <a:defRPr sz="1500" kern="1200">
        <a:solidFill>
          <a:schemeClr val="tx1"/>
        </a:solidFill>
        <a:latin typeface="+mn-lt"/>
        <a:ea typeface="+mn-ea"/>
        <a:cs typeface="+mn-cs"/>
      </a:defRPr>
    </a:lvl2pPr>
    <a:lvl3pPr marL="771155" algn="l" defTabSz="385577" rtl="0" eaLnBrk="1" latinLnBrk="0" hangingPunct="1">
      <a:defRPr sz="1500" kern="1200">
        <a:solidFill>
          <a:schemeClr val="tx1"/>
        </a:solidFill>
        <a:latin typeface="+mn-lt"/>
        <a:ea typeface="+mn-ea"/>
        <a:cs typeface="+mn-cs"/>
      </a:defRPr>
    </a:lvl3pPr>
    <a:lvl4pPr marL="1156731" algn="l" defTabSz="385577" rtl="0" eaLnBrk="1" latinLnBrk="0" hangingPunct="1">
      <a:defRPr sz="1500" kern="1200">
        <a:solidFill>
          <a:schemeClr val="tx1"/>
        </a:solidFill>
        <a:latin typeface="+mn-lt"/>
        <a:ea typeface="+mn-ea"/>
        <a:cs typeface="+mn-cs"/>
      </a:defRPr>
    </a:lvl4pPr>
    <a:lvl5pPr marL="1542308" algn="l" defTabSz="385577" rtl="0" eaLnBrk="1" latinLnBrk="0" hangingPunct="1">
      <a:defRPr sz="1500" kern="1200">
        <a:solidFill>
          <a:schemeClr val="tx1"/>
        </a:solidFill>
        <a:latin typeface="+mn-lt"/>
        <a:ea typeface="+mn-ea"/>
        <a:cs typeface="+mn-cs"/>
      </a:defRPr>
    </a:lvl5pPr>
    <a:lvl6pPr marL="1927885" algn="l" defTabSz="385577" rtl="0" eaLnBrk="1" latinLnBrk="0" hangingPunct="1">
      <a:defRPr sz="1500" kern="1200">
        <a:solidFill>
          <a:schemeClr val="tx1"/>
        </a:solidFill>
        <a:latin typeface="+mn-lt"/>
        <a:ea typeface="+mn-ea"/>
        <a:cs typeface="+mn-cs"/>
      </a:defRPr>
    </a:lvl6pPr>
    <a:lvl7pPr marL="2313463" algn="l" defTabSz="385577" rtl="0" eaLnBrk="1" latinLnBrk="0" hangingPunct="1">
      <a:defRPr sz="1500" kern="1200">
        <a:solidFill>
          <a:schemeClr val="tx1"/>
        </a:solidFill>
        <a:latin typeface="+mn-lt"/>
        <a:ea typeface="+mn-ea"/>
        <a:cs typeface="+mn-cs"/>
      </a:defRPr>
    </a:lvl7pPr>
    <a:lvl8pPr marL="2699040" algn="l" defTabSz="385577" rtl="0" eaLnBrk="1" latinLnBrk="0" hangingPunct="1">
      <a:defRPr sz="1500" kern="1200">
        <a:solidFill>
          <a:schemeClr val="tx1"/>
        </a:solidFill>
        <a:latin typeface="+mn-lt"/>
        <a:ea typeface="+mn-ea"/>
        <a:cs typeface="+mn-cs"/>
      </a:defRPr>
    </a:lvl8pPr>
    <a:lvl9pPr marL="3084617" algn="l" defTabSz="385577"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FF99"/>
    <a:srgbClr val="FF9933"/>
    <a:srgbClr val="FF6600"/>
    <a:srgbClr val="6600CC"/>
    <a:srgbClr val="CCFF99"/>
    <a:srgbClr val="3399FF"/>
    <a:srgbClr val="FF0066"/>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56429" autoAdjust="0"/>
  </p:normalViewPr>
  <p:slideViewPr>
    <p:cSldViewPr snapToGrid="0">
      <p:cViewPr>
        <p:scale>
          <a:sx n="70" d="100"/>
          <a:sy n="70" d="100"/>
        </p:scale>
        <p:origin x="-1080" y="-42"/>
      </p:cViewPr>
      <p:guideLst>
        <p:guide orient="horz" pos="1530"/>
        <p:guide pos="272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370" y="1290"/>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Bilan!$B$16</c:f>
              <c:strCache>
                <c:ptCount val="1"/>
                <c:pt idx="0">
                  <c:v>2010</c:v>
                </c:pt>
              </c:strCache>
            </c:strRef>
          </c:tx>
          <c:dPt>
            <c:idx val="0"/>
            <c:bubble3D val="0"/>
            <c:spPr>
              <a:solidFill>
                <a:srgbClr val="FF9900"/>
              </a:solidFill>
            </c:spPr>
          </c:dPt>
          <c:dPt>
            <c:idx val="1"/>
            <c:bubble3D val="0"/>
            <c:spPr>
              <a:solidFill>
                <a:srgbClr val="FF0066"/>
              </a:solidFill>
            </c:spPr>
          </c:dPt>
          <c:dPt>
            <c:idx val="2"/>
            <c:bubble3D val="0"/>
            <c:spPr>
              <a:solidFill>
                <a:srgbClr val="CCFF33"/>
              </a:solidFill>
            </c:spPr>
          </c:dPt>
          <c:dPt>
            <c:idx val="3"/>
            <c:bubble3D val="0"/>
            <c:spPr>
              <a:solidFill>
                <a:srgbClr val="9900FF"/>
              </a:solidFill>
            </c:spPr>
          </c:dPt>
          <c:dPt>
            <c:idx val="4"/>
            <c:bubble3D val="0"/>
          </c:dPt>
          <c:dLbls>
            <c:dLbl>
              <c:idx val="0"/>
              <c:layout>
                <c:manualLayout>
                  <c:x val="-0.34106109429314441"/>
                  <c:y val="-8.8560428270156269E-2"/>
                </c:manualLayout>
              </c:layout>
              <c:tx>
                <c:rich>
                  <a:bodyPr/>
                  <a:lstStyle/>
                  <a:p>
                    <a:r>
                      <a:rPr lang="en-US" dirty="0" smtClean="0"/>
                      <a:t>CIT+SI</a:t>
                    </a:r>
                    <a:endParaRPr lang="en-US" dirty="0"/>
                  </a:p>
                  <a:p>
                    <a:r>
                      <a:rPr lang="en-US" dirty="0"/>
                      <a:t>211</a:t>
                    </a:r>
                  </a:p>
                  <a:p>
                    <a:r>
                      <a:rPr lang="en-US" dirty="0"/>
                      <a:t>58%</a:t>
                    </a:r>
                  </a:p>
                </c:rich>
              </c:tx>
              <c:showLegendKey val="0"/>
              <c:showVal val="1"/>
              <c:showCatName val="1"/>
              <c:showSerName val="0"/>
              <c:showPercent val="1"/>
              <c:showBubbleSize val="0"/>
            </c:dLbl>
            <c:dLbl>
              <c:idx val="1"/>
              <c:layout>
                <c:manualLayout>
                  <c:x val="0.24934292287889395"/>
                  <c:y val="-0.181263613259071"/>
                </c:manualLayout>
              </c:layout>
              <c:tx>
                <c:rich>
                  <a:bodyPr/>
                  <a:lstStyle/>
                  <a:p>
                    <a:r>
                      <a:rPr lang="en-US"/>
                      <a:t>SA</a:t>
                    </a:r>
                  </a:p>
                  <a:p>
                    <a:r>
                      <a:rPr lang="en-US"/>
                      <a:t>59</a:t>
                    </a:r>
                  </a:p>
                  <a:p>
                    <a:r>
                      <a:rPr lang="en-US"/>
                      <a:t>16%</a:t>
                    </a:r>
                  </a:p>
                </c:rich>
              </c:tx>
              <c:showLegendKey val="0"/>
              <c:showVal val="1"/>
              <c:showCatName val="1"/>
              <c:showSerName val="0"/>
              <c:showPercent val="1"/>
              <c:showBubbleSize val="0"/>
            </c:dLbl>
            <c:dLbl>
              <c:idx val="2"/>
              <c:layout>
                <c:manualLayout>
                  <c:x val="0.1193249276104837"/>
                  <c:y val="3.7494403287730495E-2"/>
                </c:manualLayout>
              </c:layout>
              <c:showLegendKey val="0"/>
              <c:showVal val="1"/>
              <c:showCatName val="1"/>
              <c:showSerName val="0"/>
              <c:showPercent val="1"/>
              <c:showBubbleSize val="0"/>
            </c:dLbl>
            <c:dLbl>
              <c:idx val="3"/>
              <c:layout>
                <c:manualLayout>
                  <c:x val="0.14637746281714786"/>
                  <c:y val="0.12510521983568623"/>
                </c:manualLayout>
              </c:layout>
              <c:tx>
                <c:rich>
                  <a:bodyPr/>
                  <a:lstStyle/>
                  <a:p>
                    <a:r>
                      <a:rPr lang="en-US" dirty="0" smtClean="0"/>
                      <a:t>MPS</a:t>
                    </a:r>
                  </a:p>
                  <a:p>
                    <a:r>
                      <a:rPr lang="en-US" dirty="0" smtClean="0"/>
                      <a:t>37</a:t>
                    </a:r>
                  </a:p>
                  <a:p>
                    <a:r>
                      <a:rPr lang="en-US" dirty="0" smtClean="0"/>
                      <a:t>10</a:t>
                    </a:r>
                    <a:r>
                      <a:rPr lang="en-US" dirty="0"/>
                      <a:t>%</a:t>
                    </a:r>
                  </a:p>
                </c:rich>
              </c:tx>
              <c:showLegendKey val="0"/>
              <c:showVal val="1"/>
              <c:showCatName val="1"/>
              <c:showSerName val="0"/>
              <c:showPercent val="1"/>
              <c:showBubbleSize val="0"/>
            </c:dLbl>
            <c:dLbl>
              <c:idx val="4"/>
              <c:layout>
                <c:manualLayout>
                  <c:x val="0.10448874482804565"/>
                  <c:y val="0.17374682312226247"/>
                </c:manualLayout>
              </c:layout>
              <c:tx>
                <c:rich>
                  <a:bodyPr/>
                  <a:lstStyle/>
                  <a:p>
                    <a:r>
                      <a:rPr lang="en-US" smtClean="0"/>
                      <a:t>STNUM</a:t>
                    </a:r>
                  </a:p>
                  <a:p>
                    <a:r>
                      <a:rPr lang="en-US" smtClean="0"/>
                      <a:t>33</a:t>
                    </a:r>
                  </a:p>
                  <a:p>
                    <a:r>
                      <a:rPr lang="en-US" smtClean="0"/>
                      <a:t>9</a:t>
                    </a:r>
                    <a:r>
                      <a:rPr lang="en-US"/>
                      <a:t>%</a:t>
                    </a:r>
                  </a:p>
                </c:rich>
              </c:tx>
              <c:showLegendKey val="0"/>
              <c:showVal val="1"/>
              <c:showCatName val="1"/>
              <c:showSerName val="0"/>
              <c:showPercent val="1"/>
              <c:showBubbleSize val="0"/>
            </c:dLbl>
            <c:showLegendKey val="0"/>
            <c:showVal val="1"/>
            <c:showCatName val="1"/>
            <c:showSerName val="0"/>
            <c:showPercent val="1"/>
            <c:showBubbleSize val="0"/>
            <c:showLeaderLines val="0"/>
          </c:dLbls>
          <c:cat>
            <c:strRef>
              <c:f>Bilan!$A$17:$A$21</c:f>
              <c:strCache>
                <c:ptCount val="5"/>
                <c:pt idx="0">
                  <c:v>CIT-SI</c:v>
                </c:pt>
                <c:pt idx="1">
                  <c:v>SA</c:v>
                </c:pt>
                <c:pt idx="2">
                  <c:v>DD</c:v>
                </c:pt>
                <c:pt idx="3">
                  <c:v>MPS</c:v>
                </c:pt>
                <c:pt idx="4">
                  <c:v>STNUM</c:v>
                </c:pt>
              </c:strCache>
            </c:strRef>
          </c:cat>
          <c:val>
            <c:numRef>
              <c:f>Bilan!$B$17:$B$21</c:f>
              <c:numCache>
                <c:formatCode>General</c:formatCode>
                <c:ptCount val="5"/>
                <c:pt idx="0">
                  <c:v>211</c:v>
                </c:pt>
                <c:pt idx="1">
                  <c:v>59</c:v>
                </c:pt>
                <c:pt idx="2">
                  <c:v>23</c:v>
                </c:pt>
                <c:pt idx="3">
                  <c:v>37</c:v>
                </c:pt>
                <c:pt idx="4">
                  <c:v>33</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txPr>
    <a:bodyPr/>
    <a:lstStyle/>
    <a:p>
      <a:pPr>
        <a:defRPr sz="1600" b="1"/>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05278340392853"/>
          <c:y val="6.9096570989925846E-2"/>
        </c:manualLayout>
      </c:layout>
      <c:overlay val="0"/>
      <c:txPr>
        <a:bodyPr/>
        <a:lstStyle/>
        <a:p>
          <a:pPr>
            <a:defRPr sz="2000"/>
          </a:pPr>
          <a:endParaRPr lang="fr-FR"/>
        </a:p>
      </c:txPr>
    </c:title>
    <c:autoTitleDeleted val="0"/>
    <c:plotArea>
      <c:layout/>
      <c:pieChart>
        <c:varyColors val="1"/>
        <c:ser>
          <c:idx val="0"/>
          <c:order val="0"/>
          <c:tx>
            <c:strRef>
              <c:f>'Bilan Voeux'!$A$3</c:f>
              <c:strCache>
                <c:ptCount val="1"/>
                <c:pt idx="0">
                  <c:v>CIT-SI</c:v>
                </c:pt>
              </c:strCache>
            </c:strRef>
          </c:tx>
          <c:dPt>
            <c:idx val="0"/>
            <c:bubble3D val="0"/>
            <c:spPr>
              <a:solidFill>
                <a:srgbClr val="FFFF00"/>
              </a:solidFill>
            </c:spPr>
          </c:dPt>
          <c:dPt>
            <c:idx val="1"/>
            <c:bubble3D val="0"/>
            <c:spPr>
              <a:solidFill>
                <a:srgbClr val="6600CC"/>
              </a:solidFill>
            </c:spPr>
          </c:dPt>
          <c:dPt>
            <c:idx val="2"/>
            <c:bubble3D val="0"/>
            <c:spPr>
              <a:solidFill>
                <a:srgbClr val="0066FF"/>
              </a:solidFill>
            </c:spPr>
          </c:dPt>
          <c:dPt>
            <c:idx val="3"/>
            <c:bubble3D val="0"/>
            <c:spPr>
              <a:solidFill>
                <a:schemeClr val="bg1">
                  <a:lumMod val="85000"/>
                </a:schemeClr>
              </a:solidFill>
            </c:spPr>
          </c:dPt>
          <c:dLbls>
            <c:dLbl>
              <c:idx val="0"/>
              <c:layout>
                <c:manualLayout>
                  <c:x val="-8.652071302587197E-2"/>
                  <c:y val="0.22184237386993291"/>
                </c:manualLayout>
              </c:layout>
              <c:tx>
                <c:rich>
                  <a:bodyPr/>
                  <a:lstStyle/>
                  <a:p>
                    <a:r>
                      <a:rPr lang="en-US"/>
                      <a:t>S-SVT</a:t>
                    </a:r>
                  </a:p>
                  <a:p>
                    <a:r>
                      <a:rPr lang="en-US"/>
                      <a:t>20</a:t>
                    </a:r>
                  </a:p>
                  <a:p>
                    <a:r>
                      <a:rPr lang="en-US"/>
                      <a:t>10%</a:t>
                    </a:r>
                  </a:p>
                </c:rich>
              </c:tx>
              <c:showLegendKey val="0"/>
              <c:showVal val="1"/>
              <c:showCatName val="1"/>
              <c:showSerName val="0"/>
              <c:showPercent val="1"/>
              <c:showBubbleSize val="0"/>
            </c:dLbl>
            <c:dLbl>
              <c:idx val="1"/>
              <c:layout>
                <c:manualLayout>
                  <c:x val="-0.18423671186925331"/>
                  <c:y val="-4.9733522892971713E-2"/>
                </c:manualLayout>
              </c:layout>
              <c:tx>
                <c:rich>
                  <a:bodyPr/>
                  <a:lstStyle/>
                  <a:p>
                    <a:pPr>
                      <a:defRPr>
                        <a:solidFill>
                          <a:schemeClr val="bg1"/>
                        </a:solidFill>
                      </a:defRPr>
                    </a:pPr>
                    <a:r>
                      <a:rPr lang="en-US" dirty="0">
                        <a:solidFill>
                          <a:schemeClr val="bg1"/>
                        </a:solidFill>
                      </a:rPr>
                      <a:t>S-SI</a:t>
                    </a:r>
                  </a:p>
                  <a:p>
                    <a:pPr>
                      <a:defRPr>
                        <a:solidFill>
                          <a:schemeClr val="bg1"/>
                        </a:solidFill>
                      </a:defRPr>
                    </a:pPr>
                    <a:r>
                      <a:rPr lang="en-US" dirty="0">
                        <a:solidFill>
                          <a:schemeClr val="bg1"/>
                        </a:solidFill>
                      </a:rPr>
                      <a:t>68</a:t>
                    </a:r>
                  </a:p>
                  <a:p>
                    <a:pPr>
                      <a:defRPr>
                        <a:solidFill>
                          <a:schemeClr val="bg1"/>
                        </a:solidFill>
                      </a:defRPr>
                    </a:pPr>
                    <a:r>
                      <a:rPr lang="en-US" dirty="0" smtClean="0">
                        <a:solidFill>
                          <a:schemeClr val="bg1"/>
                        </a:solidFill>
                      </a:rPr>
                      <a:t>32%</a:t>
                    </a:r>
                    <a:endParaRPr lang="en-US" dirty="0">
                      <a:solidFill>
                        <a:schemeClr val="bg1"/>
                      </a:solidFill>
                    </a:endParaRPr>
                  </a:p>
                </c:rich>
              </c:tx>
              <c:spPr/>
              <c:showLegendKey val="0"/>
              <c:showVal val="1"/>
              <c:showCatName val="1"/>
              <c:showSerName val="0"/>
              <c:showPercent val="1"/>
              <c:showBubbleSize val="0"/>
            </c:dLbl>
            <c:dLbl>
              <c:idx val="2"/>
              <c:layout>
                <c:manualLayout>
                  <c:x val="0.19240709384190358"/>
                  <c:y val="-5.3205745115193936E-2"/>
                </c:manualLayout>
              </c:layout>
              <c:tx>
                <c:rich>
                  <a:bodyPr/>
                  <a:lstStyle/>
                  <a:p>
                    <a:pPr>
                      <a:defRPr>
                        <a:solidFill>
                          <a:schemeClr val="bg1"/>
                        </a:solidFill>
                      </a:defRPr>
                    </a:pPr>
                    <a:r>
                      <a:rPr lang="en-US" dirty="0">
                        <a:solidFill>
                          <a:schemeClr val="bg1"/>
                        </a:solidFill>
                      </a:rPr>
                      <a:t>STI2D</a:t>
                    </a:r>
                  </a:p>
                  <a:p>
                    <a:pPr>
                      <a:defRPr>
                        <a:solidFill>
                          <a:schemeClr val="bg1"/>
                        </a:solidFill>
                      </a:defRPr>
                    </a:pPr>
                    <a:r>
                      <a:rPr lang="en-US" dirty="0">
                        <a:solidFill>
                          <a:schemeClr val="bg1"/>
                        </a:solidFill>
                      </a:rPr>
                      <a:t>108</a:t>
                    </a:r>
                  </a:p>
                  <a:p>
                    <a:pPr>
                      <a:defRPr>
                        <a:solidFill>
                          <a:schemeClr val="bg1"/>
                        </a:solidFill>
                      </a:defRPr>
                    </a:pPr>
                    <a:r>
                      <a:rPr lang="en-US" dirty="0" smtClean="0">
                        <a:solidFill>
                          <a:schemeClr val="bg1"/>
                        </a:solidFill>
                      </a:rPr>
                      <a:t>51%</a:t>
                    </a:r>
                    <a:endParaRPr lang="en-US" dirty="0">
                      <a:solidFill>
                        <a:schemeClr val="bg1"/>
                      </a:solidFill>
                    </a:endParaRPr>
                  </a:p>
                </c:rich>
              </c:tx>
              <c:spPr/>
              <c:showLegendKey val="0"/>
              <c:showVal val="1"/>
              <c:showCatName val="1"/>
              <c:showSerName val="0"/>
              <c:showPercent val="1"/>
              <c:showBubbleSize val="0"/>
            </c:dLbl>
            <c:dLbl>
              <c:idx val="3"/>
              <c:layout>
                <c:manualLayout>
                  <c:x val="5.3548475671310318E-2"/>
                  <c:y val="0.22389909594634005"/>
                </c:manualLayout>
              </c:layout>
              <c:tx>
                <c:rich>
                  <a:bodyPr/>
                  <a:lstStyle/>
                  <a:p>
                    <a:r>
                      <a:rPr lang="en-US"/>
                      <a:t>Autre</a:t>
                    </a:r>
                  </a:p>
                  <a:p>
                    <a:r>
                      <a:rPr lang="en-US"/>
                      <a:t>15</a:t>
                    </a:r>
                  </a:p>
                  <a:p>
                    <a:r>
                      <a:rPr lang="en-US"/>
                      <a:t>7%</a:t>
                    </a:r>
                  </a:p>
                </c:rich>
              </c:tx>
              <c:showLegendKey val="0"/>
              <c:showVal val="1"/>
              <c:showCatName val="1"/>
              <c:showSerName val="0"/>
              <c:showPercent val="1"/>
              <c:showBubbleSize val="0"/>
            </c:dLbl>
            <c:showLegendKey val="0"/>
            <c:showVal val="1"/>
            <c:showCatName val="1"/>
            <c:showSerName val="0"/>
            <c:showPercent val="1"/>
            <c:showBubbleSize val="0"/>
            <c:showLeaderLines val="0"/>
          </c:dLbls>
          <c:cat>
            <c:strRef>
              <c:f>'Bilan Voeux'!$B$2:$E$2</c:f>
              <c:strCache>
                <c:ptCount val="4"/>
                <c:pt idx="0">
                  <c:v>S-SVT</c:v>
                </c:pt>
                <c:pt idx="1">
                  <c:v>S-SI</c:v>
                </c:pt>
                <c:pt idx="2">
                  <c:v>STI2D</c:v>
                </c:pt>
                <c:pt idx="3">
                  <c:v>Autre</c:v>
                </c:pt>
              </c:strCache>
            </c:strRef>
          </c:cat>
          <c:val>
            <c:numRef>
              <c:f>'Bilan Voeux'!$B$3:$E$3</c:f>
              <c:numCache>
                <c:formatCode>General</c:formatCode>
                <c:ptCount val="4"/>
                <c:pt idx="0">
                  <c:v>20</c:v>
                </c:pt>
                <c:pt idx="1">
                  <c:v>68</c:v>
                </c:pt>
                <c:pt idx="2">
                  <c:v>108</c:v>
                </c:pt>
                <c:pt idx="3">
                  <c:v>15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400" b="1"/>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F9338695-DDB6-1B4A-A89A-EF3AC924C032}" type="datetimeFigureOut">
              <a:rPr lang="fr-FR" smtClean="0"/>
              <a:pPr/>
              <a:t>09/05/2011</a:t>
            </a:fld>
            <a:endParaRPr lang="fr-FR"/>
          </a:p>
        </p:txBody>
      </p:sp>
      <p:sp>
        <p:nvSpPr>
          <p:cNvPr id="4" name="Espace réservé du pied de page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7AD4730B-F844-D044-B478-287543F5638B}" type="slidenum">
              <a:rPr lang="fr-FR" smtClean="0"/>
              <a:pPr/>
              <a:t>‹N°›</a:t>
            </a:fld>
            <a:endParaRPr lang="fr-FR"/>
          </a:p>
        </p:txBody>
      </p:sp>
    </p:spTree>
    <p:extLst>
      <p:ext uri="{BB962C8B-B14F-4D97-AF65-F5344CB8AC3E}">
        <p14:creationId xmlns:p14="http://schemas.microsoft.com/office/powerpoint/2010/main" val="3738921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78050BFF-80E5-6D43-9D9F-15A41DA5AFC1}" type="datetimeFigureOut">
              <a:rPr lang="fr-FR" smtClean="0"/>
              <a:pPr/>
              <a:t>09/05/2011</a:t>
            </a:fld>
            <a:endParaRPr lang="fr-FR"/>
          </a:p>
        </p:txBody>
      </p:sp>
      <p:sp>
        <p:nvSpPr>
          <p:cNvPr id="4" name="Espace réservé de l'image des diapositives 3"/>
          <p:cNvSpPr>
            <a:spLocks noGrp="1" noRot="1" noChangeAspect="1"/>
          </p:cNvSpPr>
          <p:nvPr>
            <p:ph type="sldImg" idx="2"/>
          </p:nvPr>
        </p:nvSpPr>
        <p:spPr>
          <a:xfrm>
            <a:off x="20638" y="744538"/>
            <a:ext cx="6621462"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B20A6040-5169-7146-AAE8-FB5A3FB82C3A}" type="slidenum">
              <a:rPr lang="fr-FR" smtClean="0"/>
              <a:pPr/>
              <a:t>‹N°›</a:t>
            </a:fld>
            <a:endParaRPr lang="fr-FR"/>
          </a:p>
        </p:txBody>
      </p:sp>
    </p:spTree>
    <p:extLst>
      <p:ext uri="{BB962C8B-B14F-4D97-AF65-F5344CB8AC3E}">
        <p14:creationId xmlns:p14="http://schemas.microsoft.com/office/powerpoint/2010/main" val="1707186429"/>
      </p:ext>
    </p:extLst>
  </p:cSld>
  <p:clrMap bg1="lt1" tx1="dk1" bg2="lt2" tx2="dk2" accent1="accent1" accent2="accent2" accent3="accent3" accent4="accent4" accent5="accent5" accent6="accent6" hlink="hlink" folHlink="folHlink"/>
  <p:notesStyle>
    <a:lvl1pPr marL="0" algn="l" defTabSz="385577" rtl="0" eaLnBrk="1" latinLnBrk="0" hangingPunct="1">
      <a:defRPr sz="1000" kern="1200">
        <a:solidFill>
          <a:schemeClr val="tx1"/>
        </a:solidFill>
        <a:latin typeface="+mn-lt"/>
        <a:ea typeface="+mn-ea"/>
        <a:cs typeface="+mn-cs"/>
      </a:defRPr>
    </a:lvl1pPr>
    <a:lvl2pPr marL="385577" algn="l" defTabSz="385577" rtl="0" eaLnBrk="1" latinLnBrk="0" hangingPunct="1">
      <a:defRPr sz="1000" kern="1200">
        <a:solidFill>
          <a:schemeClr val="tx1"/>
        </a:solidFill>
        <a:latin typeface="+mn-lt"/>
        <a:ea typeface="+mn-ea"/>
        <a:cs typeface="+mn-cs"/>
      </a:defRPr>
    </a:lvl2pPr>
    <a:lvl3pPr marL="771155" algn="l" defTabSz="385577" rtl="0" eaLnBrk="1" latinLnBrk="0" hangingPunct="1">
      <a:defRPr sz="1000" kern="1200">
        <a:solidFill>
          <a:schemeClr val="tx1"/>
        </a:solidFill>
        <a:latin typeface="+mn-lt"/>
        <a:ea typeface="+mn-ea"/>
        <a:cs typeface="+mn-cs"/>
      </a:defRPr>
    </a:lvl3pPr>
    <a:lvl4pPr marL="1156731" algn="l" defTabSz="385577" rtl="0" eaLnBrk="1" latinLnBrk="0" hangingPunct="1">
      <a:defRPr sz="1000" kern="1200">
        <a:solidFill>
          <a:schemeClr val="tx1"/>
        </a:solidFill>
        <a:latin typeface="+mn-lt"/>
        <a:ea typeface="+mn-ea"/>
        <a:cs typeface="+mn-cs"/>
      </a:defRPr>
    </a:lvl4pPr>
    <a:lvl5pPr marL="1542308" algn="l" defTabSz="385577" rtl="0" eaLnBrk="1" latinLnBrk="0" hangingPunct="1">
      <a:defRPr sz="1000" kern="1200">
        <a:solidFill>
          <a:schemeClr val="tx1"/>
        </a:solidFill>
        <a:latin typeface="+mn-lt"/>
        <a:ea typeface="+mn-ea"/>
        <a:cs typeface="+mn-cs"/>
      </a:defRPr>
    </a:lvl5pPr>
    <a:lvl6pPr marL="1927885" algn="l" defTabSz="385577" rtl="0" eaLnBrk="1" latinLnBrk="0" hangingPunct="1">
      <a:defRPr sz="1000" kern="1200">
        <a:solidFill>
          <a:schemeClr val="tx1"/>
        </a:solidFill>
        <a:latin typeface="+mn-lt"/>
        <a:ea typeface="+mn-ea"/>
        <a:cs typeface="+mn-cs"/>
      </a:defRPr>
    </a:lvl6pPr>
    <a:lvl7pPr marL="2313463" algn="l" defTabSz="385577" rtl="0" eaLnBrk="1" latinLnBrk="0" hangingPunct="1">
      <a:defRPr sz="1000" kern="1200">
        <a:solidFill>
          <a:schemeClr val="tx1"/>
        </a:solidFill>
        <a:latin typeface="+mn-lt"/>
        <a:ea typeface="+mn-ea"/>
        <a:cs typeface="+mn-cs"/>
      </a:defRPr>
    </a:lvl7pPr>
    <a:lvl8pPr marL="2699040" algn="l" defTabSz="385577" rtl="0" eaLnBrk="1" latinLnBrk="0" hangingPunct="1">
      <a:defRPr sz="1000" kern="1200">
        <a:solidFill>
          <a:schemeClr val="tx1"/>
        </a:solidFill>
        <a:latin typeface="+mn-lt"/>
        <a:ea typeface="+mn-ea"/>
        <a:cs typeface="+mn-cs"/>
      </a:defRPr>
    </a:lvl8pPr>
    <a:lvl9pPr marL="3084617" algn="l" defTabSz="38557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ctr">
              <a:spcBef>
                <a:spcPts val="600"/>
              </a:spcBef>
              <a:spcAft>
                <a:spcPts val="600"/>
              </a:spcAft>
            </a:pPr>
            <a:endParaRPr lang="fr-FR" sz="4000" b="1" kern="1200" dirty="0" smtClean="0">
              <a:solidFill>
                <a:srgbClr val="0066FF"/>
              </a:solidFill>
              <a:effectLst/>
              <a:latin typeface="+mn-lt"/>
              <a:ea typeface="+mn-ea"/>
              <a:cs typeface="+mn-cs"/>
            </a:endParaRPr>
          </a:p>
          <a:p>
            <a:pPr algn="ctr">
              <a:spcBef>
                <a:spcPts val="600"/>
              </a:spcBef>
              <a:spcAft>
                <a:spcPts val="600"/>
              </a:spcAft>
            </a:pPr>
            <a:endParaRPr lang="fr-FR" sz="4000" b="1" kern="1200" dirty="0" smtClean="0">
              <a:solidFill>
                <a:srgbClr val="0066FF"/>
              </a:solidFill>
              <a:effectLst/>
              <a:latin typeface="+mn-lt"/>
              <a:ea typeface="+mn-ea"/>
              <a:cs typeface="+mn-cs"/>
            </a:endParaRPr>
          </a:p>
          <a:p>
            <a:pPr algn="ctr">
              <a:spcBef>
                <a:spcPts val="600"/>
              </a:spcBef>
              <a:spcAft>
                <a:spcPts val="600"/>
              </a:spcAft>
            </a:pPr>
            <a:r>
              <a:rPr lang="fr-FR" sz="4000" b="1" kern="1200" dirty="0" smtClean="0">
                <a:solidFill>
                  <a:srgbClr val="0066FF"/>
                </a:solidFill>
                <a:effectLst/>
                <a:latin typeface="+mn-lt"/>
                <a:ea typeface="+mn-ea"/>
                <a:cs typeface="+mn-cs"/>
              </a:rPr>
              <a:t>Séminaire SI – CIT</a:t>
            </a:r>
          </a:p>
          <a:p>
            <a:pPr algn="ctr">
              <a:spcBef>
                <a:spcPts val="600"/>
              </a:spcBef>
              <a:spcAft>
                <a:spcPts val="600"/>
              </a:spcAft>
            </a:pPr>
            <a:r>
              <a:rPr lang="fr-FR" sz="4000" b="1" kern="1200" dirty="0" smtClean="0">
                <a:solidFill>
                  <a:srgbClr val="0066FF"/>
                </a:solidFill>
                <a:effectLst/>
                <a:latin typeface="+mn-lt"/>
                <a:ea typeface="+mn-ea"/>
                <a:cs typeface="+mn-cs"/>
              </a:rPr>
              <a:t>10 mai 2011</a:t>
            </a:r>
          </a:p>
          <a:p>
            <a:pPr algn="ctr">
              <a:spcBef>
                <a:spcPts val="600"/>
              </a:spcBef>
              <a:spcAft>
                <a:spcPts val="600"/>
              </a:spcAft>
            </a:pPr>
            <a:r>
              <a:rPr lang="fr-FR" sz="4000" b="1" kern="1200" dirty="0" smtClean="0">
                <a:solidFill>
                  <a:srgbClr val="0066FF"/>
                </a:solidFill>
                <a:effectLst/>
                <a:latin typeface="+mn-lt"/>
                <a:ea typeface="+mn-ea"/>
                <a:cs typeface="+mn-cs"/>
              </a:rPr>
              <a:t>Lycée Raspail - Paris</a:t>
            </a:r>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3970681"/>
          </a:xfrm>
        </p:spPr>
        <p:txBody>
          <a:bodyPr>
            <a:normAutofit/>
          </a:bodyPr>
          <a:lstStyle/>
          <a:p>
            <a:pPr marL="0" marR="0" indent="0" algn="just" defTabSz="385577" rtl="0" eaLnBrk="1" fontAlgn="auto" latinLnBrk="0" hangingPunct="1">
              <a:lnSpc>
                <a:spcPct val="100000"/>
              </a:lnSpc>
              <a:spcBef>
                <a:spcPts val="600"/>
              </a:spcBef>
              <a:spcAft>
                <a:spcPts val="600"/>
              </a:spcAft>
              <a:buClrTx/>
              <a:buSzTx/>
              <a:buFontTx/>
              <a:buNone/>
              <a:tabLst/>
              <a:defRPr/>
            </a:pPr>
            <a:r>
              <a:rPr lang="fr-FR" sz="1400" dirty="0" smtClean="0"/>
              <a:t>L’élève a choisi d’aborder le thème « </a:t>
            </a:r>
            <a:r>
              <a:rPr lang="fr-FR" sz="1400" dirty="0" err="1" smtClean="0"/>
              <a:t>Powerball</a:t>
            </a:r>
            <a:r>
              <a:rPr lang="fr-FR" sz="1400" dirty="0" smtClean="0"/>
              <a:t> ». L’enseignant lui précise</a:t>
            </a:r>
            <a:r>
              <a:rPr lang="fr-FR" sz="1400" baseline="0" dirty="0" smtClean="0"/>
              <a:t> qu’il devra, avec son binôme, traiter dans l’ordre les activités CIT1, CIT2, SI2 et SI1.</a:t>
            </a:r>
          </a:p>
          <a:p>
            <a:pPr marL="671327" marR="0" lvl="1" indent="-285750" algn="just" defTabSz="385577" rtl="0" eaLnBrk="1" fontAlgn="auto" latinLnBrk="0" hangingPunct="1">
              <a:lnSpc>
                <a:spcPct val="100000"/>
              </a:lnSpc>
              <a:spcBef>
                <a:spcPts val="600"/>
              </a:spcBef>
              <a:spcAft>
                <a:spcPts val="600"/>
              </a:spcAft>
              <a:buClrTx/>
              <a:buSzTx/>
              <a:buFont typeface="Wingdings" pitchFamily="2" charset="2"/>
              <a:buChar char="§"/>
              <a:tabLst/>
              <a:defRPr/>
            </a:pPr>
            <a:r>
              <a:rPr lang="fr-FR" sz="1400" baseline="0" dirty="0" smtClean="0"/>
              <a:t>CIT 1 : Recherches sur les produits concurrents et étude comparative</a:t>
            </a:r>
          </a:p>
          <a:p>
            <a:pPr marL="671327" marR="0" lvl="1" indent="-285750" algn="just" defTabSz="385577" rtl="0" eaLnBrk="1" fontAlgn="auto" latinLnBrk="0" hangingPunct="1">
              <a:lnSpc>
                <a:spcPct val="100000"/>
              </a:lnSpc>
              <a:spcBef>
                <a:spcPts val="600"/>
              </a:spcBef>
              <a:spcAft>
                <a:spcPts val="600"/>
              </a:spcAft>
              <a:buClrTx/>
              <a:buSzTx/>
              <a:buFont typeface="Wingdings" pitchFamily="2" charset="2"/>
              <a:buChar char="§"/>
              <a:tabLst/>
              <a:defRPr/>
            </a:pPr>
            <a:r>
              <a:rPr lang="fr-FR" sz="1400" baseline="0" dirty="0" smtClean="0"/>
              <a:t>CIT 2 : Étude des techniques de lancement (démarrage) de la </a:t>
            </a:r>
            <a:r>
              <a:rPr lang="fr-FR" sz="1400" baseline="0" dirty="0" err="1" smtClean="0"/>
              <a:t>Powerball</a:t>
            </a:r>
            <a:r>
              <a:rPr lang="fr-FR" sz="1400" baseline="0" dirty="0" smtClean="0"/>
              <a:t>. Ensuite propositions d’évolution de la </a:t>
            </a:r>
            <a:r>
              <a:rPr lang="fr-FR" sz="1400" baseline="0" dirty="0" err="1" smtClean="0"/>
              <a:t>Powerball</a:t>
            </a:r>
            <a:r>
              <a:rPr lang="fr-FR" sz="1400" baseline="0" dirty="0" smtClean="0"/>
              <a:t> pour envisager la rééducation d’articulations autres que celles du poignet.</a:t>
            </a:r>
          </a:p>
          <a:p>
            <a:pPr marL="671327" marR="0" lvl="1" indent="-285750" algn="just" defTabSz="385577" rtl="0" eaLnBrk="1" fontAlgn="auto" latinLnBrk="0" hangingPunct="1">
              <a:lnSpc>
                <a:spcPct val="100000"/>
              </a:lnSpc>
              <a:spcBef>
                <a:spcPts val="600"/>
              </a:spcBef>
              <a:spcAft>
                <a:spcPts val="600"/>
              </a:spcAft>
              <a:buClrTx/>
              <a:buSzTx/>
              <a:buFont typeface="Wingdings" pitchFamily="2" charset="2"/>
              <a:buChar char="§"/>
              <a:tabLst/>
              <a:defRPr/>
            </a:pPr>
            <a:r>
              <a:rPr lang="fr-FR" sz="1400" baseline="0" dirty="0" smtClean="0"/>
              <a:t>SI2 : Étude des fonctions techniques et fonctions d’estime de la </a:t>
            </a:r>
            <a:r>
              <a:rPr lang="fr-FR" sz="1400" baseline="0" dirty="0" err="1" smtClean="0"/>
              <a:t>Powerball</a:t>
            </a:r>
            <a:r>
              <a:rPr lang="fr-FR" sz="1400" baseline="0" dirty="0" smtClean="0"/>
              <a:t>.</a:t>
            </a:r>
          </a:p>
          <a:p>
            <a:pPr marL="671327" marR="0" lvl="1" indent="-285750" algn="just" defTabSz="385577" rtl="0" eaLnBrk="1" fontAlgn="auto" latinLnBrk="0" hangingPunct="1">
              <a:lnSpc>
                <a:spcPct val="100000"/>
              </a:lnSpc>
              <a:spcBef>
                <a:spcPts val="600"/>
              </a:spcBef>
              <a:spcAft>
                <a:spcPts val="600"/>
              </a:spcAft>
              <a:buClrTx/>
              <a:buSzTx/>
              <a:buFont typeface="Wingdings" pitchFamily="2" charset="2"/>
              <a:buChar char="§"/>
              <a:tabLst/>
              <a:defRPr/>
            </a:pPr>
            <a:r>
              <a:rPr lang="fr-FR" sz="1400" baseline="0" dirty="0" smtClean="0"/>
              <a:t>SI1 : Étude cinématique. Voir la photo avec </a:t>
            </a:r>
            <a:r>
              <a:rPr lang="fr-FR" sz="1400" baseline="0" dirty="0" err="1" smtClean="0"/>
              <a:t>Powerball</a:t>
            </a:r>
            <a:r>
              <a:rPr lang="fr-FR" sz="1400" baseline="0" dirty="0" smtClean="0"/>
              <a:t> démontée et maquette numérique.</a:t>
            </a:r>
            <a:endParaRPr lang="fr-FR" sz="1400" dirty="0" smtClean="0"/>
          </a:p>
          <a:p>
            <a:pPr>
              <a:buFont typeface="Wingdings" pitchFamily="2" charset="2"/>
              <a:buChar char="Ø"/>
            </a:pPr>
            <a:endParaRPr lang="fr-FR" sz="12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3970681"/>
          </a:xfrm>
        </p:spPr>
        <p:txBody>
          <a:bodyPr>
            <a:normAutofit/>
          </a:bodyPr>
          <a:lstStyle/>
          <a:p>
            <a:pPr algn="just">
              <a:spcBef>
                <a:spcPts val="600"/>
              </a:spcBef>
              <a:spcAft>
                <a:spcPts val="600"/>
              </a:spcAft>
              <a:buFont typeface="Wingdings" pitchFamily="2" charset="2"/>
              <a:buNone/>
            </a:pPr>
            <a:r>
              <a:rPr lang="fr-FR" sz="1400" dirty="0" smtClean="0"/>
              <a:t>Le deuxième thème choisi est celui de la Wii.</a:t>
            </a:r>
          </a:p>
          <a:p>
            <a:pPr marL="671327" lvl="1" indent="-285750" algn="just">
              <a:spcBef>
                <a:spcPts val="600"/>
              </a:spcBef>
              <a:spcAft>
                <a:spcPts val="600"/>
              </a:spcAft>
              <a:buFont typeface="Wingdings" pitchFamily="2" charset="2"/>
              <a:buChar char="§"/>
            </a:pPr>
            <a:r>
              <a:rPr lang="fr-FR" sz="1400" dirty="0" smtClean="0"/>
              <a:t>SI1 : Quelle technologie permet de mesurer l’accélération sur la </a:t>
            </a:r>
            <a:r>
              <a:rPr lang="fr-FR" sz="1400" dirty="0" err="1" smtClean="0"/>
              <a:t>Wiimote</a:t>
            </a:r>
            <a:r>
              <a:rPr lang="fr-FR" sz="1400" dirty="0" smtClean="0"/>
              <a:t> ?</a:t>
            </a:r>
          </a:p>
          <a:p>
            <a:pPr marL="671327" lvl="1" indent="-285750" algn="just">
              <a:spcBef>
                <a:spcPts val="600"/>
              </a:spcBef>
              <a:spcAft>
                <a:spcPts val="600"/>
              </a:spcAft>
              <a:buFont typeface="Wingdings" pitchFamily="2" charset="2"/>
              <a:buChar char="§"/>
            </a:pPr>
            <a:r>
              <a:rPr lang="fr-FR" sz="1400" dirty="0" smtClean="0"/>
              <a:t>SI2 : Poursuite du travail réalisé sur l’activité SI1</a:t>
            </a:r>
            <a:r>
              <a:rPr lang="fr-FR" sz="1400" baseline="0" dirty="0" smtClean="0"/>
              <a:t> avec utilisation d’un logiciel (développé en interne par un enseignant en CPGE à Loritz) permettant l’acquisition, la visualisation et l’interprétation du signal d’accélération de la </a:t>
            </a:r>
            <a:r>
              <a:rPr lang="fr-FR" sz="1400" baseline="0" dirty="0" err="1" smtClean="0"/>
              <a:t>Wiimote</a:t>
            </a:r>
            <a:r>
              <a:rPr lang="fr-FR" sz="1400" baseline="0" dirty="0" smtClean="0"/>
              <a:t>.</a:t>
            </a:r>
          </a:p>
          <a:p>
            <a:pPr marL="671327" lvl="1" indent="-285750" algn="just">
              <a:spcBef>
                <a:spcPts val="600"/>
              </a:spcBef>
              <a:spcAft>
                <a:spcPts val="600"/>
              </a:spcAft>
              <a:buFont typeface="Wingdings" pitchFamily="2" charset="2"/>
              <a:buChar char="§"/>
            </a:pPr>
            <a:r>
              <a:rPr lang="fr-FR" sz="1400" baseline="0" dirty="0" smtClean="0"/>
              <a:t>CIT 1 : Étude comparative avec la Xbox 360 et la Playstation 3</a:t>
            </a:r>
          </a:p>
          <a:p>
            <a:pPr marL="671327" lvl="1" indent="-285750" algn="just">
              <a:spcBef>
                <a:spcPts val="600"/>
              </a:spcBef>
              <a:spcAft>
                <a:spcPts val="600"/>
              </a:spcAft>
              <a:buFont typeface="Wingdings" pitchFamily="2" charset="2"/>
              <a:buChar char="§"/>
            </a:pPr>
            <a:r>
              <a:rPr lang="fr-FR" sz="1400" baseline="0" dirty="0" smtClean="0"/>
              <a:t>CIT 2 : La Wii qui était à la pointe de l’innovation fin 2006 est aujourd’hui dépassée. </a:t>
            </a:r>
            <a:r>
              <a:rPr lang="fr-FR" sz="1400" baseline="0" dirty="0" smtClean="0"/>
              <a:t>Quels </a:t>
            </a:r>
            <a:r>
              <a:rPr lang="fr-FR" sz="1400" baseline="0" dirty="0" smtClean="0"/>
              <a:t>sont les </a:t>
            </a:r>
            <a:r>
              <a:rPr lang="fr-FR" sz="1400" baseline="0" dirty="0" smtClean="0"/>
              <a:t>outils, les </a:t>
            </a:r>
            <a:r>
              <a:rPr lang="fr-FR" sz="1400" baseline="0" dirty="0" smtClean="0"/>
              <a:t>stratégies et la démarche d’innovation chez </a:t>
            </a:r>
            <a:r>
              <a:rPr lang="fr-FR" sz="1400" baseline="0" dirty="0" smtClean="0"/>
              <a:t>Nintendo ?</a:t>
            </a:r>
            <a:endParaRPr lang="fr-FR" sz="1400" baseline="0" dirty="0" smtClean="0"/>
          </a:p>
          <a:p>
            <a:pPr marL="671327" lvl="1" indent="-285750">
              <a:spcBef>
                <a:spcPts val="600"/>
              </a:spcBef>
              <a:spcAft>
                <a:spcPts val="600"/>
              </a:spcAft>
              <a:buFont typeface="Wingdings" pitchFamily="2" charset="2"/>
              <a:buChar char="§"/>
            </a:pPr>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3970681"/>
          </a:xfrm>
        </p:spPr>
        <p:txBody>
          <a:bodyPr>
            <a:normAutofit/>
          </a:bodyPr>
          <a:lstStyle/>
          <a:p>
            <a:pPr algn="just">
              <a:buFont typeface="Wingdings" pitchFamily="2" charset="2"/>
              <a:buNone/>
            </a:pPr>
            <a:r>
              <a:rPr lang="fr-FR" sz="1400" dirty="0" smtClean="0"/>
              <a:t>Le troisième thème choisi est celui du</a:t>
            </a:r>
            <a:r>
              <a:rPr lang="fr-FR" sz="1400" baseline="0" dirty="0" smtClean="0"/>
              <a:t> vélo à assistance </a:t>
            </a:r>
            <a:r>
              <a:rPr lang="fr-FR" sz="1400" baseline="0" dirty="0" smtClean="0"/>
              <a:t>électrique :</a:t>
            </a:r>
          </a:p>
          <a:p>
            <a:pPr algn="just">
              <a:buFont typeface="Wingdings" pitchFamily="2" charset="2"/>
              <a:buNone/>
            </a:pPr>
            <a:endParaRPr lang="fr-FR" sz="1400" dirty="0" smtClean="0"/>
          </a:p>
          <a:p>
            <a:pPr marL="288000" lvl="1" indent="-144000" algn="just">
              <a:buFont typeface="Wingdings" pitchFamily="2" charset="2"/>
              <a:buChar char="§"/>
            </a:pPr>
            <a:r>
              <a:rPr lang="fr-FR" sz="1400" dirty="0" smtClean="0"/>
              <a:t>CIT 1 : Le contexte est relatif aux déplacements en ville (pollution, saturation</a:t>
            </a:r>
            <a:r>
              <a:rPr lang="fr-FR" sz="1400" baseline="0" dirty="0" smtClean="0"/>
              <a:t> des infrastructures, ..) Les contraintes sont liées à la sécurité des personnes, aux changement difficiles des habitudes et des mentalités.</a:t>
            </a:r>
          </a:p>
          <a:p>
            <a:pPr marL="288000" lvl="1" indent="-144000" algn="just">
              <a:buFont typeface="Wingdings" pitchFamily="2" charset="2"/>
              <a:buChar char="§"/>
            </a:pPr>
            <a:r>
              <a:rPr lang="fr-FR" sz="1400" baseline="0" dirty="0" smtClean="0"/>
              <a:t>CIT 2 : Des mesures d’intensité du courant permettent de vérifier le fonctionnement du moteur électrique et le respect de la norme NF EN 14764</a:t>
            </a:r>
          </a:p>
          <a:p>
            <a:pPr marL="288000" indent="-144000" algn="just">
              <a:spcBef>
                <a:spcPts val="600"/>
              </a:spcBef>
              <a:spcAft>
                <a:spcPts val="600"/>
              </a:spcAft>
              <a:buFont typeface="Wingdings" pitchFamily="2" charset="2"/>
              <a:buChar char="§"/>
            </a:pPr>
            <a:r>
              <a:rPr lang="fr-FR" sz="1400" kern="1200" dirty="0" smtClean="0">
                <a:solidFill>
                  <a:schemeClr val="tx1"/>
                </a:solidFill>
                <a:effectLst/>
                <a:latin typeface="+mn-lt"/>
                <a:ea typeface="+mn-ea"/>
                <a:cs typeface="+mn-cs"/>
              </a:rPr>
              <a:t>SI1 : Par des mesures de la puissance électrique, et des relevés des caractéristiques de la batterie, l’élève va calculer l’autonomie du VAE et comparer avec les données du constructeur.</a:t>
            </a:r>
          </a:p>
          <a:p>
            <a:pPr marL="288000" indent="-171450" algn="just">
              <a:spcBef>
                <a:spcPts val="600"/>
              </a:spcBef>
              <a:spcAft>
                <a:spcPts val="600"/>
              </a:spcAft>
              <a:buFont typeface="Wingdings" pitchFamily="2" charset="2"/>
              <a:buChar char="§"/>
            </a:pPr>
            <a:r>
              <a:rPr lang="fr-FR" sz="1400" kern="1200" dirty="0" smtClean="0">
                <a:solidFill>
                  <a:schemeClr val="tx1"/>
                </a:solidFill>
                <a:effectLst/>
                <a:latin typeface="+mn-lt"/>
                <a:ea typeface="+mn-ea"/>
                <a:cs typeface="+mn-cs"/>
              </a:rPr>
              <a:t>SI2 : Dans les descentes, le  VAE permet de recharger la batterie. Quelle distance le cycliste doit-il parcourir pour recharger totalement la batterie ?</a:t>
            </a:r>
          </a:p>
          <a:p>
            <a:pPr marL="288000" indent="-285750" algn="just">
              <a:spcBef>
                <a:spcPts val="600"/>
              </a:spcBef>
              <a:spcAft>
                <a:spcPts val="600"/>
              </a:spcAft>
              <a:buFont typeface="Wingdings" pitchFamily="2" charset="2"/>
              <a:buChar char="§"/>
            </a:pPr>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lgn="just">
              <a:spcBef>
                <a:spcPts val="600"/>
              </a:spcBef>
              <a:spcAft>
                <a:spcPts val="600"/>
              </a:spcAft>
            </a:pPr>
            <a:r>
              <a:rPr lang="fr-FR" sz="1400" dirty="0" smtClean="0"/>
              <a:t>Quel bilan est-il possible de tirer à ce stade de cette</a:t>
            </a:r>
            <a:r>
              <a:rPr lang="fr-FR" sz="1400" baseline="0" dirty="0" smtClean="0"/>
              <a:t> première </a:t>
            </a:r>
            <a:r>
              <a:rPr lang="fr-FR" sz="1400" dirty="0" smtClean="0"/>
              <a:t>année ?</a:t>
            </a:r>
          </a:p>
          <a:p>
            <a:pPr algn="just">
              <a:spcBef>
                <a:spcPts val="600"/>
              </a:spcBef>
              <a:spcAft>
                <a:spcPts val="600"/>
              </a:spcAft>
            </a:pPr>
            <a:r>
              <a:rPr lang="fr-FR" sz="1400" dirty="0" smtClean="0"/>
              <a:t>Du point de vue de l’élève, de</a:t>
            </a:r>
            <a:r>
              <a:rPr lang="fr-FR" sz="1400" baseline="0" dirty="0" smtClean="0"/>
              <a:t> nombreux points positifs :</a:t>
            </a:r>
          </a:p>
          <a:p>
            <a:pPr marL="671327" lvl="1" indent="-285750" algn="just">
              <a:spcBef>
                <a:spcPts val="600"/>
              </a:spcBef>
              <a:spcAft>
                <a:spcPts val="600"/>
              </a:spcAft>
              <a:buFont typeface="Wingdings" pitchFamily="2" charset="2"/>
              <a:buChar char="§"/>
            </a:pPr>
            <a:r>
              <a:rPr lang="fr-FR" sz="1400" b="1" dirty="0" smtClean="0"/>
              <a:t>perspectives</a:t>
            </a:r>
            <a:r>
              <a:rPr lang="fr-FR" sz="1400" b="1" baseline="0" dirty="0" smtClean="0"/>
              <a:t> d’études :</a:t>
            </a:r>
            <a:r>
              <a:rPr lang="fr-FR" sz="1400" baseline="0" dirty="0" smtClean="0"/>
              <a:t> l’élève </a:t>
            </a:r>
            <a:r>
              <a:rPr lang="fr-FR" sz="1400" baseline="0" dirty="0" err="1" smtClean="0"/>
              <a:t>acquièrt</a:t>
            </a:r>
            <a:r>
              <a:rPr lang="fr-FR" sz="1400" baseline="0" dirty="0" smtClean="0"/>
              <a:t> </a:t>
            </a:r>
            <a:r>
              <a:rPr lang="fr-FR" sz="1400" baseline="0" dirty="0" smtClean="0"/>
              <a:t>en seconde les méthodes de travail qui seront celles des années de première et de terminale. Même remarque pour la démarche de projet qu’il devra mettre en œuvre dans la suite de sa scolarité.</a:t>
            </a:r>
          </a:p>
          <a:p>
            <a:pPr marL="671327" lvl="1" indent="-285750" algn="just">
              <a:spcBef>
                <a:spcPts val="600"/>
              </a:spcBef>
              <a:spcAft>
                <a:spcPts val="600"/>
              </a:spcAft>
              <a:buFont typeface="Wingdings" pitchFamily="2" charset="2"/>
              <a:buChar char="§"/>
            </a:pPr>
            <a:r>
              <a:rPr lang="fr-FR" sz="1400" b="1" baseline="0" dirty="0" smtClean="0"/>
              <a:t>Gestion du temps </a:t>
            </a:r>
            <a:r>
              <a:rPr lang="fr-FR" sz="1400" baseline="0" dirty="0" smtClean="0"/>
              <a:t>: </a:t>
            </a:r>
            <a:r>
              <a:rPr lang="fr-FR" sz="1400" dirty="0" smtClean="0"/>
              <a:t>entendons par « travail</a:t>
            </a:r>
            <a:r>
              <a:rPr lang="fr-FR" sz="1400" baseline="0" dirty="0" smtClean="0"/>
              <a:t> sur la durée » 4 à 5 séances de travail sur un thème. La démarche d’investigation chronophage justifie des séances de 3h00 pour mettre en œuvre le matériel.</a:t>
            </a:r>
          </a:p>
          <a:p>
            <a:pPr marL="671327" lvl="1" indent="-285750" algn="just">
              <a:spcBef>
                <a:spcPts val="600"/>
              </a:spcBef>
              <a:spcAft>
                <a:spcPts val="600"/>
              </a:spcAft>
              <a:buFont typeface="Wingdings" pitchFamily="2" charset="2"/>
              <a:buChar char="§"/>
            </a:pPr>
            <a:r>
              <a:rPr lang="fr-FR" sz="1400" b="1" baseline="0" dirty="0" smtClean="0"/>
              <a:t>Gestion de l’espace </a:t>
            </a:r>
            <a:r>
              <a:rPr lang="fr-FR" sz="1400" baseline="0" dirty="0" smtClean="0"/>
              <a:t>: L’élève apprend à organiser son poste de travail, à utiliser, respecter et ranger le matériel.</a:t>
            </a:r>
          </a:p>
          <a:p>
            <a:pPr marL="671327" lvl="1" indent="-285750" algn="just">
              <a:spcBef>
                <a:spcPts val="600"/>
              </a:spcBef>
              <a:spcAft>
                <a:spcPts val="600"/>
              </a:spcAft>
              <a:buFont typeface="Wingdings" pitchFamily="2" charset="2"/>
              <a:buChar char="§"/>
            </a:pPr>
            <a:r>
              <a:rPr lang="fr-FR" sz="1400" baseline="0" dirty="0" smtClean="0"/>
              <a:t>De nombreux élèves, attirés par les activités réalisées par les copains, se dispersent. Cette curiosité peut être saine mais reste préjudiciable au travail qui leur est demandé.</a:t>
            </a:r>
          </a:p>
          <a:p>
            <a:pPr marL="671327" lvl="1" indent="-285750" algn="just">
              <a:spcBef>
                <a:spcPts val="600"/>
              </a:spcBef>
              <a:spcAft>
                <a:spcPts val="600"/>
              </a:spcAft>
              <a:buFont typeface="Wingdings" pitchFamily="2" charset="2"/>
              <a:buChar char="§"/>
            </a:pPr>
            <a:r>
              <a:rPr lang="fr-FR" sz="1400" b="1" baseline="0" dirty="0" smtClean="0"/>
              <a:t>Environnement numérique de travail </a:t>
            </a:r>
            <a:r>
              <a:rPr lang="fr-FR" sz="1400" baseline="0" dirty="0" smtClean="0"/>
              <a:t>: Contrairement à </a:t>
            </a:r>
            <a:r>
              <a:rPr lang="fr-FR" sz="1400" baseline="0" dirty="0" smtClean="0"/>
              <a:t>ce </a:t>
            </a:r>
            <a:r>
              <a:rPr lang="fr-FR" sz="1400" baseline="0" dirty="0" smtClean="0"/>
              <a:t>que l’on pourrait penser sur l’habilité des élèves face aux nouvelles technologies, il leur reste beaucoup à apprendre sur l’utilisation d’un ENT (gestion des sauvegardes de fichiers par exemple). Les enseignements d’exploration ont donc toute leur place dans cet apprentissage.</a:t>
            </a:r>
          </a:p>
          <a:p>
            <a:pPr marL="671327" lvl="1" indent="-285750" algn="just">
              <a:spcBef>
                <a:spcPts val="600"/>
              </a:spcBef>
              <a:spcAft>
                <a:spcPts val="600"/>
              </a:spcAft>
              <a:buFont typeface="Wingdings" pitchFamily="2" charset="2"/>
              <a:buChar char="§"/>
            </a:pPr>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just" defTabSz="385577" rtl="0" eaLnBrk="1" fontAlgn="auto" latinLnBrk="0" hangingPunct="1">
              <a:lnSpc>
                <a:spcPct val="100000"/>
              </a:lnSpc>
              <a:spcBef>
                <a:spcPts val="600"/>
              </a:spcBef>
              <a:spcAft>
                <a:spcPts val="600"/>
              </a:spcAft>
              <a:buClrTx/>
              <a:buSzTx/>
              <a:buFontTx/>
              <a:buNone/>
              <a:tabLst/>
              <a:defRPr/>
            </a:pPr>
            <a:r>
              <a:rPr lang="fr-FR" sz="1400" b="0" dirty="0" smtClean="0">
                <a:latin typeface="+mn-lt"/>
                <a:cs typeface="Calibri"/>
              </a:rPr>
              <a:t>Le bilan que l’on peut tirer du point de vue des enseignants est le suivant :</a:t>
            </a:r>
          </a:p>
          <a:p>
            <a:pPr marL="671327" marR="0" lvl="1" indent="-285750" algn="just" defTabSz="385577" rtl="0" eaLnBrk="1" fontAlgn="auto" latinLnBrk="0" hangingPunct="1">
              <a:lnSpc>
                <a:spcPct val="100000"/>
              </a:lnSpc>
              <a:spcBef>
                <a:spcPts val="600"/>
              </a:spcBef>
              <a:spcAft>
                <a:spcPts val="600"/>
              </a:spcAft>
              <a:buClrTx/>
              <a:buSzTx/>
              <a:buFont typeface="Wingdings" pitchFamily="2" charset="2"/>
              <a:buChar char="§"/>
              <a:tabLst/>
              <a:defRPr/>
            </a:pPr>
            <a:r>
              <a:rPr lang="fr-FR" sz="1400" b="0" dirty="0" smtClean="0">
                <a:latin typeface="+mn-lt"/>
                <a:cs typeface="Calibri"/>
              </a:rPr>
              <a:t>Les séances de SI CIT sont denses et l’enseignant doit</a:t>
            </a:r>
            <a:r>
              <a:rPr lang="fr-FR" sz="1400" b="0" baseline="0" dirty="0" smtClean="0">
                <a:latin typeface="+mn-lt"/>
                <a:cs typeface="Calibri"/>
              </a:rPr>
              <a:t> faire face à de nombreuses et diverses sollicitations.</a:t>
            </a:r>
          </a:p>
          <a:p>
            <a:pPr marL="671327" marR="0" lvl="1" indent="-285750" algn="just" defTabSz="385577" rtl="0" eaLnBrk="1" fontAlgn="auto" latinLnBrk="0" hangingPunct="1">
              <a:lnSpc>
                <a:spcPct val="100000"/>
              </a:lnSpc>
              <a:spcBef>
                <a:spcPts val="600"/>
              </a:spcBef>
              <a:spcAft>
                <a:spcPts val="600"/>
              </a:spcAft>
              <a:buClrTx/>
              <a:buSzTx/>
              <a:buFont typeface="Wingdings" pitchFamily="2" charset="2"/>
              <a:buChar char="§"/>
              <a:tabLst/>
              <a:defRPr/>
            </a:pPr>
            <a:r>
              <a:rPr lang="fr-FR" sz="1400" b="0" dirty="0" smtClean="0">
                <a:latin typeface="+mn-lt"/>
                <a:cs typeface="Calibri"/>
              </a:rPr>
              <a:t>Les enseignants ont parfois le sentiment de ne pouvoir faire face aux nombreuses sollicitations.</a:t>
            </a:r>
          </a:p>
          <a:p>
            <a:pPr marL="671327" marR="0" lvl="1" indent="-285750" algn="just" defTabSz="385577" rtl="0" eaLnBrk="1" fontAlgn="auto" latinLnBrk="0" hangingPunct="1">
              <a:lnSpc>
                <a:spcPct val="100000"/>
              </a:lnSpc>
              <a:spcBef>
                <a:spcPts val="600"/>
              </a:spcBef>
              <a:spcAft>
                <a:spcPts val="600"/>
              </a:spcAft>
              <a:buClrTx/>
              <a:buSzTx/>
              <a:buFont typeface="Wingdings" pitchFamily="2" charset="2"/>
              <a:buChar char="§"/>
              <a:tabLst/>
              <a:defRPr/>
            </a:pPr>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just" defTabSz="385577" rtl="0" eaLnBrk="1" fontAlgn="auto" latinLnBrk="0" hangingPunct="1">
              <a:lnSpc>
                <a:spcPct val="100000"/>
              </a:lnSpc>
              <a:spcBef>
                <a:spcPts val="600"/>
              </a:spcBef>
              <a:spcAft>
                <a:spcPts val="600"/>
              </a:spcAft>
              <a:buClrTx/>
              <a:buSzTx/>
              <a:buFontTx/>
              <a:buNone/>
              <a:tabLst/>
              <a:defRPr/>
            </a:pPr>
            <a:r>
              <a:rPr lang="fr-FR" sz="1400" dirty="0" smtClean="0"/>
              <a:t>L’évaluation porte sur de </a:t>
            </a:r>
            <a:r>
              <a:rPr lang="fr-FR" sz="1400" dirty="0" smtClean="0"/>
              <a:t>multiples</a:t>
            </a:r>
            <a:r>
              <a:rPr lang="fr-FR" sz="1400" baseline="0" dirty="0" smtClean="0"/>
              <a:t> </a:t>
            </a:r>
            <a:r>
              <a:rPr lang="fr-FR" sz="1400" baseline="0" dirty="0" smtClean="0"/>
              <a:t>critères.</a:t>
            </a:r>
          </a:p>
          <a:p>
            <a:pPr marL="0" marR="0" indent="0" algn="just" defTabSz="385577" rtl="0" eaLnBrk="1" fontAlgn="auto" latinLnBrk="0" hangingPunct="1">
              <a:lnSpc>
                <a:spcPct val="100000"/>
              </a:lnSpc>
              <a:spcBef>
                <a:spcPts val="600"/>
              </a:spcBef>
              <a:spcAft>
                <a:spcPts val="600"/>
              </a:spcAft>
              <a:buClrTx/>
              <a:buSzTx/>
              <a:buFontTx/>
              <a:buNone/>
              <a:tabLst/>
              <a:defRPr/>
            </a:pPr>
            <a:r>
              <a:rPr lang="fr-FR" sz="1400" dirty="0" smtClean="0"/>
              <a:t>Nous avons décidé d’évaluer avec des notes sur 20, et une moyenne en fin de trimestre portée sur le bulletin</a:t>
            </a:r>
            <a:r>
              <a:rPr lang="fr-FR" sz="1400" baseline="0" dirty="0" smtClean="0"/>
              <a:t> scolaire. Effectivement, l</a:t>
            </a:r>
            <a:r>
              <a:rPr lang="fr-FR" sz="1400" dirty="0" smtClean="0"/>
              <a:t>’évaluation est toujours source de motivation pour</a:t>
            </a:r>
            <a:r>
              <a:rPr lang="fr-FR" sz="1400" baseline="0" dirty="0" smtClean="0"/>
              <a:t> l’élève. Elle sert d’indicateur de réussite ou non.</a:t>
            </a:r>
          </a:p>
          <a:p>
            <a:pPr marL="0" marR="0" indent="0" algn="just" defTabSz="385577" rtl="0" eaLnBrk="1" fontAlgn="auto" latinLnBrk="0" hangingPunct="1">
              <a:lnSpc>
                <a:spcPct val="100000"/>
              </a:lnSpc>
              <a:spcBef>
                <a:spcPts val="600"/>
              </a:spcBef>
              <a:spcAft>
                <a:spcPts val="600"/>
              </a:spcAft>
              <a:buClrTx/>
              <a:buSzTx/>
              <a:buFontTx/>
              <a:buNone/>
              <a:tabLst/>
              <a:defRPr/>
            </a:pPr>
            <a:r>
              <a:rPr lang="fr-FR" sz="1400" baseline="0" dirty="0" smtClean="0"/>
              <a:t>Nous constatons souvent, un </a:t>
            </a:r>
            <a:r>
              <a:rPr lang="fr-FR" sz="1400" b="1" baseline="0" dirty="0" smtClean="0">
                <a:latin typeface="+mn-lt"/>
                <a:cs typeface="Calibri"/>
              </a:rPr>
              <a:t>é</a:t>
            </a:r>
            <a:r>
              <a:rPr lang="fr-FR" sz="1400" b="1" dirty="0" smtClean="0">
                <a:latin typeface="+mn-lt"/>
                <a:cs typeface="Calibri"/>
              </a:rPr>
              <a:t>cart important entre les  attentes des enseignants et les résultats présentés  par les élèves.</a:t>
            </a:r>
          </a:p>
          <a:p>
            <a:pPr marL="0" marR="0" indent="0" algn="just" defTabSz="385577" rtl="0" eaLnBrk="1" fontAlgn="auto" latinLnBrk="0" hangingPunct="1">
              <a:lnSpc>
                <a:spcPct val="100000"/>
              </a:lnSpc>
              <a:spcBef>
                <a:spcPts val="600"/>
              </a:spcBef>
              <a:spcAft>
                <a:spcPts val="600"/>
              </a:spcAft>
              <a:buClrTx/>
              <a:buSzTx/>
              <a:buFontTx/>
              <a:buNone/>
              <a:tabLst/>
              <a:defRPr/>
            </a:pPr>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4466987"/>
          </a:xfrm>
        </p:spPr>
        <p:txBody>
          <a:bodyPr>
            <a:normAutofit/>
          </a:bodyPr>
          <a:lstStyle/>
          <a:p>
            <a:pPr algn="just">
              <a:spcBef>
                <a:spcPts val="600"/>
              </a:spcBef>
              <a:spcAft>
                <a:spcPts val="600"/>
              </a:spcAft>
            </a:pPr>
            <a:r>
              <a:rPr lang="fr-FR" sz="1400" baseline="0" dirty="0" smtClean="0"/>
              <a:t>Le carnet de bord permet à l’élève :</a:t>
            </a:r>
          </a:p>
          <a:p>
            <a:pPr algn="just">
              <a:spcBef>
                <a:spcPts val="600"/>
              </a:spcBef>
              <a:spcAft>
                <a:spcPts val="600"/>
              </a:spcAft>
            </a:pPr>
            <a:endParaRPr lang="fr-FR" sz="1400" baseline="0" dirty="0" smtClean="0"/>
          </a:p>
          <a:p>
            <a:pPr marL="671327" lvl="1" indent="-285750" algn="just">
              <a:spcBef>
                <a:spcPts val="600"/>
              </a:spcBef>
              <a:spcAft>
                <a:spcPts val="600"/>
              </a:spcAft>
              <a:buFont typeface="Wingdings" pitchFamily="2" charset="2"/>
              <a:buChar char="§"/>
            </a:pPr>
            <a:r>
              <a:rPr lang="fr-FR" sz="1400" baseline="0" dirty="0" smtClean="0"/>
              <a:t>de garder une trace écrite de son parcours dans l’étude du thème.</a:t>
            </a:r>
          </a:p>
          <a:p>
            <a:pPr marL="671327" lvl="1" indent="-285750" algn="just">
              <a:spcBef>
                <a:spcPts val="600"/>
              </a:spcBef>
              <a:spcAft>
                <a:spcPts val="600"/>
              </a:spcAft>
              <a:buFont typeface="Wingdings" pitchFamily="2" charset="2"/>
              <a:buChar char="§"/>
            </a:pPr>
            <a:r>
              <a:rPr lang="fr-FR" sz="1400" baseline="0" dirty="0" smtClean="0"/>
              <a:t>de rédiger et de réfléchir en cours et en fin de séance, sur le déroulement des activités menées.</a:t>
            </a:r>
          </a:p>
          <a:p>
            <a:pPr marL="671327" lvl="1" indent="-285750" algn="just">
              <a:spcBef>
                <a:spcPts val="600"/>
              </a:spcBef>
              <a:spcAft>
                <a:spcPts val="600"/>
              </a:spcAft>
              <a:buFont typeface="Wingdings" pitchFamily="2" charset="2"/>
              <a:buChar char="§"/>
            </a:pPr>
            <a:r>
              <a:rPr lang="fr-FR" sz="1400" baseline="0" dirty="0" smtClean="0"/>
              <a:t>de percevoir l’adéquation ou l’écart entre le travail fourni et le travail attendu par l’enseignant.</a:t>
            </a:r>
          </a:p>
          <a:p>
            <a:pPr algn="just"/>
            <a:endParaRPr lang="fr-FR" sz="1400" dirty="0" smtClean="0"/>
          </a:p>
          <a:p>
            <a:pPr algn="just"/>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4466987"/>
          </a:xfrm>
        </p:spPr>
        <p:txBody>
          <a:bodyPr>
            <a:normAutofit/>
          </a:bodyPr>
          <a:lstStyle/>
          <a:p>
            <a:endParaRPr lang="fr-FR" sz="1200" dirty="0" smtClean="0"/>
          </a:p>
          <a:p>
            <a:pPr marL="0" marR="0" indent="0" algn="just" defTabSz="385577" rtl="0" eaLnBrk="1" fontAlgn="auto" latinLnBrk="0" hangingPunct="1">
              <a:lnSpc>
                <a:spcPct val="100000"/>
              </a:lnSpc>
              <a:spcBef>
                <a:spcPts val="0"/>
              </a:spcBef>
              <a:spcAft>
                <a:spcPts val="0"/>
              </a:spcAft>
              <a:buClrTx/>
              <a:buSzTx/>
              <a:buFontTx/>
              <a:buNone/>
              <a:tabLst/>
              <a:defRPr/>
            </a:pPr>
            <a:r>
              <a:rPr lang="fr-FR" sz="1200" dirty="0" smtClean="0"/>
              <a:t>Après avoir tiré un premier bilan, l’équipe pédagogique s’est fixé des axes de travail qui sont, pour les principaux :</a:t>
            </a:r>
          </a:p>
          <a:p>
            <a:pPr marL="0" marR="0" indent="0" algn="just" defTabSz="385577" rtl="0" eaLnBrk="1" fontAlgn="auto" latinLnBrk="0" hangingPunct="1">
              <a:lnSpc>
                <a:spcPct val="100000"/>
              </a:lnSpc>
              <a:spcBef>
                <a:spcPts val="0"/>
              </a:spcBef>
              <a:spcAft>
                <a:spcPts val="0"/>
              </a:spcAft>
              <a:buClrTx/>
              <a:buSzTx/>
              <a:buFontTx/>
              <a:buNone/>
              <a:tabLst/>
              <a:defRPr/>
            </a:pPr>
            <a:endParaRPr lang="fr-FR" sz="1200" dirty="0" smtClean="0"/>
          </a:p>
          <a:p>
            <a:pPr marL="171450" marR="0" indent="-171450" algn="just" defTabSz="385577" rtl="0" eaLnBrk="1" fontAlgn="auto" latinLnBrk="0" hangingPunct="1">
              <a:lnSpc>
                <a:spcPct val="100000"/>
              </a:lnSpc>
              <a:spcBef>
                <a:spcPts val="0"/>
              </a:spcBef>
              <a:spcAft>
                <a:spcPts val="0"/>
              </a:spcAft>
              <a:buClrTx/>
              <a:buSzTx/>
              <a:buFont typeface="Wingdings" pitchFamily="2" charset="2"/>
              <a:buChar char="q"/>
              <a:tabLst/>
              <a:defRPr/>
            </a:pPr>
            <a:r>
              <a:rPr lang="fr-FR" sz="1200" dirty="0" smtClean="0"/>
              <a:t>L’amélioration</a:t>
            </a:r>
            <a:r>
              <a:rPr lang="fr-FR" sz="1200" baseline="0" dirty="0" smtClean="0"/>
              <a:t> du carnet de bord. Nous visons plusieurs objectifs :</a:t>
            </a:r>
          </a:p>
          <a:p>
            <a:pPr marL="557027" marR="0" lvl="1" indent="-171450" algn="just" defTabSz="385577" rtl="0" eaLnBrk="1" fontAlgn="auto" latinLnBrk="0" hangingPunct="1">
              <a:lnSpc>
                <a:spcPct val="100000"/>
              </a:lnSpc>
              <a:spcBef>
                <a:spcPts val="0"/>
              </a:spcBef>
              <a:spcAft>
                <a:spcPts val="0"/>
              </a:spcAft>
              <a:buClrTx/>
              <a:buSzTx/>
              <a:buFont typeface="Wingdings" pitchFamily="2" charset="2"/>
              <a:buChar char="§"/>
              <a:tabLst/>
              <a:defRPr/>
            </a:pPr>
            <a:r>
              <a:rPr lang="fr-FR" sz="1200" baseline="0" dirty="0" smtClean="0"/>
              <a:t>donner à l’élève une perspective des connaissances qu’il va aborder et lui indiquer qu’en manipulant ou en réalisant des recherches il apprend des notions nouvelles</a:t>
            </a:r>
          </a:p>
          <a:p>
            <a:pPr marL="557027" marR="0" lvl="1" indent="-171450" algn="just" defTabSz="385577" rtl="0" eaLnBrk="1" fontAlgn="auto" latinLnBrk="0" hangingPunct="1">
              <a:lnSpc>
                <a:spcPct val="100000"/>
              </a:lnSpc>
              <a:spcBef>
                <a:spcPts val="0"/>
              </a:spcBef>
              <a:spcAft>
                <a:spcPts val="0"/>
              </a:spcAft>
              <a:buClrTx/>
              <a:buSzTx/>
              <a:buFont typeface="Wingdings" pitchFamily="2" charset="2"/>
              <a:buChar char="§"/>
              <a:tabLst/>
              <a:defRPr/>
            </a:pPr>
            <a:r>
              <a:rPr lang="fr-FR" sz="1200" baseline="0" dirty="0" smtClean="0"/>
              <a:t>lui éviter de passer à coté des principales compétences qu’il doit mettre en œuvre</a:t>
            </a:r>
          </a:p>
          <a:p>
            <a:pPr marL="557027" marR="0" lvl="1" indent="-171450" algn="just" defTabSz="385577" rtl="0" eaLnBrk="1" fontAlgn="auto" latinLnBrk="0" hangingPunct="1">
              <a:lnSpc>
                <a:spcPct val="100000"/>
              </a:lnSpc>
              <a:spcBef>
                <a:spcPts val="0"/>
              </a:spcBef>
              <a:spcAft>
                <a:spcPts val="0"/>
              </a:spcAft>
              <a:buClrTx/>
              <a:buSzTx/>
              <a:buFont typeface="Wingdings" pitchFamily="2" charset="2"/>
              <a:buChar char="§"/>
              <a:tabLst/>
              <a:defRPr/>
            </a:pPr>
            <a:r>
              <a:rPr lang="fr-FR" sz="1200" baseline="0" dirty="0" smtClean="0"/>
              <a:t>être plus précis sur l’évaluation dont il fera l’objet</a:t>
            </a:r>
          </a:p>
          <a:p>
            <a:pPr marL="0" marR="0" indent="0" algn="just" defTabSz="385577" rtl="0" eaLnBrk="1" fontAlgn="auto" latinLnBrk="0" hangingPunct="1">
              <a:lnSpc>
                <a:spcPct val="100000"/>
              </a:lnSpc>
              <a:spcBef>
                <a:spcPts val="0"/>
              </a:spcBef>
              <a:spcAft>
                <a:spcPts val="0"/>
              </a:spcAft>
              <a:buClrTx/>
              <a:buSzTx/>
              <a:buFontTx/>
              <a:buNone/>
              <a:tabLst/>
              <a:defRPr/>
            </a:pPr>
            <a:endParaRPr lang="fr-FR" sz="1200" baseline="0" dirty="0" smtClean="0"/>
          </a:p>
          <a:p>
            <a:pPr marL="171450" marR="0" indent="-171450" algn="just" defTabSz="385577" rtl="0" eaLnBrk="1" fontAlgn="auto" latinLnBrk="0" hangingPunct="1">
              <a:lnSpc>
                <a:spcPct val="100000"/>
              </a:lnSpc>
              <a:spcBef>
                <a:spcPts val="0"/>
              </a:spcBef>
              <a:spcAft>
                <a:spcPts val="0"/>
              </a:spcAft>
              <a:buClrTx/>
              <a:buSzTx/>
              <a:buFont typeface="Wingdings" pitchFamily="2" charset="2"/>
              <a:buChar char="q"/>
              <a:tabLst/>
              <a:defRPr/>
            </a:pPr>
            <a:r>
              <a:rPr lang="fr-FR" sz="1200" baseline="0" dirty="0" smtClean="0"/>
              <a:t>Pour préparer la prochaine rentrée, nous </a:t>
            </a:r>
            <a:r>
              <a:rPr lang="fr-FR" sz="1200" baseline="0" dirty="0" smtClean="0"/>
              <a:t>travaillons </a:t>
            </a:r>
            <a:r>
              <a:rPr lang="fr-FR" sz="1200" baseline="0" dirty="0" smtClean="0"/>
              <a:t>sur la réécriture de certains sujets qui se sont révélés, trop simples pour certains, trop complexes pour d’autres. Certaines questions ouvertes sont insuffisamment ciblées, …</a:t>
            </a:r>
            <a:endParaRPr lang="fr-FR" sz="1200" dirty="0" smtClean="0"/>
          </a:p>
          <a:p>
            <a:pPr algn="just"/>
            <a:endParaRPr lang="fr-FR" sz="12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algn="just">
              <a:spcBef>
                <a:spcPts val="600"/>
              </a:spcBef>
              <a:spcAft>
                <a:spcPts val="600"/>
              </a:spcAft>
            </a:pPr>
            <a:r>
              <a:rPr lang="fr-FR" sz="1400" dirty="0" smtClean="0"/>
              <a:t>Début mai 2010, nous avons présenté la réforme de la classe</a:t>
            </a:r>
            <a:r>
              <a:rPr lang="fr-FR" sz="1400" baseline="0" dirty="0" smtClean="0"/>
              <a:t> de Seconde et nos 5 Parcours d’Exploration à 420 élèves de collèges.</a:t>
            </a:r>
          </a:p>
          <a:p>
            <a:pPr algn="just">
              <a:spcBef>
                <a:spcPts val="600"/>
              </a:spcBef>
              <a:spcAft>
                <a:spcPts val="600"/>
              </a:spcAft>
            </a:pPr>
            <a:r>
              <a:rPr lang="fr-FR" sz="1400" baseline="0" dirty="0" smtClean="0"/>
              <a:t>Nous avons reçus approximativement 250 parents.</a:t>
            </a:r>
          </a:p>
          <a:p>
            <a:pPr algn="just">
              <a:spcBef>
                <a:spcPts val="600"/>
              </a:spcBef>
              <a:spcAft>
                <a:spcPts val="600"/>
              </a:spcAft>
            </a:pPr>
            <a:r>
              <a:rPr lang="fr-FR" sz="1400" baseline="0" dirty="0" smtClean="0"/>
              <a:t>En conséquence, </a:t>
            </a:r>
            <a:r>
              <a:rPr lang="fr-FR" sz="1400" baseline="0" dirty="0" smtClean="0"/>
              <a:t>363 élèves se sont inscrits en classe de Seconde dans les 5 Parcours d’Exploration CIT+SI, SA, DD, MPS et </a:t>
            </a:r>
            <a:r>
              <a:rPr lang="fr-FR" sz="1400" baseline="0" dirty="0" err="1" smtClean="0"/>
              <a:t>STNum</a:t>
            </a:r>
            <a:r>
              <a:rPr lang="fr-FR" sz="1400" baseline="0" dirty="0" smtClean="0"/>
              <a:t>.</a:t>
            </a:r>
          </a:p>
          <a:p>
            <a:pPr algn="just">
              <a:spcBef>
                <a:spcPts val="600"/>
              </a:spcBef>
              <a:spcAft>
                <a:spcPts val="600"/>
              </a:spcAft>
            </a:pPr>
            <a:r>
              <a:rPr lang="fr-FR" sz="1400" baseline="0" dirty="0" smtClean="0"/>
              <a:t>Nous pouvons considérer que la stratégie que nous avons mise en œuvre s’est révélée </a:t>
            </a:r>
            <a:r>
              <a:rPr lang="fr-FR" sz="1400" baseline="0" dirty="0" smtClean="0"/>
              <a:t>bénéfique et </a:t>
            </a:r>
            <a:r>
              <a:rPr lang="fr-FR" sz="1400" baseline="0" dirty="0" smtClean="0"/>
              <a:t>que les objectifs que nous nous étions fixés ont été atteints :</a:t>
            </a:r>
          </a:p>
          <a:p>
            <a:pPr marL="671327" lvl="1" indent="-285750" algn="just">
              <a:spcBef>
                <a:spcPts val="600"/>
              </a:spcBef>
              <a:spcAft>
                <a:spcPts val="600"/>
              </a:spcAft>
              <a:buFont typeface="Wingdings" pitchFamily="2" charset="2"/>
              <a:buChar char="§"/>
            </a:pPr>
            <a:r>
              <a:rPr lang="fr-FR" sz="1400" b="1" i="1" baseline="0" dirty="0" smtClean="0"/>
              <a:t>renforcer l’attractivité </a:t>
            </a:r>
            <a:r>
              <a:rPr lang="fr-FR" sz="1400" b="1" i="1" baseline="0" dirty="0" smtClean="0"/>
              <a:t>de CIT et de </a:t>
            </a:r>
            <a:r>
              <a:rPr lang="fr-FR" sz="1400" b="1" i="1" baseline="0" dirty="0" smtClean="0"/>
              <a:t>SI </a:t>
            </a:r>
            <a:r>
              <a:rPr lang="fr-FR" sz="1400" b="1" baseline="0" dirty="0" smtClean="0"/>
              <a:t>: 211 élèves, soit 58%, </a:t>
            </a:r>
            <a:r>
              <a:rPr lang="fr-FR" sz="1400" baseline="0" dirty="0" smtClean="0"/>
              <a:t>ont choisi le parcours CIT+SI</a:t>
            </a:r>
            <a:endParaRPr lang="fr-FR" sz="1400" baseline="0" dirty="0" smtClean="0"/>
          </a:p>
          <a:p>
            <a:pPr marL="671327" lvl="1" indent="-285750" algn="just">
              <a:spcBef>
                <a:spcPts val="600"/>
              </a:spcBef>
              <a:spcAft>
                <a:spcPts val="600"/>
              </a:spcAft>
              <a:buFont typeface="Wingdings" pitchFamily="2" charset="2"/>
              <a:buChar char="§"/>
            </a:pPr>
            <a:r>
              <a:rPr lang="fr-FR" sz="1400" b="1" i="1" baseline="0" dirty="0" smtClean="0"/>
              <a:t>amener les collégiens et leur familles à choisir </a:t>
            </a:r>
            <a:r>
              <a:rPr lang="fr-FR" sz="1400" b="1" i="1" baseline="0" dirty="0" smtClean="0"/>
              <a:t>le </a:t>
            </a:r>
            <a:r>
              <a:rPr lang="fr-FR" sz="1400" b="1" i="1" baseline="0" dirty="0" smtClean="0"/>
              <a:t>couple </a:t>
            </a:r>
            <a:r>
              <a:rPr lang="fr-FR" sz="1400" b="1" i="1" baseline="0" dirty="0" smtClean="0"/>
              <a:t>CIT+SI </a:t>
            </a:r>
            <a:r>
              <a:rPr lang="fr-FR" sz="1400" b="1" baseline="0" dirty="0" smtClean="0"/>
              <a:t>: </a:t>
            </a:r>
            <a:r>
              <a:rPr lang="fr-FR" sz="1400" b="1" baseline="0" dirty="0" smtClean="0"/>
              <a:t>211 </a:t>
            </a:r>
            <a:r>
              <a:rPr lang="fr-FR" sz="1400" b="1" baseline="0" dirty="0" smtClean="0"/>
              <a:t>élèves</a:t>
            </a:r>
            <a:r>
              <a:rPr lang="fr-FR" sz="1400" baseline="0" dirty="0" smtClean="0"/>
              <a:t> ayant choisi SI, </a:t>
            </a:r>
            <a:r>
              <a:rPr lang="fr-FR" sz="1400" b="1" baseline="0" dirty="0" smtClean="0"/>
              <a:t>soit </a:t>
            </a:r>
            <a:r>
              <a:rPr lang="fr-FR" sz="1400" b="1" baseline="0" dirty="0" smtClean="0"/>
              <a:t>100%</a:t>
            </a:r>
            <a:r>
              <a:rPr lang="fr-FR" sz="1400" baseline="0" dirty="0" smtClean="0"/>
              <a:t>, ont également opté pour CIT</a:t>
            </a:r>
            <a:endParaRPr lang="fr-FR" sz="1400" baseline="0" dirty="0" smtClean="0"/>
          </a:p>
          <a:p>
            <a:pPr marL="671327" lvl="1" indent="-285750" algn="just">
              <a:spcBef>
                <a:spcPts val="600"/>
              </a:spcBef>
              <a:spcAft>
                <a:spcPts val="600"/>
              </a:spcAft>
              <a:buFont typeface="Wingdings" pitchFamily="2" charset="2"/>
              <a:buChar char="§"/>
            </a:pPr>
            <a:r>
              <a:rPr lang="fr-FR" sz="1400" b="1" i="1" dirty="0" smtClean="0"/>
              <a:t>inciter fortement les collégiens à</a:t>
            </a:r>
            <a:r>
              <a:rPr lang="fr-FR" sz="1400" b="1" i="1" baseline="0" dirty="0" smtClean="0"/>
              <a:t> explorer les Sciences de l’Ingénieur </a:t>
            </a:r>
            <a:r>
              <a:rPr lang="fr-FR" sz="1400" b="1" baseline="0" dirty="0" smtClean="0"/>
              <a:t>: plus de 80 </a:t>
            </a:r>
            <a:r>
              <a:rPr lang="fr-FR" sz="1400" b="1" baseline="0" dirty="0" smtClean="0"/>
              <a:t>% des effectifs de Seconde, </a:t>
            </a:r>
            <a:r>
              <a:rPr lang="fr-FR" sz="1400" b="1" baseline="0" dirty="0" smtClean="0"/>
              <a:t>voire 90%</a:t>
            </a:r>
            <a:r>
              <a:rPr lang="fr-FR" sz="1400" baseline="0" dirty="0" smtClean="0"/>
              <a:t> si on considère que Informatique et Réseaux de </a:t>
            </a:r>
            <a:r>
              <a:rPr lang="fr-FR" sz="1400" baseline="0" dirty="0" err="1" smtClean="0"/>
              <a:t>STNum</a:t>
            </a:r>
            <a:r>
              <a:rPr lang="fr-FR" sz="1400" baseline="0" dirty="0" smtClean="0"/>
              <a:t> est un domaine des Sciences de l’Ingénieur</a:t>
            </a:r>
          </a:p>
          <a:p>
            <a:pPr marL="671327" lvl="1" indent="-285750" algn="just">
              <a:spcBef>
                <a:spcPts val="600"/>
              </a:spcBef>
              <a:spcAft>
                <a:spcPts val="600"/>
              </a:spcAft>
              <a:buFont typeface="Wingdings" pitchFamily="2" charset="2"/>
              <a:buChar char="§"/>
            </a:pPr>
            <a:endParaRPr lang="fr-FR" sz="1400" baseline="0" dirty="0" smtClean="0"/>
          </a:p>
          <a:p>
            <a:pPr marL="671327" lvl="1" indent="-285750" algn="just">
              <a:spcBef>
                <a:spcPts val="600"/>
              </a:spcBef>
              <a:spcAft>
                <a:spcPts val="600"/>
              </a:spcAft>
              <a:buFont typeface="Wingdings" pitchFamily="2" charset="2"/>
              <a:buChar char="§"/>
            </a:pPr>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lgn="just">
              <a:spcBef>
                <a:spcPts val="600"/>
              </a:spcBef>
              <a:spcAft>
                <a:spcPts val="600"/>
              </a:spcAft>
            </a:pPr>
            <a:r>
              <a:rPr lang="fr-FR" sz="1400" dirty="0" smtClean="0"/>
              <a:t>Le bilan des intensions d’orientation de mars 2011, pour les élèves ayant suivi</a:t>
            </a:r>
            <a:r>
              <a:rPr lang="fr-FR" sz="1400" baseline="0" dirty="0" smtClean="0"/>
              <a:t> le Parcours d’Exploration CIT+SI</a:t>
            </a:r>
            <a:r>
              <a:rPr lang="fr-FR" sz="1400" dirty="0" smtClean="0"/>
              <a:t> donne la photographie suivante :</a:t>
            </a:r>
          </a:p>
          <a:p>
            <a:pPr marL="671327" lvl="1" indent="-285750" algn="just">
              <a:spcBef>
                <a:spcPts val="600"/>
              </a:spcBef>
              <a:spcAft>
                <a:spcPts val="600"/>
              </a:spcAft>
              <a:buFont typeface="Wingdings" pitchFamily="2" charset="2"/>
              <a:buChar char="§"/>
            </a:pPr>
            <a:r>
              <a:rPr lang="fr-FR" sz="1400" dirty="0" smtClean="0"/>
              <a:t>15 élèves, soit 7% des </a:t>
            </a:r>
            <a:r>
              <a:rPr lang="fr-FR" sz="1400" dirty="0" smtClean="0"/>
              <a:t>effectifs, </a:t>
            </a:r>
            <a:r>
              <a:rPr lang="fr-FR" sz="1400" dirty="0" smtClean="0"/>
              <a:t>désirent déjà se réorienter</a:t>
            </a:r>
          </a:p>
          <a:p>
            <a:pPr marL="671327" lvl="1" indent="-285750" algn="just">
              <a:spcBef>
                <a:spcPts val="600"/>
              </a:spcBef>
              <a:spcAft>
                <a:spcPts val="600"/>
              </a:spcAft>
              <a:buFont typeface="Wingdings" pitchFamily="2" charset="2"/>
              <a:buChar char="§"/>
            </a:pPr>
            <a:r>
              <a:rPr lang="fr-FR" sz="1400" dirty="0" smtClean="0"/>
              <a:t>20 élèves, soit 10% des </a:t>
            </a:r>
            <a:r>
              <a:rPr lang="fr-FR" sz="1400" dirty="0" smtClean="0"/>
              <a:t>effectifs, </a:t>
            </a:r>
            <a:r>
              <a:rPr lang="fr-FR" sz="1400" dirty="0" smtClean="0"/>
              <a:t>veulent s’orienter en S-SVT</a:t>
            </a:r>
          </a:p>
          <a:p>
            <a:pPr marL="671327" lvl="1" indent="-285750" algn="just">
              <a:spcBef>
                <a:spcPts val="600"/>
              </a:spcBef>
              <a:spcAft>
                <a:spcPts val="600"/>
              </a:spcAft>
              <a:buFont typeface="Wingdings" pitchFamily="2" charset="2"/>
              <a:buChar char="§"/>
            </a:pPr>
            <a:r>
              <a:rPr lang="fr-FR" sz="1400" dirty="0" smtClean="0"/>
              <a:t>68 élèves,</a:t>
            </a:r>
            <a:r>
              <a:rPr lang="fr-FR" sz="1400" baseline="0" dirty="0" smtClean="0"/>
              <a:t> soit 32% des </a:t>
            </a:r>
            <a:r>
              <a:rPr lang="fr-FR" sz="1400" baseline="0" dirty="0" smtClean="0"/>
              <a:t>effectifs, souhaitent </a:t>
            </a:r>
            <a:r>
              <a:rPr lang="fr-FR" sz="1400" baseline="0" dirty="0" smtClean="0"/>
              <a:t>poursuivre en 1</a:t>
            </a:r>
            <a:r>
              <a:rPr lang="fr-FR" sz="1400" baseline="30000" dirty="0" smtClean="0"/>
              <a:t>ère</a:t>
            </a:r>
            <a:r>
              <a:rPr lang="fr-FR" sz="1400" baseline="0" dirty="0" smtClean="0"/>
              <a:t> S-SI</a:t>
            </a:r>
          </a:p>
          <a:p>
            <a:pPr marL="671327" lvl="1" indent="-285750" algn="just">
              <a:spcBef>
                <a:spcPts val="600"/>
              </a:spcBef>
              <a:spcAft>
                <a:spcPts val="600"/>
              </a:spcAft>
              <a:buFont typeface="Wingdings" pitchFamily="2" charset="2"/>
              <a:buChar char="§"/>
            </a:pPr>
            <a:r>
              <a:rPr lang="fr-FR" sz="1400" baseline="0" dirty="0" smtClean="0"/>
              <a:t>108 élèves, soit 51 % des </a:t>
            </a:r>
            <a:r>
              <a:rPr lang="fr-FR" sz="1400" baseline="0" dirty="0" smtClean="0"/>
              <a:t>effectifs, </a:t>
            </a:r>
            <a:r>
              <a:rPr lang="fr-FR" sz="1400" baseline="0" dirty="0" smtClean="0"/>
              <a:t>souhaitent intégrer une 1</a:t>
            </a:r>
            <a:r>
              <a:rPr lang="fr-FR" sz="1400" baseline="30000" dirty="0" smtClean="0"/>
              <a:t>ère</a:t>
            </a:r>
            <a:r>
              <a:rPr lang="fr-FR" sz="1400" baseline="0" dirty="0" smtClean="0"/>
              <a:t> STI2D</a:t>
            </a:r>
          </a:p>
          <a:p>
            <a:pPr algn="just">
              <a:spcBef>
                <a:spcPts val="600"/>
              </a:spcBef>
              <a:spcAft>
                <a:spcPts val="600"/>
              </a:spcAft>
            </a:pPr>
            <a:endParaRPr lang="fr-FR" sz="1400" baseline="0" dirty="0" smtClean="0"/>
          </a:p>
          <a:p>
            <a:pPr algn="just">
              <a:spcBef>
                <a:spcPts val="600"/>
              </a:spcBef>
              <a:spcAft>
                <a:spcPts val="600"/>
              </a:spcAft>
            </a:pPr>
            <a:r>
              <a:rPr lang="fr-FR" sz="1400" baseline="0" dirty="0" smtClean="0"/>
              <a:t>Bien entendu, il ne s’agit que d’une photographie du mois de mars. Au mois de juin, nous connaîtrons :</a:t>
            </a:r>
          </a:p>
          <a:p>
            <a:pPr marL="557027" lvl="1" indent="-171450" algn="just">
              <a:spcBef>
                <a:spcPts val="600"/>
              </a:spcBef>
              <a:spcAft>
                <a:spcPts val="600"/>
              </a:spcAft>
              <a:buFont typeface="Wingdings" pitchFamily="2" charset="2"/>
              <a:buChar char="§"/>
            </a:pPr>
            <a:r>
              <a:rPr lang="fr-FR" sz="1400" baseline="0" dirty="0" smtClean="0"/>
              <a:t>les élèves ayant exprimé le vœu de poursuivre en S et à qui il sera proposé la voie STI2D</a:t>
            </a:r>
          </a:p>
          <a:p>
            <a:pPr marL="557027" lvl="1" indent="-171450" algn="just">
              <a:spcBef>
                <a:spcPts val="600"/>
              </a:spcBef>
              <a:spcAft>
                <a:spcPts val="600"/>
              </a:spcAft>
              <a:buFont typeface="Wingdings" pitchFamily="2" charset="2"/>
              <a:buChar char="§"/>
            </a:pPr>
            <a:r>
              <a:rPr lang="fr-FR" sz="1400" baseline="0" dirty="0" smtClean="0"/>
              <a:t>les redoublants</a:t>
            </a:r>
          </a:p>
          <a:p>
            <a:pPr marL="557027" lvl="1" indent="-171450" algn="just">
              <a:spcBef>
                <a:spcPts val="600"/>
              </a:spcBef>
              <a:spcAft>
                <a:spcPts val="600"/>
              </a:spcAft>
              <a:buFont typeface="Wingdings" pitchFamily="2" charset="2"/>
              <a:buChar char="§"/>
            </a:pPr>
            <a:r>
              <a:rPr lang="fr-FR" sz="1400" baseline="0" dirty="0" smtClean="0"/>
              <a:t>ceux qui ne </a:t>
            </a:r>
            <a:r>
              <a:rPr lang="fr-FR" sz="1400" baseline="0" dirty="0" smtClean="0"/>
              <a:t>souhaitent </a:t>
            </a:r>
            <a:r>
              <a:rPr lang="fr-FR" sz="1400" baseline="0" dirty="0" smtClean="0"/>
              <a:t>pas redoubler </a:t>
            </a:r>
            <a:r>
              <a:rPr lang="fr-FR" sz="1400" baseline="0" dirty="0" smtClean="0"/>
              <a:t>et qui se </a:t>
            </a:r>
            <a:r>
              <a:rPr lang="fr-FR" sz="1400" baseline="0" dirty="0" smtClean="0"/>
              <a:t>réorienteront</a:t>
            </a:r>
            <a:endParaRPr lang="fr-FR" sz="1400" baseline="0" dirty="0"/>
          </a:p>
          <a:p>
            <a:pPr marL="557027" lvl="1" indent="-171450" algn="just">
              <a:spcBef>
                <a:spcPts val="600"/>
              </a:spcBef>
              <a:spcAft>
                <a:spcPts val="600"/>
              </a:spcAft>
              <a:buFont typeface="Wingdings" pitchFamily="2" charset="2"/>
              <a:buChar char="§"/>
            </a:pPr>
            <a:r>
              <a:rPr lang="fr-FR" sz="1400" baseline="0" dirty="0" smtClean="0"/>
              <a:t>et ceux à qui il sera fortement conseillé de se réorienter notamment en Bac Pro</a:t>
            </a:r>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algn="just">
              <a:spcAft>
                <a:spcPts val="622"/>
              </a:spcAft>
            </a:pPr>
            <a:r>
              <a:rPr lang="fr-FR" sz="1400" b="0" baseline="0" dirty="0" smtClean="0">
                <a:solidFill>
                  <a:schemeClr val="tx1"/>
                </a:solidFill>
              </a:rPr>
              <a:t>Nous nous </a:t>
            </a:r>
            <a:r>
              <a:rPr lang="fr-FR" sz="1400" b="0" baseline="0" dirty="0" smtClean="0">
                <a:solidFill>
                  <a:schemeClr val="tx1"/>
                </a:solidFill>
              </a:rPr>
              <a:t>sommes </a:t>
            </a:r>
            <a:r>
              <a:rPr lang="fr-FR" sz="1400" b="0" baseline="0" dirty="0" smtClean="0">
                <a:solidFill>
                  <a:schemeClr val="tx1"/>
                </a:solidFill>
              </a:rPr>
              <a:t>donc </a:t>
            </a:r>
            <a:r>
              <a:rPr lang="fr-FR" sz="1400" b="0" baseline="0" dirty="0" smtClean="0">
                <a:solidFill>
                  <a:schemeClr val="tx1"/>
                </a:solidFill>
              </a:rPr>
              <a:t>attaché à </a:t>
            </a:r>
            <a:r>
              <a:rPr lang="fr-FR" sz="1400" b="0" baseline="0" dirty="0" smtClean="0">
                <a:solidFill>
                  <a:schemeClr val="tx1"/>
                </a:solidFill>
              </a:rPr>
              <a:t>soumettre aux élèves de collège et à leur famille une offre multiple destinée à leur faire découvrir les voies :</a:t>
            </a:r>
          </a:p>
          <a:p>
            <a:pPr algn="ctr">
              <a:spcAft>
                <a:spcPts val="622"/>
              </a:spcAft>
            </a:pPr>
            <a:r>
              <a:rPr lang="fr-FR" sz="1400" b="0" baseline="0" dirty="0" smtClean="0">
                <a:solidFill>
                  <a:schemeClr val="tx1"/>
                </a:solidFill>
              </a:rPr>
              <a:t>STI2D, S-SI, S-SVT.</a:t>
            </a:r>
          </a:p>
          <a:p>
            <a:pPr algn="just">
              <a:spcAft>
                <a:spcPts val="622"/>
              </a:spcAft>
            </a:pPr>
            <a:endParaRPr lang="fr-FR" sz="1400" b="0" baseline="0" dirty="0" smtClean="0">
              <a:solidFill>
                <a:schemeClr val="tx1"/>
              </a:solidFill>
            </a:endParaRPr>
          </a:p>
          <a:p>
            <a:pPr algn="just">
              <a:spcAft>
                <a:spcPts val="622"/>
              </a:spcAft>
            </a:pPr>
            <a:r>
              <a:rPr lang="fr-FR" sz="1400" b="0" baseline="0" dirty="0" smtClean="0">
                <a:solidFill>
                  <a:schemeClr val="tx1"/>
                </a:solidFill>
              </a:rPr>
              <a:t>Cette offre est centrée sur l’Enseignement d’Exploration SI et sur les enseignements scientifiques Mathématiques et Physique :</a:t>
            </a:r>
          </a:p>
          <a:p>
            <a:pPr algn="just">
              <a:spcAft>
                <a:spcPts val="622"/>
              </a:spcAft>
            </a:pPr>
            <a:endParaRPr lang="fr-FR" sz="1400" b="0" baseline="0" dirty="0" smtClean="0">
              <a:solidFill>
                <a:schemeClr val="tx1"/>
              </a:solidFill>
            </a:endParaRPr>
          </a:p>
          <a:p>
            <a:pPr marL="557027" lvl="1" indent="-171450" algn="just">
              <a:spcAft>
                <a:spcPts val="622"/>
              </a:spcAft>
              <a:buFont typeface="Wingdings" pitchFamily="2" charset="2"/>
              <a:buChar char="§"/>
            </a:pPr>
            <a:r>
              <a:rPr lang="fr-FR" sz="1400" b="0" baseline="0" dirty="0" smtClean="0">
                <a:solidFill>
                  <a:schemeClr val="tx1"/>
                </a:solidFill>
              </a:rPr>
              <a:t>en associant SVT aux Maths et à la Physique nous obtenons MPS</a:t>
            </a:r>
          </a:p>
          <a:p>
            <a:pPr marL="557027" lvl="1" indent="-171450" algn="just">
              <a:spcAft>
                <a:spcPts val="622"/>
              </a:spcAft>
              <a:buFont typeface="Wingdings" pitchFamily="2" charset="2"/>
              <a:buChar char="§"/>
            </a:pPr>
            <a:r>
              <a:rPr lang="fr-FR" sz="1400" b="0" baseline="0" dirty="0" smtClean="0">
                <a:solidFill>
                  <a:schemeClr val="tx1"/>
                </a:solidFill>
              </a:rPr>
              <a:t>en y associant Informatique et Réseaux (IRIS) nous obtenons le Parcours Expérimental de MPS, </a:t>
            </a:r>
            <a:r>
              <a:rPr lang="fr-FR" sz="1400" b="0" baseline="0" dirty="0" err="1" smtClean="0">
                <a:solidFill>
                  <a:schemeClr val="tx1"/>
                </a:solidFill>
              </a:rPr>
              <a:t>STNum</a:t>
            </a:r>
            <a:endParaRPr lang="fr-FR" sz="1400" b="0" baseline="0" dirty="0" smtClean="0">
              <a:solidFill>
                <a:schemeClr val="tx1"/>
              </a:solidFill>
            </a:endParaRPr>
          </a:p>
          <a:p>
            <a:pPr marL="557027" lvl="1" indent="-171450" algn="just">
              <a:spcAft>
                <a:spcPts val="622"/>
              </a:spcAft>
              <a:buFont typeface="Wingdings" pitchFamily="2" charset="2"/>
              <a:buChar char="§"/>
            </a:pPr>
            <a:r>
              <a:rPr lang="fr-FR" sz="1400" b="0" baseline="0" dirty="0" smtClean="0">
                <a:solidFill>
                  <a:schemeClr val="tx1"/>
                </a:solidFill>
              </a:rPr>
              <a:t>en associant l’enseignement de Physique à SI, nous obtenons le Parcours Expérimental DE CIT+SI, SA</a:t>
            </a:r>
          </a:p>
          <a:p>
            <a:pPr marL="557027" lvl="1" indent="-171450" algn="just">
              <a:spcAft>
                <a:spcPts val="622"/>
              </a:spcAft>
              <a:buFont typeface="Wingdings" pitchFamily="2" charset="2"/>
              <a:buChar char="§"/>
            </a:pPr>
            <a:r>
              <a:rPr lang="fr-FR" sz="1400" dirty="0" smtClean="0">
                <a:solidFill>
                  <a:schemeClr val="tx1"/>
                </a:solidFill>
              </a:rPr>
              <a:t>en y associant les Sciences Environnementales, </a:t>
            </a:r>
            <a:r>
              <a:rPr lang="fr-FR" sz="1400" dirty="0" err="1" smtClean="0">
                <a:solidFill>
                  <a:schemeClr val="tx1"/>
                </a:solidFill>
              </a:rPr>
              <a:t>Senv</a:t>
            </a:r>
            <a:r>
              <a:rPr lang="fr-FR" sz="1400" dirty="0" smtClean="0">
                <a:solidFill>
                  <a:schemeClr val="tx1"/>
                </a:solidFill>
              </a:rPr>
              <a:t>, nous obtenons le Parcours</a:t>
            </a:r>
            <a:r>
              <a:rPr lang="fr-FR" sz="1400" baseline="0" dirty="0" smtClean="0">
                <a:solidFill>
                  <a:schemeClr val="tx1"/>
                </a:solidFill>
              </a:rPr>
              <a:t> Expérimental de CIT+SI, DD</a:t>
            </a:r>
          </a:p>
          <a:p>
            <a:pPr marL="557027" lvl="1" indent="-171450" algn="just">
              <a:spcAft>
                <a:spcPts val="622"/>
              </a:spcAft>
              <a:buFont typeface="Wingdings" pitchFamily="2" charset="2"/>
              <a:buChar char="§"/>
            </a:pPr>
            <a:r>
              <a:rPr lang="fr-FR" sz="1400" baseline="0" dirty="0" smtClean="0">
                <a:solidFill>
                  <a:schemeClr val="tx1"/>
                </a:solidFill>
              </a:rPr>
              <a:t>CIT sera proposé, tout en nous efforçant d’amener l’élève et sa famille à opter pour le couple CIT+SI</a:t>
            </a:r>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E519BAE-1D4E-4526-9ECC-2C2A1D9AB791}" type="slidenum">
              <a:rPr lang="fr-FR" smtClean="0"/>
              <a:pPr/>
              <a:t>20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pPr algn="just">
              <a:spcAft>
                <a:spcPts val="622"/>
              </a:spcAft>
            </a:pPr>
            <a:r>
              <a:rPr lang="fr-FR" sz="1400" dirty="0" smtClean="0"/>
              <a:t>Les Parcours d’Exploration seront définis par l’association des enseignements d’Exploration 1, 2</a:t>
            </a:r>
            <a:r>
              <a:rPr lang="fr-FR" sz="1400" baseline="0" dirty="0" smtClean="0"/>
              <a:t> et 3.</a:t>
            </a:r>
          </a:p>
          <a:p>
            <a:pPr algn="just">
              <a:spcAft>
                <a:spcPts val="622"/>
              </a:spcAft>
            </a:pPr>
            <a:endParaRPr lang="fr-FR" sz="1400" baseline="0" dirty="0" smtClean="0"/>
          </a:p>
          <a:p>
            <a:pPr algn="just">
              <a:spcAft>
                <a:spcPts val="622"/>
              </a:spcAft>
            </a:pPr>
            <a:r>
              <a:rPr lang="fr-FR" sz="1400" baseline="0" dirty="0" smtClean="0"/>
              <a:t>Comme le prévoit la réforme, l’élève pourra choisir </a:t>
            </a:r>
            <a:r>
              <a:rPr lang="fr-FR" sz="1400" baseline="0" dirty="0" smtClean="0"/>
              <a:t>en </a:t>
            </a:r>
            <a:r>
              <a:rPr lang="fr-FR" sz="1400" baseline="0" dirty="0" smtClean="0"/>
              <a:t>Enseignement d’Exploration 1 SES ou PFEG.</a:t>
            </a:r>
          </a:p>
          <a:p>
            <a:pPr algn="just">
              <a:spcAft>
                <a:spcPts val="622"/>
              </a:spcAft>
            </a:pPr>
            <a:r>
              <a:rPr lang="fr-FR" sz="1400" baseline="0" dirty="0" smtClean="0"/>
              <a:t>A la rentrée 2010, 2/3 des élèves ont choisi SES.</a:t>
            </a:r>
          </a:p>
          <a:p>
            <a:pPr algn="just">
              <a:spcAft>
                <a:spcPts val="622"/>
              </a:spcAft>
            </a:pPr>
            <a:endParaRPr lang="fr-FR" sz="1400" baseline="0" dirty="0" smtClean="0"/>
          </a:p>
          <a:p>
            <a:pPr algn="just">
              <a:spcAft>
                <a:spcPts val="622"/>
              </a:spcAft>
            </a:pPr>
            <a:r>
              <a:rPr lang="fr-FR" sz="1400" baseline="0" dirty="0" smtClean="0"/>
              <a:t>Les deux Parcours d’Exploration Institutionnels sont :</a:t>
            </a:r>
          </a:p>
          <a:p>
            <a:pPr marL="671327" lvl="1" indent="-285750" algn="just">
              <a:spcAft>
                <a:spcPts val="622"/>
              </a:spcAft>
              <a:buFont typeface="Wingdings" pitchFamily="2" charset="2"/>
              <a:buChar char="§"/>
            </a:pPr>
            <a:r>
              <a:rPr lang="fr-FR" sz="1400" baseline="0" dirty="0" smtClean="0"/>
              <a:t>MPS</a:t>
            </a:r>
          </a:p>
          <a:p>
            <a:pPr marL="671327" lvl="1" indent="-285750" algn="just">
              <a:spcAft>
                <a:spcPts val="622"/>
              </a:spcAft>
              <a:buFont typeface="Wingdings" pitchFamily="2" charset="2"/>
              <a:buChar char="§"/>
            </a:pPr>
            <a:r>
              <a:rPr lang="fr-FR" sz="1400" baseline="0" dirty="0" smtClean="0"/>
              <a:t>et CIT + SI</a:t>
            </a:r>
          </a:p>
          <a:p>
            <a:pPr algn="just">
              <a:spcAft>
                <a:spcPts val="622"/>
              </a:spcAft>
            </a:pPr>
            <a:endParaRPr lang="fr-FR" sz="1400" baseline="0" dirty="0" smtClean="0"/>
          </a:p>
          <a:p>
            <a:pPr algn="just">
              <a:spcAft>
                <a:spcPts val="622"/>
              </a:spcAft>
            </a:pPr>
            <a:r>
              <a:rPr lang="fr-FR" sz="1400" baseline="0" dirty="0" smtClean="0"/>
              <a:t>Les Parcours d’Exploration Expérimentaux sont au nombre de 3 :</a:t>
            </a:r>
          </a:p>
          <a:p>
            <a:pPr marL="671327" lvl="1" indent="-285750" algn="just">
              <a:spcAft>
                <a:spcPts val="622"/>
              </a:spcAft>
              <a:buFont typeface="Wingdings" pitchFamily="2" charset="2"/>
              <a:buChar char="§"/>
            </a:pPr>
            <a:r>
              <a:rPr lang="fr-FR" sz="1400" baseline="0" dirty="0" err="1" smtClean="0"/>
              <a:t>STNum</a:t>
            </a:r>
            <a:r>
              <a:rPr lang="fr-FR" sz="1400" baseline="0" dirty="0" smtClean="0"/>
              <a:t>, Parcours Expérimental de MPS</a:t>
            </a:r>
          </a:p>
          <a:p>
            <a:pPr marL="671327" lvl="1" indent="-285750" algn="just">
              <a:spcAft>
                <a:spcPts val="622"/>
              </a:spcAft>
              <a:buFont typeface="Wingdings" pitchFamily="2" charset="2"/>
              <a:buChar char="§"/>
            </a:pPr>
            <a:r>
              <a:rPr lang="fr-FR" sz="1400" baseline="0" dirty="0" smtClean="0"/>
              <a:t>DD, Parcours Expérimental de CIT+SI</a:t>
            </a:r>
          </a:p>
          <a:p>
            <a:pPr marL="671327" lvl="1" indent="-285750" algn="just">
              <a:spcAft>
                <a:spcPts val="622"/>
              </a:spcAft>
              <a:buFont typeface="Wingdings" pitchFamily="2" charset="2"/>
              <a:buChar char="§"/>
            </a:pPr>
            <a:r>
              <a:rPr lang="fr-FR" sz="1400" baseline="0" dirty="0" smtClean="0"/>
              <a:t>SA, Parcours Expérimental de CIT+SI</a:t>
            </a:r>
          </a:p>
          <a:p>
            <a:pPr algn="just">
              <a:spcAft>
                <a:spcPts val="622"/>
              </a:spcAft>
            </a:pPr>
            <a:endParaRPr lang="fr-FR" sz="1400" baseline="0" dirty="0" smtClean="0"/>
          </a:p>
          <a:p>
            <a:pPr algn="just">
              <a:spcAft>
                <a:spcPts val="622"/>
              </a:spcAft>
            </a:pPr>
            <a:r>
              <a:rPr lang="fr-FR" sz="1400" baseline="0" dirty="0" smtClean="0"/>
              <a:t>Les sigles des parcours expérimentaux seront à préciser lors de l’inscription au mois de juin.</a:t>
            </a:r>
          </a:p>
          <a:p>
            <a:pPr algn="just">
              <a:spcAft>
                <a:spcPts val="622"/>
              </a:spcAft>
            </a:pPr>
            <a:r>
              <a:rPr lang="fr-FR" sz="1400" baseline="0" dirty="0" smtClean="0"/>
              <a:t>Par contre au moment des vœux sur le dossier d’orientation, seuls les sigles institutionnel définissant les parcours originaux devront être utilisés :</a:t>
            </a:r>
          </a:p>
          <a:p>
            <a:pPr marL="671327" lvl="1" indent="-285750" algn="just">
              <a:spcAft>
                <a:spcPts val="622"/>
              </a:spcAft>
              <a:buFont typeface="Wingdings" pitchFamily="2" charset="2"/>
              <a:buChar char="§"/>
            </a:pPr>
            <a:r>
              <a:rPr lang="fr-FR" sz="1400" baseline="0" dirty="0" smtClean="0"/>
              <a:t>CIT</a:t>
            </a:r>
          </a:p>
          <a:p>
            <a:pPr marL="671327" lvl="1" indent="-285750" algn="just">
              <a:spcAft>
                <a:spcPts val="622"/>
              </a:spcAft>
              <a:buFont typeface="Wingdings" pitchFamily="2" charset="2"/>
              <a:buChar char="§"/>
            </a:pPr>
            <a:r>
              <a:rPr lang="fr-FR" sz="1400" baseline="0" dirty="0" smtClean="0"/>
              <a:t>SI</a:t>
            </a:r>
          </a:p>
          <a:p>
            <a:pPr marL="671327" lvl="1" indent="-285750" algn="just">
              <a:spcAft>
                <a:spcPts val="622"/>
              </a:spcAft>
              <a:buFont typeface="Wingdings" pitchFamily="2" charset="2"/>
              <a:buChar char="§"/>
            </a:pPr>
            <a:r>
              <a:rPr lang="fr-FR" sz="1400" baseline="0" dirty="0" smtClean="0"/>
              <a:t>ou MPS</a:t>
            </a:r>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4466987"/>
          </a:xfrm>
        </p:spPr>
        <p:txBody>
          <a:bodyPr>
            <a:normAutofit/>
          </a:bodyPr>
          <a:lstStyle/>
          <a:p>
            <a:pPr marL="0" marR="0" lvl="1" indent="0" algn="just" defTabSz="385577" rtl="0" eaLnBrk="1" fontAlgn="auto" latinLnBrk="0" hangingPunct="1">
              <a:lnSpc>
                <a:spcPct val="100000"/>
              </a:lnSpc>
              <a:spcBef>
                <a:spcPts val="0"/>
              </a:spcBef>
              <a:spcAft>
                <a:spcPts val="0"/>
              </a:spcAft>
              <a:buClrTx/>
              <a:buSzTx/>
              <a:buFont typeface="Wingdings" pitchFamily="2" charset="2"/>
              <a:buNone/>
              <a:tabLst/>
              <a:defRPr/>
            </a:pPr>
            <a:r>
              <a:rPr lang="fr-FR" sz="1400" b="0" dirty="0" smtClean="0">
                <a:solidFill>
                  <a:schemeClr val="tx1"/>
                </a:solidFill>
              </a:rPr>
              <a:t>Pour nous il ne faisait aucun doute que l’augmentation</a:t>
            </a:r>
            <a:r>
              <a:rPr lang="fr-FR" sz="1400" b="0" baseline="0" dirty="0" smtClean="0">
                <a:solidFill>
                  <a:schemeClr val="tx1"/>
                </a:solidFill>
              </a:rPr>
              <a:t> de</a:t>
            </a:r>
            <a:r>
              <a:rPr lang="fr-FR" sz="1400" b="0" dirty="0" smtClean="0">
                <a:solidFill>
                  <a:schemeClr val="tx1"/>
                </a:solidFill>
              </a:rPr>
              <a:t> l’attractivité de CIT et de SI devait passer par une liste de thèmes éloquente et éclectique.</a:t>
            </a:r>
          </a:p>
          <a:p>
            <a:pPr marL="0" marR="0" lvl="1" indent="0" algn="just" defTabSz="385577" rtl="0" eaLnBrk="1" fontAlgn="auto" latinLnBrk="0" hangingPunct="1">
              <a:lnSpc>
                <a:spcPct val="100000"/>
              </a:lnSpc>
              <a:spcBef>
                <a:spcPts val="0"/>
              </a:spcBef>
              <a:spcAft>
                <a:spcPts val="0"/>
              </a:spcAft>
              <a:buClrTx/>
              <a:buSzTx/>
              <a:buFont typeface="Wingdings" pitchFamily="2" charset="2"/>
              <a:buNone/>
              <a:tabLst/>
              <a:defRPr/>
            </a:pPr>
            <a:r>
              <a:rPr lang="fr-FR" sz="1400" b="0" dirty="0" smtClean="0">
                <a:solidFill>
                  <a:schemeClr val="tx1"/>
                </a:solidFill>
              </a:rPr>
              <a:t>Ainsi l’élève devient acteur de son parcours d’exploration par un choix construit et non imposé des 3 thèmes et du projet à étudier.</a:t>
            </a:r>
          </a:p>
          <a:p>
            <a:pPr marL="0" marR="0" lvl="1" indent="0" algn="just" defTabSz="385577" rtl="0" eaLnBrk="1" fontAlgn="auto" latinLnBrk="0" hangingPunct="1">
              <a:lnSpc>
                <a:spcPct val="100000"/>
              </a:lnSpc>
              <a:spcBef>
                <a:spcPts val="0"/>
              </a:spcBef>
              <a:spcAft>
                <a:spcPts val="0"/>
              </a:spcAft>
              <a:buClrTx/>
              <a:buSzTx/>
              <a:buFont typeface="Wingdings" pitchFamily="2" charset="2"/>
              <a:buNone/>
              <a:tabLst/>
              <a:defRPr/>
            </a:pPr>
            <a:endParaRPr lang="fr-FR" sz="1400" b="0" dirty="0" smtClean="0">
              <a:solidFill>
                <a:schemeClr val="tx1"/>
              </a:solidFill>
            </a:endParaRPr>
          </a:p>
          <a:p>
            <a:pPr algn="just"/>
            <a:r>
              <a:rPr lang="fr-FR" sz="1400" b="0" baseline="0" dirty="0" smtClean="0">
                <a:solidFill>
                  <a:schemeClr val="tx1"/>
                </a:solidFill>
              </a:rPr>
              <a:t>Bien entendu, les thèmes proposés sont regroupés autour des thématiques figurant au BO du 29 avril 2010.</a:t>
            </a:r>
          </a:p>
          <a:p>
            <a:pPr algn="just"/>
            <a:endParaRPr lang="fr-FR" sz="1400" b="0" baseline="0" dirty="0" smtClean="0">
              <a:solidFill>
                <a:schemeClr val="tx1"/>
              </a:solidFill>
            </a:endParaRPr>
          </a:p>
          <a:p>
            <a:pPr algn="just"/>
            <a:r>
              <a:rPr lang="fr-FR" sz="1400" b="0" baseline="0" dirty="0" smtClean="0">
                <a:solidFill>
                  <a:schemeClr val="tx1"/>
                </a:solidFill>
              </a:rPr>
              <a:t>Notre ambition est de proposer in fine 24 thèmes.</a:t>
            </a:r>
          </a:p>
          <a:p>
            <a:pPr algn="just"/>
            <a:r>
              <a:rPr lang="fr-FR" sz="1400" b="0" baseline="0" dirty="0" smtClean="0">
                <a:solidFill>
                  <a:schemeClr val="tx1"/>
                </a:solidFill>
              </a:rPr>
              <a:t>Pour l’année 2010, 16 thèmes ont été </a:t>
            </a:r>
            <a:r>
              <a:rPr lang="fr-FR" sz="1400" b="0" baseline="0" dirty="0" smtClean="0">
                <a:solidFill>
                  <a:schemeClr val="tx1"/>
                </a:solidFill>
              </a:rPr>
              <a:t>proposés; </a:t>
            </a:r>
            <a:r>
              <a:rPr lang="fr-FR" sz="1400" b="0" baseline="0" dirty="0" smtClean="0">
                <a:solidFill>
                  <a:schemeClr val="tx1"/>
                </a:solidFill>
              </a:rPr>
              <a:t>8 nouveaux seront développés en 2011.</a:t>
            </a:r>
          </a:p>
          <a:p>
            <a:pPr algn="just"/>
            <a:endParaRPr lang="fr-FR" sz="1400" b="0" baseline="0"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4466987"/>
          </a:xfrm>
        </p:spPr>
        <p:txBody>
          <a:bodyPr>
            <a:normAutofit/>
          </a:bodyPr>
          <a:lstStyle/>
          <a:p>
            <a:pPr algn="just">
              <a:spcBef>
                <a:spcPts val="600"/>
              </a:spcBef>
              <a:spcAft>
                <a:spcPts val="600"/>
              </a:spcAft>
            </a:pPr>
            <a:r>
              <a:rPr lang="fr-FR" sz="1400" kern="1200" dirty="0" smtClean="0">
                <a:solidFill>
                  <a:schemeClr val="tx1"/>
                </a:solidFill>
                <a:effectLst/>
                <a:latin typeface="+mn-lt"/>
                <a:ea typeface="+mn-ea"/>
                <a:cs typeface="+mn-cs"/>
              </a:rPr>
              <a:t>Pour tous les thèmes proposés, nous mettons à disposition des élèves le matériel en état de marche mais également démonté, permettant les manipulations, la mise en œuvre, les essais, …</a:t>
            </a:r>
          </a:p>
          <a:p>
            <a:pPr algn="just">
              <a:spcBef>
                <a:spcPts val="600"/>
              </a:spcBef>
              <a:spcAft>
                <a:spcPts val="600"/>
              </a:spcAft>
            </a:pPr>
            <a:endParaRPr lang="fr-FR" sz="1400" baseline="0" dirty="0" smtClean="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a:spcBef>
                <a:spcPts val="0"/>
              </a:spcBef>
              <a:spcAft>
                <a:spcPts val="0"/>
              </a:spcAft>
            </a:pPr>
            <a:r>
              <a:rPr lang="fr-FR" sz="1400" dirty="0" smtClean="0"/>
              <a:t>Plusieurs temps forts rythment</a:t>
            </a:r>
            <a:r>
              <a:rPr lang="fr-FR" sz="1400" baseline="0" dirty="0" smtClean="0"/>
              <a:t> l’année.</a:t>
            </a:r>
          </a:p>
          <a:p>
            <a:pPr>
              <a:spcBef>
                <a:spcPts val="0"/>
              </a:spcBef>
              <a:spcAft>
                <a:spcPts val="0"/>
              </a:spcAft>
            </a:pPr>
            <a:endParaRPr lang="fr-FR" sz="1400" baseline="0" dirty="0" smtClean="0"/>
          </a:p>
          <a:p>
            <a:pPr marL="527327" lvl="1" indent="-285750">
              <a:spcBef>
                <a:spcPts val="0"/>
              </a:spcBef>
              <a:spcAft>
                <a:spcPts val="0"/>
              </a:spcAft>
              <a:buFont typeface="Wingdings" pitchFamily="2" charset="2"/>
              <a:buChar char="§"/>
            </a:pPr>
            <a:r>
              <a:rPr lang="fr-FR" sz="1400" baseline="0" dirty="0" smtClean="0"/>
              <a:t>Tout d’abord, parmi les 16 </a:t>
            </a:r>
            <a:r>
              <a:rPr lang="fr-FR" sz="1400" baseline="0" dirty="0" smtClean="0"/>
              <a:t>thèmes </a:t>
            </a:r>
            <a:r>
              <a:rPr lang="fr-FR" sz="1400" baseline="0" dirty="0" smtClean="0"/>
              <a:t>proposés, 3 seront étudiés.</a:t>
            </a:r>
            <a:br>
              <a:rPr lang="fr-FR" sz="1400" baseline="0" dirty="0" smtClean="0"/>
            </a:br>
            <a:r>
              <a:rPr lang="fr-FR" sz="1400" baseline="0" dirty="0" smtClean="0"/>
              <a:t>Chaque thème est étudié en 4 séances de 3h par groupe de 4 à 5 élèves. </a:t>
            </a:r>
            <a:br>
              <a:rPr lang="fr-FR" sz="1400" baseline="0" dirty="0" smtClean="0"/>
            </a:br>
            <a:r>
              <a:rPr lang="fr-FR" sz="1400" baseline="0" dirty="0" smtClean="0"/>
              <a:t>La 5</a:t>
            </a:r>
            <a:r>
              <a:rPr lang="fr-FR" sz="1400" baseline="30000" dirty="0" smtClean="0"/>
              <a:t>ème</a:t>
            </a:r>
            <a:r>
              <a:rPr lang="fr-FR" sz="1400" baseline="0" dirty="0" smtClean="0"/>
              <a:t> semaine est consacrée à la restitution des </a:t>
            </a:r>
            <a:r>
              <a:rPr lang="fr-FR" sz="1400" baseline="0" dirty="0" smtClean="0"/>
              <a:t>travaux </a:t>
            </a:r>
            <a:r>
              <a:rPr lang="fr-FR" sz="1400" baseline="0" dirty="0" smtClean="0"/>
              <a:t>par le groupe à l’ensemble de la </a:t>
            </a:r>
            <a:r>
              <a:rPr lang="fr-FR" sz="1400" baseline="0" dirty="0" smtClean="0"/>
              <a:t>classe en 15 mn.</a:t>
            </a:r>
            <a:endParaRPr lang="fr-FR" sz="1400" baseline="0" dirty="0" smtClean="0"/>
          </a:p>
          <a:p>
            <a:pPr lvl="1" indent="-144000">
              <a:spcBef>
                <a:spcPts val="0"/>
              </a:spcBef>
              <a:spcAft>
                <a:spcPts val="0"/>
              </a:spcAft>
              <a:buFont typeface="Arial" pitchFamily="34" charset="0"/>
              <a:buChar char="•"/>
            </a:pPr>
            <a:endParaRPr lang="fr-FR" sz="1400" baseline="0" dirty="0" smtClean="0"/>
          </a:p>
          <a:p>
            <a:pPr marL="527352" lvl="1" indent="-285750" algn="l" defTabSz="385602" rtl="0" eaLnBrk="1" latinLnBrk="0" hangingPunct="1">
              <a:spcBef>
                <a:spcPts val="0"/>
              </a:spcBef>
              <a:spcAft>
                <a:spcPts val="0"/>
              </a:spcAft>
              <a:buFont typeface="Wingdings" pitchFamily="2" charset="2"/>
              <a:buChar char="§"/>
            </a:pPr>
            <a:r>
              <a:rPr lang="fr-FR" sz="1400" kern="1200" baseline="0" dirty="0" smtClean="0">
                <a:solidFill>
                  <a:schemeClr val="tx1"/>
                </a:solidFill>
                <a:latin typeface="+mn-lt"/>
                <a:ea typeface="+mn-ea"/>
                <a:cs typeface="+mn-cs"/>
              </a:rPr>
              <a:t>Le projet, effectué également en groupe de 4 à 5 élèves, sera mis en place en 3 temps : l’initialisation, le choix et la rencontre</a:t>
            </a:r>
            <a:r>
              <a:rPr lang="fr-FR" sz="1400" kern="1200" baseline="0" dirty="0" smtClean="0">
                <a:solidFill>
                  <a:schemeClr val="tx1"/>
                </a:solidFill>
                <a:latin typeface="+mn-lt"/>
                <a:ea typeface="+mn-ea"/>
                <a:cs typeface="+mn-cs"/>
              </a:rPr>
              <a:t>.</a:t>
            </a:r>
          </a:p>
          <a:p>
            <a:pPr marL="576000" lvl="2" indent="-144000" algn="l" defTabSz="385602" rtl="0" eaLnBrk="1" latinLnBrk="0" hangingPunct="1">
              <a:spcBef>
                <a:spcPts val="0"/>
              </a:spcBef>
              <a:spcAft>
                <a:spcPts val="0"/>
              </a:spcAft>
              <a:buFont typeface="Arial" pitchFamily="34" charset="0"/>
              <a:buChar char="•"/>
            </a:pPr>
            <a:r>
              <a:rPr lang="fr-FR" sz="1400" kern="1200" baseline="0" dirty="0" smtClean="0">
                <a:solidFill>
                  <a:schemeClr val="tx1"/>
                </a:solidFill>
                <a:latin typeface="+mn-lt"/>
                <a:ea typeface="+mn-ea"/>
                <a:cs typeface="+mn-cs"/>
              </a:rPr>
              <a:t>l’initialisation : présentation de la démarche, les secteurs d’activité à privilégier, les moyens et ressources mis à disposition, …</a:t>
            </a:r>
          </a:p>
          <a:p>
            <a:pPr marL="576000" lvl="2" indent="-144000" algn="l" defTabSz="385602" rtl="0" eaLnBrk="1" latinLnBrk="0" hangingPunct="1">
              <a:spcBef>
                <a:spcPts val="0"/>
              </a:spcBef>
              <a:spcAft>
                <a:spcPts val="0"/>
              </a:spcAft>
              <a:buFont typeface="Arial" pitchFamily="34" charset="0"/>
              <a:buChar char="•"/>
            </a:pPr>
            <a:r>
              <a:rPr lang="fr-FR" sz="1400" kern="1200" baseline="0" dirty="0" smtClean="0">
                <a:solidFill>
                  <a:schemeClr val="tx1"/>
                </a:solidFill>
                <a:latin typeface="+mn-lt"/>
                <a:ea typeface="+mn-ea"/>
                <a:cs typeface="+mn-cs"/>
              </a:rPr>
              <a:t>le choix : constitution des groupes, exposé des motivations et des pistes de développement envisagées, …</a:t>
            </a:r>
          </a:p>
          <a:p>
            <a:pPr marL="576000" lvl="2" indent="-144000" algn="l" defTabSz="385602" rtl="0" eaLnBrk="1" latinLnBrk="0" hangingPunct="1">
              <a:spcBef>
                <a:spcPts val="0"/>
              </a:spcBef>
              <a:spcAft>
                <a:spcPts val="0"/>
              </a:spcAft>
              <a:buFont typeface="Arial" pitchFamily="34" charset="0"/>
              <a:buChar char="•"/>
            </a:pPr>
            <a:r>
              <a:rPr lang="fr-FR" sz="1400" kern="1200" baseline="0" dirty="0" smtClean="0">
                <a:solidFill>
                  <a:schemeClr val="tx1"/>
                </a:solidFill>
                <a:latin typeface="+mn-lt"/>
                <a:ea typeface="+mn-ea"/>
                <a:cs typeface="+mn-cs"/>
              </a:rPr>
              <a:t>la rencontre si elle est possible permettra un échange avec un acteur partenaire</a:t>
            </a:r>
          </a:p>
          <a:p>
            <a:pPr marL="576000" lvl="2" indent="-144000" algn="l" defTabSz="385602" rtl="0" eaLnBrk="1" latinLnBrk="0" hangingPunct="1">
              <a:spcBef>
                <a:spcPts val="0"/>
              </a:spcBef>
              <a:spcAft>
                <a:spcPts val="0"/>
              </a:spcAft>
              <a:buFont typeface="Arial" pitchFamily="34" charset="0"/>
              <a:buChar char="•"/>
            </a:pPr>
            <a:r>
              <a:rPr lang="fr-FR" sz="1400" kern="1200" baseline="0" dirty="0" smtClean="0">
                <a:solidFill>
                  <a:schemeClr val="tx1"/>
                </a:solidFill>
                <a:latin typeface="+mn-lt"/>
                <a:ea typeface="+mn-ea"/>
                <a:cs typeface="+mn-cs"/>
              </a:rPr>
              <a:t>sa </a:t>
            </a:r>
            <a:r>
              <a:rPr lang="fr-FR" sz="1400" kern="1200" baseline="0" dirty="0" smtClean="0">
                <a:solidFill>
                  <a:schemeClr val="tx1"/>
                </a:solidFill>
                <a:latin typeface="+mn-lt"/>
                <a:ea typeface="+mn-ea"/>
                <a:cs typeface="+mn-cs"/>
              </a:rPr>
              <a:t>réalisation se positionnera en fin d’année scolaire sur 10 semaines.</a:t>
            </a:r>
          </a:p>
          <a:p>
            <a:pPr marL="385602" lvl="1" indent="-144000" algn="l" defTabSz="385602" rtl="0" eaLnBrk="1" latinLnBrk="0" hangingPunct="1">
              <a:spcBef>
                <a:spcPts val="0"/>
              </a:spcBef>
              <a:spcAft>
                <a:spcPts val="0"/>
              </a:spcAft>
              <a:buFont typeface="Arial" pitchFamily="34" charset="0"/>
              <a:buChar char="•"/>
            </a:pPr>
            <a:endParaRPr lang="fr-FR" sz="1400" kern="1200" baseline="0" dirty="0" smtClean="0">
              <a:solidFill>
                <a:schemeClr val="tx1"/>
              </a:solidFill>
              <a:latin typeface="+mn-lt"/>
              <a:ea typeface="+mn-ea"/>
              <a:cs typeface="+mn-cs"/>
            </a:endParaRPr>
          </a:p>
          <a:p>
            <a:pPr marL="527352" lvl="1" indent="-285750" algn="l" defTabSz="385602" rtl="0" eaLnBrk="1" latinLnBrk="0" hangingPunct="1">
              <a:spcBef>
                <a:spcPts val="0"/>
              </a:spcBef>
              <a:spcAft>
                <a:spcPts val="0"/>
              </a:spcAft>
              <a:buFont typeface="Wingdings" pitchFamily="2" charset="2"/>
              <a:buChar char="§"/>
            </a:pPr>
            <a:r>
              <a:rPr lang="fr-FR" sz="1400" kern="1200" baseline="0" dirty="0" smtClean="0">
                <a:solidFill>
                  <a:schemeClr val="tx1"/>
                </a:solidFill>
                <a:latin typeface="+mn-lt"/>
                <a:ea typeface="+mn-ea"/>
                <a:cs typeface="+mn-cs"/>
              </a:rPr>
              <a:t>L’ouverture, qui se concrétisera par une visite d’entreprise et par la rencontre d’un chercheur via une conférence</a:t>
            </a:r>
            <a:r>
              <a:rPr lang="fr-FR" sz="1400" kern="1200" baseline="0" dirty="0" smtClean="0">
                <a:solidFill>
                  <a:schemeClr val="tx1"/>
                </a:solidFill>
                <a:latin typeface="+mn-lt"/>
                <a:ea typeface="+mn-ea"/>
                <a:cs typeface="+mn-cs"/>
              </a:rPr>
              <a:t>.</a:t>
            </a:r>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4466987"/>
          </a:xfrm>
        </p:spPr>
        <p:txBody>
          <a:bodyPr>
            <a:normAutofit/>
          </a:bodyPr>
          <a:lstStyle/>
          <a:p>
            <a:endParaRPr lang="fr-FR" sz="1400" baseline="0" dirty="0" smtClean="0"/>
          </a:p>
          <a:p>
            <a:pPr marL="0" marR="0" indent="0" algn="l" defTabSz="385577" rtl="0" eaLnBrk="1" fontAlgn="auto" latinLnBrk="0" hangingPunct="1">
              <a:lnSpc>
                <a:spcPct val="100000"/>
              </a:lnSpc>
              <a:spcBef>
                <a:spcPts val="0"/>
              </a:spcBef>
              <a:spcAft>
                <a:spcPts val="0"/>
              </a:spcAft>
              <a:buClrTx/>
              <a:buSzTx/>
              <a:buFontTx/>
              <a:buNone/>
              <a:tabLst/>
              <a:defRPr/>
            </a:pPr>
            <a:r>
              <a:rPr lang="fr-FR" sz="1400" baseline="0" dirty="0" smtClean="0"/>
              <a:t>L’image de synthèse présente notre laboratoire réservé aux enseignements d’exploration SI et CIT.</a:t>
            </a:r>
          </a:p>
          <a:p>
            <a:endParaRPr lang="fr-FR" sz="12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4466987"/>
          </a:xfrm>
        </p:spPr>
        <p:txBody>
          <a:bodyPr>
            <a:normAutofit/>
          </a:bodyPr>
          <a:lstStyle/>
          <a:p>
            <a:pPr algn="just">
              <a:spcBef>
                <a:spcPts val="600"/>
              </a:spcBef>
              <a:spcAft>
                <a:spcPts val="600"/>
              </a:spcAft>
            </a:pPr>
            <a:r>
              <a:rPr lang="fr-FR" sz="1400" baseline="0" dirty="0" smtClean="0"/>
              <a:t>La préparation à la démarche de projet et à la classe de première repose sur l’apprentissage des méthodes de travail :</a:t>
            </a:r>
          </a:p>
          <a:p>
            <a:pPr marL="671327" lvl="1" indent="-285750" algn="just">
              <a:spcBef>
                <a:spcPts val="600"/>
              </a:spcBef>
              <a:spcAft>
                <a:spcPts val="600"/>
              </a:spcAft>
              <a:buFont typeface="Wingdings" pitchFamily="2" charset="2"/>
              <a:buChar char="§"/>
            </a:pPr>
            <a:r>
              <a:rPr lang="fr-FR" sz="1400" baseline="0" dirty="0" smtClean="0"/>
              <a:t>travail en petit groupe</a:t>
            </a:r>
          </a:p>
          <a:p>
            <a:pPr marL="671327" lvl="1" indent="-285750" algn="just">
              <a:spcBef>
                <a:spcPts val="600"/>
              </a:spcBef>
              <a:spcAft>
                <a:spcPts val="600"/>
              </a:spcAft>
              <a:buFont typeface="Wingdings" pitchFamily="2" charset="2"/>
              <a:buChar char="§"/>
            </a:pPr>
            <a:r>
              <a:rPr lang="fr-FR" sz="1400" baseline="0" dirty="0" smtClean="0"/>
              <a:t>travail en autonomie (l’enseignant ne dirige pas l’ensemble des élèves de la classe sur une seule et même activité)</a:t>
            </a:r>
          </a:p>
          <a:p>
            <a:pPr marL="671327" lvl="1" indent="-285750" algn="just">
              <a:spcBef>
                <a:spcPts val="600"/>
              </a:spcBef>
              <a:spcAft>
                <a:spcPts val="600"/>
              </a:spcAft>
              <a:buFont typeface="Wingdings" pitchFamily="2" charset="2"/>
              <a:buChar char="§"/>
            </a:pPr>
            <a:r>
              <a:rPr lang="fr-FR" sz="1400" baseline="0" dirty="0" smtClean="0"/>
              <a:t>mise en œuvre de matériel expérimental dans le respect des consignes et des règles de sécurité</a:t>
            </a:r>
          </a:p>
          <a:p>
            <a:pPr marL="671327" lvl="1" indent="-285750" algn="just">
              <a:spcBef>
                <a:spcPts val="600"/>
              </a:spcBef>
              <a:spcAft>
                <a:spcPts val="600"/>
              </a:spcAft>
              <a:buFont typeface="Wingdings" pitchFamily="2" charset="2"/>
              <a:buChar char="§"/>
            </a:pPr>
            <a:r>
              <a:rPr lang="fr-FR" sz="1400" baseline="0" dirty="0" smtClean="0"/>
              <a:t>interprétation des résultats d’expérience</a:t>
            </a:r>
          </a:p>
          <a:p>
            <a:pPr marL="671327" lvl="1" indent="-285750" algn="just">
              <a:spcBef>
                <a:spcPts val="600"/>
              </a:spcBef>
              <a:spcAft>
                <a:spcPts val="600"/>
              </a:spcAft>
              <a:buFont typeface="Wingdings" pitchFamily="2" charset="2"/>
              <a:buChar char="§"/>
            </a:pPr>
            <a:r>
              <a:rPr lang="fr-FR" sz="1400" baseline="0" dirty="0" smtClean="0"/>
              <a:t>communication écrite et orale</a:t>
            </a:r>
          </a:p>
          <a:p>
            <a:endParaRPr lang="fr-FR" sz="14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8" y="744538"/>
            <a:ext cx="6621462" cy="3722687"/>
          </a:xfrm>
        </p:spPr>
      </p:sp>
      <p:sp>
        <p:nvSpPr>
          <p:cNvPr id="3" name="Espace réservé des commentaires 2"/>
          <p:cNvSpPr>
            <a:spLocks noGrp="1"/>
          </p:cNvSpPr>
          <p:nvPr>
            <p:ph type="body" idx="1"/>
          </p:nvPr>
        </p:nvSpPr>
        <p:spPr>
          <a:xfrm>
            <a:off x="368611" y="4715153"/>
            <a:ext cx="5925518" cy="4466987"/>
          </a:xfrm>
        </p:spPr>
        <p:txBody>
          <a:bodyPr>
            <a:normAutofit/>
          </a:bodyPr>
          <a:lstStyle/>
          <a:p>
            <a:pPr algn="just">
              <a:spcBef>
                <a:spcPts val="600"/>
              </a:spcBef>
              <a:spcAft>
                <a:spcPts val="600"/>
              </a:spcAft>
            </a:pPr>
            <a:r>
              <a:rPr lang="fr-FR" sz="1400" baseline="0" dirty="0" smtClean="0"/>
              <a:t>Pour la classe donnée en exemple, les </a:t>
            </a:r>
            <a:r>
              <a:rPr lang="fr-FR" sz="1400" baseline="0" dirty="0" smtClean="0"/>
              <a:t>deux enseignants encadrent les 33 élèves répartis autour de 8 thèmes différents. Dans chaque thème, les activités sont croisées pour éviter un nombre d’élèves trop important travaillant sur un même matériel.</a:t>
            </a:r>
          </a:p>
          <a:p>
            <a:pPr algn="just">
              <a:spcBef>
                <a:spcPts val="600"/>
              </a:spcBef>
              <a:spcAft>
                <a:spcPts val="600"/>
              </a:spcAft>
            </a:pPr>
            <a:r>
              <a:rPr lang="fr-FR" sz="1400" baseline="0" dirty="0" smtClean="0"/>
              <a:t>Pour chaque thème, l’enseignant dispose d’une « banque » de sujets (3 en SI, 3 en CIT). L’élève n’en réalisera qu’une partie  (4 sur 6).</a:t>
            </a:r>
          </a:p>
          <a:p>
            <a:pPr algn="just">
              <a:spcBef>
                <a:spcPts val="600"/>
              </a:spcBef>
              <a:spcAft>
                <a:spcPts val="600"/>
              </a:spcAft>
            </a:pPr>
            <a:r>
              <a:rPr lang="fr-FR" sz="1400" baseline="0" dirty="0" smtClean="0"/>
              <a:t>Cette  organisation impose, pour les élèves, l’apprentissage de l’autonomie.</a:t>
            </a:r>
          </a:p>
          <a:p>
            <a:pPr algn="just"/>
            <a:endParaRPr lang="fr-FR" sz="1200" dirty="0"/>
          </a:p>
        </p:txBody>
      </p:sp>
      <p:sp>
        <p:nvSpPr>
          <p:cNvPr id="4" name="Espace réservé du numéro de diapositive 3"/>
          <p:cNvSpPr>
            <a:spLocks noGrp="1"/>
          </p:cNvSpPr>
          <p:nvPr>
            <p:ph type="sldNum" sz="quarter" idx="10"/>
          </p:nvPr>
        </p:nvSpPr>
        <p:spPr/>
        <p:txBody>
          <a:bodyPr/>
          <a:lstStyle/>
          <a:p>
            <a:fld id="{B20A6040-5169-7146-AAE8-FB5A3FB82C3A}"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48058" y="1508558"/>
            <a:ext cx="7344649" cy="1040928"/>
          </a:xfrm>
        </p:spPr>
        <p:txBody>
          <a:bodyPr/>
          <a:lstStyle/>
          <a:p>
            <a:r>
              <a:rPr lang="fr-FR" smtClean="0"/>
              <a:t>Cliquez et modifiez le titre</a:t>
            </a:r>
            <a:endParaRPr lang="fr-FR"/>
          </a:p>
        </p:txBody>
      </p:sp>
      <p:sp>
        <p:nvSpPr>
          <p:cNvPr id="3" name="Sous-titre 2"/>
          <p:cNvSpPr>
            <a:spLocks noGrp="1"/>
          </p:cNvSpPr>
          <p:nvPr>
            <p:ph type="subTitle" idx="1"/>
          </p:nvPr>
        </p:nvSpPr>
        <p:spPr>
          <a:xfrm>
            <a:off x="1296115" y="2751827"/>
            <a:ext cx="6048534" cy="1241019"/>
          </a:xfrm>
        </p:spPr>
        <p:txBody>
          <a:bodyPr/>
          <a:lstStyle>
            <a:lvl1pPr marL="0" indent="0" algn="ctr">
              <a:buNone/>
              <a:defRPr>
                <a:solidFill>
                  <a:schemeClr val="tx1">
                    <a:tint val="75000"/>
                  </a:schemeClr>
                </a:solidFill>
              </a:defRPr>
            </a:lvl1pPr>
            <a:lvl2pPr marL="385577" indent="0" algn="ctr">
              <a:buNone/>
              <a:defRPr>
                <a:solidFill>
                  <a:schemeClr val="tx1">
                    <a:tint val="75000"/>
                  </a:schemeClr>
                </a:solidFill>
              </a:defRPr>
            </a:lvl2pPr>
            <a:lvl3pPr marL="771155" indent="0" algn="ctr">
              <a:buNone/>
              <a:defRPr>
                <a:solidFill>
                  <a:schemeClr val="tx1">
                    <a:tint val="75000"/>
                  </a:schemeClr>
                </a:solidFill>
              </a:defRPr>
            </a:lvl3pPr>
            <a:lvl4pPr marL="1156731" indent="0" algn="ctr">
              <a:buNone/>
              <a:defRPr>
                <a:solidFill>
                  <a:schemeClr val="tx1">
                    <a:tint val="75000"/>
                  </a:schemeClr>
                </a:solidFill>
              </a:defRPr>
            </a:lvl4pPr>
            <a:lvl5pPr marL="1542308" indent="0" algn="ctr">
              <a:buNone/>
              <a:defRPr>
                <a:solidFill>
                  <a:schemeClr val="tx1">
                    <a:tint val="75000"/>
                  </a:schemeClr>
                </a:solidFill>
              </a:defRPr>
            </a:lvl5pPr>
            <a:lvl6pPr marL="1927885" indent="0" algn="ctr">
              <a:buNone/>
              <a:defRPr>
                <a:solidFill>
                  <a:schemeClr val="tx1">
                    <a:tint val="75000"/>
                  </a:schemeClr>
                </a:solidFill>
              </a:defRPr>
            </a:lvl6pPr>
            <a:lvl7pPr marL="2313463" indent="0" algn="ctr">
              <a:buNone/>
              <a:defRPr>
                <a:solidFill>
                  <a:schemeClr val="tx1">
                    <a:tint val="75000"/>
                  </a:schemeClr>
                </a:solidFill>
              </a:defRPr>
            </a:lvl7pPr>
            <a:lvl8pPr marL="2699040" indent="0" algn="ctr">
              <a:buNone/>
              <a:defRPr>
                <a:solidFill>
                  <a:schemeClr val="tx1">
                    <a:tint val="75000"/>
                  </a:schemeClr>
                </a:solidFill>
              </a:defRPr>
            </a:lvl8pPr>
            <a:lvl9pPr marL="3084617"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921024" y="138266"/>
            <a:ext cx="1836162" cy="293393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08037" y="138266"/>
            <a:ext cx="5368975" cy="293393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lvl1pPr>
              <a:defRPr/>
            </a:lvl1pPr>
          </a:lstStyle>
          <a:p>
            <a:fld id="{BA275B60-F7FF-46DB-B4D5-9E62B8A6E6FE}" type="datetimeFigureOut">
              <a:rPr lang="fr-FR"/>
              <a:pPr/>
              <a:t>09/05/2011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169936E-5611-4BF7-B44C-714FA93D2E35}" type="slidenum">
              <a:rPr lang="fr-FR"/>
              <a:pPr/>
              <a:t>‹N°›</a:t>
            </a:fld>
            <a:endParaRPr lang="fr-FR"/>
          </a:p>
        </p:txBody>
      </p:sp>
      <p:sp>
        <p:nvSpPr>
          <p:cNvPr id="7" name="Rectangle 6"/>
          <p:cNvSpPr>
            <a:spLocks noChangeArrowheads="1"/>
          </p:cNvSpPr>
          <p:nvPr userDrawn="1"/>
        </p:nvSpPr>
        <p:spPr bwMode="auto">
          <a:xfrm>
            <a:off x="0" y="4648200"/>
            <a:ext cx="8640763" cy="217488"/>
          </a:xfrm>
          <a:prstGeom prst="rect">
            <a:avLst/>
          </a:prstGeom>
          <a:solidFill>
            <a:srgbClr val="7F7F7F"/>
          </a:solidFill>
          <a:ln w="9525">
            <a:noFill/>
            <a:miter lim="800000"/>
            <a:headEnd/>
            <a:tailEnd/>
          </a:ln>
          <a:effectLst>
            <a:outerShdw dist="23000" dir="5400000" rotWithShape="0">
              <a:srgbClr val="808080">
                <a:alpha val="34999"/>
              </a:srgbClr>
            </a:outerShdw>
          </a:effectLst>
        </p:spPr>
        <p:txBody>
          <a:bodyPr anchor="ctr"/>
          <a:lstStyle/>
          <a:p>
            <a:pPr algn="ctr"/>
            <a:endParaRPr lang="fr-FR" sz="1600" b="1" dirty="0">
              <a:solidFill>
                <a:srgbClr val="FFFFFF"/>
              </a:solidFill>
            </a:endParaRPr>
          </a:p>
        </p:txBody>
      </p:sp>
      <p:pic>
        <p:nvPicPr>
          <p:cNvPr id="8" name="Image 7" descr="bandeau PPT.jpg"/>
          <p:cNvPicPr>
            <a:picLocks noChangeAspect="1"/>
          </p:cNvPicPr>
          <p:nvPr userDrawn="1"/>
        </p:nvPicPr>
        <p:blipFill>
          <a:blip r:embed="rId2" cstate="screen"/>
          <a:srcRect/>
          <a:stretch>
            <a:fillRect/>
          </a:stretch>
        </p:blipFill>
        <p:spPr bwMode="auto">
          <a:xfrm>
            <a:off x="0" y="-20638"/>
            <a:ext cx="8640763" cy="1152526"/>
          </a:xfrm>
          <a:prstGeom prst="rect">
            <a:avLst/>
          </a:prstGeom>
          <a:noFill/>
          <a:ln w="9525">
            <a:noFill/>
            <a:miter lim="800000"/>
            <a:headEnd/>
            <a:tailEnd/>
          </a:ln>
        </p:spPr>
      </p:pic>
    </p:spTree>
    <p:extLst>
      <p:ext uri="{BB962C8B-B14F-4D97-AF65-F5344CB8AC3E}">
        <p14:creationId xmlns:p14="http://schemas.microsoft.com/office/powerpoint/2010/main" val="32060956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2562" y="3120535"/>
            <a:ext cx="7344649" cy="964488"/>
          </a:xfrm>
        </p:spPr>
        <p:txBody>
          <a:bodyPr anchor="t"/>
          <a:lstStyle>
            <a:lvl1pPr algn="l">
              <a:defRPr sz="3400" b="1" cap="all"/>
            </a:lvl1pPr>
          </a:lstStyle>
          <a:p>
            <a:r>
              <a:rPr lang="fr-FR" smtClean="0"/>
              <a:t>Cliquez et modifiez le titre</a:t>
            </a:r>
            <a:endParaRPr lang="fr-FR"/>
          </a:p>
        </p:txBody>
      </p:sp>
      <p:sp>
        <p:nvSpPr>
          <p:cNvPr id="3" name="Espace réservé du texte 2"/>
          <p:cNvSpPr>
            <a:spLocks noGrp="1"/>
          </p:cNvSpPr>
          <p:nvPr>
            <p:ph type="body" idx="1"/>
          </p:nvPr>
        </p:nvSpPr>
        <p:spPr>
          <a:xfrm>
            <a:off x="682562" y="2058251"/>
            <a:ext cx="7344649" cy="1062285"/>
          </a:xfrm>
        </p:spPr>
        <p:txBody>
          <a:bodyPr anchor="b"/>
          <a:lstStyle>
            <a:lvl1pPr marL="0" indent="0">
              <a:buNone/>
              <a:defRPr sz="1700">
                <a:solidFill>
                  <a:schemeClr val="tx1">
                    <a:tint val="75000"/>
                  </a:schemeClr>
                </a:solidFill>
              </a:defRPr>
            </a:lvl1pPr>
            <a:lvl2pPr marL="385577" indent="0">
              <a:buNone/>
              <a:defRPr sz="1500">
                <a:solidFill>
                  <a:schemeClr val="tx1">
                    <a:tint val="75000"/>
                  </a:schemeClr>
                </a:solidFill>
              </a:defRPr>
            </a:lvl2pPr>
            <a:lvl3pPr marL="771155" indent="0">
              <a:buNone/>
              <a:defRPr sz="1300">
                <a:solidFill>
                  <a:schemeClr val="tx1">
                    <a:tint val="75000"/>
                  </a:schemeClr>
                </a:solidFill>
              </a:defRPr>
            </a:lvl3pPr>
            <a:lvl4pPr marL="1156731" indent="0">
              <a:buNone/>
              <a:defRPr sz="1200">
                <a:solidFill>
                  <a:schemeClr val="tx1">
                    <a:tint val="75000"/>
                  </a:schemeClr>
                </a:solidFill>
              </a:defRPr>
            </a:lvl4pPr>
            <a:lvl5pPr marL="1542308" indent="0">
              <a:buNone/>
              <a:defRPr sz="1200">
                <a:solidFill>
                  <a:schemeClr val="tx1">
                    <a:tint val="75000"/>
                  </a:schemeClr>
                </a:solidFill>
              </a:defRPr>
            </a:lvl5pPr>
            <a:lvl6pPr marL="1927885" indent="0">
              <a:buNone/>
              <a:defRPr sz="1200">
                <a:solidFill>
                  <a:schemeClr val="tx1">
                    <a:tint val="75000"/>
                  </a:schemeClr>
                </a:solidFill>
              </a:defRPr>
            </a:lvl6pPr>
            <a:lvl7pPr marL="2313463" indent="0">
              <a:buNone/>
              <a:defRPr sz="1200">
                <a:solidFill>
                  <a:schemeClr val="tx1">
                    <a:tint val="75000"/>
                  </a:schemeClr>
                </a:solidFill>
              </a:defRPr>
            </a:lvl7pPr>
            <a:lvl8pPr marL="2699040" indent="0">
              <a:buNone/>
              <a:defRPr sz="1200">
                <a:solidFill>
                  <a:schemeClr val="tx1">
                    <a:tint val="75000"/>
                  </a:schemeClr>
                </a:solidFill>
              </a:defRPr>
            </a:lvl8pPr>
            <a:lvl9pPr marL="3084617" indent="0">
              <a:buNone/>
              <a:defRPr sz="1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08037" y="802616"/>
            <a:ext cx="3601819" cy="226958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153869" y="802616"/>
            <a:ext cx="3603318" cy="226958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32039" y="194472"/>
            <a:ext cx="7776687" cy="809361"/>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32039" y="1087016"/>
            <a:ext cx="3817838" cy="453017"/>
          </a:xfrm>
        </p:spPr>
        <p:txBody>
          <a:bodyPr anchor="b"/>
          <a:lstStyle>
            <a:lvl1pPr marL="0" indent="0">
              <a:buNone/>
              <a:defRPr sz="2000" b="1"/>
            </a:lvl1pPr>
            <a:lvl2pPr marL="385577" indent="0">
              <a:buNone/>
              <a:defRPr sz="1700" b="1"/>
            </a:lvl2pPr>
            <a:lvl3pPr marL="771155" indent="0">
              <a:buNone/>
              <a:defRPr sz="1500" b="1"/>
            </a:lvl3pPr>
            <a:lvl4pPr marL="1156731" indent="0">
              <a:buNone/>
              <a:defRPr sz="1300" b="1"/>
            </a:lvl4pPr>
            <a:lvl5pPr marL="1542308" indent="0">
              <a:buNone/>
              <a:defRPr sz="1300" b="1"/>
            </a:lvl5pPr>
            <a:lvl6pPr marL="1927885" indent="0">
              <a:buNone/>
              <a:defRPr sz="1300" b="1"/>
            </a:lvl6pPr>
            <a:lvl7pPr marL="2313463" indent="0">
              <a:buNone/>
              <a:defRPr sz="1300" b="1"/>
            </a:lvl7pPr>
            <a:lvl8pPr marL="2699040" indent="0">
              <a:buNone/>
              <a:defRPr sz="1300" b="1"/>
            </a:lvl8pPr>
            <a:lvl9pPr marL="3084617" indent="0">
              <a:buNone/>
              <a:defRPr sz="13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32039" y="1540034"/>
            <a:ext cx="3817838" cy="279791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389389" y="1087016"/>
            <a:ext cx="3819337" cy="453017"/>
          </a:xfrm>
        </p:spPr>
        <p:txBody>
          <a:bodyPr anchor="b"/>
          <a:lstStyle>
            <a:lvl1pPr marL="0" indent="0">
              <a:buNone/>
              <a:defRPr sz="2000" b="1"/>
            </a:lvl1pPr>
            <a:lvl2pPr marL="385577" indent="0">
              <a:buNone/>
              <a:defRPr sz="1700" b="1"/>
            </a:lvl2pPr>
            <a:lvl3pPr marL="771155" indent="0">
              <a:buNone/>
              <a:defRPr sz="1500" b="1"/>
            </a:lvl3pPr>
            <a:lvl4pPr marL="1156731" indent="0">
              <a:buNone/>
              <a:defRPr sz="1300" b="1"/>
            </a:lvl4pPr>
            <a:lvl5pPr marL="1542308" indent="0">
              <a:buNone/>
              <a:defRPr sz="1300" b="1"/>
            </a:lvl5pPr>
            <a:lvl6pPr marL="1927885" indent="0">
              <a:buNone/>
              <a:defRPr sz="1300" b="1"/>
            </a:lvl6pPr>
            <a:lvl7pPr marL="2313463" indent="0">
              <a:buNone/>
              <a:defRPr sz="1300" b="1"/>
            </a:lvl7pPr>
            <a:lvl8pPr marL="2699040" indent="0">
              <a:buNone/>
              <a:defRPr sz="1300" b="1"/>
            </a:lvl8pPr>
            <a:lvl9pPr marL="3084617" indent="0">
              <a:buNone/>
              <a:defRPr sz="13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389389" y="1540034"/>
            <a:ext cx="3819337" cy="279791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32040" y="193347"/>
            <a:ext cx="2842751" cy="822850"/>
          </a:xfrm>
        </p:spPr>
        <p:txBody>
          <a:bodyPr anchor="b"/>
          <a:lstStyle>
            <a:lvl1pPr algn="l">
              <a:defRPr sz="1700" b="1"/>
            </a:lvl1pPr>
          </a:lstStyle>
          <a:p>
            <a:r>
              <a:rPr lang="fr-FR" smtClean="0"/>
              <a:t>Cliquez et modifiez le titre</a:t>
            </a:r>
            <a:endParaRPr lang="fr-FR"/>
          </a:p>
        </p:txBody>
      </p:sp>
      <p:sp>
        <p:nvSpPr>
          <p:cNvPr id="3" name="Espace réservé du contenu 2"/>
          <p:cNvSpPr>
            <a:spLocks noGrp="1"/>
          </p:cNvSpPr>
          <p:nvPr>
            <p:ph idx="1"/>
          </p:nvPr>
        </p:nvSpPr>
        <p:spPr>
          <a:xfrm>
            <a:off x="3378299" y="193347"/>
            <a:ext cx="4830427" cy="4144601"/>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32040" y="1016198"/>
            <a:ext cx="2842751" cy="3321751"/>
          </a:xfrm>
        </p:spPr>
        <p:txBody>
          <a:bodyPr/>
          <a:lstStyle>
            <a:lvl1pPr marL="0" indent="0">
              <a:buNone/>
              <a:defRPr sz="1200"/>
            </a:lvl1pPr>
            <a:lvl2pPr marL="385577" indent="0">
              <a:buNone/>
              <a:defRPr sz="1000"/>
            </a:lvl2pPr>
            <a:lvl3pPr marL="771155" indent="0">
              <a:buNone/>
              <a:defRPr sz="800"/>
            </a:lvl3pPr>
            <a:lvl4pPr marL="1156731" indent="0">
              <a:buNone/>
              <a:defRPr sz="800"/>
            </a:lvl4pPr>
            <a:lvl5pPr marL="1542308" indent="0">
              <a:buNone/>
              <a:defRPr sz="800"/>
            </a:lvl5pPr>
            <a:lvl6pPr marL="1927885" indent="0">
              <a:buNone/>
              <a:defRPr sz="800"/>
            </a:lvl6pPr>
            <a:lvl7pPr marL="2313463" indent="0">
              <a:buNone/>
              <a:defRPr sz="800"/>
            </a:lvl7pPr>
            <a:lvl8pPr marL="2699040" indent="0">
              <a:buNone/>
              <a:defRPr sz="800"/>
            </a:lvl8pPr>
            <a:lvl9pPr marL="3084617" indent="0">
              <a:buNone/>
              <a:defRPr sz="8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93650" y="3399314"/>
            <a:ext cx="5184458" cy="401308"/>
          </a:xfrm>
        </p:spPr>
        <p:txBody>
          <a:bodyPr anchor="b"/>
          <a:lstStyle>
            <a:lvl1pPr algn="l">
              <a:defRPr sz="1700" b="1"/>
            </a:lvl1pPr>
          </a:lstStyle>
          <a:p>
            <a:r>
              <a:rPr lang="fr-FR" smtClean="0"/>
              <a:t>Cliquez et modifiez le titre</a:t>
            </a:r>
            <a:endParaRPr lang="fr-FR"/>
          </a:p>
        </p:txBody>
      </p:sp>
      <p:sp>
        <p:nvSpPr>
          <p:cNvPr id="3" name="Espace réservé pour une image  2"/>
          <p:cNvSpPr>
            <a:spLocks noGrp="1"/>
          </p:cNvSpPr>
          <p:nvPr>
            <p:ph type="pic" idx="1"/>
          </p:nvPr>
        </p:nvSpPr>
        <p:spPr>
          <a:xfrm>
            <a:off x="1693650" y="433907"/>
            <a:ext cx="5184458" cy="2913698"/>
          </a:xfrm>
        </p:spPr>
        <p:txBody>
          <a:bodyPr/>
          <a:lstStyle>
            <a:lvl1pPr marL="0" indent="0">
              <a:buNone/>
              <a:defRPr sz="2700"/>
            </a:lvl1pPr>
            <a:lvl2pPr marL="385577" indent="0">
              <a:buNone/>
              <a:defRPr sz="2400"/>
            </a:lvl2pPr>
            <a:lvl3pPr marL="771155" indent="0">
              <a:buNone/>
              <a:defRPr sz="2000"/>
            </a:lvl3pPr>
            <a:lvl4pPr marL="1156731" indent="0">
              <a:buNone/>
              <a:defRPr sz="1700"/>
            </a:lvl4pPr>
            <a:lvl5pPr marL="1542308" indent="0">
              <a:buNone/>
              <a:defRPr sz="1700"/>
            </a:lvl5pPr>
            <a:lvl6pPr marL="1927885" indent="0">
              <a:buNone/>
              <a:defRPr sz="1700"/>
            </a:lvl6pPr>
            <a:lvl7pPr marL="2313463" indent="0">
              <a:buNone/>
              <a:defRPr sz="1700"/>
            </a:lvl7pPr>
            <a:lvl8pPr marL="2699040" indent="0">
              <a:buNone/>
              <a:defRPr sz="1700"/>
            </a:lvl8pPr>
            <a:lvl9pPr marL="3084617" indent="0">
              <a:buNone/>
              <a:defRPr sz="1700"/>
            </a:lvl9pPr>
          </a:lstStyle>
          <a:p>
            <a:endParaRPr lang="fr-FR" dirty="0"/>
          </a:p>
        </p:txBody>
      </p:sp>
      <p:sp>
        <p:nvSpPr>
          <p:cNvPr id="4" name="Espace réservé du texte 3"/>
          <p:cNvSpPr>
            <a:spLocks noGrp="1"/>
          </p:cNvSpPr>
          <p:nvPr>
            <p:ph type="body" sz="half" idx="2"/>
          </p:nvPr>
        </p:nvSpPr>
        <p:spPr>
          <a:xfrm>
            <a:off x="1693650" y="3800623"/>
            <a:ext cx="5184458" cy="569924"/>
          </a:xfrm>
        </p:spPr>
        <p:txBody>
          <a:bodyPr/>
          <a:lstStyle>
            <a:lvl1pPr marL="0" indent="0">
              <a:buNone/>
              <a:defRPr sz="1200"/>
            </a:lvl1pPr>
            <a:lvl2pPr marL="385577" indent="0">
              <a:buNone/>
              <a:defRPr sz="1000"/>
            </a:lvl2pPr>
            <a:lvl3pPr marL="771155" indent="0">
              <a:buNone/>
              <a:defRPr sz="800"/>
            </a:lvl3pPr>
            <a:lvl4pPr marL="1156731" indent="0">
              <a:buNone/>
              <a:defRPr sz="800"/>
            </a:lvl4pPr>
            <a:lvl5pPr marL="1542308" indent="0">
              <a:buNone/>
              <a:defRPr sz="800"/>
            </a:lvl5pPr>
            <a:lvl6pPr marL="1927885" indent="0">
              <a:buNone/>
              <a:defRPr sz="800"/>
            </a:lvl6pPr>
            <a:lvl7pPr marL="2313463" indent="0">
              <a:buNone/>
              <a:defRPr sz="800"/>
            </a:lvl7pPr>
            <a:lvl8pPr marL="2699040" indent="0">
              <a:buNone/>
              <a:defRPr sz="800"/>
            </a:lvl8pPr>
            <a:lvl9pPr marL="3084617" indent="0">
              <a:buNone/>
              <a:defRPr sz="8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68E4970-054D-204B-BF87-809471639C3D}" type="datetimeFigureOut">
              <a:rPr lang="fr-FR" smtClean="0"/>
              <a:pPr/>
              <a:t>09/05/2011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6E721D-BBB9-1C43-B20C-D28CD59CBE2C}"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32039" y="194472"/>
            <a:ext cx="7776687" cy="809361"/>
          </a:xfrm>
          <a:prstGeom prst="rect">
            <a:avLst/>
          </a:prstGeom>
        </p:spPr>
        <p:txBody>
          <a:bodyPr vert="horz" lIns="77115" tIns="38558" rIns="77115" bIns="38558"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32039" y="1133106"/>
            <a:ext cx="7776687" cy="3204843"/>
          </a:xfrm>
          <a:prstGeom prst="rect">
            <a:avLst/>
          </a:prstGeom>
        </p:spPr>
        <p:txBody>
          <a:bodyPr vert="horz" lIns="77115" tIns="38558" rIns="77115" bIns="3855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32038" y="4500945"/>
            <a:ext cx="2016178" cy="258546"/>
          </a:xfrm>
          <a:prstGeom prst="rect">
            <a:avLst/>
          </a:prstGeom>
        </p:spPr>
        <p:txBody>
          <a:bodyPr vert="horz" lIns="77115" tIns="38558" rIns="77115" bIns="38558" rtlCol="0" anchor="ctr"/>
          <a:lstStyle>
            <a:lvl1pPr algn="l">
              <a:defRPr sz="1000">
                <a:solidFill>
                  <a:schemeClr val="tx1">
                    <a:tint val="75000"/>
                  </a:schemeClr>
                </a:solidFill>
              </a:defRPr>
            </a:lvl1pPr>
          </a:lstStyle>
          <a:p>
            <a:fld id="{F68E4970-054D-204B-BF87-809471639C3D}" type="datetimeFigureOut">
              <a:rPr lang="fr-FR" smtClean="0"/>
              <a:pPr/>
              <a:t>09/05/2011</a:t>
            </a:fld>
            <a:endParaRPr lang="fr-FR" dirty="0"/>
          </a:p>
        </p:txBody>
      </p:sp>
      <p:sp>
        <p:nvSpPr>
          <p:cNvPr id="5" name="Espace réservé du pied de page 4"/>
          <p:cNvSpPr>
            <a:spLocks noGrp="1"/>
          </p:cNvSpPr>
          <p:nvPr>
            <p:ph type="ftr" sz="quarter" idx="3"/>
          </p:nvPr>
        </p:nvSpPr>
        <p:spPr>
          <a:xfrm>
            <a:off x="2952261" y="4500945"/>
            <a:ext cx="2736242" cy="258546"/>
          </a:xfrm>
          <a:prstGeom prst="rect">
            <a:avLst/>
          </a:prstGeom>
        </p:spPr>
        <p:txBody>
          <a:bodyPr vert="horz" lIns="77115" tIns="38558" rIns="77115" bIns="38558" rtlCol="0" anchor="ctr"/>
          <a:lstStyle>
            <a:lvl1pPr algn="ctr">
              <a:defRPr sz="10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192547" y="4500945"/>
            <a:ext cx="2016178" cy="258546"/>
          </a:xfrm>
          <a:prstGeom prst="rect">
            <a:avLst/>
          </a:prstGeom>
        </p:spPr>
        <p:txBody>
          <a:bodyPr vert="horz" lIns="77115" tIns="38558" rIns="77115" bIns="38558" rtlCol="0" anchor="ctr"/>
          <a:lstStyle>
            <a:lvl1pPr algn="r">
              <a:defRPr sz="1000">
                <a:solidFill>
                  <a:schemeClr val="tx1">
                    <a:tint val="75000"/>
                  </a:schemeClr>
                </a:solidFill>
              </a:defRPr>
            </a:lvl1pPr>
          </a:lstStyle>
          <a:p>
            <a:fld id="{E06E721D-BBB9-1C43-B20C-D28CD59CBE2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85577" rtl="0" eaLnBrk="1" latinLnBrk="0" hangingPunct="1">
        <a:spcBef>
          <a:spcPct val="0"/>
        </a:spcBef>
        <a:buNone/>
        <a:defRPr sz="3700" kern="1200">
          <a:solidFill>
            <a:schemeClr val="tx1"/>
          </a:solidFill>
          <a:latin typeface="+mj-lt"/>
          <a:ea typeface="+mj-ea"/>
          <a:cs typeface="+mj-cs"/>
        </a:defRPr>
      </a:lvl1pPr>
    </p:titleStyle>
    <p:bodyStyle>
      <a:lvl1pPr marL="289183" indent="-289183" algn="l" defTabSz="385577" rtl="0" eaLnBrk="1" latinLnBrk="0" hangingPunct="1">
        <a:spcBef>
          <a:spcPct val="20000"/>
        </a:spcBef>
        <a:buFont typeface="Arial"/>
        <a:buChar char="•"/>
        <a:defRPr sz="2700" kern="1200">
          <a:solidFill>
            <a:schemeClr val="tx1"/>
          </a:solidFill>
          <a:latin typeface="+mn-lt"/>
          <a:ea typeface="+mn-ea"/>
          <a:cs typeface="+mn-cs"/>
        </a:defRPr>
      </a:lvl1pPr>
      <a:lvl2pPr marL="626563" indent="-240986" algn="l" defTabSz="385577" rtl="0" eaLnBrk="1" latinLnBrk="0" hangingPunct="1">
        <a:spcBef>
          <a:spcPct val="20000"/>
        </a:spcBef>
        <a:buFont typeface="Arial"/>
        <a:buChar char="–"/>
        <a:defRPr sz="2400" kern="1200">
          <a:solidFill>
            <a:schemeClr val="tx1"/>
          </a:solidFill>
          <a:latin typeface="+mn-lt"/>
          <a:ea typeface="+mn-ea"/>
          <a:cs typeface="+mn-cs"/>
        </a:defRPr>
      </a:lvl2pPr>
      <a:lvl3pPr marL="963942" indent="-192788" algn="l" defTabSz="385577" rtl="0" eaLnBrk="1" latinLnBrk="0" hangingPunct="1">
        <a:spcBef>
          <a:spcPct val="20000"/>
        </a:spcBef>
        <a:buFont typeface="Arial"/>
        <a:buChar char="•"/>
        <a:defRPr sz="2000" kern="1200">
          <a:solidFill>
            <a:schemeClr val="tx1"/>
          </a:solidFill>
          <a:latin typeface="+mn-lt"/>
          <a:ea typeface="+mn-ea"/>
          <a:cs typeface="+mn-cs"/>
        </a:defRPr>
      </a:lvl3pPr>
      <a:lvl4pPr marL="1349520" indent="-192788" algn="l" defTabSz="385577" rtl="0" eaLnBrk="1" latinLnBrk="0" hangingPunct="1">
        <a:spcBef>
          <a:spcPct val="20000"/>
        </a:spcBef>
        <a:buFont typeface="Arial"/>
        <a:buChar char="–"/>
        <a:defRPr sz="1700" kern="1200">
          <a:solidFill>
            <a:schemeClr val="tx1"/>
          </a:solidFill>
          <a:latin typeface="+mn-lt"/>
          <a:ea typeface="+mn-ea"/>
          <a:cs typeface="+mn-cs"/>
        </a:defRPr>
      </a:lvl4pPr>
      <a:lvl5pPr marL="1735097" indent="-192788" algn="l" defTabSz="385577" rtl="0" eaLnBrk="1" latinLnBrk="0" hangingPunct="1">
        <a:spcBef>
          <a:spcPct val="20000"/>
        </a:spcBef>
        <a:buFont typeface="Arial"/>
        <a:buChar char="»"/>
        <a:defRPr sz="1700" kern="1200">
          <a:solidFill>
            <a:schemeClr val="tx1"/>
          </a:solidFill>
          <a:latin typeface="+mn-lt"/>
          <a:ea typeface="+mn-ea"/>
          <a:cs typeface="+mn-cs"/>
        </a:defRPr>
      </a:lvl5pPr>
      <a:lvl6pPr marL="2120674" indent="-192788" algn="l" defTabSz="385577" rtl="0" eaLnBrk="1" latinLnBrk="0" hangingPunct="1">
        <a:spcBef>
          <a:spcPct val="20000"/>
        </a:spcBef>
        <a:buFont typeface="Arial"/>
        <a:buChar char="•"/>
        <a:defRPr sz="1700" kern="1200">
          <a:solidFill>
            <a:schemeClr val="tx1"/>
          </a:solidFill>
          <a:latin typeface="+mn-lt"/>
          <a:ea typeface="+mn-ea"/>
          <a:cs typeface="+mn-cs"/>
        </a:defRPr>
      </a:lvl6pPr>
      <a:lvl7pPr marL="2506251" indent="-192788" algn="l" defTabSz="385577" rtl="0" eaLnBrk="1" latinLnBrk="0" hangingPunct="1">
        <a:spcBef>
          <a:spcPct val="20000"/>
        </a:spcBef>
        <a:buFont typeface="Arial"/>
        <a:buChar char="•"/>
        <a:defRPr sz="1700" kern="1200">
          <a:solidFill>
            <a:schemeClr val="tx1"/>
          </a:solidFill>
          <a:latin typeface="+mn-lt"/>
          <a:ea typeface="+mn-ea"/>
          <a:cs typeface="+mn-cs"/>
        </a:defRPr>
      </a:lvl7pPr>
      <a:lvl8pPr marL="2891829" indent="-192788" algn="l" defTabSz="385577" rtl="0" eaLnBrk="1" latinLnBrk="0" hangingPunct="1">
        <a:spcBef>
          <a:spcPct val="20000"/>
        </a:spcBef>
        <a:buFont typeface="Arial"/>
        <a:buChar char="•"/>
        <a:defRPr sz="1700" kern="1200">
          <a:solidFill>
            <a:schemeClr val="tx1"/>
          </a:solidFill>
          <a:latin typeface="+mn-lt"/>
          <a:ea typeface="+mn-ea"/>
          <a:cs typeface="+mn-cs"/>
        </a:defRPr>
      </a:lvl8pPr>
      <a:lvl9pPr marL="3277405" indent="-192788" algn="l" defTabSz="385577"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fr-FR"/>
      </a:defPPr>
      <a:lvl1pPr marL="0" algn="l" defTabSz="385577" rtl="0" eaLnBrk="1" latinLnBrk="0" hangingPunct="1">
        <a:defRPr sz="1500" kern="1200">
          <a:solidFill>
            <a:schemeClr val="tx1"/>
          </a:solidFill>
          <a:latin typeface="+mn-lt"/>
          <a:ea typeface="+mn-ea"/>
          <a:cs typeface="+mn-cs"/>
        </a:defRPr>
      </a:lvl1pPr>
      <a:lvl2pPr marL="385577" algn="l" defTabSz="385577" rtl="0" eaLnBrk="1" latinLnBrk="0" hangingPunct="1">
        <a:defRPr sz="1500" kern="1200">
          <a:solidFill>
            <a:schemeClr val="tx1"/>
          </a:solidFill>
          <a:latin typeface="+mn-lt"/>
          <a:ea typeface="+mn-ea"/>
          <a:cs typeface="+mn-cs"/>
        </a:defRPr>
      </a:lvl2pPr>
      <a:lvl3pPr marL="771155" algn="l" defTabSz="385577" rtl="0" eaLnBrk="1" latinLnBrk="0" hangingPunct="1">
        <a:defRPr sz="1500" kern="1200">
          <a:solidFill>
            <a:schemeClr val="tx1"/>
          </a:solidFill>
          <a:latin typeface="+mn-lt"/>
          <a:ea typeface="+mn-ea"/>
          <a:cs typeface="+mn-cs"/>
        </a:defRPr>
      </a:lvl3pPr>
      <a:lvl4pPr marL="1156731" algn="l" defTabSz="385577" rtl="0" eaLnBrk="1" latinLnBrk="0" hangingPunct="1">
        <a:defRPr sz="1500" kern="1200">
          <a:solidFill>
            <a:schemeClr val="tx1"/>
          </a:solidFill>
          <a:latin typeface="+mn-lt"/>
          <a:ea typeface="+mn-ea"/>
          <a:cs typeface="+mn-cs"/>
        </a:defRPr>
      </a:lvl4pPr>
      <a:lvl5pPr marL="1542308" algn="l" defTabSz="385577" rtl="0" eaLnBrk="1" latinLnBrk="0" hangingPunct="1">
        <a:defRPr sz="1500" kern="1200">
          <a:solidFill>
            <a:schemeClr val="tx1"/>
          </a:solidFill>
          <a:latin typeface="+mn-lt"/>
          <a:ea typeface="+mn-ea"/>
          <a:cs typeface="+mn-cs"/>
        </a:defRPr>
      </a:lvl5pPr>
      <a:lvl6pPr marL="1927885" algn="l" defTabSz="385577" rtl="0" eaLnBrk="1" latinLnBrk="0" hangingPunct="1">
        <a:defRPr sz="1500" kern="1200">
          <a:solidFill>
            <a:schemeClr val="tx1"/>
          </a:solidFill>
          <a:latin typeface="+mn-lt"/>
          <a:ea typeface="+mn-ea"/>
          <a:cs typeface="+mn-cs"/>
        </a:defRPr>
      </a:lvl6pPr>
      <a:lvl7pPr marL="2313463" algn="l" defTabSz="385577" rtl="0" eaLnBrk="1" latinLnBrk="0" hangingPunct="1">
        <a:defRPr sz="1500" kern="1200">
          <a:solidFill>
            <a:schemeClr val="tx1"/>
          </a:solidFill>
          <a:latin typeface="+mn-lt"/>
          <a:ea typeface="+mn-ea"/>
          <a:cs typeface="+mn-cs"/>
        </a:defRPr>
      </a:lvl7pPr>
      <a:lvl8pPr marL="2699040" algn="l" defTabSz="385577" rtl="0" eaLnBrk="1" latinLnBrk="0" hangingPunct="1">
        <a:defRPr sz="1500" kern="1200">
          <a:solidFill>
            <a:schemeClr val="tx1"/>
          </a:solidFill>
          <a:latin typeface="+mn-lt"/>
          <a:ea typeface="+mn-ea"/>
          <a:cs typeface="+mn-cs"/>
        </a:defRPr>
      </a:lvl8pPr>
      <a:lvl9pPr marL="3084617" algn="l" defTabSz="385577"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3.jpeg"/><Relationship Id="rId7" Type="http://schemas.openxmlformats.org/officeDocument/2006/relationships/image" Target="../media/image47.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lycee@loritz.fr"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fr.wikipedia.org/wiki/Fichier:Wii_Wiimotea.png" TargetMode="External"/><Relationship Id="rId13" Type="http://schemas.openxmlformats.org/officeDocument/2006/relationships/image" Target="../media/image2.jpe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http://saratorrao.files.wordpress.com/2009/01/segway1.jpg" TargetMode="External"/><Relationship Id="rId9" Type="http://schemas.openxmlformats.org/officeDocument/2006/relationships/image" Target="../media/image9.png"/><Relationship Id="rId1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jpeg"/><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hyperlink" Target="http://www0.fr.shopping.com/xPO-Aspirateurs-Hyundai-VC-RV9" TargetMode="External"/><Relationship Id="rId10" Type="http://schemas.openxmlformats.org/officeDocument/2006/relationships/hyperlink" Target="http://www.eclairage-pro.fr/categorie-eclairage-pro-3-lampes-fluocompactes-electroniques-136.html" TargetMode="External"/><Relationship Id="rId4" Type="http://schemas.openxmlformats.org/officeDocument/2006/relationships/image" Target="../media/image14.jpeg"/><Relationship Id="rId9" Type="http://schemas.openxmlformats.org/officeDocument/2006/relationships/image" Target="../media/image18.jpeg"/><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34897"/>
            <a:ext cx="8640763" cy="221266"/>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b="1" dirty="0">
              <a:solidFill>
                <a:schemeClr val="bg1"/>
              </a:solidFill>
            </a:endParaRPr>
          </a:p>
        </p:txBody>
      </p:sp>
      <p:pic>
        <p:nvPicPr>
          <p:cNvPr id="12" name="Image 11" descr="fond 1ITEC-2.jpg"/>
          <p:cNvPicPr>
            <a:picLocks noChangeAspect="1"/>
          </p:cNvPicPr>
          <p:nvPr/>
        </p:nvPicPr>
        <p:blipFill>
          <a:blip r:embed="rId3"/>
          <a:stretch>
            <a:fillRect/>
          </a:stretch>
        </p:blipFill>
        <p:spPr>
          <a:xfrm>
            <a:off x="0" y="0"/>
            <a:ext cx="8631432" cy="627881"/>
          </a:xfrm>
          <a:prstGeom prst="rect">
            <a:avLst/>
          </a:prstGeom>
        </p:spPr>
      </p:pic>
      <p:grpSp>
        <p:nvGrpSpPr>
          <p:cNvPr id="64" name="Groupe 63"/>
          <p:cNvGrpSpPr/>
          <p:nvPr/>
        </p:nvGrpSpPr>
        <p:grpSpPr>
          <a:xfrm>
            <a:off x="1" y="4634897"/>
            <a:ext cx="8631431" cy="221266"/>
            <a:chOff x="1" y="4634897"/>
            <a:chExt cx="8631431" cy="221266"/>
          </a:xfrm>
        </p:grpSpPr>
        <p:pic>
          <p:nvPicPr>
            <p:cNvPr id="65" name="Image 64" descr="logo loritz gris  orange.jpg"/>
            <p:cNvPicPr>
              <a:picLocks noChangeAspect="1"/>
            </p:cNvPicPr>
            <p:nvPr/>
          </p:nvPicPr>
          <p:blipFill>
            <a:blip r:embed="rId4"/>
            <a:stretch>
              <a:fillRect/>
            </a:stretch>
          </p:blipFill>
          <p:spPr>
            <a:xfrm>
              <a:off x="8160739" y="4634897"/>
              <a:ext cx="470693" cy="221266"/>
            </a:xfrm>
            <a:prstGeom prst="rect">
              <a:avLst/>
            </a:prstGeom>
          </p:spPr>
        </p:pic>
        <p:sp>
          <p:nvSpPr>
            <p:cNvPr id="66" name="Rectangle 65"/>
            <p:cNvSpPr/>
            <p:nvPr/>
          </p:nvSpPr>
          <p:spPr>
            <a:xfrm>
              <a:off x="1" y="4671497"/>
              <a:ext cx="8160738" cy="184666"/>
            </a:xfrm>
            <a:prstGeom prst="rect">
              <a:avLst/>
            </a:prstGeom>
            <a:noFill/>
          </p:spPr>
          <p:txBody>
            <a:bodyPr wrap="square" lIns="0" tIns="0" rIns="0" bIns="0">
              <a:spAutoFit/>
              <a:scene3d>
                <a:camera prst="orthographicFront"/>
                <a:lightRig rig="soft" dir="t">
                  <a:rot lat="0" lon="0" rev="10800000"/>
                </a:lightRig>
              </a:scene3d>
              <a:sp3d>
                <a:bevelT w="27940" h="12700"/>
                <a:contourClr>
                  <a:srgbClr val="DDDDDD"/>
                </a:contourClr>
              </a:sp3d>
            </a:bodyPr>
            <a:lstStyle/>
            <a:p>
              <a:pPr algn="ctr"/>
              <a:endParaRPr lang="fr-FR" sz="1200" b="1" cap="none" spc="150" dirty="0">
                <a:ln w="11430"/>
                <a:solidFill>
                  <a:srgbClr val="F8F8F8"/>
                </a:solidFill>
                <a:effectLst>
                  <a:outerShdw blurRad="25400" algn="tl" rotWithShape="0">
                    <a:srgbClr val="000000">
                      <a:alpha val="43000"/>
                    </a:srgbClr>
                  </a:outerShdw>
                </a:effectLst>
              </a:endParaRPr>
            </a:p>
          </p:txBody>
        </p:sp>
      </p:grpSp>
      <p:sp>
        <p:nvSpPr>
          <p:cNvPr id="3" name="Rectangle 2"/>
          <p:cNvSpPr/>
          <p:nvPr/>
        </p:nvSpPr>
        <p:spPr>
          <a:xfrm>
            <a:off x="2166541" y="932681"/>
            <a:ext cx="6374628" cy="3385542"/>
          </a:xfrm>
          <a:prstGeom prst="rect">
            <a:avLst/>
          </a:prstGeom>
          <a:noFill/>
        </p:spPr>
        <p:txBody>
          <a:bodyPr wrap="squar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Les Parcours d’Exploration</a:t>
            </a:r>
          </a:p>
          <a:p>
            <a:pPr algn="ctr"/>
            <a:r>
              <a:rPr lang="fr-F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r>
              <a:rPr lang="fr-F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 classe de Seconde</a:t>
            </a:r>
          </a:p>
          <a:p>
            <a:pPr algn="ctr"/>
            <a:endParaRPr lang="fr-F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fr-F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 lycée Henri LORITZ</a:t>
            </a:r>
          </a:p>
          <a:p>
            <a:pPr algn="ctr"/>
            <a:r>
              <a:rPr lang="fr-F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Nancy</a:t>
            </a:r>
            <a:endParaRPr lang="fr-F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2" descr="C:\Users\asus09\Desktop\100RICOH\RIMG0295.JPG"/>
          <p:cNvPicPr>
            <a:picLocks noChangeAspect="1" noChangeArrowheads="1"/>
          </p:cNvPicPr>
          <p:nvPr/>
        </p:nvPicPr>
        <p:blipFill>
          <a:blip r:embed="rId5" cstate="print"/>
          <a:srcRect/>
          <a:stretch>
            <a:fillRect/>
          </a:stretch>
        </p:blipFill>
        <p:spPr bwMode="auto">
          <a:xfrm>
            <a:off x="0" y="1502029"/>
            <a:ext cx="2166540" cy="1624905"/>
          </a:xfrm>
          <a:prstGeom prst="rect">
            <a:avLst/>
          </a:prstGeom>
          <a:noFill/>
        </p:spPr>
      </p:pic>
    </p:spTree>
    <p:extLst>
      <p:ext uri="{BB962C8B-B14F-4D97-AF65-F5344CB8AC3E}">
        <p14:creationId xmlns:p14="http://schemas.microsoft.com/office/powerpoint/2010/main" val="239687182"/>
      </p:ext>
    </p:extLst>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191774" y="3334837"/>
            <a:ext cx="2855342" cy="1170698"/>
            <a:chOff x="3191774" y="3334837"/>
            <a:chExt cx="2855342" cy="1170698"/>
          </a:xfrm>
        </p:grpSpPr>
        <p:pic>
          <p:nvPicPr>
            <p:cNvPr id="40962" name="Picture 2" descr="http://www.digital501.com/wp-content/uploads/2006/02/Instructions%20Power%20Ball.jpg"/>
            <p:cNvPicPr>
              <a:picLocks noChangeAspect="1" noChangeArrowheads="1"/>
            </p:cNvPicPr>
            <p:nvPr/>
          </p:nvPicPr>
          <p:blipFill>
            <a:blip r:embed="rId3" cstate="print"/>
            <a:srcRect/>
            <a:stretch>
              <a:fillRect/>
            </a:stretch>
          </p:blipFill>
          <p:spPr bwMode="auto">
            <a:xfrm>
              <a:off x="4572299" y="3334837"/>
              <a:ext cx="1474817" cy="1170698"/>
            </a:xfrm>
            <a:prstGeom prst="rect">
              <a:avLst/>
            </a:prstGeom>
            <a:noFill/>
          </p:spPr>
        </p:pic>
        <p:pic>
          <p:nvPicPr>
            <p:cNvPr id="40964" name="Picture 4" descr="http://www.powerballshop.eu/powerball_theoriginal_logo_800.jpg"/>
            <p:cNvPicPr>
              <a:picLocks noChangeAspect="1" noChangeArrowheads="1"/>
            </p:cNvPicPr>
            <p:nvPr/>
          </p:nvPicPr>
          <p:blipFill>
            <a:blip r:embed="rId4" cstate="print"/>
            <a:srcRect/>
            <a:stretch>
              <a:fillRect/>
            </a:stretch>
          </p:blipFill>
          <p:spPr bwMode="auto">
            <a:xfrm>
              <a:off x="3191774" y="4109509"/>
              <a:ext cx="1380226" cy="372661"/>
            </a:xfrm>
            <a:prstGeom prst="rect">
              <a:avLst/>
            </a:prstGeom>
            <a:noFill/>
          </p:spPr>
        </p:pic>
      </p:grpSp>
      <p:sp>
        <p:nvSpPr>
          <p:cNvPr id="16" name="ZoneTexte 15"/>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20" name="Rectangle 19"/>
          <p:cNvSpPr/>
          <p:nvPr/>
        </p:nvSpPr>
        <p:spPr>
          <a:xfrm>
            <a:off x="1" y="4546121"/>
            <a:ext cx="8640763" cy="32036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Parcours de l ’élève Arnaud D.</a:t>
            </a:r>
            <a:endParaRPr lang="fr-FR" sz="2000" b="1" dirty="0"/>
          </a:p>
        </p:txBody>
      </p:sp>
      <p:sp>
        <p:nvSpPr>
          <p:cNvPr id="7" name="Text Box 3"/>
          <p:cNvSpPr txBox="1">
            <a:spLocks noChangeArrowheads="1"/>
          </p:cNvSpPr>
          <p:nvPr/>
        </p:nvSpPr>
        <p:spPr bwMode="auto">
          <a:xfrm>
            <a:off x="282614" y="1966824"/>
            <a:ext cx="1727340" cy="612476"/>
          </a:xfrm>
          <a:prstGeom prst="rect">
            <a:avLst/>
          </a:prstGeom>
          <a:solidFill>
            <a:srgbClr val="FFFF66">
              <a:alpha val="40000"/>
            </a:srgbClr>
          </a:solidFill>
          <a:ln w="9525">
            <a:noFill/>
            <a:miter lim="800000"/>
            <a:headEnd/>
            <a:tailEnd/>
          </a:ln>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solidFill>
                  <a:schemeClr val="bg1">
                    <a:lumMod val="65000"/>
                  </a:schemeClr>
                </a:solidFill>
                <a:latin typeface="Calibri"/>
                <a:cs typeface="Calibri"/>
              </a:rPr>
              <a:t>Thème 3 –</a:t>
            </a:r>
            <a:br>
              <a:rPr lang="fr-FR" sz="1600" b="1" dirty="0" smtClean="0">
                <a:solidFill>
                  <a:schemeClr val="bg1">
                    <a:lumMod val="65000"/>
                  </a:schemeClr>
                </a:solidFill>
                <a:latin typeface="Calibri"/>
                <a:cs typeface="Calibri"/>
              </a:rPr>
            </a:br>
            <a:r>
              <a:rPr lang="fr-FR" sz="1600" b="1" dirty="0" smtClean="0">
                <a:solidFill>
                  <a:schemeClr val="bg1">
                    <a:lumMod val="65000"/>
                  </a:schemeClr>
                </a:solidFill>
                <a:latin typeface="Calibri"/>
                <a:cs typeface="Calibri"/>
              </a:rPr>
              <a:t>V.A.E.</a:t>
            </a:r>
          </a:p>
        </p:txBody>
      </p:sp>
      <p:sp>
        <p:nvSpPr>
          <p:cNvPr id="8" name="Text Box 3"/>
          <p:cNvSpPr txBox="1">
            <a:spLocks noChangeArrowheads="1"/>
          </p:cNvSpPr>
          <p:nvPr/>
        </p:nvSpPr>
        <p:spPr bwMode="auto">
          <a:xfrm>
            <a:off x="296992" y="1109933"/>
            <a:ext cx="1730216" cy="612476"/>
          </a:xfrm>
          <a:prstGeom prst="rect">
            <a:avLst/>
          </a:prstGeom>
          <a:solidFill>
            <a:srgbClr val="FFFF66">
              <a:alpha val="40000"/>
            </a:srgbClr>
          </a:solidFill>
          <a:ln w="9525">
            <a:noFill/>
            <a:miter lim="800000"/>
            <a:headEnd/>
            <a:tailEnd/>
          </a:ln>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solidFill>
                  <a:schemeClr val="bg1">
                    <a:lumMod val="65000"/>
                  </a:schemeClr>
                </a:solidFill>
                <a:latin typeface="Calibri"/>
                <a:cs typeface="Calibri"/>
              </a:rPr>
              <a:t>Thème 2 –</a:t>
            </a:r>
            <a:br>
              <a:rPr lang="fr-FR" sz="1600" b="1" dirty="0" smtClean="0">
                <a:solidFill>
                  <a:schemeClr val="bg1">
                    <a:lumMod val="65000"/>
                  </a:schemeClr>
                </a:solidFill>
                <a:latin typeface="Calibri"/>
                <a:cs typeface="Calibri"/>
              </a:rPr>
            </a:br>
            <a:r>
              <a:rPr lang="fr-FR" sz="1600" b="1" dirty="0" smtClean="0">
                <a:solidFill>
                  <a:schemeClr val="bg1">
                    <a:lumMod val="65000"/>
                  </a:schemeClr>
                </a:solidFill>
                <a:latin typeface="Calibri"/>
                <a:cs typeface="Calibri"/>
              </a:rPr>
              <a:t>Consoles de jeux</a:t>
            </a:r>
          </a:p>
        </p:txBody>
      </p:sp>
      <p:sp>
        <p:nvSpPr>
          <p:cNvPr id="9" name="Text Box 3"/>
          <p:cNvSpPr txBox="1">
            <a:spLocks noChangeArrowheads="1"/>
          </p:cNvSpPr>
          <p:nvPr/>
        </p:nvSpPr>
        <p:spPr bwMode="auto">
          <a:xfrm>
            <a:off x="301925" y="307676"/>
            <a:ext cx="1705155" cy="612476"/>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Thème 1 –</a:t>
            </a:r>
            <a:br>
              <a:rPr lang="fr-FR" sz="1600" b="1" dirty="0" smtClean="0">
                <a:latin typeface="Calibri"/>
                <a:cs typeface="Calibri"/>
              </a:rPr>
            </a:br>
            <a:r>
              <a:rPr lang="fr-FR" sz="1600" b="1" dirty="0" err="1" smtClean="0">
                <a:latin typeface="Calibri"/>
                <a:cs typeface="Calibri"/>
              </a:rPr>
              <a:t>Powerball</a:t>
            </a:r>
            <a:endParaRPr lang="fr-FR" sz="1600" b="1" dirty="0" smtClean="0">
              <a:latin typeface="Calibri"/>
              <a:cs typeface="Calibri"/>
            </a:endParaRPr>
          </a:p>
        </p:txBody>
      </p:sp>
      <p:sp>
        <p:nvSpPr>
          <p:cNvPr id="10" name="Text Box 3"/>
          <p:cNvSpPr txBox="1">
            <a:spLocks noChangeArrowheads="1"/>
          </p:cNvSpPr>
          <p:nvPr/>
        </p:nvSpPr>
        <p:spPr bwMode="auto">
          <a:xfrm>
            <a:off x="273988" y="3191774"/>
            <a:ext cx="1735966" cy="1069674"/>
          </a:xfrm>
          <a:prstGeom prst="rect">
            <a:avLst/>
          </a:prstGeom>
          <a:solidFill>
            <a:srgbClr val="CCFF99">
              <a:alpha val="60000"/>
            </a:srgbClr>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Projet  –</a:t>
            </a:r>
            <a:br>
              <a:rPr lang="fr-FR" sz="1600" b="1" dirty="0" smtClean="0">
                <a:latin typeface="Calibri"/>
                <a:cs typeface="Calibri"/>
              </a:rPr>
            </a:br>
            <a:r>
              <a:rPr lang="fr-FR" sz="1600" b="1" dirty="0" smtClean="0">
                <a:latin typeface="Calibri"/>
                <a:cs typeface="Calibri"/>
              </a:rPr>
              <a:t>Aérodynamisme et consommation d’une voiture</a:t>
            </a:r>
          </a:p>
        </p:txBody>
      </p:sp>
      <p:sp>
        <p:nvSpPr>
          <p:cNvPr id="11" name="ZoneTexte 10"/>
          <p:cNvSpPr txBox="1"/>
          <p:nvPr/>
        </p:nvSpPr>
        <p:spPr>
          <a:xfrm>
            <a:off x="3280622" y="429741"/>
            <a:ext cx="5371632" cy="61554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CIT 1 : Création de la </a:t>
            </a:r>
            <a:r>
              <a:rPr lang="fr-FR" sz="1800" b="1" dirty="0" err="1" smtClean="0">
                <a:solidFill>
                  <a:srgbClr val="FF6600"/>
                </a:solidFill>
                <a:latin typeface="Arial Rounded MT Bold"/>
                <a:cs typeface="Arial Rounded MT Bold"/>
              </a:rPr>
              <a:t>PowerBall</a:t>
            </a:r>
            <a:r>
              <a:rPr lang="fr-FR" sz="1800" b="1" dirty="0" smtClean="0">
                <a:solidFill>
                  <a:srgbClr val="FF6600"/>
                </a:solidFill>
                <a:latin typeface="Arial Rounded MT Bold"/>
                <a:cs typeface="Arial Rounded MT Bold"/>
              </a:rPr>
              <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Produits concurrents et protection industrielle</a:t>
            </a:r>
            <a:endParaRPr lang="fr-FR" sz="1400" dirty="0">
              <a:latin typeface="Arial Rounded MT Bold"/>
              <a:cs typeface="Arial Rounded MT Bold"/>
            </a:endParaRPr>
          </a:p>
        </p:txBody>
      </p:sp>
      <p:sp>
        <p:nvSpPr>
          <p:cNvPr id="12" name="ZoneTexte 11"/>
          <p:cNvSpPr txBox="1"/>
          <p:nvPr/>
        </p:nvSpPr>
        <p:spPr>
          <a:xfrm>
            <a:off x="3286378" y="1160111"/>
            <a:ext cx="5371632" cy="861768"/>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CIT 2 : Imaginer une évolution de la </a:t>
            </a:r>
            <a:r>
              <a:rPr lang="fr-FR" sz="1800" b="1" dirty="0" err="1" smtClean="0">
                <a:solidFill>
                  <a:srgbClr val="FF6600"/>
                </a:solidFill>
                <a:latin typeface="Arial Rounded MT Bold"/>
                <a:cs typeface="Arial Rounded MT Bold"/>
              </a:rPr>
              <a:t>PowerBall</a:t>
            </a:r>
            <a:r>
              <a:rPr lang="fr-FR" sz="1800" b="1" dirty="0" smtClean="0">
                <a:solidFill>
                  <a:srgbClr val="FF6600"/>
                </a:solidFill>
                <a:latin typeface="Arial Rounded MT Bold"/>
                <a:cs typeface="Arial Rounded MT Bold"/>
              </a:rPr>
              <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Dispositifs de lancement et phase créative</a:t>
            </a:r>
            <a:r>
              <a:rPr lang="fr-FR" sz="1800" b="1" dirty="0" smtClean="0">
                <a:solidFill>
                  <a:srgbClr val="FF6600"/>
                </a:solidFill>
                <a:latin typeface="Arial Rounded MT Bold"/>
                <a:cs typeface="Arial Rounded MT Bold"/>
              </a:rPr>
              <a:t/>
            </a:r>
            <a:br>
              <a:rPr lang="fr-FR" sz="1800" b="1" dirty="0" smtClean="0">
                <a:solidFill>
                  <a:srgbClr val="FF6600"/>
                </a:solidFill>
                <a:latin typeface="Arial Rounded MT Bold"/>
                <a:cs typeface="Arial Rounded MT Bold"/>
              </a:rPr>
            </a:br>
            <a:endParaRPr lang="fr-FR" sz="1400" dirty="0">
              <a:solidFill>
                <a:srgbClr val="FF6600"/>
              </a:solidFill>
              <a:latin typeface="Arial Rounded MT Bold"/>
              <a:cs typeface="Arial Rounded MT Bold"/>
            </a:endParaRPr>
          </a:p>
        </p:txBody>
      </p:sp>
      <p:sp>
        <p:nvSpPr>
          <p:cNvPr id="13" name="ZoneTexte 12"/>
          <p:cNvSpPr txBox="1"/>
          <p:nvPr/>
        </p:nvSpPr>
        <p:spPr>
          <a:xfrm>
            <a:off x="3243245" y="2876769"/>
            <a:ext cx="5371632" cy="830991"/>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SI 1 : Etude cinématique</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Modélisation et mobilités</a:t>
            </a:r>
            <a:r>
              <a:rPr lang="fr-FR" sz="1800" b="1" dirty="0" smtClean="0">
                <a:solidFill>
                  <a:srgbClr val="FF6600"/>
                </a:solidFill>
                <a:latin typeface="Arial Rounded MT Bold"/>
                <a:cs typeface="Arial Rounded MT Bold"/>
              </a:rPr>
              <a:t/>
            </a:r>
            <a:br>
              <a:rPr lang="fr-FR" sz="1800" b="1" dirty="0" smtClean="0">
                <a:solidFill>
                  <a:srgbClr val="FF6600"/>
                </a:solidFill>
                <a:latin typeface="Arial Rounded MT Bold"/>
                <a:cs typeface="Arial Rounded MT Bold"/>
              </a:rPr>
            </a:br>
            <a:endParaRPr lang="fr-FR" sz="1400" dirty="0">
              <a:solidFill>
                <a:srgbClr val="FF6600"/>
              </a:solidFill>
              <a:latin typeface="Arial Rounded MT Bold"/>
              <a:cs typeface="Arial Rounded MT Bold"/>
            </a:endParaRPr>
          </a:p>
        </p:txBody>
      </p:sp>
      <p:sp>
        <p:nvSpPr>
          <p:cNvPr id="14" name="ZoneTexte 13"/>
          <p:cNvSpPr txBox="1"/>
          <p:nvPr/>
        </p:nvSpPr>
        <p:spPr>
          <a:xfrm>
            <a:off x="3283505" y="2019878"/>
            <a:ext cx="4799406" cy="61554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SI 2 : Analyse fonctionnelle</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Ergonomie, esthétisme, équilibrage et balourd</a:t>
            </a:r>
            <a:endParaRPr lang="fr-FR" sz="1600" b="1" dirty="0">
              <a:latin typeface="Arial Rounded MT Bold"/>
              <a:cs typeface="Arial Rounded MT Bold"/>
            </a:endParaRPr>
          </a:p>
        </p:txBody>
      </p:sp>
      <p:pic>
        <p:nvPicPr>
          <p:cNvPr id="2050" name="Picture 2" descr="C:\Users\asus09\Desktop\Nouveau dossier\IMG_1350.JPG"/>
          <p:cNvPicPr>
            <a:picLocks noChangeAspect="1" noChangeArrowheads="1"/>
          </p:cNvPicPr>
          <p:nvPr/>
        </p:nvPicPr>
        <p:blipFill>
          <a:blip r:embed="rId5" cstate="print"/>
          <a:srcRect/>
          <a:stretch>
            <a:fillRect/>
          </a:stretch>
        </p:blipFill>
        <p:spPr bwMode="auto">
          <a:xfrm>
            <a:off x="6064371" y="2616394"/>
            <a:ext cx="2576392" cy="1932223"/>
          </a:xfrm>
          <a:prstGeom prst="rect">
            <a:avLst/>
          </a:prstGeom>
          <a:noFill/>
        </p:spPr>
      </p:pic>
      <p:pic>
        <p:nvPicPr>
          <p:cNvPr id="15" name="Image 14" descr="logo loritz gris  orange.jpg"/>
          <p:cNvPicPr>
            <a:picLocks noChangeAspect="1"/>
          </p:cNvPicPr>
          <p:nvPr/>
        </p:nvPicPr>
        <p:blipFill>
          <a:blip r:embed="rId6"/>
          <a:stretch>
            <a:fillRect/>
          </a:stretch>
        </p:blipFill>
        <p:spPr>
          <a:xfrm>
            <a:off x="8004989" y="4561681"/>
            <a:ext cx="626443" cy="294482"/>
          </a:xfrm>
          <a:prstGeom prst="rect">
            <a:avLst/>
          </a:prstGeom>
        </p:spPr>
      </p:pic>
      <p:sp>
        <p:nvSpPr>
          <p:cNvPr id="3" name="Flèche vers le bas 2"/>
          <p:cNvSpPr/>
          <p:nvPr/>
        </p:nvSpPr>
        <p:spPr>
          <a:xfrm rot="16200000">
            <a:off x="2459273" y="232171"/>
            <a:ext cx="271682" cy="894268"/>
          </a:xfrm>
          <a:prstGeom prst="down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Flèche à angle droit 3"/>
          <p:cNvSpPr/>
          <p:nvPr/>
        </p:nvSpPr>
        <p:spPr>
          <a:xfrm rot="5400000">
            <a:off x="2397638" y="894632"/>
            <a:ext cx="784567" cy="504646"/>
          </a:xfrm>
          <a:prstGeom prst="bentUp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Flèche à angle droit 18"/>
          <p:cNvSpPr/>
          <p:nvPr/>
        </p:nvSpPr>
        <p:spPr>
          <a:xfrm rot="5400000">
            <a:off x="2289519" y="1705805"/>
            <a:ext cx="1000806" cy="504646"/>
          </a:xfrm>
          <a:prstGeom prst="bentUp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à angle droit 20"/>
          <p:cNvSpPr/>
          <p:nvPr/>
        </p:nvSpPr>
        <p:spPr>
          <a:xfrm rot="5400000">
            <a:off x="2331972" y="2581992"/>
            <a:ext cx="915898" cy="504646"/>
          </a:xfrm>
          <a:prstGeom prst="bentUp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0-#ppt_h/2"/>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 calcmode="lin" valueType="num">
                                      <p:cBhvr>
                                        <p:cTn id="30" dur="2000" fill="hold"/>
                                        <p:tgtEl>
                                          <p:spTgt spid="5"/>
                                        </p:tgtEl>
                                        <p:attrNameLst>
                                          <p:attrName>style.rotation</p:attrName>
                                        </p:attrNameLst>
                                      </p:cBhvr>
                                      <p:tavLst>
                                        <p:tav tm="0">
                                          <p:val>
                                            <p:fltVal val="90"/>
                                          </p:val>
                                        </p:tav>
                                        <p:tav tm="100000">
                                          <p:val>
                                            <p:fltVal val="0"/>
                                          </p:val>
                                        </p:tav>
                                      </p:tavLst>
                                    </p:anim>
                                    <p:animEffect transition="in" filter="fade">
                                      <p:cBhvr>
                                        <p:cTn id="31" dur="2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2000" fill="hold"/>
                                        <p:tgtEl>
                                          <p:spTgt spid="2050"/>
                                        </p:tgtEl>
                                        <p:attrNameLst>
                                          <p:attrName>ppt_w</p:attrName>
                                        </p:attrNameLst>
                                      </p:cBhvr>
                                      <p:tavLst>
                                        <p:tav tm="0">
                                          <p:val>
                                            <p:fltVal val="0"/>
                                          </p:val>
                                        </p:tav>
                                        <p:tav tm="100000">
                                          <p:val>
                                            <p:strVal val="#ppt_w"/>
                                          </p:val>
                                        </p:tav>
                                      </p:tavLst>
                                    </p:anim>
                                    <p:anim calcmode="lin" valueType="num">
                                      <p:cBhvr>
                                        <p:cTn id="35" dur="2000" fill="hold"/>
                                        <p:tgtEl>
                                          <p:spTgt spid="2050"/>
                                        </p:tgtEl>
                                        <p:attrNameLst>
                                          <p:attrName>ppt_h</p:attrName>
                                        </p:attrNameLst>
                                      </p:cBhvr>
                                      <p:tavLst>
                                        <p:tav tm="0">
                                          <p:val>
                                            <p:fltVal val="0"/>
                                          </p:val>
                                        </p:tav>
                                        <p:tav tm="100000">
                                          <p:val>
                                            <p:strVal val="#ppt_h"/>
                                          </p:val>
                                        </p:tav>
                                      </p:tavLst>
                                    </p:anim>
                                    <p:anim calcmode="lin" valueType="num">
                                      <p:cBhvr>
                                        <p:cTn id="36" dur="2000" fill="hold"/>
                                        <p:tgtEl>
                                          <p:spTgt spid="2050"/>
                                        </p:tgtEl>
                                        <p:attrNameLst>
                                          <p:attrName>style.rotation</p:attrName>
                                        </p:attrNameLst>
                                      </p:cBhvr>
                                      <p:tavLst>
                                        <p:tav tm="0">
                                          <p:val>
                                            <p:fltVal val="90"/>
                                          </p:val>
                                        </p:tav>
                                        <p:tav tm="100000">
                                          <p:val>
                                            <p:fltVal val="0"/>
                                          </p:val>
                                        </p:tav>
                                      </p:tavLst>
                                    </p:anim>
                                    <p:animEffect transition="in" filter="fade">
                                      <p:cBhvr>
                                        <p:cTn id="37" dur="2000"/>
                                        <p:tgtEl>
                                          <p:spTgt spid="2050"/>
                                        </p:tgtEl>
                                      </p:cBhvr>
                                    </p:animEffect>
                                  </p:childTnLst>
                                </p:cTn>
                              </p:par>
                              <p:par>
                                <p:cTn id="38" presetID="2" presetClass="entr" presetSubtype="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ppt_x"/>
                                          </p:val>
                                        </p:tav>
                                        <p:tav tm="100000">
                                          <p:val>
                                            <p:strVal val="#ppt_x"/>
                                          </p:val>
                                        </p:tav>
                                      </p:tavLst>
                                    </p:anim>
                                    <p:anim calcmode="lin" valueType="num">
                                      <p:cBhvr additive="base">
                                        <p:cTn id="41" dur="1000" fill="hold"/>
                                        <p:tgtEl>
                                          <p:spTgt spid="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1000" fill="hold"/>
                                        <p:tgtEl>
                                          <p:spTgt spid="7"/>
                                        </p:tgtEl>
                                        <p:attrNameLst>
                                          <p:attrName>ppt_x</p:attrName>
                                        </p:attrNameLst>
                                      </p:cBhvr>
                                      <p:tavLst>
                                        <p:tav tm="0">
                                          <p:val>
                                            <p:strVal val="#ppt_x"/>
                                          </p:val>
                                        </p:tav>
                                        <p:tav tm="100000">
                                          <p:val>
                                            <p:strVal val="#ppt_x"/>
                                          </p:val>
                                        </p:tav>
                                      </p:tavLst>
                                    </p:anim>
                                    <p:anim calcmode="lin" valueType="num">
                                      <p:cBhvr additive="base">
                                        <p:cTn id="45" dur="1000" fill="hold"/>
                                        <p:tgtEl>
                                          <p:spTgt spid="7"/>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000" fill="hold"/>
                                        <p:tgtEl>
                                          <p:spTgt spid="10"/>
                                        </p:tgtEl>
                                        <p:attrNameLst>
                                          <p:attrName>ppt_x</p:attrName>
                                        </p:attrNameLst>
                                      </p:cBhvr>
                                      <p:tavLst>
                                        <p:tav tm="0">
                                          <p:val>
                                            <p:strVal val="#ppt_x"/>
                                          </p:val>
                                        </p:tav>
                                        <p:tav tm="100000">
                                          <p:val>
                                            <p:strVal val="#ppt_x"/>
                                          </p:val>
                                        </p:tav>
                                      </p:tavLst>
                                    </p:anim>
                                    <p:anim calcmode="lin" valueType="num">
                                      <p:cBhvr additive="base">
                                        <p:cTn id="49" dur="1000" fill="hold"/>
                                        <p:tgtEl>
                                          <p:spTgt spid="10"/>
                                        </p:tgtEl>
                                        <p:attrNameLst>
                                          <p:attrName>ppt_y</p:attrName>
                                        </p:attrNameLst>
                                      </p:cBhvr>
                                      <p:tavLst>
                                        <p:tav tm="0">
                                          <p:val>
                                            <p:strVal val="0-#ppt_h/2"/>
                                          </p:val>
                                        </p:tav>
                                        <p:tav tm="100000">
                                          <p:val>
                                            <p:strVal val="#ppt_y"/>
                                          </p:val>
                                        </p:tav>
                                      </p:tavLst>
                                    </p:anim>
                                  </p:childTnLst>
                                </p:cTn>
                              </p:par>
                            </p:childTnLst>
                          </p:cTn>
                        </p:par>
                        <p:par>
                          <p:cTn id="50" fill="hold">
                            <p:stCondLst>
                              <p:cond delay="4000"/>
                            </p:stCondLst>
                            <p:childTnLst>
                              <p:par>
                                <p:cTn id="51" presetID="2" presetClass="entr" presetSubtype="8"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2000" fill="hold"/>
                                        <p:tgtEl>
                                          <p:spTgt spid="3"/>
                                        </p:tgtEl>
                                        <p:attrNameLst>
                                          <p:attrName>ppt_x</p:attrName>
                                        </p:attrNameLst>
                                      </p:cBhvr>
                                      <p:tavLst>
                                        <p:tav tm="0">
                                          <p:val>
                                            <p:strVal val="0-#ppt_w/2"/>
                                          </p:val>
                                        </p:tav>
                                        <p:tav tm="100000">
                                          <p:val>
                                            <p:strVal val="#ppt_x"/>
                                          </p:val>
                                        </p:tav>
                                      </p:tavLst>
                                    </p:anim>
                                    <p:anim calcmode="lin" valueType="num">
                                      <p:cBhvr additive="base">
                                        <p:cTn id="54" dur="20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2000" fill="hold"/>
                                        <p:tgtEl>
                                          <p:spTgt spid="11"/>
                                        </p:tgtEl>
                                        <p:attrNameLst>
                                          <p:attrName>ppt_x</p:attrName>
                                        </p:attrNameLst>
                                      </p:cBhvr>
                                      <p:tavLst>
                                        <p:tav tm="0">
                                          <p:val>
                                            <p:strVal val="0-#ppt_w/2"/>
                                          </p:val>
                                        </p:tav>
                                        <p:tav tm="100000">
                                          <p:val>
                                            <p:strVal val="#ppt_x"/>
                                          </p:val>
                                        </p:tav>
                                      </p:tavLst>
                                    </p:anim>
                                    <p:anim calcmode="lin" valueType="num">
                                      <p:cBhvr additive="base">
                                        <p:cTn id="58" dur="2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1"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2000" fill="hold"/>
                                        <p:tgtEl>
                                          <p:spTgt spid="4"/>
                                        </p:tgtEl>
                                        <p:attrNameLst>
                                          <p:attrName>ppt_x</p:attrName>
                                        </p:attrNameLst>
                                      </p:cBhvr>
                                      <p:tavLst>
                                        <p:tav tm="0">
                                          <p:val>
                                            <p:strVal val="#ppt_x"/>
                                          </p:val>
                                        </p:tav>
                                        <p:tav tm="100000">
                                          <p:val>
                                            <p:strVal val="#ppt_x"/>
                                          </p:val>
                                        </p:tav>
                                      </p:tavLst>
                                    </p:anim>
                                    <p:anim calcmode="lin" valueType="num">
                                      <p:cBhvr additive="base">
                                        <p:cTn id="63" dur="2000" fill="hold"/>
                                        <p:tgtEl>
                                          <p:spTgt spid="4"/>
                                        </p:tgtEl>
                                        <p:attrNameLst>
                                          <p:attrName>ppt_y</p:attrName>
                                        </p:attrNameLst>
                                      </p:cBhvr>
                                      <p:tavLst>
                                        <p:tav tm="0">
                                          <p:val>
                                            <p:strVal val="0-#ppt_h/2"/>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2000" fill="hold"/>
                                        <p:tgtEl>
                                          <p:spTgt spid="12"/>
                                        </p:tgtEl>
                                        <p:attrNameLst>
                                          <p:attrName>ppt_x</p:attrName>
                                        </p:attrNameLst>
                                      </p:cBhvr>
                                      <p:tavLst>
                                        <p:tav tm="0">
                                          <p:val>
                                            <p:strVal val="0-#ppt_w/2"/>
                                          </p:val>
                                        </p:tav>
                                        <p:tav tm="100000">
                                          <p:val>
                                            <p:strVal val="#ppt_x"/>
                                          </p:val>
                                        </p:tav>
                                      </p:tavLst>
                                    </p:anim>
                                    <p:anim calcmode="lin" valueType="num">
                                      <p:cBhvr additive="base">
                                        <p:cTn id="67" dur="2000" fill="hold"/>
                                        <p:tgtEl>
                                          <p:spTgt spid="12"/>
                                        </p:tgtEl>
                                        <p:attrNameLst>
                                          <p:attrName>ppt_y</p:attrName>
                                        </p:attrNameLst>
                                      </p:cBhvr>
                                      <p:tavLst>
                                        <p:tav tm="0">
                                          <p:val>
                                            <p:strVal val="#ppt_y"/>
                                          </p:val>
                                        </p:tav>
                                        <p:tav tm="100000">
                                          <p:val>
                                            <p:strVal val="#ppt_y"/>
                                          </p:val>
                                        </p:tav>
                                      </p:tavLst>
                                    </p:anim>
                                  </p:childTnLst>
                                </p:cTn>
                              </p:par>
                            </p:childTnLst>
                          </p:cTn>
                        </p:par>
                        <p:par>
                          <p:cTn id="68" fill="hold">
                            <p:stCondLst>
                              <p:cond delay="8000"/>
                            </p:stCondLst>
                            <p:childTnLst>
                              <p:par>
                                <p:cTn id="69" presetID="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2000" fill="hold"/>
                                        <p:tgtEl>
                                          <p:spTgt spid="19"/>
                                        </p:tgtEl>
                                        <p:attrNameLst>
                                          <p:attrName>ppt_x</p:attrName>
                                        </p:attrNameLst>
                                      </p:cBhvr>
                                      <p:tavLst>
                                        <p:tav tm="0">
                                          <p:val>
                                            <p:strVal val="#ppt_x"/>
                                          </p:val>
                                        </p:tav>
                                        <p:tav tm="100000">
                                          <p:val>
                                            <p:strVal val="#ppt_x"/>
                                          </p:val>
                                        </p:tav>
                                      </p:tavLst>
                                    </p:anim>
                                    <p:anim calcmode="lin" valueType="num">
                                      <p:cBhvr additive="base">
                                        <p:cTn id="72" dur="2000" fill="hold"/>
                                        <p:tgtEl>
                                          <p:spTgt spid="19"/>
                                        </p:tgtEl>
                                        <p:attrNameLst>
                                          <p:attrName>ppt_y</p:attrName>
                                        </p:attrNameLst>
                                      </p:cBhvr>
                                      <p:tavLst>
                                        <p:tav tm="0">
                                          <p:val>
                                            <p:strVal val="0-#ppt_h/2"/>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2000" fill="hold"/>
                                        <p:tgtEl>
                                          <p:spTgt spid="14"/>
                                        </p:tgtEl>
                                        <p:attrNameLst>
                                          <p:attrName>ppt_x</p:attrName>
                                        </p:attrNameLst>
                                      </p:cBhvr>
                                      <p:tavLst>
                                        <p:tav tm="0">
                                          <p:val>
                                            <p:strVal val="0-#ppt_w/2"/>
                                          </p:val>
                                        </p:tav>
                                        <p:tav tm="100000">
                                          <p:val>
                                            <p:strVal val="#ppt_x"/>
                                          </p:val>
                                        </p:tav>
                                      </p:tavLst>
                                    </p:anim>
                                    <p:anim calcmode="lin" valueType="num">
                                      <p:cBhvr additive="base">
                                        <p:cTn id="76" dur="2000" fill="hold"/>
                                        <p:tgtEl>
                                          <p:spTgt spid="14"/>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2" presetClass="entr" presetSubtype="1"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2000" fill="hold"/>
                                        <p:tgtEl>
                                          <p:spTgt spid="21"/>
                                        </p:tgtEl>
                                        <p:attrNameLst>
                                          <p:attrName>ppt_x</p:attrName>
                                        </p:attrNameLst>
                                      </p:cBhvr>
                                      <p:tavLst>
                                        <p:tav tm="0">
                                          <p:val>
                                            <p:strVal val="#ppt_x"/>
                                          </p:val>
                                        </p:tav>
                                        <p:tav tm="100000">
                                          <p:val>
                                            <p:strVal val="#ppt_x"/>
                                          </p:val>
                                        </p:tav>
                                      </p:tavLst>
                                    </p:anim>
                                    <p:anim calcmode="lin" valueType="num">
                                      <p:cBhvr additive="base">
                                        <p:cTn id="81" dur="2000" fill="hold"/>
                                        <p:tgtEl>
                                          <p:spTgt spid="21"/>
                                        </p:tgtEl>
                                        <p:attrNameLst>
                                          <p:attrName>ppt_y</p:attrName>
                                        </p:attrNameLst>
                                      </p:cBhvr>
                                      <p:tavLst>
                                        <p:tav tm="0">
                                          <p:val>
                                            <p:strVal val="0-#ppt_h/2"/>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2000" fill="hold"/>
                                        <p:tgtEl>
                                          <p:spTgt spid="13"/>
                                        </p:tgtEl>
                                        <p:attrNameLst>
                                          <p:attrName>ppt_x</p:attrName>
                                        </p:attrNameLst>
                                      </p:cBhvr>
                                      <p:tavLst>
                                        <p:tav tm="0">
                                          <p:val>
                                            <p:strVal val="0-#ppt_w/2"/>
                                          </p:val>
                                        </p:tav>
                                        <p:tav tm="100000">
                                          <p:val>
                                            <p:strVal val="#ppt_x"/>
                                          </p:val>
                                        </p:tav>
                                      </p:tavLst>
                                    </p:anim>
                                    <p:anim calcmode="lin" valueType="num">
                                      <p:cBhvr additive="base">
                                        <p:cTn id="8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8" grpId="0" animBg="1"/>
      <p:bldP spid="9" grpId="0" animBg="1"/>
      <p:bldP spid="10" grpId="0" animBg="1"/>
      <p:bldP spid="11" grpId="0"/>
      <p:bldP spid="12" grpId="0"/>
      <p:bldP spid="13" grpId="0"/>
      <p:bldP spid="14" grpId="0"/>
      <p:bldP spid="3" grpId="0" animBg="1"/>
      <p:bldP spid="4"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iinoel.com/wp-content/uploads/2010/11/wii-from-cnet.jpg"/>
          <p:cNvPicPr>
            <a:picLocks noChangeAspect="1" noChangeArrowheads="1"/>
          </p:cNvPicPr>
          <p:nvPr/>
        </p:nvPicPr>
        <p:blipFill>
          <a:blip r:embed="rId3" cstate="print"/>
          <a:srcRect/>
          <a:stretch>
            <a:fillRect/>
          </a:stretch>
        </p:blipFill>
        <p:spPr bwMode="auto">
          <a:xfrm>
            <a:off x="6771735" y="3174961"/>
            <a:ext cx="1731005" cy="1298254"/>
          </a:xfrm>
          <a:prstGeom prst="rect">
            <a:avLst/>
          </a:prstGeom>
          <a:noFill/>
        </p:spPr>
      </p:pic>
      <p:sp>
        <p:nvSpPr>
          <p:cNvPr id="16" name="ZoneTexte 15"/>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20" name="Rectangle 19"/>
          <p:cNvSpPr/>
          <p:nvPr/>
        </p:nvSpPr>
        <p:spPr>
          <a:xfrm>
            <a:off x="1" y="4546121"/>
            <a:ext cx="8640763" cy="32036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Parcours de l ’élève Arnaud D.</a:t>
            </a:r>
            <a:endParaRPr lang="fr-FR" sz="2000" b="1" dirty="0"/>
          </a:p>
        </p:txBody>
      </p:sp>
      <p:sp>
        <p:nvSpPr>
          <p:cNvPr id="7" name="Text Box 3"/>
          <p:cNvSpPr txBox="1">
            <a:spLocks noChangeArrowheads="1"/>
          </p:cNvSpPr>
          <p:nvPr/>
        </p:nvSpPr>
        <p:spPr bwMode="auto">
          <a:xfrm>
            <a:off x="273989" y="1869502"/>
            <a:ext cx="1727340" cy="612476"/>
          </a:xfrm>
          <a:prstGeom prst="rect">
            <a:avLst/>
          </a:prstGeom>
          <a:solidFill>
            <a:srgbClr val="FFFF66">
              <a:alpha val="40000"/>
            </a:srgbClr>
          </a:solidFill>
          <a:ln w="9525">
            <a:noFill/>
            <a:miter lim="800000"/>
            <a:headEnd/>
            <a:tailEnd/>
          </a:ln>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solidFill>
                  <a:schemeClr val="bg1">
                    <a:lumMod val="65000"/>
                  </a:schemeClr>
                </a:solidFill>
                <a:latin typeface="Calibri"/>
                <a:cs typeface="Calibri"/>
              </a:rPr>
              <a:t>Thème </a:t>
            </a:r>
            <a:r>
              <a:rPr lang="fr-FR" sz="1600" b="1" dirty="0">
                <a:solidFill>
                  <a:schemeClr val="bg1">
                    <a:lumMod val="65000"/>
                  </a:schemeClr>
                </a:solidFill>
                <a:latin typeface="Calibri"/>
                <a:cs typeface="Calibri"/>
              </a:rPr>
              <a:t>3</a:t>
            </a:r>
            <a:r>
              <a:rPr lang="fr-FR" sz="1600" b="1" dirty="0" smtClean="0">
                <a:solidFill>
                  <a:schemeClr val="bg1">
                    <a:lumMod val="65000"/>
                  </a:schemeClr>
                </a:solidFill>
                <a:latin typeface="Calibri"/>
                <a:cs typeface="Calibri"/>
              </a:rPr>
              <a:t> –</a:t>
            </a:r>
            <a:br>
              <a:rPr lang="fr-FR" sz="1600" b="1" dirty="0" smtClean="0">
                <a:solidFill>
                  <a:schemeClr val="bg1">
                    <a:lumMod val="65000"/>
                  </a:schemeClr>
                </a:solidFill>
                <a:latin typeface="Calibri"/>
                <a:cs typeface="Calibri"/>
              </a:rPr>
            </a:br>
            <a:r>
              <a:rPr lang="fr-FR" sz="1600" b="1" dirty="0" smtClean="0">
                <a:solidFill>
                  <a:schemeClr val="bg1">
                    <a:lumMod val="65000"/>
                  </a:schemeClr>
                </a:solidFill>
                <a:latin typeface="Calibri"/>
                <a:cs typeface="Calibri"/>
              </a:rPr>
              <a:t>V.A.E.</a:t>
            </a:r>
          </a:p>
        </p:txBody>
      </p:sp>
      <p:sp>
        <p:nvSpPr>
          <p:cNvPr id="8" name="Text Box 3"/>
          <p:cNvSpPr txBox="1">
            <a:spLocks noChangeArrowheads="1"/>
          </p:cNvSpPr>
          <p:nvPr/>
        </p:nvSpPr>
        <p:spPr bwMode="auto">
          <a:xfrm>
            <a:off x="296992" y="1109933"/>
            <a:ext cx="1730216" cy="612476"/>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Thème 2 –</a:t>
            </a:r>
            <a:br>
              <a:rPr lang="fr-FR" sz="1600" b="1" dirty="0" smtClean="0">
                <a:latin typeface="Calibri"/>
                <a:cs typeface="Calibri"/>
              </a:rPr>
            </a:br>
            <a:r>
              <a:rPr lang="fr-FR" sz="1600" b="1" dirty="0" smtClean="0">
                <a:latin typeface="Calibri"/>
                <a:cs typeface="Calibri"/>
              </a:rPr>
              <a:t>Consoles de jeux</a:t>
            </a:r>
          </a:p>
        </p:txBody>
      </p:sp>
      <p:sp>
        <p:nvSpPr>
          <p:cNvPr id="9" name="Text Box 3"/>
          <p:cNvSpPr txBox="1">
            <a:spLocks noChangeArrowheads="1"/>
          </p:cNvSpPr>
          <p:nvPr/>
        </p:nvSpPr>
        <p:spPr bwMode="auto">
          <a:xfrm>
            <a:off x="310551" y="297783"/>
            <a:ext cx="1705155" cy="612476"/>
          </a:xfrm>
          <a:prstGeom prst="rect">
            <a:avLst/>
          </a:prstGeom>
          <a:solidFill>
            <a:srgbClr val="FFFF66">
              <a:alpha val="40000"/>
            </a:srgbClr>
          </a:solidFill>
          <a:ln w="9525">
            <a:noFill/>
            <a:miter lim="800000"/>
            <a:headEnd/>
            <a:tailEnd/>
          </a:ln>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solidFill>
                  <a:schemeClr val="bg1">
                    <a:lumMod val="65000"/>
                  </a:schemeClr>
                </a:solidFill>
                <a:latin typeface="Calibri"/>
                <a:cs typeface="Calibri"/>
              </a:rPr>
              <a:t>Thème 1 –</a:t>
            </a:r>
            <a:br>
              <a:rPr lang="fr-FR" sz="1600" b="1" dirty="0" smtClean="0">
                <a:solidFill>
                  <a:schemeClr val="bg1">
                    <a:lumMod val="65000"/>
                  </a:schemeClr>
                </a:solidFill>
                <a:latin typeface="Calibri"/>
                <a:cs typeface="Calibri"/>
              </a:rPr>
            </a:br>
            <a:r>
              <a:rPr lang="fr-FR" sz="1600" b="1" dirty="0" err="1" smtClean="0">
                <a:solidFill>
                  <a:schemeClr val="bg1">
                    <a:lumMod val="65000"/>
                  </a:schemeClr>
                </a:solidFill>
                <a:latin typeface="Calibri"/>
                <a:cs typeface="Calibri"/>
              </a:rPr>
              <a:t>Powerball</a:t>
            </a:r>
            <a:endParaRPr lang="fr-FR" sz="1600" b="1" dirty="0" smtClean="0">
              <a:solidFill>
                <a:schemeClr val="bg1">
                  <a:lumMod val="65000"/>
                </a:schemeClr>
              </a:solidFill>
              <a:latin typeface="Calibri"/>
              <a:cs typeface="Calibri"/>
            </a:endParaRPr>
          </a:p>
        </p:txBody>
      </p:sp>
      <p:sp>
        <p:nvSpPr>
          <p:cNvPr id="10" name="Text Box 3"/>
          <p:cNvSpPr txBox="1">
            <a:spLocks noChangeArrowheads="1"/>
          </p:cNvSpPr>
          <p:nvPr/>
        </p:nvSpPr>
        <p:spPr bwMode="auto">
          <a:xfrm>
            <a:off x="273989" y="3191774"/>
            <a:ext cx="1753220" cy="1069674"/>
          </a:xfrm>
          <a:prstGeom prst="rect">
            <a:avLst/>
          </a:prstGeom>
          <a:solidFill>
            <a:srgbClr val="CCFF99">
              <a:alpha val="60000"/>
            </a:srgbClr>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Projet  –</a:t>
            </a:r>
            <a:br>
              <a:rPr lang="fr-FR" sz="1600" b="1" dirty="0" smtClean="0">
                <a:latin typeface="Calibri"/>
                <a:cs typeface="Calibri"/>
              </a:rPr>
            </a:br>
            <a:r>
              <a:rPr lang="fr-FR" sz="1600" b="1" dirty="0" smtClean="0">
                <a:latin typeface="Calibri"/>
                <a:cs typeface="Calibri"/>
              </a:rPr>
              <a:t>Aérodynamisme et consommation d’une voiture</a:t>
            </a:r>
          </a:p>
        </p:txBody>
      </p:sp>
      <p:sp>
        <p:nvSpPr>
          <p:cNvPr id="11" name="ZoneTexte 10"/>
          <p:cNvSpPr txBox="1"/>
          <p:nvPr/>
        </p:nvSpPr>
        <p:spPr>
          <a:xfrm>
            <a:off x="3070002" y="241258"/>
            <a:ext cx="5380111" cy="61554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SI 1 : Etude des accéléromètres</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Etude technologique des contrôleurs de jeux.</a:t>
            </a:r>
            <a:endParaRPr lang="fr-FR" sz="1400" dirty="0">
              <a:latin typeface="Arial Rounded MT Bold"/>
              <a:cs typeface="Arial Rounded MT Bold"/>
            </a:endParaRPr>
          </a:p>
        </p:txBody>
      </p:sp>
      <p:sp>
        <p:nvSpPr>
          <p:cNvPr id="12" name="ZoneTexte 11"/>
          <p:cNvSpPr txBox="1"/>
          <p:nvPr/>
        </p:nvSpPr>
        <p:spPr>
          <a:xfrm>
            <a:off x="3075758" y="902617"/>
            <a:ext cx="5380111" cy="61554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SI 2 : Vérifier les performances de la </a:t>
            </a:r>
            <a:r>
              <a:rPr lang="fr-FR" sz="1800" b="1" dirty="0" err="1" smtClean="0">
                <a:solidFill>
                  <a:srgbClr val="FF6600"/>
                </a:solidFill>
                <a:latin typeface="Arial Rounded MT Bold"/>
                <a:cs typeface="Arial Rounded MT Bold"/>
              </a:rPr>
              <a:t>Wiimote</a:t>
            </a:r>
            <a:r>
              <a:rPr lang="fr-FR" sz="1800" b="1" dirty="0" smtClean="0">
                <a:solidFill>
                  <a:srgbClr val="FF6600"/>
                </a:solidFill>
                <a:latin typeface="Arial Rounded MT Bold"/>
                <a:cs typeface="Arial Rounded MT Bold"/>
              </a:rPr>
              <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Qualités d’une mesure et limite de l’accéléromètre.</a:t>
            </a:r>
            <a:endParaRPr lang="fr-FR" sz="1400" dirty="0">
              <a:solidFill>
                <a:srgbClr val="FF6600"/>
              </a:solidFill>
              <a:latin typeface="Arial Rounded MT Bold"/>
              <a:cs typeface="Arial Rounded MT Bold"/>
            </a:endParaRPr>
          </a:p>
        </p:txBody>
      </p:sp>
      <p:sp>
        <p:nvSpPr>
          <p:cNvPr id="13" name="ZoneTexte 12"/>
          <p:cNvSpPr txBox="1"/>
          <p:nvPr/>
        </p:nvSpPr>
        <p:spPr>
          <a:xfrm>
            <a:off x="3118890" y="2308725"/>
            <a:ext cx="5265643" cy="861768"/>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CIT 2 : Démarche de conception</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Etapes et contraintes de la création de la </a:t>
            </a:r>
            <a:r>
              <a:rPr lang="fr-FR" sz="1600" b="1" dirty="0" err="1" smtClean="0">
                <a:latin typeface="Arial Rounded MT Bold"/>
                <a:cs typeface="Arial Rounded MT Bold"/>
              </a:rPr>
              <a:t>Wii</a:t>
            </a:r>
            <a:r>
              <a:rPr lang="fr-FR" sz="1600" b="1" dirty="0" smtClean="0">
                <a:latin typeface="Arial Rounded MT Bold"/>
                <a:cs typeface="Arial Rounded MT Bold"/>
              </a:rPr>
              <a:t> Balance </a:t>
            </a:r>
            <a:r>
              <a:rPr lang="fr-FR" sz="1600" b="1" dirty="0" err="1" smtClean="0">
                <a:latin typeface="Arial Rounded MT Bold"/>
                <a:cs typeface="Arial Rounded MT Bold"/>
              </a:rPr>
              <a:t>Board</a:t>
            </a:r>
            <a:r>
              <a:rPr lang="fr-FR" sz="1600" b="1" dirty="0" smtClean="0">
                <a:latin typeface="Arial Rounded MT Bold"/>
                <a:cs typeface="Arial Rounded MT Bold"/>
              </a:rPr>
              <a:t>.</a:t>
            </a:r>
            <a:endParaRPr lang="fr-FR" sz="1400" dirty="0">
              <a:solidFill>
                <a:srgbClr val="FF6600"/>
              </a:solidFill>
              <a:latin typeface="Arial Rounded MT Bold"/>
              <a:cs typeface="Arial Rounded MT Bold"/>
            </a:endParaRPr>
          </a:p>
        </p:txBody>
      </p:sp>
      <p:sp>
        <p:nvSpPr>
          <p:cNvPr id="14" name="ZoneTexte 13"/>
          <p:cNvSpPr txBox="1"/>
          <p:nvPr/>
        </p:nvSpPr>
        <p:spPr>
          <a:xfrm>
            <a:off x="3098763" y="1641615"/>
            <a:ext cx="5351350" cy="61554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CIT 1 : Stratégie d’innovation dans l’entreprise</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Etude comparative, marché de la console de jeux.</a:t>
            </a:r>
            <a:endParaRPr lang="fr-FR" sz="1400" dirty="0">
              <a:solidFill>
                <a:srgbClr val="FF6600"/>
              </a:solidFill>
              <a:latin typeface="Arial Rounded MT Bold"/>
              <a:cs typeface="Arial Rounded MT Bold"/>
            </a:endParaRPr>
          </a:p>
        </p:txBody>
      </p:sp>
      <p:grpSp>
        <p:nvGrpSpPr>
          <p:cNvPr id="2" name="Groupe 1"/>
          <p:cNvGrpSpPr/>
          <p:nvPr/>
        </p:nvGrpSpPr>
        <p:grpSpPr>
          <a:xfrm>
            <a:off x="2803886" y="3411826"/>
            <a:ext cx="1233277" cy="829464"/>
            <a:chOff x="2803886" y="3411826"/>
            <a:chExt cx="1233277" cy="829464"/>
          </a:xfrm>
        </p:grpSpPr>
        <p:pic>
          <p:nvPicPr>
            <p:cNvPr id="2052" name="Picture 4" descr="http://img.extremepc.fr/2009/jeux-video/wii-logo-nitendo.png"/>
            <p:cNvPicPr>
              <a:picLocks noChangeAspect="1" noChangeArrowheads="1"/>
            </p:cNvPicPr>
            <p:nvPr/>
          </p:nvPicPr>
          <p:blipFill>
            <a:blip r:embed="rId4" cstate="print"/>
            <a:srcRect/>
            <a:stretch>
              <a:fillRect/>
            </a:stretch>
          </p:blipFill>
          <p:spPr bwMode="auto">
            <a:xfrm>
              <a:off x="2864269" y="3787244"/>
              <a:ext cx="1008991" cy="454046"/>
            </a:xfrm>
            <a:prstGeom prst="rect">
              <a:avLst/>
            </a:prstGeom>
            <a:noFill/>
          </p:spPr>
        </p:pic>
        <p:pic>
          <p:nvPicPr>
            <p:cNvPr id="2054" name="Picture 6" descr="http://www.blogiste.com/wp-content/uploads/2008/05/logo-nintendo.jpg"/>
            <p:cNvPicPr>
              <a:picLocks noChangeAspect="1" noChangeArrowheads="1"/>
            </p:cNvPicPr>
            <p:nvPr/>
          </p:nvPicPr>
          <p:blipFill>
            <a:blip r:embed="rId5" cstate="print"/>
            <a:srcRect/>
            <a:stretch>
              <a:fillRect/>
            </a:stretch>
          </p:blipFill>
          <p:spPr bwMode="auto">
            <a:xfrm>
              <a:off x="2803886" y="3411826"/>
              <a:ext cx="1233277" cy="340664"/>
            </a:xfrm>
            <a:prstGeom prst="rect">
              <a:avLst/>
            </a:prstGeom>
            <a:noFill/>
          </p:spPr>
        </p:pic>
      </p:grpSp>
      <p:pic>
        <p:nvPicPr>
          <p:cNvPr id="18434" name="Picture 2" descr="http://wiimaster.daily-bourse.fr/public/wiimaster/uploaded/2009/03/24/Wii%20Balance%20Board%2020090324.JPG"/>
          <p:cNvPicPr>
            <a:picLocks noChangeAspect="1" noChangeArrowheads="1"/>
          </p:cNvPicPr>
          <p:nvPr/>
        </p:nvPicPr>
        <p:blipFill>
          <a:blip r:embed="rId6" cstate="print"/>
          <a:srcRect/>
          <a:stretch>
            <a:fillRect/>
          </a:stretch>
        </p:blipFill>
        <p:spPr bwMode="auto">
          <a:xfrm>
            <a:off x="4822466" y="3398808"/>
            <a:ext cx="1636860" cy="1058504"/>
          </a:xfrm>
          <a:prstGeom prst="rect">
            <a:avLst/>
          </a:prstGeom>
          <a:noFill/>
        </p:spPr>
      </p:pic>
      <p:pic>
        <p:nvPicPr>
          <p:cNvPr id="17" name="Image 16" descr="logo loritz gris  orange.jpg"/>
          <p:cNvPicPr>
            <a:picLocks noChangeAspect="1"/>
          </p:cNvPicPr>
          <p:nvPr/>
        </p:nvPicPr>
        <p:blipFill>
          <a:blip r:embed="rId7"/>
          <a:stretch>
            <a:fillRect/>
          </a:stretch>
        </p:blipFill>
        <p:spPr>
          <a:xfrm>
            <a:off x="8004989" y="4561681"/>
            <a:ext cx="626443" cy="294482"/>
          </a:xfrm>
          <a:prstGeom prst="rect">
            <a:avLst/>
          </a:prstGeom>
        </p:spPr>
      </p:pic>
      <p:sp>
        <p:nvSpPr>
          <p:cNvPr id="18" name="Flèche vers le bas 17"/>
          <p:cNvSpPr/>
          <p:nvPr/>
        </p:nvSpPr>
        <p:spPr>
          <a:xfrm rot="16200000">
            <a:off x="2435548" y="863648"/>
            <a:ext cx="271682" cy="829570"/>
          </a:xfrm>
          <a:prstGeom prst="down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Flèche à angle droit 18"/>
          <p:cNvSpPr/>
          <p:nvPr/>
        </p:nvSpPr>
        <p:spPr>
          <a:xfrm rot="5400000">
            <a:off x="2341564" y="1493760"/>
            <a:ext cx="784567" cy="504646"/>
          </a:xfrm>
          <a:prstGeom prst="bentUp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à angle droit 20"/>
          <p:cNvSpPr/>
          <p:nvPr/>
        </p:nvSpPr>
        <p:spPr>
          <a:xfrm rot="5400000">
            <a:off x="2308723" y="2229655"/>
            <a:ext cx="850249" cy="504646"/>
          </a:xfrm>
          <a:prstGeom prst="bentUp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à angle droit 21"/>
          <p:cNvSpPr/>
          <p:nvPr/>
        </p:nvSpPr>
        <p:spPr>
          <a:xfrm rot="16200000" flipV="1">
            <a:off x="2408912" y="624505"/>
            <a:ext cx="661359" cy="493158"/>
          </a:xfrm>
          <a:prstGeom prst="bentUp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ppt_x"/>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3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2000" fill="hold"/>
                                        <p:tgtEl>
                                          <p:spTgt spid="2"/>
                                        </p:tgtEl>
                                        <p:attrNameLst>
                                          <p:attrName>ppt_w</p:attrName>
                                        </p:attrNameLst>
                                      </p:cBhvr>
                                      <p:tavLst>
                                        <p:tav tm="0">
                                          <p:val>
                                            <p:fltVal val="0"/>
                                          </p:val>
                                        </p:tav>
                                        <p:tav tm="100000">
                                          <p:val>
                                            <p:strVal val="#ppt_w"/>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 calcmode="lin" valueType="num">
                                      <p:cBhvr>
                                        <p:cTn id="34" dur="2000" fill="hold"/>
                                        <p:tgtEl>
                                          <p:spTgt spid="2"/>
                                        </p:tgtEl>
                                        <p:attrNameLst>
                                          <p:attrName>style.rotation</p:attrName>
                                        </p:attrNameLst>
                                      </p:cBhvr>
                                      <p:tavLst>
                                        <p:tav tm="0">
                                          <p:val>
                                            <p:fltVal val="90"/>
                                          </p:val>
                                        </p:tav>
                                        <p:tav tm="100000">
                                          <p:val>
                                            <p:fltVal val="0"/>
                                          </p:val>
                                        </p:tav>
                                      </p:tavLst>
                                    </p:anim>
                                    <p:animEffect transition="in" filter="fade">
                                      <p:cBhvr>
                                        <p:cTn id="35" dur="2000"/>
                                        <p:tgtEl>
                                          <p:spTgt spid="2"/>
                                        </p:tgtEl>
                                      </p:cBhvr>
                                    </p:animEffect>
                                  </p:childTnLst>
                                </p:cTn>
                              </p:par>
                              <p:par>
                                <p:cTn id="36" presetID="31" presetClass="entr" presetSubtype="0" fill="hold" nodeType="withEffect">
                                  <p:stCondLst>
                                    <p:cond delay="0"/>
                                  </p:stCondLst>
                                  <p:childTnLst>
                                    <p:set>
                                      <p:cBhvr>
                                        <p:cTn id="37" dur="1" fill="hold">
                                          <p:stCondLst>
                                            <p:cond delay="0"/>
                                          </p:stCondLst>
                                        </p:cTn>
                                        <p:tgtEl>
                                          <p:spTgt spid="18434"/>
                                        </p:tgtEl>
                                        <p:attrNameLst>
                                          <p:attrName>style.visibility</p:attrName>
                                        </p:attrNameLst>
                                      </p:cBhvr>
                                      <p:to>
                                        <p:strVal val="visible"/>
                                      </p:to>
                                    </p:set>
                                    <p:anim calcmode="lin" valueType="num">
                                      <p:cBhvr>
                                        <p:cTn id="38" dur="2000" fill="hold"/>
                                        <p:tgtEl>
                                          <p:spTgt spid="18434"/>
                                        </p:tgtEl>
                                        <p:attrNameLst>
                                          <p:attrName>ppt_w</p:attrName>
                                        </p:attrNameLst>
                                      </p:cBhvr>
                                      <p:tavLst>
                                        <p:tav tm="0">
                                          <p:val>
                                            <p:fltVal val="0"/>
                                          </p:val>
                                        </p:tav>
                                        <p:tav tm="100000">
                                          <p:val>
                                            <p:strVal val="#ppt_w"/>
                                          </p:val>
                                        </p:tav>
                                      </p:tavLst>
                                    </p:anim>
                                    <p:anim calcmode="lin" valueType="num">
                                      <p:cBhvr>
                                        <p:cTn id="39" dur="2000" fill="hold"/>
                                        <p:tgtEl>
                                          <p:spTgt spid="18434"/>
                                        </p:tgtEl>
                                        <p:attrNameLst>
                                          <p:attrName>ppt_h</p:attrName>
                                        </p:attrNameLst>
                                      </p:cBhvr>
                                      <p:tavLst>
                                        <p:tav tm="0">
                                          <p:val>
                                            <p:fltVal val="0"/>
                                          </p:val>
                                        </p:tav>
                                        <p:tav tm="100000">
                                          <p:val>
                                            <p:strVal val="#ppt_h"/>
                                          </p:val>
                                        </p:tav>
                                      </p:tavLst>
                                    </p:anim>
                                    <p:anim calcmode="lin" valueType="num">
                                      <p:cBhvr>
                                        <p:cTn id="40" dur="2000" fill="hold"/>
                                        <p:tgtEl>
                                          <p:spTgt spid="18434"/>
                                        </p:tgtEl>
                                        <p:attrNameLst>
                                          <p:attrName>style.rotation</p:attrName>
                                        </p:attrNameLst>
                                      </p:cBhvr>
                                      <p:tavLst>
                                        <p:tav tm="0">
                                          <p:val>
                                            <p:fltVal val="90"/>
                                          </p:val>
                                        </p:tav>
                                        <p:tav tm="100000">
                                          <p:val>
                                            <p:fltVal val="0"/>
                                          </p:val>
                                        </p:tav>
                                      </p:tavLst>
                                    </p:anim>
                                    <p:animEffect transition="in" filter="fade">
                                      <p:cBhvr>
                                        <p:cTn id="41" dur="2000"/>
                                        <p:tgtEl>
                                          <p:spTgt spid="18434"/>
                                        </p:tgtEl>
                                      </p:cBhvr>
                                    </p:animEffect>
                                  </p:childTnLst>
                                </p:cTn>
                              </p:par>
                              <p:par>
                                <p:cTn id="42" presetID="31" presetClass="entr" presetSubtype="0" fill="hold" nodeType="with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2000" fill="hold"/>
                                        <p:tgtEl>
                                          <p:spTgt spid="2050"/>
                                        </p:tgtEl>
                                        <p:attrNameLst>
                                          <p:attrName>ppt_w</p:attrName>
                                        </p:attrNameLst>
                                      </p:cBhvr>
                                      <p:tavLst>
                                        <p:tav tm="0">
                                          <p:val>
                                            <p:fltVal val="0"/>
                                          </p:val>
                                        </p:tav>
                                        <p:tav tm="100000">
                                          <p:val>
                                            <p:strVal val="#ppt_w"/>
                                          </p:val>
                                        </p:tav>
                                      </p:tavLst>
                                    </p:anim>
                                    <p:anim calcmode="lin" valueType="num">
                                      <p:cBhvr>
                                        <p:cTn id="45" dur="2000" fill="hold"/>
                                        <p:tgtEl>
                                          <p:spTgt spid="2050"/>
                                        </p:tgtEl>
                                        <p:attrNameLst>
                                          <p:attrName>ppt_h</p:attrName>
                                        </p:attrNameLst>
                                      </p:cBhvr>
                                      <p:tavLst>
                                        <p:tav tm="0">
                                          <p:val>
                                            <p:fltVal val="0"/>
                                          </p:val>
                                        </p:tav>
                                        <p:tav tm="100000">
                                          <p:val>
                                            <p:strVal val="#ppt_h"/>
                                          </p:val>
                                        </p:tav>
                                      </p:tavLst>
                                    </p:anim>
                                    <p:anim calcmode="lin" valueType="num">
                                      <p:cBhvr>
                                        <p:cTn id="46" dur="2000" fill="hold"/>
                                        <p:tgtEl>
                                          <p:spTgt spid="2050"/>
                                        </p:tgtEl>
                                        <p:attrNameLst>
                                          <p:attrName>style.rotation</p:attrName>
                                        </p:attrNameLst>
                                      </p:cBhvr>
                                      <p:tavLst>
                                        <p:tav tm="0">
                                          <p:val>
                                            <p:fltVal val="90"/>
                                          </p:val>
                                        </p:tav>
                                        <p:tav tm="100000">
                                          <p:val>
                                            <p:fltVal val="0"/>
                                          </p:val>
                                        </p:tav>
                                      </p:tavLst>
                                    </p:anim>
                                    <p:animEffect transition="in" filter="fade">
                                      <p:cBhvr>
                                        <p:cTn id="47" dur="2000"/>
                                        <p:tgtEl>
                                          <p:spTgt spid="2050"/>
                                        </p:tgtEl>
                                      </p:cBhvr>
                                    </p:animEffect>
                                  </p:childTnLst>
                                </p:cTn>
                              </p:par>
                              <p:par>
                                <p:cTn id="48" presetID="2" presetClass="entr" presetSubtype="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1000" fill="hold"/>
                                        <p:tgtEl>
                                          <p:spTgt spid="7"/>
                                        </p:tgtEl>
                                        <p:attrNameLst>
                                          <p:attrName>ppt_x</p:attrName>
                                        </p:attrNameLst>
                                      </p:cBhvr>
                                      <p:tavLst>
                                        <p:tav tm="0">
                                          <p:val>
                                            <p:strVal val="#ppt_x"/>
                                          </p:val>
                                        </p:tav>
                                        <p:tav tm="100000">
                                          <p:val>
                                            <p:strVal val="#ppt_x"/>
                                          </p:val>
                                        </p:tav>
                                      </p:tavLst>
                                    </p:anim>
                                    <p:anim calcmode="lin" valueType="num">
                                      <p:cBhvr additive="base">
                                        <p:cTn id="51" dur="1000" fill="hold"/>
                                        <p:tgtEl>
                                          <p:spTgt spid="7"/>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1000" fill="hold"/>
                                        <p:tgtEl>
                                          <p:spTgt spid="10"/>
                                        </p:tgtEl>
                                        <p:attrNameLst>
                                          <p:attrName>ppt_x</p:attrName>
                                        </p:attrNameLst>
                                      </p:cBhvr>
                                      <p:tavLst>
                                        <p:tav tm="0">
                                          <p:val>
                                            <p:strVal val="#ppt_x"/>
                                          </p:val>
                                        </p:tav>
                                        <p:tav tm="100000">
                                          <p:val>
                                            <p:strVal val="#ppt_x"/>
                                          </p:val>
                                        </p:tav>
                                      </p:tavLst>
                                    </p:anim>
                                    <p:anim calcmode="lin" valueType="num">
                                      <p:cBhvr additive="base">
                                        <p:cTn id="55" dur="1000" fill="hold"/>
                                        <p:tgtEl>
                                          <p:spTgt spid="10"/>
                                        </p:tgtEl>
                                        <p:attrNameLst>
                                          <p:attrName>ppt_y</p:attrName>
                                        </p:attrNameLst>
                                      </p:cBhvr>
                                      <p:tavLst>
                                        <p:tav tm="0">
                                          <p:val>
                                            <p:strVal val="0-#ppt_h/2"/>
                                          </p:val>
                                        </p:tav>
                                        <p:tav tm="100000">
                                          <p:val>
                                            <p:strVal val="#ppt_y"/>
                                          </p:val>
                                        </p:tav>
                                      </p:tavLst>
                                    </p:anim>
                                  </p:childTnLst>
                                </p:cTn>
                              </p:par>
                            </p:childTnLst>
                          </p:cTn>
                        </p:par>
                        <p:par>
                          <p:cTn id="56" fill="hold">
                            <p:stCondLst>
                              <p:cond delay="4000"/>
                            </p:stCondLst>
                            <p:childTnLst>
                              <p:par>
                                <p:cTn id="57" presetID="2" presetClass="entr" presetSubtype="1"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2000" fill="hold"/>
                                        <p:tgtEl>
                                          <p:spTgt spid="22"/>
                                        </p:tgtEl>
                                        <p:attrNameLst>
                                          <p:attrName>ppt_x</p:attrName>
                                        </p:attrNameLst>
                                      </p:cBhvr>
                                      <p:tavLst>
                                        <p:tav tm="0">
                                          <p:val>
                                            <p:strVal val="#ppt_x"/>
                                          </p:val>
                                        </p:tav>
                                        <p:tav tm="100000">
                                          <p:val>
                                            <p:strVal val="#ppt_x"/>
                                          </p:val>
                                        </p:tav>
                                      </p:tavLst>
                                    </p:anim>
                                    <p:anim calcmode="lin" valueType="num">
                                      <p:cBhvr additive="base">
                                        <p:cTn id="60" dur="2000" fill="hold"/>
                                        <p:tgtEl>
                                          <p:spTgt spid="22"/>
                                        </p:tgtEl>
                                        <p:attrNameLst>
                                          <p:attrName>ppt_y</p:attrName>
                                        </p:attrNameLst>
                                      </p:cBhvr>
                                      <p:tavLst>
                                        <p:tav tm="0">
                                          <p:val>
                                            <p:strVal val="0-#ppt_h/2"/>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000" fill="hold"/>
                                        <p:tgtEl>
                                          <p:spTgt spid="11"/>
                                        </p:tgtEl>
                                        <p:attrNameLst>
                                          <p:attrName>ppt_x</p:attrName>
                                        </p:attrNameLst>
                                      </p:cBhvr>
                                      <p:tavLst>
                                        <p:tav tm="0">
                                          <p:val>
                                            <p:strVal val="0-#ppt_w/2"/>
                                          </p:val>
                                        </p:tav>
                                        <p:tav tm="100000">
                                          <p:val>
                                            <p:strVal val="#ppt_x"/>
                                          </p:val>
                                        </p:tav>
                                      </p:tavLst>
                                    </p:anim>
                                    <p:anim calcmode="lin" valueType="num">
                                      <p:cBhvr additive="base">
                                        <p:cTn id="64" dur="2000" fill="hold"/>
                                        <p:tgtEl>
                                          <p:spTgt spid="11"/>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2000" fill="hold"/>
                                        <p:tgtEl>
                                          <p:spTgt spid="18"/>
                                        </p:tgtEl>
                                        <p:attrNameLst>
                                          <p:attrName>ppt_x</p:attrName>
                                        </p:attrNameLst>
                                      </p:cBhvr>
                                      <p:tavLst>
                                        <p:tav tm="0">
                                          <p:val>
                                            <p:strVal val="0-#ppt_w/2"/>
                                          </p:val>
                                        </p:tav>
                                        <p:tav tm="100000">
                                          <p:val>
                                            <p:strVal val="#ppt_x"/>
                                          </p:val>
                                        </p:tav>
                                      </p:tavLst>
                                    </p:anim>
                                    <p:anim calcmode="lin" valueType="num">
                                      <p:cBhvr additive="base">
                                        <p:cTn id="69" dur="2000" fill="hold"/>
                                        <p:tgtEl>
                                          <p:spTgt spid="18"/>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2000" fill="hold"/>
                                        <p:tgtEl>
                                          <p:spTgt spid="12"/>
                                        </p:tgtEl>
                                        <p:attrNameLst>
                                          <p:attrName>ppt_x</p:attrName>
                                        </p:attrNameLst>
                                      </p:cBhvr>
                                      <p:tavLst>
                                        <p:tav tm="0">
                                          <p:val>
                                            <p:strVal val="0-#ppt_w/2"/>
                                          </p:val>
                                        </p:tav>
                                        <p:tav tm="100000">
                                          <p:val>
                                            <p:strVal val="#ppt_x"/>
                                          </p:val>
                                        </p:tav>
                                      </p:tavLst>
                                    </p:anim>
                                    <p:anim calcmode="lin" valueType="num">
                                      <p:cBhvr additive="base">
                                        <p:cTn id="73" dur="2000" fill="hold"/>
                                        <p:tgtEl>
                                          <p:spTgt spid="12"/>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1"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2000" fill="hold"/>
                                        <p:tgtEl>
                                          <p:spTgt spid="19"/>
                                        </p:tgtEl>
                                        <p:attrNameLst>
                                          <p:attrName>ppt_x</p:attrName>
                                        </p:attrNameLst>
                                      </p:cBhvr>
                                      <p:tavLst>
                                        <p:tav tm="0">
                                          <p:val>
                                            <p:strVal val="#ppt_x"/>
                                          </p:val>
                                        </p:tav>
                                        <p:tav tm="100000">
                                          <p:val>
                                            <p:strVal val="#ppt_x"/>
                                          </p:val>
                                        </p:tav>
                                      </p:tavLst>
                                    </p:anim>
                                    <p:anim calcmode="lin" valueType="num">
                                      <p:cBhvr additive="base">
                                        <p:cTn id="78" dur="2000" fill="hold"/>
                                        <p:tgtEl>
                                          <p:spTgt spid="19"/>
                                        </p:tgtEl>
                                        <p:attrNameLst>
                                          <p:attrName>ppt_y</p:attrName>
                                        </p:attrNameLst>
                                      </p:cBhvr>
                                      <p:tavLst>
                                        <p:tav tm="0">
                                          <p:val>
                                            <p:strVal val="0-#ppt_h/2"/>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2000" fill="hold"/>
                                        <p:tgtEl>
                                          <p:spTgt spid="14"/>
                                        </p:tgtEl>
                                        <p:attrNameLst>
                                          <p:attrName>ppt_x</p:attrName>
                                        </p:attrNameLst>
                                      </p:cBhvr>
                                      <p:tavLst>
                                        <p:tav tm="0">
                                          <p:val>
                                            <p:strVal val="0-#ppt_w/2"/>
                                          </p:val>
                                        </p:tav>
                                        <p:tav tm="100000">
                                          <p:val>
                                            <p:strVal val="#ppt_x"/>
                                          </p:val>
                                        </p:tav>
                                      </p:tavLst>
                                    </p:anim>
                                    <p:anim calcmode="lin" valueType="num">
                                      <p:cBhvr additive="base">
                                        <p:cTn id="82" dur="2000" fill="hold"/>
                                        <p:tgtEl>
                                          <p:spTgt spid="14"/>
                                        </p:tgtEl>
                                        <p:attrNameLst>
                                          <p:attrName>ppt_y</p:attrName>
                                        </p:attrNameLst>
                                      </p:cBhvr>
                                      <p:tavLst>
                                        <p:tav tm="0">
                                          <p:val>
                                            <p:strVal val="#ppt_y"/>
                                          </p:val>
                                        </p:tav>
                                        <p:tav tm="100000">
                                          <p:val>
                                            <p:strVal val="#ppt_y"/>
                                          </p:val>
                                        </p:tav>
                                      </p:tavLst>
                                    </p:anim>
                                  </p:childTnLst>
                                </p:cTn>
                              </p:par>
                            </p:childTnLst>
                          </p:cTn>
                        </p:par>
                        <p:par>
                          <p:cTn id="83" fill="hold">
                            <p:stCondLst>
                              <p:cond delay="10000"/>
                            </p:stCondLst>
                            <p:childTnLst>
                              <p:par>
                                <p:cTn id="84" presetID="2" presetClass="entr" presetSubtype="1"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2000" fill="hold"/>
                                        <p:tgtEl>
                                          <p:spTgt spid="21"/>
                                        </p:tgtEl>
                                        <p:attrNameLst>
                                          <p:attrName>ppt_x</p:attrName>
                                        </p:attrNameLst>
                                      </p:cBhvr>
                                      <p:tavLst>
                                        <p:tav tm="0">
                                          <p:val>
                                            <p:strVal val="#ppt_x"/>
                                          </p:val>
                                        </p:tav>
                                        <p:tav tm="100000">
                                          <p:val>
                                            <p:strVal val="#ppt_x"/>
                                          </p:val>
                                        </p:tav>
                                      </p:tavLst>
                                    </p:anim>
                                    <p:anim calcmode="lin" valueType="num">
                                      <p:cBhvr additive="base">
                                        <p:cTn id="87" dur="2000" fill="hold"/>
                                        <p:tgtEl>
                                          <p:spTgt spid="21"/>
                                        </p:tgtEl>
                                        <p:attrNameLst>
                                          <p:attrName>ppt_y</p:attrName>
                                        </p:attrNameLst>
                                      </p:cBhvr>
                                      <p:tavLst>
                                        <p:tav tm="0">
                                          <p:val>
                                            <p:strVal val="0-#ppt_h/2"/>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additive="base">
                                        <p:cTn id="90" dur="2000" fill="hold"/>
                                        <p:tgtEl>
                                          <p:spTgt spid="13"/>
                                        </p:tgtEl>
                                        <p:attrNameLst>
                                          <p:attrName>ppt_x</p:attrName>
                                        </p:attrNameLst>
                                      </p:cBhvr>
                                      <p:tavLst>
                                        <p:tav tm="0">
                                          <p:val>
                                            <p:strVal val="0-#ppt_w/2"/>
                                          </p:val>
                                        </p:tav>
                                        <p:tav tm="100000">
                                          <p:val>
                                            <p:strVal val="#ppt_x"/>
                                          </p:val>
                                        </p:tav>
                                      </p:tavLst>
                                    </p:anim>
                                    <p:anim calcmode="lin" valueType="num">
                                      <p:cBhvr additive="base">
                                        <p:cTn id="9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8" grpId="0" animBg="1"/>
      <p:bldP spid="9" grpId="0" animBg="1"/>
      <p:bldP spid="10" grpId="0" animBg="1"/>
      <p:bldP spid="11" grpId="0"/>
      <p:bldP spid="12" grpId="0"/>
      <p:bldP spid="13" grpId="0"/>
      <p:bldP spid="14" grpId="0"/>
      <p:bldP spid="18" grpId="0" animBg="1"/>
      <p:bldP spid="19"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20" name="Rectangle 19"/>
          <p:cNvSpPr/>
          <p:nvPr/>
        </p:nvSpPr>
        <p:spPr>
          <a:xfrm>
            <a:off x="1" y="4546121"/>
            <a:ext cx="8640763" cy="32036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Parcours de l ’élève Arnaud D.</a:t>
            </a:r>
            <a:endParaRPr lang="fr-FR" sz="2000" b="1" dirty="0"/>
          </a:p>
        </p:txBody>
      </p:sp>
      <p:sp>
        <p:nvSpPr>
          <p:cNvPr id="7" name="Text Box 3"/>
          <p:cNvSpPr txBox="1">
            <a:spLocks noChangeArrowheads="1"/>
          </p:cNvSpPr>
          <p:nvPr/>
        </p:nvSpPr>
        <p:spPr bwMode="auto">
          <a:xfrm>
            <a:off x="319162" y="1915085"/>
            <a:ext cx="1727340" cy="612476"/>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Thème 3 –</a:t>
            </a:r>
            <a:br>
              <a:rPr lang="fr-FR" sz="1600" b="1" dirty="0" smtClean="0">
                <a:latin typeface="Calibri"/>
                <a:cs typeface="Calibri"/>
              </a:rPr>
            </a:br>
            <a:r>
              <a:rPr lang="fr-FR" sz="1600" b="1" dirty="0" smtClean="0">
                <a:latin typeface="Calibri"/>
                <a:cs typeface="Calibri"/>
              </a:rPr>
              <a:t>V.A.E.</a:t>
            </a:r>
          </a:p>
        </p:txBody>
      </p:sp>
      <p:sp>
        <p:nvSpPr>
          <p:cNvPr id="8" name="Text Box 3"/>
          <p:cNvSpPr txBox="1">
            <a:spLocks noChangeArrowheads="1"/>
          </p:cNvSpPr>
          <p:nvPr/>
        </p:nvSpPr>
        <p:spPr bwMode="auto">
          <a:xfrm>
            <a:off x="296992" y="1109933"/>
            <a:ext cx="1730216" cy="612476"/>
          </a:xfrm>
          <a:prstGeom prst="rect">
            <a:avLst/>
          </a:prstGeom>
          <a:solidFill>
            <a:srgbClr val="FFFF66">
              <a:alpha val="40000"/>
            </a:srgbClr>
          </a:solidFill>
          <a:ln w="9525">
            <a:noFill/>
            <a:miter lim="800000"/>
            <a:headEnd/>
            <a:tailEnd/>
          </a:ln>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solidFill>
                  <a:schemeClr val="bg1">
                    <a:lumMod val="65000"/>
                  </a:schemeClr>
                </a:solidFill>
                <a:latin typeface="Calibri"/>
                <a:cs typeface="Calibri"/>
              </a:rPr>
              <a:t>Thème 2 –</a:t>
            </a:r>
            <a:br>
              <a:rPr lang="fr-FR" sz="1600" b="1" dirty="0" smtClean="0">
                <a:solidFill>
                  <a:schemeClr val="bg1">
                    <a:lumMod val="65000"/>
                  </a:schemeClr>
                </a:solidFill>
                <a:latin typeface="Calibri"/>
                <a:cs typeface="Calibri"/>
              </a:rPr>
            </a:br>
            <a:r>
              <a:rPr lang="fr-FR" sz="1600" b="1" dirty="0" smtClean="0">
                <a:solidFill>
                  <a:schemeClr val="bg1">
                    <a:lumMod val="65000"/>
                  </a:schemeClr>
                </a:solidFill>
                <a:latin typeface="Calibri"/>
                <a:cs typeface="Calibri"/>
              </a:rPr>
              <a:t>Consoles de jeux</a:t>
            </a:r>
          </a:p>
        </p:txBody>
      </p:sp>
      <p:sp>
        <p:nvSpPr>
          <p:cNvPr id="9" name="Text Box 3"/>
          <p:cNvSpPr txBox="1">
            <a:spLocks noChangeArrowheads="1"/>
          </p:cNvSpPr>
          <p:nvPr/>
        </p:nvSpPr>
        <p:spPr bwMode="auto">
          <a:xfrm>
            <a:off x="293297" y="350815"/>
            <a:ext cx="1705155" cy="612476"/>
          </a:xfrm>
          <a:prstGeom prst="rect">
            <a:avLst/>
          </a:prstGeom>
          <a:solidFill>
            <a:srgbClr val="FFFF66">
              <a:alpha val="40000"/>
            </a:srgbClr>
          </a:solidFill>
          <a:ln w="9525">
            <a:noFill/>
            <a:miter lim="800000"/>
            <a:headEnd/>
            <a:tailEnd/>
          </a:ln>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solidFill>
                  <a:schemeClr val="bg1">
                    <a:lumMod val="65000"/>
                  </a:schemeClr>
                </a:solidFill>
                <a:latin typeface="Calibri"/>
                <a:cs typeface="Calibri"/>
              </a:rPr>
              <a:t>Thème 1 –</a:t>
            </a:r>
            <a:br>
              <a:rPr lang="fr-FR" sz="1600" b="1" dirty="0" smtClean="0">
                <a:solidFill>
                  <a:schemeClr val="bg1">
                    <a:lumMod val="65000"/>
                  </a:schemeClr>
                </a:solidFill>
                <a:latin typeface="Calibri"/>
                <a:cs typeface="Calibri"/>
              </a:rPr>
            </a:br>
            <a:r>
              <a:rPr lang="fr-FR" sz="1600" b="1" dirty="0" err="1" smtClean="0">
                <a:solidFill>
                  <a:schemeClr val="bg1">
                    <a:lumMod val="65000"/>
                  </a:schemeClr>
                </a:solidFill>
                <a:latin typeface="Calibri"/>
                <a:cs typeface="Calibri"/>
              </a:rPr>
              <a:t>Powerball</a:t>
            </a:r>
            <a:endParaRPr lang="fr-FR" sz="1600" b="1" dirty="0" smtClean="0">
              <a:solidFill>
                <a:schemeClr val="bg1">
                  <a:lumMod val="65000"/>
                </a:schemeClr>
              </a:solidFill>
              <a:latin typeface="Calibri"/>
              <a:cs typeface="Calibri"/>
            </a:endParaRPr>
          </a:p>
        </p:txBody>
      </p:sp>
      <p:sp>
        <p:nvSpPr>
          <p:cNvPr id="10" name="Text Box 3"/>
          <p:cNvSpPr txBox="1">
            <a:spLocks noChangeArrowheads="1"/>
          </p:cNvSpPr>
          <p:nvPr/>
        </p:nvSpPr>
        <p:spPr bwMode="auto">
          <a:xfrm>
            <a:off x="273988" y="3191774"/>
            <a:ext cx="1772514" cy="1069674"/>
          </a:xfrm>
          <a:prstGeom prst="rect">
            <a:avLst/>
          </a:prstGeom>
          <a:solidFill>
            <a:srgbClr val="CCFF99">
              <a:alpha val="60000"/>
            </a:srgbClr>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Projet  –</a:t>
            </a:r>
            <a:br>
              <a:rPr lang="fr-FR" sz="1600" b="1" dirty="0" smtClean="0">
                <a:latin typeface="Calibri"/>
                <a:cs typeface="Calibri"/>
              </a:rPr>
            </a:br>
            <a:r>
              <a:rPr lang="fr-FR" sz="1600" b="1" dirty="0" smtClean="0">
                <a:latin typeface="Calibri"/>
                <a:cs typeface="Calibri"/>
              </a:rPr>
              <a:t>Aérodynamisme et consommation d’une voiture</a:t>
            </a:r>
          </a:p>
        </p:txBody>
      </p:sp>
      <p:sp>
        <p:nvSpPr>
          <p:cNvPr id="11" name="ZoneTexte 10"/>
          <p:cNvSpPr txBox="1"/>
          <p:nvPr/>
        </p:nvSpPr>
        <p:spPr>
          <a:xfrm>
            <a:off x="2872331" y="429740"/>
            <a:ext cx="5759218" cy="61554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CIT 1 : Analyser le contexte et les contraintes</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Imaginer une campagne d’affichage pour le vélo en ville.</a:t>
            </a:r>
            <a:endParaRPr lang="fr-FR" sz="1400" dirty="0">
              <a:solidFill>
                <a:srgbClr val="FF6600"/>
              </a:solidFill>
              <a:latin typeface="Arial Rounded MT Bold"/>
              <a:cs typeface="Arial Rounded MT Bold"/>
            </a:endParaRPr>
          </a:p>
        </p:txBody>
      </p:sp>
      <p:sp>
        <p:nvSpPr>
          <p:cNvPr id="12" name="ZoneTexte 11"/>
          <p:cNvSpPr txBox="1"/>
          <p:nvPr/>
        </p:nvSpPr>
        <p:spPr>
          <a:xfrm>
            <a:off x="4822141" y="2894019"/>
            <a:ext cx="3812855" cy="113876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SI 2 : Fonctionnement en mode génération</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Distance à parcourir pour recharger la batterie.</a:t>
            </a:r>
            <a:endParaRPr lang="fr-FR" sz="1400" dirty="0">
              <a:solidFill>
                <a:srgbClr val="FF6600"/>
              </a:solidFill>
              <a:latin typeface="Arial Rounded MT Bold"/>
              <a:cs typeface="Arial Rounded MT Bold"/>
            </a:endParaRPr>
          </a:p>
        </p:txBody>
      </p:sp>
      <p:sp>
        <p:nvSpPr>
          <p:cNvPr id="13" name="ZoneTexte 12"/>
          <p:cNvSpPr txBox="1"/>
          <p:nvPr/>
        </p:nvSpPr>
        <p:spPr>
          <a:xfrm>
            <a:off x="2880956" y="1082474"/>
            <a:ext cx="5371632" cy="61554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CIT 2 : Evaluation, améliorations</a:t>
            </a:r>
            <a:r>
              <a:rPr lang="fr-FR" sz="1600" b="1" dirty="0" smtClean="0">
                <a:solidFill>
                  <a:srgbClr val="FF6600"/>
                </a:solidFill>
                <a:latin typeface="Arial Rounded MT Bold"/>
                <a:cs typeface="Arial Rounded MT Bold"/>
              </a:rPr>
              <a:t/>
            </a:r>
            <a:br>
              <a:rPr lang="fr-FR" sz="1600" b="1" dirty="0" smtClean="0">
                <a:solidFill>
                  <a:srgbClr val="FF6600"/>
                </a:solidFill>
                <a:latin typeface="Arial Rounded MT Bold"/>
                <a:cs typeface="Arial Rounded MT Bold"/>
              </a:rPr>
            </a:br>
            <a:r>
              <a:rPr lang="fr-FR" sz="1600" b="1" dirty="0" smtClean="0">
                <a:latin typeface="Arial Rounded MT Bold"/>
                <a:cs typeface="Arial Rounded MT Bold"/>
              </a:rPr>
              <a:t>Montrer l’intérêt d’une norme sur les VAE.</a:t>
            </a:r>
            <a:endParaRPr lang="fr-FR" sz="1400" dirty="0">
              <a:solidFill>
                <a:srgbClr val="FF6600"/>
              </a:solidFill>
              <a:latin typeface="Arial Rounded MT Bold"/>
              <a:cs typeface="Arial Rounded MT Bold"/>
            </a:endParaRPr>
          </a:p>
        </p:txBody>
      </p:sp>
      <p:sp>
        <p:nvSpPr>
          <p:cNvPr id="14" name="ZoneTexte 13"/>
          <p:cNvSpPr txBox="1"/>
          <p:nvPr/>
        </p:nvSpPr>
        <p:spPr>
          <a:xfrm>
            <a:off x="4833351" y="2028511"/>
            <a:ext cx="3801645" cy="615547"/>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SI 1 : Vérifier les performances</a:t>
            </a:r>
            <a:br>
              <a:rPr lang="fr-FR" sz="1800" b="1" dirty="0" smtClean="0">
                <a:solidFill>
                  <a:srgbClr val="FF6600"/>
                </a:solidFill>
                <a:latin typeface="Arial Rounded MT Bold"/>
                <a:cs typeface="Arial Rounded MT Bold"/>
              </a:rPr>
            </a:br>
            <a:r>
              <a:rPr lang="fr-FR" sz="1600" b="1" dirty="0" smtClean="0">
                <a:latin typeface="Arial Rounded MT Bold"/>
                <a:cs typeface="Arial Rounded MT Bold"/>
              </a:rPr>
              <a:t>Evaluer puis comparer l’autonomie.</a:t>
            </a:r>
            <a:endParaRPr lang="fr-FR" sz="1600" b="1" dirty="0">
              <a:latin typeface="Arial Rounded MT Bold"/>
              <a:cs typeface="Arial Rounded MT Bold"/>
            </a:endParaRPr>
          </a:p>
        </p:txBody>
      </p:sp>
      <p:grpSp>
        <p:nvGrpSpPr>
          <p:cNvPr id="2" name="Groupe 1"/>
          <p:cNvGrpSpPr/>
          <p:nvPr/>
        </p:nvGrpSpPr>
        <p:grpSpPr>
          <a:xfrm>
            <a:off x="1998452" y="2179587"/>
            <a:ext cx="2901431" cy="2309250"/>
            <a:chOff x="1998452" y="1722409"/>
            <a:chExt cx="2901431" cy="2309250"/>
          </a:xfrm>
        </p:grpSpPr>
        <p:pic>
          <p:nvPicPr>
            <p:cNvPr id="17" name="Picture 2" descr="matra-bion X"/>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8452" y="1722409"/>
              <a:ext cx="2901431" cy="2076379"/>
            </a:xfrm>
            <a:prstGeom prst="rect">
              <a:avLst/>
            </a:prstGeom>
            <a:noFill/>
            <a:ln w="9525">
              <a:noFill/>
              <a:miter lim="800000"/>
              <a:headEnd/>
              <a:tailEnd/>
            </a:ln>
          </p:spPr>
        </p:pic>
        <p:pic>
          <p:nvPicPr>
            <p:cNvPr id="18" name="Picture 2" descr="http://www.ecox.fr/dossiers-velo-electrique/logo-matra-sport/%3Bdownload"/>
            <p:cNvPicPr>
              <a:picLocks noChangeAspect="1" noChangeArrowheads="1"/>
            </p:cNvPicPr>
            <p:nvPr/>
          </p:nvPicPr>
          <p:blipFill>
            <a:blip r:embed="rId4" cstate="print"/>
            <a:srcRect/>
            <a:stretch>
              <a:fillRect/>
            </a:stretch>
          </p:blipFill>
          <p:spPr bwMode="auto">
            <a:xfrm>
              <a:off x="3076772" y="3713609"/>
              <a:ext cx="1243610" cy="318050"/>
            </a:xfrm>
            <a:prstGeom prst="rect">
              <a:avLst/>
            </a:prstGeom>
            <a:noFill/>
          </p:spPr>
        </p:pic>
      </p:grpSp>
      <p:pic>
        <p:nvPicPr>
          <p:cNvPr id="15" name="Image 14" descr="logo loritz gris  orange.jpg"/>
          <p:cNvPicPr>
            <a:picLocks noChangeAspect="1"/>
          </p:cNvPicPr>
          <p:nvPr/>
        </p:nvPicPr>
        <p:blipFill>
          <a:blip r:embed="rId5"/>
          <a:stretch>
            <a:fillRect/>
          </a:stretch>
        </p:blipFill>
        <p:spPr>
          <a:xfrm>
            <a:off x="8004989" y="4561681"/>
            <a:ext cx="626443" cy="294482"/>
          </a:xfrm>
          <a:prstGeom prst="rect">
            <a:avLst/>
          </a:prstGeom>
        </p:spPr>
      </p:pic>
      <p:sp>
        <p:nvSpPr>
          <p:cNvPr id="19" name="Flèche vers le bas 18"/>
          <p:cNvSpPr/>
          <p:nvPr/>
        </p:nvSpPr>
        <p:spPr>
          <a:xfrm rot="16200000">
            <a:off x="2405357" y="1911612"/>
            <a:ext cx="271682" cy="751936"/>
          </a:xfrm>
          <a:prstGeom prst="down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à angle droit 20"/>
          <p:cNvSpPr/>
          <p:nvPr/>
        </p:nvSpPr>
        <p:spPr>
          <a:xfrm rot="5400000" flipH="1">
            <a:off x="2179576" y="1483735"/>
            <a:ext cx="970528" cy="504646"/>
          </a:xfrm>
          <a:prstGeom prst="bentUp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à angle droit 21"/>
          <p:cNvSpPr/>
          <p:nvPr/>
        </p:nvSpPr>
        <p:spPr>
          <a:xfrm rot="5400000">
            <a:off x="2049926" y="2729981"/>
            <a:ext cx="1229828" cy="504646"/>
          </a:xfrm>
          <a:prstGeom prst="bentUpArrow">
            <a:avLst/>
          </a:prstGeom>
          <a:gradFill>
            <a:gsLst>
              <a:gs pos="0">
                <a:srgbClr val="FFFF00">
                  <a:alpha val="60000"/>
                </a:srgb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Flèche à angle droit 22"/>
          <p:cNvSpPr/>
          <p:nvPr/>
        </p:nvSpPr>
        <p:spPr>
          <a:xfrm rot="16200000" flipV="1">
            <a:off x="2331278" y="719391"/>
            <a:ext cx="661359" cy="493158"/>
          </a:xfrm>
          <a:prstGeom prst="bentUpArrow">
            <a:avLst/>
          </a:prstGeom>
          <a:gradFill>
            <a:gsLst>
              <a:gs pos="0">
                <a:srgbClr val="FFFF00"/>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ppt_x"/>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ppt_x"/>
                                          </p:val>
                                        </p:tav>
                                        <p:tav tm="100000">
                                          <p:val>
                                            <p:strVal val="#ppt_x"/>
                                          </p:val>
                                        </p:tav>
                                      </p:tavLst>
                                    </p:anim>
                                    <p:anim calcmode="lin" valueType="num">
                                      <p:cBhvr additive="base">
                                        <p:cTn id="33" dur="1000" fill="hold"/>
                                        <p:tgtEl>
                                          <p:spTgt spid="7"/>
                                        </p:tgtEl>
                                        <p:attrNameLst>
                                          <p:attrName>ppt_y</p:attrName>
                                        </p:attrNameLst>
                                      </p:cBhvr>
                                      <p:tavLst>
                                        <p:tav tm="0">
                                          <p:val>
                                            <p:strVal val="0-#ppt_h/2"/>
                                          </p:val>
                                        </p:tav>
                                        <p:tav tm="100000">
                                          <p:val>
                                            <p:strVal val="#ppt_y"/>
                                          </p:val>
                                        </p:tav>
                                      </p:tavLst>
                                    </p:anim>
                                  </p:childTnLst>
                                </p:cTn>
                              </p:par>
                              <p:par>
                                <p:cTn id="34" presetID="31"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2000" fill="hold"/>
                                        <p:tgtEl>
                                          <p:spTgt spid="2"/>
                                        </p:tgtEl>
                                        <p:attrNameLst>
                                          <p:attrName>ppt_w</p:attrName>
                                        </p:attrNameLst>
                                      </p:cBhvr>
                                      <p:tavLst>
                                        <p:tav tm="0">
                                          <p:val>
                                            <p:fltVal val="0"/>
                                          </p:val>
                                        </p:tav>
                                        <p:tav tm="100000">
                                          <p:val>
                                            <p:strVal val="#ppt_w"/>
                                          </p:val>
                                        </p:tav>
                                      </p:tavLst>
                                    </p:anim>
                                    <p:anim calcmode="lin" valueType="num">
                                      <p:cBhvr>
                                        <p:cTn id="37" dur="2000" fill="hold"/>
                                        <p:tgtEl>
                                          <p:spTgt spid="2"/>
                                        </p:tgtEl>
                                        <p:attrNameLst>
                                          <p:attrName>ppt_h</p:attrName>
                                        </p:attrNameLst>
                                      </p:cBhvr>
                                      <p:tavLst>
                                        <p:tav tm="0">
                                          <p:val>
                                            <p:fltVal val="0"/>
                                          </p:val>
                                        </p:tav>
                                        <p:tav tm="100000">
                                          <p:val>
                                            <p:strVal val="#ppt_h"/>
                                          </p:val>
                                        </p:tav>
                                      </p:tavLst>
                                    </p:anim>
                                    <p:anim calcmode="lin" valueType="num">
                                      <p:cBhvr>
                                        <p:cTn id="38" dur="2000" fill="hold"/>
                                        <p:tgtEl>
                                          <p:spTgt spid="2"/>
                                        </p:tgtEl>
                                        <p:attrNameLst>
                                          <p:attrName>style.rotation</p:attrName>
                                        </p:attrNameLst>
                                      </p:cBhvr>
                                      <p:tavLst>
                                        <p:tav tm="0">
                                          <p:val>
                                            <p:fltVal val="90"/>
                                          </p:val>
                                        </p:tav>
                                        <p:tav tm="100000">
                                          <p:val>
                                            <p:fltVal val="0"/>
                                          </p:val>
                                        </p:tav>
                                      </p:tavLst>
                                    </p:anim>
                                    <p:animEffect transition="in" filter="fade">
                                      <p:cBhvr>
                                        <p:cTn id="39" dur="2000"/>
                                        <p:tgtEl>
                                          <p:spTgt spid="2"/>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ppt_x"/>
                                          </p:val>
                                        </p:tav>
                                        <p:tav tm="100000">
                                          <p:val>
                                            <p:strVal val="#ppt_x"/>
                                          </p:val>
                                        </p:tav>
                                      </p:tavLst>
                                    </p:anim>
                                    <p:anim calcmode="lin" valueType="num">
                                      <p:cBhvr additive="base">
                                        <p:cTn id="43" dur="10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000" fill="hold"/>
                                        <p:tgtEl>
                                          <p:spTgt spid="23"/>
                                        </p:tgtEl>
                                        <p:attrNameLst>
                                          <p:attrName>ppt_x</p:attrName>
                                        </p:attrNameLst>
                                      </p:cBhvr>
                                      <p:tavLst>
                                        <p:tav tm="0">
                                          <p:val>
                                            <p:strVal val="#ppt_x"/>
                                          </p:val>
                                        </p:tav>
                                        <p:tav tm="100000">
                                          <p:val>
                                            <p:strVal val="#ppt_x"/>
                                          </p:val>
                                        </p:tav>
                                      </p:tavLst>
                                    </p:anim>
                                    <p:anim calcmode="lin" valueType="num">
                                      <p:cBhvr additive="base">
                                        <p:cTn id="48" dur="2000" fill="hold"/>
                                        <p:tgtEl>
                                          <p:spTgt spid="23"/>
                                        </p:tgtEl>
                                        <p:attrNameLst>
                                          <p:attrName>ppt_y</p:attrName>
                                        </p:attrNameLst>
                                      </p:cBhvr>
                                      <p:tavLst>
                                        <p:tav tm="0">
                                          <p:val>
                                            <p:strVal val="0-#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000" fill="hold"/>
                                        <p:tgtEl>
                                          <p:spTgt spid="11"/>
                                        </p:tgtEl>
                                        <p:attrNameLst>
                                          <p:attrName>ppt_x</p:attrName>
                                        </p:attrNameLst>
                                      </p:cBhvr>
                                      <p:tavLst>
                                        <p:tav tm="0">
                                          <p:val>
                                            <p:strVal val="0-#ppt_w/2"/>
                                          </p:val>
                                        </p:tav>
                                        <p:tav tm="100000">
                                          <p:val>
                                            <p:strVal val="#ppt_x"/>
                                          </p:val>
                                        </p:tav>
                                      </p:tavLst>
                                    </p:anim>
                                    <p:anim calcmode="lin" valueType="num">
                                      <p:cBhvr additive="base">
                                        <p:cTn id="52" dur="20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2000" fill="hold"/>
                                        <p:tgtEl>
                                          <p:spTgt spid="21"/>
                                        </p:tgtEl>
                                        <p:attrNameLst>
                                          <p:attrName>ppt_x</p:attrName>
                                        </p:attrNameLst>
                                      </p:cBhvr>
                                      <p:tavLst>
                                        <p:tav tm="0">
                                          <p:val>
                                            <p:strVal val="#ppt_x"/>
                                          </p:val>
                                        </p:tav>
                                        <p:tav tm="100000">
                                          <p:val>
                                            <p:strVal val="#ppt_x"/>
                                          </p:val>
                                        </p:tav>
                                      </p:tavLst>
                                    </p:anim>
                                    <p:anim calcmode="lin" valueType="num">
                                      <p:cBhvr additive="base">
                                        <p:cTn id="57" dur="2000" fill="hold"/>
                                        <p:tgtEl>
                                          <p:spTgt spid="21"/>
                                        </p:tgtEl>
                                        <p:attrNameLst>
                                          <p:attrName>ppt_y</p:attrName>
                                        </p:attrNameLst>
                                      </p:cBhvr>
                                      <p:tavLst>
                                        <p:tav tm="0">
                                          <p:val>
                                            <p:strVal val="0-#ppt_h/2"/>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000" fill="hold"/>
                                        <p:tgtEl>
                                          <p:spTgt spid="13"/>
                                        </p:tgtEl>
                                        <p:attrNameLst>
                                          <p:attrName>ppt_x</p:attrName>
                                        </p:attrNameLst>
                                      </p:cBhvr>
                                      <p:tavLst>
                                        <p:tav tm="0">
                                          <p:val>
                                            <p:strVal val="0-#ppt_w/2"/>
                                          </p:val>
                                        </p:tav>
                                        <p:tav tm="100000">
                                          <p:val>
                                            <p:strVal val="#ppt_x"/>
                                          </p:val>
                                        </p:tav>
                                      </p:tavLst>
                                    </p:anim>
                                    <p:anim calcmode="lin" valueType="num">
                                      <p:cBhvr additive="base">
                                        <p:cTn id="61" dur="2000" fill="hold"/>
                                        <p:tgtEl>
                                          <p:spTgt spid="13"/>
                                        </p:tgtEl>
                                        <p:attrNameLst>
                                          <p:attrName>ppt_y</p:attrName>
                                        </p:attrNameLst>
                                      </p:cBhvr>
                                      <p:tavLst>
                                        <p:tav tm="0">
                                          <p:val>
                                            <p:strVal val="#ppt_y"/>
                                          </p:val>
                                        </p:tav>
                                        <p:tav tm="100000">
                                          <p:val>
                                            <p:strVal val="#ppt_y"/>
                                          </p:val>
                                        </p:tav>
                                      </p:tavLst>
                                    </p:anim>
                                  </p:childTnLst>
                                </p:cTn>
                              </p:par>
                            </p:childTnLst>
                          </p:cTn>
                        </p:par>
                        <p:par>
                          <p:cTn id="62" fill="hold">
                            <p:stCondLst>
                              <p:cond delay="8000"/>
                            </p:stCondLst>
                            <p:childTnLst>
                              <p:par>
                                <p:cTn id="63" presetID="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2000" fill="hold"/>
                                        <p:tgtEl>
                                          <p:spTgt spid="19"/>
                                        </p:tgtEl>
                                        <p:attrNameLst>
                                          <p:attrName>ppt_x</p:attrName>
                                        </p:attrNameLst>
                                      </p:cBhvr>
                                      <p:tavLst>
                                        <p:tav tm="0">
                                          <p:val>
                                            <p:strVal val="0-#ppt_w/2"/>
                                          </p:val>
                                        </p:tav>
                                        <p:tav tm="100000">
                                          <p:val>
                                            <p:strVal val="#ppt_x"/>
                                          </p:val>
                                        </p:tav>
                                      </p:tavLst>
                                    </p:anim>
                                    <p:anim calcmode="lin" valueType="num">
                                      <p:cBhvr additive="base">
                                        <p:cTn id="66" dur="20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2000" fill="hold"/>
                                        <p:tgtEl>
                                          <p:spTgt spid="14"/>
                                        </p:tgtEl>
                                        <p:attrNameLst>
                                          <p:attrName>ppt_x</p:attrName>
                                        </p:attrNameLst>
                                      </p:cBhvr>
                                      <p:tavLst>
                                        <p:tav tm="0">
                                          <p:val>
                                            <p:strVal val="0-#ppt_w/2"/>
                                          </p:val>
                                        </p:tav>
                                        <p:tav tm="100000">
                                          <p:val>
                                            <p:strVal val="#ppt_x"/>
                                          </p:val>
                                        </p:tav>
                                      </p:tavLst>
                                    </p:anim>
                                    <p:anim calcmode="lin" valueType="num">
                                      <p:cBhvr additive="base">
                                        <p:cTn id="70" dur="2000" fill="hold"/>
                                        <p:tgtEl>
                                          <p:spTgt spid="14"/>
                                        </p:tgtEl>
                                        <p:attrNameLst>
                                          <p:attrName>ppt_y</p:attrName>
                                        </p:attrNameLst>
                                      </p:cBhvr>
                                      <p:tavLst>
                                        <p:tav tm="0">
                                          <p:val>
                                            <p:strVal val="#ppt_y"/>
                                          </p:val>
                                        </p:tav>
                                        <p:tav tm="100000">
                                          <p:val>
                                            <p:strVal val="#ppt_y"/>
                                          </p:val>
                                        </p:tav>
                                      </p:tavLst>
                                    </p:anim>
                                  </p:childTnLst>
                                </p:cTn>
                              </p:par>
                            </p:childTnLst>
                          </p:cTn>
                        </p:par>
                        <p:par>
                          <p:cTn id="71" fill="hold">
                            <p:stCondLst>
                              <p:cond delay="10000"/>
                            </p:stCondLst>
                            <p:childTnLst>
                              <p:par>
                                <p:cTn id="72" presetID="2" presetClass="entr" presetSubtype="1"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2000" fill="hold"/>
                                        <p:tgtEl>
                                          <p:spTgt spid="22"/>
                                        </p:tgtEl>
                                        <p:attrNameLst>
                                          <p:attrName>ppt_x</p:attrName>
                                        </p:attrNameLst>
                                      </p:cBhvr>
                                      <p:tavLst>
                                        <p:tav tm="0">
                                          <p:val>
                                            <p:strVal val="#ppt_x"/>
                                          </p:val>
                                        </p:tav>
                                        <p:tav tm="100000">
                                          <p:val>
                                            <p:strVal val="#ppt_x"/>
                                          </p:val>
                                        </p:tav>
                                      </p:tavLst>
                                    </p:anim>
                                    <p:anim calcmode="lin" valueType="num">
                                      <p:cBhvr additive="base">
                                        <p:cTn id="75" dur="2000" fill="hold"/>
                                        <p:tgtEl>
                                          <p:spTgt spid="22"/>
                                        </p:tgtEl>
                                        <p:attrNameLst>
                                          <p:attrName>ppt_y</p:attrName>
                                        </p:attrNameLst>
                                      </p:cBhvr>
                                      <p:tavLst>
                                        <p:tav tm="0">
                                          <p:val>
                                            <p:strVal val="0-#ppt_h/2"/>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2000" fill="hold"/>
                                        <p:tgtEl>
                                          <p:spTgt spid="12"/>
                                        </p:tgtEl>
                                        <p:attrNameLst>
                                          <p:attrName>ppt_x</p:attrName>
                                        </p:attrNameLst>
                                      </p:cBhvr>
                                      <p:tavLst>
                                        <p:tav tm="0">
                                          <p:val>
                                            <p:strVal val="0-#ppt_w/2"/>
                                          </p:val>
                                        </p:tav>
                                        <p:tav tm="100000">
                                          <p:val>
                                            <p:strVal val="#ppt_x"/>
                                          </p:val>
                                        </p:tav>
                                      </p:tavLst>
                                    </p:anim>
                                    <p:anim calcmode="lin" valueType="num">
                                      <p:cBhvr additive="base">
                                        <p:cTn id="79"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8" grpId="0" animBg="1"/>
      <p:bldP spid="9" grpId="0" animBg="1"/>
      <p:bldP spid="10" grpId="0" animBg="1"/>
      <p:bldP spid="11" grpId="0"/>
      <p:bldP spid="12" grpId="0"/>
      <p:bldP spid="13" grpId="0"/>
      <p:bldP spid="14" grpId="0"/>
      <p:bldP spid="19"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51885" y="119515"/>
            <a:ext cx="1947851" cy="639610"/>
          </a:xfrm>
          <a:prstGeom prst="rect">
            <a:avLst/>
          </a:prstGeom>
          <a:noFill/>
          <a:ln w="9525">
            <a:noFill/>
            <a:miter lim="800000"/>
            <a:headEnd/>
            <a:tailEnd/>
          </a:ln>
        </p:spPr>
        <p:txBody>
          <a:bodyPr vert="horz" wrap="square" lIns="77120" tIns="38560" rIns="77120" bIns="38560" numCol="1" anchor="ctr" anchorCtr="0" compatLnSpc="1">
            <a:prstTxWarp prst="textNoShape">
              <a:avLst/>
            </a:prstTxWarp>
          </a:bodyPr>
          <a:lstStyle/>
          <a:p>
            <a:pPr marR="0" lvl="0" indent="0">
              <a:lnSpc>
                <a:spcPct val="100000"/>
              </a:lnSpc>
              <a:buClrTx/>
              <a:buSzTx/>
              <a:buFontTx/>
              <a:buNone/>
              <a:tabLst/>
              <a:defRPr/>
            </a:pPr>
            <a:endParaRPr lang="fr-FR" sz="1600" b="1" dirty="0" smtClean="0">
              <a:solidFill>
                <a:srgbClr val="FF6600"/>
              </a:solidFill>
              <a:latin typeface="Arial Rounded MT Bold"/>
              <a:cs typeface="Arial Rounded MT Bold"/>
            </a:endParaRPr>
          </a:p>
        </p:txBody>
      </p:sp>
      <p:grpSp>
        <p:nvGrpSpPr>
          <p:cNvPr id="6" name="Groupe 5"/>
          <p:cNvGrpSpPr/>
          <p:nvPr/>
        </p:nvGrpSpPr>
        <p:grpSpPr>
          <a:xfrm>
            <a:off x="195502" y="2613804"/>
            <a:ext cx="4376498" cy="1915064"/>
            <a:chOff x="195502" y="2613804"/>
            <a:chExt cx="4376498" cy="1915064"/>
          </a:xfrm>
        </p:grpSpPr>
        <p:pic>
          <p:nvPicPr>
            <p:cNvPr id="31756" name="Picture 12" descr="http://fr.dreamstime.com/d-eacutependance-d-internet-thumb4631664.jpg"/>
            <p:cNvPicPr>
              <a:picLocks noChangeAspect="1" noChangeArrowheads="1"/>
            </p:cNvPicPr>
            <p:nvPr/>
          </p:nvPicPr>
          <p:blipFill>
            <a:blip r:embed="rId3" cstate="print"/>
            <a:srcRect l="15120" t="5040" r="11801" b="7601"/>
            <a:stretch>
              <a:fillRect/>
            </a:stretch>
          </p:blipFill>
          <p:spPr bwMode="auto">
            <a:xfrm>
              <a:off x="195502" y="2619678"/>
              <a:ext cx="917306" cy="1644825"/>
            </a:xfrm>
            <a:prstGeom prst="rect">
              <a:avLst/>
            </a:prstGeom>
            <a:noFill/>
          </p:spPr>
        </p:pic>
        <p:sp>
          <p:nvSpPr>
            <p:cNvPr id="10" name="Text Box 3"/>
            <p:cNvSpPr txBox="1">
              <a:spLocks noChangeArrowheads="1"/>
            </p:cNvSpPr>
            <p:nvPr/>
          </p:nvSpPr>
          <p:spPr bwMode="auto">
            <a:xfrm>
              <a:off x="1164566" y="2613804"/>
              <a:ext cx="3407434" cy="1915064"/>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lvl="0" defTabSz="914340"/>
              <a:r>
                <a:rPr lang="fr-FR" sz="1600" b="1" dirty="0" smtClean="0">
                  <a:solidFill>
                    <a:srgbClr val="FF6600"/>
                  </a:solidFill>
                  <a:latin typeface="Arial Rounded MT Bold"/>
                  <a:cs typeface="Arial Rounded MT Bold"/>
                </a:rPr>
                <a:t>Environnement  Numérique de Travail</a:t>
              </a:r>
            </a:p>
            <a:p>
              <a:pPr defTabSz="914340"/>
              <a:r>
                <a:rPr lang="fr-FR" sz="2000" b="1" dirty="0" smtClean="0">
                  <a:solidFill>
                    <a:schemeClr val="accent6">
                      <a:lumMod val="75000"/>
                    </a:schemeClr>
                  </a:solidFill>
                  <a:latin typeface="Calibri"/>
                  <a:cs typeface="Calibri"/>
                </a:rPr>
                <a:t>&gt;</a:t>
              </a:r>
              <a:r>
                <a:rPr lang="fr-FR" sz="1600" b="1" dirty="0" smtClean="0">
                  <a:cs typeface="Calibri"/>
                </a:rPr>
                <a:t> Au moment de l’expérimentation</a:t>
              </a:r>
              <a:br>
                <a:rPr lang="fr-FR" sz="1600" b="1" dirty="0" smtClean="0">
                  <a:cs typeface="Calibri"/>
                </a:rPr>
              </a:br>
              <a:r>
                <a:rPr lang="fr-FR" sz="1600" b="1" dirty="0" smtClean="0">
                  <a:cs typeface="Calibri"/>
                </a:rPr>
                <a:t>   les élèves ont du mal à quitter le </a:t>
              </a:r>
              <a:br>
                <a:rPr lang="fr-FR" sz="1600" b="1" dirty="0" smtClean="0">
                  <a:cs typeface="Calibri"/>
                </a:rPr>
              </a:br>
              <a:r>
                <a:rPr lang="fr-FR" sz="1600" b="1" dirty="0" smtClean="0">
                  <a:cs typeface="Calibri"/>
                </a:rPr>
                <a:t>   </a:t>
              </a:r>
              <a:r>
                <a:rPr lang="fr-FR" sz="1600" b="1" dirty="0" smtClean="0">
                  <a:latin typeface="Calibri"/>
                  <a:cs typeface="Calibri"/>
                </a:rPr>
                <a:t>confort des recherches Internet ;</a:t>
              </a:r>
              <a:br>
                <a:rPr lang="fr-FR" sz="1600" b="1" dirty="0" smtClean="0">
                  <a:latin typeface="Calibri"/>
                  <a:cs typeface="Calibri"/>
                </a:rPr>
              </a:br>
              <a:r>
                <a:rPr lang="fr-FR" sz="2000" b="1" dirty="0" smtClean="0">
                  <a:solidFill>
                    <a:schemeClr val="accent6">
                      <a:lumMod val="75000"/>
                    </a:schemeClr>
                  </a:solidFill>
                  <a:cs typeface="Calibri"/>
                </a:rPr>
                <a:t>&gt;</a:t>
              </a:r>
              <a:r>
                <a:rPr lang="fr-FR" sz="1600" b="1" dirty="0" smtClean="0">
                  <a:cs typeface="Calibri"/>
                </a:rPr>
                <a:t> Internet offre la tentation de</a:t>
              </a:r>
              <a:br>
                <a:rPr lang="fr-FR" sz="1600" b="1" dirty="0" smtClean="0">
                  <a:cs typeface="Calibri"/>
                </a:rPr>
              </a:br>
              <a:r>
                <a:rPr lang="fr-FR" sz="1600" b="1" dirty="0" smtClean="0">
                  <a:cs typeface="Calibri"/>
                </a:rPr>
                <a:t>    détournement d’activités.</a:t>
              </a:r>
              <a:endParaRPr lang="fr-FR" sz="1600" b="1" dirty="0" smtClean="0">
                <a:latin typeface="Calibri"/>
                <a:cs typeface="Calibri"/>
              </a:endParaRPr>
            </a:p>
          </p:txBody>
        </p:sp>
      </p:grpSp>
      <p:sp>
        <p:nvSpPr>
          <p:cNvPr id="11" name="Rectangle 10"/>
          <p:cNvSpPr/>
          <p:nvPr/>
        </p:nvSpPr>
        <p:spPr>
          <a:xfrm>
            <a:off x="1" y="4563374"/>
            <a:ext cx="8640763" cy="30310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Retour sur expérience</a:t>
            </a:r>
            <a:endParaRPr lang="fr-FR" sz="2000" b="1" dirty="0"/>
          </a:p>
        </p:txBody>
      </p:sp>
      <p:sp>
        <p:nvSpPr>
          <p:cNvPr id="12" name="Text Box 3"/>
          <p:cNvSpPr txBox="1">
            <a:spLocks noChangeArrowheads="1"/>
          </p:cNvSpPr>
          <p:nvPr/>
        </p:nvSpPr>
        <p:spPr bwMode="auto">
          <a:xfrm>
            <a:off x="5331915" y="2860697"/>
            <a:ext cx="2975324" cy="1556027"/>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solidFill>
                  <a:srgbClr val="FF6600"/>
                </a:solidFill>
                <a:latin typeface="Arial Rounded MT Bold"/>
                <a:cs typeface="Arial Rounded MT Bold"/>
              </a:rPr>
              <a:t>Gestion de l’espace</a:t>
            </a:r>
            <a:r>
              <a:rPr lang="fr-FR" sz="1600" b="1" dirty="0" smtClean="0">
                <a:cs typeface="Calibri"/>
              </a:rPr>
              <a:t/>
            </a:r>
            <a:br>
              <a:rPr lang="fr-FR" sz="1600" b="1" dirty="0" smtClean="0">
                <a:cs typeface="Calibri"/>
              </a:rPr>
            </a:br>
            <a:r>
              <a:rPr lang="fr-FR" sz="1600" b="1" dirty="0" smtClean="0">
                <a:cs typeface="Calibri"/>
              </a:rPr>
              <a:t>- Soif de gouter à toutes les</a:t>
            </a:r>
            <a:br>
              <a:rPr lang="fr-FR" sz="1600" b="1" dirty="0" smtClean="0">
                <a:cs typeface="Calibri"/>
              </a:rPr>
            </a:br>
            <a:r>
              <a:rPr lang="fr-FR" sz="1600" b="1" dirty="0" smtClean="0">
                <a:cs typeface="Calibri"/>
              </a:rPr>
              <a:t>   activités : risque de dispersion;</a:t>
            </a:r>
            <a:br>
              <a:rPr lang="fr-FR" sz="1600" b="1" dirty="0" smtClean="0">
                <a:cs typeface="Calibri"/>
              </a:rPr>
            </a:br>
            <a:r>
              <a:rPr lang="fr-FR" sz="1600" b="1" dirty="0" smtClean="0">
                <a:cs typeface="Calibri"/>
              </a:rPr>
              <a:t>- </a:t>
            </a:r>
            <a:r>
              <a:rPr lang="fr-FR" sz="1600" b="1" dirty="0" smtClean="0">
                <a:latin typeface="Calibri"/>
                <a:cs typeface="Calibri"/>
              </a:rPr>
              <a:t>Rangement du matériel;</a:t>
            </a:r>
            <a:r>
              <a:rPr lang="fr-FR" sz="1600" b="1" dirty="0" smtClean="0">
                <a:cs typeface="Calibri"/>
              </a:rPr>
              <a:t/>
            </a:r>
            <a:br>
              <a:rPr lang="fr-FR" sz="1600" b="1" dirty="0" smtClean="0">
                <a:cs typeface="Calibri"/>
              </a:rPr>
            </a:br>
            <a:r>
              <a:rPr lang="fr-FR" sz="1600" b="1" dirty="0" smtClean="0">
                <a:cs typeface="Calibri"/>
              </a:rPr>
              <a:t>- Organisation du poste de </a:t>
            </a:r>
            <a:br>
              <a:rPr lang="fr-FR" sz="1600" b="1" dirty="0" smtClean="0">
                <a:cs typeface="Calibri"/>
              </a:rPr>
            </a:br>
            <a:r>
              <a:rPr lang="fr-FR" sz="1600" b="1" dirty="0" smtClean="0">
                <a:cs typeface="Calibri"/>
              </a:rPr>
              <a:t>   travail.</a:t>
            </a:r>
          </a:p>
          <a:p>
            <a:pPr defTabSz="914340" fontAlgn="base">
              <a:spcBef>
                <a:spcPct val="0"/>
              </a:spcBef>
              <a:spcAft>
                <a:spcPct val="0"/>
              </a:spcAft>
            </a:pPr>
            <a:endParaRPr lang="fr-FR" sz="1600" b="1" dirty="0" smtClean="0">
              <a:latin typeface="Calibri"/>
              <a:cs typeface="Calibri"/>
            </a:endParaRPr>
          </a:p>
        </p:txBody>
      </p:sp>
      <p:sp>
        <p:nvSpPr>
          <p:cNvPr id="14" name="ZoneTexte 13"/>
          <p:cNvSpPr txBox="1"/>
          <p:nvPr/>
        </p:nvSpPr>
        <p:spPr>
          <a:xfrm>
            <a:off x="175154" y="352103"/>
            <a:ext cx="1693871" cy="369326"/>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Pour l’élève :</a:t>
            </a:r>
            <a:endParaRPr lang="fr-FR" sz="1400" dirty="0">
              <a:solidFill>
                <a:srgbClr val="FF6600"/>
              </a:solidFill>
              <a:latin typeface="Arial Rounded MT Bold"/>
              <a:cs typeface="Arial Rounded MT Bold"/>
            </a:endParaRPr>
          </a:p>
        </p:txBody>
      </p:sp>
      <p:grpSp>
        <p:nvGrpSpPr>
          <p:cNvPr id="2" name="Groupe 1"/>
          <p:cNvGrpSpPr/>
          <p:nvPr/>
        </p:nvGrpSpPr>
        <p:grpSpPr>
          <a:xfrm>
            <a:off x="4848345" y="129397"/>
            <a:ext cx="3128212" cy="2398143"/>
            <a:chOff x="4848345" y="129397"/>
            <a:chExt cx="3128212" cy="2398143"/>
          </a:xfrm>
        </p:grpSpPr>
        <p:sp>
          <p:nvSpPr>
            <p:cNvPr id="13" name="Text Box 3"/>
            <p:cNvSpPr txBox="1">
              <a:spLocks noChangeArrowheads="1"/>
            </p:cNvSpPr>
            <p:nvPr/>
          </p:nvSpPr>
          <p:spPr bwMode="auto">
            <a:xfrm>
              <a:off x="5026263" y="1524001"/>
              <a:ext cx="2950294" cy="1003539"/>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lvl="0" defTabSz="914340"/>
              <a:r>
                <a:rPr lang="fr-FR" sz="1600" b="1" dirty="0" smtClean="0">
                  <a:solidFill>
                    <a:srgbClr val="FF6600"/>
                  </a:solidFill>
                  <a:latin typeface="Arial Rounded MT Bold"/>
                  <a:cs typeface="Arial Rounded MT Bold"/>
                </a:rPr>
                <a:t>Gestion du temps</a:t>
              </a:r>
            </a:p>
            <a:p>
              <a:pPr defTabSz="914340"/>
              <a:r>
                <a:rPr lang="fr-FR" sz="2000" b="1" dirty="0" smtClean="0">
                  <a:solidFill>
                    <a:schemeClr val="accent6">
                      <a:lumMod val="75000"/>
                    </a:schemeClr>
                  </a:solidFill>
                  <a:latin typeface="Calibri"/>
                  <a:cs typeface="Calibri"/>
                </a:rPr>
                <a:t>&gt;</a:t>
              </a:r>
              <a:r>
                <a:rPr lang="fr-FR" sz="1600" b="1" dirty="0" smtClean="0">
                  <a:latin typeface="Calibri"/>
                  <a:cs typeface="Calibri"/>
                </a:rPr>
                <a:t> Apprentissage de l’autonomie;</a:t>
              </a:r>
              <a:br>
                <a:rPr lang="fr-FR" sz="1600" b="1" dirty="0" smtClean="0">
                  <a:latin typeface="Calibri"/>
                  <a:cs typeface="Calibri"/>
                </a:rPr>
              </a:br>
              <a:r>
                <a:rPr lang="fr-FR" sz="2000" b="1" dirty="0" smtClean="0">
                  <a:solidFill>
                    <a:schemeClr val="accent6">
                      <a:lumMod val="75000"/>
                    </a:schemeClr>
                  </a:solidFill>
                  <a:cs typeface="Calibri"/>
                </a:rPr>
                <a:t>&gt;</a:t>
              </a:r>
              <a:r>
                <a:rPr lang="fr-FR" sz="1600" b="1" dirty="0" smtClean="0">
                  <a:cs typeface="Calibri"/>
                </a:rPr>
                <a:t> Travail sur la durée.</a:t>
              </a:r>
              <a:br>
                <a:rPr lang="fr-FR" sz="1600" b="1" dirty="0" smtClean="0">
                  <a:cs typeface="Calibri"/>
                </a:rPr>
              </a:br>
              <a:endParaRPr lang="fr-FR" sz="1600" b="1" dirty="0" smtClean="0">
                <a:latin typeface="Calibri"/>
                <a:cs typeface="Calibri"/>
              </a:endParaRPr>
            </a:p>
            <a:p>
              <a:pPr defTabSz="914340"/>
              <a:endParaRPr lang="fr-FR" sz="1600" b="1" dirty="0" smtClean="0">
                <a:latin typeface="Calibri"/>
                <a:cs typeface="Calibri"/>
              </a:endParaRPr>
            </a:p>
          </p:txBody>
        </p:sp>
        <p:pic>
          <p:nvPicPr>
            <p:cNvPr id="6146" name="Picture 2" descr="http://recrutementcirculaire.blog.ouestjob.com/public/temps.bmp"/>
            <p:cNvPicPr>
              <a:picLocks noChangeAspect="1" noChangeArrowheads="1"/>
            </p:cNvPicPr>
            <p:nvPr/>
          </p:nvPicPr>
          <p:blipFill>
            <a:blip r:embed="rId4" cstate="print"/>
            <a:srcRect/>
            <a:stretch>
              <a:fillRect/>
            </a:stretch>
          </p:blipFill>
          <p:spPr bwMode="auto">
            <a:xfrm>
              <a:off x="4848345" y="129397"/>
              <a:ext cx="2085159" cy="1378731"/>
            </a:xfrm>
            <a:prstGeom prst="rect">
              <a:avLst/>
            </a:prstGeom>
            <a:noFill/>
          </p:spPr>
        </p:pic>
      </p:grpSp>
      <p:sp>
        <p:nvSpPr>
          <p:cNvPr id="15" name="Text Box 3"/>
          <p:cNvSpPr txBox="1">
            <a:spLocks noChangeArrowheads="1"/>
          </p:cNvSpPr>
          <p:nvPr/>
        </p:nvSpPr>
        <p:spPr bwMode="auto">
          <a:xfrm>
            <a:off x="304738" y="822384"/>
            <a:ext cx="3128575" cy="1429109"/>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lvl="0" defTabSz="914340"/>
            <a:r>
              <a:rPr lang="fr-FR" sz="1600" b="1" dirty="0" smtClean="0">
                <a:solidFill>
                  <a:srgbClr val="FF6600"/>
                </a:solidFill>
                <a:latin typeface="Arial Rounded MT Bold"/>
                <a:cs typeface="Arial Rounded MT Bold"/>
              </a:rPr>
              <a:t>Perspectives d’études</a:t>
            </a:r>
          </a:p>
          <a:p>
            <a:pPr defTabSz="914340"/>
            <a:r>
              <a:rPr lang="fr-FR" sz="2000" b="1" dirty="0" smtClean="0">
                <a:solidFill>
                  <a:schemeClr val="accent6">
                    <a:lumMod val="75000"/>
                  </a:schemeClr>
                </a:solidFill>
                <a:latin typeface="Calibri"/>
                <a:cs typeface="Calibri"/>
              </a:rPr>
              <a:t>&gt;</a:t>
            </a:r>
            <a:r>
              <a:rPr lang="fr-FR" sz="1600" b="1" dirty="0" smtClean="0">
                <a:latin typeface="Calibri"/>
                <a:cs typeface="Calibri"/>
              </a:rPr>
              <a:t> Acquisition de méthodes de</a:t>
            </a:r>
            <a:br>
              <a:rPr lang="fr-FR" sz="1600" b="1" dirty="0" smtClean="0">
                <a:latin typeface="Calibri"/>
                <a:cs typeface="Calibri"/>
              </a:rPr>
            </a:br>
            <a:r>
              <a:rPr lang="fr-FR" sz="1600" b="1" dirty="0" smtClean="0">
                <a:latin typeface="Calibri"/>
                <a:cs typeface="Calibri"/>
              </a:rPr>
              <a:t>   travail;</a:t>
            </a:r>
            <a:br>
              <a:rPr lang="fr-FR" sz="1600" b="1" dirty="0" smtClean="0">
                <a:latin typeface="Calibri"/>
                <a:cs typeface="Calibri"/>
              </a:rPr>
            </a:br>
            <a:r>
              <a:rPr lang="fr-FR" sz="2000" b="1" dirty="0" smtClean="0">
                <a:solidFill>
                  <a:schemeClr val="accent6">
                    <a:lumMod val="75000"/>
                  </a:schemeClr>
                </a:solidFill>
                <a:cs typeface="Calibri"/>
              </a:rPr>
              <a:t>&gt;</a:t>
            </a:r>
            <a:r>
              <a:rPr lang="fr-FR" sz="1600" b="1" dirty="0" smtClean="0">
                <a:cs typeface="Calibri"/>
              </a:rPr>
              <a:t> Implication dans une démarche</a:t>
            </a:r>
            <a:br>
              <a:rPr lang="fr-FR" sz="1600" b="1" dirty="0" smtClean="0">
                <a:cs typeface="Calibri"/>
              </a:rPr>
            </a:br>
            <a:r>
              <a:rPr lang="fr-FR" sz="1600" b="1" dirty="0" smtClean="0">
                <a:cs typeface="Calibri"/>
              </a:rPr>
              <a:t>   de projet.</a:t>
            </a:r>
            <a:br>
              <a:rPr lang="fr-FR" sz="1600" b="1" dirty="0" smtClean="0">
                <a:cs typeface="Calibri"/>
              </a:rPr>
            </a:br>
            <a:endParaRPr lang="fr-FR" sz="1600" b="1" dirty="0" smtClean="0">
              <a:latin typeface="Calibri"/>
              <a:cs typeface="Calibri"/>
            </a:endParaRPr>
          </a:p>
          <a:p>
            <a:pPr defTabSz="914340"/>
            <a:endParaRPr lang="fr-FR" sz="1600" b="1" dirty="0" smtClean="0">
              <a:latin typeface="Calibri"/>
              <a:cs typeface="Calibri"/>
            </a:endParaRPr>
          </a:p>
        </p:txBody>
      </p:sp>
      <p:pic>
        <p:nvPicPr>
          <p:cNvPr id="6148" name="Picture 4" descr="http://pixers.fr/image/nBn_uUkRPdlUlRDRkRzTLpXULBXOklF_kVEZO9WMvJWYGB1cfVzN-kzM4MTMfZ0XwETMvcTOvMDOvMTMvADMvcGcq9Cdl5mLuR2Y0ZmLyQ-LvoDc0RH_/papier-peint-photo-bouton-ok-vert,1383977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50533" y="664234"/>
            <a:ext cx="527260" cy="527261"/>
          </a:xfrm>
          <a:prstGeom prst="rect">
            <a:avLst/>
          </a:prstGeom>
          <a:noFill/>
        </p:spPr>
      </p:pic>
      <p:pic>
        <p:nvPicPr>
          <p:cNvPr id="17" name="Picture 4" descr="http://pixers.fr/image/nBn_uUkRPdlUlRDRkRzTLpXULBXOklF_kVEZO9WMvJWYGB1cfVzN-kzM4MTMfZ0XwETMvcTOvMDOvMTMvADMvcGcq9Cdl5mLuR2Y0ZmLyQ-LvoDc0RH_/papier-peint-photo-bouton-ok-vert,1383977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50647" y="1247954"/>
            <a:ext cx="527260" cy="527261"/>
          </a:xfrm>
          <a:prstGeom prst="rect">
            <a:avLst/>
          </a:prstGeom>
          <a:noFill/>
        </p:spPr>
      </p:pic>
      <p:grpSp>
        <p:nvGrpSpPr>
          <p:cNvPr id="5" name="Groupe 4"/>
          <p:cNvGrpSpPr/>
          <p:nvPr/>
        </p:nvGrpSpPr>
        <p:grpSpPr>
          <a:xfrm>
            <a:off x="4255998" y="2622430"/>
            <a:ext cx="566168" cy="1737832"/>
            <a:chOff x="4255998" y="2622430"/>
            <a:chExt cx="566168" cy="1737832"/>
          </a:xfrm>
        </p:grpSpPr>
        <p:pic>
          <p:nvPicPr>
            <p:cNvPr id="16" name="Picture 4" descr="http://pixers.fr/image/nBn_uUkRPdlUlRDRkRzTLpXULBXOklF_kVEZO9WMvJWYGB1cfVzN-kzM4MTMfZ0XwETMvcTOvMDOvMTMvADMvcGcq9Cdl5mLuR2Y0ZmLyQ-LvoDc0RH_/papier-peint-photo-bouton-ok-vert,13839775.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10800000">
              <a:off x="4483159" y="3295290"/>
              <a:ext cx="339007" cy="325976"/>
            </a:xfrm>
            <a:prstGeom prst="rect">
              <a:avLst/>
            </a:prstGeom>
            <a:noFill/>
          </p:spPr>
        </p:pic>
        <p:pic>
          <p:nvPicPr>
            <p:cNvPr id="19" name="Picture 4" descr="http://pixers.fr/image/nBn_uUkRPdlUlRDRkRzTLpXULBXOklF_kVEZO9WMvJWYGB1cfVzN-kzM4MTMfZ0XwETMvcTOvMDOvMTMvADMvcGcq9Cdl5mLuR2Y0ZmLyQ-LvoDc0RH_/papier-peint-photo-bouton-ok-vert,1383977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55998" y="2622430"/>
              <a:ext cx="469750" cy="469751"/>
            </a:xfrm>
            <a:prstGeom prst="rect">
              <a:avLst/>
            </a:prstGeom>
            <a:noFill/>
          </p:spPr>
        </p:pic>
        <p:pic>
          <p:nvPicPr>
            <p:cNvPr id="20" name="Picture 4" descr="http://pixers.fr/image/nBn_uUkRPdlUlRDRkRzTLpXULBXOklF_kVEZO9WMvJWYGB1cfVzN-kzM4MTMfZ0XwETMvcTOvMDOvMTMvADMvcGcq9Cdl5mLuR2Y0ZmLyQ-LvoDc0RH_/papier-peint-photo-bouton-ok-vert,13839775.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10800000">
              <a:off x="4463030" y="4034286"/>
              <a:ext cx="339007" cy="325976"/>
            </a:xfrm>
            <a:prstGeom prst="rect">
              <a:avLst/>
            </a:prstGeom>
            <a:noFill/>
          </p:spPr>
        </p:pic>
      </p:grpSp>
      <p:grpSp>
        <p:nvGrpSpPr>
          <p:cNvPr id="3" name="Groupe 2"/>
          <p:cNvGrpSpPr/>
          <p:nvPr/>
        </p:nvGrpSpPr>
        <p:grpSpPr>
          <a:xfrm>
            <a:off x="7915095" y="3236150"/>
            <a:ext cx="556045" cy="1037850"/>
            <a:chOff x="7915095" y="3236150"/>
            <a:chExt cx="556045" cy="1037850"/>
          </a:xfrm>
        </p:grpSpPr>
        <p:pic>
          <p:nvPicPr>
            <p:cNvPr id="18" name="Picture 4" descr="http://pixers.fr/image/nBn_uUkRPdlUlRDRkRzTLpXULBXOklF_kVEZO9WMvJWYGB1cfVzN-kzM4MTMfZ0XwETMvcTOvMDOvMTMvADMvcGcq9Cdl5mLuR2Y0ZmLyQ-LvoDc0RH_/papier-peint-photo-bouton-ok-vert,13839775.jp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10800000">
              <a:off x="8178109" y="3236150"/>
              <a:ext cx="293031" cy="309306"/>
            </a:xfrm>
            <a:prstGeom prst="rect">
              <a:avLst/>
            </a:prstGeom>
            <a:noFill/>
          </p:spPr>
        </p:pic>
        <p:pic>
          <p:nvPicPr>
            <p:cNvPr id="21" name="Picture 4" descr="http://pixers.fr/image/nBn_uUkRPdlUlRDRkRzTLpXULBXOklF_kVEZO9WMvJWYGB1cfVzN-kzM4MTMfZ0XwETMvcTOvMDOvMTMvADMvcGcq9Cdl5mLuR2Y0ZmLyQ-LvoDc0RH_/papier-peint-photo-bouton-ok-vert,1383977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15095" y="3746739"/>
              <a:ext cx="527260" cy="527261"/>
            </a:xfrm>
            <a:prstGeom prst="rect">
              <a:avLst/>
            </a:prstGeom>
            <a:noFill/>
          </p:spPr>
        </p:pic>
      </p:grpSp>
      <p:pic>
        <p:nvPicPr>
          <p:cNvPr id="22" name="Image 21" descr="logo loritz gris  orange.jpg"/>
          <p:cNvPicPr>
            <a:picLocks noChangeAspect="1"/>
          </p:cNvPicPr>
          <p:nvPr/>
        </p:nvPicPr>
        <p:blipFill>
          <a:blip r:embed="rId8"/>
          <a:stretch>
            <a:fillRect/>
          </a:stretch>
        </p:blipFill>
        <p:spPr>
          <a:xfrm>
            <a:off x="8008591" y="4563374"/>
            <a:ext cx="622842" cy="292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0-#ppt_w/2"/>
                                          </p:val>
                                        </p:tav>
                                        <p:tav tm="100000">
                                          <p:val>
                                            <p:strVal val="#ppt_x"/>
                                          </p:val>
                                        </p:tav>
                                      </p:tavLst>
                                    </p:anim>
                                    <p:anim calcmode="lin" valueType="num">
                                      <p:cBhvr additive="base">
                                        <p:cTn id="25" dur="20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31"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000" fill="hold"/>
                                        <p:tgtEl>
                                          <p:spTgt spid="15"/>
                                        </p:tgtEl>
                                        <p:attrNameLst>
                                          <p:attrName>ppt_w</p:attrName>
                                        </p:attrNameLst>
                                      </p:cBhvr>
                                      <p:tavLst>
                                        <p:tav tm="0">
                                          <p:val>
                                            <p:fltVal val="0"/>
                                          </p:val>
                                        </p:tav>
                                        <p:tav tm="100000">
                                          <p:val>
                                            <p:strVal val="#ppt_w"/>
                                          </p:val>
                                        </p:tav>
                                      </p:tavLst>
                                    </p:anim>
                                    <p:anim calcmode="lin" valueType="num">
                                      <p:cBhvr>
                                        <p:cTn id="30" dur="2000" fill="hold"/>
                                        <p:tgtEl>
                                          <p:spTgt spid="15"/>
                                        </p:tgtEl>
                                        <p:attrNameLst>
                                          <p:attrName>ppt_h</p:attrName>
                                        </p:attrNameLst>
                                      </p:cBhvr>
                                      <p:tavLst>
                                        <p:tav tm="0">
                                          <p:val>
                                            <p:fltVal val="0"/>
                                          </p:val>
                                        </p:tav>
                                        <p:tav tm="100000">
                                          <p:val>
                                            <p:strVal val="#ppt_h"/>
                                          </p:val>
                                        </p:tav>
                                      </p:tavLst>
                                    </p:anim>
                                    <p:anim calcmode="lin" valueType="num">
                                      <p:cBhvr>
                                        <p:cTn id="31" dur="2000" fill="hold"/>
                                        <p:tgtEl>
                                          <p:spTgt spid="15"/>
                                        </p:tgtEl>
                                        <p:attrNameLst>
                                          <p:attrName>style.rotation</p:attrName>
                                        </p:attrNameLst>
                                      </p:cBhvr>
                                      <p:tavLst>
                                        <p:tav tm="0">
                                          <p:val>
                                            <p:fltVal val="90"/>
                                          </p:val>
                                        </p:tav>
                                        <p:tav tm="100000">
                                          <p:val>
                                            <p:fltVal val="0"/>
                                          </p:val>
                                        </p:tav>
                                      </p:tavLst>
                                    </p:anim>
                                    <p:animEffect transition="in" filter="fade">
                                      <p:cBhvr>
                                        <p:cTn id="32" dur="2000"/>
                                        <p:tgtEl>
                                          <p:spTgt spid="15"/>
                                        </p:tgtEl>
                                      </p:cBhvr>
                                    </p:animEffect>
                                  </p:childTnLst>
                                </p:cTn>
                              </p:par>
                            </p:childTnLst>
                          </p:cTn>
                        </p:par>
                        <p:par>
                          <p:cTn id="33" fill="hold">
                            <p:stCondLst>
                              <p:cond delay="6000"/>
                            </p:stCondLst>
                            <p:childTnLst>
                              <p:par>
                                <p:cTn id="34" presetID="26" presetClass="entr" presetSubtype="0" fill="hold" nodeType="after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wipe(down)">
                                      <p:cBhvr>
                                        <p:cTn id="36" dur="580">
                                          <p:stCondLst>
                                            <p:cond delay="0"/>
                                          </p:stCondLst>
                                        </p:cTn>
                                        <p:tgtEl>
                                          <p:spTgt spid="6148"/>
                                        </p:tgtEl>
                                      </p:cBhvr>
                                    </p:animEffect>
                                    <p:anim calcmode="lin" valueType="num">
                                      <p:cBhvr>
                                        <p:cTn id="37"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42" dur="26">
                                          <p:stCondLst>
                                            <p:cond delay="650"/>
                                          </p:stCondLst>
                                        </p:cTn>
                                        <p:tgtEl>
                                          <p:spTgt spid="6148"/>
                                        </p:tgtEl>
                                      </p:cBhvr>
                                      <p:to x="100000" y="60000"/>
                                    </p:animScale>
                                    <p:animScale>
                                      <p:cBhvr>
                                        <p:cTn id="43" dur="166" decel="50000">
                                          <p:stCondLst>
                                            <p:cond delay="676"/>
                                          </p:stCondLst>
                                        </p:cTn>
                                        <p:tgtEl>
                                          <p:spTgt spid="6148"/>
                                        </p:tgtEl>
                                      </p:cBhvr>
                                      <p:to x="100000" y="100000"/>
                                    </p:animScale>
                                    <p:animScale>
                                      <p:cBhvr>
                                        <p:cTn id="44" dur="26">
                                          <p:stCondLst>
                                            <p:cond delay="1312"/>
                                          </p:stCondLst>
                                        </p:cTn>
                                        <p:tgtEl>
                                          <p:spTgt spid="6148"/>
                                        </p:tgtEl>
                                      </p:cBhvr>
                                      <p:to x="100000" y="80000"/>
                                    </p:animScale>
                                    <p:animScale>
                                      <p:cBhvr>
                                        <p:cTn id="45" dur="166" decel="50000">
                                          <p:stCondLst>
                                            <p:cond delay="1338"/>
                                          </p:stCondLst>
                                        </p:cTn>
                                        <p:tgtEl>
                                          <p:spTgt spid="6148"/>
                                        </p:tgtEl>
                                      </p:cBhvr>
                                      <p:to x="100000" y="100000"/>
                                    </p:animScale>
                                    <p:animScale>
                                      <p:cBhvr>
                                        <p:cTn id="46" dur="26">
                                          <p:stCondLst>
                                            <p:cond delay="1642"/>
                                          </p:stCondLst>
                                        </p:cTn>
                                        <p:tgtEl>
                                          <p:spTgt spid="6148"/>
                                        </p:tgtEl>
                                      </p:cBhvr>
                                      <p:to x="100000" y="90000"/>
                                    </p:animScale>
                                    <p:animScale>
                                      <p:cBhvr>
                                        <p:cTn id="47" dur="166" decel="50000">
                                          <p:stCondLst>
                                            <p:cond delay="1668"/>
                                          </p:stCondLst>
                                        </p:cTn>
                                        <p:tgtEl>
                                          <p:spTgt spid="6148"/>
                                        </p:tgtEl>
                                      </p:cBhvr>
                                      <p:to x="100000" y="100000"/>
                                    </p:animScale>
                                    <p:animScale>
                                      <p:cBhvr>
                                        <p:cTn id="48" dur="26">
                                          <p:stCondLst>
                                            <p:cond delay="1808"/>
                                          </p:stCondLst>
                                        </p:cTn>
                                        <p:tgtEl>
                                          <p:spTgt spid="6148"/>
                                        </p:tgtEl>
                                      </p:cBhvr>
                                      <p:to x="100000" y="95000"/>
                                    </p:animScale>
                                    <p:animScale>
                                      <p:cBhvr>
                                        <p:cTn id="49" dur="166" decel="50000">
                                          <p:stCondLst>
                                            <p:cond delay="1834"/>
                                          </p:stCondLst>
                                        </p:cTn>
                                        <p:tgtEl>
                                          <p:spTgt spid="614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2000" fill="hold"/>
                                        <p:tgtEl>
                                          <p:spTgt spid="2"/>
                                        </p:tgtEl>
                                        <p:attrNameLst>
                                          <p:attrName>ppt_w</p:attrName>
                                        </p:attrNameLst>
                                      </p:cBhvr>
                                      <p:tavLst>
                                        <p:tav tm="0">
                                          <p:val>
                                            <p:fltVal val="0"/>
                                          </p:val>
                                        </p:tav>
                                        <p:tav tm="100000">
                                          <p:val>
                                            <p:strVal val="#ppt_w"/>
                                          </p:val>
                                        </p:tav>
                                      </p:tavLst>
                                    </p:anim>
                                    <p:anim calcmode="lin" valueType="num">
                                      <p:cBhvr>
                                        <p:cTn id="55" dur="2000" fill="hold"/>
                                        <p:tgtEl>
                                          <p:spTgt spid="2"/>
                                        </p:tgtEl>
                                        <p:attrNameLst>
                                          <p:attrName>ppt_h</p:attrName>
                                        </p:attrNameLst>
                                      </p:cBhvr>
                                      <p:tavLst>
                                        <p:tav tm="0">
                                          <p:val>
                                            <p:fltVal val="0"/>
                                          </p:val>
                                        </p:tav>
                                        <p:tav tm="100000">
                                          <p:val>
                                            <p:strVal val="#ppt_h"/>
                                          </p:val>
                                        </p:tav>
                                      </p:tavLst>
                                    </p:anim>
                                    <p:anim calcmode="lin" valueType="num">
                                      <p:cBhvr>
                                        <p:cTn id="56" dur="2000" fill="hold"/>
                                        <p:tgtEl>
                                          <p:spTgt spid="2"/>
                                        </p:tgtEl>
                                        <p:attrNameLst>
                                          <p:attrName>style.rotation</p:attrName>
                                        </p:attrNameLst>
                                      </p:cBhvr>
                                      <p:tavLst>
                                        <p:tav tm="0">
                                          <p:val>
                                            <p:fltVal val="90"/>
                                          </p:val>
                                        </p:tav>
                                        <p:tav tm="100000">
                                          <p:val>
                                            <p:fltVal val="0"/>
                                          </p:val>
                                        </p:tav>
                                      </p:tavLst>
                                    </p:anim>
                                    <p:animEffect transition="in" filter="fade">
                                      <p:cBhvr>
                                        <p:cTn id="57" dur="2000"/>
                                        <p:tgtEl>
                                          <p:spTgt spid="2"/>
                                        </p:tgtEl>
                                      </p:cBhvr>
                                    </p:animEffect>
                                  </p:childTnLst>
                                </p:cTn>
                              </p:par>
                            </p:childTnLst>
                          </p:cTn>
                        </p:par>
                        <p:par>
                          <p:cTn id="58" fill="hold">
                            <p:stCondLst>
                              <p:cond delay="2000"/>
                            </p:stCondLst>
                            <p:childTnLst>
                              <p:par>
                                <p:cTn id="59" presetID="26"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000" fill="hold"/>
                                        <p:tgtEl>
                                          <p:spTgt spid="12"/>
                                        </p:tgtEl>
                                        <p:attrNameLst>
                                          <p:attrName>ppt_w</p:attrName>
                                        </p:attrNameLst>
                                      </p:cBhvr>
                                      <p:tavLst>
                                        <p:tav tm="0">
                                          <p:val>
                                            <p:fltVal val="0"/>
                                          </p:val>
                                        </p:tav>
                                        <p:tav tm="100000">
                                          <p:val>
                                            <p:strVal val="#ppt_w"/>
                                          </p:val>
                                        </p:tav>
                                      </p:tavLst>
                                    </p:anim>
                                    <p:anim calcmode="lin" valueType="num">
                                      <p:cBhvr>
                                        <p:cTn id="80" dur="2000" fill="hold"/>
                                        <p:tgtEl>
                                          <p:spTgt spid="12"/>
                                        </p:tgtEl>
                                        <p:attrNameLst>
                                          <p:attrName>ppt_h</p:attrName>
                                        </p:attrNameLst>
                                      </p:cBhvr>
                                      <p:tavLst>
                                        <p:tav tm="0">
                                          <p:val>
                                            <p:fltVal val="0"/>
                                          </p:val>
                                        </p:tav>
                                        <p:tav tm="100000">
                                          <p:val>
                                            <p:strVal val="#ppt_h"/>
                                          </p:val>
                                        </p:tav>
                                      </p:tavLst>
                                    </p:anim>
                                    <p:anim calcmode="lin" valueType="num">
                                      <p:cBhvr>
                                        <p:cTn id="81" dur="2000" fill="hold"/>
                                        <p:tgtEl>
                                          <p:spTgt spid="12"/>
                                        </p:tgtEl>
                                        <p:attrNameLst>
                                          <p:attrName>style.rotation</p:attrName>
                                        </p:attrNameLst>
                                      </p:cBhvr>
                                      <p:tavLst>
                                        <p:tav tm="0">
                                          <p:val>
                                            <p:fltVal val="90"/>
                                          </p:val>
                                        </p:tav>
                                        <p:tav tm="100000">
                                          <p:val>
                                            <p:fltVal val="0"/>
                                          </p:val>
                                        </p:tav>
                                      </p:tavLst>
                                    </p:anim>
                                    <p:animEffect transition="in" filter="fade">
                                      <p:cBhvr>
                                        <p:cTn id="82" dur="2000"/>
                                        <p:tgtEl>
                                          <p:spTgt spid="12"/>
                                        </p:tgtEl>
                                      </p:cBhvr>
                                    </p:animEffect>
                                  </p:childTnLst>
                                </p:cTn>
                              </p:par>
                            </p:childTnLst>
                          </p:cTn>
                        </p:par>
                        <p:par>
                          <p:cTn id="83" fill="hold">
                            <p:stCondLst>
                              <p:cond delay="2000"/>
                            </p:stCondLst>
                            <p:childTnLst>
                              <p:par>
                                <p:cTn id="84" presetID="26" presetClass="entr" presetSubtype="0" fill="hold" nodeType="after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wipe(down)">
                                      <p:cBhvr>
                                        <p:cTn id="86" dur="580">
                                          <p:stCondLst>
                                            <p:cond delay="0"/>
                                          </p:stCondLst>
                                        </p:cTn>
                                        <p:tgtEl>
                                          <p:spTgt spid="3"/>
                                        </p:tgtEl>
                                      </p:cBhvr>
                                    </p:animEffect>
                                    <p:anim calcmode="lin" valueType="num">
                                      <p:cBhvr>
                                        <p:cTn id="8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gtEl>
                                      </p:cBhvr>
                                      <p:to x="100000" y="60000"/>
                                    </p:animScale>
                                    <p:animScale>
                                      <p:cBhvr>
                                        <p:cTn id="93" dur="166" decel="50000">
                                          <p:stCondLst>
                                            <p:cond delay="676"/>
                                          </p:stCondLst>
                                        </p:cTn>
                                        <p:tgtEl>
                                          <p:spTgt spid="3"/>
                                        </p:tgtEl>
                                      </p:cBhvr>
                                      <p:to x="100000" y="100000"/>
                                    </p:animScale>
                                    <p:animScale>
                                      <p:cBhvr>
                                        <p:cTn id="94" dur="26">
                                          <p:stCondLst>
                                            <p:cond delay="1312"/>
                                          </p:stCondLst>
                                        </p:cTn>
                                        <p:tgtEl>
                                          <p:spTgt spid="3"/>
                                        </p:tgtEl>
                                      </p:cBhvr>
                                      <p:to x="100000" y="80000"/>
                                    </p:animScale>
                                    <p:animScale>
                                      <p:cBhvr>
                                        <p:cTn id="95" dur="166" decel="50000">
                                          <p:stCondLst>
                                            <p:cond delay="1338"/>
                                          </p:stCondLst>
                                        </p:cTn>
                                        <p:tgtEl>
                                          <p:spTgt spid="3"/>
                                        </p:tgtEl>
                                      </p:cBhvr>
                                      <p:to x="100000" y="100000"/>
                                    </p:animScale>
                                    <p:animScale>
                                      <p:cBhvr>
                                        <p:cTn id="96" dur="26">
                                          <p:stCondLst>
                                            <p:cond delay="1642"/>
                                          </p:stCondLst>
                                        </p:cTn>
                                        <p:tgtEl>
                                          <p:spTgt spid="3"/>
                                        </p:tgtEl>
                                      </p:cBhvr>
                                      <p:to x="100000" y="90000"/>
                                    </p:animScale>
                                    <p:animScale>
                                      <p:cBhvr>
                                        <p:cTn id="97" dur="166" decel="50000">
                                          <p:stCondLst>
                                            <p:cond delay="1668"/>
                                          </p:stCondLst>
                                        </p:cTn>
                                        <p:tgtEl>
                                          <p:spTgt spid="3"/>
                                        </p:tgtEl>
                                      </p:cBhvr>
                                      <p:to x="100000" y="100000"/>
                                    </p:animScale>
                                    <p:animScale>
                                      <p:cBhvr>
                                        <p:cTn id="98" dur="26">
                                          <p:stCondLst>
                                            <p:cond delay="1808"/>
                                          </p:stCondLst>
                                        </p:cTn>
                                        <p:tgtEl>
                                          <p:spTgt spid="3"/>
                                        </p:tgtEl>
                                      </p:cBhvr>
                                      <p:to x="100000" y="95000"/>
                                    </p:animScale>
                                    <p:animScale>
                                      <p:cBhvr>
                                        <p:cTn id="99" dur="166" decel="50000">
                                          <p:stCondLst>
                                            <p:cond delay="1834"/>
                                          </p:stCondLst>
                                        </p:cTn>
                                        <p:tgtEl>
                                          <p:spTgt spid="3"/>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childTnLst>
                                    <p:set>
                                      <p:cBhvr>
                                        <p:cTn id="103" dur="1" fill="hold">
                                          <p:stCondLst>
                                            <p:cond delay="0"/>
                                          </p:stCondLst>
                                        </p:cTn>
                                        <p:tgtEl>
                                          <p:spTgt spid="6"/>
                                        </p:tgtEl>
                                        <p:attrNameLst>
                                          <p:attrName>style.visibility</p:attrName>
                                        </p:attrNameLst>
                                      </p:cBhvr>
                                      <p:to>
                                        <p:strVal val="visible"/>
                                      </p:to>
                                    </p:set>
                                    <p:anim calcmode="lin" valueType="num">
                                      <p:cBhvr>
                                        <p:cTn id="104" dur="2000" fill="hold"/>
                                        <p:tgtEl>
                                          <p:spTgt spid="6"/>
                                        </p:tgtEl>
                                        <p:attrNameLst>
                                          <p:attrName>ppt_w</p:attrName>
                                        </p:attrNameLst>
                                      </p:cBhvr>
                                      <p:tavLst>
                                        <p:tav tm="0">
                                          <p:val>
                                            <p:fltVal val="0"/>
                                          </p:val>
                                        </p:tav>
                                        <p:tav tm="100000">
                                          <p:val>
                                            <p:strVal val="#ppt_w"/>
                                          </p:val>
                                        </p:tav>
                                      </p:tavLst>
                                    </p:anim>
                                    <p:anim calcmode="lin" valueType="num">
                                      <p:cBhvr>
                                        <p:cTn id="105" dur="2000" fill="hold"/>
                                        <p:tgtEl>
                                          <p:spTgt spid="6"/>
                                        </p:tgtEl>
                                        <p:attrNameLst>
                                          <p:attrName>ppt_h</p:attrName>
                                        </p:attrNameLst>
                                      </p:cBhvr>
                                      <p:tavLst>
                                        <p:tav tm="0">
                                          <p:val>
                                            <p:fltVal val="0"/>
                                          </p:val>
                                        </p:tav>
                                        <p:tav tm="100000">
                                          <p:val>
                                            <p:strVal val="#ppt_h"/>
                                          </p:val>
                                        </p:tav>
                                      </p:tavLst>
                                    </p:anim>
                                    <p:anim calcmode="lin" valueType="num">
                                      <p:cBhvr>
                                        <p:cTn id="106" dur="2000" fill="hold"/>
                                        <p:tgtEl>
                                          <p:spTgt spid="6"/>
                                        </p:tgtEl>
                                        <p:attrNameLst>
                                          <p:attrName>style.rotation</p:attrName>
                                        </p:attrNameLst>
                                      </p:cBhvr>
                                      <p:tavLst>
                                        <p:tav tm="0">
                                          <p:val>
                                            <p:fltVal val="90"/>
                                          </p:val>
                                        </p:tav>
                                        <p:tav tm="100000">
                                          <p:val>
                                            <p:fltVal val="0"/>
                                          </p:val>
                                        </p:tav>
                                      </p:tavLst>
                                    </p:anim>
                                    <p:animEffect transition="in" filter="fade">
                                      <p:cBhvr>
                                        <p:cTn id="107" dur="2000"/>
                                        <p:tgtEl>
                                          <p:spTgt spid="6"/>
                                        </p:tgtEl>
                                      </p:cBhvr>
                                    </p:animEffect>
                                  </p:childTnLst>
                                </p:cTn>
                              </p:par>
                            </p:childTnLst>
                          </p:cTn>
                        </p:par>
                        <p:par>
                          <p:cTn id="108" fill="hold">
                            <p:stCondLst>
                              <p:cond delay="2000"/>
                            </p:stCondLst>
                            <p:childTnLst>
                              <p:par>
                                <p:cTn id="109" presetID="26"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wipe(down)">
                                      <p:cBhvr>
                                        <p:cTn id="111" dur="580">
                                          <p:stCondLst>
                                            <p:cond delay="0"/>
                                          </p:stCondLst>
                                        </p:cTn>
                                        <p:tgtEl>
                                          <p:spTgt spid="5"/>
                                        </p:tgtEl>
                                      </p:cBhvr>
                                    </p:animEffect>
                                    <p:anim calcmode="lin" valueType="num">
                                      <p:cBhvr>
                                        <p:cTn id="1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17" dur="26">
                                          <p:stCondLst>
                                            <p:cond delay="650"/>
                                          </p:stCondLst>
                                        </p:cTn>
                                        <p:tgtEl>
                                          <p:spTgt spid="5"/>
                                        </p:tgtEl>
                                      </p:cBhvr>
                                      <p:to x="100000" y="60000"/>
                                    </p:animScale>
                                    <p:animScale>
                                      <p:cBhvr>
                                        <p:cTn id="118" dur="166" decel="50000">
                                          <p:stCondLst>
                                            <p:cond delay="676"/>
                                          </p:stCondLst>
                                        </p:cTn>
                                        <p:tgtEl>
                                          <p:spTgt spid="5"/>
                                        </p:tgtEl>
                                      </p:cBhvr>
                                      <p:to x="100000" y="100000"/>
                                    </p:animScale>
                                    <p:animScale>
                                      <p:cBhvr>
                                        <p:cTn id="119" dur="26">
                                          <p:stCondLst>
                                            <p:cond delay="1312"/>
                                          </p:stCondLst>
                                        </p:cTn>
                                        <p:tgtEl>
                                          <p:spTgt spid="5"/>
                                        </p:tgtEl>
                                      </p:cBhvr>
                                      <p:to x="100000" y="80000"/>
                                    </p:animScale>
                                    <p:animScale>
                                      <p:cBhvr>
                                        <p:cTn id="120" dur="166" decel="50000">
                                          <p:stCondLst>
                                            <p:cond delay="1338"/>
                                          </p:stCondLst>
                                        </p:cTn>
                                        <p:tgtEl>
                                          <p:spTgt spid="5"/>
                                        </p:tgtEl>
                                      </p:cBhvr>
                                      <p:to x="100000" y="100000"/>
                                    </p:animScale>
                                    <p:animScale>
                                      <p:cBhvr>
                                        <p:cTn id="121" dur="26">
                                          <p:stCondLst>
                                            <p:cond delay="1642"/>
                                          </p:stCondLst>
                                        </p:cTn>
                                        <p:tgtEl>
                                          <p:spTgt spid="5"/>
                                        </p:tgtEl>
                                      </p:cBhvr>
                                      <p:to x="100000" y="90000"/>
                                    </p:animScale>
                                    <p:animScale>
                                      <p:cBhvr>
                                        <p:cTn id="122" dur="166" decel="50000">
                                          <p:stCondLst>
                                            <p:cond delay="1668"/>
                                          </p:stCondLst>
                                        </p:cTn>
                                        <p:tgtEl>
                                          <p:spTgt spid="5"/>
                                        </p:tgtEl>
                                      </p:cBhvr>
                                      <p:to x="100000" y="100000"/>
                                    </p:animScale>
                                    <p:animScale>
                                      <p:cBhvr>
                                        <p:cTn id="123" dur="26">
                                          <p:stCondLst>
                                            <p:cond delay="1808"/>
                                          </p:stCondLst>
                                        </p:cTn>
                                        <p:tgtEl>
                                          <p:spTgt spid="5"/>
                                        </p:tgtEl>
                                      </p:cBhvr>
                                      <p:to x="100000" y="95000"/>
                                    </p:animScale>
                                    <p:animScale>
                                      <p:cBhvr>
                                        <p:cTn id="1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411742" y="375461"/>
            <a:ext cx="2376264" cy="923330"/>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800" b="1" dirty="0" smtClean="0">
                <a:solidFill>
                  <a:schemeClr val="accent6">
                    <a:lumMod val="75000"/>
                  </a:schemeClr>
                </a:solidFill>
                <a:latin typeface="BankGothic Md BT" pitchFamily="34" charset="0"/>
              </a:rPr>
              <a:t>&gt; Veiller </a:t>
            </a:r>
            <a:r>
              <a:rPr lang="fr-FR" sz="1600" b="1" dirty="0" smtClean="0">
                <a:latin typeface="Calibri"/>
                <a:cs typeface="Calibri"/>
              </a:rPr>
              <a:t>à</a:t>
            </a:r>
            <a:br>
              <a:rPr lang="fr-FR" sz="1600" b="1" dirty="0" smtClean="0">
                <a:latin typeface="Calibri"/>
                <a:cs typeface="Calibri"/>
              </a:rPr>
            </a:br>
            <a:r>
              <a:rPr lang="fr-FR" sz="1600" b="1" dirty="0" smtClean="0">
                <a:latin typeface="Calibri"/>
                <a:cs typeface="Calibri"/>
              </a:rPr>
              <a:t>   l’avancement des  </a:t>
            </a:r>
            <a:br>
              <a:rPr lang="fr-FR" sz="1600" b="1" dirty="0" smtClean="0">
                <a:latin typeface="Calibri"/>
                <a:cs typeface="Calibri"/>
              </a:rPr>
            </a:br>
            <a:r>
              <a:rPr lang="fr-FR" sz="1600" b="1" dirty="0" smtClean="0">
                <a:latin typeface="Calibri"/>
                <a:cs typeface="Calibri"/>
              </a:rPr>
              <a:t>   travaux.</a:t>
            </a:r>
          </a:p>
        </p:txBody>
      </p:sp>
      <p:sp>
        <p:nvSpPr>
          <p:cNvPr id="17" name="ZoneTexte 16"/>
          <p:cNvSpPr txBox="1"/>
          <p:nvPr/>
        </p:nvSpPr>
        <p:spPr>
          <a:xfrm>
            <a:off x="301926" y="3645134"/>
            <a:ext cx="2941606" cy="659448"/>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800" b="1" dirty="0" smtClean="0">
                <a:solidFill>
                  <a:schemeClr val="accent6">
                    <a:lumMod val="75000"/>
                  </a:schemeClr>
                </a:solidFill>
                <a:latin typeface="BankGothic Md BT" pitchFamily="34" charset="0"/>
              </a:rPr>
              <a:t>&gt; Revenir </a:t>
            </a:r>
            <a:r>
              <a:rPr lang="fr-FR" sz="1600" b="1" dirty="0" smtClean="0">
                <a:latin typeface="Calibri"/>
                <a:cs typeface="Calibri"/>
              </a:rPr>
              <a:t>sur le travail</a:t>
            </a:r>
            <a:br>
              <a:rPr lang="fr-FR" sz="1600" b="1" dirty="0" smtClean="0">
                <a:latin typeface="Calibri"/>
                <a:cs typeface="Calibri"/>
              </a:rPr>
            </a:br>
            <a:r>
              <a:rPr lang="fr-FR" sz="1600" b="1" dirty="0" smtClean="0">
                <a:latin typeface="Calibri"/>
                <a:cs typeface="Calibri"/>
              </a:rPr>
              <a:t>   de la séance précédente</a:t>
            </a:r>
          </a:p>
        </p:txBody>
      </p:sp>
      <p:grpSp>
        <p:nvGrpSpPr>
          <p:cNvPr id="4" name="Groupe 3"/>
          <p:cNvGrpSpPr/>
          <p:nvPr/>
        </p:nvGrpSpPr>
        <p:grpSpPr>
          <a:xfrm>
            <a:off x="6048475" y="2324642"/>
            <a:ext cx="2327774" cy="1639334"/>
            <a:chOff x="6048475" y="2324642"/>
            <a:chExt cx="2327774" cy="1639334"/>
          </a:xfrm>
        </p:grpSpPr>
        <p:sp>
          <p:nvSpPr>
            <p:cNvPr id="15" name="ZoneTexte 14"/>
            <p:cNvSpPr txBox="1"/>
            <p:nvPr/>
          </p:nvSpPr>
          <p:spPr>
            <a:xfrm>
              <a:off x="6048475" y="2324642"/>
              <a:ext cx="2327774" cy="703230"/>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800" b="1" dirty="0" smtClean="0">
                  <a:solidFill>
                    <a:schemeClr val="accent6">
                      <a:lumMod val="75000"/>
                    </a:schemeClr>
                  </a:solidFill>
                  <a:latin typeface="BankGothic Md BT" pitchFamily="34" charset="0"/>
                </a:rPr>
                <a:t>&gt; Aider</a:t>
              </a:r>
              <a:r>
                <a:rPr lang="fr-FR" sz="1600" b="1" dirty="0" smtClean="0">
                  <a:latin typeface="Calibri"/>
                  <a:cs typeface="Calibri"/>
                </a:rPr>
                <a:t>,</a:t>
              </a:r>
              <a:r>
                <a:rPr lang="fr-FR" sz="1800" b="1" dirty="0" smtClean="0">
                  <a:solidFill>
                    <a:schemeClr val="accent6">
                      <a:lumMod val="75000"/>
                    </a:schemeClr>
                  </a:solidFill>
                  <a:latin typeface="BankGothic Md BT" pitchFamily="34" charset="0"/>
                </a:rPr>
                <a:t> dépanner</a:t>
              </a:r>
              <a:r>
                <a:rPr lang="fr-FR" sz="1600" b="1" dirty="0" smtClean="0">
                  <a:latin typeface="Calibri"/>
                  <a:cs typeface="Calibri"/>
                </a:rPr>
                <a:t>,</a:t>
              </a:r>
              <a:br>
                <a:rPr lang="fr-FR" sz="1600" b="1" dirty="0" smtClean="0">
                  <a:latin typeface="Calibri"/>
                  <a:cs typeface="Calibri"/>
                </a:rPr>
              </a:br>
              <a:r>
                <a:rPr lang="fr-FR" sz="1600" b="1" dirty="0" smtClean="0">
                  <a:latin typeface="Calibri"/>
                  <a:cs typeface="Calibri"/>
                </a:rPr>
                <a:t> </a:t>
              </a:r>
              <a:r>
                <a:rPr lang="fr-FR" sz="1800" b="1" dirty="0" smtClean="0">
                  <a:solidFill>
                    <a:schemeClr val="accent6">
                      <a:lumMod val="75000"/>
                    </a:schemeClr>
                  </a:solidFill>
                  <a:latin typeface="BankGothic Md BT" pitchFamily="34" charset="0"/>
                </a:rPr>
                <a:t>  expliquer</a:t>
              </a:r>
              <a:endParaRPr lang="fr-FR" sz="1600" b="1" dirty="0" smtClean="0">
                <a:latin typeface="Calibri"/>
                <a:cs typeface="Calibri"/>
              </a:endParaRPr>
            </a:p>
          </p:txBody>
        </p:sp>
        <p:pic>
          <p:nvPicPr>
            <p:cNvPr id="1028" name="Picture 4" descr="http://t3.gstatic.com/images?q=tbn:ANd9GcSAeiy5pVRHpjVSSHiJj4oiaJV9Y2xpm6dZfqpUkxHph_xQ7AsX&amp;t=1"/>
            <p:cNvPicPr>
              <a:picLocks noChangeAspect="1" noChangeArrowheads="1"/>
            </p:cNvPicPr>
            <p:nvPr/>
          </p:nvPicPr>
          <p:blipFill>
            <a:blip r:embed="rId3" cstate="print"/>
            <a:srcRect/>
            <a:stretch>
              <a:fillRect/>
            </a:stretch>
          </p:blipFill>
          <p:spPr bwMode="auto">
            <a:xfrm>
              <a:off x="7000650" y="3027872"/>
              <a:ext cx="1224136" cy="936104"/>
            </a:xfrm>
            <a:prstGeom prst="rect">
              <a:avLst/>
            </a:prstGeom>
            <a:noFill/>
          </p:spPr>
        </p:pic>
      </p:grpSp>
      <p:sp>
        <p:nvSpPr>
          <p:cNvPr id="13" name="Rectangle 12"/>
          <p:cNvSpPr/>
          <p:nvPr/>
        </p:nvSpPr>
        <p:spPr>
          <a:xfrm>
            <a:off x="1" y="4563374"/>
            <a:ext cx="8640763" cy="30310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Retour sur expérience</a:t>
            </a:r>
            <a:endParaRPr lang="fr-FR" sz="2000" b="1" dirty="0"/>
          </a:p>
        </p:txBody>
      </p:sp>
      <p:grpSp>
        <p:nvGrpSpPr>
          <p:cNvPr id="2" name="Groupe 1"/>
          <p:cNvGrpSpPr/>
          <p:nvPr/>
        </p:nvGrpSpPr>
        <p:grpSpPr>
          <a:xfrm>
            <a:off x="164530" y="914734"/>
            <a:ext cx="2846089" cy="2049855"/>
            <a:chOff x="164530" y="914734"/>
            <a:chExt cx="2846089" cy="2049855"/>
          </a:xfrm>
        </p:grpSpPr>
        <p:sp>
          <p:nvSpPr>
            <p:cNvPr id="19" name="ZoneTexte 18"/>
            <p:cNvSpPr txBox="1"/>
            <p:nvPr/>
          </p:nvSpPr>
          <p:spPr>
            <a:xfrm>
              <a:off x="164530" y="914734"/>
              <a:ext cx="2846089" cy="584775"/>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800" b="1" dirty="0" smtClean="0">
                  <a:solidFill>
                    <a:schemeClr val="accent6">
                      <a:lumMod val="75000"/>
                    </a:schemeClr>
                  </a:solidFill>
                  <a:latin typeface="BankGothic Md BT" pitchFamily="34" charset="0"/>
                </a:rPr>
                <a:t>&gt; Surveiller </a:t>
              </a:r>
              <a:r>
                <a:rPr lang="fr-FR" sz="1600" b="1" dirty="0" smtClean="0">
                  <a:latin typeface="Calibri"/>
                  <a:cs typeface="Calibri"/>
                </a:rPr>
                <a:t>les stratégies</a:t>
              </a:r>
              <a:br>
                <a:rPr lang="fr-FR" sz="1600" b="1" dirty="0" smtClean="0">
                  <a:latin typeface="Calibri"/>
                  <a:cs typeface="Calibri"/>
                </a:rPr>
              </a:br>
              <a:r>
                <a:rPr lang="fr-FR" sz="1600" b="1" dirty="0" smtClean="0">
                  <a:latin typeface="Calibri"/>
                  <a:cs typeface="Calibri"/>
                </a:rPr>
                <a:t>   de contournement</a:t>
              </a:r>
              <a:endParaRPr lang="fr-FR" sz="1600" b="1" dirty="0">
                <a:latin typeface="Calibri"/>
                <a:cs typeface="Calibri"/>
              </a:endParaRPr>
            </a:p>
          </p:txBody>
        </p:sp>
        <p:pic>
          <p:nvPicPr>
            <p:cNvPr id="16" name="Picture 8" descr="http://t1.gstatic.com/images?q=tbn:ANd9GcSq_V4eBBRNMDa_uvKGdArki3N5_KJSgeR6iaOR6YdROnuVTSXUIg&amp;t=1"/>
            <p:cNvPicPr>
              <a:picLocks noChangeAspect="1" noChangeArrowheads="1"/>
            </p:cNvPicPr>
            <p:nvPr/>
          </p:nvPicPr>
          <p:blipFill>
            <a:blip r:embed="rId4" cstate="print"/>
            <a:srcRect/>
            <a:stretch>
              <a:fillRect/>
            </a:stretch>
          </p:blipFill>
          <p:spPr bwMode="auto">
            <a:xfrm>
              <a:off x="200914" y="1560989"/>
              <a:ext cx="1403599" cy="1403600"/>
            </a:xfrm>
            <a:prstGeom prst="rect">
              <a:avLst/>
            </a:prstGeom>
            <a:noFill/>
          </p:spPr>
        </p:pic>
      </p:grpSp>
      <p:grpSp>
        <p:nvGrpSpPr>
          <p:cNvPr id="6" name="Groupe 5"/>
          <p:cNvGrpSpPr/>
          <p:nvPr/>
        </p:nvGrpSpPr>
        <p:grpSpPr>
          <a:xfrm>
            <a:off x="6379027" y="375908"/>
            <a:ext cx="1868016" cy="1398930"/>
            <a:chOff x="6379027" y="375908"/>
            <a:chExt cx="1868016" cy="1398930"/>
          </a:xfrm>
        </p:grpSpPr>
        <p:grpSp>
          <p:nvGrpSpPr>
            <p:cNvPr id="5" name="Groupe 4"/>
            <p:cNvGrpSpPr/>
            <p:nvPr/>
          </p:nvGrpSpPr>
          <p:grpSpPr>
            <a:xfrm>
              <a:off x="6379027" y="375908"/>
              <a:ext cx="1868016" cy="1398930"/>
              <a:chOff x="6379027" y="375908"/>
              <a:chExt cx="1868016" cy="1398930"/>
            </a:xfrm>
          </p:grpSpPr>
          <p:sp>
            <p:nvSpPr>
              <p:cNvPr id="18" name="ZoneTexte 17"/>
              <p:cNvSpPr txBox="1"/>
              <p:nvPr/>
            </p:nvSpPr>
            <p:spPr>
              <a:xfrm>
                <a:off x="6379027" y="375908"/>
                <a:ext cx="1868016" cy="646331"/>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800" b="1" dirty="0" smtClean="0">
                    <a:solidFill>
                      <a:schemeClr val="accent6">
                        <a:lumMod val="75000"/>
                      </a:schemeClr>
                    </a:solidFill>
                    <a:latin typeface="BankGothic Md BT" pitchFamily="34" charset="0"/>
                  </a:rPr>
                  <a:t>&gt; Corriger </a:t>
                </a:r>
                <a:r>
                  <a:rPr lang="fr-FR" sz="1600" b="1" dirty="0" smtClean="0">
                    <a:latin typeface="Calibri"/>
                    <a:cs typeface="Calibri"/>
                  </a:rPr>
                  <a:t>les</a:t>
                </a:r>
                <a:br>
                  <a:rPr lang="fr-FR" sz="1600" b="1" dirty="0" smtClean="0">
                    <a:latin typeface="Calibri"/>
                    <a:cs typeface="Calibri"/>
                  </a:rPr>
                </a:br>
                <a:r>
                  <a:rPr lang="fr-FR" sz="1600" b="1" dirty="0" smtClean="0">
                    <a:latin typeface="Calibri"/>
                    <a:cs typeface="Calibri"/>
                  </a:rPr>
                  <a:t>   inexactitudes</a:t>
                </a:r>
              </a:p>
            </p:txBody>
          </p:sp>
          <p:sp>
            <p:nvSpPr>
              <p:cNvPr id="21" name="Titre 1"/>
              <p:cNvSpPr txBox="1">
                <a:spLocks/>
              </p:cNvSpPr>
              <p:nvPr/>
            </p:nvSpPr>
            <p:spPr bwMode="auto">
              <a:xfrm>
                <a:off x="6452750" y="1233910"/>
                <a:ext cx="1512168" cy="540928"/>
              </a:xfrm>
              <a:prstGeom prst="rect">
                <a:avLst/>
              </a:prstGeom>
              <a:noFill/>
              <a:ln w="9525">
                <a:noFill/>
                <a:miter lim="800000"/>
                <a:headEnd/>
                <a:tailEnd/>
              </a:ln>
            </p:spPr>
            <p:txBody>
              <a:bodyPr vert="horz" wrap="square" lIns="77120" tIns="38560" rIns="77120" bIns="38560" numCol="1" anchor="ctr" anchorCtr="0" compatLnSpc="1">
                <a:prstTxWarp prst="textNoShape">
                  <a:avLst/>
                </a:prstTxWarp>
                <a:normAutofit fontScale="77500" lnSpcReduction="20000"/>
              </a:bodyPr>
              <a:lstStyle/>
              <a:p>
                <a:pPr marL="0" marR="0" lvl="0" indent="0" algn="ctr" defTabSz="384175" rtl="0" eaLnBrk="0" fontAlgn="base" latinLnBrk="0" hangingPunct="0">
                  <a:lnSpc>
                    <a:spcPct val="100000"/>
                  </a:lnSpc>
                  <a:spcBef>
                    <a:spcPct val="0"/>
                  </a:spcBef>
                  <a:spcAft>
                    <a:spcPct val="0"/>
                  </a:spcAft>
                  <a:buClrTx/>
                  <a:buSzTx/>
                  <a:buFontTx/>
                  <a:buNone/>
                  <a:tabLst/>
                  <a:defRPr/>
                </a:pPr>
                <a:r>
                  <a:rPr kumimoji="0" lang="fr-FR" sz="4800" b="1" i="0" u="none" strike="noStrike" kern="1200" cap="none" spc="0" normalizeH="0" baseline="0" noProof="0" dirty="0" smtClean="0">
                    <a:ln>
                      <a:noFill/>
                    </a:ln>
                    <a:solidFill>
                      <a:schemeClr val="accent1"/>
                    </a:solidFill>
                    <a:effectLst/>
                    <a:uLnTx/>
                    <a:uFillTx/>
                    <a:latin typeface="Monotype Corsiva" pitchFamily="66" charset="0"/>
                    <a:ea typeface="+mj-ea"/>
                    <a:cs typeface="+mj-cs"/>
                  </a:rPr>
                  <a:t>i = r . u</a:t>
                </a:r>
                <a:endParaRPr kumimoji="0" lang="fr-FR" sz="4800" b="1" i="0" u="none" strike="noStrike" kern="1200" cap="none" spc="0" normalizeH="0" baseline="0" noProof="0" dirty="0">
                  <a:ln>
                    <a:noFill/>
                  </a:ln>
                  <a:solidFill>
                    <a:schemeClr val="accent1"/>
                  </a:solidFill>
                  <a:effectLst/>
                  <a:uLnTx/>
                  <a:uFillTx/>
                  <a:latin typeface="Monotype Corsiva" pitchFamily="66" charset="0"/>
                  <a:ea typeface="+mj-ea"/>
                  <a:cs typeface="+mj-cs"/>
                </a:endParaRPr>
              </a:p>
            </p:txBody>
          </p:sp>
        </p:grpSp>
        <p:cxnSp>
          <p:nvCxnSpPr>
            <p:cNvPr id="23" name="Connecteur droit 22"/>
            <p:cNvCxnSpPr/>
            <p:nvPr/>
          </p:nvCxnSpPr>
          <p:spPr>
            <a:xfrm flipV="1">
              <a:off x="6469809" y="1216325"/>
              <a:ext cx="1431985" cy="552091"/>
            </a:xfrm>
            <a:prstGeom prst="line">
              <a:avLst/>
            </a:prstGeom>
            <a:ln w="88900">
              <a:solidFill>
                <a:srgbClr val="FF0000">
                  <a:alpha val="50000"/>
                </a:srgbClr>
              </a:solidFill>
            </a:ln>
          </p:spPr>
          <p:style>
            <a:lnRef idx="2">
              <a:schemeClr val="accent1"/>
            </a:lnRef>
            <a:fillRef idx="0">
              <a:schemeClr val="accent1"/>
            </a:fillRef>
            <a:effectRef idx="1">
              <a:schemeClr val="accent1"/>
            </a:effectRef>
            <a:fontRef idx="minor">
              <a:schemeClr val="tx1"/>
            </a:fontRef>
          </p:style>
        </p:cxnSp>
      </p:grpSp>
      <p:grpSp>
        <p:nvGrpSpPr>
          <p:cNvPr id="3" name="Groupe 2"/>
          <p:cNvGrpSpPr/>
          <p:nvPr/>
        </p:nvGrpSpPr>
        <p:grpSpPr>
          <a:xfrm>
            <a:off x="2527540" y="2051852"/>
            <a:ext cx="3071003" cy="2129325"/>
            <a:chOff x="2527540" y="2051852"/>
            <a:chExt cx="3071003" cy="2129325"/>
          </a:xfrm>
        </p:grpSpPr>
        <p:sp>
          <p:nvSpPr>
            <p:cNvPr id="20" name="ZoneTexte 19"/>
            <p:cNvSpPr txBox="1"/>
            <p:nvPr/>
          </p:nvSpPr>
          <p:spPr>
            <a:xfrm>
              <a:off x="2527540" y="2051852"/>
              <a:ext cx="3071003" cy="907008"/>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800" b="1" dirty="0" smtClean="0">
                  <a:solidFill>
                    <a:schemeClr val="accent6">
                      <a:lumMod val="75000"/>
                    </a:schemeClr>
                  </a:solidFill>
                  <a:latin typeface="BankGothic Md BT" pitchFamily="34" charset="0"/>
                </a:rPr>
                <a:t>&gt; Assister </a:t>
              </a:r>
              <a:r>
                <a:rPr lang="fr-FR" sz="1600" b="1" dirty="0" smtClean="0">
                  <a:latin typeface="Calibri"/>
                  <a:cs typeface="Calibri"/>
                </a:rPr>
                <a:t>dans l’utilisation</a:t>
              </a:r>
              <a:br>
                <a:rPr lang="fr-FR" sz="1600" b="1" dirty="0" smtClean="0">
                  <a:latin typeface="Calibri"/>
                  <a:cs typeface="Calibri"/>
                </a:rPr>
              </a:br>
              <a:r>
                <a:rPr lang="fr-FR" sz="1600" b="1" dirty="0" smtClean="0">
                  <a:latin typeface="Calibri"/>
                  <a:cs typeface="Calibri"/>
                </a:rPr>
                <a:t>   du matériel expérimental,</a:t>
              </a:r>
              <a:br>
                <a:rPr lang="fr-FR" sz="1600" b="1" dirty="0" smtClean="0">
                  <a:latin typeface="Calibri"/>
                  <a:cs typeface="Calibri"/>
                </a:rPr>
              </a:br>
              <a:r>
                <a:rPr lang="fr-FR" sz="1600" b="1" dirty="0" smtClean="0">
                  <a:latin typeface="Calibri"/>
                  <a:cs typeface="Calibri"/>
                </a:rPr>
                <a:t>   des logiciels</a:t>
              </a:r>
            </a:p>
          </p:txBody>
        </p:sp>
        <p:pic>
          <p:nvPicPr>
            <p:cNvPr id="26" name="Picture 4" descr="http://t1.gstatic.com/images?q=tbn:ANd9GcTyZkVOzva33Qf7ve2K0cxKZRuC8gBCGlwia18hLN65sfvz94yU"/>
            <p:cNvPicPr>
              <a:picLocks noChangeAspect="1" noChangeArrowheads="1"/>
            </p:cNvPicPr>
            <p:nvPr/>
          </p:nvPicPr>
          <p:blipFill>
            <a:blip r:embed="rId5" cstate="print"/>
            <a:srcRect/>
            <a:stretch>
              <a:fillRect/>
            </a:stretch>
          </p:blipFill>
          <p:spPr bwMode="auto">
            <a:xfrm>
              <a:off x="3671306" y="2964589"/>
              <a:ext cx="1513169" cy="1216588"/>
            </a:xfrm>
            <a:prstGeom prst="rect">
              <a:avLst/>
            </a:prstGeom>
            <a:noFill/>
          </p:spPr>
        </p:pic>
      </p:grpSp>
      <p:sp>
        <p:nvSpPr>
          <p:cNvPr id="22" name="ZoneTexte 21"/>
          <p:cNvSpPr txBox="1"/>
          <p:nvPr/>
        </p:nvSpPr>
        <p:spPr>
          <a:xfrm>
            <a:off x="175154" y="352103"/>
            <a:ext cx="2292001" cy="369326"/>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Pour l’enseignant :</a:t>
            </a:r>
            <a:endParaRPr lang="fr-FR" sz="1400" dirty="0">
              <a:solidFill>
                <a:srgbClr val="FF6600"/>
              </a:solidFill>
              <a:latin typeface="Arial Rounded MT Bold"/>
              <a:cs typeface="Arial Rounded MT Bold"/>
            </a:endParaRPr>
          </a:p>
        </p:txBody>
      </p:sp>
      <p:pic>
        <p:nvPicPr>
          <p:cNvPr id="24" name="Image 23" descr="logo loritz gris  orange.jpg"/>
          <p:cNvPicPr>
            <a:picLocks noChangeAspect="1"/>
          </p:cNvPicPr>
          <p:nvPr/>
        </p:nvPicPr>
        <p:blipFill>
          <a:blip r:embed="rId6"/>
          <a:stretch>
            <a:fillRect/>
          </a:stretch>
        </p:blipFill>
        <p:spPr>
          <a:xfrm>
            <a:off x="8008591" y="4563374"/>
            <a:ext cx="622842" cy="292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500" fill="hold"/>
                                        <p:tgtEl>
                                          <p:spTgt spid="22"/>
                                        </p:tgtEl>
                                        <p:attrNameLst>
                                          <p:attrName>ppt_x</p:attrName>
                                        </p:attrNameLst>
                                      </p:cBhvr>
                                      <p:tavLst>
                                        <p:tav tm="0">
                                          <p:val>
                                            <p:strVal val="0-#ppt_w/2"/>
                                          </p:val>
                                        </p:tav>
                                        <p:tav tm="100000">
                                          <p:val>
                                            <p:strVal val="#ppt_x"/>
                                          </p:val>
                                        </p:tav>
                                      </p:tavLst>
                                    </p:anim>
                                    <p:anim calcmode="lin" valueType="num">
                                      <p:cBhvr additive="base">
                                        <p:cTn id="25" dur="1500" fill="hold"/>
                                        <p:tgtEl>
                                          <p:spTgt spid="22"/>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31"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3000" fill="hold"/>
                                        <p:tgtEl>
                                          <p:spTgt spid="2"/>
                                        </p:tgtEl>
                                        <p:attrNameLst>
                                          <p:attrName>ppt_w</p:attrName>
                                        </p:attrNameLst>
                                      </p:cBhvr>
                                      <p:tavLst>
                                        <p:tav tm="0">
                                          <p:val>
                                            <p:fltVal val="0"/>
                                          </p:val>
                                        </p:tav>
                                        <p:tav tm="100000">
                                          <p:val>
                                            <p:strVal val="#ppt_w"/>
                                          </p:val>
                                        </p:tav>
                                      </p:tavLst>
                                    </p:anim>
                                    <p:anim calcmode="lin" valueType="num">
                                      <p:cBhvr>
                                        <p:cTn id="30" dur="3000" fill="hold"/>
                                        <p:tgtEl>
                                          <p:spTgt spid="2"/>
                                        </p:tgtEl>
                                        <p:attrNameLst>
                                          <p:attrName>ppt_h</p:attrName>
                                        </p:attrNameLst>
                                      </p:cBhvr>
                                      <p:tavLst>
                                        <p:tav tm="0">
                                          <p:val>
                                            <p:fltVal val="0"/>
                                          </p:val>
                                        </p:tav>
                                        <p:tav tm="100000">
                                          <p:val>
                                            <p:strVal val="#ppt_h"/>
                                          </p:val>
                                        </p:tav>
                                      </p:tavLst>
                                    </p:anim>
                                    <p:anim calcmode="lin" valueType="num">
                                      <p:cBhvr>
                                        <p:cTn id="31" dur="3000" fill="hold"/>
                                        <p:tgtEl>
                                          <p:spTgt spid="2"/>
                                        </p:tgtEl>
                                        <p:attrNameLst>
                                          <p:attrName>style.rotation</p:attrName>
                                        </p:attrNameLst>
                                      </p:cBhvr>
                                      <p:tavLst>
                                        <p:tav tm="0">
                                          <p:val>
                                            <p:fltVal val="90"/>
                                          </p:val>
                                        </p:tav>
                                        <p:tav tm="100000">
                                          <p:val>
                                            <p:fltVal val="0"/>
                                          </p:val>
                                        </p:tav>
                                      </p:tavLst>
                                    </p:anim>
                                    <p:animEffect transition="in" filter="fade">
                                      <p:cBhvr>
                                        <p:cTn id="32" dur="3000"/>
                                        <p:tgtEl>
                                          <p:spTgt spid="2"/>
                                        </p:tgtEl>
                                      </p:cBhvr>
                                    </p:animEffect>
                                  </p:childTnLst>
                                </p:cTn>
                              </p:par>
                            </p:childTnLst>
                          </p:cTn>
                        </p:par>
                        <p:par>
                          <p:cTn id="33" fill="hold">
                            <p:stCondLst>
                              <p:cond delay="6500"/>
                            </p:stCondLst>
                            <p:childTnLst>
                              <p:par>
                                <p:cTn id="34" presetID="31"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3000" fill="hold"/>
                                        <p:tgtEl>
                                          <p:spTgt spid="12"/>
                                        </p:tgtEl>
                                        <p:attrNameLst>
                                          <p:attrName>ppt_w</p:attrName>
                                        </p:attrNameLst>
                                      </p:cBhvr>
                                      <p:tavLst>
                                        <p:tav tm="0">
                                          <p:val>
                                            <p:fltVal val="0"/>
                                          </p:val>
                                        </p:tav>
                                        <p:tav tm="100000">
                                          <p:val>
                                            <p:strVal val="#ppt_w"/>
                                          </p:val>
                                        </p:tav>
                                      </p:tavLst>
                                    </p:anim>
                                    <p:anim calcmode="lin" valueType="num">
                                      <p:cBhvr>
                                        <p:cTn id="37" dur="3000" fill="hold"/>
                                        <p:tgtEl>
                                          <p:spTgt spid="12"/>
                                        </p:tgtEl>
                                        <p:attrNameLst>
                                          <p:attrName>ppt_h</p:attrName>
                                        </p:attrNameLst>
                                      </p:cBhvr>
                                      <p:tavLst>
                                        <p:tav tm="0">
                                          <p:val>
                                            <p:fltVal val="0"/>
                                          </p:val>
                                        </p:tav>
                                        <p:tav tm="100000">
                                          <p:val>
                                            <p:strVal val="#ppt_h"/>
                                          </p:val>
                                        </p:tav>
                                      </p:tavLst>
                                    </p:anim>
                                    <p:anim calcmode="lin" valueType="num">
                                      <p:cBhvr>
                                        <p:cTn id="38" dur="3000" fill="hold"/>
                                        <p:tgtEl>
                                          <p:spTgt spid="12"/>
                                        </p:tgtEl>
                                        <p:attrNameLst>
                                          <p:attrName>style.rotation</p:attrName>
                                        </p:attrNameLst>
                                      </p:cBhvr>
                                      <p:tavLst>
                                        <p:tav tm="0">
                                          <p:val>
                                            <p:fltVal val="90"/>
                                          </p:val>
                                        </p:tav>
                                        <p:tav tm="100000">
                                          <p:val>
                                            <p:fltVal val="0"/>
                                          </p:val>
                                        </p:tav>
                                      </p:tavLst>
                                    </p:anim>
                                    <p:animEffect transition="in" filter="fade">
                                      <p:cBhvr>
                                        <p:cTn id="39" dur="3000"/>
                                        <p:tgtEl>
                                          <p:spTgt spid="12"/>
                                        </p:tgtEl>
                                      </p:cBhvr>
                                    </p:animEffect>
                                  </p:childTnLst>
                                </p:cTn>
                              </p:par>
                            </p:childTnLst>
                          </p:cTn>
                        </p:par>
                        <p:par>
                          <p:cTn id="40" fill="hold">
                            <p:stCondLst>
                              <p:cond delay="9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0" fill="hold"/>
                                        <p:tgtEl>
                                          <p:spTgt spid="6"/>
                                        </p:tgtEl>
                                        <p:attrNameLst>
                                          <p:attrName>ppt_w</p:attrName>
                                        </p:attrNameLst>
                                      </p:cBhvr>
                                      <p:tavLst>
                                        <p:tav tm="0">
                                          <p:val>
                                            <p:fltVal val="0"/>
                                          </p:val>
                                        </p:tav>
                                        <p:tav tm="100000">
                                          <p:val>
                                            <p:strVal val="#ppt_w"/>
                                          </p:val>
                                        </p:tav>
                                      </p:tavLst>
                                    </p:anim>
                                    <p:anim calcmode="lin" valueType="num">
                                      <p:cBhvr>
                                        <p:cTn id="44" dur="3000" fill="hold"/>
                                        <p:tgtEl>
                                          <p:spTgt spid="6"/>
                                        </p:tgtEl>
                                        <p:attrNameLst>
                                          <p:attrName>ppt_h</p:attrName>
                                        </p:attrNameLst>
                                      </p:cBhvr>
                                      <p:tavLst>
                                        <p:tav tm="0">
                                          <p:val>
                                            <p:fltVal val="0"/>
                                          </p:val>
                                        </p:tav>
                                        <p:tav tm="100000">
                                          <p:val>
                                            <p:strVal val="#ppt_h"/>
                                          </p:val>
                                        </p:tav>
                                      </p:tavLst>
                                    </p:anim>
                                    <p:anim calcmode="lin" valueType="num">
                                      <p:cBhvr>
                                        <p:cTn id="45" dur="3000" fill="hold"/>
                                        <p:tgtEl>
                                          <p:spTgt spid="6"/>
                                        </p:tgtEl>
                                        <p:attrNameLst>
                                          <p:attrName>style.rotation</p:attrName>
                                        </p:attrNameLst>
                                      </p:cBhvr>
                                      <p:tavLst>
                                        <p:tav tm="0">
                                          <p:val>
                                            <p:fltVal val="90"/>
                                          </p:val>
                                        </p:tav>
                                        <p:tav tm="100000">
                                          <p:val>
                                            <p:fltVal val="0"/>
                                          </p:val>
                                        </p:tav>
                                      </p:tavLst>
                                    </p:anim>
                                    <p:animEffect transition="in" filter="fade">
                                      <p:cBhvr>
                                        <p:cTn id="46" dur="3000"/>
                                        <p:tgtEl>
                                          <p:spTgt spid="6"/>
                                        </p:tgtEl>
                                      </p:cBhvr>
                                    </p:animEffect>
                                  </p:childTnLst>
                                </p:cTn>
                              </p:par>
                            </p:childTnLst>
                          </p:cTn>
                        </p:par>
                        <p:par>
                          <p:cTn id="47" fill="hold">
                            <p:stCondLst>
                              <p:cond delay="12500"/>
                            </p:stCondLst>
                            <p:childTnLst>
                              <p:par>
                                <p:cTn id="48" presetID="31"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3000" fill="hold"/>
                                        <p:tgtEl>
                                          <p:spTgt spid="4"/>
                                        </p:tgtEl>
                                        <p:attrNameLst>
                                          <p:attrName>ppt_w</p:attrName>
                                        </p:attrNameLst>
                                      </p:cBhvr>
                                      <p:tavLst>
                                        <p:tav tm="0">
                                          <p:val>
                                            <p:fltVal val="0"/>
                                          </p:val>
                                        </p:tav>
                                        <p:tav tm="100000">
                                          <p:val>
                                            <p:strVal val="#ppt_w"/>
                                          </p:val>
                                        </p:tav>
                                      </p:tavLst>
                                    </p:anim>
                                    <p:anim calcmode="lin" valueType="num">
                                      <p:cBhvr>
                                        <p:cTn id="51" dur="3000" fill="hold"/>
                                        <p:tgtEl>
                                          <p:spTgt spid="4"/>
                                        </p:tgtEl>
                                        <p:attrNameLst>
                                          <p:attrName>ppt_h</p:attrName>
                                        </p:attrNameLst>
                                      </p:cBhvr>
                                      <p:tavLst>
                                        <p:tav tm="0">
                                          <p:val>
                                            <p:fltVal val="0"/>
                                          </p:val>
                                        </p:tav>
                                        <p:tav tm="100000">
                                          <p:val>
                                            <p:strVal val="#ppt_h"/>
                                          </p:val>
                                        </p:tav>
                                      </p:tavLst>
                                    </p:anim>
                                    <p:anim calcmode="lin" valueType="num">
                                      <p:cBhvr>
                                        <p:cTn id="52" dur="3000" fill="hold"/>
                                        <p:tgtEl>
                                          <p:spTgt spid="4"/>
                                        </p:tgtEl>
                                        <p:attrNameLst>
                                          <p:attrName>style.rotation</p:attrName>
                                        </p:attrNameLst>
                                      </p:cBhvr>
                                      <p:tavLst>
                                        <p:tav tm="0">
                                          <p:val>
                                            <p:fltVal val="90"/>
                                          </p:val>
                                        </p:tav>
                                        <p:tav tm="100000">
                                          <p:val>
                                            <p:fltVal val="0"/>
                                          </p:val>
                                        </p:tav>
                                      </p:tavLst>
                                    </p:anim>
                                    <p:animEffect transition="in" filter="fade">
                                      <p:cBhvr>
                                        <p:cTn id="53" dur="3000"/>
                                        <p:tgtEl>
                                          <p:spTgt spid="4"/>
                                        </p:tgtEl>
                                      </p:cBhvr>
                                    </p:animEffect>
                                  </p:childTnLst>
                                </p:cTn>
                              </p:par>
                            </p:childTnLst>
                          </p:cTn>
                        </p:par>
                        <p:par>
                          <p:cTn id="54" fill="hold">
                            <p:stCondLst>
                              <p:cond delay="15500"/>
                            </p:stCondLst>
                            <p:childTnLst>
                              <p:par>
                                <p:cTn id="55" presetID="31"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3000" fill="hold"/>
                                        <p:tgtEl>
                                          <p:spTgt spid="3"/>
                                        </p:tgtEl>
                                        <p:attrNameLst>
                                          <p:attrName>ppt_w</p:attrName>
                                        </p:attrNameLst>
                                      </p:cBhvr>
                                      <p:tavLst>
                                        <p:tav tm="0">
                                          <p:val>
                                            <p:fltVal val="0"/>
                                          </p:val>
                                        </p:tav>
                                        <p:tav tm="100000">
                                          <p:val>
                                            <p:strVal val="#ppt_w"/>
                                          </p:val>
                                        </p:tav>
                                      </p:tavLst>
                                    </p:anim>
                                    <p:anim calcmode="lin" valueType="num">
                                      <p:cBhvr>
                                        <p:cTn id="58" dur="3000" fill="hold"/>
                                        <p:tgtEl>
                                          <p:spTgt spid="3"/>
                                        </p:tgtEl>
                                        <p:attrNameLst>
                                          <p:attrName>ppt_h</p:attrName>
                                        </p:attrNameLst>
                                      </p:cBhvr>
                                      <p:tavLst>
                                        <p:tav tm="0">
                                          <p:val>
                                            <p:fltVal val="0"/>
                                          </p:val>
                                        </p:tav>
                                        <p:tav tm="100000">
                                          <p:val>
                                            <p:strVal val="#ppt_h"/>
                                          </p:val>
                                        </p:tav>
                                      </p:tavLst>
                                    </p:anim>
                                    <p:anim calcmode="lin" valueType="num">
                                      <p:cBhvr>
                                        <p:cTn id="59" dur="3000" fill="hold"/>
                                        <p:tgtEl>
                                          <p:spTgt spid="3"/>
                                        </p:tgtEl>
                                        <p:attrNameLst>
                                          <p:attrName>style.rotation</p:attrName>
                                        </p:attrNameLst>
                                      </p:cBhvr>
                                      <p:tavLst>
                                        <p:tav tm="0">
                                          <p:val>
                                            <p:fltVal val="90"/>
                                          </p:val>
                                        </p:tav>
                                        <p:tav tm="100000">
                                          <p:val>
                                            <p:fltVal val="0"/>
                                          </p:val>
                                        </p:tav>
                                      </p:tavLst>
                                    </p:anim>
                                    <p:animEffect transition="in" filter="fade">
                                      <p:cBhvr>
                                        <p:cTn id="60" dur="3000"/>
                                        <p:tgtEl>
                                          <p:spTgt spid="3"/>
                                        </p:tgtEl>
                                      </p:cBhvr>
                                    </p:animEffect>
                                  </p:childTnLst>
                                </p:cTn>
                              </p:par>
                            </p:childTnLst>
                          </p:cTn>
                        </p:par>
                        <p:par>
                          <p:cTn id="61" fill="hold">
                            <p:stCondLst>
                              <p:cond delay="18500"/>
                            </p:stCondLst>
                            <p:childTnLst>
                              <p:par>
                                <p:cTn id="62" presetID="31"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3000" fill="hold"/>
                                        <p:tgtEl>
                                          <p:spTgt spid="17"/>
                                        </p:tgtEl>
                                        <p:attrNameLst>
                                          <p:attrName>ppt_w</p:attrName>
                                        </p:attrNameLst>
                                      </p:cBhvr>
                                      <p:tavLst>
                                        <p:tav tm="0">
                                          <p:val>
                                            <p:fltVal val="0"/>
                                          </p:val>
                                        </p:tav>
                                        <p:tav tm="100000">
                                          <p:val>
                                            <p:strVal val="#ppt_w"/>
                                          </p:val>
                                        </p:tav>
                                      </p:tavLst>
                                    </p:anim>
                                    <p:anim calcmode="lin" valueType="num">
                                      <p:cBhvr>
                                        <p:cTn id="65" dur="3000" fill="hold"/>
                                        <p:tgtEl>
                                          <p:spTgt spid="17"/>
                                        </p:tgtEl>
                                        <p:attrNameLst>
                                          <p:attrName>ppt_h</p:attrName>
                                        </p:attrNameLst>
                                      </p:cBhvr>
                                      <p:tavLst>
                                        <p:tav tm="0">
                                          <p:val>
                                            <p:fltVal val="0"/>
                                          </p:val>
                                        </p:tav>
                                        <p:tav tm="100000">
                                          <p:val>
                                            <p:strVal val="#ppt_h"/>
                                          </p:val>
                                        </p:tav>
                                      </p:tavLst>
                                    </p:anim>
                                    <p:anim calcmode="lin" valueType="num">
                                      <p:cBhvr>
                                        <p:cTn id="66" dur="3000" fill="hold"/>
                                        <p:tgtEl>
                                          <p:spTgt spid="17"/>
                                        </p:tgtEl>
                                        <p:attrNameLst>
                                          <p:attrName>style.rotation</p:attrName>
                                        </p:attrNameLst>
                                      </p:cBhvr>
                                      <p:tavLst>
                                        <p:tav tm="0">
                                          <p:val>
                                            <p:fltVal val="90"/>
                                          </p:val>
                                        </p:tav>
                                        <p:tav tm="100000">
                                          <p:val>
                                            <p:fltVal val="0"/>
                                          </p:val>
                                        </p:tav>
                                      </p:tavLst>
                                    </p:anim>
                                    <p:animEffect transition="in" filter="fade">
                                      <p:cBhvr>
                                        <p:cTn id="6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3"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303643" y="197153"/>
            <a:ext cx="2862251" cy="561972"/>
          </a:xfrm>
          <a:prstGeom prst="rect">
            <a:avLst/>
          </a:prstGeom>
          <a:noFill/>
          <a:ln w="9525">
            <a:noFill/>
            <a:miter lim="800000"/>
            <a:headEnd/>
            <a:tailEnd/>
          </a:ln>
        </p:spPr>
        <p:txBody>
          <a:bodyPr vert="horz" wrap="square" lIns="77120" tIns="38560" rIns="77120" bIns="38560" numCol="1" anchor="ctr" anchorCtr="0" compatLnSpc="1">
            <a:prstTxWarp prst="textNoShape">
              <a:avLst/>
            </a:prstTxWarp>
          </a:bodyPr>
          <a:lstStyle/>
          <a:p>
            <a:pPr marL="0" marR="0" lvl="0" indent="0" eaLnBrk="0" latinLnBrk="0" hangingPunct="0">
              <a:lnSpc>
                <a:spcPct val="100000"/>
              </a:lnSpc>
              <a:buClrTx/>
              <a:buSzTx/>
              <a:buFontTx/>
              <a:buNone/>
              <a:tabLst/>
              <a:defRPr/>
            </a:pPr>
            <a:r>
              <a:rPr lang="fr-FR" sz="1800" b="1" dirty="0" smtClean="0">
                <a:solidFill>
                  <a:srgbClr val="FF6600"/>
                </a:solidFill>
                <a:latin typeface="Arial Rounded MT Bold"/>
                <a:cs typeface="Arial Rounded MT Bold"/>
              </a:rPr>
              <a:t>Evaluation des élèves</a:t>
            </a:r>
          </a:p>
        </p:txBody>
      </p:sp>
      <p:grpSp>
        <p:nvGrpSpPr>
          <p:cNvPr id="3" name="Groupe 2"/>
          <p:cNvGrpSpPr/>
          <p:nvPr/>
        </p:nvGrpSpPr>
        <p:grpSpPr>
          <a:xfrm>
            <a:off x="2584263" y="608788"/>
            <a:ext cx="1958401" cy="1836215"/>
            <a:chOff x="2611711" y="1031482"/>
            <a:chExt cx="1958401" cy="1836215"/>
          </a:xfrm>
        </p:grpSpPr>
        <p:pic>
          <p:nvPicPr>
            <p:cNvPr id="32772" name="Picture 4" descr="http://mapinfo.formationsig.com/images/evaluation.jpg"/>
            <p:cNvPicPr>
              <a:picLocks noChangeAspect="1" noChangeArrowheads="1"/>
            </p:cNvPicPr>
            <p:nvPr/>
          </p:nvPicPr>
          <p:blipFill>
            <a:blip r:embed="rId3" cstate="print"/>
            <a:srcRect/>
            <a:stretch>
              <a:fillRect/>
            </a:stretch>
          </p:blipFill>
          <p:spPr bwMode="auto">
            <a:xfrm>
              <a:off x="2617487" y="1400846"/>
              <a:ext cx="1952625" cy="1466851"/>
            </a:xfrm>
            <a:prstGeom prst="rect">
              <a:avLst/>
            </a:prstGeom>
            <a:ln>
              <a:noFill/>
            </a:ln>
            <a:effectLst>
              <a:softEdge rad="112500"/>
            </a:effectLst>
          </p:spPr>
        </p:pic>
        <p:sp>
          <p:nvSpPr>
            <p:cNvPr id="12" name="ZoneTexte 11"/>
            <p:cNvSpPr txBox="1"/>
            <p:nvPr/>
          </p:nvSpPr>
          <p:spPr>
            <a:xfrm>
              <a:off x="2611711" y="1031482"/>
              <a:ext cx="1779134" cy="369332"/>
            </a:xfrm>
            <a:prstGeom prst="rect">
              <a:avLst/>
            </a:prstGeom>
            <a:noFill/>
          </p:spPr>
          <p:txBody>
            <a:bodyPr wrap="square" rtlCol="0">
              <a:spAutoFit/>
            </a:bodyPr>
            <a:lstStyle/>
            <a:p>
              <a:r>
                <a:rPr lang="fr-FR" sz="1800" dirty="0" smtClean="0">
                  <a:latin typeface="BankGothic Md BT" pitchFamily="34" charset="0"/>
                </a:rPr>
                <a:t>Compétences</a:t>
              </a:r>
              <a:endParaRPr lang="fr-FR" sz="1800" dirty="0">
                <a:latin typeface="BankGothic Md BT" pitchFamily="34" charset="0"/>
              </a:endParaRPr>
            </a:p>
          </p:txBody>
        </p:sp>
      </p:grpSp>
      <p:grpSp>
        <p:nvGrpSpPr>
          <p:cNvPr id="2" name="Groupe 1"/>
          <p:cNvGrpSpPr/>
          <p:nvPr/>
        </p:nvGrpSpPr>
        <p:grpSpPr>
          <a:xfrm>
            <a:off x="-17590" y="1780009"/>
            <a:ext cx="2681786" cy="2520280"/>
            <a:chOff x="-17590" y="1780009"/>
            <a:chExt cx="2681786" cy="2520280"/>
          </a:xfrm>
        </p:grpSpPr>
        <p:pic>
          <p:nvPicPr>
            <p:cNvPr id="32770" name="Picture 2" descr="http://www.comenius.fr/fichiers/file50.jpg"/>
            <p:cNvPicPr>
              <a:picLocks noChangeAspect="1" noChangeArrowheads="1"/>
            </p:cNvPicPr>
            <p:nvPr/>
          </p:nvPicPr>
          <p:blipFill>
            <a:blip r:embed="rId4" cstate="print"/>
            <a:srcRect/>
            <a:stretch>
              <a:fillRect/>
            </a:stretch>
          </p:blipFill>
          <p:spPr bwMode="auto">
            <a:xfrm>
              <a:off x="143917" y="1780009"/>
              <a:ext cx="2520279" cy="2520280"/>
            </a:xfrm>
            <a:prstGeom prst="rect">
              <a:avLst/>
            </a:prstGeom>
            <a:ln>
              <a:noFill/>
            </a:ln>
            <a:effectLst>
              <a:softEdge rad="112500"/>
            </a:effectLst>
          </p:spPr>
        </p:pic>
        <p:sp>
          <p:nvSpPr>
            <p:cNvPr id="13" name="ZoneTexte 12"/>
            <p:cNvSpPr txBox="1"/>
            <p:nvPr/>
          </p:nvSpPr>
          <p:spPr>
            <a:xfrm rot="19934332">
              <a:off x="-17590" y="2178005"/>
              <a:ext cx="1800191" cy="369332"/>
            </a:xfrm>
            <a:prstGeom prst="rect">
              <a:avLst/>
            </a:prstGeom>
            <a:noFill/>
          </p:spPr>
          <p:txBody>
            <a:bodyPr wrap="square" rtlCol="0">
              <a:spAutoFit/>
            </a:bodyPr>
            <a:lstStyle/>
            <a:p>
              <a:r>
                <a:rPr lang="fr-FR" sz="1800" dirty="0" smtClean="0">
                  <a:latin typeface="BankGothic Md BT" pitchFamily="34" charset="0"/>
                </a:rPr>
                <a:t>Autonomie</a:t>
              </a:r>
              <a:endParaRPr lang="fr-FR" sz="1800" dirty="0">
                <a:latin typeface="BankGothic Md BT" pitchFamily="34" charset="0"/>
              </a:endParaRPr>
            </a:p>
          </p:txBody>
        </p:sp>
      </p:grpSp>
      <p:grpSp>
        <p:nvGrpSpPr>
          <p:cNvPr id="7" name="Groupe 6"/>
          <p:cNvGrpSpPr/>
          <p:nvPr/>
        </p:nvGrpSpPr>
        <p:grpSpPr>
          <a:xfrm>
            <a:off x="6669951" y="1968589"/>
            <a:ext cx="1853951" cy="2469188"/>
            <a:chOff x="6786812" y="2094584"/>
            <a:chExt cx="1853951" cy="2469188"/>
          </a:xfrm>
        </p:grpSpPr>
        <p:pic>
          <p:nvPicPr>
            <p:cNvPr id="32774" name="Picture 6" descr="http://www.valoggia.fr/var/lpe/storage/images/pi/accueil/infos-conseils/news-de-l-immobilier/news-nationales/affichage-des-performances-energetiques-sur-les-annonces-immobilieres-20080702/77292-3-fre-FR/L-affichage-des-performances-energetiques-sur-les-annonces-immobilieres_medium.jpg"/>
            <p:cNvPicPr>
              <a:picLocks noChangeAspect="1" noChangeArrowheads="1"/>
            </p:cNvPicPr>
            <p:nvPr/>
          </p:nvPicPr>
          <p:blipFill>
            <a:blip r:embed="rId5" cstate="print"/>
            <a:srcRect/>
            <a:stretch>
              <a:fillRect/>
            </a:stretch>
          </p:blipFill>
          <p:spPr bwMode="auto">
            <a:xfrm>
              <a:off x="6795710" y="2094584"/>
              <a:ext cx="1728192" cy="2160240"/>
            </a:xfrm>
            <a:prstGeom prst="rect">
              <a:avLst/>
            </a:prstGeom>
            <a:noFill/>
          </p:spPr>
        </p:pic>
        <p:sp>
          <p:nvSpPr>
            <p:cNvPr id="15" name="ZoneTexte 14"/>
            <p:cNvSpPr txBox="1"/>
            <p:nvPr/>
          </p:nvSpPr>
          <p:spPr>
            <a:xfrm>
              <a:off x="6786812" y="4194440"/>
              <a:ext cx="1853951" cy="369332"/>
            </a:xfrm>
            <a:prstGeom prst="rect">
              <a:avLst/>
            </a:prstGeom>
            <a:noFill/>
          </p:spPr>
          <p:txBody>
            <a:bodyPr wrap="square" rtlCol="0">
              <a:spAutoFit/>
            </a:bodyPr>
            <a:lstStyle/>
            <a:p>
              <a:r>
                <a:rPr lang="fr-FR" sz="1800" dirty="0" smtClean="0">
                  <a:latin typeface="BankGothic Md BT" pitchFamily="34" charset="0"/>
                </a:rPr>
                <a:t>Performances</a:t>
              </a:r>
              <a:endParaRPr lang="fr-FR" sz="1800" dirty="0">
                <a:latin typeface="BankGothic Md BT" pitchFamily="34" charset="0"/>
              </a:endParaRPr>
            </a:p>
          </p:txBody>
        </p:sp>
      </p:grpSp>
      <p:grpSp>
        <p:nvGrpSpPr>
          <p:cNvPr id="6" name="Groupe 5"/>
          <p:cNvGrpSpPr/>
          <p:nvPr/>
        </p:nvGrpSpPr>
        <p:grpSpPr>
          <a:xfrm>
            <a:off x="3768604" y="2362671"/>
            <a:ext cx="1812776" cy="2056447"/>
            <a:chOff x="3949669" y="2402204"/>
            <a:chExt cx="1812776" cy="2056447"/>
          </a:xfrm>
        </p:grpSpPr>
        <p:pic>
          <p:nvPicPr>
            <p:cNvPr id="32778" name="Picture 10" descr="http://www.besoindesavoir.com/uploads/Image/pile%20livres.jpg"/>
            <p:cNvPicPr>
              <a:picLocks noChangeAspect="1" noChangeArrowheads="1"/>
            </p:cNvPicPr>
            <p:nvPr/>
          </p:nvPicPr>
          <p:blipFill>
            <a:blip r:embed="rId6" cstate="print"/>
            <a:srcRect/>
            <a:stretch>
              <a:fillRect/>
            </a:stretch>
          </p:blipFill>
          <p:spPr bwMode="auto">
            <a:xfrm>
              <a:off x="4128506" y="2402204"/>
              <a:ext cx="1396955" cy="1656184"/>
            </a:xfrm>
            <a:prstGeom prst="rect">
              <a:avLst/>
            </a:prstGeom>
            <a:noFill/>
          </p:spPr>
        </p:pic>
        <p:sp>
          <p:nvSpPr>
            <p:cNvPr id="18" name="ZoneTexte 17"/>
            <p:cNvSpPr txBox="1"/>
            <p:nvPr/>
          </p:nvSpPr>
          <p:spPr>
            <a:xfrm>
              <a:off x="3949669" y="4089319"/>
              <a:ext cx="1812776" cy="369332"/>
            </a:xfrm>
            <a:prstGeom prst="rect">
              <a:avLst/>
            </a:prstGeom>
            <a:noFill/>
          </p:spPr>
          <p:txBody>
            <a:bodyPr wrap="square" rtlCol="0">
              <a:spAutoFit/>
            </a:bodyPr>
            <a:lstStyle/>
            <a:p>
              <a:r>
                <a:rPr lang="fr-FR" sz="1800" dirty="0" smtClean="0">
                  <a:latin typeface="BankGothic Md BT" pitchFamily="34" charset="0"/>
                </a:rPr>
                <a:t>Connaissances </a:t>
              </a:r>
              <a:endParaRPr lang="fr-FR" sz="1800" dirty="0">
                <a:latin typeface="BankGothic Md BT" pitchFamily="34" charset="0"/>
              </a:endParaRPr>
            </a:p>
          </p:txBody>
        </p:sp>
      </p:grpSp>
      <p:sp>
        <p:nvSpPr>
          <p:cNvPr id="16" name="Rectangle 15"/>
          <p:cNvSpPr/>
          <p:nvPr/>
        </p:nvSpPr>
        <p:spPr>
          <a:xfrm>
            <a:off x="1" y="4563374"/>
            <a:ext cx="8640763" cy="30310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Retour sur expérience</a:t>
            </a:r>
            <a:endParaRPr lang="fr-FR" sz="2000" b="1" dirty="0"/>
          </a:p>
        </p:txBody>
      </p:sp>
      <p:grpSp>
        <p:nvGrpSpPr>
          <p:cNvPr id="5" name="Groupe 4"/>
          <p:cNvGrpSpPr/>
          <p:nvPr/>
        </p:nvGrpSpPr>
        <p:grpSpPr>
          <a:xfrm>
            <a:off x="5270215" y="316700"/>
            <a:ext cx="1850157" cy="1651889"/>
            <a:chOff x="5094107" y="566866"/>
            <a:chExt cx="1850157" cy="1651889"/>
          </a:xfrm>
        </p:grpSpPr>
        <p:pic>
          <p:nvPicPr>
            <p:cNvPr id="11266" name="Picture 2" descr="http://math1.unice.fr/~malot/oral.gif"/>
            <p:cNvPicPr>
              <a:picLocks noChangeAspect="1" noChangeArrowheads="1"/>
            </p:cNvPicPr>
            <p:nvPr/>
          </p:nvPicPr>
          <p:blipFill>
            <a:blip r:embed="rId7" cstate="print"/>
            <a:srcRect/>
            <a:stretch>
              <a:fillRect/>
            </a:stretch>
          </p:blipFill>
          <p:spPr bwMode="auto">
            <a:xfrm>
              <a:off x="5150270" y="948905"/>
              <a:ext cx="1045024" cy="1269850"/>
            </a:xfrm>
            <a:prstGeom prst="rect">
              <a:avLst/>
            </a:prstGeom>
            <a:noFill/>
          </p:spPr>
        </p:pic>
        <p:sp>
          <p:nvSpPr>
            <p:cNvPr id="17" name="ZoneTexte 16"/>
            <p:cNvSpPr txBox="1"/>
            <p:nvPr/>
          </p:nvSpPr>
          <p:spPr>
            <a:xfrm>
              <a:off x="5094107" y="566866"/>
              <a:ext cx="1850157" cy="369332"/>
            </a:xfrm>
            <a:prstGeom prst="rect">
              <a:avLst/>
            </a:prstGeom>
            <a:noFill/>
          </p:spPr>
          <p:txBody>
            <a:bodyPr wrap="square" rtlCol="0">
              <a:spAutoFit/>
            </a:bodyPr>
            <a:lstStyle/>
            <a:p>
              <a:r>
                <a:rPr lang="fr-FR" sz="1800" dirty="0" smtClean="0">
                  <a:latin typeface="BankGothic Md BT" pitchFamily="34" charset="0"/>
                </a:rPr>
                <a:t>Communication</a:t>
              </a:r>
              <a:endParaRPr lang="fr-FR" sz="1800" dirty="0">
                <a:latin typeface="BankGothic Md BT" pitchFamily="34" charset="0"/>
              </a:endParaRPr>
            </a:p>
          </p:txBody>
        </p:sp>
      </p:grpSp>
      <p:pic>
        <p:nvPicPr>
          <p:cNvPr id="14" name="Image 13" descr="logo loritz gris  orange.jpg"/>
          <p:cNvPicPr>
            <a:picLocks noChangeAspect="1"/>
          </p:cNvPicPr>
          <p:nvPr/>
        </p:nvPicPr>
        <p:blipFill>
          <a:blip r:embed="rId8"/>
          <a:stretch>
            <a:fillRect/>
          </a:stretch>
        </p:blipFill>
        <p:spPr>
          <a:xfrm>
            <a:off x="8009437" y="4563772"/>
            <a:ext cx="621995" cy="292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500" fill="hold"/>
                                        <p:tgtEl>
                                          <p:spTgt spid="4"/>
                                        </p:tgtEl>
                                        <p:attrNameLst>
                                          <p:attrName>ppt_x</p:attrName>
                                        </p:attrNameLst>
                                      </p:cBhvr>
                                      <p:tavLst>
                                        <p:tav tm="0">
                                          <p:val>
                                            <p:strVal val="0-#ppt_w/2"/>
                                          </p:val>
                                        </p:tav>
                                        <p:tav tm="100000">
                                          <p:val>
                                            <p:strVal val="#ppt_x"/>
                                          </p:val>
                                        </p:tav>
                                      </p:tavLst>
                                    </p:anim>
                                    <p:anim calcmode="lin" valueType="num">
                                      <p:cBhvr additive="base">
                                        <p:cTn id="25" dur="1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31"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2000" fill="hold"/>
                                        <p:tgtEl>
                                          <p:spTgt spid="2"/>
                                        </p:tgtEl>
                                        <p:attrNameLst>
                                          <p:attrName>ppt_w</p:attrName>
                                        </p:attrNameLst>
                                      </p:cBhvr>
                                      <p:tavLst>
                                        <p:tav tm="0">
                                          <p:val>
                                            <p:fltVal val="0"/>
                                          </p:val>
                                        </p:tav>
                                        <p:tav tm="100000">
                                          <p:val>
                                            <p:strVal val="#ppt_w"/>
                                          </p:val>
                                        </p:tav>
                                      </p:tavLst>
                                    </p:anim>
                                    <p:anim calcmode="lin" valueType="num">
                                      <p:cBhvr>
                                        <p:cTn id="30" dur="2000" fill="hold"/>
                                        <p:tgtEl>
                                          <p:spTgt spid="2"/>
                                        </p:tgtEl>
                                        <p:attrNameLst>
                                          <p:attrName>ppt_h</p:attrName>
                                        </p:attrNameLst>
                                      </p:cBhvr>
                                      <p:tavLst>
                                        <p:tav tm="0">
                                          <p:val>
                                            <p:fltVal val="0"/>
                                          </p:val>
                                        </p:tav>
                                        <p:tav tm="100000">
                                          <p:val>
                                            <p:strVal val="#ppt_h"/>
                                          </p:val>
                                        </p:tav>
                                      </p:tavLst>
                                    </p:anim>
                                    <p:anim calcmode="lin" valueType="num">
                                      <p:cBhvr>
                                        <p:cTn id="31" dur="2000" fill="hold"/>
                                        <p:tgtEl>
                                          <p:spTgt spid="2"/>
                                        </p:tgtEl>
                                        <p:attrNameLst>
                                          <p:attrName>style.rotation</p:attrName>
                                        </p:attrNameLst>
                                      </p:cBhvr>
                                      <p:tavLst>
                                        <p:tav tm="0">
                                          <p:val>
                                            <p:fltVal val="90"/>
                                          </p:val>
                                        </p:tav>
                                        <p:tav tm="100000">
                                          <p:val>
                                            <p:fltVal val="0"/>
                                          </p:val>
                                        </p:tav>
                                      </p:tavLst>
                                    </p:anim>
                                    <p:animEffect transition="in" filter="fade">
                                      <p:cBhvr>
                                        <p:cTn id="32" dur="2000"/>
                                        <p:tgtEl>
                                          <p:spTgt spid="2"/>
                                        </p:tgtEl>
                                      </p:cBhvr>
                                    </p:animEffect>
                                  </p:childTnLst>
                                </p:cTn>
                              </p:par>
                            </p:childTnLst>
                          </p:cTn>
                        </p:par>
                        <p:par>
                          <p:cTn id="33" fill="hold">
                            <p:stCondLst>
                              <p:cond delay="5500"/>
                            </p:stCondLst>
                            <p:childTnLst>
                              <p:par>
                                <p:cTn id="34" presetID="31"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000" fill="hold"/>
                                        <p:tgtEl>
                                          <p:spTgt spid="3"/>
                                        </p:tgtEl>
                                        <p:attrNameLst>
                                          <p:attrName>ppt_w</p:attrName>
                                        </p:attrNameLst>
                                      </p:cBhvr>
                                      <p:tavLst>
                                        <p:tav tm="0">
                                          <p:val>
                                            <p:fltVal val="0"/>
                                          </p:val>
                                        </p:tav>
                                        <p:tav tm="100000">
                                          <p:val>
                                            <p:strVal val="#ppt_w"/>
                                          </p:val>
                                        </p:tav>
                                      </p:tavLst>
                                    </p:anim>
                                    <p:anim calcmode="lin" valueType="num">
                                      <p:cBhvr>
                                        <p:cTn id="37" dur="2000" fill="hold"/>
                                        <p:tgtEl>
                                          <p:spTgt spid="3"/>
                                        </p:tgtEl>
                                        <p:attrNameLst>
                                          <p:attrName>ppt_h</p:attrName>
                                        </p:attrNameLst>
                                      </p:cBhvr>
                                      <p:tavLst>
                                        <p:tav tm="0">
                                          <p:val>
                                            <p:fltVal val="0"/>
                                          </p:val>
                                        </p:tav>
                                        <p:tav tm="100000">
                                          <p:val>
                                            <p:strVal val="#ppt_h"/>
                                          </p:val>
                                        </p:tav>
                                      </p:tavLst>
                                    </p:anim>
                                    <p:anim calcmode="lin" valueType="num">
                                      <p:cBhvr>
                                        <p:cTn id="38" dur="2000" fill="hold"/>
                                        <p:tgtEl>
                                          <p:spTgt spid="3"/>
                                        </p:tgtEl>
                                        <p:attrNameLst>
                                          <p:attrName>style.rotation</p:attrName>
                                        </p:attrNameLst>
                                      </p:cBhvr>
                                      <p:tavLst>
                                        <p:tav tm="0">
                                          <p:val>
                                            <p:fltVal val="90"/>
                                          </p:val>
                                        </p:tav>
                                        <p:tav tm="100000">
                                          <p:val>
                                            <p:fltVal val="0"/>
                                          </p:val>
                                        </p:tav>
                                      </p:tavLst>
                                    </p:anim>
                                    <p:animEffect transition="in" filter="fade">
                                      <p:cBhvr>
                                        <p:cTn id="39" dur="2000"/>
                                        <p:tgtEl>
                                          <p:spTgt spid="3"/>
                                        </p:tgtEl>
                                      </p:cBhvr>
                                    </p:animEffect>
                                  </p:childTnLst>
                                </p:cTn>
                              </p:par>
                            </p:childTnLst>
                          </p:cTn>
                        </p:par>
                        <p:par>
                          <p:cTn id="40" fill="hold">
                            <p:stCondLst>
                              <p:cond delay="75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000" fill="hold"/>
                                        <p:tgtEl>
                                          <p:spTgt spid="5"/>
                                        </p:tgtEl>
                                        <p:attrNameLst>
                                          <p:attrName>ppt_w</p:attrName>
                                        </p:attrNameLst>
                                      </p:cBhvr>
                                      <p:tavLst>
                                        <p:tav tm="0">
                                          <p:val>
                                            <p:fltVal val="0"/>
                                          </p:val>
                                        </p:tav>
                                        <p:tav tm="100000">
                                          <p:val>
                                            <p:strVal val="#ppt_w"/>
                                          </p:val>
                                        </p:tav>
                                      </p:tavLst>
                                    </p:anim>
                                    <p:anim calcmode="lin" valueType="num">
                                      <p:cBhvr>
                                        <p:cTn id="44" dur="2000" fill="hold"/>
                                        <p:tgtEl>
                                          <p:spTgt spid="5"/>
                                        </p:tgtEl>
                                        <p:attrNameLst>
                                          <p:attrName>ppt_h</p:attrName>
                                        </p:attrNameLst>
                                      </p:cBhvr>
                                      <p:tavLst>
                                        <p:tav tm="0">
                                          <p:val>
                                            <p:fltVal val="0"/>
                                          </p:val>
                                        </p:tav>
                                        <p:tav tm="100000">
                                          <p:val>
                                            <p:strVal val="#ppt_h"/>
                                          </p:val>
                                        </p:tav>
                                      </p:tavLst>
                                    </p:anim>
                                    <p:anim calcmode="lin" valueType="num">
                                      <p:cBhvr>
                                        <p:cTn id="45" dur="2000" fill="hold"/>
                                        <p:tgtEl>
                                          <p:spTgt spid="5"/>
                                        </p:tgtEl>
                                        <p:attrNameLst>
                                          <p:attrName>style.rotation</p:attrName>
                                        </p:attrNameLst>
                                      </p:cBhvr>
                                      <p:tavLst>
                                        <p:tav tm="0">
                                          <p:val>
                                            <p:fltVal val="90"/>
                                          </p:val>
                                        </p:tav>
                                        <p:tav tm="100000">
                                          <p:val>
                                            <p:fltVal val="0"/>
                                          </p:val>
                                        </p:tav>
                                      </p:tavLst>
                                    </p:anim>
                                    <p:animEffect transition="in" filter="fade">
                                      <p:cBhvr>
                                        <p:cTn id="46" dur="2000"/>
                                        <p:tgtEl>
                                          <p:spTgt spid="5"/>
                                        </p:tgtEl>
                                      </p:cBhvr>
                                    </p:animEffect>
                                  </p:childTnLst>
                                </p:cTn>
                              </p:par>
                            </p:childTnLst>
                          </p:cTn>
                        </p:par>
                        <p:par>
                          <p:cTn id="47" fill="hold">
                            <p:stCondLst>
                              <p:cond delay="9500"/>
                            </p:stCondLst>
                            <p:childTnLst>
                              <p:par>
                                <p:cTn id="48" presetID="31"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2000" fill="hold"/>
                                        <p:tgtEl>
                                          <p:spTgt spid="6"/>
                                        </p:tgtEl>
                                        <p:attrNameLst>
                                          <p:attrName>ppt_w</p:attrName>
                                        </p:attrNameLst>
                                      </p:cBhvr>
                                      <p:tavLst>
                                        <p:tav tm="0">
                                          <p:val>
                                            <p:fltVal val="0"/>
                                          </p:val>
                                        </p:tav>
                                        <p:tav tm="100000">
                                          <p:val>
                                            <p:strVal val="#ppt_w"/>
                                          </p:val>
                                        </p:tav>
                                      </p:tavLst>
                                    </p:anim>
                                    <p:anim calcmode="lin" valueType="num">
                                      <p:cBhvr>
                                        <p:cTn id="51" dur="2000" fill="hold"/>
                                        <p:tgtEl>
                                          <p:spTgt spid="6"/>
                                        </p:tgtEl>
                                        <p:attrNameLst>
                                          <p:attrName>ppt_h</p:attrName>
                                        </p:attrNameLst>
                                      </p:cBhvr>
                                      <p:tavLst>
                                        <p:tav tm="0">
                                          <p:val>
                                            <p:fltVal val="0"/>
                                          </p:val>
                                        </p:tav>
                                        <p:tav tm="100000">
                                          <p:val>
                                            <p:strVal val="#ppt_h"/>
                                          </p:val>
                                        </p:tav>
                                      </p:tavLst>
                                    </p:anim>
                                    <p:anim calcmode="lin" valueType="num">
                                      <p:cBhvr>
                                        <p:cTn id="52" dur="2000" fill="hold"/>
                                        <p:tgtEl>
                                          <p:spTgt spid="6"/>
                                        </p:tgtEl>
                                        <p:attrNameLst>
                                          <p:attrName>style.rotation</p:attrName>
                                        </p:attrNameLst>
                                      </p:cBhvr>
                                      <p:tavLst>
                                        <p:tav tm="0">
                                          <p:val>
                                            <p:fltVal val="90"/>
                                          </p:val>
                                        </p:tav>
                                        <p:tav tm="100000">
                                          <p:val>
                                            <p:fltVal val="0"/>
                                          </p:val>
                                        </p:tav>
                                      </p:tavLst>
                                    </p:anim>
                                    <p:animEffect transition="in" filter="fade">
                                      <p:cBhvr>
                                        <p:cTn id="53" dur="2000"/>
                                        <p:tgtEl>
                                          <p:spTgt spid="6"/>
                                        </p:tgtEl>
                                      </p:cBhvr>
                                    </p:animEffect>
                                  </p:childTnLst>
                                </p:cTn>
                              </p:par>
                            </p:childTnLst>
                          </p:cTn>
                        </p:par>
                        <p:par>
                          <p:cTn id="54" fill="hold">
                            <p:stCondLst>
                              <p:cond delay="11500"/>
                            </p:stCondLst>
                            <p:childTnLst>
                              <p:par>
                                <p:cTn id="55" presetID="31"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2000" fill="hold"/>
                                        <p:tgtEl>
                                          <p:spTgt spid="7"/>
                                        </p:tgtEl>
                                        <p:attrNameLst>
                                          <p:attrName>ppt_w</p:attrName>
                                        </p:attrNameLst>
                                      </p:cBhvr>
                                      <p:tavLst>
                                        <p:tav tm="0">
                                          <p:val>
                                            <p:fltVal val="0"/>
                                          </p:val>
                                        </p:tav>
                                        <p:tav tm="100000">
                                          <p:val>
                                            <p:strVal val="#ppt_w"/>
                                          </p:val>
                                        </p:tav>
                                      </p:tavLst>
                                    </p:anim>
                                    <p:anim calcmode="lin" valueType="num">
                                      <p:cBhvr>
                                        <p:cTn id="58" dur="2000" fill="hold"/>
                                        <p:tgtEl>
                                          <p:spTgt spid="7"/>
                                        </p:tgtEl>
                                        <p:attrNameLst>
                                          <p:attrName>ppt_h</p:attrName>
                                        </p:attrNameLst>
                                      </p:cBhvr>
                                      <p:tavLst>
                                        <p:tav tm="0">
                                          <p:val>
                                            <p:fltVal val="0"/>
                                          </p:val>
                                        </p:tav>
                                        <p:tav tm="100000">
                                          <p:val>
                                            <p:strVal val="#ppt_h"/>
                                          </p:val>
                                        </p:tav>
                                      </p:tavLst>
                                    </p:anim>
                                    <p:anim calcmode="lin" valueType="num">
                                      <p:cBhvr>
                                        <p:cTn id="59" dur="2000" fill="hold"/>
                                        <p:tgtEl>
                                          <p:spTgt spid="7"/>
                                        </p:tgtEl>
                                        <p:attrNameLst>
                                          <p:attrName>style.rotation</p:attrName>
                                        </p:attrNameLst>
                                      </p:cBhvr>
                                      <p:tavLst>
                                        <p:tav tm="0">
                                          <p:val>
                                            <p:fltVal val="90"/>
                                          </p:val>
                                        </p:tav>
                                        <p:tav tm="100000">
                                          <p:val>
                                            <p:fltVal val="0"/>
                                          </p:val>
                                        </p:tav>
                                      </p:tavLst>
                                    </p:anim>
                                    <p:animEffect transition="in" filter="fade">
                                      <p:cBhvr>
                                        <p:cTn id="6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160" y="143079"/>
            <a:ext cx="3651927" cy="437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19" name="Rectangle 18"/>
          <p:cNvSpPr/>
          <p:nvPr/>
        </p:nvSpPr>
        <p:spPr>
          <a:xfrm>
            <a:off x="1" y="4563374"/>
            <a:ext cx="8640763" cy="30310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Le suivi des activités SI - CIT</a:t>
            </a:r>
            <a:endParaRPr lang="fr-FR" sz="2000" b="1" dirty="0"/>
          </a:p>
        </p:txBody>
      </p:sp>
      <p:sp>
        <p:nvSpPr>
          <p:cNvPr id="25" name="Text Box 3"/>
          <p:cNvSpPr txBox="1">
            <a:spLocks noChangeArrowheads="1"/>
          </p:cNvSpPr>
          <p:nvPr/>
        </p:nvSpPr>
        <p:spPr bwMode="auto">
          <a:xfrm>
            <a:off x="363127" y="1468972"/>
            <a:ext cx="2664745" cy="592740"/>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Compte rendu succinct des activités de la séance</a:t>
            </a:r>
          </a:p>
        </p:txBody>
      </p:sp>
      <p:sp>
        <p:nvSpPr>
          <p:cNvPr id="26" name="Text Box 3"/>
          <p:cNvSpPr txBox="1">
            <a:spLocks noChangeArrowheads="1"/>
          </p:cNvSpPr>
          <p:nvPr/>
        </p:nvSpPr>
        <p:spPr bwMode="auto">
          <a:xfrm>
            <a:off x="315366" y="2498765"/>
            <a:ext cx="3143826" cy="1883454"/>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Une appréciation donnée par l’enseignant :</a:t>
            </a:r>
            <a:br>
              <a:rPr lang="fr-FR" sz="1600" b="1" dirty="0" smtClean="0">
                <a:latin typeface="Calibri"/>
                <a:cs typeface="Calibri"/>
              </a:rPr>
            </a:br>
            <a:r>
              <a:rPr lang="fr-FR" sz="1600" b="1" dirty="0" smtClean="0">
                <a:solidFill>
                  <a:srgbClr val="002060"/>
                </a:solidFill>
                <a:latin typeface="Calibri"/>
                <a:cs typeface="Calibri"/>
              </a:rPr>
              <a:t>- respect  des consignes ;</a:t>
            </a:r>
            <a:br>
              <a:rPr lang="fr-FR" sz="1600" b="1" dirty="0" smtClean="0">
                <a:solidFill>
                  <a:srgbClr val="002060"/>
                </a:solidFill>
                <a:latin typeface="Calibri"/>
                <a:cs typeface="Calibri"/>
              </a:rPr>
            </a:br>
            <a:r>
              <a:rPr lang="fr-FR" sz="1600" b="1" dirty="0" smtClean="0">
                <a:solidFill>
                  <a:srgbClr val="002060"/>
                </a:solidFill>
                <a:latin typeface="Calibri"/>
                <a:cs typeface="Calibri"/>
              </a:rPr>
              <a:t>- pertinence des réponses ;</a:t>
            </a:r>
            <a:br>
              <a:rPr lang="fr-FR" sz="1600" b="1" dirty="0" smtClean="0">
                <a:solidFill>
                  <a:srgbClr val="002060"/>
                </a:solidFill>
                <a:latin typeface="Calibri"/>
                <a:cs typeface="Calibri"/>
              </a:rPr>
            </a:br>
            <a:r>
              <a:rPr lang="fr-FR" sz="1600" b="1" dirty="0" smtClean="0">
                <a:solidFill>
                  <a:srgbClr val="002060"/>
                </a:solidFill>
                <a:latin typeface="Calibri"/>
                <a:cs typeface="Calibri"/>
              </a:rPr>
              <a:t>- appropriation des documents ;</a:t>
            </a:r>
            <a:br>
              <a:rPr lang="fr-FR" sz="1600" b="1" dirty="0" smtClean="0">
                <a:solidFill>
                  <a:srgbClr val="002060"/>
                </a:solidFill>
                <a:latin typeface="Calibri"/>
                <a:cs typeface="Calibri"/>
              </a:rPr>
            </a:br>
            <a:r>
              <a:rPr lang="fr-FR" sz="1600" b="1" dirty="0" smtClean="0">
                <a:solidFill>
                  <a:srgbClr val="002060"/>
                </a:solidFill>
                <a:latin typeface="Calibri"/>
                <a:cs typeface="Calibri"/>
              </a:rPr>
              <a:t>- état d’avancement ;</a:t>
            </a:r>
            <a:br>
              <a:rPr lang="fr-FR" sz="1600" b="1" dirty="0" smtClean="0">
                <a:solidFill>
                  <a:srgbClr val="002060"/>
                </a:solidFill>
                <a:latin typeface="Calibri"/>
                <a:cs typeface="Calibri"/>
              </a:rPr>
            </a:br>
            <a:r>
              <a:rPr lang="fr-FR" sz="1600" b="1" dirty="0" smtClean="0">
                <a:solidFill>
                  <a:srgbClr val="002060"/>
                </a:solidFill>
                <a:latin typeface="Calibri"/>
                <a:cs typeface="Calibri"/>
              </a:rPr>
              <a:t>- implication, autonomie.</a:t>
            </a:r>
            <a:r>
              <a:rPr lang="fr-FR" sz="1600" b="1" dirty="0" smtClean="0">
                <a:latin typeface="Calibri"/>
                <a:cs typeface="Calibri"/>
              </a:rPr>
              <a:t/>
            </a:r>
            <a:br>
              <a:rPr lang="fr-FR" sz="1600" b="1" dirty="0" smtClean="0">
                <a:latin typeface="Calibri"/>
                <a:cs typeface="Calibri"/>
              </a:rPr>
            </a:br>
            <a:endParaRPr lang="fr-FR" sz="1600" b="1" dirty="0" smtClean="0">
              <a:latin typeface="Calibri"/>
              <a:cs typeface="Calibri"/>
            </a:endParaRPr>
          </a:p>
        </p:txBody>
      </p:sp>
      <p:sp>
        <p:nvSpPr>
          <p:cNvPr id="8" name="ZoneTexte 7"/>
          <p:cNvSpPr txBox="1"/>
          <p:nvPr/>
        </p:nvSpPr>
        <p:spPr>
          <a:xfrm>
            <a:off x="183781" y="196827"/>
            <a:ext cx="3033872" cy="369326"/>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Carnet de bord de l’élève </a:t>
            </a:r>
            <a:endParaRPr lang="fr-FR" sz="1400" dirty="0">
              <a:solidFill>
                <a:srgbClr val="FF6600"/>
              </a:solidFill>
              <a:latin typeface="Arial Rounded MT Bold"/>
              <a:cs typeface="Arial Rounded MT Bold"/>
            </a:endParaRPr>
          </a:p>
        </p:txBody>
      </p:sp>
      <p:sp>
        <p:nvSpPr>
          <p:cNvPr id="9" name="Text Box 3"/>
          <p:cNvSpPr txBox="1">
            <a:spLocks noChangeArrowheads="1"/>
          </p:cNvSpPr>
          <p:nvPr/>
        </p:nvSpPr>
        <p:spPr bwMode="auto">
          <a:xfrm>
            <a:off x="368879" y="706972"/>
            <a:ext cx="1994760" cy="592740"/>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Les consignes</a:t>
            </a:r>
          </a:p>
        </p:txBody>
      </p:sp>
      <p:sp>
        <p:nvSpPr>
          <p:cNvPr id="10" name="Flèche droite 9"/>
          <p:cNvSpPr/>
          <p:nvPr/>
        </p:nvSpPr>
        <p:spPr>
          <a:xfrm rot="21398352">
            <a:off x="2476436" y="876802"/>
            <a:ext cx="1664775" cy="181121"/>
          </a:xfrm>
          <a:prstGeom prst="rightArrow">
            <a:avLst>
              <a:gd name="adj1" fmla="val 50000"/>
              <a:gd name="adj2" fmla="val 9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1" name="Flèche droite 10"/>
          <p:cNvSpPr/>
          <p:nvPr/>
        </p:nvSpPr>
        <p:spPr>
          <a:xfrm rot="21187018">
            <a:off x="3045326" y="1610700"/>
            <a:ext cx="1391943" cy="172733"/>
          </a:xfrm>
          <a:prstGeom prst="rightArrow">
            <a:avLst>
              <a:gd name="adj1" fmla="val 50000"/>
              <a:gd name="adj2" fmla="val 9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2" name="Flèche droite 11"/>
          <p:cNvSpPr/>
          <p:nvPr/>
        </p:nvSpPr>
        <p:spPr>
          <a:xfrm rot="21013637" flipV="1">
            <a:off x="3421107" y="3114946"/>
            <a:ext cx="3839200" cy="249860"/>
          </a:xfrm>
          <a:prstGeom prst="rightArrow">
            <a:avLst>
              <a:gd name="adj1" fmla="val 50000"/>
              <a:gd name="adj2" fmla="val 90000"/>
            </a:avLst>
          </a:prstGeom>
          <a:gradFill>
            <a:gsLst>
              <a:gs pos="45000">
                <a:schemeClr val="accent6">
                  <a:tint val="100000"/>
                  <a:shade val="100000"/>
                  <a:satMod val="130000"/>
                  <a:alpha val="10000"/>
                </a:schemeClr>
              </a:gs>
              <a:gs pos="100000">
                <a:schemeClr val="accent6">
                  <a:tint val="50000"/>
                  <a:shade val="100000"/>
                  <a:satMod val="350000"/>
                </a:schemeClr>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3" name="Ellipse 12"/>
          <p:cNvSpPr/>
          <p:nvPr/>
        </p:nvSpPr>
        <p:spPr>
          <a:xfrm>
            <a:off x="7272067" y="2743200"/>
            <a:ext cx="301925" cy="276045"/>
          </a:xfrm>
          <a:prstGeom prst="ellipse">
            <a:avLst/>
          </a:prstGeom>
          <a:noFill/>
          <a:ln w="22225">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Image 13" descr="logo loritz gris  orange.jpg"/>
          <p:cNvPicPr>
            <a:picLocks noChangeAspect="1"/>
          </p:cNvPicPr>
          <p:nvPr/>
        </p:nvPicPr>
        <p:blipFill>
          <a:blip r:embed="rId4"/>
          <a:stretch>
            <a:fillRect/>
          </a:stretch>
        </p:blipFill>
        <p:spPr>
          <a:xfrm>
            <a:off x="8008591" y="4563374"/>
            <a:ext cx="622842" cy="292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2000" fill="hold"/>
                                        <p:tgtEl>
                                          <p:spTgt spid="1026"/>
                                        </p:tgtEl>
                                        <p:attrNameLst>
                                          <p:attrName>ppt_w</p:attrName>
                                        </p:attrNameLst>
                                      </p:cBhvr>
                                      <p:tavLst>
                                        <p:tav tm="0">
                                          <p:val>
                                            <p:fltVal val="0"/>
                                          </p:val>
                                        </p:tav>
                                        <p:tav tm="100000">
                                          <p:val>
                                            <p:strVal val="#ppt_w"/>
                                          </p:val>
                                        </p:tav>
                                      </p:tavLst>
                                    </p:anim>
                                    <p:anim calcmode="lin" valueType="num">
                                      <p:cBhvr>
                                        <p:cTn id="30" dur="2000" fill="hold"/>
                                        <p:tgtEl>
                                          <p:spTgt spid="1026"/>
                                        </p:tgtEl>
                                        <p:attrNameLst>
                                          <p:attrName>ppt_h</p:attrName>
                                        </p:attrNameLst>
                                      </p:cBhvr>
                                      <p:tavLst>
                                        <p:tav tm="0">
                                          <p:val>
                                            <p:fltVal val="0"/>
                                          </p:val>
                                        </p:tav>
                                        <p:tav tm="100000">
                                          <p:val>
                                            <p:strVal val="#ppt_h"/>
                                          </p:val>
                                        </p:tav>
                                      </p:tavLst>
                                    </p:anim>
                                    <p:animEffect transition="in" filter="fade">
                                      <p:cBhvr>
                                        <p:cTn id="31" dur="2000"/>
                                        <p:tgtEl>
                                          <p:spTgt spid="1026"/>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ppt_x</p:attrName>
                                        </p:attrNameLst>
                                      </p:cBhvr>
                                      <p:tavLst>
                                        <p:tav tm="0">
                                          <p:val>
                                            <p:strVal val="#ppt_x"/>
                                          </p:val>
                                        </p:tav>
                                        <p:tav tm="100000">
                                          <p:val>
                                            <p:strVal val="#ppt_x"/>
                                          </p:val>
                                        </p:tav>
                                      </p:tavLst>
                                    </p:anim>
                                    <p:anim calcmode="lin" valueType="num">
                                      <p:cBhvr>
                                        <p:cTn id="37" dur="2000" fill="hold"/>
                                        <p:tgtEl>
                                          <p:spTgt spid="9"/>
                                        </p:tgtEl>
                                        <p:attrNameLst>
                                          <p:attrName>ppt_y</p:attrName>
                                        </p:attrNameLst>
                                      </p:cBhvr>
                                      <p:tavLst>
                                        <p:tav tm="0">
                                          <p:val>
                                            <p:strVal val="#ppt_y+.1"/>
                                          </p:val>
                                        </p:tav>
                                        <p:tav tm="100000">
                                          <p:val>
                                            <p:strVal val="#ppt_y"/>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500"/>
                                        <p:tgtEl>
                                          <p:spTgt spid="10"/>
                                        </p:tgtEl>
                                      </p:cBhvr>
                                    </p:animEffect>
                                    <p:anim calcmode="lin" valueType="num">
                                      <p:cBhvr>
                                        <p:cTn id="41" dur="1500" fill="hold"/>
                                        <p:tgtEl>
                                          <p:spTgt spid="10"/>
                                        </p:tgtEl>
                                        <p:attrNameLst>
                                          <p:attrName>ppt_w</p:attrName>
                                        </p:attrNameLst>
                                      </p:cBhvr>
                                      <p:tavLst>
                                        <p:tav tm="0" fmla="#ppt_w*sin(2.5*pi*$)">
                                          <p:val>
                                            <p:fltVal val="0"/>
                                          </p:val>
                                        </p:tav>
                                        <p:tav tm="100000">
                                          <p:val>
                                            <p:fltVal val="1"/>
                                          </p:val>
                                        </p:tav>
                                      </p:tavLst>
                                    </p:anim>
                                    <p:anim calcmode="lin" valueType="num">
                                      <p:cBhvr>
                                        <p:cTn id="42" dur="1500" fill="hold"/>
                                        <p:tgtEl>
                                          <p:spTgt spid="10"/>
                                        </p:tgtEl>
                                        <p:attrNameLst>
                                          <p:attrName>ppt_h</p:attrName>
                                        </p:attrNameLst>
                                      </p:cBhvr>
                                      <p:tavLst>
                                        <p:tav tm="0">
                                          <p:val>
                                            <p:strVal val="#ppt_h"/>
                                          </p:val>
                                        </p:tav>
                                        <p:tav tm="100000">
                                          <p:val>
                                            <p:strVal val="#ppt_h"/>
                                          </p:val>
                                        </p:tav>
                                      </p:tavLst>
                                    </p:anim>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000"/>
                                        <p:tgtEl>
                                          <p:spTgt spid="25"/>
                                        </p:tgtEl>
                                      </p:cBhvr>
                                    </p:animEffect>
                                    <p:anim calcmode="lin" valueType="num">
                                      <p:cBhvr>
                                        <p:cTn id="47" dur="2000" fill="hold"/>
                                        <p:tgtEl>
                                          <p:spTgt spid="25"/>
                                        </p:tgtEl>
                                        <p:attrNameLst>
                                          <p:attrName>ppt_x</p:attrName>
                                        </p:attrNameLst>
                                      </p:cBhvr>
                                      <p:tavLst>
                                        <p:tav tm="0">
                                          <p:val>
                                            <p:strVal val="#ppt_x"/>
                                          </p:val>
                                        </p:tav>
                                        <p:tav tm="100000">
                                          <p:val>
                                            <p:strVal val="#ppt_x"/>
                                          </p:val>
                                        </p:tav>
                                      </p:tavLst>
                                    </p:anim>
                                    <p:anim calcmode="lin" valueType="num">
                                      <p:cBhvr>
                                        <p:cTn id="48" dur="2000" fill="hold"/>
                                        <p:tgtEl>
                                          <p:spTgt spid="25"/>
                                        </p:tgtEl>
                                        <p:attrNameLst>
                                          <p:attrName>ppt_y</p:attrName>
                                        </p:attrNameLst>
                                      </p:cBhvr>
                                      <p:tavLst>
                                        <p:tav tm="0">
                                          <p:val>
                                            <p:strVal val="#ppt_y+.1"/>
                                          </p:val>
                                        </p:tav>
                                        <p:tav tm="100000">
                                          <p:val>
                                            <p:strVal val="#ppt_y"/>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500"/>
                                        <p:tgtEl>
                                          <p:spTgt spid="11"/>
                                        </p:tgtEl>
                                      </p:cBhvr>
                                    </p:animEffect>
                                    <p:anim calcmode="lin" valueType="num">
                                      <p:cBhvr>
                                        <p:cTn id="52" dur="1500" fill="hold"/>
                                        <p:tgtEl>
                                          <p:spTgt spid="11"/>
                                        </p:tgtEl>
                                        <p:attrNameLst>
                                          <p:attrName>ppt_w</p:attrName>
                                        </p:attrNameLst>
                                      </p:cBhvr>
                                      <p:tavLst>
                                        <p:tav tm="0" fmla="#ppt_w*sin(2.5*pi*$)">
                                          <p:val>
                                            <p:fltVal val="0"/>
                                          </p:val>
                                        </p:tav>
                                        <p:tav tm="100000">
                                          <p:val>
                                            <p:fltVal val="1"/>
                                          </p:val>
                                        </p:tav>
                                      </p:tavLst>
                                    </p:anim>
                                    <p:anim calcmode="lin" valueType="num">
                                      <p:cBhvr>
                                        <p:cTn id="53" dur="1500" fill="hold"/>
                                        <p:tgtEl>
                                          <p:spTgt spid="11"/>
                                        </p:tgtEl>
                                        <p:attrNameLst>
                                          <p:attrName>ppt_h</p:attrName>
                                        </p:attrNameLst>
                                      </p:cBhvr>
                                      <p:tavLst>
                                        <p:tav tm="0">
                                          <p:val>
                                            <p:strVal val="#ppt_h"/>
                                          </p:val>
                                        </p:tav>
                                        <p:tav tm="100000">
                                          <p:val>
                                            <p:strVal val="#ppt_h"/>
                                          </p:val>
                                        </p:tav>
                                      </p:tavLst>
                                    </p:anim>
                                  </p:childTnLst>
                                </p:cTn>
                              </p:par>
                            </p:childTnLst>
                          </p:cTn>
                        </p:par>
                        <p:par>
                          <p:cTn id="54" fill="hold">
                            <p:stCondLst>
                              <p:cond delay="9000"/>
                            </p:stCondLst>
                            <p:childTnLst>
                              <p:par>
                                <p:cTn id="55" presetID="42"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2000"/>
                                        <p:tgtEl>
                                          <p:spTgt spid="26"/>
                                        </p:tgtEl>
                                      </p:cBhvr>
                                    </p:animEffect>
                                    <p:anim calcmode="lin" valueType="num">
                                      <p:cBhvr>
                                        <p:cTn id="58" dur="2000" fill="hold"/>
                                        <p:tgtEl>
                                          <p:spTgt spid="26"/>
                                        </p:tgtEl>
                                        <p:attrNameLst>
                                          <p:attrName>ppt_x</p:attrName>
                                        </p:attrNameLst>
                                      </p:cBhvr>
                                      <p:tavLst>
                                        <p:tav tm="0">
                                          <p:val>
                                            <p:strVal val="#ppt_x"/>
                                          </p:val>
                                        </p:tav>
                                        <p:tav tm="100000">
                                          <p:val>
                                            <p:strVal val="#ppt_x"/>
                                          </p:val>
                                        </p:tav>
                                      </p:tavLst>
                                    </p:anim>
                                    <p:anim calcmode="lin" valueType="num">
                                      <p:cBhvr>
                                        <p:cTn id="59" dur="2000" fill="hold"/>
                                        <p:tgtEl>
                                          <p:spTgt spid="26"/>
                                        </p:tgtEl>
                                        <p:attrNameLst>
                                          <p:attrName>ppt_y</p:attrName>
                                        </p:attrNameLst>
                                      </p:cBhvr>
                                      <p:tavLst>
                                        <p:tav tm="0">
                                          <p:val>
                                            <p:strVal val="#ppt_y+.1"/>
                                          </p:val>
                                        </p:tav>
                                        <p:tav tm="100000">
                                          <p:val>
                                            <p:strVal val="#ppt_y"/>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500"/>
                                        <p:tgtEl>
                                          <p:spTgt spid="12"/>
                                        </p:tgtEl>
                                      </p:cBhvr>
                                    </p:animEffect>
                                    <p:anim calcmode="lin" valueType="num">
                                      <p:cBhvr>
                                        <p:cTn id="63" dur="1500" fill="hold"/>
                                        <p:tgtEl>
                                          <p:spTgt spid="12"/>
                                        </p:tgtEl>
                                        <p:attrNameLst>
                                          <p:attrName>ppt_w</p:attrName>
                                        </p:attrNameLst>
                                      </p:cBhvr>
                                      <p:tavLst>
                                        <p:tav tm="0" fmla="#ppt_w*sin(2.5*pi*$)">
                                          <p:val>
                                            <p:fltVal val="0"/>
                                          </p:val>
                                        </p:tav>
                                        <p:tav tm="100000">
                                          <p:val>
                                            <p:fltVal val="1"/>
                                          </p:val>
                                        </p:tav>
                                      </p:tavLst>
                                    </p:anim>
                                    <p:anim calcmode="lin" valueType="num">
                                      <p:cBhvr>
                                        <p:cTn id="64" dur="1500" fill="hold"/>
                                        <p:tgtEl>
                                          <p:spTgt spid="12"/>
                                        </p:tgtEl>
                                        <p:attrNameLst>
                                          <p:attrName>ppt_h</p:attrName>
                                        </p:attrNameLst>
                                      </p:cBhvr>
                                      <p:tavLst>
                                        <p:tav tm="0">
                                          <p:val>
                                            <p:strVal val="#ppt_h"/>
                                          </p:val>
                                        </p:tav>
                                        <p:tav tm="100000">
                                          <p:val>
                                            <p:strVal val="#ppt_h"/>
                                          </p:val>
                                        </p:tav>
                                      </p:tavLst>
                                    </p:anim>
                                  </p:childTnLst>
                                </p:cTn>
                              </p:par>
                              <p:par>
                                <p:cTn id="65" presetID="26"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435">
                                          <p:stCondLst>
                                            <p:cond delay="0"/>
                                          </p:stCondLst>
                                        </p:cTn>
                                        <p:tgtEl>
                                          <p:spTgt spid="13"/>
                                        </p:tgtEl>
                                      </p:cBhvr>
                                    </p:animEffect>
                                    <p:anim calcmode="lin" valueType="num">
                                      <p:cBhvr>
                                        <p:cTn id="68" dur="136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7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7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73" dur="19">
                                          <p:stCondLst>
                                            <p:cond delay="487"/>
                                          </p:stCondLst>
                                        </p:cTn>
                                        <p:tgtEl>
                                          <p:spTgt spid="13"/>
                                        </p:tgtEl>
                                      </p:cBhvr>
                                      <p:to x="100000" y="60000"/>
                                    </p:animScale>
                                    <p:animScale>
                                      <p:cBhvr>
                                        <p:cTn id="74" dur="124" decel="50000">
                                          <p:stCondLst>
                                            <p:cond delay="507"/>
                                          </p:stCondLst>
                                        </p:cTn>
                                        <p:tgtEl>
                                          <p:spTgt spid="13"/>
                                        </p:tgtEl>
                                      </p:cBhvr>
                                      <p:to x="100000" y="100000"/>
                                    </p:animScale>
                                    <p:animScale>
                                      <p:cBhvr>
                                        <p:cTn id="75" dur="19">
                                          <p:stCondLst>
                                            <p:cond delay="984"/>
                                          </p:stCondLst>
                                        </p:cTn>
                                        <p:tgtEl>
                                          <p:spTgt spid="13"/>
                                        </p:tgtEl>
                                      </p:cBhvr>
                                      <p:to x="100000" y="80000"/>
                                    </p:animScale>
                                    <p:animScale>
                                      <p:cBhvr>
                                        <p:cTn id="76" dur="124" decel="50000">
                                          <p:stCondLst>
                                            <p:cond delay="1003"/>
                                          </p:stCondLst>
                                        </p:cTn>
                                        <p:tgtEl>
                                          <p:spTgt spid="13"/>
                                        </p:tgtEl>
                                      </p:cBhvr>
                                      <p:to x="100000" y="100000"/>
                                    </p:animScale>
                                    <p:animScale>
                                      <p:cBhvr>
                                        <p:cTn id="77" dur="19">
                                          <p:stCondLst>
                                            <p:cond delay="1231"/>
                                          </p:stCondLst>
                                        </p:cTn>
                                        <p:tgtEl>
                                          <p:spTgt spid="13"/>
                                        </p:tgtEl>
                                      </p:cBhvr>
                                      <p:to x="100000" y="90000"/>
                                    </p:animScale>
                                    <p:animScale>
                                      <p:cBhvr>
                                        <p:cTn id="78" dur="124" decel="50000">
                                          <p:stCondLst>
                                            <p:cond delay="1251"/>
                                          </p:stCondLst>
                                        </p:cTn>
                                        <p:tgtEl>
                                          <p:spTgt spid="13"/>
                                        </p:tgtEl>
                                      </p:cBhvr>
                                      <p:to x="100000" y="100000"/>
                                    </p:animScale>
                                    <p:animScale>
                                      <p:cBhvr>
                                        <p:cTn id="79" dur="19">
                                          <p:stCondLst>
                                            <p:cond delay="1356"/>
                                          </p:stCondLst>
                                        </p:cTn>
                                        <p:tgtEl>
                                          <p:spTgt spid="13"/>
                                        </p:tgtEl>
                                      </p:cBhvr>
                                      <p:to x="100000" y="95000"/>
                                    </p:animScale>
                                    <p:animScale>
                                      <p:cBhvr>
                                        <p:cTn id="8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8" grpId="0"/>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19" name="Rectangle 18"/>
          <p:cNvSpPr/>
          <p:nvPr/>
        </p:nvSpPr>
        <p:spPr>
          <a:xfrm>
            <a:off x="1" y="4563374"/>
            <a:ext cx="8640763" cy="30310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Les axes de travail SI - CIT</a:t>
            </a:r>
            <a:endParaRPr lang="fr-FR" sz="2000" b="1" dirty="0"/>
          </a:p>
        </p:txBody>
      </p:sp>
      <p:sp>
        <p:nvSpPr>
          <p:cNvPr id="8" name="ZoneTexte 7"/>
          <p:cNvSpPr txBox="1"/>
          <p:nvPr/>
        </p:nvSpPr>
        <p:spPr>
          <a:xfrm>
            <a:off x="1" y="80005"/>
            <a:ext cx="3879261" cy="369326"/>
          </a:xfrm>
          <a:prstGeom prst="rect">
            <a:avLst/>
          </a:prstGeom>
          <a:noFill/>
        </p:spPr>
        <p:txBody>
          <a:bodyPr wrap="square" lIns="91434" tIns="45717" rIns="91434" bIns="45717" rtlCol="0">
            <a:spAutoFit/>
          </a:bodyPr>
          <a:lstStyle/>
          <a:p>
            <a:r>
              <a:rPr lang="fr-FR" sz="1800" b="1" dirty="0" smtClean="0">
                <a:solidFill>
                  <a:srgbClr val="FF6600"/>
                </a:solidFill>
                <a:latin typeface="Arial Rounded MT Bold"/>
                <a:cs typeface="Arial Rounded MT Bold"/>
              </a:rPr>
              <a:t>Amélioration du carnet de bord </a:t>
            </a:r>
            <a:endParaRPr lang="fr-FR" sz="1400" dirty="0">
              <a:solidFill>
                <a:srgbClr val="FF6600"/>
              </a:solidFill>
              <a:latin typeface="Arial Rounded MT Bold"/>
              <a:cs typeface="Arial Rounded MT Bold"/>
            </a:endParaRPr>
          </a:p>
        </p:txBody>
      </p:sp>
      <p:sp>
        <p:nvSpPr>
          <p:cNvPr id="9" name="Text Box 3"/>
          <p:cNvSpPr txBox="1">
            <a:spLocks noChangeArrowheads="1"/>
          </p:cNvSpPr>
          <p:nvPr/>
        </p:nvSpPr>
        <p:spPr bwMode="auto">
          <a:xfrm>
            <a:off x="232914" y="1380227"/>
            <a:ext cx="1604512" cy="854014"/>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algn="ctr" defTabSz="914340" fontAlgn="base">
              <a:spcBef>
                <a:spcPct val="0"/>
              </a:spcBef>
              <a:spcAft>
                <a:spcPct val="0"/>
              </a:spcAft>
            </a:pPr>
            <a:r>
              <a:rPr lang="fr-FR" sz="1600" b="1" dirty="0" smtClean="0">
                <a:latin typeface="Calibri"/>
                <a:cs typeface="Calibri"/>
              </a:rPr>
              <a:t>Principales compétences mise en œuvre</a:t>
            </a:r>
          </a:p>
        </p:txBody>
      </p:sp>
      <p:sp>
        <p:nvSpPr>
          <p:cNvPr id="26" name="Text Box 3"/>
          <p:cNvSpPr txBox="1">
            <a:spLocks noChangeArrowheads="1"/>
          </p:cNvSpPr>
          <p:nvPr/>
        </p:nvSpPr>
        <p:spPr bwMode="auto">
          <a:xfrm>
            <a:off x="241540" y="2524645"/>
            <a:ext cx="1492369" cy="934547"/>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algn="ctr" defTabSz="914340" fontAlgn="base">
              <a:spcBef>
                <a:spcPct val="0"/>
              </a:spcBef>
              <a:spcAft>
                <a:spcPct val="0"/>
              </a:spcAft>
            </a:pPr>
            <a:r>
              <a:rPr lang="fr-FR" sz="1600" b="1" dirty="0" smtClean="0">
                <a:latin typeface="Calibri"/>
                <a:cs typeface="Calibri"/>
              </a:rPr>
              <a:t>Principales connaissances à acquérir</a:t>
            </a:r>
            <a:br>
              <a:rPr lang="fr-FR" sz="1600" b="1" dirty="0" smtClean="0">
                <a:latin typeface="Calibri"/>
                <a:cs typeface="Calibri"/>
              </a:rPr>
            </a:br>
            <a:endParaRPr lang="fr-FR" sz="1600" b="1" dirty="0" smtClean="0">
              <a:latin typeface="Calibri"/>
              <a:cs typeface="Calibri"/>
            </a:endParaRPr>
          </a:p>
        </p:txBody>
      </p:sp>
      <p:sp>
        <p:nvSpPr>
          <p:cNvPr id="12" name="Text Box 3"/>
          <p:cNvSpPr txBox="1">
            <a:spLocks noChangeArrowheads="1"/>
          </p:cNvSpPr>
          <p:nvPr/>
        </p:nvSpPr>
        <p:spPr bwMode="auto">
          <a:xfrm>
            <a:off x="255917" y="3582819"/>
            <a:ext cx="1492369" cy="618245"/>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algn="ctr" defTabSz="914340" fontAlgn="base">
              <a:spcBef>
                <a:spcPct val="0"/>
              </a:spcBef>
              <a:spcAft>
                <a:spcPct val="0"/>
              </a:spcAft>
            </a:pPr>
            <a:r>
              <a:rPr lang="fr-FR" sz="1600" b="1" dirty="0" smtClean="0">
                <a:latin typeface="Calibri"/>
                <a:cs typeface="Calibri"/>
              </a:rPr>
              <a:t>Critères d’évaluation</a:t>
            </a:r>
            <a:br>
              <a:rPr lang="fr-FR" sz="1600" b="1" dirty="0" smtClean="0">
                <a:latin typeface="Calibri"/>
                <a:cs typeface="Calibri"/>
              </a:rPr>
            </a:br>
            <a:endParaRPr lang="fr-FR" sz="1600" b="1" dirty="0" smtClean="0">
              <a:latin typeface="Calibri"/>
              <a:cs typeface="Calibri"/>
            </a:endParaRPr>
          </a:p>
        </p:txBody>
      </p:sp>
      <p:pic>
        <p:nvPicPr>
          <p:cNvPr id="10" name="Image 9" descr="logo loritz gris  orange.jpg"/>
          <p:cNvPicPr>
            <a:picLocks noChangeAspect="1"/>
          </p:cNvPicPr>
          <p:nvPr/>
        </p:nvPicPr>
        <p:blipFill>
          <a:blip r:embed="rId3"/>
          <a:stretch>
            <a:fillRect/>
          </a:stretch>
        </p:blipFill>
        <p:spPr>
          <a:xfrm>
            <a:off x="8008591" y="4576663"/>
            <a:ext cx="622842" cy="292789"/>
          </a:xfrm>
          <a:prstGeom prst="rect">
            <a:avLst/>
          </a:prstGeom>
        </p:spPr>
      </p:pic>
      <p:pic>
        <p:nvPicPr>
          <p:cNvPr id="11" name="Picture 4"/>
          <p:cNvPicPr>
            <a:picLocks noChangeAspect="1" noChangeArrowheads="1"/>
          </p:cNvPicPr>
          <p:nvPr/>
        </p:nvPicPr>
        <p:blipFill>
          <a:blip r:embed="rId4" cstate="print"/>
          <a:srcRect/>
          <a:stretch>
            <a:fillRect/>
          </a:stretch>
        </p:blipFill>
        <p:spPr bwMode="auto">
          <a:xfrm>
            <a:off x="2441274" y="515182"/>
            <a:ext cx="5763425" cy="40172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500" fill="hold"/>
                                        <p:tgtEl>
                                          <p:spTgt spid="8"/>
                                        </p:tgtEl>
                                        <p:attrNameLst>
                                          <p:attrName>ppt_x</p:attrName>
                                        </p:attrNameLst>
                                      </p:cBhvr>
                                      <p:tavLst>
                                        <p:tav tm="0">
                                          <p:val>
                                            <p:strVal val="#ppt_x"/>
                                          </p:val>
                                        </p:tav>
                                        <p:tav tm="100000">
                                          <p:val>
                                            <p:strVal val="#ppt_x"/>
                                          </p:val>
                                        </p:tav>
                                      </p:tavLst>
                                    </p:anim>
                                    <p:anim calcmode="lin" valueType="num">
                                      <p:cBhvr additive="base">
                                        <p:cTn id="25" dur="1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6" presetClass="entr" presetSubtype="16" fill="hold" grpId="0" nodeType="after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par>
                          <p:cTn id="30" fill="hold">
                            <p:stCondLst>
                              <p:cond delay="6500"/>
                            </p:stCondLst>
                            <p:childTnLst>
                              <p:par>
                                <p:cTn id="31" presetID="6" presetClass="entr" presetSubtype="16" fill="hold" grpId="0" nodeType="afterEffect">
                                  <p:stCondLst>
                                    <p:cond delay="100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childTnLst>
                          </p:cTn>
                        </p:par>
                        <p:par>
                          <p:cTn id="34" fill="hold">
                            <p:stCondLst>
                              <p:cond delay="9500"/>
                            </p:stCondLst>
                            <p:childTnLst>
                              <p:par>
                                <p:cTn id="35" presetID="6" presetClass="entr" presetSubtype="16" fill="hold" grpId="0" nodeType="afterEffect">
                                  <p:stCondLst>
                                    <p:cond delay="100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P spid="9" grpId="0" animBg="1"/>
      <p:bldP spid="26"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34897"/>
            <a:ext cx="8640763" cy="221266"/>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b="1" dirty="0">
              <a:solidFill>
                <a:schemeClr val="bg1"/>
              </a:solidFill>
            </a:endParaRPr>
          </a:p>
        </p:txBody>
      </p:sp>
      <p:pic>
        <p:nvPicPr>
          <p:cNvPr id="12" name="Image 11" descr="fond 1ITEC-2.jpg"/>
          <p:cNvPicPr>
            <a:picLocks noChangeAspect="1"/>
          </p:cNvPicPr>
          <p:nvPr/>
        </p:nvPicPr>
        <p:blipFill>
          <a:blip r:embed="rId3"/>
          <a:stretch>
            <a:fillRect/>
          </a:stretch>
        </p:blipFill>
        <p:spPr>
          <a:xfrm>
            <a:off x="0" y="0"/>
            <a:ext cx="8631432" cy="627881"/>
          </a:xfrm>
          <a:prstGeom prst="rect">
            <a:avLst/>
          </a:prstGeom>
        </p:spPr>
      </p:pic>
      <p:grpSp>
        <p:nvGrpSpPr>
          <p:cNvPr id="64" name="Groupe 63"/>
          <p:cNvGrpSpPr/>
          <p:nvPr/>
        </p:nvGrpSpPr>
        <p:grpSpPr>
          <a:xfrm>
            <a:off x="1" y="4634897"/>
            <a:ext cx="8631431" cy="221266"/>
            <a:chOff x="1" y="4634897"/>
            <a:chExt cx="8631431" cy="221266"/>
          </a:xfrm>
        </p:grpSpPr>
        <p:pic>
          <p:nvPicPr>
            <p:cNvPr id="65" name="Image 64" descr="logo loritz gris  orange.jpg"/>
            <p:cNvPicPr>
              <a:picLocks noChangeAspect="1"/>
            </p:cNvPicPr>
            <p:nvPr/>
          </p:nvPicPr>
          <p:blipFill>
            <a:blip r:embed="rId4"/>
            <a:stretch>
              <a:fillRect/>
            </a:stretch>
          </p:blipFill>
          <p:spPr>
            <a:xfrm>
              <a:off x="8160739" y="4634897"/>
              <a:ext cx="470693" cy="221266"/>
            </a:xfrm>
            <a:prstGeom prst="rect">
              <a:avLst/>
            </a:prstGeom>
          </p:spPr>
        </p:pic>
        <p:sp>
          <p:nvSpPr>
            <p:cNvPr id="66" name="Rectangle 65"/>
            <p:cNvSpPr/>
            <p:nvPr/>
          </p:nvSpPr>
          <p:spPr>
            <a:xfrm>
              <a:off x="1" y="4671497"/>
              <a:ext cx="8160738" cy="184666"/>
            </a:xfrm>
            <a:prstGeom prst="rect">
              <a:avLst/>
            </a:prstGeom>
            <a:noFill/>
          </p:spPr>
          <p:txBody>
            <a:bodyPr wrap="square" lIns="0" tIns="0" rIns="0" bIns="0">
              <a:spAutoFit/>
              <a:scene3d>
                <a:camera prst="orthographicFront"/>
                <a:lightRig rig="soft" dir="t">
                  <a:rot lat="0" lon="0" rev="10800000"/>
                </a:lightRig>
              </a:scene3d>
              <a:sp3d>
                <a:bevelT w="27940" h="12700"/>
                <a:contourClr>
                  <a:srgbClr val="DDDDDD"/>
                </a:contourClr>
              </a:sp3d>
            </a:bodyPr>
            <a:lstStyle/>
            <a:p>
              <a:pPr algn="ctr"/>
              <a:r>
                <a:rPr lang="fr-FR" sz="1200" b="1" cap="none" spc="150" dirty="0" smtClean="0">
                  <a:ln w="11430"/>
                  <a:solidFill>
                    <a:srgbClr val="F8F8F8"/>
                  </a:solidFill>
                  <a:effectLst>
                    <a:outerShdw blurRad="25400" algn="tl" rotWithShape="0">
                      <a:srgbClr val="000000">
                        <a:alpha val="43000"/>
                      </a:srgbClr>
                    </a:outerShdw>
                  </a:effectLst>
                </a:rPr>
                <a:t>Les Enseignements d’Exploration au lycée Henri LORITZ</a:t>
              </a:r>
              <a:endParaRPr lang="fr-FR" sz="1200" b="1" cap="none" spc="150" dirty="0">
                <a:ln w="11430"/>
                <a:solidFill>
                  <a:srgbClr val="F8F8F8"/>
                </a:solidFill>
                <a:effectLst>
                  <a:outerShdw blurRad="25400" algn="tl" rotWithShape="0">
                    <a:srgbClr val="000000">
                      <a:alpha val="43000"/>
                    </a:srgbClr>
                  </a:outerShdw>
                </a:effectLst>
              </a:endParaRPr>
            </a:p>
          </p:txBody>
        </p:sp>
      </p:grpSp>
      <p:graphicFrame>
        <p:nvGraphicFramePr>
          <p:cNvPr id="7" name="Graphique 6"/>
          <p:cNvGraphicFramePr>
            <a:graphicFrameLocks/>
          </p:cNvGraphicFramePr>
          <p:nvPr>
            <p:extLst>
              <p:ext uri="{D42A27DB-BD31-4B8C-83A1-F6EECF244321}">
                <p14:modId xmlns:p14="http://schemas.microsoft.com/office/powerpoint/2010/main" val="1683384635"/>
              </p:ext>
            </p:extLst>
          </p:nvPr>
        </p:nvGraphicFramePr>
        <p:xfrm>
          <a:off x="3597215" y="232913"/>
          <a:ext cx="5043548" cy="4623250"/>
        </p:xfrm>
        <a:graphic>
          <a:graphicData uri="http://schemas.openxmlformats.org/drawingml/2006/chart">
            <c:chart xmlns:c="http://schemas.openxmlformats.org/drawingml/2006/chart" xmlns:r="http://schemas.openxmlformats.org/officeDocument/2006/relationships" r:id="rId5"/>
          </a:graphicData>
        </a:graphic>
      </p:graphicFrame>
      <p:sp>
        <p:nvSpPr>
          <p:cNvPr id="2" name="ZoneTexte 1"/>
          <p:cNvSpPr txBox="1"/>
          <p:nvPr/>
        </p:nvSpPr>
        <p:spPr>
          <a:xfrm>
            <a:off x="120770" y="914400"/>
            <a:ext cx="4071668" cy="1569660"/>
          </a:xfrm>
          <a:prstGeom prst="rect">
            <a:avLst/>
          </a:prstGeom>
          <a:noFill/>
        </p:spPr>
        <p:txBody>
          <a:bodyPr wrap="square" rtlCol="0">
            <a:spAutoFit/>
          </a:bodyPr>
          <a:lstStyle/>
          <a:p>
            <a:pPr algn="ctr"/>
            <a:r>
              <a:rPr lang="fr-FR" sz="3200" b="1" dirty="0" smtClean="0">
                <a:solidFill>
                  <a:srgbClr val="3399FF"/>
                </a:solidFill>
              </a:rPr>
              <a:t>Répartition des effectifs de Seconde</a:t>
            </a:r>
          </a:p>
          <a:p>
            <a:pPr algn="ctr"/>
            <a:r>
              <a:rPr lang="fr-FR" sz="3200" b="1" dirty="0" smtClean="0">
                <a:solidFill>
                  <a:srgbClr val="3399FF"/>
                </a:solidFill>
              </a:rPr>
              <a:t>à la rentrée 2010</a:t>
            </a:r>
            <a:endParaRPr lang="fr-FR" sz="3200" b="1" dirty="0">
              <a:solidFill>
                <a:srgbClr val="3399FF"/>
              </a:solidFill>
            </a:endParaRPr>
          </a:p>
        </p:txBody>
      </p:sp>
      <p:sp>
        <p:nvSpPr>
          <p:cNvPr id="4" name="ZoneTexte 3"/>
          <p:cNvSpPr txBox="1"/>
          <p:nvPr/>
        </p:nvSpPr>
        <p:spPr>
          <a:xfrm>
            <a:off x="1518424" y="3828507"/>
            <a:ext cx="3243532" cy="400110"/>
          </a:xfrm>
          <a:prstGeom prst="rect">
            <a:avLst/>
          </a:prstGeom>
          <a:noFill/>
        </p:spPr>
        <p:txBody>
          <a:bodyPr wrap="square" rtlCol="0">
            <a:spAutoFit/>
          </a:bodyPr>
          <a:lstStyle/>
          <a:p>
            <a:pPr algn="ctr"/>
            <a:r>
              <a:rPr lang="fr-FR" sz="2000" b="1" dirty="0" smtClean="0">
                <a:solidFill>
                  <a:srgbClr val="FF9933"/>
                </a:solidFill>
              </a:rPr>
              <a:t>Parcours apparentés CIT+SI</a:t>
            </a:r>
            <a:endParaRPr lang="fr-FR" sz="2000" b="1" dirty="0">
              <a:solidFill>
                <a:srgbClr val="FF9933"/>
              </a:solidFill>
            </a:endParaRPr>
          </a:p>
        </p:txBody>
      </p:sp>
      <p:grpSp>
        <p:nvGrpSpPr>
          <p:cNvPr id="13" name="Groupe 12"/>
          <p:cNvGrpSpPr/>
          <p:nvPr/>
        </p:nvGrpSpPr>
        <p:grpSpPr>
          <a:xfrm>
            <a:off x="4917052" y="1312628"/>
            <a:ext cx="2236223" cy="2348267"/>
            <a:chOff x="4917052" y="1312628"/>
            <a:chExt cx="2236223" cy="2348267"/>
          </a:xfrm>
          <a:effectLst/>
        </p:grpSpPr>
        <p:sp>
          <p:nvSpPr>
            <p:cNvPr id="10" name="Arc 9"/>
            <p:cNvSpPr/>
            <p:nvPr/>
          </p:nvSpPr>
          <p:spPr>
            <a:xfrm>
              <a:off x="4917052" y="1312628"/>
              <a:ext cx="2236223" cy="2249722"/>
            </a:xfrm>
            <a:prstGeom prst="arc">
              <a:avLst>
                <a:gd name="adj1" fmla="val 16434502"/>
                <a:gd name="adj2" fmla="val 11967112"/>
              </a:avLst>
            </a:prstGeom>
            <a:noFill/>
            <a:ln w="25400">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1" name="ZoneTexte 10"/>
            <p:cNvSpPr txBox="1"/>
            <p:nvPr/>
          </p:nvSpPr>
          <p:spPr>
            <a:xfrm>
              <a:off x="6126010" y="3260785"/>
              <a:ext cx="779615" cy="400110"/>
            </a:xfrm>
            <a:prstGeom prst="rect">
              <a:avLst/>
            </a:prstGeom>
            <a:noFill/>
            <a:ln w="25400">
              <a:noFill/>
            </a:ln>
          </p:spPr>
          <p:txBody>
            <a:bodyPr wrap="square" rtlCol="0">
              <a:spAutoFit/>
            </a:bodyPr>
            <a:lstStyle/>
            <a:p>
              <a:r>
                <a:rPr lang="fr-FR" sz="2000" b="1" dirty="0" smtClean="0">
                  <a:solidFill>
                    <a:srgbClr val="C00000"/>
                  </a:solidFill>
                </a:rPr>
                <a:t>81%</a:t>
              </a:r>
              <a:endParaRPr lang="fr-FR" sz="2000" b="1" dirty="0">
                <a:solidFill>
                  <a:srgbClr val="C00000"/>
                </a:solidFill>
              </a:endParaRPr>
            </a:p>
          </p:txBody>
        </p:sp>
      </p:grpSp>
      <p:grpSp>
        <p:nvGrpSpPr>
          <p:cNvPr id="16" name="Groupe 15"/>
          <p:cNvGrpSpPr/>
          <p:nvPr/>
        </p:nvGrpSpPr>
        <p:grpSpPr>
          <a:xfrm>
            <a:off x="4543425" y="914400"/>
            <a:ext cx="3359645" cy="3143250"/>
            <a:chOff x="4543425" y="914400"/>
            <a:chExt cx="3359645" cy="3143250"/>
          </a:xfrm>
        </p:grpSpPr>
        <p:sp>
          <p:nvSpPr>
            <p:cNvPr id="14" name="Arc 13"/>
            <p:cNvSpPr/>
            <p:nvPr/>
          </p:nvSpPr>
          <p:spPr>
            <a:xfrm>
              <a:off x="4543425" y="914400"/>
              <a:ext cx="3105150" cy="3143250"/>
            </a:xfrm>
            <a:prstGeom prst="arc">
              <a:avLst>
                <a:gd name="adj1" fmla="val 14308239"/>
                <a:gd name="adj2" fmla="val 11954546"/>
              </a:avLst>
            </a:prstGeom>
            <a:ln w="25400">
              <a:solidFill>
                <a:schemeClr val="accent6">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ZoneTexte 14"/>
            <p:cNvSpPr txBox="1"/>
            <p:nvPr/>
          </p:nvSpPr>
          <p:spPr>
            <a:xfrm>
              <a:off x="7394080" y="2873405"/>
              <a:ext cx="508990" cy="307777"/>
            </a:xfrm>
            <a:prstGeom prst="rect">
              <a:avLst/>
            </a:prstGeom>
            <a:noFill/>
          </p:spPr>
          <p:txBody>
            <a:bodyPr wrap="square" lIns="0" tIns="0" rIns="0" bIns="0" rtlCol="0">
              <a:spAutoFit/>
            </a:bodyPr>
            <a:lstStyle/>
            <a:p>
              <a:pPr algn="ctr"/>
              <a:r>
                <a:rPr lang="fr-FR" sz="2000" b="1" dirty="0" smtClean="0">
                  <a:solidFill>
                    <a:schemeClr val="accent2">
                      <a:lumMod val="50000"/>
                    </a:schemeClr>
                  </a:solidFill>
                </a:rPr>
                <a:t>90%</a:t>
              </a:r>
              <a:endParaRPr lang="fr-FR" sz="2000" b="1" dirty="0">
                <a:solidFill>
                  <a:schemeClr val="accent2">
                    <a:lumMod val="50000"/>
                  </a:schemeClr>
                </a:solidFill>
              </a:endParaRPr>
            </a:p>
          </p:txBody>
        </p:sp>
      </p:grpSp>
      <p:sp>
        <p:nvSpPr>
          <p:cNvPr id="20" name="ZoneTexte 19"/>
          <p:cNvSpPr txBox="1"/>
          <p:nvPr/>
        </p:nvSpPr>
        <p:spPr>
          <a:xfrm>
            <a:off x="732522" y="4234787"/>
            <a:ext cx="4575055" cy="400110"/>
          </a:xfrm>
          <a:prstGeom prst="rect">
            <a:avLst/>
          </a:prstGeom>
          <a:noFill/>
        </p:spPr>
        <p:txBody>
          <a:bodyPr wrap="square" rtlCol="0">
            <a:spAutoFit/>
          </a:bodyPr>
          <a:lstStyle/>
          <a:p>
            <a:pPr algn="ctr"/>
            <a:r>
              <a:rPr lang="fr-FR" sz="2000" b="1" dirty="0" smtClean="0">
                <a:solidFill>
                  <a:schemeClr val="accent2">
                    <a:lumMod val="50000"/>
                  </a:schemeClr>
                </a:solidFill>
              </a:rPr>
              <a:t>Parcours basés sur SI ou domaines de SI</a:t>
            </a:r>
            <a:endParaRPr lang="fr-FR" sz="2000" b="1" dirty="0">
              <a:solidFill>
                <a:schemeClr val="accent2">
                  <a:lumMod val="50000"/>
                </a:schemeClr>
              </a:solidFill>
            </a:endParaRPr>
          </a:p>
        </p:txBody>
      </p:sp>
      <p:sp>
        <p:nvSpPr>
          <p:cNvPr id="17" name="Ellipse 16"/>
          <p:cNvSpPr/>
          <p:nvPr/>
        </p:nvSpPr>
        <p:spPr>
          <a:xfrm>
            <a:off x="1" y="2486024"/>
            <a:ext cx="4315715" cy="1342483"/>
          </a:xfrm>
          <a:prstGeom prst="ellipse">
            <a:avLst/>
          </a:prstGeom>
          <a:solidFill>
            <a:srgbClr val="99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b="1" dirty="0" smtClean="0">
                <a:solidFill>
                  <a:srgbClr val="FF0000"/>
                </a:solidFill>
              </a:rPr>
              <a:t>363 élèves inscrits dans les</a:t>
            </a:r>
          </a:p>
          <a:p>
            <a:pPr algn="ctr"/>
            <a:r>
              <a:rPr lang="fr-FR" sz="1800" b="1" dirty="0" smtClean="0">
                <a:solidFill>
                  <a:srgbClr val="FF0000"/>
                </a:solidFill>
              </a:rPr>
              <a:t>5 Parcours d’Exploration</a:t>
            </a:r>
          </a:p>
          <a:p>
            <a:pPr algn="ctr"/>
            <a:r>
              <a:rPr lang="fr-FR" sz="1800" b="1" dirty="0" smtClean="0">
                <a:solidFill>
                  <a:srgbClr val="FF0000"/>
                </a:solidFill>
              </a:rPr>
              <a:t>CIT+SI, SA, DD, MPS, </a:t>
            </a:r>
            <a:r>
              <a:rPr lang="fr-FR" sz="1800" b="1" dirty="0" err="1" smtClean="0">
                <a:solidFill>
                  <a:srgbClr val="FF0000"/>
                </a:solidFill>
              </a:rPr>
              <a:t>STNum</a:t>
            </a:r>
            <a:endParaRPr lang="fr-FR" sz="1800" b="1" dirty="0">
              <a:solidFill>
                <a:srgbClr val="FF0000"/>
              </a:solidFill>
            </a:endParaRPr>
          </a:p>
        </p:txBody>
      </p:sp>
      <p:sp>
        <p:nvSpPr>
          <p:cNvPr id="18" name="Ellipse 17"/>
          <p:cNvSpPr/>
          <p:nvPr/>
        </p:nvSpPr>
        <p:spPr>
          <a:xfrm>
            <a:off x="6248400" y="2209801"/>
            <a:ext cx="752475" cy="9713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7615219"/>
      </p:ext>
    </p:extLst>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0" fill="hold"/>
                                        <p:tgtEl>
                                          <p:spTgt spid="17"/>
                                        </p:tgtEl>
                                        <p:attrNameLst>
                                          <p:attrName>ppt_w</p:attrName>
                                        </p:attrNameLst>
                                      </p:cBhvr>
                                      <p:tavLst>
                                        <p:tav tm="0">
                                          <p:val>
                                            <p:fltVal val="0"/>
                                          </p:val>
                                        </p:tav>
                                        <p:tav tm="100000">
                                          <p:val>
                                            <p:strVal val="#ppt_w"/>
                                          </p:val>
                                        </p:tav>
                                      </p:tavLst>
                                    </p:anim>
                                    <p:anim calcmode="lin" valueType="num">
                                      <p:cBhvr>
                                        <p:cTn id="12" dur="2000" fill="hold"/>
                                        <p:tgtEl>
                                          <p:spTgt spid="17"/>
                                        </p:tgtEl>
                                        <p:attrNameLst>
                                          <p:attrName>ppt_h</p:attrName>
                                        </p:attrNameLst>
                                      </p:cBhvr>
                                      <p:tavLst>
                                        <p:tav tm="0">
                                          <p:val>
                                            <p:fltVal val="0"/>
                                          </p:val>
                                        </p:tav>
                                        <p:tav tm="100000">
                                          <p:val>
                                            <p:strVal val="#ppt_h"/>
                                          </p:val>
                                        </p:tav>
                                      </p:tavLst>
                                    </p:anim>
                                    <p:anim calcmode="lin" valueType="num">
                                      <p:cBhvr>
                                        <p:cTn id="13" dur="2000" fill="hold"/>
                                        <p:tgtEl>
                                          <p:spTgt spid="17"/>
                                        </p:tgtEl>
                                        <p:attrNameLst>
                                          <p:attrName>style.rotation</p:attrName>
                                        </p:attrNameLst>
                                      </p:cBhvr>
                                      <p:tavLst>
                                        <p:tav tm="0">
                                          <p:val>
                                            <p:fltVal val="90"/>
                                          </p:val>
                                        </p:tav>
                                        <p:tav tm="100000">
                                          <p:val>
                                            <p:fltVal val="0"/>
                                          </p:val>
                                        </p:tav>
                                      </p:tavLst>
                                    </p:anim>
                                    <p:animEffect transition="in" filter="fade">
                                      <p:cBhvr>
                                        <p:cTn id="14" dur="2000"/>
                                        <p:tgtEl>
                                          <p:spTgt spid="17"/>
                                        </p:tgtEl>
                                      </p:cBhvr>
                                    </p:animEffect>
                                  </p:childTnLst>
                                </p:cTn>
                              </p:par>
                            </p:childTnLst>
                          </p:cTn>
                        </p:par>
                        <p:par>
                          <p:cTn id="15" fill="hold">
                            <p:stCondLst>
                              <p:cond delay="3500"/>
                            </p:stCondLst>
                            <p:childTnLst>
                              <p:par>
                                <p:cTn id="16" presetID="4" presetClass="entr" presetSubtype="3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out)">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2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 calcmode="lin" valueType="num">
                                      <p:cBhvr>
                                        <p:cTn id="33" dur="2000" fill="hold"/>
                                        <p:tgtEl>
                                          <p:spTgt spid="4"/>
                                        </p:tgtEl>
                                        <p:attrNameLst>
                                          <p:attrName>style.rotation</p:attrName>
                                        </p:attrNameLst>
                                      </p:cBhvr>
                                      <p:tavLst>
                                        <p:tav tm="0">
                                          <p:val>
                                            <p:fltVal val="90"/>
                                          </p:val>
                                        </p:tav>
                                        <p:tav tm="100000">
                                          <p:val>
                                            <p:fltVal val="0"/>
                                          </p:val>
                                        </p:tav>
                                      </p:tavLst>
                                    </p:anim>
                                    <p:animEffect transition="in" filter="fade">
                                      <p:cBhvr>
                                        <p:cTn id="34" dur="2000"/>
                                        <p:tgtEl>
                                          <p:spTgt spid="4"/>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2000"/>
                                        <p:tgtEl>
                                          <p:spTgt spid="16"/>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2000" fill="hold"/>
                                        <p:tgtEl>
                                          <p:spTgt spid="20"/>
                                        </p:tgtEl>
                                        <p:attrNameLst>
                                          <p:attrName>ppt_w</p:attrName>
                                        </p:attrNameLst>
                                      </p:cBhvr>
                                      <p:tavLst>
                                        <p:tav tm="0">
                                          <p:val>
                                            <p:fltVal val="0"/>
                                          </p:val>
                                        </p:tav>
                                        <p:tav tm="100000">
                                          <p:val>
                                            <p:strVal val="#ppt_w"/>
                                          </p:val>
                                        </p:tav>
                                      </p:tavLst>
                                    </p:anim>
                                    <p:anim calcmode="lin" valueType="num">
                                      <p:cBhvr>
                                        <p:cTn id="42" dur="2000" fill="hold"/>
                                        <p:tgtEl>
                                          <p:spTgt spid="20"/>
                                        </p:tgtEl>
                                        <p:attrNameLst>
                                          <p:attrName>ppt_h</p:attrName>
                                        </p:attrNameLst>
                                      </p:cBhvr>
                                      <p:tavLst>
                                        <p:tav tm="0">
                                          <p:val>
                                            <p:fltVal val="0"/>
                                          </p:val>
                                        </p:tav>
                                        <p:tav tm="100000">
                                          <p:val>
                                            <p:strVal val="#ppt_h"/>
                                          </p:val>
                                        </p:tav>
                                      </p:tavLst>
                                    </p:anim>
                                    <p:anim calcmode="lin" valueType="num">
                                      <p:cBhvr>
                                        <p:cTn id="43" dur="2000" fill="hold"/>
                                        <p:tgtEl>
                                          <p:spTgt spid="20"/>
                                        </p:tgtEl>
                                        <p:attrNameLst>
                                          <p:attrName>style.rotation</p:attrName>
                                        </p:attrNameLst>
                                      </p:cBhvr>
                                      <p:tavLst>
                                        <p:tav tm="0">
                                          <p:val>
                                            <p:fltVal val="90"/>
                                          </p:val>
                                        </p:tav>
                                        <p:tav tm="100000">
                                          <p:val>
                                            <p:fltVal val="0"/>
                                          </p:val>
                                        </p:tav>
                                      </p:tavLst>
                                    </p:anim>
                                    <p:animEffect transition="in" filter="fade">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P spid="4" grpId="0"/>
      <p:bldP spid="20" grpId="0"/>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34897"/>
            <a:ext cx="8640763" cy="221266"/>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b="1" dirty="0">
              <a:solidFill>
                <a:schemeClr val="bg1"/>
              </a:solidFill>
            </a:endParaRPr>
          </a:p>
        </p:txBody>
      </p:sp>
      <p:pic>
        <p:nvPicPr>
          <p:cNvPr id="12" name="Image 11" descr="fond 1ITEC-2.jpg"/>
          <p:cNvPicPr>
            <a:picLocks noChangeAspect="1"/>
          </p:cNvPicPr>
          <p:nvPr/>
        </p:nvPicPr>
        <p:blipFill>
          <a:blip r:embed="rId3"/>
          <a:stretch>
            <a:fillRect/>
          </a:stretch>
        </p:blipFill>
        <p:spPr>
          <a:xfrm>
            <a:off x="0" y="0"/>
            <a:ext cx="8631432" cy="627881"/>
          </a:xfrm>
          <a:prstGeom prst="rect">
            <a:avLst/>
          </a:prstGeom>
        </p:spPr>
      </p:pic>
      <p:grpSp>
        <p:nvGrpSpPr>
          <p:cNvPr id="64" name="Groupe 63"/>
          <p:cNvGrpSpPr/>
          <p:nvPr/>
        </p:nvGrpSpPr>
        <p:grpSpPr>
          <a:xfrm>
            <a:off x="1" y="4634897"/>
            <a:ext cx="8631431" cy="221266"/>
            <a:chOff x="1" y="4634897"/>
            <a:chExt cx="8631431" cy="221266"/>
          </a:xfrm>
        </p:grpSpPr>
        <p:pic>
          <p:nvPicPr>
            <p:cNvPr id="65" name="Image 64" descr="logo loritz gris  orange.jpg"/>
            <p:cNvPicPr>
              <a:picLocks noChangeAspect="1"/>
            </p:cNvPicPr>
            <p:nvPr/>
          </p:nvPicPr>
          <p:blipFill>
            <a:blip r:embed="rId4"/>
            <a:stretch>
              <a:fillRect/>
            </a:stretch>
          </p:blipFill>
          <p:spPr>
            <a:xfrm>
              <a:off x="8160739" y="4634897"/>
              <a:ext cx="470693" cy="221266"/>
            </a:xfrm>
            <a:prstGeom prst="rect">
              <a:avLst/>
            </a:prstGeom>
          </p:spPr>
        </p:pic>
        <p:sp>
          <p:nvSpPr>
            <p:cNvPr id="66" name="Rectangle 65"/>
            <p:cNvSpPr/>
            <p:nvPr/>
          </p:nvSpPr>
          <p:spPr>
            <a:xfrm>
              <a:off x="1" y="4671497"/>
              <a:ext cx="8160738" cy="184666"/>
            </a:xfrm>
            <a:prstGeom prst="rect">
              <a:avLst/>
            </a:prstGeom>
            <a:noFill/>
          </p:spPr>
          <p:txBody>
            <a:bodyPr wrap="square" lIns="0" tIns="0" rIns="0" bIns="0">
              <a:spAutoFit/>
              <a:scene3d>
                <a:camera prst="orthographicFront"/>
                <a:lightRig rig="soft" dir="t">
                  <a:rot lat="0" lon="0" rev="10800000"/>
                </a:lightRig>
              </a:scene3d>
              <a:sp3d>
                <a:bevelT w="27940" h="12700"/>
                <a:contourClr>
                  <a:srgbClr val="DDDDDD"/>
                </a:contourClr>
              </a:sp3d>
            </a:bodyPr>
            <a:lstStyle/>
            <a:p>
              <a:pPr algn="ctr"/>
              <a:r>
                <a:rPr lang="fr-FR" sz="1200" b="1" cap="none" spc="150" dirty="0" smtClean="0">
                  <a:ln w="11430"/>
                  <a:solidFill>
                    <a:srgbClr val="F8F8F8"/>
                  </a:solidFill>
                  <a:effectLst>
                    <a:outerShdw blurRad="25400" algn="tl" rotWithShape="0">
                      <a:srgbClr val="000000">
                        <a:alpha val="43000"/>
                      </a:srgbClr>
                    </a:outerShdw>
                  </a:effectLst>
                </a:rPr>
                <a:t>Les Enseignements d’Exploration au lycée Henri LORITZ</a:t>
              </a:r>
              <a:endParaRPr lang="fr-FR" sz="1200" b="1" cap="none" spc="150" dirty="0">
                <a:ln w="11430"/>
                <a:solidFill>
                  <a:srgbClr val="F8F8F8"/>
                </a:solidFill>
                <a:effectLst>
                  <a:outerShdw blurRad="25400" algn="tl" rotWithShape="0">
                    <a:srgbClr val="000000">
                      <a:alpha val="43000"/>
                    </a:srgbClr>
                  </a:outerShdw>
                </a:effectLst>
              </a:endParaRPr>
            </a:p>
          </p:txBody>
        </p:sp>
      </p:grpSp>
      <p:sp>
        <p:nvSpPr>
          <p:cNvPr id="2" name="ZoneTexte 1"/>
          <p:cNvSpPr txBox="1"/>
          <p:nvPr/>
        </p:nvSpPr>
        <p:spPr>
          <a:xfrm>
            <a:off x="1" y="914400"/>
            <a:ext cx="4528868" cy="3662541"/>
          </a:xfrm>
          <a:prstGeom prst="rect">
            <a:avLst/>
          </a:prstGeom>
          <a:noFill/>
        </p:spPr>
        <p:txBody>
          <a:bodyPr wrap="square" rtlCol="0">
            <a:spAutoFit/>
          </a:bodyPr>
          <a:lstStyle/>
          <a:p>
            <a:pPr algn="ctr"/>
            <a:r>
              <a:rPr lang="fr-FR" sz="2800" b="1" dirty="0" smtClean="0">
                <a:solidFill>
                  <a:srgbClr val="0070C0"/>
                </a:solidFill>
              </a:rPr>
              <a:t>Répartition des intentions </a:t>
            </a:r>
            <a:r>
              <a:rPr lang="fr-FR" sz="2800" b="1" dirty="0">
                <a:solidFill>
                  <a:srgbClr val="0070C0"/>
                </a:solidFill>
              </a:rPr>
              <a:t>prévisionnelles d’orientation </a:t>
            </a:r>
            <a:r>
              <a:rPr lang="fr-FR" sz="2800" b="1" dirty="0" smtClean="0">
                <a:solidFill>
                  <a:srgbClr val="0070C0"/>
                </a:solidFill>
              </a:rPr>
              <a:t>(vœu 1)</a:t>
            </a:r>
          </a:p>
          <a:p>
            <a:pPr algn="ctr"/>
            <a:r>
              <a:rPr lang="fr-FR" sz="2800" b="1" dirty="0" smtClean="0">
                <a:solidFill>
                  <a:srgbClr val="0070C0"/>
                </a:solidFill>
              </a:rPr>
              <a:t>Mars 2011</a:t>
            </a:r>
          </a:p>
          <a:p>
            <a:endParaRPr lang="fr-FR" sz="2400" b="1" dirty="0" smtClean="0">
              <a:solidFill>
                <a:srgbClr val="0070C0"/>
              </a:solidFill>
            </a:endParaRPr>
          </a:p>
          <a:p>
            <a:pPr algn="ctr"/>
            <a:r>
              <a:rPr lang="fr-FR" sz="2400" b="1" dirty="0">
                <a:solidFill>
                  <a:srgbClr val="FF9933"/>
                </a:solidFill>
              </a:rPr>
              <a:t>p</a:t>
            </a:r>
            <a:r>
              <a:rPr lang="fr-FR" sz="2400" b="1" dirty="0" smtClean="0">
                <a:solidFill>
                  <a:srgbClr val="FF9933"/>
                </a:solidFill>
              </a:rPr>
              <a:t>our les élèves ayant suivi CIT+SI</a:t>
            </a:r>
          </a:p>
          <a:p>
            <a:pPr algn="ctr"/>
            <a:endParaRPr lang="fr-FR" sz="2400" b="1" i="1" dirty="0" smtClean="0">
              <a:solidFill>
                <a:srgbClr val="FF6600"/>
              </a:solidFill>
            </a:endParaRPr>
          </a:p>
          <a:p>
            <a:pPr algn="ctr"/>
            <a:r>
              <a:rPr lang="fr-FR" sz="2400" b="1" i="1" dirty="0" smtClean="0">
                <a:solidFill>
                  <a:schemeClr val="accent6">
                    <a:lumMod val="50000"/>
                  </a:schemeClr>
                </a:solidFill>
              </a:rPr>
              <a:t>(redoublement et réorientation éventuels non pris en compte)</a:t>
            </a:r>
            <a:endParaRPr lang="fr-FR" sz="2400" b="1" i="1" dirty="0">
              <a:solidFill>
                <a:schemeClr val="accent6">
                  <a:lumMod val="50000"/>
                </a:schemeClr>
              </a:solidFill>
            </a:endParaRPr>
          </a:p>
        </p:txBody>
      </p:sp>
      <p:graphicFrame>
        <p:nvGraphicFramePr>
          <p:cNvPr id="10" name="Graphique 9"/>
          <p:cNvGraphicFramePr>
            <a:graphicFrameLocks/>
          </p:cNvGraphicFramePr>
          <p:nvPr>
            <p:extLst>
              <p:ext uri="{D42A27DB-BD31-4B8C-83A1-F6EECF244321}">
                <p14:modId xmlns:p14="http://schemas.microsoft.com/office/powerpoint/2010/main" val="1885153951"/>
              </p:ext>
            </p:extLst>
          </p:nvPr>
        </p:nvGraphicFramePr>
        <p:xfrm>
          <a:off x="3821502" y="627882"/>
          <a:ext cx="4819261" cy="40436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0922817"/>
      </p:ext>
    </p:extLst>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500"/>
                                        <p:tgtEl>
                                          <p:spTgt spid="2">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1500"/>
                                        <p:tgtEl>
                                          <p:spTgt spid="2">
                                            <p:txEl>
                                              <p:pRg st="3" end="3"/>
                                            </p:txEl>
                                          </p:spTgt>
                                        </p:tgtEl>
                                      </p:cBhvr>
                                    </p:animEffect>
                                  </p:childTnLst>
                                </p:cTn>
                              </p:par>
                            </p:childTnLst>
                          </p:cTn>
                        </p:par>
                        <p:par>
                          <p:cTn id="16" fill="hold">
                            <p:stCondLst>
                              <p:cond delay="4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Effect transition="in" filter="fade">
                                      <p:cBhvr>
                                        <p:cTn id="21" dur="2000"/>
                                        <p:tgtEl>
                                          <p:spTgt spid="10"/>
                                        </p:tgtEl>
                                      </p:cBhvr>
                                    </p:animEffect>
                                  </p:childTnLst>
                                </p:cTn>
                              </p:par>
                            </p:childTnLst>
                          </p:cTn>
                        </p:par>
                        <p:par>
                          <p:cTn id="22" fill="hold">
                            <p:stCondLst>
                              <p:cond delay="6500"/>
                            </p:stCondLst>
                            <p:childTnLst>
                              <p:par>
                                <p:cTn id="23" presetID="22" presetClass="entr" presetSubtype="8" fill="hold" grpId="0" nodeType="after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1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p:cNvSpPr/>
          <p:nvPr/>
        </p:nvSpPr>
        <p:spPr>
          <a:xfrm rot="2654876">
            <a:off x="1879261" y="1512674"/>
            <a:ext cx="2457459" cy="1232479"/>
          </a:xfrm>
          <a:prstGeom prst="ellipse">
            <a:avLst/>
          </a:prstGeom>
          <a:solidFill>
            <a:srgbClr val="FFCC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p:nvPr/>
        </p:nvSpPr>
        <p:spPr>
          <a:xfrm>
            <a:off x="2509602" y="1584337"/>
            <a:ext cx="900000" cy="900000"/>
          </a:xfrm>
          <a:prstGeom prst="ellipse">
            <a:avLst/>
          </a:prstGeom>
          <a:solidFill>
            <a:srgbClr val="CC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CIT</a:t>
            </a:r>
            <a:endParaRPr lang="fr-FR" b="1" dirty="0"/>
          </a:p>
        </p:txBody>
      </p:sp>
      <p:sp>
        <p:nvSpPr>
          <p:cNvPr id="39" name="ZoneTexte 38"/>
          <p:cNvSpPr txBox="1"/>
          <p:nvPr/>
        </p:nvSpPr>
        <p:spPr>
          <a:xfrm>
            <a:off x="2257574" y="1237905"/>
            <a:ext cx="504056" cy="415498"/>
          </a:xfrm>
          <a:prstGeom prst="rect">
            <a:avLst/>
          </a:prstGeom>
          <a:noFill/>
        </p:spPr>
        <p:txBody>
          <a:bodyPr wrap="square" lIns="0" tIns="0" rIns="0" bIns="0" rtlCol="0">
            <a:spAutoFit/>
          </a:bodyPr>
          <a:lstStyle/>
          <a:p>
            <a:pPr algn="ctr"/>
            <a:r>
              <a:rPr lang="fr-FR" b="1" dirty="0" smtClean="0">
                <a:solidFill>
                  <a:srgbClr val="993300"/>
                </a:solidFill>
              </a:rPr>
              <a:t>CIT+SI</a:t>
            </a:r>
          </a:p>
          <a:p>
            <a:pPr algn="ctr"/>
            <a:r>
              <a:rPr lang="fr-FR" sz="1200" b="1" dirty="0" smtClean="0">
                <a:solidFill>
                  <a:srgbClr val="993300"/>
                </a:solidFill>
              </a:rPr>
              <a:t>3h</a:t>
            </a:r>
            <a:endParaRPr lang="fr-FR" sz="1200" b="1" dirty="0">
              <a:solidFill>
                <a:srgbClr val="993300"/>
              </a:solidFill>
            </a:endParaRPr>
          </a:p>
        </p:txBody>
      </p:sp>
      <p:sp>
        <p:nvSpPr>
          <p:cNvPr id="6" name="Rectangle 5"/>
          <p:cNvSpPr/>
          <p:nvPr/>
        </p:nvSpPr>
        <p:spPr>
          <a:xfrm>
            <a:off x="0" y="4634897"/>
            <a:ext cx="8640763" cy="221266"/>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b="1" dirty="0">
              <a:solidFill>
                <a:schemeClr val="bg1"/>
              </a:solidFill>
            </a:endParaRPr>
          </a:p>
        </p:txBody>
      </p:sp>
      <p:pic>
        <p:nvPicPr>
          <p:cNvPr id="12" name="Image 11" descr="fond 1ITEC-2.jpg"/>
          <p:cNvPicPr>
            <a:picLocks noChangeAspect="1"/>
          </p:cNvPicPr>
          <p:nvPr/>
        </p:nvPicPr>
        <p:blipFill>
          <a:blip r:embed="rId3"/>
          <a:stretch>
            <a:fillRect/>
          </a:stretch>
        </p:blipFill>
        <p:spPr>
          <a:xfrm>
            <a:off x="0" y="0"/>
            <a:ext cx="8631432" cy="627881"/>
          </a:xfrm>
          <a:prstGeom prst="rect">
            <a:avLst/>
          </a:prstGeom>
        </p:spPr>
      </p:pic>
      <p:grpSp>
        <p:nvGrpSpPr>
          <p:cNvPr id="64" name="Groupe 63"/>
          <p:cNvGrpSpPr/>
          <p:nvPr/>
        </p:nvGrpSpPr>
        <p:grpSpPr>
          <a:xfrm>
            <a:off x="1" y="4634897"/>
            <a:ext cx="8631431" cy="221266"/>
            <a:chOff x="1" y="4634897"/>
            <a:chExt cx="8631431" cy="221266"/>
          </a:xfrm>
        </p:grpSpPr>
        <p:pic>
          <p:nvPicPr>
            <p:cNvPr id="65" name="Image 64" descr="logo loritz gris  orange.jpg"/>
            <p:cNvPicPr>
              <a:picLocks noChangeAspect="1"/>
            </p:cNvPicPr>
            <p:nvPr/>
          </p:nvPicPr>
          <p:blipFill>
            <a:blip r:embed="rId4"/>
            <a:stretch>
              <a:fillRect/>
            </a:stretch>
          </p:blipFill>
          <p:spPr>
            <a:xfrm>
              <a:off x="8160739" y="4634897"/>
              <a:ext cx="470693" cy="221266"/>
            </a:xfrm>
            <a:prstGeom prst="rect">
              <a:avLst/>
            </a:prstGeom>
          </p:spPr>
        </p:pic>
        <p:sp>
          <p:nvSpPr>
            <p:cNvPr id="66" name="Rectangle 65"/>
            <p:cNvSpPr/>
            <p:nvPr/>
          </p:nvSpPr>
          <p:spPr>
            <a:xfrm>
              <a:off x="1" y="4671497"/>
              <a:ext cx="8160738" cy="184666"/>
            </a:xfrm>
            <a:prstGeom prst="rect">
              <a:avLst/>
            </a:prstGeom>
            <a:noFill/>
          </p:spPr>
          <p:txBody>
            <a:bodyPr wrap="square" lIns="0" tIns="0" rIns="0" bIns="0">
              <a:spAutoFit/>
              <a:scene3d>
                <a:camera prst="orthographicFront"/>
                <a:lightRig rig="soft" dir="t">
                  <a:rot lat="0" lon="0" rev="10800000"/>
                </a:lightRig>
              </a:scene3d>
              <a:sp3d>
                <a:bevelT w="27940" h="12700"/>
                <a:contourClr>
                  <a:srgbClr val="DDDDDD"/>
                </a:contourClr>
              </a:sp3d>
            </a:bodyPr>
            <a:lstStyle/>
            <a:p>
              <a:pPr algn="ctr"/>
              <a:r>
                <a:rPr lang="fr-FR" sz="1200" b="1" cap="none" spc="150" dirty="0" smtClean="0">
                  <a:ln w="11430"/>
                  <a:solidFill>
                    <a:srgbClr val="F8F8F8"/>
                  </a:solidFill>
                  <a:effectLst>
                    <a:outerShdw blurRad="25400" algn="tl" rotWithShape="0">
                      <a:srgbClr val="000000">
                        <a:alpha val="43000"/>
                      </a:srgbClr>
                    </a:outerShdw>
                  </a:effectLst>
                </a:rPr>
                <a:t>Les Enseignements d’Exploration au lycée Henri LORITZ</a:t>
              </a:r>
              <a:endParaRPr lang="fr-FR" sz="1200" b="1" cap="none" spc="150" dirty="0">
                <a:ln w="11430"/>
                <a:solidFill>
                  <a:srgbClr val="F8F8F8"/>
                </a:solidFill>
                <a:effectLst>
                  <a:outerShdw blurRad="25400" algn="tl" rotWithShape="0">
                    <a:srgbClr val="000000">
                      <a:alpha val="43000"/>
                    </a:srgbClr>
                  </a:outerShdw>
                </a:effectLst>
              </a:endParaRPr>
            </a:p>
          </p:txBody>
        </p:sp>
      </p:grpSp>
      <p:grpSp>
        <p:nvGrpSpPr>
          <p:cNvPr id="15" name="Groupe 14"/>
          <p:cNvGrpSpPr/>
          <p:nvPr/>
        </p:nvGrpSpPr>
        <p:grpSpPr>
          <a:xfrm>
            <a:off x="6363547" y="2373811"/>
            <a:ext cx="2161206" cy="1257189"/>
            <a:chOff x="5480899" y="3044870"/>
            <a:chExt cx="2161206" cy="1257189"/>
          </a:xfrm>
        </p:grpSpPr>
        <p:sp>
          <p:nvSpPr>
            <p:cNvPr id="9" name="Ellipse 8"/>
            <p:cNvSpPr/>
            <p:nvPr/>
          </p:nvSpPr>
          <p:spPr>
            <a:xfrm rot="1675527">
              <a:off x="5480899" y="3044870"/>
              <a:ext cx="2161206" cy="1257189"/>
            </a:xfrm>
            <a:prstGeom prst="ellipse">
              <a:avLst/>
            </a:prstGeom>
            <a:solidFill>
              <a:srgbClr val="CC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6768653" y="3793318"/>
              <a:ext cx="720080" cy="396044"/>
            </a:xfrm>
            <a:prstGeom prst="roundRect">
              <a:avLst/>
            </a:prstGeom>
            <a:solidFill>
              <a:srgbClr val="CC00FF"/>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smtClean="0"/>
                <a:t>SVT</a:t>
              </a:r>
              <a:endParaRPr lang="fr-FR" b="1" dirty="0"/>
            </a:p>
          </p:txBody>
        </p:sp>
        <p:sp>
          <p:nvSpPr>
            <p:cNvPr id="10" name="ZoneTexte 9"/>
            <p:cNvSpPr txBox="1"/>
            <p:nvPr/>
          </p:nvSpPr>
          <p:spPr>
            <a:xfrm rot="2869189">
              <a:off x="7015670" y="3368609"/>
              <a:ext cx="396044" cy="415498"/>
            </a:xfrm>
            <a:prstGeom prst="rect">
              <a:avLst/>
            </a:prstGeom>
            <a:noFill/>
          </p:spPr>
          <p:txBody>
            <a:bodyPr wrap="square" lIns="0" tIns="0" rIns="0" bIns="0" rtlCol="0">
              <a:spAutoFit/>
            </a:bodyPr>
            <a:lstStyle/>
            <a:p>
              <a:pPr algn="ctr"/>
              <a:r>
                <a:rPr lang="fr-FR" b="1" dirty="0" smtClean="0">
                  <a:solidFill>
                    <a:srgbClr val="660066"/>
                  </a:solidFill>
                </a:rPr>
                <a:t>MPS</a:t>
              </a:r>
              <a:r>
                <a:rPr lang="fr-FR" sz="1200" b="1" dirty="0" smtClean="0">
                  <a:solidFill>
                    <a:srgbClr val="660066"/>
                  </a:solidFill>
                </a:rPr>
                <a:t>1,5h</a:t>
              </a:r>
              <a:endParaRPr lang="fr-FR" b="1" dirty="0">
                <a:solidFill>
                  <a:srgbClr val="660066"/>
                </a:solidFill>
              </a:endParaRPr>
            </a:p>
          </p:txBody>
        </p:sp>
      </p:grpSp>
      <p:grpSp>
        <p:nvGrpSpPr>
          <p:cNvPr id="8" name="Groupe 7"/>
          <p:cNvGrpSpPr/>
          <p:nvPr/>
        </p:nvGrpSpPr>
        <p:grpSpPr>
          <a:xfrm>
            <a:off x="6499568" y="2504157"/>
            <a:ext cx="1367757" cy="693025"/>
            <a:chOff x="5616920" y="3175216"/>
            <a:chExt cx="1367757" cy="693025"/>
          </a:xfrm>
        </p:grpSpPr>
        <p:sp>
          <p:nvSpPr>
            <p:cNvPr id="7" name="Rectangle à coins arrondis 6"/>
            <p:cNvSpPr/>
            <p:nvPr/>
          </p:nvSpPr>
          <p:spPr>
            <a:xfrm>
              <a:off x="6192589" y="3472197"/>
              <a:ext cx="792088" cy="396044"/>
            </a:xfrm>
            <a:prstGeom prst="roundRect">
              <a:avLst/>
            </a:prstGeom>
            <a:solidFill>
              <a:srgbClr val="FF33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smtClean="0">
                  <a:solidFill>
                    <a:schemeClr val="tx1"/>
                  </a:solidFill>
                </a:rPr>
                <a:t>Maths</a:t>
              </a:r>
              <a:endParaRPr lang="fr-FR" b="1" dirty="0">
                <a:solidFill>
                  <a:schemeClr val="tx1"/>
                </a:solidFill>
              </a:endParaRPr>
            </a:p>
          </p:txBody>
        </p:sp>
        <p:sp>
          <p:nvSpPr>
            <p:cNvPr id="18" name="Rectangle à coins arrondis 17"/>
            <p:cNvSpPr/>
            <p:nvPr/>
          </p:nvSpPr>
          <p:spPr>
            <a:xfrm>
              <a:off x="5616920" y="3175216"/>
              <a:ext cx="720080" cy="396044"/>
            </a:xfrm>
            <a:prstGeom prst="roundRect">
              <a:avLst/>
            </a:prstGeom>
            <a:solidFill>
              <a:srgbClr val="6666FF"/>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err="1" smtClean="0">
                  <a:solidFill>
                    <a:schemeClr val="tx1"/>
                  </a:solidFill>
                </a:rPr>
                <a:t>Phys</a:t>
              </a:r>
              <a:endParaRPr lang="fr-FR" b="1" dirty="0">
                <a:solidFill>
                  <a:schemeClr val="tx1"/>
                </a:solidFill>
              </a:endParaRPr>
            </a:p>
          </p:txBody>
        </p:sp>
      </p:grpSp>
      <p:grpSp>
        <p:nvGrpSpPr>
          <p:cNvPr id="48" name="Groupe 47"/>
          <p:cNvGrpSpPr/>
          <p:nvPr/>
        </p:nvGrpSpPr>
        <p:grpSpPr>
          <a:xfrm>
            <a:off x="3031071" y="843905"/>
            <a:ext cx="3163919" cy="1939442"/>
            <a:chOff x="3031071" y="843905"/>
            <a:chExt cx="3163919" cy="1939442"/>
          </a:xfrm>
        </p:grpSpPr>
        <p:grpSp>
          <p:nvGrpSpPr>
            <p:cNvPr id="41" name="Groupe 40"/>
            <p:cNvGrpSpPr/>
            <p:nvPr/>
          </p:nvGrpSpPr>
          <p:grpSpPr>
            <a:xfrm>
              <a:off x="3031071" y="1435894"/>
              <a:ext cx="2584563" cy="1347453"/>
              <a:chOff x="3031071" y="1435894"/>
              <a:chExt cx="2584563" cy="1347453"/>
            </a:xfrm>
          </p:grpSpPr>
          <p:sp>
            <p:nvSpPr>
              <p:cNvPr id="37" name="Ellipse 36"/>
              <p:cNvSpPr/>
              <p:nvPr/>
            </p:nvSpPr>
            <p:spPr>
              <a:xfrm rot="8677883">
                <a:off x="3031071" y="1518649"/>
                <a:ext cx="2584563" cy="1264698"/>
              </a:xfrm>
              <a:prstGeom prst="ellipse">
                <a:avLst/>
              </a:prstGeom>
              <a:solidFill>
                <a:srgbClr val="333399">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ZoneTexte 42"/>
              <p:cNvSpPr txBox="1"/>
              <p:nvPr/>
            </p:nvSpPr>
            <p:spPr>
              <a:xfrm>
                <a:off x="4926849" y="1435894"/>
                <a:ext cx="252028" cy="415498"/>
              </a:xfrm>
              <a:prstGeom prst="rect">
                <a:avLst/>
              </a:prstGeom>
              <a:noFill/>
            </p:spPr>
            <p:txBody>
              <a:bodyPr wrap="square" lIns="0" tIns="0" rIns="0" bIns="0" rtlCol="0">
                <a:spAutoFit/>
              </a:bodyPr>
              <a:lstStyle/>
              <a:p>
                <a:pPr algn="ctr"/>
                <a:r>
                  <a:rPr lang="fr-FR" b="1" dirty="0" smtClean="0">
                    <a:solidFill>
                      <a:srgbClr val="333399"/>
                    </a:solidFill>
                  </a:rPr>
                  <a:t>SA</a:t>
                </a:r>
              </a:p>
              <a:p>
                <a:pPr algn="ctr"/>
                <a:r>
                  <a:rPr lang="fr-FR" sz="1200" b="1" dirty="0" smtClean="0">
                    <a:solidFill>
                      <a:srgbClr val="333399"/>
                    </a:solidFill>
                  </a:rPr>
                  <a:t>3h</a:t>
                </a:r>
                <a:endParaRPr lang="fr-FR" sz="1200" b="1" dirty="0">
                  <a:solidFill>
                    <a:srgbClr val="333399"/>
                  </a:solidFill>
                </a:endParaRPr>
              </a:p>
            </p:txBody>
          </p:sp>
          <p:sp>
            <p:nvSpPr>
              <p:cNvPr id="33" name="Rectangle à coins arrondis 32"/>
              <p:cNvSpPr/>
              <p:nvPr/>
            </p:nvSpPr>
            <p:spPr>
              <a:xfrm>
                <a:off x="3931901" y="1976784"/>
                <a:ext cx="720080" cy="396044"/>
              </a:xfrm>
              <a:prstGeom prst="roundRect">
                <a:avLst/>
              </a:prstGeom>
              <a:solidFill>
                <a:srgbClr val="9966FF"/>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err="1" smtClean="0"/>
                  <a:t>Phys</a:t>
                </a:r>
                <a:endParaRPr lang="fr-FR" b="1" dirty="0"/>
              </a:p>
            </p:txBody>
          </p:sp>
        </p:grpSp>
        <p:sp>
          <p:nvSpPr>
            <p:cNvPr id="50" name="ZoneTexte 49"/>
            <p:cNvSpPr txBox="1"/>
            <p:nvPr/>
          </p:nvSpPr>
          <p:spPr>
            <a:xfrm>
              <a:off x="3617897" y="843905"/>
              <a:ext cx="2577093" cy="461665"/>
            </a:xfrm>
            <a:prstGeom prst="rect">
              <a:avLst/>
            </a:prstGeom>
            <a:noFill/>
          </p:spPr>
          <p:txBody>
            <a:bodyPr wrap="square" lIns="0" tIns="0" rIns="0" bIns="0" rtlCol="0">
              <a:spAutoFit/>
            </a:bodyPr>
            <a:lstStyle/>
            <a:p>
              <a:pPr algn="ctr"/>
              <a:r>
                <a:rPr lang="fr-FR" b="1" i="1" dirty="0" smtClean="0">
                  <a:solidFill>
                    <a:srgbClr val="333399"/>
                  </a:solidFill>
                </a:rPr>
                <a:t>S</a:t>
              </a:r>
              <a:r>
                <a:rPr lang="fr-FR" i="1" dirty="0" smtClean="0">
                  <a:solidFill>
                    <a:srgbClr val="333399"/>
                  </a:solidFill>
                </a:rPr>
                <a:t>ciences </a:t>
              </a:r>
              <a:r>
                <a:rPr lang="fr-FR" b="1" i="1" dirty="0" smtClean="0">
                  <a:solidFill>
                    <a:srgbClr val="333399"/>
                  </a:solidFill>
                </a:rPr>
                <a:t>A</a:t>
              </a:r>
              <a:r>
                <a:rPr lang="fr-FR" i="1" dirty="0" smtClean="0">
                  <a:solidFill>
                    <a:srgbClr val="333399"/>
                  </a:solidFill>
                </a:rPr>
                <a:t>ppliquées</a:t>
              </a:r>
            </a:p>
            <a:p>
              <a:pPr algn="ctr"/>
              <a:r>
                <a:rPr lang="fr-FR" b="1" i="1" dirty="0" smtClean="0">
                  <a:solidFill>
                    <a:srgbClr val="333399"/>
                  </a:solidFill>
                </a:rPr>
                <a:t>Parcours Expérimental de </a:t>
              </a:r>
              <a:r>
                <a:rPr lang="fr-FR" b="1" i="1" dirty="0" smtClean="0">
                  <a:solidFill>
                    <a:srgbClr val="C00000"/>
                  </a:solidFill>
                </a:rPr>
                <a:t>CIT+SI</a:t>
              </a:r>
              <a:endParaRPr lang="fr-FR" sz="1200" b="1" i="1" dirty="0">
                <a:solidFill>
                  <a:srgbClr val="C00000"/>
                </a:solidFill>
              </a:endParaRPr>
            </a:p>
          </p:txBody>
        </p:sp>
      </p:grpSp>
      <p:grpSp>
        <p:nvGrpSpPr>
          <p:cNvPr id="53" name="Groupe 52"/>
          <p:cNvGrpSpPr/>
          <p:nvPr/>
        </p:nvGrpSpPr>
        <p:grpSpPr>
          <a:xfrm>
            <a:off x="71333" y="2173453"/>
            <a:ext cx="4690362" cy="2466870"/>
            <a:chOff x="71333" y="2173453"/>
            <a:chExt cx="4690362" cy="2466870"/>
          </a:xfrm>
        </p:grpSpPr>
        <p:grpSp>
          <p:nvGrpSpPr>
            <p:cNvPr id="42" name="Groupe 41"/>
            <p:cNvGrpSpPr/>
            <p:nvPr/>
          </p:nvGrpSpPr>
          <p:grpSpPr>
            <a:xfrm>
              <a:off x="3024241" y="2173453"/>
              <a:ext cx="1224135" cy="2270851"/>
              <a:chOff x="3024241" y="2173453"/>
              <a:chExt cx="1224135" cy="2270851"/>
            </a:xfrm>
          </p:grpSpPr>
          <p:sp>
            <p:nvSpPr>
              <p:cNvPr id="38" name="Ellipse 37"/>
              <p:cNvSpPr/>
              <p:nvPr/>
            </p:nvSpPr>
            <p:spPr>
              <a:xfrm rot="16200000">
                <a:off x="2500883" y="2696811"/>
                <a:ext cx="2270851" cy="1224135"/>
              </a:xfrm>
              <a:prstGeom prst="ellipse">
                <a:avLst/>
              </a:prstGeom>
              <a:solidFill>
                <a:srgbClr val="99FF33">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3321233" y="3140923"/>
                <a:ext cx="720080" cy="396044"/>
              </a:xfrm>
              <a:prstGeom prst="roundRect">
                <a:avLst/>
              </a:prstGeom>
              <a:solidFill>
                <a:srgbClr val="99CC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err="1" smtClean="0"/>
                  <a:t>SEnv</a:t>
                </a:r>
                <a:endParaRPr lang="fr-FR" b="1" dirty="0"/>
              </a:p>
            </p:txBody>
          </p:sp>
          <p:sp>
            <p:nvSpPr>
              <p:cNvPr id="44" name="ZoneTexte 43"/>
              <p:cNvSpPr txBox="1"/>
              <p:nvPr/>
            </p:nvSpPr>
            <p:spPr>
              <a:xfrm>
                <a:off x="3485817" y="3940249"/>
                <a:ext cx="281279" cy="415498"/>
              </a:xfrm>
              <a:prstGeom prst="rect">
                <a:avLst/>
              </a:prstGeom>
              <a:noFill/>
            </p:spPr>
            <p:txBody>
              <a:bodyPr wrap="square" lIns="0" tIns="0" rIns="0" bIns="0" rtlCol="0">
                <a:spAutoFit/>
              </a:bodyPr>
              <a:lstStyle/>
              <a:p>
                <a:pPr algn="ctr"/>
                <a:r>
                  <a:rPr lang="fr-FR" b="1" dirty="0" smtClean="0">
                    <a:solidFill>
                      <a:srgbClr val="006600"/>
                    </a:solidFill>
                  </a:rPr>
                  <a:t>DD</a:t>
                </a:r>
              </a:p>
              <a:p>
                <a:pPr algn="ctr"/>
                <a:r>
                  <a:rPr lang="fr-FR" sz="1200" b="1" dirty="0" smtClean="0">
                    <a:solidFill>
                      <a:srgbClr val="006600"/>
                    </a:solidFill>
                  </a:rPr>
                  <a:t>3h</a:t>
                </a:r>
                <a:endParaRPr lang="fr-FR" sz="1200" b="1" dirty="0">
                  <a:solidFill>
                    <a:srgbClr val="006600"/>
                  </a:solidFill>
                </a:endParaRPr>
              </a:p>
            </p:txBody>
          </p:sp>
        </p:grpSp>
        <p:sp>
          <p:nvSpPr>
            <p:cNvPr id="49" name="ZoneTexte 48"/>
            <p:cNvSpPr txBox="1"/>
            <p:nvPr/>
          </p:nvSpPr>
          <p:spPr>
            <a:xfrm>
              <a:off x="71333" y="3427707"/>
              <a:ext cx="2888269" cy="230832"/>
            </a:xfrm>
            <a:prstGeom prst="rect">
              <a:avLst/>
            </a:prstGeom>
            <a:noFill/>
          </p:spPr>
          <p:txBody>
            <a:bodyPr wrap="square" lIns="0" tIns="0" rIns="0" bIns="0" rtlCol="0">
              <a:spAutoFit/>
            </a:bodyPr>
            <a:lstStyle/>
            <a:p>
              <a:pPr algn="ctr"/>
              <a:r>
                <a:rPr lang="fr-FR" b="1" dirty="0" err="1" smtClean="0"/>
                <a:t>SEnv</a:t>
              </a:r>
              <a:r>
                <a:rPr lang="fr-FR" dirty="0" smtClean="0"/>
                <a:t> : </a:t>
              </a:r>
              <a:r>
                <a:rPr lang="fr-FR" b="1" dirty="0" smtClean="0"/>
                <a:t>S</a:t>
              </a:r>
              <a:r>
                <a:rPr lang="fr-FR" dirty="0" smtClean="0"/>
                <a:t>ciences </a:t>
              </a:r>
              <a:r>
                <a:rPr lang="fr-FR" b="1" dirty="0" smtClean="0"/>
                <a:t>Env</a:t>
              </a:r>
              <a:r>
                <a:rPr lang="fr-FR" dirty="0" smtClean="0"/>
                <a:t>ironnementales</a:t>
              </a:r>
              <a:endParaRPr lang="fr-FR" dirty="0"/>
            </a:p>
          </p:txBody>
        </p:sp>
        <p:sp>
          <p:nvSpPr>
            <p:cNvPr id="51" name="ZoneTexte 50"/>
            <p:cNvSpPr txBox="1"/>
            <p:nvPr/>
          </p:nvSpPr>
          <p:spPr>
            <a:xfrm>
              <a:off x="71333" y="4409491"/>
              <a:ext cx="4690362" cy="230832"/>
            </a:xfrm>
            <a:prstGeom prst="rect">
              <a:avLst/>
            </a:prstGeom>
            <a:noFill/>
          </p:spPr>
          <p:txBody>
            <a:bodyPr wrap="square" lIns="0" tIns="0" rIns="0" bIns="0" rtlCol="0">
              <a:spAutoFit/>
            </a:bodyPr>
            <a:lstStyle/>
            <a:p>
              <a:pPr algn="ctr"/>
              <a:r>
                <a:rPr lang="fr-FR" b="1" i="1" dirty="0" smtClean="0">
                  <a:solidFill>
                    <a:srgbClr val="006600"/>
                  </a:solidFill>
                </a:rPr>
                <a:t>D</a:t>
              </a:r>
              <a:r>
                <a:rPr lang="fr-FR" i="1" dirty="0" smtClean="0">
                  <a:solidFill>
                    <a:srgbClr val="006600"/>
                  </a:solidFill>
                </a:rPr>
                <a:t>éveloppement </a:t>
              </a:r>
              <a:r>
                <a:rPr lang="fr-FR" b="1" i="1" dirty="0" smtClean="0">
                  <a:solidFill>
                    <a:srgbClr val="006600"/>
                  </a:solidFill>
                </a:rPr>
                <a:t>D</a:t>
              </a:r>
              <a:r>
                <a:rPr lang="fr-FR" i="1" dirty="0" smtClean="0">
                  <a:solidFill>
                    <a:srgbClr val="006600"/>
                  </a:solidFill>
                </a:rPr>
                <a:t>urable</a:t>
              </a:r>
              <a:r>
                <a:rPr lang="fr-FR" b="1" i="1" dirty="0" smtClean="0">
                  <a:solidFill>
                    <a:srgbClr val="006600"/>
                  </a:solidFill>
                </a:rPr>
                <a:t> Parcours Expérimental de </a:t>
              </a:r>
              <a:r>
                <a:rPr lang="fr-FR" b="1" i="1" dirty="0" smtClean="0">
                  <a:solidFill>
                    <a:srgbClr val="C00000"/>
                  </a:solidFill>
                </a:rPr>
                <a:t>CIT+SI</a:t>
              </a:r>
              <a:endParaRPr lang="fr-FR" sz="1200" b="1" i="1" dirty="0">
                <a:solidFill>
                  <a:srgbClr val="C00000"/>
                </a:solidFill>
              </a:endParaRPr>
            </a:p>
          </p:txBody>
        </p:sp>
      </p:grpSp>
      <p:grpSp>
        <p:nvGrpSpPr>
          <p:cNvPr id="47" name="Groupe 46"/>
          <p:cNvGrpSpPr/>
          <p:nvPr/>
        </p:nvGrpSpPr>
        <p:grpSpPr>
          <a:xfrm>
            <a:off x="5544517" y="1560012"/>
            <a:ext cx="3086914" cy="3063442"/>
            <a:chOff x="5544517" y="1560012"/>
            <a:chExt cx="3086914" cy="3063442"/>
          </a:xfrm>
        </p:grpSpPr>
        <p:grpSp>
          <p:nvGrpSpPr>
            <p:cNvPr id="22" name="Groupe 21"/>
            <p:cNvGrpSpPr/>
            <p:nvPr/>
          </p:nvGrpSpPr>
          <p:grpSpPr>
            <a:xfrm>
              <a:off x="5799817" y="2067048"/>
              <a:ext cx="2182552" cy="1252284"/>
              <a:chOff x="4917169" y="2738107"/>
              <a:chExt cx="2182552" cy="1252284"/>
            </a:xfrm>
          </p:grpSpPr>
          <p:sp>
            <p:nvSpPr>
              <p:cNvPr id="21" name="Ellipse 20"/>
              <p:cNvSpPr/>
              <p:nvPr/>
            </p:nvSpPr>
            <p:spPr>
              <a:xfrm rot="1601197">
                <a:off x="4917169" y="2738107"/>
                <a:ext cx="2182552" cy="1252284"/>
              </a:xfrm>
              <a:prstGeom prst="ellipse">
                <a:avLst/>
              </a:prstGeom>
              <a:solidFill>
                <a:srgbClr val="009999">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5040461" y="2860129"/>
                <a:ext cx="720080" cy="396044"/>
              </a:xfrm>
              <a:prstGeom prst="roundRect">
                <a:avLst/>
              </a:prstGeom>
              <a:solidFill>
                <a:srgbClr val="009999"/>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smtClean="0"/>
                  <a:t>IR</a:t>
                </a:r>
                <a:endParaRPr lang="fr-FR" b="1" dirty="0"/>
              </a:p>
            </p:txBody>
          </p:sp>
          <p:sp>
            <p:nvSpPr>
              <p:cNvPr id="25" name="ZoneTexte 24"/>
              <p:cNvSpPr txBox="1"/>
              <p:nvPr/>
            </p:nvSpPr>
            <p:spPr>
              <a:xfrm rot="2348227">
                <a:off x="5141239" y="3355020"/>
                <a:ext cx="605220" cy="415498"/>
              </a:xfrm>
              <a:prstGeom prst="rect">
                <a:avLst/>
              </a:prstGeom>
              <a:noFill/>
            </p:spPr>
            <p:txBody>
              <a:bodyPr wrap="square" lIns="0" tIns="0" rIns="0" bIns="0" rtlCol="0">
                <a:spAutoFit/>
              </a:bodyPr>
              <a:lstStyle/>
              <a:p>
                <a:pPr algn="ctr"/>
                <a:r>
                  <a:rPr lang="fr-FR" b="1" dirty="0" err="1" smtClean="0">
                    <a:solidFill>
                      <a:srgbClr val="003366"/>
                    </a:solidFill>
                  </a:rPr>
                  <a:t>STNum</a:t>
                </a:r>
                <a:r>
                  <a:rPr lang="fr-FR" b="1" dirty="0" smtClean="0">
                    <a:solidFill>
                      <a:srgbClr val="003366"/>
                    </a:solidFill>
                  </a:rPr>
                  <a:t> </a:t>
                </a:r>
                <a:r>
                  <a:rPr lang="fr-FR" sz="1200" b="1" dirty="0" smtClean="0">
                    <a:solidFill>
                      <a:srgbClr val="003366"/>
                    </a:solidFill>
                  </a:rPr>
                  <a:t>1,5h</a:t>
                </a:r>
                <a:endParaRPr lang="fr-FR" b="1" dirty="0">
                  <a:solidFill>
                    <a:srgbClr val="003366"/>
                  </a:solidFill>
                </a:endParaRPr>
              </a:p>
            </p:txBody>
          </p:sp>
        </p:grpSp>
        <p:sp>
          <p:nvSpPr>
            <p:cNvPr id="45" name="ZoneTexte 44"/>
            <p:cNvSpPr txBox="1"/>
            <p:nvPr/>
          </p:nvSpPr>
          <p:spPr>
            <a:xfrm>
              <a:off x="5743162" y="4300289"/>
              <a:ext cx="2888269" cy="323165"/>
            </a:xfrm>
            <a:prstGeom prst="rect">
              <a:avLst/>
            </a:prstGeom>
            <a:noFill/>
          </p:spPr>
          <p:txBody>
            <a:bodyPr wrap="square" rtlCol="0">
              <a:spAutoFit/>
            </a:bodyPr>
            <a:lstStyle/>
            <a:p>
              <a:r>
                <a:rPr lang="fr-FR" b="1" dirty="0" smtClean="0"/>
                <a:t>IR</a:t>
              </a:r>
              <a:r>
                <a:rPr lang="fr-FR" dirty="0" smtClean="0"/>
                <a:t> : </a:t>
              </a:r>
              <a:r>
                <a:rPr lang="fr-FR" b="1" dirty="0" smtClean="0"/>
                <a:t>I</a:t>
              </a:r>
              <a:r>
                <a:rPr lang="fr-FR" dirty="0" smtClean="0"/>
                <a:t>nformatique et </a:t>
              </a:r>
              <a:r>
                <a:rPr lang="fr-FR" b="1" dirty="0" smtClean="0"/>
                <a:t>R</a:t>
              </a:r>
              <a:r>
                <a:rPr lang="fr-FR" dirty="0" smtClean="0"/>
                <a:t>éseaux</a:t>
              </a:r>
              <a:endParaRPr lang="fr-FR" dirty="0"/>
            </a:p>
          </p:txBody>
        </p:sp>
        <p:sp>
          <p:nvSpPr>
            <p:cNvPr id="52" name="ZoneTexte 51"/>
            <p:cNvSpPr txBox="1"/>
            <p:nvPr/>
          </p:nvSpPr>
          <p:spPr>
            <a:xfrm>
              <a:off x="5544517" y="1560012"/>
              <a:ext cx="3086914" cy="461665"/>
            </a:xfrm>
            <a:prstGeom prst="rect">
              <a:avLst/>
            </a:prstGeom>
            <a:noFill/>
          </p:spPr>
          <p:txBody>
            <a:bodyPr wrap="square" lIns="0" tIns="0" rIns="0" bIns="0" rtlCol="0">
              <a:spAutoFit/>
            </a:bodyPr>
            <a:lstStyle/>
            <a:p>
              <a:pPr algn="ctr"/>
              <a:r>
                <a:rPr lang="fr-FR" b="1" i="1" dirty="0" smtClean="0">
                  <a:solidFill>
                    <a:srgbClr val="3366FF"/>
                  </a:solidFill>
                </a:rPr>
                <a:t>S</a:t>
              </a:r>
              <a:r>
                <a:rPr lang="fr-FR" i="1" dirty="0" smtClean="0">
                  <a:solidFill>
                    <a:srgbClr val="3366FF"/>
                  </a:solidFill>
                </a:rPr>
                <a:t>ciences et </a:t>
              </a:r>
              <a:r>
                <a:rPr lang="fr-FR" b="1" i="1" dirty="0" smtClean="0">
                  <a:solidFill>
                    <a:srgbClr val="3366FF"/>
                  </a:solidFill>
                </a:rPr>
                <a:t>T</a:t>
              </a:r>
              <a:r>
                <a:rPr lang="fr-FR" i="1" dirty="0" smtClean="0">
                  <a:solidFill>
                    <a:srgbClr val="3366FF"/>
                  </a:solidFill>
                </a:rPr>
                <a:t>echniques du </a:t>
              </a:r>
              <a:r>
                <a:rPr lang="fr-FR" b="1" i="1" dirty="0" smtClean="0">
                  <a:solidFill>
                    <a:srgbClr val="3366FF"/>
                  </a:solidFill>
                </a:rPr>
                <a:t>Num</a:t>
              </a:r>
              <a:r>
                <a:rPr lang="fr-FR" i="1" dirty="0" smtClean="0">
                  <a:solidFill>
                    <a:srgbClr val="3366FF"/>
                  </a:solidFill>
                </a:rPr>
                <a:t>érique</a:t>
              </a:r>
            </a:p>
            <a:p>
              <a:pPr algn="ctr"/>
              <a:r>
                <a:rPr lang="fr-FR" b="1" i="1" dirty="0" smtClean="0">
                  <a:solidFill>
                    <a:srgbClr val="3366FF"/>
                  </a:solidFill>
                </a:rPr>
                <a:t>Parcours Expérimental de </a:t>
              </a:r>
              <a:r>
                <a:rPr lang="fr-FR" b="1" i="1" dirty="0" smtClean="0">
                  <a:solidFill>
                    <a:srgbClr val="660066"/>
                  </a:solidFill>
                </a:rPr>
                <a:t>MPS</a:t>
              </a:r>
              <a:endParaRPr lang="fr-FR" b="1" i="1" dirty="0">
                <a:solidFill>
                  <a:srgbClr val="660066"/>
                </a:solidFill>
              </a:endParaRPr>
            </a:p>
          </p:txBody>
        </p:sp>
      </p:grpSp>
      <p:sp>
        <p:nvSpPr>
          <p:cNvPr id="5" name="Ellipse 4"/>
          <p:cNvSpPr/>
          <p:nvPr/>
        </p:nvSpPr>
        <p:spPr>
          <a:xfrm>
            <a:off x="3176457" y="2228026"/>
            <a:ext cx="900000" cy="900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SI</a:t>
            </a:r>
            <a:endParaRPr lang="fr-FR" b="1" dirty="0"/>
          </a:p>
        </p:txBody>
      </p:sp>
      <p:grpSp>
        <p:nvGrpSpPr>
          <p:cNvPr id="31" name="Groupe 30"/>
          <p:cNvGrpSpPr/>
          <p:nvPr/>
        </p:nvGrpSpPr>
        <p:grpSpPr>
          <a:xfrm>
            <a:off x="143410" y="587724"/>
            <a:ext cx="1713850" cy="2131357"/>
            <a:chOff x="143410" y="587724"/>
            <a:chExt cx="1713850" cy="2131357"/>
          </a:xfrm>
        </p:grpSpPr>
        <p:grpSp>
          <p:nvGrpSpPr>
            <p:cNvPr id="26" name="Groupe 25"/>
            <p:cNvGrpSpPr/>
            <p:nvPr/>
          </p:nvGrpSpPr>
          <p:grpSpPr>
            <a:xfrm>
              <a:off x="143410" y="587724"/>
              <a:ext cx="1236237" cy="2131357"/>
              <a:chOff x="151419" y="607288"/>
              <a:chExt cx="1236237" cy="2131357"/>
            </a:xfrm>
          </p:grpSpPr>
          <p:sp>
            <p:nvSpPr>
              <p:cNvPr id="14" name="Organigramme : Disque magnétique 13"/>
              <p:cNvSpPr/>
              <p:nvPr/>
            </p:nvSpPr>
            <p:spPr>
              <a:xfrm rot="18937946">
                <a:off x="638364" y="607288"/>
                <a:ext cx="749292" cy="2131357"/>
              </a:xfrm>
              <a:prstGeom prst="flowChartMagneticDisk">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16" name="ZoneTexte 15"/>
              <p:cNvSpPr txBox="1"/>
              <p:nvPr/>
            </p:nvSpPr>
            <p:spPr>
              <a:xfrm>
                <a:off x="151419" y="843905"/>
                <a:ext cx="665187" cy="553998"/>
              </a:xfrm>
              <a:prstGeom prst="rect">
                <a:avLst/>
              </a:prstGeom>
              <a:noFill/>
            </p:spPr>
            <p:txBody>
              <a:bodyPr wrap="square" rtlCol="0">
                <a:spAutoFit/>
              </a:bodyPr>
              <a:lstStyle/>
              <a:p>
                <a:pPr algn="ctr"/>
                <a:r>
                  <a:rPr lang="fr-FR" b="1" dirty="0" smtClean="0">
                    <a:solidFill>
                      <a:schemeClr val="bg1"/>
                    </a:solidFill>
                  </a:rPr>
                  <a:t>Bac</a:t>
                </a:r>
              </a:p>
              <a:p>
                <a:pPr algn="ctr"/>
                <a:r>
                  <a:rPr lang="fr-FR" b="1" dirty="0" smtClean="0">
                    <a:solidFill>
                      <a:schemeClr val="bg1"/>
                    </a:solidFill>
                  </a:rPr>
                  <a:t>STI2D</a:t>
                </a:r>
                <a:endParaRPr lang="fr-FR" b="1" dirty="0">
                  <a:solidFill>
                    <a:schemeClr val="bg1"/>
                  </a:solidFill>
                </a:endParaRPr>
              </a:p>
            </p:txBody>
          </p:sp>
        </p:grpSp>
        <p:grpSp>
          <p:nvGrpSpPr>
            <p:cNvPr id="23" name="Groupe 22"/>
            <p:cNvGrpSpPr/>
            <p:nvPr/>
          </p:nvGrpSpPr>
          <p:grpSpPr>
            <a:xfrm>
              <a:off x="183961" y="837786"/>
              <a:ext cx="1673299" cy="1613483"/>
              <a:chOff x="1296045" y="756101"/>
              <a:chExt cx="1673299" cy="1613483"/>
            </a:xfrm>
          </p:grpSpPr>
          <p:sp>
            <p:nvSpPr>
              <p:cNvPr id="3" name="Ellipse 2"/>
              <p:cNvSpPr/>
              <p:nvPr/>
            </p:nvSpPr>
            <p:spPr>
              <a:xfrm>
                <a:off x="1674015" y="1141636"/>
                <a:ext cx="563489" cy="484830"/>
              </a:xfrm>
              <a:prstGeom prst="ellipse">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b="1" dirty="0" smtClean="0"/>
                  <a:t>ITEC</a:t>
                </a:r>
                <a:endParaRPr lang="fr-FR" sz="1100" b="1" dirty="0"/>
              </a:p>
            </p:txBody>
          </p:sp>
          <p:sp>
            <p:nvSpPr>
              <p:cNvPr id="27" name="Ellipse 26"/>
              <p:cNvSpPr/>
              <p:nvPr/>
            </p:nvSpPr>
            <p:spPr>
              <a:xfrm>
                <a:off x="2054609" y="1531489"/>
                <a:ext cx="499095" cy="476436"/>
              </a:xfrm>
              <a:prstGeom prst="ellipse">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b="1" dirty="0" smtClean="0"/>
                  <a:t>EE</a:t>
                </a:r>
                <a:endParaRPr lang="fr-FR" sz="1100" b="1" dirty="0"/>
              </a:p>
            </p:txBody>
          </p:sp>
          <p:sp>
            <p:nvSpPr>
              <p:cNvPr id="28" name="Ellipse 27"/>
              <p:cNvSpPr/>
              <p:nvPr/>
            </p:nvSpPr>
            <p:spPr>
              <a:xfrm>
                <a:off x="2387874" y="1909916"/>
                <a:ext cx="497751" cy="459668"/>
              </a:xfrm>
              <a:prstGeom prst="ellipse">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b="1" dirty="0" smtClean="0"/>
                  <a:t>SIN</a:t>
                </a:r>
                <a:endParaRPr lang="fr-FR" sz="1100" b="1" dirty="0"/>
              </a:p>
            </p:txBody>
          </p:sp>
          <p:sp>
            <p:nvSpPr>
              <p:cNvPr id="29" name="Ellipse 28"/>
              <p:cNvSpPr/>
              <p:nvPr/>
            </p:nvSpPr>
            <p:spPr>
              <a:xfrm>
                <a:off x="2304157" y="756101"/>
                <a:ext cx="665187" cy="648072"/>
              </a:xfrm>
              <a:prstGeom prst="ellipse">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b="1" dirty="0" smtClean="0"/>
                  <a:t>Bac</a:t>
                </a:r>
              </a:p>
              <a:p>
                <a:pPr algn="ctr"/>
                <a:r>
                  <a:rPr lang="fr-FR" sz="1100" b="1" dirty="0" smtClean="0"/>
                  <a:t>S</a:t>
                </a:r>
              </a:p>
              <a:p>
                <a:pPr algn="ctr"/>
                <a:r>
                  <a:rPr lang="fr-FR" sz="1100" b="1" dirty="0" smtClean="0"/>
                  <a:t>SVT</a:t>
                </a:r>
                <a:endParaRPr lang="fr-FR" sz="1100" b="1" dirty="0"/>
              </a:p>
            </p:txBody>
          </p:sp>
          <p:sp>
            <p:nvSpPr>
              <p:cNvPr id="30" name="Ellipse 29"/>
              <p:cNvSpPr/>
              <p:nvPr/>
            </p:nvSpPr>
            <p:spPr>
              <a:xfrm>
                <a:off x="1296045" y="1708001"/>
                <a:ext cx="665187" cy="648072"/>
              </a:xfrm>
              <a:prstGeom prst="ellipse">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b="1" dirty="0" smtClean="0"/>
                  <a:t>Bac</a:t>
                </a:r>
              </a:p>
              <a:p>
                <a:pPr algn="ctr"/>
                <a:r>
                  <a:rPr lang="fr-FR" sz="1100" b="1" dirty="0" smtClean="0"/>
                  <a:t>S</a:t>
                </a:r>
              </a:p>
              <a:p>
                <a:pPr algn="ctr"/>
                <a:r>
                  <a:rPr lang="fr-FR" sz="1100" b="1" dirty="0" smtClean="0"/>
                  <a:t>SI</a:t>
                </a:r>
                <a:endParaRPr lang="fr-FR" sz="1100" b="1" dirty="0"/>
              </a:p>
            </p:txBody>
          </p:sp>
        </p:grpSp>
      </p:grpSp>
    </p:spTree>
    <p:extLst>
      <p:ext uri="{BB962C8B-B14F-4D97-AF65-F5344CB8AC3E}">
        <p14:creationId xmlns:p14="http://schemas.microsoft.com/office/powerpoint/2010/main" val="3330261738"/>
      </p:ext>
    </p:extLst>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ppt_x"/>
                                          </p:val>
                                        </p:tav>
                                        <p:tav tm="100000">
                                          <p:val>
                                            <p:strVal val="#ppt_x"/>
                                          </p:val>
                                        </p:tav>
                                      </p:tavLst>
                                    </p:anim>
                                    <p:anim calcmode="lin" valueType="num">
                                      <p:cBhvr additive="base">
                                        <p:cTn id="8" dur="20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4000"/>
                            </p:stCondLst>
                            <p:childTnLst>
                              <p:par>
                                <p:cTn id="14" presetID="21"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circle(in)">
                                      <p:cBhvr>
                                        <p:cTn id="25" dur="2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circle(in)">
                                      <p:cBhvr>
                                        <p:cTn id="30" dur="20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circle(in)">
                                      <p:cBhvr>
                                        <p:cTn id="35" dur="20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heel(1)">
                                      <p:cBhvr>
                                        <p:cTn id="40" dur="20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2000"/>
                                        <p:tgtEl>
                                          <p:spTgt spid="24"/>
                                        </p:tgtEl>
                                      </p:cBhvr>
                                    </p:animEffect>
                                  </p:childTnLst>
                                </p:cTn>
                              </p:par>
                            </p:childTnLst>
                          </p:cTn>
                        </p:par>
                        <p:par>
                          <p:cTn id="46" fill="hold">
                            <p:stCondLst>
                              <p:cond delay="2000"/>
                            </p:stCondLst>
                            <p:childTnLst>
                              <p:par>
                                <p:cTn id="47" presetID="16" presetClass="entr" presetSubtype="21"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inVertical)">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9"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34897"/>
            <a:ext cx="8640763" cy="221266"/>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b="1" dirty="0">
              <a:solidFill>
                <a:schemeClr val="bg1"/>
              </a:solidFill>
            </a:endParaRPr>
          </a:p>
        </p:txBody>
      </p:sp>
      <p:sp>
        <p:nvSpPr>
          <p:cNvPr id="12" name="ZoneTexte 11"/>
          <p:cNvSpPr txBox="1">
            <a:spLocks noChangeArrowheads="1"/>
          </p:cNvSpPr>
          <p:nvPr/>
        </p:nvSpPr>
        <p:spPr bwMode="auto">
          <a:xfrm>
            <a:off x="34101" y="1227752"/>
            <a:ext cx="6454000" cy="1200329"/>
          </a:xfrm>
          <a:prstGeom prst="rect">
            <a:avLst/>
          </a:prstGeom>
          <a:noFill/>
          <a:ln w="9525">
            <a:noFill/>
            <a:miter lim="800000"/>
            <a:headEnd/>
            <a:tailEnd/>
          </a:ln>
        </p:spPr>
        <p:txBody>
          <a:bodyPr wrap="square">
            <a:spAutoFit/>
          </a:bodyPr>
          <a:lstStyle/>
          <a:p>
            <a:pPr>
              <a:spcAft>
                <a:spcPts val="3600"/>
              </a:spcAft>
            </a:pPr>
            <a:r>
              <a:rPr lang="fr-FR" sz="7200" b="1" spc="300" baseline="300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rPr>
              <a:t>Lycée Henri </a:t>
            </a:r>
            <a:r>
              <a:rPr lang="fr-FR" sz="7200" b="1" spc="300" baseline="300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rPr>
              <a:t>Loritz</a:t>
            </a:r>
            <a:endParaRPr lang="fr-FR"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endParaRPr>
          </a:p>
        </p:txBody>
      </p:sp>
      <p:sp>
        <p:nvSpPr>
          <p:cNvPr id="13" name="ZoneTexte 12"/>
          <p:cNvSpPr txBox="1">
            <a:spLocks noChangeArrowheads="1"/>
          </p:cNvSpPr>
          <p:nvPr/>
        </p:nvSpPr>
        <p:spPr bwMode="auto">
          <a:xfrm>
            <a:off x="105539" y="2213767"/>
            <a:ext cx="3143272" cy="2031325"/>
          </a:xfrm>
          <a:prstGeom prst="rect">
            <a:avLst/>
          </a:prstGeom>
          <a:noFill/>
          <a:ln w="9525">
            <a:noFill/>
            <a:miter lim="800000"/>
            <a:headEnd/>
            <a:tailEnd/>
          </a:ln>
        </p:spPr>
        <p:txBody>
          <a:bodyPr wrap="square">
            <a:spAutoFit/>
          </a:bodyPr>
          <a:lstStyle/>
          <a:p>
            <a:r>
              <a:rPr lang="fr-FR" sz="1800" dirty="0">
                <a:latin typeface="Arial Rounded MT Bold" pitchFamily="34" charset="0"/>
              </a:rPr>
              <a:t>29, rue des Jardiniers</a:t>
            </a:r>
          </a:p>
          <a:p>
            <a:r>
              <a:rPr lang="fr-FR" sz="1800" dirty="0">
                <a:latin typeface="Arial Rounded MT Bold" pitchFamily="34" charset="0"/>
              </a:rPr>
              <a:t>CS 34218</a:t>
            </a:r>
          </a:p>
          <a:p>
            <a:r>
              <a:rPr lang="fr-FR" sz="1800" dirty="0">
                <a:latin typeface="Arial Rounded MT Bold" pitchFamily="34" charset="0"/>
              </a:rPr>
              <a:t>54042 NANCY CEDEX</a:t>
            </a:r>
          </a:p>
          <a:p>
            <a:endParaRPr lang="fr-FR" sz="1800" dirty="0">
              <a:latin typeface="Arial Rounded MT Bold" pitchFamily="34" charset="0"/>
            </a:endParaRPr>
          </a:p>
          <a:p>
            <a:r>
              <a:rPr lang="fr-FR" sz="1800" dirty="0">
                <a:latin typeface="Arial Rounded MT Bold" pitchFamily="34" charset="0"/>
              </a:rPr>
              <a:t>Tél : 03 83 36 75 42</a:t>
            </a:r>
          </a:p>
          <a:p>
            <a:r>
              <a:rPr lang="fr-FR" sz="1800" dirty="0">
                <a:latin typeface="Arial Rounded MT Bold" pitchFamily="34" charset="0"/>
              </a:rPr>
              <a:t>Mél </a:t>
            </a:r>
            <a:r>
              <a:rPr lang="fr-FR" sz="1800">
                <a:latin typeface="Arial Rounded MT Bold" pitchFamily="34" charset="0"/>
              </a:rPr>
              <a:t>: </a:t>
            </a:r>
            <a:r>
              <a:rPr lang="fr-FR" sz="1800" smtClean="0">
                <a:latin typeface="Arial Rounded MT Bold" pitchFamily="34" charset="0"/>
                <a:hlinkClick r:id="rId3"/>
              </a:rPr>
              <a:t>lycee@loritz.fr</a:t>
            </a:r>
            <a:endParaRPr lang="fr-FR" sz="1800" dirty="0">
              <a:latin typeface="Arial Rounded MT Bold" pitchFamily="34" charset="0"/>
            </a:endParaRPr>
          </a:p>
          <a:p>
            <a:r>
              <a:rPr lang="fr-FR" sz="1800" dirty="0">
                <a:latin typeface="Arial Rounded MT Bold" pitchFamily="34" charset="0"/>
              </a:rPr>
              <a:t>Site web : www.loritz.fr</a:t>
            </a:r>
          </a:p>
        </p:txBody>
      </p:sp>
      <p:pic>
        <p:nvPicPr>
          <p:cNvPr id="5" name="Image 4" descr="logo loritz gris  orange.jpg"/>
          <p:cNvPicPr>
            <a:picLocks noChangeAspect="1"/>
          </p:cNvPicPr>
          <p:nvPr/>
        </p:nvPicPr>
        <p:blipFill>
          <a:blip r:embed="rId4"/>
          <a:stretch>
            <a:fillRect/>
          </a:stretch>
        </p:blipFill>
        <p:spPr>
          <a:xfrm>
            <a:off x="8160739" y="4634897"/>
            <a:ext cx="470693" cy="221266"/>
          </a:xfrm>
          <a:prstGeom prst="rect">
            <a:avLst/>
          </a:prstGeom>
        </p:spPr>
      </p:pic>
    </p:spTree>
    <p:extLst>
      <p:ext uri="{BB962C8B-B14F-4D97-AF65-F5344CB8AC3E}">
        <p14:creationId xmlns:p14="http://schemas.microsoft.com/office/powerpoint/2010/main" val="1662072426"/>
      </p:ext>
    </p:extLst>
  </p:cSld>
  <p:clrMapOvr>
    <a:masterClrMapping/>
  </p:clrMapOvr>
  <mc:AlternateContent xmlns:mc="http://schemas.openxmlformats.org/markup-compatibility/2006" xmlns:p14="http://schemas.microsoft.com/office/powerpoint/2010/main">
    <mc:Choice Requires="p14">
      <p:transition spd="slow" p14:dur="2000">
        <p:pull dir="d"/>
      </p:transition>
    </mc:Choice>
    <mc:Fallback xmlns="">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3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e 93"/>
          <p:cNvGrpSpPr/>
          <p:nvPr/>
        </p:nvGrpSpPr>
        <p:grpSpPr>
          <a:xfrm>
            <a:off x="31259" y="748890"/>
            <a:ext cx="8537594" cy="513193"/>
            <a:chOff x="31259" y="748890"/>
            <a:chExt cx="8537594" cy="513193"/>
          </a:xfrm>
        </p:grpSpPr>
        <p:sp>
          <p:nvSpPr>
            <p:cNvPr id="83" name="Rectangle 82"/>
            <p:cNvSpPr/>
            <p:nvPr/>
          </p:nvSpPr>
          <p:spPr>
            <a:xfrm>
              <a:off x="31259" y="771897"/>
              <a:ext cx="8537594" cy="46718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3" name="Flèche droite 92"/>
            <p:cNvSpPr/>
            <p:nvPr/>
          </p:nvSpPr>
          <p:spPr>
            <a:xfrm>
              <a:off x="143917" y="748890"/>
              <a:ext cx="1656184" cy="513193"/>
            </a:xfrm>
            <a:prstGeom prst="rightArrow">
              <a:avLst/>
            </a:prstGeom>
            <a:solidFill>
              <a:schemeClr val="bg2">
                <a:lumMod val="10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t>Vœux dossier</a:t>
              </a:r>
            </a:p>
          </p:txBody>
        </p:sp>
      </p:grpSp>
      <p:pic>
        <p:nvPicPr>
          <p:cNvPr id="12" name="Image 11" descr="fond 1ITEC-2.jpg"/>
          <p:cNvPicPr>
            <a:picLocks noChangeAspect="1"/>
          </p:cNvPicPr>
          <p:nvPr/>
        </p:nvPicPr>
        <p:blipFill>
          <a:blip r:embed="rId3"/>
          <a:stretch>
            <a:fillRect/>
          </a:stretch>
        </p:blipFill>
        <p:spPr>
          <a:xfrm>
            <a:off x="0" y="0"/>
            <a:ext cx="8631432" cy="483865"/>
          </a:xfrm>
          <a:prstGeom prst="rect">
            <a:avLst/>
          </a:prstGeom>
        </p:spPr>
      </p:pic>
      <p:grpSp>
        <p:nvGrpSpPr>
          <p:cNvPr id="3" name="Groupe 2"/>
          <p:cNvGrpSpPr/>
          <p:nvPr/>
        </p:nvGrpSpPr>
        <p:grpSpPr>
          <a:xfrm>
            <a:off x="0" y="4634897"/>
            <a:ext cx="8640763" cy="221266"/>
            <a:chOff x="0" y="4634897"/>
            <a:chExt cx="8640763" cy="221266"/>
          </a:xfrm>
        </p:grpSpPr>
        <p:sp>
          <p:nvSpPr>
            <p:cNvPr id="6" name="Rectangle 5"/>
            <p:cNvSpPr/>
            <p:nvPr/>
          </p:nvSpPr>
          <p:spPr>
            <a:xfrm>
              <a:off x="0" y="4634897"/>
              <a:ext cx="8640763" cy="221266"/>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b="1" dirty="0">
                <a:solidFill>
                  <a:schemeClr val="bg1"/>
                </a:solidFill>
              </a:endParaRPr>
            </a:p>
          </p:txBody>
        </p:sp>
        <p:grpSp>
          <p:nvGrpSpPr>
            <p:cNvPr id="64" name="Groupe 63"/>
            <p:cNvGrpSpPr/>
            <p:nvPr/>
          </p:nvGrpSpPr>
          <p:grpSpPr>
            <a:xfrm>
              <a:off x="1" y="4634897"/>
              <a:ext cx="8631431" cy="221266"/>
              <a:chOff x="1" y="4634897"/>
              <a:chExt cx="8631431" cy="221266"/>
            </a:xfrm>
          </p:grpSpPr>
          <p:pic>
            <p:nvPicPr>
              <p:cNvPr id="65" name="Image 64" descr="logo loritz gris  orange.jpg"/>
              <p:cNvPicPr>
                <a:picLocks noChangeAspect="1"/>
              </p:cNvPicPr>
              <p:nvPr/>
            </p:nvPicPr>
            <p:blipFill>
              <a:blip r:embed="rId4"/>
              <a:stretch>
                <a:fillRect/>
              </a:stretch>
            </p:blipFill>
            <p:spPr>
              <a:xfrm>
                <a:off x="8160739" y="4634897"/>
                <a:ext cx="470693" cy="221266"/>
              </a:xfrm>
              <a:prstGeom prst="rect">
                <a:avLst/>
              </a:prstGeom>
            </p:spPr>
          </p:pic>
          <p:sp>
            <p:nvSpPr>
              <p:cNvPr id="66" name="Rectangle 65"/>
              <p:cNvSpPr/>
              <p:nvPr/>
            </p:nvSpPr>
            <p:spPr>
              <a:xfrm>
                <a:off x="1" y="4671497"/>
                <a:ext cx="8160738" cy="184666"/>
              </a:xfrm>
              <a:prstGeom prst="rect">
                <a:avLst/>
              </a:prstGeom>
              <a:noFill/>
            </p:spPr>
            <p:txBody>
              <a:bodyPr wrap="square" lIns="0" tIns="0" rIns="0" bIns="0">
                <a:spAutoFit/>
                <a:scene3d>
                  <a:camera prst="orthographicFront"/>
                  <a:lightRig rig="soft" dir="t">
                    <a:rot lat="0" lon="0" rev="10800000"/>
                  </a:lightRig>
                </a:scene3d>
                <a:sp3d>
                  <a:bevelT w="27940" h="12700"/>
                  <a:contourClr>
                    <a:srgbClr val="DDDDDD"/>
                  </a:contourClr>
                </a:sp3d>
              </a:bodyPr>
              <a:lstStyle/>
              <a:p>
                <a:pPr algn="ctr"/>
                <a:r>
                  <a:rPr lang="fr-FR" sz="1200" b="1" cap="none" spc="150" dirty="0" smtClean="0">
                    <a:ln w="11430"/>
                    <a:solidFill>
                      <a:srgbClr val="F8F8F8"/>
                    </a:solidFill>
                    <a:effectLst>
                      <a:outerShdw blurRad="25400" algn="tl" rotWithShape="0">
                        <a:srgbClr val="000000">
                          <a:alpha val="43000"/>
                        </a:srgbClr>
                      </a:outerShdw>
                    </a:effectLst>
                  </a:rPr>
                  <a:t>Les Enseignements d’Exploration au lycée Henri LORITZ</a:t>
                </a:r>
                <a:endParaRPr lang="fr-FR" sz="1200" b="1" cap="none" spc="150" dirty="0">
                  <a:ln w="11430"/>
                  <a:solidFill>
                    <a:srgbClr val="F8F8F8"/>
                  </a:solidFill>
                  <a:effectLst>
                    <a:outerShdw blurRad="25400" algn="tl" rotWithShape="0">
                      <a:srgbClr val="000000">
                        <a:alpha val="43000"/>
                      </a:srgbClr>
                    </a:outerShdw>
                  </a:effectLst>
                </a:endParaRPr>
              </a:p>
            </p:txBody>
          </p:sp>
        </p:grpSp>
      </p:grpSp>
      <p:sp>
        <p:nvSpPr>
          <p:cNvPr id="2" name="ZoneTexte 1"/>
          <p:cNvSpPr txBox="1"/>
          <p:nvPr/>
        </p:nvSpPr>
        <p:spPr>
          <a:xfrm>
            <a:off x="3204257" y="483865"/>
            <a:ext cx="2088232" cy="230832"/>
          </a:xfrm>
          <a:prstGeom prst="rect">
            <a:avLst/>
          </a:prstGeom>
          <a:noFill/>
        </p:spPr>
        <p:txBody>
          <a:bodyPr wrap="square" lIns="0" tIns="0" rIns="0" bIns="0" rtlCol="0">
            <a:spAutoFit/>
          </a:bodyPr>
          <a:lstStyle/>
          <a:p>
            <a:pPr algn="ctr"/>
            <a:r>
              <a:rPr lang="fr-FR" b="1" dirty="0" smtClean="0"/>
              <a:t>Parcours d’Exploration</a:t>
            </a:r>
            <a:endParaRPr lang="fr-FR" b="1" dirty="0"/>
          </a:p>
        </p:txBody>
      </p:sp>
      <p:cxnSp>
        <p:nvCxnSpPr>
          <p:cNvPr id="8" name="Connecteur droit 7"/>
          <p:cNvCxnSpPr/>
          <p:nvPr/>
        </p:nvCxnSpPr>
        <p:spPr>
          <a:xfrm>
            <a:off x="0" y="1275953"/>
            <a:ext cx="8631432" cy="0"/>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0" y="2068041"/>
            <a:ext cx="8631432" cy="0"/>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0" y="2932137"/>
            <a:ext cx="8631432" cy="0"/>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99" y="3796233"/>
            <a:ext cx="8631432" cy="0"/>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1944117" y="987921"/>
            <a:ext cx="0" cy="3646976"/>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3024237" y="987921"/>
            <a:ext cx="0" cy="3621874"/>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4176365" y="987921"/>
            <a:ext cx="0" cy="3621874"/>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a:off x="5400501" y="987921"/>
            <a:ext cx="0" cy="3621874"/>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6552629" y="987921"/>
            <a:ext cx="0" cy="3617235"/>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H="1">
            <a:off x="-99" y="987921"/>
            <a:ext cx="9430" cy="3621874"/>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32" name="Groupe 31"/>
          <p:cNvGrpSpPr/>
          <p:nvPr/>
        </p:nvGrpSpPr>
        <p:grpSpPr>
          <a:xfrm>
            <a:off x="359941" y="2051323"/>
            <a:ext cx="184666" cy="880814"/>
            <a:chOff x="1255396" y="1203945"/>
            <a:chExt cx="184666" cy="880814"/>
          </a:xfrm>
        </p:grpSpPr>
        <p:sp>
          <p:nvSpPr>
            <p:cNvPr id="19" name="ZoneTexte 18"/>
            <p:cNvSpPr txBox="1"/>
            <p:nvPr/>
          </p:nvSpPr>
          <p:spPr>
            <a:xfrm rot="16200000">
              <a:off x="1131891" y="1552019"/>
              <a:ext cx="431675" cy="184666"/>
            </a:xfrm>
            <a:prstGeom prst="rect">
              <a:avLst/>
            </a:prstGeom>
            <a:noFill/>
          </p:spPr>
          <p:txBody>
            <a:bodyPr wrap="square" lIns="0" tIns="0" rIns="0" bIns="0" rtlCol="0">
              <a:spAutoFit/>
            </a:bodyPr>
            <a:lstStyle/>
            <a:p>
              <a:pPr algn="ctr"/>
              <a:r>
                <a:rPr lang="fr-FR" sz="1200" b="1" dirty="0" smtClean="0">
                  <a:solidFill>
                    <a:srgbClr val="0000FF"/>
                  </a:solidFill>
                </a:rPr>
                <a:t>1,5 h</a:t>
              </a:r>
              <a:endParaRPr lang="fr-FR" sz="1200" b="1" dirty="0">
                <a:solidFill>
                  <a:srgbClr val="0000FF"/>
                </a:solidFill>
              </a:endParaRPr>
            </a:p>
          </p:txBody>
        </p:sp>
        <p:cxnSp>
          <p:nvCxnSpPr>
            <p:cNvPr id="25" name="Connecteur droit avec flèche 24"/>
            <p:cNvCxnSpPr/>
            <p:nvPr/>
          </p:nvCxnSpPr>
          <p:spPr>
            <a:xfrm>
              <a:off x="1440061" y="1203945"/>
              <a:ext cx="0" cy="880814"/>
            </a:xfrm>
            <a:prstGeom prst="straightConnector1">
              <a:avLst/>
            </a:prstGeom>
            <a:ln w="19050">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39" name="Groupe 38"/>
          <p:cNvGrpSpPr/>
          <p:nvPr/>
        </p:nvGrpSpPr>
        <p:grpSpPr>
          <a:xfrm>
            <a:off x="359941" y="2932137"/>
            <a:ext cx="184666" cy="880814"/>
            <a:chOff x="1255396" y="1203945"/>
            <a:chExt cx="184666" cy="880814"/>
          </a:xfrm>
        </p:grpSpPr>
        <p:sp>
          <p:nvSpPr>
            <p:cNvPr id="40" name="ZoneTexte 39"/>
            <p:cNvSpPr txBox="1"/>
            <p:nvPr/>
          </p:nvSpPr>
          <p:spPr>
            <a:xfrm rot="16200000">
              <a:off x="1131891" y="1552019"/>
              <a:ext cx="431675" cy="184666"/>
            </a:xfrm>
            <a:prstGeom prst="rect">
              <a:avLst/>
            </a:prstGeom>
            <a:noFill/>
          </p:spPr>
          <p:txBody>
            <a:bodyPr wrap="square" lIns="0" tIns="0" rIns="0" bIns="0" rtlCol="0">
              <a:spAutoFit/>
            </a:bodyPr>
            <a:lstStyle/>
            <a:p>
              <a:pPr algn="ctr"/>
              <a:r>
                <a:rPr lang="fr-FR" sz="1200" b="1" dirty="0" smtClean="0">
                  <a:solidFill>
                    <a:srgbClr val="0000FF"/>
                  </a:solidFill>
                </a:rPr>
                <a:t>1,5 h</a:t>
              </a:r>
              <a:endParaRPr lang="fr-FR" sz="1200" b="1" dirty="0">
                <a:solidFill>
                  <a:srgbClr val="0000FF"/>
                </a:solidFill>
              </a:endParaRPr>
            </a:p>
          </p:txBody>
        </p:sp>
        <p:cxnSp>
          <p:nvCxnSpPr>
            <p:cNvPr id="41" name="Connecteur droit avec flèche 40"/>
            <p:cNvCxnSpPr/>
            <p:nvPr/>
          </p:nvCxnSpPr>
          <p:spPr>
            <a:xfrm>
              <a:off x="1440061" y="1203945"/>
              <a:ext cx="0" cy="880814"/>
            </a:xfrm>
            <a:prstGeom prst="straightConnector1">
              <a:avLst/>
            </a:prstGeom>
            <a:ln w="19050">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42" name="Groupe 41"/>
          <p:cNvGrpSpPr/>
          <p:nvPr/>
        </p:nvGrpSpPr>
        <p:grpSpPr>
          <a:xfrm>
            <a:off x="31259" y="2899904"/>
            <a:ext cx="184666" cy="1832433"/>
            <a:chOff x="1301563" y="1203945"/>
            <a:chExt cx="138499" cy="916843"/>
          </a:xfrm>
        </p:grpSpPr>
        <p:sp>
          <p:nvSpPr>
            <p:cNvPr id="43" name="ZoneTexte 42"/>
            <p:cNvSpPr txBox="1"/>
            <p:nvPr/>
          </p:nvSpPr>
          <p:spPr>
            <a:xfrm rot="16200000">
              <a:off x="1154975" y="1835701"/>
              <a:ext cx="431675" cy="138499"/>
            </a:xfrm>
            <a:prstGeom prst="rect">
              <a:avLst/>
            </a:prstGeom>
            <a:noFill/>
          </p:spPr>
          <p:txBody>
            <a:bodyPr wrap="square" lIns="0" tIns="0" rIns="0" bIns="0" rtlCol="0">
              <a:spAutoFit/>
            </a:bodyPr>
            <a:lstStyle/>
            <a:p>
              <a:pPr algn="ctr"/>
              <a:r>
                <a:rPr lang="fr-FR" sz="1200" b="1" dirty="0" smtClean="0">
                  <a:solidFill>
                    <a:srgbClr val="C00000"/>
                  </a:solidFill>
                </a:rPr>
                <a:t>3 h</a:t>
              </a:r>
              <a:endParaRPr lang="fr-FR" sz="1200" b="1" dirty="0">
                <a:solidFill>
                  <a:srgbClr val="C00000"/>
                </a:solidFill>
              </a:endParaRPr>
            </a:p>
          </p:txBody>
        </p:sp>
        <p:cxnSp>
          <p:nvCxnSpPr>
            <p:cNvPr id="44" name="Connecteur droit avec flèche 43"/>
            <p:cNvCxnSpPr/>
            <p:nvPr/>
          </p:nvCxnSpPr>
          <p:spPr>
            <a:xfrm>
              <a:off x="1440061" y="1203945"/>
              <a:ext cx="0" cy="880814"/>
            </a:xfrm>
            <a:prstGeom prst="straightConnector1">
              <a:avLst/>
            </a:prstGeom>
            <a:ln w="19050">
              <a:solidFill>
                <a:srgbClr val="9933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cxnSp>
        <p:nvCxnSpPr>
          <p:cNvPr id="48" name="Connecteur droit 47"/>
          <p:cNvCxnSpPr/>
          <p:nvPr/>
        </p:nvCxnSpPr>
        <p:spPr>
          <a:xfrm>
            <a:off x="7704757" y="987921"/>
            <a:ext cx="0" cy="3621874"/>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49" name="Groupe 48"/>
          <p:cNvGrpSpPr/>
          <p:nvPr/>
        </p:nvGrpSpPr>
        <p:grpSpPr>
          <a:xfrm>
            <a:off x="863997" y="2138712"/>
            <a:ext cx="808260" cy="2449609"/>
            <a:chOff x="7764695" y="1275953"/>
            <a:chExt cx="808260" cy="2449609"/>
          </a:xfrm>
        </p:grpSpPr>
        <p:sp>
          <p:nvSpPr>
            <p:cNvPr id="36" name="Rectangle à coins arrondis 35"/>
            <p:cNvSpPr/>
            <p:nvPr/>
          </p:nvSpPr>
          <p:spPr>
            <a:xfrm>
              <a:off x="7764695" y="1275953"/>
              <a:ext cx="792088" cy="72008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t>Ens</a:t>
              </a:r>
              <a:endParaRPr lang="fr-FR" b="1" dirty="0" smtClean="0"/>
            </a:p>
            <a:p>
              <a:pPr algn="ctr"/>
              <a:r>
                <a:rPr lang="fr-FR" b="1" dirty="0" err="1" smtClean="0"/>
                <a:t>Expl</a:t>
              </a:r>
              <a:endParaRPr lang="fr-FR" b="1" dirty="0" smtClean="0"/>
            </a:p>
            <a:p>
              <a:pPr algn="ctr"/>
              <a:r>
                <a:rPr lang="fr-FR" b="1" dirty="0"/>
                <a:t>1</a:t>
              </a:r>
            </a:p>
          </p:txBody>
        </p:sp>
        <p:sp>
          <p:nvSpPr>
            <p:cNvPr id="50" name="Rectangle à coins arrondis 49"/>
            <p:cNvSpPr/>
            <p:nvPr/>
          </p:nvSpPr>
          <p:spPr>
            <a:xfrm>
              <a:off x="7780867" y="2140049"/>
              <a:ext cx="792088" cy="72008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t>Ens</a:t>
              </a:r>
              <a:endParaRPr lang="fr-FR" b="1" dirty="0" smtClean="0"/>
            </a:p>
            <a:p>
              <a:pPr algn="ctr"/>
              <a:r>
                <a:rPr lang="fr-FR" b="1" dirty="0" err="1" smtClean="0"/>
                <a:t>Expl</a:t>
              </a:r>
              <a:endParaRPr lang="fr-FR" b="1" dirty="0" smtClean="0"/>
            </a:p>
            <a:p>
              <a:pPr algn="ctr"/>
              <a:r>
                <a:rPr lang="fr-FR" b="1" dirty="0" smtClean="0"/>
                <a:t>2</a:t>
              </a:r>
              <a:endParaRPr lang="fr-FR" b="1" dirty="0"/>
            </a:p>
          </p:txBody>
        </p:sp>
        <p:sp>
          <p:nvSpPr>
            <p:cNvPr id="51" name="Rectangle à coins arrondis 50"/>
            <p:cNvSpPr/>
            <p:nvPr/>
          </p:nvSpPr>
          <p:spPr>
            <a:xfrm>
              <a:off x="7764695" y="3005482"/>
              <a:ext cx="792088" cy="72008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t>Ens</a:t>
              </a:r>
              <a:endParaRPr lang="fr-FR" b="1" dirty="0" smtClean="0"/>
            </a:p>
            <a:p>
              <a:pPr algn="ctr"/>
              <a:r>
                <a:rPr lang="fr-FR" b="1" dirty="0" err="1" smtClean="0"/>
                <a:t>Expl</a:t>
              </a:r>
              <a:endParaRPr lang="fr-FR" b="1" dirty="0" smtClean="0"/>
            </a:p>
            <a:p>
              <a:pPr algn="ctr"/>
              <a:r>
                <a:rPr lang="fr-FR" b="1" dirty="0" smtClean="0"/>
                <a:t>3</a:t>
              </a:r>
              <a:endParaRPr lang="fr-FR" b="1" dirty="0"/>
            </a:p>
          </p:txBody>
        </p:sp>
      </p:grpSp>
      <p:grpSp>
        <p:nvGrpSpPr>
          <p:cNvPr id="52" name="Groupe 51"/>
          <p:cNvGrpSpPr/>
          <p:nvPr/>
        </p:nvGrpSpPr>
        <p:grpSpPr>
          <a:xfrm>
            <a:off x="1994272" y="1384836"/>
            <a:ext cx="957957" cy="3201666"/>
            <a:chOff x="1994272" y="558562"/>
            <a:chExt cx="957957" cy="3201666"/>
          </a:xfrm>
        </p:grpSpPr>
        <p:sp>
          <p:nvSpPr>
            <p:cNvPr id="14" name="Rectangle à coins arrondis 13"/>
            <p:cNvSpPr/>
            <p:nvPr/>
          </p:nvSpPr>
          <p:spPr>
            <a:xfrm>
              <a:off x="2016125" y="2179207"/>
              <a:ext cx="936104" cy="1581021"/>
            </a:xfrm>
            <a:prstGeom prst="round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C00000"/>
                  </a:solidFill>
                </a:rPr>
                <a:t>CIT</a:t>
              </a:r>
            </a:p>
            <a:p>
              <a:pPr algn="ctr"/>
              <a:endParaRPr lang="fr-FR" b="1" dirty="0">
                <a:solidFill>
                  <a:srgbClr val="C00000"/>
                </a:solidFill>
              </a:endParaRPr>
            </a:p>
            <a:p>
              <a:pPr algn="ctr"/>
              <a:r>
                <a:rPr lang="fr-FR" b="1" dirty="0" smtClean="0">
                  <a:solidFill>
                    <a:srgbClr val="C00000"/>
                  </a:solidFill>
                </a:rPr>
                <a:t>+</a:t>
              </a:r>
            </a:p>
            <a:p>
              <a:pPr algn="ctr"/>
              <a:endParaRPr lang="fr-FR" b="1" dirty="0">
                <a:solidFill>
                  <a:srgbClr val="C00000"/>
                </a:solidFill>
              </a:endParaRPr>
            </a:p>
            <a:p>
              <a:pPr algn="ctr"/>
              <a:r>
                <a:rPr lang="fr-FR" b="1" dirty="0" smtClean="0">
                  <a:solidFill>
                    <a:srgbClr val="C00000"/>
                  </a:solidFill>
                </a:rPr>
                <a:t>SI</a:t>
              </a:r>
              <a:endParaRPr lang="fr-FR" b="1" dirty="0">
                <a:solidFill>
                  <a:srgbClr val="C00000"/>
                </a:solidFill>
              </a:endParaRPr>
            </a:p>
          </p:txBody>
        </p:sp>
        <p:sp>
          <p:nvSpPr>
            <p:cNvPr id="53" name="ZoneTexte 52"/>
            <p:cNvSpPr txBox="1"/>
            <p:nvPr/>
          </p:nvSpPr>
          <p:spPr>
            <a:xfrm>
              <a:off x="1994272" y="558562"/>
              <a:ext cx="936104" cy="600164"/>
            </a:xfrm>
            <a:prstGeom prst="rect">
              <a:avLst/>
            </a:prstGeom>
            <a:solidFill>
              <a:srgbClr val="FF9900"/>
            </a:solidFill>
          </p:spPr>
          <p:txBody>
            <a:bodyPr wrap="square" rtlCol="0">
              <a:spAutoFit/>
            </a:bodyPr>
            <a:lstStyle/>
            <a:p>
              <a:pPr algn="ctr">
                <a:spcBef>
                  <a:spcPts val="0"/>
                </a:spcBef>
                <a:spcAft>
                  <a:spcPts val="0"/>
                </a:spcAft>
              </a:pPr>
              <a:endParaRPr lang="fr-FR" sz="900" b="1" dirty="0" smtClean="0"/>
            </a:p>
            <a:p>
              <a:pPr algn="ctr">
                <a:spcBef>
                  <a:spcPts val="0"/>
                </a:spcBef>
                <a:spcAft>
                  <a:spcPts val="0"/>
                </a:spcAft>
              </a:pPr>
              <a:r>
                <a:rPr lang="fr-FR" b="1" dirty="0" smtClean="0"/>
                <a:t>CIT+SI</a:t>
              </a:r>
            </a:p>
            <a:p>
              <a:pPr algn="ctr">
                <a:spcBef>
                  <a:spcPts val="0"/>
                </a:spcBef>
                <a:spcAft>
                  <a:spcPts val="0"/>
                </a:spcAft>
              </a:pPr>
              <a:endParaRPr lang="fr-FR" sz="900" b="1" dirty="0"/>
            </a:p>
          </p:txBody>
        </p:sp>
      </p:grpSp>
      <p:grpSp>
        <p:nvGrpSpPr>
          <p:cNvPr id="58" name="Groupe 57"/>
          <p:cNvGrpSpPr/>
          <p:nvPr/>
        </p:nvGrpSpPr>
        <p:grpSpPr>
          <a:xfrm>
            <a:off x="3108262" y="1395869"/>
            <a:ext cx="1008112" cy="3192452"/>
            <a:chOff x="3096245" y="567777"/>
            <a:chExt cx="1008112" cy="3192452"/>
          </a:xfrm>
        </p:grpSpPr>
        <p:sp>
          <p:nvSpPr>
            <p:cNvPr id="26" name="Rectangle à coins arrondis 25"/>
            <p:cNvSpPr/>
            <p:nvPr/>
          </p:nvSpPr>
          <p:spPr>
            <a:xfrm>
              <a:off x="3096245" y="2176053"/>
              <a:ext cx="1008112" cy="1584176"/>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006600"/>
                  </a:solidFill>
                </a:rPr>
                <a:t>DD</a:t>
              </a:r>
              <a:endParaRPr lang="fr-FR" b="1" dirty="0">
                <a:solidFill>
                  <a:srgbClr val="006600"/>
                </a:solidFill>
              </a:endParaRPr>
            </a:p>
          </p:txBody>
        </p:sp>
        <p:sp>
          <p:nvSpPr>
            <p:cNvPr id="54" name="ZoneTexte 53"/>
            <p:cNvSpPr txBox="1"/>
            <p:nvPr/>
          </p:nvSpPr>
          <p:spPr>
            <a:xfrm>
              <a:off x="3098378" y="567777"/>
              <a:ext cx="936104" cy="600164"/>
            </a:xfrm>
            <a:prstGeom prst="rect">
              <a:avLst/>
            </a:prstGeom>
            <a:solidFill>
              <a:srgbClr val="92D050"/>
            </a:solidFill>
          </p:spPr>
          <p:txBody>
            <a:bodyPr wrap="square" rtlCol="0">
              <a:spAutoFit/>
            </a:bodyPr>
            <a:lstStyle/>
            <a:p>
              <a:pPr algn="ctr"/>
              <a:r>
                <a:rPr lang="fr-FR" b="1" dirty="0" smtClean="0"/>
                <a:t>DD</a:t>
              </a:r>
            </a:p>
            <a:p>
              <a:pPr algn="ctr"/>
              <a:r>
                <a:rPr lang="fr-FR" sz="900" b="1" dirty="0" smtClean="0">
                  <a:solidFill>
                    <a:srgbClr val="FF0000"/>
                  </a:solidFill>
                </a:rPr>
                <a:t>Parcours Expérimental</a:t>
              </a:r>
              <a:endParaRPr lang="fr-FR" sz="900" b="1" dirty="0">
                <a:solidFill>
                  <a:srgbClr val="FF0000"/>
                </a:solidFill>
              </a:endParaRPr>
            </a:p>
          </p:txBody>
        </p:sp>
      </p:grpSp>
      <p:grpSp>
        <p:nvGrpSpPr>
          <p:cNvPr id="59" name="Groupe 58"/>
          <p:cNvGrpSpPr/>
          <p:nvPr/>
        </p:nvGrpSpPr>
        <p:grpSpPr>
          <a:xfrm>
            <a:off x="4248373" y="1384042"/>
            <a:ext cx="1080120" cy="3204278"/>
            <a:chOff x="4248373" y="558393"/>
            <a:chExt cx="1080120" cy="3204278"/>
          </a:xfrm>
        </p:grpSpPr>
        <p:sp>
          <p:nvSpPr>
            <p:cNvPr id="27" name="Rectangle à coins arrondis 26"/>
            <p:cNvSpPr/>
            <p:nvPr/>
          </p:nvSpPr>
          <p:spPr>
            <a:xfrm>
              <a:off x="4248373" y="2179832"/>
              <a:ext cx="1080120" cy="1582839"/>
            </a:xfrm>
            <a:prstGeom prst="roundRect">
              <a:avLst/>
            </a:prstGeom>
            <a:solidFill>
              <a:srgbClr val="99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333399"/>
                  </a:solidFill>
                </a:rPr>
                <a:t>SA</a:t>
              </a:r>
              <a:endParaRPr lang="fr-FR" b="1" dirty="0">
                <a:solidFill>
                  <a:srgbClr val="333399"/>
                </a:solidFill>
              </a:endParaRPr>
            </a:p>
          </p:txBody>
        </p:sp>
        <p:sp>
          <p:nvSpPr>
            <p:cNvPr id="55" name="ZoneTexte 54"/>
            <p:cNvSpPr txBox="1"/>
            <p:nvPr/>
          </p:nvSpPr>
          <p:spPr>
            <a:xfrm>
              <a:off x="4248373" y="558393"/>
              <a:ext cx="1080120" cy="600164"/>
            </a:xfrm>
            <a:prstGeom prst="rect">
              <a:avLst/>
            </a:prstGeom>
            <a:solidFill>
              <a:srgbClr val="9999FF"/>
            </a:solidFill>
          </p:spPr>
          <p:txBody>
            <a:bodyPr wrap="square" rtlCol="0">
              <a:spAutoFit/>
            </a:bodyPr>
            <a:lstStyle/>
            <a:p>
              <a:pPr algn="ctr"/>
              <a:r>
                <a:rPr lang="fr-FR" b="1" dirty="0" smtClean="0"/>
                <a:t>SA</a:t>
              </a:r>
            </a:p>
            <a:p>
              <a:pPr algn="ctr"/>
              <a:r>
                <a:rPr lang="fr-FR" sz="900" b="1" dirty="0">
                  <a:solidFill>
                    <a:srgbClr val="FF0000"/>
                  </a:solidFill>
                </a:rPr>
                <a:t>Parcours Expérimental</a:t>
              </a:r>
            </a:p>
          </p:txBody>
        </p:sp>
      </p:grpSp>
      <p:grpSp>
        <p:nvGrpSpPr>
          <p:cNvPr id="60" name="Groupe 59"/>
          <p:cNvGrpSpPr/>
          <p:nvPr/>
        </p:nvGrpSpPr>
        <p:grpSpPr>
          <a:xfrm>
            <a:off x="5472509" y="1384836"/>
            <a:ext cx="1008112" cy="2375393"/>
            <a:chOff x="5472509" y="520740"/>
            <a:chExt cx="1008112" cy="2375393"/>
          </a:xfrm>
        </p:grpSpPr>
        <p:sp>
          <p:nvSpPr>
            <p:cNvPr id="28" name="Rectangle à coins arrondis 27"/>
            <p:cNvSpPr/>
            <p:nvPr/>
          </p:nvSpPr>
          <p:spPr>
            <a:xfrm>
              <a:off x="5472509" y="2140049"/>
              <a:ext cx="1008112" cy="756084"/>
            </a:xfrm>
            <a:prstGeom prst="roundRect">
              <a:avLst/>
            </a:prstGeom>
            <a:solidFill>
              <a:srgbClr val="FF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660066"/>
                  </a:solidFill>
                </a:rPr>
                <a:t>MPS</a:t>
              </a:r>
              <a:endParaRPr lang="fr-FR" b="1" dirty="0">
                <a:solidFill>
                  <a:srgbClr val="660066"/>
                </a:solidFill>
              </a:endParaRPr>
            </a:p>
          </p:txBody>
        </p:sp>
        <p:sp>
          <p:nvSpPr>
            <p:cNvPr id="56" name="ZoneTexte 55"/>
            <p:cNvSpPr txBox="1"/>
            <p:nvPr/>
          </p:nvSpPr>
          <p:spPr>
            <a:xfrm>
              <a:off x="5472510" y="520740"/>
              <a:ext cx="1008111" cy="615553"/>
            </a:xfrm>
            <a:prstGeom prst="rect">
              <a:avLst/>
            </a:prstGeom>
            <a:solidFill>
              <a:srgbClr val="FF66FF"/>
            </a:solidFill>
          </p:spPr>
          <p:txBody>
            <a:bodyPr wrap="square" rtlCol="0">
              <a:spAutoFit/>
            </a:bodyPr>
            <a:lstStyle/>
            <a:p>
              <a:pPr algn="ctr"/>
              <a:endParaRPr lang="fr-FR" sz="900" b="1" dirty="0" smtClean="0"/>
            </a:p>
            <a:p>
              <a:pPr algn="ctr"/>
              <a:r>
                <a:rPr lang="fr-FR" b="1" dirty="0" smtClean="0"/>
                <a:t>MPS</a:t>
              </a:r>
            </a:p>
            <a:p>
              <a:pPr algn="ctr"/>
              <a:endParaRPr lang="fr-FR" sz="900" b="1" dirty="0"/>
            </a:p>
          </p:txBody>
        </p:sp>
      </p:grpSp>
      <p:grpSp>
        <p:nvGrpSpPr>
          <p:cNvPr id="61" name="Groupe 60"/>
          <p:cNvGrpSpPr/>
          <p:nvPr/>
        </p:nvGrpSpPr>
        <p:grpSpPr>
          <a:xfrm>
            <a:off x="6624636" y="1384042"/>
            <a:ext cx="1008113" cy="2362353"/>
            <a:chOff x="6624636" y="506600"/>
            <a:chExt cx="1008113" cy="2362353"/>
          </a:xfrm>
        </p:grpSpPr>
        <p:sp>
          <p:nvSpPr>
            <p:cNvPr id="29" name="Rectangle à coins arrondis 28"/>
            <p:cNvSpPr/>
            <p:nvPr/>
          </p:nvSpPr>
          <p:spPr>
            <a:xfrm>
              <a:off x="6624637" y="2112869"/>
              <a:ext cx="1008112" cy="756084"/>
            </a:xfrm>
            <a:prstGeom prst="roundRect">
              <a:avLst/>
            </a:prstGeom>
            <a:solidFill>
              <a:srgbClr val="66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solidFill>
                    <a:srgbClr val="0000FF"/>
                  </a:solidFill>
                </a:rPr>
                <a:t>STNum</a:t>
              </a:r>
              <a:endParaRPr lang="fr-FR" b="1" dirty="0">
                <a:solidFill>
                  <a:srgbClr val="0000FF"/>
                </a:solidFill>
              </a:endParaRPr>
            </a:p>
          </p:txBody>
        </p:sp>
        <p:sp>
          <p:nvSpPr>
            <p:cNvPr id="57" name="ZoneTexte 56"/>
            <p:cNvSpPr txBox="1"/>
            <p:nvPr/>
          </p:nvSpPr>
          <p:spPr>
            <a:xfrm>
              <a:off x="6624636" y="506600"/>
              <a:ext cx="1008111" cy="600164"/>
            </a:xfrm>
            <a:prstGeom prst="rect">
              <a:avLst/>
            </a:prstGeom>
            <a:solidFill>
              <a:srgbClr val="66CCFF"/>
            </a:solidFill>
          </p:spPr>
          <p:txBody>
            <a:bodyPr wrap="square" rtlCol="0">
              <a:spAutoFit/>
            </a:bodyPr>
            <a:lstStyle/>
            <a:p>
              <a:pPr algn="ctr"/>
              <a:r>
                <a:rPr lang="fr-FR" b="1" dirty="0" err="1" smtClean="0"/>
                <a:t>STNum</a:t>
              </a:r>
              <a:endParaRPr lang="fr-FR" b="1" dirty="0" smtClean="0"/>
            </a:p>
            <a:p>
              <a:pPr algn="ctr"/>
              <a:r>
                <a:rPr lang="fr-FR" sz="900" b="1" dirty="0">
                  <a:solidFill>
                    <a:srgbClr val="FF0000"/>
                  </a:solidFill>
                </a:rPr>
                <a:t>Parcours Expérimental</a:t>
              </a:r>
            </a:p>
          </p:txBody>
        </p:sp>
      </p:grpSp>
      <p:sp>
        <p:nvSpPr>
          <p:cNvPr id="13" name="Rectangle à coins arrondis 12"/>
          <p:cNvSpPr/>
          <p:nvPr/>
        </p:nvSpPr>
        <p:spPr>
          <a:xfrm>
            <a:off x="2016125" y="2140049"/>
            <a:ext cx="5616624" cy="720080"/>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r>
              <a:rPr lang="fr-FR" sz="1600" b="1" dirty="0">
                <a:solidFill>
                  <a:schemeClr val="tx1"/>
                </a:solidFill>
              </a:rPr>
              <a:t>SES </a:t>
            </a:r>
            <a:r>
              <a:rPr lang="fr-FR" sz="1600" dirty="0">
                <a:solidFill>
                  <a:schemeClr val="tx1"/>
                </a:solidFill>
              </a:rPr>
              <a:t>(Sciences Économiques et Sociales</a:t>
            </a:r>
            <a:r>
              <a:rPr lang="fr-FR" sz="1600" dirty="0" smtClean="0">
                <a:solidFill>
                  <a:schemeClr val="tx1"/>
                </a:solidFill>
              </a:rPr>
              <a:t>)</a:t>
            </a:r>
          </a:p>
          <a:p>
            <a:pPr algn="ctr">
              <a:lnSpc>
                <a:spcPts val="1500"/>
              </a:lnSpc>
            </a:pPr>
            <a:r>
              <a:rPr lang="fr-FR" sz="1600" b="1" dirty="0" smtClean="0">
                <a:solidFill>
                  <a:schemeClr val="tx1"/>
                </a:solidFill>
              </a:rPr>
              <a:t>ou</a:t>
            </a:r>
            <a:endParaRPr lang="fr-FR" sz="1600" b="1" dirty="0">
              <a:solidFill>
                <a:schemeClr val="tx1"/>
              </a:solidFill>
            </a:endParaRPr>
          </a:p>
          <a:p>
            <a:pPr algn="ctr">
              <a:lnSpc>
                <a:spcPts val="1500"/>
              </a:lnSpc>
            </a:pPr>
            <a:r>
              <a:rPr lang="fr-FR" sz="1600" b="1" dirty="0">
                <a:solidFill>
                  <a:schemeClr val="tx1"/>
                </a:solidFill>
              </a:rPr>
              <a:t>PFEG </a:t>
            </a:r>
            <a:r>
              <a:rPr lang="fr-FR" sz="1600" dirty="0">
                <a:solidFill>
                  <a:schemeClr val="tx1"/>
                </a:solidFill>
              </a:rPr>
              <a:t>(Principes Fondamentaux de l’Économie et de la Gestion</a:t>
            </a:r>
            <a:r>
              <a:rPr lang="fr-FR" sz="1600" dirty="0" smtClean="0">
                <a:solidFill>
                  <a:schemeClr val="tx1"/>
                </a:solidFill>
              </a:rPr>
              <a:t>)</a:t>
            </a:r>
            <a:endParaRPr lang="fr-FR" sz="1600" dirty="0">
              <a:solidFill>
                <a:schemeClr val="tx1"/>
              </a:solidFill>
            </a:endParaRPr>
          </a:p>
        </p:txBody>
      </p:sp>
      <p:cxnSp>
        <p:nvCxnSpPr>
          <p:cNvPr id="74" name="Connecteur droit 73"/>
          <p:cNvCxnSpPr/>
          <p:nvPr/>
        </p:nvCxnSpPr>
        <p:spPr>
          <a:xfrm>
            <a:off x="9331" y="771897"/>
            <a:ext cx="8631432" cy="0"/>
          </a:xfrm>
          <a:prstGeom prst="line">
            <a:avLst/>
          </a:prstGeom>
          <a:ln>
            <a:solidFill>
              <a:schemeClr val="accent1">
                <a:alpha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6" name="ZoneTexte 75"/>
          <p:cNvSpPr txBox="1"/>
          <p:nvPr/>
        </p:nvSpPr>
        <p:spPr>
          <a:xfrm>
            <a:off x="2016125" y="843905"/>
            <a:ext cx="3312368" cy="323165"/>
          </a:xfrm>
          <a:prstGeom prst="rect">
            <a:avLst/>
          </a:prstGeom>
          <a:solidFill>
            <a:srgbClr val="FF9900"/>
          </a:solidFill>
        </p:spPr>
        <p:txBody>
          <a:bodyPr wrap="square" rtlCol="0">
            <a:spAutoFit/>
          </a:bodyPr>
          <a:lstStyle/>
          <a:p>
            <a:pPr algn="ctr"/>
            <a:r>
              <a:rPr lang="fr-FR" b="1" dirty="0" smtClean="0"/>
              <a:t>CIT+SI</a:t>
            </a:r>
            <a:endParaRPr lang="fr-FR" b="1" dirty="0"/>
          </a:p>
        </p:txBody>
      </p:sp>
      <p:sp>
        <p:nvSpPr>
          <p:cNvPr id="79" name="ZoneTexte 78"/>
          <p:cNvSpPr txBox="1"/>
          <p:nvPr/>
        </p:nvSpPr>
        <p:spPr>
          <a:xfrm>
            <a:off x="5472509" y="843905"/>
            <a:ext cx="2160240" cy="323165"/>
          </a:xfrm>
          <a:prstGeom prst="rect">
            <a:avLst/>
          </a:prstGeom>
          <a:solidFill>
            <a:srgbClr val="FF66FF"/>
          </a:solidFill>
        </p:spPr>
        <p:txBody>
          <a:bodyPr wrap="square" rtlCol="0">
            <a:spAutoFit/>
          </a:bodyPr>
          <a:lstStyle/>
          <a:p>
            <a:pPr algn="ctr"/>
            <a:r>
              <a:rPr lang="fr-FR" b="1" dirty="0" smtClean="0"/>
              <a:t>MPS</a:t>
            </a:r>
            <a:endParaRPr lang="fr-FR" b="1" dirty="0"/>
          </a:p>
        </p:txBody>
      </p:sp>
      <p:sp>
        <p:nvSpPr>
          <p:cNvPr id="92" name="Flèche droite 91"/>
          <p:cNvSpPr/>
          <p:nvPr/>
        </p:nvSpPr>
        <p:spPr>
          <a:xfrm>
            <a:off x="143917" y="1283162"/>
            <a:ext cx="1656184" cy="712871"/>
          </a:xfrm>
          <a:prstGeom prst="rightArrow">
            <a:avLst/>
          </a:prstGeom>
          <a:solidFill>
            <a:srgbClr val="FF0000">
              <a:alpha val="3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t>Inscription (juin)</a:t>
            </a:r>
          </a:p>
        </p:txBody>
      </p:sp>
    </p:spTree>
    <p:extLst>
      <p:ext uri="{BB962C8B-B14F-4D97-AF65-F5344CB8AC3E}">
        <p14:creationId xmlns:p14="http://schemas.microsoft.com/office/powerpoint/2010/main" val="2131960401"/>
      </p:ext>
    </p:extLst>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circle(in)">
                                      <p:cBhvr>
                                        <p:cTn id="13" dur="2000"/>
                                        <p:tgtEl>
                                          <p:spTgt spid="49"/>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par>
                          <p:cTn id="18" fill="hold">
                            <p:stCondLst>
                              <p:cond delay="50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1500"/>
                                        <p:tgtEl>
                                          <p:spTgt spid="32"/>
                                        </p:tgtEl>
                                      </p:cBhvr>
                                    </p:animEffect>
                                  </p:childTnLst>
                                </p:cTn>
                              </p:par>
                            </p:childTnLst>
                          </p:cTn>
                        </p:par>
                        <p:par>
                          <p:cTn id="22" fill="hold">
                            <p:stCondLst>
                              <p:cond delay="6500"/>
                            </p:stCondLst>
                            <p:childTnLst>
                              <p:par>
                                <p:cTn id="23" presetID="6" presetClass="entr" presetSubtype="16"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circle(in)">
                                      <p:cBhvr>
                                        <p:cTn id="25" dur="2000"/>
                                        <p:tgtEl>
                                          <p:spTgt spid="60"/>
                                        </p:tgtEl>
                                      </p:cBhvr>
                                    </p:animEffect>
                                  </p:childTnLst>
                                </p:cTn>
                              </p:par>
                            </p:childTnLst>
                          </p:cTn>
                        </p:par>
                        <p:par>
                          <p:cTn id="26" fill="hold">
                            <p:stCondLst>
                              <p:cond delay="8500"/>
                            </p:stCondLst>
                            <p:childTnLst>
                              <p:par>
                                <p:cTn id="27" presetID="22" presetClass="entr" presetSubtype="4"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1500"/>
                                        <p:tgtEl>
                                          <p:spTgt spid="39"/>
                                        </p:tgtEl>
                                      </p:cBhvr>
                                    </p:animEffect>
                                  </p:childTnLst>
                                </p:cTn>
                              </p:par>
                            </p:childTnLst>
                          </p:cTn>
                        </p:par>
                        <p:par>
                          <p:cTn id="30" fill="hold">
                            <p:stCondLst>
                              <p:cond delay="10000"/>
                            </p:stCondLst>
                            <p:childTnLst>
                              <p:par>
                                <p:cTn id="31" presetID="6"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circle(in)">
                                      <p:cBhvr>
                                        <p:cTn id="33" dur="2000"/>
                                        <p:tgtEl>
                                          <p:spTgt spid="52"/>
                                        </p:tgtEl>
                                      </p:cBhvr>
                                    </p:animEffect>
                                  </p:childTnLst>
                                </p:cTn>
                              </p:par>
                            </p:childTnLst>
                          </p:cTn>
                        </p:par>
                        <p:par>
                          <p:cTn id="34" fill="hold">
                            <p:stCondLst>
                              <p:cond delay="12000"/>
                            </p:stCondLst>
                            <p:childTnLst>
                              <p:par>
                                <p:cTn id="35" presetID="22" presetClass="entr" presetSubtype="4"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1500"/>
                                        <p:tgtEl>
                                          <p:spTgt spid="42"/>
                                        </p:tgtEl>
                                      </p:cBhvr>
                                    </p:animEffect>
                                  </p:childTnLst>
                                </p:cTn>
                              </p:par>
                            </p:childTnLst>
                          </p:cTn>
                        </p:par>
                        <p:par>
                          <p:cTn id="38" fill="hold">
                            <p:stCondLst>
                              <p:cond delay="13500"/>
                            </p:stCondLst>
                            <p:childTnLst>
                              <p:par>
                                <p:cTn id="39" presetID="6"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childTnLst>
                          </p:cTn>
                        </p:par>
                        <p:par>
                          <p:cTn id="42" fill="hold">
                            <p:stCondLst>
                              <p:cond delay="15500"/>
                            </p:stCondLst>
                            <p:childTnLst>
                              <p:par>
                                <p:cTn id="43" presetID="6" presetClass="entr" presetSubtype="16"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circle(in)">
                                      <p:cBhvr>
                                        <p:cTn id="45" dur="2000"/>
                                        <p:tgtEl>
                                          <p:spTgt spid="58"/>
                                        </p:tgtEl>
                                      </p:cBhvr>
                                    </p:animEffect>
                                  </p:childTnLst>
                                </p:cTn>
                              </p:par>
                            </p:childTnLst>
                          </p:cTn>
                        </p:par>
                        <p:par>
                          <p:cTn id="46" fill="hold">
                            <p:stCondLst>
                              <p:cond delay="17500"/>
                            </p:stCondLst>
                            <p:childTnLst>
                              <p:par>
                                <p:cTn id="47" presetID="6" presetClass="entr" presetSubtype="16"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circle(in)">
                                      <p:cBhvr>
                                        <p:cTn id="49" dur="2000"/>
                                        <p:tgtEl>
                                          <p:spTgt spid="59"/>
                                        </p:tgtEl>
                                      </p:cBhvr>
                                    </p:animEffect>
                                  </p:childTnLst>
                                </p:cTn>
                              </p:par>
                            </p:childTnLst>
                          </p:cTn>
                        </p:par>
                        <p:par>
                          <p:cTn id="50" fill="hold">
                            <p:stCondLst>
                              <p:cond delay="19500"/>
                            </p:stCondLst>
                            <p:childTnLst>
                              <p:par>
                                <p:cTn id="51" presetID="2" presetClass="entr" presetSubtype="8" fill="hold" grpId="0" nodeType="afterEffect">
                                  <p:stCondLst>
                                    <p:cond delay="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2000" fill="hold"/>
                                        <p:tgtEl>
                                          <p:spTgt spid="92"/>
                                        </p:tgtEl>
                                        <p:attrNameLst>
                                          <p:attrName>ppt_x</p:attrName>
                                        </p:attrNameLst>
                                      </p:cBhvr>
                                      <p:tavLst>
                                        <p:tav tm="0">
                                          <p:val>
                                            <p:strVal val="0-#ppt_w/2"/>
                                          </p:val>
                                        </p:tav>
                                        <p:tav tm="100000">
                                          <p:val>
                                            <p:strVal val="#ppt_x"/>
                                          </p:val>
                                        </p:tav>
                                      </p:tavLst>
                                    </p:anim>
                                    <p:anim calcmode="lin" valueType="num">
                                      <p:cBhvr additive="base">
                                        <p:cTn id="54" dur="2000" fill="hold"/>
                                        <p:tgtEl>
                                          <p:spTgt spid="92"/>
                                        </p:tgtEl>
                                        <p:attrNameLst>
                                          <p:attrName>ppt_y</p:attrName>
                                        </p:attrNameLst>
                                      </p:cBhvr>
                                      <p:tavLst>
                                        <p:tav tm="0">
                                          <p:val>
                                            <p:strVal val="#ppt_y"/>
                                          </p:val>
                                        </p:tav>
                                        <p:tav tm="100000">
                                          <p:val>
                                            <p:strVal val="#ppt_y"/>
                                          </p:val>
                                        </p:tav>
                                      </p:tavLst>
                                    </p:anim>
                                  </p:childTnLst>
                                </p:cTn>
                              </p:par>
                            </p:childTnLst>
                          </p:cTn>
                        </p:par>
                        <p:par>
                          <p:cTn id="55" fill="hold">
                            <p:stCondLst>
                              <p:cond delay="21500"/>
                            </p:stCondLst>
                            <p:childTnLst>
                              <p:par>
                                <p:cTn id="56" presetID="2" presetClass="entr" presetSubtype="8" fill="hold"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additive="base">
                                        <p:cTn id="58" dur="2000" fill="hold"/>
                                        <p:tgtEl>
                                          <p:spTgt spid="94"/>
                                        </p:tgtEl>
                                        <p:attrNameLst>
                                          <p:attrName>ppt_x</p:attrName>
                                        </p:attrNameLst>
                                      </p:cBhvr>
                                      <p:tavLst>
                                        <p:tav tm="0">
                                          <p:val>
                                            <p:strVal val="0-#ppt_w/2"/>
                                          </p:val>
                                        </p:tav>
                                        <p:tav tm="100000">
                                          <p:val>
                                            <p:strVal val="#ppt_x"/>
                                          </p:val>
                                        </p:tav>
                                      </p:tavLst>
                                    </p:anim>
                                    <p:anim calcmode="lin" valueType="num">
                                      <p:cBhvr additive="base">
                                        <p:cTn id="59" dur="2000" fill="hold"/>
                                        <p:tgtEl>
                                          <p:spTgt spid="94"/>
                                        </p:tgtEl>
                                        <p:attrNameLst>
                                          <p:attrName>ppt_y</p:attrName>
                                        </p:attrNameLst>
                                      </p:cBhvr>
                                      <p:tavLst>
                                        <p:tav tm="0">
                                          <p:val>
                                            <p:strVal val="#ppt_y"/>
                                          </p:val>
                                        </p:tav>
                                        <p:tav tm="100000">
                                          <p:val>
                                            <p:strVal val="#ppt_y"/>
                                          </p:val>
                                        </p:tav>
                                      </p:tavLst>
                                    </p:anim>
                                  </p:childTnLst>
                                </p:cTn>
                              </p:par>
                            </p:childTnLst>
                          </p:cTn>
                        </p:par>
                        <p:par>
                          <p:cTn id="60" fill="hold">
                            <p:stCondLst>
                              <p:cond delay="23500"/>
                            </p:stCondLst>
                            <p:childTnLst>
                              <p:par>
                                <p:cTn id="61" presetID="21" presetClass="entr" presetSubtype="1"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heel(1)">
                                      <p:cBhvr>
                                        <p:cTn id="63" dur="2000"/>
                                        <p:tgtEl>
                                          <p:spTgt spid="76"/>
                                        </p:tgtEl>
                                      </p:cBhvr>
                                    </p:animEffect>
                                  </p:childTnLst>
                                </p:cTn>
                              </p:par>
                            </p:childTnLst>
                          </p:cTn>
                        </p:par>
                        <p:par>
                          <p:cTn id="64" fill="hold">
                            <p:stCondLst>
                              <p:cond delay="25500"/>
                            </p:stCondLst>
                            <p:childTnLst>
                              <p:par>
                                <p:cTn id="65" presetID="21" presetClass="entr" presetSubtype="1"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heel(1)">
                                      <p:cBhvr>
                                        <p:cTn id="67"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76" grpId="0" animBg="1"/>
      <p:bldP spid="79" grpId="0" animBg="1"/>
      <p:bldP spid="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82715" y="837539"/>
            <a:ext cx="2991270" cy="523214"/>
          </a:xfrm>
          <a:prstGeom prst="rect">
            <a:avLst/>
          </a:prstGeom>
          <a:solidFill>
            <a:schemeClr val="accent2">
              <a:lumMod val="20000"/>
              <a:lumOff val="80000"/>
            </a:schemeClr>
          </a:solidFill>
        </p:spPr>
        <p:txBody>
          <a:bodyPr wrap="square" lIns="91434" tIns="45717" rIns="91434" bIns="45717" rtlCol="0">
            <a:spAutoFit/>
          </a:bodyPr>
          <a:lstStyle/>
          <a:p>
            <a:r>
              <a:rPr lang="fr-FR" sz="1400" b="1" dirty="0" smtClean="0">
                <a:solidFill>
                  <a:srgbClr val="C00000"/>
                </a:solidFill>
                <a:cs typeface="Antipasto"/>
              </a:rPr>
              <a:t>&gt; </a:t>
            </a:r>
            <a:r>
              <a:rPr lang="fr-FR" sz="1400" b="1" dirty="0" smtClean="0">
                <a:solidFill>
                  <a:srgbClr val="C00000"/>
                </a:solidFill>
                <a:latin typeface="+mj-lt"/>
              </a:rPr>
              <a:t>La mobilité</a:t>
            </a:r>
            <a:br>
              <a:rPr lang="fr-FR" sz="1400" b="1" dirty="0" smtClean="0">
                <a:solidFill>
                  <a:srgbClr val="C00000"/>
                </a:solidFill>
                <a:latin typeface="+mj-lt"/>
              </a:rPr>
            </a:br>
            <a:r>
              <a:rPr lang="fr-FR" sz="1400" i="1" dirty="0" smtClean="0">
                <a:latin typeface="+mj-lt"/>
              </a:rPr>
              <a:t>les transports individuels et collectifs</a:t>
            </a:r>
            <a:endParaRPr lang="fr-FR" sz="1400" dirty="0" smtClean="0">
              <a:latin typeface="+mj-lt"/>
            </a:endParaRPr>
          </a:p>
        </p:txBody>
      </p:sp>
      <p:sp>
        <p:nvSpPr>
          <p:cNvPr id="34" name="ZoneTexte 33"/>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29" name="Rectangle 28"/>
          <p:cNvSpPr/>
          <p:nvPr/>
        </p:nvSpPr>
        <p:spPr>
          <a:xfrm>
            <a:off x="1" y="4615132"/>
            <a:ext cx="8640763" cy="251349"/>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Les thèmes SI – CIT proposés à la rentrée 2010</a:t>
            </a:r>
            <a:endParaRPr lang="fr-FR" sz="2000" b="1" dirty="0"/>
          </a:p>
        </p:txBody>
      </p:sp>
      <p:grpSp>
        <p:nvGrpSpPr>
          <p:cNvPr id="3" name="Groupe 2"/>
          <p:cNvGrpSpPr/>
          <p:nvPr/>
        </p:nvGrpSpPr>
        <p:grpSpPr>
          <a:xfrm>
            <a:off x="342979" y="1357299"/>
            <a:ext cx="1534148" cy="1622485"/>
            <a:chOff x="313915" y="898943"/>
            <a:chExt cx="1534148" cy="1622485"/>
          </a:xfrm>
        </p:grpSpPr>
        <p:pic>
          <p:nvPicPr>
            <p:cNvPr id="16" name="Picture 6" descr="http://saratorrao.files.wordpress.com/2009/01/segway1.jpg"/>
            <p:cNvPicPr>
              <a:picLocks noChangeAspect="1" noChangeArrowheads="1"/>
            </p:cNvPicPr>
            <p:nvPr/>
          </p:nvPicPr>
          <p:blipFill>
            <a:blip r:embed="rId3" r:link="rId4" cstate="print"/>
            <a:srcRect/>
            <a:stretch>
              <a:fillRect/>
            </a:stretch>
          </p:blipFill>
          <p:spPr bwMode="auto">
            <a:xfrm>
              <a:off x="313915" y="898943"/>
              <a:ext cx="1112538" cy="1568211"/>
            </a:xfrm>
            <a:prstGeom prst="rect">
              <a:avLst/>
            </a:prstGeom>
            <a:noFill/>
            <a:ln w="9525">
              <a:noFill/>
              <a:miter lim="800000"/>
              <a:headEnd/>
              <a:tailEnd/>
            </a:ln>
          </p:spPr>
        </p:pic>
        <p:sp>
          <p:nvSpPr>
            <p:cNvPr id="38" name="Rectangle 37"/>
            <p:cNvSpPr/>
            <p:nvPr/>
          </p:nvSpPr>
          <p:spPr>
            <a:xfrm>
              <a:off x="1052408" y="2213650"/>
              <a:ext cx="795655" cy="307778"/>
            </a:xfrm>
            <a:prstGeom prst="rect">
              <a:avLst/>
            </a:prstGeom>
          </p:spPr>
          <p:txBody>
            <a:bodyPr wrap="square">
              <a:spAutoFit/>
            </a:bodyPr>
            <a:lstStyle/>
            <a:p>
              <a:pPr algn="ctr"/>
              <a:r>
                <a:rPr lang="fr-FR" sz="1400" b="1" dirty="0" err="1" smtClean="0">
                  <a:solidFill>
                    <a:srgbClr val="FF0000"/>
                  </a:solidFill>
                </a:rPr>
                <a:t>Segway</a:t>
              </a:r>
              <a:endParaRPr lang="fr-FR" sz="1400" b="1" dirty="0">
                <a:solidFill>
                  <a:srgbClr val="FF0000"/>
                </a:solidFill>
              </a:endParaRPr>
            </a:p>
          </p:txBody>
        </p:sp>
      </p:grpSp>
      <p:grpSp>
        <p:nvGrpSpPr>
          <p:cNvPr id="2" name="Groupe 45"/>
          <p:cNvGrpSpPr/>
          <p:nvPr/>
        </p:nvGrpSpPr>
        <p:grpSpPr>
          <a:xfrm>
            <a:off x="3727970" y="1430058"/>
            <a:ext cx="1621764" cy="1457086"/>
            <a:chOff x="6217083" y="441335"/>
            <a:chExt cx="1621764" cy="1457086"/>
          </a:xfrm>
        </p:grpSpPr>
        <p:pic>
          <p:nvPicPr>
            <p:cNvPr id="27656" name="Picture 8" descr="Les hélicoptères télécommandés"/>
            <p:cNvPicPr>
              <a:picLocks noChangeAspect="1" noChangeArrowheads="1"/>
            </p:cNvPicPr>
            <p:nvPr/>
          </p:nvPicPr>
          <p:blipFill>
            <a:blip r:embed="rId5" cstate="print"/>
            <a:srcRect/>
            <a:stretch>
              <a:fillRect/>
            </a:stretch>
          </p:blipFill>
          <p:spPr bwMode="auto">
            <a:xfrm>
              <a:off x="6217083" y="441335"/>
              <a:ext cx="1621764" cy="1225386"/>
            </a:xfrm>
            <a:prstGeom prst="rect">
              <a:avLst/>
            </a:prstGeom>
            <a:noFill/>
          </p:spPr>
        </p:pic>
        <p:sp>
          <p:nvSpPr>
            <p:cNvPr id="42" name="Rectangle 41"/>
            <p:cNvSpPr/>
            <p:nvPr/>
          </p:nvSpPr>
          <p:spPr>
            <a:xfrm>
              <a:off x="6437452" y="1590644"/>
              <a:ext cx="1165502" cy="307777"/>
            </a:xfrm>
            <a:prstGeom prst="rect">
              <a:avLst/>
            </a:prstGeom>
          </p:spPr>
          <p:txBody>
            <a:bodyPr wrap="square">
              <a:spAutoFit/>
            </a:bodyPr>
            <a:lstStyle/>
            <a:p>
              <a:pPr algn="ctr"/>
              <a:r>
                <a:rPr lang="fr-FR" sz="1400" b="1" dirty="0" smtClean="0">
                  <a:solidFill>
                    <a:srgbClr val="FF0000"/>
                  </a:solidFill>
                </a:rPr>
                <a:t>Hélicoptère</a:t>
              </a:r>
              <a:endParaRPr lang="fr-FR" sz="1400" b="1" dirty="0">
                <a:solidFill>
                  <a:srgbClr val="FF0000"/>
                </a:solidFill>
              </a:endParaRPr>
            </a:p>
          </p:txBody>
        </p:sp>
      </p:grpSp>
      <p:sp>
        <p:nvSpPr>
          <p:cNvPr id="68" name="ZoneTexte 67"/>
          <p:cNvSpPr txBox="1"/>
          <p:nvPr/>
        </p:nvSpPr>
        <p:spPr>
          <a:xfrm>
            <a:off x="5068685" y="929077"/>
            <a:ext cx="2402244" cy="523214"/>
          </a:xfrm>
          <a:prstGeom prst="rect">
            <a:avLst/>
          </a:prstGeom>
          <a:solidFill>
            <a:srgbClr val="CCCCFF"/>
          </a:solidFill>
        </p:spPr>
        <p:txBody>
          <a:bodyPr wrap="square" lIns="91434" tIns="45717" rIns="91434" bIns="45717" rtlCol="0">
            <a:spAutoFit/>
          </a:bodyPr>
          <a:lstStyle/>
          <a:p>
            <a:r>
              <a:rPr lang="fr-FR" sz="1400" b="1" dirty="0" smtClean="0">
                <a:solidFill>
                  <a:srgbClr val="C00000"/>
                </a:solidFill>
                <a:cs typeface="Antipasto"/>
              </a:rPr>
              <a:t>&gt; </a:t>
            </a:r>
            <a:r>
              <a:rPr lang="fr-FR" sz="1400" b="1" dirty="0" smtClean="0">
                <a:solidFill>
                  <a:srgbClr val="C00000"/>
                </a:solidFill>
                <a:latin typeface="+mj-lt"/>
              </a:rPr>
              <a:t>L’énergie</a:t>
            </a:r>
            <a:br>
              <a:rPr lang="fr-FR" sz="1400" b="1" dirty="0" smtClean="0">
                <a:solidFill>
                  <a:srgbClr val="C00000"/>
                </a:solidFill>
                <a:latin typeface="+mj-lt"/>
              </a:rPr>
            </a:br>
            <a:r>
              <a:rPr lang="fr-FR" sz="1400" b="1" dirty="0" smtClean="0">
                <a:solidFill>
                  <a:srgbClr val="C00000"/>
                </a:solidFill>
                <a:latin typeface="+mj-lt"/>
              </a:rPr>
              <a:t> </a:t>
            </a:r>
            <a:r>
              <a:rPr lang="fr-FR" sz="1400" i="1" dirty="0" smtClean="0">
                <a:latin typeface="+mj-lt"/>
              </a:rPr>
              <a:t>le stockage et la distribution</a:t>
            </a:r>
            <a:endParaRPr lang="fr-FR" sz="1400" dirty="0" smtClean="0">
              <a:latin typeface="+mj-lt"/>
            </a:endParaRPr>
          </a:p>
        </p:txBody>
      </p:sp>
      <p:sp>
        <p:nvSpPr>
          <p:cNvPr id="82" name="ZoneTexte 81"/>
          <p:cNvSpPr txBox="1"/>
          <p:nvPr/>
        </p:nvSpPr>
        <p:spPr>
          <a:xfrm>
            <a:off x="553035" y="2930557"/>
            <a:ext cx="3119932" cy="523214"/>
          </a:xfrm>
          <a:prstGeom prst="rect">
            <a:avLst/>
          </a:prstGeom>
          <a:solidFill>
            <a:srgbClr val="FF99FF"/>
          </a:solidFill>
        </p:spPr>
        <p:txBody>
          <a:bodyPr wrap="square" lIns="91434" tIns="45717" rIns="91434" bIns="45717" rtlCol="0">
            <a:spAutoFit/>
          </a:bodyPr>
          <a:lstStyle/>
          <a:p>
            <a:r>
              <a:rPr lang="fr-FR" sz="1400" b="1" dirty="0" smtClean="0">
                <a:solidFill>
                  <a:srgbClr val="C00000"/>
                </a:solidFill>
                <a:cs typeface="Antipasto"/>
              </a:rPr>
              <a:t>&gt; </a:t>
            </a:r>
            <a:r>
              <a:rPr lang="fr-FR" sz="1400" b="1" dirty="0" smtClean="0">
                <a:solidFill>
                  <a:srgbClr val="C00000"/>
                </a:solidFill>
                <a:latin typeface="+mj-lt"/>
              </a:rPr>
              <a:t>La culture et les loisirs </a:t>
            </a:r>
            <a:r>
              <a:rPr lang="fr-FR" sz="1400" i="1" dirty="0" smtClean="0">
                <a:latin typeface="+mj-lt"/>
              </a:rPr>
              <a:t>le son et l’image, les jeux vidéo</a:t>
            </a:r>
            <a:endParaRPr lang="fr-FR" sz="1400" dirty="0" smtClean="0">
              <a:latin typeface="+mj-lt"/>
            </a:endParaRPr>
          </a:p>
        </p:txBody>
      </p:sp>
      <p:grpSp>
        <p:nvGrpSpPr>
          <p:cNvPr id="8" name="Groupe 7"/>
          <p:cNvGrpSpPr/>
          <p:nvPr/>
        </p:nvGrpSpPr>
        <p:grpSpPr>
          <a:xfrm>
            <a:off x="655608" y="3461452"/>
            <a:ext cx="2467154" cy="1032899"/>
            <a:chOff x="655608" y="3219924"/>
            <a:chExt cx="2467154" cy="1032899"/>
          </a:xfrm>
        </p:grpSpPr>
        <p:pic>
          <p:nvPicPr>
            <p:cNvPr id="40" name="Picture 50" descr="nikon_D90_45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5608" y="3219924"/>
              <a:ext cx="1069364" cy="1032899"/>
            </a:xfrm>
            <a:prstGeom prst="rect">
              <a:avLst/>
            </a:prstGeom>
            <a:noFill/>
          </p:spPr>
        </p:pic>
        <p:sp>
          <p:nvSpPr>
            <p:cNvPr id="83" name="Rectangle 82"/>
            <p:cNvSpPr/>
            <p:nvPr/>
          </p:nvSpPr>
          <p:spPr>
            <a:xfrm>
              <a:off x="1895464" y="3454720"/>
              <a:ext cx="1227298" cy="738664"/>
            </a:xfrm>
            <a:prstGeom prst="rect">
              <a:avLst/>
            </a:prstGeom>
          </p:spPr>
          <p:txBody>
            <a:bodyPr wrap="square">
              <a:spAutoFit/>
            </a:bodyPr>
            <a:lstStyle/>
            <a:p>
              <a:pPr algn="ctr"/>
              <a:r>
                <a:rPr lang="fr-FR" sz="1400" b="1" dirty="0" smtClean="0">
                  <a:solidFill>
                    <a:srgbClr val="FF0000"/>
                  </a:solidFill>
                </a:rPr>
                <a:t>Appareil photo numérique</a:t>
              </a:r>
              <a:endParaRPr lang="fr-FR" sz="1400" b="1" dirty="0">
                <a:solidFill>
                  <a:srgbClr val="FF0000"/>
                </a:solidFill>
              </a:endParaRPr>
            </a:p>
          </p:txBody>
        </p:sp>
      </p:grpSp>
      <p:grpSp>
        <p:nvGrpSpPr>
          <p:cNvPr id="9" name="Groupe 8"/>
          <p:cNvGrpSpPr/>
          <p:nvPr/>
        </p:nvGrpSpPr>
        <p:grpSpPr>
          <a:xfrm>
            <a:off x="3948339" y="3095368"/>
            <a:ext cx="1262016" cy="1519243"/>
            <a:chOff x="3948339" y="2879718"/>
            <a:chExt cx="1262016" cy="1519243"/>
          </a:xfrm>
        </p:grpSpPr>
        <p:pic>
          <p:nvPicPr>
            <p:cNvPr id="27690" name="Picture 42" descr="Jumelle avec appareil photo"/>
            <p:cNvPicPr>
              <a:picLocks noChangeAspect="1" noChangeArrowheads="1"/>
            </p:cNvPicPr>
            <p:nvPr/>
          </p:nvPicPr>
          <p:blipFill>
            <a:blip r:embed="rId7" cstate="print"/>
            <a:srcRect/>
            <a:stretch>
              <a:fillRect/>
            </a:stretch>
          </p:blipFill>
          <p:spPr bwMode="auto">
            <a:xfrm>
              <a:off x="3948339" y="2879718"/>
              <a:ext cx="1023458" cy="1038513"/>
            </a:xfrm>
            <a:prstGeom prst="rect">
              <a:avLst/>
            </a:prstGeom>
            <a:noFill/>
          </p:spPr>
        </p:pic>
        <p:sp>
          <p:nvSpPr>
            <p:cNvPr id="84" name="Rectangle 83"/>
            <p:cNvSpPr/>
            <p:nvPr/>
          </p:nvSpPr>
          <p:spPr>
            <a:xfrm>
              <a:off x="3950900" y="3875741"/>
              <a:ext cx="1259455" cy="523220"/>
            </a:xfrm>
            <a:prstGeom prst="rect">
              <a:avLst/>
            </a:prstGeom>
          </p:spPr>
          <p:txBody>
            <a:bodyPr wrap="square">
              <a:spAutoFit/>
            </a:bodyPr>
            <a:lstStyle/>
            <a:p>
              <a:pPr algn="ctr"/>
              <a:r>
                <a:rPr lang="fr-FR" sz="1400" b="1" dirty="0" smtClean="0">
                  <a:solidFill>
                    <a:srgbClr val="FF0000"/>
                  </a:solidFill>
                </a:rPr>
                <a:t>Jumelles numériques</a:t>
              </a:r>
              <a:endParaRPr lang="fr-FR" sz="1400" b="1" dirty="0">
                <a:solidFill>
                  <a:srgbClr val="FF0000"/>
                </a:solidFill>
              </a:endParaRPr>
            </a:p>
          </p:txBody>
        </p:sp>
      </p:grpSp>
      <p:grpSp>
        <p:nvGrpSpPr>
          <p:cNvPr id="11" name="Groupe 10"/>
          <p:cNvGrpSpPr/>
          <p:nvPr/>
        </p:nvGrpSpPr>
        <p:grpSpPr>
          <a:xfrm>
            <a:off x="5509110" y="3091542"/>
            <a:ext cx="1354859" cy="1405047"/>
            <a:chOff x="5509110" y="2668868"/>
            <a:chExt cx="1354859" cy="1405047"/>
          </a:xfrm>
        </p:grpSpPr>
        <p:pic>
          <p:nvPicPr>
            <p:cNvPr id="27696" name="Picture 48" descr="Wii Wiimotea.png">
              <a:hlinkClick r:id="rId8"/>
            </p:cNvPr>
            <p:cNvPicPr>
              <a:picLocks noChangeAspect="1" noChangeArrowheads="1"/>
            </p:cNvPicPr>
            <p:nvPr/>
          </p:nvPicPr>
          <p:blipFill>
            <a:blip r:embed="rId9" cstate="print"/>
            <a:srcRect/>
            <a:stretch>
              <a:fillRect/>
            </a:stretch>
          </p:blipFill>
          <p:spPr bwMode="auto">
            <a:xfrm>
              <a:off x="5517926" y="2668868"/>
              <a:ext cx="917380" cy="1218281"/>
            </a:xfrm>
            <a:prstGeom prst="rect">
              <a:avLst/>
            </a:prstGeom>
            <a:noFill/>
          </p:spPr>
        </p:pic>
        <p:sp>
          <p:nvSpPr>
            <p:cNvPr id="85" name="Rectangle 84"/>
            <p:cNvSpPr/>
            <p:nvPr/>
          </p:nvSpPr>
          <p:spPr>
            <a:xfrm>
              <a:off x="5509110" y="3766138"/>
              <a:ext cx="1354859" cy="307777"/>
            </a:xfrm>
            <a:prstGeom prst="rect">
              <a:avLst/>
            </a:prstGeom>
          </p:spPr>
          <p:txBody>
            <a:bodyPr wrap="none">
              <a:spAutoFit/>
            </a:bodyPr>
            <a:lstStyle/>
            <a:p>
              <a:pPr algn="ctr"/>
              <a:r>
                <a:rPr lang="fr-FR" sz="1400" b="1" dirty="0" smtClean="0">
                  <a:solidFill>
                    <a:srgbClr val="FF0000"/>
                  </a:solidFill>
                </a:rPr>
                <a:t>Console de jeux</a:t>
              </a:r>
              <a:endParaRPr lang="fr-FR" sz="1400" b="1" dirty="0">
                <a:solidFill>
                  <a:srgbClr val="FF0000"/>
                </a:solidFill>
              </a:endParaRPr>
            </a:p>
          </p:txBody>
        </p:sp>
      </p:grpSp>
      <p:grpSp>
        <p:nvGrpSpPr>
          <p:cNvPr id="5" name="Groupe 4"/>
          <p:cNvGrpSpPr/>
          <p:nvPr/>
        </p:nvGrpSpPr>
        <p:grpSpPr>
          <a:xfrm>
            <a:off x="5607151" y="1481673"/>
            <a:ext cx="1301804" cy="1623094"/>
            <a:chOff x="3461885" y="932439"/>
            <a:chExt cx="1301804" cy="1623094"/>
          </a:xfrm>
        </p:grpSpPr>
        <p:pic>
          <p:nvPicPr>
            <p:cNvPr id="112" name="Image 111" descr="zoom-149810-voiture-hydrogene-h-racer-2_0.jpg"/>
            <p:cNvPicPr>
              <a:picLocks noChangeAspect="1"/>
            </p:cNvPicPr>
            <p:nvPr/>
          </p:nvPicPr>
          <p:blipFill>
            <a:blip r:embed="rId10" cstate="print"/>
            <a:stretch>
              <a:fillRect/>
            </a:stretch>
          </p:blipFill>
          <p:spPr>
            <a:xfrm>
              <a:off x="3461885" y="932439"/>
              <a:ext cx="1301804" cy="1301804"/>
            </a:xfrm>
            <a:prstGeom prst="rect">
              <a:avLst/>
            </a:prstGeom>
          </p:spPr>
        </p:pic>
        <p:sp>
          <p:nvSpPr>
            <p:cNvPr id="114" name="Rectangle 113"/>
            <p:cNvSpPr/>
            <p:nvPr/>
          </p:nvSpPr>
          <p:spPr>
            <a:xfrm>
              <a:off x="3784548" y="2032313"/>
              <a:ext cx="973601" cy="523220"/>
            </a:xfrm>
            <a:prstGeom prst="rect">
              <a:avLst/>
            </a:prstGeom>
          </p:spPr>
          <p:txBody>
            <a:bodyPr wrap="none">
              <a:spAutoFit/>
            </a:bodyPr>
            <a:lstStyle/>
            <a:p>
              <a:pPr algn="ctr"/>
              <a:r>
                <a:rPr lang="fr-FR" sz="1400" b="1" dirty="0" smtClean="0">
                  <a:solidFill>
                    <a:srgbClr val="FF0000"/>
                  </a:solidFill>
                </a:rPr>
                <a:t>Voiture à</a:t>
              </a:r>
              <a:br>
                <a:rPr lang="fr-FR" sz="1400" b="1" dirty="0" smtClean="0">
                  <a:solidFill>
                    <a:srgbClr val="FF0000"/>
                  </a:solidFill>
                </a:rPr>
              </a:br>
              <a:r>
                <a:rPr lang="fr-FR" sz="1400" b="1" dirty="0" smtClean="0">
                  <a:solidFill>
                    <a:srgbClr val="FF0000"/>
                  </a:solidFill>
                </a:rPr>
                <a:t>hydrogène</a:t>
              </a:r>
              <a:endParaRPr lang="fr-FR" sz="1400" b="1" dirty="0">
                <a:solidFill>
                  <a:srgbClr val="FF0000"/>
                </a:solidFill>
              </a:endParaRPr>
            </a:p>
          </p:txBody>
        </p:sp>
      </p:grpSp>
      <p:grpSp>
        <p:nvGrpSpPr>
          <p:cNvPr id="4" name="Groupe 3"/>
          <p:cNvGrpSpPr/>
          <p:nvPr/>
        </p:nvGrpSpPr>
        <p:grpSpPr>
          <a:xfrm>
            <a:off x="2001769" y="1452291"/>
            <a:ext cx="1659161" cy="1484404"/>
            <a:chOff x="1724972" y="931652"/>
            <a:chExt cx="1659161" cy="1484404"/>
          </a:xfrm>
        </p:grpSpPr>
        <p:pic>
          <p:nvPicPr>
            <p:cNvPr id="101" name="Picture 2" descr="matra-bion X"/>
            <p:cNvPicPr>
              <a:picLocks noChangeAspect="1" noChangeArrowheads="1"/>
            </p:cNvPicPr>
            <p:nvPr/>
          </p:nvPicPr>
          <p:blipFill>
            <a:blip r:embed="rId11" cstate="print"/>
            <a:srcRect/>
            <a:stretch>
              <a:fillRect/>
            </a:stretch>
          </p:blipFill>
          <p:spPr bwMode="auto">
            <a:xfrm>
              <a:off x="1760489" y="931652"/>
              <a:ext cx="1374172" cy="983412"/>
            </a:xfrm>
            <a:prstGeom prst="rect">
              <a:avLst/>
            </a:prstGeom>
            <a:noFill/>
            <a:ln w="9525">
              <a:noFill/>
              <a:miter lim="800000"/>
              <a:headEnd/>
              <a:tailEnd/>
            </a:ln>
          </p:spPr>
        </p:pic>
        <p:sp>
          <p:nvSpPr>
            <p:cNvPr id="89" name="Rectangle 88"/>
            <p:cNvSpPr/>
            <p:nvPr/>
          </p:nvSpPr>
          <p:spPr>
            <a:xfrm>
              <a:off x="1724972" y="1892836"/>
              <a:ext cx="1659161" cy="523220"/>
            </a:xfrm>
            <a:prstGeom prst="rect">
              <a:avLst/>
            </a:prstGeom>
          </p:spPr>
          <p:txBody>
            <a:bodyPr wrap="square">
              <a:spAutoFit/>
            </a:bodyPr>
            <a:lstStyle/>
            <a:p>
              <a:pPr algn="ctr"/>
              <a:r>
                <a:rPr lang="fr-FR" sz="1400" b="1" dirty="0" smtClean="0">
                  <a:solidFill>
                    <a:srgbClr val="FF0000"/>
                  </a:solidFill>
                </a:rPr>
                <a:t>Vélo à assistance électrique</a:t>
              </a:r>
              <a:endParaRPr lang="fr-FR" sz="1400" b="1" dirty="0">
                <a:solidFill>
                  <a:srgbClr val="FF0000"/>
                </a:solidFill>
              </a:endParaRPr>
            </a:p>
          </p:txBody>
        </p:sp>
      </p:grpSp>
      <p:grpSp>
        <p:nvGrpSpPr>
          <p:cNvPr id="7" name="Groupe 6"/>
          <p:cNvGrpSpPr/>
          <p:nvPr/>
        </p:nvGrpSpPr>
        <p:grpSpPr>
          <a:xfrm>
            <a:off x="7102895" y="1537239"/>
            <a:ext cx="1446941" cy="1627869"/>
            <a:chOff x="7102895" y="993801"/>
            <a:chExt cx="1446941" cy="1627869"/>
          </a:xfrm>
        </p:grpSpPr>
        <p:sp>
          <p:nvSpPr>
            <p:cNvPr id="23" name="Rectangle 22"/>
            <p:cNvSpPr/>
            <p:nvPr/>
          </p:nvSpPr>
          <p:spPr>
            <a:xfrm>
              <a:off x="7108678" y="2098450"/>
              <a:ext cx="1034658" cy="523220"/>
            </a:xfrm>
            <a:prstGeom prst="rect">
              <a:avLst/>
            </a:prstGeom>
          </p:spPr>
          <p:txBody>
            <a:bodyPr wrap="square">
              <a:spAutoFit/>
            </a:bodyPr>
            <a:lstStyle/>
            <a:p>
              <a:pPr algn="ctr"/>
              <a:r>
                <a:rPr lang="fr-FR" sz="1400" b="1" dirty="0" smtClean="0">
                  <a:solidFill>
                    <a:srgbClr val="FF0000"/>
                  </a:solidFill>
                </a:rPr>
                <a:t>Production d’énergie</a:t>
              </a:r>
              <a:endParaRPr lang="fr-FR" sz="1400" b="1" dirty="0">
                <a:solidFill>
                  <a:srgbClr val="FF0000"/>
                </a:solidFill>
              </a:endParaRPr>
            </a:p>
          </p:txBody>
        </p:sp>
        <p:pic>
          <p:nvPicPr>
            <p:cNvPr id="1026" name="Picture 2" descr="C:\Users\asus09\Desktop\Nouveau dossier\IMG_1277.JPG"/>
            <p:cNvPicPr>
              <a:picLocks noChangeAspect="1" noChangeArrowheads="1"/>
            </p:cNvPicPr>
            <p:nvPr/>
          </p:nvPicPr>
          <p:blipFill>
            <a:blip r:embed="rId12" cstate="print"/>
            <a:srcRect/>
            <a:stretch>
              <a:fillRect/>
            </a:stretch>
          </p:blipFill>
          <p:spPr bwMode="auto">
            <a:xfrm>
              <a:off x="7102895" y="993801"/>
              <a:ext cx="1446941" cy="1085165"/>
            </a:xfrm>
            <a:prstGeom prst="rect">
              <a:avLst/>
            </a:prstGeom>
            <a:noFill/>
          </p:spPr>
        </p:pic>
      </p:grpSp>
      <p:pic>
        <p:nvPicPr>
          <p:cNvPr id="32" name="Image 31" descr="fond 1ITEC-2.jpg"/>
          <p:cNvPicPr>
            <a:picLocks noChangeAspect="1"/>
          </p:cNvPicPr>
          <p:nvPr/>
        </p:nvPicPr>
        <p:blipFill>
          <a:blip r:embed="rId13"/>
          <a:stretch>
            <a:fillRect/>
          </a:stretch>
        </p:blipFill>
        <p:spPr>
          <a:xfrm>
            <a:off x="-11583" y="-20190"/>
            <a:ext cx="8631432" cy="770688"/>
          </a:xfrm>
          <a:prstGeom prst="rect">
            <a:avLst/>
          </a:prstGeom>
        </p:spPr>
      </p:pic>
      <p:pic>
        <p:nvPicPr>
          <p:cNvPr id="33" name="Image 32" descr="logo loritz gris  orange.jpg"/>
          <p:cNvPicPr>
            <a:picLocks noChangeAspect="1"/>
          </p:cNvPicPr>
          <p:nvPr/>
        </p:nvPicPr>
        <p:blipFill>
          <a:blip r:embed="rId14"/>
          <a:stretch>
            <a:fillRect/>
          </a:stretch>
        </p:blipFill>
        <p:spPr>
          <a:xfrm>
            <a:off x="8160739" y="4634897"/>
            <a:ext cx="470693" cy="2212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6000">
        <p:cover dir="d"/>
      </p:transition>
    </mc:Choice>
    <mc:Fallback xmlns="">
      <p:transition spd="slow" advClick="0" advTm="6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1000"/>
                                        <p:tgtEl>
                                          <p:spTgt spid="3"/>
                                        </p:tgtEl>
                                      </p:cBhvr>
                                    </p:animEffect>
                                  </p:childTnLst>
                                </p:cTn>
                              </p:par>
                            </p:childTnLst>
                          </p:cTn>
                        </p:par>
                        <p:par>
                          <p:cTn id="32" fill="hold">
                            <p:stCondLst>
                              <p:cond delay="4000"/>
                            </p:stCondLst>
                            <p:childTnLst>
                              <p:par>
                                <p:cTn id="33" presetID="6"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1000"/>
                                        <p:tgtEl>
                                          <p:spTgt spid="4"/>
                                        </p:tgtEl>
                                      </p:cBhvr>
                                    </p:animEffect>
                                  </p:childTnLst>
                                </p:cTn>
                              </p:par>
                            </p:childTnLst>
                          </p:cTn>
                        </p:par>
                        <p:par>
                          <p:cTn id="36" fill="hold">
                            <p:stCondLst>
                              <p:cond delay="5000"/>
                            </p:stCondLst>
                            <p:childTnLst>
                              <p:par>
                                <p:cTn id="37" presetID="6" presetClass="entr" presetSubtype="16"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1000"/>
                                        <p:tgtEl>
                                          <p:spTgt spid="2"/>
                                        </p:tgtEl>
                                      </p:cBhvr>
                                    </p:animEffect>
                                  </p:childTnLst>
                                </p:cTn>
                              </p:par>
                            </p:childTnLst>
                          </p:cTn>
                        </p:par>
                        <p:par>
                          <p:cTn id="40" fill="hold">
                            <p:stCondLst>
                              <p:cond delay="6000"/>
                            </p:stCondLst>
                            <p:childTnLst>
                              <p:par>
                                <p:cTn id="41" presetID="31" presetClass="entr" presetSubtype="0"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p:cTn id="43" dur="1000" fill="hold"/>
                                        <p:tgtEl>
                                          <p:spTgt spid="82"/>
                                        </p:tgtEl>
                                        <p:attrNameLst>
                                          <p:attrName>ppt_w</p:attrName>
                                        </p:attrNameLst>
                                      </p:cBhvr>
                                      <p:tavLst>
                                        <p:tav tm="0">
                                          <p:val>
                                            <p:fltVal val="0"/>
                                          </p:val>
                                        </p:tav>
                                        <p:tav tm="100000">
                                          <p:val>
                                            <p:strVal val="#ppt_w"/>
                                          </p:val>
                                        </p:tav>
                                      </p:tavLst>
                                    </p:anim>
                                    <p:anim calcmode="lin" valueType="num">
                                      <p:cBhvr>
                                        <p:cTn id="44" dur="1000" fill="hold"/>
                                        <p:tgtEl>
                                          <p:spTgt spid="82"/>
                                        </p:tgtEl>
                                        <p:attrNameLst>
                                          <p:attrName>ppt_h</p:attrName>
                                        </p:attrNameLst>
                                      </p:cBhvr>
                                      <p:tavLst>
                                        <p:tav tm="0">
                                          <p:val>
                                            <p:fltVal val="0"/>
                                          </p:val>
                                        </p:tav>
                                        <p:tav tm="100000">
                                          <p:val>
                                            <p:strVal val="#ppt_h"/>
                                          </p:val>
                                        </p:tav>
                                      </p:tavLst>
                                    </p:anim>
                                    <p:anim calcmode="lin" valueType="num">
                                      <p:cBhvr>
                                        <p:cTn id="45" dur="1000" fill="hold"/>
                                        <p:tgtEl>
                                          <p:spTgt spid="82"/>
                                        </p:tgtEl>
                                        <p:attrNameLst>
                                          <p:attrName>style.rotation</p:attrName>
                                        </p:attrNameLst>
                                      </p:cBhvr>
                                      <p:tavLst>
                                        <p:tav tm="0">
                                          <p:val>
                                            <p:fltVal val="90"/>
                                          </p:val>
                                        </p:tav>
                                        <p:tav tm="100000">
                                          <p:val>
                                            <p:fltVal val="0"/>
                                          </p:val>
                                        </p:tav>
                                      </p:tavLst>
                                    </p:anim>
                                    <p:animEffect transition="in" filter="fade">
                                      <p:cBhvr>
                                        <p:cTn id="46" dur="1000"/>
                                        <p:tgtEl>
                                          <p:spTgt spid="82"/>
                                        </p:tgtEl>
                                      </p:cBhvr>
                                    </p:animEffect>
                                  </p:childTnLst>
                                </p:cTn>
                              </p:par>
                            </p:childTnLst>
                          </p:cTn>
                        </p:par>
                        <p:par>
                          <p:cTn id="47" fill="hold">
                            <p:stCondLst>
                              <p:cond delay="7000"/>
                            </p:stCondLst>
                            <p:childTnLst>
                              <p:par>
                                <p:cTn id="48" presetID="6"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1000"/>
                                        <p:tgtEl>
                                          <p:spTgt spid="8"/>
                                        </p:tgtEl>
                                      </p:cBhvr>
                                    </p:animEffect>
                                  </p:childTnLst>
                                </p:cTn>
                              </p:par>
                            </p:childTnLst>
                          </p:cTn>
                        </p:par>
                        <p:par>
                          <p:cTn id="51" fill="hold">
                            <p:stCondLst>
                              <p:cond delay="8000"/>
                            </p:stCondLst>
                            <p:childTnLst>
                              <p:par>
                                <p:cTn id="52" presetID="6" presetClass="entr" presetSubtype="16"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1000"/>
                                        <p:tgtEl>
                                          <p:spTgt spid="9"/>
                                        </p:tgtEl>
                                      </p:cBhvr>
                                    </p:animEffect>
                                  </p:childTnLst>
                                </p:cTn>
                              </p:par>
                            </p:childTnLst>
                          </p:cTn>
                        </p:par>
                        <p:par>
                          <p:cTn id="55" fill="hold">
                            <p:stCondLst>
                              <p:cond delay="9000"/>
                            </p:stCondLst>
                            <p:childTnLst>
                              <p:par>
                                <p:cTn id="56" presetID="6"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ircle(in)">
                                      <p:cBhvr>
                                        <p:cTn id="58" dur="1000"/>
                                        <p:tgtEl>
                                          <p:spTgt spid="11"/>
                                        </p:tgtEl>
                                      </p:cBhvr>
                                    </p:animEffect>
                                  </p:childTnLst>
                                </p:cTn>
                              </p:par>
                            </p:childTnLst>
                          </p:cTn>
                        </p:par>
                        <p:par>
                          <p:cTn id="59" fill="hold">
                            <p:stCondLst>
                              <p:cond delay="10000"/>
                            </p:stCondLst>
                            <p:childTnLst>
                              <p:par>
                                <p:cTn id="60" presetID="31"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1000" fill="hold"/>
                                        <p:tgtEl>
                                          <p:spTgt spid="68"/>
                                        </p:tgtEl>
                                        <p:attrNameLst>
                                          <p:attrName>ppt_w</p:attrName>
                                        </p:attrNameLst>
                                      </p:cBhvr>
                                      <p:tavLst>
                                        <p:tav tm="0">
                                          <p:val>
                                            <p:fltVal val="0"/>
                                          </p:val>
                                        </p:tav>
                                        <p:tav tm="100000">
                                          <p:val>
                                            <p:strVal val="#ppt_w"/>
                                          </p:val>
                                        </p:tav>
                                      </p:tavLst>
                                    </p:anim>
                                    <p:anim calcmode="lin" valueType="num">
                                      <p:cBhvr>
                                        <p:cTn id="63" dur="1000" fill="hold"/>
                                        <p:tgtEl>
                                          <p:spTgt spid="68"/>
                                        </p:tgtEl>
                                        <p:attrNameLst>
                                          <p:attrName>ppt_h</p:attrName>
                                        </p:attrNameLst>
                                      </p:cBhvr>
                                      <p:tavLst>
                                        <p:tav tm="0">
                                          <p:val>
                                            <p:fltVal val="0"/>
                                          </p:val>
                                        </p:tav>
                                        <p:tav tm="100000">
                                          <p:val>
                                            <p:strVal val="#ppt_h"/>
                                          </p:val>
                                        </p:tav>
                                      </p:tavLst>
                                    </p:anim>
                                    <p:anim calcmode="lin" valueType="num">
                                      <p:cBhvr>
                                        <p:cTn id="64" dur="1000" fill="hold"/>
                                        <p:tgtEl>
                                          <p:spTgt spid="68"/>
                                        </p:tgtEl>
                                        <p:attrNameLst>
                                          <p:attrName>style.rotation</p:attrName>
                                        </p:attrNameLst>
                                      </p:cBhvr>
                                      <p:tavLst>
                                        <p:tav tm="0">
                                          <p:val>
                                            <p:fltVal val="90"/>
                                          </p:val>
                                        </p:tav>
                                        <p:tav tm="100000">
                                          <p:val>
                                            <p:fltVal val="0"/>
                                          </p:val>
                                        </p:tav>
                                      </p:tavLst>
                                    </p:anim>
                                    <p:animEffect transition="in" filter="fade">
                                      <p:cBhvr>
                                        <p:cTn id="65" dur="1000"/>
                                        <p:tgtEl>
                                          <p:spTgt spid="68"/>
                                        </p:tgtEl>
                                      </p:cBhvr>
                                    </p:animEffect>
                                  </p:childTnLst>
                                </p:cTn>
                              </p:par>
                            </p:childTnLst>
                          </p:cTn>
                        </p:par>
                        <p:par>
                          <p:cTn id="66" fill="hold">
                            <p:stCondLst>
                              <p:cond delay="11000"/>
                            </p:stCondLst>
                            <p:childTnLst>
                              <p:par>
                                <p:cTn id="67" presetID="6" presetClass="entr" presetSubtype="16"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circle(in)">
                                      <p:cBhvr>
                                        <p:cTn id="69" dur="1000"/>
                                        <p:tgtEl>
                                          <p:spTgt spid="5"/>
                                        </p:tgtEl>
                                      </p:cBhvr>
                                    </p:animEffect>
                                  </p:childTnLst>
                                </p:cTn>
                              </p:par>
                            </p:childTnLst>
                          </p:cTn>
                        </p:par>
                        <p:par>
                          <p:cTn id="70" fill="hold">
                            <p:stCondLst>
                              <p:cond delay="12000"/>
                            </p:stCondLst>
                            <p:childTnLst>
                              <p:par>
                                <p:cTn id="71" presetID="6" presetClass="entr" presetSubtype="16"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circle(in)">
                                      <p:cBhvr>
                                        <p:cTn id="7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68" grpId="0" animBg="1"/>
      <p:bldP spid="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29" name="Rectangle 28"/>
          <p:cNvSpPr/>
          <p:nvPr/>
        </p:nvSpPr>
        <p:spPr>
          <a:xfrm>
            <a:off x="1" y="4597879"/>
            <a:ext cx="8640763" cy="268602"/>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Les thèmes SI – CIT proposés à la rentrée 2010</a:t>
            </a:r>
            <a:endParaRPr lang="fr-FR" sz="2000" b="1" dirty="0"/>
          </a:p>
        </p:txBody>
      </p:sp>
      <p:sp>
        <p:nvSpPr>
          <p:cNvPr id="53" name="ZoneTexte 52"/>
          <p:cNvSpPr txBox="1"/>
          <p:nvPr/>
        </p:nvSpPr>
        <p:spPr>
          <a:xfrm>
            <a:off x="379547" y="993443"/>
            <a:ext cx="3234921" cy="584769"/>
          </a:xfrm>
          <a:prstGeom prst="rect">
            <a:avLst/>
          </a:prstGeom>
          <a:solidFill>
            <a:schemeClr val="accent5">
              <a:lumMod val="40000"/>
              <a:lumOff val="60000"/>
            </a:schemeClr>
          </a:solidFill>
        </p:spPr>
        <p:txBody>
          <a:bodyPr wrap="square" lIns="91434" tIns="45717" rIns="91434" bIns="45717" rtlCol="0">
            <a:spAutoFit/>
          </a:bodyPr>
          <a:lstStyle/>
          <a:p>
            <a:r>
              <a:rPr lang="fr-FR" sz="1400" b="1" dirty="0" smtClean="0">
                <a:solidFill>
                  <a:srgbClr val="C00000"/>
                </a:solidFill>
                <a:cs typeface="Antipasto"/>
              </a:rPr>
              <a:t>&gt; </a:t>
            </a:r>
            <a:r>
              <a:rPr lang="fr-FR" sz="1400" b="1" dirty="0" smtClean="0">
                <a:solidFill>
                  <a:srgbClr val="C00000"/>
                </a:solidFill>
                <a:latin typeface="+mj-lt"/>
              </a:rPr>
              <a:t>La santé</a:t>
            </a:r>
            <a:br>
              <a:rPr lang="fr-FR" sz="1400" b="1" dirty="0" smtClean="0">
                <a:solidFill>
                  <a:srgbClr val="C00000"/>
                </a:solidFill>
                <a:latin typeface="+mj-lt"/>
              </a:rPr>
            </a:br>
            <a:r>
              <a:rPr lang="fr-FR" sz="1400" i="1" dirty="0" smtClean="0">
                <a:latin typeface="+mj-lt"/>
              </a:rPr>
              <a:t>la gestion du handicap et la rééducation</a:t>
            </a:r>
            <a:endParaRPr lang="fr-FR" sz="1400" dirty="0" smtClean="0">
              <a:solidFill>
                <a:srgbClr val="FF6600"/>
              </a:solidFill>
              <a:latin typeface="+mj-lt"/>
            </a:endParaRPr>
          </a:p>
          <a:p>
            <a:r>
              <a:rPr lang="en-US" sz="400" b="1" dirty="0" smtClean="0">
                <a:latin typeface="+mj-lt"/>
              </a:rPr>
              <a:t> </a:t>
            </a:r>
            <a:endParaRPr lang="fr-FR" sz="400" dirty="0" smtClean="0">
              <a:latin typeface="+mj-lt"/>
              <a:cs typeface="Antipasto"/>
            </a:endParaRPr>
          </a:p>
        </p:txBody>
      </p:sp>
      <p:grpSp>
        <p:nvGrpSpPr>
          <p:cNvPr id="4" name="Groupe 3"/>
          <p:cNvGrpSpPr/>
          <p:nvPr/>
        </p:nvGrpSpPr>
        <p:grpSpPr>
          <a:xfrm>
            <a:off x="2744772" y="1730290"/>
            <a:ext cx="904267" cy="1266399"/>
            <a:chOff x="1584175" y="2800663"/>
            <a:chExt cx="904267" cy="1266399"/>
          </a:xfrm>
        </p:grpSpPr>
        <p:pic>
          <p:nvPicPr>
            <p:cNvPr id="27658" name="Picture 10" descr="http://blogs.ionis-group.com/esme/media/orthese-coude.JPG"/>
            <p:cNvPicPr>
              <a:picLocks noChangeAspect="1" noChangeArrowheads="1"/>
            </p:cNvPicPr>
            <p:nvPr/>
          </p:nvPicPr>
          <p:blipFill>
            <a:blip r:embed="rId3" cstate="print">
              <a:lum/>
            </a:blip>
            <a:srcRect/>
            <a:stretch>
              <a:fillRect/>
            </a:stretch>
          </p:blipFill>
          <p:spPr bwMode="auto">
            <a:xfrm>
              <a:off x="1584175" y="2800663"/>
              <a:ext cx="904267" cy="891441"/>
            </a:xfrm>
            <a:prstGeom prst="rect">
              <a:avLst/>
            </a:prstGeom>
            <a:noFill/>
          </p:spPr>
        </p:pic>
        <p:sp>
          <p:nvSpPr>
            <p:cNvPr id="54" name="Rectangle 53"/>
            <p:cNvSpPr/>
            <p:nvPr/>
          </p:nvSpPr>
          <p:spPr>
            <a:xfrm>
              <a:off x="1690617" y="3759285"/>
              <a:ext cx="780984" cy="307777"/>
            </a:xfrm>
            <a:prstGeom prst="rect">
              <a:avLst/>
            </a:prstGeom>
          </p:spPr>
          <p:txBody>
            <a:bodyPr wrap="none">
              <a:spAutoFit/>
            </a:bodyPr>
            <a:lstStyle/>
            <a:p>
              <a:pPr algn="ctr"/>
              <a:r>
                <a:rPr lang="fr-FR" sz="1400" b="1" dirty="0" smtClean="0">
                  <a:solidFill>
                    <a:srgbClr val="FF0000"/>
                  </a:solidFill>
                </a:rPr>
                <a:t>Orthèse</a:t>
              </a:r>
              <a:endParaRPr lang="fr-FR" sz="1400" b="1" dirty="0">
                <a:solidFill>
                  <a:srgbClr val="FF0000"/>
                </a:solidFill>
              </a:endParaRPr>
            </a:p>
          </p:txBody>
        </p:sp>
      </p:grpSp>
      <p:grpSp>
        <p:nvGrpSpPr>
          <p:cNvPr id="3" name="Groupe 2"/>
          <p:cNvGrpSpPr/>
          <p:nvPr/>
        </p:nvGrpSpPr>
        <p:grpSpPr>
          <a:xfrm>
            <a:off x="1421852" y="1615707"/>
            <a:ext cx="1187126" cy="1651060"/>
            <a:chOff x="1963744" y="1478436"/>
            <a:chExt cx="1322920" cy="1822162"/>
          </a:xfrm>
        </p:grpSpPr>
        <p:pic>
          <p:nvPicPr>
            <p:cNvPr id="27666" name="Picture 18" descr="799 € Vente COMPEX Electrostimulateur Compex Mi Fitness"/>
            <p:cNvPicPr>
              <a:picLocks noChangeAspect="1" noChangeArrowheads="1"/>
            </p:cNvPicPr>
            <p:nvPr/>
          </p:nvPicPr>
          <p:blipFill>
            <a:blip r:embed="rId4" cstate="print"/>
            <a:srcRect/>
            <a:stretch>
              <a:fillRect/>
            </a:stretch>
          </p:blipFill>
          <p:spPr bwMode="auto">
            <a:xfrm>
              <a:off x="1963744" y="1478436"/>
              <a:ext cx="1187126" cy="1187126"/>
            </a:xfrm>
            <a:prstGeom prst="rect">
              <a:avLst/>
            </a:prstGeom>
            <a:noFill/>
          </p:spPr>
        </p:pic>
        <p:sp>
          <p:nvSpPr>
            <p:cNvPr id="57" name="Rectangle 56"/>
            <p:cNvSpPr/>
            <p:nvPr/>
          </p:nvSpPr>
          <p:spPr>
            <a:xfrm>
              <a:off x="1963744" y="2723156"/>
              <a:ext cx="1322920" cy="577442"/>
            </a:xfrm>
            <a:prstGeom prst="rect">
              <a:avLst/>
            </a:prstGeom>
          </p:spPr>
          <p:txBody>
            <a:bodyPr wrap="square">
              <a:spAutoFit/>
            </a:bodyPr>
            <a:lstStyle/>
            <a:p>
              <a:pPr algn="ctr"/>
              <a:r>
                <a:rPr lang="fr-FR" sz="1400" b="1" dirty="0" smtClean="0">
                  <a:solidFill>
                    <a:srgbClr val="FF0000"/>
                  </a:solidFill>
                </a:rPr>
                <a:t>Stimulateur musculaire</a:t>
              </a:r>
              <a:endParaRPr lang="fr-FR" sz="1400" b="1" dirty="0">
                <a:solidFill>
                  <a:srgbClr val="FF0000"/>
                </a:solidFill>
              </a:endParaRPr>
            </a:p>
          </p:txBody>
        </p:sp>
      </p:grpSp>
      <p:sp>
        <p:nvSpPr>
          <p:cNvPr id="62" name="ZoneTexte 61"/>
          <p:cNvSpPr txBox="1"/>
          <p:nvPr/>
        </p:nvSpPr>
        <p:spPr>
          <a:xfrm>
            <a:off x="5004766" y="920215"/>
            <a:ext cx="1197628" cy="523214"/>
          </a:xfrm>
          <a:prstGeom prst="rect">
            <a:avLst/>
          </a:prstGeom>
          <a:solidFill>
            <a:schemeClr val="accent3">
              <a:lumMod val="40000"/>
              <a:lumOff val="60000"/>
            </a:schemeClr>
          </a:solidFill>
        </p:spPr>
        <p:txBody>
          <a:bodyPr wrap="square" lIns="91434" tIns="45717" rIns="91434" bIns="45717" rtlCol="0">
            <a:spAutoFit/>
          </a:bodyPr>
          <a:lstStyle/>
          <a:p>
            <a:r>
              <a:rPr lang="fr-FR" sz="1400" b="1" dirty="0" smtClean="0">
                <a:solidFill>
                  <a:srgbClr val="C00000"/>
                </a:solidFill>
                <a:cs typeface="Antipasto"/>
              </a:rPr>
              <a:t>&gt; </a:t>
            </a:r>
            <a:r>
              <a:rPr lang="fr-FR" sz="1400" b="1" dirty="0" smtClean="0">
                <a:solidFill>
                  <a:srgbClr val="C00000"/>
                </a:solidFill>
                <a:latin typeface="+mj-lt"/>
              </a:rPr>
              <a:t>L’habitat </a:t>
            </a:r>
            <a:br>
              <a:rPr lang="fr-FR" sz="1400" b="1" dirty="0" smtClean="0">
                <a:solidFill>
                  <a:srgbClr val="C00000"/>
                </a:solidFill>
                <a:latin typeface="+mj-lt"/>
              </a:rPr>
            </a:br>
            <a:r>
              <a:rPr lang="fr-FR" sz="1400" i="1" dirty="0" smtClean="0">
                <a:latin typeface="+mj-lt"/>
              </a:rPr>
              <a:t>la domotique</a:t>
            </a:r>
            <a:endParaRPr lang="fr-FR" sz="1400" dirty="0" smtClean="0">
              <a:latin typeface="+mj-lt"/>
            </a:endParaRPr>
          </a:p>
        </p:txBody>
      </p:sp>
      <p:grpSp>
        <p:nvGrpSpPr>
          <p:cNvPr id="8" name="Groupe 7"/>
          <p:cNvGrpSpPr/>
          <p:nvPr/>
        </p:nvGrpSpPr>
        <p:grpSpPr>
          <a:xfrm>
            <a:off x="4320382" y="1587725"/>
            <a:ext cx="1145622" cy="1405324"/>
            <a:chOff x="4822419" y="1193981"/>
            <a:chExt cx="1145622" cy="1405324"/>
          </a:xfrm>
        </p:grpSpPr>
        <p:pic>
          <p:nvPicPr>
            <p:cNvPr id="27700" name="Picture 52" descr="Hyundai VC-RV9 Sans sac Aspirateur">
              <a:hlinkClick r:id="rId5"/>
            </p:cNvPr>
            <p:cNvPicPr>
              <a:picLocks noChangeAspect="1" noChangeArrowheads="1"/>
            </p:cNvPicPr>
            <p:nvPr/>
          </p:nvPicPr>
          <p:blipFill>
            <a:blip r:embed="rId6" cstate="print"/>
            <a:srcRect/>
            <a:stretch>
              <a:fillRect/>
            </a:stretch>
          </p:blipFill>
          <p:spPr bwMode="auto">
            <a:xfrm>
              <a:off x="4941752" y="1193981"/>
              <a:ext cx="906957" cy="906957"/>
            </a:xfrm>
            <a:prstGeom prst="rect">
              <a:avLst/>
            </a:prstGeom>
            <a:noFill/>
          </p:spPr>
        </p:pic>
        <p:sp>
          <p:nvSpPr>
            <p:cNvPr id="91" name="Rectangle 90"/>
            <p:cNvSpPr/>
            <p:nvPr/>
          </p:nvSpPr>
          <p:spPr>
            <a:xfrm>
              <a:off x="4822419" y="2076085"/>
              <a:ext cx="1145622" cy="523220"/>
            </a:xfrm>
            <a:prstGeom prst="rect">
              <a:avLst/>
            </a:prstGeom>
          </p:spPr>
          <p:txBody>
            <a:bodyPr wrap="square">
              <a:spAutoFit/>
            </a:bodyPr>
            <a:lstStyle/>
            <a:p>
              <a:pPr algn="ctr"/>
              <a:r>
                <a:rPr lang="fr-FR" sz="1400" dirty="0" smtClean="0">
                  <a:solidFill>
                    <a:srgbClr val="FF0000"/>
                  </a:solidFill>
                </a:rPr>
                <a:t>Robot aspirateur</a:t>
              </a:r>
              <a:endParaRPr lang="fr-FR" sz="1400" dirty="0">
                <a:solidFill>
                  <a:srgbClr val="FF0000"/>
                </a:solidFill>
              </a:endParaRPr>
            </a:p>
          </p:txBody>
        </p:sp>
      </p:grpSp>
      <p:sp>
        <p:nvSpPr>
          <p:cNvPr id="94" name="ZoneTexte 93"/>
          <p:cNvSpPr txBox="1"/>
          <p:nvPr/>
        </p:nvSpPr>
        <p:spPr>
          <a:xfrm>
            <a:off x="98222" y="3197026"/>
            <a:ext cx="2835150" cy="523214"/>
          </a:xfrm>
          <a:prstGeom prst="rect">
            <a:avLst/>
          </a:prstGeom>
          <a:solidFill>
            <a:srgbClr val="BE9CFC"/>
          </a:solidFill>
        </p:spPr>
        <p:txBody>
          <a:bodyPr wrap="square" lIns="91434" tIns="45717" rIns="91434" bIns="45717" rtlCol="0">
            <a:spAutoFit/>
          </a:bodyPr>
          <a:lstStyle/>
          <a:p>
            <a:r>
              <a:rPr lang="fr-FR" sz="1400" b="1" dirty="0" smtClean="0">
                <a:solidFill>
                  <a:srgbClr val="C00000"/>
                </a:solidFill>
                <a:latin typeface="+mj-lt"/>
              </a:rPr>
              <a:t>&gt; Les biens et services  du virtuel</a:t>
            </a:r>
          </a:p>
          <a:p>
            <a:r>
              <a:rPr lang="fr-FR" sz="1400" i="1" dirty="0" smtClean="0">
                <a:latin typeface="+mj-lt"/>
              </a:rPr>
              <a:t>   les services en ligne</a:t>
            </a:r>
            <a:endParaRPr lang="fr-FR" sz="1400" dirty="0" smtClean="0">
              <a:latin typeface="+mj-lt"/>
            </a:endParaRPr>
          </a:p>
        </p:txBody>
      </p:sp>
      <p:grpSp>
        <p:nvGrpSpPr>
          <p:cNvPr id="9" name="Groupe 8"/>
          <p:cNvGrpSpPr/>
          <p:nvPr/>
        </p:nvGrpSpPr>
        <p:grpSpPr>
          <a:xfrm>
            <a:off x="7362570" y="1651609"/>
            <a:ext cx="1129379" cy="1940244"/>
            <a:chOff x="6921448" y="450380"/>
            <a:chExt cx="1129379" cy="1940244"/>
          </a:xfrm>
        </p:grpSpPr>
        <p:sp>
          <p:nvSpPr>
            <p:cNvPr id="63" name="Rectangle 62"/>
            <p:cNvSpPr/>
            <p:nvPr/>
          </p:nvSpPr>
          <p:spPr>
            <a:xfrm>
              <a:off x="6921448" y="1867404"/>
              <a:ext cx="1129379" cy="523220"/>
            </a:xfrm>
            <a:prstGeom prst="rect">
              <a:avLst/>
            </a:prstGeom>
          </p:spPr>
          <p:txBody>
            <a:bodyPr wrap="square">
              <a:spAutoFit/>
            </a:bodyPr>
            <a:lstStyle/>
            <a:p>
              <a:pPr algn="ctr"/>
              <a:r>
                <a:rPr lang="fr-FR" sz="1400" b="1" dirty="0" smtClean="0">
                  <a:solidFill>
                    <a:srgbClr val="FF0000"/>
                  </a:solidFill>
                </a:rPr>
                <a:t>Maison intelligente</a:t>
              </a:r>
              <a:endParaRPr lang="fr-FR" sz="1400" b="1" dirty="0">
                <a:solidFill>
                  <a:srgbClr val="FF0000"/>
                </a:solidFill>
              </a:endParaRPr>
            </a:p>
          </p:txBody>
        </p:sp>
        <p:pic>
          <p:nvPicPr>
            <p:cNvPr id="109" name="Image 108" descr="maison intelligente.psd"/>
            <p:cNvPicPr>
              <a:picLocks noChangeAspect="1"/>
            </p:cNvPicPr>
            <p:nvPr/>
          </p:nvPicPr>
          <p:blipFill>
            <a:blip r:embed="rId7" cstate="print"/>
            <a:stretch>
              <a:fillRect/>
            </a:stretch>
          </p:blipFill>
          <p:spPr>
            <a:xfrm>
              <a:off x="6982156" y="450380"/>
              <a:ext cx="988651" cy="1415308"/>
            </a:xfrm>
            <a:prstGeom prst="rect">
              <a:avLst/>
            </a:prstGeom>
          </p:spPr>
        </p:pic>
      </p:grpSp>
      <p:grpSp>
        <p:nvGrpSpPr>
          <p:cNvPr id="5" name="Groupe 4"/>
          <p:cNvGrpSpPr/>
          <p:nvPr/>
        </p:nvGrpSpPr>
        <p:grpSpPr>
          <a:xfrm>
            <a:off x="1515797" y="3738513"/>
            <a:ext cx="1489038" cy="943295"/>
            <a:chOff x="3719122" y="3149468"/>
            <a:chExt cx="2046430" cy="1450494"/>
          </a:xfrm>
        </p:grpSpPr>
        <p:sp>
          <p:nvSpPr>
            <p:cNvPr id="99" name="Rectangle 98"/>
            <p:cNvSpPr/>
            <p:nvPr/>
          </p:nvSpPr>
          <p:spPr>
            <a:xfrm>
              <a:off x="3719122" y="4126697"/>
              <a:ext cx="2046430" cy="473265"/>
            </a:xfrm>
            <a:prstGeom prst="rect">
              <a:avLst/>
            </a:prstGeom>
          </p:spPr>
          <p:txBody>
            <a:bodyPr wrap="square">
              <a:spAutoFit/>
            </a:bodyPr>
            <a:lstStyle/>
            <a:p>
              <a:pPr algn="ctr"/>
              <a:r>
                <a:rPr lang="fr-FR" sz="1400" b="1" dirty="0" smtClean="0">
                  <a:solidFill>
                    <a:srgbClr val="FF0000"/>
                  </a:solidFill>
                </a:rPr>
                <a:t>@-Services</a:t>
              </a:r>
            </a:p>
          </p:txBody>
        </p:sp>
        <p:pic>
          <p:nvPicPr>
            <p:cNvPr id="113" name="Image 112" descr="web.jpg"/>
            <p:cNvPicPr>
              <a:picLocks noChangeAspect="1"/>
            </p:cNvPicPr>
            <p:nvPr/>
          </p:nvPicPr>
          <p:blipFill>
            <a:blip r:embed="rId8" cstate="print"/>
            <a:stretch>
              <a:fillRect/>
            </a:stretch>
          </p:blipFill>
          <p:spPr>
            <a:xfrm>
              <a:off x="4037162" y="3149468"/>
              <a:ext cx="1176973" cy="1116615"/>
            </a:xfrm>
            <a:prstGeom prst="rect">
              <a:avLst/>
            </a:prstGeom>
          </p:spPr>
        </p:pic>
      </p:grpSp>
      <p:grpSp>
        <p:nvGrpSpPr>
          <p:cNvPr id="2" name="Groupe 1"/>
          <p:cNvGrpSpPr/>
          <p:nvPr/>
        </p:nvGrpSpPr>
        <p:grpSpPr>
          <a:xfrm>
            <a:off x="260543" y="1694795"/>
            <a:ext cx="1161309" cy="1433108"/>
            <a:chOff x="517585" y="1355846"/>
            <a:chExt cx="1242204" cy="1574856"/>
          </a:xfrm>
        </p:grpSpPr>
        <p:sp>
          <p:nvSpPr>
            <p:cNvPr id="55" name="Rectangle 54"/>
            <p:cNvSpPr/>
            <p:nvPr/>
          </p:nvSpPr>
          <p:spPr>
            <a:xfrm>
              <a:off x="615438" y="2592483"/>
              <a:ext cx="1046495" cy="338219"/>
            </a:xfrm>
            <a:prstGeom prst="rect">
              <a:avLst/>
            </a:prstGeom>
          </p:spPr>
          <p:txBody>
            <a:bodyPr wrap="none">
              <a:spAutoFit/>
            </a:bodyPr>
            <a:lstStyle/>
            <a:p>
              <a:pPr algn="ctr"/>
              <a:r>
                <a:rPr lang="fr-FR" sz="1400" b="1" dirty="0" smtClean="0">
                  <a:solidFill>
                    <a:srgbClr val="FF0000"/>
                  </a:solidFill>
                </a:rPr>
                <a:t>Power Ball</a:t>
              </a:r>
              <a:endParaRPr lang="fr-FR" sz="1400" b="1" dirty="0">
                <a:solidFill>
                  <a:srgbClr val="FF0000"/>
                </a:solidFill>
              </a:endParaRPr>
            </a:p>
          </p:txBody>
        </p:sp>
        <p:pic>
          <p:nvPicPr>
            <p:cNvPr id="17410" name="Picture 2" descr="http://www.gilus.net/gm/img/powerball.jpg"/>
            <p:cNvPicPr>
              <a:picLocks noChangeAspect="1" noChangeArrowheads="1"/>
            </p:cNvPicPr>
            <p:nvPr/>
          </p:nvPicPr>
          <p:blipFill>
            <a:blip r:embed="rId9" cstate="print"/>
            <a:srcRect/>
            <a:stretch>
              <a:fillRect/>
            </a:stretch>
          </p:blipFill>
          <p:spPr bwMode="auto">
            <a:xfrm>
              <a:off x="517585" y="1355846"/>
              <a:ext cx="1242204" cy="1224458"/>
            </a:xfrm>
            <a:prstGeom prst="rect">
              <a:avLst/>
            </a:prstGeom>
            <a:noFill/>
          </p:spPr>
        </p:pic>
      </p:grpSp>
      <p:grpSp>
        <p:nvGrpSpPr>
          <p:cNvPr id="30" name="Groupe 29"/>
          <p:cNvGrpSpPr/>
          <p:nvPr/>
        </p:nvGrpSpPr>
        <p:grpSpPr>
          <a:xfrm>
            <a:off x="5940241" y="1449919"/>
            <a:ext cx="1431986" cy="1636286"/>
            <a:chOff x="836329" y="3643956"/>
            <a:chExt cx="736679" cy="667197"/>
          </a:xfrm>
        </p:grpSpPr>
        <p:pic>
          <p:nvPicPr>
            <p:cNvPr id="31" name="Picture 29" descr="http://www.eclairage-pro.fr/prod/LAMPE%20ECO%20VIG.jpg">
              <a:hlinkClick r:id="rId10"/>
            </p:cNvPr>
            <p:cNvPicPr>
              <a:picLocks noChangeAspect="1" noChangeArrowheads="1"/>
            </p:cNvPicPr>
            <p:nvPr/>
          </p:nvPicPr>
          <p:blipFill>
            <a:blip r:embed="rId11"/>
            <a:srcRect/>
            <a:stretch>
              <a:fillRect/>
            </a:stretch>
          </p:blipFill>
          <p:spPr bwMode="auto">
            <a:xfrm>
              <a:off x="836329" y="3643956"/>
              <a:ext cx="673303" cy="428624"/>
            </a:xfrm>
            <a:prstGeom prst="rect">
              <a:avLst/>
            </a:prstGeom>
            <a:noFill/>
          </p:spPr>
        </p:pic>
        <p:sp>
          <p:nvSpPr>
            <p:cNvPr id="32" name="Rectangle 31"/>
            <p:cNvSpPr/>
            <p:nvPr/>
          </p:nvSpPr>
          <p:spPr>
            <a:xfrm>
              <a:off x="847807" y="4097810"/>
              <a:ext cx="725201" cy="213343"/>
            </a:xfrm>
            <a:prstGeom prst="rect">
              <a:avLst/>
            </a:prstGeom>
          </p:spPr>
          <p:txBody>
            <a:bodyPr wrap="square">
              <a:spAutoFit/>
            </a:bodyPr>
            <a:lstStyle/>
            <a:p>
              <a:pPr algn="ctr"/>
              <a:r>
                <a:rPr lang="fr-FR" sz="1400" b="1" dirty="0" smtClean="0">
                  <a:solidFill>
                    <a:srgbClr val="FF0000"/>
                  </a:solidFill>
                </a:rPr>
                <a:t>Sources lumineuses</a:t>
              </a:r>
              <a:endParaRPr lang="fr-FR" sz="1400" b="1" dirty="0">
                <a:solidFill>
                  <a:srgbClr val="FF0000"/>
                </a:solidFill>
              </a:endParaRPr>
            </a:p>
          </p:txBody>
        </p:sp>
      </p:grpSp>
      <p:sp>
        <p:nvSpPr>
          <p:cNvPr id="33" name="ZoneTexte 32"/>
          <p:cNvSpPr txBox="1"/>
          <p:nvPr/>
        </p:nvSpPr>
        <p:spPr>
          <a:xfrm>
            <a:off x="3659489" y="3077277"/>
            <a:ext cx="1687184" cy="523220"/>
          </a:xfrm>
          <a:prstGeom prst="rect">
            <a:avLst/>
          </a:prstGeom>
          <a:solidFill>
            <a:srgbClr val="99FF66"/>
          </a:solidFill>
        </p:spPr>
        <p:txBody>
          <a:bodyPr wrap="square" rtlCol="0">
            <a:spAutoFit/>
          </a:bodyPr>
          <a:lstStyle/>
          <a:p>
            <a:r>
              <a:rPr lang="fr-FR" sz="1400" b="1" dirty="0" smtClean="0">
                <a:solidFill>
                  <a:srgbClr val="C00000"/>
                </a:solidFill>
                <a:cs typeface="Antipasto"/>
              </a:rPr>
              <a:t>&gt; </a:t>
            </a:r>
            <a:r>
              <a:rPr lang="fr-FR" sz="1400" b="1" dirty="0" smtClean="0">
                <a:solidFill>
                  <a:srgbClr val="C00000"/>
                </a:solidFill>
                <a:latin typeface="+mj-lt"/>
              </a:rPr>
              <a:t>La communication </a:t>
            </a:r>
          </a:p>
          <a:p>
            <a:r>
              <a:rPr lang="fr-FR" sz="1400" i="1" dirty="0" smtClean="0"/>
              <a:t> </a:t>
            </a:r>
            <a:r>
              <a:rPr lang="fr-FR" sz="1400" i="1" dirty="0" smtClean="0">
                <a:latin typeface="+mj-lt"/>
              </a:rPr>
              <a:t>les réseaux</a:t>
            </a:r>
            <a:endParaRPr lang="fr-FR" sz="1400" dirty="0" smtClean="0">
              <a:latin typeface="+mj-lt"/>
            </a:endParaRPr>
          </a:p>
        </p:txBody>
      </p:sp>
      <p:grpSp>
        <p:nvGrpSpPr>
          <p:cNvPr id="35" name="Groupe 34"/>
          <p:cNvGrpSpPr/>
          <p:nvPr/>
        </p:nvGrpSpPr>
        <p:grpSpPr>
          <a:xfrm>
            <a:off x="5411389" y="3152245"/>
            <a:ext cx="1498362" cy="1485207"/>
            <a:chOff x="4470904" y="2077987"/>
            <a:chExt cx="945318" cy="1280680"/>
          </a:xfrm>
        </p:grpSpPr>
        <p:pic>
          <p:nvPicPr>
            <p:cNvPr id="36" name="Picture 34" descr="Système intranet/extranet"/>
            <p:cNvPicPr>
              <a:picLocks noChangeAspect="1" noChangeArrowheads="1"/>
            </p:cNvPicPr>
            <p:nvPr/>
          </p:nvPicPr>
          <p:blipFill>
            <a:blip r:embed="rId12"/>
            <a:srcRect/>
            <a:stretch>
              <a:fillRect/>
            </a:stretch>
          </p:blipFill>
          <p:spPr bwMode="auto">
            <a:xfrm>
              <a:off x="4547383" y="2077987"/>
              <a:ext cx="868839" cy="1075563"/>
            </a:xfrm>
            <a:prstGeom prst="rect">
              <a:avLst/>
            </a:prstGeom>
            <a:noFill/>
          </p:spPr>
        </p:pic>
        <p:sp>
          <p:nvSpPr>
            <p:cNvPr id="37" name="Rectangle 36"/>
            <p:cNvSpPr/>
            <p:nvPr/>
          </p:nvSpPr>
          <p:spPr>
            <a:xfrm>
              <a:off x="4470904" y="3093274"/>
              <a:ext cx="910971" cy="265393"/>
            </a:xfrm>
            <a:prstGeom prst="rect">
              <a:avLst/>
            </a:prstGeom>
          </p:spPr>
          <p:txBody>
            <a:bodyPr wrap="none">
              <a:spAutoFit/>
            </a:bodyPr>
            <a:lstStyle/>
            <a:p>
              <a:pPr algn="ctr"/>
              <a:r>
                <a:rPr lang="fr-FR" sz="1400" b="1" dirty="0" smtClean="0">
                  <a:solidFill>
                    <a:srgbClr val="FF0000"/>
                  </a:solidFill>
                </a:rPr>
                <a:t>Intranet-Internet</a:t>
              </a:r>
              <a:endParaRPr lang="fr-FR" sz="1400" b="1" dirty="0">
                <a:solidFill>
                  <a:srgbClr val="FF0000"/>
                </a:solidFill>
              </a:endParaRPr>
            </a:p>
          </p:txBody>
        </p:sp>
      </p:grpSp>
      <p:pic>
        <p:nvPicPr>
          <p:cNvPr id="38" name="Image 37" descr="fond 1ITEC-2.jpg"/>
          <p:cNvPicPr>
            <a:picLocks noChangeAspect="1"/>
          </p:cNvPicPr>
          <p:nvPr/>
        </p:nvPicPr>
        <p:blipFill>
          <a:blip r:embed="rId13"/>
          <a:stretch>
            <a:fillRect/>
          </a:stretch>
        </p:blipFill>
        <p:spPr>
          <a:xfrm>
            <a:off x="-11583" y="-20190"/>
            <a:ext cx="8631432" cy="848326"/>
          </a:xfrm>
          <a:prstGeom prst="rect">
            <a:avLst/>
          </a:prstGeom>
        </p:spPr>
      </p:pic>
      <p:pic>
        <p:nvPicPr>
          <p:cNvPr id="39" name="Image 38" descr="logo loritz gris  orange.jpg"/>
          <p:cNvPicPr>
            <a:picLocks noChangeAspect="1"/>
          </p:cNvPicPr>
          <p:nvPr/>
        </p:nvPicPr>
        <p:blipFill>
          <a:blip r:embed="rId14"/>
          <a:stretch>
            <a:fillRect/>
          </a:stretch>
        </p:blipFill>
        <p:spPr>
          <a:xfrm>
            <a:off x="8160739" y="4634897"/>
            <a:ext cx="470693" cy="2212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000"/>
                                        <p:tgtEl>
                                          <p:spTgt spid="2"/>
                                        </p:tgtEl>
                                      </p:cBhvr>
                                    </p:animEffect>
                                  </p:childTnLst>
                                </p:cTn>
                              </p:par>
                            </p:childTnLst>
                          </p:cTn>
                        </p:par>
                        <p:par>
                          <p:cTn id="15" fill="hold">
                            <p:stCondLst>
                              <p:cond delay="2000"/>
                            </p:stCondLst>
                            <p:childTnLst>
                              <p:par>
                                <p:cTn id="16" presetID="6"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1000"/>
                                        <p:tgtEl>
                                          <p:spTgt spid="3"/>
                                        </p:tgtEl>
                                      </p:cBhvr>
                                    </p:animEffect>
                                  </p:childTnLst>
                                </p:cTn>
                              </p:par>
                            </p:childTnLst>
                          </p:cTn>
                        </p:par>
                        <p:par>
                          <p:cTn id="19" fill="hold">
                            <p:stCondLst>
                              <p:cond delay="3000"/>
                            </p:stCondLst>
                            <p:childTnLst>
                              <p:par>
                                <p:cTn id="20" presetID="6"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par>
                          <p:cTn id="23" fill="hold">
                            <p:stCondLst>
                              <p:cond delay="4000"/>
                            </p:stCondLst>
                            <p:childTnLst>
                              <p:par>
                                <p:cTn id="24" presetID="31" presetClass="entr" presetSubtype="0"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p:cTn id="26" dur="1000" fill="hold"/>
                                        <p:tgtEl>
                                          <p:spTgt spid="62"/>
                                        </p:tgtEl>
                                        <p:attrNameLst>
                                          <p:attrName>ppt_w</p:attrName>
                                        </p:attrNameLst>
                                      </p:cBhvr>
                                      <p:tavLst>
                                        <p:tav tm="0">
                                          <p:val>
                                            <p:fltVal val="0"/>
                                          </p:val>
                                        </p:tav>
                                        <p:tav tm="100000">
                                          <p:val>
                                            <p:strVal val="#ppt_w"/>
                                          </p:val>
                                        </p:tav>
                                      </p:tavLst>
                                    </p:anim>
                                    <p:anim calcmode="lin" valueType="num">
                                      <p:cBhvr>
                                        <p:cTn id="27" dur="1000" fill="hold"/>
                                        <p:tgtEl>
                                          <p:spTgt spid="62"/>
                                        </p:tgtEl>
                                        <p:attrNameLst>
                                          <p:attrName>ppt_h</p:attrName>
                                        </p:attrNameLst>
                                      </p:cBhvr>
                                      <p:tavLst>
                                        <p:tav tm="0">
                                          <p:val>
                                            <p:fltVal val="0"/>
                                          </p:val>
                                        </p:tav>
                                        <p:tav tm="100000">
                                          <p:val>
                                            <p:strVal val="#ppt_h"/>
                                          </p:val>
                                        </p:tav>
                                      </p:tavLst>
                                    </p:anim>
                                    <p:anim calcmode="lin" valueType="num">
                                      <p:cBhvr>
                                        <p:cTn id="28" dur="1000" fill="hold"/>
                                        <p:tgtEl>
                                          <p:spTgt spid="62"/>
                                        </p:tgtEl>
                                        <p:attrNameLst>
                                          <p:attrName>style.rotation</p:attrName>
                                        </p:attrNameLst>
                                      </p:cBhvr>
                                      <p:tavLst>
                                        <p:tav tm="0">
                                          <p:val>
                                            <p:fltVal val="90"/>
                                          </p:val>
                                        </p:tav>
                                        <p:tav tm="100000">
                                          <p:val>
                                            <p:fltVal val="0"/>
                                          </p:val>
                                        </p:tav>
                                      </p:tavLst>
                                    </p:anim>
                                    <p:animEffect transition="in" filter="fade">
                                      <p:cBhvr>
                                        <p:cTn id="29" dur="1000"/>
                                        <p:tgtEl>
                                          <p:spTgt spid="62"/>
                                        </p:tgtEl>
                                      </p:cBhvr>
                                    </p:animEffect>
                                  </p:childTnLst>
                                </p:cTn>
                              </p:par>
                            </p:childTnLst>
                          </p:cTn>
                        </p:par>
                        <p:par>
                          <p:cTn id="30" fill="hold">
                            <p:stCondLst>
                              <p:cond delay="5000"/>
                            </p:stCondLst>
                            <p:childTnLst>
                              <p:par>
                                <p:cTn id="31" presetID="6"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childTnLst>
                          </p:cTn>
                        </p:par>
                        <p:par>
                          <p:cTn id="34" fill="hold">
                            <p:stCondLst>
                              <p:cond delay="6000"/>
                            </p:stCondLst>
                            <p:childTnLst>
                              <p:par>
                                <p:cTn id="35" presetID="6" presetClass="entr" presetSubtype="16"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1000"/>
                                        <p:tgtEl>
                                          <p:spTgt spid="30"/>
                                        </p:tgtEl>
                                      </p:cBhvr>
                                    </p:animEffect>
                                  </p:childTnLst>
                                </p:cTn>
                              </p:par>
                            </p:childTnLst>
                          </p:cTn>
                        </p:par>
                        <p:par>
                          <p:cTn id="38" fill="hold">
                            <p:stCondLst>
                              <p:cond delay="7000"/>
                            </p:stCondLst>
                            <p:childTnLst>
                              <p:par>
                                <p:cTn id="39" presetID="6"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1000"/>
                                        <p:tgtEl>
                                          <p:spTgt spid="9"/>
                                        </p:tgtEl>
                                      </p:cBhvr>
                                    </p:animEffect>
                                  </p:childTnLst>
                                </p:cTn>
                              </p:par>
                            </p:childTnLst>
                          </p:cTn>
                        </p:par>
                        <p:par>
                          <p:cTn id="42" fill="hold">
                            <p:stCondLst>
                              <p:cond delay="8000"/>
                            </p:stCondLst>
                            <p:childTnLst>
                              <p:par>
                                <p:cTn id="43" presetID="31" presetClass="entr" presetSubtype="0" fill="hold" grpId="0" nodeType="after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p:cTn id="45" dur="1000" fill="hold"/>
                                        <p:tgtEl>
                                          <p:spTgt spid="94"/>
                                        </p:tgtEl>
                                        <p:attrNameLst>
                                          <p:attrName>ppt_w</p:attrName>
                                        </p:attrNameLst>
                                      </p:cBhvr>
                                      <p:tavLst>
                                        <p:tav tm="0">
                                          <p:val>
                                            <p:fltVal val="0"/>
                                          </p:val>
                                        </p:tav>
                                        <p:tav tm="100000">
                                          <p:val>
                                            <p:strVal val="#ppt_w"/>
                                          </p:val>
                                        </p:tav>
                                      </p:tavLst>
                                    </p:anim>
                                    <p:anim calcmode="lin" valueType="num">
                                      <p:cBhvr>
                                        <p:cTn id="46" dur="1000" fill="hold"/>
                                        <p:tgtEl>
                                          <p:spTgt spid="94"/>
                                        </p:tgtEl>
                                        <p:attrNameLst>
                                          <p:attrName>ppt_h</p:attrName>
                                        </p:attrNameLst>
                                      </p:cBhvr>
                                      <p:tavLst>
                                        <p:tav tm="0">
                                          <p:val>
                                            <p:fltVal val="0"/>
                                          </p:val>
                                        </p:tav>
                                        <p:tav tm="100000">
                                          <p:val>
                                            <p:strVal val="#ppt_h"/>
                                          </p:val>
                                        </p:tav>
                                      </p:tavLst>
                                    </p:anim>
                                    <p:anim calcmode="lin" valueType="num">
                                      <p:cBhvr>
                                        <p:cTn id="47" dur="1000" fill="hold"/>
                                        <p:tgtEl>
                                          <p:spTgt spid="94"/>
                                        </p:tgtEl>
                                        <p:attrNameLst>
                                          <p:attrName>style.rotation</p:attrName>
                                        </p:attrNameLst>
                                      </p:cBhvr>
                                      <p:tavLst>
                                        <p:tav tm="0">
                                          <p:val>
                                            <p:fltVal val="90"/>
                                          </p:val>
                                        </p:tav>
                                        <p:tav tm="100000">
                                          <p:val>
                                            <p:fltVal val="0"/>
                                          </p:val>
                                        </p:tav>
                                      </p:tavLst>
                                    </p:anim>
                                    <p:animEffect transition="in" filter="fade">
                                      <p:cBhvr>
                                        <p:cTn id="48" dur="1000"/>
                                        <p:tgtEl>
                                          <p:spTgt spid="94"/>
                                        </p:tgtEl>
                                      </p:cBhvr>
                                    </p:animEffect>
                                  </p:childTnLst>
                                </p:cTn>
                              </p:par>
                            </p:childTnLst>
                          </p:cTn>
                        </p:par>
                        <p:par>
                          <p:cTn id="49" fill="hold">
                            <p:stCondLst>
                              <p:cond delay="9000"/>
                            </p:stCondLst>
                            <p:childTnLst>
                              <p:par>
                                <p:cTn id="50" presetID="6"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ircle(in)">
                                      <p:cBhvr>
                                        <p:cTn id="52" dur="1000"/>
                                        <p:tgtEl>
                                          <p:spTgt spid="5"/>
                                        </p:tgtEl>
                                      </p:cBhvr>
                                    </p:animEffect>
                                  </p:childTnLst>
                                </p:cTn>
                              </p:par>
                            </p:childTnLst>
                          </p:cTn>
                        </p:par>
                        <p:par>
                          <p:cTn id="53" fill="hold">
                            <p:stCondLst>
                              <p:cond delay="10000"/>
                            </p:stCondLst>
                            <p:childTnLst>
                              <p:par>
                                <p:cTn id="54" presetID="31"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1000" fill="hold"/>
                                        <p:tgtEl>
                                          <p:spTgt spid="33"/>
                                        </p:tgtEl>
                                        <p:attrNameLst>
                                          <p:attrName>ppt_w</p:attrName>
                                        </p:attrNameLst>
                                      </p:cBhvr>
                                      <p:tavLst>
                                        <p:tav tm="0">
                                          <p:val>
                                            <p:fltVal val="0"/>
                                          </p:val>
                                        </p:tav>
                                        <p:tav tm="100000">
                                          <p:val>
                                            <p:strVal val="#ppt_w"/>
                                          </p:val>
                                        </p:tav>
                                      </p:tavLst>
                                    </p:anim>
                                    <p:anim calcmode="lin" valueType="num">
                                      <p:cBhvr>
                                        <p:cTn id="57" dur="1000" fill="hold"/>
                                        <p:tgtEl>
                                          <p:spTgt spid="33"/>
                                        </p:tgtEl>
                                        <p:attrNameLst>
                                          <p:attrName>ppt_h</p:attrName>
                                        </p:attrNameLst>
                                      </p:cBhvr>
                                      <p:tavLst>
                                        <p:tav tm="0">
                                          <p:val>
                                            <p:fltVal val="0"/>
                                          </p:val>
                                        </p:tav>
                                        <p:tav tm="100000">
                                          <p:val>
                                            <p:strVal val="#ppt_h"/>
                                          </p:val>
                                        </p:tav>
                                      </p:tavLst>
                                    </p:anim>
                                    <p:anim calcmode="lin" valueType="num">
                                      <p:cBhvr>
                                        <p:cTn id="58" dur="1000" fill="hold"/>
                                        <p:tgtEl>
                                          <p:spTgt spid="33"/>
                                        </p:tgtEl>
                                        <p:attrNameLst>
                                          <p:attrName>style.rotation</p:attrName>
                                        </p:attrNameLst>
                                      </p:cBhvr>
                                      <p:tavLst>
                                        <p:tav tm="0">
                                          <p:val>
                                            <p:fltVal val="90"/>
                                          </p:val>
                                        </p:tav>
                                        <p:tav tm="100000">
                                          <p:val>
                                            <p:fltVal val="0"/>
                                          </p:val>
                                        </p:tav>
                                      </p:tavLst>
                                    </p:anim>
                                    <p:animEffect transition="in" filter="fade">
                                      <p:cBhvr>
                                        <p:cTn id="59" dur="1000"/>
                                        <p:tgtEl>
                                          <p:spTgt spid="33"/>
                                        </p:tgtEl>
                                      </p:cBhvr>
                                    </p:animEffect>
                                  </p:childTnLst>
                                </p:cTn>
                              </p:par>
                            </p:childTnLst>
                          </p:cTn>
                        </p:par>
                        <p:par>
                          <p:cTn id="60" fill="hold">
                            <p:stCondLst>
                              <p:cond delay="11000"/>
                            </p:stCondLst>
                            <p:childTnLst>
                              <p:par>
                                <p:cTn id="61" presetID="6"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circle(in)">
                                      <p:cBhvr>
                                        <p:cTn id="6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2" grpId="0" animBg="1"/>
      <p:bldP spid="94"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7845993" y="4561681"/>
            <a:ext cx="794770" cy="307777"/>
          </a:xfrm>
          <a:prstGeom prst="rect">
            <a:avLst/>
          </a:prstGeom>
          <a:noFill/>
        </p:spPr>
        <p:txBody>
          <a:bodyPr wrap="square"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17" name="ZoneTexte 16"/>
          <p:cNvSpPr txBox="1"/>
          <p:nvPr/>
        </p:nvSpPr>
        <p:spPr>
          <a:xfrm>
            <a:off x="-23019" y="4423181"/>
            <a:ext cx="4267200" cy="246221"/>
          </a:xfrm>
          <a:prstGeom prst="rect">
            <a:avLst/>
          </a:prstGeom>
          <a:noFill/>
        </p:spPr>
        <p:txBody>
          <a:bodyPr wrap="square" rtlCol="0">
            <a:spAutoFit/>
          </a:bodyPr>
          <a:lstStyle/>
          <a:p>
            <a:r>
              <a:rPr lang="fr-FR" sz="1000" b="1" dirty="0" smtClean="0">
                <a:solidFill>
                  <a:srgbClr val="FF6600"/>
                </a:solidFill>
                <a:latin typeface="Arial Rounded MT Bold"/>
                <a:cs typeface="Arial Rounded MT Bold"/>
              </a:rPr>
              <a:t>C</a:t>
            </a:r>
            <a:r>
              <a:rPr lang="fr-FR" sz="1000" dirty="0" smtClean="0">
                <a:solidFill>
                  <a:srgbClr val="FF6600"/>
                </a:solidFill>
                <a:latin typeface="Arial Rounded MT Bold"/>
                <a:cs typeface="Arial Rounded MT Bold"/>
              </a:rPr>
              <a:t>réation et </a:t>
            </a:r>
            <a:r>
              <a:rPr lang="fr-FR" sz="1000" b="1" dirty="0" smtClean="0">
                <a:solidFill>
                  <a:srgbClr val="FF6600"/>
                </a:solidFill>
                <a:latin typeface="Arial Rounded MT Bold"/>
                <a:cs typeface="Arial Rounded MT Bold"/>
              </a:rPr>
              <a:t>I</a:t>
            </a:r>
            <a:r>
              <a:rPr lang="fr-FR" sz="1000" dirty="0" smtClean="0">
                <a:solidFill>
                  <a:srgbClr val="FF6600"/>
                </a:solidFill>
                <a:latin typeface="Arial Rounded MT Bold"/>
                <a:cs typeface="Arial Rounded MT Bold"/>
              </a:rPr>
              <a:t>nnovation </a:t>
            </a:r>
            <a:r>
              <a:rPr lang="fr-FR" sz="1000" b="1" dirty="0" smtClean="0">
                <a:solidFill>
                  <a:srgbClr val="FF6600"/>
                </a:solidFill>
                <a:latin typeface="Arial Rounded MT Bold"/>
                <a:cs typeface="Arial Rounded MT Bold"/>
              </a:rPr>
              <a:t>T</a:t>
            </a:r>
            <a:r>
              <a:rPr lang="fr-FR" sz="1000" dirty="0" smtClean="0">
                <a:solidFill>
                  <a:srgbClr val="FF6600"/>
                </a:solidFill>
                <a:latin typeface="Arial Rounded MT Bold"/>
                <a:cs typeface="Arial Rounded MT Bold"/>
              </a:rPr>
              <a:t>echnologiques – </a:t>
            </a:r>
            <a:r>
              <a:rPr lang="fr-FR" sz="1000" b="1" dirty="0" smtClean="0">
                <a:solidFill>
                  <a:srgbClr val="FF6600"/>
                </a:solidFill>
                <a:latin typeface="Arial Rounded MT Bold"/>
                <a:cs typeface="Arial Rounded MT Bold"/>
              </a:rPr>
              <a:t>S</a:t>
            </a:r>
            <a:r>
              <a:rPr lang="fr-FR" sz="1000" dirty="0" smtClean="0">
                <a:solidFill>
                  <a:srgbClr val="FF6600"/>
                </a:solidFill>
                <a:latin typeface="Arial Rounded MT Bold"/>
                <a:cs typeface="Arial Rounded MT Bold"/>
              </a:rPr>
              <a:t>ciences de l’</a:t>
            </a:r>
            <a:r>
              <a:rPr lang="fr-FR" sz="1000" b="1" dirty="0" smtClean="0">
                <a:solidFill>
                  <a:srgbClr val="FF6600"/>
                </a:solidFill>
                <a:latin typeface="Arial Rounded MT Bold"/>
                <a:cs typeface="Arial Rounded MT Bold"/>
              </a:rPr>
              <a:t>I</a:t>
            </a:r>
            <a:r>
              <a:rPr lang="fr-FR" sz="1000" dirty="0" smtClean="0">
                <a:solidFill>
                  <a:srgbClr val="FF6600"/>
                </a:solidFill>
                <a:latin typeface="Arial Rounded MT Bold"/>
                <a:cs typeface="Arial Rounded MT Bold"/>
              </a:rPr>
              <a:t>ngénieur</a:t>
            </a:r>
            <a:endParaRPr lang="fr-FR" sz="1000" dirty="0">
              <a:solidFill>
                <a:srgbClr val="FF6600"/>
              </a:solidFill>
              <a:latin typeface="Arial Rounded MT Bold"/>
              <a:cs typeface="Arial Rounded MT Bold"/>
            </a:endParaRPr>
          </a:p>
        </p:txBody>
      </p:sp>
      <p:sp>
        <p:nvSpPr>
          <p:cNvPr id="20" name="Rectangle 19"/>
          <p:cNvSpPr/>
          <p:nvPr/>
        </p:nvSpPr>
        <p:spPr>
          <a:xfrm>
            <a:off x="0" y="4648199"/>
            <a:ext cx="8640763" cy="218282"/>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t>Le déroulement de l’année</a:t>
            </a:r>
            <a:endParaRPr lang="fr-FR" b="1" dirty="0"/>
          </a:p>
        </p:txBody>
      </p:sp>
      <p:grpSp>
        <p:nvGrpSpPr>
          <p:cNvPr id="54" name="Groupe 53"/>
          <p:cNvGrpSpPr/>
          <p:nvPr/>
        </p:nvGrpSpPr>
        <p:grpSpPr>
          <a:xfrm>
            <a:off x="543464" y="3544911"/>
            <a:ext cx="4134107" cy="912581"/>
            <a:chOff x="543464" y="3286131"/>
            <a:chExt cx="4134107" cy="912581"/>
          </a:xfrm>
        </p:grpSpPr>
        <p:sp>
          <p:nvSpPr>
            <p:cNvPr id="24" name="ZoneTexte 23"/>
            <p:cNvSpPr txBox="1"/>
            <p:nvPr/>
          </p:nvSpPr>
          <p:spPr>
            <a:xfrm>
              <a:off x="543464" y="3875547"/>
              <a:ext cx="4134107" cy="323165"/>
            </a:xfrm>
            <a:prstGeom prst="rect">
              <a:avLst/>
            </a:prstGeom>
            <a:solidFill>
              <a:srgbClr val="009900"/>
            </a:solidFill>
          </p:spPr>
          <p:txBody>
            <a:bodyPr wrap="square" rtlCol="0">
              <a:spAutoFit/>
            </a:bodyPr>
            <a:lstStyle/>
            <a:p>
              <a:pPr algn="ctr"/>
              <a:r>
                <a:rPr lang="fr-FR" b="1" dirty="0" smtClean="0">
                  <a:solidFill>
                    <a:schemeClr val="bg1"/>
                  </a:solidFill>
                </a:rPr>
                <a:t>3 thèmes choisis librement étudiés dans l’année</a:t>
              </a:r>
              <a:endParaRPr lang="fr-FR" b="1" dirty="0">
                <a:solidFill>
                  <a:schemeClr val="bg1"/>
                </a:solidFill>
              </a:endParaRPr>
            </a:p>
          </p:txBody>
        </p:sp>
        <p:cxnSp>
          <p:nvCxnSpPr>
            <p:cNvPr id="37" name="Connecteur droit avec flèche 36"/>
            <p:cNvCxnSpPr/>
            <p:nvPr/>
          </p:nvCxnSpPr>
          <p:spPr>
            <a:xfrm rot="16200000" flipV="1">
              <a:off x="1291639" y="3347135"/>
              <a:ext cx="589416" cy="467408"/>
            </a:xfrm>
            <a:prstGeom prst="straightConnector1">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p:nvPr/>
          </p:nvCxnSpPr>
          <p:spPr>
            <a:xfrm rot="16200000" flipV="1">
              <a:off x="2346880" y="3545120"/>
              <a:ext cx="589416" cy="71438"/>
            </a:xfrm>
            <a:prstGeom prst="straightConnector1">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p:nvPr/>
          </p:nvCxnSpPr>
          <p:spPr>
            <a:xfrm rot="5400000" flipH="1" flipV="1">
              <a:off x="3665308" y="3297468"/>
              <a:ext cx="590210" cy="567536"/>
            </a:xfrm>
            <a:prstGeom prst="straightConnector1">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grpSp>
      <p:graphicFrame>
        <p:nvGraphicFramePr>
          <p:cNvPr id="44" name="Tableau 43"/>
          <p:cNvGraphicFramePr>
            <a:graphicFrameLocks noGrp="1"/>
          </p:cNvGraphicFramePr>
          <p:nvPr>
            <p:extLst>
              <p:ext uri="{D42A27DB-BD31-4B8C-83A1-F6EECF244321}">
                <p14:modId xmlns:p14="http://schemas.microsoft.com/office/powerpoint/2010/main" val="287010422"/>
              </p:ext>
            </p:extLst>
          </p:nvPr>
        </p:nvGraphicFramePr>
        <p:xfrm>
          <a:off x="810245" y="2435615"/>
          <a:ext cx="6448770" cy="1143007"/>
        </p:xfrm>
        <a:graphic>
          <a:graphicData uri="http://schemas.openxmlformats.org/drawingml/2006/table">
            <a:tbl>
              <a:tblPr/>
              <a:tblGrid>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gridCol w="214959"/>
              </a:tblGrid>
              <a:tr h="209940">
                <a:tc>
                  <a:txBody>
                    <a:bodyPr/>
                    <a:lstStyle/>
                    <a:p>
                      <a:pPr algn="l" fontAlgn="ctr"/>
                      <a:r>
                        <a:rPr lang="fr-FR" sz="900" b="0" i="0" u="none" strike="noStrike" dirty="0">
                          <a:solidFill>
                            <a:srgbClr val="FFFFFF"/>
                          </a:solidFill>
                          <a:latin typeface="Calibri"/>
                        </a:rPr>
                        <a:t> </a:t>
                      </a:r>
                    </a:p>
                  </a:txBody>
                  <a:tcPr marL="6172" marR="6172" marT="6172" marB="0" anchor="ctr">
                    <a:lnL>
                      <a:noFill/>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dirty="0">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a:noFill/>
                    </a:lnR>
                    <a:lnT>
                      <a:noFill/>
                    </a:lnT>
                    <a:lnB>
                      <a:noFill/>
                    </a:lnB>
                    <a:solidFill>
                      <a:srgbClr val="009900"/>
                    </a:solidFill>
                  </a:tcPr>
                </a:tc>
                <a:tc rowSpan="3">
                  <a:txBody>
                    <a:bodyPr/>
                    <a:lstStyle/>
                    <a:p>
                      <a:pPr algn="ctr" fontAlgn="ctr"/>
                      <a:r>
                        <a:rPr lang="fr-FR" sz="1200" b="1" i="0" u="none" strike="noStrike" dirty="0">
                          <a:solidFill>
                            <a:srgbClr val="000000"/>
                          </a:solidFill>
                          <a:latin typeface="Calibri"/>
                        </a:rPr>
                        <a:t>Restitution</a:t>
                      </a:r>
                    </a:p>
                  </a:txBody>
                  <a:tcPr marL="6172" marR="6172" marT="6172" marB="0" vert="vert270" anchor="ctr">
                    <a:lnL>
                      <a:noFill/>
                    </a:lnL>
                    <a:lnR>
                      <a:noFill/>
                    </a:lnR>
                    <a:lnT>
                      <a:noFill/>
                    </a:lnT>
                    <a:lnB>
                      <a:noFill/>
                    </a:lnB>
                    <a:solidFill>
                      <a:srgbClr val="95B3D7"/>
                    </a:solidFill>
                  </a:tcPr>
                </a:tc>
                <a:tc rowSpan="4">
                  <a:txBody>
                    <a:bodyPr/>
                    <a:lstStyle/>
                    <a:p>
                      <a:pPr algn="ctr" fontAlgn="ctr"/>
                      <a:r>
                        <a:rPr lang="fr-FR" sz="1100" b="1" i="0" u="none" strike="noStrike" dirty="0">
                          <a:solidFill>
                            <a:srgbClr val="000000"/>
                          </a:solidFill>
                          <a:latin typeface="Calibri"/>
                        </a:rPr>
                        <a:t>Initialisation </a:t>
                      </a:r>
                      <a:r>
                        <a:rPr lang="fr-FR" sz="1100" b="1" i="0" u="none" strike="noStrike" dirty="0" smtClean="0">
                          <a:solidFill>
                            <a:srgbClr val="000000"/>
                          </a:solidFill>
                          <a:latin typeface="Calibri"/>
                        </a:rPr>
                        <a:t>Projet</a:t>
                      </a:r>
                      <a:endParaRPr lang="fr-FR" sz="1100" b="1" i="0" u="none" strike="noStrike" dirty="0">
                        <a:solidFill>
                          <a:srgbClr val="000000"/>
                        </a:solidFill>
                        <a:latin typeface="Calibri"/>
                      </a:endParaRPr>
                    </a:p>
                  </a:txBody>
                  <a:tcPr marL="6172" marR="6172" marT="6172" marB="0" vert="vert270" anchor="ctr">
                    <a:lnL>
                      <a:noFill/>
                    </a:lnL>
                    <a:lnR>
                      <a:noFill/>
                    </a:lnR>
                    <a:lnT>
                      <a:noFill/>
                    </a:lnT>
                    <a:lnB>
                      <a:noFill/>
                    </a:lnB>
                    <a:solidFill>
                      <a:schemeClr val="accent3">
                        <a:lumMod val="60000"/>
                        <a:lumOff val="40000"/>
                      </a:schemeClr>
                    </a:solidFill>
                  </a:tcPr>
                </a:tc>
                <a:tc>
                  <a:txBody>
                    <a:bodyPr/>
                    <a:lstStyle/>
                    <a:p>
                      <a:pPr algn="l" fontAlgn="ctr"/>
                      <a:r>
                        <a:rPr lang="fr-FR" sz="900" b="0" i="0" u="none" strike="noStrike">
                          <a:solidFill>
                            <a:srgbClr val="FFFFFF"/>
                          </a:solidFill>
                          <a:latin typeface="Calibri"/>
                        </a:rPr>
                        <a:t> </a:t>
                      </a:r>
                    </a:p>
                  </a:txBody>
                  <a:tcPr marL="6172" marR="6172" marT="6172" marB="0" anchor="ctr">
                    <a:lnL>
                      <a:noFill/>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a:noFill/>
                    </a:lnR>
                    <a:lnT>
                      <a:noFill/>
                    </a:lnT>
                    <a:lnB>
                      <a:noFill/>
                    </a:lnB>
                    <a:solidFill>
                      <a:srgbClr val="009900"/>
                    </a:solidFill>
                  </a:tcPr>
                </a:tc>
                <a:tc rowSpan="3">
                  <a:txBody>
                    <a:bodyPr/>
                    <a:lstStyle/>
                    <a:p>
                      <a:pPr algn="ctr" fontAlgn="ctr"/>
                      <a:r>
                        <a:rPr lang="fr-FR" sz="1200" b="1" i="0" u="none" strike="noStrike">
                          <a:solidFill>
                            <a:srgbClr val="000000"/>
                          </a:solidFill>
                          <a:latin typeface="Calibri"/>
                        </a:rPr>
                        <a:t>Restitution</a:t>
                      </a:r>
                    </a:p>
                  </a:txBody>
                  <a:tcPr marL="6172" marR="6172" marT="6172" marB="0" vert="vert270" anchor="ctr">
                    <a:lnL>
                      <a:noFill/>
                    </a:lnL>
                    <a:lnR>
                      <a:noFill/>
                    </a:lnR>
                    <a:lnT>
                      <a:noFill/>
                    </a:lnT>
                    <a:lnB>
                      <a:noFill/>
                    </a:lnB>
                    <a:solidFill>
                      <a:srgbClr val="95B3D7"/>
                    </a:solidFill>
                  </a:tcPr>
                </a:tc>
                <a:tc rowSpan="4">
                  <a:txBody>
                    <a:bodyPr/>
                    <a:lstStyle/>
                    <a:p>
                      <a:pPr algn="ctr" fontAlgn="ctr"/>
                      <a:r>
                        <a:rPr lang="fr-FR" sz="1200" b="1" i="0" u="none" strike="noStrike" dirty="0" smtClean="0">
                          <a:solidFill>
                            <a:srgbClr val="000000"/>
                          </a:solidFill>
                          <a:latin typeface="Calibri"/>
                        </a:rPr>
                        <a:t>Visite Entreprise</a:t>
                      </a:r>
                      <a:endParaRPr lang="fr-FR" sz="1200" b="1" i="0" u="none" strike="noStrike" dirty="0">
                        <a:solidFill>
                          <a:srgbClr val="000000"/>
                        </a:solidFill>
                        <a:latin typeface="Calibri"/>
                      </a:endParaRPr>
                    </a:p>
                  </a:txBody>
                  <a:tcPr marL="6172" marR="6172" marT="6172" marB="0" vert="vert270" anchor="ctr">
                    <a:lnL>
                      <a:noFill/>
                    </a:lnL>
                    <a:lnR>
                      <a:noFill/>
                    </a:lnR>
                    <a:lnT>
                      <a:noFill/>
                    </a:lnT>
                    <a:lnB>
                      <a:noFill/>
                    </a:lnB>
                    <a:solidFill>
                      <a:srgbClr val="FFFF00"/>
                    </a:solidFill>
                  </a:tcPr>
                </a:tc>
                <a:tc rowSpan="4">
                  <a:txBody>
                    <a:bodyPr/>
                    <a:lstStyle/>
                    <a:p>
                      <a:pPr algn="ctr" fontAlgn="ctr"/>
                      <a:r>
                        <a:rPr lang="fr-FR" sz="1200" b="1" i="0" u="none" strike="noStrike" dirty="0">
                          <a:solidFill>
                            <a:srgbClr val="000000"/>
                          </a:solidFill>
                          <a:latin typeface="Calibri"/>
                        </a:rPr>
                        <a:t>Choix Projet</a:t>
                      </a:r>
                    </a:p>
                  </a:txBody>
                  <a:tcPr marL="6172" marR="6172" marT="6172" marB="0" vert="vert270" anchor="ctr">
                    <a:lnL>
                      <a:noFill/>
                    </a:lnL>
                    <a:lnR>
                      <a:noFill/>
                    </a:lnR>
                    <a:lnT>
                      <a:noFill/>
                    </a:lnT>
                    <a:lnB>
                      <a:noFill/>
                    </a:lnB>
                    <a:solidFill>
                      <a:schemeClr val="accent3">
                        <a:lumMod val="60000"/>
                        <a:lumOff val="40000"/>
                      </a:schemeClr>
                    </a:solidFill>
                  </a:tcPr>
                </a:tc>
                <a:tc>
                  <a:txBody>
                    <a:bodyPr/>
                    <a:lstStyle/>
                    <a:p>
                      <a:pPr algn="l" fontAlgn="ctr"/>
                      <a:r>
                        <a:rPr lang="fr-FR" sz="900" b="0" i="0" u="none" strike="noStrike">
                          <a:solidFill>
                            <a:srgbClr val="FFFFFF"/>
                          </a:solidFill>
                          <a:latin typeface="Calibri"/>
                        </a:rPr>
                        <a:t> </a:t>
                      </a:r>
                    </a:p>
                  </a:txBody>
                  <a:tcPr marL="6172" marR="6172" marT="6172" marB="0" anchor="ctr">
                    <a:lnL>
                      <a:noFill/>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w="12700" cap="flat" cmpd="sng" algn="ctr">
                      <a:solidFill>
                        <a:srgbClr val="BFBFBF"/>
                      </a:solidFill>
                      <a:prstDash val="dash"/>
                      <a:round/>
                      <a:headEnd type="none" w="med" len="med"/>
                      <a:tailEnd type="none" w="med" len="med"/>
                    </a:lnR>
                    <a:lnT>
                      <a:noFill/>
                    </a:lnT>
                    <a:lnB>
                      <a:noFill/>
                    </a:lnB>
                    <a:solidFill>
                      <a:srgbClr val="009900"/>
                    </a:solidFill>
                  </a:tcPr>
                </a:tc>
                <a:tc>
                  <a:txBody>
                    <a:bodyPr/>
                    <a:lstStyle/>
                    <a:p>
                      <a:pPr algn="l" fontAlgn="ctr"/>
                      <a:r>
                        <a:rPr lang="fr-FR" sz="900" b="0" i="0" u="none" strike="noStrike">
                          <a:solidFill>
                            <a:srgbClr val="FFFFFF"/>
                          </a:solidFill>
                          <a:latin typeface="Calibri"/>
                        </a:rPr>
                        <a:t> </a:t>
                      </a:r>
                    </a:p>
                  </a:txBody>
                  <a:tcPr marL="6172" marR="6172" marT="6172" marB="0" anchor="ctr">
                    <a:lnL w="12700" cap="flat" cmpd="sng" algn="ctr">
                      <a:solidFill>
                        <a:srgbClr val="BFBFBF"/>
                      </a:solidFill>
                      <a:prstDash val="dash"/>
                      <a:round/>
                      <a:headEnd type="none" w="med" len="med"/>
                      <a:tailEnd type="none" w="med" len="med"/>
                    </a:lnL>
                    <a:lnR>
                      <a:noFill/>
                    </a:lnR>
                    <a:lnT>
                      <a:noFill/>
                    </a:lnT>
                    <a:lnB>
                      <a:noFill/>
                    </a:lnB>
                    <a:solidFill>
                      <a:srgbClr val="009900"/>
                    </a:solidFill>
                  </a:tcPr>
                </a:tc>
                <a:tc rowSpan="3">
                  <a:txBody>
                    <a:bodyPr/>
                    <a:lstStyle/>
                    <a:p>
                      <a:pPr algn="ctr" fontAlgn="ctr"/>
                      <a:r>
                        <a:rPr lang="fr-FR" sz="1200" b="1" i="0" u="none" strike="noStrike" dirty="0">
                          <a:solidFill>
                            <a:srgbClr val="000000"/>
                          </a:solidFill>
                          <a:latin typeface="Calibri"/>
                        </a:rPr>
                        <a:t>Restitution</a:t>
                      </a:r>
                    </a:p>
                  </a:txBody>
                  <a:tcPr marL="6172" marR="6172" marT="6172" marB="0" vert="vert270" anchor="ctr">
                    <a:lnL>
                      <a:noFill/>
                    </a:lnL>
                    <a:lnR>
                      <a:noFill/>
                    </a:lnR>
                    <a:lnT>
                      <a:noFill/>
                    </a:lnT>
                    <a:lnB>
                      <a:noFill/>
                    </a:lnB>
                    <a:solidFill>
                      <a:srgbClr val="95B3D7"/>
                    </a:solidFill>
                  </a:tcPr>
                </a:tc>
                <a:tc rowSpan="4">
                  <a:txBody>
                    <a:bodyPr/>
                    <a:lstStyle/>
                    <a:p>
                      <a:pPr algn="ctr" fontAlgn="ctr"/>
                      <a:r>
                        <a:rPr lang="fr-FR" sz="1200" b="1" i="0" u="none" strike="noStrike" dirty="0">
                          <a:solidFill>
                            <a:srgbClr val="000000"/>
                          </a:solidFill>
                          <a:latin typeface="Calibri"/>
                        </a:rPr>
                        <a:t>Conférence</a:t>
                      </a:r>
                    </a:p>
                  </a:txBody>
                  <a:tcPr marL="6172" marR="6172" marT="6172" marB="0" vert="vert270" anchor="ctr">
                    <a:lnL>
                      <a:noFill/>
                    </a:lnL>
                    <a:lnR>
                      <a:noFill/>
                    </a:lnR>
                    <a:lnT>
                      <a:noFill/>
                    </a:lnT>
                    <a:lnB>
                      <a:noFill/>
                    </a:lnB>
                    <a:solidFill>
                      <a:srgbClr val="FFC000"/>
                    </a:solidFill>
                  </a:tcPr>
                </a:tc>
                <a:tc rowSpan="4">
                  <a:txBody>
                    <a:bodyPr/>
                    <a:lstStyle/>
                    <a:p>
                      <a:pPr algn="ctr" fontAlgn="ctr"/>
                      <a:r>
                        <a:rPr lang="fr-FR" sz="1200" b="1" i="0" u="none" strike="noStrike" dirty="0">
                          <a:solidFill>
                            <a:srgbClr val="000000"/>
                          </a:solidFill>
                          <a:latin typeface="Calibri"/>
                        </a:rPr>
                        <a:t>Rencontre Projet</a:t>
                      </a:r>
                    </a:p>
                  </a:txBody>
                  <a:tcPr marL="6172" marR="6172" marT="6172" marB="0" vert="vert270" anchor="ctr">
                    <a:lnL>
                      <a:noFill/>
                    </a:lnL>
                    <a:lnR>
                      <a:noFill/>
                    </a:lnR>
                    <a:lnT>
                      <a:noFill/>
                    </a:lnT>
                    <a:lnB>
                      <a:noFill/>
                    </a:lnB>
                    <a:solidFill>
                      <a:schemeClr val="accent3">
                        <a:lumMod val="60000"/>
                        <a:lumOff val="40000"/>
                      </a:schemeClr>
                    </a:solidFill>
                  </a:tcPr>
                </a:tc>
                <a:tc>
                  <a:txBody>
                    <a:bodyPr/>
                    <a:lstStyle/>
                    <a:p>
                      <a:pPr algn="ctr" fontAlgn="ctr"/>
                      <a:r>
                        <a:rPr lang="fr-FR" sz="700" b="0" i="0" u="none" strike="noStrike" dirty="0">
                          <a:solidFill>
                            <a:srgbClr val="000000"/>
                          </a:solidFill>
                          <a:latin typeface="Calibri"/>
                        </a:rPr>
                        <a:t> </a:t>
                      </a:r>
                    </a:p>
                  </a:txBody>
                  <a:tcPr marL="6172" marR="6172" marT="6172" marB="0" anchor="ctr">
                    <a:lnL>
                      <a:noFill/>
                    </a:lnL>
                    <a:lnR w="12700" cap="flat" cmpd="sng" algn="ctr">
                      <a:solidFill>
                        <a:srgbClr val="000000"/>
                      </a:solidFill>
                      <a:prstDash val="dash"/>
                      <a:round/>
                      <a:headEnd type="none" w="med" len="med"/>
                      <a:tailEnd type="none" w="med" len="med"/>
                    </a:lnR>
                    <a:lnT>
                      <a:noFill/>
                    </a:lnT>
                    <a:lnB>
                      <a:noFill/>
                    </a:lnB>
                    <a:solidFill>
                      <a:srgbClr val="66FF66"/>
                    </a:solidFill>
                  </a:tcPr>
                </a:tc>
                <a:tc>
                  <a:txBody>
                    <a:bodyPr/>
                    <a:lstStyle/>
                    <a:p>
                      <a:pPr algn="l" fontAlgn="ctr"/>
                      <a:r>
                        <a:rPr lang="fr-FR" sz="700" b="0" i="0" u="none" strike="noStrike">
                          <a:solidFill>
                            <a:srgbClr val="009900"/>
                          </a:solidFill>
                          <a:latin typeface="Calibri"/>
                        </a:rPr>
                        <a:t> </a:t>
                      </a:r>
                    </a:p>
                  </a:txBody>
                  <a:tcPr marL="6172" marR="6172" marT="6172"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solidFill>
                      <a:srgbClr val="66FF66"/>
                    </a:solidFill>
                  </a:tcPr>
                </a:tc>
                <a:tc>
                  <a:txBody>
                    <a:bodyPr/>
                    <a:lstStyle/>
                    <a:p>
                      <a:pPr algn="l" fontAlgn="ctr"/>
                      <a:r>
                        <a:rPr lang="fr-FR" sz="700" b="0" i="0" u="none" strike="noStrike">
                          <a:solidFill>
                            <a:srgbClr val="009900"/>
                          </a:solidFill>
                          <a:latin typeface="Calibri"/>
                        </a:rPr>
                        <a:t> </a:t>
                      </a:r>
                    </a:p>
                  </a:txBody>
                  <a:tcPr marL="6172" marR="6172" marT="6172"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solidFill>
                      <a:srgbClr val="66FF66"/>
                    </a:solidFill>
                  </a:tcPr>
                </a:tc>
                <a:tc>
                  <a:txBody>
                    <a:bodyPr/>
                    <a:lstStyle/>
                    <a:p>
                      <a:pPr algn="l" fontAlgn="ctr"/>
                      <a:r>
                        <a:rPr lang="fr-FR" sz="700" b="0" i="0" u="none" strike="noStrike" dirty="0">
                          <a:solidFill>
                            <a:srgbClr val="009900"/>
                          </a:solidFill>
                          <a:latin typeface="Calibri"/>
                        </a:rPr>
                        <a:t> </a:t>
                      </a:r>
                    </a:p>
                  </a:txBody>
                  <a:tcPr marL="6172" marR="6172" marT="6172"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solidFill>
                      <a:srgbClr val="66FF66"/>
                    </a:solidFill>
                  </a:tcPr>
                </a:tc>
                <a:tc>
                  <a:txBody>
                    <a:bodyPr/>
                    <a:lstStyle/>
                    <a:p>
                      <a:pPr algn="l" fontAlgn="ctr"/>
                      <a:r>
                        <a:rPr lang="fr-FR" sz="700" b="0" i="0" u="none" strike="noStrike">
                          <a:solidFill>
                            <a:srgbClr val="009900"/>
                          </a:solidFill>
                          <a:latin typeface="Calibri"/>
                        </a:rPr>
                        <a:t> </a:t>
                      </a:r>
                    </a:p>
                  </a:txBody>
                  <a:tcPr marL="6172" marR="6172" marT="6172"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solidFill>
                      <a:srgbClr val="66FF66"/>
                    </a:solidFill>
                  </a:tcPr>
                </a:tc>
                <a:tc>
                  <a:txBody>
                    <a:bodyPr/>
                    <a:lstStyle/>
                    <a:p>
                      <a:pPr algn="l" fontAlgn="ctr"/>
                      <a:r>
                        <a:rPr lang="fr-FR" sz="700" b="0" i="0" u="none" strike="noStrike">
                          <a:solidFill>
                            <a:srgbClr val="009900"/>
                          </a:solidFill>
                          <a:latin typeface="Calibri"/>
                        </a:rPr>
                        <a:t> </a:t>
                      </a:r>
                    </a:p>
                  </a:txBody>
                  <a:tcPr marL="6172" marR="6172" marT="6172"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solidFill>
                      <a:srgbClr val="66FF66"/>
                    </a:solidFill>
                  </a:tcPr>
                </a:tc>
                <a:tc>
                  <a:txBody>
                    <a:bodyPr/>
                    <a:lstStyle/>
                    <a:p>
                      <a:pPr algn="l" fontAlgn="ctr"/>
                      <a:r>
                        <a:rPr lang="fr-FR" sz="700" b="0" i="0" u="none" strike="noStrike">
                          <a:solidFill>
                            <a:srgbClr val="009900"/>
                          </a:solidFill>
                          <a:latin typeface="Calibri"/>
                        </a:rPr>
                        <a:t> </a:t>
                      </a:r>
                    </a:p>
                  </a:txBody>
                  <a:tcPr marL="6172" marR="6172" marT="6172"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solidFill>
                      <a:srgbClr val="66FF66"/>
                    </a:solidFill>
                  </a:tcPr>
                </a:tc>
                <a:tc>
                  <a:txBody>
                    <a:bodyPr/>
                    <a:lstStyle/>
                    <a:p>
                      <a:pPr algn="l" fontAlgn="ctr"/>
                      <a:r>
                        <a:rPr lang="fr-FR" sz="700" b="0" i="0" u="none" strike="noStrike">
                          <a:solidFill>
                            <a:srgbClr val="009900"/>
                          </a:solidFill>
                          <a:latin typeface="Calibri"/>
                        </a:rPr>
                        <a:t> </a:t>
                      </a:r>
                    </a:p>
                  </a:txBody>
                  <a:tcPr marL="6172" marR="6172" marT="6172"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solidFill>
                      <a:srgbClr val="66FF66"/>
                    </a:solidFill>
                  </a:tcPr>
                </a:tc>
                <a:tc>
                  <a:txBody>
                    <a:bodyPr/>
                    <a:lstStyle/>
                    <a:p>
                      <a:pPr algn="l" fontAlgn="ctr"/>
                      <a:r>
                        <a:rPr lang="fr-FR" sz="700" b="0" i="0" u="none" strike="noStrike">
                          <a:solidFill>
                            <a:srgbClr val="009900"/>
                          </a:solidFill>
                          <a:latin typeface="Calibri"/>
                        </a:rPr>
                        <a:t> </a:t>
                      </a:r>
                    </a:p>
                  </a:txBody>
                  <a:tcPr marL="6172" marR="6172" marT="6172" marB="0" anchor="ctr">
                    <a:lnL w="12700" cap="flat" cmpd="sng" algn="ctr">
                      <a:solidFill>
                        <a:srgbClr val="000000"/>
                      </a:solidFill>
                      <a:prstDash val="dash"/>
                      <a:round/>
                      <a:headEnd type="none" w="med" len="med"/>
                      <a:tailEnd type="none" w="med" len="med"/>
                    </a:lnL>
                    <a:lnR>
                      <a:noFill/>
                    </a:lnR>
                    <a:lnT>
                      <a:noFill/>
                    </a:lnT>
                    <a:lnB>
                      <a:noFill/>
                    </a:lnB>
                    <a:solidFill>
                      <a:srgbClr val="66FF66"/>
                    </a:solidFill>
                  </a:tcPr>
                </a:tc>
                <a:tc rowSpan="3">
                  <a:txBody>
                    <a:bodyPr/>
                    <a:lstStyle/>
                    <a:p>
                      <a:pPr algn="ctr" fontAlgn="ctr"/>
                      <a:r>
                        <a:rPr lang="fr-FR" sz="1200" b="1" i="0" u="none" strike="noStrike">
                          <a:solidFill>
                            <a:srgbClr val="000000"/>
                          </a:solidFill>
                          <a:latin typeface="Calibri"/>
                        </a:rPr>
                        <a:t>Présentation</a:t>
                      </a:r>
                    </a:p>
                  </a:txBody>
                  <a:tcPr marL="6172" marR="6172" marT="6172" marB="0" vert="vert270" anchor="ctr">
                    <a:lnL>
                      <a:noFill/>
                    </a:lnL>
                    <a:lnR>
                      <a:noFill/>
                    </a:lnR>
                    <a:lnT>
                      <a:noFill/>
                    </a:lnT>
                    <a:lnB>
                      <a:noFill/>
                    </a:lnB>
                    <a:solidFill>
                      <a:srgbClr val="C2D69A"/>
                    </a:solidFill>
                  </a:tcPr>
                </a:tc>
              </a:tr>
              <a:tr h="240444">
                <a:tc gridSpan="4">
                  <a:txBody>
                    <a:bodyPr/>
                    <a:lstStyle/>
                    <a:p>
                      <a:pPr algn="ctr" fontAlgn="ctr"/>
                      <a:r>
                        <a:rPr lang="fr-FR" sz="1200" b="1" i="0" u="none" strike="noStrike" dirty="0">
                          <a:solidFill>
                            <a:srgbClr val="FFFFFF"/>
                          </a:solidFill>
                          <a:latin typeface="Calibri"/>
                        </a:rPr>
                        <a:t>Thème</a:t>
                      </a:r>
                    </a:p>
                  </a:txBody>
                  <a:tcPr marL="6172" marR="6172" marT="6172" marB="0" anchor="ctr">
                    <a:lnL>
                      <a:noFill/>
                    </a:lnL>
                    <a:lnR>
                      <a:noFill/>
                    </a:lnR>
                    <a:lnT>
                      <a:noFill/>
                    </a:lnT>
                    <a:lnB>
                      <a:noFill/>
                    </a:lnB>
                    <a:solidFill>
                      <a:srgbClr val="009900"/>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vMerge="1">
                  <a:txBody>
                    <a:bodyPr/>
                    <a:lstStyle/>
                    <a:p>
                      <a:endParaRPr lang="fr-FR"/>
                    </a:p>
                  </a:txBody>
                  <a:tcPr/>
                </a:tc>
                <a:tc gridSpan="4">
                  <a:txBody>
                    <a:bodyPr/>
                    <a:lstStyle/>
                    <a:p>
                      <a:pPr algn="ctr" fontAlgn="ctr"/>
                      <a:r>
                        <a:rPr lang="fr-FR" sz="1200" b="1" i="0" u="none" strike="noStrike" dirty="0">
                          <a:solidFill>
                            <a:srgbClr val="FFFFFF"/>
                          </a:solidFill>
                          <a:latin typeface="Calibri"/>
                        </a:rPr>
                        <a:t>Thème</a:t>
                      </a:r>
                    </a:p>
                  </a:txBody>
                  <a:tcPr marL="6172" marR="6172" marT="6172" marB="0" anchor="ctr">
                    <a:lnL>
                      <a:noFill/>
                    </a:lnL>
                    <a:lnR>
                      <a:noFill/>
                    </a:lnR>
                    <a:lnT>
                      <a:noFill/>
                    </a:lnT>
                    <a:lnB>
                      <a:noFill/>
                    </a:lnB>
                    <a:solidFill>
                      <a:srgbClr val="009900"/>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4">
                  <a:txBody>
                    <a:bodyPr/>
                    <a:lstStyle/>
                    <a:p>
                      <a:pPr algn="ctr" fontAlgn="ctr"/>
                      <a:r>
                        <a:rPr lang="fr-FR" sz="1200" b="1" i="0" u="none" strike="noStrike" dirty="0">
                          <a:solidFill>
                            <a:srgbClr val="FFFFFF"/>
                          </a:solidFill>
                          <a:latin typeface="Calibri"/>
                        </a:rPr>
                        <a:t>Thème</a:t>
                      </a:r>
                    </a:p>
                  </a:txBody>
                  <a:tcPr marL="6172" marR="6172" marT="6172" marB="0" anchor="ctr">
                    <a:lnL>
                      <a:noFill/>
                    </a:lnL>
                    <a:lnR>
                      <a:noFill/>
                    </a:lnR>
                    <a:lnT>
                      <a:noFill/>
                    </a:lnT>
                    <a:lnB>
                      <a:noFill/>
                    </a:lnB>
                    <a:solidFill>
                      <a:srgbClr val="009900"/>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9">
                  <a:txBody>
                    <a:bodyPr/>
                    <a:lstStyle/>
                    <a:p>
                      <a:pPr algn="ctr" fontAlgn="ctr"/>
                      <a:r>
                        <a:rPr lang="fr-FR" sz="1200" b="1" i="0" u="none" strike="noStrike" dirty="0">
                          <a:solidFill>
                            <a:srgbClr val="009900"/>
                          </a:solidFill>
                          <a:latin typeface="Calibri"/>
                        </a:rPr>
                        <a:t>Réalisation</a:t>
                      </a:r>
                    </a:p>
                  </a:txBody>
                  <a:tcPr marL="6172" marR="6172" marT="6172" marB="0" anchor="ctr">
                    <a:lnL>
                      <a:noFill/>
                    </a:lnL>
                    <a:lnR>
                      <a:noFill/>
                    </a:lnR>
                    <a:lnT>
                      <a:noFill/>
                    </a:lnT>
                    <a:lnB>
                      <a:noFill/>
                    </a:lnB>
                    <a:solidFill>
                      <a:srgbClr val="66FF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r>
              <a:tr h="525747">
                <a:tc gridSpan="4">
                  <a:txBody>
                    <a:bodyPr/>
                    <a:lstStyle/>
                    <a:p>
                      <a:pPr algn="ctr" fontAlgn="ctr"/>
                      <a:r>
                        <a:rPr lang="fr-FR" sz="2300" b="1" i="0" u="none" strike="noStrike" dirty="0">
                          <a:solidFill>
                            <a:srgbClr val="FFFFFF"/>
                          </a:solidFill>
                          <a:latin typeface="Calibri"/>
                        </a:rPr>
                        <a:t>1</a:t>
                      </a:r>
                    </a:p>
                  </a:txBody>
                  <a:tcPr marL="6172" marR="6172" marT="6172" marB="0" anchor="ctr">
                    <a:lnL>
                      <a:noFill/>
                    </a:lnL>
                    <a:lnR>
                      <a:noFill/>
                    </a:lnR>
                    <a:lnT>
                      <a:noFill/>
                    </a:lnT>
                    <a:lnB>
                      <a:noFill/>
                    </a:lnB>
                    <a:solidFill>
                      <a:srgbClr val="009900"/>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vMerge="1">
                  <a:txBody>
                    <a:bodyPr/>
                    <a:lstStyle/>
                    <a:p>
                      <a:endParaRPr lang="fr-FR"/>
                    </a:p>
                  </a:txBody>
                  <a:tcPr/>
                </a:tc>
                <a:tc gridSpan="4">
                  <a:txBody>
                    <a:bodyPr/>
                    <a:lstStyle/>
                    <a:p>
                      <a:pPr algn="ctr" fontAlgn="ctr"/>
                      <a:r>
                        <a:rPr lang="fr-FR" sz="2300" b="1" i="0" u="none" strike="noStrike" dirty="0">
                          <a:solidFill>
                            <a:srgbClr val="FFFFFF"/>
                          </a:solidFill>
                          <a:latin typeface="Calibri"/>
                        </a:rPr>
                        <a:t>2</a:t>
                      </a:r>
                    </a:p>
                  </a:txBody>
                  <a:tcPr marL="6172" marR="6172" marT="6172" marB="0" anchor="ctr">
                    <a:lnL>
                      <a:noFill/>
                    </a:lnL>
                    <a:lnR>
                      <a:noFill/>
                    </a:lnR>
                    <a:lnT>
                      <a:noFill/>
                    </a:lnT>
                    <a:lnB>
                      <a:noFill/>
                    </a:lnB>
                    <a:solidFill>
                      <a:srgbClr val="009900"/>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4">
                  <a:txBody>
                    <a:bodyPr/>
                    <a:lstStyle/>
                    <a:p>
                      <a:pPr algn="ctr" fontAlgn="ctr"/>
                      <a:r>
                        <a:rPr lang="fr-FR" sz="2300" b="1" i="0" u="none" strike="noStrike" dirty="0">
                          <a:solidFill>
                            <a:srgbClr val="FFFFFF"/>
                          </a:solidFill>
                          <a:latin typeface="Calibri"/>
                        </a:rPr>
                        <a:t>3</a:t>
                      </a:r>
                    </a:p>
                  </a:txBody>
                  <a:tcPr marL="6172" marR="6172" marT="6172" marB="0" anchor="ctr">
                    <a:lnL>
                      <a:noFill/>
                    </a:lnL>
                    <a:lnR>
                      <a:noFill/>
                    </a:lnR>
                    <a:lnT>
                      <a:noFill/>
                    </a:lnT>
                    <a:lnB>
                      <a:noFill/>
                    </a:lnB>
                    <a:solidFill>
                      <a:srgbClr val="009900"/>
                    </a:solidFill>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9">
                  <a:txBody>
                    <a:bodyPr/>
                    <a:lstStyle/>
                    <a:p>
                      <a:pPr algn="ctr" fontAlgn="ctr"/>
                      <a:r>
                        <a:rPr lang="fr-FR" sz="2300" b="1" i="0" u="none" strike="noStrike" dirty="0">
                          <a:solidFill>
                            <a:srgbClr val="009900"/>
                          </a:solidFill>
                          <a:latin typeface="Calibri"/>
                        </a:rPr>
                        <a:t>Projet</a:t>
                      </a:r>
                    </a:p>
                  </a:txBody>
                  <a:tcPr marL="6172" marR="6172" marT="6172" marB="0" anchor="ctr">
                    <a:lnL>
                      <a:noFill/>
                    </a:lnL>
                    <a:lnR>
                      <a:noFill/>
                    </a:lnR>
                    <a:lnT>
                      <a:noFill/>
                    </a:lnT>
                    <a:lnB>
                      <a:noFill/>
                    </a:lnB>
                    <a:solidFill>
                      <a:srgbClr val="66FF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tr>
              <a:tr h="166876">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dirty="0">
                          <a:solidFill>
                            <a:srgbClr val="000000"/>
                          </a:solidFill>
                          <a:latin typeface="Calibri"/>
                        </a:rPr>
                        <a:t> </a:t>
                      </a:r>
                    </a:p>
                  </a:txBody>
                  <a:tcPr marL="6172" marR="6172" marT="6172" marB="0" anchor="ctr">
                    <a:lnL>
                      <a:noFill/>
                    </a:lnL>
                    <a:lnR>
                      <a:noFill/>
                    </a:lnR>
                    <a:lnT>
                      <a:noFill/>
                    </a:lnT>
                    <a:lnB>
                      <a:noFill/>
                    </a:lnB>
                    <a:solidFill>
                      <a:srgbClr val="009900"/>
                    </a:solidFill>
                  </a:tcPr>
                </a:tc>
                <a:tc vMerge="1">
                  <a:txBody>
                    <a:bodyPr/>
                    <a:lstStyle/>
                    <a:p>
                      <a:endParaRPr lang="fr-FR"/>
                    </a:p>
                  </a:txBody>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dirty="0">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dirty="0">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vMerge="1">
                  <a:txBody>
                    <a:bodyPr/>
                    <a:lstStyle/>
                    <a:p>
                      <a:endParaRPr lang="fr-FR"/>
                    </a:p>
                  </a:txBody>
                  <a:tcPr/>
                </a:tc>
                <a:tc vMerge="1">
                  <a:txBody>
                    <a:bodyPr/>
                    <a:lstStyle/>
                    <a:p>
                      <a:endParaRPr lang="fr-FR"/>
                    </a:p>
                  </a:txBody>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009900"/>
                    </a:solidFill>
                  </a:tcPr>
                </a:tc>
                <a:tc vMerge="1">
                  <a:txBody>
                    <a:bodyPr/>
                    <a:lstStyle/>
                    <a:p>
                      <a:endParaRPr lang="fr-FR"/>
                    </a:p>
                  </a:txBody>
                  <a:tcPr/>
                </a:tc>
                <a:tc vMerge="1">
                  <a:txBody>
                    <a:bodyPr/>
                    <a:lstStyle/>
                    <a:p>
                      <a:endParaRPr lang="fr-FR"/>
                    </a:p>
                  </a:txBody>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a:solidFill>
                            <a:srgbClr val="000000"/>
                          </a:solidFill>
                          <a:latin typeface="Calibri"/>
                        </a:rPr>
                        <a:t> </a:t>
                      </a:r>
                    </a:p>
                  </a:txBody>
                  <a:tcPr marL="6172" marR="6172" marT="6172" marB="0" anchor="ctr">
                    <a:lnL>
                      <a:noFill/>
                    </a:lnL>
                    <a:lnR>
                      <a:noFill/>
                    </a:lnR>
                    <a:lnT>
                      <a:noFill/>
                    </a:lnT>
                    <a:lnB>
                      <a:noFill/>
                    </a:lnB>
                    <a:solidFill>
                      <a:srgbClr val="66FF66"/>
                    </a:solidFill>
                  </a:tcPr>
                </a:tc>
                <a:tc>
                  <a:txBody>
                    <a:bodyPr/>
                    <a:lstStyle/>
                    <a:p>
                      <a:pPr algn="ctr" fontAlgn="ctr"/>
                      <a:r>
                        <a:rPr lang="fr-FR" sz="700" b="0" i="0" u="none" strike="noStrike" dirty="0">
                          <a:solidFill>
                            <a:srgbClr val="000000"/>
                          </a:solidFill>
                          <a:latin typeface="Calibri"/>
                        </a:rPr>
                        <a:t> </a:t>
                      </a:r>
                    </a:p>
                  </a:txBody>
                  <a:tcPr marL="6172" marR="6172" marT="6172" marB="0" anchor="ctr">
                    <a:lnL>
                      <a:noFill/>
                    </a:lnL>
                    <a:lnR>
                      <a:noFill/>
                    </a:lnR>
                    <a:lnT>
                      <a:noFill/>
                    </a:lnT>
                    <a:lnB>
                      <a:noFill/>
                    </a:lnB>
                    <a:solidFill>
                      <a:srgbClr val="66FF66"/>
                    </a:solidFill>
                  </a:tcPr>
                </a:tc>
              </a:tr>
            </a:tbl>
          </a:graphicData>
        </a:graphic>
      </p:graphicFrame>
      <p:sp>
        <p:nvSpPr>
          <p:cNvPr id="48" name="ZoneTexte 47"/>
          <p:cNvSpPr txBox="1"/>
          <p:nvPr/>
        </p:nvSpPr>
        <p:spPr>
          <a:xfrm>
            <a:off x="176977" y="881991"/>
            <a:ext cx="2571768" cy="553998"/>
          </a:xfrm>
          <a:prstGeom prst="rect">
            <a:avLst/>
          </a:prstGeom>
          <a:solidFill>
            <a:schemeClr val="bg1">
              <a:lumMod val="75000"/>
            </a:schemeClr>
          </a:solidFill>
        </p:spPr>
        <p:txBody>
          <a:bodyPr wrap="square" rtlCol="0">
            <a:spAutoFit/>
          </a:bodyPr>
          <a:lstStyle/>
          <a:p>
            <a:pPr algn="ctr"/>
            <a:r>
              <a:rPr lang="fr-FR" dirty="0" smtClean="0"/>
              <a:t>Réalisation : 4 séances de </a:t>
            </a:r>
            <a:r>
              <a:rPr lang="fr-FR" b="1" dirty="0" smtClean="0"/>
              <a:t>3h </a:t>
            </a:r>
            <a:r>
              <a:rPr lang="fr-FR" dirty="0" smtClean="0"/>
              <a:t>en </a:t>
            </a:r>
            <a:r>
              <a:rPr lang="fr-FR" b="1" dirty="0" smtClean="0"/>
              <a:t>Groupe</a:t>
            </a:r>
            <a:r>
              <a:rPr lang="fr-FR" dirty="0" smtClean="0"/>
              <a:t> de </a:t>
            </a:r>
            <a:r>
              <a:rPr lang="fr-FR" b="1" dirty="0" smtClean="0"/>
              <a:t>4 à 5</a:t>
            </a:r>
            <a:r>
              <a:rPr lang="fr-FR" dirty="0" smtClean="0"/>
              <a:t> élèves</a:t>
            </a:r>
            <a:endParaRPr lang="fr-FR" dirty="0"/>
          </a:p>
        </p:txBody>
      </p:sp>
      <p:grpSp>
        <p:nvGrpSpPr>
          <p:cNvPr id="29" name="Groupe 28"/>
          <p:cNvGrpSpPr/>
          <p:nvPr/>
        </p:nvGrpSpPr>
        <p:grpSpPr>
          <a:xfrm>
            <a:off x="824464" y="1423361"/>
            <a:ext cx="831491" cy="914185"/>
            <a:chOff x="521151" y="1096557"/>
            <a:chExt cx="831491" cy="914185"/>
          </a:xfrm>
        </p:grpSpPr>
        <p:sp>
          <p:nvSpPr>
            <p:cNvPr id="49" name="Accolade ouvrante 48"/>
            <p:cNvSpPr/>
            <p:nvPr/>
          </p:nvSpPr>
          <p:spPr>
            <a:xfrm rot="5400000">
              <a:off x="859815" y="1517914"/>
              <a:ext cx="154164" cy="831491"/>
            </a:xfrm>
            <a:prstGeom prst="leftBrace">
              <a:avLst/>
            </a:prstGeom>
            <a:ln>
              <a:solidFill>
                <a:srgbClr val="009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51" name="Connecteur droit avec flèche 50"/>
            <p:cNvCxnSpPr>
              <a:endCxn id="49" idx="1"/>
            </p:cNvCxnSpPr>
            <p:nvPr/>
          </p:nvCxnSpPr>
          <p:spPr>
            <a:xfrm>
              <a:off x="869629" y="1096557"/>
              <a:ext cx="67268" cy="760021"/>
            </a:xfrm>
            <a:prstGeom prst="straightConnector1">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e 27"/>
          <p:cNvGrpSpPr/>
          <p:nvPr/>
        </p:nvGrpSpPr>
        <p:grpSpPr>
          <a:xfrm>
            <a:off x="1352643" y="1504353"/>
            <a:ext cx="2000264" cy="896760"/>
            <a:chOff x="-1318691" y="1800799"/>
            <a:chExt cx="2000264" cy="896760"/>
          </a:xfrm>
        </p:grpSpPr>
        <p:sp>
          <p:nvSpPr>
            <p:cNvPr id="59" name="ZoneTexte 58"/>
            <p:cNvSpPr txBox="1"/>
            <p:nvPr/>
          </p:nvSpPr>
          <p:spPr>
            <a:xfrm>
              <a:off x="-1318691" y="1800799"/>
              <a:ext cx="2000264" cy="553998"/>
            </a:xfrm>
            <a:prstGeom prst="rect">
              <a:avLst/>
            </a:prstGeom>
            <a:solidFill>
              <a:schemeClr val="accent1">
                <a:lumMod val="40000"/>
                <a:lumOff val="60000"/>
              </a:schemeClr>
            </a:solidFill>
          </p:spPr>
          <p:txBody>
            <a:bodyPr wrap="square" rtlCol="0">
              <a:spAutoFit/>
            </a:bodyPr>
            <a:lstStyle/>
            <a:p>
              <a:pPr algn="ctr"/>
              <a:r>
                <a:rPr lang="fr-FR" dirty="0" smtClean="0"/>
                <a:t>Restitution des Travaux </a:t>
              </a:r>
            </a:p>
            <a:p>
              <a:pPr algn="ctr"/>
              <a:r>
                <a:rPr lang="fr-FR" dirty="0" smtClean="0"/>
                <a:t>du Groupe en 15 mn</a:t>
              </a:r>
              <a:endParaRPr lang="fr-FR" dirty="0"/>
            </a:p>
          </p:txBody>
        </p:sp>
        <p:cxnSp>
          <p:nvCxnSpPr>
            <p:cNvPr id="61" name="Connecteur droit avec flèche 60"/>
            <p:cNvCxnSpPr/>
            <p:nvPr/>
          </p:nvCxnSpPr>
          <p:spPr>
            <a:xfrm flipH="1">
              <a:off x="-851282" y="2388164"/>
              <a:ext cx="290529" cy="309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3" name="ZoneTexte 62"/>
          <p:cNvSpPr txBox="1"/>
          <p:nvPr/>
        </p:nvSpPr>
        <p:spPr>
          <a:xfrm>
            <a:off x="5723098" y="1006136"/>
            <a:ext cx="2571768" cy="323165"/>
          </a:xfrm>
          <a:prstGeom prst="rect">
            <a:avLst/>
          </a:prstGeom>
          <a:solidFill>
            <a:srgbClr val="99FF66"/>
          </a:solidFill>
        </p:spPr>
        <p:txBody>
          <a:bodyPr wrap="square" rtlCol="0">
            <a:spAutoFit/>
          </a:bodyPr>
          <a:lstStyle/>
          <a:p>
            <a:r>
              <a:rPr lang="fr-FR" dirty="0" smtClean="0"/>
              <a:t>Projet mis en place en 3 temps</a:t>
            </a:r>
            <a:endParaRPr lang="fr-FR" dirty="0">
              <a:solidFill>
                <a:schemeClr val="accent6">
                  <a:lumMod val="50000"/>
                </a:schemeClr>
              </a:solidFill>
            </a:endParaRPr>
          </a:p>
        </p:txBody>
      </p:sp>
      <p:cxnSp>
        <p:nvCxnSpPr>
          <p:cNvPr id="65" name="Connecteur droit avec flèche 64"/>
          <p:cNvCxnSpPr/>
          <p:nvPr/>
        </p:nvCxnSpPr>
        <p:spPr>
          <a:xfrm rot="10800000" flipV="1">
            <a:off x="1991058" y="1329301"/>
            <a:ext cx="4232107" cy="1071806"/>
          </a:xfrm>
          <a:prstGeom prst="straightConnector1">
            <a:avLst/>
          </a:prstGeom>
          <a:ln>
            <a:solidFill>
              <a:srgbClr val="99FF66"/>
            </a:solidFill>
            <a:tailEnd type="arrow"/>
          </a:ln>
        </p:spPr>
        <p:style>
          <a:lnRef idx="2">
            <a:schemeClr val="accent1"/>
          </a:lnRef>
          <a:fillRef idx="0">
            <a:schemeClr val="accent1"/>
          </a:fillRef>
          <a:effectRef idx="1">
            <a:schemeClr val="accent1"/>
          </a:effectRef>
          <a:fontRef idx="minor">
            <a:schemeClr val="tx1"/>
          </a:fontRef>
        </p:style>
      </p:cxnSp>
      <p:cxnSp>
        <p:nvCxnSpPr>
          <p:cNvPr id="67" name="Connecteur droit avec flèche 66"/>
          <p:cNvCxnSpPr/>
          <p:nvPr/>
        </p:nvCxnSpPr>
        <p:spPr>
          <a:xfrm rot="10800000" flipV="1">
            <a:off x="3505200" y="1329297"/>
            <a:ext cx="2717966" cy="1081011"/>
          </a:xfrm>
          <a:prstGeom prst="straightConnector1">
            <a:avLst/>
          </a:prstGeom>
          <a:ln>
            <a:solidFill>
              <a:srgbClr val="99FF66"/>
            </a:solidFill>
            <a:tailEnd type="arrow"/>
          </a:ln>
        </p:spPr>
        <p:style>
          <a:lnRef idx="2">
            <a:schemeClr val="accent1"/>
          </a:lnRef>
          <a:fillRef idx="0">
            <a:schemeClr val="accent1"/>
          </a:fillRef>
          <a:effectRef idx="1">
            <a:schemeClr val="accent1"/>
          </a:effectRef>
          <a:fontRef idx="minor">
            <a:schemeClr val="tx1"/>
          </a:fontRef>
        </p:style>
      </p:cxnSp>
      <p:cxnSp>
        <p:nvCxnSpPr>
          <p:cNvPr id="69" name="Connecteur droit avec flèche 68"/>
          <p:cNvCxnSpPr/>
          <p:nvPr/>
        </p:nvCxnSpPr>
        <p:spPr>
          <a:xfrm rot="10800000" flipV="1">
            <a:off x="4963323" y="1329302"/>
            <a:ext cx="1259842" cy="1071806"/>
          </a:xfrm>
          <a:prstGeom prst="straightConnector1">
            <a:avLst/>
          </a:prstGeom>
          <a:ln>
            <a:solidFill>
              <a:srgbClr val="99FF66"/>
            </a:solidFill>
            <a:tailEnd type="arrow"/>
          </a:ln>
        </p:spPr>
        <p:style>
          <a:lnRef idx="2">
            <a:schemeClr val="accent1"/>
          </a:lnRef>
          <a:fillRef idx="0">
            <a:schemeClr val="accent1"/>
          </a:fillRef>
          <a:effectRef idx="1">
            <a:schemeClr val="accent1"/>
          </a:effectRef>
          <a:fontRef idx="minor">
            <a:schemeClr val="tx1"/>
          </a:fontRef>
        </p:style>
      </p:cxnSp>
      <p:cxnSp>
        <p:nvCxnSpPr>
          <p:cNvPr id="71" name="Connecteur droit avec flèche 70"/>
          <p:cNvCxnSpPr/>
          <p:nvPr/>
        </p:nvCxnSpPr>
        <p:spPr>
          <a:xfrm rot="10800000" flipV="1">
            <a:off x="6034897" y="1883299"/>
            <a:ext cx="1224119" cy="51781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6223164" y="1560132"/>
            <a:ext cx="2071702" cy="323165"/>
          </a:xfrm>
          <a:prstGeom prst="rect">
            <a:avLst/>
          </a:prstGeom>
          <a:solidFill>
            <a:srgbClr val="99FF66"/>
          </a:solidFill>
        </p:spPr>
        <p:txBody>
          <a:bodyPr wrap="square" rtlCol="0">
            <a:spAutoFit/>
          </a:bodyPr>
          <a:lstStyle/>
          <a:p>
            <a:r>
              <a:rPr lang="fr-FR" dirty="0" smtClean="0">
                <a:solidFill>
                  <a:schemeClr val="accent6">
                    <a:lumMod val="50000"/>
                  </a:schemeClr>
                </a:solidFill>
              </a:rPr>
              <a:t>Réalisé sur 10 semaines</a:t>
            </a:r>
            <a:endParaRPr lang="fr-FR" dirty="0">
              <a:solidFill>
                <a:schemeClr val="accent6">
                  <a:lumMod val="50000"/>
                </a:schemeClr>
              </a:solidFill>
            </a:endParaRPr>
          </a:p>
        </p:txBody>
      </p:sp>
      <p:sp>
        <p:nvSpPr>
          <p:cNvPr id="31" name="Organigramme : Multidocument 30"/>
          <p:cNvSpPr/>
          <p:nvPr/>
        </p:nvSpPr>
        <p:spPr>
          <a:xfrm>
            <a:off x="5420079" y="3642527"/>
            <a:ext cx="2472202" cy="919154"/>
          </a:xfrm>
          <a:prstGeom prst="flowChartMultidocument">
            <a:avLst/>
          </a:prstGeom>
          <a:no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b="1" dirty="0" smtClean="0">
                <a:solidFill>
                  <a:srgbClr val="006600"/>
                </a:solidFill>
              </a:rPr>
              <a:t>16 Thèmes proposés</a:t>
            </a:r>
          </a:p>
          <a:p>
            <a:pPr algn="ctr"/>
            <a:r>
              <a:rPr lang="fr-FR" sz="1800" b="1" dirty="0">
                <a:solidFill>
                  <a:srgbClr val="006600"/>
                </a:solidFill>
              </a:rPr>
              <a:t>e</a:t>
            </a:r>
            <a:r>
              <a:rPr lang="fr-FR" sz="1800" b="1" dirty="0" smtClean="0">
                <a:solidFill>
                  <a:srgbClr val="006600"/>
                </a:solidFill>
              </a:rPr>
              <a:t>n 2010</a:t>
            </a:r>
            <a:endParaRPr lang="fr-FR" sz="1800" b="1" dirty="0">
              <a:solidFill>
                <a:srgbClr val="006600"/>
              </a:solidFill>
            </a:endParaRPr>
          </a:p>
        </p:txBody>
      </p:sp>
      <p:cxnSp>
        <p:nvCxnSpPr>
          <p:cNvPr id="33" name="Connecteur droit avec flèche 32"/>
          <p:cNvCxnSpPr/>
          <p:nvPr/>
        </p:nvCxnSpPr>
        <p:spPr>
          <a:xfrm rot="10800000">
            <a:off x="4677571" y="4285469"/>
            <a:ext cx="742508" cy="1588"/>
          </a:xfrm>
          <a:prstGeom prst="straightConnector1">
            <a:avLst/>
          </a:prstGeom>
          <a:ln>
            <a:solidFill>
              <a:srgbClr val="006600"/>
            </a:solidFill>
            <a:tailEnd type="arrow"/>
          </a:ln>
        </p:spPr>
        <p:style>
          <a:lnRef idx="2">
            <a:schemeClr val="accent1"/>
          </a:lnRef>
          <a:fillRef idx="0">
            <a:schemeClr val="accent1"/>
          </a:fillRef>
          <a:effectRef idx="1">
            <a:schemeClr val="accent1"/>
          </a:effectRef>
          <a:fontRef idx="minor">
            <a:schemeClr val="tx1"/>
          </a:fontRef>
        </p:style>
      </p:cxnSp>
      <p:pic>
        <p:nvPicPr>
          <p:cNvPr id="32" name="Image 31" descr="logo loritz gris  orange.jpg"/>
          <p:cNvPicPr>
            <a:picLocks noChangeAspect="1"/>
          </p:cNvPicPr>
          <p:nvPr/>
        </p:nvPicPr>
        <p:blipFill>
          <a:blip r:embed="rId3"/>
          <a:stretch>
            <a:fillRect/>
          </a:stretch>
        </p:blipFill>
        <p:spPr>
          <a:xfrm>
            <a:off x="8160739" y="4634897"/>
            <a:ext cx="470693" cy="221266"/>
          </a:xfrm>
          <a:prstGeom prst="rect">
            <a:avLst/>
          </a:prstGeom>
        </p:spPr>
      </p:pic>
      <p:pic>
        <p:nvPicPr>
          <p:cNvPr id="34" name="Image 33" descr="fond 1ITEC-2.jpg"/>
          <p:cNvPicPr>
            <a:picLocks noChangeAspect="1"/>
          </p:cNvPicPr>
          <p:nvPr/>
        </p:nvPicPr>
        <p:blipFill>
          <a:blip r:embed="rId4"/>
          <a:stretch>
            <a:fillRect/>
          </a:stretch>
        </p:blipFill>
        <p:spPr>
          <a:xfrm>
            <a:off x="-11583" y="-20190"/>
            <a:ext cx="8631432" cy="770688"/>
          </a:xfrm>
          <a:prstGeom prst="rect">
            <a:avLst/>
          </a:prstGeom>
        </p:spPr>
      </p:pic>
    </p:spTree>
    <p:extLst>
      <p:ext uri="{BB962C8B-B14F-4D97-AF65-F5344CB8AC3E}">
        <p14:creationId xmlns:p14="http://schemas.microsoft.com/office/powerpoint/2010/main" val="2394699736"/>
      </p:ext>
    </p:extLst>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1000" fill="hold"/>
                                        <p:tgtEl>
                                          <p:spTgt spid="44"/>
                                        </p:tgtEl>
                                        <p:attrNameLst>
                                          <p:attrName>ppt_w</p:attrName>
                                        </p:attrNameLst>
                                      </p:cBhvr>
                                      <p:tavLst>
                                        <p:tav tm="0">
                                          <p:val>
                                            <p:fltVal val="0"/>
                                          </p:val>
                                        </p:tav>
                                        <p:tav tm="100000">
                                          <p:val>
                                            <p:strVal val="#ppt_w"/>
                                          </p:val>
                                        </p:tav>
                                      </p:tavLst>
                                    </p:anim>
                                    <p:anim calcmode="lin" valueType="num">
                                      <p:cBhvr>
                                        <p:cTn id="25" dur="1000" fill="hold"/>
                                        <p:tgtEl>
                                          <p:spTgt spid="44"/>
                                        </p:tgtEl>
                                        <p:attrNameLst>
                                          <p:attrName>ppt_h</p:attrName>
                                        </p:attrNameLst>
                                      </p:cBhvr>
                                      <p:tavLst>
                                        <p:tav tm="0">
                                          <p:val>
                                            <p:fltVal val="0"/>
                                          </p:val>
                                        </p:tav>
                                        <p:tav tm="100000">
                                          <p:val>
                                            <p:strVal val="#ppt_h"/>
                                          </p:val>
                                        </p:tav>
                                      </p:tavLst>
                                    </p:anim>
                                    <p:anim calcmode="lin" valueType="num">
                                      <p:cBhvr>
                                        <p:cTn id="26" dur="1000" fill="hold"/>
                                        <p:tgtEl>
                                          <p:spTgt spid="44"/>
                                        </p:tgtEl>
                                        <p:attrNameLst>
                                          <p:attrName>style.rotation</p:attrName>
                                        </p:attrNameLst>
                                      </p:cBhvr>
                                      <p:tavLst>
                                        <p:tav tm="0">
                                          <p:val>
                                            <p:fltVal val="90"/>
                                          </p:val>
                                        </p:tav>
                                        <p:tav tm="100000">
                                          <p:val>
                                            <p:fltVal val="0"/>
                                          </p:val>
                                        </p:tav>
                                      </p:tavLst>
                                    </p:anim>
                                    <p:animEffect transition="in" filter="fade">
                                      <p:cBhvr>
                                        <p:cTn id="27" dur="1000"/>
                                        <p:tgtEl>
                                          <p:spTgt spid="44"/>
                                        </p:tgtEl>
                                      </p:cBhvr>
                                    </p:animEffect>
                                  </p:childTnLst>
                                </p:cTn>
                              </p:par>
                            </p:childTnLst>
                          </p:cTn>
                        </p:par>
                        <p:par>
                          <p:cTn id="28" fill="hold">
                            <p:stCondLst>
                              <p:cond delay="3000"/>
                            </p:stCondLst>
                            <p:childTnLst>
                              <p:par>
                                <p:cTn id="29" presetID="2" presetClass="entr" presetSubtype="2"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2000" fill="hold"/>
                                        <p:tgtEl>
                                          <p:spTgt spid="31"/>
                                        </p:tgtEl>
                                        <p:attrNameLst>
                                          <p:attrName>ppt_x</p:attrName>
                                        </p:attrNameLst>
                                      </p:cBhvr>
                                      <p:tavLst>
                                        <p:tav tm="0">
                                          <p:val>
                                            <p:strVal val="1+#ppt_w/2"/>
                                          </p:val>
                                        </p:tav>
                                        <p:tav tm="100000">
                                          <p:val>
                                            <p:strVal val="#ppt_x"/>
                                          </p:val>
                                        </p:tav>
                                      </p:tavLst>
                                    </p:anim>
                                    <p:anim calcmode="lin" valueType="num">
                                      <p:cBhvr additive="base">
                                        <p:cTn id="32" dur="20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2"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2000" fill="hold"/>
                                        <p:tgtEl>
                                          <p:spTgt spid="33"/>
                                        </p:tgtEl>
                                        <p:attrNameLst>
                                          <p:attrName>ppt_x</p:attrName>
                                        </p:attrNameLst>
                                      </p:cBhvr>
                                      <p:tavLst>
                                        <p:tav tm="0">
                                          <p:val>
                                            <p:strVal val="1+#ppt_w/2"/>
                                          </p:val>
                                        </p:tav>
                                        <p:tav tm="100000">
                                          <p:val>
                                            <p:strVal val="#ppt_x"/>
                                          </p:val>
                                        </p:tav>
                                      </p:tavLst>
                                    </p:anim>
                                    <p:anim calcmode="lin" valueType="num">
                                      <p:cBhvr additive="base">
                                        <p:cTn id="37" dur="20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7000"/>
                            </p:stCondLst>
                            <p:childTnLst>
                              <p:par>
                                <p:cTn id="39" presetID="2" presetClass="entr" presetSubtype="4"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2000" fill="hold"/>
                                        <p:tgtEl>
                                          <p:spTgt spid="54"/>
                                        </p:tgtEl>
                                        <p:attrNameLst>
                                          <p:attrName>ppt_x</p:attrName>
                                        </p:attrNameLst>
                                      </p:cBhvr>
                                      <p:tavLst>
                                        <p:tav tm="0">
                                          <p:val>
                                            <p:strVal val="#ppt_x"/>
                                          </p:val>
                                        </p:tav>
                                        <p:tav tm="100000">
                                          <p:val>
                                            <p:strVal val="#ppt_x"/>
                                          </p:val>
                                        </p:tav>
                                      </p:tavLst>
                                    </p:anim>
                                    <p:anim calcmode="lin" valueType="num">
                                      <p:cBhvr additive="base">
                                        <p:cTn id="42" dur="2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2000" fill="hold"/>
                                        <p:tgtEl>
                                          <p:spTgt spid="48"/>
                                        </p:tgtEl>
                                        <p:attrNameLst>
                                          <p:attrName>ppt_w</p:attrName>
                                        </p:attrNameLst>
                                      </p:cBhvr>
                                      <p:tavLst>
                                        <p:tav tm="0">
                                          <p:val>
                                            <p:fltVal val="0"/>
                                          </p:val>
                                        </p:tav>
                                        <p:tav tm="100000">
                                          <p:val>
                                            <p:strVal val="#ppt_w"/>
                                          </p:val>
                                        </p:tav>
                                      </p:tavLst>
                                    </p:anim>
                                    <p:anim calcmode="lin" valueType="num">
                                      <p:cBhvr>
                                        <p:cTn id="48" dur="2000" fill="hold"/>
                                        <p:tgtEl>
                                          <p:spTgt spid="48"/>
                                        </p:tgtEl>
                                        <p:attrNameLst>
                                          <p:attrName>ppt_h</p:attrName>
                                        </p:attrNameLst>
                                      </p:cBhvr>
                                      <p:tavLst>
                                        <p:tav tm="0">
                                          <p:val>
                                            <p:fltVal val="0"/>
                                          </p:val>
                                        </p:tav>
                                        <p:tav tm="100000">
                                          <p:val>
                                            <p:strVal val="#ppt_h"/>
                                          </p:val>
                                        </p:tav>
                                      </p:tavLst>
                                    </p:anim>
                                    <p:animEffect transition="in" filter="fade">
                                      <p:cBhvr>
                                        <p:cTn id="49" dur="2000"/>
                                        <p:tgtEl>
                                          <p:spTgt spid="48"/>
                                        </p:tgtEl>
                                      </p:cBhvr>
                                    </p:animEffect>
                                  </p:childTnLst>
                                </p:cTn>
                              </p:par>
                            </p:childTnLst>
                          </p:cTn>
                        </p:par>
                        <p:par>
                          <p:cTn id="50" fill="hold">
                            <p:stCondLst>
                              <p:cond delay="2000"/>
                            </p:stCondLst>
                            <p:childTnLst>
                              <p:par>
                                <p:cTn id="51" presetID="29"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ppt_x</p:attrName>
                                        </p:attrNameLst>
                                      </p:cBhvr>
                                      <p:tavLst>
                                        <p:tav tm="0">
                                          <p:val>
                                            <p:strVal val="#ppt_x-.2"/>
                                          </p:val>
                                        </p:tav>
                                        <p:tav tm="100000">
                                          <p:val>
                                            <p:strVal val="#ppt_x"/>
                                          </p:val>
                                        </p:tav>
                                      </p:tavLst>
                                    </p:anim>
                                    <p:anim calcmode="lin" valueType="num">
                                      <p:cBhvr>
                                        <p:cTn id="5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9"/>
                                        </p:tgtEl>
                                      </p:cBhvr>
                                    </p:animEffect>
                                  </p:childTnLst>
                                </p:cTn>
                              </p:par>
                            </p:childTnLst>
                          </p:cTn>
                        </p:par>
                        <p:par>
                          <p:cTn id="56" fill="hold">
                            <p:stCondLst>
                              <p:cond delay="3000"/>
                            </p:stCondLst>
                            <p:childTnLst>
                              <p:par>
                                <p:cTn id="57" presetID="16" presetClass="entr" presetSubtype="26"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arn(inHorizontal)">
                                      <p:cBhvr>
                                        <p:cTn id="59" dur="20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2000" fill="hold"/>
                                        <p:tgtEl>
                                          <p:spTgt spid="63"/>
                                        </p:tgtEl>
                                        <p:attrNameLst>
                                          <p:attrName>ppt_w</p:attrName>
                                        </p:attrNameLst>
                                      </p:cBhvr>
                                      <p:tavLst>
                                        <p:tav tm="0">
                                          <p:val>
                                            <p:fltVal val="0"/>
                                          </p:val>
                                        </p:tav>
                                        <p:tav tm="100000">
                                          <p:val>
                                            <p:strVal val="#ppt_w"/>
                                          </p:val>
                                        </p:tav>
                                      </p:tavLst>
                                    </p:anim>
                                    <p:anim calcmode="lin" valueType="num">
                                      <p:cBhvr>
                                        <p:cTn id="65" dur="2000" fill="hold"/>
                                        <p:tgtEl>
                                          <p:spTgt spid="63"/>
                                        </p:tgtEl>
                                        <p:attrNameLst>
                                          <p:attrName>ppt_h</p:attrName>
                                        </p:attrNameLst>
                                      </p:cBhvr>
                                      <p:tavLst>
                                        <p:tav tm="0">
                                          <p:val>
                                            <p:fltVal val="0"/>
                                          </p:val>
                                        </p:tav>
                                        <p:tav tm="100000">
                                          <p:val>
                                            <p:strVal val="#ppt_h"/>
                                          </p:val>
                                        </p:tav>
                                      </p:tavLst>
                                    </p:anim>
                                    <p:animEffect transition="in" filter="fade">
                                      <p:cBhvr>
                                        <p:cTn id="66" dur="2000"/>
                                        <p:tgtEl>
                                          <p:spTgt spid="63"/>
                                        </p:tgtEl>
                                      </p:cBhvr>
                                    </p:animEffect>
                                  </p:childTnLst>
                                </p:cTn>
                              </p:par>
                            </p:childTnLst>
                          </p:cTn>
                        </p:par>
                        <p:par>
                          <p:cTn id="67" fill="hold">
                            <p:stCondLst>
                              <p:cond delay="2000"/>
                            </p:stCondLst>
                            <p:childTnLst>
                              <p:par>
                                <p:cTn id="68" presetID="16" presetClass="entr" presetSubtype="26"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barn(inHorizontal)">
                                      <p:cBhvr>
                                        <p:cTn id="70" dur="1000"/>
                                        <p:tgtEl>
                                          <p:spTgt spid="65"/>
                                        </p:tgtEl>
                                      </p:cBhvr>
                                    </p:animEffect>
                                  </p:childTnLst>
                                </p:cTn>
                              </p:par>
                            </p:childTnLst>
                          </p:cTn>
                        </p:par>
                        <p:par>
                          <p:cTn id="71" fill="hold">
                            <p:stCondLst>
                              <p:cond delay="3000"/>
                            </p:stCondLst>
                            <p:childTnLst>
                              <p:par>
                                <p:cTn id="72" presetID="16" presetClass="entr" presetSubtype="26"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barn(inHorizontal)">
                                      <p:cBhvr>
                                        <p:cTn id="74" dur="1000"/>
                                        <p:tgtEl>
                                          <p:spTgt spid="67"/>
                                        </p:tgtEl>
                                      </p:cBhvr>
                                    </p:animEffect>
                                  </p:childTnLst>
                                </p:cTn>
                              </p:par>
                            </p:childTnLst>
                          </p:cTn>
                        </p:par>
                        <p:par>
                          <p:cTn id="75" fill="hold">
                            <p:stCondLst>
                              <p:cond delay="4000"/>
                            </p:stCondLst>
                            <p:childTnLst>
                              <p:par>
                                <p:cTn id="76" presetID="16" presetClass="entr" presetSubtype="26" fill="hold"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barn(inHorizontal)">
                                      <p:cBhvr>
                                        <p:cTn id="78" dur="1000"/>
                                        <p:tgtEl>
                                          <p:spTgt spid="69"/>
                                        </p:tgtEl>
                                      </p:cBhvr>
                                    </p:animEffect>
                                  </p:childTnLst>
                                </p:cTn>
                              </p:par>
                            </p:childTnLst>
                          </p:cTn>
                        </p:par>
                        <p:par>
                          <p:cTn id="79" fill="hold">
                            <p:stCondLst>
                              <p:cond delay="50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5500"/>
                            </p:stCondLst>
                            <p:childTnLst>
                              <p:par>
                                <p:cTn id="86" presetID="16" presetClass="entr" presetSubtype="26" fill="hold"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barn(inHorizontal)">
                                      <p:cBhvr>
                                        <p:cTn id="8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8" grpId="0" animBg="1"/>
      <p:bldP spid="63"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19" name="Rectangle 18"/>
          <p:cNvSpPr/>
          <p:nvPr/>
        </p:nvSpPr>
        <p:spPr>
          <a:xfrm>
            <a:off x="1" y="4589253"/>
            <a:ext cx="8640763" cy="277228"/>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L’organisation matérielle SI - CIT</a:t>
            </a:r>
            <a:endParaRPr lang="fr-FR" sz="2000" b="1" dirty="0"/>
          </a:p>
        </p:txBody>
      </p:sp>
      <p:pic>
        <p:nvPicPr>
          <p:cNvPr id="2" name="Picture 2"/>
          <p:cNvPicPr>
            <a:picLocks noChangeAspect="1" noChangeArrowheads="1"/>
          </p:cNvPicPr>
          <p:nvPr/>
        </p:nvPicPr>
        <p:blipFill>
          <a:blip r:embed="rId3" cstate="print"/>
          <a:srcRect/>
          <a:stretch>
            <a:fillRect/>
          </a:stretch>
        </p:blipFill>
        <p:spPr bwMode="auto">
          <a:xfrm>
            <a:off x="2661955" y="0"/>
            <a:ext cx="5969478" cy="3487369"/>
          </a:xfrm>
          <a:prstGeom prst="rect">
            <a:avLst/>
          </a:prstGeom>
          <a:noFill/>
          <a:ln w="9525">
            <a:noFill/>
            <a:miter lim="800000"/>
            <a:headEnd/>
            <a:tailEnd/>
          </a:ln>
        </p:spPr>
      </p:pic>
      <p:sp>
        <p:nvSpPr>
          <p:cNvPr id="25" name="Text Box 3"/>
          <p:cNvSpPr txBox="1">
            <a:spLocks noChangeArrowheads="1"/>
          </p:cNvSpPr>
          <p:nvPr/>
        </p:nvSpPr>
        <p:spPr bwMode="auto">
          <a:xfrm>
            <a:off x="328621" y="399298"/>
            <a:ext cx="2088234" cy="936104"/>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- 2 salles contigües et</a:t>
            </a:r>
            <a:br>
              <a:rPr lang="fr-FR" sz="1600" b="1" dirty="0" smtClean="0">
                <a:latin typeface="Calibri"/>
                <a:cs typeface="Calibri"/>
              </a:rPr>
            </a:br>
            <a:r>
              <a:rPr lang="fr-FR" sz="1600" b="1" dirty="0" smtClean="0">
                <a:latin typeface="Calibri"/>
                <a:cs typeface="Calibri"/>
              </a:rPr>
              <a:t>  ouvertes</a:t>
            </a:r>
            <a:br>
              <a:rPr lang="fr-FR" sz="1600" b="1" dirty="0" smtClean="0">
                <a:latin typeface="Calibri"/>
                <a:cs typeface="Calibri"/>
              </a:rPr>
            </a:br>
            <a:r>
              <a:rPr lang="fr-FR" sz="1600" b="1" dirty="0" smtClean="0">
                <a:latin typeface="Calibri"/>
                <a:cs typeface="Calibri"/>
              </a:rPr>
              <a:t>- 9 pôles de travail</a:t>
            </a:r>
            <a:br>
              <a:rPr lang="fr-FR" sz="1600" b="1" dirty="0" smtClean="0">
                <a:latin typeface="Calibri"/>
                <a:cs typeface="Calibri"/>
              </a:rPr>
            </a:br>
            <a:endParaRPr lang="fr-FR" sz="1600" b="1" dirty="0" smtClean="0">
              <a:latin typeface="Calibri"/>
              <a:cs typeface="Calibri"/>
            </a:endParaRPr>
          </a:p>
        </p:txBody>
      </p:sp>
      <p:sp>
        <p:nvSpPr>
          <p:cNvPr id="26" name="Text Box 3"/>
          <p:cNvSpPr txBox="1">
            <a:spLocks noChangeArrowheads="1"/>
          </p:cNvSpPr>
          <p:nvPr/>
        </p:nvSpPr>
        <p:spPr bwMode="auto">
          <a:xfrm>
            <a:off x="254983" y="1636125"/>
            <a:ext cx="2088234" cy="864096"/>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- 1 classe</a:t>
            </a:r>
            <a:br>
              <a:rPr lang="fr-FR" sz="1600" b="1" dirty="0" smtClean="0">
                <a:latin typeface="Calibri"/>
                <a:cs typeface="Calibri"/>
              </a:rPr>
            </a:br>
            <a:r>
              <a:rPr lang="fr-FR" sz="1600" b="1" dirty="0" smtClean="0">
                <a:latin typeface="Calibri"/>
                <a:cs typeface="Calibri"/>
              </a:rPr>
              <a:t>- 34 élèves</a:t>
            </a:r>
            <a:br>
              <a:rPr lang="fr-FR" sz="1600" b="1" dirty="0" smtClean="0">
                <a:latin typeface="Calibri"/>
                <a:cs typeface="Calibri"/>
              </a:rPr>
            </a:br>
            <a:r>
              <a:rPr lang="fr-FR" sz="1600" b="1" dirty="0" smtClean="0">
                <a:latin typeface="Calibri"/>
                <a:cs typeface="Calibri"/>
              </a:rPr>
              <a:t>- 2 enseignants</a:t>
            </a:r>
            <a:br>
              <a:rPr lang="fr-FR" sz="1600" b="1" dirty="0" smtClean="0">
                <a:latin typeface="Calibri"/>
                <a:cs typeface="Calibri"/>
              </a:rPr>
            </a:br>
            <a:endParaRPr lang="fr-FR" sz="1600" b="1" dirty="0" smtClean="0">
              <a:latin typeface="Calibri"/>
              <a:cs typeface="Calibri"/>
            </a:endParaRPr>
          </a:p>
        </p:txBody>
      </p:sp>
      <p:sp>
        <p:nvSpPr>
          <p:cNvPr id="12" name="Text Box 3"/>
          <p:cNvSpPr txBox="1">
            <a:spLocks noChangeArrowheads="1"/>
          </p:cNvSpPr>
          <p:nvPr/>
        </p:nvSpPr>
        <p:spPr bwMode="auto">
          <a:xfrm>
            <a:off x="244986" y="2692590"/>
            <a:ext cx="3843934" cy="1870785"/>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800" b="1" dirty="0" smtClean="0">
                <a:solidFill>
                  <a:srgbClr val="FF9933"/>
                </a:solidFill>
                <a:latin typeface="Calibri"/>
                <a:cs typeface="Calibri"/>
              </a:rPr>
              <a:t>&gt;</a:t>
            </a:r>
            <a:r>
              <a:rPr lang="fr-FR" sz="1600" b="1" dirty="0" smtClean="0">
                <a:latin typeface="Calibri"/>
                <a:cs typeface="Calibri"/>
              </a:rPr>
              <a:t> Sur chaque PC, pour un thème donné :</a:t>
            </a:r>
            <a:br>
              <a:rPr lang="fr-FR" sz="1600" b="1" dirty="0" smtClean="0">
                <a:latin typeface="Calibri"/>
                <a:cs typeface="Calibri"/>
              </a:rPr>
            </a:br>
            <a:r>
              <a:rPr lang="fr-FR" sz="1600" b="1" dirty="0" smtClean="0">
                <a:latin typeface="Calibri"/>
                <a:cs typeface="Calibri"/>
              </a:rPr>
              <a:t>- les activités S.I. du thème </a:t>
            </a:r>
            <a:br>
              <a:rPr lang="fr-FR" sz="1600" b="1" dirty="0" smtClean="0">
                <a:latin typeface="Calibri"/>
                <a:cs typeface="Calibri"/>
              </a:rPr>
            </a:br>
            <a:r>
              <a:rPr lang="fr-FR" sz="1600" b="1" dirty="0" smtClean="0">
                <a:latin typeface="Calibri"/>
                <a:cs typeface="Calibri"/>
              </a:rPr>
              <a:t>- les activités C.I.T. du thème</a:t>
            </a:r>
            <a:br>
              <a:rPr lang="fr-FR" sz="1600" b="1" dirty="0" smtClean="0">
                <a:latin typeface="Calibri"/>
                <a:cs typeface="Calibri"/>
              </a:rPr>
            </a:br>
            <a:r>
              <a:rPr lang="fr-FR" sz="1600" b="1" dirty="0" smtClean="0">
                <a:latin typeface="Calibri"/>
                <a:cs typeface="Calibri"/>
              </a:rPr>
              <a:t>- un dossier numérique ressources</a:t>
            </a:r>
            <a:br>
              <a:rPr lang="fr-FR" sz="1600" b="1" dirty="0" smtClean="0">
                <a:latin typeface="Calibri"/>
                <a:cs typeface="Calibri"/>
              </a:rPr>
            </a:br>
            <a:r>
              <a:rPr lang="fr-FR" sz="1600" b="1" dirty="0" smtClean="0">
                <a:latin typeface="Calibri"/>
                <a:cs typeface="Calibri"/>
              </a:rPr>
              <a:t>   </a:t>
            </a:r>
            <a:r>
              <a:rPr lang="fr-FR" sz="1600" b="1" dirty="0" smtClean="0">
                <a:solidFill>
                  <a:srgbClr val="002060"/>
                </a:solidFill>
                <a:latin typeface="Calibri"/>
                <a:cs typeface="Calibri"/>
              </a:rPr>
              <a:t>maquette numérique</a:t>
            </a:r>
            <a:r>
              <a:rPr lang="fr-FR" sz="1600" b="1" dirty="0" smtClean="0">
                <a:latin typeface="Calibri"/>
                <a:cs typeface="Calibri"/>
              </a:rPr>
              <a:t>, </a:t>
            </a:r>
            <a:r>
              <a:rPr lang="fr-FR" sz="1600" b="1" dirty="0" smtClean="0">
                <a:solidFill>
                  <a:srgbClr val="002060"/>
                </a:solidFill>
                <a:latin typeface="Calibri"/>
                <a:cs typeface="Calibri"/>
              </a:rPr>
              <a:t>dossier technique,</a:t>
            </a:r>
            <a:br>
              <a:rPr lang="fr-FR" sz="1600" b="1" dirty="0" smtClean="0">
                <a:solidFill>
                  <a:srgbClr val="002060"/>
                </a:solidFill>
                <a:latin typeface="Calibri"/>
                <a:cs typeface="Calibri"/>
              </a:rPr>
            </a:br>
            <a:r>
              <a:rPr lang="fr-FR" sz="1600" b="1" dirty="0" smtClean="0">
                <a:solidFill>
                  <a:srgbClr val="002060"/>
                </a:solidFill>
                <a:latin typeface="Calibri"/>
                <a:cs typeface="Calibri"/>
              </a:rPr>
              <a:t>   notice d’utilisation,  documents</a:t>
            </a:r>
            <a:br>
              <a:rPr lang="fr-FR" sz="1600" b="1" dirty="0" smtClean="0">
                <a:solidFill>
                  <a:srgbClr val="002060"/>
                </a:solidFill>
                <a:latin typeface="Calibri"/>
                <a:cs typeface="Calibri"/>
              </a:rPr>
            </a:br>
            <a:r>
              <a:rPr lang="fr-FR" sz="1600" b="1" dirty="0" smtClean="0">
                <a:solidFill>
                  <a:srgbClr val="002060"/>
                </a:solidFill>
                <a:latin typeface="Calibri"/>
                <a:cs typeface="Calibri"/>
              </a:rPr>
              <a:t>   constructeur, liens internet, …</a:t>
            </a:r>
            <a:br>
              <a:rPr lang="fr-FR" sz="1600" b="1" dirty="0" smtClean="0">
                <a:solidFill>
                  <a:srgbClr val="002060"/>
                </a:solidFill>
                <a:latin typeface="Calibri"/>
                <a:cs typeface="Calibri"/>
              </a:rPr>
            </a:br>
            <a:r>
              <a:rPr lang="fr-FR" sz="1600" b="1" dirty="0" smtClean="0">
                <a:latin typeface="Calibri"/>
                <a:cs typeface="Calibri"/>
              </a:rPr>
              <a:t>   </a:t>
            </a:r>
            <a:br>
              <a:rPr lang="fr-FR" sz="1600" b="1" dirty="0" smtClean="0">
                <a:latin typeface="Calibri"/>
                <a:cs typeface="Calibri"/>
              </a:rPr>
            </a:br>
            <a:r>
              <a:rPr lang="fr-FR" sz="1600" b="1" dirty="0" smtClean="0">
                <a:latin typeface="Calibri"/>
                <a:cs typeface="Calibri"/>
              </a:rPr>
              <a:t/>
            </a:r>
            <a:br>
              <a:rPr lang="fr-FR" sz="1600" b="1" dirty="0" smtClean="0">
                <a:latin typeface="Calibri"/>
                <a:cs typeface="Calibri"/>
              </a:rPr>
            </a:br>
            <a:endParaRPr lang="fr-FR" sz="1600" b="1" dirty="0" smtClean="0">
              <a:latin typeface="Calibri"/>
              <a:cs typeface="Calibri"/>
            </a:endParaRPr>
          </a:p>
        </p:txBody>
      </p:sp>
      <p:grpSp>
        <p:nvGrpSpPr>
          <p:cNvPr id="4" name="Groupe 3"/>
          <p:cNvGrpSpPr/>
          <p:nvPr/>
        </p:nvGrpSpPr>
        <p:grpSpPr>
          <a:xfrm>
            <a:off x="5949322" y="2428080"/>
            <a:ext cx="2691441" cy="2126157"/>
            <a:chOff x="5949322" y="2428080"/>
            <a:chExt cx="2691441" cy="2126157"/>
          </a:xfrm>
        </p:grpSpPr>
        <p:grpSp>
          <p:nvGrpSpPr>
            <p:cNvPr id="3" name="Groupe 2"/>
            <p:cNvGrpSpPr/>
            <p:nvPr/>
          </p:nvGrpSpPr>
          <p:grpSpPr>
            <a:xfrm>
              <a:off x="5949322" y="2428080"/>
              <a:ext cx="2691441" cy="2126157"/>
              <a:chOff x="5949322" y="2428080"/>
              <a:chExt cx="2691441" cy="2126157"/>
            </a:xfrm>
          </p:grpSpPr>
          <p:pic>
            <p:nvPicPr>
              <p:cNvPr id="9" name="Picture 2"/>
              <p:cNvPicPr>
                <a:picLocks noChangeAspect="1" noChangeArrowheads="1"/>
              </p:cNvPicPr>
              <p:nvPr/>
            </p:nvPicPr>
            <p:blipFill>
              <a:blip r:embed="rId4" cstate="print"/>
              <a:srcRect/>
              <a:stretch>
                <a:fillRect/>
              </a:stretch>
            </p:blipFill>
            <p:spPr bwMode="auto">
              <a:xfrm>
                <a:off x="5949322" y="2717820"/>
                <a:ext cx="2691441" cy="1836417"/>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5951569" y="2428080"/>
                <a:ext cx="2679863" cy="307771"/>
              </a:xfrm>
              <a:prstGeom prst="rect">
                <a:avLst/>
              </a:prstGeom>
              <a:solidFill>
                <a:schemeClr val="bg1">
                  <a:alpha val="60000"/>
                </a:schemeClr>
              </a:solidFill>
            </p:spPr>
            <p:txBody>
              <a:bodyPr wrap="square" lIns="91434" tIns="45717" rIns="91434" bIns="45717" rtlCol="0">
                <a:spAutoFit/>
              </a:bodyPr>
              <a:lstStyle/>
              <a:p>
                <a:r>
                  <a:rPr lang="fr-FR" sz="1400" dirty="0" smtClean="0"/>
                  <a:t>Emploi du temps classe 2nd3</a:t>
                </a:r>
                <a:endParaRPr lang="fr-FR" sz="1400" dirty="0"/>
              </a:p>
            </p:txBody>
          </p:sp>
        </p:grpSp>
        <p:sp>
          <p:nvSpPr>
            <p:cNvPr id="11" name="Ellipse 10"/>
            <p:cNvSpPr/>
            <p:nvPr/>
          </p:nvSpPr>
          <p:spPr>
            <a:xfrm>
              <a:off x="5986733" y="3114136"/>
              <a:ext cx="1958196" cy="113006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3" name="Image 12" descr="logo loritz gris  orange.jpg"/>
          <p:cNvPicPr>
            <a:picLocks noChangeAspect="1"/>
          </p:cNvPicPr>
          <p:nvPr/>
        </p:nvPicPr>
        <p:blipFill>
          <a:blip r:embed="rId5"/>
          <a:stretch>
            <a:fillRect/>
          </a:stretch>
        </p:blipFill>
        <p:spPr>
          <a:xfrm>
            <a:off x="8063643" y="4589253"/>
            <a:ext cx="567790" cy="266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2000"/>
                                        <p:tgtEl>
                                          <p:spTgt spid="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500" fill="hold"/>
                                        <p:tgtEl>
                                          <p:spTgt spid="25"/>
                                        </p:tgtEl>
                                        <p:attrNameLst>
                                          <p:attrName>ppt_w</p:attrName>
                                        </p:attrNameLst>
                                      </p:cBhvr>
                                      <p:tavLst>
                                        <p:tav tm="0">
                                          <p:val>
                                            <p:fltVal val="0"/>
                                          </p:val>
                                        </p:tav>
                                        <p:tav tm="100000">
                                          <p:val>
                                            <p:strVal val="#ppt_w"/>
                                          </p:val>
                                        </p:tav>
                                      </p:tavLst>
                                    </p:anim>
                                    <p:anim calcmode="lin" valueType="num">
                                      <p:cBhvr>
                                        <p:cTn id="28" dur="1500" fill="hold"/>
                                        <p:tgtEl>
                                          <p:spTgt spid="25"/>
                                        </p:tgtEl>
                                        <p:attrNameLst>
                                          <p:attrName>ppt_h</p:attrName>
                                        </p:attrNameLst>
                                      </p:cBhvr>
                                      <p:tavLst>
                                        <p:tav tm="0">
                                          <p:val>
                                            <p:fltVal val="0"/>
                                          </p:val>
                                        </p:tav>
                                        <p:tav tm="100000">
                                          <p:val>
                                            <p:strVal val="#ppt_h"/>
                                          </p:val>
                                        </p:tav>
                                      </p:tavLst>
                                    </p:anim>
                                    <p:anim calcmode="lin" valueType="num">
                                      <p:cBhvr>
                                        <p:cTn id="29" dur="1500" fill="hold"/>
                                        <p:tgtEl>
                                          <p:spTgt spid="25"/>
                                        </p:tgtEl>
                                        <p:attrNameLst>
                                          <p:attrName>style.rotation</p:attrName>
                                        </p:attrNameLst>
                                      </p:cBhvr>
                                      <p:tavLst>
                                        <p:tav tm="0">
                                          <p:val>
                                            <p:fltVal val="90"/>
                                          </p:val>
                                        </p:tav>
                                        <p:tav tm="100000">
                                          <p:val>
                                            <p:fltVal val="0"/>
                                          </p:val>
                                        </p:tav>
                                      </p:tavLst>
                                    </p:anim>
                                    <p:animEffect transition="in" filter="fade">
                                      <p:cBhvr>
                                        <p:cTn id="30" dur="1500"/>
                                        <p:tgtEl>
                                          <p:spTgt spid="25"/>
                                        </p:tgtEl>
                                      </p:cBhvr>
                                    </p:animEffect>
                                  </p:childTnLst>
                                </p:cTn>
                              </p:par>
                            </p:childTnLst>
                          </p:cTn>
                        </p:par>
                        <p:par>
                          <p:cTn id="31" fill="hold">
                            <p:stCondLst>
                              <p:cond delay="4000"/>
                            </p:stCondLst>
                            <p:childTnLst>
                              <p:par>
                                <p:cTn id="32" presetID="6"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500" fill="hold"/>
                                        <p:tgtEl>
                                          <p:spTgt spid="26"/>
                                        </p:tgtEl>
                                        <p:attrNameLst>
                                          <p:attrName>ppt_w</p:attrName>
                                        </p:attrNameLst>
                                      </p:cBhvr>
                                      <p:tavLst>
                                        <p:tav tm="0">
                                          <p:val>
                                            <p:fltVal val="0"/>
                                          </p:val>
                                        </p:tav>
                                        <p:tav tm="100000">
                                          <p:val>
                                            <p:strVal val="#ppt_w"/>
                                          </p:val>
                                        </p:tav>
                                      </p:tavLst>
                                    </p:anim>
                                    <p:anim calcmode="lin" valueType="num">
                                      <p:cBhvr>
                                        <p:cTn id="38" dur="1500" fill="hold"/>
                                        <p:tgtEl>
                                          <p:spTgt spid="26"/>
                                        </p:tgtEl>
                                        <p:attrNameLst>
                                          <p:attrName>ppt_h</p:attrName>
                                        </p:attrNameLst>
                                      </p:cBhvr>
                                      <p:tavLst>
                                        <p:tav tm="0">
                                          <p:val>
                                            <p:fltVal val="0"/>
                                          </p:val>
                                        </p:tav>
                                        <p:tav tm="100000">
                                          <p:val>
                                            <p:strVal val="#ppt_h"/>
                                          </p:val>
                                        </p:tav>
                                      </p:tavLst>
                                    </p:anim>
                                    <p:anim calcmode="lin" valueType="num">
                                      <p:cBhvr>
                                        <p:cTn id="39" dur="1500" fill="hold"/>
                                        <p:tgtEl>
                                          <p:spTgt spid="26"/>
                                        </p:tgtEl>
                                        <p:attrNameLst>
                                          <p:attrName>style.rotation</p:attrName>
                                        </p:attrNameLst>
                                      </p:cBhvr>
                                      <p:tavLst>
                                        <p:tav tm="0">
                                          <p:val>
                                            <p:fltVal val="90"/>
                                          </p:val>
                                        </p:tav>
                                        <p:tav tm="100000">
                                          <p:val>
                                            <p:fltVal val="0"/>
                                          </p:val>
                                        </p:tav>
                                      </p:tavLst>
                                    </p:anim>
                                    <p:animEffect transition="in" filter="fade">
                                      <p:cBhvr>
                                        <p:cTn id="40" dur="1500"/>
                                        <p:tgtEl>
                                          <p:spTgt spid="26"/>
                                        </p:tgtEl>
                                      </p:cBhvr>
                                    </p:animEffect>
                                  </p:childTnLst>
                                </p:cTn>
                              </p:par>
                            </p:childTnLst>
                          </p:cTn>
                        </p:par>
                        <p:par>
                          <p:cTn id="41" fill="hold">
                            <p:stCondLst>
                              <p:cond delay="6000"/>
                            </p:stCondLst>
                            <p:childTnLst>
                              <p:par>
                                <p:cTn id="42" presetID="26" presetClass="entr" presetSubtype="0"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down)">
                                      <p:cBhvr>
                                        <p:cTn id="44" dur="580">
                                          <p:stCondLst>
                                            <p:cond delay="0"/>
                                          </p:stCondLst>
                                        </p:cTn>
                                        <p:tgtEl>
                                          <p:spTgt spid="12">
                                            <p:bg/>
                                          </p:spTgt>
                                        </p:tgtEl>
                                      </p:cBhvr>
                                    </p:animEffect>
                                    <p:anim calcmode="lin" valueType="num">
                                      <p:cBhvr>
                                        <p:cTn id="45" dur="1822" tmFilter="0,0; 0.14,0.36; 0.43,0.73; 0.71,0.91; 1.0,1.0">
                                          <p:stCondLst>
                                            <p:cond delay="0"/>
                                          </p:stCondLst>
                                        </p:cTn>
                                        <p:tgtEl>
                                          <p:spTgt spid="12">
                                            <p:bg/>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bg/>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bg/>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bg/>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bg/>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bg/>
                                          </p:spTgt>
                                        </p:tgtEl>
                                      </p:cBhvr>
                                      <p:to x="100000" y="60000"/>
                                    </p:animScale>
                                    <p:animScale>
                                      <p:cBhvr>
                                        <p:cTn id="51" dur="166" decel="50000">
                                          <p:stCondLst>
                                            <p:cond delay="676"/>
                                          </p:stCondLst>
                                        </p:cTn>
                                        <p:tgtEl>
                                          <p:spTgt spid="12">
                                            <p:bg/>
                                          </p:spTgt>
                                        </p:tgtEl>
                                      </p:cBhvr>
                                      <p:to x="100000" y="100000"/>
                                    </p:animScale>
                                    <p:animScale>
                                      <p:cBhvr>
                                        <p:cTn id="52" dur="26">
                                          <p:stCondLst>
                                            <p:cond delay="1312"/>
                                          </p:stCondLst>
                                        </p:cTn>
                                        <p:tgtEl>
                                          <p:spTgt spid="12">
                                            <p:bg/>
                                          </p:spTgt>
                                        </p:tgtEl>
                                      </p:cBhvr>
                                      <p:to x="100000" y="80000"/>
                                    </p:animScale>
                                    <p:animScale>
                                      <p:cBhvr>
                                        <p:cTn id="53" dur="166" decel="50000">
                                          <p:stCondLst>
                                            <p:cond delay="1338"/>
                                          </p:stCondLst>
                                        </p:cTn>
                                        <p:tgtEl>
                                          <p:spTgt spid="12">
                                            <p:bg/>
                                          </p:spTgt>
                                        </p:tgtEl>
                                      </p:cBhvr>
                                      <p:to x="100000" y="100000"/>
                                    </p:animScale>
                                    <p:animScale>
                                      <p:cBhvr>
                                        <p:cTn id="54" dur="26">
                                          <p:stCondLst>
                                            <p:cond delay="1642"/>
                                          </p:stCondLst>
                                        </p:cTn>
                                        <p:tgtEl>
                                          <p:spTgt spid="12">
                                            <p:bg/>
                                          </p:spTgt>
                                        </p:tgtEl>
                                      </p:cBhvr>
                                      <p:to x="100000" y="90000"/>
                                    </p:animScale>
                                    <p:animScale>
                                      <p:cBhvr>
                                        <p:cTn id="55" dur="166" decel="50000">
                                          <p:stCondLst>
                                            <p:cond delay="1668"/>
                                          </p:stCondLst>
                                        </p:cTn>
                                        <p:tgtEl>
                                          <p:spTgt spid="12">
                                            <p:bg/>
                                          </p:spTgt>
                                        </p:tgtEl>
                                      </p:cBhvr>
                                      <p:to x="100000" y="100000"/>
                                    </p:animScale>
                                    <p:animScale>
                                      <p:cBhvr>
                                        <p:cTn id="56" dur="26">
                                          <p:stCondLst>
                                            <p:cond delay="1808"/>
                                          </p:stCondLst>
                                        </p:cTn>
                                        <p:tgtEl>
                                          <p:spTgt spid="12">
                                            <p:bg/>
                                          </p:spTgt>
                                        </p:tgtEl>
                                      </p:cBhvr>
                                      <p:to x="100000" y="95000"/>
                                    </p:animScale>
                                    <p:animScale>
                                      <p:cBhvr>
                                        <p:cTn id="57" dur="166" decel="50000">
                                          <p:stCondLst>
                                            <p:cond delay="1834"/>
                                          </p:stCondLst>
                                        </p:cTn>
                                        <p:tgtEl>
                                          <p:spTgt spid="12">
                                            <p:bg/>
                                          </p:spTgt>
                                        </p:tgtEl>
                                      </p:cBhvr>
                                      <p:to x="100000" y="100000"/>
                                    </p:animScale>
                                  </p:childTnLst>
                                </p:cTn>
                              </p:par>
                            </p:childTnLst>
                          </p:cTn>
                        </p:par>
                        <p:par>
                          <p:cTn id="58" fill="hold">
                            <p:stCondLst>
                              <p:cond delay="8000"/>
                            </p:stCondLst>
                            <p:childTnLst>
                              <p:par>
                                <p:cTn id="59" presetID="26" presetClass="entr" presetSubtype="0" fill="hold" grpId="0" nodeType="after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wipe(down)">
                                      <p:cBhvr>
                                        <p:cTn id="61" dur="580">
                                          <p:stCondLst>
                                            <p:cond delay="0"/>
                                          </p:stCondLst>
                                        </p:cTn>
                                        <p:tgtEl>
                                          <p:spTgt spid="12">
                                            <p:txEl>
                                              <p:pRg st="0" end="0"/>
                                            </p:txEl>
                                          </p:spTgt>
                                        </p:tgtEl>
                                      </p:cBhvr>
                                    </p:animEffect>
                                    <p:anim calcmode="lin" valueType="num">
                                      <p:cBhvr>
                                        <p:cTn id="62"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xEl>
                                              <p:pRg st="0" end="0"/>
                                            </p:txEl>
                                          </p:spTgt>
                                        </p:tgtEl>
                                      </p:cBhvr>
                                      <p:to x="100000" y="60000"/>
                                    </p:animScale>
                                    <p:animScale>
                                      <p:cBhvr>
                                        <p:cTn id="68" dur="166" decel="50000">
                                          <p:stCondLst>
                                            <p:cond delay="676"/>
                                          </p:stCondLst>
                                        </p:cTn>
                                        <p:tgtEl>
                                          <p:spTgt spid="12">
                                            <p:txEl>
                                              <p:pRg st="0" end="0"/>
                                            </p:txEl>
                                          </p:spTgt>
                                        </p:tgtEl>
                                      </p:cBhvr>
                                      <p:to x="100000" y="100000"/>
                                    </p:animScale>
                                    <p:animScale>
                                      <p:cBhvr>
                                        <p:cTn id="69" dur="26">
                                          <p:stCondLst>
                                            <p:cond delay="1312"/>
                                          </p:stCondLst>
                                        </p:cTn>
                                        <p:tgtEl>
                                          <p:spTgt spid="12">
                                            <p:txEl>
                                              <p:pRg st="0" end="0"/>
                                            </p:txEl>
                                          </p:spTgt>
                                        </p:tgtEl>
                                      </p:cBhvr>
                                      <p:to x="100000" y="80000"/>
                                    </p:animScale>
                                    <p:animScale>
                                      <p:cBhvr>
                                        <p:cTn id="70" dur="166" decel="50000">
                                          <p:stCondLst>
                                            <p:cond delay="1338"/>
                                          </p:stCondLst>
                                        </p:cTn>
                                        <p:tgtEl>
                                          <p:spTgt spid="12">
                                            <p:txEl>
                                              <p:pRg st="0" end="0"/>
                                            </p:txEl>
                                          </p:spTgt>
                                        </p:tgtEl>
                                      </p:cBhvr>
                                      <p:to x="100000" y="100000"/>
                                    </p:animScale>
                                    <p:animScale>
                                      <p:cBhvr>
                                        <p:cTn id="71" dur="26">
                                          <p:stCondLst>
                                            <p:cond delay="1642"/>
                                          </p:stCondLst>
                                        </p:cTn>
                                        <p:tgtEl>
                                          <p:spTgt spid="12">
                                            <p:txEl>
                                              <p:pRg st="0" end="0"/>
                                            </p:txEl>
                                          </p:spTgt>
                                        </p:tgtEl>
                                      </p:cBhvr>
                                      <p:to x="100000" y="90000"/>
                                    </p:animScale>
                                    <p:animScale>
                                      <p:cBhvr>
                                        <p:cTn id="72" dur="166" decel="50000">
                                          <p:stCondLst>
                                            <p:cond delay="1668"/>
                                          </p:stCondLst>
                                        </p:cTn>
                                        <p:tgtEl>
                                          <p:spTgt spid="12">
                                            <p:txEl>
                                              <p:pRg st="0" end="0"/>
                                            </p:txEl>
                                          </p:spTgt>
                                        </p:tgtEl>
                                      </p:cBhvr>
                                      <p:to x="100000" y="100000"/>
                                    </p:animScale>
                                    <p:animScale>
                                      <p:cBhvr>
                                        <p:cTn id="73" dur="26">
                                          <p:stCondLst>
                                            <p:cond delay="1808"/>
                                          </p:stCondLst>
                                        </p:cTn>
                                        <p:tgtEl>
                                          <p:spTgt spid="12">
                                            <p:txEl>
                                              <p:pRg st="0" end="0"/>
                                            </p:txEl>
                                          </p:spTgt>
                                        </p:tgtEl>
                                      </p:cBhvr>
                                      <p:to x="100000" y="95000"/>
                                    </p:animScale>
                                    <p:animScale>
                                      <p:cBhvr>
                                        <p:cTn id="74" dur="166" decel="50000">
                                          <p:stCondLst>
                                            <p:cond delay="1834"/>
                                          </p:stCondLst>
                                        </p:cTn>
                                        <p:tgtEl>
                                          <p:spTgt spid="1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1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19" name="Rectangle 18"/>
          <p:cNvSpPr/>
          <p:nvPr/>
        </p:nvSpPr>
        <p:spPr>
          <a:xfrm>
            <a:off x="1" y="4563373"/>
            <a:ext cx="8640763" cy="30310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Démarche d’investigation SI - CIT</a:t>
            </a:r>
            <a:endParaRPr lang="fr-FR" sz="2000" b="1" dirty="0"/>
          </a:p>
        </p:txBody>
      </p:sp>
      <p:pic>
        <p:nvPicPr>
          <p:cNvPr id="1026" name="Picture 2" descr="C:\Users\asus09\Desktop\100RICOH\RIMG0286.JPG"/>
          <p:cNvPicPr>
            <a:picLocks noChangeAspect="1" noChangeArrowheads="1"/>
          </p:cNvPicPr>
          <p:nvPr/>
        </p:nvPicPr>
        <p:blipFill>
          <a:blip r:embed="rId3" cstate="print"/>
          <a:srcRect/>
          <a:stretch>
            <a:fillRect/>
          </a:stretch>
        </p:blipFill>
        <p:spPr bwMode="auto">
          <a:xfrm>
            <a:off x="503956" y="460873"/>
            <a:ext cx="2910975" cy="2183231"/>
          </a:xfrm>
          <a:prstGeom prst="rect">
            <a:avLst/>
          </a:prstGeom>
          <a:noFill/>
        </p:spPr>
      </p:pic>
      <p:pic>
        <p:nvPicPr>
          <p:cNvPr id="1027" name="Picture 3" descr="C:\Users\asus09\Desktop\100RICOH\RIMG0284.JPG"/>
          <p:cNvPicPr>
            <a:picLocks noChangeAspect="1" noChangeArrowheads="1"/>
          </p:cNvPicPr>
          <p:nvPr/>
        </p:nvPicPr>
        <p:blipFill>
          <a:blip r:embed="rId4" cstate="print"/>
          <a:srcRect/>
          <a:stretch>
            <a:fillRect/>
          </a:stretch>
        </p:blipFill>
        <p:spPr bwMode="auto">
          <a:xfrm>
            <a:off x="5311241" y="2197437"/>
            <a:ext cx="2974006" cy="2230504"/>
          </a:xfrm>
          <a:prstGeom prst="rect">
            <a:avLst/>
          </a:prstGeom>
          <a:noFill/>
        </p:spPr>
      </p:pic>
      <p:sp>
        <p:nvSpPr>
          <p:cNvPr id="25" name="Text Box 3"/>
          <p:cNvSpPr txBox="1">
            <a:spLocks noChangeArrowheads="1"/>
          </p:cNvSpPr>
          <p:nvPr/>
        </p:nvSpPr>
        <p:spPr bwMode="auto">
          <a:xfrm>
            <a:off x="3652596" y="220447"/>
            <a:ext cx="4068045" cy="1901652"/>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600" b="1" dirty="0" smtClean="0">
                <a:latin typeface="Calibri"/>
                <a:cs typeface="Calibri"/>
              </a:rPr>
              <a:t>- Hypothèses</a:t>
            </a:r>
            <a:br>
              <a:rPr lang="fr-FR" sz="1600" b="1" dirty="0" smtClean="0">
                <a:latin typeface="Calibri"/>
                <a:cs typeface="Calibri"/>
              </a:rPr>
            </a:br>
            <a:r>
              <a:rPr lang="fr-FR" sz="1600" b="1" dirty="0" smtClean="0">
                <a:latin typeface="Calibri"/>
                <a:cs typeface="Calibri"/>
              </a:rPr>
              <a:t>- Recherche documentaire</a:t>
            </a:r>
            <a:br>
              <a:rPr lang="fr-FR" sz="1600" b="1" dirty="0" smtClean="0">
                <a:latin typeface="Calibri"/>
                <a:cs typeface="Calibri"/>
              </a:rPr>
            </a:br>
            <a:r>
              <a:rPr lang="fr-FR" sz="1600" b="1" dirty="0" smtClean="0">
                <a:latin typeface="Calibri"/>
                <a:cs typeface="Calibri"/>
              </a:rPr>
              <a:t>- Expérimentation</a:t>
            </a:r>
            <a:br>
              <a:rPr lang="fr-FR" sz="1600" b="1" dirty="0" smtClean="0">
                <a:latin typeface="Calibri"/>
                <a:cs typeface="Calibri"/>
              </a:rPr>
            </a:br>
            <a:r>
              <a:rPr lang="fr-FR" sz="1600" b="1" dirty="0" smtClean="0">
                <a:latin typeface="Calibri"/>
                <a:cs typeface="Calibri"/>
              </a:rPr>
              <a:t>- Lecture des résultats</a:t>
            </a:r>
            <a:br>
              <a:rPr lang="fr-FR" sz="1600" b="1" dirty="0" smtClean="0">
                <a:latin typeface="Calibri"/>
                <a:cs typeface="Calibri"/>
              </a:rPr>
            </a:br>
            <a:r>
              <a:rPr lang="fr-FR" sz="1600" b="1" dirty="0" smtClean="0">
                <a:latin typeface="Calibri"/>
                <a:cs typeface="Calibri"/>
              </a:rPr>
              <a:t>- Mise en forme, </a:t>
            </a:r>
            <a:r>
              <a:rPr lang="fr-FR" sz="1600" b="1" dirty="0" smtClean="0">
                <a:cs typeface="Calibri"/>
              </a:rPr>
              <a:t>interprétation des résultats</a:t>
            </a:r>
            <a:br>
              <a:rPr lang="fr-FR" sz="1600" b="1" dirty="0" smtClean="0">
                <a:cs typeface="Calibri"/>
              </a:rPr>
            </a:br>
            <a:r>
              <a:rPr lang="fr-FR" sz="1600" b="1" dirty="0" smtClean="0">
                <a:cs typeface="Calibri"/>
              </a:rPr>
              <a:t>- Conclusion, validation des hypothèses</a:t>
            </a:r>
            <a:br>
              <a:rPr lang="fr-FR" sz="1600" b="1" dirty="0" smtClean="0">
                <a:cs typeface="Calibri"/>
              </a:rPr>
            </a:br>
            <a:r>
              <a:rPr lang="fr-FR" sz="1600" b="1" dirty="0" smtClean="0">
                <a:cs typeface="Calibri"/>
              </a:rPr>
              <a:t>- Compte rendu, communication</a:t>
            </a:r>
            <a:endParaRPr lang="fr-FR" sz="1600" b="1" dirty="0" smtClean="0">
              <a:latin typeface="Calibri"/>
              <a:cs typeface="Calibri"/>
            </a:endParaRPr>
          </a:p>
        </p:txBody>
      </p:sp>
      <p:pic>
        <p:nvPicPr>
          <p:cNvPr id="2050" name="Picture 2" descr="C:\Users\asus09\Desktop\100RICOH\RIMG0289.JPG"/>
          <p:cNvPicPr>
            <a:picLocks noChangeAspect="1" noChangeArrowheads="1"/>
          </p:cNvPicPr>
          <p:nvPr/>
        </p:nvPicPr>
        <p:blipFill>
          <a:blip r:embed="rId5" cstate="print"/>
          <a:srcRect/>
          <a:stretch>
            <a:fillRect/>
          </a:stretch>
        </p:blipFill>
        <p:spPr bwMode="auto">
          <a:xfrm>
            <a:off x="2734573" y="2742234"/>
            <a:ext cx="2233491" cy="1675119"/>
          </a:xfrm>
          <a:prstGeom prst="rect">
            <a:avLst/>
          </a:prstGeom>
          <a:noFill/>
        </p:spPr>
      </p:pic>
      <p:pic>
        <p:nvPicPr>
          <p:cNvPr id="9" name="Image 8" descr="logo loritz gris  orange.jpg"/>
          <p:cNvPicPr>
            <a:picLocks noChangeAspect="1"/>
          </p:cNvPicPr>
          <p:nvPr/>
        </p:nvPicPr>
        <p:blipFill>
          <a:blip r:embed="rId6"/>
          <a:stretch>
            <a:fillRect/>
          </a:stretch>
        </p:blipFill>
        <p:spPr>
          <a:xfrm>
            <a:off x="8008589" y="4563373"/>
            <a:ext cx="622844" cy="292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2000" fill="hold"/>
                                        <p:tgtEl>
                                          <p:spTgt spid="25"/>
                                        </p:tgtEl>
                                        <p:attrNameLst>
                                          <p:attrName>ppt_w</p:attrName>
                                        </p:attrNameLst>
                                      </p:cBhvr>
                                      <p:tavLst>
                                        <p:tav tm="0">
                                          <p:val>
                                            <p:fltVal val="0"/>
                                          </p:val>
                                        </p:tav>
                                        <p:tav tm="100000">
                                          <p:val>
                                            <p:strVal val="#ppt_w"/>
                                          </p:val>
                                        </p:tav>
                                      </p:tavLst>
                                    </p:anim>
                                    <p:anim calcmode="lin" valueType="num">
                                      <p:cBhvr>
                                        <p:cTn id="25" dur="2000" fill="hold"/>
                                        <p:tgtEl>
                                          <p:spTgt spid="25"/>
                                        </p:tgtEl>
                                        <p:attrNameLst>
                                          <p:attrName>ppt_h</p:attrName>
                                        </p:attrNameLst>
                                      </p:cBhvr>
                                      <p:tavLst>
                                        <p:tav tm="0">
                                          <p:val>
                                            <p:fltVal val="0"/>
                                          </p:val>
                                        </p:tav>
                                        <p:tav tm="100000">
                                          <p:val>
                                            <p:strVal val="#ppt_h"/>
                                          </p:val>
                                        </p:tav>
                                      </p:tavLst>
                                    </p:anim>
                                    <p:anim calcmode="lin" valueType="num">
                                      <p:cBhvr>
                                        <p:cTn id="26" dur="2000" fill="hold"/>
                                        <p:tgtEl>
                                          <p:spTgt spid="25"/>
                                        </p:tgtEl>
                                        <p:attrNameLst>
                                          <p:attrName>style.rotation</p:attrName>
                                        </p:attrNameLst>
                                      </p:cBhvr>
                                      <p:tavLst>
                                        <p:tav tm="0">
                                          <p:val>
                                            <p:fltVal val="90"/>
                                          </p:val>
                                        </p:tav>
                                        <p:tav tm="100000">
                                          <p:val>
                                            <p:fltVal val="0"/>
                                          </p:val>
                                        </p:tav>
                                      </p:tavLst>
                                    </p:anim>
                                    <p:animEffect transition="in" filter="fade">
                                      <p:cBhvr>
                                        <p:cTn id="27" dur="2000"/>
                                        <p:tgtEl>
                                          <p:spTgt spid="25"/>
                                        </p:tgtEl>
                                      </p:cBhvr>
                                    </p:animEffect>
                                  </p:childTnLst>
                                </p:cTn>
                              </p:par>
                            </p:childTnLst>
                          </p:cTn>
                        </p:par>
                        <p:par>
                          <p:cTn id="28" fill="hold">
                            <p:stCondLst>
                              <p:cond delay="4000"/>
                            </p:stCondLst>
                            <p:childTnLst>
                              <p:par>
                                <p:cTn id="29" presetID="31"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2000" fill="hold"/>
                                        <p:tgtEl>
                                          <p:spTgt spid="1026"/>
                                        </p:tgtEl>
                                        <p:attrNameLst>
                                          <p:attrName>ppt_w</p:attrName>
                                        </p:attrNameLst>
                                      </p:cBhvr>
                                      <p:tavLst>
                                        <p:tav tm="0">
                                          <p:val>
                                            <p:fltVal val="0"/>
                                          </p:val>
                                        </p:tav>
                                        <p:tav tm="100000">
                                          <p:val>
                                            <p:strVal val="#ppt_w"/>
                                          </p:val>
                                        </p:tav>
                                      </p:tavLst>
                                    </p:anim>
                                    <p:anim calcmode="lin" valueType="num">
                                      <p:cBhvr>
                                        <p:cTn id="32" dur="2000" fill="hold"/>
                                        <p:tgtEl>
                                          <p:spTgt spid="1026"/>
                                        </p:tgtEl>
                                        <p:attrNameLst>
                                          <p:attrName>ppt_h</p:attrName>
                                        </p:attrNameLst>
                                      </p:cBhvr>
                                      <p:tavLst>
                                        <p:tav tm="0">
                                          <p:val>
                                            <p:fltVal val="0"/>
                                          </p:val>
                                        </p:tav>
                                        <p:tav tm="100000">
                                          <p:val>
                                            <p:strVal val="#ppt_h"/>
                                          </p:val>
                                        </p:tav>
                                      </p:tavLst>
                                    </p:anim>
                                    <p:anim calcmode="lin" valueType="num">
                                      <p:cBhvr>
                                        <p:cTn id="33" dur="2000" fill="hold"/>
                                        <p:tgtEl>
                                          <p:spTgt spid="1026"/>
                                        </p:tgtEl>
                                        <p:attrNameLst>
                                          <p:attrName>style.rotation</p:attrName>
                                        </p:attrNameLst>
                                      </p:cBhvr>
                                      <p:tavLst>
                                        <p:tav tm="0">
                                          <p:val>
                                            <p:fltVal val="90"/>
                                          </p:val>
                                        </p:tav>
                                        <p:tav tm="100000">
                                          <p:val>
                                            <p:fltVal val="0"/>
                                          </p:val>
                                        </p:tav>
                                      </p:tavLst>
                                    </p:anim>
                                    <p:animEffect transition="in" filter="fade">
                                      <p:cBhvr>
                                        <p:cTn id="34" dur="2000"/>
                                        <p:tgtEl>
                                          <p:spTgt spid="1026"/>
                                        </p:tgtEl>
                                      </p:cBhvr>
                                    </p:animEffect>
                                  </p:childTnLst>
                                </p:cTn>
                              </p:par>
                            </p:childTnLst>
                          </p:cTn>
                        </p:par>
                        <p:par>
                          <p:cTn id="35" fill="hold">
                            <p:stCondLst>
                              <p:cond delay="6000"/>
                            </p:stCondLst>
                            <p:childTnLst>
                              <p:par>
                                <p:cTn id="36" presetID="31" presetClass="entr"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2000" fill="hold"/>
                                        <p:tgtEl>
                                          <p:spTgt spid="2050"/>
                                        </p:tgtEl>
                                        <p:attrNameLst>
                                          <p:attrName>ppt_w</p:attrName>
                                        </p:attrNameLst>
                                      </p:cBhvr>
                                      <p:tavLst>
                                        <p:tav tm="0">
                                          <p:val>
                                            <p:fltVal val="0"/>
                                          </p:val>
                                        </p:tav>
                                        <p:tav tm="100000">
                                          <p:val>
                                            <p:strVal val="#ppt_w"/>
                                          </p:val>
                                        </p:tav>
                                      </p:tavLst>
                                    </p:anim>
                                    <p:anim calcmode="lin" valueType="num">
                                      <p:cBhvr>
                                        <p:cTn id="39" dur="2000" fill="hold"/>
                                        <p:tgtEl>
                                          <p:spTgt spid="2050"/>
                                        </p:tgtEl>
                                        <p:attrNameLst>
                                          <p:attrName>ppt_h</p:attrName>
                                        </p:attrNameLst>
                                      </p:cBhvr>
                                      <p:tavLst>
                                        <p:tav tm="0">
                                          <p:val>
                                            <p:fltVal val="0"/>
                                          </p:val>
                                        </p:tav>
                                        <p:tav tm="100000">
                                          <p:val>
                                            <p:strVal val="#ppt_h"/>
                                          </p:val>
                                        </p:tav>
                                      </p:tavLst>
                                    </p:anim>
                                    <p:anim calcmode="lin" valueType="num">
                                      <p:cBhvr>
                                        <p:cTn id="40" dur="2000" fill="hold"/>
                                        <p:tgtEl>
                                          <p:spTgt spid="2050"/>
                                        </p:tgtEl>
                                        <p:attrNameLst>
                                          <p:attrName>style.rotation</p:attrName>
                                        </p:attrNameLst>
                                      </p:cBhvr>
                                      <p:tavLst>
                                        <p:tav tm="0">
                                          <p:val>
                                            <p:fltVal val="90"/>
                                          </p:val>
                                        </p:tav>
                                        <p:tav tm="100000">
                                          <p:val>
                                            <p:fltVal val="0"/>
                                          </p:val>
                                        </p:tav>
                                      </p:tavLst>
                                    </p:anim>
                                    <p:animEffect transition="in" filter="fade">
                                      <p:cBhvr>
                                        <p:cTn id="41" dur="2000"/>
                                        <p:tgtEl>
                                          <p:spTgt spid="2050"/>
                                        </p:tgtEl>
                                      </p:cBhvr>
                                    </p:animEffect>
                                  </p:childTnLst>
                                </p:cTn>
                              </p:par>
                            </p:childTnLst>
                          </p:cTn>
                        </p:par>
                        <p:par>
                          <p:cTn id="42" fill="hold">
                            <p:stCondLst>
                              <p:cond delay="8000"/>
                            </p:stCondLst>
                            <p:childTnLst>
                              <p:par>
                                <p:cTn id="43" presetID="31" presetClass="entr" presetSubtype="0" fill="hold" nodeType="afterEffect">
                                  <p:stCondLst>
                                    <p:cond delay="0"/>
                                  </p:stCondLst>
                                  <p:childTnLst>
                                    <p:set>
                                      <p:cBhvr>
                                        <p:cTn id="44" dur="1" fill="hold">
                                          <p:stCondLst>
                                            <p:cond delay="0"/>
                                          </p:stCondLst>
                                        </p:cTn>
                                        <p:tgtEl>
                                          <p:spTgt spid="1027"/>
                                        </p:tgtEl>
                                        <p:attrNameLst>
                                          <p:attrName>style.visibility</p:attrName>
                                        </p:attrNameLst>
                                      </p:cBhvr>
                                      <p:to>
                                        <p:strVal val="visible"/>
                                      </p:to>
                                    </p:set>
                                    <p:anim calcmode="lin" valueType="num">
                                      <p:cBhvr>
                                        <p:cTn id="45" dur="2000" fill="hold"/>
                                        <p:tgtEl>
                                          <p:spTgt spid="1027"/>
                                        </p:tgtEl>
                                        <p:attrNameLst>
                                          <p:attrName>ppt_w</p:attrName>
                                        </p:attrNameLst>
                                      </p:cBhvr>
                                      <p:tavLst>
                                        <p:tav tm="0">
                                          <p:val>
                                            <p:fltVal val="0"/>
                                          </p:val>
                                        </p:tav>
                                        <p:tav tm="100000">
                                          <p:val>
                                            <p:strVal val="#ppt_w"/>
                                          </p:val>
                                        </p:tav>
                                      </p:tavLst>
                                    </p:anim>
                                    <p:anim calcmode="lin" valueType="num">
                                      <p:cBhvr>
                                        <p:cTn id="46" dur="2000" fill="hold"/>
                                        <p:tgtEl>
                                          <p:spTgt spid="1027"/>
                                        </p:tgtEl>
                                        <p:attrNameLst>
                                          <p:attrName>ppt_h</p:attrName>
                                        </p:attrNameLst>
                                      </p:cBhvr>
                                      <p:tavLst>
                                        <p:tav tm="0">
                                          <p:val>
                                            <p:fltVal val="0"/>
                                          </p:val>
                                        </p:tav>
                                        <p:tav tm="100000">
                                          <p:val>
                                            <p:strVal val="#ppt_h"/>
                                          </p:val>
                                        </p:tav>
                                      </p:tavLst>
                                    </p:anim>
                                    <p:anim calcmode="lin" valueType="num">
                                      <p:cBhvr>
                                        <p:cTn id="47" dur="2000" fill="hold"/>
                                        <p:tgtEl>
                                          <p:spTgt spid="1027"/>
                                        </p:tgtEl>
                                        <p:attrNameLst>
                                          <p:attrName>style.rotation</p:attrName>
                                        </p:attrNameLst>
                                      </p:cBhvr>
                                      <p:tavLst>
                                        <p:tav tm="0">
                                          <p:val>
                                            <p:fltVal val="90"/>
                                          </p:val>
                                        </p:tav>
                                        <p:tav tm="100000">
                                          <p:val>
                                            <p:fltVal val="0"/>
                                          </p:val>
                                        </p:tav>
                                      </p:tavLst>
                                    </p:anim>
                                    <p:animEffect transition="in" filter="fade">
                                      <p:cBhvr>
                                        <p:cTn id="48"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845994" y="4561681"/>
            <a:ext cx="794770" cy="307771"/>
          </a:xfrm>
          <a:prstGeom prst="rect">
            <a:avLst/>
          </a:prstGeom>
          <a:noFill/>
        </p:spPr>
        <p:txBody>
          <a:bodyPr wrap="square" lIns="91434" tIns="45717" rIns="91434" bIns="45717" rtlCol="0">
            <a:spAutoFit/>
          </a:bodyPr>
          <a:lstStyle/>
          <a:p>
            <a:r>
              <a:rPr lang="fr-FR" sz="1400" b="1" dirty="0" smtClean="0">
                <a:solidFill>
                  <a:schemeClr val="bg1"/>
                </a:solidFill>
                <a:latin typeface="Arial Rounded MT Bold"/>
                <a:cs typeface="Arial Rounded MT Bold"/>
              </a:rPr>
              <a:t>CIT-SI</a:t>
            </a:r>
            <a:endParaRPr lang="fr-FR" sz="1400" b="1" dirty="0">
              <a:solidFill>
                <a:schemeClr val="bg1"/>
              </a:solidFill>
              <a:latin typeface="Arial Rounded MT Bold"/>
              <a:cs typeface="Arial Rounded MT Bold"/>
            </a:endParaRPr>
          </a:p>
        </p:txBody>
      </p:sp>
      <p:sp>
        <p:nvSpPr>
          <p:cNvPr id="19" name="Rectangle 18"/>
          <p:cNvSpPr/>
          <p:nvPr/>
        </p:nvSpPr>
        <p:spPr>
          <a:xfrm>
            <a:off x="1" y="4537494"/>
            <a:ext cx="8640763" cy="32898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r>
              <a:rPr lang="fr-FR" sz="2000" b="1" dirty="0" smtClean="0"/>
              <a:t>Organisation pédagogique SI - CIT</a:t>
            </a:r>
            <a:endParaRPr lang="fr-FR" sz="2000" b="1" dirty="0"/>
          </a:p>
        </p:txBody>
      </p:sp>
      <p:grpSp>
        <p:nvGrpSpPr>
          <p:cNvPr id="2" name="Groupe 1"/>
          <p:cNvGrpSpPr/>
          <p:nvPr/>
        </p:nvGrpSpPr>
        <p:grpSpPr>
          <a:xfrm>
            <a:off x="181154" y="0"/>
            <a:ext cx="6745857" cy="4492438"/>
            <a:chOff x="181154" y="0"/>
            <a:chExt cx="6745857" cy="4492438"/>
          </a:xfrm>
        </p:grpSpPr>
        <p:pic>
          <p:nvPicPr>
            <p:cNvPr id="1026" name="Picture 2"/>
            <p:cNvPicPr>
              <a:picLocks noChangeAspect="1" noChangeArrowheads="1"/>
            </p:cNvPicPr>
            <p:nvPr/>
          </p:nvPicPr>
          <p:blipFill>
            <a:blip r:embed="rId3" cstate="print"/>
            <a:srcRect/>
            <a:stretch>
              <a:fillRect/>
            </a:stretch>
          </p:blipFill>
          <p:spPr bwMode="auto">
            <a:xfrm>
              <a:off x="181154" y="0"/>
              <a:ext cx="6745857" cy="4492438"/>
            </a:xfrm>
            <a:prstGeom prst="rect">
              <a:avLst/>
            </a:prstGeom>
            <a:noFill/>
            <a:ln w="9525">
              <a:noFill/>
              <a:miter lim="800000"/>
              <a:headEnd/>
              <a:tailEnd/>
            </a:ln>
          </p:spPr>
        </p:pic>
        <p:sp>
          <p:nvSpPr>
            <p:cNvPr id="7" name="Ellipse 6"/>
            <p:cNvSpPr/>
            <p:nvPr/>
          </p:nvSpPr>
          <p:spPr>
            <a:xfrm>
              <a:off x="3441941" y="2751826"/>
              <a:ext cx="1466490" cy="379562"/>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9" name="Image 8" descr="logo loritz gris  orange.jpg"/>
          <p:cNvPicPr>
            <a:picLocks noChangeAspect="1"/>
          </p:cNvPicPr>
          <p:nvPr/>
        </p:nvPicPr>
        <p:blipFill>
          <a:blip r:embed="rId4"/>
          <a:stretch>
            <a:fillRect/>
          </a:stretch>
        </p:blipFill>
        <p:spPr>
          <a:xfrm>
            <a:off x="8004989" y="4561681"/>
            <a:ext cx="626443" cy="294482"/>
          </a:xfrm>
          <a:prstGeom prst="rect">
            <a:avLst/>
          </a:prstGeom>
        </p:spPr>
      </p:pic>
      <p:sp>
        <p:nvSpPr>
          <p:cNvPr id="8" name="Text Box 3"/>
          <p:cNvSpPr txBox="1">
            <a:spLocks noChangeArrowheads="1"/>
          </p:cNvSpPr>
          <p:nvPr/>
        </p:nvSpPr>
        <p:spPr bwMode="auto">
          <a:xfrm rot="21001750">
            <a:off x="5317702" y="753028"/>
            <a:ext cx="3067987" cy="1440746"/>
          </a:xfrm>
          <a:prstGeom prst="rect">
            <a:avLst/>
          </a:prstGeom>
          <a:solidFill>
            <a:srgbClr val="FFFF66"/>
          </a:solidFill>
          <a:ln w="9525">
            <a:noFill/>
            <a:miter lim="800000"/>
            <a:headEnd/>
            <a:tailEnd/>
          </a:ln>
          <a:effectLst>
            <a:outerShdw blurRad="76200" dir="13500000" sy="23000" kx="1200000" algn="br" rotWithShape="0">
              <a:prstClr val="black">
                <a:alpha val="20000"/>
              </a:prstClr>
            </a:outerShdw>
          </a:effectLst>
        </p:spPr>
        <p:txBody>
          <a:bodyPr vert="horz" wrap="square" lIns="91434" tIns="46800" rIns="91434" bIns="45717" numCol="1" anchor="t" anchorCtr="0" compatLnSpc="1">
            <a:prstTxWarp prst="textNoShape">
              <a:avLst/>
            </a:prstTxWarp>
          </a:bodyPr>
          <a:lstStyle/>
          <a:p>
            <a:pPr defTabSz="914340" fontAlgn="base">
              <a:spcBef>
                <a:spcPct val="0"/>
              </a:spcBef>
              <a:spcAft>
                <a:spcPct val="0"/>
              </a:spcAft>
            </a:pPr>
            <a:r>
              <a:rPr lang="fr-FR" sz="1800" b="1" dirty="0" smtClean="0">
                <a:solidFill>
                  <a:srgbClr val="FF9933"/>
                </a:solidFill>
                <a:latin typeface="Calibri"/>
                <a:cs typeface="Calibri"/>
              </a:rPr>
              <a:t>&gt;</a:t>
            </a:r>
            <a:r>
              <a:rPr lang="fr-FR" sz="1600" b="1" dirty="0" smtClean="0">
                <a:latin typeface="Calibri"/>
                <a:cs typeface="Calibri"/>
              </a:rPr>
              <a:t> 4 séances de travail</a:t>
            </a:r>
            <a:br>
              <a:rPr lang="fr-FR" sz="1600" b="1" dirty="0" smtClean="0">
                <a:latin typeface="Calibri"/>
                <a:cs typeface="Calibri"/>
              </a:rPr>
            </a:br>
            <a:r>
              <a:rPr lang="fr-FR" sz="1800" b="1" dirty="0" smtClean="0">
                <a:solidFill>
                  <a:srgbClr val="FF9933"/>
                </a:solidFill>
                <a:cs typeface="Calibri"/>
              </a:rPr>
              <a:t>&gt;</a:t>
            </a:r>
            <a:r>
              <a:rPr lang="fr-FR" sz="1600" b="1" dirty="0" smtClean="0">
                <a:cs typeface="Calibri"/>
              </a:rPr>
              <a:t> Des activités propres à chaque</a:t>
            </a:r>
            <a:br>
              <a:rPr lang="fr-FR" sz="1600" b="1" dirty="0" smtClean="0">
                <a:cs typeface="Calibri"/>
              </a:rPr>
            </a:br>
            <a:r>
              <a:rPr lang="fr-FR" sz="1600" b="1" dirty="0" smtClean="0">
                <a:cs typeface="Calibri"/>
              </a:rPr>
              <a:t>    </a:t>
            </a:r>
            <a:r>
              <a:rPr lang="fr-FR" sz="1600" b="1" dirty="0" smtClean="0">
                <a:cs typeface="Calibri"/>
              </a:rPr>
              <a:t>binôme</a:t>
            </a:r>
            <a:r>
              <a:rPr lang="fr-FR" sz="1600" b="1" dirty="0" smtClean="0">
                <a:cs typeface="Calibri"/>
              </a:rPr>
              <a:t/>
            </a:r>
            <a:br>
              <a:rPr lang="fr-FR" sz="1600" b="1" dirty="0" smtClean="0">
                <a:cs typeface="Calibri"/>
              </a:rPr>
            </a:br>
            <a:r>
              <a:rPr lang="fr-FR" sz="1800" b="1" dirty="0" smtClean="0">
                <a:solidFill>
                  <a:srgbClr val="FF9933"/>
                </a:solidFill>
                <a:cs typeface="Calibri"/>
              </a:rPr>
              <a:t>&gt;</a:t>
            </a:r>
            <a:r>
              <a:rPr lang="fr-FR" sz="1600" b="1" dirty="0" smtClean="0">
                <a:cs typeface="Calibri"/>
              </a:rPr>
              <a:t> Calendrier communiqué </a:t>
            </a:r>
            <a:br>
              <a:rPr lang="fr-FR" sz="1600" b="1" dirty="0" smtClean="0">
                <a:cs typeface="Calibri"/>
              </a:rPr>
            </a:br>
            <a:r>
              <a:rPr lang="fr-FR" sz="1600" b="1" dirty="0" smtClean="0">
                <a:cs typeface="Calibri"/>
              </a:rPr>
              <a:t>    en début de thème   </a:t>
            </a:r>
          </a:p>
          <a:p>
            <a:pPr defTabSz="914340" fontAlgn="base">
              <a:spcBef>
                <a:spcPct val="0"/>
              </a:spcBef>
              <a:spcAft>
                <a:spcPct val="0"/>
              </a:spcAft>
            </a:pPr>
            <a:r>
              <a:rPr lang="fr-FR" sz="1600" b="1" dirty="0" smtClean="0">
                <a:solidFill>
                  <a:srgbClr val="002060"/>
                </a:solidFill>
                <a:cs typeface="Calibri"/>
              </a:rPr>
              <a:t/>
            </a:r>
            <a:br>
              <a:rPr lang="fr-FR" sz="1600" b="1" dirty="0" smtClean="0">
                <a:solidFill>
                  <a:srgbClr val="002060"/>
                </a:solidFill>
                <a:cs typeface="Calibri"/>
              </a:rPr>
            </a:br>
            <a:endParaRPr lang="fr-FR" sz="1600" b="1" dirty="0" smtClean="0">
              <a:cs typeface="Calibri"/>
            </a:endParaRPr>
          </a:p>
          <a:p>
            <a:pPr defTabSz="914340" fontAlgn="base">
              <a:spcBef>
                <a:spcPct val="0"/>
              </a:spcBef>
              <a:spcAft>
                <a:spcPct val="0"/>
              </a:spcAft>
            </a:pPr>
            <a:r>
              <a:rPr lang="fr-FR" sz="1600" b="1" dirty="0" smtClean="0">
                <a:solidFill>
                  <a:srgbClr val="002060"/>
                </a:solidFill>
                <a:cs typeface="Calibri"/>
              </a:rPr>
              <a:t/>
            </a:r>
            <a:br>
              <a:rPr lang="fr-FR" sz="1600" b="1" dirty="0" smtClean="0">
                <a:solidFill>
                  <a:srgbClr val="002060"/>
                </a:solidFill>
                <a:cs typeface="Calibri"/>
              </a:rPr>
            </a:br>
            <a:endParaRPr lang="fr-FR" sz="1600" b="1" dirty="0" smtClean="0">
              <a:latin typeface="Calibri"/>
              <a:cs typeface="Calibri"/>
            </a:endParaRPr>
          </a:p>
          <a:p>
            <a:pPr defTabSz="914340" fontAlgn="base">
              <a:spcBef>
                <a:spcPct val="0"/>
              </a:spcBef>
              <a:spcAft>
                <a:spcPct val="0"/>
              </a:spcAft>
            </a:pPr>
            <a:r>
              <a:rPr lang="fr-FR" sz="1600" b="1" dirty="0" smtClean="0">
                <a:solidFill>
                  <a:srgbClr val="002060"/>
                </a:solidFill>
                <a:latin typeface="Calibri"/>
                <a:cs typeface="Calibri"/>
              </a:rPr>
              <a:t/>
            </a:r>
            <a:br>
              <a:rPr lang="fr-FR" sz="1600" b="1" dirty="0" smtClean="0">
                <a:solidFill>
                  <a:srgbClr val="002060"/>
                </a:solidFill>
                <a:latin typeface="Calibri"/>
                <a:cs typeface="Calibri"/>
              </a:rPr>
            </a:br>
            <a:r>
              <a:rPr lang="fr-FR" sz="1600" b="1" dirty="0" smtClean="0">
                <a:latin typeface="Calibri"/>
                <a:cs typeface="Calibri"/>
              </a:rPr>
              <a:t>   </a:t>
            </a:r>
            <a:br>
              <a:rPr lang="fr-FR" sz="1600" b="1" dirty="0" smtClean="0">
                <a:latin typeface="Calibri"/>
                <a:cs typeface="Calibri"/>
              </a:rPr>
            </a:br>
            <a:r>
              <a:rPr lang="fr-FR" sz="1600" b="1" dirty="0" smtClean="0">
                <a:latin typeface="Calibri"/>
                <a:cs typeface="Calibri"/>
              </a:rPr>
              <a:t/>
            </a:r>
            <a:br>
              <a:rPr lang="fr-FR" sz="1600" b="1" dirty="0" smtClean="0">
                <a:latin typeface="Calibri"/>
                <a:cs typeface="Calibri"/>
              </a:rPr>
            </a:br>
            <a:endParaRPr lang="fr-FR" sz="1600" b="1" dirty="0" smtClean="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 calcmode="lin" valueType="num">
                                      <p:cBhvr>
                                        <p:cTn id="26" dur="2000" fill="hold"/>
                                        <p:tgtEl>
                                          <p:spTgt spid="8"/>
                                        </p:tgtEl>
                                        <p:attrNameLst>
                                          <p:attrName>style.rotation</p:attrName>
                                        </p:attrNameLst>
                                      </p:cBhvr>
                                      <p:tavLst>
                                        <p:tav tm="0">
                                          <p:val>
                                            <p:fltVal val="90"/>
                                          </p:val>
                                        </p:tav>
                                        <p:tav tm="100000">
                                          <p:val>
                                            <p:fltVal val="0"/>
                                          </p:val>
                                        </p:tav>
                                      </p:tavLst>
                                    </p:anim>
                                    <p:animEffect transition="in" filter="fade">
                                      <p:cBhvr>
                                        <p:cTn id="27" dur="2000"/>
                                        <p:tgtEl>
                                          <p:spTgt spid="8"/>
                                        </p:tgtEl>
                                      </p:cBhvr>
                                    </p:animEffect>
                                  </p:childTnLst>
                                </p:cTn>
                              </p:par>
                              <p:par>
                                <p:cTn id="28" presetID="3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000" fill="hold"/>
                                        <p:tgtEl>
                                          <p:spTgt spid="2"/>
                                        </p:tgtEl>
                                        <p:attrNameLst>
                                          <p:attrName>ppt_w</p:attrName>
                                        </p:attrNameLst>
                                      </p:cBhvr>
                                      <p:tavLst>
                                        <p:tav tm="0">
                                          <p:val>
                                            <p:fltVal val="0"/>
                                          </p:val>
                                        </p:tav>
                                        <p:tav tm="100000">
                                          <p:val>
                                            <p:strVal val="#ppt_w"/>
                                          </p:val>
                                        </p:tav>
                                      </p:tavLst>
                                    </p:anim>
                                    <p:anim calcmode="lin" valueType="num">
                                      <p:cBhvr>
                                        <p:cTn id="31" dur="2000" fill="hold"/>
                                        <p:tgtEl>
                                          <p:spTgt spid="2"/>
                                        </p:tgtEl>
                                        <p:attrNameLst>
                                          <p:attrName>ppt_h</p:attrName>
                                        </p:attrNameLst>
                                      </p:cBhvr>
                                      <p:tavLst>
                                        <p:tav tm="0">
                                          <p:val>
                                            <p:fltVal val="0"/>
                                          </p:val>
                                        </p:tav>
                                        <p:tav tm="100000">
                                          <p:val>
                                            <p:strVal val="#ppt_h"/>
                                          </p:val>
                                        </p:tav>
                                      </p:tavLst>
                                    </p:anim>
                                    <p:anim calcmode="lin" valueType="num">
                                      <p:cBhvr>
                                        <p:cTn id="32" dur="2000" fill="hold"/>
                                        <p:tgtEl>
                                          <p:spTgt spid="2"/>
                                        </p:tgtEl>
                                        <p:attrNameLst>
                                          <p:attrName>style.rotation</p:attrName>
                                        </p:attrNameLst>
                                      </p:cBhvr>
                                      <p:tavLst>
                                        <p:tav tm="0">
                                          <p:val>
                                            <p:fltVal val="90"/>
                                          </p:val>
                                        </p:tav>
                                        <p:tav tm="100000">
                                          <p:val>
                                            <p:fltVal val="0"/>
                                          </p:val>
                                        </p:tav>
                                      </p:tavLst>
                                    </p:anim>
                                    <p:animEffect transition="in" filter="fade">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11213</TotalTime>
  <Words>2225</Words>
  <Application>Microsoft Office PowerPoint</Application>
  <PresentationFormat>Personnalisé</PresentationFormat>
  <Paragraphs>462</Paragraphs>
  <Slides>20</Slides>
  <Notes>20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lycee loritz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Orianne</dc:creator>
  <cp:lastModifiedBy>CDT</cp:lastModifiedBy>
  <cp:revision>895</cp:revision>
  <cp:lastPrinted>2011-05-09T15:40:08Z</cp:lastPrinted>
  <dcterms:created xsi:type="dcterms:W3CDTF">2010-04-28T08:21:20Z</dcterms:created>
  <dcterms:modified xsi:type="dcterms:W3CDTF">2011-05-09T18:11:52Z</dcterms:modified>
</cp:coreProperties>
</file>