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6" r:id="rId3"/>
    <p:sldId id="264" r:id="rId4"/>
    <p:sldId id="277" r:id="rId5"/>
    <p:sldId id="265" r:id="rId6"/>
    <p:sldId id="271" r:id="rId7"/>
    <p:sldId id="276" r:id="rId8"/>
    <p:sldId id="275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A3297-5FA6-4C5E-B776-1DF4288B2A5D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F19D-0D87-43F4-B1D7-F4FA90948A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98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Voir NFC 18 510</a:t>
            </a:r>
          </a:p>
          <a:p>
            <a:endParaRPr lang="fr-FR" dirty="0" smtClean="0"/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Annexe C (normative)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Emploi et entretien des principaux équipements de protection et de l’outillage spécifiques aux opérations d’ordre électrique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F19D-0D87-43F4-B1D7-F4FA90948A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34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F19D-0D87-43F4-B1D7-F4FA90948A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78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12.8.6 Organisation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termes d’organisation, l’EMPLOYEUR doit :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mettre à la disposition de l’OPERATEUR les outils et équipements adaptés aux caractéristiques des BATTERIES, en particulier des vêtements de travail, des outils à main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isolants ou isolés, des protections isolantes, un écran facial, des gants isolants résistants à l’acide ou à l’électrolyte ;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Casque isolant : à pour but de protéger la tête contre les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risques de contacts directs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avec des pièces nues sous tension.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Equipement de protection oculaire et faciale : </a:t>
            </a:r>
          </a:p>
          <a:p>
            <a:r>
              <a:rPr lang="fr-FR" dirty="0" smtClean="0"/>
              <a:t>Cet équipement a pour but de protéger les yeux et la face, notamment contre les causes d’accidents suivantes :</a:t>
            </a:r>
          </a:p>
          <a:p>
            <a:r>
              <a:rPr lang="fr-FR" dirty="0" smtClean="0"/>
              <a:t>• projections de particules solides de basse énergie </a:t>
            </a:r>
          </a:p>
          <a:p>
            <a:r>
              <a:rPr lang="fr-FR" dirty="0" smtClean="0"/>
              <a:t>• arc électrique, de 12 kA max à 400 V 50 Hz</a:t>
            </a:r>
          </a:p>
          <a:p>
            <a:r>
              <a:rPr lang="fr-FR" dirty="0" smtClean="0"/>
              <a:t>• émission d’UV et classe optique de niveau 2-1,2 ou 3-1,2 (numéro des échelons des filtres Ultra Violet).</a:t>
            </a:r>
          </a:p>
          <a:p>
            <a:endParaRPr lang="fr-FR" dirty="0" smtClean="0"/>
          </a:p>
          <a:p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Les lunettes, tout en protégeant l’</a:t>
            </a:r>
            <a:r>
              <a:rPr lang="fr-FR" sz="1200" b="1" i="0" u="none" strike="noStrike" kern="1200" baseline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oeil</a:t>
            </a:r>
            <a:r>
              <a:rPr lang="fr-FR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ne remplissent pas les exigences essentielles de sécurité pour les électriciens BT.</a:t>
            </a:r>
          </a:p>
          <a:p>
            <a:endParaRPr lang="fr-FR" sz="1200" b="1" i="0" u="none" strike="noStrike" kern="1200" baseline="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fr-FR" b="0" dirty="0" smtClean="0">
                <a:solidFill>
                  <a:srgbClr val="FF0000"/>
                </a:solidFill>
              </a:rPr>
              <a:t>Gants isolants : ont pour but de protéger les mains contre les risques de contact direct avec des pièces nues sous tension.</a:t>
            </a:r>
          </a:p>
          <a:p>
            <a:r>
              <a:rPr lang="fr-FR" b="0" dirty="0" smtClean="0">
                <a:solidFill>
                  <a:srgbClr val="FF0000"/>
                </a:solidFill>
              </a:rPr>
              <a:t>Il existe des gants isolants sans protection mécanique et des gants composites avec protection mécanique (ces derniers comportent le symbole d’un marteau). </a:t>
            </a:r>
          </a:p>
          <a:p>
            <a:endParaRPr lang="fr-FR" b="0" dirty="0" smtClean="0">
              <a:solidFill>
                <a:srgbClr val="FF0000"/>
              </a:solidFill>
            </a:endParaRPr>
          </a:p>
          <a:p>
            <a:r>
              <a:rPr lang="fr-FR" b="0" dirty="0" smtClean="0">
                <a:solidFill>
                  <a:srgbClr val="FF0000"/>
                </a:solidFill>
              </a:rPr>
              <a:t>Chaussures isolantes</a:t>
            </a:r>
          </a:p>
          <a:p>
            <a:r>
              <a:rPr lang="fr-FR" b="0" dirty="0" smtClean="0">
                <a:solidFill>
                  <a:srgbClr val="FF0000"/>
                </a:solidFill>
              </a:rPr>
              <a:t>Ces chaussures ont pour but d’isoler l’OPERATEUR du sol, afin qu’il ne soit pas traversé par un courant électrique venant d’un retour à la terre par les pieds, en cas de contact direct ou indirect.</a:t>
            </a:r>
            <a:endParaRPr lang="fr-FR" b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F19D-0D87-43F4-B1D7-F4FA90948A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13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NFC 18 510 </a:t>
            </a:r>
            <a:r>
              <a:rPr lang="fr-FR" dirty="0" err="1" smtClean="0"/>
              <a:t>chap</a:t>
            </a:r>
            <a:r>
              <a:rPr lang="fr-FR" dirty="0" smtClean="0"/>
              <a:t> 9,3,1,2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LA ZONE 4, EN BASSE TENSION, LE TRAVAIL SANS GANTS ISOLANTS ET SANS ECRAN FACIAL EST INTERDIT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F19D-0D87-43F4-B1D7-F4FA90948A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1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NFC 18 510 </a:t>
            </a:r>
            <a:r>
              <a:rPr lang="fr-FR" dirty="0" err="1" smtClean="0"/>
              <a:t>chap</a:t>
            </a:r>
            <a:r>
              <a:rPr lang="fr-FR" dirty="0" smtClean="0"/>
              <a:t> 9,3,1,2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LA ZONE 4, EN BASSE TENSION, LE TRAVAIL SANS GANTS ISOLANTS ET SANS ECRAN FACIAL EST INTERDIT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F19D-0D87-43F4-B1D7-F4FA90948A5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39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B785-D5AB-4B70-830F-9F0233C720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5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A3AE-36E6-45ED-9740-175EC22F6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3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7463"/>
            <a:ext cx="2057400" cy="5956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7463"/>
            <a:ext cx="6019800" cy="5956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13AD-9918-4372-95CA-D6BCABCB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3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93407-F3B0-4874-A70D-737B86CBB1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6205" y="609600"/>
            <a:ext cx="7171592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21374" y="2019300"/>
            <a:ext cx="3480288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2339" y="2019300"/>
            <a:ext cx="3480289" cy="40386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15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541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6982-40A9-48B0-8721-57950BAF3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2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858B-E2E2-4769-9CF9-F792E716A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5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0740-AF0C-4513-8FCA-63B5167609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1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71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7BD8-914F-4F2B-BE64-F5F59E668C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3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DE7E-72E2-4326-A2DB-9312EBABD9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8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4A5D-77B4-4C93-B114-49D691B26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0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B1DE-A0BD-429B-A866-87BA4BC184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6F1F-1E0D-4313-8843-E4EF1F081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9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lat_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1438"/>
            <a:ext cx="822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93407-F3B0-4874-A70D-737B86CBB1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6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0-PRE%20-%20SOMMAIRE.ppt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ÉQUIPEMENTS DE PROTECTION</a:t>
            </a:r>
            <a:endParaRPr lang="fr-FR" dirty="0"/>
          </a:p>
        </p:txBody>
      </p:sp>
      <p:sp>
        <p:nvSpPr>
          <p:cNvPr id="4" name="AutoShape 4" descr="data:image/jpeg;base64,/9j/4AAQSkZJRgABAQAAAQABAAD/2wCEAAkGBhQPDxQUEBQUFBQUFBQUFBQVFRUUFBQUFBQVFBQUFBQXHCYeFxkkGRQUHy8gJCcpLCwsFR8xNTAqNSYrLCkBCQoKDgwOGg8PGjUkHyQsKS0vLCw1NSkqLS0sLywvNiwrLCwsKSwpLDIwKSwtKiwsLCksLywsLCwsKjQsLikpLP/AABEIANQA7gMBIgACEQEDEQH/xAAcAAEAAgMBAQEAAAAAAAAAAAAABwgBBAYFAwL/xABIEAABAwIACQgJAwIEBAcBAAABAAIDBBEFBgcSITFRYXETFyJBVIGToRQVIzJCgpHR4lKxwWJyQ5KisjR0s8IkU2Nzg9LwFv/EABsBAQACAwEBAAAAAAAAAAAAAAAEBgIDBQEH/8QAOREAAQIDBQMJBwQDAQAAAAAAAQACAwQRBRIhMVFBcZETFTJTYYHB0fAGFCIjobLhM0Kx8SVDclL/2gAMAwEAAhEDEQA/AJvREXi8RERERERERERERERERERERfl7w0EnUF+l5uE6jTmjif4CgWjOtk4Dopz2DU+votkNl91F8pcJOJ6Ogea+tLhI3s/r69nFV1ym5QpairdFSyvZBCc28bi3lHj3nkjWL6Bwv1rqcjuPT6nOpKp5fI0Z0L3G7nMHvMJOsjWN19iq7odpy8ITzohO0t7N2W/RSaw3G5RTmi1aCoz22OsaD/BW0rhLTDJiE2KzIhRHNLTQoiIpCxREREREREREREREREREREREReIiIiIiIiIiIiIiIiIiIiIvlUTZjSfpxUX5VscPQaMtY609RnMZta3/ABJO4Gw3ncu6wxXtGc5zg1kYLnOOoAC7nHgAqtY74zuwlWvmN8z3Imn4Y2k5vebkneVVT/lJ+n+qFwJ9fQdqlD5bO0rx6SkfM8MiaXvdqa0XJsCTYcAV9MF4SfSzxzRHNfG4Oad46juIuDuJUuZE8UMxjq2UdJ4LIAepmp8nedA3A7VyWVnFD0Gs5WMWhqCXttqY/wCNn1NxuO5dNlqQY02+T7OJ2j1oVgYZDQ5TvinjGyrp4qiL3ZG9JvW1w0PYd4N11oNwq1ZGcbvRqk0sptFUHoX1NmtYf5gLcQ1WHwXUXGaerVw2LmyBNnTjpJ/Qdiw+HhvHas4g5Rl8Z7VvoiK0qKiIiIiIiIiIiIiIiIiIiIiIiIiIiIiIiIiIiIiIiIi1q+ozG6NZ0D+StgmwXK40YwMpYJaiU9CNpIHW7qa0bybDvXFtmdMvB5OH034DXf5dpW6Cy8anIKN8teN/JRCiiPTlGdMR8Md+iz5iL8G71F+J2LTsI1kcDbhpOdI4fDG33jx6hvIWhhnCz6uoknlN3yOLjsGxo3AWHcp3yTYo+g0XKyC01QA919bY9cbN2vOO87lEiubY1n3W9M/cczuHktg+a/sXaUtM2KNrIwGsY0Na0ag0CwC8nHLFpuEaOSB1g4jOicfhkb7p4dR3Er20VAhxXw3iI04g1r2qcQCKKpM8L4JS1wLJI3EEai1zT+4IVksnGN/rCjZIT7aPoTD+sfFwcNP1HUo9y24o5j21sQ6L7Mnt1P8AgeeIFjvA2rlMm+Nvq6uaXn2Mto5h1AE9F/ynTwur/NNFqyLZiD024jUEZjy7lBb8t905K2EMoc0Eda/a8rBdVptfQ7SD1X3cV6q6dmTonJcRNuR3+sVpiMuOoiIi6S1oiIiIiIiIiIiIiIiIiIiIiIiIiIiIiIiIiL8SyBoJPUsXODQXOyC9zWphOosM0azr4KvmWnG7l5xRxH2cJzpbanS293g0H6k7FKGUHG4YPo5JiRyruhC3bIRoNtjRp7lWhrXzSAC75JHW2ue958ySfNVizmmfmnT0TotwZX+fW09ikv8AgbcGe1ddksxR9YVodI28EFnyX1OdfoR95FzuaVYheBiPiu3BtEyHRnnpyuHxSO19w0NHBe+qvbE/75MFw6IwHn3/AMUUmEy41ERFx1tWrhXBrKqCSGUXZI0tcOPWN4NiOCq9jDgN9DVSQS+9G6wPU5p0teNxBBVq1G+WbFH0mmFVEPaQD2ltbodZPynTwJVk9n7Q93j8k8/C/wCh2ccuC0R2XhUbF9sjmN/pVL6PI721OAG31uh1NPFvu/RS9SVGe2/XqPFU8xYw+/B9XHPH8B6Tf1sOh7DxHnY9StRgHC7JWMljdnRytDgdztR4hduJ/i5+/wD6ouegPr6E6LT+oym0LoURFalEREREREREREREREREREREREREREREREREReXhSpuc3qGkreqp8xpPXqHFRNlexw9DpORjd7apBbe+lsfxu4m+aOJ2Kt2zHfGc2Qg9J+fYPWO4dqkQWgVedijDKfjd6wrTmG8MN44tjtPTk+YjRuAXQ5FMUOVmNbKOhES2G/xS/E/g0G3E7lHmA8DPramOCIdKRwaNjRrc47gLnuVocDYJZR08cEQsyNoaNp2uO8m5PFaLamWSEo2Tg5kU7tp7/NZwml7rxW6iL51NS2JjnvNmsaXOOwNBJP0CoQFcApq+iKOefWi/8qp/ys/+6yzLlREgCKpJJAAzGXJOoDprp80TvVFa+VZqpFX5ewOBBFwQQQdRB1gox1wDYi4BsdYuNR3hfpczJbFWnKFimcG1r2AeyfeSE/0E+7fa06PptXbZEsbrF1DKdd5ICdut8Y/3D5l2uUnFL1lQuDBeaK8kJ6yR70fzDRxAVdaOrfTytkjJbJG4OaesOabr6FKxG2xIGE8/GMO/Ye/b3qC4ck+oyVzMHVGc2x1j9upba4rEzGhtdSxVMejOFpG/peND2Hv0jcQu0a64uNRUmxZx0WEYEXpw8Du18P7WEZlDeGRWURF3VoREREREREREREREREREREREREREWrhCozG2Gs+Q6yo8zMMloTor8gPQWTWlxoF5WG8KNY18j3BscTXOJ6gGi5PkqsY24xuwjWSTv0Bxsxv6IxoY36aTvJUk5bcbrBtDEdJtJORs1sj7/ePBq4DEPFY4SrWRaeTb05nbI2nSL7SbNHFcCymXGRLSmc3VO5vZv2dlFIiZiG1SZkWxR5GA1ko9pMM2K/wxdbvmI+gG1ScvzFEGNDWgBrQGtA1AAWAG6y/SpM7NOm4zoztv0GwKYxt0UCLjMrmGPRsFSAGzpy2EcHaX/wCkEd67NQnl1wzn1UNODoiYZHf3yHQO5rQfmUuxpfl5xjdgxPd+aLGM66wqL12+SLF30vCLXuF46ccq7YXDRGP82n5VxCsPkkxc9Dwc17haSoIldtDSLRtPBun5irzbk57tKOpm7Ad+f0UOC285dqiIvl66KKBcsWKPolX6RE20NQSTbUybW4bgfeHep6XlY0YvswhSSQSfGOi79DxpY8cD5Erq2VPGSmA89E4Hd+M1qisvtooXyQY3+h1fISG0NQQ3TqZLqY7cD7p7tisdguo+A8R/IVOq+hfTzPikBa+Nxa4bC09X7qw+S/HD0+iaXH28FmS7XWHRk+YDTvBVrtRpk5hlowcQaB1NoO31toosP42mGe5Sei+cE2e0Ef8A4r6KzQ3tiND2moOIUYimBRERZrxERERERERERERERERERERYc6wuepcfjdjKyjp5amTUwdFv6nHQxg4n+V0OFKj4RxP8BV1yx43elVXo0RvFTkh1tT5tTjvzfd+qq08TaM42Tb0GYv8ALw3nsUqGOTZfOZyXCYRr31Mz5ZSXPkcXOO0k9X7KweTDFH1fRAvFp57SS7Wj4I+4HTvJUYZIsUPTazlpBeGnIcb6ny62M4D3jwG1T+oPtJPAUk4eQoT4Dx4LZLs/cUREVNUpCdqq3jfhf0yvqJr3D5HZv9jeiz/SArBZQcMeiYMqJAbOLOTZ/fJ0B9ASe5VlV39lpfCJHP8AyP5Pgoky7IL3MSsXzX18MPwl2dJujZ0n/UC3EhWfYwAAAWAAAHUANAAUX5DcXeTgkq3jpSnk4/8A22HpEcXaPkUorl+0U5y81yYyZh37fLuWyA2ja6oiLy5MZoBVspQ8OnfnHMb0swNaXEyHU3QOOlV9jHPrdFaCvcNq31ovUREWCKIstuKF82uiGxk9vpHJ/wBp+VcHiDjUcG1rJCTyTuhM3aw9dtrT0hw3qyVdRMnifFIM5kjSxwPWCLFVhxrxdfg+skgfpzTdjv1xnSx3017wVe7Cmmzku6SjY0HFv48lDjNuuvhWvwTWDRYgteAWkaRp0gg7CF7ChLIvjdy9OaSU+0gF4ydbob6vlJtwI2KZaKoz27xoKkWPFdLRX2fGOLcWnUeseOiwjAOAiBbCIisyjIiIiIiIiIiIiIiIiIvxNKGNJPUv2vJwrVi9r2a25J6tGsngubak8JOXMT9xwG/8ZrZDZfdRcXlKxw9X0b3g+2luyEdYcRpfwaNPGyrlS0z55WsYC6SRwa0ay5zjb9yuhyiY2HCVc57T7GP2cI/pB0v4uOnhbYuyyJYo5znV0o0NuyC/W7U+QcPdHErmSzRZMi6PF6bsTqSch5963O+Y+6MlJWKWLjMHUccDLEtF5Hfrkd77v4G4BewiL5/EiOiPL3mpOJU4CgoEREWteqJcvOGLNp6Zp1l0zxuHQj8y/wCiibBmD31M0cMYu+R7WN4uNrnd19y6DKbhj0rCs7gbtY7kWcI+if8AVnLpsh2LvK1MlU8dGEZke+V40kcGf7wvpcu4WbZYecwK97tn1oue75kSimPBODW0sEcMfuxMawb80a+JOnvTCeFIqWIyTyNjY3W5xt3DadwXI46ZVqegzo4bTzjRmtPQYf8A1HD/AGjTwUIYw4z1GEJeUqZC79LdTGDYxuofuqvZ9hx5w8rF+FpxqczuHifqpD4wZgF3OOeWaSfOioLxR6jKdEr/AO0f4Y8+CZC6IyVs8zrnk4rXOm7pXDTfbZpUYqc8heD8ygllOuWYgf2xtA/dzvorDacCDIWc9kEUrQdp3ndVaIZL4gJUkoiL52p6LgMr+KHplJy8YvNTgnRrfFre3fb3h37V36EKTKzL5aM2KzMeqLFzQ4UKqngDDT6Kpjni96NwNupw1OadxFx3q0+LmHWVEUc8RvHK0HhfWDvBuO5V2ymYo+rq05gtBNeSLYNPSj+Un6ELpcieN/JymilPRkJfCT1SW6TPmAvxG9Xq1Ge8QGWhLdJuPdtB3be9QofwksdtVi7pdaWDajObmnWP2W6u5JzTJqC2Kzb9Doo72lpoUS6IpSxRERERERERES6IvhWVGY3edAUPZZcb/RqYU0Tva1A6ZGtsN7HvcdHAOUiYwYZZDHJNKbRxNLidw2bydA4hVYxkw6+vqpJ5Nb3aB1NYNDWjcBZVWF/lJ/lP9ULLtPrHcBqpX6bKbSs4s4BfX1ccEet7uk7qYwaXvPAfwrP4NweymhZFEM1kbQxo3Dbv6zvK4TI3ih6LS+kyt9rUDo31sh1tHF3vcM1SIuH7QWh7zH5Jh+FmG87T4f2t8Bl0V1RERVxSEXnYx4VFJRzzn/Djc4b3Wswf5iF6KjfLjhjk6GOAHpTyXI/oiFz/AKixTZCX94mWQtTju2/RYPddaSoMe8uJJ0km5O0nSSuk/wD7qaOhZR0vsYxcyuafaSvdpcS4e63ULDqGkrml7WK+KFRhKXMp26B78jriNg/qdt3DSvqsy2DcvRqXW445etFzW1rgvJp6d0rwyNpe9xs1rQS5xPUANa9TGTFabBzomVGaHyR8pmg3LAXFua46r6OpT9ibiBT4LZdgz5iLPmcOkdoYPgbu+pUZ5d/+Ph/5cf8AUeuJK22JucEGEPgocTmfIfVbXQbrKnNRqrNZPMH+j4KpWaiYg88ZSZD/ALlWyhpTLLHG3W97WDi5wH8q2UMIY1rW6mgNHBosP2UL2qi0hw4WpJ4YeKzlhiSv2iIqKpiIiIvVzeP+KowlRPjAHKt9pCdkgB6PBw6PeNirbHI+GQEXZJG646nNe0+RBCtsoOy0Yo8hUCriHs5zaS2ps1tfBw08QVb/AGbn7rjKxMjiN+0d/rNRJhn7gpXxExrFfSR1DbZ46Mrf0yNAzhwOgjc4LumPDgCNRVWclWN3oFaGSOtBPZj76mu+CTdYmx3HcrLYMqLHNPdx6wuhK/4yeMs79OJi3sOnhwWt/wAxl7aF6SxZZRWpRUREREREREWnhKpzW5o1n9ltPeACTqC4nHfGptDSy1D7FwGbG0/FIdDG8Os7gVwbam3Q4Yl4XTiYDd6w/pb4LKm8cgoxy243Zzm0MTtDbPnt1u1sj7veO8jYuQyc4pesq1rXD2MdpJj/AEg6GcXHRwuucqah88rnvJfJI4uJ1lznG/7lWOydYpjBtC1jh7aT2kx/qI0M4NGjjfao85EbZEgIMM/GcO/a7y7lm0cq+pXTtbYAAWA0ADUBsCyiL54pyIiIvUVfssuGOXwo5gPRp2NjH9x6b/N1u5WAcdGq+7buXB4q5MGRzOq6/NmqZHukzNcUTnOztF/fcL6zoHVtXbseagyb3TEXMCgG0k/1ie1aIrS4BoXCYi5JJazNmq86GDQQ3VLKNwPuN3nTs2qbsG4MipYmxQMbHG3U1osOJ2neVtIo8/aceedWIaDYBkPM9qyZDDMkUH5eG/8AjoDtp/2kepnnwjHHIyN72tfJfk2uNs/NtcNvrOkaNahnLz/xtP8A8uf+q5TvZ4ETza7Qf4WEfoLncl2DuXwvTi1wxxlP/wAbS4f6s1WRUKZBsH51VUTfoibGOMjrnyYprWftJGvzlz/yAPHxSXFGVRERVtSEREREXn4fwKytppIJfdkba/W12trhvBsV6CLNjyxwc00IxXhFcFU/C+C30k8kMos+Nxa7fbURuIsRxU9ZJ8cPTqMMe729PZrtrmf4cm/QLHeN68HLZihykYrYh0owGTAdcd+i/wCUmx3EbFGmJeMzsG1scwuWXzZWj4o3HpDiNY3gL6DFAtiQERnTb9HDMd+zuUEfKfQ5K3lNPntB+vFfVeHgbCLXBrmODo5GhzXDUQ4XaR9V7i6Fkz3vkuHO6Qwdv171qisuO7EREXVWpERfOomzGk/TisIkRsNpe40AxK9AqaBaOFKj4RxP8BVuyt43+m1nJRm8NOS0W1Pk1Pf/ANo4b1KGVPHD0CjdmO9vPdke1o+OTuB0byFX7BuD31M8cUQznyPDGjeTrO4aydgVastpm477RjYDENrsA2+ttVJifC0Qx3rvMjWKPpNUamVt4qcjNuND5rXbxzR0uOap2XmYt4CZQUscEepjdLv1vOl7zvJXpqpWrPGdmDE/aMBu/OalQ2XG0RERctbUREREREReIiIiLhcsmCjNgwyN96nkbKCNYaTmOt/mB7lBeFMOTVXJ+kSGQxMzGF2lwbcmxdrOknWrS4ToG1EEsTvdljfGeD2lv8qqNVTGKRzHe8xzmu4tJB/ZXz2YitfCdDcMWmo7A7TgeKhzAoa6rp8Tse6jB8boKSON0k0gOc4Oe4mwa1rWgga77dasJgaKVtPGKl4fNm3kcAGjOOkgBotYXsOCinIviVnH06dugXbTg9Z1Ol7tIG++wKYlx/aGPBdMGHCaKjpO2k6V7P53LbABpUoiIq2pCIiIvERERer51FO2RjmPAc17S1zTqLSLEHuVZMdMWXYNrZITcs96Jx+KN3uniNR3gqz64nKtij6fRF8YvPThz2W1uZa74/oLjeN679hWh7rMXXH4XYHsOwrRGZebULwcieN/KRuopT0owXwE9cfxM+U6RuJ2KbaCoz26dY0H+Cqa4Jwo+knjmiNnxuDm77awdxFwdxVp8VsYmVUEVRF7sjbkfpOpzTvBBHcrBNDmyeEyP04mDuw6+PFaG/MZd2hdYiwDcaFlWoYqIi8XC9cBcuIDGAlxJ0Cwu4ncAF6VdUZjd50D7qFstWN/Iwijid05hnTW1tivob8xH0bvVZteK6aiss+Ec8XHQeseGqkwRdBiFRlj1jQcJVr5dPJjoQt/TG0m2jaSS48VIeRLFHNa6ulGl12QA9TdT5O8jNHA7VGuKOLbsI1kcDbgE3kd+iNvvO/gbyFZ6kpWwxtjjAaxjQ1rRqDWiwCj29NtlJdslBwqMexv589VnBbedfK+qIioimoiIiIiIi8RERF6iIiIihXGHJ46qxhfG0FsMobUyPGprHaHgf1F4cBxupqWM0XvYX1X67DUPM/VT5GeiSbnOh5kEbu3uWt7A/NfOlpWxRtZGA1jGhrWjUGgWAX1RFBJJNSs0REXi9RERF4iIiL1EREXir1lWxR9ArS+MWgqLvZbU19+nH9TcbjuXp5F8bvR6g0kp9nObx31Nmta3zAW4gKVcdcWG4SopITYPtnRO/TI33TwOkHcVWaWN8Mha67JI3WI1Fr2n9wQvoNnRmWrIul4p+ICnk7z/KhRAYb7wVycGVNxmnWNXBb6jvJ3jf6wo2S39qzoTD+sdfBw0952KQYpA5oI61IsSacWulI3Th4bx+P4osIzcbwyK5vGPDTYIpZ5L5kTHOsNZDRqG8nR3qq2G8MPrKiSeU3fI4uOwDqaNwFh3K1OGsEtmjlglF2SNcx3US1wtcHb18QohnyBvzjmVTM2/Rzo3Z1t9nWuuRZM9Al40Z82aRCdoPDDt8FuisJADclzWIWP0eCWSf8AhuVkkIvJygbZg1MAzT13J26Ni6vn+HYz434LV5g5e1ReG/7pzBy9qi8N/wB1MjxLFmIhiRHVJ/6WAEVooFtc/wAOxnxvwTn+HYz434LV5g5e1ReG/wC6cwcvaovDf91puWDr969rGW1z/DsZ8b8E5/h2M+N+C1eYOXtUXhv+6cwcvaovDf8AdLlg6/elYy2uf4djPjfgs8/w7GfG/BanMHL2qLw3/dOYOXtUXhv+6XLB1+9Kxltc/wAOxnxvwWef4djPjfgtTmDl7VF4b/unMHL2qLw3/deXLB1+9Kxltc/w7GfG/BOf4djPjfgtXmDl7VF4b/unMHL2qLw3/dLlg6/elYy2+f4djPjfgsc/w7GfG/BavMHL2qLw3/dOYOXtUXhv+69uWDr96VjLb5/h2M+N+Cxz/DsZ8b8Fq8wcvaovDf8AdOYOXtUXhv8AulywdfvSsZbfP8OxnxvwWOf4djPjfgtXmDl7VF4b/unMHL2qLw3/AHS5YOv3pWMtvn+HYz434LHP8OxnxvwWrzBy9qi8N/3TmDl7VF4b/ulywdfvSsZbXP8ADsZ8b8E5/h2M+N+C1eYOXtUXhv8AunMHL2qLw3/dLlg6/elYy2+f4djPjfgsc/w7GfG/BavMHL2qLw3/AHTmDl7VF4b/ALpcsHX70rGW1z/DsZ8b8FHuOWMEeEKozxw8iXgco3Ozg540Z+oWJFr8L9a7jmDl7VF4b/unMHL2qLw3/dSZWYseVffguocv3eKxcIrhQhczkwxqNBXsDj7KctikGy5sx9toJ+hKs1g+rzLh2rX3qHsXciAgqWS1E4kbG4PEbGFuc5puA5xOq4GrWpcpKQyE7B171zpycbGn4cWQ+J9KHQ8abM+5bGsowh+S9eWEO94XXx9Ws2eZRFcIknLxTeiQwTqQCoYe4ZFPVrNnmU9Ws2eZRFhzbKdU3gF7yj9Vn1azZ5lY9Ws2eZRE5tlOqbwCco/VPVrNnmU9XM2eZRE5tlOqbwCco/VPVzNnmVn1czZ5lYRObZTqm8AnKP1WfVzNnmU9XM2eZWETm2U6pvAJyj9Vn1czZ5lPVzNnmVhE5tlOqbwCco/VZ9XM2eZT1czZ5lYRObZTqm8AnKP1WfVrNnmU9Ws2eZWETm2U6pvAJyj9Vn1azZ5lPVrNnmVhE5tlOqbwCco/VZ9XM2eZWPVrNnmURObZTqm8AnKP1WfVzNnmU9XM2eZWETm2U6pvAJyj9Vn1czZ5lPVzNnmVhE5tlOqbwCco/VZ9XM2eZT1azZ5lYRObZTqm8AnKP1WfVzNnmV92MAFgLBYRbYUrBgmsNgbuAC8Licyv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359" y="3524815"/>
            <a:ext cx="846821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u="sng" dirty="0" smtClean="0"/>
              <a:t>Protection individuelle</a:t>
            </a:r>
          </a:p>
          <a:p>
            <a:pPr algn="just"/>
            <a:r>
              <a:rPr lang="fr-FR" dirty="0" smtClean="0"/>
              <a:t>La </a:t>
            </a:r>
            <a:r>
              <a:rPr lang="fr-FR" dirty="0"/>
              <a:t>protection individuelle ne peut être envisagée que lorsque toutes les autres </a:t>
            </a:r>
            <a:r>
              <a:rPr lang="fr-FR" dirty="0" smtClean="0"/>
              <a:t>mesures d’élimination </a:t>
            </a:r>
            <a:r>
              <a:rPr lang="fr-FR" dirty="0"/>
              <a:t>ou de réduction du risque électrique s’avèrent </a:t>
            </a:r>
            <a:r>
              <a:rPr lang="fr-FR" dirty="0" smtClean="0"/>
              <a:t>insuffisantes </a:t>
            </a:r>
            <a:r>
              <a:rPr lang="fr-FR" dirty="0"/>
              <a:t>ou impossibles </a:t>
            </a:r>
            <a:r>
              <a:rPr lang="fr-FR" dirty="0" smtClean="0"/>
              <a:t>à mettre </a:t>
            </a:r>
            <a:r>
              <a:rPr lang="fr-FR" dirty="0"/>
              <a:t>en </a:t>
            </a:r>
            <a:r>
              <a:rPr lang="fr-FR" dirty="0" smtClean="0"/>
              <a:t>œuvre.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3401" y="1929606"/>
            <a:ext cx="846821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u="sng" dirty="0" smtClean="0">
                <a:solidFill>
                  <a:schemeClr val="tx1"/>
                </a:solidFill>
              </a:rPr>
              <a:t>Protection collective</a:t>
            </a:r>
          </a:p>
          <a:p>
            <a:pPr algn="just"/>
            <a:endParaRPr lang="fr-FR" b="1" u="sng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Balisage, signalisation, mise en place d’écrans, de nappe isolantes, 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47664" y="6035032"/>
            <a:ext cx="55446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00"/>
                </a:solidFill>
              </a:rPr>
              <a:t>P</a:t>
            </a:r>
            <a:r>
              <a:rPr lang="fr-FR" sz="2400" dirty="0" smtClean="0">
                <a:solidFill>
                  <a:srgbClr val="000000"/>
                </a:solidFill>
              </a:rPr>
              <a:t>révention des risques électriques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877271"/>
            <a:ext cx="869985" cy="7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fr-FR" dirty="0"/>
              <a:t>Équipements de protection individuel</a:t>
            </a:r>
            <a:br>
              <a:rPr lang="fr-FR" dirty="0"/>
            </a:br>
            <a:r>
              <a:rPr lang="fr-FR" dirty="0"/>
              <a:t>GANTS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017" y="1219200"/>
            <a:ext cx="5585119" cy="5450160"/>
          </a:xfrm>
          <a:ln/>
        </p:spPr>
        <p:txBody>
          <a:bodyPr/>
          <a:lstStyle/>
          <a:p>
            <a:r>
              <a:rPr lang="fr-FR" dirty="0"/>
              <a:t>risques au niveau des mains</a:t>
            </a:r>
          </a:p>
          <a:p>
            <a:pPr lvl="2"/>
            <a:r>
              <a:rPr lang="fr-FR" dirty="0"/>
              <a:t>protection contre les contacts directs</a:t>
            </a:r>
          </a:p>
          <a:p>
            <a:pPr lvl="2"/>
            <a:r>
              <a:rPr lang="fr-FR" dirty="0"/>
              <a:t>doivent être conformes à la norme NF S18-415</a:t>
            </a:r>
          </a:p>
        </p:txBody>
      </p:sp>
      <p:pic>
        <p:nvPicPr>
          <p:cNvPr id="193540" name="Picture 4" descr="GAN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66768"/>
            <a:ext cx="2057138" cy="332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351692" y="4760168"/>
            <a:ext cx="522842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12738" indent="-312738" defTabSz="833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Monotype Sorts" pitchFamily="2" charset="2"/>
              <a:buChar char="l"/>
            </a:pPr>
            <a:r>
              <a:rPr lang="fr-FR" sz="2100" dirty="0">
                <a:solidFill>
                  <a:srgbClr val="000000"/>
                </a:solidFill>
              </a:rPr>
              <a:t>Les gants isolants doivent répondre aux prescriptions des normes en vigueur (Norme NF EN 60903) et doivent être utilisés dans les mêmes cas que les lunettes ou les masques anti-UV.</a:t>
            </a: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351692" y="3268960"/>
            <a:ext cx="51564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12738" indent="-312738" defTabSz="8334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Monotype Sorts" pitchFamily="2" charset="2"/>
              <a:buChar char="l"/>
            </a:pPr>
            <a:r>
              <a:rPr lang="fr-FR" sz="2100" dirty="0">
                <a:solidFill>
                  <a:srgbClr val="000000"/>
                </a:solidFill>
              </a:rPr>
              <a:t>N'utiliser que les gants adaptés à la tension des installations ou des équipements sur lesquels sont effectués les travaux ou interventions.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883724" cy="228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149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1375" y="2243138"/>
            <a:ext cx="5430715" cy="3814762"/>
          </a:xfrm>
          <a:ln/>
        </p:spPr>
        <p:txBody>
          <a:bodyPr>
            <a:normAutofit/>
          </a:bodyPr>
          <a:lstStyle/>
          <a:p>
            <a:r>
              <a:rPr lang="fr-FR" dirty="0"/>
              <a:t>Ne pas utiliser de gants présentant des déchirures ou des trous, même petits.</a:t>
            </a:r>
          </a:p>
          <a:p>
            <a:pPr lvl="1"/>
            <a:r>
              <a:rPr lang="fr-FR" dirty="0"/>
              <a:t>Les vérifier avant chaque emploi.</a:t>
            </a:r>
          </a:p>
          <a:p>
            <a:pPr lvl="1"/>
            <a:r>
              <a:rPr lang="fr-FR" dirty="0"/>
              <a:t>Remettre les gants dans des boîtes ou sachets de protection.</a:t>
            </a:r>
          </a:p>
        </p:txBody>
      </p:sp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0" y="1600200"/>
            <a:ext cx="8686800" cy="4529138"/>
            <a:chOff x="0" y="672"/>
            <a:chExt cx="5472" cy="2277"/>
          </a:xfrm>
        </p:grpSpPr>
        <p:sp>
          <p:nvSpPr>
            <p:cNvPr id="194564" name="Rectangle 4"/>
            <p:cNvSpPr>
              <a:spLocks noChangeArrowheads="1"/>
            </p:cNvSpPr>
            <p:nvPr/>
          </p:nvSpPr>
          <p:spPr bwMode="auto">
            <a:xfrm>
              <a:off x="0" y="1488"/>
              <a:ext cx="3744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12738" indent="-312738" defTabSz="8334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C0128"/>
                </a:buClr>
                <a:buSzPct val="75000"/>
                <a:buFont typeface="Monotype Sorts" pitchFamily="2" charset="2"/>
                <a:buChar char="l"/>
              </a:pPr>
              <a:endParaRPr lang="fr-FR" sz="2500">
                <a:solidFill>
                  <a:srgbClr val="000000"/>
                </a:solidFill>
              </a:endParaRPr>
            </a:p>
          </p:txBody>
        </p:sp>
        <p:pic>
          <p:nvPicPr>
            <p:cNvPr id="194565" name="Picture 5" descr="testeur de gan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672"/>
              <a:ext cx="1152" cy="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ZoneTexte 6">
            <a:hlinkClick r:id="rId3" action="ppaction://hlinkpres?slideindex=1&amp;slidetitle="/>
          </p:cNvPr>
          <p:cNvSpPr txBox="1"/>
          <p:nvPr/>
        </p:nvSpPr>
        <p:spPr>
          <a:xfrm>
            <a:off x="7458744" y="6081198"/>
            <a:ext cx="12362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54124"/>
          </a:xfrm>
        </p:spPr>
        <p:txBody>
          <a:bodyPr/>
          <a:lstStyle/>
          <a:p>
            <a:pPr rtl="0" eaLnBrk="0" fontAlgn="base" latinLnBrk="0" hangingPunct="0"/>
            <a:r>
              <a:rPr lang="fr-FR" sz="3100" kern="1200" dirty="0" smtClean="0">
                <a:solidFill>
                  <a:srgbClr val="0066CC"/>
                </a:solidFill>
                <a:effectLst/>
                <a:latin typeface="Arial"/>
                <a:ea typeface="+mn-ea"/>
                <a:cs typeface="+mn-cs"/>
              </a:rPr>
              <a:t>Équipements de protection individuel</a:t>
            </a:r>
            <a:br>
              <a:rPr lang="fr-FR" sz="3100" kern="1200" dirty="0" smtClean="0">
                <a:solidFill>
                  <a:srgbClr val="0066CC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fr-FR" sz="3100" kern="1200" dirty="0" smtClean="0">
                <a:solidFill>
                  <a:srgbClr val="0066CC"/>
                </a:solidFill>
                <a:effectLst/>
                <a:latin typeface="Arial"/>
                <a:ea typeface="+mn-ea"/>
                <a:cs typeface="+mn-cs"/>
              </a:rPr>
              <a:t>GANTS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3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ÉQUIPEMENTS DE PROTECTIONS</a:t>
            </a:r>
            <a:endParaRPr lang="fr-FR" dirty="0"/>
          </a:p>
        </p:txBody>
      </p:sp>
      <p:sp>
        <p:nvSpPr>
          <p:cNvPr id="4" name="AutoShape 4" descr="data:image/jpeg;base64,/9j/4AAQSkZJRgABAQAAAQABAAD/2wCEAAkGBhQPDxQUEBQUFBQUFBQUFBQVFRUUFBQUFBQVFBQUFBQXHCYeFxkkGRQUHy8gJCcpLCwsFR8xNTAqNSYrLCkBCQoKDgwOGg8PGjUkHyQsKS0vLCw1NSkqLS0sLywvNiwrLCwsKSwpLDIwKSwtKiwsLCksLywsLCwsKjQsLikpLP/AABEIANQA7gMBIgACEQEDEQH/xAAcAAEAAgMBAQEAAAAAAAAAAAAABwgBBAYFAwL/xABIEAABAwIACQgJAwIEBAcBAAABAAIDBBEFBgcSITFRYXETFyJBVIGToRQVIzJCgpHR4lKxwWJyQ5KisjR0s8IkU2Nzg9LwFv/EABsBAQACAwEBAAAAAAAAAAAAAAAEBgIDBQEH/8QAOREAAQIDBQMJBwQDAQAAAAAAAQACAwQRBRIhMVFBcZETFTJTYYHB0fAGFCIjobLhM0Kx8SVDclL/2gAMAwEAAhEDEQA/AJvREXi8RERERERERERERERERERERfl7w0EnUF+l5uE6jTmjif4CgWjOtk4Dopz2DU+votkNl91F8pcJOJ6Ogea+tLhI3s/r69nFV1ym5QpairdFSyvZBCc28bi3lHj3nkjWL6Bwv1rqcjuPT6nOpKp5fI0Z0L3G7nMHvMJOsjWN19iq7odpy8ITzohO0t7N2W/RSaw3G5RTmi1aCoz22OsaD/BW0rhLTDJiE2KzIhRHNLTQoiIpCxREREREREREREREREREREREReIiIiIiIiIiIiIiIiIiIiIvlUTZjSfpxUX5VscPQaMtY609RnMZta3/ABJO4Gw3ncu6wxXtGc5zg1kYLnOOoAC7nHgAqtY74zuwlWvmN8z3Imn4Y2k5vebkneVVT/lJ+n+qFwJ9fQdqlD5bO0rx6SkfM8MiaXvdqa0XJsCTYcAV9MF4SfSzxzRHNfG4Oad46juIuDuJUuZE8UMxjq2UdJ4LIAepmp8nedA3A7VyWVnFD0Gs5WMWhqCXttqY/wCNn1NxuO5dNlqQY02+T7OJ2j1oVgYZDQ5TvinjGyrp4qiL3ZG9JvW1w0PYd4N11oNwq1ZGcbvRqk0sptFUHoX1NmtYf5gLcQ1WHwXUXGaerVw2LmyBNnTjpJ/Qdiw+HhvHas4g5Rl8Z7VvoiK0qKiIiIiIiIiIiIiIiIiIiIiIiIiIiIiIiIiIiIiIiIi1q+ozG6NZ0D+StgmwXK40YwMpYJaiU9CNpIHW7qa0bybDvXFtmdMvB5OH034DXf5dpW6Cy8anIKN8teN/JRCiiPTlGdMR8Md+iz5iL8G71F+J2LTsI1kcDbhpOdI4fDG33jx6hvIWhhnCz6uoknlN3yOLjsGxo3AWHcp3yTYo+g0XKyC01QA919bY9cbN2vOO87lEiubY1n3W9M/cczuHktg+a/sXaUtM2KNrIwGsY0Na0ag0CwC8nHLFpuEaOSB1g4jOicfhkb7p4dR3Er20VAhxXw3iI04g1r2qcQCKKpM8L4JS1wLJI3EEai1zT+4IVksnGN/rCjZIT7aPoTD+sfFwcNP1HUo9y24o5j21sQ6L7Mnt1P8AgeeIFjvA2rlMm+Nvq6uaXn2Mto5h1AE9F/ynTwur/NNFqyLZiD024jUEZjy7lBb8t905K2EMoc0Eda/a8rBdVptfQ7SD1X3cV6q6dmTonJcRNuR3+sVpiMuOoiIi6S1oiIiIiIiIiIiIiIiIiIiIiIiIiIiIiIiIiL8SyBoJPUsXODQXOyC9zWphOosM0azr4KvmWnG7l5xRxH2cJzpbanS293g0H6k7FKGUHG4YPo5JiRyruhC3bIRoNtjRp7lWhrXzSAC75JHW2ue958ySfNVizmmfmnT0TotwZX+fW09ikv8AgbcGe1ddksxR9YVodI28EFnyX1OdfoR95FzuaVYheBiPiu3BtEyHRnnpyuHxSO19w0NHBe+qvbE/75MFw6IwHn3/AMUUmEy41ERFx1tWrhXBrKqCSGUXZI0tcOPWN4NiOCq9jDgN9DVSQS+9G6wPU5p0teNxBBVq1G+WbFH0mmFVEPaQD2ltbodZPynTwJVk9n7Q93j8k8/C/wCh2ccuC0R2XhUbF9sjmN/pVL6PI721OAG31uh1NPFvu/RS9SVGe2/XqPFU8xYw+/B9XHPH8B6Tf1sOh7DxHnY9StRgHC7JWMljdnRytDgdztR4hduJ/i5+/wD6ouegPr6E6LT+oym0LoURFalEREREREREREREREREREREREREREREREREReXhSpuc3qGkreqp8xpPXqHFRNlexw9DpORjd7apBbe+lsfxu4m+aOJ2Kt2zHfGc2Qg9J+fYPWO4dqkQWgVedijDKfjd6wrTmG8MN44tjtPTk+YjRuAXQ5FMUOVmNbKOhES2G/xS/E/g0G3E7lHmA8DPramOCIdKRwaNjRrc47gLnuVocDYJZR08cEQsyNoaNp2uO8m5PFaLamWSEo2Tg5kU7tp7/NZwml7rxW6iL51NS2JjnvNmsaXOOwNBJP0CoQFcApq+iKOefWi/8qp/ys/+6yzLlREgCKpJJAAzGXJOoDprp80TvVFa+VZqpFX5ewOBBFwQQQdRB1gox1wDYi4BsdYuNR3hfpczJbFWnKFimcG1r2AeyfeSE/0E+7fa06PptXbZEsbrF1DKdd5ICdut8Y/3D5l2uUnFL1lQuDBeaK8kJ6yR70fzDRxAVdaOrfTytkjJbJG4OaesOabr6FKxG2xIGE8/GMO/Ye/b3qC4ck+oyVzMHVGc2x1j9upba4rEzGhtdSxVMejOFpG/peND2Hv0jcQu0a64uNRUmxZx0WEYEXpw8Du18P7WEZlDeGRWURF3VoREREREREREREREREREREREREREWrhCozG2Gs+Q6yo8zMMloTor8gPQWTWlxoF5WG8KNY18j3BscTXOJ6gGi5PkqsY24xuwjWSTv0Bxsxv6IxoY36aTvJUk5bcbrBtDEdJtJORs1sj7/ePBq4DEPFY4SrWRaeTb05nbI2nSL7SbNHFcCymXGRLSmc3VO5vZv2dlFIiZiG1SZkWxR5GA1ko9pMM2K/wxdbvmI+gG1ScvzFEGNDWgBrQGtA1AAWAG6y/SpM7NOm4zoztv0GwKYxt0UCLjMrmGPRsFSAGzpy2EcHaX/wCkEd67NQnl1wzn1UNODoiYZHf3yHQO5rQfmUuxpfl5xjdgxPd+aLGM66wqL12+SLF30vCLXuF46ccq7YXDRGP82n5VxCsPkkxc9Dwc17haSoIldtDSLRtPBun5irzbk57tKOpm7Ad+f0UOC285dqiIvl66KKBcsWKPolX6RE20NQSTbUybW4bgfeHep6XlY0YvswhSSQSfGOi79DxpY8cD5Erq2VPGSmA89E4Hd+M1qisvtooXyQY3+h1fISG0NQQ3TqZLqY7cD7p7tisdguo+A8R/IVOq+hfTzPikBa+Nxa4bC09X7qw+S/HD0+iaXH28FmS7XWHRk+YDTvBVrtRpk5hlowcQaB1NoO31toosP42mGe5Sei+cE2e0Ef8A4r6KzQ3tiND2moOIUYimBRERZrxERERERERERERERERERERYc6wuepcfjdjKyjp5amTUwdFv6nHQxg4n+V0OFKj4RxP8BV1yx43elVXo0RvFTkh1tT5tTjvzfd+qq08TaM42Tb0GYv8ALw3nsUqGOTZfOZyXCYRr31Mz5ZSXPkcXOO0k9X7KweTDFH1fRAvFp57SS7Wj4I+4HTvJUYZIsUPTazlpBeGnIcb6ny62M4D3jwG1T+oPtJPAUk4eQoT4Dx4LZLs/cUREVNUpCdqq3jfhf0yvqJr3D5HZv9jeiz/SArBZQcMeiYMqJAbOLOTZ/fJ0B9ASe5VlV39lpfCJHP8AyP5Pgoky7IL3MSsXzX18MPwl2dJujZ0n/UC3EhWfYwAAAWAAAHUANAAUX5DcXeTgkq3jpSnk4/8A22HpEcXaPkUorl+0U5y81yYyZh37fLuWyA2ja6oiLy5MZoBVspQ8OnfnHMb0swNaXEyHU3QOOlV9jHPrdFaCvcNq31ovUREWCKIstuKF82uiGxk9vpHJ/wBp+VcHiDjUcG1rJCTyTuhM3aw9dtrT0hw3qyVdRMnifFIM5kjSxwPWCLFVhxrxdfg+skgfpzTdjv1xnSx3017wVe7Cmmzku6SjY0HFv48lDjNuuvhWvwTWDRYgteAWkaRp0gg7CF7ChLIvjdy9OaSU+0gF4ydbob6vlJtwI2KZaKoz27xoKkWPFdLRX2fGOLcWnUeseOiwjAOAiBbCIisyjIiIiIiIiIiIiIiIiIvxNKGNJPUv2vJwrVi9r2a25J6tGsngubak8JOXMT9xwG/8ZrZDZfdRcXlKxw9X0b3g+2luyEdYcRpfwaNPGyrlS0z55WsYC6SRwa0ay5zjb9yuhyiY2HCVc57T7GP2cI/pB0v4uOnhbYuyyJYo5znV0o0NuyC/W7U+QcPdHErmSzRZMi6PF6bsTqSch5963O+Y+6MlJWKWLjMHUccDLEtF5Hfrkd77v4G4BewiL5/EiOiPL3mpOJU4CgoEREWteqJcvOGLNp6Zp1l0zxuHQj8y/wCiibBmD31M0cMYu+R7WN4uNrnd19y6DKbhj0rCs7gbtY7kWcI+if8AVnLpsh2LvK1MlU8dGEZke+V40kcGf7wvpcu4WbZYecwK97tn1oue75kSimPBODW0sEcMfuxMawb80a+JOnvTCeFIqWIyTyNjY3W5xt3DadwXI46ZVqegzo4bTzjRmtPQYf8A1HD/AGjTwUIYw4z1GEJeUqZC79LdTGDYxuofuqvZ9hx5w8rF+FpxqczuHifqpD4wZgF3OOeWaSfOioLxR6jKdEr/AO0f4Y8+CZC6IyVs8zrnk4rXOm7pXDTfbZpUYqc8heD8ygllOuWYgf2xtA/dzvorDacCDIWc9kEUrQdp3ndVaIZL4gJUkoiL52p6LgMr+KHplJy8YvNTgnRrfFre3fb3h37V36EKTKzL5aM2KzMeqLFzQ4UKqngDDT6Kpjni96NwNupw1OadxFx3q0+LmHWVEUc8RvHK0HhfWDvBuO5V2ymYo+rq05gtBNeSLYNPSj+Un6ELpcieN/JymilPRkJfCT1SW6TPmAvxG9Xq1Ge8QGWhLdJuPdtB3be9QofwksdtVi7pdaWDajObmnWP2W6u5JzTJqC2Kzb9Doo72lpoUS6IpSxRERERERERES6IvhWVGY3edAUPZZcb/RqYU0Tva1A6ZGtsN7HvcdHAOUiYwYZZDHJNKbRxNLidw2bydA4hVYxkw6+vqpJ5Nb3aB1NYNDWjcBZVWF/lJ/lP9ULLtPrHcBqpX6bKbSs4s4BfX1ccEet7uk7qYwaXvPAfwrP4NweymhZFEM1kbQxo3Dbv6zvK4TI3ih6LS+kyt9rUDo31sh1tHF3vcM1SIuH7QWh7zH5Jh+FmG87T4f2t8Bl0V1RERVxSEXnYx4VFJRzzn/Djc4b3Wswf5iF6KjfLjhjk6GOAHpTyXI/oiFz/AKixTZCX94mWQtTju2/RYPddaSoMe8uJJ0km5O0nSSuk/wD7qaOhZR0vsYxcyuafaSvdpcS4e63ULDqGkrml7WK+KFRhKXMp26B78jriNg/qdt3DSvqsy2DcvRqXW445etFzW1rgvJp6d0rwyNpe9xs1rQS5xPUANa9TGTFabBzomVGaHyR8pmg3LAXFua46r6OpT9ibiBT4LZdgz5iLPmcOkdoYPgbu+pUZ5d/+Ph/5cf8AUeuJK22JucEGEPgocTmfIfVbXQbrKnNRqrNZPMH+j4KpWaiYg88ZSZD/ALlWyhpTLLHG3W97WDi5wH8q2UMIY1rW6mgNHBosP2UL2qi0hw4WpJ4YeKzlhiSv2iIqKpiIiIvVzeP+KowlRPjAHKt9pCdkgB6PBw6PeNirbHI+GQEXZJG646nNe0+RBCtsoOy0Yo8hUCriHs5zaS2ps1tfBw08QVb/AGbn7rjKxMjiN+0d/rNRJhn7gpXxExrFfSR1DbZ46Mrf0yNAzhwOgjc4LumPDgCNRVWclWN3oFaGSOtBPZj76mu+CTdYmx3HcrLYMqLHNPdx6wuhK/4yeMs79OJi3sOnhwWt/wAxl7aF6SxZZRWpRUREREREREWnhKpzW5o1n9ltPeACTqC4nHfGptDSy1D7FwGbG0/FIdDG8Os7gVwbam3Q4Yl4XTiYDd6w/pb4LKm8cgoxy243Zzm0MTtDbPnt1u1sj7veO8jYuQyc4pesq1rXD2MdpJj/AEg6GcXHRwuucqah88rnvJfJI4uJ1lznG/7lWOydYpjBtC1jh7aT2kx/qI0M4NGjjfao85EbZEgIMM/GcO/a7y7lm0cq+pXTtbYAAWA0ADUBsCyiL54pyIiIvUVfssuGOXwo5gPRp2NjH9x6b/N1u5WAcdGq+7buXB4q5MGRzOq6/NmqZHukzNcUTnOztF/fcL6zoHVtXbseagyb3TEXMCgG0k/1ie1aIrS4BoXCYi5JJazNmq86GDQQ3VLKNwPuN3nTs2qbsG4MipYmxQMbHG3U1osOJ2neVtIo8/aceedWIaDYBkPM9qyZDDMkUH5eG/8AjoDtp/2kepnnwjHHIyN72tfJfk2uNs/NtcNvrOkaNahnLz/xtP8A8uf+q5TvZ4ETza7Qf4WEfoLncl2DuXwvTi1wxxlP/wAbS4f6s1WRUKZBsH51VUTfoibGOMjrnyYprWftJGvzlz/yAPHxSXFGVRERVtSEREREXn4fwKytppIJfdkba/W12trhvBsV6CLNjyxwc00IxXhFcFU/C+C30k8kMos+Nxa7fbURuIsRxU9ZJ8cPTqMMe729PZrtrmf4cm/QLHeN68HLZihykYrYh0owGTAdcd+i/wCUmx3EbFGmJeMzsG1scwuWXzZWj4o3HpDiNY3gL6DFAtiQERnTb9HDMd+zuUEfKfQ5K3lNPntB+vFfVeHgbCLXBrmODo5GhzXDUQ4XaR9V7i6Fkz3vkuHO6Qwdv171qisuO7EREXVWpERfOomzGk/TisIkRsNpe40AxK9AqaBaOFKj4RxP8BVuyt43+m1nJRm8NOS0W1Pk1Pf/ANo4b1KGVPHD0CjdmO9vPdke1o+OTuB0byFX7BuD31M8cUQznyPDGjeTrO4aydgVastpm477RjYDENrsA2+ttVJifC0Qx3rvMjWKPpNUamVt4qcjNuND5rXbxzR0uOap2XmYt4CZQUscEepjdLv1vOl7zvJXpqpWrPGdmDE/aMBu/OalQ2XG0RERctbUREREREReIiIiLhcsmCjNgwyN96nkbKCNYaTmOt/mB7lBeFMOTVXJ+kSGQxMzGF2lwbcmxdrOknWrS4ToG1EEsTvdljfGeD2lv8qqNVTGKRzHe8xzmu4tJB/ZXz2YitfCdDcMWmo7A7TgeKhzAoa6rp8Tse6jB8boKSON0k0gOc4Oe4mwa1rWgga77dasJgaKVtPGKl4fNm3kcAGjOOkgBotYXsOCinIviVnH06dugXbTg9Z1Ol7tIG++wKYlx/aGPBdMGHCaKjpO2k6V7P53LbABpUoiIq2pCIiIvERERer51FO2RjmPAc17S1zTqLSLEHuVZMdMWXYNrZITcs96Jx+KN3uniNR3gqz64nKtij6fRF8YvPThz2W1uZa74/oLjeN679hWh7rMXXH4XYHsOwrRGZebULwcieN/KRuopT0owXwE9cfxM+U6RuJ2KbaCoz26dY0H+Cqa4Jwo+knjmiNnxuDm77awdxFwdxVp8VsYmVUEVRF7sjbkfpOpzTvBBHcrBNDmyeEyP04mDuw6+PFaG/MZd2hdYiwDcaFlWoYqIi8XC9cBcuIDGAlxJ0Cwu4ncAF6VdUZjd50D7qFstWN/Iwijid05hnTW1tivob8xH0bvVZteK6aiss+Ec8XHQeseGqkwRdBiFRlj1jQcJVr5dPJjoQt/TG0m2jaSS48VIeRLFHNa6ulGl12QA9TdT5O8jNHA7VGuKOLbsI1kcDbgE3kd+iNvvO/gbyFZ6kpWwxtjjAaxjQ1rRqDWiwCj29NtlJdslBwqMexv589VnBbedfK+qIioimoiIiIiIi8RERF6iIiIihXGHJ46qxhfG0FsMobUyPGprHaHgf1F4cBxupqWM0XvYX1X67DUPM/VT5GeiSbnOh5kEbu3uWt7A/NfOlpWxRtZGA1jGhrWjUGgWAX1RFBJJNSs0REXi9RERF4iIiL1EREXir1lWxR9ArS+MWgqLvZbU19+nH9TcbjuXp5F8bvR6g0kp9nObx31Nmta3zAW4gKVcdcWG4SopITYPtnRO/TI33TwOkHcVWaWN8Mha67JI3WI1Fr2n9wQvoNnRmWrIul4p+ICnk7z/KhRAYb7wVycGVNxmnWNXBb6jvJ3jf6wo2S39qzoTD+sdfBw0952KQYpA5oI61IsSacWulI3Th4bx+P4osIzcbwyK5vGPDTYIpZ5L5kTHOsNZDRqG8nR3qq2G8MPrKiSeU3fI4uOwDqaNwFh3K1OGsEtmjlglF2SNcx3US1wtcHb18QohnyBvzjmVTM2/Rzo3Z1t9nWuuRZM9Al40Z82aRCdoPDDt8FuisJADclzWIWP0eCWSf8AhuVkkIvJygbZg1MAzT13J26Ni6vn+HYz434LV5g5e1ReG/7pzBy9qi8N/wB1MjxLFmIhiRHVJ/6WAEVooFtc/wAOxnxvwTn+HYz434LV5g5e1ReG/wC6cwcvaovDf91puWDr969rGW1z/DsZ8b8E5/h2M+N+C1eYOXtUXhv+6cwcvaovDf8AdLlg6/elYy2uf4djPjfgs8/w7GfG/BanMHL2qLw3/dOYOXtUXhv+6XLB1+9Kxltc/wAOxnxvwWef4djPjfgtTmDl7VF4b/unMHL2qLw3/deXLB1+9Kxltc/w7GfG/BOf4djPjfgtXmDl7VF4b/unMHL2qLw3/dLlg6/elYy2+f4djPjfgsc/w7GfG/BavMHL2qLw3/dOYOXtUXhv+69uWDr96VjLb5/h2M+N+Cxz/DsZ8b8Fq8wcvaovDf8AdOYOXtUXhv8AulywdfvSsZbfP8OxnxvwWOf4djPjfgtXmDl7VF4b/unMHL2qLw3/AHS5YOv3pWMtvn+HYz434LHP8OxnxvwWrzBy9qi8N/3TmDl7VF4b/ulywdfvSsZbXP8ADsZ8b8E5/h2M+N+C1eYOXtUXhv8AunMHL2qLw3/dLlg6/elYy2+f4djPjfgsc/w7GfG/BavMHL2qLw3/AHTmDl7VF4b/ALpcsHX70rGW1z/DsZ8b8FHuOWMEeEKozxw8iXgco3Ozg540Z+oWJFr8L9a7jmDl7VF4b/unMHL2qLw3/dSZWYseVffguocv3eKxcIrhQhczkwxqNBXsDj7KctikGy5sx9toJ+hKs1g+rzLh2rX3qHsXciAgqWS1E4kbG4PEbGFuc5puA5xOq4GrWpcpKQyE7B171zpycbGn4cWQ+J9KHQ8abM+5bGsowh+S9eWEO94XXx9Ws2eZRFcIknLxTeiQwTqQCoYe4ZFPVrNnmU9Ws2eZRFhzbKdU3gF7yj9Vn1azZ5lY9Ws2eZRE5tlOqbwCco/VPVrNnmU9XM2eZRE5tlOqbwCco/VPVzNnmVn1czZ5lYRObZTqm8AnKP1WfVzNnmU9XM2eZWETm2U6pvAJyj9Vn1czZ5lPVzNnmVhE5tlOqbwCco/VZ9XM2eZT1czZ5lYRObZTqm8AnKP1WfVrNnmU9Ws2eZWETm2U6pvAJyj9Vn1azZ5lPVrNnmVhE5tlOqbwCco/VZ9XM2eZWPVrNnmURObZTqm8AnKP1WfVzNnmU9XM2eZWETm2U6pvAJyj9Vn1czZ5lPVzNnmVhE5tlOqbwCco/VZ9XM2eZT1azZ5lYRObZTqm8AnKP1WfVzNnmV92MAFgLBYRbYUrBgmsNgbuAC8Licyv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359" y="2272804"/>
            <a:ext cx="8468214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u="sng" dirty="0" smtClean="0"/>
              <a:t>Article 4.3.2 NFC 18-510</a:t>
            </a:r>
          </a:p>
          <a:p>
            <a:endParaRPr lang="fr-FR" b="1" u="sng" dirty="0" smtClean="0"/>
          </a:p>
          <a:p>
            <a:pPr algn="just"/>
            <a:r>
              <a:rPr lang="fr-FR" dirty="0" smtClean="0"/>
              <a:t>Pour </a:t>
            </a:r>
            <a:r>
              <a:rPr lang="fr-FR" dirty="0"/>
              <a:t>toute OPERATION d’ORDRE ELECTRIQUE en présence du risque électrique, l’OPERATEUR </a:t>
            </a:r>
            <a:r>
              <a:rPr lang="fr-FR" dirty="0" smtClean="0"/>
              <a:t>doit à </a:t>
            </a:r>
            <a:r>
              <a:rPr lang="fr-FR" dirty="0"/>
              <a:t>minima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ne pas porter sur soi des objets ou pendentifs conducteurs de toute nature pouvant </a:t>
            </a:r>
            <a:r>
              <a:rPr lang="fr-FR" dirty="0" smtClean="0"/>
              <a:t>entrer en </a:t>
            </a:r>
            <a:r>
              <a:rPr lang="fr-FR" dirty="0"/>
              <a:t>contact avec des pièces nues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porter un vêtement couvrant, non propagateur de la flamme, ne comportant pas de </a:t>
            </a:r>
            <a:r>
              <a:rPr lang="fr-FR" dirty="0" smtClean="0"/>
              <a:t>pièce conductrice</a:t>
            </a:r>
            <a:r>
              <a:rPr lang="fr-FR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358" y="4953941"/>
            <a:ext cx="8411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DANS LA ZONE 4, LE TRAVAIL SANS GANTS ISOLANTS </a:t>
            </a:r>
            <a:r>
              <a:rPr lang="fr-FR" b="1" dirty="0" smtClean="0"/>
              <a:t>ET SANS </a:t>
            </a:r>
            <a:r>
              <a:rPr lang="fr-FR" b="1" dirty="0"/>
              <a:t>ECRAN FACIAL EST INTERDIT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7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Protections Collectives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80972" cy="480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Marquage des équipements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On reconnaît un </a:t>
            </a:r>
            <a:r>
              <a:rPr lang="fr-FR" dirty="0" smtClean="0"/>
              <a:t>équipement </a:t>
            </a:r>
            <a:r>
              <a:rPr lang="fr-FR" dirty="0"/>
              <a:t>isolant répondant aux exigences de sécurité aux points suivants : </a:t>
            </a:r>
            <a:r>
              <a:rPr lang="fr-FR" dirty="0" smtClean="0"/>
              <a:t>la classe</a:t>
            </a:r>
            <a:r>
              <a:rPr lang="fr-FR" dirty="0"/>
              <a:t>, le double triangle (voir </a:t>
            </a:r>
            <a:r>
              <a:rPr lang="fr-FR" dirty="0" smtClean="0"/>
              <a:t>Figure)et </a:t>
            </a:r>
            <a:r>
              <a:rPr lang="fr-FR" dirty="0"/>
              <a:t>la référence à la </a:t>
            </a:r>
            <a:r>
              <a:rPr lang="fr-FR" dirty="0" smtClean="0"/>
              <a:t>norme NF </a:t>
            </a:r>
            <a:r>
              <a:rPr lang="fr-FR" dirty="0"/>
              <a:t>EN 61111.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838701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4860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73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Protections collectives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7199644" cy="450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encrypted-tbn0.gstatic.com/images?q=tbn:ANd9GcQbY66JOgl_Lng6EenuePN7PbRjHIOWpCR4wDaU1i5QwPC13j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162880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115" y="123825"/>
            <a:ext cx="8622323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fr-FR" b="1" dirty="0" smtClean="0"/>
              <a:t>Protections individuelles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E.P.I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02274" y="1362075"/>
            <a:ext cx="5398477" cy="1773238"/>
          </a:xfrm>
          <a:prstGeom prst="rect">
            <a:avLst/>
          </a:prstGeom>
          <a:solidFill>
            <a:srgbClr val="FAFD00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2862" rIns="82550" bIns="42862">
            <a:spAutoFit/>
          </a:bodyPr>
          <a:lstStyle/>
          <a:p>
            <a:pPr algn="ctr"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 dirty="0">
                <a:solidFill>
                  <a:srgbClr val="000000"/>
                </a:solidFill>
              </a:rPr>
              <a:t>RISQUES AU  NIVEAU  DE  LA  TÊTE</a:t>
            </a:r>
          </a:p>
          <a:p>
            <a:pPr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 dirty="0">
                <a:solidFill>
                  <a:srgbClr val="000000"/>
                </a:solidFill>
              </a:rPr>
              <a:t>Chute d’un niveau supérieur</a:t>
            </a:r>
          </a:p>
          <a:p>
            <a:pPr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 dirty="0">
                <a:solidFill>
                  <a:srgbClr val="000000"/>
                </a:solidFill>
              </a:rPr>
              <a:t>Chute d’objets</a:t>
            </a:r>
          </a:p>
          <a:p>
            <a:pPr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 dirty="0">
                <a:solidFill>
                  <a:srgbClr val="000000"/>
                </a:solidFill>
              </a:rPr>
              <a:t>Heurt d’obstacles</a:t>
            </a:r>
          </a:p>
          <a:p>
            <a:pPr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 dirty="0">
                <a:solidFill>
                  <a:srgbClr val="000000"/>
                </a:solidFill>
              </a:rPr>
              <a:t>Chocs électriques au niveau de la tête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916617" y="1500191"/>
            <a:ext cx="1493227" cy="1550987"/>
          </a:xfrm>
          <a:prstGeom prst="rect">
            <a:avLst/>
          </a:prstGeom>
          <a:solidFill>
            <a:srgbClr val="FAFD00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>
              <a:solidFill>
                <a:srgbClr val="000000"/>
              </a:solidFill>
            </a:endParaRPr>
          </a:p>
        </p:txBody>
      </p:sp>
      <p:grpSp>
        <p:nvGrpSpPr>
          <p:cNvPr id="58385" name="Group 17"/>
          <p:cNvGrpSpPr>
            <a:grpSpLocks/>
          </p:cNvGrpSpPr>
          <p:nvPr/>
        </p:nvGrpSpPr>
        <p:grpSpPr bwMode="auto">
          <a:xfrm>
            <a:off x="7175984" y="2028825"/>
            <a:ext cx="817685" cy="673100"/>
            <a:chOff x="4897" y="1278"/>
            <a:chExt cx="558" cy="424"/>
          </a:xfrm>
        </p:grpSpPr>
        <p:sp>
          <p:nvSpPr>
            <p:cNvPr id="58373" name="Freeform 5"/>
            <p:cNvSpPr>
              <a:spLocks/>
            </p:cNvSpPr>
            <p:nvPr/>
          </p:nvSpPr>
          <p:spPr bwMode="auto">
            <a:xfrm>
              <a:off x="4897" y="1278"/>
              <a:ext cx="558" cy="424"/>
            </a:xfrm>
            <a:custGeom>
              <a:avLst/>
              <a:gdLst>
                <a:gd name="T0" fmla="*/ 48 w 558"/>
                <a:gd name="T1" fmla="*/ 381 h 424"/>
                <a:gd name="T2" fmla="*/ 22 w 558"/>
                <a:gd name="T3" fmla="*/ 368 h 424"/>
                <a:gd name="T4" fmla="*/ 6 w 558"/>
                <a:gd name="T5" fmla="*/ 351 h 424"/>
                <a:gd name="T6" fmla="*/ 0 w 558"/>
                <a:gd name="T7" fmla="*/ 329 h 424"/>
                <a:gd name="T8" fmla="*/ 2 w 558"/>
                <a:gd name="T9" fmla="*/ 310 h 424"/>
                <a:gd name="T10" fmla="*/ 16 w 558"/>
                <a:gd name="T11" fmla="*/ 295 h 424"/>
                <a:gd name="T12" fmla="*/ 20 w 558"/>
                <a:gd name="T13" fmla="*/ 253 h 424"/>
                <a:gd name="T14" fmla="*/ 48 w 558"/>
                <a:gd name="T15" fmla="*/ 221 h 424"/>
                <a:gd name="T16" fmla="*/ 55 w 558"/>
                <a:gd name="T17" fmla="*/ 180 h 424"/>
                <a:gd name="T18" fmla="*/ 67 w 558"/>
                <a:gd name="T19" fmla="*/ 142 h 424"/>
                <a:gd name="T20" fmla="*/ 93 w 558"/>
                <a:gd name="T21" fmla="*/ 101 h 424"/>
                <a:gd name="T22" fmla="*/ 116 w 558"/>
                <a:gd name="T23" fmla="*/ 70 h 424"/>
                <a:gd name="T24" fmla="*/ 135 w 558"/>
                <a:gd name="T25" fmla="*/ 47 h 424"/>
                <a:gd name="T26" fmla="*/ 151 w 558"/>
                <a:gd name="T27" fmla="*/ 31 h 424"/>
                <a:gd name="T28" fmla="*/ 185 w 558"/>
                <a:gd name="T29" fmla="*/ 21 h 424"/>
                <a:gd name="T30" fmla="*/ 233 w 558"/>
                <a:gd name="T31" fmla="*/ 6 h 424"/>
                <a:gd name="T32" fmla="*/ 265 w 558"/>
                <a:gd name="T33" fmla="*/ 0 h 424"/>
                <a:gd name="T34" fmla="*/ 283 w 558"/>
                <a:gd name="T35" fmla="*/ 3 h 424"/>
                <a:gd name="T36" fmla="*/ 315 w 558"/>
                <a:gd name="T37" fmla="*/ 5 h 424"/>
                <a:gd name="T38" fmla="*/ 340 w 558"/>
                <a:gd name="T39" fmla="*/ 6 h 424"/>
                <a:gd name="T40" fmla="*/ 375 w 558"/>
                <a:gd name="T41" fmla="*/ 17 h 424"/>
                <a:gd name="T42" fmla="*/ 401 w 558"/>
                <a:gd name="T43" fmla="*/ 24 h 424"/>
                <a:gd name="T44" fmla="*/ 430 w 558"/>
                <a:gd name="T45" fmla="*/ 43 h 424"/>
                <a:gd name="T46" fmla="*/ 462 w 558"/>
                <a:gd name="T47" fmla="*/ 76 h 424"/>
                <a:gd name="T48" fmla="*/ 490 w 558"/>
                <a:gd name="T49" fmla="*/ 116 h 424"/>
                <a:gd name="T50" fmla="*/ 513 w 558"/>
                <a:gd name="T51" fmla="*/ 148 h 424"/>
                <a:gd name="T52" fmla="*/ 528 w 558"/>
                <a:gd name="T53" fmla="*/ 195 h 424"/>
                <a:gd name="T54" fmla="*/ 537 w 558"/>
                <a:gd name="T55" fmla="*/ 241 h 424"/>
                <a:gd name="T56" fmla="*/ 549 w 558"/>
                <a:gd name="T57" fmla="*/ 282 h 424"/>
                <a:gd name="T58" fmla="*/ 557 w 558"/>
                <a:gd name="T59" fmla="*/ 311 h 424"/>
                <a:gd name="T60" fmla="*/ 557 w 558"/>
                <a:gd name="T61" fmla="*/ 345 h 424"/>
                <a:gd name="T62" fmla="*/ 557 w 558"/>
                <a:gd name="T63" fmla="*/ 377 h 424"/>
                <a:gd name="T64" fmla="*/ 554 w 558"/>
                <a:gd name="T65" fmla="*/ 390 h 424"/>
                <a:gd name="T66" fmla="*/ 546 w 558"/>
                <a:gd name="T67" fmla="*/ 403 h 424"/>
                <a:gd name="T68" fmla="*/ 509 w 558"/>
                <a:gd name="T69" fmla="*/ 423 h 424"/>
                <a:gd name="T70" fmla="*/ 48 w 558"/>
                <a:gd name="T71" fmla="*/ 38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8" h="424">
                  <a:moveTo>
                    <a:pt x="48" y="381"/>
                  </a:moveTo>
                  <a:lnTo>
                    <a:pt x="22" y="368"/>
                  </a:lnTo>
                  <a:lnTo>
                    <a:pt x="6" y="351"/>
                  </a:lnTo>
                  <a:lnTo>
                    <a:pt x="0" y="329"/>
                  </a:lnTo>
                  <a:lnTo>
                    <a:pt x="2" y="310"/>
                  </a:lnTo>
                  <a:lnTo>
                    <a:pt x="16" y="295"/>
                  </a:lnTo>
                  <a:lnTo>
                    <a:pt x="20" y="253"/>
                  </a:lnTo>
                  <a:lnTo>
                    <a:pt x="48" y="221"/>
                  </a:lnTo>
                  <a:lnTo>
                    <a:pt x="55" y="180"/>
                  </a:lnTo>
                  <a:lnTo>
                    <a:pt x="67" y="142"/>
                  </a:lnTo>
                  <a:lnTo>
                    <a:pt x="93" y="101"/>
                  </a:lnTo>
                  <a:lnTo>
                    <a:pt x="116" y="70"/>
                  </a:lnTo>
                  <a:lnTo>
                    <a:pt x="135" y="47"/>
                  </a:lnTo>
                  <a:lnTo>
                    <a:pt x="151" y="31"/>
                  </a:lnTo>
                  <a:lnTo>
                    <a:pt x="185" y="21"/>
                  </a:lnTo>
                  <a:lnTo>
                    <a:pt x="233" y="6"/>
                  </a:lnTo>
                  <a:lnTo>
                    <a:pt x="265" y="0"/>
                  </a:lnTo>
                  <a:lnTo>
                    <a:pt x="283" y="3"/>
                  </a:lnTo>
                  <a:lnTo>
                    <a:pt x="315" y="5"/>
                  </a:lnTo>
                  <a:lnTo>
                    <a:pt x="340" y="6"/>
                  </a:lnTo>
                  <a:lnTo>
                    <a:pt x="375" y="17"/>
                  </a:lnTo>
                  <a:lnTo>
                    <a:pt x="401" y="24"/>
                  </a:lnTo>
                  <a:lnTo>
                    <a:pt x="430" y="43"/>
                  </a:lnTo>
                  <a:lnTo>
                    <a:pt x="462" y="76"/>
                  </a:lnTo>
                  <a:lnTo>
                    <a:pt x="490" y="116"/>
                  </a:lnTo>
                  <a:lnTo>
                    <a:pt x="513" y="148"/>
                  </a:lnTo>
                  <a:lnTo>
                    <a:pt x="528" y="195"/>
                  </a:lnTo>
                  <a:lnTo>
                    <a:pt x="537" y="241"/>
                  </a:lnTo>
                  <a:lnTo>
                    <a:pt x="549" y="282"/>
                  </a:lnTo>
                  <a:lnTo>
                    <a:pt x="557" y="311"/>
                  </a:lnTo>
                  <a:lnTo>
                    <a:pt x="557" y="345"/>
                  </a:lnTo>
                  <a:lnTo>
                    <a:pt x="557" y="377"/>
                  </a:lnTo>
                  <a:lnTo>
                    <a:pt x="554" y="390"/>
                  </a:lnTo>
                  <a:lnTo>
                    <a:pt x="546" y="403"/>
                  </a:lnTo>
                  <a:lnTo>
                    <a:pt x="509" y="423"/>
                  </a:lnTo>
                  <a:lnTo>
                    <a:pt x="48" y="381"/>
                  </a:lnTo>
                </a:path>
              </a:pathLst>
            </a:custGeom>
            <a:solidFill>
              <a:schemeClr val="accent1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74" name="Freeform 6"/>
            <p:cNvSpPr>
              <a:spLocks/>
            </p:cNvSpPr>
            <p:nvPr/>
          </p:nvSpPr>
          <p:spPr bwMode="auto">
            <a:xfrm>
              <a:off x="4934" y="1472"/>
              <a:ext cx="102" cy="139"/>
            </a:xfrm>
            <a:custGeom>
              <a:avLst/>
              <a:gdLst>
                <a:gd name="T0" fmla="*/ 0 w 102"/>
                <a:gd name="T1" fmla="*/ 35 h 139"/>
                <a:gd name="T2" fmla="*/ 38 w 102"/>
                <a:gd name="T3" fmla="*/ 0 h 139"/>
                <a:gd name="T4" fmla="*/ 44 w 102"/>
                <a:gd name="T5" fmla="*/ 22 h 139"/>
                <a:gd name="T6" fmla="*/ 87 w 102"/>
                <a:gd name="T7" fmla="*/ 15 h 139"/>
                <a:gd name="T8" fmla="*/ 101 w 102"/>
                <a:gd name="T9" fmla="*/ 35 h 139"/>
                <a:gd name="T10" fmla="*/ 97 w 102"/>
                <a:gd name="T11" fmla="*/ 108 h 139"/>
                <a:gd name="T12" fmla="*/ 75 w 102"/>
                <a:gd name="T13" fmla="*/ 138 h 139"/>
                <a:gd name="T14" fmla="*/ 25 w 102"/>
                <a:gd name="T15" fmla="*/ 138 h 139"/>
                <a:gd name="T16" fmla="*/ 0 w 102"/>
                <a:gd name="T17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39">
                  <a:moveTo>
                    <a:pt x="0" y="35"/>
                  </a:moveTo>
                  <a:lnTo>
                    <a:pt x="38" y="0"/>
                  </a:lnTo>
                  <a:lnTo>
                    <a:pt x="44" y="22"/>
                  </a:lnTo>
                  <a:lnTo>
                    <a:pt x="87" y="15"/>
                  </a:lnTo>
                  <a:lnTo>
                    <a:pt x="101" y="35"/>
                  </a:lnTo>
                  <a:lnTo>
                    <a:pt x="97" y="108"/>
                  </a:lnTo>
                  <a:lnTo>
                    <a:pt x="75" y="138"/>
                  </a:lnTo>
                  <a:lnTo>
                    <a:pt x="25" y="138"/>
                  </a:lnTo>
                  <a:lnTo>
                    <a:pt x="0" y="3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auto">
            <a:xfrm>
              <a:off x="4943" y="1491"/>
              <a:ext cx="23" cy="59"/>
            </a:xfrm>
            <a:custGeom>
              <a:avLst/>
              <a:gdLst>
                <a:gd name="T0" fmla="*/ 17 w 23"/>
                <a:gd name="T1" fmla="*/ 0 h 59"/>
                <a:gd name="T2" fmla="*/ 22 w 23"/>
                <a:gd name="T3" fmla="*/ 8 h 59"/>
                <a:gd name="T4" fmla="*/ 14 w 23"/>
                <a:gd name="T5" fmla="*/ 19 h 59"/>
                <a:gd name="T6" fmla="*/ 17 w 23"/>
                <a:gd name="T7" fmla="*/ 37 h 59"/>
                <a:gd name="T8" fmla="*/ 12 w 23"/>
                <a:gd name="T9" fmla="*/ 58 h 59"/>
                <a:gd name="T10" fmla="*/ 0 w 23"/>
                <a:gd name="T11" fmla="*/ 48 h 59"/>
                <a:gd name="T12" fmla="*/ 4 w 23"/>
                <a:gd name="T13" fmla="*/ 19 h 59"/>
                <a:gd name="T14" fmla="*/ 17 w 23"/>
                <a:gd name="T1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59">
                  <a:moveTo>
                    <a:pt x="17" y="0"/>
                  </a:moveTo>
                  <a:lnTo>
                    <a:pt x="22" y="8"/>
                  </a:lnTo>
                  <a:lnTo>
                    <a:pt x="14" y="19"/>
                  </a:lnTo>
                  <a:lnTo>
                    <a:pt x="17" y="37"/>
                  </a:lnTo>
                  <a:lnTo>
                    <a:pt x="12" y="58"/>
                  </a:lnTo>
                  <a:lnTo>
                    <a:pt x="0" y="48"/>
                  </a:lnTo>
                  <a:lnTo>
                    <a:pt x="4" y="19"/>
                  </a:lnTo>
                  <a:lnTo>
                    <a:pt x="17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76" name="Freeform 8"/>
            <p:cNvSpPr>
              <a:spLocks/>
            </p:cNvSpPr>
            <p:nvPr/>
          </p:nvSpPr>
          <p:spPr bwMode="auto">
            <a:xfrm>
              <a:off x="5225" y="1579"/>
              <a:ext cx="11" cy="28"/>
            </a:xfrm>
            <a:custGeom>
              <a:avLst/>
              <a:gdLst>
                <a:gd name="T0" fmla="*/ 0 w 11"/>
                <a:gd name="T1" fmla="*/ 0 h 28"/>
                <a:gd name="T2" fmla="*/ 0 w 11"/>
                <a:gd name="T3" fmla="*/ 27 h 28"/>
                <a:gd name="T4" fmla="*/ 10 w 11"/>
                <a:gd name="T5" fmla="*/ 23 h 28"/>
                <a:gd name="T6" fmla="*/ 0 w 11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lnTo>
                    <a:pt x="0" y="27"/>
                  </a:lnTo>
                  <a:lnTo>
                    <a:pt x="10" y="23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77" name="Freeform 9"/>
            <p:cNvSpPr>
              <a:spLocks/>
            </p:cNvSpPr>
            <p:nvPr/>
          </p:nvSpPr>
          <p:spPr bwMode="auto">
            <a:xfrm>
              <a:off x="5379" y="1505"/>
              <a:ext cx="62" cy="186"/>
            </a:xfrm>
            <a:custGeom>
              <a:avLst/>
              <a:gdLst>
                <a:gd name="T0" fmla="*/ 29 w 62"/>
                <a:gd name="T1" fmla="*/ 0 h 186"/>
                <a:gd name="T2" fmla="*/ 31 w 62"/>
                <a:gd name="T3" fmla="*/ 67 h 186"/>
                <a:gd name="T4" fmla="*/ 27 w 62"/>
                <a:gd name="T5" fmla="*/ 56 h 186"/>
                <a:gd name="T6" fmla="*/ 20 w 62"/>
                <a:gd name="T7" fmla="*/ 60 h 186"/>
                <a:gd name="T8" fmla="*/ 32 w 62"/>
                <a:gd name="T9" fmla="*/ 79 h 186"/>
                <a:gd name="T10" fmla="*/ 27 w 62"/>
                <a:gd name="T11" fmla="*/ 128 h 186"/>
                <a:gd name="T12" fmla="*/ 0 w 62"/>
                <a:gd name="T13" fmla="*/ 124 h 186"/>
                <a:gd name="T14" fmla="*/ 12 w 62"/>
                <a:gd name="T15" fmla="*/ 134 h 186"/>
                <a:gd name="T16" fmla="*/ 29 w 62"/>
                <a:gd name="T17" fmla="*/ 139 h 186"/>
                <a:gd name="T18" fmla="*/ 42 w 62"/>
                <a:gd name="T19" fmla="*/ 156 h 186"/>
                <a:gd name="T20" fmla="*/ 51 w 62"/>
                <a:gd name="T21" fmla="*/ 168 h 186"/>
                <a:gd name="T22" fmla="*/ 56 w 62"/>
                <a:gd name="T23" fmla="*/ 185 h 186"/>
                <a:gd name="T24" fmla="*/ 61 w 62"/>
                <a:gd name="T25" fmla="*/ 156 h 186"/>
                <a:gd name="T26" fmla="*/ 61 w 62"/>
                <a:gd name="T27" fmla="*/ 118 h 186"/>
                <a:gd name="T28" fmla="*/ 52 w 62"/>
                <a:gd name="T29" fmla="*/ 85 h 186"/>
                <a:gd name="T30" fmla="*/ 42 w 62"/>
                <a:gd name="T31" fmla="*/ 51 h 186"/>
                <a:gd name="T32" fmla="*/ 41 w 62"/>
                <a:gd name="T33" fmla="*/ 39 h 186"/>
                <a:gd name="T34" fmla="*/ 29 w 62"/>
                <a:gd name="T3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186">
                  <a:moveTo>
                    <a:pt x="29" y="0"/>
                  </a:moveTo>
                  <a:lnTo>
                    <a:pt x="31" y="67"/>
                  </a:lnTo>
                  <a:lnTo>
                    <a:pt x="27" y="56"/>
                  </a:lnTo>
                  <a:lnTo>
                    <a:pt x="20" y="60"/>
                  </a:lnTo>
                  <a:lnTo>
                    <a:pt x="32" y="79"/>
                  </a:lnTo>
                  <a:lnTo>
                    <a:pt x="27" y="128"/>
                  </a:lnTo>
                  <a:lnTo>
                    <a:pt x="0" y="124"/>
                  </a:lnTo>
                  <a:lnTo>
                    <a:pt x="12" y="134"/>
                  </a:lnTo>
                  <a:lnTo>
                    <a:pt x="29" y="139"/>
                  </a:lnTo>
                  <a:lnTo>
                    <a:pt x="42" y="156"/>
                  </a:lnTo>
                  <a:lnTo>
                    <a:pt x="51" y="168"/>
                  </a:lnTo>
                  <a:lnTo>
                    <a:pt x="56" y="185"/>
                  </a:lnTo>
                  <a:lnTo>
                    <a:pt x="61" y="156"/>
                  </a:lnTo>
                  <a:lnTo>
                    <a:pt x="61" y="118"/>
                  </a:lnTo>
                  <a:lnTo>
                    <a:pt x="52" y="85"/>
                  </a:lnTo>
                  <a:lnTo>
                    <a:pt x="42" y="51"/>
                  </a:lnTo>
                  <a:lnTo>
                    <a:pt x="41" y="39"/>
                  </a:lnTo>
                  <a:lnTo>
                    <a:pt x="2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auto">
            <a:xfrm>
              <a:off x="4934" y="1639"/>
              <a:ext cx="50" cy="11"/>
            </a:xfrm>
            <a:custGeom>
              <a:avLst/>
              <a:gdLst>
                <a:gd name="T0" fmla="*/ 0 w 50"/>
                <a:gd name="T1" fmla="*/ 6 h 11"/>
                <a:gd name="T2" fmla="*/ 19 w 50"/>
                <a:gd name="T3" fmla="*/ 6 h 11"/>
                <a:gd name="T4" fmla="*/ 34 w 50"/>
                <a:gd name="T5" fmla="*/ 1 h 11"/>
                <a:gd name="T6" fmla="*/ 49 w 50"/>
                <a:gd name="T7" fmla="*/ 0 h 11"/>
                <a:gd name="T8" fmla="*/ 25 w 50"/>
                <a:gd name="T9" fmla="*/ 10 h 11"/>
                <a:gd name="T10" fmla="*/ 0 w 50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1">
                  <a:moveTo>
                    <a:pt x="0" y="6"/>
                  </a:moveTo>
                  <a:lnTo>
                    <a:pt x="19" y="6"/>
                  </a:lnTo>
                  <a:lnTo>
                    <a:pt x="34" y="1"/>
                  </a:lnTo>
                  <a:lnTo>
                    <a:pt x="49" y="0"/>
                  </a:lnTo>
                  <a:lnTo>
                    <a:pt x="25" y="10"/>
                  </a:lnTo>
                  <a:lnTo>
                    <a:pt x="0" y="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79" name="Arc 11"/>
            <p:cNvSpPr>
              <a:spLocks/>
            </p:cNvSpPr>
            <p:nvPr/>
          </p:nvSpPr>
          <p:spPr bwMode="auto">
            <a:xfrm>
              <a:off x="5023" y="1302"/>
              <a:ext cx="245" cy="14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3821"/>
                <a:gd name="T1" fmla="*/ 21600 h 21600"/>
                <a:gd name="T2" fmla="*/ 23821 w 23821"/>
                <a:gd name="T3" fmla="*/ 114 h 21600"/>
                <a:gd name="T4" fmla="*/ 21600 w 238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21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2341" y="0"/>
                    <a:pt x="23083" y="38"/>
                    <a:pt x="23820" y="114"/>
                  </a:cubicBezTo>
                </a:path>
                <a:path w="23821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22341" y="0"/>
                    <a:pt x="23083" y="38"/>
                    <a:pt x="23820" y="11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699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80" name="Arc 12"/>
            <p:cNvSpPr>
              <a:spLocks/>
            </p:cNvSpPr>
            <p:nvPr/>
          </p:nvSpPr>
          <p:spPr bwMode="auto">
            <a:xfrm rot="5400000">
              <a:off x="5271" y="1335"/>
              <a:ext cx="81" cy="183"/>
            </a:xfrm>
            <a:custGeom>
              <a:avLst/>
              <a:gdLst>
                <a:gd name="G0" fmla="+- 21600 0 0"/>
                <a:gd name="G1" fmla="+- 21598 0 0"/>
                <a:gd name="G2" fmla="+- 21600 0 0"/>
                <a:gd name="T0" fmla="*/ 7312 w 21600"/>
                <a:gd name="T1" fmla="*/ 37797 h 37797"/>
                <a:gd name="T2" fmla="*/ 21333 w 21600"/>
                <a:gd name="T3" fmla="*/ 0 h 37797"/>
                <a:gd name="T4" fmla="*/ 21600 w 21600"/>
                <a:gd name="T5" fmla="*/ 21598 h 37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797" fill="none" extrusionOk="0">
                  <a:moveTo>
                    <a:pt x="7311" y="37797"/>
                  </a:moveTo>
                  <a:cubicBezTo>
                    <a:pt x="2663" y="33696"/>
                    <a:pt x="0" y="27796"/>
                    <a:pt x="0" y="21598"/>
                  </a:cubicBezTo>
                  <a:cubicBezTo>
                    <a:pt x="-1" y="9772"/>
                    <a:pt x="9508" y="145"/>
                    <a:pt x="21332" y="-1"/>
                  </a:cubicBezTo>
                </a:path>
                <a:path w="21600" h="37797" stroke="0" extrusionOk="0">
                  <a:moveTo>
                    <a:pt x="7311" y="37797"/>
                  </a:moveTo>
                  <a:cubicBezTo>
                    <a:pt x="2663" y="33696"/>
                    <a:pt x="0" y="27796"/>
                    <a:pt x="0" y="21598"/>
                  </a:cubicBezTo>
                  <a:cubicBezTo>
                    <a:pt x="-1" y="9772"/>
                    <a:pt x="9508" y="145"/>
                    <a:pt x="21332" y="-1"/>
                  </a:cubicBezTo>
                  <a:lnTo>
                    <a:pt x="21600" y="21598"/>
                  </a:lnTo>
                  <a:close/>
                </a:path>
              </a:pathLst>
            </a:custGeom>
            <a:solidFill>
              <a:schemeClr val="accent1"/>
            </a:solidFill>
            <a:ln w="12699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81" name="Freeform 13"/>
            <p:cNvSpPr>
              <a:spLocks/>
            </p:cNvSpPr>
            <p:nvPr/>
          </p:nvSpPr>
          <p:spPr bwMode="auto">
            <a:xfrm>
              <a:off x="5366" y="1409"/>
              <a:ext cx="63" cy="186"/>
            </a:xfrm>
            <a:custGeom>
              <a:avLst/>
              <a:gdLst>
                <a:gd name="T0" fmla="*/ 29 w 63"/>
                <a:gd name="T1" fmla="*/ 0 h 186"/>
                <a:gd name="T2" fmla="*/ 32 w 63"/>
                <a:gd name="T3" fmla="*/ 67 h 186"/>
                <a:gd name="T4" fmla="*/ 27 w 63"/>
                <a:gd name="T5" fmla="*/ 56 h 186"/>
                <a:gd name="T6" fmla="*/ 20 w 63"/>
                <a:gd name="T7" fmla="*/ 60 h 186"/>
                <a:gd name="T8" fmla="*/ 33 w 63"/>
                <a:gd name="T9" fmla="*/ 79 h 186"/>
                <a:gd name="T10" fmla="*/ 27 w 63"/>
                <a:gd name="T11" fmla="*/ 128 h 186"/>
                <a:gd name="T12" fmla="*/ 0 w 63"/>
                <a:gd name="T13" fmla="*/ 124 h 186"/>
                <a:gd name="T14" fmla="*/ 12 w 63"/>
                <a:gd name="T15" fmla="*/ 134 h 186"/>
                <a:gd name="T16" fmla="*/ 29 w 63"/>
                <a:gd name="T17" fmla="*/ 139 h 186"/>
                <a:gd name="T18" fmla="*/ 43 w 63"/>
                <a:gd name="T19" fmla="*/ 156 h 186"/>
                <a:gd name="T20" fmla="*/ 52 w 63"/>
                <a:gd name="T21" fmla="*/ 168 h 186"/>
                <a:gd name="T22" fmla="*/ 57 w 63"/>
                <a:gd name="T23" fmla="*/ 185 h 186"/>
                <a:gd name="T24" fmla="*/ 62 w 63"/>
                <a:gd name="T25" fmla="*/ 156 h 186"/>
                <a:gd name="T26" fmla="*/ 62 w 63"/>
                <a:gd name="T27" fmla="*/ 118 h 186"/>
                <a:gd name="T28" fmla="*/ 53 w 63"/>
                <a:gd name="T29" fmla="*/ 85 h 186"/>
                <a:gd name="T30" fmla="*/ 43 w 63"/>
                <a:gd name="T31" fmla="*/ 51 h 186"/>
                <a:gd name="T32" fmla="*/ 42 w 63"/>
                <a:gd name="T33" fmla="*/ 39 h 186"/>
                <a:gd name="T34" fmla="*/ 29 w 63"/>
                <a:gd name="T3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86">
                  <a:moveTo>
                    <a:pt x="29" y="0"/>
                  </a:moveTo>
                  <a:lnTo>
                    <a:pt x="32" y="67"/>
                  </a:lnTo>
                  <a:lnTo>
                    <a:pt x="27" y="56"/>
                  </a:lnTo>
                  <a:lnTo>
                    <a:pt x="20" y="60"/>
                  </a:lnTo>
                  <a:lnTo>
                    <a:pt x="33" y="79"/>
                  </a:lnTo>
                  <a:lnTo>
                    <a:pt x="27" y="128"/>
                  </a:lnTo>
                  <a:lnTo>
                    <a:pt x="0" y="124"/>
                  </a:lnTo>
                  <a:lnTo>
                    <a:pt x="12" y="134"/>
                  </a:lnTo>
                  <a:lnTo>
                    <a:pt x="29" y="139"/>
                  </a:lnTo>
                  <a:lnTo>
                    <a:pt x="43" y="156"/>
                  </a:lnTo>
                  <a:lnTo>
                    <a:pt x="52" y="168"/>
                  </a:lnTo>
                  <a:lnTo>
                    <a:pt x="57" y="185"/>
                  </a:lnTo>
                  <a:lnTo>
                    <a:pt x="62" y="156"/>
                  </a:lnTo>
                  <a:lnTo>
                    <a:pt x="62" y="118"/>
                  </a:lnTo>
                  <a:lnTo>
                    <a:pt x="53" y="85"/>
                  </a:lnTo>
                  <a:lnTo>
                    <a:pt x="43" y="51"/>
                  </a:lnTo>
                  <a:lnTo>
                    <a:pt x="42" y="39"/>
                  </a:lnTo>
                  <a:lnTo>
                    <a:pt x="2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82" name="Rectangle 14"/>
            <p:cNvSpPr>
              <a:spLocks noChangeArrowheads="1"/>
            </p:cNvSpPr>
            <p:nvPr/>
          </p:nvSpPr>
          <p:spPr bwMode="auto">
            <a:xfrm>
              <a:off x="4978" y="1386"/>
              <a:ext cx="360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699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2862" rIns="82550" bIns="42862">
              <a:spAutoFit/>
            </a:bodyPr>
            <a:lstStyle/>
            <a:p>
              <a:pPr defTabSz="83343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200" b="1" dirty="0" smtClean="0">
                  <a:solidFill>
                    <a:srgbClr val="000000"/>
                  </a:solidFill>
                </a:rPr>
                <a:t>B0</a:t>
              </a:r>
              <a:endParaRPr lang="fr-FR" sz="2200" b="1" dirty="0">
                <a:solidFill>
                  <a:srgbClr val="000000"/>
                </a:solidFill>
              </a:endParaRPr>
            </a:p>
          </p:txBody>
        </p:sp>
        <p:sp>
          <p:nvSpPr>
            <p:cNvPr id="58383" name="Line 15"/>
            <p:cNvSpPr>
              <a:spLocks noChangeShapeType="1"/>
            </p:cNvSpPr>
            <p:nvPr/>
          </p:nvSpPr>
          <p:spPr bwMode="auto">
            <a:xfrm>
              <a:off x="5028" y="1646"/>
              <a:ext cx="405" cy="3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  <p:sp>
          <p:nvSpPr>
            <p:cNvPr id="58384" name="Arc 16"/>
            <p:cNvSpPr>
              <a:spLocks/>
            </p:cNvSpPr>
            <p:nvPr/>
          </p:nvSpPr>
          <p:spPr bwMode="auto">
            <a:xfrm>
              <a:off x="4928" y="1582"/>
              <a:ext cx="68" cy="57"/>
            </a:xfrm>
            <a:custGeom>
              <a:avLst/>
              <a:gdLst>
                <a:gd name="G0" fmla="+- 21600 0 0"/>
                <a:gd name="G1" fmla="+- 382 0 0"/>
                <a:gd name="G2" fmla="+- 21600 0 0"/>
                <a:gd name="T0" fmla="*/ 21600 w 21600"/>
                <a:gd name="T1" fmla="*/ 21982 h 21982"/>
                <a:gd name="T2" fmla="*/ 3 w 21600"/>
                <a:gd name="T3" fmla="*/ 0 h 21982"/>
                <a:gd name="T4" fmla="*/ 21600 w 21600"/>
                <a:gd name="T5" fmla="*/ 382 h 2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82" fill="none" extrusionOk="0">
                  <a:moveTo>
                    <a:pt x="21600" y="21982"/>
                  </a:moveTo>
                  <a:cubicBezTo>
                    <a:pt x="9670" y="21982"/>
                    <a:pt x="0" y="12311"/>
                    <a:pt x="0" y="382"/>
                  </a:cubicBezTo>
                  <a:cubicBezTo>
                    <a:pt x="-1" y="254"/>
                    <a:pt x="1" y="127"/>
                    <a:pt x="3" y="0"/>
                  </a:cubicBezTo>
                </a:path>
                <a:path w="21600" h="21982" stroke="0" extrusionOk="0">
                  <a:moveTo>
                    <a:pt x="21600" y="21982"/>
                  </a:moveTo>
                  <a:cubicBezTo>
                    <a:pt x="9670" y="21982"/>
                    <a:pt x="0" y="12311"/>
                    <a:pt x="0" y="382"/>
                  </a:cubicBezTo>
                  <a:cubicBezTo>
                    <a:pt x="-1" y="254"/>
                    <a:pt x="1" y="127"/>
                    <a:pt x="3" y="0"/>
                  </a:cubicBezTo>
                  <a:lnTo>
                    <a:pt x="21600" y="382"/>
                  </a:lnTo>
                  <a:close/>
                </a:path>
              </a:pathLst>
            </a:custGeom>
            <a:solidFill>
              <a:schemeClr val="accent1"/>
            </a:solidFill>
            <a:ln w="12699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2200">
                <a:solidFill>
                  <a:srgbClr val="000000"/>
                </a:solidFill>
              </a:endParaRPr>
            </a:p>
          </p:txBody>
        </p:sp>
      </p:grp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637444" y="3613153"/>
            <a:ext cx="5364773" cy="1103313"/>
          </a:xfrm>
          <a:prstGeom prst="rect">
            <a:avLst/>
          </a:prstGeom>
          <a:solidFill>
            <a:srgbClr val="8CF4EA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2862" rIns="82550" bIns="42862">
            <a:spAutoFit/>
          </a:bodyPr>
          <a:lstStyle/>
          <a:p>
            <a:pPr algn="ctr"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>
                <a:solidFill>
                  <a:srgbClr val="000000"/>
                </a:solidFill>
              </a:rPr>
              <a:t>RISQUES  AU  NIVEAU  DES  YEUX</a:t>
            </a:r>
          </a:p>
          <a:p>
            <a:pPr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>
                <a:solidFill>
                  <a:srgbClr val="000000"/>
                </a:solidFill>
              </a:rPr>
              <a:t>Ultra-violets( court-circuit )</a:t>
            </a:r>
          </a:p>
          <a:p>
            <a:pPr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>
                <a:solidFill>
                  <a:srgbClr val="000000"/>
                </a:solidFill>
              </a:rPr>
              <a:t>Projections de particules</a:t>
            </a: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6732240" y="3356992"/>
            <a:ext cx="1975086" cy="1512167"/>
          </a:xfrm>
          <a:prstGeom prst="rect">
            <a:avLst/>
          </a:prstGeom>
          <a:solidFill>
            <a:srgbClr val="8CF4EA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>
              <a:solidFill>
                <a:srgbClr val="000000"/>
              </a:solidFill>
            </a:endParaRP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637444" y="5184775"/>
            <a:ext cx="5364773" cy="768350"/>
          </a:xfrm>
          <a:prstGeom prst="rect">
            <a:avLst/>
          </a:prstGeom>
          <a:solidFill>
            <a:schemeClr val="folHlink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2862" rIns="82550" bIns="42862">
            <a:spAutoFit/>
          </a:bodyPr>
          <a:lstStyle/>
          <a:p>
            <a:pPr algn="ctr"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>
                <a:solidFill>
                  <a:srgbClr val="000000"/>
                </a:solidFill>
              </a:rPr>
              <a:t>RISQUE  AU  NIVEAU  DES  MAINS</a:t>
            </a:r>
          </a:p>
          <a:p>
            <a:pPr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i="1">
                <a:solidFill>
                  <a:srgbClr val="000000"/>
                </a:solidFill>
              </a:rPr>
              <a:t>Protection contre les contacts directs</a:t>
            </a: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6888774" y="5065716"/>
            <a:ext cx="1491762" cy="1023937"/>
          </a:xfrm>
          <a:prstGeom prst="rect">
            <a:avLst/>
          </a:prstGeom>
          <a:solidFill>
            <a:schemeClr val="folHlink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>
              <a:solidFill>
                <a:srgbClr val="000000"/>
              </a:solidFill>
            </a:endParaRPr>
          </a:p>
        </p:txBody>
      </p:sp>
      <p:pic>
        <p:nvPicPr>
          <p:cNvPr id="58397" name="Picture 2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2" y="5405438"/>
            <a:ext cx="1021374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7044105" y="1563691"/>
            <a:ext cx="1372171" cy="42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2862" rIns="82550" bIns="42862">
            <a:spAutoFit/>
          </a:bodyPr>
          <a:lstStyle/>
          <a:p>
            <a:pPr defTabSz="8334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>
                <a:solidFill>
                  <a:srgbClr val="000000"/>
                </a:solidFill>
              </a:rPr>
              <a:t>CASQUE</a:t>
            </a:r>
          </a:p>
        </p:txBody>
      </p:sp>
      <p:sp>
        <p:nvSpPr>
          <p:cNvPr id="58399" name="AutoShape 31"/>
          <p:cNvSpPr>
            <a:spLocks noChangeArrowheads="1"/>
          </p:cNvSpPr>
          <p:nvPr/>
        </p:nvSpPr>
        <p:spPr bwMode="auto">
          <a:xfrm>
            <a:off x="6178061" y="2006600"/>
            <a:ext cx="463062" cy="387350"/>
          </a:xfrm>
          <a:prstGeom prst="rightArrow">
            <a:avLst>
              <a:gd name="adj1" fmla="val 75000"/>
              <a:gd name="adj2" fmla="val 6476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>
              <a:solidFill>
                <a:srgbClr val="000000"/>
              </a:solidFill>
            </a:endParaRPr>
          </a:p>
        </p:txBody>
      </p:sp>
      <p:sp>
        <p:nvSpPr>
          <p:cNvPr id="58400" name="AutoShape 32"/>
          <p:cNvSpPr>
            <a:spLocks noChangeArrowheads="1"/>
          </p:cNvSpPr>
          <p:nvPr/>
        </p:nvSpPr>
        <p:spPr bwMode="auto">
          <a:xfrm>
            <a:off x="6178061" y="3987800"/>
            <a:ext cx="463062" cy="387350"/>
          </a:xfrm>
          <a:prstGeom prst="rightArrow">
            <a:avLst>
              <a:gd name="adj1" fmla="val 75000"/>
              <a:gd name="adj2" fmla="val 64760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>
              <a:solidFill>
                <a:srgbClr val="000000"/>
              </a:solidFill>
            </a:endParaRPr>
          </a:p>
        </p:txBody>
      </p:sp>
      <p:sp>
        <p:nvSpPr>
          <p:cNvPr id="58401" name="AutoShape 33"/>
          <p:cNvSpPr>
            <a:spLocks noChangeArrowheads="1"/>
          </p:cNvSpPr>
          <p:nvPr/>
        </p:nvSpPr>
        <p:spPr bwMode="auto">
          <a:xfrm>
            <a:off x="6178061" y="5360988"/>
            <a:ext cx="463062" cy="385762"/>
          </a:xfrm>
          <a:prstGeom prst="rightArrow">
            <a:avLst>
              <a:gd name="adj1" fmla="val 75000"/>
              <a:gd name="adj2" fmla="val 65027"/>
            </a:avLst>
          </a:prstGeom>
          <a:solidFill>
            <a:schemeClr val="accent1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>
              <a:solidFill>
                <a:srgbClr val="000000"/>
              </a:solidFill>
            </a:endParaRPr>
          </a:p>
        </p:txBody>
      </p:sp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6655487" y="3429000"/>
            <a:ext cx="210647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00"/>
                </a:solidFill>
              </a:rPr>
              <a:t>ECRAN FACIAL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0000"/>
                </a:solidFill>
              </a:rPr>
              <a:t>   Anti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</a:rPr>
              <a:t>  UV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58403" name="Rectangle 35"/>
          <p:cNvSpPr>
            <a:spLocks noChangeArrowheads="1"/>
          </p:cNvSpPr>
          <p:nvPr/>
        </p:nvSpPr>
        <p:spPr bwMode="auto">
          <a:xfrm>
            <a:off x="7114036" y="5060951"/>
            <a:ext cx="1170194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>
                <a:solidFill>
                  <a:srgbClr val="000000"/>
                </a:solidFill>
              </a:rPr>
              <a:t>GANTS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823" y="3774596"/>
            <a:ext cx="990515" cy="10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16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fr-FR" dirty="0"/>
              <a:t>Équipements de protection </a:t>
            </a:r>
            <a:r>
              <a:rPr lang="fr-FR" dirty="0" smtClean="0"/>
              <a:t>individuelle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Casque</a:t>
            </a:r>
            <a:endParaRPr lang="fr-FR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7772400" cy="3352800"/>
          </a:xfrm>
          <a:ln/>
        </p:spPr>
        <p:txBody>
          <a:bodyPr/>
          <a:lstStyle/>
          <a:p>
            <a:pPr lvl="1"/>
            <a:r>
              <a:rPr lang="fr-FR" dirty="0"/>
              <a:t>il doit être </a:t>
            </a:r>
            <a:r>
              <a:rPr lang="fr-FR" sz="3000" dirty="0"/>
              <a:t>conforme</a:t>
            </a:r>
            <a:r>
              <a:rPr lang="fr-FR" dirty="0"/>
              <a:t> à la norme </a:t>
            </a:r>
            <a:r>
              <a:rPr lang="fr-FR" dirty="0" smtClean="0"/>
              <a:t>:</a:t>
            </a:r>
            <a:r>
              <a:rPr lang="fr-FR" dirty="0"/>
              <a:t>NF EN 397</a:t>
            </a:r>
          </a:p>
          <a:p>
            <a:pPr lvl="1"/>
            <a:r>
              <a:rPr lang="fr-FR" dirty="0"/>
              <a:t>il doit être porté dans les zones où il y a risques :</a:t>
            </a:r>
          </a:p>
          <a:p>
            <a:pPr lvl="2"/>
            <a:r>
              <a:rPr lang="fr-FR" dirty="0"/>
              <a:t>de chute d'objet (matériaux)</a:t>
            </a:r>
          </a:p>
          <a:p>
            <a:pPr lvl="2"/>
            <a:r>
              <a:rPr lang="fr-FR" dirty="0"/>
              <a:t>de choc à la tête (obstacle à hauteur d'homme)</a:t>
            </a:r>
          </a:p>
          <a:p>
            <a:pPr lvl="2"/>
            <a:r>
              <a:rPr lang="fr-FR" dirty="0"/>
              <a:t>de chute de hauteur (plus de 3 mètres)</a:t>
            </a:r>
          </a:p>
          <a:p>
            <a:pPr lvl="2"/>
            <a:r>
              <a:rPr lang="fr-FR" b="1" dirty="0"/>
              <a:t>de contact électrique au niveau de la tête</a:t>
            </a:r>
          </a:p>
        </p:txBody>
      </p:sp>
      <p:pic>
        <p:nvPicPr>
          <p:cNvPr id="197636" name="Picture 4" descr="CAS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1066800"/>
            <a:ext cx="2057400" cy="157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12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fr-FR" dirty="0"/>
              <a:t>Équipements de protection individuel</a:t>
            </a:r>
            <a:br>
              <a:rPr lang="fr-FR" dirty="0"/>
            </a:br>
            <a:r>
              <a:rPr lang="fr-FR" dirty="0"/>
              <a:t>Lunettes</a:t>
            </a:r>
          </a:p>
        </p:txBody>
      </p:sp>
      <p:pic>
        <p:nvPicPr>
          <p:cNvPr id="196612" name="Picture 4" descr="LUNETT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40" y="3068960"/>
            <a:ext cx="2819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309815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</a:rPr>
              <a:t>Les lunettes, tout en protégeant l’</a:t>
            </a:r>
            <a:r>
              <a:rPr lang="fr-FR" sz="2400" b="1" dirty="0" err="1">
                <a:solidFill>
                  <a:srgbClr val="FF0000"/>
                </a:solidFill>
              </a:rPr>
              <a:t>oeil</a:t>
            </a:r>
            <a:r>
              <a:rPr lang="fr-FR" sz="2400" b="1" dirty="0">
                <a:solidFill>
                  <a:srgbClr val="FF0000"/>
                </a:solidFill>
              </a:rPr>
              <a:t>, ne remplissent pas les exigences essentielles de sécurité pour les électriciens BT.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5868144" y="2852936"/>
            <a:ext cx="2717996" cy="2160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5973610" y="2594632"/>
            <a:ext cx="2405660" cy="25202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09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Casque avec écran facial</a:t>
            </a:r>
          </a:p>
        </p:txBody>
      </p:sp>
      <p:pic>
        <p:nvPicPr>
          <p:cNvPr id="3430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2339" y="2209801"/>
            <a:ext cx="3894992" cy="2640013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43046" name="Text Box 6"/>
          <p:cNvSpPr txBox="1">
            <a:spLocks noChangeArrowheads="1"/>
          </p:cNvSpPr>
          <p:nvPr/>
        </p:nvSpPr>
        <p:spPr bwMode="auto">
          <a:xfrm>
            <a:off x="550631" y="2160146"/>
            <a:ext cx="428724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170000"/>
              <a:buFontTx/>
              <a:buChar char="•"/>
            </a:pPr>
            <a:r>
              <a:rPr lang="fr-FR" sz="2400" b="1" dirty="0" smtClean="0">
                <a:solidFill>
                  <a:srgbClr val="000000"/>
                </a:solidFill>
              </a:rPr>
              <a:t> Obligatoire </a:t>
            </a:r>
            <a:r>
              <a:rPr lang="fr-FR" sz="2400" b="1" dirty="0">
                <a:solidFill>
                  <a:srgbClr val="000000"/>
                </a:solidFill>
              </a:rPr>
              <a:t>dans l ’éducation nationale.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170000"/>
              <a:buFontTx/>
              <a:buChar char="•"/>
            </a:pPr>
            <a:r>
              <a:rPr lang="fr-FR" sz="2400" b="1" dirty="0">
                <a:solidFill>
                  <a:srgbClr val="000000"/>
                </a:solidFill>
              </a:rPr>
              <a:t>L ’écran facial permet une protection de tout le visage contre les projections et les brûlures</a:t>
            </a:r>
          </a:p>
        </p:txBody>
      </p:sp>
    </p:spTree>
    <p:extLst>
      <p:ext uri="{BB962C8B-B14F-4D97-AF65-F5344CB8AC3E}">
        <p14:creationId xmlns:p14="http://schemas.microsoft.com/office/powerpoint/2010/main" val="17564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wave">
  <a:themeElements>
    <a:clrScheme name="Bluewave 16">
      <a:dk1>
        <a:srgbClr val="000000"/>
      </a:dk1>
      <a:lt1>
        <a:srgbClr val="FFFFFF"/>
      </a:lt1>
      <a:dk2>
        <a:srgbClr val="0066CC"/>
      </a:dk2>
      <a:lt2>
        <a:srgbClr val="808080"/>
      </a:lt2>
      <a:accent1>
        <a:srgbClr val="A7D3FF"/>
      </a:accent1>
      <a:accent2>
        <a:srgbClr val="003468"/>
      </a:accent2>
      <a:accent3>
        <a:srgbClr val="FFFFFF"/>
      </a:accent3>
      <a:accent4>
        <a:srgbClr val="000000"/>
      </a:accent4>
      <a:accent5>
        <a:srgbClr val="D0E6FF"/>
      </a:accent5>
      <a:accent6>
        <a:srgbClr val="002E5E"/>
      </a:accent6>
      <a:hlink>
        <a:srgbClr val="0066CC"/>
      </a:hlink>
      <a:folHlink>
        <a:srgbClr val="8396B7"/>
      </a:folHlink>
    </a:clrScheme>
    <a:fontScheme name="Bluew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4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5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89D8"/>
        </a:hlink>
        <a:folHlink>
          <a:srgbClr val="8396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6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66CC"/>
        </a:hlink>
        <a:folHlink>
          <a:srgbClr val="8396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778</Words>
  <Application>Microsoft Office PowerPoint</Application>
  <PresentationFormat>Affichage à l'écran (4:3)</PresentationFormat>
  <Paragraphs>91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Bluewave</vt:lpstr>
      <vt:lpstr>LES ÉQUIPEMENTS DE PROTECTION</vt:lpstr>
      <vt:lpstr>LES ÉQUIPEMENTS DE PROTECTIONS</vt:lpstr>
      <vt:lpstr>Protections Collectives</vt:lpstr>
      <vt:lpstr>Marquage des équipements</vt:lpstr>
      <vt:lpstr>Protections collectives</vt:lpstr>
      <vt:lpstr>Protections individuelles E.P.I</vt:lpstr>
      <vt:lpstr>Équipements de protection individuelle  Casque</vt:lpstr>
      <vt:lpstr>Équipements de protection individuel Lunettes</vt:lpstr>
      <vt:lpstr>Casque avec écran facial</vt:lpstr>
      <vt:lpstr>Équipements de protection individuel GANTS</vt:lpstr>
      <vt:lpstr>Équipements de protection individuel GANTS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RNR STI</dc:creator>
  <cp:lastModifiedBy>RNR STI</cp:lastModifiedBy>
  <cp:revision>18</cp:revision>
  <dcterms:created xsi:type="dcterms:W3CDTF">2013-09-05T08:13:40Z</dcterms:created>
  <dcterms:modified xsi:type="dcterms:W3CDTF">2013-10-10T08:51:54Z</dcterms:modified>
</cp:coreProperties>
</file>