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sldIdLst>
    <p:sldId id="256" r:id="rId2"/>
    <p:sldId id="295" r:id="rId3"/>
    <p:sldId id="292" r:id="rId4"/>
    <p:sldId id="271" r:id="rId5"/>
    <p:sldId id="272" r:id="rId6"/>
    <p:sldId id="285" r:id="rId7"/>
    <p:sldId id="286" r:id="rId8"/>
    <p:sldId id="293" r:id="rId9"/>
    <p:sldId id="27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D76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8" autoAdjust="0"/>
    <p:restoredTop sz="94660"/>
  </p:normalViewPr>
  <p:slideViewPr>
    <p:cSldViewPr>
      <p:cViewPr varScale="1">
        <p:scale>
          <a:sx n="84" d="100"/>
          <a:sy n="84" d="100"/>
        </p:scale>
        <p:origin x="-9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D62B0-459A-45B2-B6EE-D8C265A6D860}" type="datetimeFigureOut">
              <a:rPr lang="fr-FR" smtClean="0"/>
              <a:pPr/>
              <a:t>20/05/2013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290E-3AFB-449B-887F-A6D34F81E70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4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4290E-3AFB-449B-887F-A6D34F81E70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92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051707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635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203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410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96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656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368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1893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92409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81325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6532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14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016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2698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0909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4794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72595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F59A4-3D81-4148-B3AC-22305C150B03}" type="datetimeFigureOut">
              <a:rPr lang="fr-FR" smtClean="0"/>
              <a:pPr/>
              <a:t>20/05/2013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6A3172-3E3F-4490-BD65-D53BDAD191C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274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bg2"/>
            </a:gs>
            <a:gs pos="83000">
              <a:schemeClr val="bg2">
                <a:lumMod val="75000"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344548" y="890717"/>
            <a:ext cx="9001000" cy="2301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13800" dirty="0" smtClean="0">
                <a:effectLst/>
              </a:rPr>
              <a:t>RUB</a:t>
            </a:r>
            <a:r>
              <a:rPr lang="fr-FR" sz="9600" dirty="0" smtClean="0">
                <a:effectLst/>
              </a:rPr>
              <a:t>I</a:t>
            </a:r>
            <a:r>
              <a:rPr lang="fr-FR" sz="13800" dirty="0" smtClean="0">
                <a:effectLst/>
              </a:rPr>
              <a:t>K</a:t>
            </a:r>
            <a:r>
              <a:rPr lang="fr-FR" sz="9600" dirty="0" smtClean="0">
                <a:effectLst/>
              </a:rPr>
              <a:t>’</a:t>
            </a:r>
            <a:r>
              <a:rPr lang="fr-FR" sz="5400" dirty="0" smtClean="0">
                <a:effectLst/>
              </a:rPr>
              <a:t>Solver</a:t>
            </a:r>
            <a:endParaRPr lang="fr-FR" sz="5400" dirty="0"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43608" y="2834933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itchFamily="34" charset="0"/>
              </a:rPr>
              <a:t>…ou comment résoudre de façon totalement automatisée le célèbre </a:t>
            </a:r>
            <a:r>
              <a:rPr lang="fr-FR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itchFamily="34" charset="0"/>
              </a:rPr>
              <a:t>Rubik’s</a:t>
            </a:r>
            <a:r>
              <a:rPr lang="fr-FR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itchFamily="34" charset="0"/>
              </a:rPr>
              <a:t> Cube ?</a:t>
            </a:r>
            <a:endParaRPr lang="fr-F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6" y="1322765"/>
            <a:ext cx="616072" cy="508101"/>
          </a:xfrm>
          <a:prstGeom prst="rect">
            <a:avLst/>
          </a:prstGeom>
        </p:spPr>
      </p:pic>
      <p:pic>
        <p:nvPicPr>
          <p:cNvPr id="1028" name="Picture 4" descr="http://chronomaton.fr/wp-content/uploads/2012/11/rubik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b="34676"/>
          <a:stretch/>
        </p:blipFill>
        <p:spPr bwMode="auto">
          <a:xfrm flipH="1">
            <a:off x="5145146" y="3789040"/>
            <a:ext cx="403536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shred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89904" y="108866"/>
            <a:ext cx="7467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Informations générales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2" descr="http://chronomaton.fr/wp-content/uploads/2012/11/rubik.png"/>
          <p:cNvPicPr>
            <a:picLocks noChangeAspect="1" noChangeArrowheads="1"/>
          </p:cNvPicPr>
          <p:nvPr/>
        </p:nvPicPr>
        <p:blipFill>
          <a:blip r:embed="rId2" cstate="print"/>
          <a:srcRect t="17521" r="18779"/>
          <a:stretch>
            <a:fillRect/>
          </a:stretch>
        </p:blipFill>
        <p:spPr bwMode="auto">
          <a:xfrm>
            <a:off x="7740352" y="0"/>
            <a:ext cx="1403648" cy="1484785"/>
          </a:xfrm>
          <a:prstGeom prst="rect">
            <a:avLst/>
          </a:prstGeom>
          <a:noFill/>
        </p:spPr>
      </p:pic>
      <p:pic>
        <p:nvPicPr>
          <p:cNvPr id="46082" name="Picture 2" descr="http://www.imaginehungary.com/wp-content/uploads/2011/12/rub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68002"/>
            <a:ext cx="3600400" cy="45823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33633" y="2920446"/>
            <a:ext cx="3108543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Ernö</a:t>
            </a:r>
            <a:endParaRPr lang="fr-F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RUBIK</a:t>
            </a:r>
            <a:endParaRPr lang="fr-FR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95515" y="1929617"/>
            <a:ext cx="1872208" cy="576064"/>
          </a:xfrm>
          <a:prstGeom prst="roundRect">
            <a:avLst/>
          </a:prstGeom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prstClr val="white"/>
                </a:solidFill>
                <a:latin typeface="Copperplate Gothic Bold" pitchFamily="34" charset="0"/>
                <a:cs typeface="Mongolian Baiti" pitchFamily="66" charset="0"/>
              </a:rPr>
              <a:t>CAMERA</a:t>
            </a:r>
            <a:endParaRPr lang="fr-FR" dirty="0">
              <a:solidFill>
                <a:prstClr val="white"/>
              </a:solidFill>
              <a:latin typeface="Copperplate Gothic Bold" pitchFamily="34" charset="0"/>
              <a:cs typeface="Mongolian Baiti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6964745" y="5107696"/>
            <a:ext cx="1534801" cy="658658"/>
          </a:xfrm>
          <a:prstGeom prst="roundRect">
            <a:avLst/>
          </a:prstGeom>
          <a:solidFill>
            <a:srgbClr val="F79646"/>
          </a:solidFill>
          <a:ln w="38100">
            <a:solidFill>
              <a:srgbClr val="B66D31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solidFill>
                  <a:prstClr val="white"/>
                </a:solidFill>
                <a:latin typeface="Copperplate Gothic Bold" pitchFamily="34" charset="0"/>
                <a:cs typeface="Mongolian Baiti" pitchFamily="66" charset="0"/>
              </a:rPr>
              <a:t>CARTE ARDUINO</a:t>
            </a:r>
            <a:endParaRPr lang="fr-FR" dirty="0">
              <a:solidFill>
                <a:prstClr val="white"/>
              </a:solidFill>
              <a:latin typeface="Copperplate Gothic Bold" pitchFamily="34" charset="0"/>
              <a:cs typeface="Mongolian Baiti" pitchFamily="66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27784" y="368659"/>
            <a:ext cx="6367650" cy="2909674"/>
          </a:xfrm>
          <a:prstGeom prst="roundRect">
            <a:avLst/>
          </a:prstGeom>
          <a:solidFill>
            <a:srgbClr val="8064A2"/>
          </a:solidFill>
          <a:ln w="38100">
            <a:solidFill>
              <a:srgbClr val="5C4776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numCol="1" rtlCol="0" anchor="t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smtClean="0">
                <a:solidFill>
                  <a:prstClr val="white"/>
                </a:solidFill>
                <a:latin typeface="Copperplate Gothic Bold" pitchFamily="34" charset="0"/>
              </a:rPr>
              <a:t>                             ORDINATEUR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32240" y="476672"/>
            <a:ext cx="2056130" cy="1728192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principal :</a:t>
            </a:r>
          </a:p>
          <a:p>
            <a:pPr algn="ctr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 Contrôle</a:t>
            </a:r>
          </a:p>
          <a:p>
            <a:pPr algn="ctr">
              <a:buFontTx/>
              <a:buChar char="-"/>
            </a:pPr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 </a:t>
            </a: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Résolution</a:t>
            </a:r>
          </a:p>
          <a:p>
            <a:pPr algn="ctr">
              <a:buFontTx/>
              <a:buChar char="-"/>
            </a:pPr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Traduction des ordres pour l’</a:t>
            </a:r>
            <a:r>
              <a:rPr lang="fr-FR" sz="1600" b="1" dirty="0" err="1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Arduino</a:t>
            </a:r>
            <a:endParaRPr lang="fr-FR" sz="1600" b="1" dirty="0" smtClean="0">
              <a:solidFill>
                <a:prstClr val="white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cxnSp>
        <p:nvCxnSpPr>
          <p:cNvPr id="13" name="Connecteur droit avec flèche 12"/>
          <p:cNvCxnSpPr>
            <a:stCxn id="5" idx="0"/>
            <a:endCxn id="11" idx="1"/>
          </p:cNvCxnSpPr>
          <p:nvPr/>
        </p:nvCxnSpPr>
        <p:spPr>
          <a:xfrm flipV="1">
            <a:off x="1131619" y="1348088"/>
            <a:ext cx="1640181" cy="581529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1" idx="3"/>
            <a:endCxn id="12" idx="1"/>
          </p:cNvCxnSpPr>
          <p:nvPr/>
        </p:nvCxnSpPr>
        <p:spPr>
          <a:xfrm flipV="1">
            <a:off x="4211960" y="1340768"/>
            <a:ext cx="2520280" cy="7320"/>
          </a:xfrm>
          <a:prstGeom prst="straightConnector1">
            <a:avLst/>
          </a:prstGeom>
          <a:ln w="38100">
            <a:solidFill>
              <a:srgbClr val="9BBB59"/>
            </a:solidFill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5" idx="2"/>
            <a:endCxn id="24" idx="0"/>
          </p:cNvCxnSpPr>
          <p:nvPr/>
        </p:nvCxnSpPr>
        <p:spPr>
          <a:xfrm>
            <a:off x="1131619" y="2505681"/>
            <a:ext cx="535686" cy="523502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71800" y="952044"/>
            <a:ext cx="1440160" cy="792088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de détection des couleurs</a:t>
            </a:r>
            <a:endParaRPr lang="fr-FR" sz="1600" b="1" dirty="0">
              <a:solidFill>
                <a:prstClr val="white"/>
              </a:solidFill>
              <a:latin typeface="Mongolian Baiti" pitchFamily="66" charset="0"/>
              <a:cs typeface="Mongolian Baiti" pitchFamily="66" charset="0"/>
            </a:endParaRPr>
          </a:p>
        </p:txBody>
      </p:sp>
      <p:pic>
        <p:nvPicPr>
          <p:cNvPr id="22" name="Picture 3" descr="C:\Users\MASSET\AppData\Local\Microsoft\Windows\Temporary Internet Files\Content.IE5\AJ5VN8RL\MC9003980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659" y="1857609"/>
            <a:ext cx="733341" cy="717349"/>
          </a:xfrm>
          <a:prstGeom prst="rect">
            <a:avLst/>
          </a:prstGeom>
          <a:noFill/>
        </p:spPr>
      </p:pic>
      <p:pic>
        <p:nvPicPr>
          <p:cNvPr id="24" name="Picture 15" descr="http://chronomaton.fr/wp-content/uploads/2012/11/rub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51" y="3029183"/>
            <a:ext cx="2279307" cy="2374279"/>
          </a:xfrm>
          <a:prstGeom prst="rect">
            <a:avLst/>
          </a:prstGeom>
          <a:noFill/>
          <a:effectLst>
            <a:outerShdw blurRad="152400" dist="12700" dir="5400000" sx="90000" sy="-19000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1" descr="http://upload.wikimedia.org/wikipedia/commons/4/42/Arduino_Uno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9366" y="5973148"/>
            <a:ext cx="720080" cy="491349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591918" y="2273637"/>
            <a:ext cx="2160240" cy="830997"/>
          </a:xfrm>
          <a:prstGeom prst="rect">
            <a:avLst/>
          </a:prstGeom>
          <a:solidFill>
            <a:srgbClr val="9BBB59"/>
          </a:solidFill>
          <a:ln w="38100">
            <a:solidFill>
              <a:srgbClr val="71893F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Programme de liaison PC-</a:t>
            </a:r>
            <a:r>
              <a:rPr lang="fr-FR" sz="1600" b="1" dirty="0" err="1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Arduino</a:t>
            </a:r>
            <a:r>
              <a:rPr lang="fr-FR" sz="1600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: envoi des données</a:t>
            </a:r>
          </a:p>
        </p:txBody>
      </p:sp>
      <p:cxnSp>
        <p:nvCxnSpPr>
          <p:cNvPr id="73" name="Connecteur en angle 72"/>
          <p:cNvCxnSpPr>
            <a:stCxn id="33" idx="2"/>
            <a:endCxn id="7" idx="0"/>
          </p:cNvCxnSpPr>
          <p:nvPr/>
        </p:nvCxnSpPr>
        <p:spPr>
          <a:xfrm rot="16200000" flipH="1">
            <a:off x="5200561" y="2576111"/>
            <a:ext cx="2003062" cy="3060108"/>
          </a:xfrm>
          <a:prstGeom prst="bentConnector3">
            <a:avLst>
              <a:gd name="adj1" fmla="val 50000"/>
            </a:avLst>
          </a:prstGeom>
          <a:ln w="38100">
            <a:solidFill>
              <a:srgbClr val="F79646"/>
            </a:solidFill>
            <a:headEnd type="arrow"/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>
            <a:stCxn id="12" idx="2"/>
            <a:endCxn id="33" idx="3"/>
          </p:cNvCxnSpPr>
          <p:nvPr/>
        </p:nvCxnSpPr>
        <p:spPr>
          <a:xfrm flipH="1">
            <a:off x="5752158" y="2204864"/>
            <a:ext cx="2008147" cy="484272"/>
          </a:xfrm>
          <a:prstGeom prst="straightConnector1">
            <a:avLst/>
          </a:prstGeom>
          <a:ln w="38100">
            <a:solidFill>
              <a:srgbClr val="9BBB59"/>
            </a:solidFill>
            <a:headEnd type="arrow"/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6222973" y="2313348"/>
            <a:ext cx="1634558" cy="539588"/>
          </a:xfrm>
          <a:prstGeom prst="rect">
            <a:avLst/>
          </a:prstGeom>
          <a:solidFill>
            <a:srgbClr val="9BBB59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Ordres </a:t>
            </a:r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pour la résolution du cube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3707904" y="5342206"/>
            <a:ext cx="1738739" cy="369332"/>
          </a:xfrm>
          <a:prstGeom prst="rect">
            <a:avLst/>
          </a:prstGeom>
          <a:solidFill>
            <a:srgbClr val="4BACC6"/>
          </a:solidFill>
          <a:ln w="38100">
            <a:solidFill>
              <a:srgbClr val="357D9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Servomoteurs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707904" y="6165304"/>
            <a:ext cx="2104906" cy="369332"/>
          </a:xfrm>
          <a:prstGeom prst="rect">
            <a:avLst/>
          </a:prstGeom>
          <a:solidFill>
            <a:srgbClr val="4BACC6"/>
          </a:solidFill>
          <a:ln w="38100">
            <a:solidFill>
              <a:srgbClr val="357D9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Moteurs pas à pas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3635896" y="3501008"/>
            <a:ext cx="2016224" cy="369332"/>
          </a:xfrm>
          <a:prstGeom prst="rect">
            <a:avLst/>
          </a:prstGeom>
          <a:solidFill>
            <a:srgbClr val="F79646"/>
          </a:solidFill>
          <a:ln w="38100">
            <a:solidFill>
              <a:srgbClr val="E46C0A"/>
            </a:solidFill>
            <a:prstDash val="dash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Port série virtuel</a:t>
            </a:r>
          </a:p>
        </p:txBody>
      </p:sp>
      <p:cxnSp>
        <p:nvCxnSpPr>
          <p:cNvPr id="96" name="Connecteur droit avec flèche 95"/>
          <p:cNvCxnSpPr>
            <a:stCxn id="7" idx="1"/>
            <a:endCxn id="89" idx="3"/>
          </p:cNvCxnSpPr>
          <p:nvPr/>
        </p:nvCxnSpPr>
        <p:spPr>
          <a:xfrm flipH="1">
            <a:off x="5446643" y="5437025"/>
            <a:ext cx="1518102" cy="89847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>
            <a:stCxn id="91" idx="1"/>
            <a:endCxn id="24" idx="2"/>
          </p:cNvCxnSpPr>
          <p:nvPr/>
        </p:nvCxnSpPr>
        <p:spPr>
          <a:xfrm flipH="1" flipV="1">
            <a:off x="1667305" y="5403462"/>
            <a:ext cx="2040599" cy="946508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>
            <a:stCxn id="89" idx="1"/>
            <a:endCxn id="24" idx="3"/>
          </p:cNvCxnSpPr>
          <p:nvPr/>
        </p:nvCxnSpPr>
        <p:spPr>
          <a:xfrm flipH="1" flipV="1">
            <a:off x="2806958" y="4216323"/>
            <a:ext cx="900946" cy="1310549"/>
          </a:xfrm>
          <a:prstGeom prst="straightConnector1">
            <a:avLst/>
          </a:prstGeom>
          <a:ln w="38100">
            <a:solidFill>
              <a:srgbClr val="4F81BD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>
            <a:stCxn id="7" idx="1"/>
            <a:endCxn id="91" idx="3"/>
          </p:cNvCxnSpPr>
          <p:nvPr/>
        </p:nvCxnSpPr>
        <p:spPr>
          <a:xfrm flipH="1">
            <a:off x="5812810" y="5437025"/>
            <a:ext cx="1151935" cy="912945"/>
          </a:xfrm>
          <a:prstGeom prst="straightConnector1">
            <a:avLst/>
          </a:prstGeom>
          <a:ln w="38100">
            <a:solidFill>
              <a:srgbClr val="F79646"/>
            </a:solidFill>
            <a:tailEnd type="arrow"/>
          </a:ln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2699792" y="4653136"/>
            <a:ext cx="1284347" cy="307777"/>
          </a:xfrm>
          <a:prstGeom prst="rect">
            <a:avLst/>
          </a:prstGeom>
          <a:solidFill>
            <a:srgbClr val="4BACC6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Saisie </a:t>
            </a:r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du cube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340517" y="5711538"/>
            <a:ext cx="1893682" cy="523220"/>
          </a:xfrm>
          <a:prstGeom prst="rect">
            <a:avLst/>
          </a:prstGeom>
          <a:solidFill>
            <a:srgbClr val="4BACC6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Rotations des faces et du cube entier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4361898" y="952044"/>
            <a:ext cx="2289504" cy="307777"/>
          </a:xfrm>
          <a:prstGeom prst="rect">
            <a:avLst/>
          </a:prstGeom>
          <a:solidFill>
            <a:srgbClr val="9BBB59"/>
          </a:solidFill>
          <a:ln w="38100">
            <a:solidFill>
              <a:schemeClr val="tx1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prstClr val="white"/>
                </a:solidFill>
                <a:latin typeface="Mongolian Baiti" pitchFamily="66" charset="0"/>
                <a:cs typeface="Mongolian Baiti" pitchFamily="66" charset="0"/>
              </a:rPr>
              <a:t>Transfert de l’état du cube</a:t>
            </a:r>
          </a:p>
        </p:txBody>
      </p:sp>
      <p:pic>
        <p:nvPicPr>
          <p:cNvPr id="25" name="Picture 17" descr="C:\Users\MASSET\AppData\Local\Microsoft\Windows\Temporary Internet Files\Content.IE5\H85OJLQ4\MC90033566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8653" y="1289201"/>
            <a:ext cx="1175555" cy="1245015"/>
          </a:xfrm>
          <a:prstGeom prst="rect">
            <a:avLst/>
          </a:prstGeom>
          <a:noFill/>
        </p:spPr>
      </p:pic>
      <p:sp>
        <p:nvSpPr>
          <p:cNvPr id="3" name="AutoShape 6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8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10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4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-828600" y="9844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AutoShape 16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AutoShape 18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917575" y="9181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AutoShape 20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AutoShape 22" descr="data:image/jpeg;base64,/9j/4AAQSkZJRgABAQAAAQABAAD/2wCEAAkGBwgHBhUIBwgTFhQXGR0bFhcYFxsgIRwdICIfICcaIR8eKCglHiAlHhgeJDEhKyorNzI0HB8zRD8uOiwtMCwBCgoKBQUFDgUFDisZExkrKysrKysrKysrKysrKysrKysrKysrKysrKysrKysrKysrKysrKysrKysrKysrKysrK//AABEIAJsBRAMBIgACEQEDEQH/xAAcAAEAAgIDAQAAAAAAAAAAAAAABwgEBgIDBQH/xABJEAACAQIDAwcHCAYIBwAAAAAAAQIDBAUGEQcxQRITIVFhcZIXIlNVgZHSFSMyQlJyobEUVGKTotEkMzU3VoKzwQhDRGOywvD/xAAUAQEAAAAAAAAAAAAAAAAAAAAA/8QAFBEBAAAAAAAAAAAAAAAAAAAAAP/aAAwDAQACEQMRAD8AnEAAAAAAAAAAAAAAAAAAAAAAAAAAAAABwrVadCk6taajGKbk29EkuLfBEHZ3241o3MrPKNGPJT0dea117YR3adr116gJ0BU57Us6upy/l6e/dyYaf+Ju+TNuV1C4Vrm2hGUH0c9TjpKPbKK6JLu0fYwJ6B1WtxRu7eNza1YzhJJxlF6pp7mmt6O0AAAAAAAAAAAAAAAAAAAAAAAAAAAAAAAAAAAAAAAAAYOLYvhuDW36Tit9TpQ65yS17FrvfYjQdqO1O3yq3heEKNS7087X6NLVb5dct3m+18E674zjOJY5eu8xa9nVm+Mnu7Et0V2LRAWJxLbdlGzqci3/AEit206aS/jcfyMLy95a9W3nhp/GV0AFi/L3lr1beeGn8Y8veWvVt54afxldABLu0za5a5ny/wDJOB29empy+dc+StYr6q5Mnve/u7SIgAAAAn3/AIdMx1rqyrZfuZtqlpUpa8It6Sj3KWjX3mTMV0/4crepUzdWrx+jGg0/bKOn5P3FiwAAAAAAAAAAAAAAAAAAAAAAAAAAAAAAAAAAAAAARptc2kwytavC8ImndzW/ofNJ/Wa4yfBe19Tytqu0ahk+y/Q7CUZ3k15sd6pr7cl+S49xWK6ua95cyubqrKc5NuUpPVtvi2BxrValetKtXqOUpNuUm9W2+ltvi2yTNleyypmmPyrjTlTtU/NS6JVevR/Vivtcdy6zq2SbNqmarpYpi1Nxs4PudWS081fsdcvYunXSy1GlToUVRoQUYxSUUlokl0JJdQHmYPlnA8Et1QwrC6VNLqim+9yesm+1s9LmaXoo+5HYAOvmaXoo+5DmaXoo+5HYANL2pZLjm7LLt7SEVXpvl0Xu1fGDfVJdHfo+BVa8tbixupWt5RlCcHpKMlo01wZd01rNeRcvZsXKxex+cS0VWD5M17VvXY9UBUE7KFGrc1lQt6UpSk9Ixim231JLeWCewPAec1WLXOnV5n56G65TyDl3Kkudwux+c9LN8qfsb+j7EgPM2Q5NllHLf9NhpcVmp1d3m6fRp6rfyU37WzewAAAAAAAAAAAAAAAAAAAAAGp7Ss40smZdd2knWn5tCD4y0+k19mO9+xcQOeds+YJk231xGq5VWvMow0c32tP6Me19T01fQQlj+23M+I1HHDObtofV5MeVL2ylqn7Ir/cjzE8QvMVvpX2I3Ep1JvWUpPpf8l1LgYoGx1c+Ztq1eclmS717Kskvcml+B7WD7X844ZJc5fxrL7NaCf4x0l+JoQAs/kTa1g2aKqsbyP6PcPdGTXJm+qMuvsenZqSIUdT0eqLFbEdoNXHrf5Bxms5XFNa05vfUguD65R6OniungwJYAAAAADRdqG0G1yZh3M27U7uovm4fZXpJr7PUuLXe1k7Sc92eS8K5WqnczT5ml/7y6oJ+/d2qrOLYneYxiM8QxGu51JtuUn28F1JbkuC6AOvEL66xK9ne39eU6k3rKUnq2zedlWzm4zfe/pt/GULSD86W51GvqR/3fDv3Y+y/Z/c5zxHna6cbWm/nZ8ZPfyI9vW+CfcWisLK2w6yhZWNFQpwWkYrckBytLWhZWsbW0oxhCCUYxitEkuCR3AAAAAAAAAAAAAAAAAAAAAAAAAiCrtheB5zucGx+15VCFWUYVaa86K6pR+su1aPvAl8GDg+L4djdkr3CbyFWm/rRf4Nb0+xmcAAAAAACru3DHp4xnmpbxnrTt1zUVr0arpk+/lPR/dRaIpfmepKtmS5q1H0yr1W+9zYHmAAAAAB6GX8Wr4FjdHFLR+dSmpLtXGPc1qvaeeALt2t7b3VtG4pVVyZxUl08GtV+DOznqXpY+9FIABd2pdW9KPKqV4JdbkkaJnPa1l7L1GVKyrxuLhbqdN+an+1NdC7lq+4q6APQx7Gb/MGKTxLFa7nUm+l8EuEUuCXBHvbOsjXWc8U5Dqc3bwfztXo8Edd8n+G98E9RAF1MIssNwbDoYfhsIQpwWkYp/j2t72+Jl89S9LH3opAALv8APUvSx96HPUvSx96KQAC7/PUvSx96HPUvSx96KQAC7/PUvSx96HPUvSx96KQAC7/PUvSx96HPUvSx96KQAC7/AD1L0sfehz1L0sfeikAAu/z1L0sfehz1L0sfeikAAu/z1L0sfehz1L0sfeikAAu/z1L0sfehz1L0sfeikAAu/wA9S9LH3oc9S9LH3opAALv89S9LH3oqPtNaef71p/8AOkawAPTwDMGK5dvf0zBr2VOfHTdLslF9El3onXJG2zDsS5NpmeCt6m7nFrzcn28Ye3VdqK7gC8FKpTrU1UpTUotapp6prrTOZUfJOfcfynXVPDK7nSb6aEtXF69S3xb61+JaHKuL3OOYNC+vMKq20pb6dTTXvXHTvSfYB64AAFQ9pmFzwjPd3bzjonVlUj0fVm+WtO7laewt4RBt+ybPEsOjmOwp61KMdKyXGl0vlf5W37G+oCvYAAAAAcqdOdWoqdKLbb0SW9t8EcST9huTKmN4+savKX9Ht3qtV0TqcEuvk/Sfs6wN3ttguAu2i7nErrl8lcvkyp6crTp01hu1OzyCZb9Z3nip/ASyAIm8gmW/Wd54qfwDyCZb9Z3nip/ASyAIm8gmW/Wd54qfwDyCZb9Z3nip/ASyAIm8gmW/Wd54qfwDyCZb9Z3nip/ASyAIKzBsDqU6DqZexblSX1KyS17px3PvXtRDmK4ZfYPfSscTtZ06kXo4yWj7+1Pg10MuwaVtMyDaZ0wzWHJhdQXzVTr/AGJdcX+D6etMKt4Y7FX8PlaNV0dfP5pxU9P2eVqtex/gTvhmxTKGK2EL7D8aup05rWMlOlo/4N/YQPiNhdYXfTsb+i4VINxnF8Gv/t5uuyzaJcZOv/0W8bnaTfnx3uD+3H/dce8CTPIJlv1neeKn8A8gmW/Wd54qfwEpWN5b39nC8sqynTmlKMk+hp8TvAibyCZb9Z3nip/APIJlv1neeKn8BLIAibyCZb9Z3nip/APIJlv1neeKn8BLIAibyCZb9Z3nip/APIJlv1neeKn8BLIAibyCZb9Z3nip/APIJlv1neeKn8BLIAibyCZb9Z3nip/APIJlv1neeKn8BLIAibyCZb9Z3nip/APIJlv1neeKn8BLIAibyCZb9Z3nip/AQbnDCqOB5nuMLtZycKVRxi5aatLr0SWvsLllWs15axjM20y9tcFspVHz8uU90Y9spPoQGgm35L2c4/m6aqWlvzdHjWqJqOn7PGb7ujraJfyPsWwrCFG7zE43NbfyNPmovq0f0/b0dhKcIRpwUKcUktyXADTck7NMAyklWo0edr8a1RJtfdW6Hs6e03QAAAAB8aUlpJdB9AEF7SdjNV1pYpk+kmm9Z22qWnW6bb00/Y93BELXdrcWVzK2vKEoTj0SjJNNd6Zd0wcUwfDMXpc1ilhSqrqnBS/MClQ37i2FXZXkirV5yWAQ17J1UvcpJfge3hGVsAwWXLwvCKNN/ajBa+/eBX7IeyHGMwVlc4zTlb2+/WS8+fZGL3fef4ljcIwuywbDoYfhlvGnSgtIxX59rb6W+JmAAAAAAAAAAAAAAA0Lans8t85WH6TaJQu6a8yXCa9HLs6nw7tSsF9Z3FhdytL2jKFSDcZRktGmuBdwjraxs4o5ts3iGGwUbyC6HuVRL6ku3ql7N24Im2T7R62UrxYfiU3Kzm+lb3Sk/rx7OuPtXTvs1b16VzQjXt6ilCSTjJPVNPc0yklxQq21xK3uKbjOLcZRe9NPRp9qaJL2Q7S5ZZrrB8ZqN2kn5suNKT49bi3vXDeuOoWUBxp1IVaaqUppprVNPVNPimcgAAAAHCrVp0YcutUUV1tpL8QOYMX5SsP12l44/wAx8pWH67S8cf5gZQMX5SsP12l44/zHylYP/raXjj/MDKAAA66NCjQ15mlGPKblLRJat72+tvrOwAAAAAAAAAAAAAAAAAAAAAAAAAAAAAAAAAAABF+17ZnDMtB4xgtNK7gvOjuVaK4ffXB8dz4NVvq06lGq6VaDjKLaaa0aa3pp7mi8BFG17Zgsfi8by/RSuV/WQXRzq61+2vx79ANN2PbTngdSOBY/W/ozelKo3/VN8H/23/D3brD06kKtNVKU001qmnqmutMpDWpVaFV0a9NxlF6OMk00+pp7mbJljP8AmXLEeawzEZc36OfnQXcn9H2aAW8BW2O3XNiWjtrR9vNz+M++XbNn6rZ/u6nxgWRNB25/3a3H3qX+pEizy7Zs/VbP93U+M8jNO1bMGaMEnhGI0LZU5uLbhCafmtSWjcmt66gNEAAAycM/tKl9+P5oxjJwz+0qX34/mgLtAAAAAAAAAAAAAAAAAAAAAAAAAAAAAAAAAAAAAAAAAADUc6bOsAzeudvaDhW06K1PRS/zcJLv/Ah/HNheY7OblhNxSuI8FryJe6Xm/wARY4AVSeybPKenyE/3tH4z55J88+oZfvaPxlrgBVHyT559Qy/e0fjMHG9n+acBw6WI4thLp0o6KUuXTemrSXRGTe9rgW8NB25/3a3H3qX+pECrQAAGThn9pUvvx/NGMZOGf2lS+/H80BdoAAAAAAAAAAAAAAAAAAAAAAAAAAAAAAAAAAAAAAAAAAAAAAAAxMTw2yxazdnidtGpTemsJLVPR6ro70ZYA1nyfZQ/w5beBDyfZQ/w5beBGzADWfJ9lD/Dlt4EfYZAyjCSlDL1umulPkI2UAAAAAAAAAAAAAAH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2120" y="3284984"/>
            <a:ext cx="1623340" cy="1623340"/>
          </a:xfrm>
          <a:prstGeom prst="rect">
            <a:avLst/>
          </a:prstGeom>
          <a:effectLst>
            <a:glow rad="50800">
              <a:schemeClr val="tx1">
                <a:alpha val="30000"/>
              </a:schemeClr>
            </a:glow>
          </a:effectLst>
        </p:spPr>
      </p:pic>
      <p:pic>
        <p:nvPicPr>
          <p:cNvPr id="38" name="Image 37" descr="500px-rubiks_cube_scrambled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319469"/>
            <a:ext cx="1155308" cy="11682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Picture 2" descr="http://sos-depannage.biz/imgs/sous_categorie/13489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1079">
            <a:off x="8456568" y="17658"/>
            <a:ext cx="493528" cy="738882"/>
          </a:xfrm>
          <a:prstGeom prst="rect">
            <a:avLst/>
          </a:prstGeom>
          <a:noFill/>
        </p:spPr>
      </p:pic>
      <p:sp>
        <p:nvSpPr>
          <p:cNvPr id="40" name="Titre 1"/>
          <p:cNvSpPr txBox="1">
            <a:spLocks/>
          </p:cNvSpPr>
          <p:nvPr/>
        </p:nvSpPr>
        <p:spPr>
          <a:xfrm>
            <a:off x="0" y="260648"/>
            <a:ext cx="7776864" cy="1143000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i="0" u="none" strike="noStrike" kern="120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Organisation générale </a:t>
            </a:r>
            <a:r>
              <a:rPr kumimoji="0" lang="fr-FR" sz="4800" i="0" u="none" strike="noStrike" kern="1200" normalizeH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 la machine</a:t>
            </a:r>
            <a:endParaRPr kumimoji="0" lang="fr-FR" sz="48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201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1" grpId="0" animBg="1"/>
      <p:bldP spid="33" grpId="0" animBg="1"/>
      <p:bldP spid="53" grpId="0" animBg="1"/>
      <p:bldP spid="89" grpId="0" animBg="1"/>
      <p:bldP spid="91" grpId="0" animBg="1"/>
      <p:bldP spid="94" grpId="0" animBg="1"/>
      <p:bldP spid="93" grpId="0" animBg="1"/>
      <p:bldP spid="92" grpId="0" animBg="1"/>
      <p:bldP spid="157" grpId="0" animBg="1"/>
      <p:bldP spid="40" grpId="0"/>
      <p:bldP spid="4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pawn.666.free.fr/streak/tutos/fastboot/invite.jpg"/>
          <p:cNvPicPr>
            <a:picLocks noChangeAspect="1" noChangeArrowheads="1"/>
          </p:cNvPicPr>
          <p:nvPr/>
        </p:nvPicPr>
        <p:blipFill>
          <a:blip r:embed="rId2" cstate="print"/>
          <a:srcRect b="9945"/>
          <a:stretch>
            <a:fillRect/>
          </a:stretch>
        </p:blipFill>
        <p:spPr bwMode="auto">
          <a:xfrm>
            <a:off x="8028384" y="332656"/>
            <a:ext cx="720080" cy="375694"/>
          </a:xfrm>
          <a:prstGeom prst="rect">
            <a:avLst/>
          </a:prstGeom>
          <a:noFill/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6629400" cy="72008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 smtClean="0">
                <a:latin typeface="+mj-lt"/>
              </a:rPr>
              <a:t>Détection des couleurs</a:t>
            </a:r>
            <a:endParaRPr lang="fr-FR" sz="4800" b="1" dirty="0">
              <a:latin typeface="+mj-lt"/>
            </a:endParaRPr>
          </a:p>
        </p:txBody>
      </p:sp>
      <p:pic>
        <p:nvPicPr>
          <p:cNvPr id="5" name="Image 4" descr="500px-rubiks_cube_scrambled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32656"/>
            <a:ext cx="1210624" cy="12241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1560" y="1916832"/>
            <a:ext cx="2688557" cy="646331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Visuel par caméra</a:t>
            </a:r>
          </a:p>
          <a:p>
            <a:r>
              <a:rPr lang="fr-FR" dirty="0" smtClean="0"/>
              <a:t>(récupération d’images)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11560" y="3068960"/>
            <a:ext cx="2765501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Récupération de plages</a:t>
            </a:r>
          </a:p>
          <a:p>
            <a:r>
              <a:rPr lang="fr-FR" dirty="0" smtClean="0"/>
              <a:t>de données</a:t>
            </a:r>
          </a:p>
          <a:p>
            <a:r>
              <a:rPr lang="fr-FR" dirty="0" smtClean="0"/>
              <a:t>(composantes de pixels)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4581128"/>
            <a:ext cx="2880319" cy="120032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Comparaison par rapport</a:t>
            </a:r>
          </a:p>
          <a:p>
            <a:r>
              <a:rPr lang="fr-FR" dirty="0" smtClean="0"/>
              <a:t>aux plages du centre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Localisation spatiale des couleurs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7" idx="2"/>
          </p:cNvCxnSpPr>
          <p:nvPr/>
        </p:nvCxnSpPr>
        <p:spPr>
          <a:xfrm>
            <a:off x="1955839" y="2563163"/>
            <a:ext cx="6126" cy="499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997476" y="4003829"/>
            <a:ext cx="0" cy="559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pic>
        <p:nvPicPr>
          <p:cNvPr id="1026" name="Picture 2" descr="C:\Users\MASSET\Pictures\ProgTest-2.jpg"/>
          <p:cNvPicPr>
            <a:picLocks noChangeAspect="1" noChangeArrowheads="1"/>
          </p:cNvPicPr>
          <p:nvPr/>
        </p:nvPicPr>
        <p:blipFill>
          <a:blip r:embed="rId4" cstate="print"/>
          <a:srcRect l="39751" t="24902" r="20785" b="25389"/>
          <a:stretch>
            <a:fillRect/>
          </a:stretch>
        </p:blipFill>
        <p:spPr bwMode="auto">
          <a:xfrm>
            <a:off x="3923928" y="2060848"/>
            <a:ext cx="4664797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Rectangle 20"/>
          <p:cNvSpPr/>
          <p:nvPr/>
        </p:nvSpPr>
        <p:spPr>
          <a:xfrm>
            <a:off x="4860032" y="249289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012160" y="249289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092280" y="249289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4860032" y="35730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012160" y="35730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7092280" y="3573016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860032" y="4725144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6012160" y="4725144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092280" y="4725144"/>
            <a:ext cx="648072" cy="64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pawn.666.free.fr/streak/tutos/fastboot/invite.jpg"/>
          <p:cNvPicPr>
            <a:picLocks noChangeAspect="1" noChangeArrowheads="1"/>
          </p:cNvPicPr>
          <p:nvPr/>
        </p:nvPicPr>
        <p:blipFill>
          <a:blip r:embed="rId2" cstate="print"/>
          <a:srcRect b="9945"/>
          <a:stretch>
            <a:fillRect/>
          </a:stretch>
        </p:blipFill>
        <p:spPr bwMode="auto">
          <a:xfrm>
            <a:off x="8028384" y="332656"/>
            <a:ext cx="720080" cy="375694"/>
          </a:xfrm>
          <a:prstGeom prst="rect">
            <a:avLst/>
          </a:prstGeom>
          <a:noFill/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512676"/>
            <a:ext cx="6629400" cy="720080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Programme de résolution</a:t>
            </a:r>
            <a:endParaRPr lang="fr-FR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5" name="Image 4" descr="500px-rubiks_cube_scrambled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32656"/>
            <a:ext cx="1210624" cy="12241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0" name="Picture 2" descr="C:\Users\MASSET\Pictures\success2.jpg"/>
          <p:cNvPicPr>
            <a:picLocks noChangeAspect="1" noChangeArrowheads="1"/>
          </p:cNvPicPr>
          <p:nvPr/>
        </p:nvPicPr>
        <p:blipFill>
          <a:blip r:embed="rId4" cstate="print"/>
          <a:srcRect l="1852" t="5539" r="59201" b="5628"/>
          <a:stretch>
            <a:fillRect/>
          </a:stretch>
        </p:blipFill>
        <p:spPr bwMode="auto">
          <a:xfrm>
            <a:off x="539552" y="1628800"/>
            <a:ext cx="2885243" cy="46785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ZoneTexte 6"/>
          <p:cNvSpPr txBox="1"/>
          <p:nvPr/>
        </p:nvSpPr>
        <p:spPr>
          <a:xfrm>
            <a:off x="3851920" y="2348880"/>
            <a:ext cx="50081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Environ 120 mouvements de résolution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Listes de mouvements et d’ordres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Gère les autres programmes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4000 à 5000 lignes de code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½ seconde pour résoudre le cube</a:t>
            </a:r>
          </a:p>
          <a:p>
            <a:pPr>
              <a:buFont typeface="Wingdings" pitchFamily="2" charset="2"/>
              <a:buChar char="ü"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Fonction de pause, de chronomètre,</a:t>
            </a:r>
          </a:p>
          <a:p>
            <a:r>
              <a:rPr lang="fr-FR" dirty="0" smtClean="0"/>
              <a:t>et d’affichage en temps réel du patron du cube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os-depannage.biz/imgs/sous_categorie/1348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1079">
            <a:off x="8496749" y="-70417"/>
            <a:ext cx="493528" cy="738882"/>
          </a:xfrm>
          <a:prstGeom prst="rect">
            <a:avLst/>
          </a:prstGeom>
          <a:noFill/>
        </p:spPr>
      </p:pic>
      <p:pic>
        <p:nvPicPr>
          <p:cNvPr id="4" name="Image 3" descr="500px-rubiks_cube_scrambled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9075" y="228074"/>
            <a:ext cx="1155308" cy="11682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-151263"/>
            <a:ext cx="7776864" cy="1143000"/>
          </a:xfrm>
        </p:spPr>
        <p:txBody>
          <a:bodyPr>
            <a:noAutofit/>
          </a:bodyPr>
          <a:lstStyle/>
          <a:p>
            <a:pPr algn="r"/>
            <a:r>
              <a:rPr lang="fr-FR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Système de préhension de cube</a:t>
            </a:r>
            <a:endParaRPr lang="fr-FR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8604" y="1216244"/>
            <a:ext cx="8784976" cy="5445968"/>
            <a:chOff x="179512" y="1295400"/>
            <a:chExt cx="8784976" cy="5445968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4139952" y="5661248"/>
              <a:ext cx="864096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4572000" y="5661248"/>
              <a:ext cx="0" cy="108012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427984" y="5949280"/>
              <a:ext cx="288032" cy="576064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1691680" y="6237312"/>
              <a:ext cx="273630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>
              <a:off x="4427984" y="5877272"/>
              <a:ext cx="288032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>
              <a:off x="4427984" y="6597352"/>
              <a:ext cx="288032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4139952" y="4797152"/>
              <a:ext cx="864096" cy="8640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/>
            <p:cNvCxnSpPr>
              <a:stCxn id="35" idx="7"/>
            </p:cNvCxnSpPr>
            <p:nvPr/>
          </p:nvCxnSpPr>
          <p:spPr>
            <a:xfrm flipV="1">
              <a:off x="4877504" y="4505326"/>
              <a:ext cx="351721" cy="41837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>
              <a:stCxn id="35" idx="1"/>
            </p:cNvCxnSpPr>
            <p:nvPr/>
          </p:nvCxnSpPr>
          <p:spPr>
            <a:xfrm flipH="1" flipV="1">
              <a:off x="3851920" y="4509120"/>
              <a:ext cx="414576" cy="414576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3468029" y="5233639"/>
              <a:ext cx="65048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3491880" y="5229200"/>
              <a:ext cx="0" cy="100811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5076056" y="5226206"/>
              <a:ext cx="373173" cy="299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5436096" y="5229200"/>
              <a:ext cx="0" cy="100811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>
              <a:endCxn id="80" idx="4"/>
            </p:cNvCxnSpPr>
            <p:nvPr/>
          </p:nvCxnSpPr>
          <p:spPr>
            <a:xfrm flipV="1">
              <a:off x="1691682" y="3150493"/>
              <a:ext cx="7427" cy="308682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Ellipse 51"/>
            <p:cNvSpPr/>
            <p:nvPr/>
          </p:nvSpPr>
          <p:spPr>
            <a:xfrm>
              <a:off x="3560489" y="4190495"/>
              <a:ext cx="360040" cy="360040"/>
            </a:xfrm>
            <a:prstGeom prst="ellips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53"/>
            <p:cNvCxnSpPr/>
            <p:nvPr/>
          </p:nvCxnSpPr>
          <p:spPr>
            <a:xfrm flipH="1" flipV="1">
              <a:off x="1343026" y="3952875"/>
              <a:ext cx="2199345" cy="3775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llipse 69"/>
            <p:cNvSpPr/>
            <p:nvPr/>
          </p:nvSpPr>
          <p:spPr>
            <a:xfrm>
              <a:off x="963935" y="3746376"/>
              <a:ext cx="360040" cy="36004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1519089" y="2790453"/>
              <a:ext cx="360040" cy="360040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8" name="Connecteur droit 87"/>
            <p:cNvCxnSpPr>
              <a:stCxn id="80" idx="3"/>
            </p:cNvCxnSpPr>
            <p:nvPr/>
          </p:nvCxnSpPr>
          <p:spPr>
            <a:xfrm flipH="1">
              <a:off x="1228725" y="3097766"/>
              <a:ext cx="343091" cy="645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flipH="1">
              <a:off x="1763688" y="1988840"/>
              <a:ext cx="419290" cy="788434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Ellipse 95"/>
            <p:cNvSpPr/>
            <p:nvPr/>
          </p:nvSpPr>
          <p:spPr>
            <a:xfrm>
              <a:off x="2123728" y="1916832"/>
              <a:ext cx="144016" cy="144016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Rectangle à coins arrondis 96"/>
            <p:cNvSpPr/>
            <p:nvPr/>
          </p:nvSpPr>
          <p:spPr>
            <a:xfrm>
              <a:off x="2077375" y="1591444"/>
              <a:ext cx="213958" cy="79208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Connecteur droit 100"/>
            <p:cNvCxnSpPr>
              <a:stCxn id="97" idx="3"/>
              <a:endCxn id="235" idx="1"/>
            </p:cNvCxnSpPr>
            <p:nvPr/>
          </p:nvCxnSpPr>
          <p:spPr>
            <a:xfrm>
              <a:off x="2291333" y="1987488"/>
              <a:ext cx="264443" cy="135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flipH="1">
              <a:off x="3914775" y="1412776"/>
              <a:ext cx="9153" cy="1197074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3914775" y="2600325"/>
              <a:ext cx="247650" cy="15240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V="1">
              <a:off x="3923928" y="1295400"/>
              <a:ext cx="248022" cy="13642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>
              <a:stCxn id="235" idx="2"/>
            </p:cNvCxnSpPr>
            <p:nvPr/>
          </p:nvCxnSpPr>
          <p:spPr>
            <a:xfrm flipH="1">
              <a:off x="2877716" y="2132856"/>
              <a:ext cx="2096" cy="411554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 flipH="1" flipV="1">
              <a:off x="7372350" y="3152775"/>
              <a:ext cx="4562" cy="307920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Ellipse 157"/>
            <p:cNvSpPr/>
            <p:nvPr/>
          </p:nvSpPr>
          <p:spPr>
            <a:xfrm flipH="1">
              <a:off x="5148064" y="4185162"/>
              <a:ext cx="360040" cy="36004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9" name="Connecteur droit 158"/>
            <p:cNvCxnSpPr/>
            <p:nvPr/>
          </p:nvCxnSpPr>
          <p:spPr>
            <a:xfrm flipV="1">
              <a:off x="5514975" y="3947542"/>
              <a:ext cx="2210593" cy="36728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Ellipse 159"/>
            <p:cNvSpPr/>
            <p:nvPr/>
          </p:nvSpPr>
          <p:spPr>
            <a:xfrm flipH="1">
              <a:off x="7744618" y="3741043"/>
              <a:ext cx="360040" cy="360040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Ellipse 160"/>
            <p:cNvSpPr/>
            <p:nvPr/>
          </p:nvSpPr>
          <p:spPr>
            <a:xfrm flipH="1">
              <a:off x="7189464" y="2785120"/>
              <a:ext cx="360040" cy="36004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2" name="Connecteur droit 161"/>
            <p:cNvCxnSpPr>
              <a:stCxn id="161" idx="3"/>
            </p:cNvCxnSpPr>
            <p:nvPr/>
          </p:nvCxnSpPr>
          <p:spPr>
            <a:xfrm>
              <a:off x="7496777" y="3092433"/>
              <a:ext cx="342298" cy="65089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>
              <a:off x="6885615" y="1983507"/>
              <a:ext cx="419290" cy="78843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163"/>
            <p:cNvSpPr/>
            <p:nvPr/>
          </p:nvSpPr>
          <p:spPr>
            <a:xfrm flipH="1">
              <a:off x="6800849" y="1911499"/>
              <a:ext cx="144016" cy="14401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à coins arrondis 164"/>
            <p:cNvSpPr/>
            <p:nvPr/>
          </p:nvSpPr>
          <p:spPr>
            <a:xfrm flipH="1">
              <a:off x="6777260" y="1586111"/>
              <a:ext cx="200589" cy="792088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6" name="Connecteur droit 165"/>
            <p:cNvCxnSpPr>
              <a:stCxn id="165" idx="3"/>
              <a:endCxn id="244" idx="3"/>
            </p:cNvCxnSpPr>
            <p:nvPr/>
          </p:nvCxnSpPr>
          <p:spPr>
            <a:xfrm flipH="1">
              <a:off x="6516241" y="1982155"/>
              <a:ext cx="261019" cy="1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>
              <a:off x="5148068" y="1412776"/>
              <a:ext cx="4957" cy="12065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 flipH="1">
              <a:off x="4942334" y="2604517"/>
              <a:ext cx="211459" cy="122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 flipH="1" flipV="1">
              <a:off x="4924426" y="1314453"/>
              <a:ext cx="235107" cy="1130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>
              <a:stCxn id="244" idx="2"/>
            </p:cNvCxnSpPr>
            <p:nvPr/>
          </p:nvCxnSpPr>
          <p:spPr>
            <a:xfrm flipH="1">
              <a:off x="6183709" y="2126357"/>
              <a:ext cx="8496" cy="4102993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/>
            <p:nvPr/>
          </p:nvCxnSpPr>
          <p:spPr>
            <a:xfrm>
              <a:off x="4716016" y="6237312"/>
              <a:ext cx="2675384" cy="156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Rectangle 209"/>
            <p:cNvSpPr/>
            <p:nvPr/>
          </p:nvSpPr>
          <p:spPr>
            <a:xfrm>
              <a:off x="4027562" y="1485900"/>
              <a:ext cx="1008112" cy="105343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3" name="Connecteur droit 212"/>
            <p:cNvCxnSpPr/>
            <p:nvPr/>
          </p:nvCxnSpPr>
          <p:spPr>
            <a:xfrm>
              <a:off x="5292080" y="6237312"/>
              <a:ext cx="360040" cy="288032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cteur droit 214"/>
            <p:cNvCxnSpPr/>
            <p:nvPr/>
          </p:nvCxnSpPr>
          <p:spPr>
            <a:xfrm>
              <a:off x="5220072" y="6525344"/>
              <a:ext cx="100811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cteur droit 217"/>
            <p:cNvCxnSpPr/>
            <p:nvPr/>
          </p:nvCxnSpPr>
          <p:spPr>
            <a:xfrm flipV="1">
              <a:off x="5292080" y="6525344"/>
              <a:ext cx="144016" cy="1440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cteur droit 218"/>
            <p:cNvCxnSpPr/>
            <p:nvPr/>
          </p:nvCxnSpPr>
          <p:spPr>
            <a:xfrm flipV="1">
              <a:off x="5508104" y="6525344"/>
              <a:ext cx="135632" cy="15240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cteur droit 220"/>
            <p:cNvCxnSpPr/>
            <p:nvPr/>
          </p:nvCxnSpPr>
          <p:spPr>
            <a:xfrm flipV="1">
              <a:off x="5724128" y="6525344"/>
              <a:ext cx="144016" cy="1440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cteur droit 221"/>
            <p:cNvCxnSpPr/>
            <p:nvPr/>
          </p:nvCxnSpPr>
          <p:spPr>
            <a:xfrm flipV="1">
              <a:off x="5940152" y="6525344"/>
              <a:ext cx="144016" cy="144016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Rectangle 234"/>
            <p:cNvSpPr/>
            <p:nvPr/>
          </p:nvSpPr>
          <p:spPr>
            <a:xfrm>
              <a:off x="2555776" y="1844824"/>
              <a:ext cx="648072" cy="28803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cxnSp>
          <p:nvCxnSpPr>
            <p:cNvPr id="237" name="Connecteur droit 236"/>
            <p:cNvCxnSpPr/>
            <p:nvPr/>
          </p:nvCxnSpPr>
          <p:spPr>
            <a:xfrm flipV="1">
              <a:off x="3219450" y="1988840"/>
              <a:ext cx="704478" cy="1885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Rectangle 243"/>
            <p:cNvSpPr/>
            <p:nvPr/>
          </p:nvSpPr>
          <p:spPr>
            <a:xfrm>
              <a:off x="5868169" y="1838325"/>
              <a:ext cx="648072" cy="288032"/>
            </a:xfrm>
            <a:prstGeom prst="rect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cxnSp>
          <p:nvCxnSpPr>
            <p:cNvPr id="249" name="Connecteur droit 248"/>
            <p:cNvCxnSpPr/>
            <p:nvPr/>
          </p:nvCxnSpPr>
          <p:spPr>
            <a:xfrm flipH="1">
              <a:off x="5148064" y="1988840"/>
              <a:ext cx="6930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/>
            <p:cNvCxnSpPr/>
            <p:nvPr/>
          </p:nvCxnSpPr>
          <p:spPr>
            <a:xfrm>
              <a:off x="4365501" y="1480592"/>
              <a:ext cx="2281" cy="103934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/>
            <p:cNvCxnSpPr/>
            <p:nvPr/>
          </p:nvCxnSpPr>
          <p:spPr>
            <a:xfrm>
              <a:off x="4716016" y="1494309"/>
              <a:ext cx="0" cy="1008112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eur droit 291"/>
            <p:cNvCxnSpPr/>
            <p:nvPr/>
          </p:nvCxnSpPr>
          <p:spPr>
            <a:xfrm>
              <a:off x="4017408" y="1828800"/>
              <a:ext cx="1043790" cy="1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/>
            <p:cNvCxnSpPr/>
            <p:nvPr/>
          </p:nvCxnSpPr>
          <p:spPr>
            <a:xfrm>
              <a:off x="3990603" y="2192635"/>
              <a:ext cx="108012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Flèche en arc 300"/>
            <p:cNvSpPr/>
            <p:nvPr/>
          </p:nvSpPr>
          <p:spPr>
            <a:xfrm rot="17402223">
              <a:off x="3642351" y="4461374"/>
              <a:ext cx="1141069" cy="111876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8001454"/>
                <a:gd name="adj5" fmla="val 125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02" name="Flèche en arc 301"/>
            <p:cNvSpPr/>
            <p:nvPr/>
          </p:nvSpPr>
          <p:spPr>
            <a:xfrm rot="10105739" flipV="1">
              <a:off x="3706555" y="4411282"/>
              <a:ext cx="1169789" cy="1091299"/>
            </a:xfrm>
            <a:prstGeom prst="circularArrow">
              <a:avLst>
                <a:gd name="adj1" fmla="val 12500"/>
                <a:gd name="adj2" fmla="val 1208696"/>
                <a:gd name="adj3" fmla="val 20457681"/>
                <a:gd name="adj4" fmla="val 18001454"/>
                <a:gd name="adj5" fmla="val 125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303" name="Connecteur droit 302"/>
            <p:cNvCxnSpPr/>
            <p:nvPr/>
          </p:nvCxnSpPr>
          <p:spPr>
            <a:xfrm flipV="1">
              <a:off x="4086994" y="5589240"/>
              <a:ext cx="144016" cy="144016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Connecteur droit 306"/>
            <p:cNvCxnSpPr/>
            <p:nvPr/>
          </p:nvCxnSpPr>
          <p:spPr>
            <a:xfrm flipH="1" flipV="1">
              <a:off x="4924426" y="5581651"/>
              <a:ext cx="133349" cy="142874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/>
            <p:cNvCxnSpPr/>
            <p:nvPr/>
          </p:nvCxnSpPr>
          <p:spPr>
            <a:xfrm>
              <a:off x="179512" y="3933056"/>
              <a:ext cx="8784976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Double flèche horizontale 1"/>
            <p:cNvSpPr/>
            <p:nvPr/>
          </p:nvSpPr>
          <p:spPr>
            <a:xfrm>
              <a:off x="2866898" y="1497743"/>
              <a:ext cx="801105" cy="262115"/>
            </a:xfrm>
            <a:prstGeom prst="leftRight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os-depannage.biz/imgs/sous_categorie/1348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1079">
            <a:off x="8415743" y="17657"/>
            <a:ext cx="493528" cy="738882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-60282" y="-52685"/>
            <a:ext cx="7776864" cy="1143000"/>
          </a:xfrm>
        </p:spPr>
        <p:txBody>
          <a:bodyPr>
            <a:noAutofit/>
          </a:bodyPr>
          <a:lstStyle/>
          <a:p>
            <a:pPr algn="r"/>
            <a:r>
              <a:rPr lang="fr-F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Précis du système de rotation des faces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1" name="Connecteur droit 70"/>
          <p:cNvCxnSpPr/>
          <p:nvPr/>
        </p:nvCxnSpPr>
        <p:spPr>
          <a:xfrm>
            <a:off x="3986301" y="2940472"/>
            <a:ext cx="267682" cy="2016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>
            <a:off x="4253983" y="3142094"/>
            <a:ext cx="29985" cy="17990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>
            <a:off x="3995936" y="4941168"/>
            <a:ext cx="267682" cy="20162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>
            <a:off x="4253983" y="4049395"/>
            <a:ext cx="187377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V="1">
            <a:off x="4814290" y="5467458"/>
            <a:ext cx="3138867" cy="173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>
            <a:stCxn id="92" idx="2"/>
          </p:cNvCxnSpPr>
          <p:nvPr/>
        </p:nvCxnSpPr>
        <p:spPr>
          <a:xfrm flipH="1">
            <a:off x="4822662" y="4282428"/>
            <a:ext cx="295" cy="11910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4510661" y="3879183"/>
            <a:ext cx="624591" cy="4032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4" name="Connecteur droit 93"/>
          <p:cNvCxnSpPr/>
          <p:nvPr/>
        </p:nvCxnSpPr>
        <p:spPr>
          <a:xfrm>
            <a:off x="4381268" y="3802228"/>
            <a:ext cx="0" cy="5040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>
            <a:off x="5274921" y="3821925"/>
            <a:ext cx="0" cy="50405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>
            <a:off x="6127756" y="3545339"/>
            <a:ext cx="0" cy="100811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6038529" y="3545339"/>
            <a:ext cx="1784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6038529" y="4553451"/>
            <a:ext cx="17845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>
            <a:off x="6038830" y="4607416"/>
            <a:ext cx="1784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6034719" y="4990986"/>
            <a:ext cx="1784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6126480" y="4602480"/>
            <a:ext cx="3810" cy="3848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6138475" y="4793176"/>
            <a:ext cx="1373567" cy="30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>
            <a:off x="6477356" y="4604708"/>
            <a:ext cx="803046" cy="4032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Rectangle à coins arrondis 123"/>
          <p:cNvSpPr/>
          <p:nvPr/>
        </p:nvSpPr>
        <p:spPr>
          <a:xfrm>
            <a:off x="7823075" y="4049395"/>
            <a:ext cx="267682" cy="1108923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9" name="Connecteur droit 128"/>
          <p:cNvCxnSpPr>
            <a:endCxn id="124" idx="2"/>
          </p:cNvCxnSpPr>
          <p:nvPr/>
        </p:nvCxnSpPr>
        <p:spPr>
          <a:xfrm flipV="1">
            <a:off x="7953158" y="5158318"/>
            <a:ext cx="3758" cy="3189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6378140" y="4563223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droit 138"/>
          <p:cNvCxnSpPr/>
          <p:nvPr/>
        </p:nvCxnSpPr>
        <p:spPr>
          <a:xfrm>
            <a:off x="7376939" y="4553451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6891031" y="5020407"/>
            <a:ext cx="6909" cy="4372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5503165" y="5460752"/>
            <a:ext cx="0" cy="5040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 flipV="1">
            <a:off x="5474657" y="5923328"/>
            <a:ext cx="717598" cy="10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Flèche courbée vers le bas 148"/>
          <p:cNvSpPr/>
          <p:nvPr/>
        </p:nvSpPr>
        <p:spPr>
          <a:xfrm>
            <a:off x="2051720" y="1412776"/>
            <a:ext cx="4752528" cy="1728192"/>
          </a:xfrm>
          <a:prstGeom prst="curvedDown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Ellipse 147"/>
          <p:cNvSpPr/>
          <p:nvPr/>
        </p:nvSpPr>
        <p:spPr>
          <a:xfrm>
            <a:off x="1691680" y="3140968"/>
            <a:ext cx="1224136" cy="936104"/>
          </a:xfrm>
          <a:prstGeom prst="ellipse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Rectangle 149"/>
          <p:cNvSpPr/>
          <p:nvPr/>
        </p:nvSpPr>
        <p:spPr>
          <a:xfrm>
            <a:off x="6228184" y="5733256"/>
            <a:ext cx="792088" cy="385442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8" name="Connecteur droit 157"/>
          <p:cNvCxnSpPr/>
          <p:nvPr/>
        </p:nvCxnSpPr>
        <p:spPr>
          <a:xfrm flipV="1">
            <a:off x="7057507" y="5911440"/>
            <a:ext cx="717598" cy="105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Ellipse 158"/>
          <p:cNvSpPr/>
          <p:nvPr/>
        </p:nvSpPr>
        <p:spPr>
          <a:xfrm>
            <a:off x="7866613" y="4509856"/>
            <a:ext cx="185434" cy="1965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>
            <a:endCxn id="159" idx="5"/>
          </p:cNvCxnSpPr>
          <p:nvPr/>
        </p:nvCxnSpPr>
        <p:spPr>
          <a:xfrm flipH="1" flipV="1">
            <a:off x="8024891" y="4677619"/>
            <a:ext cx="363533" cy="407565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 flipH="1" flipV="1">
            <a:off x="8343049" y="5030931"/>
            <a:ext cx="363533" cy="407565"/>
          </a:xfrm>
          <a:prstGeom prst="line">
            <a:avLst/>
          </a:prstGeom>
          <a:ln w="7620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necteur droit 164"/>
          <p:cNvCxnSpPr>
            <a:stCxn id="150" idx="2"/>
          </p:cNvCxnSpPr>
          <p:nvPr/>
        </p:nvCxnSpPr>
        <p:spPr>
          <a:xfrm>
            <a:off x="6624228" y="6118698"/>
            <a:ext cx="7391" cy="22883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cteur droit 167"/>
          <p:cNvCxnSpPr/>
          <p:nvPr/>
        </p:nvCxnSpPr>
        <p:spPr>
          <a:xfrm>
            <a:off x="6084168" y="6381328"/>
            <a:ext cx="100811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cteur droit 168"/>
          <p:cNvCxnSpPr/>
          <p:nvPr/>
        </p:nvCxnSpPr>
        <p:spPr>
          <a:xfrm flipV="1">
            <a:off x="6156176" y="6381328"/>
            <a:ext cx="144016" cy="14401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cteur droit 169"/>
          <p:cNvCxnSpPr/>
          <p:nvPr/>
        </p:nvCxnSpPr>
        <p:spPr>
          <a:xfrm flipV="1">
            <a:off x="6372200" y="6381328"/>
            <a:ext cx="135632" cy="1524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cteur droit 170"/>
          <p:cNvCxnSpPr/>
          <p:nvPr/>
        </p:nvCxnSpPr>
        <p:spPr>
          <a:xfrm flipV="1">
            <a:off x="6588224" y="6381328"/>
            <a:ext cx="144016" cy="14401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flipV="1">
            <a:off x="6804248" y="6381328"/>
            <a:ext cx="144016" cy="14401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500px-rubiks_cube_scrambled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319469"/>
            <a:ext cx="1155308" cy="11682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104" name="Groupe 103"/>
          <p:cNvGrpSpPr/>
          <p:nvPr/>
        </p:nvGrpSpPr>
        <p:grpSpPr>
          <a:xfrm>
            <a:off x="88832" y="3339295"/>
            <a:ext cx="3459981" cy="1933978"/>
            <a:chOff x="179512" y="1295400"/>
            <a:chExt cx="8784976" cy="5445968"/>
          </a:xfrm>
        </p:grpSpPr>
        <p:cxnSp>
          <p:nvCxnSpPr>
            <p:cNvPr id="105" name="Connecteur droit 104"/>
            <p:cNvCxnSpPr/>
            <p:nvPr/>
          </p:nvCxnSpPr>
          <p:spPr>
            <a:xfrm>
              <a:off x="4139952" y="5661248"/>
              <a:ext cx="864096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4572000" y="5661248"/>
              <a:ext cx="0" cy="108012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4427984" y="5949280"/>
              <a:ext cx="288032" cy="57606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3" name="Connecteur droit 112"/>
            <p:cNvCxnSpPr/>
            <p:nvPr/>
          </p:nvCxnSpPr>
          <p:spPr>
            <a:xfrm>
              <a:off x="1691680" y="6237312"/>
              <a:ext cx="273630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>
              <a:off x="4427984" y="5877272"/>
              <a:ext cx="288032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4427984" y="6597352"/>
              <a:ext cx="288032" cy="0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Ellipse 116"/>
            <p:cNvSpPr/>
            <p:nvPr/>
          </p:nvSpPr>
          <p:spPr>
            <a:xfrm>
              <a:off x="4139952" y="4797152"/>
              <a:ext cx="864096" cy="864096"/>
            </a:xfrm>
            <a:prstGeom prst="ellipse">
              <a:avLst/>
            </a:prstGeom>
            <a:noFill/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9" name="Connecteur droit 118"/>
            <p:cNvCxnSpPr>
              <a:stCxn id="117" idx="7"/>
            </p:cNvCxnSpPr>
            <p:nvPr/>
          </p:nvCxnSpPr>
          <p:spPr>
            <a:xfrm flipV="1">
              <a:off x="4877504" y="4505326"/>
              <a:ext cx="351721" cy="41837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>
              <a:stCxn id="117" idx="1"/>
            </p:cNvCxnSpPr>
            <p:nvPr/>
          </p:nvCxnSpPr>
          <p:spPr>
            <a:xfrm flipH="1" flipV="1">
              <a:off x="3851920" y="4509120"/>
              <a:ext cx="414576" cy="414576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flipH="1">
              <a:off x="3468029" y="5233639"/>
              <a:ext cx="650488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3491880" y="5229200"/>
              <a:ext cx="0" cy="10081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flipV="1">
              <a:off x="5076056" y="5226206"/>
              <a:ext cx="373173" cy="299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5436096" y="5229200"/>
              <a:ext cx="0" cy="100811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>
              <a:endCxn id="132" idx="4"/>
            </p:cNvCxnSpPr>
            <p:nvPr/>
          </p:nvCxnSpPr>
          <p:spPr>
            <a:xfrm flipV="1">
              <a:off x="1691682" y="3150493"/>
              <a:ext cx="7427" cy="30868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Ellipse 127"/>
            <p:cNvSpPr/>
            <p:nvPr/>
          </p:nvSpPr>
          <p:spPr>
            <a:xfrm>
              <a:off x="3560489" y="4190495"/>
              <a:ext cx="360040" cy="360040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0" name="Connecteur droit 129"/>
            <p:cNvCxnSpPr/>
            <p:nvPr/>
          </p:nvCxnSpPr>
          <p:spPr>
            <a:xfrm flipH="1" flipV="1">
              <a:off x="1343026" y="3952875"/>
              <a:ext cx="2199345" cy="37751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Ellipse 130"/>
            <p:cNvSpPr/>
            <p:nvPr/>
          </p:nvSpPr>
          <p:spPr>
            <a:xfrm>
              <a:off x="963935" y="3746376"/>
              <a:ext cx="360040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1519089" y="2790453"/>
              <a:ext cx="360040" cy="360040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3" name="Connecteur droit 132"/>
            <p:cNvCxnSpPr>
              <a:stCxn id="132" idx="3"/>
            </p:cNvCxnSpPr>
            <p:nvPr/>
          </p:nvCxnSpPr>
          <p:spPr>
            <a:xfrm flipH="1">
              <a:off x="1228725" y="3097766"/>
              <a:ext cx="343091" cy="645559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 flipH="1">
              <a:off x="1763688" y="1988840"/>
              <a:ext cx="419290" cy="788434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Ellipse 134"/>
            <p:cNvSpPr/>
            <p:nvPr/>
          </p:nvSpPr>
          <p:spPr>
            <a:xfrm>
              <a:off x="2123728" y="1916832"/>
              <a:ext cx="144016" cy="144016"/>
            </a:xfrm>
            <a:prstGeom prst="ellipse">
              <a:avLst/>
            </a:prstGeom>
            <a:solidFill>
              <a:srgbClr val="7030A0"/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6" name="Rectangle à coins arrondis 135"/>
            <p:cNvSpPr/>
            <p:nvPr/>
          </p:nvSpPr>
          <p:spPr>
            <a:xfrm>
              <a:off x="2077375" y="1591444"/>
              <a:ext cx="213958" cy="79208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7" name="Connecteur droit 136"/>
            <p:cNvCxnSpPr>
              <a:stCxn id="136" idx="3"/>
              <a:endCxn id="182" idx="1"/>
            </p:cNvCxnSpPr>
            <p:nvPr/>
          </p:nvCxnSpPr>
          <p:spPr>
            <a:xfrm>
              <a:off x="2291333" y="1987488"/>
              <a:ext cx="264443" cy="135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flipH="1">
              <a:off x="3914775" y="1412776"/>
              <a:ext cx="9153" cy="119707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>
              <a:off x="3914775" y="2600325"/>
              <a:ext cx="247650" cy="15240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flipV="1">
              <a:off x="3923928" y="1295400"/>
              <a:ext cx="248022" cy="13642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>
              <a:stCxn id="182" idx="2"/>
            </p:cNvCxnSpPr>
            <p:nvPr/>
          </p:nvCxnSpPr>
          <p:spPr>
            <a:xfrm flipH="1">
              <a:off x="2877716" y="2132856"/>
              <a:ext cx="2096" cy="411554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 flipV="1">
              <a:off x="7372350" y="3152775"/>
              <a:ext cx="4562" cy="30792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Ellipse 150"/>
            <p:cNvSpPr/>
            <p:nvPr/>
          </p:nvSpPr>
          <p:spPr>
            <a:xfrm flipH="1">
              <a:off x="5148064" y="4185162"/>
              <a:ext cx="360040" cy="3600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2" name="Connecteur droit 151"/>
            <p:cNvCxnSpPr/>
            <p:nvPr/>
          </p:nvCxnSpPr>
          <p:spPr>
            <a:xfrm flipV="1">
              <a:off x="5514975" y="3947542"/>
              <a:ext cx="2210593" cy="367283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lipse 152"/>
            <p:cNvSpPr/>
            <p:nvPr/>
          </p:nvSpPr>
          <p:spPr>
            <a:xfrm flipH="1">
              <a:off x="7744618" y="3741043"/>
              <a:ext cx="360040" cy="36004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Ellipse 153"/>
            <p:cNvSpPr/>
            <p:nvPr/>
          </p:nvSpPr>
          <p:spPr>
            <a:xfrm flipH="1">
              <a:off x="7189464" y="2785120"/>
              <a:ext cx="360040" cy="360040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5" name="Connecteur droit 154"/>
            <p:cNvCxnSpPr>
              <a:stCxn id="154" idx="3"/>
            </p:cNvCxnSpPr>
            <p:nvPr/>
          </p:nvCxnSpPr>
          <p:spPr>
            <a:xfrm>
              <a:off x="7496777" y="3092433"/>
              <a:ext cx="342298" cy="65089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>
              <a:off x="6885615" y="1983507"/>
              <a:ext cx="419290" cy="78843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Ellipse 156"/>
            <p:cNvSpPr/>
            <p:nvPr/>
          </p:nvSpPr>
          <p:spPr>
            <a:xfrm flipH="1">
              <a:off x="6800849" y="1911499"/>
              <a:ext cx="144016" cy="144016"/>
            </a:xfrm>
            <a:prstGeom prst="ellipse">
              <a:avLst/>
            </a:prstGeom>
            <a:solidFill>
              <a:srgbClr val="00B050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Rectangle à coins arrondis 159"/>
            <p:cNvSpPr/>
            <p:nvPr/>
          </p:nvSpPr>
          <p:spPr>
            <a:xfrm flipH="1">
              <a:off x="6777260" y="1586111"/>
              <a:ext cx="200589" cy="79208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2" name="Connecteur droit 161"/>
            <p:cNvCxnSpPr>
              <a:stCxn id="160" idx="3"/>
              <a:endCxn id="184" idx="3"/>
            </p:cNvCxnSpPr>
            <p:nvPr/>
          </p:nvCxnSpPr>
          <p:spPr>
            <a:xfrm flipH="1">
              <a:off x="6516241" y="1982155"/>
              <a:ext cx="261019" cy="1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>
              <a:off x="5148068" y="1412776"/>
              <a:ext cx="4957" cy="12065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flipH="1">
              <a:off x="4942334" y="2604517"/>
              <a:ext cx="211459" cy="1223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flipH="1" flipV="1">
              <a:off x="4924426" y="1314453"/>
              <a:ext cx="235107" cy="1130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>
              <a:stCxn id="184" idx="2"/>
            </p:cNvCxnSpPr>
            <p:nvPr/>
          </p:nvCxnSpPr>
          <p:spPr>
            <a:xfrm flipH="1">
              <a:off x="6183709" y="2126357"/>
              <a:ext cx="8496" cy="410299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/>
            <p:cNvCxnSpPr/>
            <p:nvPr/>
          </p:nvCxnSpPr>
          <p:spPr>
            <a:xfrm>
              <a:off x="4716016" y="6237312"/>
              <a:ext cx="2675384" cy="15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4027562" y="1485900"/>
              <a:ext cx="1008112" cy="1053430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6" name="Connecteur droit 175"/>
            <p:cNvCxnSpPr/>
            <p:nvPr/>
          </p:nvCxnSpPr>
          <p:spPr>
            <a:xfrm>
              <a:off x="5292080" y="6237312"/>
              <a:ext cx="360040" cy="28803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>
              <a:off x="5220072" y="6525344"/>
              <a:ext cx="1008112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cteur droit 177"/>
            <p:cNvCxnSpPr/>
            <p:nvPr/>
          </p:nvCxnSpPr>
          <p:spPr>
            <a:xfrm flipV="1">
              <a:off x="5292080" y="6525344"/>
              <a:ext cx="144016" cy="14401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cteur droit 178"/>
            <p:cNvCxnSpPr/>
            <p:nvPr/>
          </p:nvCxnSpPr>
          <p:spPr>
            <a:xfrm flipV="1">
              <a:off x="5508104" y="6525344"/>
              <a:ext cx="135632" cy="15240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 flipV="1">
              <a:off x="5724128" y="6525344"/>
              <a:ext cx="144016" cy="14401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 flipV="1">
              <a:off x="5940152" y="6525344"/>
              <a:ext cx="144016" cy="14401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/>
            <p:cNvSpPr/>
            <p:nvPr/>
          </p:nvSpPr>
          <p:spPr>
            <a:xfrm>
              <a:off x="2555776" y="1844824"/>
              <a:ext cx="648072" cy="28803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cxnSp>
          <p:nvCxnSpPr>
            <p:cNvPr id="183" name="Connecteur droit 182"/>
            <p:cNvCxnSpPr/>
            <p:nvPr/>
          </p:nvCxnSpPr>
          <p:spPr>
            <a:xfrm flipV="1">
              <a:off x="3219450" y="1988840"/>
              <a:ext cx="704478" cy="188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ectangle 183"/>
            <p:cNvSpPr/>
            <p:nvPr/>
          </p:nvSpPr>
          <p:spPr>
            <a:xfrm>
              <a:off x="5868169" y="1838325"/>
              <a:ext cx="648072" cy="288032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2"/>
                </a:solidFill>
              </a:endParaRPr>
            </a:p>
          </p:txBody>
        </p:sp>
        <p:cxnSp>
          <p:nvCxnSpPr>
            <p:cNvPr id="185" name="Connecteur droit 184"/>
            <p:cNvCxnSpPr/>
            <p:nvPr/>
          </p:nvCxnSpPr>
          <p:spPr>
            <a:xfrm flipH="1">
              <a:off x="5148064" y="1988840"/>
              <a:ext cx="6930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>
              <a:off x="4365501" y="1480592"/>
              <a:ext cx="2281" cy="103934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>
              <a:off x="4716016" y="1494309"/>
              <a:ext cx="0" cy="100811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cteur droit 187"/>
            <p:cNvCxnSpPr/>
            <p:nvPr/>
          </p:nvCxnSpPr>
          <p:spPr>
            <a:xfrm>
              <a:off x="4017408" y="1828800"/>
              <a:ext cx="1043790" cy="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cteur droit 188"/>
            <p:cNvCxnSpPr/>
            <p:nvPr/>
          </p:nvCxnSpPr>
          <p:spPr>
            <a:xfrm>
              <a:off x="3990603" y="2192635"/>
              <a:ext cx="10801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Flèche en arc 189"/>
            <p:cNvSpPr/>
            <p:nvPr/>
          </p:nvSpPr>
          <p:spPr>
            <a:xfrm rot="17402223">
              <a:off x="3642351" y="4461374"/>
              <a:ext cx="1141069" cy="1118767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8001454"/>
                <a:gd name="adj5" fmla="val 12500"/>
              </a:avLst>
            </a:prstGeom>
            <a:ln w="19050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91" name="Flèche en arc 190"/>
            <p:cNvSpPr/>
            <p:nvPr/>
          </p:nvSpPr>
          <p:spPr>
            <a:xfrm rot="10105739" flipV="1">
              <a:off x="3706555" y="4411282"/>
              <a:ext cx="1169789" cy="1091299"/>
            </a:xfrm>
            <a:prstGeom prst="circularArrow">
              <a:avLst>
                <a:gd name="adj1" fmla="val 12500"/>
                <a:gd name="adj2" fmla="val 1208696"/>
                <a:gd name="adj3" fmla="val 20457681"/>
                <a:gd name="adj4" fmla="val 18001454"/>
                <a:gd name="adj5" fmla="val 12500"/>
              </a:avLst>
            </a:prstGeom>
            <a:ln w="19050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cxnSp>
          <p:nvCxnSpPr>
            <p:cNvPr id="192" name="Connecteur droit 191"/>
            <p:cNvCxnSpPr/>
            <p:nvPr/>
          </p:nvCxnSpPr>
          <p:spPr>
            <a:xfrm flipV="1">
              <a:off x="4086994" y="5589240"/>
              <a:ext cx="144016" cy="144016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cteur droit 192"/>
            <p:cNvCxnSpPr/>
            <p:nvPr/>
          </p:nvCxnSpPr>
          <p:spPr>
            <a:xfrm flipH="1" flipV="1">
              <a:off x="4924426" y="5581651"/>
              <a:ext cx="133349" cy="142874"/>
            </a:xfrm>
            <a:prstGeom prst="line">
              <a:avLst/>
            </a:prstGeom>
            <a:ln w="1905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/>
            <p:cNvCxnSpPr/>
            <p:nvPr/>
          </p:nvCxnSpPr>
          <p:spPr>
            <a:xfrm>
              <a:off x="179512" y="3933056"/>
              <a:ext cx="8784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Double flèche horizontale 194"/>
            <p:cNvSpPr/>
            <p:nvPr/>
          </p:nvSpPr>
          <p:spPr>
            <a:xfrm>
              <a:off x="2866898" y="1497743"/>
              <a:ext cx="801105" cy="262115"/>
            </a:xfrm>
            <a:prstGeom prst="leftRightArrow">
              <a:avLst/>
            </a:prstGeom>
            <a:ln w="19050"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" grpId="0" animBg="1"/>
      <p:bldP spid="122" grpId="0" animBg="1"/>
      <p:bldP spid="124" grpId="0" animBg="1"/>
      <p:bldP spid="149" grpId="0" animBg="1"/>
      <p:bldP spid="148" grpId="0" animBg="1"/>
      <p:bldP spid="150" grpId="0" animBg="1"/>
      <p:bldP spid="1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00px-rubiks_cube_scrambled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319469"/>
            <a:ext cx="1155308" cy="116820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2" descr="http://sos-depannage.biz/imgs/sous_categorie/1348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1079">
            <a:off x="8456568" y="17658"/>
            <a:ext cx="493528" cy="738882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-136534" y="506924"/>
            <a:ext cx="7776864" cy="1143000"/>
          </a:xfrm>
          <a:prstGeom prst="rect">
            <a:avLst/>
          </a:prstGeom>
        </p:spPr>
        <p:txBody>
          <a:bodyPr vert="horz" lIns="45720" tIns="0" rIns="45720" bIns="0" anchor="t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Electromécanique</a:t>
            </a:r>
            <a:endParaRPr kumimoji="0" lang="fr-FR" sz="4000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tomblog.fr/wp-content/uploads/2009/10/16f628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07259" y="3221230"/>
            <a:ext cx="735414" cy="838626"/>
          </a:xfrm>
          <a:prstGeom prst="rect">
            <a:avLst/>
          </a:prstGeom>
          <a:noFill/>
        </p:spPr>
      </p:pic>
      <p:pic>
        <p:nvPicPr>
          <p:cNvPr id="12" name="Picture 2" descr="http://tomblog.fr/wp-content/uploads/2009/10/16f628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7519" y="3221230"/>
            <a:ext cx="735414" cy="838626"/>
          </a:xfrm>
          <a:prstGeom prst="rect">
            <a:avLst/>
          </a:prstGeom>
          <a:noFill/>
        </p:spPr>
      </p:pic>
      <p:pic>
        <p:nvPicPr>
          <p:cNvPr id="13" name="Picture 2" descr="http://tomblog.fr/wp-content/uploads/2009/10/16f628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4634" y="3221230"/>
            <a:ext cx="735414" cy="838626"/>
          </a:xfrm>
          <a:prstGeom prst="rect">
            <a:avLst/>
          </a:prstGeom>
          <a:noFill/>
        </p:spPr>
      </p:pic>
      <p:pic>
        <p:nvPicPr>
          <p:cNvPr id="14" name="Picture 2" descr="http://tomblog.fr/wp-content/uploads/2009/10/16f628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749" y="3221230"/>
            <a:ext cx="735414" cy="838626"/>
          </a:xfrm>
          <a:prstGeom prst="rect">
            <a:avLst/>
          </a:prstGeom>
          <a:noFill/>
        </p:spPr>
      </p:pic>
      <p:pic>
        <p:nvPicPr>
          <p:cNvPr id="4102" name="Picture 6" descr="http://idmax.free.fr/Aide/Stepper/Stepper%20Mo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837" y="1774013"/>
            <a:ext cx="1187360" cy="1113780"/>
          </a:xfrm>
          <a:prstGeom prst="rect">
            <a:avLst/>
          </a:prstGeom>
          <a:noFill/>
        </p:spPr>
      </p:pic>
      <p:pic>
        <p:nvPicPr>
          <p:cNvPr id="17" name="Picture 6" descr="http://idmax.free.fr/Aide/Stepper/Stepper%20Mo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774013"/>
            <a:ext cx="1187360" cy="1113780"/>
          </a:xfrm>
          <a:prstGeom prst="rect">
            <a:avLst/>
          </a:prstGeom>
          <a:noFill/>
        </p:spPr>
      </p:pic>
      <p:pic>
        <p:nvPicPr>
          <p:cNvPr id="18" name="Picture 6" descr="http://idmax.free.fr/Aide/Stepper/Stepper%20Mo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0923" y="1774013"/>
            <a:ext cx="1187360" cy="1113780"/>
          </a:xfrm>
          <a:prstGeom prst="rect">
            <a:avLst/>
          </a:prstGeom>
          <a:noFill/>
        </p:spPr>
      </p:pic>
      <p:pic>
        <p:nvPicPr>
          <p:cNvPr id="19" name="Picture 6" descr="http://idmax.free.fr/Aide/Stepper/Stepper%20Mo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8038" y="1774013"/>
            <a:ext cx="1187360" cy="1113780"/>
          </a:xfrm>
          <a:prstGeom prst="rect">
            <a:avLst/>
          </a:prstGeom>
          <a:noFill/>
        </p:spPr>
      </p:pic>
      <p:pic>
        <p:nvPicPr>
          <p:cNvPr id="4104" name="Picture 8" descr="http://www.peekelectronics.co.uk/arduino_prototyping_platform/arduino_peek_larg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5817" y="4523724"/>
            <a:ext cx="3626383" cy="185880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570712" y="4740807"/>
            <a:ext cx="1002836" cy="13748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5V</a:t>
            </a:r>
            <a:r>
              <a:rPr lang="fr-FR" sz="1600" dirty="0" smtClean="0"/>
              <a:t> 6A</a:t>
            </a:r>
            <a:endParaRPr lang="fr-FR" sz="1600" dirty="0"/>
          </a:p>
        </p:txBody>
      </p:sp>
      <p:sp>
        <p:nvSpPr>
          <p:cNvPr id="22" name="Éclair 21"/>
          <p:cNvSpPr/>
          <p:nvPr/>
        </p:nvSpPr>
        <p:spPr>
          <a:xfrm>
            <a:off x="236433" y="4306641"/>
            <a:ext cx="601701" cy="795969"/>
          </a:xfrm>
          <a:prstGeom prst="lightningBol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23"/>
          <p:cNvCxnSpPr>
            <a:stCxn id="21" idx="0"/>
          </p:cNvCxnSpPr>
          <p:nvPr/>
        </p:nvCxnSpPr>
        <p:spPr>
          <a:xfrm flipH="1" flipV="1">
            <a:off x="1059773" y="4092282"/>
            <a:ext cx="12357" cy="6485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1038702" y="4017199"/>
            <a:ext cx="4813615" cy="7236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1840972" y="3800117"/>
            <a:ext cx="0" cy="2894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111230" y="3800117"/>
            <a:ext cx="0" cy="2894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448345" y="3800117"/>
            <a:ext cx="0" cy="2170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785460" y="3800117"/>
            <a:ext cx="0" cy="21708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Flèche vers le haut 34"/>
          <p:cNvSpPr/>
          <p:nvPr/>
        </p:nvSpPr>
        <p:spPr>
          <a:xfrm>
            <a:off x="1974683" y="2714704"/>
            <a:ext cx="401135" cy="57888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haut 35"/>
          <p:cNvSpPr/>
          <p:nvPr/>
        </p:nvSpPr>
        <p:spPr>
          <a:xfrm>
            <a:off x="3311798" y="2714704"/>
            <a:ext cx="401135" cy="57888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vers le haut 36"/>
          <p:cNvSpPr/>
          <p:nvPr/>
        </p:nvSpPr>
        <p:spPr>
          <a:xfrm>
            <a:off x="4648913" y="2714704"/>
            <a:ext cx="401135" cy="57888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haut 37"/>
          <p:cNvSpPr/>
          <p:nvPr/>
        </p:nvSpPr>
        <p:spPr>
          <a:xfrm>
            <a:off x="5986028" y="2714704"/>
            <a:ext cx="401135" cy="578887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haut 38"/>
          <p:cNvSpPr/>
          <p:nvPr/>
        </p:nvSpPr>
        <p:spPr>
          <a:xfrm rot="19336516">
            <a:off x="2380080" y="3527533"/>
            <a:ext cx="401135" cy="1109508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vers le haut 39"/>
          <p:cNvSpPr/>
          <p:nvPr/>
        </p:nvSpPr>
        <p:spPr>
          <a:xfrm>
            <a:off x="3378653" y="3727756"/>
            <a:ext cx="401135" cy="795969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Flèche vers le haut 40"/>
          <p:cNvSpPr/>
          <p:nvPr/>
        </p:nvSpPr>
        <p:spPr>
          <a:xfrm>
            <a:off x="4715768" y="3727756"/>
            <a:ext cx="401135" cy="795969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 rot="2774163">
            <a:off x="5460214" y="3786972"/>
            <a:ext cx="434165" cy="776262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9" name="Picture 6" descr="http://www.brodeurelectronique.com/tutoriaux/servomoteurs/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4285" y="2362334"/>
            <a:ext cx="1640018" cy="19538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1" name="Flèche vers le haut 50"/>
          <p:cNvSpPr/>
          <p:nvPr/>
        </p:nvSpPr>
        <p:spPr>
          <a:xfrm rot="3215961">
            <a:off x="6112063" y="3482777"/>
            <a:ext cx="434165" cy="1710811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6" descr="http://www.brodeurelectronique.com/tutoriaux/servomoteurs/image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5407" y="3440922"/>
            <a:ext cx="1640018" cy="195383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3" name="Flèche vers le haut 52"/>
          <p:cNvSpPr/>
          <p:nvPr/>
        </p:nvSpPr>
        <p:spPr>
          <a:xfrm rot="4730527">
            <a:off x="6461173" y="3948182"/>
            <a:ext cx="434165" cy="1908183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6475468" y="5518429"/>
            <a:ext cx="208823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Boutons poussoirs et </a:t>
            </a:r>
            <a:r>
              <a:rPr lang="fr-FR" dirty="0" err="1" smtClean="0"/>
              <a:t>LEDs</a:t>
            </a:r>
            <a:r>
              <a:rPr lang="fr-FR" dirty="0" smtClean="0"/>
              <a:t> d’état</a:t>
            </a:r>
            <a:endParaRPr lang="fr-FR" dirty="0"/>
          </a:p>
        </p:txBody>
      </p:sp>
      <p:sp>
        <p:nvSpPr>
          <p:cNvPr id="54" name="Flèche vers le haut 53"/>
          <p:cNvSpPr/>
          <p:nvPr/>
        </p:nvSpPr>
        <p:spPr>
          <a:xfrm rot="5749698">
            <a:off x="5855248" y="5322236"/>
            <a:ext cx="434165" cy="884161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 animBg="1"/>
      <p:bldP spid="53" grpId="0" animBg="1"/>
      <p:bldP spid="5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987824" y="485904"/>
            <a:ext cx="6768752" cy="648072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Montage</a:t>
            </a:r>
            <a:endParaRPr lang="fr-FR" sz="4000" b="1" dirty="0">
              <a:latin typeface="+mj-lt"/>
            </a:endParaRPr>
          </a:p>
        </p:txBody>
      </p:sp>
      <p:pic>
        <p:nvPicPr>
          <p:cNvPr id="6" name="Picture 2" descr="http://www.maconnerie-elisabelar.com/IMAGES/LOGO-blueb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16632"/>
            <a:ext cx="904380" cy="764704"/>
          </a:xfrm>
          <a:prstGeom prst="rect">
            <a:avLst/>
          </a:prstGeom>
          <a:noFill/>
        </p:spPr>
      </p:pic>
      <p:pic>
        <p:nvPicPr>
          <p:cNvPr id="8" name="Image 7" descr="500px-rubiks_cube_scrambled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32656"/>
            <a:ext cx="1210624" cy="12241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 t="6883" b="5926"/>
          <a:stretch>
            <a:fillRect/>
          </a:stretch>
        </p:blipFill>
        <p:spPr bwMode="auto">
          <a:xfrm>
            <a:off x="1043608" y="1484784"/>
            <a:ext cx="436059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J:\Machine\IMG_0425.JPG"/>
          <p:cNvPicPr>
            <a:picLocks noChangeAspect="1" noChangeArrowheads="1"/>
          </p:cNvPicPr>
          <p:nvPr/>
        </p:nvPicPr>
        <p:blipFill>
          <a:blip r:embed="rId5" cstate="print"/>
          <a:srcRect t="21301" b="6320"/>
          <a:stretch>
            <a:fillRect/>
          </a:stretch>
        </p:blipFill>
        <p:spPr bwMode="auto">
          <a:xfrm>
            <a:off x="4067944" y="4221088"/>
            <a:ext cx="4168687" cy="225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ZoneTexte 10"/>
          <p:cNvSpPr txBox="1"/>
          <p:nvPr/>
        </p:nvSpPr>
        <p:spPr>
          <a:xfrm>
            <a:off x="5364088" y="2420888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Soudure des éléments </a:t>
            </a:r>
          </a:p>
          <a:p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 commande de la machine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3648" y="4941168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Réalisation des liaisons</a:t>
            </a:r>
          </a:p>
          <a:p>
            <a:pPr algn="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électriques entre les</a:t>
            </a:r>
          </a:p>
          <a:p>
            <a:pPr algn="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cartes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2380</TotalTime>
  <Words>204</Words>
  <Application>Microsoft Office PowerPoint</Application>
  <PresentationFormat>Affichage à l'écran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Parallaxe</vt:lpstr>
      <vt:lpstr>RUBIK’Solver</vt:lpstr>
      <vt:lpstr>Informations générales</vt:lpstr>
      <vt:lpstr>Présentation PowerPoint</vt:lpstr>
      <vt:lpstr>Présentation PowerPoint</vt:lpstr>
      <vt:lpstr>Présentation PowerPoint</vt:lpstr>
      <vt:lpstr>Système de préhension de cube</vt:lpstr>
      <vt:lpstr>Précis du système de rotation des faces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RUBIK’Solver</dc:title>
  <dc:creator>MASSET</dc:creator>
  <cp:lastModifiedBy>Pierre-Alexandre MASSET</cp:lastModifiedBy>
  <cp:revision>460</cp:revision>
  <dcterms:created xsi:type="dcterms:W3CDTF">2013-03-17T20:10:34Z</dcterms:created>
  <dcterms:modified xsi:type="dcterms:W3CDTF">2013-05-20T12:09:30Z</dcterms:modified>
</cp:coreProperties>
</file>