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E5925-AA98-45EA-B0F6-F77D6DF8F109}" type="doc">
      <dgm:prSet loTypeId="urn:microsoft.com/office/officeart/2005/8/layout/StepDown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1BBB5F4-ABEC-490C-9401-8A14F858B923}">
      <dgm:prSet phldrT="[Texte]"/>
      <dgm:spPr/>
      <dgm:t>
        <a:bodyPr/>
        <a:lstStyle/>
        <a:p>
          <a:r>
            <a:rPr lang="fr-FR" dirty="0" smtClean="0"/>
            <a:t>Prise des 6 photos</a:t>
          </a:r>
          <a:endParaRPr lang="fr-FR" dirty="0"/>
        </a:p>
      </dgm:t>
    </dgm:pt>
    <dgm:pt modelId="{28656385-77B4-42B8-903F-30E934F0292F}" type="parTrans" cxnId="{5485A02B-BD2C-4110-9E52-73CA8E856645}">
      <dgm:prSet/>
      <dgm:spPr/>
      <dgm:t>
        <a:bodyPr/>
        <a:lstStyle/>
        <a:p>
          <a:endParaRPr lang="fr-FR"/>
        </a:p>
      </dgm:t>
    </dgm:pt>
    <dgm:pt modelId="{0C154F20-7428-41E3-A5C4-5786FF5CFE81}" type="sibTrans" cxnId="{5485A02B-BD2C-4110-9E52-73CA8E856645}">
      <dgm:prSet/>
      <dgm:spPr/>
      <dgm:t>
        <a:bodyPr/>
        <a:lstStyle/>
        <a:p>
          <a:endParaRPr lang="fr-FR"/>
        </a:p>
      </dgm:t>
    </dgm:pt>
    <dgm:pt modelId="{83C0B7EF-465B-4A0C-AAA0-D1DCFDD4B4BB}">
      <dgm:prSet phldrT="[Texte]"/>
      <dgm:spPr/>
      <dgm:t>
        <a:bodyPr/>
        <a:lstStyle/>
        <a:p>
          <a:r>
            <a:rPr lang="fr-FR" dirty="0" smtClean="0"/>
            <a:t>Prise des plages de couleur</a:t>
          </a:r>
          <a:endParaRPr lang="fr-FR" dirty="0"/>
        </a:p>
      </dgm:t>
    </dgm:pt>
    <dgm:pt modelId="{8CCD6272-EF54-4A7F-B4CA-083E45E4771F}" type="parTrans" cxnId="{3B9A1E10-D90F-4F3D-9161-E808A0B9E6C1}">
      <dgm:prSet/>
      <dgm:spPr/>
      <dgm:t>
        <a:bodyPr/>
        <a:lstStyle/>
        <a:p>
          <a:endParaRPr lang="fr-FR"/>
        </a:p>
      </dgm:t>
    </dgm:pt>
    <dgm:pt modelId="{953F5642-3A50-4B5D-BF49-32A853F6ED4B}" type="sibTrans" cxnId="{3B9A1E10-D90F-4F3D-9161-E808A0B9E6C1}">
      <dgm:prSet/>
      <dgm:spPr/>
      <dgm:t>
        <a:bodyPr/>
        <a:lstStyle/>
        <a:p>
          <a:endParaRPr lang="fr-FR"/>
        </a:p>
      </dgm:t>
    </dgm:pt>
    <dgm:pt modelId="{024F93C6-05E1-4603-910A-916EFCDA692F}">
      <dgm:prSet phldrT="[Texte]"/>
      <dgm:spPr/>
      <dgm:t>
        <a:bodyPr/>
        <a:lstStyle/>
        <a:p>
          <a:r>
            <a:rPr lang="fr-FR" dirty="0" smtClean="0"/>
            <a:t>Comparaison et déductions spatiales</a:t>
          </a:r>
          <a:endParaRPr lang="fr-FR" dirty="0"/>
        </a:p>
      </dgm:t>
    </dgm:pt>
    <dgm:pt modelId="{650F3DBB-90A7-45FE-BEDF-29156DC5899A}" type="parTrans" cxnId="{C2578227-4F83-4895-AC04-310212B4A281}">
      <dgm:prSet/>
      <dgm:spPr/>
      <dgm:t>
        <a:bodyPr/>
        <a:lstStyle/>
        <a:p>
          <a:endParaRPr lang="fr-FR"/>
        </a:p>
      </dgm:t>
    </dgm:pt>
    <dgm:pt modelId="{5D399093-5D9B-4DD8-979C-52E77C94BCBE}" type="sibTrans" cxnId="{C2578227-4F83-4895-AC04-310212B4A281}">
      <dgm:prSet/>
      <dgm:spPr/>
      <dgm:t>
        <a:bodyPr/>
        <a:lstStyle/>
        <a:p>
          <a:endParaRPr lang="fr-FR"/>
        </a:p>
      </dgm:t>
    </dgm:pt>
    <dgm:pt modelId="{66EDF33E-205E-402C-B516-C21DFACC6CA1}" type="pres">
      <dgm:prSet presAssocID="{500E5925-AA98-45EA-B0F6-F77D6DF8F10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1C80ADE-3208-4BF8-A9C4-AA1C7599F842}" type="pres">
      <dgm:prSet presAssocID="{B1BBB5F4-ABEC-490C-9401-8A14F858B923}" presName="composite" presStyleCnt="0"/>
      <dgm:spPr/>
    </dgm:pt>
    <dgm:pt modelId="{01A6C9DF-4626-40D9-B762-A9E85CC4C2B0}" type="pres">
      <dgm:prSet presAssocID="{B1BBB5F4-ABEC-490C-9401-8A14F858B923}" presName="bentUpArrow1" presStyleLbl="alignImgPlace1" presStyleIdx="0" presStyleCnt="2"/>
      <dgm:spPr/>
    </dgm:pt>
    <dgm:pt modelId="{B4BA0E08-F6F4-481A-9E0F-3901399A75AD}" type="pres">
      <dgm:prSet presAssocID="{B1BBB5F4-ABEC-490C-9401-8A14F858B92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6BC14B-14A5-49EE-AB52-538F9ABA8D72}" type="pres">
      <dgm:prSet presAssocID="{B1BBB5F4-ABEC-490C-9401-8A14F858B923}" presName="ChildText" presStyleLbl="revTx" presStyleIdx="0" presStyleCnt="2" custScaleX="100431" custScaleY="101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4B8274-BDDD-4121-B2FF-B06FCE48CE52}" type="pres">
      <dgm:prSet presAssocID="{0C154F20-7428-41E3-A5C4-5786FF5CFE81}" presName="sibTrans" presStyleCnt="0"/>
      <dgm:spPr/>
    </dgm:pt>
    <dgm:pt modelId="{80889941-E89F-4806-B7F5-C6F83A0903F4}" type="pres">
      <dgm:prSet presAssocID="{83C0B7EF-465B-4A0C-AAA0-D1DCFDD4B4BB}" presName="composite" presStyleCnt="0"/>
      <dgm:spPr/>
    </dgm:pt>
    <dgm:pt modelId="{1BB600BD-8E4C-48B2-92BB-4B659D230C82}" type="pres">
      <dgm:prSet presAssocID="{83C0B7EF-465B-4A0C-AAA0-D1DCFDD4B4BB}" presName="bentUpArrow1" presStyleLbl="alignImgPlace1" presStyleIdx="1" presStyleCnt="2"/>
      <dgm:spPr/>
    </dgm:pt>
    <dgm:pt modelId="{E5E5FCD1-94B4-44CA-A4F4-7C8A0F774FA7}" type="pres">
      <dgm:prSet presAssocID="{83C0B7EF-465B-4A0C-AAA0-D1DCFDD4B4B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D8EA1D-B3C6-4FA7-8766-203EB87B5727}" type="pres">
      <dgm:prSet presAssocID="{83C0B7EF-465B-4A0C-AAA0-D1DCFDD4B4BB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102B1E-237F-4DE0-A41E-FF83A3579750}" type="pres">
      <dgm:prSet presAssocID="{953F5642-3A50-4B5D-BF49-32A853F6ED4B}" presName="sibTrans" presStyleCnt="0"/>
      <dgm:spPr/>
    </dgm:pt>
    <dgm:pt modelId="{4A74CEF6-12D2-4A62-A5A1-2751820000F0}" type="pres">
      <dgm:prSet presAssocID="{024F93C6-05E1-4603-910A-916EFCDA692F}" presName="composite" presStyleCnt="0"/>
      <dgm:spPr/>
    </dgm:pt>
    <dgm:pt modelId="{22357155-3A67-4616-9C32-07C0647F4E7D}" type="pres">
      <dgm:prSet presAssocID="{024F93C6-05E1-4603-910A-916EFCDA692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14050F9-D97D-4DD1-B534-E1DEB47FF4A4}" type="presOf" srcId="{B1BBB5F4-ABEC-490C-9401-8A14F858B923}" destId="{B4BA0E08-F6F4-481A-9E0F-3901399A75AD}" srcOrd="0" destOrd="0" presId="urn:microsoft.com/office/officeart/2005/8/layout/StepDownProcess"/>
    <dgm:cxn modelId="{1DE04228-F960-4A6D-A45C-A0C168A0C068}" type="presOf" srcId="{500E5925-AA98-45EA-B0F6-F77D6DF8F109}" destId="{66EDF33E-205E-402C-B516-C21DFACC6CA1}" srcOrd="0" destOrd="0" presId="urn:microsoft.com/office/officeart/2005/8/layout/StepDownProcess"/>
    <dgm:cxn modelId="{5485A02B-BD2C-4110-9E52-73CA8E856645}" srcId="{500E5925-AA98-45EA-B0F6-F77D6DF8F109}" destId="{B1BBB5F4-ABEC-490C-9401-8A14F858B923}" srcOrd="0" destOrd="0" parTransId="{28656385-77B4-42B8-903F-30E934F0292F}" sibTransId="{0C154F20-7428-41E3-A5C4-5786FF5CFE81}"/>
    <dgm:cxn modelId="{3B9A1E10-D90F-4F3D-9161-E808A0B9E6C1}" srcId="{500E5925-AA98-45EA-B0F6-F77D6DF8F109}" destId="{83C0B7EF-465B-4A0C-AAA0-D1DCFDD4B4BB}" srcOrd="1" destOrd="0" parTransId="{8CCD6272-EF54-4A7F-B4CA-083E45E4771F}" sibTransId="{953F5642-3A50-4B5D-BF49-32A853F6ED4B}"/>
    <dgm:cxn modelId="{EC06D1C6-EA68-4DF2-8E12-16E415F7C605}" type="presOf" srcId="{83C0B7EF-465B-4A0C-AAA0-D1DCFDD4B4BB}" destId="{E5E5FCD1-94B4-44CA-A4F4-7C8A0F774FA7}" srcOrd="0" destOrd="0" presId="urn:microsoft.com/office/officeart/2005/8/layout/StepDownProcess"/>
    <dgm:cxn modelId="{C2578227-4F83-4895-AC04-310212B4A281}" srcId="{500E5925-AA98-45EA-B0F6-F77D6DF8F109}" destId="{024F93C6-05E1-4603-910A-916EFCDA692F}" srcOrd="2" destOrd="0" parTransId="{650F3DBB-90A7-45FE-BEDF-29156DC5899A}" sibTransId="{5D399093-5D9B-4DD8-979C-52E77C94BCBE}"/>
    <dgm:cxn modelId="{4ABB800B-E7F5-49DD-9D7B-6AEEFCD27683}" type="presOf" srcId="{024F93C6-05E1-4603-910A-916EFCDA692F}" destId="{22357155-3A67-4616-9C32-07C0647F4E7D}" srcOrd="0" destOrd="0" presId="urn:microsoft.com/office/officeart/2005/8/layout/StepDownProcess"/>
    <dgm:cxn modelId="{046C47DA-8FE7-4462-B0AE-497BE5F1BE05}" type="presParOf" srcId="{66EDF33E-205E-402C-B516-C21DFACC6CA1}" destId="{31C80ADE-3208-4BF8-A9C4-AA1C7599F842}" srcOrd="0" destOrd="0" presId="urn:microsoft.com/office/officeart/2005/8/layout/StepDownProcess"/>
    <dgm:cxn modelId="{82D382DB-95AA-417D-9209-411CA7677765}" type="presParOf" srcId="{31C80ADE-3208-4BF8-A9C4-AA1C7599F842}" destId="{01A6C9DF-4626-40D9-B762-A9E85CC4C2B0}" srcOrd="0" destOrd="0" presId="urn:microsoft.com/office/officeart/2005/8/layout/StepDownProcess"/>
    <dgm:cxn modelId="{307AA042-3B30-4651-80FC-48F694F8E39B}" type="presParOf" srcId="{31C80ADE-3208-4BF8-A9C4-AA1C7599F842}" destId="{B4BA0E08-F6F4-481A-9E0F-3901399A75AD}" srcOrd="1" destOrd="0" presId="urn:microsoft.com/office/officeart/2005/8/layout/StepDownProcess"/>
    <dgm:cxn modelId="{C283B598-3763-412D-BDC6-F86D21FCF704}" type="presParOf" srcId="{31C80ADE-3208-4BF8-A9C4-AA1C7599F842}" destId="{AD6BC14B-14A5-49EE-AB52-538F9ABA8D72}" srcOrd="2" destOrd="0" presId="urn:microsoft.com/office/officeart/2005/8/layout/StepDownProcess"/>
    <dgm:cxn modelId="{B3EF5107-646B-4AFB-A8DA-6D62D45B1CE3}" type="presParOf" srcId="{66EDF33E-205E-402C-B516-C21DFACC6CA1}" destId="{684B8274-BDDD-4121-B2FF-B06FCE48CE52}" srcOrd="1" destOrd="0" presId="urn:microsoft.com/office/officeart/2005/8/layout/StepDownProcess"/>
    <dgm:cxn modelId="{7B7E96F8-DBAE-4DAC-858A-99F8A903C267}" type="presParOf" srcId="{66EDF33E-205E-402C-B516-C21DFACC6CA1}" destId="{80889941-E89F-4806-B7F5-C6F83A0903F4}" srcOrd="2" destOrd="0" presId="urn:microsoft.com/office/officeart/2005/8/layout/StepDownProcess"/>
    <dgm:cxn modelId="{0FF9197B-4EA1-48C9-87FA-DADECC114816}" type="presParOf" srcId="{80889941-E89F-4806-B7F5-C6F83A0903F4}" destId="{1BB600BD-8E4C-48B2-92BB-4B659D230C82}" srcOrd="0" destOrd="0" presId="urn:microsoft.com/office/officeart/2005/8/layout/StepDownProcess"/>
    <dgm:cxn modelId="{42A269B9-4FED-489A-B8B8-2804A59489FF}" type="presParOf" srcId="{80889941-E89F-4806-B7F5-C6F83A0903F4}" destId="{E5E5FCD1-94B4-44CA-A4F4-7C8A0F774FA7}" srcOrd="1" destOrd="0" presId="urn:microsoft.com/office/officeart/2005/8/layout/StepDownProcess"/>
    <dgm:cxn modelId="{2FA5DBC0-A056-42D6-ABD3-D7E9FCD9FD2F}" type="presParOf" srcId="{80889941-E89F-4806-B7F5-C6F83A0903F4}" destId="{B1D8EA1D-B3C6-4FA7-8766-203EB87B5727}" srcOrd="2" destOrd="0" presId="urn:microsoft.com/office/officeart/2005/8/layout/StepDownProcess"/>
    <dgm:cxn modelId="{F25076D4-0476-4EF3-B8CB-FA515C3E334B}" type="presParOf" srcId="{66EDF33E-205E-402C-B516-C21DFACC6CA1}" destId="{CF102B1E-237F-4DE0-A41E-FF83A3579750}" srcOrd="3" destOrd="0" presId="urn:microsoft.com/office/officeart/2005/8/layout/StepDownProcess"/>
    <dgm:cxn modelId="{97CA82E5-1C1F-4742-ACE1-A5A3C2352644}" type="presParOf" srcId="{66EDF33E-205E-402C-B516-C21DFACC6CA1}" destId="{4A74CEF6-12D2-4A62-A5A1-2751820000F0}" srcOrd="4" destOrd="0" presId="urn:microsoft.com/office/officeart/2005/8/layout/StepDownProcess"/>
    <dgm:cxn modelId="{6183854D-F05D-445C-BBE6-F0BDAC370622}" type="presParOf" srcId="{4A74CEF6-12D2-4A62-A5A1-2751820000F0}" destId="{22357155-3A67-4616-9C32-07C0647F4E7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6C9DF-4626-40D9-B762-A9E85CC4C2B0}">
      <dsp:nvSpPr>
        <dsp:cNvPr id="0" name=""/>
        <dsp:cNvSpPr/>
      </dsp:nvSpPr>
      <dsp:spPr>
        <a:xfrm rot="5400000">
          <a:off x="2966474" y="1305201"/>
          <a:ext cx="1154338" cy="13141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A0E08-F6F4-481A-9E0F-3901399A75AD}">
      <dsp:nvSpPr>
        <dsp:cNvPr id="0" name=""/>
        <dsp:cNvSpPr/>
      </dsp:nvSpPr>
      <dsp:spPr>
        <a:xfrm>
          <a:off x="2660644" y="25594"/>
          <a:ext cx="1943226" cy="136019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Prise des 6 photos</a:t>
          </a:r>
          <a:endParaRPr lang="fr-FR" sz="2200" kern="1200" dirty="0"/>
        </a:p>
      </dsp:txBody>
      <dsp:txXfrm>
        <a:off x="2727055" y="92005"/>
        <a:ext cx="1810404" cy="1227373"/>
      </dsp:txXfrm>
    </dsp:sp>
    <dsp:sp modelId="{AD6BC14B-14A5-49EE-AB52-538F9ABA8D72}">
      <dsp:nvSpPr>
        <dsp:cNvPr id="0" name=""/>
        <dsp:cNvSpPr/>
      </dsp:nvSpPr>
      <dsp:spPr>
        <a:xfrm>
          <a:off x="4600825" y="144716"/>
          <a:ext cx="1419409" cy="1120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600BD-8E4C-48B2-92BB-4B659D230C82}">
      <dsp:nvSpPr>
        <dsp:cNvPr id="0" name=""/>
        <dsp:cNvSpPr/>
      </dsp:nvSpPr>
      <dsp:spPr>
        <a:xfrm rot="5400000">
          <a:off x="4579077" y="2833150"/>
          <a:ext cx="1154338" cy="13141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5FCD1-94B4-44CA-A4F4-7C8A0F774FA7}">
      <dsp:nvSpPr>
        <dsp:cNvPr id="0" name=""/>
        <dsp:cNvSpPr/>
      </dsp:nvSpPr>
      <dsp:spPr>
        <a:xfrm>
          <a:off x="4273247" y="1553542"/>
          <a:ext cx="1943226" cy="136019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Prise des plages de couleur</a:t>
          </a:r>
          <a:endParaRPr lang="fr-FR" sz="2200" kern="1200" dirty="0"/>
        </a:p>
      </dsp:txBody>
      <dsp:txXfrm>
        <a:off x="4339658" y="1619953"/>
        <a:ext cx="1810404" cy="1227373"/>
      </dsp:txXfrm>
    </dsp:sp>
    <dsp:sp modelId="{B1D8EA1D-B3C6-4FA7-8766-203EB87B5727}">
      <dsp:nvSpPr>
        <dsp:cNvPr id="0" name=""/>
        <dsp:cNvSpPr/>
      </dsp:nvSpPr>
      <dsp:spPr>
        <a:xfrm>
          <a:off x="6216474" y="1683268"/>
          <a:ext cx="1413317" cy="109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57155-3A67-4616-9C32-07C0647F4E7D}">
      <dsp:nvSpPr>
        <dsp:cNvPr id="0" name=""/>
        <dsp:cNvSpPr/>
      </dsp:nvSpPr>
      <dsp:spPr>
        <a:xfrm>
          <a:off x="5885850" y="3081491"/>
          <a:ext cx="1943226" cy="136019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Comparaison et déductions spatiales</a:t>
          </a:r>
          <a:endParaRPr lang="fr-FR" sz="2200" kern="1200" dirty="0"/>
        </a:p>
      </dsp:txBody>
      <dsp:txXfrm>
        <a:off x="5952261" y="3147902"/>
        <a:ext cx="1810404" cy="1227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0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2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5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4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4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8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41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1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8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8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1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4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1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4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3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7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74189" y="1380068"/>
            <a:ext cx="8828834" cy="2616199"/>
          </a:xfrm>
        </p:spPr>
        <p:txBody>
          <a:bodyPr/>
          <a:lstStyle/>
          <a:p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PROJET SI : RUBIK’Solver</a:t>
            </a: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15378" y="3918629"/>
            <a:ext cx="6987645" cy="1388534"/>
          </a:xfrm>
        </p:spPr>
        <p:txBody>
          <a:bodyPr/>
          <a:lstStyle/>
          <a:p>
            <a:r>
              <a:rPr lang="fr-FR" i="1" dirty="0"/>
              <a:t>Conception, modélisation et réalisation d’une machine qui résout le Rubik’s Cube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27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6839" y="383875"/>
            <a:ext cx="10018713" cy="1752599"/>
          </a:xfrm>
        </p:spPr>
        <p:txBody>
          <a:bodyPr>
            <a:normAutofit/>
          </a:bodyPr>
          <a:lstStyle/>
          <a:p>
            <a:r>
              <a:rPr lang="fr-FR" sz="48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PRESENTATION GENERALE</a:t>
            </a:r>
            <a:endParaRPr lang="fr-FR" sz="48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4" descr="http://chronomaton.fr/wp-content/uploads/2012/11/rubi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t="-1" b="-3002"/>
          <a:stretch/>
        </p:blipFill>
        <p:spPr bwMode="auto">
          <a:xfrm flipH="1">
            <a:off x="7919048" y="2419478"/>
            <a:ext cx="2976114" cy="320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File:Rubik's cube.sv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9732" y="2438399"/>
            <a:ext cx="2993368" cy="32008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èche droite rayée 6"/>
          <p:cNvSpPr/>
          <p:nvPr/>
        </p:nvSpPr>
        <p:spPr>
          <a:xfrm>
            <a:off x="5740878" y="3416060"/>
            <a:ext cx="1630392" cy="1207698"/>
          </a:xfrm>
          <a:prstGeom prst="stripedRightArrow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95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74093" y="237226"/>
            <a:ext cx="10018713" cy="1752599"/>
          </a:xfrm>
        </p:spPr>
        <p:txBody>
          <a:bodyPr>
            <a:normAutofit/>
          </a:bodyPr>
          <a:lstStyle/>
          <a:p>
            <a:r>
              <a:rPr lang="fr-FR" sz="48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CAHIER DES CHARGES</a:t>
            </a:r>
            <a:endParaRPr lang="fr-FR" sz="48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73964"/>
              </p:ext>
            </p:extLst>
          </p:nvPr>
        </p:nvGraphicFramePr>
        <p:xfrm>
          <a:off x="2303252" y="1725281"/>
          <a:ext cx="9057735" cy="415964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406400" dist="342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04133"/>
                <a:gridCol w="3212841"/>
                <a:gridCol w="1605422"/>
                <a:gridCol w="1835339"/>
              </a:tblGrid>
              <a:tr h="197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FONCTIONS</a:t>
                      </a:r>
                      <a:endParaRPr lang="fr-FR" sz="105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CRITERES</a:t>
                      </a:r>
                      <a:endParaRPr lang="fr-FR" sz="105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NIVEAU</a:t>
                      </a:r>
                      <a:endParaRPr lang="fr-FR" sz="105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FLEXIBILITE</a:t>
                      </a:r>
                      <a:endParaRPr lang="fr-FR" sz="105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/>
                </a:tc>
              </a:tr>
              <a:tr h="725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FP1 : Résoudre le Rubik’s Cube automatiquement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C1 : Automatisation de la résolution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C2 : Pouvoir le résoudre à partir de n’importe quel mélange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Complète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100%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F0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F0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</a:tr>
              <a:tr h="370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FC1 : Contrôler la machine par ordinateur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C1 : Interface utilisateur simple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100% intuitive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F1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</a:tr>
              <a:tr h="396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FC2 : S’adapter à la taille standard d’un cube</a:t>
                      </a:r>
                      <a:endParaRPr lang="fr-FR" sz="105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>
                          <a:effectLst/>
                        </a:rPr>
                        <a:t>C1 : Cube de production officielle</a:t>
                      </a:r>
                      <a:endParaRPr lang="fr-FR" sz="105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>
                          <a:effectLst/>
                        </a:rPr>
                        <a:t>5.7cm ± 1mm</a:t>
                      </a:r>
                      <a:endParaRPr lang="fr-FR" sz="105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>
                          <a:effectLst/>
                        </a:rPr>
                        <a:t>F0</a:t>
                      </a:r>
                      <a:endParaRPr lang="fr-FR" sz="105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</a:tr>
              <a:tr h="359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FC3 : Réduire le temps de résolution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C1 : Temps moyen de résolution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2 min ± 30 sec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F2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</a:tr>
              <a:tr h="359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FC4 : Respecter les normes de sécurité</a:t>
                      </a:r>
                      <a:endParaRPr lang="fr-FR" sz="105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>
                          <a:effectLst/>
                        </a:rPr>
                        <a:t>C1 : Normes en vigueur</a:t>
                      </a:r>
                      <a:endParaRPr lang="fr-FR" sz="105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>
                          <a:effectLst/>
                        </a:rPr>
                        <a:t>100%</a:t>
                      </a:r>
                      <a:endParaRPr lang="fr-FR" sz="1050" i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>
                          <a:effectLst/>
                        </a:rPr>
                        <a:t>F0</a:t>
                      </a:r>
                      <a:endParaRPr lang="fr-FR" sz="1050" i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</a:tr>
              <a:tr h="546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FC5 : Ne pas polluer et limiter les coûts</a:t>
                      </a:r>
                      <a:endParaRPr lang="fr-FR" sz="105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>
                          <a:effectLst/>
                        </a:rPr>
                        <a:t>C1 : Utiliser des matériaux de récupération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>
                          <a:effectLst/>
                        </a:rPr>
                        <a:t>C2 : Utiliser des matériaux non polluants</a:t>
                      </a:r>
                      <a:endParaRPr lang="fr-FR" sz="105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>
                          <a:effectLst/>
                        </a:rPr>
                        <a:t>60% ± 10%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 smtClean="0">
                          <a:effectLst/>
                        </a:rPr>
                        <a:t>60</a:t>
                      </a:r>
                      <a:r>
                        <a:rPr lang="fr-FR" sz="1050" i="1" dirty="0">
                          <a:effectLst/>
                        </a:rPr>
                        <a:t>% ±10%</a:t>
                      </a:r>
                      <a:endParaRPr lang="fr-FR" sz="105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>
                          <a:effectLst/>
                        </a:rPr>
                        <a:t>F2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>
                          <a:effectLst/>
                        </a:rPr>
                        <a:t> </a:t>
                      </a:r>
                      <a:r>
                        <a:rPr lang="fr-FR" sz="1050" i="1" dirty="0" smtClean="0">
                          <a:effectLst/>
                        </a:rPr>
                        <a:t>F2</a:t>
                      </a:r>
                      <a:endParaRPr lang="fr-FR" sz="105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</a:tr>
              <a:tr h="483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FC6 : Etre facilement transportable</a:t>
                      </a:r>
                      <a:endParaRPr lang="fr-FR" sz="105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>
                          <a:effectLst/>
                        </a:rPr>
                        <a:t>C1 : Dimensions extérieures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 smtClean="0">
                          <a:effectLst/>
                        </a:rPr>
                        <a:t>C2</a:t>
                      </a:r>
                      <a:r>
                        <a:rPr lang="fr-FR" sz="1050" i="1" dirty="0">
                          <a:effectLst/>
                        </a:rPr>
                        <a:t> : Masse maximale</a:t>
                      </a:r>
                      <a:endParaRPr lang="fr-FR" sz="105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>
                          <a:effectLst/>
                        </a:rPr>
                        <a:t>L = l = h = 60 (mm) ± 10%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>
                          <a:effectLst/>
                        </a:rPr>
                        <a:t>10kg</a:t>
                      </a:r>
                      <a:endParaRPr lang="fr-FR" sz="105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>
                          <a:effectLst/>
                        </a:rPr>
                        <a:t>F2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>
                          <a:effectLst/>
                        </a:rPr>
                        <a:t> </a:t>
                      </a:r>
                      <a:r>
                        <a:rPr lang="fr-FR" sz="1050" i="1" dirty="0" smtClean="0">
                          <a:effectLst/>
                        </a:rPr>
                        <a:t>F2</a:t>
                      </a:r>
                      <a:endParaRPr lang="fr-FR" sz="1050" i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</a:tr>
              <a:tr h="359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FC7 : Communiquer avec l’électronique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>
                          <a:effectLst/>
                        </a:rPr>
                        <a:t>C1 : Liaison matérielle</a:t>
                      </a:r>
                      <a:endParaRPr lang="fr-FR" sz="105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>
                          <a:effectLst/>
                        </a:rPr>
                        <a:t>Câble USB</a:t>
                      </a:r>
                      <a:endParaRPr lang="fr-FR" sz="105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F1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</a:tr>
              <a:tr h="359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>
                          <a:effectLst/>
                        </a:rPr>
                        <a:t>FC8 : Alimenter en énergie</a:t>
                      </a:r>
                      <a:endParaRPr lang="fr-FR" sz="105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C2 : Réseau EDF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220V, 50Hz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F0</a:t>
                      </a:r>
                      <a:endParaRPr lang="fr-FR" sz="105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0" marR="4684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3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21834" y="1921680"/>
            <a:ext cx="1872208" cy="576064"/>
          </a:xfrm>
          <a:prstGeom prst="round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prstClr val="white"/>
                </a:solidFill>
                <a:latin typeface="Copperplate Gothic Bold" pitchFamily="34" charset="0"/>
                <a:cs typeface="Mongolian Baiti" pitchFamily="66" charset="0"/>
              </a:rPr>
              <a:t>CAMERA</a:t>
            </a:r>
            <a:endParaRPr lang="fr-FR" dirty="0">
              <a:solidFill>
                <a:prstClr val="white"/>
              </a:solidFill>
              <a:latin typeface="Copperplate Gothic Bold" pitchFamily="34" charset="0"/>
              <a:cs typeface="Mongolian Baiti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891064" y="5099759"/>
            <a:ext cx="1534801" cy="658658"/>
          </a:xfrm>
          <a:prstGeom prst="roundRect">
            <a:avLst/>
          </a:prstGeom>
          <a:solidFill>
            <a:srgbClr val="F79646"/>
          </a:solidFill>
          <a:ln w="38100">
            <a:solidFill>
              <a:srgbClr val="B66D3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solidFill>
                  <a:prstClr val="white"/>
                </a:solidFill>
                <a:latin typeface="Copperplate Gothic Bold" pitchFamily="34" charset="0"/>
                <a:cs typeface="Mongolian Baiti" pitchFamily="66" charset="0"/>
              </a:rPr>
              <a:t>CARTE ARDUINO</a:t>
            </a:r>
            <a:endParaRPr lang="fr-FR" dirty="0">
              <a:solidFill>
                <a:prstClr val="white"/>
              </a:solidFill>
              <a:latin typeface="Copperplate Gothic Bold" pitchFamily="34" charset="0"/>
              <a:cs typeface="Mongolian Baiti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554103" y="360722"/>
            <a:ext cx="6367650" cy="2909674"/>
          </a:xfrm>
          <a:prstGeom prst="roundRect">
            <a:avLst/>
          </a:prstGeom>
          <a:solidFill>
            <a:srgbClr val="8064A2"/>
          </a:solidFill>
          <a:ln w="38100">
            <a:solidFill>
              <a:srgbClr val="5C4776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prstClr val="white"/>
                </a:solidFill>
                <a:latin typeface="Copperplate Gothic Bold" pitchFamily="34" charset="0"/>
              </a:rPr>
              <a:t>                             ORDINATEUR</a:t>
            </a:r>
          </a:p>
        </p:txBody>
      </p:sp>
      <p:sp>
        <p:nvSpPr>
          <p:cNvPr id="7" name="Rectangle 6"/>
          <p:cNvSpPr/>
          <p:nvPr/>
        </p:nvSpPr>
        <p:spPr>
          <a:xfrm>
            <a:off x="8658559" y="468735"/>
            <a:ext cx="2056130" cy="1728192"/>
          </a:xfrm>
          <a:prstGeom prst="rect">
            <a:avLst/>
          </a:prstGeom>
          <a:solidFill>
            <a:srgbClr val="9BBB59"/>
          </a:solidFill>
          <a:ln w="38100">
            <a:solidFill>
              <a:srgbClr val="71893F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Programme principal :</a:t>
            </a:r>
          </a:p>
          <a:p>
            <a:pPr algn="ctr">
              <a:buFontTx/>
              <a:buChar char="-"/>
            </a:pPr>
            <a:r>
              <a:rPr lang="fr-FR" sz="1600" b="1" dirty="0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 Contrôle</a:t>
            </a:r>
          </a:p>
          <a:p>
            <a:pPr algn="ctr">
              <a:buFontTx/>
              <a:buChar char="-"/>
            </a:pPr>
            <a:r>
              <a:rPr lang="fr-FR" sz="1600" b="1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fr-FR" sz="1600" b="1" dirty="0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Résolution</a:t>
            </a:r>
          </a:p>
          <a:p>
            <a:pPr algn="ctr">
              <a:buFontTx/>
              <a:buChar char="-"/>
            </a:pPr>
            <a:r>
              <a:rPr lang="fr-FR" sz="1600" b="1" dirty="0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Traduction des ordres pour l’</a:t>
            </a:r>
            <a:r>
              <a:rPr lang="fr-FR" sz="1600" b="1" dirty="0" err="1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Arduino</a:t>
            </a:r>
            <a:endParaRPr lang="fr-FR" sz="1600" b="1" dirty="0" smtClean="0">
              <a:solidFill>
                <a:prstClr val="white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cxnSp>
        <p:nvCxnSpPr>
          <p:cNvPr id="8" name="Connecteur droit avec flèche 7"/>
          <p:cNvCxnSpPr>
            <a:stCxn id="4" idx="0"/>
            <a:endCxn id="11" idx="1"/>
          </p:cNvCxnSpPr>
          <p:nvPr/>
        </p:nvCxnSpPr>
        <p:spPr>
          <a:xfrm flipV="1">
            <a:off x="3057938" y="1340151"/>
            <a:ext cx="1640181" cy="581529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11" idx="3"/>
            <a:endCxn id="7" idx="1"/>
          </p:cNvCxnSpPr>
          <p:nvPr/>
        </p:nvCxnSpPr>
        <p:spPr>
          <a:xfrm flipV="1">
            <a:off x="6138279" y="1332831"/>
            <a:ext cx="2520280" cy="7320"/>
          </a:xfrm>
          <a:prstGeom prst="straightConnector1">
            <a:avLst/>
          </a:prstGeom>
          <a:ln w="38100">
            <a:solidFill>
              <a:srgbClr val="9BBB59"/>
            </a:solidFill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4" idx="2"/>
            <a:endCxn id="13" idx="0"/>
          </p:cNvCxnSpPr>
          <p:nvPr/>
        </p:nvCxnSpPr>
        <p:spPr>
          <a:xfrm>
            <a:off x="3057938" y="2497744"/>
            <a:ext cx="535686" cy="523502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98119" y="944107"/>
            <a:ext cx="1440160" cy="792088"/>
          </a:xfrm>
          <a:prstGeom prst="rect">
            <a:avLst/>
          </a:prstGeom>
          <a:solidFill>
            <a:srgbClr val="9BBB59"/>
          </a:solidFill>
          <a:ln w="38100">
            <a:solidFill>
              <a:srgbClr val="71893F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Programme de détection des couleurs</a:t>
            </a:r>
            <a:endParaRPr lang="fr-FR" sz="1600" b="1" dirty="0">
              <a:solidFill>
                <a:prstClr val="white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12" name="Picture 3" descr="C:\Users\MASSET\AppData\Local\Microsoft\Windows\Temporary Internet Files\Content.IE5\AJ5VN8RL\MC9003980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978" y="1849672"/>
            <a:ext cx="733341" cy="717349"/>
          </a:xfrm>
          <a:prstGeom prst="rect">
            <a:avLst/>
          </a:prstGeom>
          <a:noFill/>
        </p:spPr>
      </p:pic>
      <p:pic>
        <p:nvPicPr>
          <p:cNvPr id="13" name="Picture 15" descr="http://chronomaton.fr/wp-content/uploads/2012/11/rub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3970" y="3021246"/>
            <a:ext cx="2279307" cy="2374279"/>
          </a:xfrm>
          <a:prstGeom prst="rect">
            <a:avLst/>
          </a:prstGeom>
          <a:noFill/>
          <a:effectLst>
            <a:outerShdw blurRad="152400" dist="12700" dir="5400000" sx="90000" sy="-19000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1" descr="http://upload.wikimedia.org/wikipedia/commons/4/42/Arduino_Uno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5685" y="5965211"/>
            <a:ext cx="720080" cy="491349"/>
          </a:xfrm>
          <a:prstGeom prst="rect">
            <a:avLst/>
          </a:prstGeom>
          <a:noFill/>
        </p:spPr>
      </p:pic>
      <p:sp>
        <p:nvSpPr>
          <p:cNvPr id="15" name="ZoneTexte 32"/>
          <p:cNvSpPr txBox="1"/>
          <p:nvPr/>
        </p:nvSpPr>
        <p:spPr>
          <a:xfrm>
            <a:off x="5518237" y="2265700"/>
            <a:ext cx="2160240" cy="830997"/>
          </a:xfrm>
          <a:prstGeom prst="rect">
            <a:avLst/>
          </a:prstGeom>
          <a:solidFill>
            <a:srgbClr val="9BBB59"/>
          </a:solidFill>
          <a:ln w="38100">
            <a:solidFill>
              <a:srgbClr val="71893F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Programme de liaison PC-</a:t>
            </a:r>
            <a:r>
              <a:rPr lang="fr-FR" sz="1600" b="1" dirty="0" err="1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Arduino</a:t>
            </a:r>
            <a:r>
              <a:rPr lang="fr-FR" sz="1600" b="1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: envoi des données</a:t>
            </a:r>
          </a:p>
        </p:txBody>
      </p:sp>
      <p:cxnSp>
        <p:nvCxnSpPr>
          <p:cNvPr id="16" name="Connecteur en angle 15"/>
          <p:cNvCxnSpPr>
            <a:stCxn id="15" idx="2"/>
            <a:endCxn id="5" idx="0"/>
          </p:cNvCxnSpPr>
          <p:nvPr/>
        </p:nvCxnSpPr>
        <p:spPr>
          <a:xfrm rot="16200000" flipH="1">
            <a:off x="7126880" y="2568174"/>
            <a:ext cx="2003062" cy="3060108"/>
          </a:xfrm>
          <a:prstGeom prst="bentConnector3">
            <a:avLst>
              <a:gd name="adj1" fmla="val 50000"/>
            </a:avLst>
          </a:prstGeom>
          <a:ln w="38100">
            <a:solidFill>
              <a:srgbClr val="F79646"/>
            </a:solidFill>
            <a:headEnd type="arrow"/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7" idx="2"/>
            <a:endCxn id="15" idx="3"/>
          </p:cNvCxnSpPr>
          <p:nvPr/>
        </p:nvCxnSpPr>
        <p:spPr>
          <a:xfrm flipH="1">
            <a:off x="7678477" y="2196927"/>
            <a:ext cx="2008147" cy="484272"/>
          </a:xfrm>
          <a:prstGeom prst="straightConnector1">
            <a:avLst/>
          </a:prstGeom>
          <a:ln w="38100">
            <a:solidFill>
              <a:srgbClr val="9BBB59"/>
            </a:solidFill>
            <a:headEnd type="arrow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ZoneTexte 52"/>
          <p:cNvSpPr txBox="1"/>
          <p:nvPr/>
        </p:nvSpPr>
        <p:spPr>
          <a:xfrm>
            <a:off x="8149292" y="2305411"/>
            <a:ext cx="1634558" cy="539588"/>
          </a:xfrm>
          <a:prstGeom prst="rect">
            <a:avLst/>
          </a:prstGeom>
          <a:solidFill>
            <a:srgbClr val="9BBB59"/>
          </a:solidFill>
          <a:ln w="381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Ordres </a:t>
            </a:r>
            <a:r>
              <a:rPr lang="fr-FR" sz="1400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pour la résolution du cube</a:t>
            </a:r>
          </a:p>
        </p:txBody>
      </p:sp>
      <p:sp>
        <p:nvSpPr>
          <p:cNvPr id="19" name="ZoneTexte 88"/>
          <p:cNvSpPr txBox="1"/>
          <p:nvPr/>
        </p:nvSpPr>
        <p:spPr>
          <a:xfrm>
            <a:off x="5634223" y="5334269"/>
            <a:ext cx="1738739" cy="369332"/>
          </a:xfrm>
          <a:prstGeom prst="rect">
            <a:avLst/>
          </a:prstGeom>
          <a:solidFill>
            <a:srgbClr val="4BACC6"/>
          </a:solidFill>
          <a:ln w="38100">
            <a:solidFill>
              <a:srgbClr val="357D9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Servomoteurs</a:t>
            </a:r>
          </a:p>
        </p:txBody>
      </p:sp>
      <p:sp>
        <p:nvSpPr>
          <p:cNvPr id="20" name="ZoneTexte 90"/>
          <p:cNvSpPr txBox="1"/>
          <p:nvPr/>
        </p:nvSpPr>
        <p:spPr>
          <a:xfrm>
            <a:off x="5634223" y="6157367"/>
            <a:ext cx="2104906" cy="369332"/>
          </a:xfrm>
          <a:prstGeom prst="rect">
            <a:avLst/>
          </a:prstGeom>
          <a:solidFill>
            <a:srgbClr val="4BACC6"/>
          </a:solidFill>
          <a:ln w="38100">
            <a:solidFill>
              <a:srgbClr val="357D9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Moteurs pas à pas</a:t>
            </a:r>
          </a:p>
        </p:txBody>
      </p:sp>
      <p:sp>
        <p:nvSpPr>
          <p:cNvPr id="21" name="ZoneTexte 93"/>
          <p:cNvSpPr txBox="1"/>
          <p:nvPr/>
        </p:nvSpPr>
        <p:spPr>
          <a:xfrm>
            <a:off x="5562215" y="3493071"/>
            <a:ext cx="2016224" cy="369332"/>
          </a:xfrm>
          <a:prstGeom prst="rect">
            <a:avLst/>
          </a:prstGeom>
          <a:solidFill>
            <a:srgbClr val="F79646"/>
          </a:solidFill>
          <a:ln w="38100">
            <a:solidFill>
              <a:srgbClr val="E46C0A"/>
            </a:solidFill>
            <a:prstDash val="dash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Port série virtuel</a:t>
            </a:r>
          </a:p>
        </p:txBody>
      </p:sp>
      <p:cxnSp>
        <p:nvCxnSpPr>
          <p:cNvPr id="22" name="Connecteur droit avec flèche 21"/>
          <p:cNvCxnSpPr>
            <a:stCxn id="5" idx="1"/>
            <a:endCxn id="19" idx="3"/>
          </p:cNvCxnSpPr>
          <p:nvPr/>
        </p:nvCxnSpPr>
        <p:spPr>
          <a:xfrm flipH="1">
            <a:off x="7372962" y="5429088"/>
            <a:ext cx="1518102" cy="89847"/>
          </a:xfrm>
          <a:prstGeom prst="straightConnector1">
            <a:avLst/>
          </a:prstGeom>
          <a:ln w="38100">
            <a:solidFill>
              <a:srgbClr val="F79646"/>
            </a:solidFill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20" idx="1"/>
            <a:endCxn id="13" idx="2"/>
          </p:cNvCxnSpPr>
          <p:nvPr/>
        </p:nvCxnSpPr>
        <p:spPr>
          <a:xfrm flipH="1" flipV="1">
            <a:off x="3593624" y="5395525"/>
            <a:ext cx="2040599" cy="946508"/>
          </a:xfrm>
          <a:prstGeom prst="straightConnector1">
            <a:avLst/>
          </a:prstGeom>
          <a:ln w="38100">
            <a:solidFill>
              <a:srgbClr val="4F81BD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9" idx="1"/>
            <a:endCxn id="13" idx="3"/>
          </p:cNvCxnSpPr>
          <p:nvPr/>
        </p:nvCxnSpPr>
        <p:spPr>
          <a:xfrm flipH="1" flipV="1">
            <a:off x="4733277" y="4208386"/>
            <a:ext cx="900946" cy="1310549"/>
          </a:xfrm>
          <a:prstGeom prst="straightConnector1">
            <a:avLst/>
          </a:prstGeom>
          <a:ln w="38100">
            <a:solidFill>
              <a:srgbClr val="4F81BD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5" idx="1"/>
            <a:endCxn id="20" idx="3"/>
          </p:cNvCxnSpPr>
          <p:nvPr/>
        </p:nvCxnSpPr>
        <p:spPr>
          <a:xfrm flipH="1">
            <a:off x="7739129" y="5429088"/>
            <a:ext cx="1151935" cy="912945"/>
          </a:xfrm>
          <a:prstGeom prst="straightConnector1">
            <a:avLst/>
          </a:prstGeom>
          <a:ln w="38100">
            <a:solidFill>
              <a:srgbClr val="F79646"/>
            </a:solidFill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ZoneTexte 92"/>
          <p:cNvSpPr txBox="1"/>
          <p:nvPr/>
        </p:nvSpPr>
        <p:spPr>
          <a:xfrm>
            <a:off x="4626111" y="4645199"/>
            <a:ext cx="1284347" cy="307777"/>
          </a:xfrm>
          <a:prstGeom prst="rect">
            <a:avLst/>
          </a:prstGeom>
          <a:solidFill>
            <a:srgbClr val="4BACC6"/>
          </a:solidFill>
          <a:ln w="381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Saisie </a:t>
            </a:r>
            <a:r>
              <a:rPr lang="fr-FR" sz="1400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du cube</a:t>
            </a:r>
          </a:p>
        </p:txBody>
      </p:sp>
      <p:sp>
        <p:nvSpPr>
          <p:cNvPr id="27" name="ZoneTexte 91"/>
          <p:cNvSpPr txBox="1"/>
          <p:nvPr/>
        </p:nvSpPr>
        <p:spPr>
          <a:xfrm>
            <a:off x="3266836" y="5703601"/>
            <a:ext cx="1893682" cy="523220"/>
          </a:xfrm>
          <a:prstGeom prst="rect">
            <a:avLst/>
          </a:prstGeom>
          <a:solidFill>
            <a:srgbClr val="4BACC6"/>
          </a:solidFill>
          <a:ln w="381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Rotations des faces et du cube entier</a:t>
            </a:r>
          </a:p>
        </p:txBody>
      </p:sp>
      <p:sp>
        <p:nvSpPr>
          <p:cNvPr id="28" name="ZoneTexte 156"/>
          <p:cNvSpPr txBox="1"/>
          <p:nvPr/>
        </p:nvSpPr>
        <p:spPr>
          <a:xfrm>
            <a:off x="6288217" y="944107"/>
            <a:ext cx="2289504" cy="307777"/>
          </a:xfrm>
          <a:prstGeom prst="rect">
            <a:avLst/>
          </a:prstGeom>
          <a:solidFill>
            <a:srgbClr val="9BBB59"/>
          </a:solidFill>
          <a:ln w="381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Transfert de l’état du cube</a:t>
            </a:r>
          </a:p>
        </p:txBody>
      </p:sp>
      <p:pic>
        <p:nvPicPr>
          <p:cNvPr id="29" name="Picture 17" descr="C:\Users\MASSET\AppData\Local\Microsoft\Windows\Temporary Internet Files\Content.IE5\H85OJLQ4\MC90033566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4972" y="1281264"/>
            <a:ext cx="1175555" cy="1245015"/>
          </a:xfrm>
          <a:prstGeom prst="rect">
            <a:avLst/>
          </a:prstGeom>
          <a:noFill/>
        </p:spPr>
      </p:pic>
      <p:sp>
        <p:nvSpPr>
          <p:cNvPr id="30" name="AutoShape 8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2234294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1" name="AutoShape 10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2386694" y="152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2" name="AutoShape 12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2539094" y="304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3" name="AutoShape 14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1097719" y="976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4" name="AutoShape 16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2843894" y="609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5" name="AutoShape 18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2843894" y="9102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6" name="AutoShape 20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3148694" y="914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7" name="AutoShape 22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3301094" y="1066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8439" y="3277047"/>
            <a:ext cx="1623340" cy="1623340"/>
          </a:xfrm>
          <a:prstGeom prst="rect">
            <a:avLst/>
          </a:prstGeom>
          <a:effectLst>
            <a:glow rad="50800">
              <a:schemeClr val="tx1">
                <a:alpha val="30000"/>
              </a:schemeClr>
            </a:glow>
          </a:effectLst>
        </p:spPr>
      </p:pic>
      <p:sp>
        <p:nvSpPr>
          <p:cNvPr id="39" name="ZoneTexte 38"/>
          <p:cNvSpPr txBox="1"/>
          <p:nvPr/>
        </p:nvSpPr>
        <p:spPr>
          <a:xfrm>
            <a:off x="1579999" y="355416"/>
            <a:ext cx="23807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CONCEPTION</a:t>
            </a:r>
          </a:p>
          <a:p>
            <a:pPr algn="ctr"/>
            <a:r>
              <a:rPr lang="fr-FR" sz="2800" b="1" dirty="0" smtClean="0"/>
              <a:t>GENERALE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176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5466" y="221010"/>
            <a:ext cx="10018713" cy="1752599"/>
          </a:xfrm>
        </p:spPr>
        <p:txBody>
          <a:bodyPr/>
          <a:lstStyle/>
          <a:p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CONTRAINTES DE LA PARTIE INFORMATIQUE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6238" y="1773482"/>
            <a:ext cx="10377010" cy="3124201"/>
          </a:xfrm>
        </p:spPr>
        <p:txBody>
          <a:bodyPr/>
          <a:lstStyle/>
          <a:p>
            <a:pPr lvl="0"/>
            <a:r>
              <a:rPr lang="fr-FR" dirty="0" smtClean="0"/>
              <a:t>Récupérer </a:t>
            </a:r>
            <a:r>
              <a:rPr lang="fr-FR" dirty="0"/>
              <a:t>les couleurs du Rubik’s Cube mélangé</a:t>
            </a:r>
            <a:r>
              <a:rPr lang="fr-FR" dirty="0" smtClean="0"/>
              <a:t>, (1)</a:t>
            </a:r>
            <a:endParaRPr lang="fr-FR" dirty="0"/>
          </a:p>
          <a:p>
            <a:pPr lvl="0"/>
            <a:r>
              <a:rPr lang="fr-FR" dirty="0"/>
              <a:t>Résoudre ce Rubik’s Cube, trouver la série de mouvements correspondants</a:t>
            </a:r>
            <a:r>
              <a:rPr lang="fr-FR" dirty="0" smtClean="0"/>
              <a:t>, (2)</a:t>
            </a:r>
            <a:endParaRPr lang="fr-FR" dirty="0"/>
          </a:p>
          <a:p>
            <a:pPr lvl="0"/>
            <a:r>
              <a:rPr lang="fr-FR" dirty="0"/>
              <a:t>Traduire ces ordres en série d’actions matérielles des moteurs</a:t>
            </a:r>
            <a:r>
              <a:rPr lang="fr-FR" dirty="0" smtClean="0"/>
              <a:t>, (3)</a:t>
            </a:r>
            <a:endParaRPr lang="fr-FR" dirty="0"/>
          </a:p>
          <a:p>
            <a:pPr lvl="0"/>
            <a:r>
              <a:rPr lang="fr-FR" dirty="0"/>
              <a:t>Gérer le protocole entre l’électronique et l’informatique</a:t>
            </a:r>
            <a:r>
              <a:rPr lang="fr-FR" dirty="0" smtClean="0"/>
              <a:t>. (4)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File:Rubik's cube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9189" y="4430477"/>
            <a:ext cx="1397063" cy="143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File:Rubik's cube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7625" y="4445969"/>
            <a:ext cx="1397063" cy="143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427" y="4412174"/>
            <a:ext cx="1373505" cy="1395078"/>
          </a:xfrm>
          <a:prstGeom prst="rect">
            <a:avLst/>
          </a:prstGeom>
        </p:spPr>
      </p:pic>
      <p:pic>
        <p:nvPicPr>
          <p:cNvPr id="8" name="Picture 4" descr="http://chronomaton.fr/wp-content/uploads/2012/11/rubi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t="-1" b="-3002"/>
          <a:stretch/>
        </p:blipFill>
        <p:spPr bwMode="auto">
          <a:xfrm flipH="1">
            <a:off x="9991026" y="4445970"/>
            <a:ext cx="1334615" cy="143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droite 8"/>
          <p:cNvSpPr/>
          <p:nvPr/>
        </p:nvSpPr>
        <p:spPr>
          <a:xfrm>
            <a:off x="3248490" y="4711020"/>
            <a:ext cx="848588" cy="9137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  </a:t>
            </a:r>
            <a:r>
              <a:rPr lang="fr-FR" sz="2400" b="1" dirty="0" smtClean="0">
                <a:latin typeface="+mj-lt"/>
              </a:rPr>
              <a:t>1</a:t>
            </a:r>
            <a:endParaRPr lang="fr-FR" sz="2800" b="1" dirty="0">
              <a:latin typeface="+mj-lt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5675196" y="4736271"/>
            <a:ext cx="848588" cy="9137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  2</a:t>
            </a:r>
            <a:endParaRPr lang="fr-FR" sz="2800" b="1" dirty="0"/>
          </a:p>
        </p:txBody>
      </p:sp>
      <p:sp>
        <p:nvSpPr>
          <p:cNvPr id="11" name="Flèche droite 10"/>
          <p:cNvSpPr/>
          <p:nvPr/>
        </p:nvSpPr>
        <p:spPr>
          <a:xfrm>
            <a:off x="9025106" y="4711020"/>
            <a:ext cx="848588" cy="9137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  </a:t>
            </a:r>
            <a:r>
              <a:rPr lang="fr-FR" sz="2400" b="1" dirty="0" smtClean="0"/>
              <a:t>4</a:t>
            </a:r>
            <a:endParaRPr lang="fr-FR" sz="2800" b="1" dirty="0"/>
          </a:p>
        </p:txBody>
      </p:sp>
      <p:sp>
        <p:nvSpPr>
          <p:cNvPr id="12" name="Flèche droite 11"/>
          <p:cNvSpPr/>
          <p:nvPr/>
        </p:nvSpPr>
        <p:spPr>
          <a:xfrm>
            <a:off x="6594202" y="4711020"/>
            <a:ext cx="848588" cy="9137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  </a:t>
            </a:r>
            <a:r>
              <a:rPr lang="fr-FR" sz="2400" b="1" dirty="0" smtClean="0"/>
              <a:t>3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93352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2913" y="84898"/>
            <a:ext cx="5580424" cy="1752599"/>
          </a:xfrm>
        </p:spPr>
        <p:txBody>
          <a:bodyPr>
            <a:normAutofit/>
          </a:bodyPr>
          <a:lstStyle/>
          <a:p>
            <a:pPr algn="l"/>
            <a:r>
              <a:rPr lang="fr-FR" sz="3200" dirty="0" smtClean="0"/>
              <a:t>PROGRAMME DE DETECTION</a:t>
            </a:r>
            <a:br>
              <a:rPr lang="fr-FR" sz="3200" dirty="0" smtClean="0"/>
            </a:br>
            <a:r>
              <a:rPr lang="fr-FR" sz="3200" dirty="0" smtClean="0"/>
              <a:t>DES COULEURS</a:t>
            </a:r>
            <a:endParaRPr lang="fr-FR" sz="32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91569543"/>
              </p:ext>
            </p:extLst>
          </p:nvPr>
        </p:nvGraphicFramePr>
        <p:xfrm>
          <a:off x="-657169" y="2165165"/>
          <a:ext cx="10489722" cy="4467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oupe 18"/>
          <p:cNvGrpSpPr/>
          <p:nvPr/>
        </p:nvGrpSpPr>
        <p:grpSpPr>
          <a:xfrm>
            <a:off x="6635375" y="1356482"/>
            <a:ext cx="4248507" cy="3219262"/>
            <a:chOff x="7384211" y="714383"/>
            <a:chExt cx="3684323" cy="2802630"/>
          </a:xfrm>
        </p:grpSpPr>
        <p:pic>
          <p:nvPicPr>
            <p:cNvPr id="9" name="Picture 2" descr="C:\Users\MASSET\Pictures\ProgTest-2.jpg"/>
            <p:cNvPicPr>
              <a:picLocks noChangeAspect="1" noChangeArrowheads="1"/>
            </p:cNvPicPr>
            <p:nvPr/>
          </p:nvPicPr>
          <p:blipFill>
            <a:blip r:embed="rId7" cstate="print"/>
            <a:srcRect l="39751" t="24902" r="20785" b="25389"/>
            <a:stretch>
              <a:fillRect/>
            </a:stretch>
          </p:blipFill>
          <p:spPr bwMode="auto">
            <a:xfrm>
              <a:off x="7384211" y="714383"/>
              <a:ext cx="3684323" cy="2802630"/>
            </a:xfrm>
            <a:prstGeom prst="rect">
              <a:avLst/>
            </a:prstGeom>
            <a:ln w="952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" name="Rectangle 9"/>
            <p:cNvSpPr/>
            <p:nvPr/>
          </p:nvSpPr>
          <p:spPr>
            <a:xfrm>
              <a:off x="8123559" y="1044104"/>
              <a:ext cx="511856" cy="49458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033526" y="1044104"/>
              <a:ext cx="511856" cy="49458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886620" y="1044104"/>
              <a:ext cx="511856" cy="49458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23559" y="1868407"/>
              <a:ext cx="511856" cy="49458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33526" y="1868407"/>
              <a:ext cx="511856" cy="49458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886620" y="1868407"/>
              <a:ext cx="511856" cy="49458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23559" y="2747664"/>
              <a:ext cx="511856" cy="49458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033526" y="2747664"/>
              <a:ext cx="511856" cy="49458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886620" y="2747664"/>
              <a:ext cx="511856" cy="49458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9560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avec flèche 14"/>
          <p:cNvCxnSpPr>
            <a:endCxn id="20" idx="1"/>
          </p:cNvCxnSpPr>
          <p:nvPr/>
        </p:nvCxnSpPr>
        <p:spPr>
          <a:xfrm flipV="1">
            <a:off x="4692770" y="3420257"/>
            <a:ext cx="1697830" cy="907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3322" y="0"/>
            <a:ext cx="10018713" cy="1752599"/>
          </a:xfrm>
        </p:spPr>
        <p:txBody>
          <a:bodyPr/>
          <a:lstStyle/>
          <a:p>
            <a:r>
              <a:rPr lang="fr-FR" dirty="0" smtClean="0"/>
              <a:t>PROGRAMME PRINCIPAL</a:t>
            </a:r>
            <a:endParaRPr lang="fr-FR" dirty="0"/>
          </a:p>
        </p:txBody>
      </p:sp>
      <p:pic>
        <p:nvPicPr>
          <p:cNvPr id="4" name="Picture 2" descr="C:\Users\MASSET\Pictures\success2.jpg"/>
          <p:cNvPicPr>
            <a:picLocks noChangeAspect="1" noChangeArrowheads="1"/>
          </p:cNvPicPr>
          <p:nvPr/>
        </p:nvPicPr>
        <p:blipFill>
          <a:blip r:embed="rId2" cstate="print"/>
          <a:srcRect l="1852" t="5539" r="59201" b="5628"/>
          <a:stretch>
            <a:fillRect/>
          </a:stretch>
        </p:blipFill>
        <p:spPr bwMode="auto">
          <a:xfrm>
            <a:off x="2194850" y="1564187"/>
            <a:ext cx="2885243" cy="46785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6" name="Connecteur droit avec flèche 5"/>
          <p:cNvCxnSpPr>
            <a:endCxn id="19" idx="1"/>
          </p:cNvCxnSpPr>
          <p:nvPr/>
        </p:nvCxnSpPr>
        <p:spPr>
          <a:xfrm flipV="1">
            <a:off x="4546121" y="2303326"/>
            <a:ext cx="1844479" cy="55202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22" idx="1"/>
          </p:cNvCxnSpPr>
          <p:nvPr/>
        </p:nvCxnSpPr>
        <p:spPr>
          <a:xfrm flipV="1">
            <a:off x="4940878" y="5730752"/>
            <a:ext cx="1544555" cy="3169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21" idx="1"/>
          </p:cNvCxnSpPr>
          <p:nvPr/>
        </p:nvCxnSpPr>
        <p:spPr>
          <a:xfrm>
            <a:off x="4813107" y="4367879"/>
            <a:ext cx="1660882" cy="2851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390600" y="2103271"/>
            <a:ext cx="4528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GESTION DES AUTRES PROGRAMMES</a:t>
            </a:r>
            <a:endParaRPr lang="fr-FR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390600" y="3220202"/>
            <a:ext cx="4993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RESOLUTION DU CUBE EN ARRIERE-PLAN</a:t>
            </a:r>
            <a:endParaRPr lang="fr-FR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473989" y="4452957"/>
            <a:ext cx="4803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AFFICHAGE DU PATRON EN TEMPS REEL</a:t>
            </a:r>
            <a:endParaRPr lang="fr-FR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485433" y="5530697"/>
            <a:ext cx="334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FONCTION CHRONOMETRE</a:t>
            </a:r>
            <a:endParaRPr lang="fr-FR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6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87" y="4380223"/>
            <a:ext cx="436562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1730" y="0"/>
            <a:ext cx="10018713" cy="1752599"/>
          </a:xfrm>
        </p:spPr>
        <p:txBody>
          <a:bodyPr/>
          <a:lstStyle/>
          <a:p>
            <a:r>
              <a:rPr lang="fr-FR" dirty="0" smtClean="0"/>
              <a:t>CONCEPTION LOGIQUE DE RESOLUTION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30" y="1667570"/>
            <a:ext cx="5236845" cy="18148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èche courbée vers le bas 4"/>
          <p:cNvSpPr/>
          <p:nvPr/>
        </p:nvSpPr>
        <p:spPr>
          <a:xfrm>
            <a:off x="5872326" y="4301065"/>
            <a:ext cx="1104900" cy="411480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Flèche gauche 5"/>
          <p:cNvSpPr/>
          <p:nvPr/>
        </p:nvSpPr>
        <p:spPr>
          <a:xfrm rot="2875678">
            <a:off x="5294476" y="4892250"/>
            <a:ext cx="327660" cy="35814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Flèche gauche 6"/>
          <p:cNvSpPr/>
          <p:nvPr/>
        </p:nvSpPr>
        <p:spPr>
          <a:xfrm rot="2875678">
            <a:off x="8450426" y="4907490"/>
            <a:ext cx="327660" cy="35814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37" y="1961575"/>
            <a:ext cx="2848610" cy="1226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3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911</TotalTime>
  <Words>258</Words>
  <Application>Microsoft Office PowerPoint</Application>
  <PresentationFormat>Personnalisé</PresentationFormat>
  <Paragraphs>92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Parallaxe</vt:lpstr>
      <vt:lpstr>PROJET SI : RUBIK’Solver</vt:lpstr>
      <vt:lpstr>PRESENTATION GENERALE</vt:lpstr>
      <vt:lpstr>CAHIER DES CHARGES</vt:lpstr>
      <vt:lpstr>Présentation PowerPoint</vt:lpstr>
      <vt:lpstr>CONTRAINTES DE LA PARTIE INFORMATIQUE</vt:lpstr>
      <vt:lpstr>PROGRAMME DE DETECTION DES COULEURS</vt:lpstr>
      <vt:lpstr>PROGRAMME PRINCIPAL</vt:lpstr>
      <vt:lpstr>CONCEPTION LOGIQUE DE RESOLUTION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SI : RUBIK’Solver</dc:title>
  <dc:creator>Pierre-Alexandre MASSET</dc:creator>
  <cp:lastModifiedBy>RNR STI</cp:lastModifiedBy>
  <cp:revision>34</cp:revision>
  <dcterms:created xsi:type="dcterms:W3CDTF">2013-06-01T08:56:22Z</dcterms:created>
  <dcterms:modified xsi:type="dcterms:W3CDTF">2013-09-26T12:09:26Z</dcterms:modified>
</cp:coreProperties>
</file>