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36" r:id="rId3"/>
    <p:sldId id="257" r:id="rId4"/>
    <p:sldId id="259" r:id="rId5"/>
    <p:sldId id="260" r:id="rId6"/>
    <p:sldId id="303" r:id="rId7"/>
    <p:sldId id="304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264" r:id="rId27"/>
    <p:sldId id="305" r:id="rId28"/>
    <p:sldId id="357" r:id="rId29"/>
    <p:sldId id="358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37" r:id="rId42"/>
    <p:sldId id="271" r:id="rId43"/>
    <p:sldId id="272" r:id="rId44"/>
    <p:sldId id="377" r:id="rId45"/>
    <p:sldId id="378" r:id="rId46"/>
    <p:sldId id="274" r:id="rId47"/>
    <p:sldId id="276" r:id="rId48"/>
    <p:sldId id="278" r:id="rId49"/>
    <p:sldId id="334" r:id="rId50"/>
    <p:sldId id="280" r:id="rId51"/>
    <p:sldId id="281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615"/>
    <a:srgbClr val="FFFF99"/>
    <a:srgbClr val="DEDEDE"/>
    <a:srgbClr val="CBCBCB"/>
    <a:srgbClr val="FFFFCC"/>
    <a:srgbClr val="E6F8E2"/>
    <a:srgbClr val="3399FF"/>
    <a:srgbClr val="F97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1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636525" y="2975212"/>
                <a:ext cx="23179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75DA3A88-9FC7-4842-9B37-257C612597E6}" type="mathplaceholder">
                        <a:rPr lang="fr-FR" i="1" smtClean="0">
                          <a:latin typeface="Cambria Math" panose="02040503050406030204" pitchFamily="18" charset="0"/>
                        </a:rPr>
                        <a:t>Tapez une équation ici.</a:t>
                      </a:fl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5" y="2975212"/>
                <a:ext cx="2317942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3158" t="-4444" r="-2105" b="-3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175243" y="5457735"/>
            <a:ext cx="3480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M. </a:t>
            </a:r>
            <a:r>
              <a:rPr lang="fr-FR" sz="2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Boulouch</a:t>
            </a:r>
            <a:endParaRPr lang="fr-FR" sz="28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fr-FR" sz="2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M. </a:t>
            </a:r>
            <a:r>
              <a:rPr lang="fr-FR" sz="28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Calbo</a:t>
            </a:r>
            <a:endParaRPr lang="fr-FR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280477" y="5457735"/>
            <a:ext cx="3700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BANOUNI </a:t>
            </a:r>
            <a:r>
              <a:rPr lang="fr-FR" sz="2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Zakariya</a:t>
            </a:r>
            <a:endParaRPr lang="fr-FR" sz="2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OLIVIER Paul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URLACHER Adrien</a:t>
            </a:r>
            <a:endParaRPr lang="fr-FR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17512" y="2253819"/>
            <a:ext cx="66266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 smtClean="0">
                <a:solidFill>
                  <a:schemeClr val="bg1"/>
                </a:solidFill>
                <a:latin typeface="Copperplate Gothic Bold" panose="020E0705020206020404" pitchFamily="34" charset="0"/>
              </a:rPr>
              <a:t>HANDIGLOVE</a:t>
            </a:r>
            <a:endParaRPr lang="fr-FR" sz="6600" b="1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95999" y="3332557"/>
            <a:ext cx="41951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Olympiades de SI 2013</a:t>
            </a:r>
          </a:p>
          <a:p>
            <a:r>
              <a:rPr lang="fr-FR" sz="3200" dirty="0">
                <a:solidFill>
                  <a:schemeClr val="bg1"/>
                </a:solidFill>
                <a:latin typeface="Cambria" panose="02040503050406030204" pitchFamily="18" charset="0"/>
              </a:rPr>
              <a:t>	</a:t>
            </a:r>
            <a:r>
              <a:rPr lang="fr-FR" sz="3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Finale nationale</a:t>
            </a:r>
            <a:endParaRPr lang="fr-FR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8837" y="351427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Acquisition capacitive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27079" y="351427"/>
            <a:ext cx="2945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Analyse de vidéo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2678226"/>
            <a:ext cx="29728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(80€)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627079" y="2678226"/>
            <a:ext cx="312354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</a:p>
        </p:txBody>
      </p:sp>
      <p:sp>
        <p:nvSpPr>
          <p:cNvPr id="15" name="Étoile à 5 branches 14"/>
          <p:cNvSpPr/>
          <p:nvPr/>
        </p:nvSpPr>
        <p:spPr>
          <a:xfrm>
            <a:off x="2731577" y="2695132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17" y="1067881"/>
            <a:ext cx="2984170" cy="127300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83" y="940819"/>
            <a:ext cx="1972294" cy="2243576"/>
          </a:xfrm>
          <a:prstGeom prst="rect">
            <a:avLst/>
          </a:prstGeom>
        </p:spPr>
      </p:pic>
      <p:sp>
        <p:nvSpPr>
          <p:cNvPr id="26" name="Étoile à 5 branches 25"/>
          <p:cNvSpPr/>
          <p:nvPr/>
        </p:nvSpPr>
        <p:spPr>
          <a:xfrm>
            <a:off x="9993087" y="266207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2344615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8837" y="351427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Acquisition capacitive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27079" y="351427"/>
            <a:ext cx="2945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Analyse de vidéo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2678226"/>
            <a:ext cx="29728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(80€)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627079" y="2678226"/>
            <a:ext cx="312354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</a:p>
        </p:txBody>
      </p:sp>
      <p:sp>
        <p:nvSpPr>
          <p:cNvPr id="15" name="Étoile à 5 branches 14"/>
          <p:cNvSpPr/>
          <p:nvPr/>
        </p:nvSpPr>
        <p:spPr>
          <a:xfrm>
            <a:off x="2731577" y="2695132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594417" y="338252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17" y="1067881"/>
            <a:ext cx="2984170" cy="127300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83" y="940819"/>
            <a:ext cx="1972294" cy="2243576"/>
          </a:xfrm>
          <a:prstGeom prst="rect">
            <a:avLst/>
          </a:prstGeom>
        </p:spPr>
      </p:pic>
      <p:sp>
        <p:nvSpPr>
          <p:cNvPr id="26" name="Étoile à 5 branches 25"/>
          <p:cNvSpPr/>
          <p:nvPr/>
        </p:nvSpPr>
        <p:spPr>
          <a:xfrm>
            <a:off x="9993087" y="266207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2579077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09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8837" y="351427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Acquisition capacitive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27079" y="351427"/>
            <a:ext cx="2945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Analyse de vidéo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2678226"/>
            <a:ext cx="29728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(80€)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627079" y="2678226"/>
            <a:ext cx="312354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</a:p>
        </p:txBody>
      </p:sp>
      <p:sp>
        <p:nvSpPr>
          <p:cNvPr id="15" name="Étoile à 5 branches 14"/>
          <p:cNvSpPr/>
          <p:nvPr/>
        </p:nvSpPr>
        <p:spPr>
          <a:xfrm>
            <a:off x="2731577" y="2695132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594417" y="338252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3210594" y="4140164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17" y="1067881"/>
            <a:ext cx="2984170" cy="127300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83" y="940819"/>
            <a:ext cx="1972294" cy="2243576"/>
          </a:xfrm>
          <a:prstGeom prst="rect">
            <a:avLst/>
          </a:prstGeom>
        </p:spPr>
      </p:pic>
      <p:sp>
        <p:nvSpPr>
          <p:cNvPr id="26" name="Étoile à 5 branches 25"/>
          <p:cNvSpPr/>
          <p:nvPr/>
        </p:nvSpPr>
        <p:spPr>
          <a:xfrm>
            <a:off x="9993087" y="266207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2813539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5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8837" y="351427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Acquisition capacitive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27079" y="351427"/>
            <a:ext cx="2945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Analyse de vidéo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2678226"/>
            <a:ext cx="29728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(80€)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627079" y="2678226"/>
            <a:ext cx="312354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</a:p>
        </p:txBody>
      </p:sp>
      <p:sp>
        <p:nvSpPr>
          <p:cNvPr id="15" name="Étoile à 5 branches 14"/>
          <p:cNvSpPr/>
          <p:nvPr/>
        </p:nvSpPr>
        <p:spPr>
          <a:xfrm>
            <a:off x="2731577" y="2695132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594417" y="338252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3205663" y="4118596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3038292" y="4934399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17" y="1067881"/>
            <a:ext cx="2984170" cy="127300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83" y="940819"/>
            <a:ext cx="1972294" cy="2243576"/>
          </a:xfrm>
          <a:prstGeom prst="rect">
            <a:avLst/>
          </a:prstGeom>
        </p:spPr>
      </p:pic>
      <p:sp>
        <p:nvSpPr>
          <p:cNvPr id="26" name="Étoile à 5 branches 25"/>
          <p:cNvSpPr/>
          <p:nvPr/>
        </p:nvSpPr>
        <p:spPr>
          <a:xfrm>
            <a:off x="9993087" y="266207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3048000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8837" y="351427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Acquisition capacitive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27079" y="351427"/>
            <a:ext cx="2945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Analyse de vidéo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2678226"/>
            <a:ext cx="29728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(80€)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627079" y="2678226"/>
            <a:ext cx="312354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</a:p>
        </p:txBody>
      </p:sp>
      <p:sp>
        <p:nvSpPr>
          <p:cNvPr id="15" name="Étoile à 5 branches 14"/>
          <p:cNvSpPr/>
          <p:nvPr/>
        </p:nvSpPr>
        <p:spPr>
          <a:xfrm>
            <a:off x="2731577" y="2695132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594417" y="338252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3186821" y="418364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3014951" y="4996152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17" y="1067881"/>
            <a:ext cx="2984170" cy="127300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Étoile à 5 branches 23"/>
          <p:cNvSpPr/>
          <p:nvPr/>
        </p:nvSpPr>
        <p:spPr>
          <a:xfrm rot="20454418">
            <a:off x="1411534" y="1035887"/>
            <a:ext cx="2254882" cy="2022069"/>
          </a:xfrm>
          <a:prstGeom prst="star5">
            <a:avLst/>
          </a:prstGeom>
          <a:solidFill>
            <a:srgbClr val="0070C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83" y="940819"/>
            <a:ext cx="1972294" cy="2243576"/>
          </a:xfrm>
          <a:prstGeom prst="rect">
            <a:avLst/>
          </a:prstGeom>
        </p:spPr>
      </p:pic>
      <p:sp>
        <p:nvSpPr>
          <p:cNvPr id="26" name="Étoile à 5 branches 25"/>
          <p:cNvSpPr/>
          <p:nvPr/>
        </p:nvSpPr>
        <p:spPr>
          <a:xfrm>
            <a:off x="9993087" y="266207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3282462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8" name="PB"/>
          <p:cNvSpPr/>
          <p:nvPr/>
        </p:nvSpPr>
        <p:spPr>
          <a:xfrm>
            <a:off x="0" y="6223000"/>
            <a:ext cx="3516923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330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8" name="PB"/>
          <p:cNvSpPr/>
          <p:nvPr/>
        </p:nvSpPr>
        <p:spPr>
          <a:xfrm>
            <a:off x="0" y="6223000"/>
            <a:ext cx="3751385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267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62223" y="302068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25" name="PB"/>
          <p:cNvSpPr/>
          <p:nvPr/>
        </p:nvSpPr>
        <p:spPr>
          <a:xfrm>
            <a:off x="0" y="6223000"/>
            <a:ext cx="3985846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133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62223" y="302068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clair 26"/>
          <p:cNvSpPr/>
          <p:nvPr/>
        </p:nvSpPr>
        <p:spPr>
          <a:xfrm flipH="1">
            <a:off x="2142719" y="1932771"/>
            <a:ext cx="1308282" cy="178801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25" name="PB"/>
          <p:cNvSpPr/>
          <p:nvPr/>
        </p:nvSpPr>
        <p:spPr>
          <a:xfrm>
            <a:off x="0" y="6223000"/>
            <a:ext cx="4220308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794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62223" y="302068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004552" y="256885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324379" y="2851149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280375" y="321387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clair 26"/>
          <p:cNvSpPr/>
          <p:nvPr/>
        </p:nvSpPr>
        <p:spPr>
          <a:xfrm flipH="1">
            <a:off x="2142719" y="1932771"/>
            <a:ext cx="1308282" cy="178801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29" name="PB"/>
          <p:cNvSpPr/>
          <p:nvPr/>
        </p:nvSpPr>
        <p:spPr>
          <a:xfrm>
            <a:off x="0" y="6223000"/>
            <a:ext cx="4454769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90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Interview d’une personne </a:t>
            </a:r>
            <a:r>
              <a:rPr lang="fr-FR" b="1" u="sng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sourd-muette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9448428" y="6161018"/>
            <a:ext cx="27435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CONTEXTE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Reportage Handigl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95" y="1105167"/>
            <a:ext cx="8750481" cy="4922146"/>
          </a:xfrm>
          <a:prstGeom prst="rect">
            <a:avLst/>
          </a:prstGeom>
        </p:spPr>
      </p:pic>
      <p:sp>
        <p:nvSpPr>
          <p:cNvPr id="8" name="PB"/>
          <p:cNvSpPr/>
          <p:nvPr/>
        </p:nvSpPr>
        <p:spPr>
          <a:xfrm>
            <a:off x="1" y="6223000"/>
            <a:ext cx="484094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3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62223" y="302068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004552" y="256885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324379" y="2851149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280375" y="321387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 1 27"/>
          <p:cNvSpPr/>
          <p:nvPr/>
        </p:nvSpPr>
        <p:spPr>
          <a:xfrm>
            <a:off x="1418555" y="4610416"/>
            <a:ext cx="1601540" cy="1188874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clair 26"/>
          <p:cNvSpPr/>
          <p:nvPr/>
        </p:nvSpPr>
        <p:spPr>
          <a:xfrm flipH="1">
            <a:off x="2142719" y="1932771"/>
            <a:ext cx="1308282" cy="178801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30" name="PB"/>
          <p:cNvSpPr/>
          <p:nvPr/>
        </p:nvSpPr>
        <p:spPr>
          <a:xfrm>
            <a:off x="0" y="6223000"/>
            <a:ext cx="4689231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203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62223" y="302068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004552" y="256885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324379" y="2851149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280375" y="321387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 1 27"/>
          <p:cNvSpPr/>
          <p:nvPr/>
        </p:nvSpPr>
        <p:spPr>
          <a:xfrm>
            <a:off x="1418555" y="4610416"/>
            <a:ext cx="1601540" cy="1188874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clair 26"/>
          <p:cNvSpPr/>
          <p:nvPr/>
        </p:nvSpPr>
        <p:spPr>
          <a:xfrm flipH="1">
            <a:off x="2142719" y="1932771"/>
            <a:ext cx="1308282" cy="178801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rc plein 28"/>
          <p:cNvSpPr/>
          <p:nvPr/>
        </p:nvSpPr>
        <p:spPr>
          <a:xfrm rot="6188150">
            <a:off x="3064070" y="4832090"/>
            <a:ext cx="1952236" cy="1365020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Arc plein 29"/>
          <p:cNvSpPr/>
          <p:nvPr/>
        </p:nvSpPr>
        <p:spPr>
          <a:xfrm rot="6004711">
            <a:off x="2945614" y="4778134"/>
            <a:ext cx="1302965" cy="1178937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Arc plein 30"/>
          <p:cNvSpPr/>
          <p:nvPr/>
        </p:nvSpPr>
        <p:spPr>
          <a:xfrm rot="6379864">
            <a:off x="2904228" y="4882235"/>
            <a:ext cx="815575" cy="853962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33" name="PB"/>
          <p:cNvSpPr/>
          <p:nvPr/>
        </p:nvSpPr>
        <p:spPr>
          <a:xfrm>
            <a:off x="0" y="6223000"/>
            <a:ext cx="4923692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451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62223" y="302068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004552" y="256885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324379" y="2851149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280375" y="321387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 1 27"/>
          <p:cNvSpPr/>
          <p:nvPr/>
        </p:nvSpPr>
        <p:spPr>
          <a:xfrm>
            <a:off x="1418555" y="4610416"/>
            <a:ext cx="1601540" cy="1188874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clair 26"/>
          <p:cNvSpPr/>
          <p:nvPr/>
        </p:nvSpPr>
        <p:spPr>
          <a:xfrm flipH="1">
            <a:off x="2142719" y="1932771"/>
            <a:ext cx="1308282" cy="178801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rc plein 28"/>
          <p:cNvSpPr/>
          <p:nvPr/>
        </p:nvSpPr>
        <p:spPr>
          <a:xfrm rot="6188150">
            <a:off x="3064070" y="4832090"/>
            <a:ext cx="1952236" cy="1365020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Arc plein 29"/>
          <p:cNvSpPr/>
          <p:nvPr/>
        </p:nvSpPr>
        <p:spPr>
          <a:xfrm rot="6004711">
            <a:off x="2945614" y="4778134"/>
            <a:ext cx="1302965" cy="1178937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Arc plein 30"/>
          <p:cNvSpPr/>
          <p:nvPr/>
        </p:nvSpPr>
        <p:spPr>
          <a:xfrm rot="6379864">
            <a:off x="2904228" y="4882235"/>
            <a:ext cx="815575" cy="853962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Arc plein 31"/>
          <p:cNvSpPr/>
          <p:nvPr/>
        </p:nvSpPr>
        <p:spPr>
          <a:xfrm rot="20072955">
            <a:off x="8728951" y="1792943"/>
            <a:ext cx="2157694" cy="1738604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Arc plein 32"/>
          <p:cNvSpPr/>
          <p:nvPr/>
        </p:nvSpPr>
        <p:spPr>
          <a:xfrm rot="19993193">
            <a:off x="9244347" y="2364495"/>
            <a:ext cx="1375946" cy="1237211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Arc plein 33"/>
          <p:cNvSpPr/>
          <p:nvPr/>
        </p:nvSpPr>
        <p:spPr>
          <a:xfrm rot="19728436">
            <a:off x="9698784" y="2866812"/>
            <a:ext cx="732199" cy="719713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37" name="PB"/>
          <p:cNvSpPr/>
          <p:nvPr/>
        </p:nvSpPr>
        <p:spPr>
          <a:xfrm>
            <a:off x="0" y="6223000"/>
            <a:ext cx="5158154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943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global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762223" y="302068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1004552" y="256885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324379" y="2851149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280375" y="321387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 1 27"/>
          <p:cNvSpPr/>
          <p:nvPr/>
        </p:nvSpPr>
        <p:spPr>
          <a:xfrm>
            <a:off x="1418555" y="4610416"/>
            <a:ext cx="1601540" cy="1188874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clair 26"/>
          <p:cNvSpPr/>
          <p:nvPr/>
        </p:nvSpPr>
        <p:spPr>
          <a:xfrm flipH="1">
            <a:off x="2142719" y="1932771"/>
            <a:ext cx="1308282" cy="178801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rc plein 28"/>
          <p:cNvSpPr/>
          <p:nvPr/>
        </p:nvSpPr>
        <p:spPr>
          <a:xfrm rot="6188150">
            <a:off x="3064070" y="4832090"/>
            <a:ext cx="1952236" cy="1365020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Arc plein 29"/>
          <p:cNvSpPr/>
          <p:nvPr/>
        </p:nvSpPr>
        <p:spPr>
          <a:xfrm rot="6004711">
            <a:off x="2945614" y="4778134"/>
            <a:ext cx="1302965" cy="1178937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Arc plein 30"/>
          <p:cNvSpPr/>
          <p:nvPr/>
        </p:nvSpPr>
        <p:spPr>
          <a:xfrm rot="6379864">
            <a:off x="2904228" y="4882235"/>
            <a:ext cx="815575" cy="853962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Arc plein 31"/>
          <p:cNvSpPr/>
          <p:nvPr/>
        </p:nvSpPr>
        <p:spPr>
          <a:xfrm rot="20072955">
            <a:off x="8728951" y="1792943"/>
            <a:ext cx="2157694" cy="1738604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Arc plein 32"/>
          <p:cNvSpPr/>
          <p:nvPr/>
        </p:nvSpPr>
        <p:spPr>
          <a:xfrm rot="19993193">
            <a:off x="9244347" y="2364495"/>
            <a:ext cx="1375946" cy="1237211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Arc plein 33"/>
          <p:cNvSpPr/>
          <p:nvPr/>
        </p:nvSpPr>
        <p:spPr>
          <a:xfrm rot="19728436">
            <a:off x="9698784" y="2866812"/>
            <a:ext cx="732199" cy="719713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Cambria" panose="02040503050406030204" pitchFamily="18" charset="0"/>
              </a:rPr>
              <a:t>HELLO WORLD</a:t>
            </a:r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37" name="PB"/>
          <p:cNvSpPr/>
          <p:nvPr/>
        </p:nvSpPr>
        <p:spPr>
          <a:xfrm>
            <a:off x="0" y="6223000"/>
            <a:ext cx="5392615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763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de l’Acquisition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6612227" y="294556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172459" y="290692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731617" y="2885493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8201696" y="282880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8671775" y="282750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9105362" y="27889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8" name="PB"/>
          <p:cNvSpPr/>
          <p:nvPr/>
        </p:nvSpPr>
        <p:spPr>
          <a:xfrm>
            <a:off x="0" y="6223000"/>
            <a:ext cx="5627077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65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de l’Acquisition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737261" y="6165301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PRINCIPE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27" y="1197736"/>
            <a:ext cx="8853275" cy="1061708"/>
          </a:xfrm>
          <a:prstGeom prst="rect">
            <a:avLst/>
          </a:prstGeom>
        </p:spPr>
      </p:pic>
      <p:sp>
        <p:nvSpPr>
          <p:cNvPr id="8" name="Triangle isocèle 7"/>
          <p:cNvSpPr/>
          <p:nvPr/>
        </p:nvSpPr>
        <p:spPr>
          <a:xfrm rot="10800000">
            <a:off x="2938326" y="2259442"/>
            <a:ext cx="8691296" cy="1514067"/>
          </a:xfrm>
          <a:prstGeom prst="triangle">
            <a:avLst>
              <a:gd name="adj" fmla="val 397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B"/>
          <p:cNvSpPr/>
          <p:nvPr/>
        </p:nvSpPr>
        <p:spPr>
          <a:xfrm>
            <a:off x="0" y="6223000"/>
            <a:ext cx="5861538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517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676831" y="2181497"/>
            <a:ext cx="367696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Flexion du doigt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Flexion du capteur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Variation de résistance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Variation de tension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Flèche courbée vers la droite 5"/>
          <p:cNvSpPr/>
          <p:nvPr/>
        </p:nvSpPr>
        <p:spPr>
          <a:xfrm>
            <a:off x="6884126" y="2350907"/>
            <a:ext cx="692332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Flèche courbée vers la droite 6"/>
          <p:cNvSpPr/>
          <p:nvPr/>
        </p:nvSpPr>
        <p:spPr>
          <a:xfrm>
            <a:off x="6844938" y="4025669"/>
            <a:ext cx="692332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Flèche courbée vers la droite 7"/>
          <p:cNvSpPr/>
          <p:nvPr/>
        </p:nvSpPr>
        <p:spPr>
          <a:xfrm flipH="1">
            <a:off x="11353800" y="3211828"/>
            <a:ext cx="629195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4" y="3537225"/>
            <a:ext cx="5007542" cy="23225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7" y="1557901"/>
            <a:ext cx="4690256" cy="15860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7" y="252108"/>
            <a:ext cx="10481017" cy="956520"/>
          </a:xfrm>
          <a:prstGeom prst="rect">
            <a:avLst/>
          </a:prstGeom>
        </p:spPr>
      </p:pic>
      <p:pic>
        <p:nvPicPr>
          <p:cNvPr id="12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96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858074" y="6166058"/>
            <a:ext cx="3333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ACQUISITION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PB"/>
          <p:cNvSpPr/>
          <p:nvPr/>
        </p:nvSpPr>
        <p:spPr>
          <a:xfrm>
            <a:off x="0" y="6223000"/>
            <a:ext cx="6096000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68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676831" y="2181497"/>
            <a:ext cx="367696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Flexion du doigt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Flexion du capteur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Variation de résistance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Variation de tension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Flèche courbée vers la droite 5"/>
          <p:cNvSpPr/>
          <p:nvPr/>
        </p:nvSpPr>
        <p:spPr>
          <a:xfrm>
            <a:off x="6884126" y="2350907"/>
            <a:ext cx="692332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Flèche courbée vers la droite 6"/>
          <p:cNvSpPr/>
          <p:nvPr/>
        </p:nvSpPr>
        <p:spPr>
          <a:xfrm>
            <a:off x="6844938" y="4025669"/>
            <a:ext cx="692332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Flèche courbée vers la droite 7"/>
          <p:cNvSpPr/>
          <p:nvPr/>
        </p:nvSpPr>
        <p:spPr>
          <a:xfrm flipH="1">
            <a:off x="11353800" y="3211828"/>
            <a:ext cx="629195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7" y="1557901"/>
            <a:ext cx="4690256" cy="15860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7" y="252108"/>
            <a:ext cx="10481017" cy="9565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6" y="3388561"/>
            <a:ext cx="4327879" cy="2520031"/>
          </a:xfrm>
          <a:prstGeom prst="rect">
            <a:avLst/>
          </a:prstGeom>
        </p:spPr>
      </p:pic>
      <p:pic>
        <p:nvPicPr>
          <p:cNvPr id="12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858074" y="6163539"/>
            <a:ext cx="33339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ACQUISITION</a:t>
            </a:r>
          </a:p>
        </p:txBody>
      </p:sp>
      <p:sp>
        <p:nvSpPr>
          <p:cNvPr id="9" name="PB"/>
          <p:cNvSpPr/>
          <p:nvPr/>
        </p:nvSpPr>
        <p:spPr>
          <a:xfrm>
            <a:off x="0" y="6223000"/>
            <a:ext cx="6330462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512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du Conditionnement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210636" y="6164542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839791" y="390659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162281" y="34073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86506" y="439169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2839791" y="480811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312016" y="4904702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13538" y="4471115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4531441" y="4146998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876799" y="3810000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clair 26"/>
          <p:cNvSpPr/>
          <p:nvPr/>
        </p:nvSpPr>
        <p:spPr>
          <a:xfrm flipH="1">
            <a:off x="2142719" y="1932771"/>
            <a:ext cx="1308282" cy="178801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11" name="PB"/>
          <p:cNvSpPr/>
          <p:nvPr/>
        </p:nvSpPr>
        <p:spPr>
          <a:xfrm>
            <a:off x="0" y="6223000"/>
            <a:ext cx="6564923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413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du Conditionnement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243599" y="6164542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5" y="761259"/>
            <a:ext cx="3477296" cy="279879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34" y="3585596"/>
            <a:ext cx="4204455" cy="2201421"/>
          </a:xfrm>
          <a:prstGeom prst="rect">
            <a:avLst/>
          </a:prstGeom>
        </p:spPr>
      </p:pic>
      <p:sp>
        <p:nvSpPr>
          <p:cNvPr id="13" name="Triangle isocèle 12"/>
          <p:cNvSpPr/>
          <p:nvPr/>
        </p:nvSpPr>
        <p:spPr>
          <a:xfrm rot="16200000">
            <a:off x="1607811" y="1105766"/>
            <a:ext cx="2793541" cy="2104526"/>
          </a:xfrm>
          <a:prstGeom prst="triangle">
            <a:avLst>
              <a:gd name="adj" fmla="val 6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riangle isocèle 23"/>
          <p:cNvSpPr/>
          <p:nvPr/>
        </p:nvSpPr>
        <p:spPr>
          <a:xfrm rot="16200000">
            <a:off x="2018614" y="3634044"/>
            <a:ext cx="2201420" cy="2104526"/>
          </a:xfrm>
          <a:prstGeom prst="triangle">
            <a:avLst>
              <a:gd name="adj" fmla="val 98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B"/>
          <p:cNvSpPr/>
          <p:nvPr/>
        </p:nvSpPr>
        <p:spPr>
          <a:xfrm>
            <a:off x="0" y="6223000"/>
            <a:ext cx="6799385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837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Sommaire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6012273" y="1062316"/>
            <a:ext cx="473879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Contexte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Démonstration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Explication</a:t>
            </a:r>
          </a:p>
          <a:p>
            <a:pPr lvl="1"/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- Acquisition</a:t>
            </a:r>
          </a:p>
          <a:p>
            <a:pPr lvl="1"/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- Conditionnement</a:t>
            </a:r>
          </a:p>
          <a:p>
            <a:pPr lvl="1"/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- Traitement</a:t>
            </a:r>
          </a:p>
          <a:p>
            <a:pPr lvl="1"/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- Communication/Affichage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Conclusion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7" descr="http://blogs.msdn.com/blogfiles/willy-peter_schaub/WindowsLiveWriter/VSTSRangerProjectssummaryofprojectscover_9094/CLIPART_OF_25029_SMJPG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4559"/>
          <a:stretch>
            <a:fillRect/>
          </a:stretch>
        </p:blipFill>
        <p:spPr bwMode="auto">
          <a:xfrm>
            <a:off x="1293238" y="1802674"/>
            <a:ext cx="3271973" cy="3351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389135" y="6161018"/>
            <a:ext cx="2802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SOMMAIRE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PB"/>
          <p:cNvSpPr/>
          <p:nvPr/>
        </p:nvSpPr>
        <p:spPr>
          <a:xfrm>
            <a:off x="0" y="6223000"/>
            <a:ext cx="703385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436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210636" y="6150114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7033846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3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210636" y="6157426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PB"/>
          <p:cNvSpPr/>
          <p:nvPr/>
        </p:nvSpPr>
        <p:spPr>
          <a:xfrm>
            <a:off x="0" y="6223000"/>
            <a:ext cx="7268308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79171" y="362602"/>
            <a:ext cx="40267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sophistiqué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751321"/>
            <a:ext cx="385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(3,2V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(60€)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210636" y="6150114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4" y="4138450"/>
            <a:ext cx="2891627" cy="1813004"/>
          </a:xfrm>
          <a:prstGeom prst="rect">
            <a:avLst/>
          </a:prstGeom>
        </p:spPr>
      </p:pic>
      <p:sp>
        <p:nvSpPr>
          <p:cNvPr id="5" name="PB"/>
          <p:cNvSpPr/>
          <p:nvPr/>
        </p:nvSpPr>
        <p:spPr>
          <a:xfrm>
            <a:off x="0" y="6223000"/>
            <a:ext cx="7502769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4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3" y="3812922"/>
            <a:ext cx="2174156" cy="2281082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79171" y="362602"/>
            <a:ext cx="40267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sophistiqué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93328" y="320268"/>
            <a:ext cx="3373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moyen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751321"/>
            <a:ext cx="385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(3,2V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(60€)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9522" y="783646"/>
            <a:ext cx="34839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(1,6V)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210636" y="6161029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4" y="4138450"/>
            <a:ext cx="2891627" cy="1813004"/>
          </a:xfrm>
          <a:prstGeom prst="rect">
            <a:avLst/>
          </a:prstGeom>
        </p:spPr>
      </p:pic>
      <p:sp>
        <p:nvSpPr>
          <p:cNvPr id="14" name="PB"/>
          <p:cNvSpPr/>
          <p:nvPr/>
        </p:nvSpPr>
        <p:spPr>
          <a:xfrm>
            <a:off x="0" y="6223000"/>
            <a:ext cx="7737231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3" y="3812922"/>
            <a:ext cx="2174156" cy="2281082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79171" y="362602"/>
            <a:ext cx="40267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sophistiqué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93328" y="320268"/>
            <a:ext cx="3373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moyen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751321"/>
            <a:ext cx="385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(3,2V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(60€)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9522" y="783646"/>
            <a:ext cx="34839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(1,6V)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807628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210636" y="6161029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sp>
        <p:nvSpPr>
          <p:cNvPr id="27" name="Étoile à 5 branches 26"/>
          <p:cNvSpPr/>
          <p:nvPr/>
        </p:nvSpPr>
        <p:spPr>
          <a:xfrm>
            <a:off x="11786329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4" y="4138450"/>
            <a:ext cx="2891627" cy="1813004"/>
          </a:xfrm>
          <a:prstGeom prst="rect">
            <a:avLst/>
          </a:prstGeom>
        </p:spPr>
      </p:pic>
      <p:sp>
        <p:nvSpPr>
          <p:cNvPr id="14" name="PB"/>
          <p:cNvSpPr/>
          <p:nvPr/>
        </p:nvSpPr>
        <p:spPr>
          <a:xfrm>
            <a:off x="0" y="6223000"/>
            <a:ext cx="7971692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21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3" y="3812922"/>
            <a:ext cx="2174156" cy="2281082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79171" y="362602"/>
            <a:ext cx="40267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sophistiqué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93328" y="320268"/>
            <a:ext cx="3373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moyen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751321"/>
            <a:ext cx="385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(3,2V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(60€)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9522" y="783646"/>
            <a:ext cx="34839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(1,6V)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807628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619222" y="1855099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079285" y="6164139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sp>
        <p:nvSpPr>
          <p:cNvPr id="27" name="Étoile à 5 branches 26"/>
          <p:cNvSpPr/>
          <p:nvPr/>
        </p:nvSpPr>
        <p:spPr>
          <a:xfrm>
            <a:off x="11786329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4" y="4138450"/>
            <a:ext cx="2891627" cy="1813004"/>
          </a:xfrm>
          <a:prstGeom prst="rect">
            <a:avLst/>
          </a:prstGeom>
        </p:spPr>
      </p:pic>
      <p:sp>
        <p:nvSpPr>
          <p:cNvPr id="14" name="PB"/>
          <p:cNvSpPr/>
          <p:nvPr/>
        </p:nvSpPr>
        <p:spPr>
          <a:xfrm>
            <a:off x="0" y="6223000"/>
            <a:ext cx="8206154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3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3" y="3812922"/>
            <a:ext cx="2174156" cy="2281082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79171" y="362602"/>
            <a:ext cx="40267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sophistiqué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93328" y="320268"/>
            <a:ext cx="3373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moyen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751321"/>
            <a:ext cx="385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(3,2V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(60€)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9522" y="783646"/>
            <a:ext cx="34839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(1,6V)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807628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619222" y="1855099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3045405" y="2773817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086179" y="6159967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sp>
        <p:nvSpPr>
          <p:cNvPr id="26" name="Étoile à 5 branches 25"/>
          <p:cNvSpPr/>
          <p:nvPr/>
        </p:nvSpPr>
        <p:spPr>
          <a:xfrm>
            <a:off x="10984760" y="2713577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/>
          <p:cNvSpPr/>
          <p:nvPr/>
        </p:nvSpPr>
        <p:spPr>
          <a:xfrm>
            <a:off x="11786329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4" y="4138450"/>
            <a:ext cx="2891627" cy="1813004"/>
          </a:xfrm>
          <a:prstGeom prst="rect">
            <a:avLst/>
          </a:prstGeom>
        </p:spPr>
      </p:pic>
      <p:sp>
        <p:nvSpPr>
          <p:cNvPr id="14" name="PB"/>
          <p:cNvSpPr/>
          <p:nvPr/>
        </p:nvSpPr>
        <p:spPr>
          <a:xfrm>
            <a:off x="0" y="6223000"/>
            <a:ext cx="8440615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3" y="3812922"/>
            <a:ext cx="2174156" cy="2281082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79171" y="362602"/>
            <a:ext cx="40267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sophistiqué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93328" y="320268"/>
            <a:ext cx="3373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moyen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751321"/>
            <a:ext cx="385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(3,2V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(60€)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9522" y="783646"/>
            <a:ext cx="34839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(1,6V)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807628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619222" y="1855099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3045405" y="2773817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3154040" y="371277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141888" y="6173293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sp>
        <p:nvSpPr>
          <p:cNvPr id="26" name="Étoile à 5 branches 25"/>
          <p:cNvSpPr/>
          <p:nvPr/>
        </p:nvSpPr>
        <p:spPr>
          <a:xfrm>
            <a:off x="10984760" y="2713577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/>
          <p:cNvSpPr/>
          <p:nvPr/>
        </p:nvSpPr>
        <p:spPr>
          <a:xfrm>
            <a:off x="11786329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4" y="4138450"/>
            <a:ext cx="2891627" cy="1813004"/>
          </a:xfrm>
          <a:prstGeom prst="rect">
            <a:avLst/>
          </a:prstGeom>
        </p:spPr>
      </p:pic>
      <p:sp>
        <p:nvSpPr>
          <p:cNvPr id="14" name="PB"/>
          <p:cNvSpPr/>
          <p:nvPr/>
        </p:nvSpPr>
        <p:spPr>
          <a:xfrm>
            <a:off x="0" y="6223000"/>
            <a:ext cx="8675077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8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17"/>
            <a:ext cx="3898026" cy="133579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93" y="3812922"/>
            <a:ext cx="2174156" cy="2281082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20865" y="362950"/>
            <a:ext cx="3380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simple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79171" y="362602"/>
            <a:ext cx="40267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sophistiqué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93328" y="320268"/>
            <a:ext cx="33730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Conditionnement moyen</a:t>
            </a:r>
            <a:endParaRPr lang="fr-FR" sz="2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879067"/>
            <a:ext cx="32130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(0,6V)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- - -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(5€)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751321"/>
            <a:ext cx="38590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(3,2V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+ 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(60€)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  <a:endParaRPr lang="fr-FR" sz="3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9522" y="783646"/>
            <a:ext cx="348396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Précision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(1,6V)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(10€)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36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endParaRPr lang="fr-FR" sz="36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Étoile à 5 branches 14"/>
          <p:cNvSpPr/>
          <p:nvPr/>
        </p:nvSpPr>
        <p:spPr>
          <a:xfrm>
            <a:off x="7807628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>
            <a:off x="2619222" y="1855099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/>
          <p:cNvSpPr/>
          <p:nvPr/>
        </p:nvSpPr>
        <p:spPr>
          <a:xfrm>
            <a:off x="3045405" y="2773817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3154040" y="3712770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7104908" y="6160832"/>
            <a:ext cx="4981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CONDITIONNEMENT</a:t>
            </a:r>
          </a:p>
        </p:txBody>
      </p:sp>
      <p:sp>
        <p:nvSpPr>
          <p:cNvPr id="26" name="Étoile à 5 branches 25"/>
          <p:cNvSpPr/>
          <p:nvPr/>
        </p:nvSpPr>
        <p:spPr>
          <a:xfrm>
            <a:off x="10984760" y="2713577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5 branches 26"/>
          <p:cNvSpPr/>
          <p:nvPr/>
        </p:nvSpPr>
        <p:spPr>
          <a:xfrm>
            <a:off x="11786329" y="874983"/>
            <a:ext cx="274320" cy="22349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54" y="4138450"/>
            <a:ext cx="2891627" cy="1813004"/>
          </a:xfrm>
          <a:prstGeom prst="rect">
            <a:avLst/>
          </a:prstGeom>
        </p:spPr>
      </p:pic>
      <p:sp>
        <p:nvSpPr>
          <p:cNvPr id="28" name="Étoile à 5 branches 27"/>
          <p:cNvSpPr/>
          <p:nvPr/>
        </p:nvSpPr>
        <p:spPr>
          <a:xfrm rot="20454418">
            <a:off x="9864281" y="1249242"/>
            <a:ext cx="2254882" cy="2022069"/>
          </a:xfrm>
          <a:prstGeom prst="star5">
            <a:avLst/>
          </a:prstGeom>
          <a:solidFill>
            <a:srgbClr val="0070C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PB"/>
          <p:cNvSpPr/>
          <p:nvPr/>
        </p:nvSpPr>
        <p:spPr>
          <a:xfrm>
            <a:off x="0" y="6223000"/>
            <a:ext cx="8909538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du Traitement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8800963" y="6164542"/>
            <a:ext cx="3400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TRAITEMENT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1004552" y="2568854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1324379" y="2851149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280375" y="321387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xplosion 1 27"/>
          <p:cNvSpPr/>
          <p:nvPr/>
        </p:nvSpPr>
        <p:spPr>
          <a:xfrm>
            <a:off x="1418555" y="4610416"/>
            <a:ext cx="1601540" cy="1188874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8" name="PB"/>
          <p:cNvSpPr/>
          <p:nvPr/>
        </p:nvSpPr>
        <p:spPr>
          <a:xfrm>
            <a:off x="0" y="6223000"/>
            <a:ext cx="9144000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74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Cahier des charges, contraintes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Portatif (masse &lt; 200g)</a:t>
            </a:r>
          </a:p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Simple d’utilisation</a:t>
            </a:r>
          </a:p>
          <a:p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A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bordable (prix &lt; 200€)</a:t>
            </a:r>
          </a:p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Résister à l’environnement extérieur</a:t>
            </a:r>
          </a:p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Durée de vie acceptable (durabilité &gt; 5 ans)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Autonomie correcte (autonomie &gt; 12h)</a:t>
            </a:r>
            <a:endParaRPr lang="fr-FR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9448428" y="6163539"/>
            <a:ext cx="27435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CONTEXTE</a:t>
            </a:r>
          </a:p>
        </p:txBody>
      </p:sp>
      <p:sp>
        <p:nvSpPr>
          <p:cNvPr id="7" name="PB"/>
          <p:cNvSpPr/>
          <p:nvPr/>
        </p:nvSpPr>
        <p:spPr>
          <a:xfrm>
            <a:off x="0" y="6223000"/>
            <a:ext cx="937846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732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du Traitement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8791710" y="6164542"/>
            <a:ext cx="3400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TRAITEMENT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45" y="2672752"/>
            <a:ext cx="4942180" cy="3003712"/>
          </a:xfrm>
          <a:prstGeom prst="rect">
            <a:avLst/>
          </a:prstGeom>
        </p:spPr>
      </p:pic>
      <p:sp>
        <p:nvSpPr>
          <p:cNvPr id="8" name="Triangle isocèle 7"/>
          <p:cNvSpPr/>
          <p:nvPr/>
        </p:nvSpPr>
        <p:spPr>
          <a:xfrm rot="16200000">
            <a:off x="1794219" y="2888936"/>
            <a:ext cx="3003712" cy="2571341"/>
          </a:xfrm>
          <a:prstGeom prst="triangle">
            <a:avLst>
              <a:gd name="adj" fmla="val 15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B"/>
          <p:cNvSpPr/>
          <p:nvPr/>
        </p:nvSpPr>
        <p:spPr>
          <a:xfrm>
            <a:off x="0" y="6223000"/>
            <a:ext cx="9378462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373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57" y="23624"/>
            <a:ext cx="6255243" cy="6126490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934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791710" y="6152029"/>
            <a:ext cx="3400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TRAITEMENT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PB"/>
          <p:cNvSpPr/>
          <p:nvPr/>
        </p:nvSpPr>
        <p:spPr>
          <a:xfrm>
            <a:off x="0" y="6223000"/>
            <a:ext cx="9439835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084730" y="12219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Flexion du doigt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Flexion du capteur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Variation de résistance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Variation de tension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Encadrement de la tension</a:t>
            </a:r>
          </a:p>
        </p:txBody>
      </p:sp>
      <p:sp>
        <p:nvSpPr>
          <p:cNvPr id="7" name="Flèche courbée vers la droite 6"/>
          <p:cNvSpPr/>
          <p:nvPr/>
        </p:nvSpPr>
        <p:spPr>
          <a:xfrm>
            <a:off x="342836" y="2844640"/>
            <a:ext cx="692332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Flèche courbée vers la droite 7"/>
          <p:cNvSpPr/>
          <p:nvPr/>
        </p:nvSpPr>
        <p:spPr>
          <a:xfrm>
            <a:off x="342836" y="1319966"/>
            <a:ext cx="692332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Flèche courbée vers la droite 8"/>
          <p:cNvSpPr/>
          <p:nvPr/>
        </p:nvSpPr>
        <p:spPr>
          <a:xfrm flipH="1">
            <a:off x="4869471" y="3501385"/>
            <a:ext cx="617797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 courbée vers la droite 9"/>
          <p:cNvSpPr/>
          <p:nvPr/>
        </p:nvSpPr>
        <p:spPr>
          <a:xfrm flipH="1">
            <a:off x="4402054" y="2046107"/>
            <a:ext cx="635726" cy="1136875"/>
          </a:xfrm>
          <a:prstGeom prst="curvedRightArrow">
            <a:avLst>
              <a:gd name="adj1" fmla="val 29618"/>
              <a:gd name="adj2" fmla="val 637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2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39" y="27820"/>
            <a:ext cx="5076967" cy="6189727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2934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791710" y="6152029"/>
            <a:ext cx="3400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TRAITEMENT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70243" y="1956884"/>
            <a:ext cx="5600985" cy="2081579"/>
          </a:xfrm>
          <a:prstGeom prst="rect">
            <a:avLst/>
          </a:prstGeom>
        </p:spPr>
      </p:pic>
      <p:sp>
        <p:nvSpPr>
          <p:cNvPr id="7" name="PB"/>
          <p:cNvSpPr/>
          <p:nvPr/>
        </p:nvSpPr>
        <p:spPr>
          <a:xfrm>
            <a:off x="0" y="6223000"/>
            <a:ext cx="9722224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14199" y="1370772"/>
            <a:ext cx="4644980" cy="34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5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4479" cy="6146384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24" y="1032429"/>
            <a:ext cx="1314286" cy="11333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94" y="3662353"/>
            <a:ext cx="1209524" cy="10190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91710" y="6161018"/>
            <a:ext cx="3400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TRAITEMENT</a:t>
            </a:r>
          </a:p>
        </p:txBody>
      </p:sp>
      <p:sp>
        <p:nvSpPr>
          <p:cNvPr id="5" name="Double flèche horizontale 4"/>
          <p:cNvSpPr/>
          <p:nvPr/>
        </p:nvSpPr>
        <p:spPr>
          <a:xfrm rot="2524661">
            <a:off x="2308113" y="724206"/>
            <a:ext cx="1864705" cy="4007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Double flèche horizontale 8"/>
          <p:cNvSpPr/>
          <p:nvPr/>
        </p:nvSpPr>
        <p:spPr>
          <a:xfrm rot="2524661">
            <a:off x="3162889" y="3586250"/>
            <a:ext cx="1340724" cy="40079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704479" cy="2446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1" y="3060867"/>
            <a:ext cx="3704479" cy="2446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90" y="138420"/>
            <a:ext cx="3172616" cy="34537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50" y="3693917"/>
            <a:ext cx="3488984" cy="22117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82614" y="151056"/>
            <a:ext cx="3296992" cy="344109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8429700" y="3693917"/>
            <a:ext cx="3517333" cy="221176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B"/>
          <p:cNvSpPr/>
          <p:nvPr/>
        </p:nvSpPr>
        <p:spPr>
          <a:xfrm>
            <a:off x="0" y="6223000"/>
            <a:ext cx="10081846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5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de Communication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782508" y="6164542"/>
            <a:ext cx="4371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COMMUNICATION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3816975" y="4808111"/>
            <a:ext cx="180304" cy="19318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rc plein 28"/>
          <p:cNvSpPr/>
          <p:nvPr/>
        </p:nvSpPr>
        <p:spPr>
          <a:xfrm rot="6188150">
            <a:off x="3064070" y="4832090"/>
            <a:ext cx="1952236" cy="1365020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Arc plein 29"/>
          <p:cNvSpPr/>
          <p:nvPr/>
        </p:nvSpPr>
        <p:spPr>
          <a:xfrm rot="6004711">
            <a:off x="2945614" y="4778134"/>
            <a:ext cx="1302965" cy="1178937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Arc plein 30"/>
          <p:cNvSpPr/>
          <p:nvPr/>
        </p:nvSpPr>
        <p:spPr>
          <a:xfrm rot="6379864">
            <a:off x="2904228" y="4882235"/>
            <a:ext cx="815575" cy="853962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Arc plein 31"/>
          <p:cNvSpPr/>
          <p:nvPr/>
        </p:nvSpPr>
        <p:spPr>
          <a:xfrm rot="20072955">
            <a:off x="8728951" y="1792943"/>
            <a:ext cx="2157694" cy="1738604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Arc plein 32"/>
          <p:cNvSpPr/>
          <p:nvPr/>
        </p:nvSpPr>
        <p:spPr>
          <a:xfrm rot="19993193">
            <a:off x="9244347" y="2364495"/>
            <a:ext cx="1375946" cy="1237211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Arc plein 33"/>
          <p:cNvSpPr/>
          <p:nvPr/>
        </p:nvSpPr>
        <p:spPr>
          <a:xfrm rot="19728436">
            <a:off x="9698784" y="2866812"/>
            <a:ext cx="732199" cy="719713"/>
          </a:xfrm>
          <a:prstGeom prst="blockArc">
            <a:avLst>
              <a:gd name="adj1" fmla="val 10800000"/>
              <a:gd name="adj2" fmla="val 311088"/>
              <a:gd name="adj3" fmla="val 14716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8" name="PB"/>
          <p:cNvSpPr/>
          <p:nvPr/>
        </p:nvSpPr>
        <p:spPr>
          <a:xfrm>
            <a:off x="0" y="6223000"/>
            <a:ext cx="10316308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27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Principe de Communication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5447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820803" y="6164542"/>
            <a:ext cx="4371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COMMUNICATION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99" y="3162464"/>
            <a:ext cx="2535462" cy="2535462"/>
          </a:xfrm>
          <a:prstGeom prst="rect">
            <a:avLst/>
          </a:prstGeom>
        </p:spPr>
      </p:pic>
      <p:sp>
        <p:nvSpPr>
          <p:cNvPr id="8" name="Triangle isocèle 7"/>
          <p:cNvSpPr/>
          <p:nvPr/>
        </p:nvSpPr>
        <p:spPr>
          <a:xfrm rot="16200000">
            <a:off x="2835868" y="3303293"/>
            <a:ext cx="2535462" cy="2253802"/>
          </a:xfrm>
          <a:prstGeom prst="triangle">
            <a:avLst>
              <a:gd name="adj" fmla="val 22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PB"/>
          <p:cNvSpPr/>
          <p:nvPr/>
        </p:nvSpPr>
        <p:spPr>
          <a:xfrm>
            <a:off x="0" y="6223000"/>
            <a:ext cx="10550769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65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93" y="129322"/>
            <a:ext cx="4618007" cy="6006157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820803" y="6161018"/>
            <a:ext cx="4371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COMMUNICATION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6" y="2018046"/>
            <a:ext cx="7977054" cy="1958802"/>
          </a:xfrm>
          <a:prstGeom prst="rect">
            <a:avLst/>
          </a:prstGeom>
        </p:spPr>
      </p:pic>
      <p:sp>
        <p:nvSpPr>
          <p:cNvPr id="7" name="PB"/>
          <p:cNvSpPr/>
          <p:nvPr/>
        </p:nvSpPr>
        <p:spPr>
          <a:xfrm>
            <a:off x="0" y="6223000"/>
            <a:ext cx="10785231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449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25" y="3014730"/>
            <a:ext cx="2936382" cy="2936382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668230" y="209742"/>
            <a:ext cx="6746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Schéma de principe Bilan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8960218" y="6161018"/>
            <a:ext cx="3231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CONCLUSION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7" y="998555"/>
            <a:ext cx="9324304" cy="50327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68107" y="3554800"/>
            <a:ext cx="1066003" cy="1797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Cambria" panose="02040503050406030204" pitchFamily="18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668230" y="2318197"/>
            <a:ext cx="3646193" cy="280759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048855" y="1532587"/>
            <a:ext cx="4584542" cy="3934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67346" y="2489915"/>
            <a:ext cx="3058057" cy="26358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6324" y="4579959"/>
            <a:ext cx="3453009" cy="1221347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9311940" y="3113278"/>
            <a:ext cx="2850346" cy="2635877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0044036" y="577977"/>
            <a:ext cx="17291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Adrien</a:t>
            </a:r>
          </a:p>
          <a:p>
            <a:r>
              <a:rPr lang="fr-FR" sz="30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Paul</a:t>
            </a:r>
          </a:p>
          <a:p>
            <a:r>
              <a:rPr lang="fr-FR" sz="30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Zakariya</a:t>
            </a:r>
            <a:endParaRPr lang="fr-FR" sz="30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PB"/>
          <p:cNvSpPr/>
          <p:nvPr/>
        </p:nvSpPr>
        <p:spPr>
          <a:xfrm>
            <a:off x="0" y="6223000"/>
            <a:ext cx="11019692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0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Le projet en chiffres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Plus de 100h de travail</a:t>
            </a:r>
          </a:p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600 000 </a:t>
            </a:r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acheteurs potentiels juste </a:t>
            </a:r>
            <a:r>
              <a:rPr lang="fr-FR" sz="320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en France</a:t>
            </a:r>
            <a:endParaRPr lang="fr-FR" sz="32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Masse : </a:t>
            </a:r>
            <a:r>
              <a:rPr lang="fr-FR" sz="3200" b="1" dirty="0" smtClean="0">
                <a:solidFill>
                  <a:srgbClr val="EB7615"/>
                </a:solidFill>
                <a:latin typeface="Cambria" panose="02040503050406030204" pitchFamily="18" charset="0"/>
              </a:rPr>
              <a:t>204g</a:t>
            </a:r>
          </a:p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Prix : </a:t>
            </a:r>
            <a:r>
              <a:rPr lang="fr-FR" sz="3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145€</a:t>
            </a:r>
          </a:p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Autonomie : </a:t>
            </a:r>
            <a:r>
              <a:rPr lang="fr-FR" sz="3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15h</a:t>
            </a:r>
          </a:p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Durée de vie : </a:t>
            </a:r>
            <a:r>
              <a:rPr lang="fr-FR" sz="32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5/10 ans</a:t>
            </a:r>
            <a:endParaRPr lang="fr-FR" sz="32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0218" y="6163539"/>
            <a:ext cx="3231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CONCLUSION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PB"/>
          <p:cNvSpPr/>
          <p:nvPr/>
        </p:nvSpPr>
        <p:spPr>
          <a:xfrm>
            <a:off x="0" y="6223000"/>
            <a:ext cx="11254154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42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Evolutions potentielles ?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60218" y="6161018"/>
            <a:ext cx="3231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CONCLUSION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05720" y="1937982"/>
            <a:ext cx="88839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Revue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de fond des capteurs 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Partenariat avec une entreprise ?</a:t>
            </a: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endParaRPr lang="fr-FR" sz="24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fr-FR" sz="24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Le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Gant Intelligent 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sym typeface="Wingdings" panose="05000000000000000000" pitchFamily="2" charset="2"/>
              </a:rPr>
              <a:t>Coopération avec le LAAS-CNRS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2" y="3904061"/>
            <a:ext cx="4934308" cy="21231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64" y="3989844"/>
            <a:ext cx="6706951" cy="1361340"/>
          </a:xfrm>
          <a:prstGeom prst="rect">
            <a:avLst/>
          </a:prstGeom>
        </p:spPr>
      </p:pic>
      <p:sp>
        <p:nvSpPr>
          <p:cNvPr id="7" name="PB"/>
          <p:cNvSpPr/>
          <p:nvPr/>
        </p:nvSpPr>
        <p:spPr>
          <a:xfrm>
            <a:off x="0" y="6223000"/>
            <a:ext cx="11723077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53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Démonstration</a:t>
            </a:r>
            <a:endParaRPr lang="fr-FR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778163" y="6161018"/>
            <a:ext cx="4413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DEMONSTRATION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73" y="998874"/>
            <a:ext cx="9390845" cy="4982057"/>
          </a:xfrm>
          <a:prstGeom prst="rect">
            <a:avLst/>
          </a:prstGeom>
        </p:spPr>
      </p:pic>
      <p:sp>
        <p:nvSpPr>
          <p:cNvPr id="7" name="PB"/>
          <p:cNvSpPr/>
          <p:nvPr/>
        </p:nvSpPr>
        <p:spPr>
          <a:xfrm>
            <a:off x="0" y="6223000"/>
            <a:ext cx="1172308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329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228697" y="2197485"/>
            <a:ext cx="3778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2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La team:</a:t>
            </a:r>
            <a:endParaRPr lang="fr-FR" sz="72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0218" y="6161018"/>
            <a:ext cx="3231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CONCLUSION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11" y="141666"/>
            <a:ext cx="7732747" cy="5799561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PB"/>
          <p:cNvSpPr/>
          <p:nvPr/>
        </p:nvSpPr>
        <p:spPr>
          <a:xfrm>
            <a:off x="0" y="6223000"/>
            <a:ext cx="11957538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92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5" descr="http://www.shareworld.co.uk/uploads/images/question-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22" y="944594"/>
            <a:ext cx="4765675" cy="4751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084217" y="2325188"/>
            <a:ext cx="62889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Des questions</a:t>
            </a:r>
            <a:endParaRPr lang="fr-FR" sz="80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0218" y="6161018"/>
            <a:ext cx="3231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CONCLUSION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1669" y="5066726"/>
            <a:ext cx="81111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N’hésitez pas à nous rendre visite au stand </a:t>
            </a:r>
            <a:r>
              <a:rPr lang="fr-FR" sz="2500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Handiglove</a:t>
            </a:r>
            <a:r>
              <a:rPr lang="fr-FR" sz="25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ou rendez-vous sur </a:t>
            </a:r>
            <a:r>
              <a:rPr lang="fr-FR" sz="2500" u="sng" dirty="0" smtClean="0">
                <a:solidFill>
                  <a:srgbClr val="002060"/>
                </a:solidFill>
                <a:latin typeface="Cambria" panose="02040503050406030204" pitchFamily="18" charset="0"/>
              </a:rPr>
              <a:t>http://handiglove.wix.com/handiglove</a:t>
            </a:r>
            <a:endParaRPr lang="fr-FR" sz="2500" u="sng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PB"/>
          <p:cNvSpPr/>
          <p:nvPr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rgbClr val="0000FF">
              <a:alpha val="40000"/>
            </a:srgbClr>
          </a:solidFill>
          <a:effectLst>
            <a:glow rad="127000">
              <a:schemeClr val="accent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63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7318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6896063" y="6152471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SOLUTIONS</a:t>
            </a:r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1406769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1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1641231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4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8837" y="351427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Acquisition capacitive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2678226"/>
            <a:ext cx="29728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(80€)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17" y="1067881"/>
            <a:ext cx="2984170" cy="127300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PB"/>
          <p:cNvSpPr/>
          <p:nvPr/>
        </p:nvSpPr>
        <p:spPr>
          <a:xfrm>
            <a:off x="0" y="6223000"/>
            <a:ext cx="1875692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0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 flipH="1" flipV="1">
            <a:off x="3898026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flipH="1" flipV="1">
            <a:off x="8212183" y="7957"/>
            <a:ext cx="13063" cy="610035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61297" y="351427"/>
            <a:ext cx="335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Capteurs de flexion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138837" y="351427"/>
            <a:ext cx="3793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Acquisition capacitive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627079" y="351427"/>
            <a:ext cx="2945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Analyse de vidéo</a:t>
            </a:r>
            <a:endParaRPr lang="fr-FR" sz="2800" b="1" u="sng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297" y="2678226"/>
            <a:ext cx="325493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(14€/u)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/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</a:t>
            </a:r>
            <a:endParaRPr lang="fr-FR" sz="2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8837" y="2678226"/>
            <a:ext cx="29728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+ +  </a:t>
            </a: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(80€)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627079" y="2678226"/>
            <a:ext cx="312354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Coût : </a:t>
            </a:r>
            <a:r>
              <a:rPr lang="fr-FR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+</a:t>
            </a:r>
          </a:p>
          <a:p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Portabilité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Résistivité Env.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Mise en œuvre : </a:t>
            </a:r>
            <a:r>
              <a:rPr lang="fr-FR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 - -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" y="1693705"/>
            <a:ext cx="3375871" cy="30808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17" y="1067881"/>
            <a:ext cx="2984170" cy="1273009"/>
          </a:xfrm>
          <a:prstGeom prst="rect">
            <a:avLst/>
          </a:prstGeom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3293"/>
            <a:ext cx="12192000" cy="68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6896063" y="6162388"/>
            <a:ext cx="5295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CHOIX DE </a:t>
            </a:r>
            <a:r>
              <a:rPr lang="fr-FR" sz="4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SOLUTIONS</a:t>
            </a:r>
            <a:endParaRPr lang="fr-FR" sz="4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83" y="940819"/>
            <a:ext cx="1972294" cy="2243576"/>
          </a:xfrm>
          <a:prstGeom prst="rect">
            <a:avLst/>
          </a:prstGeom>
        </p:spPr>
      </p:pic>
      <p:sp>
        <p:nvSpPr>
          <p:cNvPr id="3" name="PB"/>
          <p:cNvSpPr/>
          <p:nvPr/>
        </p:nvSpPr>
        <p:spPr>
          <a:xfrm>
            <a:off x="0" y="6223000"/>
            <a:ext cx="2110154" cy="635000"/>
          </a:xfrm>
          <a:prstGeom prst="rect">
            <a:avLst/>
          </a:prstGeom>
          <a:solidFill>
            <a:srgbClr val="0000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</TotalTime>
  <Words>1420</Words>
  <Application>Microsoft Office PowerPoint</Application>
  <PresentationFormat>Grand écran</PresentationFormat>
  <Paragraphs>476</Paragraphs>
  <Slides>51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Cambria Math</vt:lpstr>
      <vt:lpstr>Copperplate Gothic Bold</vt:lpstr>
      <vt:lpstr>Wingdings</vt:lpstr>
      <vt:lpstr>Thème Office</vt:lpstr>
      <vt:lpstr>Présentation PowerPoint</vt:lpstr>
      <vt:lpstr>Interview d’une personne sourd-muette</vt:lpstr>
      <vt:lpstr>Sommaire</vt:lpstr>
      <vt:lpstr>Cahier des charges, contraintes</vt:lpstr>
      <vt:lpstr>Démonstration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Schéma de principe global</vt:lpstr>
      <vt:lpstr>Schéma de principe global</vt:lpstr>
      <vt:lpstr>Schéma de principe global</vt:lpstr>
      <vt:lpstr>Schéma de principe global</vt:lpstr>
      <vt:lpstr>Schéma de principe global</vt:lpstr>
      <vt:lpstr>Schéma de principe global</vt:lpstr>
      <vt:lpstr>Schéma de principe global</vt:lpstr>
      <vt:lpstr>Schéma de principe global</vt:lpstr>
      <vt:lpstr>Schéma de principe global</vt:lpstr>
      <vt:lpstr>Principe de l’Acquisition</vt:lpstr>
      <vt:lpstr>Principe de l’Acquisition</vt:lpstr>
      <vt:lpstr>Présentation PowerPoint</vt:lpstr>
      <vt:lpstr>Présentation PowerPoint</vt:lpstr>
      <vt:lpstr>Principe du Conditionnement</vt:lpstr>
      <vt:lpstr>Principe du Conditionnement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Principe du Traitement</vt:lpstr>
      <vt:lpstr>Principe du Traitement</vt:lpstr>
      <vt:lpstr>Présentation PowerPoint</vt:lpstr>
      <vt:lpstr>Présentation PowerPoint</vt:lpstr>
      <vt:lpstr>Présentation PowerPoint</vt:lpstr>
      <vt:lpstr>Principe de Communication</vt:lpstr>
      <vt:lpstr>Principe de Communication</vt:lpstr>
      <vt:lpstr>Présentation PowerPoint</vt:lpstr>
      <vt:lpstr>Présentation PowerPoint</vt:lpstr>
      <vt:lpstr>Le projet en chiffres</vt:lpstr>
      <vt:lpstr>Evolutions potentielles ?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Fermat SI</dc:creator>
  <cp:lastModifiedBy>paul olivier</cp:lastModifiedBy>
  <cp:revision>74</cp:revision>
  <dcterms:created xsi:type="dcterms:W3CDTF">2013-05-11T18:15:56Z</dcterms:created>
  <dcterms:modified xsi:type="dcterms:W3CDTF">2013-05-22T09:27:10Z</dcterms:modified>
</cp:coreProperties>
</file>