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9"/>
  </p:notesMasterIdLst>
  <p:handoutMasterIdLst>
    <p:handoutMasterId r:id="rId10"/>
  </p:handoutMasterIdLst>
  <p:sldIdLst>
    <p:sldId id="293" r:id="rId2"/>
    <p:sldId id="316" r:id="rId3"/>
    <p:sldId id="317" r:id="rId4"/>
    <p:sldId id="294" r:id="rId5"/>
    <p:sldId id="314" r:id="rId6"/>
    <p:sldId id="307" r:id="rId7"/>
    <p:sldId id="315" r:id="rId8"/>
  </p:sldIdLst>
  <p:sldSz cx="9144000" cy="6858000" type="screen4x3"/>
  <p:notesSz cx="6797675" cy="9982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FF66"/>
    <a:srgbClr val="FF00FF"/>
    <a:srgbClr val="0066FF"/>
    <a:srgbClr val="FF0000"/>
    <a:srgbClr val="003399"/>
    <a:srgbClr val="336699"/>
    <a:srgbClr val="008080"/>
    <a:srgbClr val="0099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17" autoAdjust="0"/>
  </p:normalViewPr>
  <p:slideViewPr>
    <p:cSldViewPr snapToGrid="0">
      <p:cViewPr>
        <p:scale>
          <a:sx n="75" d="100"/>
          <a:sy n="75" d="100"/>
        </p:scale>
        <p:origin x="-456" y="-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82531"/>
            <a:ext cx="2946400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82531"/>
            <a:ext cx="2946400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pPr>
              <a:defRPr/>
            </a:pPr>
            <a:fld id="{5FDF20B4-A05B-444B-B19E-5D8356105C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49300"/>
            <a:ext cx="4991100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4" y="4741267"/>
            <a:ext cx="4984750" cy="449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82531"/>
            <a:ext cx="2946400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82531"/>
            <a:ext cx="2946400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4CAE624-105B-40D3-8000-240D9510A1C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C2121C-4997-4821-8855-7CB91E1FE77D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F3F01D-59EF-41B7-AF0E-326E9BE85CFB}" type="slidenum">
              <a:rPr lang="fr-FR" smtClean="0"/>
              <a:pPr/>
              <a:t>2</a:t>
            </a:fld>
            <a:endParaRPr lang="fr-FR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F3F01D-59EF-41B7-AF0E-326E9BE85CFB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F3F01D-59EF-41B7-AF0E-326E9BE85CFB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F3F01D-59EF-41B7-AF0E-326E9BE85CFB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F3F01D-59EF-41B7-AF0E-326E9BE85CFB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7C8CA-F342-4850-812B-0BDB5F4E27D4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Lycée Richelieu - Rueil-Malmaison - TSI1</a:t>
            </a:r>
            <a:endParaRPr lang="fr-FR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9F236-A2F4-4FCD-BEFE-03305D228F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6" name="Rectangle 15"/>
          <p:cNvSpPr/>
          <p:nvPr userDrawn="1"/>
        </p:nvSpPr>
        <p:spPr>
          <a:xfrm>
            <a:off x="1081825" y="347730"/>
            <a:ext cx="141668" cy="1416676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 descr="Logo Richelieu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637" y="334852"/>
            <a:ext cx="963168" cy="13631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9B4A3-B414-4F10-9CC1-574A254C3D76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Lycée Richelieu - Rueil-Malmaison  TSI1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C1815-9E3F-42B3-B377-C61A7128A3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0EDD5-5B63-49D6-9716-1CC68478BEAC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Lycée Richelieu - Rueil-Malmaison  TSI1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0283A-4B2A-4464-BD42-A000BEAB628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5102225" y="1827213"/>
            <a:ext cx="3581400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5102225" y="3960813"/>
            <a:ext cx="3581400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50FEB-81C2-4CEB-B096-9C3687333E71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Lycée Richelieu - Rueil-Malmaison  TSI1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03DB1-8E84-4B78-BEE2-3A881FC300C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A9F93-9E96-48AB-8BBD-6747AEEAC8C5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Lycée Richelieu - Rueil-Malmaison  TSI1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8C4F9-7F97-4887-AF25-F91E648A22D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1370013" y="1827213"/>
            <a:ext cx="7313612" cy="4114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D939D-0D3D-4562-B638-E1BB78B4F6F6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Lycée Richelieu - Rueil-Malmaison  TSI1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B9EC8-16B6-41F9-ABB0-A4ACEDB2493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370013" y="1827213"/>
            <a:ext cx="3579812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5102225" y="1827213"/>
            <a:ext cx="3581400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1370013" y="3960813"/>
            <a:ext cx="3579812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02225" y="3960813"/>
            <a:ext cx="3581400" cy="1981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EBE0B-348C-43F3-A4F8-DD44387616AC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Lycée Richelieu - Rueil-Malmaison  TSI1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36BFA-B42D-452D-84E8-EB84A79EC4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70013" y="1920518"/>
            <a:ext cx="7313612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79E88-D18C-4B06-841C-EDDE19766C3D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Lycée Richelieu - Rueil-Malmaison - TSI1</a:t>
            </a:r>
            <a:endParaRPr lang="fr-FR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62CE8-3B9E-409E-AFBC-7029FAC7D0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C5230-144F-43C1-824C-A20C8F8E399C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Lycée Richelieu - Rueil-Malmaison - TSI1</a:t>
            </a:r>
            <a:endParaRPr lang="fr-FR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3C878-F631-4F29-B32D-2BA78768CB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A51DE-809F-4F89-BCD5-AE614B268292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Lycée Richelieu - Rueil-Malmaison - TSI1</a:t>
            </a:r>
            <a:endParaRPr lang="fr-FR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A3EFF-DF59-4C6D-AA7B-EEA2843959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F23CB-EE57-4A3C-B51B-BDFF54BE3C49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Lycée Richelieu - Rueil-Malmaison - TSI1</a:t>
            </a:r>
            <a:endParaRPr lang="fr-FR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665B3-27F2-400C-851F-8681EF3A9F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6FD02-8C27-45DA-A0B3-D7FE42F7A24A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Lycée Richelieu - Rueil-Malmaison - TSI1</a:t>
            </a:r>
            <a:endParaRPr lang="fr-FR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DBA73-5207-4EA2-9346-5742B6E89F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9261C-6A97-4B90-8F76-AA15CF2E43E9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Lycée Richelieu - Rueil-Malmaison  TSI1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15B4C-406E-4E12-8E45-EA07667C1A6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9F5ED-FA8C-4F77-B519-55666BA3E6B4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Lycée Richelieu - Rueil-Malmaison  TSI1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F59EF-895B-4158-B1DD-E1A451B3136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2023A-2A60-4511-995C-B7C8A1B30476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Lycée Richelieu - Rueil-Malmaison  TSI1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0BFFC-1E31-4051-A9DE-E85245909F3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1371600" y="1493357"/>
            <a:ext cx="731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24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44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4506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C37D199C-FC05-4AEE-A031-4F7CC391C31B}" type="datetime1">
              <a:rPr lang="fr-FR"/>
              <a:pPr>
                <a:defRPr/>
              </a:pPr>
              <a:t>28/04/2011</a:t>
            </a:fld>
            <a:endParaRPr lang="fr-FR"/>
          </a:p>
        </p:txBody>
      </p:sp>
      <p:sp>
        <p:nvSpPr>
          <p:cNvPr id="450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333258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fr-FR" dirty="0" smtClean="0"/>
              <a:t>Lycée Richelieu - Rueil-Malmaison - TSI1</a:t>
            </a:r>
            <a:endParaRPr lang="fr-FR" dirty="0"/>
          </a:p>
        </p:txBody>
      </p:sp>
      <p:sp>
        <p:nvSpPr>
          <p:cNvPr id="450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B158A5-7D04-4147-BB21-E39FE3E4270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1" name="Rectangle 10"/>
          <p:cNvSpPr/>
          <p:nvPr userDrawn="1"/>
        </p:nvSpPr>
        <p:spPr>
          <a:xfrm>
            <a:off x="1081825" y="347730"/>
            <a:ext cx="141668" cy="1416676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 descr="Logo Richelieu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38638" y="334851"/>
            <a:ext cx="963168" cy="13631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video" Target="file:///K:\Echanges\2010-2011\Suivi%20auteurs%202010-2011\Docs%20lies\Projet2b\Travaux\Version%20CNR\Bigmow-1.mp4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video" Target="file:///K:\Echanges\2010-2011\Suivi%20auteurs%202010-2011\Docs%20lies\Projet2b\Travaux\Version%20CNR\Bigmow-1.mp4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video" Target="file:///K:\Echanges\2010-2011\Suivi%20auteurs%202010-2011\Docs%20lies\Projet2b\Travaux\Version%20CNR\Visite%20de%20la%20salle%20blanche.mp4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7" name="Rectangle 5"/>
          <p:cNvSpPr>
            <a:spLocks noChangeArrowheads="1"/>
          </p:cNvSpPr>
          <p:nvPr/>
        </p:nvSpPr>
        <p:spPr bwMode="auto">
          <a:xfrm>
            <a:off x="3969813" y="1612542"/>
            <a:ext cx="1483702" cy="25038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316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FR" dirty="0" smtClean="0"/>
              <a:t>Lycée Richelieu - Rueil-Malmaison</a:t>
            </a:r>
          </a:p>
        </p:txBody>
      </p:sp>
      <p:sp>
        <p:nvSpPr>
          <p:cNvPr id="1331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B009B3E-5C0A-4B7B-982B-49CE20867CC1}" type="slidenum">
              <a:rPr lang="fr-FR" smtClean="0"/>
              <a:pPr/>
              <a:t>1</a:t>
            </a:fld>
            <a:endParaRPr lang="fr-FR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338263" y="260350"/>
            <a:ext cx="7505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fr-FR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</a:t>
            </a:r>
            <a:r>
              <a:rPr lang="fr-FR" sz="4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Thème d’étude</a:t>
            </a:r>
            <a:r>
              <a:rPr lang="fr-FR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: La mobilité</a:t>
            </a:r>
            <a:endParaRPr lang="fr-FR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213177" y="1605516"/>
            <a:ext cx="7780519" cy="4396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fr-FR" sz="2900" b="0" i="1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véhicules autonomes</a:t>
            </a:r>
            <a:endParaRPr kumimoji="0" lang="fr-FR" sz="29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FR" sz="29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fr-FR" sz="2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FR" sz="29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FR" sz="1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FR" sz="1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FR" sz="1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FR" sz="1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FR" sz="1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lang="fr-FR" sz="1200" i="1" kern="0" dirty="0" smtClean="0">
              <a:latin typeface="+mn-lt"/>
            </a:endParaRP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FR" sz="1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lang="fr-FR" sz="1200" i="1" kern="0" dirty="0" smtClean="0">
              <a:latin typeface="+mn-lt"/>
            </a:endParaRP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FR" sz="1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lang="fr-FR" sz="1200" i="1" kern="0" dirty="0" smtClean="0">
              <a:latin typeface="+mn-lt"/>
            </a:endParaRP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fr-FR" sz="1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Niveau 1</a:t>
            </a: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fr-FR" sz="12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Version 1.141</a:t>
            </a:r>
            <a:endParaRPr kumimoji="0" lang="fr-FR" sz="1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fr-FR" sz="1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3" cstate="print"/>
          <a:srcRect l="13355" t="5482" r="8882"/>
          <a:stretch>
            <a:fillRect/>
          </a:stretch>
        </p:blipFill>
        <p:spPr bwMode="auto">
          <a:xfrm>
            <a:off x="4502830" y="2796948"/>
            <a:ext cx="3397175" cy="129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5163" y="2309958"/>
            <a:ext cx="1948305" cy="1352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97748" y="4878460"/>
            <a:ext cx="1778960" cy="1331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1743" y="3248690"/>
            <a:ext cx="16954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1600" y="4840349"/>
            <a:ext cx="2222206" cy="99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FR" dirty="0" smtClean="0"/>
              <a:t>Lycée Richelieu - Rueil-Malmaison</a:t>
            </a:r>
          </a:p>
        </p:txBody>
      </p:sp>
      <p:sp>
        <p:nvSpPr>
          <p:cNvPr id="3174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33338C-2C92-49E7-A5F0-C49BAFFFA857}" type="slidenum">
              <a:rPr lang="fr-FR" smtClean="0"/>
              <a:pPr/>
              <a:t>2</a:t>
            </a:fld>
            <a:endParaRPr lang="fr-FR" dirty="0" smtClean="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2" y="301625"/>
            <a:ext cx="7584801" cy="1143000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fr-FR" sz="3200" dirty="0" smtClean="0"/>
              <a:t>Situation problème </a:t>
            </a:r>
            <a:br>
              <a:rPr lang="fr-FR" sz="3200" dirty="0" smtClean="0"/>
            </a:br>
            <a:r>
              <a:rPr lang="fr-FR" sz="2000" dirty="0" smtClean="0"/>
              <a:t>                                  Principe de fonctionnement et travail attendu</a:t>
            </a:r>
            <a:endParaRPr lang="fr-FR" sz="3200" dirty="0" smtClean="0"/>
          </a:p>
        </p:txBody>
      </p:sp>
      <p:sp>
        <p:nvSpPr>
          <p:cNvPr id="31750" name="Rectangle 3"/>
          <p:cNvSpPr>
            <a:spLocks noChangeArrowheads="1"/>
          </p:cNvSpPr>
          <p:nvPr/>
        </p:nvSpPr>
        <p:spPr bwMode="auto">
          <a:xfrm>
            <a:off x="1008063" y="1557338"/>
            <a:ext cx="77406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476250" indent="-47625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endParaRPr lang="fr-FR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18802" y="1523619"/>
            <a:ext cx="8225198" cy="4825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933450" lvl="1" indent="-4762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sz="1600" dirty="0" smtClean="0">
                <a:solidFill>
                  <a:srgbClr val="C00000"/>
                </a:solidFill>
              </a:rPr>
              <a:t>Existence d’une situation problème ou d’une problématique à résoudre.</a:t>
            </a:r>
          </a:p>
          <a:p>
            <a:pPr marL="933450" lvl="1" indent="-4762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sz="1600" dirty="0" smtClean="0">
                <a:solidFill>
                  <a:srgbClr val="C00000"/>
                </a:solidFill>
              </a:rPr>
              <a:t>Compréhension de la situation et reformulation éventuelle du problème à résoudre.</a:t>
            </a:r>
          </a:p>
          <a:p>
            <a:pPr marL="933450" lvl="1" indent="-4762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sz="1600" dirty="0" smtClean="0"/>
              <a:t>Mise en place des hypothèses de travail</a:t>
            </a:r>
          </a:p>
          <a:p>
            <a:pPr marL="1390650" lvl="2" indent="-4762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sz="1600" dirty="0" smtClean="0"/>
              <a:t>Préparation de l’échange argumenté avec le professeur</a:t>
            </a:r>
          </a:p>
          <a:p>
            <a:pPr marL="1390650" lvl="2" indent="-4762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sz="1600" dirty="0" smtClean="0"/>
              <a:t>Conclusion de l’échange</a:t>
            </a:r>
          </a:p>
          <a:p>
            <a:pPr marL="933450" lvl="1" indent="-4762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sz="1600" dirty="0" smtClean="0"/>
              <a:t>Etapes à réaliser en accord avec le professeur</a:t>
            </a:r>
          </a:p>
          <a:p>
            <a:pPr marL="1390650" lvl="2" indent="-4762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sz="1600" dirty="0" smtClean="0"/>
              <a:t>Conclusion de chaque étape </a:t>
            </a:r>
          </a:p>
          <a:p>
            <a:pPr marL="933450" lvl="1" indent="-47625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sz="1600" dirty="0" smtClean="0"/>
              <a:t>Conclusion générale et préparation de la présentation</a:t>
            </a:r>
          </a:p>
          <a:p>
            <a:pPr marL="476250" indent="-4762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sz="1200" dirty="0" smtClean="0"/>
              <a:t>Votre parcours est libre (mais validé à chaque étape). Il doit vous  amener à explorer la situation, à poser des hypothèses et à proposer des solutions et, après un arbitrage, à réaliser des expérimentations pour résoudre la situation problème. </a:t>
            </a:r>
            <a:r>
              <a:rPr lang="fr-FR" sz="1200" i="1" dirty="0" smtClean="0">
                <a:solidFill>
                  <a:srgbClr val="C00000"/>
                </a:solidFill>
              </a:rPr>
              <a:t>Le professeur ne connait pas le but final à atteindre, ni les méthodes de résolution et seule la situation de départ lui est connue. Votre parcours est principalement basé sur l’autonomie et la prise de décisions collectives.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5" name="Groupe 24"/>
          <p:cNvGrpSpPr/>
          <p:nvPr/>
        </p:nvGrpSpPr>
        <p:grpSpPr>
          <a:xfrm>
            <a:off x="1013610" y="5848492"/>
            <a:ext cx="7725578" cy="474611"/>
            <a:chOff x="1023135" y="5934217"/>
            <a:chExt cx="7725578" cy="474611"/>
          </a:xfrm>
        </p:grpSpPr>
        <p:sp>
          <p:nvSpPr>
            <p:cNvPr id="13" name="Line 23"/>
            <p:cNvSpPr>
              <a:spLocks noChangeShapeType="1"/>
            </p:cNvSpPr>
            <p:nvPr/>
          </p:nvSpPr>
          <p:spPr bwMode="auto">
            <a:xfrm flipV="1">
              <a:off x="3810001" y="6157913"/>
              <a:ext cx="3081338" cy="4762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1023135" y="6030204"/>
              <a:ext cx="1170130" cy="27699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fr-FR" sz="1200" dirty="0">
                  <a:latin typeface="+mj-lt"/>
                </a:rPr>
                <a:t>Parcours libre</a:t>
              </a:r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2356379" y="5947163"/>
              <a:ext cx="1448746" cy="461665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fr-FR" sz="1200" dirty="0">
                  <a:latin typeface="+mj-lt"/>
                </a:rPr>
                <a:t>Situation de </a:t>
              </a:r>
              <a:r>
                <a:rPr lang="fr-FR" sz="1200" dirty="0" smtClean="0">
                  <a:latin typeface="+mj-lt"/>
                </a:rPr>
                <a:t>départ connue</a:t>
              </a:r>
              <a:endParaRPr lang="fr-FR" sz="1200" dirty="0">
                <a:latin typeface="+mj-lt"/>
              </a:endParaRPr>
            </a:p>
          </p:txBody>
        </p:sp>
        <p:sp>
          <p:nvSpPr>
            <p:cNvPr id="17" name="Text Box 22"/>
            <p:cNvSpPr txBox="1">
              <a:spLocks noChangeArrowheads="1"/>
            </p:cNvSpPr>
            <p:nvPr/>
          </p:nvSpPr>
          <p:spPr bwMode="auto">
            <a:xfrm>
              <a:off x="6909370" y="5934217"/>
              <a:ext cx="1839343" cy="461665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fr-FR" sz="1200" dirty="0">
                  <a:latin typeface="+mj-lt"/>
                </a:rPr>
                <a:t>Situation </a:t>
              </a:r>
              <a:r>
                <a:rPr lang="fr-FR" sz="1200" dirty="0" smtClean="0">
                  <a:latin typeface="+mj-lt"/>
                </a:rPr>
                <a:t>d’arrivée inconnue</a:t>
              </a:r>
              <a:endParaRPr lang="fr-FR" sz="1200" dirty="0">
                <a:latin typeface="+mj-lt"/>
              </a:endParaRPr>
            </a:p>
          </p:txBody>
        </p:sp>
        <p:sp>
          <p:nvSpPr>
            <p:cNvPr id="14" name="Oval 6"/>
            <p:cNvSpPr>
              <a:spLocks noChangeArrowheads="1"/>
            </p:cNvSpPr>
            <p:nvPr/>
          </p:nvSpPr>
          <p:spPr bwMode="auto">
            <a:xfrm>
              <a:off x="3419610" y="5995293"/>
              <a:ext cx="359528" cy="360363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4242350" y="5942438"/>
              <a:ext cx="2101300" cy="461665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fr-FR" sz="1200" dirty="0" smtClean="0">
                  <a:latin typeface="+mj-lt"/>
                </a:rPr>
                <a:t>Etapes intermédiaires inconnues</a:t>
              </a:r>
              <a:endParaRPr lang="fr-FR" sz="1200" dirty="0">
                <a:latin typeface="+mj-lt"/>
              </a:endParaRPr>
            </a:p>
          </p:txBody>
        </p:sp>
        <p:sp>
          <p:nvSpPr>
            <p:cNvPr id="21" name="Oval 26"/>
            <p:cNvSpPr>
              <a:spLocks noChangeArrowheads="1"/>
            </p:cNvSpPr>
            <p:nvPr/>
          </p:nvSpPr>
          <p:spPr bwMode="auto">
            <a:xfrm>
              <a:off x="5817713" y="5981700"/>
              <a:ext cx="502072" cy="36195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" name="Oval 26"/>
            <p:cNvSpPr>
              <a:spLocks noChangeArrowheads="1"/>
            </p:cNvSpPr>
            <p:nvPr/>
          </p:nvSpPr>
          <p:spPr bwMode="auto">
            <a:xfrm>
              <a:off x="8218050" y="5991223"/>
              <a:ext cx="502072" cy="36195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904875"/>
          </a:xfrm>
        </p:spPr>
        <p:txBody>
          <a:bodyPr/>
          <a:lstStyle/>
          <a:p>
            <a:pPr algn="ctr"/>
            <a:r>
              <a:rPr lang="fr-FR" dirty="0" smtClean="0"/>
              <a:t>Les quatre problématiques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Lycée Richelieu - Rueil-Malmaison  TSI1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0B9EC8-16B6-41F9-ABB0-A4ACEDB2493E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427412" y="1698625"/>
            <a:ext cx="55387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Situation problème 1</a:t>
            </a:r>
            <a:br>
              <a:rPr kumimoji="0" lang="fr-F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Le phénomène de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Mulching</a:t>
            </a: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427412" y="2752725"/>
            <a:ext cx="51958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Situation problème 2</a:t>
            </a:r>
            <a:br>
              <a:rPr kumimoji="0" lang="fr-F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La couverture de la surface à tondre  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954212" y="3997325"/>
            <a:ext cx="75848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Situation problème 3 </a:t>
            </a:r>
            <a:br>
              <a:rPr kumimoji="0" lang="fr-F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Le déplacement en salle blanche</a:t>
            </a:r>
            <a:endParaRPr kumimoji="0" lang="fr-FR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954212" y="5102225"/>
            <a:ext cx="75848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Situation problème 4 </a:t>
            </a:r>
            <a:br>
              <a:rPr kumimoji="0" lang="fr-F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Les déplacements multiples en salle blanche</a:t>
            </a:r>
            <a:endParaRPr kumimoji="0" lang="fr-FR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00463">
            <a:off x="1538396" y="2340900"/>
            <a:ext cx="1715074" cy="76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032" y="4267200"/>
            <a:ext cx="905468" cy="226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685800" y="1905000"/>
            <a:ext cx="2392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Tondeuse </a:t>
            </a:r>
            <a:r>
              <a:rPr lang="fr-FR" sz="2000" kern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BigMow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444500" y="3810000"/>
            <a:ext cx="3573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Robot de transport autoguidé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FR" dirty="0" smtClean="0"/>
              <a:t>Lycée Richelieu - Rueil-Malmaison</a:t>
            </a:r>
          </a:p>
        </p:txBody>
      </p:sp>
      <p:sp>
        <p:nvSpPr>
          <p:cNvPr id="3174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33338C-2C92-49E7-A5F0-C49BAFFFA857}" type="slidenum">
              <a:rPr lang="fr-FR" smtClean="0"/>
              <a:pPr/>
              <a:t>4</a:t>
            </a:fld>
            <a:endParaRPr lang="fr-FR" dirty="0" smtClean="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fr-FR" sz="3200" dirty="0" smtClean="0"/>
              <a:t>Situation problème 1</a:t>
            </a:r>
            <a:br>
              <a:rPr lang="fr-FR" sz="3200" dirty="0" smtClean="0"/>
            </a:br>
            <a:r>
              <a:rPr lang="fr-FR" sz="2000" dirty="0" smtClean="0"/>
              <a:t>                                                         Le phénomène de </a:t>
            </a:r>
            <a:r>
              <a:rPr lang="fr-FR" sz="2000" dirty="0" err="1" smtClean="0"/>
              <a:t>Mulching</a:t>
            </a:r>
            <a:endParaRPr lang="fr-FR" sz="2000" dirty="0" smtClean="0"/>
          </a:p>
        </p:txBody>
      </p:sp>
      <p:sp>
        <p:nvSpPr>
          <p:cNvPr id="31750" name="Rectangle 3"/>
          <p:cNvSpPr>
            <a:spLocks noChangeArrowheads="1"/>
          </p:cNvSpPr>
          <p:nvPr/>
        </p:nvSpPr>
        <p:spPr bwMode="auto">
          <a:xfrm>
            <a:off x="1008063" y="1557338"/>
            <a:ext cx="77406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476250" indent="-47625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endParaRPr lang="fr-FR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39972" y="1523619"/>
            <a:ext cx="8304028" cy="4825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933450" lvl="1" indent="-476250">
              <a:spcBef>
                <a:spcPct val="20000"/>
              </a:spcBef>
              <a:spcAft>
                <a:spcPct val="400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dirty="0" smtClean="0"/>
              <a:t>Cliquer sur la vidéo </a:t>
            </a:r>
            <a:r>
              <a:rPr lang="fr-FR" sz="1200" i="1" dirty="0" smtClean="0">
                <a:solidFill>
                  <a:srgbClr val="C00000"/>
                </a:solidFill>
              </a:rPr>
              <a:t>(Bigmow_1.avi)</a:t>
            </a:r>
            <a:r>
              <a:rPr lang="fr-FR" i="1" dirty="0" smtClean="0">
                <a:solidFill>
                  <a:srgbClr val="C00000"/>
                </a:solidFill>
              </a:rPr>
              <a:t> </a:t>
            </a:r>
            <a:r>
              <a:rPr lang="fr-FR" dirty="0" smtClean="0"/>
              <a:t>et préciser quelle action réalise ce robot.</a:t>
            </a:r>
          </a:p>
          <a:p>
            <a:pPr marL="933450" lvl="1" indent="-476250">
              <a:spcBef>
                <a:spcPct val="20000"/>
              </a:spcBef>
              <a:spcAft>
                <a:spcPct val="400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endParaRPr lang="fr-FR" dirty="0" smtClean="0"/>
          </a:p>
          <a:p>
            <a:pPr marL="4298950" lvl="1" indent="-471488">
              <a:spcBef>
                <a:spcPts val="600"/>
              </a:spcBef>
              <a:spcAft>
                <a:spcPct val="400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>
                <a:solidFill>
                  <a:srgbClr val="C00000"/>
                </a:solidFill>
              </a:rPr>
              <a:t>Quelles solutions technologiques pouvons nous envisager pour réduire les inconvénients liés à la technique de </a:t>
            </a:r>
            <a:r>
              <a:rPr lang="fr-FR" i="1" dirty="0" err="1" smtClean="0">
                <a:solidFill>
                  <a:srgbClr val="C00000"/>
                </a:solidFill>
              </a:rPr>
              <a:t>Mulching</a:t>
            </a:r>
            <a:r>
              <a:rPr lang="fr-FR" i="1" dirty="0" smtClean="0">
                <a:solidFill>
                  <a:srgbClr val="C00000"/>
                </a:solidFill>
              </a:rPr>
              <a:t> ? </a:t>
            </a:r>
          </a:p>
          <a:p>
            <a:pPr marL="989013" lvl="1" indent="-471488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/>
              <a:t>Il convient en premier lieu d’appréhender la technique du </a:t>
            </a:r>
            <a:r>
              <a:rPr lang="fr-FR" i="1" dirty="0" err="1" smtClean="0"/>
              <a:t>Mulching</a:t>
            </a:r>
            <a:r>
              <a:rPr lang="fr-FR" i="1" dirty="0" smtClean="0"/>
              <a:t>, puis d’identifier l’inconvénient principal de cette méthode.</a:t>
            </a:r>
          </a:p>
          <a:p>
            <a:pPr marL="989013" lvl="1" indent="-471488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/>
              <a:t>Vous devrez proposer une ou plusieurs pistes de réflexion qui feront l’objet d’un échange argumenté avec l’enseignant. </a:t>
            </a:r>
          </a:p>
          <a:p>
            <a:pPr marL="989013" lvl="1" indent="-471488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/>
              <a:t>Vous devrez présenter, à l’aide des outils de votre choix, vos solutions et vos conclusions. </a:t>
            </a:r>
            <a:r>
              <a:rPr lang="fr-FR" sz="1400" i="1" dirty="0" smtClean="0"/>
              <a:t>(Une carte mentale, des dessins, des croquis des solutions technologiques proposées sont les bienvenus.)</a:t>
            </a:r>
            <a:endParaRPr lang="fr-FR" i="1" dirty="0" smtClean="0"/>
          </a:p>
        </p:txBody>
      </p:sp>
      <p:sp>
        <p:nvSpPr>
          <p:cNvPr id="14" name="ZoneTexte 13"/>
          <p:cNvSpPr txBox="1"/>
          <p:nvPr/>
        </p:nvSpPr>
        <p:spPr>
          <a:xfrm>
            <a:off x="5076859" y="1961554"/>
            <a:ext cx="380241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00463">
            <a:off x="65195" y="2658401"/>
            <a:ext cx="1715074" cy="76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Bigmow-1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866900" y="2206625"/>
            <a:ext cx="3048000" cy="1733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video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FR" dirty="0" smtClean="0"/>
              <a:t>Lycée Richelieu - Rueil-Malmaison</a:t>
            </a:r>
          </a:p>
        </p:txBody>
      </p:sp>
      <p:sp>
        <p:nvSpPr>
          <p:cNvPr id="3174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33338C-2C92-49E7-A5F0-C49BAFFFA857}" type="slidenum">
              <a:rPr lang="fr-FR" smtClean="0"/>
              <a:pPr/>
              <a:t>5</a:t>
            </a:fld>
            <a:endParaRPr lang="fr-FR" dirty="0" smtClean="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fr-FR" sz="3200" dirty="0" smtClean="0"/>
              <a:t>Situation problème 2</a:t>
            </a:r>
            <a:br>
              <a:rPr lang="fr-FR" sz="3200" dirty="0" smtClean="0"/>
            </a:br>
            <a:r>
              <a:rPr lang="fr-FR" sz="2000" dirty="0" smtClean="0"/>
              <a:t>                                           La couverture de la surface à tondre  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39972" y="1523619"/>
            <a:ext cx="8304028" cy="4931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933450" lvl="1" indent="-476250">
              <a:spcBef>
                <a:spcPct val="20000"/>
              </a:spcBef>
              <a:spcAft>
                <a:spcPct val="400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dirty="0" smtClean="0"/>
              <a:t>Cliquer sur la vidéo </a:t>
            </a:r>
            <a:r>
              <a:rPr lang="fr-FR" sz="1200" i="1" dirty="0" smtClean="0">
                <a:solidFill>
                  <a:srgbClr val="C00000"/>
                </a:solidFill>
              </a:rPr>
              <a:t>(Bigmow_1.avi)</a:t>
            </a:r>
            <a:r>
              <a:rPr lang="fr-FR" i="1" dirty="0" smtClean="0">
                <a:solidFill>
                  <a:srgbClr val="C00000"/>
                </a:solidFill>
              </a:rPr>
              <a:t> </a:t>
            </a:r>
            <a:r>
              <a:rPr lang="fr-FR" dirty="0" smtClean="0"/>
              <a:t>et préciser quelle action réalise ce robot.</a:t>
            </a:r>
          </a:p>
          <a:p>
            <a:pPr marL="933450" lvl="1" indent="-476250">
              <a:spcBef>
                <a:spcPct val="20000"/>
              </a:spcBef>
              <a:spcAft>
                <a:spcPct val="400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endParaRPr lang="fr-FR" dirty="0" smtClean="0"/>
          </a:p>
          <a:p>
            <a:pPr marL="4305300" lvl="1" indent="-471488">
              <a:spcBef>
                <a:spcPts val="600"/>
              </a:spcBef>
              <a:spcAft>
                <a:spcPct val="400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>
                <a:solidFill>
                  <a:srgbClr val="C00000"/>
                </a:solidFill>
              </a:rPr>
              <a:t>Quel est le type de parcours le plus efficace pour tondre la surface maximale en une durée déterminée à l’avance ? </a:t>
            </a:r>
          </a:p>
          <a:p>
            <a:pPr marL="989013" lvl="1" indent="-471488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/>
              <a:t>La mise en œuvre des expérimentations se fera à l’aide du robot </a:t>
            </a:r>
            <a:r>
              <a:rPr lang="fr-FR" i="1" dirty="0" err="1" smtClean="0"/>
              <a:t>Moway</a:t>
            </a:r>
            <a:r>
              <a:rPr lang="fr-FR" i="1" dirty="0" smtClean="0"/>
              <a:t>. </a:t>
            </a:r>
            <a:r>
              <a:rPr lang="fr-FR" sz="1400" i="1" dirty="0" smtClean="0"/>
              <a:t>Vous devrez proposer un protocole expérimental qui fera l’objet d’un échange argumenté avec l’enseignant.</a:t>
            </a:r>
            <a:r>
              <a:rPr lang="fr-FR" dirty="0" smtClean="0"/>
              <a:t> </a:t>
            </a:r>
            <a:r>
              <a:rPr lang="fr-FR" sz="1400" dirty="0" smtClean="0"/>
              <a:t>(</a:t>
            </a:r>
            <a:r>
              <a:rPr lang="fr-FR" sz="1400" i="1" dirty="0" smtClean="0"/>
              <a:t>Une fois ce dernier validé, il vous appartient de le mettre en œuvre et de réaliser vos expériences.)</a:t>
            </a:r>
          </a:p>
          <a:p>
            <a:pPr marL="989013" lvl="1" indent="-471488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/>
              <a:t>Vous devrez présenter, à l’aide des outils de votre choix, vos solutions ainsi que vos conclusions.</a:t>
            </a:r>
            <a:r>
              <a:rPr lang="fr-FR" dirty="0" smtClean="0"/>
              <a:t> </a:t>
            </a:r>
            <a:r>
              <a:rPr lang="fr-FR" sz="1400" dirty="0" smtClean="0"/>
              <a:t>(Il est important de mettre en avant le transfert des conclusions du </a:t>
            </a:r>
            <a:r>
              <a:rPr lang="fr-FR" sz="1400" dirty="0" err="1" smtClean="0"/>
              <a:t>Moway</a:t>
            </a:r>
            <a:r>
              <a:rPr lang="fr-FR" sz="1400" dirty="0" smtClean="0"/>
              <a:t> au </a:t>
            </a:r>
            <a:r>
              <a:rPr lang="fr-FR" sz="1400" dirty="0" err="1" smtClean="0"/>
              <a:t>BigMow</a:t>
            </a:r>
            <a:r>
              <a:rPr lang="fr-FR" sz="1400" dirty="0" smtClean="0"/>
              <a:t>.)</a:t>
            </a:r>
            <a:endParaRPr lang="fr-FR" dirty="0" smtClean="0"/>
          </a:p>
        </p:txBody>
      </p:sp>
      <p:sp>
        <p:nvSpPr>
          <p:cNvPr id="14" name="ZoneTexte 13"/>
          <p:cNvSpPr txBox="1"/>
          <p:nvPr/>
        </p:nvSpPr>
        <p:spPr>
          <a:xfrm>
            <a:off x="5076859" y="1988850"/>
            <a:ext cx="380241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00463">
            <a:off x="65195" y="2658401"/>
            <a:ext cx="1715074" cy="76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Bigmow-1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866900" y="2206625"/>
            <a:ext cx="3048000" cy="1733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FR" dirty="0" smtClean="0"/>
              <a:t>Lycée Richelieu - Rueil-Malmaison</a:t>
            </a:r>
          </a:p>
        </p:txBody>
      </p:sp>
      <p:sp>
        <p:nvSpPr>
          <p:cNvPr id="3174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33338C-2C92-49E7-A5F0-C49BAFFFA857}" type="slidenum">
              <a:rPr lang="fr-FR" smtClean="0"/>
              <a:pPr/>
              <a:t>6</a:t>
            </a:fld>
            <a:endParaRPr lang="fr-FR" dirty="0" smtClean="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2" y="301625"/>
            <a:ext cx="7584801" cy="1143000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fr-FR" sz="3200" dirty="0" smtClean="0"/>
              <a:t>Situation problème 3 </a:t>
            </a:r>
            <a:br>
              <a:rPr lang="fr-FR" sz="3200" dirty="0" smtClean="0"/>
            </a:br>
            <a:r>
              <a:rPr lang="fr-FR" sz="2000" dirty="0" smtClean="0"/>
              <a:t>                                                    Le déplacement en salle blanche</a:t>
            </a:r>
            <a:endParaRPr lang="fr-FR" sz="3200" dirty="0" smtClean="0"/>
          </a:p>
        </p:txBody>
      </p:sp>
      <p:sp>
        <p:nvSpPr>
          <p:cNvPr id="31750" name="Rectangle 3"/>
          <p:cNvSpPr>
            <a:spLocks noChangeArrowheads="1"/>
          </p:cNvSpPr>
          <p:nvPr/>
        </p:nvSpPr>
        <p:spPr bwMode="auto">
          <a:xfrm>
            <a:off x="1008063" y="1557338"/>
            <a:ext cx="77406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476250" indent="-47625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endParaRPr lang="fr-FR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68002" y="1523619"/>
            <a:ext cx="8225198" cy="4825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933450" lvl="1" indent="-476250">
              <a:spcBef>
                <a:spcPct val="20000"/>
              </a:spcBef>
              <a:spcAft>
                <a:spcPct val="400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dirty="0" smtClean="0"/>
              <a:t>Cliquer sur la vidéo </a:t>
            </a:r>
            <a:r>
              <a:rPr lang="fr-FR" sz="1200" i="1" dirty="0" smtClean="0">
                <a:solidFill>
                  <a:srgbClr val="C00000"/>
                </a:solidFill>
              </a:rPr>
              <a:t>(Visite de la salle blanche.mp4) </a:t>
            </a:r>
            <a:r>
              <a:rPr lang="fr-FR" dirty="0" smtClean="0"/>
              <a:t>et décrire les particularités de cette salle de travail.</a:t>
            </a:r>
          </a:p>
          <a:p>
            <a:pPr marL="933450" lvl="1" indent="-476250">
              <a:spcBef>
                <a:spcPct val="20000"/>
              </a:spcBef>
              <a:spcAft>
                <a:spcPct val="400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endParaRPr lang="fr-FR" dirty="0" smtClean="0"/>
          </a:p>
          <a:p>
            <a:pPr marL="933450" lvl="1" indent="-476250">
              <a:spcBef>
                <a:spcPts val="1800"/>
              </a:spcBef>
              <a:spcAft>
                <a:spcPct val="400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>
                <a:solidFill>
                  <a:srgbClr val="C00000"/>
                </a:solidFill>
              </a:rPr>
              <a:t>Quels principes mettre en œuvre pour</a:t>
            </a:r>
            <a:br>
              <a:rPr lang="fr-FR" i="1" dirty="0" smtClean="0">
                <a:solidFill>
                  <a:srgbClr val="C00000"/>
                </a:solidFill>
              </a:rPr>
            </a:br>
            <a:r>
              <a:rPr lang="fr-FR" i="1" dirty="0" smtClean="0">
                <a:solidFill>
                  <a:srgbClr val="C00000"/>
                </a:solidFill>
              </a:rPr>
              <a:t>utiliser des robots de transport de</a:t>
            </a:r>
            <a:br>
              <a:rPr lang="fr-FR" i="1" dirty="0" smtClean="0">
                <a:solidFill>
                  <a:srgbClr val="C00000"/>
                </a:solidFill>
              </a:rPr>
            </a:br>
            <a:r>
              <a:rPr lang="fr-FR" i="1" dirty="0" smtClean="0">
                <a:solidFill>
                  <a:srgbClr val="C00000"/>
                </a:solidFill>
              </a:rPr>
              <a:t>WAFERS dans les salles blanches ?</a:t>
            </a:r>
          </a:p>
          <a:p>
            <a:pPr marL="989013" lvl="1" indent="-471488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/>
              <a:t>Il convient en tout premier lieu de caractériser le contexte de travail particulier des salles blanches et de justifier l’intérêt d’utiliser des robots de transport pour les WAFERS.</a:t>
            </a:r>
          </a:p>
          <a:p>
            <a:pPr marL="989013" lvl="1" indent="-471488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/>
              <a:t>La mise en œuvre des expérimentations se fera à l’aide du robot </a:t>
            </a:r>
            <a:r>
              <a:rPr lang="fr-FR" i="1" dirty="0" err="1" smtClean="0"/>
              <a:t>Moway</a:t>
            </a:r>
            <a:r>
              <a:rPr lang="fr-FR" i="1" dirty="0" smtClean="0"/>
              <a:t>. </a:t>
            </a:r>
            <a:r>
              <a:rPr lang="fr-FR" sz="1400" i="1" dirty="0" smtClean="0"/>
              <a:t>Vous devrez proposer un protocole expérimental qui fera l’objet d’un échange argumenté avec l’enseignant.</a:t>
            </a:r>
            <a:r>
              <a:rPr lang="fr-FR" dirty="0" smtClean="0"/>
              <a:t> </a:t>
            </a:r>
            <a:r>
              <a:rPr lang="fr-FR" sz="1400" dirty="0" smtClean="0"/>
              <a:t>(</a:t>
            </a:r>
            <a:r>
              <a:rPr lang="fr-FR" sz="1400" i="1" dirty="0" smtClean="0"/>
              <a:t>Une fois ce dernier validé, il vous appartient de le mettre en œuvre et de réaliser vos expériences.)</a:t>
            </a:r>
          </a:p>
          <a:p>
            <a:pPr marL="989013" lvl="1" indent="-471488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/>
              <a:t>Vous devrez présenter, à l’aide des outils de votre choix, vos solutions ainsi que vos conclusions.</a:t>
            </a:r>
            <a:endParaRPr lang="fr-FR" sz="1200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1617860" y="2177223"/>
            <a:ext cx="433256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49" y="2108200"/>
            <a:ext cx="1377398" cy="344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6" name="Visite de la salle blanche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326976" y="2146300"/>
            <a:ext cx="2804324" cy="1614964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FR" dirty="0" smtClean="0"/>
              <a:t>Lycée Richelieu - Rueil-Malmaison</a:t>
            </a:r>
          </a:p>
        </p:txBody>
      </p:sp>
      <p:sp>
        <p:nvSpPr>
          <p:cNvPr id="3174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33338C-2C92-49E7-A5F0-C49BAFFFA857}" type="slidenum">
              <a:rPr lang="fr-FR" smtClean="0"/>
              <a:pPr/>
              <a:t>7</a:t>
            </a:fld>
            <a:endParaRPr lang="fr-FR" dirty="0" smtClean="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2" y="301625"/>
            <a:ext cx="7584801" cy="1143000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fr-FR" sz="3200" dirty="0" smtClean="0"/>
              <a:t>Situation problème 4 </a:t>
            </a:r>
            <a:br>
              <a:rPr lang="fr-FR" sz="3200" dirty="0" smtClean="0"/>
            </a:br>
            <a:r>
              <a:rPr lang="fr-FR" sz="2000" dirty="0" smtClean="0"/>
              <a:t>                                 Les déplacements multiples en salle blanche</a:t>
            </a:r>
            <a:endParaRPr lang="fr-FR" sz="3200" dirty="0" smtClean="0"/>
          </a:p>
        </p:txBody>
      </p:sp>
      <p:sp>
        <p:nvSpPr>
          <p:cNvPr id="31750" name="Rectangle 3"/>
          <p:cNvSpPr>
            <a:spLocks noChangeArrowheads="1"/>
          </p:cNvSpPr>
          <p:nvPr/>
        </p:nvSpPr>
        <p:spPr bwMode="auto">
          <a:xfrm>
            <a:off x="1008063" y="1557338"/>
            <a:ext cx="77406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476250" indent="-47625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endParaRPr lang="fr-FR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18802" y="1523619"/>
            <a:ext cx="8225198" cy="4825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933450" lvl="1" indent="-47625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>
                <a:solidFill>
                  <a:srgbClr val="C00000"/>
                </a:solidFill>
              </a:rPr>
              <a:t>Quelles solutions retenir pour éviter que des robots autoguidés (et </a:t>
            </a:r>
            <a:r>
              <a:rPr lang="fr-FR" i="1" dirty="0" err="1" smtClean="0">
                <a:solidFill>
                  <a:srgbClr val="C00000"/>
                </a:solidFill>
              </a:rPr>
              <a:t>optoguidés</a:t>
            </a:r>
            <a:r>
              <a:rPr lang="fr-FR" i="1" dirty="0" smtClean="0">
                <a:solidFill>
                  <a:srgbClr val="C00000"/>
                </a:solidFill>
              </a:rPr>
              <a:t>) ne se télescopent dans les salles blanches ? </a:t>
            </a:r>
          </a:p>
          <a:p>
            <a:pPr marL="989013" lvl="1" indent="-471488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/>
              <a:t>Il convient en tout premier lieu de justifier la nécessité d’utiliser plusieurs robots dans une salle blanche. (</a:t>
            </a:r>
            <a:r>
              <a:rPr lang="fr-FR" sz="1400" i="1" dirty="0" smtClean="0"/>
              <a:t>Pour notre étude, nous nous limiterons à 4 robots fonctionnant simultanément.) </a:t>
            </a:r>
          </a:p>
          <a:p>
            <a:pPr marL="989013" lvl="1" indent="-471488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/>
              <a:t>La mise en œuvre des expérimentations se fera à l’aide de robots </a:t>
            </a:r>
            <a:r>
              <a:rPr lang="fr-FR" i="1" dirty="0" err="1" smtClean="0"/>
              <a:t>Moway</a:t>
            </a:r>
            <a:r>
              <a:rPr lang="fr-FR" i="1" dirty="0" smtClean="0"/>
              <a:t>. </a:t>
            </a:r>
            <a:r>
              <a:rPr lang="fr-FR" sz="1400" i="1" dirty="0" smtClean="0"/>
              <a:t>Vous devrez proposer un protocole expérimental et une démarche complète de résolution du problème par étape qui feront l’objet d’un échange argumenté avec l’enseignant.</a:t>
            </a:r>
            <a:r>
              <a:rPr lang="fr-FR" dirty="0" smtClean="0"/>
              <a:t> </a:t>
            </a:r>
            <a:r>
              <a:rPr lang="fr-FR" sz="1400" dirty="0" smtClean="0"/>
              <a:t>(</a:t>
            </a:r>
            <a:r>
              <a:rPr lang="fr-FR" sz="1400" i="1" dirty="0" smtClean="0"/>
              <a:t>Une fois ces derniers validés, il vous appartient de mettre en œuvre ces différentes étapes et de réaliser vos expériences.)</a:t>
            </a:r>
          </a:p>
          <a:p>
            <a:pPr marL="989013" lvl="1" indent="-471488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fr-FR" i="1" dirty="0" smtClean="0"/>
              <a:t>Vous devrez présenter, à l’aide des outils de votre choix, vos étapes de résolution de problème ainsi que vos solutions et pour finir, vos conclusions.</a:t>
            </a:r>
            <a:endParaRPr lang="fr-FR" sz="12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48" y="2091888"/>
            <a:ext cx="1434661" cy="359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1760185" y="5890567"/>
            <a:ext cx="5950422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Cette situation problème est plus délicate à gérer et exige une réflexion collective approfondie sur les étapes à mettre en œuvre pour la résoudre.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320800" y="1168400"/>
            <a:ext cx="4948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Cette situation fait suite à la précédente.</a:t>
            </a:r>
            <a:endParaRPr lang="fr-FR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/>
    </p:bldLst>
  </p:timing>
</p:sld>
</file>

<file path=ppt/theme/theme1.xml><?xml version="1.0" encoding="utf-8"?>
<a:theme xmlns:a="http://schemas.openxmlformats.org/drawingml/2006/main" name="Éclipse">
  <a:themeElements>
    <a:clrScheme name="É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É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É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É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É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2733</TotalTime>
  <Words>602</Words>
  <Application>Microsoft Office PowerPoint</Application>
  <PresentationFormat>Affichage à l'écran (4:3)</PresentationFormat>
  <Paragraphs>85</Paragraphs>
  <Slides>7</Slides>
  <Notes>6</Notes>
  <HiddenSlides>0</HiddenSlides>
  <MMClips>3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Éclipse</vt:lpstr>
      <vt:lpstr>Diapositive 1</vt:lpstr>
      <vt:lpstr>Situation problème                                    Principe de fonctionnement et travail attendu</vt:lpstr>
      <vt:lpstr>Les quatre problématiques</vt:lpstr>
      <vt:lpstr>Situation problème 1                                                          Le phénomène de Mulching</vt:lpstr>
      <vt:lpstr>Situation problème 2                                            La couverture de la surface à tondre  </vt:lpstr>
      <vt:lpstr>Situation problème 3                                                      Le déplacement en salle blanche</vt:lpstr>
      <vt:lpstr>Situation problème 4                                   Les déplacements multiples en salle blanche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Présentation</dc:title>
  <dc:creator>Christophe DEBERNARDI</dc:creator>
  <cp:lastModifiedBy>jriot</cp:lastModifiedBy>
  <cp:revision>300</cp:revision>
  <cp:lastPrinted>1601-01-01T00:00:00Z</cp:lastPrinted>
  <dcterms:created xsi:type="dcterms:W3CDTF">1601-01-01T00:00:00Z</dcterms:created>
  <dcterms:modified xsi:type="dcterms:W3CDTF">2011-04-28T16:30:53Z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1036</vt:i4>
  </property>
</Properties>
</file>