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4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455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14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824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1048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971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173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194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0705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83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30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241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0842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035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6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19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49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41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1B8CA677-BEC6-42D4-936E-DCED7B367A82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F926C81-2B44-4DE6-B7B7-77F2D88F0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50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269613-8356-4080-AABB-9439D68793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9047" y="-236621"/>
            <a:ext cx="8915399" cy="2262781"/>
          </a:xfrm>
        </p:spPr>
        <p:txBody>
          <a:bodyPr/>
          <a:lstStyle/>
          <a:p>
            <a:r>
              <a:rPr lang="fr-FR" dirty="0"/>
              <a:t>Chapitre 10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DAB8162-4AF3-4E0D-B495-532498301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2838" y="2865858"/>
            <a:ext cx="8915399" cy="1126283"/>
          </a:xfrm>
        </p:spPr>
        <p:txBody>
          <a:bodyPr>
            <a:noAutofit/>
          </a:bodyPr>
          <a:lstStyle/>
          <a:p>
            <a:r>
              <a:rPr lang="fr-FR" sz="3600" dirty="0">
                <a:ln w="3175" cmpd="sng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Fonctions, solutions, constituants de la chaine d’énergie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849DD8E-954B-4FF6-80A9-96687BD6E2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897" y="3729788"/>
            <a:ext cx="2416679" cy="241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32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2A455C2-96D9-40A0-9EB8-C89AD99CE8E7}"/>
              </a:ext>
            </a:extLst>
          </p:cNvPr>
          <p:cNvSpPr txBox="1"/>
          <p:nvPr/>
        </p:nvSpPr>
        <p:spPr>
          <a:xfrm>
            <a:off x="230486" y="273840"/>
            <a:ext cx="9403707" cy="1609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4000"/>
              </a:lnSpc>
              <a:spcAft>
                <a:spcPts val="800"/>
              </a:spcAft>
            </a:pPr>
            <a:r>
              <a:rPr lang="fr-FR" sz="2800" b="1" u="sng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2. La chaine d’énergie du chauffage soufflant</a:t>
            </a: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endParaRPr lang="fr-FR" sz="2800" b="1" dirty="0">
              <a:latin typeface="+mj-lt"/>
              <a:ea typeface="+mj-ea"/>
              <a:cs typeface="+mj-cs"/>
            </a:endParaRP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endParaRPr lang="fr-FR" sz="28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60412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EC043B8-1CE4-4F5F-A4DA-B84258548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22" y="186754"/>
            <a:ext cx="11179556" cy="1706054"/>
          </a:xfrm>
        </p:spPr>
        <p:txBody>
          <a:bodyPr>
            <a:normAutofit/>
          </a:bodyPr>
          <a:lstStyle/>
          <a:p>
            <a:r>
              <a:rPr lang="fr-FR" u="sng" dirty="0"/>
              <a:t>Séance 2 : Quels sont les différents constituants de la chaine d’énergie ? 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8A5C08D-53D4-46E8-83B5-98145FFAAEAA}"/>
              </a:ext>
            </a:extLst>
          </p:cNvPr>
          <p:cNvSpPr txBox="1"/>
          <p:nvPr/>
        </p:nvSpPr>
        <p:spPr>
          <a:xfrm>
            <a:off x="212558" y="2326758"/>
            <a:ext cx="11766884" cy="20576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4000"/>
              </a:lnSpc>
              <a:spcAft>
                <a:spcPts val="800"/>
              </a:spcAft>
            </a:pPr>
            <a:r>
              <a:rPr lang="fr-FR" sz="2800" b="1" dirty="0">
                <a:latin typeface="+mj-lt"/>
                <a:ea typeface="+mj-ea"/>
                <a:cs typeface="+mj-cs"/>
              </a:rPr>
              <a:t>Avec les étiquettes données, reconstituer les différentes chaines d ’énergie des différents objets à votre disposition.</a:t>
            </a: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endParaRPr lang="fr-FR" sz="2800" b="1" dirty="0">
              <a:latin typeface="+mj-lt"/>
              <a:ea typeface="+mj-ea"/>
              <a:cs typeface="+mj-cs"/>
            </a:endParaRP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endParaRPr lang="fr-FR" sz="2800" dirty="0">
              <a:latin typeface="+mj-lt"/>
              <a:ea typeface="+mj-ea"/>
              <a:cs typeface="+mj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3EEDE66-67A5-4BD6-A229-A9A80E05CF83}"/>
              </a:ext>
            </a:extLst>
          </p:cNvPr>
          <p:cNvGrpSpPr/>
          <p:nvPr/>
        </p:nvGrpSpPr>
        <p:grpSpPr>
          <a:xfrm>
            <a:off x="829068" y="3318878"/>
            <a:ext cx="9572134" cy="1530224"/>
            <a:chOff x="87052" y="4326723"/>
            <a:chExt cx="11298124" cy="209948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BB27EE3E-5333-4352-8C57-7D3CF7836C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623" t="3408" r="1213" b="57267"/>
            <a:stretch/>
          </p:blipFill>
          <p:spPr>
            <a:xfrm>
              <a:off x="87052" y="4326723"/>
              <a:ext cx="7246076" cy="2099483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EBD04907-1859-44CE-A0AD-3380F3CE79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83" t="59458" r="42512" b="2539"/>
            <a:stretch/>
          </p:blipFill>
          <p:spPr>
            <a:xfrm>
              <a:off x="7333128" y="4381854"/>
              <a:ext cx="4052048" cy="1969224"/>
            </a:xfrm>
            <a:prstGeom prst="rect">
              <a:avLst/>
            </a:prstGeom>
          </p:spPr>
        </p:pic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8E165CAF-000E-4458-8150-0287CCFACA43}"/>
              </a:ext>
            </a:extLst>
          </p:cNvPr>
          <p:cNvGrpSpPr/>
          <p:nvPr/>
        </p:nvGrpSpPr>
        <p:grpSpPr>
          <a:xfrm rot="19713325">
            <a:off x="3711347" y="4869745"/>
            <a:ext cx="1166285" cy="1438867"/>
            <a:chOff x="1847692" y="4333532"/>
            <a:chExt cx="1166285" cy="143886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F7EEF2-201B-4D65-9640-3F8446FA42DA}"/>
                </a:ext>
              </a:extLst>
            </p:cNvPr>
            <p:cNvSpPr/>
            <p:nvPr/>
          </p:nvSpPr>
          <p:spPr>
            <a:xfrm>
              <a:off x="1847692" y="4438899"/>
              <a:ext cx="1166285" cy="13335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78037FEC-F657-432E-AC4F-2FFF1FDE31EE}"/>
                </a:ext>
              </a:extLst>
            </p:cNvPr>
            <p:cNvGrpSpPr/>
            <p:nvPr/>
          </p:nvGrpSpPr>
          <p:grpSpPr>
            <a:xfrm>
              <a:off x="2114914" y="4333532"/>
              <a:ext cx="644717" cy="562567"/>
              <a:chOff x="0" y="-20233"/>
              <a:chExt cx="847725" cy="1125133"/>
            </a:xfrm>
          </p:grpSpPr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5777C9C2-546A-4BD1-B78C-4A82B0FAA6A2}"/>
                  </a:ext>
                </a:extLst>
              </p:cNvPr>
              <p:cNvSpPr/>
              <p:nvPr/>
            </p:nvSpPr>
            <p:spPr>
              <a:xfrm>
                <a:off x="0" y="295275"/>
                <a:ext cx="819150" cy="809625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28" name="Zone de texte 300">
                <a:extLst>
                  <a:ext uri="{FF2B5EF4-FFF2-40B4-BE49-F238E27FC236}">
                    <a16:creationId xmlns:a16="http://schemas.microsoft.com/office/drawing/2014/main" id="{2B7C2E10-82AC-4A21-8B71-E6D63E8FCD04}"/>
                  </a:ext>
                </a:extLst>
              </p:cNvPr>
              <p:cNvSpPr txBox="1"/>
              <p:nvPr/>
            </p:nvSpPr>
            <p:spPr>
              <a:xfrm>
                <a:off x="133350" y="-20233"/>
                <a:ext cx="714375" cy="110490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320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endParaRPr lang="fr-FR" sz="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Zone de texte 310">
              <a:extLst>
                <a:ext uri="{FF2B5EF4-FFF2-40B4-BE49-F238E27FC236}">
                  <a16:creationId xmlns:a16="http://schemas.microsoft.com/office/drawing/2014/main" id="{E2526C4B-5B28-4362-9280-D70F19543C89}"/>
                </a:ext>
              </a:extLst>
            </p:cNvPr>
            <p:cNvSpPr txBox="1"/>
            <p:nvPr/>
          </p:nvSpPr>
          <p:spPr>
            <a:xfrm>
              <a:off x="1887348" y="4915149"/>
              <a:ext cx="1014768" cy="2916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Piles : </a:t>
              </a:r>
              <a:r>
                <a:rPr lang="fr-FR" sz="7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Lorsqu’elle est activée par l’homme, permet de créer un mouvement de rotation d’un axe</a:t>
              </a: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354D01C6-0CC2-4A38-A9BF-795F188DC0E9}"/>
              </a:ext>
            </a:extLst>
          </p:cNvPr>
          <p:cNvGrpSpPr/>
          <p:nvPr/>
        </p:nvGrpSpPr>
        <p:grpSpPr>
          <a:xfrm rot="1918393">
            <a:off x="5044566" y="4896339"/>
            <a:ext cx="1166285" cy="1457189"/>
            <a:chOff x="6014444" y="4353310"/>
            <a:chExt cx="1166285" cy="145718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098815-7307-4549-A2BA-064777D6FF7A}"/>
                </a:ext>
              </a:extLst>
            </p:cNvPr>
            <p:cNvSpPr/>
            <p:nvPr/>
          </p:nvSpPr>
          <p:spPr>
            <a:xfrm>
              <a:off x="6014444" y="4438899"/>
              <a:ext cx="1166285" cy="13335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E860CE75-04CA-432C-B0B0-A718AD9E98AB}"/>
                </a:ext>
              </a:extLst>
            </p:cNvPr>
            <p:cNvGrpSpPr/>
            <p:nvPr/>
          </p:nvGrpSpPr>
          <p:grpSpPr>
            <a:xfrm>
              <a:off x="6286819" y="4353310"/>
              <a:ext cx="653571" cy="552450"/>
              <a:chOff x="0" y="19322"/>
              <a:chExt cx="859368" cy="1104900"/>
            </a:xfrm>
          </p:grpSpPr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42E7CC08-E9DC-40EF-863C-C2DA21EE9BD0}"/>
                  </a:ext>
                </a:extLst>
              </p:cNvPr>
              <p:cNvSpPr/>
              <p:nvPr/>
            </p:nvSpPr>
            <p:spPr>
              <a:xfrm>
                <a:off x="0" y="295275"/>
                <a:ext cx="819150" cy="80962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26" name="Zone de texte 303">
                <a:extLst>
                  <a:ext uri="{FF2B5EF4-FFF2-40B4-BE49-F238E27FC236}">
                    <a16:creationId xmlns:a16="http://schemas.microsoft.com/office/drawing/2014/main" id="{C7E5FF2D-1829-4836-AC8A-9FEFA4C08CE2}"/>
                  </a:ext>
                </a:extLst>
              </p:cNvPr>
              <p:cNvSpPr txBox="1"/>
              <p:nvPr/>
            </p:nvSpPr>
            <p:spPr>
              <a:xfrm>
                <a:off x="144993" y="19322"/>
                <a:ext cx="714375" cy="110490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320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  <a:endParaRPr lang="fr-FR" sz="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8" name="Zone de texte 311">
              <a:extLst>
                <a:ext uri="{FF2B5EF4-FFF2-40B4-BE49-F238E27FC236}">
                  <a16:creationId xmlns:a16="http://schemas.microsoft.com/office/drawing/2014/main" id="{6A7A4992-ADDD-4797-B7DA-6D6D4C35AB46}"/>
                </a:ext>
              </a:extLst>
            </p:cNvPr>
            <p:cNvSpPr txBox="1"/>
            <p:nvPr/>
          </p:nvSpPr>
          <p:spPr>
            <a:xfrm>
              <a:off x="6066601" y="4915149"/>
              <a:ext cx="1072114" cy="8953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Air : </a:t>
              </a:r>
              <a:r>
                <a:rPr lang="fr-FR" sz="7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Permet de transporter une onde sonore générée par la vibration d’une membrane.</a:t>
              </a:r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517D869A-F6A0-4337-BAA0-B551B400EF9C}"/>
              </a:ext>
            </a:extLst>
          </p:cNvPr>
          <p:cNvGrpSpPr/>
          <p:nvPr/>
        </p:nvGrpSpPr>
        <p:grpSpPr>
          <a:xfrm>
            <a:off x="2478874" y="5004977"/>
            <a:ext cx="1166285" cy="1451249"/>
            <a:chOff x="4658366" y="4317340"/>
            <a:chExt cx="1166285" cy="145124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6C1EFB4-1FFE-46C3-852F-C5BEB7BA41CF}"/>
                </a:ext>
              </a:extLst>
            </p:cNvPr>
            <p:cNvSpPr/>
            <p:nvPr/>
          </p:nvSpPr>
          <p:spPr>
            <a:xfrm>
              <a:off x="4658366" y="4435089"/>
              <a:ext cx="1166285" cy="13335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EBF842F2-7BF8-48F6-9E80-76202D332F8C}"/>
                </a:ext>
              </a:extLst>
            </p:cNvPr>
            <p:cNvGrpSpPr/>
            <p:nvPr/>
          </p:nvGrpSpPr>
          <p:grpSpPr>
            <a:xfrm>
              <a:off x="4924946" y="4317340"/>
              <a:ext cx="622984" cy="584202"/>
              <a:chOff x="0" y="-63503"/>
              <a:chExt cx="819150" cy="1168403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B50B1844-AC0A-442D-B79C-3356B34A7DEE}"/>
                  </a:ext>
                </a:extLst>
              </p:cNvPr>
              <p:cNvSpPr/>
              <p:nvPr/>
            </p:nvSpPr>
            <p:spPr>
              <a:xfrm>
                <a:off x="0" y="295275"/>
                <a:ext cx="819150" cy="809625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24" name="Zone de texte 306">
                <a:extLst>
                  <a:ext uri="{FF2B5EF4-FFF2-40B4-BE49-F238E27FC236}">
                    <a16:creationId xmlns:a16="http://schemas.microsoft.com/office/drawing/2014/main" id="{834BE9E6-6725-4E2E-BC9C-908BF8C689EA}"/>
                  </a:ext>
                </a:extLst>
              </p:cNvPr>
              <p:cNvSpPr txBox="1"/>
              <p:nvPr/>
            </p:nvSpPr>
            <p:spPr>
              <a:xfrm>
                <a:off x="75460" y="-63503"/>
                <a:ext cx="714375" cy="110490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360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</a:t>
                </a:r>
                <a:endParaRPr lang="fr-FR" sz="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" name="Zone de texte 312">
              <a:extLst>
                <a:ext uri="{FF2B5EF4-FFF2-40B4-BE49-F238E27FC236}">
                  <a16:creationId xmlns:a16="http://schemas.microsoft.com/office/drawing/2014/main" id="{52C84D70-EC1F-4202-8AEC-96E01AE01DA5}"/>
                </a:ext>
              </a:extLst>
            </p:cNvPr>
            <p:cNvSpPr txBox="1"/>
            <p:nvPr/>
          </p:nvSpPr>
          <p:spPr>
            <a:xfrm>
              <a:off x="4693137" y="4910811"/>
              <a:ext cx="1106884" cy="83491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Transducteur piézo-électrique: </a:t>
              </a:r>
              <a:r>
                <a:rPr lang="fr-FR" sz="7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Transforme de l’énergie électrique en énergie mécanique</a:t>
              </a: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49447C0D-461F-4CA3-9755-D9F55707D131}"/>
              </a:ext>
            </a:extLst>
          </p:cNvPr>
          <p:cNvGrpSpPr/>
          <p:nvPr/>
        </p:nvGrpSpPr>
        <p:grpSpPr>
          <a:xfrm rot="20527100">
            <a:off x="6140395" y="4771185"/>
            <a:ext cx="1166285" cy="1459735"/>
            <a:chOff x="3286765" y="4285994"/>
            <a:chExt cx="1166285" cy="1459735"/>
          </a:xfrm>
          <a:solidFill>
            <a:schemeClr val="bg1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8457AD9-0791-4EA2-9382-A9ED93AFB809}"/>
                </a:ext>
              </a:extLst>
            </p:cNvPr>
            <p:cNvSpPr/>
            <p:nvPr/>
          </p:nvSpPr>
          <p:spPr>
            <a:xfrm>
              <a:off x="3286765" y="4409719"/>
              <a:ext cx="1166285" cy="13335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35B8AA94-3BB1-42F4-9D49-10A2D2F89703}"/>
                </a:ext>
              </a:extLst>
            </p:cNvPr>
            <p:cNvGrpSpPr/>
            <p:nvPr/>
          </p:nvGrpSpPr>
          <p:grpSpPr>
            <a:xfrm>
              <a:off x="3545687" y="4285994"/>
              <a:ext cx="622984" cy="634390"/>
              <a:chOff x="0" y="-83278"/>
              <a:chExt cx="819150" cy="1206381"/>
            </a:xfrm>
            <a:grpFill/>
          </p:grpSpPr>
          <p:sp>
            <p:nvSpPr>
              <p:cNvPr id="21" name="Ellipse 20">
                <a:extLst>
                  <a:ext uri="{FF2B5EF4-FFF2-40B4-BE49-F238E27FC236}">
                    <a16:creationId xmlns:a16="http://schemas.microsoft.com/office/drawing/2014/main" id="{1C9EBEF9-64A9-46BB-8241-757B64987101}"/>
                  </a:ext>
                </a:extLst>
              </p:cNvPr>
              <p:cNvSpPr/>
              <p:nvPr/>
            </p:nvSpPr>
            <p:spPr>
              <a:xfrm>
                <a:off x="0" y="295275"/>
                <a:ext cx="819150" cy="827828"/>
              </a:xfrm>
              <a:prstGeom prst="ellipse">
                <a:avLst/>
              </a:prstGeom>
              <a:solidFill>
                <a:srgbClr val="3399FF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22" name="Zone de texte 309">
                <a:extLst>
                  <a:ext uri="{FF2B5EF4-FFF2-40B4-BE49-F238E27FC236}">
                    <a16:creationId xmlns:a16="http://schemas.microsoft.com/office/drawing/2014/main" id="{0D1C0FD6-5E07-419E-98AC-68DA0E007F85}"/>
                  </a:ext>
                </a:extLst>
              </p:cNvPr>
              <p:cNvSpPr txBox="1"/>
              <p:nvPr/>
            </p:nvSpPr>
            <p:spPr>
              <a:xfrm>
                <a:off x="96203" y="-83278"/>
                <a:ext cx="676274" cy="106776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400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</a:t>
                </a:r>
                <a:endParaRPr lang="fr-FR" sz="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0" name="Zone de texte 313">
              <a:extLst>
                <a:ext uri="{FF2B5EF4-FFF2-40B4-BE49-F238E27FC236}">
                  <a16:creationId xmlns:a16="http://schemas.microsoft.com/office/drawing/2014/main" id="{8497CC69-B6C5-4EFD-8A7F-1543000A8A25}"/>
                </a:ext>
              </a:extLst>
            </p:cNvPr>
            <p:cNvSpPr txBox="1"/>
            <p:nvPr/>
          </p:nvSpPr>
          <p:spPr>
            <a:xfrm>
              <a:off x="3292162" y="4896099"/>
              <a:ext cx="1130065" cy="84963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15000"/>
                </a:lnSpc>
                <a:spcAft>
                  <a:spcPts val="1000"/>
                </a:spcAft>
              </a:pPr>
              <a:r>
                <a:rPr lang="fr-FR" sz="10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Câbles électriques : </a:t>
              </a:r>
              <a:r>
                <a:rPr lang="fr-FR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Permet de transporter le courant électrique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67188067-BB64-4BB4-A7CE-B9275BF7E15D}"/>
              </a:ext>
            </a:extLst>
          </p:cNvPr>
          <p:cNvGrpSpPr/>
          <p:nvPr/>
        </p:nvGrpSpPr>
        <p:grpSpPr>
          <a:xfrm rot="20861917">
            <a:off x="1242757" y="5320877"/>
            <a:ext cx="1055676" cy="689610"/>
            <a:chOff x="0" y="0"/>
            <a:chExt cx="1714500" cy="1379220"/>
          </a:xfrm>
        </p:grpSpPr>
        <p:sp>
          <p:nvSpPr>
            <p:cNvPr id="48" name="Triangle isocèle 47">
              <a:extLst>
                <a:ext uri="{FF2B5EF4-FFF2-40B4-BE49-F238E27FC236}">
                  <a16:creationId xmlns:a16="http://schemas.microsoft.com/office/drawing/2014/main" id="{6076E844-33A4-4A0C-93A4-B110CCA61DF3}"/>
                </a:ext>
              </a:extLst>
            </p:cNvPr>
            <p:cNvSpPr/>
            <p:nvPr/>
          </p:nvSpPr>
          <p:spPr>
            <a:xfrm>
              <a:off x="0" y="0"/>
              <a:ext cx="1666875" cy="1371600"/>
            </a:xfrm>
            <a:prstGeom prst="triangle">
              <a:avLst/>
            </a:prstGeom>
            <a:no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03A09258-8AB2-433D-846D-275353E23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020" y="525780"/>
              <a:ext cx="579120" cy="579120"/>
            </a:xfrm>
            <a:prstGeom prst="rect">
              <a:avLst/>
            </a:prstGeom>
          </p:spPr>
        </p:pic>
        <p:sp>
          <p:nvSpPr>
            <p:cNvPr id="50" name="Zone de texte 318">
              <a:extLst>
                <a:ext uri="{FF2B5EF4-FFF2-40B4-BE49-F238E27FC236}">
                  <a16:creationId xmlns:a16="http://schemas.microsoft.com/office/drawing/2014/main" id="{084F4C8D-F0DD-4008-9C5F-59D182B9261D}"/>
                </a:ext>
              </a:extLst>
            </p:cNvPr>
            <p:cNvSpPr txBox="1"/>
            <p:nvPr/>
          </p:nvSpPr>
          <p:spPr>
            <a:xfrm>
              <a:off x="106680" y="1043940"/>
              <a:ext cx="1607820" cy="3352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7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Energie électrique</a:t>
              </a:r>
              <a:endParaRPr lang="fr-FR" sz="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2E82B7AB-0DF1-4286-A714-6093347F10A6}"/>
              </a:ext>
            </a:extLst>
          </p:cNvPr>
          <p:cNvGrpSpPr/>
          <p:nvPr/>
        </p:nvGrpSpPr>
        <p:grpSpPr>
          <a:xfrm rot="1283900">
            <a:off x="7842372" y="5398319"/>
            <a:ext cx="1055676" cy="685800"/>
            <a:chOff x="0" y="0"/>
            <a:chExt cx="1714500" cy="1371600"/>
          </a:xfrm>
        </p:grpSpPr>
        <p:sp>
          <p:nvSpPr>
            <p:cNvPr id="45" name="Triangle isocèle 44">
              <a:extLst>
                <a:ext uri="{FF2B5EF4-FFF2-40B4-BE49-F238E27FC236}">
                  <a16:creationId xmlns:a16="http://schemas.microsoft.com/office/drawing/2014/main" id="{8CBB68DA-AAD8-44AC-82EB-34A6E415BDDD}"/>
                </a:ext>
              </a:extLst>
            </p:cNvPr>
            <p:cNvSpPr/>
            <p:nvPr/>
          </p:nvSpPr>
          <p:spPr>
            <a:xfrm>
              <a:off x="0" y="0"/>
              <a:ext cx="1666875" cy="1371600"/>
            </a:xfrm>
            <a:prstGeom prst="triangle">
              <a:avLst/>
            </a:prstGeom>
            <a:no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3DA9C817-4089-4D47-900D-1AE120B13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020" y="525780"/>
              <a:ext cx="579120" cy="579120"/>
            </a:xfrm>
            <a:prstGeom prst="rect">
              <a:avLst/>
            </a:prstGeom>
          </p:spPr>
        </p:pic>
        <p:sp>
          <p:nvSpPr>
            <p:cNvPr id="47" name="Zone de texte 322">
              <a:extLst>
                <a:ext uri="{FF2B5EF4-FFF2-40B4-BE49-F238E27FC236}">
                  <a16:creationId xmlns:a16="http://schemas.microsoft.com/office/drawing/2014/main" id="{D382C09D-9A66-4377-B13F-9B2704123E0C}"/>
                </a:ext>
              </a:extLst>
            </p:cNvPr>
            <p:cNvSpPr txBox="1"/>
            <p:nvPr/>
          </p:nvSpPr>
          <p:spPr>
            <a:xfrm>
              <a:off x="106681" y="952500"/>
              <a:ext cx="1607819" cy="3352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Energie électrique</a:t>
              </a:r>
              <a:endParaRPr lang="fr-FR" sz="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5E42A79E-933F-4A7E-AC3A-330268971656}"/>
              </a:ext>
            </a:extLst>
          </p:cNvPr>
          <p:cNvSpPr txBox="1"/>
          <p:nvPr/>
        </p:nvSpPr>
        <p:spPr>
          <a:xfrm>
            <a:off x="3094643" y="1562713"/>
            <a:ext cx="3393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u="sng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3. Investigation</a:t>
            </a:r>
          </a:p>
        </p:txBody>
      </p:sp>
    </p:spTree>
    <p:extLst>
      <p:ext uri="{BB962C8B-B14F-4D97-AF65-F5344CB8AC3E}">
        <p14:creationId xmlns:p14="http://schemas.microsoft.com/office/powerpoint/2010/main" val="51340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38DFAF4F-4033-4A1F-B4DA-3CEF82922E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061213"/>
              </p:ext>
            </p:extLst>
          </p:nvPr>
        </p:nvGraphicFramePr>
        <p:xfrm>
          <a:off x="565943" y="2410691"/>
          <a:ext cx="11288005" cy="43555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3606">
                  <a:extLst>
                    <a:ext uri="{9D8B030D-6E8A-4147-A177-3AD203B41FA5}">
                      <a16:colId xmlns:a16="http://schemas.microsoft.com/office/drawing/2014/main" val="1180135779"/>
                    </a:ext>
                  </a:extLst>
                </a:gridCol>
                <a:gridCol w="2676732">
                  <a:extLst>
                    <a:ext uri="{9D8B030D-6E8A-4147-A177-3AD203B41FA5}">
                      <a16:colId xmlns:a16="http://schemas.microsoft.com/office/drawing/2014/main" val="1190297663"/>
                    </a:ext>
                  </a:extLst>
                </a:gridCol>
                <a:gridCol w="6237667">
                  <a:extLst>
                    <a:ext uri="{9D8B030D-6E8A-4147-A177-3AD203B41FA5}">
                      <a16:colId xmlns:a16="http://schemas.microsoft.com/office/drawing/2014/main" val="1233925207"/>
                    </a:ext>
                  </a:extLst>
                </a:gridCol>
              </a:tblGrid>
              <a:tr h="532322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800" b="0" kern="150" dirty="0">
                          <a:solidFill>
                            <a:schemeClr val="tx1"/>
                          </a:solidFill>
                          <a:effectLst/>
                        </a:rPr>
                        <a:t>Chaine d’énergie</a:t>
                      </a:r>
                      <a:endParaRPr lang="fr-FR" sz="2400" b="0" kern="15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8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</a:rPr>
                        <a:t>Distribution de l’énergie à l’actionneur.</a:t>
                      </a:r>
                      <a:endParaRPr lang="fr-FR" sz="18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90427"/>
                  </a:ext>
                </a:extLst>
              </a:tr>
              <a:tr h="1053218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800" b="0" kern="150" dirty="0">
                          <a:solidFill>
                            <a:schemeClr val="tx1"/>
                          </a:solidFill>
                          <a:effectLst/>
                        </a:rPr>
                        <a:t>Alimenter</a:t>
                      </a:r>
                      <a:endParaRPr lang="fr-FR" sz="24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>
                          <a:solidFill>
                            <a:schemeClr val="tx1"/>
                          </a:solidFill>
                          <a:effectLst/>
                        </a:rPr>
                        <a:t>Fonction remplie par l’ensemble des éléments permettant de déplacer l’énergie convertie.</a:t>
                      </a:r>
                      <a:endParaRPr lang="fr-FR" sz="18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3920"/>
                  </a:ext>
                </a:extLst>
              </a:tr>
              <a:tr h="696791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800" b="0" kern="150">
                          <a:solidFill>
                            <a:schemeClr val="tx1"/>
                          </a:solidFill>
                          <a:effectLst/>
                        </a:rPr>
                        <a:t>Distribuer</a:t>
                      </a:r>
                      <a:endParaRPr lang="fr-FR" sz="24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</a:rPr>
                        <a:t>Mise à disposition d’une énergie compatible avec notre système.</a:t>
                      </a:r>
                      <a:endParaRPr lang="fr-FR" sz="18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026829"/>
                  </a:ext>
                </a:extLst>
              </a:tr>
              <a:tr h="1053218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800" b="0" kern="150">
                          <a:solidFill>
                            <a:schemeClr val="tx1"/>
                          </a:solidFill>
                          <a:effectLst/>
                        </a:rPr>
                        <a:t>Convertir</a:t>
                      </a:r>
                      <a:endParaRPr lang="fr-FR" sz="24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>
                          <a:solidFill>
                            <a:schemeClr val="tx1"/>
                          </a:solidFill>
                          <a:effectLst/>
                        </a:rPr>
                        <a:t>Succession de bloc fonctionnel permettant d’expliquer le chemin de l’énergie dans un système.</a:t>
                      </a:r>
                      <a:endParaRPr lang="fr-FR" sz="18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440374"/>
                  </a:ext>
                </a:extLst>
              </a:tr>
              <a:tr h="696791">
                <a:tc>
                  <a:txBody>
                    <a:bodyPr/>
                    <a:lstStyle/>
                    <a:p>
                      <a:pPr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800" b="0" kern="150" dirty="0">
                          <a:solidFill>
                            <a:schemeClr val="tx1"/>
                          </a:solidFill>
                          <a:effectLst/>
                        </a:rPr>
                        <a:t>Transmettre</a:t>
                      </a:r>
                      <a:endParaRPr lang="fr-FR" sz="24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</a:rPr>
                        <a:t>Elément que transforme l’énergie d’alimentation en une autre énergie.</a:t>
                      </a:r>
                      <a:endParaRPr lang="fr-FR" sz="18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762924"/>
                  </a:ext>
                </a:extLst>
              </a:tr>
            </a:tbl>
          </a:graphicData>
        </a:graphic>
      </p:graphicFrame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709DF87-843C-4EAC-AACF-8053552271CD}"/>
              </a:ext>
            </a:extLst>
          </p:cNvPr>
          <p:cNvCxnSpPr>
            <a:cxnSpLocks/>
          </p:cNvCxnSpPr>
          <p:nvPr/>
        </p:nvCxnSpPr>
        <p:spPr>
          <a:xfrm>
            <a:off x="3127982" y="3429000"/>
            <a:ext cx="2509231" cy="164502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A6B2CC1-5C49-49EB-BD96-8E9B2D451E0D}"/>
              </a:ext>
            </a:extLst>
          </p:cNvPr>
          <p:cNvCxnSpPr>
            <a:cxnSpLocks/>
          </p:cNvCxnSpPr>
          <p:nvPr/>
        </p:nvCxnSpPr>
        <p:spPr>
          <a:xfrm>
            <a:off x="3127982" y="5134113"/>
            <a:ext cx="2509231" cy="106936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49A8875-83B0-41BF-8021-DA3A907D7633}"/>
              </a:ext>
            </a:extLst>
          </p:cNvPr>
          <p:cNvCxnSpPr>
            <a:cxnSpLocks/>
          </p:cNvCxnSpPr>
          <p:nvPr/>
        </p:nvCxnSpPr>
        <p:spPr>
          <a:xfrm flipV="1">
            <a:off x="3127982" y="2576945"/>
            <a:ext cx="2509231" cy="188118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691645-2605-443E-BCD2-736ACF6C725B}"/>
              </a:ext>
            </a:extLst>
          </p:cNvPr>
          <p:cNvCxnSpPr>
            <a:cxnSpLocks/>
          </p:cNvCxnSpPr>
          <p:nvPr/>
        </p:nvCxnSpPr>
        <p:spPr>
          <a:xfrm>
            <a:off x="3127982" y="2581563"/>
            <a:ext cx="2509231" cy="187656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F1ED9FD-2420-485D-8630-4ACF205AA435}"/>
              </a:ext>
            </a:extLst>
          </p:cNvPr>
          <p:cNvCxnSpPr>
            <a:cxnSpLocks/>
          </p:cNvCxnSpPr>
          <p:nvPr/>
        </p:nvCxnSpPr>
        <p:spPr>
          <a:xfrm flipV="1">
            <a:off x="3127981" y="3429000"/>
            <a:ext cx="2509232" cy="277447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itre 1">
            <a:extLst>
              <a:ext uri="{FF2B5EF4-FFF2-40B4-BE49-F238E27FC236}">
                <a16:creationId xmlns:a16="http://schemas.microsoft.com/office/drawing/2014/main" id="{A70F7CF0-0EF4-46A4-9132-BE4A47FAF99E}"/>
              </a:ext>
            </a:extLst>
          </p:cNvPr>
          <p:cNvSpPr txBox="1">
            <a:spLocks/>
          </p:cNvSpPr>
          <p:nvPr/>
        </p:nvSpPr>
        <p:spPr bwMode="gray">
          <a:xfrm>
            <a:off x="565943" y="22958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800" b="1" u="sng" dirty="0">
                <a:solidFill>
                  <a:schemeClr val="bg1"/>
                </a:solidFill>
              </a:rPr>
              <a:t>4. Bilan synthèse</a:t>
            </a:r>
          </a:p>
        </p:txBody>
      </p:sp>
    </p:spTree>
    <p:extLst>
      <p:ext uri="{BB962C8B-B14F-4D97-AF65-F5344CB8AC3E}">
        <p14:creationId xmlns:p14="http://schemas.microsoft.com/office/powerpoint/2010/main" val="256815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CD321B-D40B-41E4-BD21-4D31AE7EE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58" y="2337848"/>
            <a:ext cx="11470264" cy="43834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4000"/>
              </a:lnSpc>
              <a:spcAft>
                <a:spcPts val="800"/>
              </a:spcAft>
            </a:pPr>
            <a:r>
              <a:rPr lang="fr-FR" sz="2800" kern="150" dirty="0"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chaine d’énergie représente le</a:t>
            </a:r>
            <a:r>
              <a:rPr lang="fr-FR" sz="28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…………………… </a:t>
            </a:r>
            <a:r>
              <a:rPr lang="fr-FR" sz="2800" kern="150" dirty="0"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 l’énergie dans un système technique.</a:t>
            </a:r>
            <a:endParaRPr lang="fr-FR" sz="2800" kern="15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r>
              <a:rPr lang="fr-FR" sz="2800" kern="150" dirty="0"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système doit d’abord être </a:t>
            </a:r>
            <a:r>
              <a:rPr lang="fr-FR" sz="28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……………………</a:t>
            </a:r>
            <a:r>
              <a:rPr lang="fr-FR" sz="2800" kern="150" dirty="0"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 énergie. Puis ensuite l’énergie est</a:t>
            </a:r>
            <a:r>
              <a:rPr lang="fr-FR" sz="28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……………………</a:t>
            </a:r>
            <a:r>
              <a:rPr lang="fr-FR" sz="2800" kern="150" dirty="0"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vers des actionneurs qui permettent de la </a:t>
            </a:r>
            <a:r>
              <a:rPr lang="fr-FR" sz="28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……………………</a:t>
            </a:r>
            <a:r>
              <a:rPr lang="fr-FR" sz="2800" kern="150" dirty="0"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 une autre énergie. Enfin l’énergie convertie est</a:t>
            </a:r>
            <a:r>
              <a:rPr lang="fr-FR" sz="28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……………………</a:t>
            </a:r>
            <a:r>
              <a:rPr lang="fr-FR" sz="2800" kern="150" dirty="0"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pour permettre au système de remplir sa fonction d’usage.</a:t>
            </a:r>
            <a:endParaRPr lang="fr-FR" sz="2800" kern="15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r>
              <a:rPr lang="fr-FR" sz="2800" kern="150" dirty="0"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fr-FR" sz="28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……………………</a:t>
            </a:r>
            <a:r>
              <a:rPr lang="fr-FR" sz="2800" kern="150" dirty="0"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doit être transmis pour que l’énergie soit distribuée au système.</a:t>
            </a:r>
            <a:endParaRPr lang="fr-FR" sz="2800" kern="15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C97E1F20-3572-4120-AF14-5BDEAFC67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58" y="484187"/>
            <a:ext cx="8761413" cy="708025"/>
          </a:xfrm>
        </p:spPr>
        <p:txBody>
          <a:bodyPr/>
          <a:lstStyle/>
          <a:p>
            <a:r>
              <a:rPr lang="fr-FR" u="sng" dirty="0"/>
              <a:t>Bilan synthèse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EAED18E-FCDC-453E-A789-84EBE978800A}"/>
              </a:ext>
            </a:extLst>
          </p:cNvPr>
          <p:cNvSpPr txBox="1"/>
          <p:nvPr/>
        </p:nvSpPr>
        <p:spPr>
          <a:xfrm>
            <a:off x="6872147" y="2300140"/>
            <a:ext cx="3073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chemin parcouru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175B3C5-FFF8-4062-BB3D-A61D63214F09}"/>
              </a:ext>
            </a:extLst>
          </p:cNvPr>
          <p:cNvSpPr txBox="1"/>
          <p:nvPr/>
        </p:nvSpPr>
        <p:spPr>
          <a:xfrm>
            <a:off x="6689675" y="3319806"/>
            <a:ext cx="3073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alimenté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3212DDE-BC9B-466F-98A4-05A65EC49E88}"/>
              </a:ext>
            </a:extLst>
          </p:cNvPr>
          <p:cNvSpPr txBox="1"/>
          <p:nvPr/>
        </p:nvSpPr>
        <p:spPr>
          <a:xfrm>
            <a:off x="5069836" y="3739282"/>
            <a:ext cx="3073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distribuée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D877A5F-D5D1-4BAC-ACA7-46B7F4E84F99}"/>
              </a:ext>
            </a:extLst>
          </p:cNvPr>
          <p:cNvSpPr txBox="1"/>
          <p:nvPr/>
        </p:nvSpPr>
        <p:spPr>
          <a:xfrm>
            <a:off x="4636203" y="4156401"/>
            <a:ext cx="3073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convertir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9C8F1F5-B736-43E3-BEED-3D21B828D25E}"/>
              </a:ext>
            </a:extLst>
          </p:cNvPr>
          <p:cNvSpPr txBox="1"/>
          <p:nvPr/>
        </p:nvSpPr>
        <p:spPr>
          <a:xfrm>
            <a:off x="5245125" y="4549210"/>
            <a:ext cx="3073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transmise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7DF4940-59A1-4B30-B2FF-BC8E6EB28AF8}"/>
              </a:ext>
            </a:extLst>
          </p:cNvPr>
          <p:cNvSpPr txBox="1"/>
          <p:nvPr/>
        </p:nvSpPr>
        <p:spPr>
          <a:xfrm>
            <a:off x="2171988" y="5563647"/>
            <a:ext cx="3073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ordre</a:t>
            </a:r>
          </a:p>
        </p:txBody>
      </p:sp>
    </p:spTree>
    <p:extLst>
      <p:ext uri="{BB962C8B-B14F-4D97-AF65-F5344CB8AC3E}">
        <p14:creationId xmlns:p14="http://schemas.microsoft.com/office/powerpoint/2010/main" val="282937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3F59C138-1860-43D3-AA0B-546C4502F55D}"/>
              </a:ext>
            </a:extLst>
          </p:cNvPr>
          <p:cNvSpPr txBox="1">
            <a:spLocks/>
          </p:cNvSpPr>
          <p:nvPr/>
        </p:nvSpPr>
        <p:spPr bwMode="gray">
          <a:xfrm>
            <a:off x="567765" y="559602"/>
            <a:ext cx="8761413" cy="708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Bilan synthèse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1172735-24EC-4836-ADAF-73477630B295}"/>
              </a:ext>
            </a:extLst>
          </p:cNvPr>
          <p:cNvGrpSpPr/>
          <p:nvPr/>
        </p:nvGrpSpPr>
        <p:grpSpPr>
          <a:xfrm>
            <a:off x="707010" y="2158738"/>
            <a:ext cx="11085922" cy="4289195"/>
            <a:chOff x="0" y="0"/>
            <a:chExt cx="7410450" cy="2138772"/>
          </a:xfrm>
        </p:grpSpPr>
        <p:sp>
          <p:nvSpPr>
            <p:cNvPr id="6" name="Zone de texte 21">
              <a:extLst>
                <a:ext uri="{FF2B5EF4-FFF2-40B4-BE49-F238E27FC236}">
                  <a16:creationId xmlns:a16="http://schemas.microsoft.com/office/drawing/2014/main" id="{90276C70-BBD8-4C8F-A0AA-7843BAAD44C1}"/>
                </a:ext>
              </a:extLst>
            </p:cNvPr>
            <p:cNvSpPr txBox="1"/>
            <p:nvPr/>
          </p:nvSpPr>
          <p:spPr>
            <a:xfrm>
              <a:off x="457200" y="587056"/>
              <a:ext cx="1343025" cy="771525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4000"/>
                </a:lnSpc>
                <a:spcAft>
                  <a:spcPts val="800"/>
                </a:spcAft>
              </a:pPr>
              <a:endParaRPr lang="fr-FR" sz="1100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Zone de texte 31">
              <a:extLst>
                <a:ext uri="{FF2B5EF4-FFF2-40B4-BE49-F238E27FC236}">
                  <a16:creationId xmlns:a16="http://schemas.microsoft.com/office/drawing/2014/main" id="{DA0E86CE-3675-4BDB-BEAF-56087C631A1E}"/>
                </a:ext>
              </a:extLst>
            </p:cNvPr>
            <p:cNvSpPr txBox="1"/>
            <p:nvPr/>
          </p:nvSpPr>
          <p:spPr>
            <a:xfrm>
              <a:off x="5175250" y="580706"/>
              <a:ext cx="1514475" cy="771525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4000"/>
                </a:lnSpc>
                <a:spcAft>
                  <a:spcPts val="800"/>
                </a:spcAft>
              </a:pPr>
              <a:endParaRPr lang="fr-FR" sz="1100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Zone de texte 37">
              <a:extLst>
                <a:ext uri="{FF2B5EF4-FFF2-40B4-BE49-F238E27FC236}">
                  <a16:creationId xmlns:a16="http://schemas.microsoft.com/office/drawing/2014/main" id="{E3B20B46-C485-43AD-94E9-40EB5334264D}"/>
                </a:ext>
              </a:extLst>
            </p:cNvPr>
            <p:cNvSpPr txBox="1"/>
            <p:nvPr/>
          </p:nvSpPr>
          <p:spPr>
            <a:xfrm>
              <a:off x="3683000" y="587056"/>
              <a:ext cx="1190625" cy="771525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4000"/>
                </a:lnSpc>
                <a:spcAft>
                  <a:spcPts val="800"/>
                </a:spcAft>
              </a:pPr>
              <a:endParaRPr lang="fr-FR" sz="1100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Zone de texte 38">
              <a:extLst>
                <a:ext uri="{FF2B5EF4-FFF2-40B4-BE49-F238E27FC236}">
                  <a16:creationId xmlns:a16="http://schemas.microsoft.com/office/drawing/2014/main" id="{43E45469-0072-48A9-9994-0FF1A8BC417E}"/>
                </a:ext>
              </a:extLst>
            </p:cNvPr>
            <p:cNvSpPr txBox="1"/>
            <p:nvPr/>
          </p:nvSpPr>
          <p:spPr>
            <a:xfrm>
              <a:off x="2051050" y="587056"/>
              <a:ext cx="1343025" cy="771525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4000"/>
                </a:lnSpc>
                <a:spcAft>
                  <a:spcPts val="800"/>
                </a:spcAft>
              </a:pPr>
              <a:endParaRPr lang="fr-FR" sz="1100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Zone de texte 46">
              <a:extLst>
                <a:ext uri="{FF2B5EF4-FFF2-40B4-BE49-F238E27FC236}">
                  <a16:creationId xmlns:a16="http://schemas.microsoft.com/office/drawing/2014/main" id="{72695A6B-909D-4E34-8839-85B238A7BC49}"/>
                </a:ext>
              </a:extLst>
            </p:cNvPr>
            <p:cNvSpPr txBox="1"/>
            <p:nvPr/>
          </p:nvSpPr>
          <p:spPr>
            <a:xfrm>
              <a:off x="6724650" y="542606"/>
              <a:ext cx="685800" cy="5715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Fonction d’usage</a:t>
              </a:r>
            </a:p>
          </p:txBody>
        </p:sp>
        <p:sp>
          <p:nvSpPr>
            <p:cNvPr id="11" name="Zone de texte 52">
              <a:extLst>
                <a:ext uri="{FF2B5EF4-FFF2-40B4-BE49-F238E27FC236}">
                  <a16:creationId xmlns:a16="http://schemas.microsoft.com/office/drawing/2014/main" id="{5C06DFDF-7BA1-4346-A1F4-03D8323543FB}"/>
                </a:ext>
              </a:extLst>
            </p:cNvPr>
            <p:cNvSpPr txBox="1"/>
            <p:nvPr/>
          </p:nvSpPr>
          <p:spPr>
            <a:xfrm>
              <a:off x="0" y="1507583"/>
              <a:ext cx="694055" cy="5842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sz="2400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</a:t>
              </a:r>
            </a:p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sz="2400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d’entrée</a:t>
              </a:r>
            </a:p>
          </p:txBody>
        </p:sp>
        <p:sp>
          <p:nvSpPr>
            <p:cNvPr id="12" name="Zone de texte 55">
              <a:extLst>
                <a:ext uri="{FF2B5EF4-FFF2-40B4-BE49-F238E27FC236}">
                  <a16:creationId xmlns:a16="http://schemas.microsoft.com/office/drawing/2014/main" id="{D4AA6007-EE54-42D6-8ED6-75FA8AAA677D}"/>
                </a:ext>
              </a:extLst>
            </p:cNvPr>
            <p:cNvSpPr txBox="1"/>
            <p:nvPr/>
          </p:nvSpPr>
          <p:spPr>
            <a:xfrm>
              <a:off x="6559550" y="1513932"/>
              <a:ext cx="689610" cy="6248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sz="2400" kern="15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 </a:t>
              </a:r>
            </a:p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sz="2400" kern="15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 sortie</a:t>
              </a:r>
            </a:p>
          </p:txBody>
        </p:sp>
        <p:sp>
          <p:nvSpPr>
            <p:cNvPr id="13" name="Zone de texte 56">
              <a:extLst>
                <a:ext uri="{FF2B5EF4-FFF2-40B4-BE49-F238E27FC236}">
                  <a16:creationId xmlns:a16="http://schemas.microsoft.com/office/drawing/2014/main" id="{A7FD2E9E-A401-4CB3-BC44-389AA682D792}"/>
                </a:ext>
              </a:extLst>
            </p:cNvPr>
            <p:cNvSpPr txBox="1"/>
            <p:nvPr/>
          </p:nvSpPr>
          <p:spPr>
            <a:xfrm>
              <a:off x="4730750" y="1514091"/>
              <a:ext cx="614680" cy="3352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sz="2400" kern="15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</a:t>
              </a:r>
            </a:p>
          </p:txBody>
        </p:sp>
        <p:sp>
          <p:nvSpPr>
            <p:cNvPr id="14" name="Zone de texte 57">
              <a:extLst>
                <a:ext uri="{FF2B5EF4-FFF2-40B4-BE49-F238E27FC236}">
                  <a16:creationId xmlns:a16="http://schemas.microsoft.com/office/drawing/2014/main" id="{3A1C0CDF-857E-4DAD-A0AC-18E1B31E3548}"/>
                </a:ext>
              </a:extLst>
            </p:cNvPr>
            <p:cNvSpPr txBox="1"/>
            <p:nvPr/>
          </p:nvSpPr>
          <p:spPr>
            <a:xfrm>
              <a:off x="3263900" y="1533140"/>
              <a:ext cx="614680" cy="2971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sz="2400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</a:t>
              </a:r>
            </a:p>
          </p:txBody>
        </p:sp>
        <p:sp>
          <p:nvSpPr>
            <p:cNvPr id="15" name="Zone de texte 58">
              <a:extLst>
                <a:ext uri="{FF2B5EF4-FFF2-40B4-BE49-F238E27FC236}">
                  <a16:creationId xmlns:a16="http://schemas.microsoft.com/office/drawing/2014/main" id="{87A48F77-AA5E-433F-B3CD-FAF2CA26689F}"/>
                </a:ext>
              </a:extLst>
            </p:cNvPr>
            <p:cNvSpPr txBox="1"/>
            <p:nvPr/>
          </p:nvSpPr>
          <p:spPr>
            <a:xfrm>
              <a:off x="1651000" y="1533140"/>
              <a:ext cx="614680" cy="32766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sz="2400" kern="15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</a:t>
              </a:r>
            </a:p>
          </p:txBody>
        </p:sp>
        <p:sp>
          <p:nvSpPr>
            <p:cNvPr id="16" name="Flèche : droite 15">
              <a:extLst>
                <a:ext uri="{FF2B5EF4-FFF2-40B4-BE49-F238E27FC236}">
                  <a16:creationId xmlns:a16="http://schemas.microsoft.com/office/drawing/2014/main" id="{E89E58A3-6120-4194-BF49-0B208C3B6A3D}"/>
                </a:ext>
              </a:extLst>
            </p:cNvPr>
            <p:cNvSpPr/>
            <p:nvPr/>
          </p:nvSpPr>
          <p:spPr>
            <a:xfrm rot="5400000">
              <a:off x="2515870" y="150176"/>
              <a:ext cx="576578" cy="27622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7" name="Zone de texte 2">
              <a:extLst>
                <a:ext uri="{FF2B5EF4-FFF2-40B4-BE49-F238E27FC236}">
                  <a16:creationId xmlns:a16="http://schemas.microsoft.com/office/drawing/2014/main" id="{7BE45A2E-12F6-41FA-91E8-8930A0EBB582}"/>
                </a:ext>
              </a:extLst>
            </p:cNvPr>
            <p:cNvSpPr txBox="1"/>
            <p:nvPr/>
          </p:nvSpPr>
          <p:spPr>
            <a:xfrm>
              <a:off x="2006282" y="40638"/>
              <a:ext cx="518795" cy="2476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sz="2800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Ordre</a:t>
              </a:r>
            </a:p>
          </p:txBody>
        </p: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3CF0290F-F78D-496B-81D5-2999F5F0B723}"/>
                </a:ext>
              </a:extLst>
            </p:cNvPr>
            <p:cNvCxnSpPr/>
            <p:nvPr/>
          </p:nvCxnSpPr>
          <p:spPr>
            <a:xfrm flipV="1">
              <a:off x="190500" y="1298256"/>
              <a:ext cx="45719" cy="2546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lèche : droite 18">
              <a:extLst>
                <a:ext uri="{FF2B5EF4-FFF2-40B4-BE49-F238E27FC236}">
                  <a16:creationId xmlns:a16="http://schemas.microsoft.com/office/drawing/2014/main" id="{98E2345E-448A-4440-9EE2-3811F64D86D8}"/>
                </a:ext>
              </a:extLst>
            </p:cNvPr>
            <p:cNvSpPr/>
            <p:nvPr/>
          </p:nvSpPr>
          <p:spPr>
            <a:xfrm>
              <a:off x="31750" y="1196656"/>
              <a:ext cx="391160" cy="6477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10F0C893-81F5-43E9-9CCE-CD2B3F0526F5}"/>
                </a:ext>
              </a:extLst>
            </p:cNvPr>
            <p:cNvSpPr/>
            <p:nvPr/>
          </p:nvSpPr>
          <p:spPr>
            <a:xfrm>
              <a:off x="1841500" y="1164906"/>
              <a:ext cx="193040" cy="7620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2CA60769-63F9-4515-AA55-55B6A0819743}"/>
                </a:ext>
              </a:extLst>
            </p:cNvPr>
            <p:cNvSpPr/>
            <p:nvPr/>
          </p:nvSpPr>
          <p:spPr>
            <a:xfrm>
              <a:off x="3441700" y="1158556"/>
              <a:ext cx="208280" cy="7112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777AF893-318A-4AEC-A6C3-899E3D36DBE4}"/>
                </a:ext>
              </a:extLst>
            </p:cNvPr>
            <p:cNvSpPr/>
            <p:nvPr/>
          </p:nvSpPr>
          <p:spPr>
            <a:xfrm>
              <a:off x="4902200" y="1152206"/>
              <a:ext cx="243840" cy="6731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2A9DFA5C-76DB-4885-AB77-95E1A51972A0}"/>
                </a:ext>
              </a:extLst>
            </p:cNvPr>
            <p:cNvSpPr/>
            <p:nvPr/>
          </p:nvSpPr>
          <p:spPr>
            <a:xfrm>
              <a:off x="6737350" y="1152206"/>
              <a:ext cx="391160" cy="7620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E66C9B68-EA96-4156-8D06-27ED37A94ADA}"/>
                </a:ext>
              </a:extLst>
            </p:cNvPr>
            <p:cNvCxnSpPr/>
            <p:nvPr/>
          </p:nvCxnSpPr>
          <p:spPr>
            <a:xfrm flipV="1">
              <a:off x="1892300" y="1291906"/>
              <a:ext cx="45719" cy="2546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AB4B6847-A428-48F2-A3D7-B48F9E8CC32B}"/>
                </a:ext>
              </a:extLst>
            </p:cNvPr>
            <p:cNvCxnSpPr/>
            <p:nvPr/>
          </p:nvCxnSpPr>
          <p:spPr>
            <a:xfrm flipV="1">
              <a:off x="3498850" y="1291906"/>
              <a:ext cx="45719" cy="2546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5431D51F-D4A2-4254-8F0E-845EE5910499}"/>
                </a:ext>
              </a:extLst>
            </p:cNvPr>
            <p:cNvCxnSpPr/>
            <p:nvPr/>
          </p:nvCxnSpPr>
          <p:spPr>
            <a:xfrm flipV="1">
              <a:off x="4972050" y="1291906"/>
              <a:ext cx="45719" cy="2546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4B8ADF7F-2D86-4257-8CF7-68E9758EA6D5}"/>
                </a:ext>
              </a:extLst>
            </p:cNvPr>
            <p:cNvCxnSpPr/>
            <p:nvPr/>
          </p:nvCxnSpPr>
          <p:spPr>
            <a:xfrm flipV="1">
              <a:off x="6870700" y="1291906"/>
              <a:ext cx="45719" cy="2546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2169B970-DBFC-4D70-9D57-2FAFCB6936E6}"/>
              </a:ext>
            </a:extLst>
          </p:cNvPr>
          <p:cNvSpPr txBox="1"/>
          <p:nvPr/>
        </p:nvSpPr>
        <p:spPr>
          <a:xfrm>
            <a:off x="1455895" y="3764113"/>
            <a:ext cx="1944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Alimenter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6640225-BA28-4D9B-9019-E8B2D5304462}"/>
              </a:ext>
            </a:extLst>
          </p:cNvPr>
          <p:cNvSpPr txBox="1"/>
          <p:nvPr/>
        </p:nvSpPr>
        <p:spPr>
          <a:xfrm>
            <a:off x="8449105" y="3764113"/>
            <a:ext cx="2213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Transmettre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46DD8C6-4ABE-4658-8FCD-CCA14527BBE2}"/>
              </a:ext>
            </a:extLst>
          </p:cNvPr>
          <p:cNvSpPr txBox="1"/>
          <p:nvPr/>
        </p:nvSpPr>
        <p:spPr>
          <a:xfrm>
            <a:off x="6200898" y="3793672"/>
            <a:ext cx="1944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Convertir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EBDF5CF-DA45-49EC-9A55-50A57B1CB4B0}"/>
              </a:ext>
            </a:extLst>
          </p:cNvPr>
          <p:cNvSpPr txBox="1"/>
          <p:nvPr/>
        </p:nvSpPr>
        <p:spPr>
          <a:xfrm>
            <a:off x="3824229" y="3798816"/>
            <a:ext cx="1944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Distribuer</a:t>
            </a:r>
          </a:p>
        </p:txBody>
      </p:sp>
    </p:spTree>
    <p:extLst>
      <p:ext uri="{BB962C8B-B14F-4D97-AF65-F5344CB8AC3E}">
        <p14:creationId xmlns:p14="http://schemas.microsoft.com/office/powerpoint/2010/main" val="290515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66A03F2-ACDA-4C32-9BB6-A38487AA36CC}"/>
              </a:ext>
            </a:extLst>
          </p:cNvPr>
          <p:cNvSpPr txBox="1">
            <a:spLocks noGrp="1"/>
          </p:cNvSpPr>
          <p:nvPr>
            <p:ph type="title"/>
          </p:nvPr>
        </p:nvSpPr>
        <p:spPr bwMode="gray">
          <a:xfrm>
            <a:off x="524104" y="558358"/>
            <a:ext cx="8761413" cy="708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Bilan synthèse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CAB1382-E973-44AA-A413-7727142CC2F6}"/>
              </a:ext>
            </a:extLst>
          </p:cNvPr>
          <p:cNvGrpSpPr/>
          <p:nvPr/>
        </p:nvGrpSpPr>
        <p:grpSpPr>
          <a:xfrm>
            <a:off x="301142" y="2303844"/>
            <a:ext cx="6448272" cy="2071723"/>
            <a:chOff x="0" y="76200"/>
            <a:chExt cx="3581400" cy="1076325"/>
          </a:xfrm>
        </p:grpSpPr>
        <p:sp>
          <p:nvSpPr>
            <p:cNvPr id="24" name="Zone de texte 61">
              <a:extLst>
                <a:ext uri="{FF2B5EF4-FFF2-40B4-BE49-F238E27FC236}">
                  <a16:creationId xmlns:a16="http://schemas.microsoft.com/office/drawing/2014/main" id="{61E04CB3-A96B-4D51-8ECD-BE27693F6C7A}"/>
                </a:ext>
              </a:extLst>
            </p:cNvPr>
            <p:cNvSpPr txBox="1"/>
            <p:nvPr/>
          </p:nvSpPr>
          <p:spPr>
            <a:xfrm>
              <a:off x="1019175" y="76200"/>
              <a:ext cx="1371600" cy="676275"/>
            </a:xfrm>
            <a:prstGeom prst="rect">
              <a:avLst/>
            </a:prstGeom>
            <a:solidFill>
              <a:schemeClr val="lt1"/>
            </a:solidFill>
            <a:ln w="3810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4000"/>
                </a:lnSpc>
                <a:spcAft>
                  <a:spcPts val="800"/>
                </a:spcAft>
              </a:pPr>
              <a:endParaRPr lang="fr-FR" sz="1400" kern="15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4000"/>
                </a:lnSpc>
                <a:spcAft>
                  <a:spcPts val="800"/>
                </a:spcAft>
              </a:pPr>
              <a:r>
                <a:rPr lang="fr-FR" sz="1400" kern="15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…………………………………</a:t>
              </a:r>
              <a:endParaRPr lang="fr-FR" sz="1100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lèche : droite 24">
              <a:extLst>
                <a:ext uri="{FF2B5EF4-FFF2-40B4-BE49-F238E27FC236}">
                  <a16:creationId xmlns:a16="http://schemas.microsoft.com/office/drawing/2014/main" id="{C1299BFB-584E-4B4E-8242-899C4751F26A}"/>
                </a:ext>
              </a:extLst>
            </p:cNvPr>
            <p:cNvSpPr/>
            <p:nvPr/>
          </p:nvSpPr>
          <p:spPr>
            <a:xfrm>
              <a:off x="2421890" y="670560"/>
              <a:ext cx="657225" cy="8191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6" name="Flèche : droite 25">
              <a:extLst>
                <a:ext uri="{FF2B5EF4-FFF2-40B4-BE49-F238E27FC236}">
                  <a16:creationId xmlns:a16="http://schemas.microsoft.com/office/drawing/2014/main" id="{B7F9A556-D04F-4F2D-AA1A-81D431E7489A}"/>
                </a:ext>
              </a:extLst>
            </p:cNvPr>
            <p:cNvSpPr/>
            <p:nvPr/>
          </p:nvSpPr>
          <p:spPr>
            <a:xfrm>
              <a:off x="325120" y="656590"/>
              <a:ext cx="657225" cy="8572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7" name="Zone de texte 454379076">
              <a:extLst>
                <a:ext uri="{FF2B5EF4-FFF2-40B4-BE49-F238E27FC236}">
                  <a16:creationId xmlns:a16="http://schemas.microsoft.com/office/drawing/2014/main" id="{0F736CDA-3A1C-4FEA-9375-960860DD53DE}"/>
                </a:ext>
              </a:extLst>
            </p:cNvPr>
            <p:cNvSpPr txBox="1"/>
            <p:nvPr/>
          </p:nvSpPr>
          <p:spPr>
            <a:xfrm>
              <a:off x="0" y="809625"/>
              <a:ext cx="1228725" cy="3429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 chimique</a:t>
              </a:r>
            </a:p>
          </p:txBody>
        </p:sp>
        <p:sp>
          <p:nvSpPr>
            <p:cNvPr id="28" name="Zone de texte 454379077">
              <a:extLst>
                <a:ext uri="{FF2B5EF4-FFF2-40B4-BE49-F238E27FC236}">
                  <a16:creationId xmlns:a16="http://schemas.microsoft.com/office/drawing/2014/main" id="{20BFAB1E-DD5B-45FB-801B-7D9CF14D6B03}"/>
                </a:ext>
              </a:extLst>
            </p:cNvPr>
            <p:cNvSpPr txBox="1"/>
            <p:nvPr/>
          </p:nvSpPr>
          <p:spPr>
            <a:xfrm>
              <a:off x="2219325" y="809625"/>
              <a:ext cx="1362075" cy="3429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 mécanique</a:t>
              </a: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EBA13146-BBD0-4F21-BC09-596B5C0A541D}"/>
              </a:ext>
            </a:extLst>
          </p:cNvPr>
          <p:cNvGrpSpPr/>
          <p:nvPr/>
        </p:nvGrpSpPr>
        <p:grpSpPr>
          <a:xfrm>
            <a:off x="6749414" y="2372729"/>
            <a:ext cx="5719546" cy="2112542"/>
            <a:chOff x="195497" y="92903"/>
            <a:chExt cx="3474560" cy="1042919"/>
          </a:xfrm>
        </p:grpSpPr>
        <p:sp>
          <p:nvSpPr>
            <p:cNvPr id="19" name="Zone de texte 454379080">
              <a:extLst>
                <a:ext uri="{FF2B5EF4-FFF2-40B4-BE49-F238E27FC236}">
                  <a16:creationId xmlns:a16="http://schemas.microsoft.com/office/drawing/2014/main" id="{BC9B5665-A476-4314-9EEB-9B1E8C79A83A}"/>
                </a:ext>
              </a:extLst>
            </p:cNvPr>
            <p:cNvSpPr txBox="1"/>
            <p:nvPr/>
          </p:nvSpPr>
          <p:spPr>
            <a:xfrm>
              <a:off x="1005704" y="92903"/>
              <a:ext cx="1371600" cy="676275"/>
            </a:xfrm>
            <a:prstGeom prst="rect">
              <a:avLst/>
            </a:prstGeom>
            <a:solidFill>
              <a:schemeClr val="lt1"/>
            </a:solidFill>
            <a:ln w="3810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endParaRPr lang="fr-FR" sz="1800" kern="15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kern="15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 </a:t>
              </a:r>
              <a:r>
                <a:rPr lang="fr-FR" sz="1800" kern="15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…………………………..</a:t>
              </a:r>
              <a:endParaRPr lang="fr-FR" sz="1100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5338184B-8436-45A6-98B6-F6AB64CC65AC}"/>
                </a:ext>
              </a:extLst>
            </p:cNvPr>
            <p:cNvSpPr/>
            <p:nvPr/>
          </p:nvSpPr>
          <p:spPr>
            <a:xfrm>
              <a:off x="2416810" y="650240"/>
              <a:ext cx="657225" cy="10223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285EC5DC-426D-4C3C-B8FE-57372A4960B0}"/>
                </a:ext>
              </a:extLst>
            </p:cNvPr>
            <p:cNvSpPr/>
            <p:nvPr/>
          </p:nvSpPr>
          <p:spPr>
            <a:xfrm>
              <a:off x="335280" y="662305"/>
              <a:ext cx="657225" cy="9017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2" name="Zone de texte 454379085">
              <a:extLst>
                <a:ext uri="{FF2B5EF4-FFF2-40B4-BE49-F238E27FC236}">
                  <a16:creationId xmlns:a16="http://schemas.microsoft.com/office/drawing/2014/main" id="{528006B5-607D-4B9D-9671-2F76571D2F29}"/>
                </a:ext>
              </a:extLst>
            </p:cNvPr>
            <p:cNvSpPr txBox="1"/>
            <p:nvPr/>
          </p:nvSpPr>
          <p:spPr>
            <a:xfrm>
              <a:off x="195497" y="792922"/>
              <a:ext cx="1228725" cy="3429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 cinétique</a:t>
              </a:r>
            </a:p>
          </p:txBody>
        </p:sp>
        <p:sp>
          <p:nvSpPr>
            <p:cNvPr id="23" name="Zone de texte 454379086">
              <a:extLst>
                <a:ext uri="{FF2B5EF4-FFF2-40B4-BE49-F238E27FC236}">
                  <a16:creationId xmlns:a16="http://schemas.microsoft.com/office/drawing/2014/main" id="{844B584A-7F98-43EC-96D3-493832F0F15D}"/>
                </a:ext>
              </a:extLst>
            </p:cNvPr>
            <p:cNvSpPr txBox="1"/>
            <p:nvPr/>
          </p:nvSpPr>
          <p:spPr>
            <a:xfrm>
              <a:off x="2307982" y="776843"/>
              <a:ext cx="1362075" cy="3429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  <a:spcAft>
                  <a:spcPts val="800"/>
                </a:spcAft>
              </a:pPr>
              <a:r>
                <a:rPr lang="fr-FR" kern="15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 électrique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021F7120-BBDD-4386-AE33-8EBECFC4EC18}"/>
              </a:ext>
            </a:extLst>
          </p:cNvPr>
          <p:cNvGrpSpPr/>
          <p:nvPr/>
        </p:nvGrpSpPr>
        <p:grpSpPr>
          <a:xfrm>
            <a:off x="301142" y="4676170"/>
            <a:ext cx="5052247" cy="1327012"/>
            <a:chOff x="32668" y="76200"/>
            <a:chExt cx="3005807" cy="708024"/>
          </a:xfrm>
        </p:grpSpPr>
        <p:sp>
          <p:nvSpPr>
            <p:cNvPr id="14" name="Zone de texte 454379088">
              <a:extLst>
                <a:ext uri="{FF2B5EF4-FFF2-40B4-BE49-F238E27FC236}">
                  <a16:creationId xmlns:a16="http://schemas.microsoft.com/office/drawing/2014/main" id="{29D33EDF-B9C6-473D-812C-9E6039D49910}"/>
                </a:ext>
              </a:extLst>
            </p:cNvPr>
            <p:cNvSpPr txBox="1"/>
            <p:nvPr/>
          </p:nvSpPr>
          <p:spPr>
            <a:xfrm>
              <a:off x="1019175" y="76200"/>
              <a:ext cx="1371600" cy="676275"/>
            </a:xfrm>
            <a:prstGeom prst="rect">
              <a:avLst/>
            </a:prstGeom>
            <a:solidFill>
              <a:schemeClr val="lt1"/>
            </a:solidFill>
            <a:ln w="3810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4000"/>
                </a:lnSpc>
                <a:spcAft>
                  <a:spcPts val="800"/>
                </a:spcAft>
              </a:pPr>
              <a:r>
                <a:rPr lang="fr-FR" sz="1600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Resistance </a:t>
              </a:r>
              <a:r>
                <a:rPr lang="fr-FR" sz="1600" kern="15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chauffante</a:t>
              </a:r>
              <a:endParaRPr lang="fr-FR" sz="1100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lèche : droite 14">
              <a:extLst>
                <a:ext uri="{FF2B5EF4-FFF2-40B4-BE49-F238E27FC236}">
                  <a16:creationId xmlns:a16="http://schemas.microsoft.com/office/drawing/2014/main" id="{9F3321E7-7BA4-4473-8485-1E63C0270F86}"/>
                </a:ext>
              </a:extLst>
            </p:cNvPr>
            <p:cNvSpPr/>
            <p:nvPr/>
          </p:nvSpPr>
          <p:spPr>
            <a:xfrm>
              <a:off x="2381250" y="685799"/>
              <a:ext cx="657225" cy="9842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6" name="Flèche : droite 15">
              <a:extLst>
                <a:ext uri="{FF2B5EF4-FFF2-40B4-BE49-F238E27FC236}">
                  <a16:creationId xmlns:a16="http://schemas.microsoft.com/office/drawing/2014/main" id="{C4EFFE6B-59FB-4CBD-A944-80FDF02BE7A8}"/>
                </a:ext>
              </a:extLst>
            </p:cNvPr>
            <p:cNvSpPr/>
            <p:nvPr/>
          </p:nvSpPr>
          <p:spPr>
            <a:xfrm>
              <a:off x="325120" y="661670"/>
              <a:ext cx="657225" cy="9080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7" name="Zone de texte 454379093">
              <a:extLst>
                <a:ext uri="{FF2B5EF4-FFF2-40B4-BE49-F238E27FC236}">
                  <a16:creationId xmlns:a16="http://schemas.microsoft.com/office/drawing/2014/main" id="{BB178B33-A0AB-4E07-AED0-53BD487026FB}"/>
                </a:ext>
              </a:extLst>
            </p:cNvPr>
            <p:cNvSpPr txBox="1"/>
            <p:nvPr/>
          </p:nvSpPr>
          <p:spPr>
            <a:xfrm>
              <a:off x="32668" y="276789"/>
              <a:ext cx="1228725" cy="3429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4000"/>
                </a:lnSpc>
              </a:pPr>
              <a:r>
                <a:rPr lang="fr-FR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Energie</a:t>
              </a:r>
            </a:p>
            <a:p>
              <a:pPr>
                <a:lnSpc>
                  <a:spcPct val="104000"/>
                </a:lnSpc>
              </a:pPr>
              <a:r>
                <a:rPr lang="fr-FR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………………..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ABD4F5C8-1525-4CCF-9401-19FDAA72330E}"/>
              </a:ext>
            </a:extLst>
          </p:cNvPr>
          <p:cNvGrpSpPr/>
          <p:nvPr/>
        </p:nvGrpSpPr>
        <p:grpSpPr>
          <a:xfrm>
            <a:off x="6883732" y="4601035"/>
            <a:ext cx="4894802" cy="1357107"/>
            <a:chOff x="320040" y="76200"/>
            <a:chExt cx="2759075" cy="695960"/>
          </a:xfrm>
        </p:grpSpPr>
        <p:sp>
          <p:nvSpPr>
            <p:cNvPr id="9" name="Zone de texte 454379096">
              <a:extLst>
                <a:ext uri="{FF2B5EF4-FFF2-40B4-BE49-F238E27FC236}">
                  <a16:creationId xmlns:a16="http://schemas.microsoft.com/office/drawing/2014/main" id="{F3C37EB5-EF04-42BF-86FB-245D62A00C49}"/>
                </a:ext>
              </a:extLst>
            </p:cNvPr>
            <p:cNvSpPr txBox="1"/>
            <p:nvPr/>
          </p:nvSpPr>
          <p:spPr>
            <a:xfrm>
              <a:off x="1019175" y="76200"/>
              <a:ext cx="1371600" cy="676275"/>
            </a:xfrm>
            <a:prstGeom prst="rect">
              <a:avLst/>
            </a:prstGeom>
            <a:solidFill>
              <a:schemeClr val="lt1"/>
            </a:solidFill>
            <a:ln w="3810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4000"/>
                </a:lnSpc>
                <a:spcAft>
                  <a:spcPts val="800"/>
                </a:spcAft>
              </a:pPr>
              <a:r>
                <a:rPr lang="fr-FR" sz="1800" kern="1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           </a:t>
              </a:r>
              <a:r>
                <a:rPr lang="fr-FR" sz="2800" kern="15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Led</a:t>
              </a:r>
              <a:endParaRPr lang="fr-FR" sz="1100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lèche : droite 9">
              <a:extLst>
                <a:ext uri="{FF2B5EF4-FFF2-40B4-BE49-F238E27FC236}">
                  <a16:creationId xmlns:a16="http://schemas.microsoft.com/office/drawing/2014/main" id="{8165DF4E-F426-4801-91CE-6E4F375BA8F5}"/>
                </a:ext>
              </a:extLst>
            </p:cNvPr>
            <p:cNvSpPr/>
            <p:nvPr/>
          </p:nvSpPr>
          <p:spPr>
            <a:xfrm>
              <a:off x="2421890" y="680720"/>
              <a:ext cx="657225" cy="7175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1" name="Flèche : droite 10">
              <a:extLst>
                <a:ext uri="{FF2B5EF4-FFF2-40B4-BE49-F238E27FC236}">
                  <a16:creationId xmlns:a16="http://schemas.microsoft.com/office/drawing/2014/main" id="{30A0C82D-102F-4538-8768-4AA1DF429AF7}"/>
                </a:ext>
              </a:extLst>
            </p:cNvPr>
            <p:cNvSpPr/>
            <p:nvPr/>
          </p:nvSpPr>
          <p:spPr>
            <a:xfrm>
              <a:off x="320040" y="697230"/>
              <a:ext cx="657225" cy="7493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pic>
        <p:nvPicPr>
          <p:cNvPr id="3074" name="Picture 2" descr="5M Full Set LED Strip Light RGB Lamps DC12V IP68 Glue Filling 44key ...">
            <a:extLst>
              <a:ext uri="{FF2B5EF4-FFF2-40B4-BE49-F238E27FC236}">
                <a16:creationId xmlns:a16="http://schemas.microsoft.com/office/drawing/2014/main" id="{CA508473-93DA-46E8-A751-2A3161F1B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114" y="4620934"/>
            <a:ext cx="1267508" cy="126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ÉSISTANCE CHAUFFANTE - Achat/Vente BOSCH/SIEMENS D989319">
            <a:extLst>
              <a:ext uri="{FF2B5EF4-FFF2-40B4-BE49-F238E27FC236}">
                <a16:creationId xmlns:a16="http://schemas.microsoft.com/office/drawing/2014/main" id="{FB188637-3607-4EC8-BDE3-7954751BE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76" y="5074412"/>
            <a:ext cx="1104684" cy="84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Zone de texte 454379093">
            <a:extLst>
              <a:ext uri="{FF2B5EF4-FFF2-40B4-BE49-F238E27FC236}">
                <a16:creationId xmlns:a16="http://schemas.microsoft.com/office/drawing/2014/main" id="{F6B85838-94AB-4B51-B272-D21A609FFAB5}"/>
              </a:ext>
            </a:extLst>
          </p:cNvPr>
          <p:cNvSpPr txBox="1"/>
          <p:nvPr/>
        </p:nvSpPr>
        <p:spPr>
          <a:xfrm>
            <a:off x="4339068" y="5120310"/>
            <a:ext cx="2065276" cy="6426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4000"/>
              </a:lnSpc>
            </a:pPr>
            <a:r>
              <a:rPr lang="fr-FR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Energie</a:t>
            </a:r>
          </a:p>
          <a:p>
            <a:pPr>
              <a:lnSpc>
                <a:spcPct val="104000"/>
              </a:lnSpc>
            </a:pPr>
            <a:r>
              <a:rPr lang="fr-FR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………………..</a:t>
            </a:r>
          </a:p>
        </p:txBody>
      </p:sp>
      <p:sp>
        <p:nvSpPr>
          <p:cNvPr id="32" name="Zone de texte 454379093">
            <a:extLst>
              <a:ext uri="{FF2B5EF4-FFF2-40B4-BE49-F238E27FC236}">
                <a16:creationId xmlns:a16="http://schemas.microsoft.com/office/drawing/2014/main" id="{2704F2D2-6785-4F5B-BC9D-EDB2B7B26FF3}"/>
              </a:ext>
            </a:extLst>
          </p:cNvPr>
          <p:cNvSpPr txBox="1"/>
          <p:nvPr/>
        </p:nvSpPr>
        <p:spPr>
          <a:xfrm>
            <a:off x="10631720" y="5087797"/>
            <a:ext cx="2065276" cy="6426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4000"/>
              </a:lnSpc>
            </a:pPr>
            <a:r>
              <a:rPr lang="fr-FR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Energie</a:t>
            </a:r>
          </a:p>
          <a:p>
            <a:pPr>
              <a:lnSpc>
                <a:spcPct val="104000"/>
              </a:lnSpc>
            </a:pPr>
            <a:r>
              <a:rPr lang="fr-FR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………………..</a:t>
            </a:r>
          </a:p>
        </p:txBody>
      </p:sp>
      <p:sp>
        <p:nvSpPr>
          <p:cNvPr id="33" name="Zone de texte 454379093">
            <a:extLst>
              <a:ext uri="{FF2B5EF4-FFF2-40B4-BE49-F238E27FC236}">
                <a16:creationId xmlns:a16="http://schemas.microsoft.com/office/drawing/2014/main" id="{2A8FEE31-A23F-4614-ADB1-FC7447909237}"/>
              </a:ext>
            </a:extLst>
          </p:cNvPr>
          <p:cNvSpPr txBox="1"/>
          <p:nvPr/>
        </p:nvSpPr>
        <p:spPr>
          <a:xfrm>
            <a:off x="6487811" y="5120310"/>
            <a:ext cx="2065276" cy="6426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4000"/>
              </a:lnSpc>
            </a:pPr>
            <a:r>
              <a:rPr lang="fr-FR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Energie</a:t>
            </a:r>
          </a:p>
          <a:p>
            <a:pPr>
              <a:lnSpc>
                <a:spcPct val="104000"/>
              </a:lnSpc>
            </a:pPr>
            <a:r>
              <a:rPr lang="fr-FR" kern="1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………………..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3127597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236741-023B-4DFA-9C95-01F1B8BD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521" y="415169"/>
            <a:ext cx="10393159" cy="1204691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Séance 1 : </a:t>
            </a:r>
            <a:r>
              <a:rPr lang="fr-FR" dirty="0"/>
              <a:t>Comment décrire le fonctionnement d’un OST par une représentation fonctionnelle ?</a:t>
            </a:r>
          </a:p>
        </p:txBody>
      </p:sp>
      <p:pic>
        <p:nvPicPr>
          <p:cNvPr id="4" name="Image 3" descr="Chauffage soufflant classique 2000W pas cher | Welcome Office">
            <a:extLst>
              <a:ext uri="{FF2B5EF4-FFF2-40B4-BE49-F238E27FC236}">
                <a16:creationId xmlns:a16="http://schemas.microsoft.com/office/drawing/2014/main" id="{B6177A22-FBA5-4E8F-BF72-189621ED989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4688" y="2277979"/>
            <a:ext cx="2867818" cy="27429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1A1B8E3-5A76-43BD-815D-6803DD5153A3}"/>
              </a:ext>
            </a:extLst>
          </p:cNvPr>
          <p:cNvSpPr txBox="1"/>
          <p:nvPr/>
        </p:nvSpPr>
        <p:spPr>
          <a:xfrm>
            <a:off x="413376" y="2073080"/>
            <a:ext cx="6100010" cy="479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A quoi cet objet </a:t>
            </a:r>
            <a:r>
              <a:rPr lang="fr-FR" sz="2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sert-il</a:t>
            </a:r>
            <a:r>
              <a:rPr lang="fr-F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 ?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02CF686-6621-430F-AE20-3FB032BF5AA8}"/>
              </a:ext>
            </a:extLst>
          </p:cNvPr>
          <p:cNvSpPr txBox="1"/>
          <p:nvPr/>
        </p:nvSpPr>
        <p:spPr>
          <a:xfrm>
            <a:off x="413376" y="3382859"/>
            <a:ext cx="7650080" cy="479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Quelles sont les différentes actions qu’il réalise 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9972C2D-182E-4629-B8E7-7FD9CD7C40B4}"/>
              </a:ext>
            </a:extLst>
          </p:cNvPr>
          <p:cNvSpPr txBox="1"/>
          <p:nvPr/>
        </p:nvSpPr>
        <p:spPr>
          <a:xfrm>
            <a:off x="413376" y="4901186"/>
            <a:ext cx="10744787" cy="903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En observant l’objet et en lisant la notice de cet appareil, pouvez-vous citer des éléments de cet objet 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26BC230-DEA6-4BD3-9518-803DCDF6045E}"/>
              </a:ext>
            </a:extLst>
          </p:cNvPr>
          <p:cNvSpPr txBox="1"/>
          <p:nvPr/>
        </p:nvSpPr>
        <p:spPr>
          <a:xfrm>
            <a:off x="1438656" y="1425699"/>
            <a:ext cx="3698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u="sng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1. Questionnement</a:t>
            </a:r>
          </a:p>
        </p:txBody>
      </p:sp>
    </p:spTree>
    <p:extLst>
      <p:ext uri="{BB962C8B-B14F-4D97-AF65-F5344CB8AC3E}">
        <p14:creationId xmlns:p14="http://schemas.microsoft.com/office/powerpoint/2010/main" val="1177707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A9D1B7-4A8E-4B2B-8701-045D975BB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913" y="220006"/>
            <a:ext cx="10609727" cy="1280890"/>
          </a:xfrm>
        </p:spPr>
        <p:txBody>
          <a:bodyPr>
            <a:normAutofit/>
          </a:bodyPr>
          <a:lstStyle/>
          <a:p>
            <a:r>
              <a:rPr lang="fr-FR" sz="2800" b="1" u="sng" dirty="0">
                <a:solidFill>
                  <a:schemeClr val="bg1"/>
                </a:solidFill>
              </a:rPr>
              <a:t>2. Diagramme fonctionnel du chauffage soufflant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BDF4912-C076-4976-8003-8145FB65FE26}"/>
              </a:ext>
            </a:extLst>
          </p:cNvPr>
          <p:cNvGrpSpPr/>
          <p:nvPr/>
        </p:nvGrpSpPr>
        <p:grpSpPr>
          <a:xfrm>
            <a:off x="408593" y="1414814"/>
            <a:ext cx="11237494" cy="5334000"/>
            <a:chOff x="0" y="0"/>
            <a:chExt cx="6198871" cy="4509159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E8BB01A-22E7-4FEC-B932-E49BF94D6D96}"/>
                </a:ext>
              </a:extLst>
            </p:cNvPr>
            <p:cNvGrpSpPr/>
            <p:nvPr/>
          </p:nvGrpSpPr>
          <p:grpSpPr>
            <a:xfrm>
              <a:off x="0" y="0"/>
              <a:ext cx="6198871" cy="4191000"/>
              <a:chOff x="0" y="0"/>
              <a:chExt cx="6198920" cy="4191000"/>
            </a:xfrm>
          </p:grpSpPr>
          <p:sp>
            <p:nvSpPr>
              <p:cNvPr id="9" name="Rectangle à coins arrondis 49">
                <a:extLst>
                  <a:ext uri="{FF2B5EF4-FFF2-40B4-BE49-F238E27FC236}">
                    <a16:creationId xmlns:a16="http://schemas.microsoft.com/office/drawing/2014/main" id="{5D0A8B46-A340-49AC-A433-70F2435F7339}"/>
                  </a:ext>
                </a:extLst>
              </p:cNvPr>
              <p:cNvSpPr/>
              <p:nvPr/>
            </p:nvSpPr>
            <p:spPr>
              <a:xfrm>
                <a:off x="0" y="0"/>
                <a:ext cx="1400175" cy="39188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10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Fonction d’usage</a:t>
                </a:r>
              </a:p>
            </p:txBody>
          </p:sp>
          <p:sp>
            <p:nvSpPr>
              <p:cNvPr id="10" name="Rectangle à coins arrondis 50">
                <a:extLst>
                  <a:ext uri="{FF2B5EF4-FFF2-40B4-BE49-F238E27FC236}">
                    <a16:creationId xmlns:a16="http://schemas.microsoft.com/office/drawing/2014/main" id="{9161D24F-E875-4C03-BF2F-6BD65723C5E1}"/>
                  </a:ext>
                </a:extLst>
              </p:cNvPr>
              <p:cNvSpPr/>
              <p:nvPr/>
            </p:nvSpPr>
            <p:spPr>
              <a:xfrm>
                <a:off x="4284642" y="19050"/>
                <a:ext cx="1914278" cy="34908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10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Solutions techniques</a:t>
                </a:r>
              </a:p>
            </p:txBody>
          </p:sp>
          <p:sp>
            <p:nvSpPr>
              <p:cNvPr id="11" name="Rectangle à coins arrondis 51">
                <a:extLst>
                  <a:ext uri="{FF2B5EF4-FFF2-40B4-BE49-F238E27FC236}">
                    <a16:creationId xmlns:a16="http://schemas.microsoft.com/office/drawing/2014/main" id="{10AE6722-87CB-4CC9-8129-40D2E9780320}"/>
                  </a:ext>
                </a:extLst>
              </p:cNvPr>
              <p:cNvSpPr/>
              <p:nvPr/>
            </p:nvSpPr>
            <p:spPr>
              <a:xfrm>
                <a:off x="2034144" y="19050"/>
                <a:ext cx="1801586" cy="384711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10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Fonctions techniques</a:t>
                </a:r>
              </a:p>
            </p:txBody>
          </p:sp>
          <p:sp>
            <p:nvSpPr>
              <p:cNvPr id="12" name="Zone de texte 53">
                <a:extLst>
                  <a:ext uri="{FF2B5EF4-FFF2-40B4-BE49-F238E27FC236}">
                    <a16:creationId xmlns:a16="http://schemas.microsoft.com/office/drawing/2014/main" id="{71BD0306-5F5F-4529-9334-8EF87B32AC11}"/>
                  </a:ext>
                </a:extLst>
              </p:cNvPr>
              <p:cNvSpPr txBox="1"/>
              <p:nvPr/>
            </p:nvSpPr>
            <p:spPr>
              <a:xfrm>
                <a:off x="0" y="2085962"/>
                <a:ext cx="1343025" cy="1038237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100" dirty="0">
                    <a:solidFill>
                      <a:srgbClr val="FF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Zone de texte 54">
                <a:extLst>
                  <a:ext uri="{FF2B5EF4-FFF2-40B4-BE49-F238E27FC236}">
                    <a16:creationId xmlns:a16="http://schemas.microsoft.com/office/drawing/2014/main" id="{EAB4470C-0926-4DB9-8422-F5BB4BE844F3}"/>
                  </a:ext>
                </a:extLst>
              </p:cNvPr>
              <p:cNvSpPr txBox="1"/>
              <p:nvPr/>
            </p:nvSpPr>
            <p:spPr>
              <a:xfrm>
                <a:off x="2224149" y="491218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Zone de texte 55">
                <a:extLst>
                  <a:ext uri="{FF2B5EF4-FFF2-40B4-BE49-F238E27FC236}">
                    <a16:creationId xmlns:a16="http://schemas.microsoft.com/office/drawing/2014/main" id="{195DA2B4-0D3F-42F5-B3EE-D6F819826072}"/>
                  </a:ext>
                </a:extLst>
              </p:cNvPr>
              <p:cNvSpPr txBox="1"/>
              <p:nvPr/>
            </p:nvSpPr>
            <p:spPr>
              <a:xfrm>
                <a:off x="2224149" y="1072243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100" dirty="0">
                    <a:solidFill>
                      <a:srgbClr val="FF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Zone de texte 56">
                <a:extLst>
                  <a:ext uri="{FF2B5EF4-FFF2-40B4-BE49-F238E27FC236}">
                    <a16:creationId xmlns:a16="http://schemas.microsoft.com/office/drawing/2014/main" id="{92D12340-970B-4E8D-8FA0-756015379651}"/>
                  </a:ext>
                </a:extLst>
              </p:cNvPr>
              <p:cNvSpPr txBox="1"/>
              <p:nvPr/>
            </p:nvSpPr>
            <p:spPr>
              <a:xfrm>
                <a:off x="2224149" y="1672318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Zone de texte 57">
                <a:extLst>
                  <a:ext uri="{FF2B5EF4-FFF2-40B4-BE49-F238E27FC236}">
                    <a16:creationId xmlns:a16="http://schemas.microsoft.com/office/drawing/2014/main" id="{B72AD90E-1C25-4A7C-AF08-8BD58A558793}"/>
                  </a:ext>
                </a:extLst>
              </p:cNvPr>
              <p:cNvSpPr txBox="1"/>
              <p:nvPr/>
            </p:nvSpPr>
            <p:spPr>
              <a:xfrm>
                <a:off x="2224149" y="2272393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Zone de texte 58">
                <a:extLst>
                  <a:ext uri="{FF2B5EF4-FFF2-40B4-BE49-F238E27FC236}">
                    <a16:creationId xmlns:a16="http://schemas.microsoft.com/office/drawing/2014/main" id="{CD819EB6-D300-4FAD-AA59-6E86A5C383B6}"/>
                  </a:ext>
                </a:extLst>
              </p:cNvPr>
              <p:cNvSpPr txBox="1"/>
              <p:nvPr/>
            </p:nvSpPr>
            <p:spPr>
              <a:xfrm>
                <a:off x="2224149" y="2853418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100" dirty="0">
                    <a:solidFill>
                      <a:srgbClr val="FF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Zone de texte 59">
                <a:extLst>
                  <a:ext uri="{FF2B5EF4-FFF2-40B4-BE49-F238E27FC236}">
                    <a16:creationId xmlns:a16="http://schemas.microsoft.com/office/drawing/2014/main" id="{E8EDE6FB-519C-415B-BF9D-51C255C32289}"/>
                  </a:ext>
                </a:extLst>
              </p:cNvPr>
              <p:cNvSpPr txBox="1"/>
              <p:nvPr/>
            </p:nvSpPr>
            <p:spPr>
              <a:xfrm>
                <a:off x="2224149" y="3434443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Zone de texte 60">
                <a:extLst>
                  <a:ext uri="{FF2B5EF4-FFF2-40B4-BE49-F238E27FC236}">
                    <a16:creationId xmlns:a16="http://schemas.microsoft.com/office/drawing/2014/main" id="{A5CB7064-13D3-46A9-8637-2499C425B73B}"/>
                  </a:ext>
                </a:extLst>
              </p:cNvPr>
              <p:cNvSpPr txBox="1"/>
              <p:nvPr/>
            </p:nvSpPr>
            <p:spPr>
              <a:xfrm>
                <a:off x="4560160" y="477736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Zone de texte 61">
                <a:extLst>
                  <a:ext uri="{FF2B5EF4-FFF2-40B4-BE49-F238E27FC236}">
                    <a16:creationId xmlns:a16="http://schemas.microsoft.com/office/drawing/2014/main" id="{F500E0FD-580A-4126-B27F-8D67C27B2F40}"/>
                  </a:ext>
                </a:extLst>
              </p:cNvPr>
              <p:cNvSpPr txBox="1"/>
              <p:nvPr/>
            </p:nvSpPr>
            <p:spPr>
              <a:xfrm>
                <a:off x="4564949" y="1064697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Zone de texte 62">
                <a:extLst>
                  <a:ext uri="{FF2B5EF4-FFF2-40B4-BE49-F238E27FC236}">
                    <a16:creationId xmlns:a16="http://schemas.microsoft.com/office/drawing/2014/main" id="{A34CA19A-0D82-431A-BA84-BE4EAC4882F5}"/>
                  </a:ext>
                </a:extLst>
              </p:cNvPr>
              <p:cNvSpPr txBox="1"/>
              <p:nvPr/>
            </p:nvSpPr>
            <p:spPr>
              <a:xfrm>
                <a:off x="4564949" y="1664772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Zone de texte 63">
                <a:extLst>
                  <a:ext uri="{FF2B5EF4-FFF2-40B4-BE49-F238E27FC236}">
                    <a16:creationId xmlns:a16="http://schemas.microsoft.com/office/drawing/2014/main" id="{28633BD0-C368-4950-93E6-D2D780454AFA}"/>
                  </a:ext>
                </a:extLst>
              </p:cNvPr>
              <p:cNvSpPr txBox="1"/>
              <p:nvPr/>
            </p:nvSpPr>
            <p:spPr>
              <a:xfrm>
                <a:off x="4564949" y="2264847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Zone de texte 64">
                <a:extLst>
                  <a:ext uri="{FF2B5EF4-FFF2-40B4-BE49-F238E27FC236}">
                    <a16:creationId xmlns:a16="http://schemas.microsoft.com/office/drawing/2014/main" id="{5DB3E1B3-AF2C-4872-B30E-2C2820606584}"/>
                  </a:ext>
                </a:extLst>
              </p:cNvPr>
              <p:cNvSpPr txBox="1"/>
              <p:nvPr/>
            </p:nvSpPr>
            <p:spPr>
              <a:xfrm>
                <a:off x="4564949" y="2845872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Zone de texte 65">
                <a:extLst>
                  <a:ext uri="{FF2B5EF4-FFF2-40B4-BE49-F238E27FC236}">
                    <a16:creationId xmlns:a16="http://schemas.microsoft.com/office/drawing/2014/main" id="{37CD9483-E989-4844-BDE7-832AC11A45B1}"/>
                  </a:ext>
                </a:extLst>
              </p:cNvPr>
              <p:cNvSpPr txBox="1"/>
              <p:nvPr/>
            </p:nvSpPr>
            <p:spPr>
              <a:xfrm>
                <a:off x="4564949" y="3426897"/>
                <a:ext cx="1343025" cy="4953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1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5" name="Connecteur droit avec flèche 24">
                <a:extLst>
                  <a:ext uri="{FF2B5EF4-FFF2-40B4-BE49-F238E27FC236}">
                    <a16:creationId xmlns:a16="http://schemas.microsoft.com/office/drawing/2014/main" id="{1561F5A8-4E8C-4DA7-9D76-03BC9B7BCEF3}"/>
                  </a:ext>
                </a:extLst>
              </p:cNvPr>
              <p:cNvCxnSpPr/>
              <p:nvPr/>
            </p:nvCxnSpPr>
            <p:spPr>
              <a:xfrm>
                <a:off x="3588612" y="752475"/>
                <a:ext cx="97155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avec flèche 25">
                <a:extLst>
                  <a:ext uri="{FF2B5EF4-FFF2-40B4-BE49-F238E27FC236}">
                    <a16:creationId xmlns:a16="http://schemas.microsoft.com/office/drawing/2014/main" id="{22125519-79A7-40BE-B452-DA7FB2072FBA}"/>
                  </a:ext>
                </a:extLst>
              </p:cNvPr>
              <p:cNvCxnSpPr/>
              <p:nvPr/>
            </p:nvCxnSpPr>
            <p:spPr>
              <a:xfrm>
                <a:off x="3567174" y="1334242"/>
                <a:ext cx="97155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avec flèche 26">
                <a:extLst>
                  <a:ext uri="{FF2B5EF4-FFF2-40B4-BE49-F238E27FC236}">
                    <a16:creationId xmlns:a16="http://schemas.microsoft.com/office/drawing/2014/main" id="{EDC47DBF-C424-48D5-83BE-5F26F2D8318C}"/>
                  </a:ext>
                </a:extLst>
              </p:cNvPr>
              <p:cNvCxnSpPr/>
              <p:nvPr/>
            </p:nvCxnSpPr>
            <p:spPr>
              <a:xfrm>
                <a:off x="3567174" y="1896217"/>
                <a:ext cx="97155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avec flèche 27">
                <a:extLst>
                  <a:ext uri="{FF2B5EF4-FFF2-40B4-BE49-F238E27FC236}">
                    <a16:creationId xmlns:a16="http://schemas.microsoft.com/office/drawing/2014/main" id="{F24DB1E9-2FE3-47F6-BF2C-946CF883D2FF}"/>
                  </a:ext>
                </a:extLst>
              </p:cNvPr>
              <p:cNvCxnSpPr/>
              <p:nvPr/>
            </p:nvCxnSpPr>
            <p:spPr>
              <a:xfrm>
                <a:off x="3576699" y="2486767"/>
                <a:ext cx="97155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avec flèche 28">
                <a:extLst>
                  <a:ext uri="{FF2B5EF4-FFF2-40B4-BE49-F238E27FC236}">
                    <a16:creationId xmlns:a16="http://schemas.microsoft.com/office/drawing/2014/main" id="{172BBF27-66B8-4582-AEA8-8F38B355E169}"/>
                  </a:ext>
                </a:extLst>
              </p:cNvPr>
              <p:cNvCxnSpPr/>
              <p:nvPr/>
            </p:nvCxnSpPr>
            <p:spPr>
              <a:xfrm>
                <a:off x="3576699" y="3077317"/>
                <a:ext cx="97155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avec flèche 29">
                <a:extLst>
                  <a:ext uri="{FF2B5EF4-FFF2-40B4-BE49-F238E27FC236}">
                    <a16:creationId xmlns:a16="http://schemas.microsoft.com/office/drawing/2014/main" id="{A7781DCC-E30C-424B-B91C-C7683B37A592}"/>
                  </a:ext>
                </a:extLst>
              </p:cNvPr>
              <p:cNvCxnSpPr/>
              <p:nvPr/>
            </p:nvCxnSpPr>
            <p:spPr>
              <a:xfrm>
                <a:off x="3567174" y="3658342"/>
                <a:ext cx="97155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Accolade ouvrante 30">
                <a:extLst>
                  <a:ext uri="{FF2B5EF4-FFF2-40B4-BE49-F238E27FC236}">
                    <a16:creationId xmlns:a16="http://schemas.microsoft.com/office/drawing/2014/main" id="{1BA5472A-20D9-4CE9-AD7F-71DD58393A65}"/>
                  </a:ext>
                </a:extLst>
              </p:cNvPr>
              <p:cNvSpPr/>
              <p:nvPr/>
            </p:nvSpPr>
            <p:spPr>
              <a:xfrm>
                <a:off x="1447800" y="752475"/>
                <a:ext cx="666750" cy="3438525"/>
              </a:xfrm>
              <a:prstGeom prst="leftBrac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6" name="Zone de texte 12">
              <a:extLst>
                <a:ext uri="{FF2B5EF4-FFF2-40B4-BE49-F238E27FC236}">
                  <a16:creationId xmlns:a16="http://schemas.microsoft.com/office/drawing/2014/main" id="{A533030C-4741-4815-8F63-246EC0D84C44}"/>
                </a:ext>
              </a:extLst>
            </p:cNvPr>
            <p:cNvSpPr txBox="1"/>
            <p:nvPr/>
          </p:nvSpPr>
          <p:spPr>
            <a:xfrm>
              <a:off x="2208811" y="4013859"/>
              <a:ext cx="1343014" cy="4953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endParaRPr lang="fr-FR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Zone de texte 13">
              <a:extLst>
                <a:ext uri="{FF2B5EF4-FFF2-40B4-BE49-F238E27FC236}">
                  <a16:creationId xmlns:a16="http://schemas.microsoft.com/office/drawing/2014/main" id="{D7A33706-3A83-4701-827B-DF87FE7CB135}"/>
                </a:ext>
              </a:extLst>
            </p:cNvPr>
            <p:cNvSpPr txBox="1"/>
            <p:nvPr/>
          </p:nvSpPr>
          <p:spPr>
            <a:xfrm>
              <a:off x="4564549" y="4013859"/>
              <a:ext cx="1343014" cy="4953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endParaRPr lang="fr-FR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A04708F9-3CB5-473B-95FD-0B518D01409A}"/>
                </a:ext>
              </a:extLst>
            </p:cNvPr>
            <p:cNvCxnSpPr/>
            <p:nvPr/>
          </p:nvCxnSpPr>
          <p:spPr>
            <a:xfrm>
              <a:off x="3538847" y="4203865"/>
              <a:ext cx="97154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7724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07BAAC-5B8E-4ED5-99A6-4E51B3EF7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127" y="2148110"/>
            <a:ext cx="10795535" cy="128089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Réalisez le diagramme des objet suivants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A403BA-EF4D-481C-911E-F125AD9F5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32" y="3582599"/>
            <a:ext cx="10411326" cy="2620239"/>
          </a:xfrm>
        </p:spPr>
        <p:txBody>
          <a:bodyPr>
            <a:normAutofit/>
          </a:bodyPr>
          <a:lstStyle/>
          <a:p>
            <a:r>
              <a:rPr lang="fr-FR" sz="3200" dirty="0"/>
              <a:t>DAAF (Détecteur avertisseur autonome de fumée</a:t>
            </a:r>
          </a:p>
          <a:p>
            <a:r>
              <a:rPr lang="fr-FR" sz="3200" dirty="0"/>
              <a:t>Trottinette,</a:t>
            </a:r>
          </a:p>
          <a:p>
            <a:r>
              <a:rPr lang="fr-FR" sz="3200" dirty="0"/>
              <a:t>Lampe Dynamo</a:t>
            </a:r>
          </a:p>
          <a:p>
            <a:r>
              <a:rPr lang="fr-FR" sz="3200" dirty="0"/>
              <a:t>Vélo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CFA24DA-BAB1-4A05-AEE2-BBC1DDE63355}"/>
              </a:ext>
            </a:extLst>
          </p:cNvPr>
          <p:cNvSpPr txBox="1"/>
          <p:nvPr/>
        </p:nvSpPr>
        <p:spPr>
          <a:xfrm>
            <a:off x="838984" y="794555"/>
            <a:ext cx="3393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u="sng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3. Investigation</a:t>
            </a:r>
          </a:p>
        </p:txBody>
      </p:sp>
    </p:spTree>
    <p:extLst>
      <p:ext uri="{BB962C8B-B14F-4D97-AF65-F5344CB8AC3E}">
        <p14:creationId xmlns:p14="http://schemas.microsoft.com/office/powerpoint/2010/main" val="1987845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64F020-D084-4A53-A1EF-7EC8A6A53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13" y="351394"/>
            <a:ext cx="8911687" cy="1280890"/>
          </a:xfrm>
        </p:spPr>
        <p:txBody>
          <a:bodyPr/>
          <a:lstStyle/>
          <a:p>
            <a:r>
              <a:rPr lang="fr-FR" sz="2800" b="1" u="sng" dirty="0">
                <a:solidFill>
                  <a:schemeClr val="bg1"/>
                </a:solidFill>
              </a:rPr>
              <a:t>4. Bilan synthèse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1CA01454-BF86-433B-9146-F75C601BDD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9825033"/>
              </p:ext>
            </p:extLst>
          </p:nvPr>
        </p:nvGraphicFramePr>
        <p:xfrm>
          <a:off x="1171074" y="2326107"/>
          <a:ext cx="10427368" cy="42591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4152">
                  <a:extLst>
                    <a:ext uri="{9D8B030D-6E8A-4147-A177-3AD203B41FA5}">
                      <a16:colId xmlns:a16="http://schemas.microsoft.com/office/drawing/2014/main" val="1232022158"/>
                    </a:ext>
                  </a:extLst>
                </a:gridCol>
                <a:gridCol w="2879996">
                  <a:extLst>
                    <a:ext uri="{9D8B030D-6E8A-4147-A177-3AD203B41FA5}">
                      <a16:colId xmlns:a16="http://schemas.microsoft.com/office/drawing/2014/main" val="2500247117"/>
                    </a:ext>
                  </a:extLst>
                </a:gridCol>
                <a:gridCol w="5753220">
                  <a:extLst>
                    <a:ext uri="{9D8B030D-6E8A-4147-A177-3AD203B41FA5}">
                      <a16:colId xmlns:a16="http://schemas.microsoft.com/office/drawing/2014/main" val="3021563798"/>
                    </a:ext>
                  </a:extLst>
                </a:gridCol>
              </a:tblGrid>
              <a:tr h="1521993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</a:rPr>
                        <a:t>Fonction d’usage ou attendue </a:t>
                      </a:r>
                      <a:endParaRPr lang="fr-FR" sz="1800" b="0" kern="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200" b="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2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600" b="0" kern="150" dirty="0">
                          <a:solidFill>
                            <a:schemeClr val="tx1"/>
                          </a:solidFill>
                          <a:effectLst/>
                        </a:rPr>
                        <a:t>Elément d’un objet technique qui répond à une fonction technique. Pour une même fonction technique, plusieurs solutions techniques peuvent convenir</a:t>
                      </a:r>
                      <a:endParaRPr lang="fr-FR" sz="1400" b="0" kern="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97485"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200" b="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770706"/>
                  </a:ext>
                </a:extLst>
              </a:tr>
              <a:tr h="1214989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000" b="0" kern="150" dirty="0">
                          <a:solidFill>
                            <a:schemeClr val="tx1"/>
                          </a:solidFill>
                          <a:effectLst/>
                        </a:rPr>
                        <a:t>Fonction technique</a:t>
                      </a:r>
                      <a:endParaRPr lang="fr-FR" sz="18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2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</a:rPr>
                        <a:t>Chaque objet technique a une fonction d’usage (ce à quoi il sert). Cette fonction répond à un besoin de l’homme</a:t>
                      </a:r>
                      <a:endParaRPr lang="fr-FR" sz="1600" b="0" kern="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97485"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200" b="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631093"/>
                  </a:ext>
                </a:extLst>
              </a:tr>
              <a:tr h="1522198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400" b="0" kern="150" dirty="0">
                          <a:solidFill>
                            <a:schemeClr val="tx1"/>
                          </a:solidFill>
                          <a:effectLst/>
                        </a:rPr>
                        <a:t>Solution technique</a:t>
                      </a:r>
                      <a:endParaRPr lang="fr-FR" sz="20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200" b="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</a:rPr>
                        <a:t>Action que doit réaliser un objet technique pour assurer sa fonction d’usage C’est la décomposition de la fonction d’usage en sous-fonction permettant le bon fonctionnement du système.</a:t>
                      </a:r>
                      <a:endParaRPr lang="fr-FR" sz="16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572160"/>
                  </a:ext>
                </a:extLst>
              </a:tr>
            </a:tbl>
          </a:graphicData>
        </a:graphic>
      </p:graphicFrame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718942A-A33E-4089-B038-E28E6A986378}"/>
              </a:ext>
            </a:extLst>
          </p:cNvPr>
          <p:cNvCxnSpPr>
            <a:cxnSpLocks/>
          </p:cNvCxnSpPr>
          <p:nvPr/>
        </p:nvCxnSpPr>
        <p:spPr>
          <a:xfrm flipV="1">
            <a:off x="3056021" y="2462463"/>
            <a:ext cx="2879558" cy="267101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389D930-FB07-4455-844B-EB721C6659C2}"/>
              </a:ext>
            </a:extLst>
          </p:cNvPr>
          <p:cNvCxnSpPr>
            <a:cxnSpLocks/>
          </p:cNvCxnSpPr>
          <p:nvPr/>
        </p:nvCxnSpPr>
        <p:spPr>
          <a:xfrm>
            <a:off x="3048000" y="2382253"/>
            <a:ext cx="2887579" cy="157212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45DE827A-2B4A-441C-B3F8-FE808901E053}"/>
              </a:ext>
            </a:extLst>
          </p:cNvPr>
          <p:cNvCxnSpPr>
            <a:cxnSpLocks/>
          </p:cNvCxnSpPr>
          <p:nvPr/>
        </p:nvCxnSpPr>
        <p:spPr>
          <a:xfrm>
            <a:off x="3056021" y="3954379"/>
            <a:ext cx="2871537" cy="125930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24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F2E071-78BA-40DE-A1AE-C543F2A6E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245" y="519812"/>
            <a:ext cx="8761413" cy="1680995"/>
          </a:xfrm>
        </p:spPr>
        <p:txBody>
          <a:bodyPr/>
          <a:lstStyle/>
          <a:p>
            <a:r>
              <a:rPr kumimoji="0" lang="fr-FR" altLang="fr-FR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Voici les fonctions techniques de quelques éléments courant de nos OST :</a:t>
            </a:r>
            <a:br>
              <a:rPr kumimoji="0" lang="fr-FR" altLang="fr-FR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fr-FR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17FD0422-1111-4298-B97C-DAB237B1B8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8436439"/>
              </p:ext>
            </p:extLst>
          </p:nvPr>
        </p:nvGraphicFramePr>
        <p:xfrm>
          <a:off x="484632" y="2342071"/>
          <a:ext cx="6638790" cy="2463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4016">
                  <a:extLst>
                    <a:ext uri="{9D8B030D-6E8A-4147-A177-3AD203B41FA5}">
                      <a16:colId xmlns:a16="http://schemas.microsoft.com/office/drawing/2014/main" val="960408637"/>
                    </a:ext>
                  </a:extLst>
                </a:gridCol>
                <a:gridCol w="1410558">
                  <a:extLst>
                    <a:ext uri="{9D8B030D-6E8A-4147-A177-3AD203B41FA5}">
                      <a16:colId xmlns:a16="http://schemas.microsoft.com/office/drawing/2014/main" val="4086813023"/>
                    </a:ext>
                  </a:extLst>
                </a:gridCol>
                <a:gridCol w="2814216">
                  <a:extLst>
                    <a:ext uri="{9D8B030D-6E8A-4147-A177-3AD203B41FA5}">
                      <a16:colId xmlns:a16="http://schemas.microsoft.com/office/drawing/2014/main" val="2631094371"/>
                    </a:ext>
                  </a:extLst>
                </a:gridCol>
              </a:tblGrid>
              <a:tr h="251798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u="sng" kern="150" dirty="0">
                          <a:solidFill>
                            <a:schemeClr val="tx1"/>
                          </a:solidFill>
                          <a:effectLst/>
                        </a:rPr>
                        <a:t>Fonctions techniques</a:t>
                      </a:r>
                      <a:endParaRPr lang="fr-FR" sz="16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u="none" strike="noStrike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u="sng" kern="150">
                          <a:solidFill>
                            <a:schemeClr val="tx1"/>
                          </a:solidFill>
                          <a:effectLst/>
                        </a:rPr>
                        <a:t>Solutions techniques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947399"/>
                  </a:ext>
                </a:extLst>
              </a:tr>
              <a:tr h="251974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</a:rPr>
                        <a:t>Stoker de l’énergie</a:t>
                      </a:r>
                      <a:endParaRPr lang="fr-FR" sz="16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Interrupteur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801953"/>
                  </a:ext>
                </a:extLst>
              </a:tr>
              <a:tr h="251974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Transmettre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Courroie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010560"/>
                  </a:ext>
                </a:extLst>
              </a:tr>
              <a:tr h="251974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</a:rPr>
                        <a:t>Distribuer l’énergie </a:t>
                      </a:r>
                      <a:endParaRPr lang="fr-FR" sz="16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Moteur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902340"/>
                  </a:ext>
                </a:extLst>
              </a:tr>
              <a:tr h="251974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Transmettre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Batterie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743664"/>
                  </a:ext>
                </a:extLst>
              </a:tr>
              <a:tr h="251974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Convertir l’énergie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</a:rPr>
                        <a:t>Chaine</a:t>
                      </a:r>
                      <a:endParaRPr lang="fr-FR" sz="16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314906"/>
                  </a:ext>
                </a:extLst>
              </a:tr>
              <a:tr h="251974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Transmettre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</a:rPr>
                        <a:t>Générateur</a:t>
                      </a:r>
                      <a:endParaRPr lang="fr-FR" sz="16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264740"/>
                  </a:ext>
                </a:extLst>
              </a:tr>
              <a:tr h="251974">
                <a:tc>
                  <a:txBody>
                    <a:bodyPr/>
                    <a:lstStyle/>
                    <a:p>
                      <a:pPr algn="just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Convertir l’énergie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b="0" kern="1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4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FR" sz="1800" b="0" kern="150" dirty="0">
                          <a:solidFill>
                            <a:schemeClr val="tx1"/>
                          </a:solidFill>
                          <a:effectLst/>
                        </a:rPr>
                        <a:t>Engrenages</a:t>
                      </a:r>
                      <a:endParaRPr lang="fr-FR" sz="1600" b="0" kern="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836983"/>
                  </a:ext>
                </a:extLst>
              </a:tr>
            </a:tbl>
          </a:graphicData>
        </a:graphic>
      </p:graphicFrame>
      <p:pic>
        <p:nvPicPr>
          <p:cNvPr id="3074" name="Image 1085966037" descr="Batterie : définition illustrée et explications">
            <a:extLst>
              <a:ext uri="{FF2B5EF4-FFF2-40B4-BE49-F238E27FC236}">
                <a16:creationId xmlns:a16="http://schemas.microsoft.com/office/drawing/2014/main" id="{A13F3B9E-918E-483A-AC20-2928DF58D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6" t="11980" r="12848" b="21523"/>
          <a:stretch>
            <a:fillRect/>
          </a:stretch>
        </p:blipFill>
        <p:spPr bwMode="auto">
          <a:xfrm>
            <a:off x="7580106" y="5031489"/>
            <a:ext cx="1669327" cy="151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Image 1085966038" descr="Courroies et poulies plates - ABM TECNA">
            <a:extLst>
              <a:ext uri="{FF2B5EF4-FFF2-40B4-BE49-F238E27FC236}">
                <a16:creationId xmlns:a16="http://schemas.microsoft.com/office/drawing/2014/main" id="{40E3EEA8-6A11-4616-9D6A-E2914AF6F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092" y="2389825"/>
            <a:ext cx="2161140" cy="171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Image 1085966039" descr="Engrenages">
            <a:extLst>
              <a:ext uri="{FF2B5EF4-FFF2-40B4-BE49-F238E27FC236}">
                <a16:creationId xmlns:a16="http://schemas.microsoft.com/office/drawing/2014/main" id="{8555F418-77C2-4DA6-884A-77FA76832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66" y="5056866"/>
            <a:ext cx="1669328" cy="128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Image 1085966040" descr="Electricité &amp; circuits électriques: Générateur à Manivelle">
            <a:extLst>
              <a:ext uri="{FF2B5EF4-FFF2-40B4-BE49-F238E27FC236}">
                <a16:creationId xmlns:a16="http://schemas.microsoft.com/office/drawing/2014/main" id="{305F3CAA-7EA6-4A56-A728-49C7FD5DC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02"/>
          <a:stretch>
            <a:fillRect/>
          </a:stretch>
        </p:blipFill>
        <p:spPr bwMode="auto">
          <a:xfrm>
            <a:off x="2732908" y="5156005"/>
            <a:ext cx="1802515" cy="1650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Image 1085966041" descr="Chaîne de vélo 9 vitesses PC-59 de SRAM | MEC">
            <a:extLst>
              <a:ext uri="{FF2B5EF4-FFF2-40B4-BE49-F238E27FC236}">
                <a16:creationId xmlns:a16="http://schemas.microsoft.com/office/drawing/2014/main" id="{8D0214B2-32F9-42A6-BBA8-BA7D0284E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438" y="5150900"/>
            <a:ext cx="1445124" cy="144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Image 1085966036" descr="Yeeco 775 DC 12V Moteur Mini Moteur Électrique 4500RPM Haute Vitesse ...">
            <a:extLst>
              <a:ext uri="{FF2B5EF4-FFF2-40B4-BE49-F238E27FC236}">
                <a16:creationId xmlns:a16="http://schemas.microsoft.com/office/drawing/2014/main" id="{35CED585-CCF5-42F8-B09A-65E9038FC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494" y="4239013"/>
            <a:ext cx="1677470" cy="151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2">
            <a:extLst>
              <a:ext uri="{FF2B5EF4-FFF2-40B4-BE49-F238E27FC236}">
                <a16:creationId xmlns:a16="http://schemas.microsoft.com/office/drawing/2014/main" id="{0FE1A1E2-9AE2-43F3-89D0-E43A50ABEF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2925" y="40417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8CE44838-1360-421F-A5B1-52AE834DE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2925" y="4498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b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20232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fr-FR" altLang="fr-F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FFBDDD5D-ED3A-4F32-B1B9-68BB52BF5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2925" y="4498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Rectangle 25">
            <a:extLst>
              <a:ext uri="{FF2B5EF4-FFF2-40B4-BE49-F238E27FC236}">
                <a16:creationId xmlns:a16="http://schemas.microsoft.com/office/drawing/2014/main" id="{F0E9EE6A-7B75-48B2-AF51-32695DB79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2925" y="4498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" name="Image 29" descr="SWT703UN. INTERRUPTEUR BIPOLAIRE ROUGE LUMINEUX - Cdiscount Electroménager">
            <a:extLst>
              <a:ext uri="{FF2B5EF4-FFF2-40B4-BE49-F238E27FC236}">
                <a16:creationId xmlns:a16="http://schemas.microsoft.com/office/drawing/2014/main" id="{6042F5AC-C268-4590-A4E3-B8D2DDD658B1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819" y="2334818"/>
            <a:ext cx="1028977" cy="10811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AF22566F-2D2D-4C37-9930-4FC48B6802DE}"/>
              </a:ext>
            </a:extLst>
          </p:cNvPr>
          <p:cNvCxnSpPr/>
          <p:nvPr/>
        </p:nvCxnSpPr>
        <p:spPr>
          <a:xfrm>
            <a:off x="2999232" y="3026664"/>
            <a:ext cx="1464950" cy="83210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6D159DB5-162C-4B5D-A89E-5B7A6C1A6587}"/>
              </a:ext>
            </a:extLst>
          </p:cNvPr>
          <p:cNvCxnSpPr>
            <a:cxnSpLocks/>
          </p:cNvCxnSpPr>
          <p:nvPr/>
        </p:nvCxnSpPr>
        <p:spPr>
          <a:xfrm flipV="1">
            <a:off x="2999232" y="3592216"/>
            <a:ext cx="1464950" cy="52578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F8CD9E1B-6B8A-41F4-BE5E-B5B0276D7F14}"/>
              </a:ext>
            </a:extLst>
          </p:cNvPr>
          <p:cNvCxnSpPr>
            <a:cxnSpLocks/>
          </p:cNvCxnSpPr>
          <p:nvPr/>
        </p:nvCxnSpPr>
        <p:spPr>
          <a:xfrm>
            <a:off x="3011109" y="3850891"/>
            <a:ext cx="1327597" cy="81383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86A1F9CA-0BF9-4731-AC98-C7594E564E33}"/>
              </a:ext>
            </a:extLst>
          </p:cNvPr>
          <p:cNvCxnSpPr>
            <a:cxnSpLocks/>
          </p:cNvCxnSpPr>
          <p:nvPr/>
        </p:nvCxnSpPr>
        <p:spPr>
          <a:xfrm flipV="1">
            <a:off x="3011109" y="3045404"/>
            <a:ext cx="1453073" cy="52807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2B70219-BA03-4977-B605-19E921364FB8}"/>
              </a:ext>
            </a:extLst>
          </p:cNvPr>
          <p:cNvCxnSpPr>
            <a:cxnSpLocks/>
          </p:cNvCxnSpPr>
          <p:nvPr/>
        </p:nvCxnSpPr>
        <p:spPr>
          <a:xfrm flipV="1">
            <a:off x="2999232" y="3300857"/>
            <a:ext cx="1339474" cy="734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883E0D96-3C15-4780-9FF5-B103F9EBACD6}"/>
              </a:ext>
            </a:extLst>
          </p:cNvPr>
          <p:cNvCxnSpPr>
            <a:cxnSpLocks/>
          </p:cNvCxnSpPr>
          <p:nvPr/>
        </p:nvCxnSpPr>
        <p:spPr>
          <a:xfrm flipV="1">
            <a:off x="2993791" y="4410469"/>
            <a:ext cx="1470391" cy="25040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25821A5C-AD52-47F1-BEBD-C7246D8E498F}"/>
              </a:ext>
            </a:extLst>
          </p:cNvPr>
          <p:cNvCxnSpPr>
            <a:cxnSpLocks/>
          </p:cNvCxnSpPr>
          <p:nvPr/>
        </p:nvCxnSpPr>
        <p:spPr>
          <a:xfrm flipV="1">
            <a:off x="3011109" y="4132961"/>
            <a:ext cx="1344324" cy="2775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id="{E889279C-33A5-4818-AFA3-A591991904B3}"/>
              </a:ext>
            </a:extLst>
          </p:cNvPr>
          <p:cNvSpPr/>
          <p:nvPr/>
        </p:nvSpPr>
        <p:spPr>
          <a:xfrm>
            <a:off x="6112042" y="2831432"/>
            <a:ext cx="1604211" cy="231423"/>
          </a:xfrm>
          <a:custGeom>
            <a:avLst/>
            <a:gdLst>
              <a:gd name="connsiteX0" fmla="*/ 0 w 1604211"/>
              <a:gd name="connsiteY0" fmla="*/ 216568 h 231423"/>
              <a:gd name="connsiteX1" fmla="*/ 1082842 w 1604211"/>
              <a:gd name="connsiteY1" fmla="*/ 208547 h 231423"/>
              <a:gd name="connsiteX2" fmla="*/ 1604211 w 1604211"/>
              <a:gd name="connsiteY2" fmla="*/ 0 h 231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4211" h="231423">
                <a:moveTo>
                  <a:pt x="0" y="216568"/>
                </a:moveTo>
                <a:cubicBezTo>
                  <a:pt x="407737" y="230605"/>
                  <a:pt x="815474" y="244642"/>
                  <a:pt x="1082842" y="208547"/>
                </a:cubicBezTo>
                <a:cubicBezTo>
                  <a:pt x="1350211" y="172452"/>
                  <a:pt x="1477211" y="86226"/>
                  <a:pt x="1604211" y="0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orme libre : forme 38">
            <a:extLst>
              <a:ext uri="{FF2B5EF4-FFF2-40B4-BE49-F238E27FC236}">
                <a16:creationId xmlns:a16="http://schemas.microsoft.com/office/drawing/2014/main" id="{425D0AF4-19CB-4EC3-88EA-FAC79487C150}"/>
              </a:ext>
            </a:extLst>
          </p:cNvPr>
          <p:cNvSpPr/>
          <p:nvPr/>
        </p:nvSpPr>
        <p:spPr>
          <a:xfrm>
            <a:off x="5820423" y="3273530"/>
            <a:ext cx="2991853" cy="345048"/>
          </a:xfrm>
          <a:custGeom>
            <a:avLst/>
            <a:gdLst>
              <a:gd name="connsiteX0" fmla="*/ 0 w 2991853"/>
              <a:gd name="connsiteY0" fmla="*/ 143 h 345048"/>
              <a:gd name="connsiteX1" fmla="*/ 1564105 w 2991853"/>
              <a:gd name="connsiteY1" fmla="*/ 56290 h 345048"/>
              <a:gd name="connsiteX2" fmla="*/ 2991853 w 2991853"/>
              <a:gd name="connsiteY2" fmla="*/ 345048 h 34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1853" h="345048">
                <a:moveTo>
                  <a:pt x="0" y="143"/>
                </a:moveTo>
                <a:cubicBezTo>
                  <a:pt x="532731" y="-526"/>
                  <a:pt x="1065463" y="-1194"/>
                  <a:pt x="1564105" y="56290"/>
                </a:cubicBezTo>
                <a:cubicBezTo>
                  <a:pt x="2062747" y="113774"/>
                  <a:pt x="2527300" y="229411"/>
                  <a:pt x="2991853" y="345048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orme libre : forme 39">
            <a:extLst>
              <a:ext uri="{FF2B5EF4-FFF2-40B4-BE49-F238E27FC236}">
                <a16:creationId xmlns:a16="http://schemas.microsoft.com/office/drawing/2014/main" id="{05852F4D-079E-4536-89A8-8B742949D60D}"/>
              </a:ext>
            </a:extLst>
          </p:cNvPr>
          <p:cNvSpPr/>
          <p:nvPr/>
        </p:nvSpPr>
        <p:spPr>
          <a:xfrm>
            <a:off x="5694947" y="3559516"/>
            <a:ext cx="4114800" cy="972379"/>
          </a:xfrm>
          <a:custGeom>
            <a:avLst/>
            <a:gdLst>
              <a:gd name="connsiteX0" fmla="*/ 0 w 4114800"/>
              <a:gd name="connsiteY0" fmla="*/ 25895 h 972379"/>
              <a:gd name="connsiteX1" fmla="*/ 1475874 w 4114800"/>
              <a:gd name="connsiteY1" fmla="*/ 41937 h 972379"/>
              <a:gd name="connsiteX2" fmla="*/ 3080085 w 4114800"/>
              <a:gd name="connsiteY2" fmla="*/ 418926 h 972379"/>
              <a:gd name="connsiteX3" fmla="*/ 4114800 w 4114800"/>
              <a:gd name="connsiteY3" fmla="*/ 972379 h 97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972379">
                <a:moveTo>
                  <a:pt x="0" y="25895"/>
                </a:moveTo>
                <a:cubicBezTo>
                  <a:pt x="481263" y="1163"/>
                  <a:pt x="962527" y="-23568"/>
                  <a:pt x="1475874" y="41937"/>
                </a:cubicBezTo>
                <a:cubicBezTo>
                  <a:pt x="1989221" y="107442"/>
                  <a:pt x="2640264" y="263852"/>
                  <a:pt x="3080085" y="418926"/>
                </a:cubicBezTo>
                <a:cubicBezTo>
                  <a:pt x="3519906" y="574000"/>
                  <a:pt x="3817353" y="773189"/>
                  <a:pt x="4114800" y="972379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Forme libre : forme 42">
            <a:extLst>
              <a:ext uri="{FF2B5EF4-FFF2-40B4-BE49-F238E27FC236}">
                <a16:creationId xmlns:a16="http://schemas.microsoft.com/office/drawing/2014/main" id="{C0005B21-15C2-4523-92E2-B69BD8957153}"/>
              </a:ext>
            </a:extLst>
          </p:cNvPr>
          <p:cNvSpPr/>
          <p:nvPr/>
        </p:nvSpPr>
        <p:spPr>
          <a:xfrm>
            <a:off x="5727032" y="3754200"/>
            <a:ext cx="2671010" cy="1210832"/>
          </a:xfrm>
          <a:custGeom>
            <a:avLst/>
            <a:gdLst>
              <a:gd name="connsiteX0" fmla="*/ 0 w 2671010"/>
              <a:gd name="connsiteY0" fmla="*/ 111947 h 1210832"/>
              <a:gd name="connsiteX1" fmla="*/ 1684421 w 2671010"/>
              <a:gd name="connsiteY1" fmla="*/ 103926 h 1210832"/>
              <a:gd name="connsiteX2" fmla="*/ 2671010 w 2671010"/>
              <a:gd name="connsiteY2" fmla="*/ 1210832 h 121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71010" h="1210832">
                <a:moveTo>
                  <a:pt x="0" y="111947"/>
                </a:moveTo>
                <a:cubicBezTo>
                  <a:pt x="619626" y="16363"/>
                  <a:pt x="1239253" y="-79221"/>
                  <a:pt x="1684421" y="103926"/>
                </a:cubicBezTo>
                <a:cubicBezTo>
                  <a:pt x="2129589" y="287073"/>
                  <a:pt x="2400299" y="748952"/>
                  <a:pt x="2671010" y="1210832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orme libre : forme 43">
            <a:extLst>
              <a:ext uri="{FF2B5EF4-FFF2-40B4-BE49-F238E27FC236}">
                <a16:creationId xmlns:a16="http://schemas.microsoft.com/office/drawing/2014/main" id="{35F2FDD5-69D3-4632-9925-38A6E60F617B}"/>
              </a:ext>
            </a:extLst>
          </p:cNvPr>
          <p:cNvSpPr/>
          <p:nvPr/>
        </p:nvSpPr>
        <p:spPr>
          <a:xfrm>
            <a:off x="5799221" y="4091655"/>
            <a:ext cx="1740279" cy="1466934"/>
          </a:xfrm>
          <a:custGeom>
            <a:avLst/>
            <a:gdLst>
              <a:gd name="connsiteX0" fmla="*/ 0 w 1740279"/>
              <a:gd name="connsiteY0" fmla="*/ 15124 h 1466934"/>
              <a:gd name="connsiteX1" fmla="*/ 1299411 w 1740279"/>
              <a:gd name="connsiteY1" fmla="*/ 39187 h 1466934"/>
              <a:gd name="connsiteX2" fmla="*/ 1724526 w 1740279"/>
              <a:gd name="connsiteY2" fmla="*/ 352008 h 1466934"/>
              <a:gd name="connsiteX3" fmla="*/ 1580147 w 1740279"/>
              <a:gd name="connsiteY3" fmla="*/ 1001713 h 1466934"/>
              <a:gd name="connsiteX4" fmla="*/ 938463 w 1740279"/>
              <a:gd name="connsiteY4" fmla="*/ 1466934 h 146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0279" h="1466934">
                <a:moveTo>
                  <a:pt x="0" y="15124"/>
                </a:moveTo>
                <a:cubicBezTo>
                  <a:pt x="505995" y="-918"/>
                  <a:pt x="1011990" y="-16960"/>
                  <a:pt x="1299411" y="39187"/>
                </a:cubicBezTo>
                <a:cubicBezTo>
                  <a:pt x="1586832" y="95334"/>
                  <a:pt x="1677737" y="191587"/>
                  <a:pt x="1724526" y="352008"/>
                </a:cubicBezTo>
                <a:cubicBezTo>
                  <a:pt x="1771315" y="512429"/>
                  <a:pt x="1711158" y="815892"/>
                  <a:pt x="1580147" y="1001713"/>
                </a:cubicBezTo>
                <a:cubicBezTo>
                  <a:pt x="1449136" y="1187534"/>
                  <a:pt x="1193799" y="1327234"/>
                  <a:pt x="938463" y="1466934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Forme libre : forme 44">
            <a:extLst>
              <a:ext uri="{FF2B5EF4-FFF2-40B4-BE49-F238E27FC236}">
                <a16:creationId xmlns:a16="http://schemas.microsoft.com/office/drawing/2014/main" id="{EE12036A-F2DF-49FD-9B82-3C606C5DD19E}"/>
              </a:ext>
            </a:extLst>
          </p:cNvPr>
          <p:cNvSpPr/>
          <p:nvPr/>
        </p:nvSpPr>
        <p:spPr>
          <a:xfrm>
            <a:off x="4018547" y="4365706"/>
            <a:ext cx="3191898" cy="984336"/>
          </a:xfrm>
          <a:custGeom>
            <a:avLst/>
            <a:gdLst>
              <a:gd name="connsiteX0" fmla="*/ 2133600 w 3191898"/>
              <a:gd name="connsiteY0" fmla="*/ 29831 h 984336"/>
              <a:gd name="connsiteX1" fmla="*/ 2967790 w 3191898"/>
              <a:gd name="connsiteY1" fmla="*/ 61915 h 984336"/>
              <a:gd name="connsiteX2" fmla="*/ 2983832 w 3191898"/>
              <a:gd name="connsiteY2" fmla="*/ 583283 h 984336"/>
              <a:gd name="connsiteX3" fmla="*/ 569495 w 3191898"/>
              <a:gd name="connsiteY3" fmla="*/ 751726 h 984336"/>
              <a:gd name="connsiteX4" fmla="*/ 0 w 3191898"/>
              <a:gd name="connsiteY4" fmla="*/ 984336 h 98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1898" h="984336">
                <a:moveTo>
                  <a:pt x="2133600" y="29831"/>
                </a:moveTo>
                <a:cubicBezTo>
                  <a:pt x="2479842" y="-248"/>
                  <a:pt x="2826085" y="-30327"/>
                  <a:pt x="2967790" y="61915"/>
                </a:cubicBezTo>
                <a:cubicBezTo>
                  <a:pt x="3109495" y="154157"/>
                  <a:pt x="3383548" y="468315"/>
                  <a:pt x="2983832" y="583283"/>
                </a:cubicBezTo>
                <a:cubicBezTo>
                  <a:pt x="2584116" y="698251"/>
                  <a:pt x="1066800" y="684884"/>
                  <a:pt x="569495" y="751726"/>
                </a:cubicBezTo>
                <a:cubicBezTo>
                  <a:pt x="72190" y="818568"/>
                  <a:pt x="36095" y="901452"/>
                  <a:pt x="0" y="984336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orme libre : forme 45">
            <a:extLst>
              <a:ext uri="{FF2B5EF4-FFF2-40B4-BE49-F238E27FC236}">
                <a16:creationId xmlns:a16="http://schemas.microsoft.com/office/drawing/2014/main" id="{5ACE230D-DE14-448A-BC16-F030D149318F}"/>
              </a:ext>
            </a:extLst>
          </p:cNvPr>
          <p:cNvSpPr/>
          <p:nvPr/>
        </p:nvSpPr>
        <p:spPr>
          <a:xfrm>
            <a:off x="2125579" y="4692316"/>
            <a:ext cx="4034190" cy="457200"/>
          </a:xfrm>
          <a:custGeom>
            <a:avLst/>
            <a:gdLst>
              <a:gd name="connsiteX0" fmla="*/ 4010526 w 4034190"/>
              <a:gd name="connsiteY0" fmla="*/ 0 h 457200"/>
              <a:gd name="connsiteX1" fmla="*/ 3729789 w 4034190"/>
              <a:gd name="connsiteY1" fmla="*/ 184484 h 457200"/>
              <a:gd name="connsiteX2" fmla="*/ 1868905 w 4034190"/>
              <a:gd name="connsiteY2" fmla="*/ 280737 h 457200"/>
              <a:gd name="connsiteX3" fmla="*/ 0 w 4034190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190" h="457200">
                <a:moveTo>
                  <a:pt x="4010526" y="0"/>
                </a:moveTo>
                <a:cubicBezTo>
                  <a:pt x="4048626" y="68847"/>
                  <a:pt x="4086726" y="137695"/>
                  <a:pt x="3729789" y="184484"/>
                </a:cubicBezTo>
                <a:cubicBezTo>
                  <a:pt x="3372852" y="231273"/>
                  <a:pt x="2490536" y="235284"/>
                  <a:pt x="1868905" y="280737"/>
                </a:cubicBezTo>
                <a:cubicBezTo>
                  <a:pt x="1247274" y="326190"/>
                  <a:pt x="623637" y="391695"/>
                  <a:pt x="0" y="457200"/>
                </a:cubicBezTo>
              </a:path>
            </a:pathLst>
          </a:cu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31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236741-023B-4DFA-9C95-01F1B8BD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812" y="440587"/>
            <a:ext cx="9916808" cy="1204691"/>
          </a:xfrm>
        </p:spPr>
        <p:txBody>
          <a:bodyPr>
            <a:normAutofit/>
          </a:bodyPr>
          <a:lstStyle/>
          <a:p>
            <a:r>
              <a:rPr lang="fr-FR" sz="2800" b="1" u="sng" dirty="0">
                <a:solidFill>
                  <a:schemeClr val="bg1"/>
                </a:solidFill>
              </a:rPr>
              <a:t>1. </a:t>
            </a:r>
            <a:r>
              <a:rPr lang="fr-FR" sz="2800" b="1" u="sng" dirty="0" err="1">
                <a:solidFill>
                  <a:schemeClr val="bg1"/>
                </a:solidFill>
              </a:rPr>
              <a:t>Pré-Séance</a:t>
            </a:r>
            <a:r>
              <a:rPr lang="fr-FR" sz="2800" b="1" u="sng" dirty="0">
                <a:solidFill>
                  <a:schemeClr val="bg1"/>
                </a:solidFill>
              </a:rPr>
              <a:t> 2 : Quelle est la source d’une énergie ? 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C3A9962-13A3-43F0-9BD7-DD212EBB1BD1}"/>
              </a:ext>
            </a:extLst>
          </p:cNvPr>
          <p:cNvSpPr txBox="1"/>
          <p:nvPr/>
        </p:nvSpPr>
        <p:spPr>
          <a:xfrm>
            <a:off x="212558" y="2470193"/>
            <a:ext cx="11766884" cy="4055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4000"/>
              </a:lnSpc>
              <a:spcAft>
                <a:spcPts val="800"/>
              </a:spcAft>
            </a:pPr>
            <a:r>
              <a:rPr lang="fr-FR" sz="2800" b="1" dirty="0">
                <a:latin typeface="+mj-lt"/>
                <a:ea typeface="+mj-ea"/>
                <a:cs typeface="+mj-cs"/>
              </a:rPr>
              <a:t>Source d’énergie : </a:t>
            </a:r>
            <a:r>
              <a:rPr lang="fr-FR" sz="2800" dirty="0">
                <a:latin typeface="+mj-lt"/>
                <a:ea typeface="+mj-ea"/>
                <a:cs typeface="+mj-cs"/>
              </a:rPr>
              <a:t>C’est un phénomène qui est à l’origine de l’exploitation de l’énergie. La source d’énergie est aussi appelée réservoir d’énergie.</a:t>
            </a: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endParaRPr lang="fr-FR" sz="2800" dirty="0">
              <a:latin typeface="+mj-lt"/>
              <a:ea typeface="+mj-ea"/>
              <a:cs typeface="+mj-cs"/>
            </a:endParaRP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r>
              <a:rPr lang="fr-FR" sz="2800" b="1" dirty="0">
                <a:latin typeface="+mj-lt"/>
                <a:ea typeface="+mj-ea"/>
                <a:cs typeface="+mj-cs"/>
              </a:rPr>
              <a:t>Energie primaire : </a:t>
            </a:r>
            <a:r>
              <a:rPr lang="fr-FR" sz="2800" dirty="0">
                <a:latin typeface="+mj-lt"/>
                <a:ea typeface="+mj-ea"/>
                <a:cs typeface="+mj-cs"/>
              </a:rPr>
              <a:t>Energie dont la source est naturelle</a:t>
            </a: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endParaRPr lang="fr-FR" sz="2800" dirty="0">
              <a:latin typeface="+mj-lt"/>
              <a:ea typeface="+mj-ea"/>
              <a:cs typeface="+mj-cs"/>
            </a:endParaRPr>
          </a:p>
          <a:p>
            <a:pPr algn="just">
              <a:lnSpc>
                <a:spcPct val="104000"/>
              </a:lnSpc>
              <a:spcAft>
                <a:spcPts val="800"/>
              </a:spcAft>
            </a:pPr>
            <a:r>
              <a:rPr lang="fr-FR" sz="2800" b="1" dirty="0">
                <a:latin typeface="+mj-lt"/>
                <a:ea typeface="+mj-ea"/>
                <a:cs typeface="+mj-cs"/>
              </a:rPr>
              <a:t>Energie secondaire : </a:t>
            </a:r>
            <a:r>
              <a:rPr lang="fr-FR" sz="2800" dirty="0">
                <a:latin typeface="+mj-lt"/>
                <a:ea typeface="+mj-ea"/>
                <a:cs typeface="+mj-cs"/>
              </a:rPr>
              <a:t>Energie dont la source est le résultat d’une transformation provoquée pas l’être humain</a:t>
            </a:r>
          </a:p>
        </p:txBody>
      </p:sp>
    </p:spTree>
    <p:extLst>
      <p:ext uri="{BB962C8B-B14F-4D97-AF65-F5344CB8AC3E}">
        <p14:creationId xmlns:p14="http://schemas.microsoft.com/office/powerpoint/2010/main" val="1796737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65A98336-F9E0-4C36-976D-8701BB3730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8894771"/>
              </p:ext>
            </p:extLst>
          </p:nvPr>
        </p:nvGraphicFramePr>
        <p:xfrm>
          <a:off x="465220" y="2326105"/>
          <a:ext cx="11421979" cy="418127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806973">
                  <a:extLst>
                    <a:ext uri="{9D8B030D-6E8A-4147-A177-3AD203B41FA5}">
                      <a16:colId xmlns:a16="http://schemas.microsoft.com/office/drawing/2014/main" val="3231743207"/>
                    </a:ext>
                  </a:extLst>
                </a:gridCol>
                <a:gridCol w="3806973">
                  <a:extLst>
                    <a:ext uri="{9D8B030D-6E8A-4147-A177-3AD203B41FA5}">
                      <a16:colId xmlns:a16="http://schemas.microsoft.com/office/drawing/2014/main" val="3823737177"/>
                    </a:ext>
                  </a:extLst>
                </a:gridCol>
                <a:gridCol w="3808033">
                  <a:extLst>
                    <a:ext uri="{9D8B030D-6E8A-4147-A177-3AD203B41FA5}">
                      <a16:colId xmlns:a16="http://schemas.microsoft.com/office/drawing/2014/main" val="2571608566"/>
                    </a:ext>
                  </a:extLst>
                </a:gridCol>
              </a:tblGrid>
              <a:tr h="572395"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50" dirty="0">
                          <a:effectLst/>
                        </a:rPr>
                        <a:t>Forme d’énergie</a:t>
                      </a: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50" dirty="0">
                          <a:effectLst/>
                        </a:rPr>
                        <a:t>Source d’énergie</a:t>
                      </a: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50" dirty="0">
                          <a:effectLst/>
                        </a:rPr>
                        <a:t>Énergie primaire ou énergie secondaire</a:t>
                      </a: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51133963"/>
                  </a:ext>
                </a:extLst>
              </a:tr>
              <a:tr h="491162"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000" b="0" kern="150" dirty="0">
                          <a:effectLst/>
                        </a:rPr>
                        <a:t>Eolienne (cinétique)</a:t>
                      </a:r>
                      <a:endParaRPr lang="fr-FR" sz="1800" b="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7394332"/>
                  </a:ext>
                </a:extLst>
              </a:tr>
              <a:tr h="491162"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b="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50" dirty="0">
                          <a:effectLst/>
                        </a:rPr>
                        <a:t>Soleil</a:t>
                      </a: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4116539"/>
                  </a:ext>
                </a:extLst>
              </a:tr>
              <a:tr h="491162"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000" b="0" kern="150" dirty="0">
                          <a:effectLst/>
                        </a:rPr>
                        <a:t>Thermique</a:t>
                      </a:r>
                      <a:endParaRPr lang="fr-FR" sz="1800" b="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1191686"/>
                  </a:ext>
                </a:extLst>
              </a:tr>
              <a:tr h="491162"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b="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50" dirty="0">
                          <a:effectLst/>
                        </a:rPr>
                        <a:t>Electrique</a:t>
                      </a: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2778851"/>
                  </a:ext>
                </a:extLst>
              </a:tr>
              <a:tr h="491162"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000" b="0" kern="150" dirty="0">
                          <a:effectLst/>
                        </a:rPr>
                        <a:t>Musculaire</a:t>
                      </a:r>
                      <a:endParaRPr lang="fr-FR" sz="1800" b="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8352922"/>
                  </a:ext>
                </a:extLst>
              </a:tr>
              <a:tr h="491162"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b="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50" dirty="0">
                          <a:effectLst/>
                        </a:rPr>
                        <a:t>Courant de l’eau</a:t>
                      </a: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5015116"/>
                  </a:ext>
                </a:extLst>
              </a:tr>
              <a:tr h="491162"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b="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50" dirty="0">
                          <a:effectLst/>
                        </a:rPr>
                        <a:t>Charbon</a:t>
                      </a: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endParaRPr lang="fr-FR" sz="1800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7817563"/>
                  </a:ext>
                </a:extLst>
              </a:tr>
            </a:tbl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F8A9A3FE-F1CE-4923-9635-10415C492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702" y="451770"/>
            <a:ext cx="11148595" cy="1216609"/>
          </a:xfrm>
        </p:spPr>
        <p:txBody>
          <a:bodyPr>
            <a:normAutofit/>
          </a:bodyPr>
          <a:lstStyle/>
          <a:p>
            <a:r>
              <a:rPr lang="fr-FR" u="sng" dirty="0" err="1"/>
              <a:t>Pré-Séance</a:t>
            </a:r>
            <a:r>
              <a:rPr lang="fr-FR" u="sng" dirty="0"/>
              <a:t> 2 : Quelle forme pour quelle source d’énergie ?  </a:t>
            </a:r>
          </a:p>
        </p:txBody>
      </p:sp>
    </p:spTree>
    <p:extLst>
      <p:ext uri="{BB962C8B-B14F-4D97-AF65-F5344CB8AC3E}">
        <p14:creationId xmlns:p14="http://schemas.microsoft.com/office/powerpoint/2010/main" val="319685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Image 9" descr="Installer une éolienne chez soi | Blog Allodiagnostic">
            <a:extLst>
              <a:ext uri="{FF2B5EF4-FFF2-40B4-BE49-F238E27FC236}">
                <a16:creationId xmlns:a16="http://schemas.microsoft.com/office/drawing/2014/main" id="{20DDECAA-9461-45F9-B95D-CE3EC9559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" t="12772" r="49593" b="12688"/>
          <a:stretch>
            <a:fillRect/>
          </a:stretch>
        </p:blipFill>
        <p:spPr bwMode="auto">
          <a:xfrm>
            <a:off x="8364699" y="2255516"/>
            <a:ext cx="2149559" cy="234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Image 14" descr="Le radiateur électrique à inertie, un chauffage électrique de pointe">
            <a:extLst>
              <a:ext uri="{FF2B5EF4-FFF2-40B4-BE49-F238E27FC236}">
                <a16:creationId xmlns:a16="http://schemas.microsoft.com/office/drawing/2014/main" id="{16A1E72F-44B8-42B6-B6EB-E0F585CF0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1" t="7797" r="5867" b="6842"/>
          <a:stretch>
            <a:fillRect/>
          </a:stretch>
        </p:blipFill>
        <p:spPr bwMode="auto">
          <a:xfrm>
            <a:off x="5039018" y="4297531"/>
            <a:ext cx="1737057" cy="210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 4" descr="B.K.Licht lampe de chevet à pince, avec ampoule LED 5W GU10, 3 niveaux ...">
            <a:extLst>
              <a:ext uri="{FF2B5EF4-FFF2-40B4-BE49-F238E27FC236}">
                <a16:creationId xmlns:a16="http://schemas.microsoft.com/office/drawing/2014/main" id="{D48C04BE-89C0-478C-99B5-1E84C6E7E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8" t="2228" r="32742" b="3221"/>
          <a:stretch>
            <a:fillRect/>
          </a:stretch>
        </p:blipFill>
        <p:spPr bwMode="auto">
          <a:xfrm>
            <a:off x="1700803" y="2325047"/>
            <a:ext cx="1749592" cy="329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4DDF75F6-EE57-461B-B8B8-4B7D37AE1526}"/>
              </a:ext>
            </a:extLst>
          </p:cNvPr>
          <p:cNvSpPr/>
          <p:nvPr/>
        </p:nvSpPr>
        <p:spPr>
          <a:xfrm>
            <a:off x="628252" y="3419066"/>
            <a:ext cx="1232902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6167F855-08E7-48A6-9DCC-F2E65A8EBB9B}"/>
              </a:ext>
            </a:extLst>
          </p:cNvPr>
          <p:cNvSpPr/>
          <p:nvPr/>
        </p:nvSpPr>
        <p:spPr>
          <a:xfrm>
            <a:off x="3185199" y="3450056"/>
            <a:ext cx="11049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4" name="Zone de texte 7">
            <a:extLst>
              <a:ext uri="{FF2B5EF4-FFF2-40B4-BE49-F238E27FC236}">
                <a16:creationId xmlns:a16="http://schemas.microsoft.com/office/drawing/2014/main" id="{41E42716-9C5A-43AF-900E-D7C157D08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201" y="2488117"/>
            <a:ext cx="1232902" cy="101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Energie 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Electrique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Zone de texte 8">
            <a:extLst>
              <a:ext uri="{FF2B5EF4-FFF2-40B4-BE49-F238E27FC236}">
                <a16:creationId xmlns:a16="http://schemas.microsoft.com/office/drawing/2014/main" id="{F6FD63AC-0DB9-4E0D-B12E-18B6F53EB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9191" y="2501064"/>
            <a:ext cx="14001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Energie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Lumineuse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DCDC32CB-F7F9-4910-8086-021266AE9C4B}"/>
              </a:ext>
            </a:extLst>
          </p:cNvPr>
          <p:cNvSpPr/>
          <p:nvPr/>
        </p:nvSpPr>
        <p:spPr>
          <a:xfrm>
            <a:off x="10275970" y="3515748"/>
            <a:ext cx="11049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5600FEBB-3694-4830-A93B-E4394EEA0EB3}"/>
              </a:ext>
            </a:extLst>
          </p:cNvPr>
          <p:cNvSpPr/>
          <p:nvPr/>
        </p:nvSpPr>
        <p:spPr>
          <a:xfrm>
            <a:off x="7675281" y="3478185"/>
            <a:ext cx="11049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6" name="Zone de texte 12">
            <a:extLst>
              <a:ext uri="{FF2B5EF4-FFF2-40B4-BE49-F238E27FC236}">
                <a16:creationId xmlns:a16="http://schemas.microsoft.com/office/drawing/2014/main" id="{5F393C67-A8F2-4285-A3B4-B2CAAD95C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1197" y="2769268"/>
            <a:ext cx="160161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Energie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Electrique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Zone de texte 13">
            <a:extLst>
              <a:ext uri="{FF2B5EF4-FFF2-40B4-BE49-F238E27FC236}">
                <a16:creationId xmlns:a16="http://schemas.microsoft.com/office/drawing/2014/main" id="{07F49D14-3D64-424F-98EB-183216218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3081" y="2814478"/>
            <a:ext cx="2149559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Energie </a:t>
            </a: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Eolienne (cinétique)</a:t>
            </a:r>
            <a:endParaRPr kumimoji="0" lang="fr-FR" alt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Flèche : droite 14">
            <a:extLst>
              <a:ext uri="{FF2B5EF4-FFF2-40B4-BE49-F238E27FC236}">
                <a16:creationId xmlns:a16="http://schemas.microsoft.com/office/drawing/2014/main" id="{9CA6C464-176F-49DF-AE1C-D96B2525ACB2}"/>
              </a:ext>
            </a:extLst>
          </p:cNvPr>
          <p:cNvSpPr/>
          <p:nvPr/>
        </p:nvSpPr>
        <p:spPr>
          <a:xfrm>
            <a:off x="6570381" y="5411454"/>
            <a:ext cx="11049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1B58F430-A974-4AD9-AEC0-F622AE3F05BA}"/>
              </a:ext>
            </a:extLst>
          </p:cNvPr>
          <p:cNvSpPr/>
          <p:nvPr/>
        </p:nvSpPr>
        <p:spPr>
          <a:xfrm>
            <a:off x="4275771" y="5351666"/>
            <a:ext cx="11049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Zone de texte 37">
            <a:extLst>
              <a:ext uri="{FF2B5EF4-FFF2-40B4-BE49-F238E27FC236}">
                <a16:creationId xmlns:a16="http://schemas.microsoft.com/office/drawing/2014/main" id="{C917D6EA-5591-4C2A-A023-662ADEB14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5292" y="4374850"/>
            <a:ext cx="1749592" cy="976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Radiateur électrique</a:t>
            </a:r>
            <a:endParaRPr kumimoji="0" lang="fr-FR" alt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Zone de texte 38">
            <a:extLst>
              <a:ext uri="{FF2B5EF4-FFF2-40B4-BE49-F238E27FC236}">
                <a16:creationId xmlns:a16="http://schemas.microsoft.com/office/drawing/2014/main" id="{F3C0518F-FCCD-4A7F-87C5-3F4B6CB598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084" y="3929291"/>
            <a:ext cx="1946525" cy="1078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Lampe de bureau</a:t>
            </a:r>
            <a:endParaRPr kumimoji="0" lang="fr-FR" alt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Zone de texte 39">
            <a:extLst>
              <a:ext uri="{FF2B5EF4-FFF2-40B4-BE49-F238E27FC236}">
                <a16:creationId xmlns:a16="http://schemas.microsoft.com/office/drawing/2014/main" id="{8C5EC403-0EC9-49CD-BDAD-D4B825EDE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9576" y="4450586"/>
            <a:ext cx="196060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Energie 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Thermique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Zone de texte 40">
            <a:extLst>
              <a:ext uri="{FF2B5EF4-FFF2-40B4-BE49-F238E27FC236}">
                <a16:creationId xmlns:a16="http://schemas.microsoft.com/office/drawing/2014/main" id="{2B62AF56-68D0-46A6-9636-186BEF5F1A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6376" y="4374851"/>
            <a:ext cx="208388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Energie </a:t>
            </a: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Electrique</a:t>
            </a:r>
            <a:endParaRPr kumimoji="0" lang="fr-FR" alt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Zone de texte 41">
            <a:extLst>
              <a:ext uri="{FF2B5EF4-FFF2-40B4-BE49-F238E27FC236}">
                <a16:creationId xmlns:a16="http://schemas.microsoft.com/office/drawing/2014/main" id="{5516AB48-5DE8-481E-B610-4B98E2815D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6953" y="3783181"/>
            <a:ext cx="151146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Eolienne</a:t>
            </a:r>
            <a:endParaRPr kumimoji="0" lang="fr-FR" alt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9">
            <a:extLst>
              <a:ext uri="{FF2B5EF4-FFF2-40B4-BE49-F238E27FC236}">
                <a16:creationId xmlns:a16="http://schemas.microsoft.com/office/drawing/2014/main" id="{A5BF47F7-207F-40C8-B00B-F9381D623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26" y="286351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0D68C98E-D090-44E6-B3C6-EBDC8CE7A0B1}"/>
              </a:ext>
            </a:extLst>
          </p:cNvPr>
          <p:cNvSpPr txBox="1">
            <a:spLocks/>
          </p:cNvSpPr>
          <p:nvPr/>
        </p:nvSpPr>
        <p:spPr bwMode="gray">
          <a:xfrm>
            <a:off x="521702" y="451770"/>
            <a:ext cx="11148595" cy="1216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 err="1"/>
              <a:t>Pré-Séance</a:t>
            </a:r>
            <a:r>
              <a:rPr lang="fr-FR" u="sng" dirty="0"/>
              <a:t> 2 : Quelles sont les différentes transformations de l’énergie ?  </a:t>
            </a:r>
          </a:p>
        </p:txBody>
      </p:sp>
    </p:spTree>
    <p:extLst>
      <p:ext uri="{BB962C8B-B14F-4D97-AF65-F5344CB8AC3E}">
        <p14:creationId xmlns:p14="http://schemas.microsoft.com/office/powerpoint/2010/main" val="386878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4" grpId="0"/>
      <p:bldP spid="5" grpId="0"/>
      <p:bldP spid="11" grpId="0" animBg="1"/>
      <p:bldP spid="12" grpId="0" animBg="1"/>
      <p:bldP spid="6" grpId="0"/>
      <p:bldP spid="9" grpId="0"/>
      <p:bldP spid="15" grpId="0" animBg="1"/>
      <p:bldP spid="16" grpId="0" animBg="1"/>
      <p:bldP spid="10" grpId="0"/>
      <p:bldP spid="13" grpId="0"/>
      <p:bldP spid="14" grpId="0"/>
      <p:bldP spid="17" grpId="0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le d’ions">
  <a:themeElements>
    <a:clrScheme name="Salle d’ions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le d’ions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le d’ions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1431</TotalTime>
  <Words>653</Words>
  <Application>Microsoft Office PowerPoint</Application>
  <PresentationFormat>Grand écran</PresentationFormat>
  <Paragraphs>170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Bradley Hand ITC</vt:lpstr>
      <vt:lpstr>Calibri</vt:lpstr>
      <vt:lpstr>Century Gothic</vt:lpstr>
      <vt:lpstr>Symbol</vt:lpstr>
      <vt:lpstr>Times New Roman</vt:lpstr>
      <vt:lpstr>Wingdings 3</vt:lpstr>
      <vt:lpstr>Salle d’ions</vt:lpstr>
      <vt:lpstr>Chapitre 10 </vt:lpstr>
      <vt:lpstr>Séance 1 : Comment décrire le fonctionnement d’un OST par une représentation fonctionnelle ?</vt:lpstr>
      <vt:lpstr>2. Diagramme fonctionnel du chauffage soufflant</vt:lpstr>
      <vt:lpstr>Réalisez le diagramme des objet suivants</vt:lpstr>
      <vt:lpstr>4. Bilan synthèse</vt:lpstr>
      <vt:lpstr>Voici les fonctions techniques de quelques éléments courant de nos OST : </vt:lpstr>
      <vt:lpstr>1. Pré-Séance 2 : Quelle est la source d’une énergie ?  </vt:lpstr>
      <vt:lpstr>Pré-Séance 2 : Quelle forme pour quelle source d’énergie ?  </vt:lpstr>
      <vt:lpstr>Présentation PowerPoint</vt:lpstr>
      <vt:lpstr>Présentation PowerPoint</vt:lpstr>
      <vt:lpstr>Séance 2 : Quels sont les différents constituants de la chaine d’énergie ?  </vt:lpstr>
      <vt:lpstr>Présentation PowerPoint</vt:lpstr>
      <vt:lpstr>Bilan synthèse</vt:lpstr>
      <vt:lpstr>Présentation PowerPoint</vt:lpstr>
      <vt:lpstr>Bilan synthèse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Famille Garbuio</dc:creator>
  <cp:lastModifiedBy>Jean-Michel RAYNAUD</cp:lastModifiedBy>
  <cp:revision>27</cp:revision>
  <dcterms:created xsi:type="dcterms:W3CDTF">2024-06-16T14:05:32Z</dcterms:created>
  <dcterms:modified xsi:type="dcterms:W3CDTF">2024-09-17T13:26:43Z</dcterms:modified>
</cp:coreProperties>
</file>