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snapToGrid="0">
      <p:cViewPr varScale="1">
        <p:scale>
          <a:sx n="48" d="100"/>
          <a:sy n="48" d="100"/>
        </p:scale>
        <p:origin x="256"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457200" defTabSz="825500" latinLnBrk="0">
      <a:defRPr sz="3000">
        <a:latin typeface="Lucida Grande"/>
        <a:ea typeface="Lucida Grande"/>
        <a:cs typeface="Lucida Grande"/>
        <a:sym typeface="Lucida Grande"/>
      </a:defRPr>
    </a:lvl2pPr>
    <a:lvl3pPr indent="914400" defTabSz="825500" latinLnBrk="0">
      <a:defRPr sz="3000">
        <a:latin typeface="Lucida Grande"/>
        <a:ea typeface="Lucida Grande"/>
        <a:cs typeface="Lucida Grande"/>
        <a:sym typeface="Lucida Grande"/>
      </a:defRPr>
    </a:lvl3pPr>
    <a:lvl4pPr indent="1371600" defTabSz="825500" latinLnBrk="0">
      <a:defRPr sz="3000">
        <a:latin typeface="Lucida Grande"/>
        <a:ea typeface="Lucida Grande"/>
        <a:cs typeface="Lucida Grande"/>
        <a:sym typeface="Lucida Grande"/>
      </a:defRPr>
    </a:lvl4pPr>
    <a:lvl5pPr indent="1828800" defTabSz="825500" latinLnBrk="0">
      <a:defRPr sz="3000">
        <a:latin typeface="Lucida Grande"/>
        <a:ea typeface="Lucida Grande"/>
        <a:cs typeface="Lucida Grande"/>
        <a:sym typeface="Lucida Grande"/>
      </a:defRPr>
    </a:lvl5pPr>
    <a:lvl6pPr indent="2286000" defTabSz="825500" latinLnBrk="0">
      <a:defRPr sz="3000">
        <a:latin typeface="Lucida Grande"/>
        <a:ea typeface="Lucida Grande"/>
        <a:cs typeface="Lucida Grande"/>
        <a:sym typeface="Lucida Grande"/>
      </a:defRPr>
    </a:lvl6pPr>
    <a:lvl7pPr indent="2743200" defTabSz="825500" latinLnBrk="0">
      <a:defRPr sz="3000">
        <a:latin typeface="Lucida Grande"/>
        <a:ea typeface="Lucida Grande"/>
        <a:cs typeface="Lucida Grande"/>
        <a:sym typeface="Lucida Grande"/>
      </a:defRPr>
    </a:lvl7pPr>
    <a:lvl8pPr indent="3200400" defTabSz="825500" latinLnBrk="0">
      <a:defRPr sz="3000">
        <a:latin typeface="Lucida Grande"/>
        <a:ea typeface="Lucida Grande"/>
        <a:cs typeface="Lucida Grande"/>
        <a:sym typeface="Lucida Grande"/>
      </a:defRPr>
    </a:lvl8pPr>
    <a:lvl9pPr indent="3657600" defTabSz="825500" latinLnBrk="0">
      <a:defRPr sz="30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739900" y="2298700"/>
            <a:ext cx="20904200" cy="4635500"/>
          </a:xfrm>
          <a:prstGeom prst="rect">
            <a:avLst/>
          </a:prstGeom>
        </p:spPr>
        <p:txBody>
          <a:bodyPr anchor="b"/>
          <a:lstStyle/>
          <a:p>
            <a:r>
              <a:t>Texte du titre</a:t>
            </a:r>
          </a:p>
        </p:txBody>
      </p:sp>
      <p:sp>
        <p:nvSpPr>
          <p:cNvPr id="12" name="Texte niveau 1…"/>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87" name="Image"/>
          <p:cNvSpPr>
            <a:spLocks noGrp="1"/>
          </p:cNvSpPr>
          <p:nvPr>
            <p:ph type="pic" sz="quarter" idx="21"/>
          </p:nvPr>
        </p:nvSpPr>
        <p:spPr>
          <a:xfrm>
            <a:off x="15557500" y="2540000"/>
            <a:ext cx="6467475" cy="8623300"/>
          </a:xfrm>
          <a:prstGeom prst="rect">
            <a:avLst/>
          </a:prstGeom>
        </p:spPr>
        <p:txBody>
          <a:bodyPr lIns="91439" tIns="45719" rIns="91439" bIns="45719" anchor="t"/>
          <a:lstStyle/>
          <a:p>
            <a:endParaRPr/>
          </a:p>
        </p:txBody>
      </p:sp>
      <p:sp>
        <p:nvSpPr>
          <p:cNvPr id="88" name="Texte du titre"/>
          <p:cNvSpPr txBox="1">
            <a:spLocks noGrp="1"/>
          </p:cNvSpPr>
          <p:nvPr>
            <p:ph type="title"/>
          </p:nvPr>
        </p:nvSpPr>
        <p:spPr>
          <a:xfrm>
            <a:off x="1739900" y="2146300"/>
            <a:ext cx="12547600" cy="4635500"/>
          </a:xfrm>
          <a:prstGeom prst="rect">
            <a:avLst/>
          </a:prstGeom>
        </p:spPr>
        <p:txBody>
          <a:bodyPr anchor="b"/>
          <a:lstStyle>
            <a:lvl1pPr>
              <a:defRPr sz="9600"/>
            </a:lvl1pPr>
          </a:lstStyle>
          <a:p>
            <a:r>
              <a:t>Texte du titre</a:t>
            </a:r>
          </a:p>
        </p:txBody>
      </p:sp>
      <p:sp>
        <p:nvSpPr>
          <p:cNvPr id="89" name="Texte niveau 1…"/>
          <p:cNvSpPr txBox="1">
            <a:spLocks noGrp="1"/>
          </p:cNvSpPr>
          <p:nvPr>
            <p:ph type="body" sz="quarter" idx="1"/>
          </p:nvPr>
        </p:nvSpPr>
        <p:spPr>
          <a:xfrm>
            <a:off x="1739900" y="6896100"/>
            <a:ext cx="12547600" cy="46355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r>
              <a:t>Texte niveau 1</a:t>
            </a:r>
          </a:p>
          <a:p>
            <a:pPr lvl="1"/>
            <a:r>
              <a:t>Texte niveau 2</a:t>
            </a:r>
          </a:p>
          <a:p>
            <a:pPr lvl="2"/>
            <a:r>
              <a:t>Texte niveau 3</a:t>
            </a:r>
          </a:p>
          <a:p>
            <a:pPr lvl="3"/>
            <a:r>
              <a:t>Texte niveau 4</a:t>
            </a:r>
          </a:p>
          <a:p>
            <a:pPr lvl="4"/>
            <a:r>
              <a:t>Texte niveau 5</a:t>
            </a:r>
          </a:p>
        </p:txBody>
      </p:sp>
      <p:sp>
        <p:nvSpPr>
          <p:cNvPr id="9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Reflet vertical">
    <p:spTree>
      <p:nvGrpSpPr>
        <p:cNvPr id="1" name=""/>
        <p:cNvGrpSpPr/>
        <p:nvPr/>
      </p:nvGrpSpPr>
      <p:grpSpPr>
        <a:xfrm>
          <a:off x="0" y="0"/>
          <a:ext cx="0" cy="0"/>
          <a:chOff x="0" y="0"/>
          <a:chExt cx="0" cy="0"/>
        </a:xfrm>
      </p:grpSpPr>
      <p:sp>
        <p:nvSpPr>
          <p:cNvPr id="97" name="Image"/>
          <p:cNvSpPr>
            <a:spLocks noGrp="1"/>
          </p:cNvSpPr>
          <p:nvPr>
            <p:ph type="pic" sz="quarter" idx="21"/>
          </p:nvPr>
        </p:nvSpPr>
        <p:spPr>
          <a:xfrm>
            <a:off x="15557500" y="2540000"/>
            <a:ext cx="6467475" cy="8623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Texte du titre"/>
          <p:cNvSpPr txBox="1">
            <a:spLocks noGrp="1"/>
          </p:cNvSpPr>
          <p:nvPr>
            <p:ph type="title"/>
          </p:nvPr>
        </p:nvSpPr>
        <p:spPr>
          <a:xfrm>
            <a:off x="1739900" y="2146300"/>
            <a:ext cx="12547600" cy="4635500"/>
          </a:xfrm>
          <a:prstGeom prst="rect">
            <a:avLst/>
          </a:prstGeom>
        </p:spPr>
        <p:txBody>
          <a:bodyPr anchor="b"/>
          <a:lstStyle>
            <a:lvl1pPr>
              <a:defRPr sz="9600"/>
            </a:lvl1pPr>
          </a:lstStyle>
          <a:p>
            <a:r>
              <a:t>Texte du titre</a:t>
            </a:r>
          </a:p>
        </p:txBody>
      </p:sp>
      <p:sp>
        <p:nvSpPr>
          <p:cNvPr id="99" name="Texte niveau 1…"/>
          <p:cNvSpPr txBox="1">
            <a:spLocks noGrp="1"/>
          </p:cNvSpPr>
          <p:nvPr>
            <p:ph type="body" sz="quarter" idx="1"/>
          </p:nvPr>
        </p:nvSpPr>
        <p:spPr>
          <a:xfrm>
            <a:off x="1739900" y="6896100"/>
            <a:ext cx="12547600" cy="46355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r>
              <a:t>Texte niveau 1</a:t>
            </a:r>
          </a:p>
          <a:p>
            <a:pPr lvl="1"/>
            <a:r>
              <a:t>Texte niveau 2</a:t>
            </a:r>
          </a:p>
          <a:p>
            <a:pPr lvl="2"/>
            <a:r>
              <a:t>Texte niveau 3</a:t>
            </a:r>
          </a:p>
          <a:p>
            <a:pPr lvl="3"/>
            <a:r>
              <a:t>Texte niveau 4</a:t>
            </a:r>
          </a:p>
          <a:p>
            <a:pPr lvl="4"/>
            <a:r>
              <a:t>Texte niveau 5</a:t>
            </a:r>
          </a:p>
        </p:txBody>
      </p:sp>
      <p:sp>
        <p:nvSpPr>
          <p:cNvPr id="10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107" name="Image"/>
          <p:cNvSpPr>
            <a:spLocks noGrp="1"/>
          </p:cNvSpPr>
          <p:nvPr>
            <p:ph type="pic" sz="quarter" idx="21"/>
          </p:nvPr>
        </p:nvSpPr>
        <p:spPr>
          <a:xfrm>
            <a:off x="14478000" y="4127500"/>
            <a:ext cx="6076950" cy="8102600"/>
          </a:xfrm>
          <a:prstGeom prst="rect">
            <a:avLst/>
          </a:prstGeom>
        </p:spPr>
        <p:txBody>
          <a:bodyPr lIns="91439" tIns="45719" rIns="91439" bIns="45719" anchor="t"/>
          <a:lstStyle/>
          <a:p>
            <a:endParaRPr/>
          </a:p>
        </p:txBody>
      </p:sp>
      <p:sp>
        <p:nvSpPr>
          <p:cNvPr id="108" name="Texte du titre"/>
          <p:cNvSpPr txBox="1">
            <a:spLocks noGrp="1"/>
          </p:cNvSpPr>
          <p:nvPr>
            <p:ph type="title"/>
          </p:nvPr>
        </p:nvSpPr>
        <p:spPr>
          <a:prstGeom prst="rect">
            <a:avLst/>
          </a:prstGeom>
        </p:spPr>
        <p:txBody>
          <a:bodyPr/>
          <a:lstStyle/>
          <a:p>
            <a:r>
              <a:t>Texte du titre</a:t>
            </a:r>
          </a:p>
        </p:txBody>
      </p:sp>
      <p:sp>
        <p:nvSpPr>
          <p:cNvPr id="109" name="Texte niveau 1…"/>
          <p:cNvSpPr txBox="1">
            <a:spLocks noGrp="1"/>
          </p:cNvSpPr>
          <p:nvPr>
            <p:ph type="body" sz="half" idx="1"/>
          </p:nvPr>
        </p:nvSpPr>
        <p:spPr>
          <a:xfrm>
            <a:off x="1739900" y="3898900"/>
            <a:ext cx="10210800" cy="8547100"/>
          </a:xfrm>
          <a:prstGeom prst="rect">
            <a:avLst/>
          </a:prstGeom>
        </p:spPr>
        <p:txBody>
          <a:bodyPr/>
          <a:lstStyle>
            <a:lvl1pPr marL="1016000" indent="-698500">
              <a:spcBef>
                <a:spcPts val="6900"/>
              </a:spcBef>
              <a:defRPr sz="4200"/>
            </a:lvl1pPr>
            <a:lvl2pPr marL="1460500" indent="-698500">
              <a:spcBef>
                <a:spcPts val="6900"/>
              </a:spcBef>
              <a:defRPr sz="4200"/>
            </a:lvl2pPr>
            <a:lvl3pPr marL="1905000" indent="-698500">
              <a:spcBef>
                <a:spcPts val="6900"/>
              </a:spcBef>
              <a:defRPr sz="4200"/>
            </a:lvl3pPr>
            <a:lvl4pPr marL="2349500" indent="-698500">
              <a:spcBef>
                <a:spcPts val="6900"/>
              </a:spcBef>
              <a:defRPr sz="4200"/>
            </a:lvl4pPr>
            <a:lvl5pPr marL="2794000" indent="-698500">
              <a:spcBef>
                <a:spcPts val="6900"/>
              </a:spcBef>
              <a:defRPr sz="4200"/>
            </a:lvl5pPr>
          </a:lstStyle>
          <a:p>
            <a:r>
              <a:t>Texte niveau 1</a:t>
            </a:r>
          </a:p>
          <a:p>
            <a:pPr lvl="1"/>
            <a:r>
              <a:t>Texte niveau 2</a:t>
            </a:r>
          </a:p>
          <a:p>
            <a:pPr lvl="2"/>
            <a:r>
              <a:t>Texte niveau 3</a:t>
            </a:r>
          </a:p>
          <a:p>
            <a:pPr lvl="3"/>
            <a:r>
              <a:t>Texte niveau 4</a:t>
            </a:r>
          </a:p>
          <a:p>
            <a:pPr lvl="4"/>
            <a:r>
              <a:t>Texte niveau 5</a:t>
            </a:r>
          </a:p>
        </p:txBody>
      </p:sp>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 Gauche">
    <p:spTree>
      <p:nvGrpSpPr>
        <p:cNvPr id="1" name=""/>
        <p:cNvGrpSpPr/>
        <p:nvPr/>
      </p:nvGrpSpPr>
      <p:grpSpPr>
        <a:xfrm>
          <a:off x="0" y="0"/>
          <a:ext cx="0" cy="0"/>
          <a:chOff x="0" y="0"/>
          <a:chExt cx="0" cy="0"/>
        </a:xfrm>
      </p:grpSpPr>
      <p:sp>
        <p:nvSpPr>
          <p:cNvPr id="117" name="Texte du titre"/>
          <p:cNvSpPr txBox="1">
            <a:spLocks noGrp="1"/>
          </p:cNvSpPr>
          <p:nvPr>
            <p:ph type="title"/>
          </p:nvPr>
        </p:nvSpPr>
        <p:spPr>
          <a:prstGeom prst="rect">
            <a:avLst/>
          </a:prstGeom>
        </p:spPr>
        <p:txBody>
          <a:bodyPr/>
          <a:lstStyle/>
          <a:p>
            <a:r>
              <a:t>Texte du titre</a:t>
            </a:r>
          </a:p>
        </p:txBody>
      </p:sp>
      <p:sp>
        <p:nvSpPr>
          <p:cNvPr id="118" name="Texte niveau 1…"/>
          <p:cNvSpPr txBox="1">
            <a:spLocks noGrp="1"/>
          </p:cNvSpPr>
          <p:nvPr>
            <p:ph type="body" sz="half" idx="1"/>
          </p:nvPr>
        </p:nvSpPr>
        <p:spPr>
          <a:xfrm>
            <a:off x="1739900" y="3898900"/>
            <a:ext cx="10210800" cy="8547100"/>
          </a:xfrm>
          <a:prstGeom prst="rect">
            <a:avLst/>
          </a:prstGeom>
        </p:spPr>
        <p:txBody>
          <a:bodyPr/>
          <a:lstStyle>
            <a:lvl1pPr marL="1016000" indent="-698500">
              <a:spcBef>
                <a:spcPts val="6900"/>
              </a:spcBef>
              <a:defRPr sz="4200"/>
            </a:lvl1pPr>
            <a:lvl2pPr marL="1460500" indent="-698500">
              <a:spcBef>
                <a:spcPts val="6900"/>
              </a:spcBef>
              <a:defRPr sz="4200"/>
            </a:lvl2pPr>
            <a:lvl3pPr marL="1905000" indent="-698500">
              <a:spcBef>
                <a:spcPts val="6900"/>
              </a:spcBef>
              <a:defRPr sz="4200"/>
            </a:lvl3pPr>
            <a:lvl4pPr marL="2349500" indent="-698500">
              <a:spcBef>
                <a:spcPts val="6900"/>
              </a:spcBef>
              <a:defRPr sz="4200"/>
            </a:lvl4pPr>
            <a:lvl5pPr marL="2794000" indent="-698500">
              <a:spcBef>
                <a:spcPts val="6900"/>
              </a:spcBef>
              <a:defRPr sz="4200"/>
            </a:lvl5pPr>
          </a:lstStyle>
          <a:p>
            <a:r>
              <a:t>Texte niveau 1</a:t>
            </a:r>
          </a:p>
          <a:p>
            <a:pPr lvl="1"/>
            <a:r>
              <a:t>Texte niveau 2</a:t>
            </a:r>
          </a:p>
          <a:p>
            <a:pPr lvl="2"/>
            <a:r>
              <a:t>Texte niveau 3</a:t>
            </a:r>
          </a:p>
          <a:p>
            <a:pPr lvl="3"/>
            <a:r>
              <a:t>Texte niveau 4</a:t>
            </a:r>
          </a:p>
          <a:p>
            <a:pPr lvl="4"/>
            <a:r>
              <a:t>Texte niveau 5</a:t>
            </a:r>
          </a:p>
        </p:txBody>
      </p:sp>
      <p:sp>
        <p:nvSpPr>
          <p:cNvPr id="11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26" name="Texte du titre"/>
          <p:cNvSpPr txBox="1">
            <a:spLocks noGrp="1"/>
          </p:cNvSpPr>
          <p:nvPr>
            <p:ph type="title"/>
          </p:nvPr>
        </p:nvSpPr>
        <p:spPr>
          <a:prstGeom prst="rect">
            <a:avLst/>
          </a:prstGeom>
        </p:spPr>
        <p:txBody>
          <a:bodyPr/>
          <a:lstStyle/>
          <a:p>
            <a:r>
              <a:t>Texte du titre</a:t>
            </a:r>
          </a:p>
        </p:txBody>
      </p:sp>
      <p:sp>
        <p:nvSpPr>
          <p:cNvPr id="127" name="Texte niveau 1…"/>
          <p:cNvSpPr txBox="1">
            <a:spLocks noGrp="1"/>
          </p:cNvSpPr>
          <p:nvPr>
            <p:ph type="body" sz="half" idx="1"/>
          </p:nvPr>
        </p:nvSpPr>
        <p:spPr>
          <a:xfrm>
            <a:off x="13284200" y="3898900"/>
            <a:ext cx="9359900" cy="8547100"/>
          </a:xfrm>
          <a:prstGeom prst="rect">
            <a:avLst/>
          </a:prstGeom>
        </p:spPr>
        <p:txBody>
          <a:bodyPr/>
          <a:lstStyle>
            <a:lvl1pPr marL="1016000" indent="-698500">
              <a:spcBef>
                <a:spcPts val="6900"/>
              </a:spcBef>
              <a:defRPr sz="4200"/>
            </a:lvl1pPr>
            <a:lvl2pPr marL="1460500" indent="-698500">
              <a:spcBef>
                <a:spcPts val="6900"/>
              </a:spcBef>
              <a:defRPr sz="4200"/>
            </a:lvl2pPr>
            <a:lvl3pPr marL="1905000" indent="-698500">
              <a:spcBef>
                <a:spcPts val="6900"/>
              </a:spcBef>
              <a:defRPr sz="4200"/>
            </a:lvl3pPr>
            <a:lvl4pPr marL="2349500" indent="-698500">
              <a:spcBef>
                <a:spcPts val="6900"/>
              </a:spcBef>
              <a:defRPr sz="4200"/>
            </a:lvl4pPr>
            <a:lvl5pPr marL="2794000" indent="-698500">
              <a:spcBef>
                <a:spcPts val="6900"/>
              </a:spcBef>
              <a:defRPr sz="4200"/>
            </a:lvl5pPr>
          </a:lstStyle>
          <a:p>
            <a:r>
              <a:t>Texte niveau 1</a:t>
            </a:r>
          </a:p>
          <a:p>
            <a:pPr lvl="1"/>
            <a:r>
              <a:t>Texte niveau 2</a:t>
            </a:r>
          </a:p>
          <a:p>
            <a:pPr lvl="2"/>
            <a:r>
              <a:t>Texte niveau 3</a:t>
            </a:r>
          </a:p>
          <a:p>
            <a:pPr lvl="3"/>
            <a:r>
              <a:t>Texte niveau 4</a:t>
            </a:r>
          </a:p>
          <a:p>
            <a:pPr lvl="4"/>
            <a:r>
              <a:t>Texte niveau 5</a:t>
            </a:r>
          </a:p>
        </p:txBody>
      </p:sp>
      <p:sp>
        <p:nvSpPr>
          <p:cNvPr id="12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 2 colonnes">
    <p:spTree>
      <p:nvGrpSpPr>
        <p:cNvPr id="1" name=""/>
        <p:cNvGrpSpPr/>
        <p:nvPr/>
      </p:nvGrpSpPr>
      <p:grpSpPr>
        <a:xfrm>
          <a:off x="0" y="0"/>
          <a:ext cx="0" cy="0"/>
          <a:chOff x="0" y="0"/>
          <a:chExt cx="0" cy="0"/>
        </a:xfrm>
      </p:grpSpPr>
      <p:sp>
        <p:nvSpPr>
          <p:cNvPr id="29" name="Texte du titre"/>
          <p:cNvSpPr txBox="1">
            <a:spLocks noGrp="1"/>
          </p:cNvSpPr>
          <p:nvPr>
            <p:ph type="title"/>
          </p:nvPr>
        </p:nvSpPr>
        <p:spPr>
          <a:prstGeom prst="rect">
            <a:avLst/>
          </a:prstGeom>
        </p:spPr>
        <p:txBody>
          <a:bodyPr/>
          <a:lstStyle/>
          <a:p>
            <a:r>
              <a:t>Texte du titre</a:t>
            </a:r>
          </a:p>
        </p:txBody>
      </p:sp>
      <p:sp>
        <p:nvSpPr>
          <p:cNvPr id="30" name="Texte niveau 1…"/>
          <p:cNvSpPr txBox="1">
            <a:spLocks noGrp="1"/>
          </p:cNvSpPr>
          <p:nvPr>
            <p:ph type="body" idx="1"/>
          </p:nvPr>
        </p:nvSpPr>
        <p:spPr>
          <a:prstGeom prst="rect">
            <a:avLst/>
          </a:prstGeom>
        </p:spPr>
        <p:txBody>
          <a:bodyPr numCol="2" spcCol="1045210" anchor="t"/>
          <a:lstStyle>
            <a:lvl1pPr marL="1016000" indent="-698500">
              <a:defRPr sz="4200"/>
            </a:lvl1pPr>
            <a:lvl2pPr marL="1460500" indent="-698500">
              <a:defRPr sz="4200"/>
            </a:lvl2pPr>
            <a:lvl3pPr marL="1905000" indent="-698500">
              <a:defRPr sz="4200"/>
            </a:lvl3pPr>
            <a:lvl4pPr marL="2349500" indent="-698500">
              <a:defRPr sz="4200"/>
            </a:lvl4pPr>
            <a:lvl5pPr marL="2794000" indent="-698500">
              <a:defRPr sz="4200"/>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38" name="Texte niveau 1…"/>
          <p:cNvSpPr txBox="1">
            <a:spLocks noGrp="1"/>
          </p:cNvSpPr>
          <p:nvPr>
            <p:ph type="body" idx="1"/>
          </p:nvPr>
        </p:nvSpPr>
        <p:spPr>
          <a:xfrm>
            <a:off x="1739900" y="1778000"/>
            <a:ext cx="20904200" cy="10147300"/>
          </a:xfrm>
          <a:prstGeom prst="rect">
            <a:avLst/>
          </a:prstGeom>
        </p:spPr>
        <p:txBody>
          <a:bodyPr/>
          <a:lstStyle>
            <a:lvl1pPr>
              <a:spcBef>
                <a:spcPts val="7300"/>
              </a:spcBef>
            </a:lvl1pPr>
            <a:lvl2pPr>
              <a:spcBef>
                <a:spcPts val="7300"/>
              </a:spcBef>
            </a:lvl2pPr>
            <a:lvl3pPr>
              <a:spcBef>
                <a:spcPts val="7300"/>
              </a:spcBef>
            </a:lvl3pPr>
            <a:lvl4pPr>
              <a:spcBef>
                <a:spcPts val="7300"/>
              </a:spcBef>
            </a:lvl4pPr>
            <a:lvl5pPr>
              <a:spcBef>
                <a:spcPts val="7300"/>
              </a:spcBef>
            </a:lvl5pPr>
          </a:lstStyle>
          <a:p>
            <a:r>
              <a:t>Texte niveau 1</a:t>
            </a:r>
          </a:p>
          <a:p>
            <a:pPr lvl="1"/>
            <a:r>
              <a:t>Texte niveau 2</a:t>
            </a:r>
          </a:p>
          <a:p>
            <a:pPr lvl="2"/>
            <a:r>
              <a:t>Texte niveau 3</a:t>
            </a:r>
          </a:p>
          <a:p>
            <a:pPr lvl="3"/>
            <a:r>
              <a:t>Texte niveau 4</a:t>
            </a:r>
          </a:p>
          <a:p>
            <a:pPr lvl="4"/>
            <a:r>
              <a:t>Texte niveau 5</a:t>
            </a:r>
          </a:p>
        </p:txBody>
      </p:sp>
      <p:sp>
        <p:nvSpPr>
          <p:cNvPr id="3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4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53" name="Texte du titre"/>
          <p:cNvSpPr txBox="1">
            <a:spLocks noGrp="1"/>
          </p:cNvSpPr>
          <p:nvPr>
            <p:ph type="title"/>
          </p:nvPr>
        </p:nvSpPr>
        <p:spPr>
          <a:xfrm>
            <a:off x="2489200" y="355600"/>
            <a:ext cx="19405600" cy="3441700"/>
          </a:xfrm>
          <a:prstGeom prst="rect">
            <a:avLst/>
          </a:prstGeom>
        </p:spPr>
        <p:txBody>
          <a:bodyPr/>
          <a:lstStyle/>
          <a:p>
            <a:r>
              <a:t>Texte du titre</a:t>
            </a:r>
          </a:p>
        </p:txBody>
      </p:sp>
      <p:sp>
        <p:nvSpPr>
          <p:cNvPr id="5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61" name="Texte du titre"/>
          <p:cNvSpPr txBox="1">
            <a:spLocks noGrp="1"/>
          </p:cNvSpPr>
          <p:nvPr>
            <p:ph type="title"/>
          </p:nvPr>
        </p:nvSpPr>
        <p:spPr>
          <a:xfrm>
            <a:off x="1739900" y="4178300"/>
            <a:ext cx="20904200" cy="5359400"/>
          </a:xfrm>
          <a:prstGeom prst="rect">
            <a:avLst/>
          </a:prstGeom>
        </p:spPr>
        <p:txBody>
          <a:bodyPr/>
          <a:lstStyle/>
          <a:p>
            <a:r>
              <a:t>Texte du titre</a:t>
            </a:r>
          </a:p>
        </p:txBody>
      </p:sp>
      <p:sp>
        <p:nvSpPr>
          <p:cNvPr id="6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69" name="Image"/>
          <p:cNvSpPr>
            <a:spLocks noGrp="1"/>
          </p:cNvSpPr>
          <p:nvPr>
            <p:ph type="pic" sz="half" idx="21"/>
          </p:nvPr>
        </p:nvSpPr>
        <p:spPr>
          <a:xfrm>
            <a:off x="6388100" y="2298700"/>
            <a:ext cx="11607801" cy="6529388"/>
          </a:xfrm>
          <a:prstGeom prst="rect">
            <a:avLst/>
          </a:prstGeom>
        </p:spPr>
        <p:txBody>
          <a:bodyPr lIns="91439" tIns="45719" rIns="91439" bIns="45719" anchor="t"/>
          <a:lstStyle/>
          <a:p>
            <a:endParaRPr/>
          </a:p>
        </p:txBody>
      </p:sp>
      <p:sp>
        <p:nvSpPr>
          <p:cNvPr id="70" name="Texte du titre"/>
          <p:cNvSpPr txBox="1">
            <a:spLocks noGrp="1"/>
          </p:cNvSpPr>
          <p:nvPr>
            <p:ph type="title"/>
          </p:nvPr>
        </p:nvSpPr>
        <p:spPr>
          <a:xfrm>
            <a:off x="1739900" y="10363200"/>
            <a:ext cx="20904200" cy="2387600"/>
          </a:xfrm>
          <a:prstGeom prst="rect">
            <a:avLst/>
          </a:prstGeom>
        </p:spPr>
        <p:txBody>
          <a:bodyPr/>
          <a:lstStyle/>
          <a:p>
            <a:r>
              <a:t>Texte du titre</a:t>
            </a:r>
          </a:p>
        </p:txBody>
      </p:sp>
      <p:sp>
        <p:nvSpPr>
          <p:cNvPr id="7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Reflet horizontal">
    <p:spTree>
      <p:nvGrpSpPr>
        <p:cNvPr id="1" name=""/>
        <p:cNvGrpSpPr/>
        <p:nvPr/>
      </p:nvGrpSpPr>
      <p:grpSpPr>
        <a:xfrm>
          <a:off x="0" y="0"/>
          <a:ext cx="0" cy="0"/>
          <a:chOff x="0" y="0"/>
          <a:chExt cx="0" cy="0"/>
        </a:xfrm>
      </p:grpSpPr>
      <p:sp>
        <p:nvSpPr>
          <p:cNvPr id="78" name="Image"/>
          <p:cNvSpPr>
            <a:spLocks noGrp="1"/>
          </p:cNvSpPr>
          <p:nvPr>
            <p:ph type="pic" sz="half" idx="21"/>
          </p:nvPr>
        </p:nvSpPr>
        <p:spPr>
          <a:xfrm>
            <a:off x="6388100" y="2298700"/>
            <a:ext cx="11607801" cy="6529389"/>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Texte du titre"/>
          <p:cNvSpPr txBox="1">
            <a:spLocks noGrp="1"/>
          </p:cNvSpPr>
          <p:nvPr>
            <p:ph type="title"/>
          </p:nvPr>
        </p:nvSpPr>
        <p:spPr>
          <a:xfrm>
            <a:off x="1739900" y="10363200"/>
            <a:ext cx="20904200" cy="2387600"/>
          </a:xfrm>
          <a:prstGeom prst="rect">
            <a:avLst/>
          </a:prstGeom>
        </p:spPr>
        <p:txBody>
          <a:bodyPr/>
          <a:lstStyle/>
          <a:p>
            <a:r>
              <a:t>Texte du titre</a:t>
            </a:r>
          </a:p>
        </p:txBody>
      </p:sp>
      <p:sp>
        <p:nvSpPr>
          <p:cNvPr id="8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Texte du titre</a:t>
            </a:r>
          </a:p>
        </p:txBody>
      </p:sp>
      <p:sp>
        <p:nvSpPr>
          <p:cNvPr id="3" name="Texte niveau 1…"/>
          <p:cNvSpPr txBox="1">
            <a:spLocks noGrp="1"/>
          </p:cNvSpPr>
          <p:nvPr>
            <p:ph type="body" idx="1"/>
          </p:nvPr>
        </p:nvSpPr>
        <p:spPr>
          <a:xfrm>
            <a:off x="1739900" y="3898900"/>
            <a:ext cx="20904200" cy="8547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nchor="b">
            <a:spAutoFit/>
          </a:bodyPr>
          <a:lstStyle>
            <a:lvl1pPr>
              <a:defRPr sz="2400">
                <a:latin typeface="+mn-lt"/>
                <a:ea typeface="+mn-ea"/>
                <a:cs typeface="+mn-cs"/>
                <a:sym typeface="Gill Sans"/>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1pPr>
      <a:lvl2pPr marL="0" marR="0" indent="4572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2pPr>
      <a:lvl3pPr marL="0" marR="0" indent="9144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3pPr>
      <a:lvl4pPr marL="0" marR="0" indent="13716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4pPr>
      <a:lvl5pPr marL="0" marR="0" indent="18288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5pPr>
      <a:lvl6pPr marL="0" marR="0" indent="22860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6pPr>
      <a:lvl7pPr marL="0" marR="0" indent="27432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7pPr>
      <a:lvl8pPr marL="0" marR="0" indent="32004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8pPr>
      <a:lvl9pPr marL="0" marR="0" indent="3657600" algn="ctr" defTabSz="825500" rtl="0" latinLnBrk="0">
        <a:lnSpc>
          <a:spcPct val="100000"/>
        </a:lnSpc>
        <a:spcBef>
          <a:spcPts val="0"/>
        </a:spcBef>
        <a:spcAft>
          <a:spcPts val="0"/>
        </a:spcAft>
        <a:buClrTx/>
        <a:buSzTx/>
        <a:buFontTx/>
        <a:buNone/>
        <a:tabLst/>
        <a:defRPr sz="11600" b="0" i="0" u="none" strike="noStrike" cap="none" spc="0" baseline="0">
          <a:solidFill>
            <a:srgbClr val="000000"/>
          </a:solidFill>
          <a:uFillTx/>
          <a:latin typeface="+mn-lt"/>
          <a:ea typeface="+mn-ea"/>
          <a:cs typeface="+mn-cs"/>
          <a:sym typeface="Gill Sans"/>
        </a:defRPr>
      </a:lvl9pPr>
    </p:titleStyle>
    <p:bodyStyle>
      <a:lvl1pPr marL="11176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1pPr>
      <a:lvl2pPr marL="15621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2pPr>
      <a:lvl3pPr marL="20066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3pPr>
      <a:lvl4pPr marL="24511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4pPr>
      <a:lvl5pPr marL="28956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5pPr>
      <a:lvl6pPr marL="32512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6pPr>
      <a:lvl7pPr marL="36068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7pPr>
      <a:lvl8pPr marL="39624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8pPr>
      <a:lvl9pPr marL="4318000" marR="0" indent="-800100" algn="l" defTabSz="825500" latinLnBrk="0">
        <a:lnSpc>
          <a:spcPct val="100000"/>
        </a:lnSpc>
        <a:spcBef>
          <a:spcPts val="5200"/>
        </a:spcBef>
        <a:spcAft>
          <a:spcPts val="0"/>
        </a:spcAft>
        <a:buClrTx/>
        <a:buSzPct val="171000"/>
        <a:buFontTx/>
        <a:buChar char="•"/>
        <a:tabLst/>
        <a:defRPr sz="5600" b="0" i="0" u="none" strike="noStrike" cap="none" spc="0" baseline="0">
          <a:solidFill>
            <a:srgbClr val="00000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D CYLINDRES CROISÉS A RETOURNEMENT"/>
          <p:cNvSpPr/>
          <p:nvPr/>
        </p:nvSpPr>
        <p:spPr>
          <a:xfrm>
            <a:off x="4318000" y="3016250"/>
            <a:ext cx="15748000" cy="2857500"/>
          </a:xfrm>
          <a:prstGeom prst="rect">
            <a:avLst/>
          </a:prstGeom>
          <a:solidFill>
            <a:srgbClr val="76D6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360000">
              <a:spcBef>
                <a:spcPts val="600"/>
              </a:spcBef>
              <a:defRPr sz="9600" b="1" u="sng"/>
            </a:lvl1pPr>
          </a:lstStyle>
          <a:p>
            <a:pPr>
              <a:defRPr u="none"/>
            </a:pPr>
            <a:r>
              <a:rPr u="sng"/>
              <a:t>TD CYLINDRES CROISÉS A RETOURNEMENT</a:t>
            </a:r>
          </a:p>
        </p:txBody>
      </p:sp>
      <p:sp>
        <p:nvSpPr>
          <p:cNvPr id="138" name="Quazzo Jean-Noël"/>
          <p:cNvSpPr/>
          <p:nvPr/>
        </p:nvSpPr>
        <p:spPr>
          <a:xfrm>
            <a:off x="16806164" y="9594850"/>
            <a:ext cx="5336668" cy="165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atin typeface="Zapfino"/>
                <a:ea typeface="Zapfino"/>
                <a:cs typeface="Zapfino"/>
                <a:sym typeface="Zapfino"/>
              </a:defRPr>
            </a:lvl1pPr>
          </a:lstStyle>
          <a:p>
            <a:r>
              <a:t>Quazzo Jean-Noël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Dportée totale p2 :"/>
          <p:cNvSpPr/>
          <p:nvPr/>
        </p:nvSpPr>
        <p:spPr>
          <a:xfrm>
            <a:off x="508000" y="698500"/>
            <a:ext cx="4127972"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u="sng"/>
            </a:lvl1pPr>
          </a:lstStyle>
          <a:p>
            <a:r>
              <a:t>Dportée totale p2 :</a:t>
            </a:r>
          </a:p>
        </p:txBody>
      </p:sp>
      <p:sp>
        <p:nvSpPr>
          <p:cNvPr id="315" name="La sphère et le cylindre sont identiques à la compensation portée en P1, l’axe est symétrique par rapport au manche."/>
          <p:cNvSpPr/>
          <p:nvPr/>
        </p:nvSpPr>
        <p:spPr>
          <a:xfrm>
            <a:off x="5448535" y="711200"/>
            <a:ext cx="18135601"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600" b="1"/>
            </a:lvl1pPr>
          </a:lstStyle>
          <a:p>
            <a:r>
              <a:t>La sphère et le cylindre sont identiques à la compensation portée en P1, l’axe est symétrique par rapport au manche.</a:t>
            </a:r>
          </a:p>
        </p:txBody>
      </p:sp>
      <p:sp>
        <p:nvSpPr>
          <p:cNvPr id="316" name="Dportée totale p2 =+1,82 (-0,7)2,5°"/>
          <p:cNvSpPr/>
          <p:nvPr/>
        </p:nvSpPr>
        <p:spPr>
          <a:xfrm>
            <a:off x="13699157" y="10287000"/>
            <a:ext cx="7164513"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Dportée totale p2 =+1,82 (-0,7)</a:t>
            </a:r>
            <a:r>
              <a:rPr baseline="-5999"/>
              <a:t>2,5°</a:t>
            </a:r>
          </a:p>
        </p:txBody>
      </p:sp>
      <p:sp>
        <p:nvSpPr>
          <p:cNvPr id="317" name="Cercle"/>
          <p:cNvSpPr/>
          <p:nvPr/>
        </p:nvSpPr>
        <p:spPr>
          <a:xfrm>
            <a:off x="5600700" y="4572000"/>
            <a:ext cx="6032500" cy="6032500"/>
          </a:xfrm>
          <a:prstGeom prst="ellipse">
            <a:avLst/>
          </a:prstGeom>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18" name="Ligne"/>
          <p:cNvSpPr/>
          <p:nvPr/>
        </p:nvSpPr>
        <p:spPr>
          <a:xfrm flipV="1">
            <a:off x="5798500" y="4825997"/>
            <a:ext cx="8641400" cy="3911804"/>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19" name="25°"/>
          <p:cNvSpPr/>
          <p:nvPr/>
        </p:nvSpPr>
        <p:spPr>
          <a:xfrm>
            <a:off x="14672059" y="4210050"/>
            <a:ext cx="805682"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25°</a:t>
            </a:r>
          </a:p>
        </p:txBody>
      </p:sp>
      <p:sp>
        <p:nvSpPr>
          <p:cNvPr id="320" name="P1 70°"/>
          <p:cNvSpPr/>
          <p:nvPr/>
        </p:nvSpPr>
        <p:spPr>
          <a:xfrm>
            <a:off x="9635318" y="2895600"/>
            <a:ext cx="1491929"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solidFill>
                  <a:srgbClr val="3A88FE"/>
                </a:solidFill>
              </a:defRPr>
            </a:lvl1pPr>
          </a:lstStyle>
          <a:p>
            <a:r>
              <a:t>P1 70°</a:t>
            </a:r>
          </a:p>
        </p:txBody>
      </p:sp>
      <p:sp>
        <p:nvSpPr>
          <p:cNvPr id="321" name="Ligne"/>
          <p:cNvSpPr/>
          <p:nvPr/>
        </p:nvSpPr>
        <p:spPr>
          <a:xfrm flipV="1">
            <a:off x="7532999" y="4093399"/>
            <a:ext cx="2375402" cy="6517401"/>
          </a:xfrm>
          <a:prstGeom prst="line">
            <a:avLst/>
          </a:prstGeom>
          <a:ln w="38100">
            <a:solidFill>
              <a:srgbClr val="0061FF"/>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22" name="Ligne"/>
          <p:cNvSpPr/>
          <p:nvPr/>
        </p:nvSpPr>
        <p:spPr>
          <a:xfrm>
            <a:off x="5450256" y="6259964"/>
            <a:ext cx="6530543" cy="2294437"/>
          </a:xfrm>
          <a:prstGeom prst="line">
            <a:avLst/>
          </a:prstGeom>
          <a:ln w="38100">
            <a:solidFill>
              <a:srgbClr val="FF4013"/>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23" name="P2 160°"/>
          <p:cNvSpPr/>
          <p:nvPr/>
        </p:nvSpPr>
        <p:spPr>
          <a:xfrm>
            <a:off x="12407763" y="8661400"/>
            <a:ext cx="1746201"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solidFill>
                  <a:srgbClr val="FF4013"/>
                </a:solidFill>
              </a:defRPr>
            </a:lvl1pPr>
          </a:lstStyle>
          <a:p>
            <a:r>
              <a:t>P2 160°</a:t>
            </a:r>
          </a:p>
        </p:txBody>
      </p:sp>
      <p:grpSp>
        <p:nvGrpSpPr>
          <p:cNvPr id="327" name="Grouper"/>
          <p:cNvGrpSpPr/>
          <p:nvPr/>
        </p:nvGrpSpPr>
        <p:grpSpPr>
          <a:xfrm>
            <a:off x="6607193" y="2731628"/>
            <a:ext cx="11293854" cy="6996183"/>
            <a:chOff x="0" y="1128"/>
            <a:chExt cx="11293853" cy="6996181"/>
          </a:xfrm>
        </p:grpSpPr>
        <p:sp>
          <p:nvSpPr>
            <p:cNvPr id="324" name="Ligne"/>
            <p:cNvSpPr/>
            <p:nvPr/>
          </p:nvSpPr>
          <p:spPr>
            <a:xfrm flipV="1">
              <a:off x="-1" y="1109500"/>
              <a:ext cx="5488809" cy="5887811"/>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25" name="C résultant P1 axe à 47,5°"/>
            <p:cNvSpPr/>
            <p:nvPr/>
          </p:nvSpPr>
          <p:spPr>
            <a:xfrm>
              <a:off x="5634440" y="1128"/>
              <a:ext cx="5659414"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C résultant P1 axe à 47,5°</a:t>
              </a:r>
            </a:p>
          </p:txBody>
        </p:sp>
        <p:sp>
          <p:nvSpPr>
            <p:cNvPr id="326" name="Ligne"/>
            <p:cNvSpPr/>
            <p:nvPr/>
          </p:nvSpPr>
          <p:spPr>
            <a:xfrm>
              <a:off x="4989607" y="1605771"/>
              <a:ext cx="1061572" cy="1385329"/>
            </a:xfrm>
            <a:custGeom>
              <a:avLst/>
              <a:gdLst/>
              <a:ahLst/>
              <a:cxnLst>
                <a:cxn ang="0">
                  <a:pos x="wd2" y="hd2"/>
                </a:cxn>
                <a:cxn ang="5400000">
                  <a:pos x="wd2" y="hd2"/>
                </a:cxn>
                <a:cxn ang="10800000">
                  <a:pos x="wd2" y="hd2"/>
                </a:cxn>
                <a:cxn ang="16200000">
                  <a:pos x="wd2" y="hd2"/>
                </a:cxn>
              </a:cxnLst>
              <a:rect l="0" t="0" r="r" b="b"/>
              <a:pathLst>
                <a:path w="13887" h="20507" extrusionOk="0">
                  <a:moveTo>
                    <a:pt x="11553" y="20507"/>
                  </a:moveTo>
                  <a:cubicBezTo>
                    <a:pt x="11553" y="20507"/>
                    <a:pt x="21600" y="-1093"/>
                    <a:pt x="0" y="44"/>
                  </a:cubicBezTo>
                </a:path>
              </a:pathLst>
            </a:cu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sp>
        <p:nvSpPr>
          <p:cNvPr id="328" name="22,5°"/>
          <p:cNvSpPr/>
          <p:nvPr/>
        </p:nvSpPr>
        <p:spPr>
          <a:xfrm>
            <a:off x="12788751" y="3771900"/>
            <a:ext cx="1186979"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22,5°</a:t>
            </a:r>
          </a:p>
        </p:txBody>
      </p:sp>
      <p:grpSp>
        <p:nvGrpSpPr>
          <p:cNvPr id="333" name="Grouper"/>
          <p:cNvGrpSpPr/>
          <p:nvPr/>
        </p:nvGrpSpPr>
        <p:grpSpPr>
          <a:xfrm>
            <a:off x="5666702" y="5649562"/>
            <a:ext cx="16503071" cy="2007410"/>
            <a:chOff x="0" y="977849"/>
            <a:chExt cx="16503069" cy="2007408"/>
          </a:xfrm>
        </p:grpSpPr>
        <p:sp>
          <p:nvSpPr>
            <p:cNvPr id="329" name="Ligne"/>
            <p:cNvSpPr/>
            <p:nvPr/>
          </p:nvSpPr>
          <p:spPr>
            <a:xfrm flipV="1">
              <a:off x="0" y="2700744"/>
              <a:ext cx="8049204" cy="60327"/>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30" name="C résultant symétrique P2 axe à 2,5°"/>
            <p:cNvSpPr/>
            <p:nvPr/>
          </p:nvSpPr>
          <p:spPr>
            <a:xfrm>
              <a:off x="8531537" y="2365215"/>
              <a:ext cx="7971533"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C résultant symétrique P2 axe à 2,5°</a:t>
              </a:r>
            </a:p>
          </p:txBody>
        </p:sp>
        <p:sp>
          <p:nvSpPr>
            <p:cNvPr id="331" name="Ligne"/>
            <p:cNvSpPr/>
            <p:nvPr/>
          </p:nvSpPr>
          <p:spPr>
            <a:xfrm rot="8634166" flipH="1">
              <a:off x="6423697" y="1157587"/>
              <a:ext cx="1061572" cy="1385329"/>
            </a:xfrm>
            <a:custGeom>
              <a:avLst/>
              <a:gdLst/>
              <a:ahLst/>
              <a:cxnLst>
                <a:cxn ang="0">
                  <a:pos x="wd2" y="hd2"/>
                </a:cxn>
                <a:cxn ang="5400000">
                  <a:pos x="wd2" y="hd2"/>
                </a:cxn>
                <a:cxn ang="10800000">
                  <a:pos x="wd2" y="hd2"/>
                </a:cxn>
                <a:cxn ang="16200000">
                  <a:pos x="wd2" y="hd2"/>
                </a:cxn>
              </a:cxnLst>
              <a:rect l="0" t="0" r="r" b="b"/>
              <a:pathLst>
                <a:path w="13887" h="20507" extrusionOk="0">
                  <a:moveTo>
                    <a:pt x="11553" y="20507"/>
                  </a:moveTo>
                  <a:cubicBezTo>
                    <a:pt x="11553" y="20507"/>
                    <a:pt x="21600" y="-1093"/>
                    <a:pt x="0" y="44"/>
                  </a:cubicBezTo>
                </a:path>
              </a:pathLst>
            </a:cu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332" name="22,5°"/>
            <p:cNvSpPr/>
            <p:nvPr/>
          </p:nvSpPr>
          <p:spPr>
            <a:xfrm>
              <a:off x="7909597" y="1196815"/>
              <a:ext cx="1186980"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22,5°</a:t>
              </a:r>
            </a:p>
          </p:txBody>
        </p:sp>
      </p:grpSp>
      <p:sp>
        <p:nvSpPr>
          <p:cNvPr id="334" name="On va ensuite comparer l’erreur d’axe pour ces 2 compensations identiques à l’axe près, par rapport à sa compensation parfaite"/>
          <p:cNvSpPr/>
          <p:nvPr/>
        </p:nvSpPr>
        <p:spPr>
          <a:xfrm>
            <a:off x="800955" y="11925300"/>
            <a:ext cx="17741901"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600" b="1"/>
            </a:lvl1pPr>
          </a:lstStyle>
          <a:p>
            <a:r>
              <a:t>On va ensuite comparer l’erreur d’axe pour ces 2 compensations identiques à l’axe près, par rapport à sa compensation parfaite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4" animBg="1" advAuto="0"/>
      <p:bldP spid="327" grpId="1" animBg="1" advAuto="0"/>
      <p:bldP spid="328" grpId="2" animBg="1" advAuto="0"/>
      <p:bldP spid="333" grpId="3" animBg="1" advAuto="0"/>
      <p:bldP spid="334"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6" name="Tableau 1"/>
          <p:cNvGraphicFramePr/>
          <p:nvPr/>
        </p:nvGraphicFramePr>
        <p:xfrm>
          <a:off x="520698" y="469900"/>
          <a:ext cx="22910801" cy="11976098"/>
        </p:xfrm>
        <a:graphic>
          <a:graphicData uri="http://schemas.openxmlformats.org/drawingml/2006/table">
            <a:tbl>
              <a:tblPr firstRow="1">
                <a:tableStyleId>{8F44A2F1-9E1F-4B54-A3A2-5F16C0AD49E2}</a:tableStyleId>
              </a:tblPr>
              <a:tblGrid>
                <a:gridCol w="7636933">
                  <a:extLst>
                    <a:ext uri="{9D8B030D-6E8A-4147-A177-3AD203B41FA5}">
                      <a16:colId xmlns:a16="http://schemas.microsoft.com/office/drawing/2014/main" val="20000"/>
                    </a:ext>
                  </a:extLst>
                </a:gridCol>
                <a:gridCol w="7636934">
                  <a:extLst>
                    <a:ext uri="{9D8B030D-6E8A-4147-A177-3AD203B41FA5}">
                      <a16:colId xmlns:a16="http://schemas.microsoft.com/office/drawing/2014/main" val="20001"/>
                    </a:ext>
                  </a:extLst>
                </a:gridCol>
                <a:gridCol w="7636934">
                  <a:extLst>
                    <a:ext uri="{9D8B030D-6E8A-4147-A177-3AD203B41FA5}">
                      <a16:colId xmlns:a16="http://schemas.microsoft.com/office/drawing/2014/main" val="20002"/>
                    </a:ext>
                  </a:extLst>
                </a:gridCol>
              </a:tblGrid>
              <a:tr h="1835623">
                <a:tc>
                  <a:txBody>
                    <a:bodyPr/>
                    <a:lstStyle/>
                    <a:p>
                      <a:pPr defTabSz="360000">
                        <a:spcBef>
                          <a:spcPts val="600"/>
                        </a:spcBef>
                        <a:defRPr sz="3600" b="1">
                          <a:solidFill>
                            <a:srgbClr val="000000"/>
                          </a:solidFill>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360000">
                        <a:spcBef>
                          <a:spcPts val="600"/>
                        </a:spcBef>
                        <a:defRPr sz="1800">
                          <a:solidFill>
                            <a:srgbClr val="000000"/>
                          </a:solidFill>
                        </a:defRPr>
                      </a:pPr>
                      <a:r>
                        <a:rPr sz="3600" b="1">
                          <a:latin typeface="Helvetica"/>
                          <a:ea typeface="Helvetica"/>
                          <a:cs typeface="Helvetica"/>
                          <a:sym typeface="Helvetica"/>
                        </a:rPr>
                        <a:t>POSITION 1</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a:txBody>
                    <a:bodyPr/>
                    <a:lstStyle/>
                    <a:p>
                      <a:pPr defTabSz="360000">
                        <a:spcBef>
                          <a:spcPts val="600"/>
                        </a:spcBef>
                        <a:defRPr sz="1800">
                          <a:solidFill>
                            <a:srgbClr val="000000"/>
                          </a:solidFill>
                        </a:defRPr>
                      </a:pPr>
                      <a:r>
                        <a:rPr sz="3600" b="1">
                          <a:latin typeface="Helvetica"/>
                          <a:ea typeface="Helvetica"/>
                          <a:cs typeface="Helvetica"/>
                          <a:sym typeface="Helvetica"/>
                        </a:rPr>
                        <a:t>POSITION 2</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extLst>
                  <a:ext uri="{0D108BD9-81ED-4DB2-BD59-A6C34878D82A}">
                    <a16:rowId xmlns:a16="http://schemas.microsoft.com/office/drawing/2014/main" val="10000"/>
                  </a:ext>
                </a:extLst>
              </a:tr>
              <a:tr h="1835623">
                <a:tc>
                  <a:txBody>
                    <a:bodyPr/>
                    <a:lstStyle/>
                    <a:p>
                      <a:pPr algn="l" defTabSz="360000">
                        <a:spcBef>
                          <a:spcPts val="600"/>
                        </a:spcBef>
                        <a:defRPr sz="1800"/>
                      </a:pPr>
                      <a:r>
                        <a:rPr sz="3600" b="1">
                          <a:latin typeface="Helvetica"/>
                          <a:ea typeface="Helvetica"/>
                          <a:cs typeface="Helvetica"/>
                          <a:sym typeface="Helvetica"/>
                        </a:rPr>
                        <a:t>Valeur CCR porté</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4954396">
                <a:tc>
                  <a:txBody>
                    <a:bodyPr/>
                    <a:lstStyle/>
                    <a:p>
                      <a:pPr algn="l" defTabSz="360000">
                        <a:spcBef>
                          <a:spcPts val="600"/>
                        </a:spcBef>
                        <a:defRPr sz="3600" b="1">
                          <a:latin typeface="Helvetica"/>
                          <a:ea typeface="Helvetica"/>
                          <a:cs typeface="Helvetica"/>
                          <a:sym typeface="Helvetica"/>
                        </a:defRPr>
                      </a:pPr>
                      <a:r>
                        <a:t>Dportée </a:t>
                      </a:r>
                      <a:r>
                        <a:rPr>
                          <a:latin typeface="Lucida Grande"/>
                          <a:ea typeface="Lucida Grande"/>
                          <a:cs typeface="Lucida Grande"/>
                          <a:sym typeface="Lucida Grande"/>
                        </a:rPr>
                        <a:t>⁐ CCR =</a:t>
                      </a: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600"/>
                        </a:spcBef>
                        <a:defRPr sz="3600" b="1">
                          <a:latin typeface="Helvetica"/>
                          <a:ea typeface="Helvetica"/>
                          <a:cs typeface="Helvetica"/>
                          <a:sym typeface="Helvetica"/>
                        </a:defRPr>
                      </a:pPr>
                      <a:r>
                        <a:rPr>
                          <a:latin typeface="Lucida Grande"/>
                          <a:ea typeface="Lucida Grande"/>
                          <a:cs typeface="Lucida Grande"/>
                          <a:sym typeface="Lucida Grande"/>
                        </a:rPr>
                        <a:t>Dportée totale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1800"/>
                      </a:pPr>
                      <a:r>
                        <a:rPr sz="3600">
                          <a:latin typeface="Helvetica"/>
                          <a:ea typeface="Helvetica"/>
                          <a:cs typeface="Helvetica"/>
                          <a:sym typeface="Helvetica"/>
                        </a:rPr>
                        <a:t>A déduire :</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3350456">
                <a:tc>
                  <a:txBody>
                    <a:bodyPr/>
                    <a:lstStyle/>
                    <a:p>
                      <a:pPr algn="l" defTabSz="360000">
                        <a:spcBef>
                          <a:spcPts val="600"/>
                        </a:spcBef>
                        <a:defRPr sz="3600" b="1">
                          <a:latin typeface="Helvetica"/>
                          <a:ea typeface="Helvetica"/>
                          <a:cs typeface="Helvetica"/>
                          <a:sym typeface="Helvetica"/>
                        </a:defRPr>
                      </a:pPr>
                      <a:r>
                        <a:t>Erreur d’axage/ Dparfaite</a:t>
                      </a:r>
                    </a:p>
                    <a:p>
                      <a:pPr algn="l" defTabSz="360000">
                        <a:spcBef>
                          <a:spcPts val="1200"/>
                        </a:spcBef>
                        <a:defRPr sz="3600">
                          <a:latin typeface="Helvetica"/>
                          <a:ea typeface="Helvetica"/>
                          <a:cs typeface="Helvetica"/>
                          <a:sym typeface="Helvetica"/>
                        </a:defRPr>
                      </a:pPr>
                      <a:r>
                        <a:t>Conclusion</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bl>
          </a:graphicData>
        </a:graphic>
      </p:graphicFrame>
      <p:sp>
        <p:nvSpPr>
          <p:cNvPr id="337" name="+0,25(-0,50)70°"/>
          <p:cNvSpPr/>
          <p:nvPr/>
        </p:nvSpPr>
        <p:spPr>
          <a:xfrm>
            <a:off x="10151293" y="2892871"/>
            <a:ext cx="4066779" cy="780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b="1"/>
            </a:pPr>
            <a:r>
              <a:t>+0,25(-0,50)</a:t>
            </a:r>
            <a:r>
              <a:rPr baseline="-5999"/>
              <a:t>70°</a:t>
            </a:r>
          </a:p>
        </p:txBody>
      </p:sp>
      <p:sp>
        <p:nvSpPr>
          <p:cNvPr id="338" name="+0,25(-0,50)160°"/>
          <p:cNvSpPr/>
          <p:nvPr/>
        </p:nvSpPr>
        <p:spPr>
          <a:xfrm>
            <a:off x="17437561" y="2892871"/>
            <a:ext cx="4292800" cy="780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b="1"/>
            </a:pPr>
            <a:r>
              <a:t>+0,25(-0,50)</a:t>
            </a:r>
            <a:r>
              <a:rPr baseline="-5999"/>
              <a:t>160°</a:t>
            </a:r>
          </a:p>
        </p:txBody>
      </p:sp>
      <p:sp>
        <p:nvSpPr>
          <p:cNvPr id="339" name="+1,75(-0,50)25° ⁐ +0,25(-0,50)70° ="/>
          <p:cNvSpPr/>
          <p:nvPr/>
        </p:nvSpPr>
        <p:spPr>
          <a:xfrm>
            <a:off x="8373802" y="4895850"/>
            <a:ext cx="6955855"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25° </a:t>
            </a:r>
            <a:r>
              <a:t>⁐ +0,25(-0,50)</a:t>
            </a:r>
            <a:r>
              <a:rPr baseline="-5999"/>
              <a:t>70° =</a:t>
            </a:r>
          </a:p>
        </p:txBody>
      </p:sp>
      <p:sp>
        <p:nvSpPr>
          <p:cNvPr id="340" name="+1,75(-0,50)25°⁐+0,25(-0,50)160°"/>
          <p:cNvSpPr/>
          <p:nvPr/>
        </p:nvSpPr>
        <p:spPr>
          <a:xfrm>
            <a:off x="16256818" y="4902200"/>
            <a:ext cx="6650981"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25°</a:t>
            </a:r>
            <a:r>
              <a:t>⁐+0,25(-0,50)</a:t>
            </a:r>
            <a:r>
              <a:rPr baseline="-5999"/>
              <a:t>160°</a:t>
            </a:r>
          </a:p>
        </p:txBody>
      </p:sp>
      <p:sp>
        <p:nvSpPr>
          <p:cNvPr id="341" name="+1,85(-0,71)47,5°"/>
          <p:cNvSpPr/>
          <p:nvPr/>
        </p:nvSpPr>
        <p:spPr>
          <a:xfrm>
            <a:off x="10283180" y="7004050"/>
            <a:ext cx="3358258" cy="673100"/>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+1,85(-0,71)</a:t>
            </a:r>
            <a:r>
              <a:rPr baseline="-5999">
                <a:latin typeface="Helvetica"/>
                <a:ea typeface="Helvetica"/>
                <a:cs typeface="Helvetica"/>
                <a:sym typeface="Helvetica"/>
              </a:rPr>
              <a:t>47,5°</a:t>
            </a:r>
          </a:p>
        </p:txBody>
      </p:sp>
      <p:sp>
        <p:nvSpPr>
          <p:cNvPr id="342" name="+1,85(-0,71)2,5°"/>
          <p:cNvSpPr/>
          <p:nvPr/>
        </p:nvSpPr>
        <p:spPr>
          <a:xfrm>
            <a:off x="17191657" y="7010400"/>
            <a:ext cx="3188743" cy="673100"/>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+1,85(-0,71)</a:t>
            </a:r>
            <a:r>
              <a:rPr baseline="-5999">
                <a:latin typeface="Helvetica"/>
                <a:ea typeface="Helvetica"/>
                <a:cs typeface="Helvetica"/>
                <a:sym typeface="Helvetica"/>
              </a:rPr>
              <a:t>2,5°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1" animBg="1" advAuto="0"/>
      <p:bldP spid="342"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4" name="Tableau 1"/>
          <p:cNvGraphicFramePr/>
          <p:nvPr/>
        </p:nvGraphicFramePr>
        <p:xfrm>
          <a:off x="520700" y="469900"/>
          <a:ext cx="22910798" cy="9745092"/>
        </p:xfrm>
        <a:graphic>
          <a:graphicData uri="http://schemas.openxmlformats.org/drawingml/2006/table">
            <a:tbl>
              <a:tblPr firstRow="1">
                <a:tableStyleId>{8F44A2F1-9E1F-4B54-A3A2-5F16C0AD49E2}</a:tableStyleId>
              </a:tblPr>
              <a:tblGrid>
                <a:gridCol w="7636932">
                  <a:extLst>
                    <a:ext uri="{9D8B030D-6E8A-4147-A177-3AD203B41FA5}">
                      <a16:colId xmlns:a16="http://schemas.microsoft.com/office/drawing/2014/main" val="20000"/>
                    </a:ext>
                  </a:extLst>
                </a:gridCol>
                <a:gridCol w="7636933">
                  <a:extLst>
                    <a:ext uri="{9D8B030D-6E8A-4147-A177-3AD203B41FA5}">
                      <a16:colId xmlns:a16="http://schemas.microsoft.com/office/drawing/2014/main" val="20001"/>
                    </a:ext>
                  </a:extLst>
                </a:gridCol>
                <a:gridCol w="7636933">
                  <a:extLst>
                    <a:ext uri="{9D8B030D-6E8A-4147-A177-3AD203B41FA5}">
                      <a16:colId xmlns:a16="http://schemas.microsoft.com/office/drawing/2014/main" val="20002"/>
                    </a:ext>
                  </a:extLst>
                </a:gridCol>
              </a:tblGrid>
              <a:tr h="1493668">
                <a:tc>
                  <a:txBody>
                    <a:bodyPr/>
                    <a:lstStyle/>
                    <a:p>
                      <a:pPr defTabSz="360000">
                        <a:spcBef>
                          <a:spcPts val="600"/>
                        </a:spcBef>
                        <a:defRPr sz="3600" b="1">
                          <a:solidFill>
                            <a:srgbClr val="000000"/>
                          </a:solidFill>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360000">
                        <a:spcBef>
                          <a:spcPts val="600"/>
                        </a:spcBef>
                        <a:defRPr sz="1800">
                          <a:solidFill>
                            <a:srgbClr val="000000"/>
                          </a:solidFill>
                        </a:defRPr>
                      </a:pPr>
                      <a:r>
                        <a:rPr sz="3600" b="1">
                          <a:latin typeface="Helvetica"/>
                          <a:ea typeface="Helvetica"/>
                          <a:cs typeface="Helvetica"/>
                          <a:sym typeface="Helvetica"/>
                        </a:rPr>
                        <a:t>POSITION 1</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a:txBody>
                    <a:bodyPr/>
                    <a:lstStyle/>
                    <a:p>
                      <a:pPr defTabSz="360000">
                        <a:spcBef>
                          <a:spcPts val="600"/>
                        </a:spcBef>
                        <a:defRPr sz="1800">
                          <a:solidFill>
                            <a:srgbClr val="000000"/>
                          </a:solidFill>
                        </a:defRPr>
                      </a:pPr>
                      <a:r>
                        <a:rPr sz="3600" b="1">
                          <a:latin typeface="Helvetica"/>
                          <a:ea typeface="Helvetica"/>
                          <a:cs typeface="Helvetica"/>
                          <a:sym typeface="Helvetica"/>
                        </a:rPr>
                        <a:t>POSITION 2</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extLst>
                  <a:ext uri="{0D108BD9-81ED-4DB2-BD59-A6C34878D82A}">
                    <a16:rowId xmlns:a16="http://schemas.microsoft.com/office/drawing/2014/main" val="10000"/>
                  </a:ext>
                </a:extLst>
              </a:tr>
              <a:tr h="1493667">
                <a:tc>
                  <a:txBody>
                    <a:bodyPr/>
                    <a:lstStyle/>
                    <a:p>
                      <a:pPr algn="l" defTabSz="360000">
                        <a:spcBef>
                          <a:spcPts val="600"/>
                        </a:spcBef>
                        <a:defRPr sz="1800"/>
                      </a:pPr>
                      <a:r>
                        <a:rPr sz="3600" b="1">
                          <a:latin typeface="Helvetica"/>
                          <a:ea typeface="Helvetica"/>
                          <a:cs typeface="Helvetica"/>
                          <a:sym typeface="Helvetica"/>
                        </a:rPr>
                        <a:t>Valeur CCR porté</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4031451">
                <a:tc>
                  <a:txBody>
                    <a:bodyPr/>
                    <a:lstStyle/>
                    <a:p>
                      <a:pPr algn="l" defTabSz="360000">
                        <a:spcBef>
                          <a:spcPts val="600"/>
                        </a:spcBef>
                        <a:defRPr sz="3600" b="1">
                          <a:latin typeface="Helvetica"/>
                          <a:ea typeface="Helvetica"/>
                          <a:cs typeface="Helvetica"/>
                          <a:sym typeface="Helvetica"/>
                        </a:defRPr>
                      </a:pPr>
                      <a:r>
                        <a:t>Dportée </a:t>
                      </a:r>
                      <a:r>
                        <a:rPr>
                          <a:latin typeface="Lucida Grande"/>
                          <a:ea typeface="Lucida Grande"/>
                          <a:cs typeface="Lucida Grande"/>
                          <a:sym typeface="Lucida Grande"/>
                        </a:rPr>
                        <a:t>⁐ CCR =</a:t>
                      </a: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600"/>
                        </a:spcBef>
                        <a:defRPr sz="3600" b="1">
                          <a:latin typeface="Helvetica"/>
                          <a:ea typeface="Helvetica"/>
                          <a:cs typeface="Helvetica"/>
                          <a:sym typeface="Helvetica"/>
                        </a:defRPr>
                      </a:pPr>
                      <a:r>
                        <a:rPr>
                          <a:latin typeface="Lucida Grande"/>
                          <a:ea typeface="Lucida Grande"/>
                          <a:cs typeface="Lucida Grande"/>
                          <a:sym typeface="Lucida Grande"/>
                        </a:rPr>
                        <a:t>Dportée totale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1800"/>
                      </a:pPr>
                      <a:r>
                        <a:rPr sz="3600">
                          <a:latin typeface="Helvetica"/>
                          <a:ea typeface="Helvetica"/>
                          <a:cs typeface="Helvetica"/>
                          <a:sym typeface="Helvetica"/>
                        </a:rPr>
                        <a:t>A déduire :</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2726306">
                <a:tc>
                  <a:txBody>
                    <a:bodyPr/>
                    <a:lstStyle/>
                    <a:p>
                      <a:pPr algn="l" defTabSz="360000">
                        <a:spcBef>
                          <a:spcPts val="600"/>
                        </a:spcBef>
                        <a:defRPr sz="3600" b="1">
                          <a:latin typeface="Helvetica"/>
                          <a:ea typeface="Helvetica"/>
                          <a:cs typeface="Helvetica"/>
                          <a:sym typeface="Helvetica"/>
                        </a:defRPr>
                      </a:pPr>
                      <a:r>
                        <a:t>Erreur d’axage/ Dparfaite</a:t>
                      </a:r>
                    </a:p>
                    <a:p>
                      <a:pPr algn="l" defTabSz="360000">
                        <a:spcBef>
                          <a:spcPts val="1200"/>
                        </a:spcBef>
                        <a:defRPr sz="3600">
                          <a:latin typeface="Helvetica"/>
                          <a:ea typeface="Helvetica"/>
                          <a:cs typeface="Helvetica"/>
                          <a:sym typeface="Helvetica"/>
                        </a:defRPr>
                      </a:pPr>
                      <a:r>
                        <a:t>Conclusion</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bl>
          </a:graphicData>
        </a:graphic>
      </p:graphicFrame>
      <p:grpSp>
        <p:nvGrpSpPr>
          <p:cNvPr id="351" name="Grouper"/>
          <p:cNvGrpSpPr/>
          <p:nvPr/>
        </p:nvGrpSpPr>
        <p:grpSpPr>
          <a:xfrm>
            <a:off x="8373801" y="2511871"/>
            <a:ext cx="14533998" cy="4625530"/>
            <a:chOff x="0" y="0"/>
            <a:chExt cx="14533996" cy="4625528"/>
          </a:xfrm>
        </p:grpSpPr>
        <p:sp>
          <p:nvSpPr>
            <p:cNvPr id="345" name="+0,25(-0,50)70°"/>
            <p:cNvSpPr/>
            <p:nvPr/>
          </p:nvSpPr>
          <p:spPr>
            <a:xfrm>
              <a:off x="1777491" y="0"/>
              <a:ext cx="4066779" cy="7801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t>+0,25(-0,50)</a:t>
              </a:r>
              <a:r>
                <a:rPr baseline="-5999"/>
                <a:t>70°</a:t>
              </a:r>
            </a:p>
          </p:txBody>
        </p:sp>
        <p:sp>
          <p:nvSpPr>
            <p:cNvPr id="346" name="+0,25(-0,50)160°"/>
            <p:cNvSpPr/>
            <p:nvPr/>
          </p:nvSpPr>
          <p:spPr>
            <a:xfrm>
              <a:off x="9063759" y="0"/>
              <a:ext cx="4292800" cy="7801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t>+0,25(-0,50)</a:t>
              </a:r>
              <a:r>
                <a:rPr baseline="-5999"/>
                <a:t>160°</a:t>
              </a:r>
            </a:p>
          </p:txBody>
        </p:sp>
        <p:sp>
          <p:nvSpPr>
            <p:cNvPr id="347" name="+1,75(-0,50)25° ⁐ +0,25(-0,50)70° ="/>
            <p:cNvSpPr/>
            <p:nvPr/>
          </p:nvSpPr>
          <p:spPr>
            <a:xfrm>
              <a:off x="0" y="1755328"/>
              <a:ext cx="6955855"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25° </a:t>
              </a:r>
              <a:r>
                <a:t>⁐ +0,25(-0,50)</a:t>
              </a:r>
              <a:r>
                <a:rPr baseline="-5999"/>
                <a:t>70° =</a:t>
              </a:r>
            </a:p>
          </p:txBody>
        </p:sp>
        <p:sp>
          <p:nvSpPr>
            <p:cNvPr id="348" name="+1,75(-0,50)25°⁐+0,25(-0,50)160°"/>
            <p:cNvSpPr/>
            <p:nvPr/>
          </p:nvSpPr>
          <p:spPr>
            <a:xfrm>
              <a:off x="7883016" y="1761678"/>
              <a:ext cx="6650981"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25°</a:t>
              </a:r>
              <a:r>
                <a:t>⁐+0,25(-0,50)</a:t>
              </a:r>
              <a:r>
                <a:rPr baseline="-5999"/>
                <a:t>160°</a:t>
              </a:r>
            </a:p>
          </p:txBody>
        </p:sp>
        <p:sp>
          <p:nvSpPr>
            <p:cNvPr id="349" name="+1,85(-0,71)47,5°"/>
            <p:cNvSpPr/>
            <p:nvPr/>
          </p:nvSpPr>
          <p:spPr>
            <a:xfrm>
              <a:off x="1379301" y="3768278"/>
              <a:ext cx="4418411" cy="8509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rPr>
                  <a:latin typeface="Helvetica"/>
                  <a:ea typeface="Helvetica"/>
                  <a:cs typeface="Helvetica"/>
                  <a:sym typeface="Helvetica"/>
                </a:rPr>
                <a:t>+1,85(-0,71)</a:t>
              </a:r>
              <a:r>
                <a:rPr baseline="-5999">
                  <a:latin typeface="Helvetica"/>
                  <a:ea typeface="Helvetica"/>
                  <a:cs typeface="Helvetica"/>
                  <a:sym typeface="Helvetica"/>
                </a:rPr>
                <a:t>47,5°</a:t>
              </a:r>
            </a:p>
          </p:txBody>
        </p:sp>
        <p:sp>
          <p:nvSpPr>
            <p:cNvPr id="350" name="+1,85(-0,71)2,5°"/>
            <p:cNvSpPr/>
            <p:nvPr/>
          </p:nvSpPr>
          <p:spPr>
            <a:xfrm>
              <a:off x="8316031" y="3774628"/>
              <a:ext cx="4192391" cy="8509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rPr>
                  <a:latin typeface="Helvetica"/>
                  <a:ea typeface="Helvetica"/>
                  <a:cs typeface="Helvetica"/>
                  <a:sym typeface="Helvetica"/>
                </a:rPr>
                <a:t>+1,85(-0,71)</a:t>
              </a:r>
              <a:r>
                <a:rPr baseline="-5999">
                  <a:latin typeface="Helvetica"/>
                  <a:ea typeface="Helvetica"/>
                  <a:cs typeface="Helvetica"/>
                  <a:sym typeface="Helvetica"/>
                </a:rPr>
                <a:t>2,5°</a:t>
              </a:r>
            </a:p>
          </p:txBody>
        </p:sp>
      </p:grpSp>
      <p:grpSp>
        <p:nvGrpSpPr>
          <p:cNvPr id="356" name="Grouper"/>
          <p:cNvGrpSpPr/>
          <p:nvPr/>
        </p:nvGrpSpPr>
        <p:grpSpPr>
          <a:xfrm>
            <a:off x="8401228" y="7621128"/>
            <a:ext cx="3980342" cy="2422726"/>
            <a:chOff x="219961" y="1128"/>
            <a:chExt cx="3980341" cy="2422724"/>
          </a:xfrm>
        </p:grpSpPr>
        <p:sp>
          <p:nvSpPr>
            <p:cNvPr id="352" name="Ligne"/>
            <p:cNvSpPr/>
            <p:nvPr/>
          </p:nvSpPr>
          <p:spPr>
            <a:xfrm flipV="1">
              <a:off x="219961" y="388549"/>
              <a:ext cx="2855662" cy="16487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53" name="30°"/>
            <p:cNvSpPr/>
            <p:nvPr/>
          </p:nvSpPr>
          <p:spPr>
            <a:xfrm>
              <a:off x="3394621" y="773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30°</a:t>
              </a:r>
            </a:p>
          </p:txBody>
        </p:sp>
        <p:sp>
          <p:nvSpPr>
            <p:cNvPr id="354" name="Ligne"/>
            <p:cNvSpPr/>
            <p:nvPr/>
          </p:nvSpPr>
          <p:spPr>
            <a:xfrm flipV="1">
              <a:off x="520902" y="12263"/>
              <a:ext cx="2248846" cy="241159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55" name="47,5°"/>
            <p:cNvSpPr/>
            <p:nvPr/>
          </p:nvSpPr>
          <p:spPr>
            <a:xfrm>
              <a:off x="1051483" y="1128"/>
              <a:ext cx="1186980"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47,5°</a:t>
              </a:r>
            </a:p>
          </p:txBody>
        </p:sp>
      </p:grpSp>
      <p:sp>
        <p:nvSpPr>
          <p:cNvPr id="357" name="Erreur de 17,5°"/>
          <p:cNvSpPr/>
          <p:nvPr/>
        </p:nvSpPr>
        <p:spPr>
          <a:xfrm>
            <a:off x="11061117" y="8648700"/>
            <a:ext cx="3346847"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Erreur de 17,5°</a:t>
            </a:r>
          </a:p>
        </p:txBody>
      </p:sp>
      <p:grpSp>
        <p:nvGrpSpPr>
          <p:cNvPr id="362" name="Grouper"/>
          <p:cNvGrpSpPr/>
          <p:nvPr/>
        </p:nvGrpSpPr>
        <p:grpSpPr>
          <a:xfrm>
            <a:off x="16181204" y="7570328"/>
            <a:ext cx="4589039" cy="1965089"/>
            <a:chOff x="1404" y="1128"/>
            <a:chExt cx="4589037" cy="1965087"/>
          </a:xfrm>
        </p:grpSpPr>
        <p:sp>
          <p:nvSpPr>
            <p:cNvPr id="358" name="Ligne"/>
            <p:cNvSpPr/>
            <p:nvPr/>
          </p:nvSpPr>
          <p:spPr>
            <a:xfrm flipV="1">
              <a:off x="219961" y="317500"/>
              <a:ext cx="2855662" cy="16487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59" name="30°"/>
            <p:cNvSpPr/>
            <p:nvPr/>
          </p:nvSpPr>
          <p:spPr>
            <a:xfrm>
              <a:off x="3390900" y="1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30°</a:t>
              </a:r>
            </a:p>
          </p:txBody>
        </p:sp>
        <p:sp>
          <p:nvSpPr>
            <p:cNvPr id="360" name="Ligne"/>
            <p:cNvSpPr/>
            <p:nvPr/>
          </p:nvSpPr>
          <p:spPr>
            <a:xfrm flipV="1">
              <a:off x="1404" y="1070379"/>
              <a:ext cx="3294296" cy="14383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61" name="2,5°"/>
            <p:cNvSpPr/>
            <p:nvPr/>
          </p:nvSpPr>
          <p:spPr>
            <a:xfrm>
              <a:off x="3657736" y="686928"/>
              <a:ext cx="932707"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2,5°</a:t>
              </a:r>
            </a:p>
          </p:txBody>
        </p:sp>
      </p:grpSp>
      <p:sp>
        <p:nvSpPr>
          <p:cNvPr id="363" name="Erreur de 27,5°"/>
          <p:cNvSpPr/>
          <p:nvPr/>
        </p:nvSpPr>
        <p:spPr>
          <a:xfrm>
            <a:off x="19062700" y="9207500"/>
            <a:ext cx="3346847"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Erreur de 27,5°</a:t>
            </a:r>
          </a:p>
        </p:txBody>
      </p:sp>
      <p:sp>
        <p:nvSpPr>
          <p:cNvPr id="364" name="il y a moins d’erreur d’axage en P1 donc il voit mieux dans la première position : P1 &gt; P2"/>
          <p:cNvSpPr/>
          <p:nvPr/>
        </p:nvSpPr>
        <p:spPr>
          <a:xfrm>
            <a:off x="1377602" y="11722100"/>
            <a:ext cx="19335677"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il y a moins d’erreur d’axage en P1 donc il voit mieux dans la première position : P1 &gt; P2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1" animBg="1" advAuto="0"/>
      <p:bldP spid="357" grpId="3" animBg="1" advAuto="0"/>
      <p:bldP spid="362" grpId="2" animBg="1" advAuto="0"/>
      <p:bldP spid="363" grpId="4" animBg="1" advAuto="0"/>
      <p:bldP spid="364" grpId="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Conclusion :"/>
          <p:cNvSpPr/>
          <p:nvPr/>
        </p:nvSpPr>
        <p:spPr>
          <a:xfrm>
            <a:off x="901700" y="260350"/>
            <a:ext cx="5232400" cy="3289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600"/>
              </a:spcBef>
              <a:defRPr sz="3600" b="1">
                <a:latin typeface="Helvetica"/>
                <a:ea typeface="Helvetica"/>
                <a:cs typeface="Helvetica"/>
                <a:sym typeface="Helvetica"/>
              </a:defRPr>
            </a:pPr>
            <a:r>
              <a:rPr u="sng"/>
              <a:t>Conclusion : </a:t>
            </a:r>
            <a:endParaRPr>
              <a:latin typeface="Lucida Grande"/>
              <a:ea typeface="Lucida Grande"/>
              <a:cs typeface="Lucida Grande"/>
              <a:sym typeface="Lucida Grande"/>
            </a:endParaRP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p:txBody>
      </p:sp>
      <p:sp>
        <p:nvSpPr>
          <p:cNvPr id="367" name="P1 &gt; P2 donc on remonte l’axe du cylindre porté vers 70° de quelques degrés et on remet le manche suivant le nouvel axe."/>
          <p:cNvSpPr/>
          <p:nvPr/>
        </p:nvSpPr>
        <p:spPr>
          <a:xfrm>
            <a:off x="4902200" y="273050"/>
            <a:ext cx="14008100" cy="173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600"/>
              </a:spcBef>
              <a:defRPr sz="3600" b="1">
                <a:latin typeface="Helvetica"/>
                <a:ea typeface="Helvetica"/>
                <a:cs typeface="Helvetica"/>
                <a:sym typeface="Helvetica"/>
              </a:defRPr>
            </a:pPr>
            <a:r>
              <a:rPr>
                <a:latin typeface="Lucida Grande"/>
                <a:ea typeface="Lucida Grande"/>
                <a:cs typeface="Lucida Grande"/>
                <a:sym typeface="Lucida Grande"/>
              </a:rPr>
              <a:t>P1 &gt; P2 donc on remonte l’axe du cylindre </a:t>
            </a:r>
            <a:r>
              <a:rPr u="sng">
                <a:latin typeface="Lucida Grande"/>
                <a:ea typeface="Lucida Grande"/>
                <a:cs typeface="Lucida Grande"/>
                <a:sym typeface="Lucida Grande"/>
              </a:rPr>
              <a:t>porté</a:t>
            </a:r>
            <a:r>
              <a:rPr>
                <a:latin typeface="Lucida Grande"/>
                <a:ea typeface="Lucida Grande"/>
                <a:cs typeface="Lucida Grande"/>
                <a:sym typeface="Lucida Grande"/>
              </a:rPr>
              <a:t> vers 70° de quelques degrés et on remet le manche suivant le nouvel axe.</a:t>
            </a:r>
          </a:p>
        </p:txBody>
      </p:sp>
      <p:grpSp>
        <p:nvGrpSpPr>
          <p:cNvPr id="374" name="Grouper"/>
          <p:cNvGrpSpPr/>
          <p:nvPr/>
        </p:nvGrpSpPr>
        <p:grpSpPr>
          <a:xfrm>
            <a:off x="14968943" y="2120899"/>
            <a:ext cx="9084013" cy="10096501"/>
            <a:chOff x="0" y="0"/>
            <a:chExt cx="9084011" cy="10096500"/>
          </a:xfrm>
        </p:grpSpPr>
        <p:pic>
          <p:nvPicPr>
            <p:cNvPr id="368" name="IMG_5439.jpg" descr="IMG_5439.jpg"/>
            <p:cNvPicPr>
              <a:picLocks noChangeAspect="1"/>
            </p:cNvPicPr>
            <p:nvPr/>
          </p:nvPicPr>
          <p:blipFill>
            <a:blip r:embed="rId2"/>
            <a:stretch>
              <a:fillRect/>
            </a:stretch>
          </p:blipFill>
          <p:spPr>
            <a:xfrm>
              <a:off x="0" y="0"/>
              <a:ext cx="9084012" cy="10096500"/>
            </a:xfrm>
            <a:prstGeom prst="rect">
              <a:avLst/>
            </a:prstGeom>
            <a:ln w="12700" cap="flat">
              <a:noFill/>
              <a:miter lim="400000"/>
            </a:ln>
            <a:effectLst/>
          </p:spPr>
        </p:pic>
        <p:sp>
          <p:nvSpPr>
            <p:cNvPr id="369" name=".50"/>
            <p:cNvSpPr/>
            <p:nvPr/>
          </p:nvSpPr>
          <p:spPr>
            <a:xfrm>
              <a:off x="3372402" y="6061092"/>
              <a:ext cx="1149296" cy="100100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4800">
                  <a:solidFill>
                    <a:srgbClr val="B51A00"/>
                  </a:solidFill>
                </a:defRPr>
              </a:lvl1pPr>
            </a:lstStyle>
            <a:p>
              <a:r>
                <a:t>.50</a:t>
              </a:r>
            </a:p>
          </p:txBody>
        </p:sp>
        <p:sp>
          <p:nvSpPr>
            <p:cNvPr id="370" name="Ovale"/>
            <p:cNvSpPr/>
            <p:nvPr/>
          </p:nvSpPr>
          <p:spPr>
            <a:xfrm>
              <a:off x="3218320" y="1601741"/>
              <a:ext cx="265117" cy="276164"/>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1" name="Ovale"/>
            <p:cNvSpPr/>
            <p:nvPr/>
          </p:nvSpPr>
          <p:spPr>
            <a:xfrm>
              <a:off x="2091576" y="4783133"/>
              <a:ext cx="265117" cy="276163"/>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2" name="Ovale"/>
            <p:cNvSpPr/>
            <p:nvPr/>
          </p:nvSpPr>
          <p:spPr>
            <a:xfrm>
              <a:off x="997973" y="2573833"/>
              <a:ext cx="265117" cy="276163"/>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3" name="Ovale"/>
            <p:cNvSpPr/>
            <p:nvPr/>
          </p:nvSpPr>
          <p:spPr>
            <a:xfrm>
              <a:off x="4278782" y="3766855"/>
              <a:ext cx="265117" cy="276163"/>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375" name="Ligne"/>
          <p:cNvSpPr/>
          <p:nvPr/>
        </p:nvSpPr>
        <p:spPr>
          <a:xfrm>
            <a:off x="22569893" y="7948796"/>
            <a:ext cx="1210787" cy="1736502"/>
          </a:xfrm>
          <a:custGeom>
            <a:avLst/>
            <a:gdLst/>
            <a:ahLst/>
            <a:cxnLst>
              <a:cxn ang="0">
                <a:pos x="wd2" y="hd2"/>
              </a:cxn>
              <a:cxn ang="5400000">
                <a:pos x="wd2" y="hd2"/>
              </a:cxn>
              <a:cxn ang="10800000">
                <a:pos x="wd2" y="hd2"/>
              </a:cxn>
              <a:cxn ang="16200000">
                <a:pos x="wd2" y="hd2"/>
              </a:cxn>
            </a:cxnLst>
            <a:rect l="0" t="0" r="r" b="b"/>
            <a:pathLst>
              <a:path w="13128" h="21600" extrusionOk="0">
                <a:moveTo>
                  <a:pt x="10036" y="21600"/>
                </a:moveTo>
                <a:cubicBezTo>
                  <a:pt x="10036" y="21600"/>
                  <a:pt x="21600" y="473"/>
                  <a:pt x="0" y="0"/>
                </a:cubicBezTo>
              </a:path>
            </a:pathLst>
          </a:custGeom>
          <a:ln w="63500">
            <a:solidFill>
              <a:srgbClr val="B51A00"/>
            </a:solidFill>
            <a:miter lim="400000"/>
            <a:tailEnd type="triangle"/>
          </a:ln>
        </p:spPr>
        <p:txBody>
          <a:bodyPr lIns="50800" tIns="50800" rIns="50800" bIns="50800" anchor="ctr"/>
          <a:lstStyle/>
          <a:p>
            <a:endParaRPr/>
          </a:p>
        </p:txBody>
      </p:sp>
      <p:pic>
        <p:nvPicPr>
          <p:cNvPr id="376" name="droppedImage.tiff" descr="droppedImage.tiff"/>
          <p:cNvPicPr>
            <a:picLocks noChangeAspect="1"/>
          </p:cNvPicPr>
          <p:nvPr/>
        </p:nvPicPr>
        <p:blipFill>
          <a:blip r:embed="rId3"/>
          <a:stretch>
            <a:fillRect/>
          </a:stretch>
        </p:blipFill>
        <p:spPr>
          <a:xfrm>
            <a:off x="4686300" y="2230660"/>
            <a:ext cx="7099301" cy="9876980"/>
          </a:xfrm>
          <a:prstGeom prst="rect">
            <a:avLst/>
          </a:prstGeom>
          <a:ln w="12700">
            <a:miter lim="400000"/>
          </a:ln>
        </p:spPr>
      </p:pic>
      <p:sp>
        <p:nvSpPr>
          <p:cNvPr id="377" name="Ligne"/>
          <p:cNvSpPr/>
          <p:nvPr/>
        </p:nvSpPr>
        <p:spPr>
          <a:xfrm>
            <a:off x="10058400" y="4864099"/>
            <a:ext cx="1391128" cy="1838749"/>
          </a:xfrm>
          <a:custGeom>
            <a:avLst/>
            <a:gdLst/>
            <a:ahLst/>
            <a:cxnLst>
              <a:cxn ang="0">
                <a:pos x="wd2" y="hd2"/>
              </a:cxn>
              <a:cxn ang="5400000">
                <a:pos x="wd2" y="hd2"/>
              </a:cxn>
              <a:cxn ang="10800000">
                <a:pos x="wd2" y="hd2"/>
              </a:cxn>
              <a:cxn ang="16200000">
                <a:pos x="wd2" y="hd2"/>
              </a:cxn>
            </a:cxnLst>
            <a:rect l="0" t="0" r="r" b="b"/>
            <a:pathLst>
              <a:path w="13748" h="20477" extrusionOk="0">
                <a:moveTo>
                  <a:pt x="11287" y="20477"/>
                </a:moveTo>
                <a:cubicBezTo>
                  <a:pt x="11287" y="20477"/>
                  <a:pt x="21600" y="-1123"/>
                  <a:pt x="0" y="46"/>
                </a:cubicBezTo>
              </a:path>
            </a:pathLst>
          </a:custGeom>
          <a:ln w="63500">
            <a:solidFill>
              <a:srgbClr val="B51A00"/>
            </a:solidFill>
            <a:miter lim="400000"/>
            <a:tailEnd type="triangle"/>
          </a:ln>
        </p:spPr>
        <p:txBody>
          <a:bodyPr lIns="50800" tIns="50800" rIns="50800" bIns="50800" anchor="ctr"/>
          <a:lstStyle/>
          <a:p>
            <a:endParaRPr/>
          </a:p>
        </p:txBody>
      </p:sp>
      <p:sp>
        <p:nvSpPr>
          <p:cNvPr id="378" name="Ensuite : on recommence jusqu’à l’égalité, que l’on obtiendra à 30°"/>
          <p:cNvSpPr/>
          <p:nvPr/>
        </p:nvSpPr>
        <p:spPr>
          <a:xfrm>
            <a:off x="355600" y="12744450"/>
            <a:ext cx="15770275"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600"/>
              </a:spcBef>
              <a:defRPr sz="3600" b="1">
                <a:latin typeface="Lucida Grande"/>
                <a:ea typeface="Lucida Grande"/>
                <a:cs typeface="Lucida Grande"/>
                <a:sym typeface="Lucida Grande"/>
              </a:defRPr>
            </a:lvl1pPr>
          </a:lstStyle>
          <a:p>
            <a:pPr>
              <a:defRPr>
                <a:latin typeface="Helvetica"/>
                <a:ea typeface="Helvetica"/>
                <a:cs typeface="Helvetica"/>
                <a:sym typeface="Helvetica"/>
              </a:defRPr>
            </a:pPr>
            <a:r>
              <a:rPr>
                <a:latin typeface="Lucida Grande"/>
                <a:ea typeface="Lucida Grande"/>
                <a:cs typeface="Lucida Grande"/>
                <a:sym typeface="Lucida Grande"/>
              </a:rPr>
              <a:t>Ensuite : on recommence jusqu’à l’égalité, que l’on obtiendra à 30°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3ème étape : vérification de la vergence du cylindre.…"/>
          <p:cNvSpPr/>
          <p:nvPr/>
        </p:nvSpPr>
        <p:spPr>
          <a:xfrm>
            <a:off x="508000" y="-1549400"/>
            <a:ext cx="12280900" cy="523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600"/>
              </a:spcBef>
              <a:defRPr sz="3600" b="1">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600"/>
              </a:spcBef>
              <a:defRPr sz="3600" b="1">
                <a:latin typeface="Helvetica"/>
                <a:ea typeface="Helvetica"/>
                <a:cs typeface="Helvetica"/>
                <a:sym typeface="Helvetica"/>
              </a:defRPr>
            </a:pPr>
            <a:r>
              <a:rPr u="sng"/>
              <a:t>3ème étape : vérification de la vergence du cylindre.</a:t>
            </a:r>
          </a:p>
          <a:p>
            <a:pPr algn="l" defTabSz="360000">
              <a:spcBef>
                <a:spcPts val="1200"/>
              </a:spcBef>
              <a:defRPr sz="3600">
                <a:latin typeface="Helvetica"/>
                <a:ea typeface="Helvetica"/>
                <a:cs typeface="Helvetica"/>
                <a:sym typeface="Helvetica"/>
              </a:defRPr>
            </a:pPr>
            <a:endParaRPr u="sng"/>
          </a:p>
          <a:p>
            <a:pPr algn="l" defTabSz="360000">
              <a:spcBef>
                <a:spcPts val="1200"/>
              </a:spcBef>
              <a:defRPr sz="3600">
                <a:latin typeface="Helvetica"/>
                <a:ea typeface="Helvetica"/>
                <a:cs typeface="Helvetica"/>
                <a:sym typeface="Helvetica"/>
              </a:defRPr>
            </a:pPr>
            <a:r>
              <a:rPr>
                <a:latin typeface="Lucida Grande"/>
                <a:ea typeface="Lucida Grande"/>
                <a:cs typeface="Lucida Grande"/>
                <a:sym typeface="Lucida Grande"/>
              </a:rPr>
              <a:t>La compensation portée est désormais : Dportée =</a:t>
            </a:r>
          </a:p>
          <a:p>
            <a:pPr algn="l" defTabSz="360000">
              <a:spcBef>
                <a:spcPts val="1200"/>
              </a:spcBef>
              <a:defRPr sz="3600">
                <a:latin typeface="Helvetica"/>
                <a:ea typeface="Helvetica"/>
                <a:cs typeface="Helvetica"/>
                <a:sym typeface="Helvetica"/>
              </a:defRPr>
            </a:pPr>
            <a:r>
              <a:rPr>
                <a:latin typeface="Lucida Grande"/>
                <a:ea typeface="Lucida Grande"/>
                <a:cs typeface="Lucida Grande"/>
                <a:sym typeface="Lucida Grande"/>
              </a:rPr>
              <a:t>On place le cylindre manche à        ° </a:t>
            </a:r>
          </a:p>
        </p:txBody>
      </p:sp>
      <p:sp>
        <p:nvSpPr>
          <p:cNvPr id="381" name="+1,75(-0,50)30°"/>
          <p:cNvSpPr/>
          <p:nvPr/>
        </p:nvSpPr>
        <p:spPr>
          <a:xfrm>
            <a:off x="11973469" y="2103520"/>
            <a:ext cx="379139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600" b="1"/>
            </a:pPr>
            <a:r>
              <a:rPr dirty="0">
                <a:latin typeface="Helvetica"/>
                <a:ea typeface="Helvetica"/>
                <a:cs typeface="Helvetica"/>
                <a:sym typeface="Helvetica"/>
              </a:rPr>
              <a:t>+1,75(-0,50)</a:t>
            </a:r>
            <a:r>
              <a:rPr baseline="-5999" dirty="0">
                <a:latin typeface="Helvetica"/>
                <a:ea typeface="Helvetica"/>
                <a:cs typeface="Helvetica"/>
                <a:sym typeface="Helvetica"/>
              </a:rPr>
              <a:t>30°</a:t>
            </a:r>
          </a:p>
        </p:txBody>
      </p:sp>
      <p:sp>
        <p:nvSpPr>
          <p:cNvPr id="382" name="75"/>
          <p:cNvSpPr/>
          <p:nvPr/>
        </p:nvSpPr>
        <p:spPr>
          <a:xfrm>
            <a:off x="7514406" y="2783537"/>
            <a:ext cx="651418"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b="1">
                <a:latin typeface="Helvetica"/>
                <a:ea typeface="Helvetica"/>
                <a:cs typeface="Helvetica"/>
                <a:sym typeface="Helvetica"/>
              </a:defRPr>
            </a:lvl1pPr>
          </a:lstStyle>
          <a:p>
            <a:pPr>
              <a:defRPr>
                <a:latin typeface="Arial"/>
                <a:ea typeface="Arial"/>
                <a:cs typeface="Arial"/>
                <a:sym typeface="Arial"/>
              </a:defRPr>
            </a:pPr>
            <a:r>
              <a:rPr dirty="0">
                <a:latin typeface="Helvetica"/>
                <a:ea typeface="Helvetica"/>
                <a:cs typeface="Helvetica"/>
                <a:sym typeface="Helvetica"/>
              </a:rPr>
              <a:t>75</a:t>
            </a:r>
          </a:p>
        </p:txBody>
      </p:sp>
      <p:grpSp>
        <p:nvGrpSpPr>
          <p:cNvPr id="408" name="Grouper"/>
          <p:cNvGrpSpPr/>
          <p:nvPr/>
        </p:nvGrpSpPr>
        <p:grpSpPr>
          <a:xfrm>
            <a:off x="6713226" y="5335128"/>
            <a:ext cx="11367094" cy="5607273"/>
            <a:chOff x="0" y="1128"/>
            <a:chExt cx="11367092" cy="5607272"/>
          </a:xfrm>
        </p:grpSpPr>
        <p:grpSp>
          <p:nvGrpSpPr>
            <p:cNvPr id="385" name="Grouper"/>
            <p:cNvGrpSpPr/>
            <p:nvPr/>
          </p:nvGrpSpPr>
          <p:grpSpPr>
            <a:xfrm>
              <a:off x="2923561" y="1128"/>
              <a:ext cx="7704300" cy="747044"/>
              <a:chOff x="0" y="1128"/>
              <a:chExt cx="7704298" cy="747042"/>
            </a:xfrm>
          </p:grpSpPr>
          <p:sp>
            <p:nvSpPr>
              <p:cNvPr id="383" name="75°"/>
              <p:cNvSpPr/>
              <p:nvPr/>
            </p:nvSpPr>
            <p:spPr>
              <a:xfrm>
                <a:off x="0" y="1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75°</a:t>
                </a:r>
              </a:p>
            </p:txBody>
          </p:sp>
          <p:sp>
            <p:nvSpPr>
              <p:cNvPr id="384" name="75°"/>
              <p:cNvSpPr/>
              <p:nvPr/>
            </p:nvSpPr>
            <p:spPr>
              <a:xfrm>
                <a:off x="6898617" y="128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75°</a:t>
                </a:r>
              </a:p>
            </p:txBody>
          </p:sp>
        </p:grpSp>
        <p:grpSp>
          <p:nvGrpSpPr>
            <p:cNvPr id="396" name="Grouper"/>
            <p:cNvGrpSpPr/>
            <p:nvPr/>
          </p:nvGrpSpPr>
          <p:grpSpPr>
            <a:xfrm rot="18082172">
              <a:off x="15367" y="1734934"/>
              <a:ext cx="4504539" cy="2565401"/>
              <a:chOff x="0" y="0"/>
              <a:chExt cx="4504537" cy="2565400"/>
            </a:xfrm>
          </p:grpSpPr>
          <p:sp>
            <p:nvSpPr>
              <p:cNvPr id="386" name="Ovale"/>
              <p:cNvSpPr/>
              <p:nvPr/>
            </p:nvSpPr>
            <p:spPr>
              <a:xfrm>
                <a:off x="0" y="0"/>
                <a:ext cx="2514600" cy="2565400"/>
              </a:xfrm>
              <a:prstGeom prst="ellipse">
                <a:avLst/>
              </a:prstGeom>
              <a:noFill/>
              <a:ln w="50800" cap="flat">
                <a:solidFill>
                  <a:srgbClr val="000000"/>
                </a:solidFill>
                <a:prstDash val="solid"/>
                <a:miter lim="400000"/>
              </a:ln>
              <a:effectLst/>
            </p:spPr>
            <p:txBody>
              <a:bodyPr wrap="square" lIns="101600" tIns="101600" rIns="101600" bIns="101600" numCol="1" anchor="t">
                <a:noAutofit/>
              </a:bodyPr>
              <a:lstStyle/>
              <a:p>
                <a:pPr algn="l" defTabSz="360000">
                  <a:defRPr sz="1100">
                    <a:latin typeface="Helvetica"/>
                    <a:ea typeface="Helvetica"/>
                    <a:cs typeface="Helvetica"/>
                    <a:sym typeface="Helvetica"/>
                  </a:defRPr>
                </a:pPr>
                <a:endParaRPr/>
              </a:p>
            </p:txBody>
          </p:sp>
          <p:sp>
            <p:nvSpPr>
              <p:cNvPr id="387" name="Ligne"/>
              <p:cNvSpPr/>
              <p:nvPr/>
            </p:nvSpPr>
            <p:spPr>
              <a:xfrm flipV="1">
                <a:off x="2536892" y="653802"/>
                <a:ext cx="1967646" cy="417807"/>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390" name="Grouper"/>
              <p:cNvGrpSpPr/>
              <p:nvPr/>
            </p:nvGrpSpPr>
            <p:grpSpPr>
              <a:xfrm rot="689520">
                <a:off x="1064439" y="326565"/>
                <a:ext cx="415911" cy="1878292"/>
                <a:chOff x="0" y="0"/>
                <a:chExt cx="415910" cy="1878290"/>
              </a:xfrm>
            </p:grpSpPr>
            <p:sp>
              <p:nvSpPr>
                <p:cNvPr id="388" name="Ligne"/>
                <p:cNvSpPr/>
                <p:nvPr/>
              </p:nvSpPr>
              <p:spPr>
                <a:xfrm flipH="1">
                  <a:off x="350303" y="0"/>
                  <a:ext cx="65608"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89" name="Ligne"/>
                <p:cNvSpPr/>
                <p:nvPr/>
              </p:nvSpPr>
              <p:spPr>
                <a:xfrm flipH="1">
                  <a:off x="0" y="1528385"/>
                  <a:ext cx="65607"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393" name="Grouper"/>
              <p:cNvGrpSpPr/>
              <p:nvPr/>
            </p:nvGrpSpPr>
            <p:grpSpPr>
              <a:xfrm rot="18379856" flipH="1">
                <a:off x="451440" y="891305"/>
                <a:ext cx="1649098" cy="690446"/>
                <a:chOff x="0" y="0"/>
                <a:chExt cx="1649096" cy="690444"/>
              </a:xfrm>
            </p:grpSpPr>
            <p:sp>
              <p:nvSpPr>
                <p:cNvPr id="391" name="Ligne"/>
                <p:cNvSpPr/>
                <p:nvPr/>
              </p:nvSpPr>
              <p:spPr>
                <a:xfrm flipH="1">
                  <a:off x="1583489" y="340539"/>
                  <a:ext cx="65608"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92" name="Ligne"/>
                <p:cNvSpPr/>
                <p:nvPr/>
              </p:nvSpPr>
              <p:spPr>
                <a:xfrm flipH="1">
                  <a:off x="0" y="0"/>
                  <a:ext cx="65607"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394" name="Ligne"/>
              <p:cNvSpPr/>
              <p:nvPr/>
            </p:nvSpPr>
            <p:spPr>
              <a:xfrm>
                <a:off x="287105" y="895289"/>
                <a:ext cx="430092" cy="150587"/>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95" name="Ligne"/>
              <p:cNvSpPr/>
              <p:nvPr/>
            </p:nvSpPr>
            <p:spPr>
              <a:xfrm>
                <a:off x="1734862" y="1497801"/>
                <a:ext cx="343570" cy="102949"/>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407" name="Grouper"/>
            <p:cNvGrpSpPr/>
            <p:nvPr/>
          </p:nvGrpSpPr>
          <p:grpSpPr>
            <a:xfrm rot="18437067">
              <a:off x="6901631" y="1758428"/>
              <a:ext cx="4322105" cy="2501901"/>
              <a:chOff x="0" y="0"/>
              <a:chExt cx="4322104" cy="2501900"/>
            </a:xfrm>
          </p:grpSpPr>
          <p:sp>
            <p:nvSpPr>
              <p:cNvPr id="397" name="Ligne"/>
              <p:cNvSpPr/>
              <p:nvPr/>
            </p:nvSpPr>
            <p:spPr>
              <a:xfrm flipV="1">
                <a:off x="2563313" y="474442"/>
                <a:ext cx="1758792" cy="483775"/>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98" name="Ovale"/>
              <p:cNvSpPr/>
              <p:nvPr/>
            </p:nvSpPr>
            <p:spPr>
              <a:xfrm>
                <a:off x="0" y="0"/>
                <a:ext cx="2578100" cy="2501900"/>
              </a:xfrm>
              <a:prstGeom prst="ellipse">
                <a:avLst/>
              </a:prstGeom>
              <a:noFill/>
              <a:ln w="50800" cap="flat">
                <a:solidFill>
                  <a:srgbClr val="000000"/>
                </a:solidFill>
                <a:prstDash val="solid"/>
                <a:miter lim="400000"/>
              </a:ln>
              <a:effectLst/>
            </p:spPr>
            <p:txBody>
              <a:bodyPr wrap="square" lIns="101600" tIns="101600" rIns="101600" bIns="101600" numCol="1" anchor="t">
                <a:noAutofit/>
              </a:bodyPr>
              <a:lstStyle/>
              <a:p>
                <a:pPr algn="l" defTabSz="360000">
                  <a:defRPr sz="1100">
                    <a:latin typeface="Helvetica"/>
                    <a:ea typeface="Helvetica"/>
                    <a:cs typeface="Helvetica"/>
                    <a:sym typeface="Helvetica"/>
                  </a:defRPr>
                </a:pPr>
                <a:endParaRPr/>
              </a:p>
            </p:txBody>
          </p:sp>
          <p:grpSp>
            <p:nvGrpSpPr>
              <p:cNvPr id="401" name="Grouper"/>
              <p:cNvGrpSpPr/>
              <p:nvPr/>
            </p:nvGrpSpPr>
            <p:grpSpPr>
              <a:xfrm rot="18379856" flipH="1">
                <a:off x="1096304" y="365609"/>
                <a:ext cx="415911" cy="1878292"/>
                <a:chOff x="0" y="0"/>
                <a:chExt cx="415910" cy="1878290"/>
              </a:xfrm>
            </p:grpSpPr>
            <p:sp>
              <p:nvSpPr>
                <p:cNvPr id="399" name="Ligne"/>
                <p:cNvSpPr/>
                <p:nvPr/>
              </p:nvSpPr>
              <p:spPr>
                <a:xfrm flipH="1">
                  <a:off x="350303" y="0"/>
                  <a:ext cx="65608"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00" name="Ligne"/>
                <p:cNvSpPr/>
                <p:nvPr/>
              </p:nvSpPr>
              <p:spPr>
                <a:xfrm flipH="1">
                  <a:off x="0" y="1528385"/>
                  <a:ext cx="65607"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404" name="Grouper"/>
              <p:cNvGrpSpPr/>
              <p:nvPr/>
            </p:nvGrpSpPr>
            <p:grpSpPr>
              <a:xfrm rot="689520">
                <a:off x="1101244" y="348943"/>
                <a:ext cx="419101" cy="1892301"/>
                <a:chOff x="0" y="0"/>
                <a:chExt cx="419099" cy="1892299"/>
              </a:xfrm>
            </p:grpSpPr>
            <p:sp>
              <p:nvSpPr>
                <p:cNvPr id="402" name="Ligne"/>
                <p:cNvSpPr/>
                <p:nvPr/>
              </p:nvSpPr>
              <p:spPr>
                <a:xfrm flipH="1">
                  <a:off x="352989" y="0"/>
                  <a:ext cx="66111" cy="35251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03" name="Ligne"/>
                <p:cNvSpPr/>
                <p:nvPr/>
              </p:nvSpPr>
              <p:spPr>
                <a:xfrm flipH="1">
                  <a:off x="0" y="1539783"/>
                  <a:ext cx="66110" cy="352517"/>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405" name="Ligne"/>
              <p:cNvSpPr/>
              <p:nvPr/>
            </p:nvSpPr>
            <p:spPr>
              <a:xfrm flipH="1">
                <a:off x="537589" y="804072"/>
                <a:ext cx="134004" cy="329820"/>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06" name="Ligne"/>
              <p:cNvSpPr/>
              <p:nvPr/>
            </p:nvSpPr>
            <p:spPr>
              <a:xfrm flipH="1">
                <a:off x="1921805" y="1419225"/>
                <a:ext cx="134005" cy="329820"/>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grpSp>
        <p:nvGrpSpPr>
          <p:cNvPr id="412" name="Grouper"/>
          <p:cNvGrpSpPr/>
          <p:nvPr/>
        </p:nvGrpSpPr>
        <p:grpSpPr>
          <a:xfrm>
            <a:off x="4596978" y="7252824"/>
            <a:ext cx="6305204" cy="5748355"/>
            <a:chOff x="0" y="1128"/>
            <a:chExt cx="6305202" cy="5748353"/>
          </a:xfrm>
        </p:grpSpPr>
        <p:sp>
          <p:nvSpPr>
            <p:cNvPr id="409" name="Ligne"/>
            <p:cNvSpPr/>
            <p:nvPr/>
          </p:nvSpPr>
          <p:spPr>
            <a:xfrm rot="4722909" flipH="1">
              <a:off x="4519755" y="196815"/>
              <a:ext cx="906964" cy="627295"/>
            </a:xfrm>
            <a:custGeom>
              <a:avLst/>
              <a:gdLst/>
              <a:ahLst/>
              <a:cxnLst>
                <a:cxn ang="0">
                  <a:pos x="wd2" y="hd2"/>
                </a:cxn>
                <a:cxn ang="5400000">
                  <a:pos x="wd2" y="hd2"/>
                </a:cxn>
                <a:cxn ang="10800000">
                  <a:pos x="wd2" y="hd2"/>
                </a:cxn>
                <a:cxn ang="16200000">
                  <a:pos x="wd2" y="hd2"/>
                </a:cxn>
              </a:cxnLst>
              <a:rect l="0" t="0" r="r" b="b"/>
              <a:pathLst>
                <a:path w="17425" h="12564" extrusionOk="0">
                  <a:moveTo>
                    <a:pt x="17018" y="12564"/>
                  </a:moveTo>
                  <a:cubicBezTo>
                    <a:pt x="17018" y="12564"/>
                    <a:pt x="21600" y="-9036"/>
                    <a:pt x="0" y="4406"/>
                  </a:cubicBezTo>
                </a:path>
              </a:pathLst>
            </a:cu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410" name="En position 1 :…"/>
            <p:cNvSpPr/>
            <p:nvPr/>
          </p:nvSpPr>
          <p:spPr>
            <a:xfrm>
              <a:off x="0" y="4270825"/>
              <a:ext cx="6082209" cy="1478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t>En position 1 :</a:t>
              </a:r>
            </a:p>
            <a:p>
              <a:pPr>
                <a:defRPr sz="4800" b="1"/>
              </a:pPr>
              <a:r>
                <a:t>CCR = +0,25(-0,50)</a:t>
              </a:r>
              <a:r>
                <a:rPr baseline="-5999"/>
                <a:t>30°</a:t>
              </a:r>
            </a:p>
          </p:txBody>
        </p:sp>
        <p:sp>
          <p:nvSpPr>
            <p:cNvPr id="411" name="45°"/>
            <p:cNvSpPr/>
            <p:nvPr/>
          </p:nvSpPr>
          <p:spPr>
            <a:xfrm>
              <a:off x="5499521" y="1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45°</a:t>
              </a:r>
            </a:p>
          </p:txBody>
        </p:sp>
      </p:grpSp>
      <p:grpSp>
        <p:nvGrpSpPr>
          <p:cNvPr id="416" name="Grouper"/>
          <p:cNvGrpSpPr/>
          <p:nvPr/>
        </p:nvGrpSpPr>
        <p:grpSpPr>
          <a:xfrm>
            <a:off x="12442874" y="5779628"/>
            <a:ext cx="6308230" cy="7310451"/>
            <a:chOff x="0" y="1128"/>
            <a:chExt cx="6308228" cy="7310449"/>
          </a:xfrm>
        </p:grpSpPr>
        <p:sp>
          <p:nvSpPr>
            <p:cNvPr id="413" name="En position 2 :…"/>
            <p:cNvSpPr/>
            <p:nvPr/>
          </p:nvSpPr>
          <p:spPr>
            <a:xfrm>
              <a:off x="0" y="5832921"/>
              <a:ext cx="6308229" cy="1478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t>En position 2 :</a:t>
              </a:r>
            </a:p>
            <a:p>
              <a:pPr>
                <a:defRPr sz="4800" b="1"/>
              </a:pPr>
              <a:r>
                <a:t>CCR = +0,25(-0,50)</a:t>
              </a:r>
              <a:r>
                <a:rPr baseline="-5999"/>
                <a:t>120°</a:t>
              </a:r>
            </a:p>
          </p:txBody>
        </p:sp>
        <p:sp>
          <p:nvSpPr>
            <p:cNvPr id="414" name="Ligne"/>
            <p:cNvSpPr/>
            <p:nvPr/>
          </p:nvSpPr>
          <p:spPr>
            <a:xfrm rot="16356227">
              <a:off x="2459713" y="699135"/>
              <a:ext cx="1141443" cy="1269632"/>
            </a:xfrm>
            <a:custGeom>
              <a:avLst/>
              <a:gdLst/>
              <a:ahLst/>
              <a:cxnLst>
                <a:cxn ang="0">
                  <a:pos x="wd2" y="hd2"/>
                </a:cxn>
                <a:cxn ang="5400000">
                  <a:pos x="wd2" y="hd2"/>
                </a:cxn>
                <a:cxn ang="10800000">
                  <a:pos x="wd2" y="hd2"/>
                </a:cxn>
                <a:cxn ang="16200000">
                  <a:pos x="wd2" y="hd2"/>
                </a:cxn>
              </a:cxnLst>
              <a:rect l="0" t="0" r="r" b="b"/>
              <a:pathLst>
                <a:path w="12377" h="21600" extrusionOk="0">
                  <a:moveTo>
                    <a:pt x="8363" y="21600"/>
                  </a:moveTo>
                  <a:cubicBezTo>
                    <a:pt x="8363" y="21600"/>
                    <a:pt x="21600" y="1892"/>
                    <a:pt x="0" y="0"/>
                  </a:cubicBezTo>
                </a:path>
              </a:pathLst>
            </a:cu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415" name="45°"/>
            <p:cNvSpPr/>
            <p:nvPr/>
          </p:nvSpPr>
          <p:spPr>
            <a:xfrm>
              <a:off x="2073225" y="1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45°</a:t>
              </a:r>
            </a:p>
          </p:txBody>
        </p:sp>
      </p:grpSp>
      <p:sp>
        <p:nvSpPr>
          <p:cNvPr id="417" name="On superpose les axes du CCR sur l’axe du cylindre porté."/>
          <p:cNvSpPr/>
          <p:nvPr/>
        </p:nvSpPr>
        <p:spPr>
          <a:xfrm>
            <a:off x="520700" y="3473450"/>
            <a:ext cx="13052971"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1200"/>
              </a:spcBef>
              <a:defRPr sz="3600">
                <a:latin typeface="Lucida Grande"/>
                <a:ea typeface="Lucida Grande"/>
                <a:cs typeface="Lucida Grande"/>
                <a:sym typeface="Lucida Grande"/>
              </a:defRPr>
            </a:lvl1pPr>
          </a:lstStyle>
          <a:p>
            <a:pPr>
              <a:defRPr>
                <a:latin typeface="Helvetica"/>
                <a:ea typeface="Helvetica"/>
                <a:cs typeface="Helvetica"/>
                <a:sym typeface="Helvetica"/>
              </a:defRPr>
            </a:pPr>
            <a:r>
              <a:rPr>
                <a:latin typeface="Lucida Grande"/>
                <a:ea typeface="Lucida Grande"/>
                <a:cs typeface="Lucida Grande"/>
                <a:sym typeface="Lucida Grande"/>
              </a:rPr>
              <a:t>On superpose les axes du CCR sur l’axe du cylindre porté.</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3" nodeType="clickEffect">
                                  <p:stCondLst>
                                    <p:cond delay="0"/>
                                  </p:stCondLst>
                                  <p:iterate>
                                    <p:tmAbs val="0"/>
                                  </p:iterate>
                                  <p:childTnLst>
                                    <p:set>
                                      <p:cBhvr>
                                        <p:cTn id="14" fill="hold"/>
                                        <p:tgtEl>
                                          <p:spTgt spid="408"/>
                                        </p:tgtEl>
                                        <p:attrNameLst>
                                          <p:attrName>style.visibility</p:attrName>
                                        </p:attrNameLst>
                                      </p:cBhvr>
                                      <p:to>
                                        <p:strVal val="visible"/>
                                      </p:to>
                                    </p:set>
                                    <p:anim calcmode="lin" valueType="num">
                                      <p:cBhvr>
                                        <p:cTn id="15" dur="1000" fill="hold"/>
                                        <p:tgtEl>
                                          <p:spTgt spid="408"/>
                                        </p:tgtEl>
                                        <p:attrNameLst>
                                          <p:attrName>ppt_w</p:attrName>
                                        </p:attrNameLst>
                                      </p:cBhvr>
                                      <p:tavLst>
                                        <p:tav tm="0">
                                          <p:val>
                                            <p:fltVal val="0"/>
                                          </p:val>
                                        </p:tav>
                                        <p:tav tm="100000">
                                          <p:val>
                                            <p:strVal val="#ppt_w"/>
                                          </p:val>
                                        </p:tav>
                                      </p:tavLst>
                                    </p:anim>
                                    <p:anim calcmode="lin" valueType="num">
                                      <p:cBhvr>
                                        <p:cTn id="16" dur="1000" fill="hold"/>
                                        <p:tgtEl>
                                          <p:spTgt spid="40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4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1" animBg="1" advAuto="0"/>
      <p:bldP spid="382" grpId="2" animBg="1" advAuto="0"/>
      <p:bldP spid="408" grpId="3" animBg="1" advAuto="0"/>
      <p:bldP spid="412" grpId="4" animBg="1" advAuto="0"/>
      <p:bldP spid="416" grpId="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droppedImage.tiff" descr="droppedImage.tiff"/>
          <p:cNvPicPr>
            <a:picLocks noChangeAspect="1"/>
          </p:cNvPicPr>
          <p:nvPr/>
        </p:nvPicPr>
        <p:blipFill>
          <a:blip r:embed="rId2"/>
          <a:stretch>
            <a:fillRect/>
          </a:stretch>
        </p:blipFill>
        <p:spPr>
          <a:xfrm>
            <a:off x="13446125" y="1092200"/>
            <a:ext cx="8562975" cy="11049000"/>
          </a:xfrm>
          <a:prstGeom prst="rect">
            <a:avLst/>
          </a:prstGeom>
          <a:ln w="12700">
            <a:miter lim="400000"/>
          </a:ln>
        </p:spPr>
      </p:pic>
      <p:pic>
        <p:nvPicPr>
          <p:cNvPr id="420" name="droppedImage.tiff" descr="droppedImage.tiff"/>
          <p:cNvPicPr>
            <a:picLocks noChangeAspect="1"/>
          </p:cNvPicPr>
          <p:nvPr/>
        </p:nvPicPr>
        <p:blipFill>
          <a:blip r:embed="rId3"/>
          <a:stretch>
            <a:fillRect/>
          </a:stretch>
        </p:blipFill>
        <p:spPr>
          <a:xfrm>
            <a:off x="2209800" y="955793"/>
            <a:ext cx="8737600" cy="11020320"/>
          </a:xfrm>
          <a:prstGeom prst="rect">
            <a:avLst/>
          </a:prstGeom>
          <a:ln w="12700">
            <a:miter lim="400000"/>
          </a:ln>
        </p:spPr>
      </p:pic>
      <p:sp>
        <p:nvSpPr>
          <p:cNvPr id="421" name="Triangle"/>
          <p:cNvSpPr/>
          <p:nvPr/>
        </p:nvSpPr>
        <p:spPr>
          <a:xfrm rot="3491656">
            <a:off x="8280132" y="6232136"/>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2" name="Triangle"/>
          <p:cNvSpPr/>
          <p:nvPr/>
        </p:nvSpPr>
        <p:spPr>
          <a:xfrm rot="14162380">
            <a:off x="3987986" y="8980411"/>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3" name="Ligne"/>
          <p:cNvSpPr/>
          <p:nvPr/>
        </p:nvSpPr>
        <p:spPr>
          <a:xfrm flipV="1">
            <a:off x="7937500" y="6287976"/>
            <a:ext cx="995991" cy="633525"/>
          </a:xfrm>
          <a:prstGeom prst="line">
            <a:avLst/>
          </a:prstGeom>
          <a:ln w="76200">
            <a:solidFill>
              <a:srgbClr val="E324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4" name="Ligne"/>
          <p:cNvSpPr/>
          <p:nvPr/>
        </p:nvSpPr>
        <p:spPr>
          <a:xfrm flipV="1">
            <a:off x="3683000" y="8972846"/>
            <a:ext cx="1062666" cy="653755"/>
          </a:xfrm>
          <a:prstGeom prst="line">
            <a:avLst/>
          </a:prstGeom>
          <a:ln w="76200">
            <a:solidFill>
              <a:srgbClr val="E324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5" name="Ligne"/>
          <p:cNvSpPr/>
          <p:nvPr/>
        </p:nvSpPr>
        <p:spPr>
          <a:xfrm flipH="1" flipV="1">
            <a:off x="16177068" y="5704293"/>
            <a:ext cx="510733" cy="805067"/>
          </a:xfrm>
          <a:prstGeom prst="line">
            <a:avLst/>
          </a:prstGeom>
          <a:ln w="76200">
            <a:solidFill>
              <a:srgbClr val="E324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6" name="Triangle"/>
          <p:cNvSpPr/>
          <p:nvPr/>
        </p:nvSpPr>
        <p:spPr>
          <a:xfrm rot="3491656">
            <a:off x="19659332" y="6473436"/>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7" name="Ligne"/>
          <p:cNvSpPr/>
          <p:nvPr/>
        </p:nvSpPr>
        <p:spPr>
          <a:xfrm flipH="1" flipV="1">
            <a:off x="18498287" y="9793840"/>
            <a:ext cx="488213" cy="886780"/>
          </a:xfrm>
          <a:prstGeom prst="line">
            <a:avLst/>
          </a:prstGeom>
          <a:ln w="76200">
            <a:solidFill>
              <a:srgbClr val="E324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8" name="Triangle"/>
          <p:cNvSpPr/>
          <p:nvPr/>
        </p:nvSpPr>
        <p:spPr>
          <a:xfrm rot="14162380">
            <a:off x="15227486" y="8878811"/>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9" name="Ligne"/>
          <p:cNvSpPr/>
          <p:nvPr/>
        </p:nvSpPr>
        <p:spPr>
          <a:xfrm flipV="1">
            <a:off x="19316700" y="6400800"/>
            <a:ext cx="995991" cy="633524"/>
          </a:xfrm>
          <a:prstGeom prst="line">
            <a:avLst/>
          </a:prstGeom>
          <a:ln w="76200">
            <a:solidFill>
              <a:srgbClr val="C0C0C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0" name="Ligne"/>
          <p:cNvSpPr/>
          <p:nvPr/>
        </p:nvSpPr>
        <p:spPr>
          <a:xfrm flipV="1">
            <a:off x="14960600" y="8864600"/>
            <a:ext cx="1062666" cy="653755"/>
          </a:xfrm>
          <a:prstGeom prst="line">
            <a:avLst/>
          </a:prstGeom>
          <a:ln w="76200">
            <a:solidFill>
              <a:srgbClr val="C0C0C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1" name="Ligne"/>
          <p:cNvSpPr/>
          <p:nvPr/>
        </p:nvSpPr>
        <p:spPr>
          <a:xfrm flipH="1" flipV="1">
            <a:off x="7342889" y="9926453"/>
            <a:ext cx="518411" cy="684102"/>
          </a:xfrm>
          <a:prstGeom prst="line">
            <a:avLst/>
          </a:prstGeom>
          <a:ln w="76200">
            <a:solidFill>
              <a:srgbClr val="C0C0C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2" name="Ligne"/>
          <p:cNvSpPr/>
          <p:nvPr/>
        </p:nvSpPr>
        <p:spPr>
          <a:xfrm flipH="1" flipV="1">
            <a:off x="4673599" y="5600700"/>
            <a:ext cx="430546" cy="673839"/>
          </a:xfrm>
          <a:prstGeom prst="line">
            <a:avLst/>
          </a:prstGeom>
          <a:ln w="76200">
            <a:solidFill>
              <a:srgbClr val="C0C0C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 name="Grouper"/>
          <p:cNvGrpSpPr/>
          <p:nvPr/>
        </p:nvGrpSpPr>
        <p:grpSpPr>
          <a:xfrm>
            <a:off x="2057400" y="127000"/>
            <a:ext cx="20878801" cy="10814913"/>
            <a:chOff x="0" y="0"/>
            <a:chExt cx="20878800" cy="10814911"/>
          </a:xfrm>
        </p:grpSpPr>
        <p:pic>
          <p:nvPicPr>
            <p:cNvPr id="434" name="droppedImage.tiff" descr="droppedImage.tiff"/>
            <p:cNvPicPr>
              <a:picLocks noChangeAspect="1"/>
            </p:cNvPicPr>
            <p:nvPr/>
          </p:nvPicPr>
          <p:blipFill>
            <a:blip r:embed="rId2"/>
            <a:stretch>
              <a:fillRect/>
            </a:stretch>
          </p:blipFill>
          <p:spPr>
            <a:xfrm>
              <a:off x="0" y="107088"/>
              <a:ext cx="8750301" cy="10707825"/>
            </a:xfrm>
            <a:prstGeom prst="rect">
              <a:avLst/>
            </a:prstGeom>
            <a:ln w="12700" cap="flat">
              <a:noFill/>
              <a:miter lim="400000"/>
            </a:ln>
            <a:effectLst/>
          </p:spPr>
        </p:pic>
        <p:pic>
          <p:nvPicPr>
            <p:cNvPr id="435" name="droppedImage.tiff" descr="droppedImage.tiff"/>
            <p:cNvPicPr>
              <a:picLocks noChangeAspect="1"/>
            </p:cNvPicPr>
            <p:nvPr/>
          </p:nvPicPr>
          <p:blipFill>
            <a:blip r:embed="rId2"/>
            <a:stretch>
              <a:fillRect/>
            </a:stretch>
          </p:blipFill>
          <p:spPr>
            <a:xfrm>
              <a:off x="12128500" y="0"/>
              <a:ext cx="8750301" cy="10707825"/>
            </a:xfrm>
            <a:prstGeom prst="rect">
              <a:avLst/>
            </a:prstGeom>
            <a:ln w="12700" cap="flat">
              <a:noFill/>
              <a:miter lim="400000"/>
            </a:ln>
            <a:effectLst/>
          </p:spPr>
        </p:pic>
        <p:sp>
          <p:nvSpPr>
            <p:cNvPr id="436" name="Ovale"/>
            <p:cNvSpPr/>
            <p:nvPr/>
          </p:nvSpPr>
          <p:spPr>
            <a:xfrm>
              <a:off x="3987800" y="2235200"/>
              <a:ext cx="304800" cy="317500"/>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37" name="Ovale"/>
            <p:cNvSpPr/>
            <p:nvPr/>
          </p:nvSpPr>
          <p:spPr>
            <a:xfrm>
              <a:off x="1181100" y="3860800"/>
              <a:ext cx="304800" cy="317500"/>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38" name="Ovale"/>
            <p:cNvSpPr/>
            <p:nvPr/>
          </p:nvSpPr>
          <p:spPr>
            <a:xfrm>
              <a:off x="1701800" y="1651000"/>
              <a:ext cx="304800" cy="317500"/>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39" name="Ovale"/>
            <p:cNvSpPr/>
            <p:nvPr/>
          </p:nvSpPr>
          <p:spPr>
            <a:xfrm>
              <a:off x="3390900" y="4432300"/>
              <a:ext cx="304800" cy="317500"/>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0" name="Ovale"/>
            <p:cNvSpPr/>
            <p:nvPr/>
          </p:nvSpPr>
          <p:spPr>
            <a:xfrm>
              <a:off x="15532100" y="4330700"/>
              <a:ext cx="304800" cy="317500"/>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1" name="Ovale"/>
            <p:cNvSpPr/>
            <p:nvPr/>
          </p:nvSpPr>
          <p:spPr>
            <a:xfrm>
              <a:off x="13830300" y="1498600"/>
              <a:ext cx="304800" cy="317500"/>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2" name="Ovale"/>
            <p:cNvSpPr/>
            <p:nvPr/>
          </p:nvSpPr>
          <p:spPr>
            <a:xfrm>
              <a:off x="13309600" y="3860800"/>
              <a:ext cx="304800" cy="317500"/>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3" name="Ovale"/>
            <p:cNvSpPr/>
            <p:nvPr/>
          </p:nvSpPr>
          <p:spPr>
            <a:xfrm>
              <a:off x="16141700" y="2108200"/>
              <a:ext cx="304800" cy="317500"/>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445" name="Pour justifier les préférences du sujet, on calcule la compensation portée totale ( Dportée + CCR). Comme les axes sont identiques, la combinaison de cylindre n’est pas nécessaire, il suffit d’additionner ou de soustraire les valeurs de sphère et celles "/>
          <p:cNvSpPr/>
          <p:nvPr/>
        </p:nvSpPr>
        <p:spPr>
          <a:xfrm>
            <a:off x="292100" y="11715750"/>
            <a:ext cx="23787100" cy="168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360000">
              <a:spcBef>
                <a:spcPts val="1200"/>
              </a:spcBef>
              <a:defRPr sz="3600"/>
            </a:lvl1pPr>
          </a:lstStyle>
          <a:p>
            <a:r>
              <a:t>Pour justifier les préférences du sujet, on calcule la compensation portée totale ( Dportée + CCR). Comme les axes sont identiques, la combinaison de cylindre n’est pas nécessaire, il suffit d’additionner ou de soustraire les valeurs de sphère et celles du cylindre. On cherche ensuite la réfraction complémentaire dans chaque position.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7" name="Tableau 1"/>
          <p:cNvGraphicFramePr/>
          <p:nvPr/>
        </p:nvGraphicFramePr>
        <p:xfrm>
          <a:off x="1295400" y="203200"/>
          <a:ext cx="21767798" cy="12230097"/>
        </p:xfrm>
        <a:graphic>
          <a:graphicData uri="http://schemas.openxmlformats.org/drawingml/2006/table">
            <a:tbl>
              <a:tblPr firstRow="1">
                <a:tableStyleId>{8F44A2F1-9E1F-4B54-A3A2-5F16C0AD49E2}</a:tableStyleId>
              </a:tblPr>
              <a:tblGrid>
                <a:gridCol w="7255930">
                  <a:extLst>
                    <a:ext uri="{9D8B030D-6E8A-4147-A177-3AD203B41FA5}">
                      <a16:colId xmlns:a16="http://schemas.microsoft.com/office/drawing/2014/main" val="20000"/>
                    </a:ext>
                  </a:extLst>
                </a:gridCol>
                <a:gridCol w="3658138">
                  <a:extLst>
                    <a:ext uri="{9D8B030D-6E8A-4147-A177-3AD203B41FA5}">
                      <a16:colId xmlns:a16="http://schemas.microsoft.com/office/drawing/2014/main" val="20001"/>
                    </a:ext>
                  </a:extLst>
                </a:gridCol>
                <a:gridCol w="3658138">
                  <a:extLst>
                    <a:ext uri="{9D8B030D-6E8A-4147-A177-3AD203B41FA5}">
                      <a16:colId xmlns:a16="http://schemas.microsoft.com/office/drawing/2014/main" val="20002"/>
                    </a:ext>
                  </a:extLst>
                </a:gridCol>
                <a:gridCol w="3597796">
                  <a:extLst>
                    <a:ext uri="{9D8B030D-6E8A-4147-A177-3AD203B41FA5}">
                      <a16:colId xmlns:a16="http://schemas.microsoft.com/office/drawing/2014/main" val="20003"/>
                    </a:ext>
                  </a:extLst>
                </a:gridCol>
                <a:gridCol w="3597796">
                  <a:extLst>
                    <a:ext uri="{9D8B030D-6E8A-4147-A177-3AD203B41FA5}">
                      <a16:colId xmlns:a16="http://schemas.microsoft.com/office/drawing/2014/main" val="20004"/>
                    </a:ext>
                  </a:extLst>
                </a:gridCol>
              </a:tblGrid>
              <a:tr h="1625095">
                <a:tc>
                  <a:txBody>
                    <a:bodyPr/>
                    <a:lstStyle/>
                    <a:p>
                      <a:pPr defTabSz="360000">
                        <a:spcBef>
                          <a:spcPts val="600"/>
                        </a:spcBef>
                        <a:defRPr sz="3600" b="1">
                          <a:solidFill>
                            <a:srgbClr val="000000"/>
                          </a:solidFill>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defTabSz="360000">
                        <a:spcBef>
                          <a:spcPts val="600"/>
                        </a:spcBef>
                        <a:defRPr sz="1800">
                          <a:solidFill>
                            <a:srgbClr val="000000"/>
                          </a:solidFill>
                        </a:defRPr>
                      </a:pPr>
                      <a:r>
                        <a:rPr sz="3600" b="1">
                          <a:latin typeface="Helvetica"/>
                          <a:ea typeface="Helvetica"/>
                          <a:cs typeface="Helvetica"/>
                          <a:sym typeface="Helvetica"/>
                        </a:rPr>
                        <a:t>POSITION 1</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hMerge="1">
                  <a:txBody>
                    <a:bodyPr/>
                    <a:lstStyle/>
                    <a:p>
                      <a:endParaRPr lang="fr-FR"/>
                    </a:p>
                  </a:txBody>
                  <a:tcPr/>
                </a:tc>
                <a:tc gridSpan="2">
                  <a:txBody>
                    <a:bodyPr/>
                    <a:lstStyle/>
                    <a:p>
                      <a:pPr defTabSz="360000">
                        <a:spcBef>
                          <a:spcPts val="600"/>
                        </a:spcBef>
                        <a:defRPr sz="1800">
                          <a:solidFill>
                            <a:srgbClr val="000000"/>
                          </a:solidFill>
                        </a:defRPr>
                      </a:pPr>
                      <a:r>
                        <a:rPr sz="3600" b="1">
                          <a:latin typeface="Helvetica"/>
                          <a:ea typeface="Helvetica"/>
                          <a:cs typeface="Helvetica"/>
                          <a:sym typeface="Helvetica"/>
                        </a:rPr>
                        <a:t>POSITION 2</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hMerge="1">
                  <a:txBody>
                    <a:bodyPr/>
                    <a:lstStyle/>
                    <a:p>
                      <a:endParaRPr lang="fr-FR"/>
                    </a:p>
                  </a:txBody>
                  <a:tcPr/>
                </a:tc>
                <a:extLst>
                  <a:ext uri="{0D108BD9-81ED-4DB2-BD59-A6C34878D82A}">
                    <a16:rowId xmlns:a16="http://schemas.microsoft.com/office/drawing/2014/main" val="10000"/>
                  </a:ext>
                </a:extLst>
              </a:tr>
              <a:tr h="1625095">
                <a:tc>
                  <a:txBody>
                    <a:bodyPr/>
                    <a:lstStyle/>
                    <a:p>
                      <a:pPr algn="l" defTabSz="360000">
                        <a:spcBef>
                          <a:spcPts val="600"/>
                        </a:spcBef>
                        <a:defRPr sz="1800"/>
                      </a:pPr>
                      <a:r>
                        <a:rPr sz="3600" b="1">
                          <a:latin typeface="Helvetica"/>
                          <a:ea typeface="Helvetica"/>
                          <a:cs typeface="Helvetica"/>
                          <a:sym typeface="Helvetica"/>
                        </a:rPr>
                        <a:t>Valeur CCR porté</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hMerge="1">
                  <a:txBody>
                    <a:bodyPr/>
                    <a:lstStyle/>
                    <a:p>
                      <a:endParaRPr lang="fr-FR"/>
                    </a:p>
                  </a:txBody>
                  <a:tcPr/>
                </a:tc>
                <a:tc gridSpan="2">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hMerge="1">
                  <a:txBody>
                    <a:bodyPr/>
                    <a:lstStyle/>
                    <a:p>
                      <a:endParaRPr lang="fr-FR"/>
                    </a:p>
                  </a:txBody>
                  <a:tcPr/>
                </a:tc>
                <a:extLst>
                  <a:ext uri="{0D108BD9-81ED-4DB2-BD59-A6C34878D82A}">
                    <a16:rowId xmlns:a16="http://schemas.microsoft.com/office/drawing/2014/main" val="10001"/>
                  </a:ext>
                </a:extLst>
              </a:tr>
              <a:tr h="4004101">
                <a:tc>
                  <a:txBody>
                    <a:bodyPr/>
                    <a:lstStyle/>
                    <a:p>
                      <a:pPr algn="l" defTabSz="360000">
                        <a:spcBef>
                          <a:spcPts val="600"/>
                        </a:spcBef>
                        <a:defRPr sz="3600" b="1">
                          <a:latin typeface="Helvetica"/>
                          <a:ea typeface="Helvetica"/>
                          <a:cs typeface="Helvetica"/>
                          <a:sym typeface="Helvetica"/>
                        </a:defRPr>
                      </a:pPr>
                      <a:r>
                        <a:t>Dportée</a:t>
                      </a:r>
                      <a:r>
                        <a:rPr>
                          <a:latin typeface="Lucida Grande"/>
                          <a:ea typeface="Lucida Grande"/>
                          <a:cs typeface="Lucida Grande"/>
                          <a:sym typeface="Lucida Grande"/>
                        </a:rPr>
                        <a:t>⁐CCR =</a:t>
                      </a: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600"/>
                        </a:spcBef>
                        <a:defRPr sz="3600" b="1">
                          <a:latin typeface="Helvetica"/>
                          <a:ea typeface="Helvetica"/>
                          <a:cs typeface="Helvetica"/>
                          <a:sym typeface="Helvetica"/>
                        </a:defRPr>
                      </a:pPr>
                      <a:r>
                        <a:rPr>
                          <a:latin typeface="Lucida Grande"/>
                          <a:ea typeface="Lucida Grande"/>
                          <a:cs typeface="Lucida Grande"/>
                          <a:sym typeface="Lucida Grande"/>
                        </a:rPr>
                        <a:t>Dportée totale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hMerge="1">
                  <a:txBody>
                    <a:bodyPr/>
                    <a:lstStyle/>
                    <a:p>
                      <a:endParaRPr lang="fr-FR"/>
                    </a:p>
                  </a:txBody>
                  <a:tcPr/>
                </a:tc>
                <a:tc gridSpan="2">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hMerge="1">
                  <a:txBody>
                    <a:bodyPr/>
                    <a:lstStyle/>
                    <a:p>
                      <a:endParaRPr lang="fr-FR"/>
                    </a:p>
                  </a:txBody>
                  <a:tcPr/>
                </a:tc>
                <a:extLst>
                  <a:ext uri="{0D108BD9-81ED-4DB2-BD59-A6C34878D82A}">
                    <a16:rowId xmlns:a16="http://schemas.microsoft.com/office/drawing/2014/main" val="10002"/>
                  </a:ext>
                </a:extLst>
              </a:tr>
              <a:tr h="3166422">
                <a:tc>
                  <a:txBody>
                    <a:bodyPr/>
                    <a:lstStyle/>
                    <a:p>
                      <a:pPr algn="l" defTabSz="360000">
                        <a:spcBef>
                          <a:spcPts val="600"/>
                        </a:spcBef>
                        <a:defRPr sz="1800"/>
                      </a:pPr>
                      <a:r>
                        <a:rPr sz="3600" b="1">
                          <a:latin typeface="Helvetica"/>
                          <a:ea typeface="Helvetica"/>
                          <a:cs typeface="Helvetica"/>
                          <a:sym typeface="Helvetica"/>
                        </a:rPr>
                        <a:t>Réfractions 
complémentaires</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hMerge="1">
                  <a:txBody>
                    <a:bodyPr/>
                    <a:lstStyle/>
                    <a:p>
                      <a:endParaRPr lang="fr-FR"/>
                    </a:p>
                  </a:txBody>
                  <a:tcPr/>
                </a:tc>
                <a:tc gridSpan="2">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hMerge="1">
                  <a:txBody>
                    <a:bodyPr/>
                    <a:lstStyle/>
                    <a:p>
                      <a:endParaRPr lang="fr-FR"/>
                    </a:p>
                  </a:txBody>
                  <a:tcPr/>
                </a:tc>
                <a:extLst>
                  <a:ext uri="{0D108BD9-81ED-4DB2-BD59-A6C34878D82A}">
                    <a16:rowId xmlns:a16="http://schemas.microsoft.com/office/drawing/2014/main" val="10003"/>
                  </a:ext>
                </a:extLst>
              </a:tr>
              <a:tr h="904692">
                <a:tc rowSpan="2">
                  <a:txBody>
                    <a:bodyPr/>
                    <a:lstStyle/>
                    <a:p>
                      <a:pPr algn="l" defTabSz="360000">
                        <a:spcBef>
                          <a:spcPts val="600"/>
                        </a:spcBef>
                        <a:defRPr sz="1800"/>
                      </a:pPr>
                      <a:r>
                        <a:rPr sz="3600" b="1">
                          <a:latin typeface="Helvetica"/>
                          <a:ea typeface="Helvetica"/>
                          <a:cs typeface="Helvetica"/>
                          <a:sym typeface="Helvetica"/>
                        </a:rPr>
                        <a:t>Schémas rétiniens</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508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1800"/>
                      </a:pPr>
                      <a:r>
                        <a:rPr sz="3600">
                          <a:latin typeface="Helvetica"/>
                          <a:ea typeface="Helvetica"/>
                          <a:cs typeface="Helvetica"/>
                          <a:sym typeface="Helvetica"/>
                        </a:rPr>
                        <a:t>R’</a:t>
                      </a:r>
                    </a:p>
                  </a:txBody>
                  <a:tcPr marL="63500" marR="63500" marT="63500" marB="63500" horzOverflow="overflow">
                    <a:lnL w="508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508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1800"/>
                      </a:pPr>
                      <a:r>
                        <a:rPr sz="3600">
                          <a:latin typeface="Helvetica"/>
                          <a:ea typeface="Helvetica"/>
                          <a:cs typeface="Helvetica"/>
                          <a:sym typeface="Helvetica"/>
                        </a:rPr>
                        <a:t>R’</a:t>
                      </a:r>
                    </a:p>
                  </a:txBody>
                  <a:tcPr marL="63500" marR="63500" marT="63500" marB="63500" horzOverflow="overflow">
                    <a:lnL w="508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r h="904692">
                <a:tc vMerge="1">
                  <a:txBody>
                    <a:bodyPr/>
                    <a:lstStyle/>
                    <a:p>
                      <a:endParaRPr lang="fr-FR"/>
                    </a:p>
                  </a:txBody>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508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508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508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508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bl>
          </a:graphicData>
        </a:graphic>
      </p:graphicFrame>
      <p:sp>
        <p:nvSpPr>
          <p:cNvPr id="448" name="+0,25(-0,50)30°"/>
          <p:cNvSpPr/>
          <p:nvPr/>
        </p:nvSpPr>
        <p:spPr>
          <a:xfrm>
            <a:off x="10645353" y="2209800"/>
            <a:ext cx="3078659"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+0,25(-0,50)</a:t>
            </a:r>
            <a:r>
              <a:rPr baseline="-5999"/>
              <a:t>30°</a:t>
            </a:r>
          </a:p>
        </p:txBody>
      </p:sp>
      <p:sp>
        <p:nvSpPr>
          <p:cNvPr id="449" name="+0,25(-0,50)120°…"/>
          <p:cNvSpPr/>
          <p:nvPr/>
        </p:nvSpPr>
        <p:spPr>
          <a:xfrm>
            <a:off x="17794659" y="2057400"/>
            <a:ext cx="3430341"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+0,25(-0,50)</a:t>
            </a:r>
            <a:r>
              <a:rPr baseline="-5999"/>
              <a:t>120°</a:t>
            </a:r>
          </a:p>
          <a:p>
            <a:pPr>
              <a:defRPr sz="3600" b="1"/>
            </a:pPr>
            <a:r>
              <a:t>=</a:t>
            </a:r>
            <a:r>
              <a:rPr baseline="-5999"/>
              <a:t> </a:t>
            </a:r>
            <a:r>
              <a:t>-0,25(+0,50)</a:t>
            </a:r>
            <a:r>
              <a:rPr baseline="-5999"/>
              <a:t>30°</a:t>
            </a:r>
          </a:p>
        </p:txBody>
      </p:sp>
      <p:sp>
        <p:nvSpPr>
          <p:cNvPr id="450" name="+2,00(-1,00)30°"/>
          <p:cNvSpPr/>
          <p:nvPr/>
        </p:nvSpPr>
        <p:spPr>
          <a:xfrm>
            <a:off x="10655300" y="4965700"/>
            <a:ext cx="3078659"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+2,00(-1,00)</a:t>
            </a:r>
            <a:r>
              <a:rPr baseline="-5999"/>
              <a:t>30°</a:t>
            </a:r>
          </a:p>
        </p:txBody>
      </p:sp>
      <p:sp>
        <p:nvSpPr>
          <p:cNvPr id="451" name="+1,50δ"/>
          <p:cNvSpPr/>
          <p:nvPr/>
        </p:nvSpPr>
        <p:spPr>
          <a:xfrm>
            <a:off x="18735625" y="4965700"/>
            <a:ext cx="1548409"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+1,50δ</a:t>
            </a:r>
          </a:p>
        </p:txBody>
      </p:sp>
      <p:sp>
        <p:nvSpPr>
          <p:cNvPr id="452" name="0δ"/>
          <p:cNvSpPr/>
          <p:nvPr/>
        </p:nvSpPr>
        <p:spPr>
          <a:xfrm>
            <a:off x="11525684" y="8724900"/>
            <a:ext cx="645840"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0δ</a:t>
            </a:r>
          </a:p>
        </p:txBody>
      </p:sp>
      <p:sp>
        <p:nvSpPr>
          <p:cNvPr id="453" name="+0,50(-1,00)30°"/>
          <p:cNvSpPr/>
          <p:nvPr/>
        </p:nvSpPr>
        <p:spPr>
          <a:xfrm>
            <a:off x="17970500" y="8724900"/>
            <a:ext cx="3078659"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+0,50(-1,00)</a:t>
            </a:r>
            <a:r>
              <a:rPr baseline="-5999"/>
              <a:t>30°</a:t>
            </a:r>
          </a:p>
        </p:txBody>
      </p:sp>
      <p:grpSp>
        <p:nvGrpSpPr>
          <p:cNvPr id="461" name="Grouper"/>
          <p:cNvGrpSpPr/>
          <p:nvPr/>
        </p:nvGrpSpPr>
        <p:grpSpPr>
          <a:xfrm>
            <a:off x="12280019" y="10580228"/>
            <a:ext cx="9188116" cy="1699544"/>
            <a:chOff x="0" y="1128"/>
            <a:chExt cx="9188115" cy="1699542"/>
          </a:xfrm>
        </p:grpSpPr>
        <p:sp>
          <p:nvSpPr>
            <p:cNvPr id="454" name="F’"/>
            <p:cNvSpPr/>
            <p:nvPr/>
          </p:nvSpPr>
          <p:spPr>
            <a:xfrm>
              <a:off x="0" y="1080628"/>
              <a:ext cx="520601"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F’</a:t>
              </a:r>
            </a:p>
          </p:txBody>
        </p:sp>
        <p:sp>
          <p:nvSpPr>
            <p:cNvPr id="455" name="F’120°"/>
            <p:cNvSpPr/>
            <p:nvPr/>
          </p:nvSpPr>
          <p:spPr>
            <a:xfrm>
              <a:off x="5141453" y="1080628"/>
              <a:ext cx="1466256"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F’120°</a:t>
              </a:r>
            </a:p>
          </p:txBody>
        </p:sp>
        <p:sp>
          <p:nvSpPr>
            <p:cNvPr id="456" name="F’30°"/>
            <p:cNvSpPr/>
            <p:nvPr/>
          </p:nvSpPr>
          <p:spPr>
            <a:xfrm>
              <a:off x="7722616" y="1080628"/>
              <a:ext cx="1211983"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F’30°</a:t>
              </a:r>
            </a:p>
          </p:txBody>
        </p:sp>
        <p:sp>
          <p:nvSpPr>
            <p:cNvPr id="457" name="Ligne"/>
            <p:cNvSpPr/>
            <p:nvPr/>
          </p:nvSpPr>
          <p:spPr>
            <a:xfrm>
              <a:off x="5893162" y="650043"/>
              <a:ext cx="1295923" cy="2"/>
            </a:xfrm>
            <a:prstGeom prst="line">
              <a:avLst/>
            </a:prstGeom>
            <a:noFill/>
            <a:ln w="508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58" name="Ligne"/>
            <p:cNvSpPr/>
            <p:nvPr/>
          </p:nvSpPr>
          <p:spPr>
            <a:xfrm flipH="1" flipV="1">
              <a:off x="7201797" y="660399"/>
              <a:ext cx="1295889" cy="9302"/>
            </a:xfrm>
            <a:prstGeom prst="line">
              <a:avLst/>
            </a:prstGeom>
            <a:noFill/>
            <a:ln w="508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59" name="+0,50δ"/>
            <p:cNvSpPr/>
            <p:nvPr/>
          </p:nvSpPr>
          <p:spPr>
            <a:xfrm>
              <a:off x="5357304" y="13828"/>
              <a:ext cx="1548408"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+0,50δ</a:t>
              </a:r>
            </a:p>
          </p:txBody>
        </p:sp>
        <p:sp>
          <p:nvSpPr>
            <p:cNvPr id="460" name="-0,50δ"/>
            <p:cNvSpPr/>
            <p:nvPr/>
          </p:nvSpPr>
          <p:spPr>
            <a:xfrm>
              <a:off x="7754453" y="1128"/>
              <a:ext cx="1433663"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-0,50δ</a:t>
              </a:r>
            </a:p>
          </p:txBody>
        </p:sp>
      </p:grpSp>
      <p:sp>
        <p:nvSpPr>
          <p:cNvPr id="462" name="+1,75(-0,50)30° ⁐ +0,25(-0,50)30° ="/>
          <p:cNvSpPr/>
          <p:nvPr/>
        </p:nvSpPr>
        <p:spPr>
          <a:xfrm>
            <a:off x="8704002" y="3879850"/>
            <a:ext cx="6955855"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30° </a:t>
            </a:r>
            <a:r>
              <a:t>⁐ +0,25(-0,50)</a:t>
            </a:r>
            <a:r>
              <a:rPr baseline="-5999"/>
              <a:t>30° =</a:t>
            </a:r>
          </a:p>
        </p:txBody>
      </p:sp>
      <p:sp>
        <p:nvSpPr>
          <p:cNvPr id="463" name="+1,75(-0,50)30° ⁐ -0,25(+0,50)30° ="/>
          <p:cNvSpPr/>
          <p:nvPr/>
        </p:nvSpPr>
        <p:spPr>
          <a:xfrm>
            <a:off x="16125676" y="3886200"/>
            <a:ext cx="6955855"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30° </a:t>
            </a:r>
            <a:r>
              <a:t>⁐ -0,25(+0,50)</a:t>
            </a:r>
            <a:r>
              <a:rPr baseline="-5999"/>
              <a:t>30° =</a:t>
            </a:r>
          </a:p>
        </p:txBody>
      </p:sp>
      <p:sp>
        <p:nvSpPr>
          <p:cNvPr id="464" name="En P1 il a 14/10  ( il est emmetrope) et en P2 il a 10/10 (astigmatisme de 1δ)  donc il répond P1 &gt; P2"/>
          <p:cNvSpPr/>
          <p:nvPr/>
        </p:nvSpPr>
        <p:spPr>
          <a:xfrm>
            <a:off x="6098629" y="12484100"/>
            <a:ext cx="12598401" cy="115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1"/>
            </a:lvl1pPr>
          </a:lstStyle>
          <a:p>
            <a:r>
              <a:t>En P1 il a 14/10  ( il est emmetrope) et en P2 il a 10/10 (astigmatisme de 1δ)  donc il répond P1 &gt; P2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4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4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4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1" animBg="1" advAuto="0"/>
      <p:bldP spid="449" grpId="2" animBg="1" advAuto="0"/>
      <p:bldP spid="450" grpId="5" animBg="1" advAuto="0"/>
      <p:bldP spid="451" grpId="6" animBg="1" advAuto="0"/>
      <p:bldP spid="452" grpId="7" animBg="1" advAuto="0"/>
      <p:bldP spid="453" grpId="8" animBg="1" advAuto="0"/>
      <p:bldP spid="461" grpId="9" animBg="1" advAuto="0"/>
      <p:bldP spid="462" grpId="3" animBg="1" advAuto="0"/>
      <p:bldP spid="463" grpId="4" animBg="1" advAuto="0"/>
      <p:bldP spid="464" grpId="1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onclusions :"/>
          <p:cNvSpPr/>
          <p:nvPr/>
        </p:nvSpPr>
        <p:spPr>
          <a:xfrm>
            <a:off x="749300" y="463550"/>
            <a:ext cx="3264025"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600"/>
              </a:spcBef>
              <a:defRPr sz="3600" b="1" u="sng">
                <a:latin typeface="Helvetica"/>
                <a:ea typeface="Helvetica"/>
                <a:cs typeface="Helvetica"/>
                <a:sym typeface="Helvetica"/>
              </a:defRPr>
            </a:lvl1pPr>
          </a:lstStyle>
          <a:p>
            <a:pPr>
              <a:defRPr u="none"/>
            </a:pPr>
            <a:r>
              <a:rPr u="sng"/>
              <a:t>Conclusions : </a:t>
            </a:r>
          </a:p>
        </p:txBody>
      </p:sp>
      <p:sp>
        <p:nvSpPr>
          <p:cNvPr id="467" name="P1 &gt; P2 donc on augmente la valeur du cylindre et on recommence jusqu’à ce que le sujet ait la même acuité dans les deux positions.…"/>
          <p:cNvSpPr/>
          <p:nvPr/>
        </p:nvSpPr>
        <p:spPr>
          <a:xfrm>
            <a:off x="2362200" y="1295400"/>
            <a:ext cx="19900900" cy="298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600"/>
              </a:spcBef>
              <a:defRPr sz="3600" b="1">
                <a:latin typeface="Helvetica"/>
                <a:ea typeface="Helvetica"/>
                <a:cs typeface="Helvetica"/>
                <a:sym typeface="Helvetica"/>
              </a:defRPr>
            </a:pPr>
            <a:r>
              <a:t>P1 &gt; P2 donc on augmente la valeur du cylindre et on recommence jusqu’à ce que le sujet ait la même acuité dans les deux positions.</a:t>
            </a:r>
          </a:p>
          <a:p>
            <a:pPr algn="l" defTabSz="360000">
              <a:spcBef>
                <a:spcPts val="600"/>
              </a:spcBef>
              <a:defRPr sz="3600" b="1">
                <a:latin typeface="Helvetica"/>
                <a:ea typeface="Helvetica"/>
                <a:cs typeface="Helvetica"/>
                <a:sym typeface="Helvetica"/>
              </a:defRPr>
            </a:pPr>
            <a:r>
              <a:t>On est donc obligé d’augmenter le cylindre 0,50 au total pour avoir l’égalité.</a:t>
            </a:r>
          </a:p>
          <a:p>
            <a:pPr algn="l" defTabSz="360000">
              <a:spcBef>
                <a:spcPts val="600"/>
              </a:spcBef>
              <a:defRPr sz="3600" b="1">
                <a:latin typeface="Helvetica"/>
                <a:ea typeface="Helvetica"/>
                <a:cs typeface="Helvetica"/>
                <a:sym typeface="Helvetica"/>
              </a:defRPr>
            </a:pPr>
            <a:r>
              <a:t>Puisqu’on a augmenté le cylindre de 0,5δ on a rajouté une sphère de +0,25 (l’équivalent sphérique)</a:t>
            </a:r>
          </a:p>
        </p:txBody>
      </p:sp>
      <p:sp>
        <p:nvSpPr>
          <p:cNvPr id="468" name="Etape finale :"/>
          <p:cNvSpPr/>
          <p:nvPr/>
        </p:nvSpPr>
        <p:spPr>
          <a:xfrm>
            <a:off x="774700" y="6343650"/>
            <a:ext cx="2959745"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600"/>
              </a:spcBef>
              <a:defRPr sz="3600" b="1" u="sng">
                <a:latin typeface="Helvetica"/>
                <a:ea typeface="Helvetica"/>
                <a:cs typeface="Helvetica"/>
                <a:sym typeface="Helvetica"/>
              </a:defRPr>
            </a:lvl1pPr>
          </a:lstStyle>
          <a:p>
            <a:pPr>
              <a:defRPr u="none"/>
            </a:pPr>
            <a:r>
              <a:rPr u="sng"/>
              <a:t>Etape finale :</a:t>
            </a:r>
          </a:p>
        </p:txBody>
      </p:sp>
      <p:sp>
        <p:nvSpPr>
          <p:cNvPr id="469" name="On revérifie la sphère.…"/>
          <p:cNvSpPr/>
          <p:nvPr/>
        </p:nvSpPr>
        <p:spPr>
          <a:xfrm>
            <a:off x="2603500" y="7315200"/>
            <a:ext cx="19900900"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600"/>
              </a:spcBef>
              <a:defRPr sz="3600" b="1">
                <a:latin typeface="Helvetica"/>
                <a:ea typeface="Helvetica"/>
                <a:cs typeface="Helvetica"/>
                <a:sym typeface="Helvetica"/>
              </a:defRPr>
            </a:pPr>
            <a:r>
              <a:t>On revérifie la sphère. </a:t>
            </a:r>
          </a:p>
          <a:p>
            <a:pPr algn="l" defTabSz="360000">
              <a:spcBef>
                <a:spcPts val="600"/>
              </a:spcBef>
              <a:defRPr sz="3600" b="1">
                <a:latin typeface="Helvetica"/>
                <a:ea typeface="Helvetica"/>
                <a:cs typeface="Helvetica"/>
                <a:sym typeface="Helvetica"/>
              </a:defRPr>
            </a:pPr>
            <a:r>
              <a:t>Le +0,25 doit faire chuter et le -0,25 n’augmente pas l’acuité.</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67"/>
                                        </p:tgtEl>
                                        <p:attrNameLst>
                                          <p:attrName>style.visibility</p:attrName>
                                        </p:attrNameLst>
                                      </p:cBhvr>
                                      <p:to>
                                        <p:strVal val="visible"/>
                                      </p:to>
                                    </p:set>
                                    <p:anim calcmode="lin" valueType="num">
                                      <p:cBhvr>
                                        <p:cTn id="7" dur="1000" fill="hold"/>
                                        <p:tgtEl>
                                          <p:spTgt spid="467"/>
                                        </p:tgtEl>
                                        <p:attrNameLst>
                                          <p:attrName>ppt_x</p:attrName>
                                        </p:attrNameLst>
                                      </p:cBhvr>
                                      <p:tavLst>
                                        <p:tav tm="0">
                                          <p:val>
                                            <p:strVal val="1+#ppt_w/2"/>
                                          </p:val>
                                        </p:tav>
                                        <p:tav tm="100000">
                                          <p:val>
                                            <p:strVal val="#ppt_x"/>
                                          </p:val>
                                        </p:tav>
                                      </p:tavLst>
                                    </p:anim>
                                    <p:anim calcmode="lin" valueType="num">
                                      <p:cBhvr>
                                        <p:cTn id="8" dur="1000" fill="hold"/>
                                        <p:tgtEl>
                                          <p:spTgt spid="46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469"/>
                                        </p:tgtEl>
                                        <p:attrNameLst>
                                          <p:attrName>style.visibility</p:attrName>
                                        </p:attrNameLst>
                                      </p:cBhvr>
                                      <p:to>
                                        <p:strVal val="visible"/>
                                      </p:to>
                                    </p:set>
                                    <p:anim calcmode="lin" valueType="num">
                                      <p:cBhvr>
                                        <p:cTn id="13" dur="1000" fill="hold"/>
                                        <p:tgtEl>
                                          <p:spTgt spid="469"/>
                                        </p:tgtEl>
                                        <p:attrNameLst>
                                          <p:attrName>ppt_x</p:attrName>
                                        </p:attrNameLst>
                                      </p:cBhvr>
                                      <p:tavLst>
                                        <p:tav tm="0">
                                          <p:val>
                                            <p:strVal val="0-#ppt_w/2"/>
                                          </p:val>
                                        </p:tav>
                                        <p:tav tm="100000">
                                          <p:val>
                                            <p:strVal val="#ppt_x"/>
                                          </p:val>
                                        </p:tav>
                                      </p:tavLst>
                                    </p:anim>
                                    <p:anim calcmode="lin" valueType="num">
                                      <p:cBhvr>
                                        <p:cTn id="14" dur="1000" fill="hold"/>
                                        <p:tgtEl>
                                          <p:spTgt spid="4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1" animBg="1" advAuto="0"/>
      <p:bldP spid="469"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oeil porte une compensation que l’on désire vérifier qu’on appelle Dportée  et qui varie au cours de l’examen. On appelle Dparfaite la compensation théorique du sujet.…"/>
          <p:cNvSpPr/>
          <p:nvPr/>
        </p:nvSpPr>
        <p:spPr>
          <a:xfrm>
            <a:off x="317500" y="355600"/>
            <a:ext cx="23291800" cy="640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1200"/>
              </a:spcBef>
              <a:defRPr sz="3600">
                <a:latin typeface="Helvetica"/>
                <a:ea typeface="Helvetica"/>
                <a:cs typeface="Helvetica"/>
                <a:sym typeface="Helvetica"/>
              </a:defRPr>
            </a:pPr>
            <a:r>
              <a:t>	L’oeil porte une compensation que l’on désire vérifier qu’on appelle </a:t>
            </a:r>
            <a:r>
              <a:rPr b="1"/>
              <a:t>Dportée</a:t>
            </a:r>
            <a:r>
              <a:t>  et qui varie au cours de l’examen. On appelle </a:t>
            </a:r>
            <a:r>
              <a:rPr b="1"/>
              <a:t>Dparfaite</a:t>
            </a:r>
            <a:r>
              <a:t> la compensation théorique du sujet.</a:t>
            </a:r>
          </a:p>
          <a:p>
            <a:pPr algn="l" defTabSz="360000">
              <a:spcBef>
                <a:spcPts val="1200"/>
              </a:spcBef>
              <a:defRPr sz="3600">
                <a:latin typeface="Helvetica"/>
                <a:ea typeface="Helvetica"/>
                <a:cs typeface="Helvetica"/>
                <a:sym typeface="Helvetica"/>
              </a:defRPr>
            </a:pPr>
            <a:r>
              <a:t>Considérons ici un oeil qui serait parfaitement compensé par </a:t>
            </a:r>
            <a:r>
              <a:rPr b="1"/>
              <a:t>Dparfaite  : +2(-1,00)30°</a:t>
            </a:r>
            <a:r>
              <a:t> 	</a:t>
            </a:r>
          </a:p>
          <a:p>
            <a:pPr algn="l" defTabSz="360000">
              <a:spcBef>
                <a:spcPts val="1200"/>
              </a:spcBef>
              <a:defRPr sz="3600">
                <a:latin typeface="Helvetica"/>
                <a:ea typeface="Helvetica"/>
                <a:cs typeface="Helvetica"/>
                <a:sym typeface="Helvetica"/>
              </a:defRPr>
            </a:pPr>
            <a:r>
              <a:t>et qui porterait </a:t>
            </a:r>
            <a:r>
              <a:rPr b="1"/>
              <a:t>Dportée  : +1,50(-0,50)25°</a:t>
            </a:r>
          </a:p>
          <a:p>
            <a:pPr algn="l" defTabSz="360000">
              <a:spcBef>
                <a:spcPts val="1200"/>
              </a:spcBef>
              <a:defRPr sz="3600">
                <a:latin typeface="Helvetica"/>
                <a:ea typeface="Helvetica"/>
                <a:cs typeface="Helvetica"/>
                <a:sym typeface="Helvetica"/>
              </a:defRPr>
            </a:pPr>
            <a:endParaRPr b="1"/>
          </a:p>
          <a:p>
            <a:pPr algn="l" defTabSz="360000">
              <a:spcBef>
                <a:spcPts val="600"/>
              </a:spcBef>
              <a:defRPr sz="3600" b="1">
                <a:latin typeface="Helvetica"/>
                <a:ea typeface="Helvetica"/>
                <a:cs typeface="Helvetica"/>
                <a:sym typeface="Helvetica"/>
              </a:defRPr>
            </a:pPr>
            <a:r>
              <a:rPr u="sng"/>
              <a:t>Première étape : vérification de la sphère</a:t>
            </a:r>
          </a:p>
          <a:p>
            <a:pPr algn="l" defTabSz="360000">
              <a:spcBef>
                <a:spcPts val="600"/>
              </a:spcBef>
              <a:defRPr sz="3600" b="1">
                <a:latin typeface="Helvetica"/>
                <a:ea typeface="Helvetica"/>
                <a:cs typeface="Helvetica"/>
                <a:sym typeface="Helvetica"/>
              </a:defRPr>
            </a:pPr>
            <a:endParaRPr u="sng"/>
          </a:p>
          <a:p>
            <a:pPr algn="l" defTabSz="360000">
              <a:spcBef>
                <a:spcPts val="1200"/>
              </a:spcBef>
              <a:defRPr sz="3600">
                <a:latin typeface="Helvetica"/>
                <a:ea typeface="Helvetica"/>
                <a:cs typeface="Helvetica"/>
                <a:sym typeface="Helvetica"/>
              </a:defRPr>
            </a:pPr>
            <a:r>
              <a:t>	Le sujet doit toujours être en situation astigmate mixte symétrique ( cercle de moindre diffusion sur la rétine) quand on travaille avec les CCR. On garde la sphère de meilleure acuité maximum convexe.</a:t>
            </a:r>
          </a:p>
          <a:p>
            <a:pPr algn="l" defTabSz="360000">
              <a:spcBef>
                <a:spcPts val="1200"/>
              </a:spcBef>
              <a:defRPr sz="3600">
                <a:latin typeface="Helvetica"/>
                <a:ea typeface="Helvetica"/>
                <a:cs typeface="Helvetica"/>
                <a:sym typeface="Helvetica"/>
              </a:defRPr>
            </a:pPr>
            <a:r>
              <a:t>	</a:t>
            </a:r>
          </a:p>
        </p:txBody>
      </p:sp>
      <p:sp>
        <p:nvSpPr>
          <p:cNvPr id="141" name="Si la réfraction complémentaire n’est pas demandée on peut simplement comparer les sphères équivalentes (Se =  S+C/2) de Dparfaite et Dportée."/>
          <p:cNvSpPr/>
          <p:nvPr/>
        </p:nvSpPr>
        <p:spPr>
          <a:xfrm>
            <a:off x="457200" y="7251700"/>
            <a:ext cx="19316700" cy="1193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360000">
              <a:spcBef>
                <a:spcPts val="1200"/>
              </a:spcBef>
              <a:defRPr sz="3600">
                <a:latin typeface="Helvetica"/>
                <a:ea typeface="Helvetica"/>
                <a:cs typeface="Helvetica"/>
                <a:sym typeface="Helvetica"/>
              </a:defRPr>
            </a:lvl1pPr>
          </a:lstStyle>
          <a:p>
            <a:r>
              <a:t>Si la réfraction complémentaire n’est pas demandée on peut simplement comparer les sphères équivalentes (Se =  S+C/2) de Dparfaite et Dportée.</a:t>
            </a:r>
          </a:p>
        </p:txBody>
      </p:sp>
      <p:sp>
        <p:nvSpPr>
          <p:cNvPr id="142" name="sphère équivalentes de Dparfaite :"/>
          <p:cNvSpPr/>
          <p:nvPr/>
        </p:nvSpPr>
        <p:spPr>
          <a:xfrm>
            <a:off x="355600" y="9169400"/>
            <a:ext cx="7686006"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1200"/>
              </a:spcBef>
              <a:defRPr sz="3600" b="1">
                <a:latin typeface="Helvetica"/>
                <a:ea typeface="Helvetica"/>
                <a:cs typeface="Helvetica"/>
                <a:sym typeface="Helvetica"/>
              </a:defRPr>
            </a:lvl1pPr>
          </a:lstStyle>
          <a:p>
            <a:r>
              <a:t>sphère équivalentes de Dparfaite : </a:t>
            </a:r>
          </a:p>
        </p:txBody>
      </p:sp>
      <p:sp>
        <p:nvSpPr>
          <p:cNvPr id="143" name="sphère équivalente de Dportée :"/>
          <p:cNvSpPr/>
          <p:nvPr/>
        </p:nvSpPr>
        <p:spPr>
          <a:xfrm>
            <a:off x="889000" y="10363200"/>
            <a:ext cx="7177460"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1200"/>
              </a:spcBef>
              <a:defRPr sz="3600" b="1">
                <a:latin typeface="Helvetica"/>
                <a:ea typeface="Helvetica"/>
                <a:cs typeface="Helvetica"/>
                <a:sym typeface="Helvetica"/>
              </a:defRPr>
            </a:lvl1pPr>
          </a:lstStyle>
          <a:p>
            <a:r>
              <a:t>sphère équivalente de Dportée : </a:t>
            </a:r>
          </a:p>
        </p:txBody>
      </p:sp>
      <p:sp>
        <p:nvSpPr>
          <p:cNvPr id="144" name="+1,50δ"/>
          <p:cNvSpPr/>
          <p:nvPr/>
        </p:nvSpPr>
        <p:spPr>
          <a:xfrm>
            <a:off x="8216900" y="9169400"/>
            <a:ext cx="1550417"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1200"/>
              </a:spcBef>
              <a:defRPr sz="3600" b="1">
                <a:latin typeface="Helvetica"/>
                <a:ea typeface="Helvetica"/>
                <a:cs typeface="Helvetica"/>
                <a:sym typeface="Helvetica"/>
              </a:defRPr>
            </a:lvl1pPr>
          </a:lstStyle>
          <a:p>
            <a:r>
              <a:t>+1,50δ</a:t>
            </a:r>
          </a:p>
        </p:txBody>
      </p:sp>
      <p:sp>
        <p:nvSpPr>
          <p:cNvPr id="145" name="Donc on rajoute + 0,25 δ à la compensation portée."/>
          <p:cNvSpPr/>
          <p:nvPr/>
        </p:nvSpPr>
        <p:spPr>
          <a:xfrm>
            <a:off x="11455400" y="10363200"/>
            <a:ext cx="11178630"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1200"/>
              </a:spcBef>
              <a:defRPr sz="3600" b="1">
                <a:latin typeface="Helvetica"/>
                <a:ea typeface="Helvetica"/>
                <a:cs typeface="Helvetica"/>
                <a:sym typeface="Helvetica"/>
              </a:defRPr>
            </a:lvl1pPr>
          </a:lstStyle>
          <a:p>
            <a:r>
              <a:t>Donc on rajoute + 0,25 δ à la compensation portée.</a:t>
            </a:r>
          </a:p>
        </p:txBody>
      </p:sp>
      <p:grpSp>
        <p:nvGrpSpPr>
          <p:cNvPr id="148" name="Grouper"/>
          <p:cNvGrpSpPr/>
          <p:nvPr/>
        </p:nvGrpSpPr>
        <p:grpSpPr>
          <a:xfrm>
            <a:off x="8216900" y="9649268"/>
            <a:ext cx="2522247" cy="1361632"/>
            <a:chOff x="0" y="0"/>
            <a:chExt cx="2522246" cy="1361631"/>
          </a:xfrm>
        </p:grpSpPr>
        <p:sp>
          <p:nvSpPr>
            <p:cNvPr id="146" name="+1,25δ"/>
            <p:cNvSpPr/>
            <p:nvPr/>
          </p:nvSpPr>
          <p:spPr>
            <a:xfrm>
              <a:off x="0" y="713931"/>
              <a:ext cx="1550417" cy="64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360000">
                <a:spcBef>
                  <a:spcPts val="1200"/>
                </a:spcBef>
                <a:defRPr sz="3600" b="1">
                  <a:latin typeface="Helvetica"/>
                  <a:ea typeface="Helvetica"/>
                  <a:cs typeface="Helvetica"/>
                  <a:sym typeface="Helvetica"/>
                </a:defRPr>
              </a:lvl1pPr>
            </a:lstStyle>
            <a:p>
              <a:r>
                <a:t>+1,25δ</a:t>
              </a:r>
            </a:p>
          </p:txBody>
        </p:sp>
        <p:sp>
          <p:nvSpPr>
            <p:cNvPr id="147" name="Ligne"/>
            <p:cNvSpPr/>
            <p:nvPr/>
          </p:nvSpPr>
          <p:spPr>
            <a:xfrm>
              <a:off x="1718043" y="0"/>
              <a:ext cx="804204" cy="1069089"/>
            </a:xfrm>
            <a:custGeom>
              <a:avLst/>
              <a:gdLst/>
              <a:ahLst/>
              <a:cxnLst>
                <a:cxn ang="0">
                  <a:pos x="wd2" y="hd2"/>
                </a:cxn>
                <a:cxn ang="5400000">
                  <a:pos x="wd2" y="hd2"/>
                </a:cxn>
                <a:cxn ang="10800000">
                  <a:pos x="wd2" y="hd2"/>
                </a:cxn>
                <a:cxn ang="16200000">
                  <a:pos x="wd2" y="hd2"/>
                </a:cxn>
              </a:cxnLst>
              <a:rect l="0" t="0" r="r" b="b"/>
              <a:pathLst>
                <a:path w="9926" h="21600" extrusionOk="0">
                  <a:moveTo>
                    <a:pt x="1216" y="21600"/>
                  </a:moveTo>
                  <a:cubicBezTo>
                    <a:pt x="1216" y="21600"/>
                    <a:pt x="21600" y="7262"/>
                    <a:pt x="0" y="0"/>
                  </a:cubicBezTo>
                </a:path>
              </a:pathLst>
            </a:cu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sp>
        <p:nvSpPr>
          <p:cNvPr id="149" name="Lors de la vérification de la sphère, + 0,25 δ n’a pas fait chuter l’acuité donc on l’a rajouté."/>
          <p:cNvSpPr/>
          <p:nvPr/>
        </p:nvSpPr>
        <p:spPr>
          <a:xfrm>
            <a:off x="1536700" y="12230100"/>
            <a:ext cx="19639955"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360000">
              <a:spcBef>
                <a:spcPts val="1200"/>
              </a:spcBef>
              <a:defRPr sz="3600" b="1">
                <a:latin typeface="Helvetica"/>
                <a:ea typeface="Helvetica"/>
                <a:cs typeface="Helvetica"/>
                <a:sym typeface="Helvetica"/>
              </a:defRPr>
            </a:lvl1pPr>
          </a:lstStyle>
          <a:p>
            <a:r>
              <a:t>Lors de la vérification de la sphère, + 0,25 δ n’a pas fait chuter l’acuité donc on l’a rajouté.</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P spid="143" grpId="3" animBg="1" advAuto="0"/>
      <p:bldP spid="144" grpId="2" animBg="1" advAuto="0"/>
      <p:bldP spid="145" grpId="5" animBg="1" advAuto="0"/>
      <p:bldP spid="148" grpId="4" animBg="1" advAuto="0"/>
      <p:bldP spid="149"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2,00(-1,00)30° = +1,50(-0,50)25° ⁐ Rc"/>
          <p:cNvSpPr/>
          <p:nvPr/>
        </p:nvSpPr>
        <p:spPr>
          <a:xfrm>
            <a:off x="883542" y="3060700"/>
            <a:ext cx="7841011"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+2,00(-1,00)</a:t>
            </a:r>
            <a:r>
              <a:rPr baseline="-5999"/>
              <a:t>30°</a:t>
            </a:r>
            <a:r>
              <a:t> = +1,50(-0,50)</a:t>
            </a:r>
            <a:r>
              <a:rPr baseline="-5999"/>
              <a:t>25°</a:t>
            </a:r>
            <a:r>
              <a:t> ⁐ Rc</a:t>
            </a:r>
          </a:p>
        </p:txBody>
      </p:sp>
      <p:sp>
        <p:nvSpPr>
          <p:cNvPr id="152" name="Rc = +2,00(-1,00)30° ⁐ -1,50(+0,50)25°"/>
          <p:cNvSpPr/>
          <p:nvPr/>
        </p:nvSpPr>
        <p:spPr>
          <a:xfrm>
            <a:off x="762000" y="4044950"/>
            <a:ext cx="81153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a:pPr>
            <a:r>
              <a:t>Rc = </a:t>
            </a:r>
            <a:r>
              <a:rPr b="1"/>
              <a:t>+2,00(-1,00)</a:t>
            </a:r>
            <a:r>
              <a:rPr b="1" baseline="-5999"/>
              <a:t>30°</a:t>
            </a:r>
            <a:r>
              <a:rPr b="1"/>
              <a:t> ⁐ -1,50(+0,50)</a:t>
            </a:r>
            <a:r>
              <a:rPr b="1" baseline="-5999"/>
              <a:t>25°</a:t>
            </a:r>
          </a:p>
        </p:txBody>
      </p:sp>
      <p:sp>
        <p:nvSpPr>
          <p:cNvPr id="153" name="Rc = +2,00(-1,00)30° ⁐ -1,00(-0,50)115°"/>
          <p:cNvSpPr/>
          <p:nvPr/>
        </p:nvSpPr>
        <p:spPr>
          <a:xfrm>
            <a:off x="762000" y="5035550"/>
            <a:ext cx="81153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a:pPr>
            <a:r>
              <a:t>Rc = </a:t>
            </a:r>
            <a:r>
              <a:rPr b="1">
                <a:solidFill>
                  <a:srgbClr val="0061FF"/>
                </a:solidFill>
              </a:rPr>
              <a:t>+2,00(-1,00)</a:t>
            </a:r>
            <a:r>
              <a:rPr b="1" baseline="-5999">
                <a:solidFill>
                  <a:srgbClr val="0061FF"/>
                </a:solidFill>
              </a:rPr>
              <a:t>30°</a:t>
            </a:r>
            <a:r>
              <a:rPr b="1"/>
              <a:t> ⁐ </a:t>
            </a:r>
            <a:r>
              <a:rPr b="1">
                <a:solidFill>
                  <a:srgbClr val="FF4013"/>
                </a:solidFill>
              </a:rPr>
              <a:t>-1,00(-0,50)</a:t>
            </a:r>
            <a:r>
              <a:rPr b="1" baseline="-5999">
                <a:solidFill>
                  <a:srgbClr val="FF4013"/>
                </a:solidFill>
              </a:rPr>
              <a:t>115°</a:t>
            </a:r>
          </a:p>
        </p:txBody>
      </p:sp>
      <p:grpSp>
        <p:nvGrpSpPr>
          <p:cNvPr id="156" name="Grouper"/>
          <p:cNvGrpSpPr/>
          <p:nvPr/>
        </p:nvGrpSpPr>
        <p:grpSpPr>
          <a:xfrm>
            <a:off x="22098000" y="5462128"/>
            <a:ext cx="2005385" cy="1312194"/>
            <a:chOff x="0" y="1128"/>
            <a:chExt cx="2005384" cy="1312192"/>
          </a:xfrm>
        </p:grpSpPr>
        <p:sp>
          <p:nvSpPr>
            <p:cNvPr id="154" name="C = 0,5 δ"/>
            <p:cNvSpPr/>
            <p:nvPr/>
          </p:nvSpPr>
          <p:spPr>
            <a:xfrm>
              <a:off x="0" y="1128"/>
              <a:ext cx="2005385"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solidFill>
                    <a:srgbClr val="232323"/>
                  </a:solidFill>
                </a:defRPr>
              </a:lvl1pPr>
            </a:lstStyle>
            <a:p>
              <a:r>
                <a:t>C = 0,5 δ</a:t>
              </a:r>
            </a:p>
          </p:txBody>
        </p:sp>
        <p:sp>
          <p:nvSpPr>
            <p:cNvPr id="155" name="α = 35°"/>
            <p:cNvSpPr/>
            <p:nvPr/>
          </p:nvSpPr>
          <p:spPr>
            <a:xfrm>
              <a:off x="14659" y="693278"/>
              <a:ext cx="1607791"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solidFill>
                    <a:srgbClr val="232323"/>
                  </a:solidFill>
                </a:defRPr>
              </a:lvl1pPr>
            </a:lstStyle>
            <a:p>
              <a:r>
                <a:t>α = 35°</a:t>
              </a:r>
            </a:p>
          </p:txBody>
        </p:sp>
      </p:grpSp>
      <p:sp>
        <p:nvSpPr>
          <p:cNvPr id="157" name="Rc =+0,50 (-0,50) 35°"/>
          <p:cNvSpPr/>
          <p:nvPr/>
        </p:nvSpPr>
        <p:spPr>
          <a:xfrm>
            <a:off x="2406439" y="9880600"/>
            <a:ext cx="4311179"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Rc =+0,50 (-0,50) </a:t>
            </a:r>
            <a:r>
              <a:rPr baseline="-5999"/>
              <a:t>35°</a:t>
            </a:r>
          </a:p>
        </p:txBody>
      </p:sp>
      <p:sp>
        <p:nvSpPr>
          <p:cNvPr id="158" name="SE = +0,25 δ"/>
          <p:cNvSpPr/>
          <p:nvPr/>
        </p:nvSpPr>
        <p:spPr>
          <a:xfrm>
            <a:off x="2435696" y="10782300"/>
            <a:ext cx="2831778" cy="647700"/>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lvl1pPr>
          </a:lstStyle>
          <a:p>
            <a:r>
              <a:t>SE = +0,25 δ</a:t>
            </a:r>
          </a:p>
        </p:txBody>
      </p:sp>
      <p:sp>
        <p:nvSpPr>
          <p:cNvPr id="159" name="On peut calculer la réfraction complémentaire (RC) pour en déduire la sphère équivalente (Se =  S+C/2) qui ramènera le CMD sur la rétine telle que :…"/>
          <p:cNvSpPr/>
          <p:nvPr/>
        </p:nvSpPr>
        <p:spPr>
          <a:xfrm>
            <a:off x="1228303" y="546100"/>
            <a:ext cx="19977101" cy="190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1200"/>
              </a:spcBef>
              <a:defRPr sz="3600">
                <a:latin typeface="Helvetica"/>
                <a:ea typeface="Helvetica"/>
                <a:cs typeface="Helvetica"/>
                <a:sym typeface="Helvetica"/>
              </a:defRPr>
            </a:pPr>
            <a:r>
              <a:t>On peut calculer la réfraction complémentaire (RC) pour en déduire la sphère équivalente (Se =  S+C/2) qui ramènera le CMD sur la rétine telle que :</a:t>
            </a:r>
          </a:p>
          <a:p>
            <a:pPr algn="l" defTabSz="360000">
              <a:spcBef>
                <a:spcPts val="600"/>
              </a:spcBef>
              <a:defRPr sz="3600" b="1">
                <a:latin typeface="Helvetica"/>
                <a:ea typeface="Helvetica"/>
                <a:cs typeface="Helvetica"/>
                <a:sym typeface="Helvetica"/>
              </a:defRPr>
            </a:pPr>
            <a:r>
              <a:t>	Dparfaite = Dportée ⁐</a:t>
            </a:r>
            <a:r>
              <a:rPr b="0">
                <a:latin typeface="Lucida Grande"/>
                <a:ea typeface="Lucida Grande"/>
                <a:cs typeface="Lucida Grande"/>
                <a:sym typeface="Lucida Grande"/>
              </a:rPr>
              <a:t> </a:t>
            </a:r>
            <a:r>
              <a:t>RC</a:t>
            </a:r>
          </a:p>
        </p:txBody>
      </p:sp>
      <p:grpSp>
        <p:nvGrpSpPr>
          <p:cNvPr id="165" name="Grouper"/>
          <p:cNvGrpSpPr/>
          <p:nvPr/>
        </p:nvGrpSpPr>
        <p:grpSpPr>
          <a:xfrm>
            <a:off x="12677609" y="1813948"/>
            <a:ext cx="7165354" cy="7468624"/>
            <a:chOff x="115" y="0"/>
            <a:chExt cx="7165352" cy="7468622"/>
          </a:xfrm>
        </p:grpSpPr>
        <p:sp>
          <p:nvSpPr>
            <p:cNvPr id="160" name="Ligne"/>
            <p:cNvSpPr/>
            <p:nvPr/>
          </p:nvSpPr>
          <p:spPr>
            <a:xfrm>
              <a:off x="115" y="6542121"/>
              <a:ext cx="6521196" cy="58616"/>
            </a:xfrm>
            <a:prstGeom prst="line">
              <a:avLst/>
            </a:prstGeom>
            <a:noFill/>
            <a:ln w="50800" cap="flat">
              <a:solidFill>
                <a:srgbClr val="232323"/>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1" name="C1"/>
            <p:cNvSpPr/>
            <p:nvPr/>
          </p:nvSpPr>
          <p:spPr>
            <a:xfrm>
              <a:off x="5752123" y="2654458"/>
              <a:ext cx="698749"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a:solidFill>
                    <a:srgbClr val="0061FF"/>
                  </a:solidFill>
                </a:defRPr>
              </a:lvl1pPr>
            </a:lstStyle>
            <a:p>
              <a:r>
                <a:t>C1</a:t>
              </a:r>
            </a:p>
          </p:txBody>
        </p:sp>
        <p:sp>
          <p:nvSpPr>
            <p:cNvPr id="162" name="Ligne"/>
            <p:cNvSpPr/>
            <p:nvPr/>
          </p:nvSpPr>
          <p:spPr>
            <a:xfrm>
              <a:off x="4062655" y="5382275"/>
              <a:ext cx="869447" cy="1187328"/>
            </a:xfrm>
            <a:custGeom>
              <a:avLst/>
              <a:gdLst/>
              <a:ahLst/>
              <a:cxnLst>
                <a:cxn ang="0">
                  <a:pos x="wd2" y="hd2"/>
                </a:cxn>
                <a:cxn ang="5400000">
                  <a:pos x="wd2" y="hd2"/>
                </a:cxn>
                <a:cxn ang="10800000">
                  <a:pos x="wd2" y="hd2"/>
                </a:cxn>
                <a:cxn ang="16200000">
                  <a:pos x="wd2" y="hd2"/>
                </a:cxn>
              </a:cxnLst>
              <a:rect l="0" t="0" r="r" b="b"/>
              <a:pathLst>
                <a:path w="16289" h="20335" extrusionOk="0">
                  <a:moveTo>
                    <a:pt x="15054" y="20335"/>
                  </a:moveTo>
                  <a:cubicBezTo>
                    <a:pt x="21600" y="-1265"/>
                    <a:pt x="0" y="14"/>
                    <a:pt x="0" y="14"/>
                  </a:cubicBezTo>
                </a:path>
              </a:pathLst>
            </a:custGeom>
            <a:noFill/>
            <a:ln w="50800" cap="flat">
              <a:solidFill>
                <a:srgbClr val="0061FF"/>
              </a:solidFill>
              <a:prstDash val="solid"/>
              <a:miter lim="400000"/>
            </a:ln>
            <a:effectLst/>
          </p:spPr>
          <p:txBody>
            <a:bodyPr wrap="square" lIns="50800" tIns="50800" rIns="50800" bIns="50800" numCol="1" anchor="ctr">
              <a:noAutofit/>
            </a:bodyPr>
            <a:lstStyle/>
            <a:p>
              <a:endParaRPr/>
            </a:p>
          </p:txBody>
        </p:sp>
        <p:sp>
          <p:nvSpPr>
            <p:cNvPr id="163" name="Ligne"/>
            <p:cNvSpPr/>
            <p:nvPr/>
          </p:nvSpPr>
          <p:spPr>
            <a:xfrm flipV="1">
              <a:off x="3356001" y="0"/>
              <a:ext cx="3809468" cy="6598261"/>
            </a:xfrm>
            <a:prstGeom prst="line">
              <a:avLst/>
            </a:prstGeom>
            <a:noFill/>
            <a:ln w="50800" cap="flat">
              <a:solidFill>
                <a:srgbClr val="0061FF"/>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4" name="2 α1 =60°"/>
            <p:cNvSpPr/>
            <p:nvPr/>
          </p:nvSpPr>
          <p:spPr>
            <a:xfrm>
              <a:off x="4754471" y="6848580"/>
              <a:ext cx="2099593" cy="620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solidFill>
                    <a:srgbClr val="0061FF"/>
                  </a:solidFill>
                </a:defRPr>
              </a:pPr>
              <a:r>
                <a:t>2</a:t>
              </a:r>
              <a:r>
                <a:rPr>
                  <a:uFill>
                    <a:solidFill>
                      <a:srgbClr val="0061FF"/>
                    </a:solidFill>
                  </a:uFill>
                </a:rPr>
                <a:t> α1 =60°</a:t>
              </a:r>
            </a:p>
          </p:txBody>
        </p:sp>
      </p:grpSp>
      <p:grpSp>
        <p:nvGrpSpPr>
          <p:cNvPr id="168" name="Grouper"/>
          <p:cNvGrpSpPr/>
          <p:nvPr/>
        </p:nvGrpSpPr>
        <p:grpSpPr>
          <a:xfrm>
            <a:off x="13614983" y="1841500"/>
            <a:ext cx="6213449" cy="9468461"/>
            <a:chOff x="102183" y="0"/>
            <a:chExt cx="6213448" cy="9468460"/>
          </a:xfrm>
        </p:grpSpPr>
        <p:sp>
          <p:nvSpPr>
            <p:cNvPr id="166" name="Ligne"/>
            <p:cNvSpPr/>
            <p:nvPr/>
          </p:nvSpPr>
          <p:spPr>
            <a:xfrm flipV="1">
              <a:off x="102183" y="2870200"/>
              <a:ext cx="3809467" cy="6598261"/>
            </a:xfrm>
            <a:prstGeom prst="line">
              <a:avLst/>
            </a:prstGeom>
            <a:noFill/>
            <a:ln w="50800" cap="flat">
              <a:solidFill>
                <a:srgbClr val="0061FF"/>
              </a:solidFill>
              <a:custDash>
                <a:ds d="200000" sp="200000"/>
              </a:custDash>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7" name="Ligne"/>
            <p:cNvSpPr/>
            <p:nvPr/>
          </p:nvSpPr>
          <p:spPr>
            <a:xfrm flipH="1">
              <a:off x="3863509" y="0"/>
              <a:ext cx="2452123" cy="2922322"/>
            </a:xfrm>
            <a:prstGeom prst="line">
              <a:avLst/>
            </a:prstGeom>
            <a:noFill/>
            <a:ln w="50800" cap="flat">
              <a:solidFill>
                <a:srgbClr val="B92D5D"/>
              </a:solidFill>
              <a:custDash>
                <a:ds d="200000" sp="200000"/>
              </a:custDash>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73" name="Grouper"/>
          <p:cNvGrpSpPr/>
          <p:nvPr/>
        </p:nvGrpSpPr>
        <p:grpSpPr>
          <a:xfrm>
            <a:off x="15710027" y="4699664"/>
            <a:ext cx="4677430" cy="3689297"/>
            <a:chOff x="304324" y="0"/>
            <a:chExt cx="4677429" cy="3689296"/>
          </a:xfrm>
        </p:grpSpPr>
        <p:sp>
          <p:nvSpPr>
            <p:cNvPr id="169" name="C"/>
            <p:cNvSpPr/>
            <p:nvPr/>
          </p:nvSpPr>
          <p:spPr>
            <a:xfrm>
              <a:off x="304324" y="521164"/>
              <a:ext cx="444476"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a:solidFill>
                    <a:srgbClr val="232323"/>
                  </a:solidFill>
                </a:defRPr>
              </a:lvl1pPr>
            </a:lstStyle>
            <a:p>
              <a:r>
                <a:t>C</a:t>
              </a:r>
            </a:p>
          </p:txBody>
        </p:sp>
        <p:sp>
          <p:nvSpPr>
            <p:cNvPr id="170" name="Ligne"/>
            <p:cNvSpPr/>
            <p:nvPr/>
          </p:nvSpPr>
          <p:spPr>
            <a:xfrm>
              <a:off x="1459896" y="1558178"/>
              <a:ext cx="1602345" cy="2094328"/>
            </a:xfrm>
            <a:custGeom>
              <a:avLst/>
              <a:gdLst/>
              <a:ahLst/>
              <a:cxnLst>
                <a:cxn ang="0">
                  <a:pos x="wd2" y="hd2"/>
                </a:cxn>
                <a:cxn ang="5400000">
                  <a:pos x="wd2" y="hd2"/>
                </a:cxn>
                <a:cxn ang="10800000">
                  <a:pos x="wd2" y="hd2"/>
                </a:cxn>
                <a:cxn ang="16200000">
                  <a:pos x="wd2" y="hd2"/>
                </a:cxn>
              </a:cxnLst>
              <a:rect l="0" t="0" r="r" b="b"/>
              <a:pathLst>
                <a:path w="16738" h="19803" extrusionOk="0">
                  <a:moveTo>
                    <a:pt x="15725" y="19803"/>
                  </a:moveTo>
                  <a:cubicBezTo>
                    <a:pt x="21600" y="-1797"/>
                    <a:pt x="0" y="38"/>
                    <a:pt x="0" y="38"/>
                  </a:cubicBezTo>
                </a:path>
              </a:pathLst>
            </a:custGeom>
            <a:noFill/>
            <a:ln w="50800" cap="flat">
              <a:solidFill>
                <a:srgbClr val="000000"/>
              </a:solidFill>
              <a:prstDash val="solid"/>
              <a:miter lim="400000"/>
            </a:ln>
            <a:effectLst/>
          </p:spPr>
          <p:txBody>
            <a:bodyPr wrap="square" lIns="50800" tIns="50800" rIns="50800" bIns="50800" numCol="1" anchor="ctr">
              <a:noAutofit/>
            </a:bodyPr>
            <a:lstStyle/>
            <a:p>
              <a:endParaRPr/>
            </a:p>
          </p:txBody>
        </p:sp>
        <p:sp>
          <p:nvSpPr>
            <p:cNvPr id="171" name="2 α =70°"/>
            <p:cNvSpPr/>
            <p:nvPr/>
          </p:nvSpPr>
          <p:spPr>
            <a:xfrm>
              <a:off x="3136433" y="1105364"/>
              <a:ext cx="1845321"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pPr>
              <a:r>
                <a:t>2</a:t>
              </a:r>
              <a:r>
                <a:rPr>
                  <a:uFill>
                    <a:solidFill>
                      <a:srgbClr val="000000"/>
                    </a:solidFill>
                  </a:uFill>
                </a:rPr>
                <a:t> α =70°</a:t>
              </a:r>
            </a:p>
          </p:txBody>
        </p:sp>
        <p:sp>
          <p:nvSpPr>
            <p:cNvPr id="172" name="Ligne"/>
            <p:cNvSpPr/>
            <p:nvPr/>
          </p:nvSpPr>
          <p:spPr>
            <a:xfrm flipV="1">
              <a:off x="634979" y="-1"/>
              <a:ext cx="1345249" cy="3689298"/>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79" name="Grouper"/>
          <p:cNvGrpSpPr/>
          <p:nvPr/>
        </p:nvGrpSpPr>
        <p:grpSpPr>
          <a:xfrm>
            <a:off x="13619678" y="7834541"/>
            <a:ext cx="4266152" cy="3489443"/>
            <a:chOff x="40809" y="0"/>
            <a:chExt cx="4266150" cy="3489441"/>
          </a:xfrm>
        </p:grpSpPr>
        <p:sp>
          <p:nvSpPr>
            <p:cNvPr id="174" name="Ligne"/>
            <p:cNvSpPr/>
            <p:nvPr/>
          </p:nvSpPr>
          <p:spPr>
            <a:xfrm flipH="1">
              <a:off x="40809" y="567120"/>
              <a:ext cx="2452123" cy="2922322"/>
            </a:xfrm>
            <a:prstGeom prst="line">
              <a:avLst/>
            </a:prstGeom>
            <a:noFill/>
            <a:ln w="50800" cap="flat">
              <a:solidFill>
                <a:srgbClr val="B92D5D"/>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5" name="Ligne"/>
            <p:cNvSpPr/>
            <p:nvPr/>
          </p:nvSpPr>
          <p:spPr>
            <a:xfrm>
              <a:off x="1782740" y="0"/>
              <a:ext cx="1310317" cy="583661"/>
            </a:xfrm>
            <a:custGeom>
              <a:avLst/>
              <a:gdLst/>
              <a:ahLst/>
              <a:cxnLst>
                <a:cxn ang="0">
                  <a:pos x="wd2" y="hd2"/>
                </a:cxn>
                <a:cxn ang="5400000">
                  <a:pos x="wd2" y="hd2"/>
                </a:cxn>
                <a:cxn ang="10800000">
                  <a:pos x="wd2" y="hd2"/>
                </a:cxn>
                <a:cxn ang="16200000">
                  <a:pos x="wd2" y="hd2"/>
                </a:cxn>
              </a:cxnLst>
              <a:rect l="0" t="0" r="r" b="b"/>
              <a:pathLst>
                <a:path w="21600" h="9835" extrusionOk="0">
                  <a:moveTo>
                    <a:pt x="21600" y="9835"/>
                  </a:moveTo>
                  <a:cubicBezTo>
                    <a:pt x="11200" y="-11765"/>
                    <a:pt x="0" y="8951"/>
                    <a:pt x="0" y="8951"/>
                  </a:cubicBezTo>
                </a:path>
              </a:pathLst>
            </a:custGeom>
            <a:noFill/>
            <a:ln w="50800" cap="flat">
              <a:solidFill>
                <a:srgbClr val="FF4013"/>
              </a:solidFill>
              <a:prstDash val="solid"/>
              <a:miter lim="400000"/>
            </a:ln>
            <a:effectLst/>
          </p:spPr>
          <p:txBody>
            <a:bodyPr wrap="square" lIns="50800" tIns="50800" rIns="50800" bIns="50800" numCol="1" anchor="ctr">
              <a:noAutofit/>
            </a:bodyPr>
            <a:lstStyle/>
            <a:p>
              <a:pPr>
                <a:defRPr>
                  <a:solidFill>
                    <a:srgbClr val="FF4013"/>
                  </a:solidFill>
                </a:defRPr>
              </a:pPr>
              <a:endParaRPr/>
            </a:p>
          </p:txBody>
        </p:sp>
        <p:sp>
          <p:nvSpPr>
            <p:cNvPr id="176" name="2 α2 =230°"/>
            <p:cNvSpPr/>
            <p:nvPr/>
          </p:nvSpPr>
          <p:spPr>
            <a:xfrm>
              <a:off x="1953094" y="1577286"/>
              <a:ext cx="2353867"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solidFill>
                    <a:srgbClr val="FF4013"/>
                  </a:solidFill>
                </a:defRPr>
              </a:pPr>
              <a:r>
                <a:t>2</a:t>
              </a:r>
              <a:r>
                <a:rPr>
                  <a:uFill>
                    <a:solidFill>
                      <a:srgbClr val="FF4013"/>
                    </a:solidFill>
                  </a:uFill>
                </a:rPr>
                <a:t> α2 =230°</a:t>
              </a:r>
            </a:p>
          </p:txBody>
        </p:sp>
        <p:sp>
          <p:nvSpPr>
            <p:cNvPr id="177" name="Ligne"/>
            <p:cNvSpPr/>
            <p:nvPr/>
          </p:nvSpPr>
          <p:spPr>
            <a:xfrm>
              <a:off x="1773027" y="521836"/>
              <a:ext cx="306982" cy="550532"/>
            </a:xfrm>
            <a:custGeom>
              <a:avLst/>
              <a:gdLst/>
              <a:ahLst/>
              <a:cxnLst>
                <a:cxn ang="0">
                  <a:pos x="wd2" y="hd2"/>
                </a:cxn>
                <a:cxn ang="5400000">
                  <a:pos x="wd2" y="hd2"/>
                </a:cxn>
                <a:cxn ang="10800000">
                  <a:pos x="wd2" y="hd2"/>
                </a:cxn>
                <a:cxn ang="16200000">
                  <a:pos x="wd2" y="hd2"/>
                </a:cxn>
              </a:cxnLst>
              <a:rect l="0" t="0" r="r" b="b"/>
              <a:pathLst>
                <a:path w="13801" h="21600" extrusionOk="0">
                  <a:moveTo>
                    <a:pt x="3046" y="0"/>
                  </a:moveTo>
                  <a:cubicBezTo>
                    <a:pt x="-7799" y="19315"/>
                    <a:pt x="13801" y="21600"/>
                    <a:pt x="13801" y="21600"/>
                  </a:cubicBezTo>
                </a:path>
              </a:pathLst>
            </a:custGeom>
            <a:noFill/>
            <a:ln w="50800" cap="flat">
              <a:solidFill>
                <a:srgbClr val="FF4013"/>
              </a:solidFill>
              <a:prstDash val="solid"/>
              <a:miter lim="400000"/>
            </a:ln>
            <a:effectLst/>
          </p:spPr>
          <p:txBody>
            <a:bodyPr wrap="square" lIns="50800" tIns="50800" rIns="50800" bIns="50800" numCol="1" anchor="ctr">
              <a:noAutofit/>
            </a:bodyPr>
            <a:lstStyle/>
            <a:p>
              <a:pPr>
                <a:defRPr>
                  <a:solidFill>
                    <a:srgbClr val="FF4013"/>
                  </a:solidFill>
                </a:defRPr>
              </a:pPr>
              <a:endParaRPr/>
            </a:p>
          </p:txBody>
        </p:sp>
        <p:sp>
          <p:nvSpPr>
            <p:cNvPr id="178" name="C2"/>
            <p:cNvSpPr/>
            <p:nvPr/>
          </p:nvSpPr>
          <p:spPr>
            <a:xfrm>
              <a:off x="1318231" y="1996386"/>
              <a:ext cx="698749"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a:solidFill>
                    <a:srgbClr val="FF4013"/>
                  </a:solidFill>
                </a:defRPr>
              </a:lvl1pPr>
            </a:lstStyle>
            <a:p>
              <a:r>
                <a:t>C2</a:t>
              </a:r>
            </a:p>
          </p:txBody>
        </p:sp>
      </p:grpSp>
      <p:grpSp>
        <p:nvGrpSpPr>
          <p:cNvPr id="184" name="Grouper"/>
          <p:cNvGrpSpPr/>
          <p:nvPr/>
        </p:nvGrpSpPr>
        <p:grpSpPr>
          <a:xfrm>
            <a:off x="2222500" y="6972300"/>
            <a:ext cx="6792814" cy="1181100"/>
            <a:chOff x="0" y="0"/>
            <a:chExt cx="6792813" cy="1181100"/>
          </a:xfrm>
        </p:grpSpPr>
        <p:sp>
          <p:nvSpPr>
            <p:cNvPr id="180" name="C1 + C2 - C"/>
            <p:cNvSpPr/>
            <p:nvPr/>
          </p:nvSpPr>
          <p:spPr>
            <a:xfrm>
              <a:off x="3122513" y="0"/>
              <a:ext cx="3670301"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l" defTabSz="457200">
                <a:defRPr sz="3600"/>
              </a:pPr>
              <a:r>
                <a:rPr b="1"/>
                <a:t>C</a:t>
              </a:r>
              <a:r>
                <a:rPr b="1" baseline="-5999"/>
                <a:t>1</a:t>
              </a:r>
              <a:r>
                <a:rPr b="1"/>
                <a:t> + C</a:t>
              </a:r>
              <a:r>
                <a:rPr b="1" baseline="-5999"/>
                <a:t>2</a:t>
              </a:r>
              <a:r>
                <a:rPr b="1"/>
                <a:t> - C</a:t>
              </a:r>
            </a:p>
          </p:txBody>
        </p:sp>
        <p:sp>
          <p:nvSpPr>
            <p:cNvPr id="181" name="Ligne"/>
            <p:cNvSpPr/>
            <p:nvPr/>
          </p:nvSpPr>
          <p:spPr>
            <a:xfrm>
              <a:off x="3121589" y="539051"/>
              <a:ext cx="2314610" cy="137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2" name="2"/>
            <p:cNvSpPr/>
            <p:nvPr/>
          </p:nvSpPr>
          <p:spPr>
            <a:xfrm>
              <a:off x="4094422" y="634341"/>
              <a:ext cx="374158"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457200">
                <a:defRPr sz="3600" b="1"/>
              </a:lvl1pPr>
            </a:lstStyle>
            <a:p>
              <a:pPr>
                <a:defRPr b="0"/>
              </a:pPr>
              <a:r>
                <a:rPr b="1"/>
                <a:t>2</a:t>
              </a:r>
            </a:p>
          </p:txBody>
        </p:sp>
        <p:sp>
          <p:nvSpPr>
            <p:cNvPr id="183" name="S = S1 + S2 +"/>
            <p:cNvSpPr/>
            <p:nvPr/>
          </p:nvSpPr>
          <p:spPr>
            <a:xfrm>
              <a:off x="0" y="152400"/>
              <a:ext cx="2804294" cy="620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defTabSz="457200">
                <a:defRPr sz="3600"/>
              </a:pPr>
              <a:r>
                <a:rPr b="1"/>
                <a:t>S = S</a:t>
              </a:r>
              <a:r>
                <a:rPr b="1" baseline="-5999"/>
                <a:t>1</a:t>
              </a:r>
              <a:r>
                <a:rPr b="1"/>
                <a:t> + S</a:t>
              </a:r>
              <a:r>
                <a:rPr b="1" baseline="-5999"/>
                <a:t>2</a:t>
              </a:r>
              <a:r>
                <a:rPr b="1"/>
                <a:t> +</a:t>
              </a:r>
            </a:p>
          </p:txBody>
        </p:sp>
      </p:grpSp>
      <p:grpSp>
        <p:nvGrpSpPr>
          <p:cNvPr id="190" name="Grouper"/>
          <p:cNvGrpSpPr/>
          <p:nvPr/>
        </p:nvGrpSpPr>
        <p:grpSpPr>
          <a:xfrm>
            <a:off x="2222500" y="8280400"/>
            <a:ext cx="6958931" cy="1181100"/>
            <a:chOff x="0" y="0"/>
            <a:chExt cx="6958930" cy="1181100"/>
          </a:xfrm>
        </p:grpSpPr>
        <p:sp>
          <p:nvSpPr>
            <p:cNvPr id="185" name="-1 -0,5 + 0,5"/>
            <p:cNvSpPr/>
            <p:nvPr/>
          </p:nvSpPr>
          <p:spPr>
            <a:xfrm>
              <a:off x="2360513" y="0"/>
              <a:ext cx="3670301"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457200">
                <a:defRPr sz="3600" b="1"/>
              </a:lvl1pPr>
            </a:lstStyle>
            <a:p>
              <a:pPr>
                <a:defRPr b="0"/>
              </a:pPr>
              <a:r>
                <a:rPr b="1"/>
                <a:t>-1 -0,5 + 0,5</a:t>
              </a:r>
            </a:p>
          </p:txBody>
        </p:sp>
        <p:sp>
          <p:nvSpPr>
            <p:cNvPr id="186" name="Ligne"/>
            <p:cNvSpPr/>
            <p:nvPr/>
          </p:nvSpPr>
          <p:spPr>
            <a:xfrm>
              <a:off x="2359589" y="539051"/>
              <a:ext cx="2314610" cy="137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7" name="2"/>
            <p:cNvSpPr/>
            <p:nvPr/>
          </p:nvSpPr>
          <p:spPr>
            <a:xfrm>
              <a:off x="3332422" y="634341"/>
              <a:ext cx="374158"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457200">
                <a:defRPr sz="3600" b="1"/>
              </a:lvl1pPr>
            </a:lstStyle>
            <a:p>
              <a:pPr>
                <a:defRPr b="0"/>
              </a:pPr>
              <a:r>
                <a:rPr b="1"/>
                <a:t>2</a:t>
              </a:r>
            </a:p>
          </p:txBody>
        </p:sp>
        <p:sp>
          <p:nvSpPr>
            <p:cNvPr id="188" name="S = 2 - 1 +"/>
            <p:cNvSpPr/>
            <p:nvPr/>
          </p:nvSpPr>
          <p:spPr>
            <a:xfrm>
              <a:off x="0" y="152400"/>
              <a:ext cx="2249166" cy="620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defTabSz="457200">
                <a:defRPr sz="3600" b="1"/>
              </a:lvl1pPr>
            </a:lstStyle>
            <a:p>
              <a:pPr>
                <a:defRPr b="0"/>
              </a:pPr>
              <a:r>
                <a:rPr b="1"/>
                <a:t>S = 2 - 1 +</a:t>
              </a:r>
            </a:p>
          </p:txBody>
        </p:sp>
        <p:sp>
          <p:nvSpPr>
            <p:cNvPr id="189" name="= +0,50δ"/>
            <p:cNvSpPr/>
            <p:nvPr/>
          </p:nvSpPr>
          <p:spPr>
            <a:xfrm>
              <a:off x="5016500" y="197978"/>
              <a:ext cx="1942431"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3600" b="1"/>
              </a:lvl1pPr>
            </a:lstStyle>
            <a:p>
              <a:pPr>
                <a:defRPr b="0"/>
              </a:pPr>
              <a:r>
                <a:rPr b="1"/>
                <a:t>= +0,50δ</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1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1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1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1" animBg="1" advAuto="0"/>
      <p:bldP spid="152" grpId="2" animBg="1" advAuto="0"/>
      <p:bldP spid="153" grpId="3" animBg="1" advAuto="0"/>
      <p:bldP spid="156" grpId="8" animBg="1" advAuto="0"/>
      <p:bldP spid="157" grpId="11" animBg="1" advAuto="0"/>
      <p:bldP spid="158" grpId="12" animBg="1" advAuto="0"/>
      <p:bldP spid="165" grpId="4" animBg="1" advAuto="0"/>
      <p:bldP spid="168" grpId="6" animBg="1" advAuto="0"/>
      <p:bldP spid="173" grpId="7" animBg="1" advAuto="0"/>
      <p:bldP spid="179" grpId="5" animBg="1" advAuto="0"/>
      <p:bldP spid="184" grpId="9" animBg="1" advAuto="0"/>
      <p:bldP spid="190" grpId="1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Grouper"/>
          <p:cNvGrpSpPr/>
          <p:nvPr/>
        </p:nvGrpSpPr>
        <p:grpSpPr>
          <a:xfrm>
            <a:off x="12411870" y="774700"/>
            <a:ext cx="11039837" cy="12649201"/>
            <a:chOff x="0" y="0"/>
            <a:chExt cx="11039836" cy="12649200"/>
          </a:xfrm>
        </p:grpSpPr>
        <p:pic>
          <p:nvPicPr>
            <p:cNvPr id="192" name="28042010083.jpg" descr="28042010083.jpg"/>
            <p:cNvPicPr>
              <a:picLocks noChangeAspect="1"/>
            </p:cNvPicPr>
            <p:nvPr/>
          </p:nvPicPr>
          <p:blipFill>
            <a:blip r:embed="rId2"/>
            <a:stretch>
              <a:fillRect/>
            </a:stretch>
          </p:blipFill>
          <p:spPr>
            <a:xfrm>
              <a:off x="0" y="0"/>
              <a:ext cx="11039837" cy="12649201"/>
            </a:xfrm>
            <a:prstGeom prst="rect">
              <a:avLst/>
            </a:prstGeom>
            <a:ln w="12700" cap="flat">
              <a:noFill/>
              <a:miter lim="400000"/>
            </a:ln>
            <a:effectLst/>
          </p:spPr>
        </p:pic>
        <p:sp>
          <p:nvSpPr>
            <p:cNvPr id="193" name="Triangle"/>
            <p:cNvSpPr/>
            <p:nvPr/>
          </p:nvSpPr>
          <p:spPr>
            <a:xfrm rot="3419581">
              <a:off x="7607885" y="6058195"/>
              <a:ext cx="355601" cy="55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4" name="Triangle"/>
            <p:cNvSpPr/>
            <p:nvPr/>
          </p:nvSpPr>
          <p:spPr>
            <a:xfrm rot="14070549">
              <a:off x="1505857" y="8528470"/>
              <a:ext cx="342901" cy="546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196" name="La compensation portée tient compte à présent de la modification de la sphère et vaut :…"/>
          <p:cNvSpPr/>
          <p:nvPr/>
        </p:nvSpPr>
        <p:spPr>
          <a:xfrm>
            <a:off x="355600" y="273050"/>
            <a:ext cx="11976100" cy="189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360000">
              <a:spcBef>
                <a:spcPts val="1200"/>
              </a:spcBef>
              <a:defRPr sz="3600">
                <a:latin typeface="Helvetica"/>
                <a:ea typeface="Helvetica"/>
                <a:cs typeface="Helvetica"/>
                <a:sym typeface="Helvetica"/>
              </a:defRPr>
            </a:pPr>
            <a:r>
              <a:t>La compensation portée tient compte à présent de la modification de la sphère et vaut :</a:t>
            </a:r>
          </a:p>
          <a:p>
            <a:pPr algn="l" defTabSz="360000">
              <a:spcBef>
                <a:spcPts val="1200"/>
              </a:spcBef>
              <a:defRPr sz="3600">
                <a:latin typeface="Helvetica"/>
                <a:ea typeface="Helvetica"/>
                <a:cs typeface="Helvetica"/>
                <a:sym typeface="Helvetica"/>
              </a:defRPr>
            </a:pPr>
            <a:r>
              <a:rPr b="1"/>
              <a:t>Dportée = </a:t>
            </a:r>
          </a:p>
        </p:txBody>
      </p:sp>
      <p:sp>
        <p:nvSpPr>
          <p:cNvPr id="197" name="+1,75(-0,50)25°"/>
          <p:cNvSpPr/>
          <p:nvPr/>
        </p:nvSpPr>
        <p:spPr>
          <a:xfrm>
            <a:off x="2755900" y="1543050"/>
            <a:ext cx="3078659"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360000">
              <a:spcBef>
                <a:spcPts val="1200"/>
              </a:spcBef>
              <a:defRPr sz="3600">
                <a:latin typeface="Helvetica"/>
                <a:ea typeface="Helvetica"/>
                <a:cs typeface="Helvetica"/>
                <a:sym typeface="Helvetica"/>
              </a:defRPr>
            </a:pPr>
            <a:r>
              <a:rPr b="1"/>
              <a:t>+1,75(-0,50)</a:t>
            </a:r>
            <a:r>
              <a:rPr b="1" baseline="-5999"/>
              <a:t>25°</a:t>
            </a:r>
          </a:p>
        </p:txBody>
      </p:sp>
      <p:pic>
        <p:nvPicPr>
          <p:cNvPr id="198" name="IMG_7987.jpg" descr="IMG_7987.jpg"/>
          <p:cNvPicPr>
            <a:picLocks noChangeAspect="1"/>
          </p:cNvPicPr>
          <p:nvPr/>
        </p:nvPicPr>
        <p:blipFill>
          <a:blip r:embed="rId3"/>
          <a:stretch>
            <a:fillRect/>
          </a:stretch>
        </p:blipFill>
        <p:spPr>
          <a:xfrm>
            <a:off x="194526" y="2750323"/>
            <a:ext cx="11430001" cy="10251283"/>
          </a:xfrm>
          <a:prstGeom prst="rect">
            <a:avLst/>
          </a:prstGeom>
          <a:ln w="12700">
            <a:miter lim="400000"/>
          </a:ln>
        </p:spPr>
      </p:pic>
      <p:sp>
        <p:nvSpPr>
          <p:cNvPr id="199" name=".50"/>
          <p:cNvSpPr/>
          <p:nvPr/>
        </p:nvSpPr>
        <p:spPr>
          <a:xfrm>
            <a:off x="2902718" y="9052371"/>
            <a:ext cx="961729" cy="78015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B51A00"/>
                </a:solidFill>
              </a:defRPr>
            </a:lvl1pPr>
          </a:lstStyle>
          <a:p>
            <a:r>
              <a:t>.50</a:t>
            </a:r>
          </a:p>
        </p:txBody>
      </p:sp>
      <p:sp>
        <p:nvSpPr>
          <p:cNvPr id="200" name="1,75"/>
          <p:cNvSpPr/>
          <p:nvPr/>
        </p:nvSpPr>
        <p:spPr>
          <a:xfrm>
            <a:off x="9876184" y="4759771"/>
            <a:ext cx="1300759" cy="78015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1,75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97"/>
                                        </p:tgtEl>
                                        <p:attrNameLst>
                                          <p:attrName>style.visibility</p:attrName>
                                        </p:attrNameLst>
                                      </p:cBhvr>
                                      <p:to>
                                        <p:strVal val="visible"/>
                                      </p:to>
                                    </p:set>
                                    <p:anim calcmode="lin" valueType="num">
                                      <p:cBhvr>
                                        <p:cTn id="7" dur="1000" fill="hold"/>
                                        <p:tgtEl>
                                          <p:spTgt spid="197"/>
                                        </p:tgtEl>
                                        <p:attrNameLst>
                                          <p:attrName>ppt_x</p:attrName>
                                        </p:attrNameLst>
                                      </p:cBhvr>
                                      <p:tavLst>
                                        <p:tav tm="0">
                                          <p:val>
                                            <p:strVal val="1+#ppt_w/2"/>
                                          </p:val>
                                        </p:tav>
                                        <p:tav tm="100000">
                                          <p:val>
                                            <p:strVal val="#ppt_x"/>
                                          </p:val>
                                        </p:tav>
                                      </p:tavLst>
                                    </p:anim>
                                    <p:anim calcmode="lin" valueType="num">
                                      <p:cBhvr>
                                        <p:cTn id="8" dur="10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Ovale"/>
          <p:cNvSpPr/>
          <p:nvPr/>
        </p:nvSpPr>
        <p:spPr>
          <a:xfrm>
            <a:off x="6362700" y="5321300"/>
            <a:ext cx="2572231" cy="2374901"/>
          </a:xfrm>
          <a:prstGeom prst="ellipse">
            <a:avLst/>
          </a:prstGeom>
          <a:ln w="50800">
            <a:solidFill>
              <a:srgbClr val="000000"/>
            </a:solidFill>
            <a:miter lim="400000"/>
          </a:ln>
        </p:spPr>
        <p:txBody>
          <a:bodyPr lIns="101600" tIns="101600" rIns="101600" bIns="101600"/>
          <a:lstStyle/>
          <a:p>
            <a:pPr algn="l" defTabSz="360000">
              <a:defRPr sz="1100">
                <a:latin typeface="Helvetica"/>
                <a:ea typeface="Helvetica"/>
                <a:cs typeface="Helvetica"/>
                <a:sym typeface="Helvetica"/>
              </a:defRPr>
            </a:pPr>
            <a:endParaRPr/>
          </a:p>
        </p:txBody>
      </p:sp>
      <p:sp>
        <p:nvSpPr>
          <p:cNvPr id="203" name="Ligne"/>
          <p:cNvSpPr/>
          <p:nvPr/>
        </p:nvSpPr>
        <p:spPr>
          <a:xfrm flipV="1">
            <a:off x="8901953" y="5860050"/>
            <a:ext cx="1967647" cy="417808"/>
          </a:xfrm>
          <a:prstGeom prst="line">
            <a:avLst/>
          </a:prstGeom>
          <a:ln w="508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04" name="Ligne"/>
          <p:cNvSpPr/>
          <p:nvPr/>
        </p:nvSpPr>
        <p:spPr>
          <a:xfrm flipV="1">
            <a:off x="15068708" y="5684132"/>
            <a:ext cx="1758791" cy="483775"/>
          </a:xfrm>
          <a:prstGeom prst="line">
            <a:avLst/>
          </a:prstGeom>
          <a:ln w="508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05" name="Ovale"/>
          <p:cNvSpPr/>
          <p:nvPr/>
        </p:nvSpPr>
        <p:spPr>
          <a:xfrm>
            <a:off x="12529456" y="5321300"/>
            <a:ext cx="2572232" cy="2374901"/>
          </a:xfrm>
          <a:prstGeom prst="ellipse">
            <a:avLst/>
          </a:prstGeom>
          <a:ln w="50800">
            <a:solidFill>
              <a:srgbClr val="000000"/>
            </a:solidFill>
            <a:miter lim="400000"/>
          </a:ln>
        </p:spPr>
        <p:txBody>
          <a:bodyPr lIns="101600" tIns="101600" rIns="101600" bIns="101600"/>
          <a:lstStyle/>
          <a:p>
            <a:pPr algn="l" defTabSz="360000">
              <a:defRPr sz="1100">
                <a:latin typeface="Helvetica"/>
                <a:ea typeface="Helvetica"/>
                <a:cs typeface="Helvetica"/>
                <a:sym typeface="Helvetica"/>
              </a:defRPr>
            </a:pPr>
            <a:endParaRPr/>
          </a:p>
        </p:txBody>
      </p:sp>
      <p:sp>
        <p:nvSpPr>
          <p:cNvPr id="206" name="Deuxième étape : vérification de l’axe du cylindre porté.…"/>
          <p:cNvSpPr/>
          <p:nvPr/>
        </p:nvSpPr>
        <p:spPr>
          <a:xfrm>
            <a:off x="1244600" y="469900"/>
            <a:ext cx="16480409" cy="3225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360000">
              <a:spcBef>
                <a:spcPts val="600"/>
              </a:spcBef>
              <a:defRPr sz="3600" b="1">
                <a:latin typeface="Helvetica"/>
                <a:ea typeface="Helvetica"/>
                <a:cs typeface="Helvetica"/>
                <a:sym typeface="Helvetica"/>
              </a:defRPr>
            </a:pPr>
            <a:r>
              <a:rPr u="sng" dirty="0" err="1"/>
              <a:t>Deuxième</a:t>
            </a:r>
            <a:r>
              <a:rPr u="sng" dirty="0"/>
              <a:t> étape : </a:t>
            </a:r>
            <a:r>
              <a:rPr u="sng" dirty="0" err="1"/>
              <a:t>vérification</a:t>
            </a:r>
            <a:r>
              <a:rPr u="sng" dirty="0"/>
              <a:t> de </a:t>
            </a:r>
            <a:r>
              <a:rPr u="sng" dirty="0" err="1"/>
              <a:t>l’axe</a:t>
            </a:r>
            <a:r>
              <a:rPr u="sng" dirty="0"/>
              <a:t> du </a:t>
            </a:r>
            <a:r>
              <a:rPr u="sng" dirty="0" err="1"/>
              <a:t>cylindre</a:t>
            </a:r>
            <a:r>
              <a:rPr u="sng" dirty="0"/>
              <a:t> </a:t>
            </a:r>
            <a:r>
              <a:rPr u="sng" dirty="0" err="1"/>
              <a:t>porté</a:t>
            </a:r>
            <a:r>
              <a:rPr u="sng" dirty="0"/>
              <a:t>.</a:t>
            </a:r>
          </a:p>
          <a:p>
            <a:pPr algn="l" defTabSz="360000">
              <a:spcBef>
                <a:spcPts val="600"/>
              </a:spcBef>
              <a:defRPr sz="3600" b="1">
                <a:latin typeface="Helvetica"/>
                <a:ea typeface="Helvetica"/>
                <a:cs typeface="Helvetica"/>
                <a:sym typeface="Helvetica"/>
              </a:defRPr>
            </a:pPr>
            <a:endParaRPr u="sng" dirty="0"/>
          </a:p>
          <a:p>
            <a:pPr algn="l" defTabSz="360000">
              <a:spcBef>
                <a:spcPts val="1200"/>
              </a:spcBef>
              <a:defRPr sz="3600">
                <a:latin typeface="Helvetica"/>
                <a:ea typeface="Helvetica"/>
                <a:cs typeface="Helvetica"/>
                <a:sym typeface="Helvetica"/>
              </a:defRPr>
            </a:pPr>
            <a:r>
              <a:rPr dirty="0"/>
              <a:t>On place le </a:t>
            </a:r>
            <a:r>
              <a:rPr dirty="0" err="1"/>
              <a:t>cylindre</a:t>
            </a:r>
            <a:r>
              <a:rPr dirty="0"/>
              <a:t> </a:t>
            </a:r>
            <a:r>
              <a:rPr dirty="0" err="1"/>
              <a:t>croisé</a:t>
            </a:r>
            <a:r>
              <a:rPr dirty="0"/>
              <a:t> avec le manche dans </a:t>
            </a:r>
            <a:r>
              <a:rPr dirty="0" err="1"/>
              <a:t>l’axe</a:t>
            </a:r>
            <a:r>
              <a:rPr dirty="0"/>
              <a:t> du </a:t>
            </a:r>
            <a:r>
              <a:rPr dirty="0" err="1"/>
              <a:t>cylindre</a:t>
            </a:r>
            <a:r>
              <a:rPr dirty="0"/>
              <a:t> </a:t>
            </a:r>
            <a:r>
              <a:rPr dirty="0" err="1"/>
              <a:t>porté</a:t>
            </a:r>
            <a:r>
              <a:rPr dirty="0"/>
              <a:t> </a:t>
            </a:r>
            <a:r>
              <a:rPr dirty="0" err="1"/>
              <a:t>à</a:t>
            </a:r>
            <a:r>
              <a:rPr dirty="0"/>
              <a:t> </a:t>
            </a:r>
            <a:r>
              <a:rPr dirty="0" err="1"/>
              <a:t>vérifier</a:t>
            </a:r>
            <a:r>
              <a:rPr dirty="0"/>
              <a:t>.</a:t>
            </a:r>
          </a:p>
          <a:p>
            <a:pPr algn="l" defTabSz="360000">
              <a:spcBef>
                <a:spcPts val="1200"/>
              </a:spcBef>
              <a:defRPr sz="3600">
                <a:latin typeface="Helvetica"/>
                <a:ea typeface="Helvetica"/>
                <a:cs typeface="Helvetica"/>
                <a:sym typeface="Helvetica"/>
              </a:defRPr>
            </a:pPr>
            <a:r>
              <a:rPr dirty="0" err="1"/>
              <a:t>Ici</a:t>
            </a:r>
            <a:r>
              <a:rPr dirty="0"/>
              <a:t> le manche </a:t>
            </a:r>
            <a:r>
              <a:rPr dirty="0" err="1"/>
              <a:t>est</a:t>
            </a:r>
            <a:r>
              <a:rPr dirty="0"/>
              <a:t> </a:t>
            </a:r>
            <a:r>
              <a:rPr dirty="0" err="1"/>
              <a:t>à</a:t>
            </a:r>
            <a:r>
              <a:rPr dirty="0"/>
              <a:t>             ° et le </a:t>
            </a:r>
            <a:r>
              <a:rPr dirty="0" err="1"/>
              <a:t>cylindre</a:t>
            </a:r>
            <a:r>
              <a:rPr dirty="0"/>
              <a:t> </a:t>
            </a:r>
            <a:r>
              <a:rPr dirty="0">
                <a:latin typeface="Lucida Grande"/>
                <a:ea typeface="Lucida Grande"/>
                <a:cs typeface="Lucida Grande"/>
                <a:sym typeface="Lucida Grande"/>
              </a:rPr>
              <a:t>±0,25 </a:t>
            </a:r>
            <a:r>
              <a:rPr dirty="0" err="1">
                <a:latin typeface="Lucida Grande"/>
                <a:ea typeface="Lucida Grande"/>
                <a:cs typeface="Lucida Grande"/>
                <a:sym typeface="Lucida Grande"/>
              </a:rPr>
              <a:t>vaut</a:t>
            </a:r>
            <a:r>
              <a:rPr dirty="0">
                <a:latin typeface="Lucida Grande"/>
                <a:ea typeface="Lucida Grande"/>
                <a:cs typeface="Lucida Grande"/>
                <a:sym typeface="Lucida Grande"/>
              </a:rPr>
              <a:t> :  +  </a:t>
            </a:r>
            <a:r>
              <a:rPr b="1" dirty="0">
                <a:latin typeface="Lucida Grande"/>
                <a:ea typeface="Lucida Grande"/>
                <a:cs typeface="Lucida Grande"/>
                <a:sym typeface="Lucida Grande"/>
              </a:rPr>
              <a:t>  </a:t>
            </a:r>
            <a:r>
              <a:rPr dirty="0">
                <a:latin typeface="Lucida Grande"/>
                <a:ea typeface="Lucida Grande"/>
                <a:cs typeface="Lucida Grande"/>
                <a:sym typeface="Lucida Grande"/>
              </a:rPr>
              <a:t>       (-          )X</a:t>
            </a:r>
          </a:p>
        </p:txBody>
      </p:sp>
      <p:sp>
        <p:nvSpPr>
          <p:cNvPr id="207" name="25"/>
          <p:cNvSpPr/>
          <p:nvPr/>
        </p:nvSpPr>
        <p:spPr>
          <a:xfrm>
            <a:off x="5209953" y="2794193"/>
            <a:ext cx="1465013"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b="1"/>
            </a:lvl1pPr>
          </a:lstStyle>
          <a:p>
            <a:r>
              <a:rPr dirty="0"/>
              <a:t>25</a:t>
            </a:r>
          </a:p>
        </p:txBody>
      </p:sp>
      <p:grpSp>
        <p:nvGrpSpPr>
          <p:cNvPr id="210" name="Grouper"/>
          <p:cNvGrpSpPr/>
          <p:nvPr/>
        </p:nvGrpSpPr>
        <p:grpSpPr>
          <a:xfrm>
            <a:off x="13398500" y="2759366"/>
            <a:ext cx="2929708" cy="648150"/>
            <a:chOff x="0" y="346366"/>
            <a:chExt cx="2929707" cy="648148"/>
          </a:xfrm>
        </p:grpSpPr>
        <p:sp>
          <p:nvSpPr>
            <p:cNvPr id="208" name="0,25"/>
            <p:cNvSpPr/>
            <p:nvPr/>
          </p:nvSpPr>
          <p:spPr>
            <a:xfrm>
              <a:off x="0" y="346366"/>
              <a:ext cx="1037407" cy="648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360000">
                <a:spcBef>
                  <a:spcPts val="1200"/>
                </a:spcBef>
                <a:defRPr sz="3600">
                  <a:latin typeface="Helvetica"/>
                  <a:ea typeface="Helvetica"/>
                  <a:cs typeface="Helvetica"/>
                  <a:sym typeface="Helvetica"/>
                </a:defRPr>
              </a:pPr>
              <a:r>
                <a:rPr b="1" dirty="0">
                  <a:latin typeface="Lucida Grande"/>
                  <a:ea typeface="Lucida Grande"/>
                  <a:cs typeface="Lucida Grande"/>
                  <a:sym typeface="Lucida Grande"/>
                </a:rPr>
                <a:t>0,</a:t>
              </a:r>
              <a:r>
                <a:rPr b="1" dirty="0">
                  <a:latin typeface="Arial"/>
                  <a:ea typeface="Arial"/>
                  <a:cs typeface="Arial"/>
                  <a:sym typeface="Arial"/>
                </a:rPr>
                <a:t>25</a:t>
              </a:r>
            </a:p>
          </p:txBody>
        </p:sp>
        <p:sp>
          <p:nvSpPr>
            <p:cNvPr id="209" name="0,50"/>
            <p:cNvSpPr/>
            <p:nvPr/>
          </p:nvSpPr>
          <p:spPr>
            <a:xfrm>
              <a:off x="1892300" y="346366"/>
              <a:ext cx="1037407" cy="648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360000">
                <a:spcBef>
                  <a:spcPts val="1200"/>
                </a:spcBef>
                <a:defRPr sz="3600">
                  <a:latin typeface="Helvetica"/>
                  <a:ea typeface="Helvetica"/>
                  <a:cs typeface="Helvetica"/>
                  <a:sym typeface="Helvetica"/>
                </a:defRPr>
              </a:pPr>
              <a:r>
                <a:rPr b="1">
                  <a:latin typeface="Lucida Grande"/>
                  <a:ea typeface="Lucida Grande"/>
                  <a:cs typeface="Lucida Grande"/>
                  <a:sym typeface="Lucida Grande"/>
                </a:rPr>
                <a:t>0,</a:t>
              </a:r>
              <a:r>
                <a:rPr b="1">
                  <a:latin typeface="Arial"/>
                  <a:ea typeface="Arial"/>
                  <a:cs typeface="Arial"/>
                  <a:sym typeface="Arial"/>
                </a:rPr>
                <a:t>50</a:t>
              </a:r>
            </a:p>
          </p:txBody>
        </p:sp>
      </p:grpSp>
      <p:grpSp>
        <p:nvGrpSpPr>
          <p:cNvPr id="213" name="Grouper"/>
          <p:cNvGrpSpPr/>
          <p:nvPr/>
        </p:nvGrpSpPr>
        <p:grpSpPr>
          <a:xfrm>
            <a:off x="10335282" y="5106528"/>
            <a:ext cx="7704300" cy="747044"/>
            <a:chOff x="0" y="1128"/>
            <a:chExt cx="7704298" cy="747042"/>
          </a:xfrm>
        </p:grpSpPr>
        <p:sp>
          <p:nvSpPr>
            <p:cNvPr id="211" name="25°"/>
            <p:cNvSpPr/>
            <p:nvPr/>
          </p:nvSpPr>
          <p:spPr>
            <a:xfrm>
              <a:off x="0" y="1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25°</a:t>
              </a:r>
            </a:p>
          </p:txBody>
        </p:sp>
        <p:sp>
          <p:nvSpPr>
            <p:cNvPr id="212" name="25°"/>
            <p:cNvSpPr/>
            <p:nvPr/>
          </p:nvSpPr>
          <p:spPr>
            <a:xfrm>
              <a:off x="6898617" y="128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25°</a:t>
              </a:r>
            </a:p>
          </p:txBody>
        </p:sp>
      </p:grpSp>
      <p:grpSp>
        <p:nvGrpSpPr>
          <p:cNvPr id="230" name="Grouper"/>
          <p:cNvGrpSpPr/>
          <p:nvPr/>
        </p:nvGrpSpPr>
        <p:grpSpPr>
          <a:xfrm>
            <a:off x="6692899" y="5510211"/>
            <a:ext cx="7961837" cy="1963504"/>
            <a:chOff x="0" y="0"/>
            <a:chExt cx="7961835" cy="1963503"/>
          </a:xfrm>
        </p:grpSpPr>
        <p:grpSp>
          <p:nvGrpSpPr>
            <p:cNvPr id="216" name="Grouper"/>
            <p:cNvGrpSpPr/>
            <p:nvPr/>
          </p:nvGrpSpPr>
          <p:grpSpPr>
            <a:xfrm rot="689520">
              <a:off x="736600" y="22603"/>
              <a:ext cx="415911" cy="1878292"/>
              <a:chOff x="0" y="0"/>
              <a:chExt cx="415910" cy="1878290"/>
            </a:xfrm>
          </p:grpSpPr>
          <p:sp>
            <p:nvSpPr>
              <p:cNvPr id="214" name="Ligne"/>
              <p:cNvSpPr/>
              <p:nvPr/>
            </p:nvSpPr>
            <p:spPr>
              <a:xfrm flipH="1">
                <a:off x="350303" y="0"/>
                <a:ext cx="65608"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15" name="Ligne"/>
              <p:cNvSpPr/>
              <p:nvPr/>
            </p:nvSpPr>
            <p:spPr>
              <a:xfrm flipH="1">
                <a:off x="0" y="1528385"/>
                <a:ext cx="65607"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219" name="Grouper"/>
            <p:cNvGrpSpPr/>
            <p:nvPr/>
          </p:nvGrpSpPr>
          <p:grpSpPr>
            <a:xfrm rot="18379856" flipH="1">
              <a:off x="6360530" y="678208"/>
              <a:ext cx="1537848" cy="664752"/>
              <a:chOff x="0" y="0"/>
              <a:chExt cx="1537846" cy="664750"/>
            </a:xfrm>
          </p:grpSpPr>
          <p:sp>
            <p:nvSpPr>
              <p:cNvPr id="217" name="Ligne"/>
              <p:cNvSpPr/>
              <p:nvPr/>
            </p:nvSpPr>
            <p:spPr>
              <a:xfrm flipH="1">
                <a:off x="0" y="0"/>
                <a:ext cx="65607"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18" name="Ligne"/>
              <p:cNvSpPr/>
              <p:nvPr/>
            </p:nvSpPr>
            <p:spPr>
              <a:xfrm flipH="1">
                <a:off x="1472239" y="314845"/>
                <a:ext cx="65608"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222" name="Grouper"/>
            <p:cNvGrpSpPr/>
            <p:nvPr/>
          </p:nvGrpSpPr>
          <p:grpSpPr>
            <a:xfrm rot="18379856" flipH="1">
              <a:off x="671830" y="27668"/>
              <a:ext cx="415912" cy="1878292"/>
              <a:chOff x="0" y="0"/>
              <a:chExt cx="415910" cy="1878290"/>
            </a:xfrm>
          </p:grpSpPr>
          <p:sp>
            <p:nvSpPr>
              <p:cNvPr id="220" name="Ligne"/>
              <p:cNvSpPr/>
              <p:nvPr/>
            </p:nvSpPr>
            <p:spPr>
              <a:xfrm flipH="1">
                <a:off x="350303" y="0"/>
                <a:ext cx="65608"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21" name="Ligne"/>
              <p:cNvSpPr/>
              <p:nvPr/>
            </p:nvSpPr>
            <p:spPr>
              <a:xfrm flipH="1">
                <a:off x="0" y="1528385"/>
                <a:ext cx="65607" cy="34990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225" name="Grouper"/>
            <p:cNvGrpSpPr/>
            <p:nvPr/>
          </p:nvGrpSpPr>
          <p:grpSpPr>
            <a:xfrm rot="689520">
              <a:off x="6913738" y="48423"/>
              <a:ext cx="419101" cy="1892300"/>
              <a:chOff x="0" y="0"/>
              <a:chExt cx="419099" cy="1892299"/>
            </a:xfrm>
          </p:grpSpPr>
          <p:sp>
            <p:nvSpPr>
              <p:cNvPr id="223" name="Ligne"/>
              <p:cNvSpPr/>
              <p:nvPr/>
            </p:nvSpPr>
            <p:spPr>
              <a:xfrm flipH="1">
                <a:off x="352989" y="0"/>
                <a:ext cx="66111" cy="35251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24" name="Ligne"/>
              <p:cNvSpPr/>
              <p:nvPr/>
            </p:nvSpPr>
            <p:spPr>
              <a:xfrm flipH="1">
                <a:off x="0" y="1539783"/>
                <a:ext cx="66110" cy="352517"/>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226" name="Ligne"/>
            <p:cNvSpPr/>
            <p:nvPr/>
          </p:nvSpPr>
          <p:spPr>
            <a:xfrm flipH="1">
              <a:off x="81185" y="458675"/>
              <a:ext cx="186255" cy="415889"/>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27" name="Ligne"/>
            <p:cNvSpPr/>
            <p:nvPr/>
          </p:nvSpPr>
          <p:spPr>
            <a:xfrm flipH="1">
              <a:off x="1511299" y="1079174"/>
              <a:ext cx="135018" cy="332278"/>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28" name="Ligne"/>
            <p:cNvSpPr/>
            <p:nvPr/>
          </p:nvSpPr>
          <p:spPr>
            <a:xfrm flipH="1" flipV="1">
              <a:off x="6255901" y="592936"/>
              <a:ext cx="322371" cy="151049"/>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29" name="Ligne"/>
            <p:cNvSpPr/>
            <p:nvPr/>
          </p:nvSpPr>
          <p:spPr>
            <a:xfrm flipH="1" flipV="1">
              <a:off x="7640767" y="1206716"/>
              <a:ext cx="321069" cy="153797"/>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234" name="Grouper"/>
          <p:cNvGrpSpPr/>
          <p:nvPr/>
        </p:nvGrpSpPr>
        <p:grpSpPr>
          <a:xfrm>
            <a:off x="3847678" y="4585828"/>
            <a:ext cx="6082209" cy="5418151"/>
            <a:chOff x="0" y="1128"/>
            <a:chExt cx="6082208" cy="5418149"/>
          </a:xfrm>
        </p:grpSpPr>
        <p:sp>
          <p:nvSpPr>
            <p:cNvPr id="231" name="Ligne"/>
            <p:cNvSpPr/>
            <p:nvPr/>
          </p:nvSpPr>
          <p:spPr>
            <a:xfrm>
              <a:off x="4581577" y="611006"/>
              <a:ext cx="982900" cy="950652"/>
            </a:xfrm>
            <a:custGeom>
              <a:avLst/>
              <a:gdLst/>
              <a:ahLst/>
              <a:cxnLst>
                <a:cxn ang="0">
                  <a:pos x="wd2" y="hd2"/>
                </a:cxn>
                <a:cxn ang="5400000">
                  <a:pos x="wd2" y="hd2"/>
                </a:cxn>
                <a:cxn ang="10800000">
                  <a:pos x="wd2" y="hd2"/>
                </a:cxn>
                <a:cxn ang="16200000">
                  <a:pos x="wd2" y="hd2"/>
                </a:cxn>
              </a:cxnLst>
              <a:rect l="0" t="0" r="r" b="b"/>
              <a:pathLst>
                <a:path w="13147" h="19375" extrusionOk="0">
                  <a:moveTo>
                    <a:pt x="10076" y="19375"/>
                  </a:moveTo>
                  <a:cubicBezTo>
                    <a:pt x="10076" y="19375"/>
                    <a:pt x="21600" y="-2225"/>
                    <a:pt x="0" y="188"/>
                  </a:cubicBezTo>
                </a:path>
              </a:pathLst>
            </a:cu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232" name="En position 1 :…"/>
            <p:cNvSpPr/>
            <p:nvPr/>
          </p:nvSpPr>
          <p:spPr>
            <a:xfrm>
              <a:off x="0" y="3940621"/>
              <a:ext cx="6082209" cy="1478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t>En position 1 :</a:t>
              </a:r>
            </a:p>
            <a:p>
              <a:pPr>
                <a:defRPr sz="4800" b="1"/>
              </a:pPr>
              <a:r>
                <a:t>CCR = +0,25(-0,50)</a:t>
              </a:r>
              <a:r>
                <a:rPr baseline="-5999"/>
                <a:t>70°</a:t>
              </a:r>
            </a:p>
          </p:txBody>
        </p:sp>
        <p:sp>
          <p:nvSpPr>
            <p:cNvPr id="233" name="45°"/>
            <p:cNvSpPr/>
            <p:nvPr/>
          </p:nvSpPr>
          <p:spPr>
            <a:xfrm>
              <a:off x="5131221" y="11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45°</a:t>
              </a:r>
            </a:p>
          </p:txBody>
        </p:sp>
      </p:grpSp>
      <p:grpSp>
        <p:nvGrpSpPr>
          <p:cNvPr id="238" name="Grouper"/>
          <p:cNvGrpSpPr/>
          <p:nvPr/>
        </p:nvGrpSpPr>
        <p:grpSpPr>
          <a:xfrm>
            <a:off x="11718974" y="5994399"/>
            <a:ext cx="6308230" cy="4123880"/>
            <a:chOff x="0" y="0"/>
            <a:chExt cx="6308228" cy="4123878"/>
          </a:xfrm>
        </p:grpSpPr>
        <p:sp>
          <p:nvSpPr>
            <p:cNvPr id="235" name="En position 2 :…"/>
            <p:cNvSpPr/>
            <p:nvPr/>
          </p:nvSpPr>
          <p:spPr>
            <a:xfrm>
              <a:off x="0" y="2645221"/>
              <a:ext cx="6308229" cy="1478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800" b="1"/>
              </a:pPr>
              <a:r>
                <a:rPr dirty="0" err="1"/>
                <a:t>En</a:t>
              </a:r>
              <a:r>
                <a:rPr dirty="0"/>
                <a:t> position 2 :</a:t>
              </a:r>
            </a:p>
            <a:p>
              <a:pPr>
                <a:defRPr sz="4800" b="1"/>
              </a:pPr>
              <a:r>
                <a:rPr dirty="0"/>
                <a:t>CCR = +0,25(-0,50)</a:t>
              </a:r>
              <a:r>
                <a:rPr baseline="-5999" dirty="0"/>
                <a:t>160°</a:t>
              </a:r>
            </a:p>
          </p:txBody>
        </p:sp>
        <p:sp>
          <p:nvSpPr>
            <p:cNvPr id="236" name="Ligne"/>
            <p:cNvSpPr/>
            <p:nvPr/>
          </p:nvSpPr>
          <p:spPr>
            <a:xfrm rot="10800000" flipH="1">
              <a:off x="3368625" y="0"/>
              <a:ext cx="982900" cy="950651"/>
            </a:xfrm>
            <a:custGeom>
              <a:avLst/>
              <a:gdLst/>
              <a:ahLst/>
              <a:cxnLst>
                <a:cxn ang="0">
                  <a:pos x="wd2" y="hd2"/>
                </a:cxn>
                <a:cxn ang="5400000">
                  <a:pos x="wd2" y="hd2"/>
                </a:cxn>
                <a:cxn ang="10800000">
                  <a:pos x="wd2" y="hd2"/>
                </a:cxn>
                <a:cxn ang="16200000">
                  <a:pos x="wd2" y="hd2"/>
                </a:cxn>
              </a:cxnLst>
              <a:rect l="0" t="0" r="r" b="b"/>
              <a:pathLst>
                <a:path w="13147" h="19375" extrusionOk="0">
                  <a:moveTo>
                    <a:pt x="10076" y="19375"/>
                  </a:moveTo>
                  <a:cubicBezTo>
                    <a:pt x="10076" y="19375"/>
                    <a:pt x="21600" y="-2225"/>
                    <a:pt x="0" y="188"/>
                  </a:cubicBezTo>
                </a:path>
              </a:pathLst>
            </a:cu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237" name="45°"/>
            <p:cNvSpPr/>
            <p:nvPr/>
          </p:nvSpPr>
          <p:spPr>
            <a:xfrm>
              <a:off x="4587825" y="547228"/>
              <a:ext cx="805682"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lvl1pPr>
            </a:lstStyle>
            <a:p>
              <a:r>
                <a:t>45°</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07"/>
                                        </p:tgtEl>
                                        <p:attrNameLst>
                                          <p:attrName>style.visibility</p:attrName>
                                        </p:attrNameLst>
                                      </p:cBhvr>
                                      <p:to>
                                        <p:strVal val="visible"/>
                                      </p:to>
                                    </p:set>
                                    <p:anim calcmode="lin" valueType="num">
                                      <p:cBhvr>
                                        <p:cTn id="7" dur="1000" fill="hold"/>
                                        <p:tgtEl>
                                          <p:spTgt spid="207"/>
                                        </p:tgtEl>
                                        <p:attrNameLst>
                                          <p:attrName>ppt_x</p:attrName>
                                        </p:attrNameLst>
                                      </p:cBhvr>
                                      <p:tavLst>
                                        <p:tav tm="0">
                                          <p:val>
                                            <p:strVal val="#ppt_x"/>
                                          </p:val>
                                        </p:tav>
                                        <p:tav tm="100000">
                                          <p:val>
                                            <p:strVal val="#ppt_x"/>
                                          </p:val>
                                        </p:tav>
                                      </p:tavLst>
                                    </p:anim>
                                    <p:anim calcmode="lin" valueType="num">
                                      <p:cBhvr>
                                        <p:cTn id="8" dur="1000" fill="hold"/>
                                        <p:tgtEl>
                                          <p:spTgt spid="20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10"/>
                                        </p:tgtEl>
                                        <p:attrNameLst>
                                          <p:attrName>style.visibility</p:attrName>
                                        </p:attrNameLst>
                                      </p:cBhvr>
                                      <p:to>
                                        <p:strVal val="visible"/>
                                      </p:to>
                                    </p:set>
                                    <p:anim calcmode="lin" valueType="num">
                                      <p:cBhvr>
                                        <p:cTn id="13" dur="1000" fill="hold"/>
                                        <p:tgtEl>
                                          <p:spTgt spid="210"/>
                                        </p:tgtEl>
                                        <p:attrNameLst>
                                          <p:attrName>ppt_x</p:attrName>
                                        </p:attrNameLst>
                                      </p:cBhvr>
                                      <p:tavLst>
                                        <p:tav tm="0">
                                          <p:val>
                                            <p:strVal val="1+#ppt_w/2"/>
                                          </p:val>
                                        </p:tav>
                                        <p:tav tm="100000">
                                          <p:val>
                                            <p:strVal val="#ppt_x"/>
                                          </p:val>
                                        </p:tav>
                                      </p:tavLst>
                                    </p:anim>
                                    <p:anim calcmode="lin" valueType="num">
                                      <p:cBhvr>
                                        <p:cTn id="14" dur="1000" fill="hold"/>
                                        <p:tgtEl>
                                          <p:spTgt spid="2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4" nodeType="clickEffect">
                                  <p:stCondLst>
                                    <p:cond delay="0"/>
                                  </p:stCondLst>
                                  <p:iterate>
                                    <p:tmAbs val="0"/>
                                  </p:iterate>
                                  <p:childTnLst>
                                    <p:set>
                                      <p:cBhvr>
                                        <p:cTn id="22" fill="hold"/>
                                        <p:tgtEl>
                                          <p:spTgt spid="230"/>
                                        </p:tgtEl>
                                        <p:attrNameLst>
                                          <p:attrName>style.visibility</p:attrName>
                                        </p:attrNameLst>
                                      </p:cBhvr>
                                      <p:to>
                                        <p:strVal val="visible"/>
                                      </p:to>
                                    </p:set>
                                    <p:animEffect transition="in" filter="wipe(left)">
                                      <p:cBhvr>
                                        <p:cTn id="23" dur="1000"/>
                                        <p:tgtEl>
                                          <p:spTgt spid="2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5" nodeType="clickEffect">
                                  <p:stCondLst>
                                    <p:cond delay="0"/>
                                  </p:stCondLst>
                                  <p:iterate>
                                    <p:tmAbs val="0"/>
                                  </p:iterate>
                                  <p:childTnLst>
                                    <p:set>
                                      <p:cBhvr>
                                        <p:cTn id="27" fill="hold"/>
                                        <p:tgtEl>
                                          <p:spTgt spid="2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6" nodeType="clickEffect">
                                  <p:stCondLst>
                                    <p:cond delay="0"/>
                                  </p:stCondLst>
                                  <p:iterate>
                                    <p:tmAbs val="0"/>
                                  </p:iterate>
                                  <p:childTnLst>
                                    <p:set>
                                      <p:cBhvr>
                                        <p:cTn id="31" fill="hold"/>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animBg="1" advAuto="0"/>
      <p:bldP spid="210" grpId="2" animBg="1" advAuto="0"/>
      <p:bldP spid="213" grpId="3" animBg="1" advAuto="0"/>
      <p:bldP spid="230" grpId="4" animBg="1" advAuto="0"/>
      <p:bldP spid="234" grpId="5" animBg="1" advAuto="0"/>
      <p:bldP spid="238"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 name="Grouper"/>
          <p:cNvGrpSpPr/>
          <p:nvPr/>
        </p:nvGrpSpPr>
        <p:grpSpPr>
          <a:xfrm>
            <a:off x="14185900" y="844549"/>
            <a:ext cx="11462810" cy="10782301"/>
            <a:chOff x="0" y="0"/>
            <a:chExt cx="11462809" cy="10782300"/>
          </a:xfrm>
        </p:grpSpPr>
        <p:pic>
          <p:nvPicPr>
            <p:cNvPr id="240" name="28042010085.jpg" descr="28042010085.jpg"/>
            <p:cNvPicPr>
              <a:picLocks noChangeAspect="1"/>
            </p:cNvPicPr>
            <p:nvPr/>
          </p:nvPicPr>
          <p:blipFill>
            <a:blip r:embed="rId2"/>
            <a:stretch>
              <a:fillRect/>
            </a:stretch>
          </p:blipFill>
          <p:spPr>
            <a:xfrm>
              <a:off x="0" y="0"/>
              <a:ext cx="11462810" cy="10782300"/>
            </a:xfrm>
            <a:prstGeom prst="rect">
              <a:avLst/>
            </a:prstGeom>
            <a:ln w="12700" cap="flat">
              <a:noFill/>
              <a:miter lim="400000"/>
            </a:ln>
            <a:effectLst/>
          </p:spPr>
        </p:pic>
        <p:sp>
          <p:nvSpPr>
            <p:cNvPr id="241" name="Triangle"/>
            <p:cNvSpPr/>
            <p:nvPr/>
          </p:nvSpPr>
          <p:spPr>
            <a:xfrm rot="3491656">
              <a:off x="8041160" y="3979661"/>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2" name="Ligne"/>
            <p:cNvSpPr/>
            <p:nvPr/>
          </p:nvSpPr>
          <p:spPr>
            <a:xfrm>
              <a:off x="1930400" y="5276850"/>
              <a:ext cx="961382" cy="244387"/>
            </a:xfrm>
            <a:prstGeom prst="line">
              <a:avLst/>
            </a:prstGeom>
            <a:noFill/>
            <a:ln w="76200" cap="flat">
              <a:solidFill>
                <a:srgbClr val="FF8647"/>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43" name="Ligne"/>
            <p:cNvSpPr/>
            <p:nvPr/>
          </p:nvSpPr>
          <p:spPr>
            <a:xfrm>
              <a:off x="7874000" y="6597650"/>
              <a:ext cx="961382" cy="244387"/>
            </a:xfrm>
            <a:prstGeom prst="line">
              <a:avLst/>
            </a:prstGeom>
            <a:noFill/>
            <a:ln w="76200" cap="flat">
              <a:solidFill>
                <a:srgbClr val="FF8647"/>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44" name="Triangle"/>
            <p:cNvSpPr/>
            <p:nvPr/>
          </p:nvSpPr>
          <p:spPr>
            <a:xfrm rot="14162380">
              <a:off x="2146033" y="7000485"/>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251" name="Grouper"/>
          <p:cNvGrpSpPr/>
          <p:nvPr/>
        </p:nvGrpSpPr>
        <p:grpSpPr>
          <a:xfrm>
            <a:off x="1670050" y="821249"/>
            <a:ext cx="11277601" cy="10836458"/>
            <a:chOff x="0" y="0"/>
            <a:chExt cx="11277600" cy="10836457"/>
          </a:xfrm>
        </p:grpSpPr>
        <p:pic>
          <p:nvPicPr>
            <p:cNvPr id="246" name="28042010086.jpg" descr="28042010086.jpg"/>
            <p:cNvPicPr>
              <a:picLocks noChangeAspect="1"/>
            </p:cNvPicPr>
            <p:nvPr/>
          </p:nvPicPr>
          <p:blipFill>
            <a:blip r:embed="rId3"/>
            <a:stretch>
              <a:fillRect/>
            </a:stretch>
          </p:blipFill>
          <p:spPr>
            <a:xfrm>
              <a:off x="0" y="0"/>
              <a:ext cx="11277601" cy="10836458"/>
            </a:xfrm>
            <a:prstGeom prst="rect">
              <a:avLst/>
            </a:prstGeom>
            <a:ln w="12700" cap="flat">
              <a:noFill/>
              <a:miter lim="400000"/>
            </a:ln>
            <a:effectLst/>
          </p:spPr>
        </p:pic>
        <p:sp>
          <p:nvSpPr>
            <p:cNvPr id="247" name="Triangle"/>
            <p:cNvSpPr/>
            <p:nvPr/>
          </p:nvSpPr>
          <p:spPr>
            <a:xfrm rot="3491656">
              <a:off x="8375382" y="4382186"/>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8" name="Ligne"/>
            <p:cNvSpPr/>
            <p:nvPr/>
          </p:nvSpPr>
          <p:spPr>
            <a:xfrm flipV="1">
              <a:off x="4235450" y="8221231"/>
              <a:ext cx="417963" cy="1269920"/>
            </a:xfrm>
            <a:prstGeom prst="line">
              <a:avLst/>
            </a:prstGeom>
            <a:noFill/>
            <a:ln w="76200" cap="flat">
              <a:solidFill>
                <a:srgbClr val="FF8647"/>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49" name="Ligne"/>
            <p:cNvSpPr/>
            <p:nvPr/>
          </p:nvSpPr>
          <p:spPr>
            <a:xfrm flipV="1">
              <a:off x="6343650" y="2283291"/>
              <a:ext cx="385008" cy="1048360"/>
            </a:xfrm>
            <a:prstGeom prst="line">
              <a:avLst/>
            </a:prstGeom>
            <a:noFill/>
            <a:ln w="76200" cap="flat">
              <a:solidFill>
                <a:srgbClr val="FF8647"/>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50" name="Triangle"/>
            <p:cNvSpPr/>
            <p:nvPr/>
          </p:nvSpPr>
          <p:spPr>
            <a:xfrm rot="14162380">
              <a:off x="2508436" y="7663862"/>
              <a:ext cx="406401" cy="584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C41"/>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G_5440.jpg" descr="IMG_5440.jpg"/>
          <p:cNvPicPr>
            <a:picLocks noChangeAspect="1"/>
          </p:cNvPicPr>
          <p:nvPr/>
        </p:nvPicPr>
        <p:blipFill>
          <a:blip r:embed="rId2"/>
          <a:stretch>
            <a:fillRect/>
          </a:stretch>
        </p:blipFill>
        <p:spPr>
          <a:xfrm>
            <a:off x="12822161" y="584200"/>
            <a:ext cx="11079240" cy="11633200"/>
          </a:xfrm>
          <a:prstGeom prst="rect">
            <a:avLst/>
          </a:prstGeom>
          <a:ln w="12700">
            <a:miter lim="400000"/>
          </a:ln>
        </p:spPr>
      </p:pic>
      <p:sp>
        <p:nvSpPr>
          <p:cNvPr id="254" name=".50"/>
          <p:cNvSpPr/>
          <p:nvPr/>
        </p:nvSpPr>
        <p:spPr>
          <a:xfrm>
            <a:off x="17030700" y="7134671"/>
            <a:ext cx="961728" cy="78015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B51A00"/>
                </a:solidFill>
              </a:defRPr>
            </a:lvl1pPr>
          </a:lstStyle>
          <a:p>
            <a:r>
              <a:t>.50</a:t>
            </a:r>
          </a:p>
        </p:txBody>
      </p:sp>
      <p:sp>
        <p:nvSpPr>
          <p:cNvPr id="255" name="Ovale"/>
          <p:cNvSpPr/>
          <p:nvPr/>
        </p:nvSpPr>
        <p:spPr>
          <a:xfrm>
            <a:off x="17957800" y="4343400"/>
            <a:ext cx="304800" cy="317500"/>
          </a:xfrm>
          <a:prstGeom prst="ellipse">
            <a:avLst/>
          </a:prstGeom>
          <a:solidFill>
            <a:srgbClr val="E32400"/>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56" name="Ovale"/>
          <p:cNvSpPr/>
          <p:nvPr/>
        </p:nvSpPr>
        <p:spPr>
          <a:xfrm>
            <a:off x="14071600" y="2870200"/>
            <a:ext cx="304800" cy="317500"/>
          </a:xfrm>
          <a:prstGeom prst="ellipse">
            <a:avLst/>
          </a:prstGeom>
          <a:solidFill>
            <a:srgbClr val="E32400"/>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263" name="Grouper"/>
          <p:cNvGrpSpPr/>
          <p:nvPr/>
        </p:nvGrpSpPr>
        <p:grpSpPr>
          <a:xfrm>
            <a:off x="1202143" y="596900"/>
            <a:ext cx="10443758" cy="11607801"/>
            <a:chOff x="0" y="0"/>
            <a:chExt cx="10443756" cy="11607800"/>
          </a:xfrm>
        </p:grpSpPr>
        <p:pic>
          <p:nvPicPr>
            <p:cNvPr id="257" name="IMG_5439.jpg" descr="IMG_5439.jpg"/>
            <p:cNvPicPr>
              <a:picLocks noChangeAspect="1"/>
            </p:cNvPicPr>
            <p:nvPr/>
          </p:nvPicPr>
          <p:blipFill>
            <a:blip r:embed="rId3"/>
            <a:stretch>
              <a:fillRect/>
            </a:stretch>
          </p:blipFill>
          <p:spPr>
            <a:xfrm>
              <a:off x="0" y="0"/>
              <a:ext cx="10443757" cy="11607801"/>
            </a:xfrm>
            <a:prstGeom prst="rect">
              <a:avLst/>
            </a:prstGeom>
            <a:ln w="12700" cap="flat">
              <a:noFill/>
              <a:miter lim="400000"/>
            </a:ln>
            <a:effectLst/>
          </p:spPr>
        </p:pic>
        <p:sp>
          <p:nvSpPr>
            <p:cNvPr id="258" name=".50"/>
            <p:cNvSpPr/>
            <p:nvPr/>
          </p:nvSpPr>
          <p:spPr>
            <a:xfrm>
              <a:off x="4189775" y="7185471"/>
              <a:ext cx="961728" cy="78015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800">
                  <a:solidFill>
                    <a:srgbClr val="B51A00"/>
                  </a:solidFill>
                </a:defRPr>
              </a:lvl1pPr>
            </a:lstStyle>
            <a:p>
              <a:r>
                <a:t>.50</a:t>
              </a:r>
            </a:p>
          </p:txBody>
        </p:sp>
        <p:sp>
          <p:nvSpPr>
            <p:cNvPr id="259" name="Ovale"/>
            <p:cNvSpPr/>
            <p:nvPr/>
          </p:nvSpPr>
          <p:spPr>
            <a:xfrm>
              <a:off x="3700056" y="1841500"/>
              <a:ext cx="304801" cy="317500"/>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60" name="Ovale"/>
            <p:cNvSpPr/>
            <p:nvPr/>
          </p:nvSpPr>
          <p:spPr>
            <a:xfrm>
              <a:off x="2404656" y="5499100"/>
              <a:ext cx="304801" cy="317500"/>
            </a:xfrm>
            <a:prstGeom prst="ellipse">
              <a:avLst/>
            </a:prstGeom>
            <a:solidFill>
              <a:srgbClr val="E32400"/>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61" name="Ovale"/>
            <p:cNvSpPr/>
            <p:nvPr/>
          </p:nvSpPr>
          <p:spPr>
            <a:xfrm>
              <a:off x="1147356" y="2959100"/>
              <a:ext cx="304801" cy="317500"/>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62" name="Ovale"/>
            <p:cNvSpPr/>
            <p:nvPr/>
          </p:nvSpPr>
          <p:spPr>
            <a:xfrm>
              <a:off x="4919256" y="4330700"/>
              <a:ext cx="304801" cy="317500"/>
            </a:xfrm>
            <a:prstGeom prst="ellipse">
              <a:avLst/>
            </a:prstGeom>
            <a:solidFill>
              <a:srgbClr val="FFFFFF"/>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264" name="Ovale"/>
          <p:cNvSpPr/>
          <p:nvPr/>
        </p:nvSpPr>
        <p:spPr>
          <a:xfrm>
            <a:off x="15417800" y="5562600"/>
            <a:ext cx="304800" cy="317500"/>
          </a:xfrm>
          <a:prstGeom prst="ellipse">
            <a:avLst/>
          </a:prstGeom>
          <a:solidFill>
            <a:srgbClr val="FFFFFF"/>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65" name="Ovale"/>
          <p:cNvSpPr/>
          <p:nvPr/>
        </p:nvSpPr>
        <p:spPr>
          <a:xfrm>
            <a:off x="16764000" y="1727200"/>
            <a:ext cx="304800" cy="317500"/>
          </a:xfrm>
          <a:prstGeom prst="ellipse">
            <a:avLst/>
          </a:prstGeom>
          <a:solidFill>
            <a:srgbClr val="FFFFFF"/>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 name="Tableau 1"/>
          <p:cNvGraphicFramePr/>
          <p:nvPr/>
        </p:nvGraphicFramePr>
        <p:xfrm>
          <a:off x="520700" y="469900"/>
          <a:ext cx="23304500" cy="12052298"/>
        </p:xfrm>
        <a:graphic>
          <a:graphicData uri="http://schemas.openxmlformats.org/drawingml/2006/table">
            <a:tbl>
              <a:tblPr firstRow="1">
                <a:tableStyleId>{8F44A2F1-9E1F-4B54-A3A2-5F16C0AD49E2}</a:tableStyleId>
              </a:tblPr>
              <a:tblGrid>
                <a:gridCol w="7768166">
                  <a:extLst>
                    <a:ext uri="{9D8B030D-6E8A-4147-A177-3AD203B41FA5}">
                      <a16:colId xmlns:a16="http://schemas.microsoft.com/office/drawing/2014/main" val="20000"/>
                    </a:ext>
                  </a:extLst>
                </a:gridCol>
                <a:gridCol w="7768167">
                  <a:extLst>
                    <a:ext uri="{9D8B030D-6E8A-4147-A177-3AD203B41FA5}">
                      <a16:colId xmlns:a16="http://schemas.microsoft.com/office/drawing/2014/main" val="20001"/>
                    </a:ext>
                  </a:extLst>
                </a:gridCol>
                <a:gridCol w="7768167">
                  <a:extLst>
                    <a:ext uri="{9D8B030D-6E8A-4147-A177-3AD203B41FA5}">
                      <a16:colId xmlns:a16="http://schemas.microsoft.com/office/drawing/2014/main" val="20002"/>
                    </a:ext>
                  </a:extLst>
                </a:gridCol>
              </a:tblGrid>
              <a:tr h="1847303">
                <a:tc>
                  <a:txBody>
                    <a:bodyPr/>
                    <a:lstStyle/>
                    <a:p>
                      <a:pPr defTabSz="360000">
                        <a:spcBef>
                          <a:spcPts val="600"/>
                        </a:spcBef>
                        <a:defRPr sz="3600" b="1">
                          <a:solidFill>
                            <a:srgbClr val="000000"/>
                          </a:solidFill>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360000">
                        <a:spcBef>
                          <a:spcPts val="600"/>
                        </a:spcBef>
                        <a:defRPr sz="1800">
                          <a:solidFill>
                            <a:srgbClr val="000000"/>
                          </a:solidFill>
                        </a:defRPr>
                      </a:pPr>
                      <a:r>
                        <a:rPr sz="3600" b="1">
                          <a:latin typeface="Helvetica"/>
                          <a:ea typeface="Helvetica"/>
                          <a:cs typeface="Helvetica"/>
                          <a:sym typeface="Helvetica"/>
                        </a:rPr>
                        <a:t>POSITION 1</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tc>
                  <a:txBody>
                    <a:bodyPr/>
                    <a:lstStyle/>
                    <a:p>
                      <a:pPr defTabSz="360000">
                        <a:spcBef>
                          <a:spcPts val="600"/>
                        </a:spcBef>
                        <a:defRPr sz="1800">
                          <a:solidFill>
                            <a:srgbClr val="000000"/>
                          </a:solidFill>
                        </a:defRPr>
                      </a:pPr>
                      <a:r>
                        <a:rPr sz="3600" b="1">
                          <a:latin typeface="Helvetica"/>
                          <a:ea typeface="Helvetica"/>
                          <a:cs typeface="Helvetica"/>
                          <a:sym typeface="Helvetica"/>
                        </a:rPr>
                        <a:t>POSITION 2</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BEC0BF"/>
                    </a:solidFill>
                  </a:tcPr>
                </a:tc>
                <a:extLst>
                  <a:ext uri="{0D108BD9-81ED-4DB2-BD59-A6C34878D82A}">
                    <a16:rowId xmlns:a16="http://schemas.microsoft.com/office/drawing/2014/main" val="10000"/>
                  </a:ext>
                </a:extLst>
              </a:tr>
              <a:tr h="1847302">
                <a:tc>
                  <a:txBody>
                    <a:bodyPr/>
                    <a:lstStyle/>
                    <a:p>
                      <a:pPr algn="l" defTabSz="360000">
                        <a:spcBef>
                          <a:spcPts val="600"/>
                        </a:spcBef>
                        <a:defRPr sz="1800"/>
                      </a:pPr>
                      <a:r>
                        <a:rPr sz="3600" b="1">
                          <a:latin typeface="Helvetica"/>
                          <a:ea typeface="Helvetica"/>
                          <a:cs typeface="Helvetica"/>
                          <a:sym typeface="Helvetica"/>
                        </a:rPr>
                        <a:t>Valeur CCR porté</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4985919">
                <a:tc>
                  <a:txBody>
                    <a:bodyPr/>
                    <a:lstStyle/>
                    <a:p>
                      <a:pPr algn="l" defTabSz="360000">
                        <a:spcBef>
                          <a:spcPts val="600"/>
                        </a:spcBef>
                        <a:defRPr sz="3600" b="1">
                          <a:latin typeface="Helvetica"/>
                          <a:ea typeface="Helvetica"/>
                          <a:cs typeface="Helvetica"/>
                          <a:sym typeface="Helvetica"/>
                        </a:defRPr>
                      </a:pPr>
                      <a:r>
                        <a:t>Dportée </a:t>
                      </a:r>
                      <a:r>
                        <a:rPr>
                          <a:latin typeface="Lucida Grande"/>
                          <a:ea typeface="Lucida Grande"/>
                          <a:cs typeface="Lucida Grande"/>
                          <a:sym typeface="Lucida Grande"/>
                        </a:rPr>
                        <a:t>⁐ CCR =</a:t>
                      </a:r>
                    </a:p>
                    <a:p>
                      <a:pPr algn="l" defTabSz="360000">
                        <a:spcBef>
                          <a:spcPts val="1200"/>
                        </a:spcBef>
                        <a:defRPr sz="3600">
                          <a:latin typeface="Helvetica"/>
                          <a:ea typeface="Helvetica"/>
                          <a:cs typeface="Helvetica"/>
                          <a:sym typeface="Helvetica"/>
                        </a:defRPr>
                      </a:pPr>
                      <a:endParaRPr>
                        <a:latin typeface="Lucida Grande"/>
                        <a:ea typeface="Lucida Grande"/>
                        <a:cs typeface="Lucida Grande"/>
                        <a:sym typeface="Lucida Grande"/>
                      </a:endParaRPr>
                    </a:p>
                    <a:p>
                      <a:pPr algn="l" defTabSz="360000">
                        <a:spcBef>
                          <a:spcPts val="600"/>
                        </a:spcBef>
                        <a:defRPr sz="3600" b="1">
                          <a:latin typeface="Helvetica"/>
                          <a:ea typeface="Helvetica"/>
                          <a:cs typeface="Helvetica"/>
                          <a:sym typeface="Helvetica"/>
                        </a:defRPr>
                      </a:pPr>
                      <a:r>
                        <a:rPr>
                          <a:latin typeface="Lucida Grande"/>
                          <a:ea typeface="Lucida Grande"/>
                          <a:cs typeface="Lucida Grande"/>
                          <a:sym typeface="Lucida Grande"/>
                        </a:rPr>
                        <a:t>Dportée totale</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1800"/>
                      </a:pPr>
                      <a:r>
                        <a:rPr sz="3600">
                          <a:latin typeface="Helvetica"/>
                          <a:ea typeface="Helvetica"/>
                          <a:cs typeface="Helvetica"/>
                          <a:sym typeface="Helvetica"/>
                        </a:rPr>
                        <a:t>A déduire :</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3371774">
                <a:tc>
                  <a:txBody>
                    <a:bodyPr/>
                    <a:lstStyle/>
                    <a:p>
                      <a:pPr algn="l" defTabSz="360000">
                        <a:spcBef>
                          <a:spcPts val="600"/>
                        </a:spcBef>
                        <a:defRPr sz="3600" b="1">
                          <a:latin typeface="Helvetica"/>
                          <a:ea typeface="Helvetica"/>
                          <a:cs typeface="Helvetica"/>
                          <a:sym typeface="Helvetica"/>
                        </a:defRPr>
                      </a:pPr>
                      <a:r>
                        <a:t>Erreur d’axage/ Dparfaite</a:t>
                      </a:r>
                    </a:p>
                    <a:p>
                      <a:pPr algn="l" defTabSz="360000">
                        <a:spcBef>
                          <a:spcPts val="1200"/>
                        </a:spcBef>
                        <a:defRPr sz="3600">
                          <a:latin typeface="Helvetica"/>
                          <a:ea typeface="Helvetica"/>
                          <a:cs typeface="Helvetica"/>
                          <a:sym typeface="Helvetica"/>
                        </a:defRPr>
                      </a:pPr>
                      <a:r>
                        <a:t>Conclusion</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360000">
                        <a:spcBef>
                          <a:spcPts val="1200"/>
                        </a:spcBef>
                        <a:defRPr sz="3600">
                          <a:latin typeface="Helvetica"/>
                          <a:ea typeface="Helvetica"/>
                          <a:cs typeface="Helvetica"/>
                          <a:sym typeface="Helvetica"/>
                        </a:defRPr>
                      </a:pPr>
                      <a:endParaRP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bl>
          </a:graphicData>
        </a:graphic>
      </p:graphicFrame>
      <p:sp>
        <p:nvSpPr>
          <p:cNvPr id="268" name="+0,25(-0,50)70°"/>
          <p:cNvSpPr/>
          <p:nvPr/>
        </p:nvSpPr>
        <p:spPr>
          <a:xfrm>
            <a:off x="10151293" y="2765871"/>
            <a:ext cx="4066779" cy="780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b="1"/>
            </a:pPr>
            <a:r>
              <a:t>+0,25(-0,50)</a:t>
            </a:r>
            <a:r>
              <a:rPr baseline="-5999"/>
              <a:t>70°</a:t>
            </a:r>
          </a:p>
        </p:txBody>
      </p:sp>
      <p:sp>
        <p:nvSpPr>
          <p:cNvPr id="269" name="+0,25(-0,50)160°"/>
          <p:cNvSpPr/>
          <p:nvPr/>
        </p:nvSpPr>
        <p:spPr>
          <a:xfrm>
            <a:off x="17437561" y="2765871"/>
            <a:ext cx="4292800" cy="780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b="1"/>
            </a:pPr>
            <a:r>
              <a:t>+0,25(-0,50)</a:t>
            </a:r>
            <a:r>
              <a:rPr baseline="-5999"/>
              <a:t>160°</a:t>
            </a:r>
          </a:p>
        </p:txBody>
      </p:sp>
      <p:sp>
        <p:nvSpPr>
          <p:cNvPr id="270" name="+1,75(-0,50)25° ⁐ +0,25(-0,50)70° ="/>
          <p:cNvSpPr/>
          <p:nvPr/>
        </p:nvSpPr>
        <p:spPr>
          <a:xfrm>
            <a:off x="8488102" y="4819650"/>
            <a:ext cx="6955855"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25° </a:t>
            </a:r>
            <a:r>
              <a:t>⁐ +0,25(-0,50)</a:t>
            </a:r>
            <a:r>
              <a:rPr baseline="-5999"/>
              <a:t>70° =</a:t>
            </a:r>
          </a:p>
        </p:txBody>
      </p:sp>
      <p:sp>
        <p:nvSpPr>
          <p:cNvPr id="271" name="+1,75(-0,50)25°⁐+0,25(-0,50)160°"/>
          <p:cNvSpPr/>
          <p:nvPr/>
        </p:nvSpPr>
        <p:spPr>
          <a:xfrm>
            <a:off x="16917218" y="4826000"/>
            <a:ext cx="6650981"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rPr>
                <a:latin typeface="Helvetica"/>
                <a:ea typeface="Helvetica"/>
                <a:cs typeface="Helvetica"/>
                <a:sym typeface="Helvetica"/>
              </a:rPr>
              <a:t>+1,75(-0,50)</a:t>
            </a:r>
            <a:r>
              <a:rPr baseline="-5999">
                <a:latin typeface="Helvetica"/>
                <a:ea typeface="Helvetica"/>
                <a:cs typeface="Helvetica"/>
                <a:sym typeface="Helvetica"/>
              </a:rPr>
              <a:t>25°</a:t>
            </a:r>
            <a:r>
              <a:t>⁐+0,25(-0,50)</a:t>
            </a:r>
            <a:r>
              <a:rPr baseline="-5999"/>
              <a:t>160°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1" animBg="1" advAuto="0"/>
      <p:bldP spid="271"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Dporté totale = +1,75(-0,50)25° ⁐ +0,25(-0,50)70°"/>
          <p:cNvSpPr/>
          <p:nvPr/>
        </p:nvSpPr>
        <p:spPr>
          <a:xfrm>
            <a:off x="5207000" y="2171699"/>
            <a:ext cx="967740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a:pPr>
            <a:r>
              <a:t>Dporté totale = </a:t>
            </a:r>
            <a:r>
              <a:rPr b="1"/>
              <a:t>+1,75(-0,50)</a:t>
            </a:r>
            <a:r>
              <a:rPr b="1" baseline="-5999"/>
              <a:t>25°</a:t>
            </a:r>
            <a:r>
              <a:rPr b="1"/>
              <a:t> ⁐ +0,25(-0,50)</a:t>
            </a:r>
            <a:r>
              <a:rPr b="1" baseline="-5999"/>
              <a:t>70°</a:t>
            </a:r>
          </a:p>
        </p:txBody>
      </p:sp>
      <p:sp>
        <p:nvSpPr>
          <p:cNvPr id="274" name="Dporté totale = +1,75(-0,50)25° ⁐ +0,25(-0,50)70°"/>
          <p:cNvSpPr/>
          <p:nvPr/>
        </p:nvSpPr>
        <p:spPr>
          <a:xfrm>
            <a:off x="5283200" y="3397250"/>
            <a:ext cx="1080770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a:pPr>
            <a:r>
              <a:t>Dporté totale = </a:t>
            </a:r>
            <a:r>
              <a:rPr b="1">
                <a:solidFill>
                  <a:srgbClr val="0061FF"/>
                </a:solidFill>
              </a:rPr>
              <a:t>+1,75(-0,50)</a:t>
            </a:r>
            <a:r>
              <a:rPr b="1" baseline="-5999">
                <a:solidFill>
                  <a:srgbClr val="0061FF"/>
                </a:solidFill>
              </a:rPr>
              <a:t>25°</a:t>
            </a:r>
            <a:r>
              <a:rPr b="1"/>
              <a:t> ⁐ </a:t>
            </a:r>
            <a:r>
              <a:rPr b="1">
                <a:solidFill>
                  <a:srgbClr val="FF4013"/>
                </a:solidFill>
              </a:rPr>
              <a:t>+0,25(-0,50)</a:t>
            </a:r>
            <a:r>
              <a:rPr b="1" baseline="-5999">
                <a:solidFill>
                  <a:srgbClr val="FF4013"/>
                </a:solidFill>
              </a:rPr>
              <a:t>70°</a:t>
            </a:r>
          </a:p>
        </p:txBody>
      </p:sp>
      <p:sp>
        <p:nvSpPr>
          <p:cNvPr id="275" name="Dportée totale p1 =+1,85 (-0,7)47,5°"/>
          <p:cNvSpPr/>
          <p:nvPr/>
        </p:nvSpPr>
        <p:spPr>
          <a:xfrm>
            <a:off x="12985415" y="12026900"/>
            <a:ext cx="7334027"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b="1"/>
            </a:pPr>
            <a:r>
              <a:t>Dportée totale p1 =+1,85 (-0,7)</a:t>
            </a:r>
            <a:r>
              <a:rPr baseline="-5999"/>
              <a:t>47,5°</a:t>
            </a:r>
          </a:p>
        </p:txBody>
      </p:sp>
      <p:sp>
        <p:nvSpPr>
          <p:cNvPr id="276" name="Dportée totale p1 :"/>
          <p:cNvSpPr/>
          <p:nvPr/>
        </p:nvSpPr>
        <p:spPr>
          <a:xfrm>
            <a:off x="476014" y="2444750"/>
            <a:ext cx="4127972"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u="sng"/>
            </a:lvl1pPr>
          </a:lstStyle>
          <a:p>
            <a:r>
              <a:t>Dportée totale p1 :</a:t>
            </a:r>
          </a:p>
        </p:txBody>
      </p:sp>
      <p:grpSp>
        <p:nvGrpSpPr>
          <p:cNvPr id="282" name="Grouper"/>
          <p:cNvGrpSpPr/>
          <p:nvPr/>
        </p:nvGrpSpPr>
        <p:grpSpPr>
          <a:xfrm>
            <a:off x="3838409" y="8274861"/>
            <a:ext cx="7437788" cy="5452711"/>
            <a:chOff x="115" y="520076"/>
            <a:chExt cx="7437786" cy="5452709"/>
          </a:xfrm>
        </p:grpSpPr>
        <p:sp>
          <p:nvSpPr>
            <p:cNvPr id="277" name="Ligne"/>
            <p:cNvSpPr/>
            <p:nvPr/>
          </p:nvSpPr>
          <p:spPr>
            <a:xfrm>
              <a:off x="115" y="5312985"/>
              <a:ext cx="6521196" cy="58615"/>
            </a:xfrm>
            <a:prstGeom prst="line">
              <a:avLst/>
            </a:prstGeom>
            <a:noFill/>
            <a:ln w="50800" cap="flat">
              <a:solidFill>
                <a:srgbClr val="232323"/>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78" name="C1"/>
            <p:cNvSpPr/>
            <p:nvPr/>
          </p:nvSpPr>
          <p:spPr>
            <a:xfrm>
              <a:off x="6577623" y="1780922"/>
              <a:ext cx="698749"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a:solidFill>
                    <a:srgbClr val="0061FF"/>
                  </a:solidFill>
                </a:defRPr>
              </a:lvl1pPr>
            </a:lstStyle>
            <a:p>
              <a:r>
                <a:t>C1</a:t>
              </a:r>
            </a:p>
          </p:txBody>
        </p:sp>
        <p:sp>
          <p:nvSpPr>
            <p:cNvPr id="279" name="Ligne"/>
            <p:cNvSpPr/>
            <p:nvPr/>
          </p:nvSpPr>
          <p:spPr>
            <a:xfrm>
              <a:off x="4292880" y="4197613"/>
              <a:ext cx="689587" cy="1142853"/>
            </a:xfrm>
            <a:custGeom>
              <a:avLst/>
              <a:gdLst/>
              <a:ahLst/>
              <a:cxnLst>
                <a:cxn ang="0">
                  <a:pos x="wd2" y="hd2"/>
                </a:cxn>
                <a:cxn ang="5400000">
                  <a:pos x="wd2" y="hd2"/>
                </a:cxn>
                <a:cxn ang="10800000">
                  <a:pos x="wd2" y="hd2"/>
                </a:cxn>
                <a:cxn ang="16200000">
                  <a:pos x="wd2" y="hd2"/>
                </a:cxn>
              </a:cxnLst>
              <a:rect l="0" t="0" r="r" b="b"/>
              <a:pathLst>
                <a:path w="14480" h="21600" extrusionOk="0">
                  <a:moveTo>
                    <a:pt x="12038" y="21600"/>
                  </a:moveTo>
                  <a:cubicBezTo>
                    <a:pt x="21600" y="1278"/>
                    <a:pt x="0" y="0"/>
                    <a:pt x="0" y="0"/>
                  </a:cubicBezTo>
                </a:path>
              </a:pathLst>
            </a:custGeom>
            <a:noFill/>
            <a:ln w="50800" cap="flat">
              <a:solidFill>
                <a:srgbClr val="0061FF"/>
              </a:solidFill>
              <a:prstDash val="solid"/>
              <a:miter lim="400000"/>
            </a:ln>
            <a:effectLst/>
          </p:spPr>
          <p:txBody>
            <a:bodyPr wrap="square" lIns="50800" tIns="50800" rIns="50800" bIns="50800" numCol="1" anchor="ctr">
              <a:noAutofit/>
            </a:bodyPr>
            <a:lstStyle/>
            <a:p>
              <a:endParaRPr/>
            </a:p>
          </p:txBody>
        </p:sp>
        <p:sp>
          <p:nvSpPr>
            <p:cNvPr id="280" name="Ligne"/>
            <p:cNvSpPr/>
            <p:nvPr/>
          </p:nvSpPr>
          <p:spPr>
            <a:xfrm flipV="1">
              <a:off x="3356002" y="520076"/>
              <a:ext cx="4081901" cy="4849049"/>
            </a:xfrm>
            <a:prstGeom prst="line">
              <a:avLst/>
            </a:prstGeom>
            <a:noFill/>
            <a:ln w="50800" cap="flat">
              <a:solidFill>
                <a:srgbClr val="0061FF"/>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81" name="2 α1 =50°"/>
            <p:cNvSpPr/>
            <p:nvPr/>
          </p:nvSpPr>
          <p:spPr>
            <a:xfrm>
              <a:off x="3903571" y="5352743"/>
              <a:ext cx="2099593"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solidFill>
                    <a:srgbClr val="0061FF"/>
                  </a:solidFill>
                </a:defRPr>
              </a:pPr>
              <a:r>
                <a:t>2</a:t>
              </a:r>
              <a:r>
                <a:rPr>
                  <a:uFill>
                    <a:solidFill>
                      <a:srgbClr val="0061FF"/>
                    </a:solidFill>
                  </a:uFill>
                </a:rPr>
                <a:t> α1 =50°</a:t>
              </a:r>
            </a:p>
          </p:txBody>
        </p:sp>
      </p:grpSp>
      <p:grpSp>
        <p:nvGrpSpPr>
          <p:cNvPr id="285" name="Grouper"/>
          <p:cNvGrpSpPr/>
          <p:nvPr/>
        </p:nvGrpSpPr>
        <p:grpSpPr>
          <a:xfrm>
            <a:off x="2464383" y="4243571"/>
            <a:ext cx="8775561" cy="4831191"/>
            <a:chOff x="0" y="506977"/>
            <a:chExt cx="8775559" cy="4831189"/>
          </a:xfrm>
        </p:grpSpPr>
        <p:sp>
          <p:nvSpPr>
            <p:cNvPr id="283" name="Ligne"/>
            <p:cNvSpPr/>
            <p:nvPr/>
          </p:nvSpPr>
          <p:spPr>
            <a:xfrm flipV="1">
              <a:off x="-1" y="506977"/>
              <a:ext cx="4041486" cy="4831191"/>
            </a:xfrm>
            <a:prstGeom prst="line">
              <a:avLst/>
            </a:prstGeom>
            <a:noFill/>
            <a:ln w="50800" cap="flat">
              <a:solidFill>
                <a:srgbClr val="0061FF"/>
              </a:solidFill>
              <a:custDash>
                <a:ds d="200000" sp="200000"/>
              </a:custDash>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84" name="Ligne"/>
            <p:cNvSpPr/>
            <p:nvPr/>
          </p:nvSpPr>
          <p:spPr>
            <a:xfrm flipH="1" flipV="1">
              <a:off x="3926423" y="519228"/>
              <a:ext cx="4849137" cy="4048355"/>
            </a:xfrm>
            <a:prstGeom prst="line">
              <a:avLst/>
            </a:prstGeom>
            <a:noFill/>
            <a:ln w="50800" cap="flat">
              <a:solidFill>
                <a:srgbClr val="B92D5D"/>
              </a:solidFill>
              <a:custDash>
                <a:ds d="200000" sp="200000"/>
              </a:custDash>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290" name="Grouper"/>
          <p:cNvGrpSpPr/>
          <p:nvPr/>
        </p:nvGrpSpPr>
        <p:grpSpPr>
          <a:xfrm>
            <a:off x="6486304" y="4372935"/>
            <a:ext cx="5112754" cy="8664226"/>
            <a:chOff x="3615615" y="0"/>
            <a:chExt cx="5112753" cy="8664225"/>
          </a:xfrm>
        </p:grpSpPr>
        <p:sp>
          <p:nvSpPr>
            <p:cNvPr id="286" name="C"/>
            <p:cNvSpPr/>
            <p:nvPr/>
          </p:nvSpPr>
          <p:spPr>
            <a:xfrm>
              <a:off x="3962038" y="2879893"/>
              <a:ext cx="444476"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a:solidFill>
                    <a:srgbClr val="232323"/>
                  </a:solidFill>
                </a:defRPr>
              </a:lvl1pPr>
            </a:lstStyle>
            <a:p>
              <a:r>
                <a:t>C</a:t>
              </a:r>
            </a:p>
          </p:txBody>
        </p:sp>
        <p:sp>
          <p:nvSpPr>
            <p:cNvPr id="287" name="Ligne"/>
            <p:cNvSpPr/>
            <p:nvPr/>
          </p:nvSpPr>
          <p:spPr>
            <a:xfrm>
              <a:off x="4182167" y="6147000"/>
              <a:ext cx="2537282" cy="2480436"/>
            </a:xfrm>
            <a:custGeom>
              <a:avLst/>
              <a:gdLst/>
              <a:ahLst/>
              <a:cxnLst>
                <a:cxn ang="0">
                  <a:pos x="wd2" y="hd2"/>
                </a:cxn>
                <a:cxn ang="5400000">
                  <a:pos x="wd2" y="hd2"/>
                </a:cxn>
                <a:cxn ang="10800000">
                  <a:pos x="wd2" y="hd2"/>
                </a:cxn>
                <a:cxn ang="16200000">
                  <a:pos x="wd2" y="hd2"/>
                </a:cxn>
              </a:cxnLst>
              <a:rect l="0" t="0" r="r" b="b"/>
              <a:pathLst>
                <a:path w="20314" h="16862" extrusionOk="0">
                  <a:moveTo>
                    <a:pt x="20254" y="16862"/>
                  </a:moveTo>
                  <a:cubicBezTo>
                    <a:pt x="21600" y="-4738"/>
                    <a:pt x="0" y="578"/>
                    <a:pt x="0" y="578"/>
                  </a:cubicBezTo>
                </a:path>
              </a:pathLst>
            </a:custGeom>
            <a:noFill/>
            <a:ln w="50800" cap="flat">
              <a:solidFill>
                <a:srgbClr val="000000"/>
              </a:solidFill>
              <a:prstDash val="solid"/>
              <a:miter lim="400000"/>
            </a:ln>
            <a:effectLst/>
          </p:spPr>
          <p:txBody>
            <a:bodyPr wrap="square" lIns="50800" tIns="50800" rIns="50800" bIns="50800" numCol="1" anchor="ctr">
              <a:noAutofit/>
            </a:bodyPr>
            <a:lstStyle/>
            <a:p>
              <a:endParaRPr/>
            </a:p>
          </p:txBody>
        </p:sp>
        <p:sp>
          <p:nvSpPr>
            <p:cNvPr id="288" name="2 α =95°"/>
            <p:cNvSpPr/>
            <p:nvPr/>
          </p:nvSpPr>
          <p:spPr>
            <a:xfrm>
              <a:off x="6883049" y="6080293"/>
              <a:ext cx="1845321"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pPr>
              <a:r>
                <a:t>2</a:t>
              </a:r>
              <a:r>
                <a:rPr>
                  <a:uFill>
                    <a:solidFill>
                      <a:srgbClr val="000000"/>
                    </a:solidFill>
                  </a:uFill>
                </a:rPr>
                <a:t> α =95°</a:t>
              </a:r>
            </a:p>
          </p:txBody>
        </p:sp>
        <p:sp>
          <p:nvSpPr>
            <p:cNvPr id="289" name="Ligne"/>
            <p:cNvSpPr/>
            <p:nvPr/>
          </p:nvSpPr>
          <p:spPr>
            <a:xfrm flipH="1" flipV="1">
              <a:off x="3615615" y="0"/>
              <a:ext cx="765980" cy="8664226"/>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295" name="Grouper"/>
          <p:cNvGrpSpPr/>
          <p:nvPr/>
        </p:nvGrpSpPr>
        <p:grpSpPr>
          <a:xfrm>
            <a:off x="2402215" y="9027563"/>
            <a:ext cx="5481312" cy="4102340"/>
            <a:chOff x="0" y="73897"/>
            <a:chExt cx="5481310" cy="4102338"/>
          </a:xfrm>
        </p:grpSpPr>
        <p:sp>
          <p:nvSpPr>
            <p:cNvPr id="291" name="Ligne"/>
            <p:cNvSpPr/>
            <p:nvPr/>
          </p:nvSpPr>
          <p:spPr>
            <a:xfrm flipH="1" flipV="1">
              <a:off x="-1" y="73897"/>
              <a:ext cx="4881187" cy="4085801"/>
            </a:xfrm>
            <a:prstGeom prst="line">
              <a:avLst/>
            </a:prstGeom>
            <a:noFill/>
            <a:ln w="50800" cap="flat">
              <a:solidFill>
                <a:srgbClr val="B92D5D"/>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92" name="Ligne"/>
            <p:cNvSpPr/>
            <p:nvPr/>
          </p:nvSpPr>
          <p:spPr>
            <a:xfrm>
              <a:off x="4087041" y="3180568"/>
              <a:ext cx="1394270" cy="995669"/>
            </a:xfrm>
            <a:custGeom>
              <a:avLst/>
              <a:gdLst/>
              <a:ahLst/>
              <a:cxnLst>
                <a:cxn ang="0">
                  <a:pos x="wd2" y="hd2"/>
                </a:cxn>
                <a:cxn ang="5400000">
                  <a:pos x="wd2" y="hd2"/>
                </a:cxn>
                <a:cxn ang="10800000">
                  <a:pos x="wd2" y="hd2"/>
                </a:cxn>
                <a:cxn ang="16200000">
                  <a:pos x="wd2" y="hd2"/>
                </a:cxn>
              </a:cxnLst>
              <a:rect l="0" t="0" r="r" b="b"/>
              <a:pathLst>
                <a:path w="21600" h="12636" extrusionOk="0">
                  <a:moveTo>
                    <a:pt x="21600" y="12636"/>
                  </a:moveTo>
                  <a:cubicBezTo>
                    <a:pt x="20846" y="-8964"/>
                    <a:pt x="0" y="3676"/>
                    <a:pt x="0" y="3676"/>
                  </a:cubicBezTo>
                </a:path>
              </a:pathLst>
            </a:custGeom>
            <a:noFill/>
            <a:ln w="50800" cap="flat">
              <a:solidFill>
                <a:srgbClr val="FF4013"/>
              </a:solidFill>
              <a:prstDash val="solid"/>
              <a:miter lim="400000"/>
            </a:ln>
            <a:effectLst/>
          </p:spPr>
          <p:txBody>
            <a:bodyPr wrap="square" lIns="50800" tIns="50800" rIns="50800" bIns="50800" numCol="1" anchor="ctr">
              <a:noAutofit/>
            </a:bodyPr>
            <a:lstStyle/>
            <a:p>
              <a:pPr>
                <a:defRPr>
                  <a:solidFill>
                    <a:srgbClr val="FF4013"/>
                  </a:solidFill>
                </a:defRPr>
              </a:pPr>
              <a:endParaRPr/>
            </a:p>
          </p:txBody>
        </p:sp>
        <p:sp>
          <p:nvSpPr>
            <p:cNvPr id="293" name="2 α2 =140°"/>
            <p:cNvSpPr/>
            <p:nvPr/>
          </p:nvSpPr>
          <p:spPr>
            <a:xfrm>
              <a:off x="874248" y="3023562"/>
              <a:ext cx="2353867"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600">
                  <a:solidFill>
                    <a:srgbClr val="FF4013"/>
                  </a:solidFill>
                </a:defRPr>
              </a:pPr>
              <a:r>
                <a:t>2</a:t>
              </a:r>
              <a:r>
                <a:rPr>
                  <a:uFill>
                    <a:solidFill>
                      <a:srgbClr val="FF4013"/>
                    </a:solidFill>
                  </a:uFill>
                </a:rPr>
                <a:t> α2 =140°</a:t>
              </a:r>
            </a:p>
          </p:txBody>
        </p:sp>
        <p:sp>
          <p:nvSpPr>
            <p:cNvPr id="294" name="C2"/>
            <p:cNvSpPr/>
            <p:nvPr/>
          </p:nvSpPr>
          <p:spPr>
            <a:xfrm>
              <a:off x="1001385" y="1512262"/>
              <a:ext cx="698749"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a:solidFill>
                    <a:srgbClr val="FF4013"/>
                  </a:solidFill>
                </a:defRPr>
              </a:lvl1pPr>
            </a:lstStyle>
            <a:p>
              <a:r>
                <a:t>C2</a:t>
              </a:r>
            </a:p>
          </p:txBody>
        </p:sp>
      </p:grpSp>
      <p:grpSp>
        <p:nvGrpSpPr>
          <p:cNvPr id="300" name="Grouper"/>
          <p:cNvGrpSpPr/>
          <p:nvPr/>
        </p:nvGrpSpPr>
        <p:grpSpPr>
          <a:xfrm>
            <a:off x="16154400" y="6819900"/>
            <a:ext cx="6792814" cy="1181100"/>
            <a:chOff x="0" y="0"/>
            <a:chExt cx="6792813" cy="1181100"/>
          </a:xfrm>
        </p:grpSpPr>
        <p:sp>
          <p:nvSpPr>
            <p:cNvPr id="296" name="C1 + C2 - C"/>
            <p:cNvSpPr/>
            <p:nvPr/>
          </p:nvSpPr>
          <p:spPr>
            <a:xfrm>
              <a:off x="3122513" y="0"/>
              <a:ext cx="3670301"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l" defTabSz="457200">
                <a:defRPr sz="3600"/>
              </a:pPr>
              <a:r>
                <a:rPr b="1"/>
                <a:t>C</a:t>
              </a:r>
              <a:r>
                <a:rPr b="1" baseline="-5999"/>
                <a:t>1</a:t>
              </a:r>
              <a:r>
                <a:rPr b="1"/>
                <a:t> + C</a:t>
              </a:r>
              <a:r>
                <a:rPr b="1" baseline="-5999"/>
                <a:t>2</a:t>
              </a:r>
              <a:r>
                <a:rPr b="1"/>
                <a:t> - C</a:t>
              </a:r>
            </a:p>
          </p:txBody>
        </p:sp>
        <p:sp>
          <p:nvSpPr>
            <p:cNvPr id="297" name="Ligne"/>
            <p:cNvSpPr/>
            <p:nvPr/>
          </p:nvSpPr>
          <p:spPr>
            <a:xfrm>
              <a:off x="3121589" y="539051"/>
              <a:ext cx="2314610" cy="137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298" name="2"/>
            <p:cNvSpPr/>
            <p:nvPr/>
          </p:nvSpPr>
          <p:spPr>
            <a:xfrm>
              <a:off x="4094422" y="634341"/>
              <a:ext cx="374158"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457200">
                <a:defRPr sz="3600" b="1"/>
              </a:lvl1pPr>
            </a:lstStyle>
            <a:p>
              <a:pPr>
                <a:defRPr b="0"/>
              </a:pPr>
              <a:r>
                <a:rPr b="1"/>
                <a:t>2</a:t>
              </a:r>
            </a:p>
          </p:txBody>
        </p:sp>
        <p:sp>
          <p:nvSpPr>
            <p:cNvPr id="299" name="S = S1 + S2 +"/>
            <p:cNvSpPr/>
            <p:nvPr/>
          </p:nvSpPr>
          <p:spPr>
            <a:xfrm>
              <a:off x="0" y="152400"/>
              <a:ext cx="2804294" cy="620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defTabSz="457200">
                <a:defRPr sz="3600"/>
              </a:pPr>
              <a:r>
                <a:rPr b="1"/>
                <a:t>S = S</a:t>
              </a:r>
              <a:r>
                <a:rPr b="1" baseline="-5999"/>
                <a:t>1</a:t>
              </a:r>
              <a:r>
                <a:rPr b="1"/>
                <a:t> + S</a:t>
              </a:r>
              <a:r>
                <a:rPr b="1" baseline="-5999"/>
                <a:t>2</a:t>
              </a:r>
              <a:r>
                <a:rPr b="1"/>
                <a:t> +</a:t>
              </a:r>
            </a:p>
          </p:txBody>
        </p:sp>
      </p:grpSp>
      <p:grpSp>
        <p:nvGrpSpPr>
          <p:cNvPr id="306" name="Grouper"/>
          <p:cNvGrpSpPr/>
          <p:nvPr/>
        </p:nvGrpSpPr>
        <p:grpSpPr>
          <a:xfrm>
            <a:off x="14820900" y="8128000"/>
            <a:ext cx="8940131" cy="1181100"/>
            <a:chOff x="0" y="0"/>
            <a:chExt cx="8940130" cy="1181100"/>
          </a:xfrm>
        </p:grpSpPr>
        <p:sp>
          <p:nvSpPr>
            <p:cNvPr id="301" name="-0,50 -0,5 + 0,7"/>
            <p:cNvSpPr/>
            <p:nvPr/>
          </p:nvSpPr>
          <p:spPr>
            <a:xfrm>
              <a:off x="3694013" y="0"/>
              <a:ext cx="3670301"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457200">
                <a:defRPr sz="3600" b="1"/>
              </a:lvl1pPr>
            </a:lstStyle>
            <a:p>
              <a:pPr>
                <a:defRPr b="0"/>
              </a:pPr>
              <a:r>
                <a:rPr b="1"/>
                <a:t>-0,50 -0,5 + 0,7</a:t>
              </a:r>
            </a:p>
          </p:txBody>
        </p:sp>
        <p:sp>
          <p:nvSpPr>
            <p:cNvPr id="302" name="Ligne"/>
            <p:cNvSpPr/>
            <p:nvPr/>
          </p:nvSpPr>
          <p:spPr>
            <a:xfrm flipV="1">
              <a:off x="3693089" y="539011"/>
              <a:ext cx="2967742" cy="4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303" name="2"/>
            <p:cNvSpPr/>
            <p:nvPr/>
          </p:nvSpPr>
          <p:spPr>
            <a:xfrm>
              <a:off x="4665922" y="634341"/>
              <a:ext cx="374158" cy="546759"/>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l" defTabSz="457200">
                <a:defRPr sz="3600" b="1"/>
              </a:lvl1pPr>
            </a:lstStyle>
            <a:p>
              <a:pPr>
                <a:defRPr b="0"/>
              </a:pPr>
              <a:r>
                <a:rPr b="1"/>
                <a:t>2</a:t>
              </a:r>
            </a:p>
          </p:txBody>
        </p:sp>
        <p:sp>
          <p:nvSpPr>
            <p:cNvPr id="304" name="S = 1,75 + 0,25 +"/>
            <p:cNvSpPr/>
            <p:nvPr/>
          </p:nvSpPr>
          <p:spPr>
            <a:xfrm>
              <a:off x="0" y="139700"/>
              <a:ext cx="3635053" cy="620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defTabSz="457200">
                <a:defRPr sz="3600" b="1"/>
              </a:lvl1pPr>
            </a:lstStyle>
            <a:p>
              <a:pPr>
                <a:defRPr b="0"/>
              </a:pPr>
              <a:r>
                <a:rPr b="1"/>
                <a:t>S = 1,75 + 0,25 +</a:t>
              </a:r>
            </a:p>
          </p:txBody>
        </p:sp>
        <p:sp>
          <p:nvSpPr>
            <p:cNvPr id="305" name="= +1,85δ"/>
            <p:cNvSpPr/>
            <p:nvPr/>
          </p:nvSpPr>
          <p:spPr>
            <a:xfrm>
              <a:off x="6997700" y="261478"/>
              <a:ext cx="1942431"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3600" b="1"/>
              </a:lvl1pPr>
            </a:lstStyle>
            <a:p>
              <a:pPr>
                <a:defRPr b="0"/>
              </a:pPr>
              <a:r>
                <a:rPr b="1"/>
                <a:t>= +1,85δ</a:t>
              </a:r>
            </a:p>
          </p:txBody>
        </p:sp>
      </p:grpSp>
      <p:sp>
        <p:nvSpPr>
          <p:cNvPr id="307" name="On effectue la première combinaison de cylindre :"/>
          <p:cNvSpPr/>
          <p:nvPr/>
        </p:nvSpPr>
        <p:spPr>
          <a:xfrm>
            <a:off x="508000" y="374650"/>
            <a:ext cx="11061700" cy="62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b="1"/>
            </a:lvl1pPr>
          </a:lstStyle>
          <a:p>
            <a:r>
              <a:t>On effectue la première combinaison de cylindre :</a:t>
            </a:r>
          </a:p>
        </p:txBody>
      </p:sp>
      <p:grpSp>
        <p:nvGrpSpPr>
          <p:cNvPr id="312" name="Grouper"/>
          <p:cNvGrpSpPr/>
          <p:nvPr/>
        </p:nvGrpSpPr>
        <p:grpSpPr>
          <a:xfrm>
            <a:off x="10236200" y="5030328"/>
            <a:ext cx="13449300" cy="1312194"/>
            <a:chOff x="0" y="1128"/>
            <a:chExt cx="13449300" cy="1312192"/>
          </a:xfrm>
        </p:grpSpPr>
        <p:grpSp>
          <p:nvGrpSpPr>
            <p:cNvPr id="310" name="Grouper"/>
            <p:cNvGrpSpPr/>
            <p:nvPr/>
          </p:nvGrpSpPr>
          <p:grpSpPr>
            <a:xfrm>
              <a:off x="0" y="1128"/>
              <a:ext cx="2041699" cy="1312194"/>
              <a:chOff x="0" y="1128"/>
              <a:chExt cx="2041698" cy="1312192"/>
            </a:xfrm>
          </p:grpSpPr>
          <p:sp>
            <p:nvSpPr>
              <p:cNvPr id="308" name="C = 0,7 δ"/>
              <p:cNvSpPr/>
              <p:nvPr/>
            </p:nvSpPr>
            <p:spPr>
              <a:xfrm>
                <a:off x="0" y="1128"/>
                <a:ext cx="2005385"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solidFill>
                      <a:srgbClr val="232323"/>
                    </a:solidFill>
                  </a:defRPr>
                </a:lvl1pPr>
              </a:lstStyle>
              <a:p>
                <a:r>
                  <a:t>C = 0,7 δ</a:t>
                </a:r>
              </a:p>
            </p:txBody>
          </p:sp>
          <p:sp>
            <p:nvSpPr>
              <p:cNvPr id="309" name="α = 47,5°"/>
              <p:cNvSpPr/>
              <p:nvPr/>
            </p:nvSpPr>
            <p:spPr>
              <a:xfrm>
                <a:off x="52610" y="693278"/>
                <a:ext cx="1989089" cy="620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600" b="1">
                    <a:solidFill>
                      <a:srgbClr val="232323"/>
                    </a:solidFill>
                  </a:defRPr>
                </a:lvl1pPr>
              </a:lstStyle>
              <a:p>
                <a:r>
                  <a:t>α = 47,5°</a:t>
                </a:r>
              </a:p>
            </p:txBody>
          </p:sp>
        </p:grpSp>
        <p:sp>
          <p:nvSpPr>
            <p:cNvPr id="311" name="Le cylindre résultant C est négatif puisque l’on a combiné deux cylindres négatifs."/>
            <p:cNvSpPr/>
            <p:nvPr/>
          </p:nvSpPr>
          <p:spPr>
            <a:xfrm>
              <a:off x="2387600" y="1128"/>
              <a:ext cx="11061700" cy="1153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3600" b="1"/>
              </a:lvl1pPr>
            </a:lstStyle>
            <a:p>
              <a:r>
                <a:t>Le cylindre résultant C est négatif puisque l’on a combiné deux cylindres négatifs.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3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3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3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P spid="274" grpId="2" animBg="1" advAuto="0"/>
      <p:bldP spid="275" grpId="10" animBg="1" advAuto="0"/>
      <p:bldP spid="282" grpId="3" animBg="1" advAuto="0"/>
      <p:bldP spid="285" grpId="5" animBg="1" advAuto="0"/>
      <p:bldP spid="290" grpId="6" animBg="1" advAuto="0"/>
      <p:bldP spid="295" grpId="4" animBg="1" advAuto="0"/>
      <p:bldP spid="300" grpId="8" animBg="1" advAuto="0"/>
      <p:bldP spid="306" grpId="9" animBg="1" advAuto="0"/>
      <p:bldP spid="312" grpId="7"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1219</Words>
  <PresentationFormat>Personnalisé</PresentationFormat>
  <Paragraphs>199</Paragraphs>
  <Slides>18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18</vt:i4>
      </vt:variant>
    </vt:vector>
  </HeadingPairs>
  <TitlesOfParts>
    <vt:vector size="23" baseType="lpstr">
      <vt:lpstr>Arial</vt:lpstr>
      <vt:lpstr>Gill Sans</vt:lpstr>
      <vt:lpstr>Helvetica</vt:lpstr>
      <vt:lpstr>Lucida Grande</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2024-05-16T09:02:30Z</dcterms:modified>
</cp:coreProperties>
</file>