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sldIdLst>
    <p:sldId id="256" r:id="rId2"/>
    <p:sldId id="283" r:id="rId3"/>
    <p:sldId id="798" r:id="rId4"/>
    <p:sldId id="262" r:id="rId5"/>
    <p:sldId id="263" r:id="rId6"/>
    <p:sldId id="275" r:id="rId7"/>
    <p:sldId id="273" r:id="rId8"/>
    <p:sldId id="265" r:id="rId9"/>
    <p:sldId id="258" r:id="rId10"/>
    <p:sldId id="813" r:id="rId11"/>
    <p:sldId id="814" r:id="rId12"/>
    <p:sldId id="300" r:id="rId13"/>
    <p:sldId id="278" r:id="rId14"/>
    <p:sldId id="280" r:id="rId15"/>
    <p:sldId id="284" r:id="rId16"/>
    <p:sldId id="281" r:id="rId17"/>
    <p:sldId id="285" r:id="rId18"/>
    <p:sldId id="276" r:id="rId19"/>
    <p:sldId id="287" r:id="rId20"/>
    <p:sldId id="805" r:id="rId21"/>
    <p:sldId id="539" r:id="rId22"/>
    <p:sldId id="806" r:id="rId23"/>
    <p:sldId id="807" r:id="rId24"/>
    <p:sldId id="808" r:id="rId25"/>
    <p:sldId id="810" r:id="rId26"/>
    <p:sldId id="811" r:id="rId27"/>
    <p:sldId id="293" r:id="rId28"/>
    <p:sldId id="296" r:id="rId29"/>
    <p:sldId id="297" r:id="rId30"/>
    <p:sldId id="298" r:id="rId31"/>
    <p:sldId id="299" r:id="rId32"/>
    <p:sldId id="303" r:id="rId33"/>
    <p:sldId id="839" r:id="rId34"/>
    <p:sldId id="834" r:id="rId35"/>
    <p:sldId id="282" r:id="rId36"/>
    <p:sldId id="835" r:id="rId37"/>
    <p:sldId id="836" r:id="rId38"/>
    <p:sldId id="837" r:id="rId39"/>
    <p:sldId id="838" r:id="rId40"/>
    <p:sldId id="304" r:id="rId41"/>
    <p:sldId id="305" r:id="rId42"/>
    <p:sldId id="306" r:id="rId43"/>
    <p:sldId id="302" r:id="rId44"/>
    <p:sldId id="310" r:id="rId45"/>
    <p:sldId id="307" r:id="rId46"/>
    <p:sldId id="309" r:id="rId47"/>
    <p:sldId id="308" r:id="rId48"/>
    <p:sldId id="311" r:id="rId49"/>
    <p:sldId id="312" r:id="rId50"/>
    <p:sldId id="313" r:id="rId51"/>
    <p:sldId id="314" r:id="rId52"/>
    <p:sldId id="315" r:id="rId53"/>
    <p:sldId id="317" r:id="rId54"/>
    <p:sldId id="318" r:id="rId55"/>
    <p:sldId id="319" r:id="rId56"/>
    <p:sldId id="320" r:id="rId57"/>
    <p:sldId id="815" r:id="rId58"/>
    <p:sldId id="326" r:id="rId59"/>
    <p:sldId id="323" r:id="rId60"/>
    <p:sldId id="324" r:id="rId61"/>
    <p:sldId id="327" r:id="rId62"/>
    <p:sldId id="329" r:id="rId63"/>
    <p:sldId id="812" r:id="rId64"/>
    <p:sldId id="353" r:id="rId65"/>
    <p:sldId id="330" r:id="rId66"/>
    <p:sldId id="325" r:id="rId67"/>
    <p:sldId id="816" r:id="rId68"/>
    <p:sldId id="332" r:id="rId69"/>
    <p:sldId id="333" r:id="rId70"/>
    <p:sldId id="398" r:id="rId71"/>
    <p:sldId id="334" r:id="rId72"/>
    <p:sldId id="335" r:id="rId73"/>
    <p:sldId id="336" r:id="rId74"/>
    <p:sldId id="337" r:id="rId75"/>
    <p:sldId id="338" r:id="rId76"/>
    <p:sldId id="340" r:id="rId77"/>
    <p:sldId id="339" r:id="rId78"/>
    <p:sldId id="343" r:id="rId79"/>
    <p:sldId id="344" r:id="rId80"/>
    <p:sldId id="345" r:id="rId81"/>
    <p:sldId id="346" r:id="rId82"/>
    <p:sldId id="355" r:id="rId83"/>
    <p:sldId id="356" r:id="rId84"/>
    <p:sldId id="354" r:id="rId85"/>
    <p:sldId id="361" r:id="rId86"/>
    <p:sldId id="360" r:id="rId87"/>
    <p:sldId id="363" r:id="rId88"/>
    <p:sldId id="817" r:id="rId89"/>
    <p:sldId id="818" r:id="rId90"/>
    <p:sldId id="819" r:id="rId91"/>
    <p:sldId id="820" r:id="rId92"/>
    <p:sldId id="362" r:id="rId93"/>
    <p:sldId id="823" r:id="rId94"/>
    <p:sldId id="301" r:id="rId95"/>
    <p:sldId id="824" r:id="rId96"/>
    <p:sldId id="825" r:id="rId97"/>
    <p:sldId id="826" r:id="rId98"/>
    <p:sldId id="827" r:id="rId99"/>
    <p:sldId id="828" r:id="rId100"/>
    <p:sldId id="829" r:id="rId101"/>
    <p:sldId id="830" r:id="rId102"/>
    <p:sldId id="364" r:id="rId103"/>
    <p:sldId id="821" r:id="rId104"/>
    <p:sldId id="366" r:id="rId105"/>
    <p:sldId id="358" r:id="rId106"/>
    <p:sldId id="367" r:id="rId107"/>
    <p:sldId id="368" r:id="rId108"/>
    <p:sldId id="369" r:id="rId109"/>
    <p:sldId id="371" r:id="rId110"/>
    <p:sldId id="370" r:id="rId111"/>
    <p:sldId id="372" r:id="rId112"/>
    <p:sldId id="373" r:id="rId113"/>
    <p:sldId id="374" r:id="rId114"/>
    <p:sldId id="375" r:id="rId115"/>
    <p:sldId id="376" r:id="rId116"/>
    <p:sldId id="377" r:id="rId117"/>
    <p:sldId id="382" r:id="rId118"/>
    <p:sldId id="379" r:id="rId119"/>
    <p:sldId id="383" r:id="rId120"/>
    <p:sldId id="384" r:id="rId121"/>
    <p:sldId id="385" r:id="rId122"/>
    <p:sldId id="378" r:id="rId123"/>
    <p:sldId id="386" r:id="rId124"/>
    <p:sldId id="387" r:id="rId125"/>
    <p:sldId id="831" r:id="rId126"/>
    <p:sldId id="388" r:id="rId127"/>
    <p:sldId id="389" r:id="rId128"/>
    <p:sldId id="390" r:id="rId129"/>
    <p:sldId id="395" r:id="rId130"/>
    <p:sldId id="396" r:id="rId131"/>
    <p:sldId id="391" r:id="rId132"/>
    <p:sldId id="392" r:id="rId133"/>
    <p:sldId id="393" r:id="rId134"/>
    <p:sldId id="394" r:id="rId135"/>
    <p:sldId id="832" r:id="rId136"/>
    <p:sldId id="397" r:id="rId137"/>
    <p:sldId id="328" r:id="rId138"/>
    <p:sldId id="399" r:id="rId1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DC2828"/>
    <a:srgbClr val="336699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60"/>
  </p:normalViewPr>
  <p:slideViewPr>
    <p:cSldViewPr>
      <p:cViewPr varScale="1">
        <p:scale>
          <a:sx n="107" d="100"/>
          <a:sy n="107" d="100"/>
        </p:scale>
        <p:origin x="6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4E6C0D-31DF-4279-8C2A-DEAC691ABA1C}" type="datetimeFigureOut">
              <a:rPr lang="fr-FR"/>
              <a:pPr>
                <a:defRPr/>
              </a:pPr>
              <a:t>23/11/2023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DDFB93-4956-4218-9F9A-DC848B0EEF8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43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45B7F6-7B4E-41EB-A0D4-0308EC08238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3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461BD3-1E7B-4A17-99F4-7CB908CC75A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77B21-5ACC-4684-BCA9-2A997E4A48A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5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10B27-0E0C-4720-B6AD-819925D6EC3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6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DA9A8-8754-4FA8-A9B2-5AB058FEEC7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9B0DE-BB26-4AA7-AB97-7E3ADEC13BA9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8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830721-33AB-4653-952A-6EAD842288E9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E4A23C-8836-4D7B-8E46-0E8B861EA7E8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1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72C31-9388-4DEC-B7A2-91D2203A264A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2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E37EA-D040-45D8-936F-F1E07F0BEBA5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3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FCB4C-10E4-4A46-A087-A5AA66C6EB04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48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E0531-9814-4707-827E-022E8E9648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74015-EC39-4882-B91B-B31A049E64CA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5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BBBB0F-457F-4CA8-8073-EFD2628AA81A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7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7CAB7-D68C-4A50-ABF6-D08BDAC6EF8B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836130-55B5-48BB-B3DB-58187FBAC2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33468-21F2-49A5-9F87-681EBE43103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56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B71A6-52A8-438D-AB74-97BBC86819E0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59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1DFA8A-0CB8-43DF-B3B2-3F29A151E4A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0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1A60E0-6AE5-45B1-B146-E279C39A1DB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1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F4BD16-F494-43CA-A245-3DD1A7543FE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/>
          </a:p>
        </p:txBody>
      </p:sp>
      <p:sp>
        <p:nvSpPr>
          <p:cNvPr id="162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E1A8E-5A38-4D5B-B666-331B75E61C7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mac-sst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04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C33A-188F-4238-A3BA-C7FC635BEA1F}" type="datetimeFigureOut">
              <a:rPr lang="fr-FR"/>
              <a:pPr>
                <a:defRPr/>
              </a:pPr>
              <a:t>23/11/2023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EEC0-E129-449F-BCA3-9919BE52F7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F829-D56F-4F88-A389-E4FAB4CAF3D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921E-DEAA-4006-8C3C-B14D4A16ED9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Imvcxage1qsazroiuds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Imvcxage1qsazroiuds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508500"/>
            <a:ext cx="74517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7" descr="mac-sst-logo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604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 userDrawn="1"/>
        </p:nvSpPr>
        <p:spPr>
          <a:xfrm rot="16200000">
            <a:off x="-530225" y="5688013"/>
            <a:ext cx="1584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231FF87C-90D0-44E5-A15B-4E921AFE60CF}" type="datetime10">
              <a:rPr lang="fr-FR" sz="280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pPr algn="ctr">
                <a:defRPr/>
              </a:pPr>
              <a:t>17:00</a:t>
            </a:fld>
            <a:endParaRPr lang="fr-FR" sz="2800" dirty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8" r:id="rId3"/>
    <p:sldLayoutId id="2147483739" r:id="rId4"/>
    <p:sldLayoutId id="214748374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bin"/><Relationship Id="rId4" Type="http://schemas.openxmlformats.org/officeDocument/2006/relationships/image" Target="../media/image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5.wmf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4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3.jpeg"/><Relationship Id="rId5" Type="http://schemas.openxmlformats.org/officeDocument/2006/relationships/image" Target="../media/image68.pn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image" Target="../media/image67.png"/><Relationship Id="rId9" Type="http://schemas.openxmlformats.org/officeDocument/2006/relationships/image" Target="../media/image12.jpeg"/><Relationship Id="rId1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bossv\Documents\BOULOT\DDE_1_PRP\05_SST\05_FORMATION_2021\01_BOITES_PRESENTATION\13_BOITE_SAIGNEMENT_ABONDANT\RESSOURCES\07_GARROT_TOURNIQUET.mp4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ossv\Documents\BOULOT\DDE_1_PRP\05_SST\05_FORMATION_2021\01_BOITES_PRESENTATION\14_BOITE_ETOUFFEMENT\RESSOURCES\01_ETOUFFEMENT.mp4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ossv\Documents\BOULOT\DDE_1_PRP\05_SST\05_FORMATION_2021\01_BOITES_PRESENTATION\17_BOITE_MALAISE\RESSOURCES\11_VITE_AVC.mp4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Powerpoint Templates</a:t>
            </a:r>
            <a:endParaRPr lang="fr-FR" dirty="0"/>
          </a:p>
        </p:txBody>
      </p:sp>
      <p:pic>
        <p:nvPicPr>
          <p:cNvPr id="6147" name="Picture 14" descr="Imvcxage1qsazroiudsf"/>
          <p:cNvPicPr>
            <a:picLocks noChangeAspect="1" noChangeArrowheads="1"/>
          </p:cNvPicPr>
          <p:nvPr/>
        </p:nvPicPr>
        <p:blipFill>
          <a:blip r:embed="rId3" cstate="print"/>
          <a:srcRect t="321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 5" descr="logo_formateur_rond_blan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3862" y="2054441"/>
            <a:ext cx="28392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Bonjour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51" name="Image 8" descr="logo_sans_fo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900" y="1412875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7544" y="5233229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fld id="{E1BDF965-D5A1-4639-ACD5-85EF3A186830}" type="datetime2">
              <a:rPr lang="fr-FR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pPr algn="ctr">
                <a:defRPr/>
              </a:pPr>
              <a:t>jeudi 23 novembre 2023</a:t>
            </a:fld>
            <a:endParaRPr lang="fr-F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25922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changements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5565C4-54EF-D2A4-1123-EFBCA973FCD1}"/>
              </a:ext>
            </a:extLst>
          </p:cNvPr>
          <p:cNvSpPr txBox="1"/>
          <p:nvPr/>
        </p:nvSpPr>
        <p:spPr>
          <a:xfrm>
            <a:off x="2195736" y="188640"/>
            <a:ext cx="6480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Saignement abondant: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Changement de définition.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Adaptation du geste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b="1" dirty="0"/>
              <a:t>Etouffement: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Claques au lieu de tapes.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Heimlich: Pencher la victime en avant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b="1" dirty="0"/>
              <a:t>Malaise</a:t>
            </a:r>
            <a:r>
              <a:rPr lang="fr-FR" sz="2000" dirty="0"/>
              <a:t>: Déterminer s’il s’agit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D’un AVC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Problème cardiaque.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D’une maladie infectieuse.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Troubles digestifs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Malaises vagaux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b="1" dirty="0"/>
              <a:t>Brulure: </a:t>
            </a:r>
            <a:r>
              <a:rPr lang="fr-FR" sz="2000" dirty="0"/>
              <a:t>Déterminer s’il s’agit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D’une brulure simple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D’une brulure grave.</a:t>
            </a:r>
          </a:p>
        </p:txBody>
      </p:sp>
    </p:spTree>
    <p:extLst>
      <p:ext uri="{BB962C8B-B14F-4D97-AF65-F5344CB8AC3E}">
        <p14:creationId xmlns:p14="http://schemas.microsoft.com/office/powerpoint/2010/main" val="33812190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719664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881356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824551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9" name="Image 8" descr="Une image contenant caleçon, sous-vêtement&#10;&#10;Description générée automatiquement">
            <a:extLst>
              <a:ext uri="{FF2B5EF4-FFF2-40B4-BE49-F238E27FC236}">
                <a16:creationId xmlns:a16="http://schemas.microsoft.com/office/drawing/2014/main" id="{15D5896F-0B6C-4CEA-EB8C-684FCF92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92" y="2771728"/>
            <a:ext cx="4158484" cy="27672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692190-8311-8AE3-2255-5F4613525EC9}"/>
              </a:ext>
            </a:extLst>
          </p:cNvPr>
          <p:cNvSpPr txBox="1"/>
          <p:nvPr/>
        </p:nvSpPr>
        <p:spPr>
          <a:xfrm>
            <a:off x="1201918" y="5821814"/>
            <a:ext cx="499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Rougeur de la peau chez l’adulte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FBC97-DEB0-7CF6-CD49-9084ADBD25B1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C39082-E9EC-85C1-174E-8AD7CF49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A16A91-AA26-5300-07FF-B5C7E041A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31577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 animBg="1"/>
      <p:bldP spid="4" grpId="0" animBg="1"/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681461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843153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786348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4" name="Image 3" descr="Une image contenant personne, fermer&#10;&#10;Description générée automatiquement">
            <a:extLst>
              <a:ext uri="{FF2B5EF4-FFF2-40B4-BE49-F238E27FC236}">
                <a16:creationId xmlns:a16="http://schemas.microsoft.com/office/drawing/2014/main" id="{63B88492-38E7-9846-B1A6-B06453D5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90" y="2270610"/>
            <a:ext cx="2564975" cy="27668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22FDD0-B80E-8A99-B78A-37105D5C526E}"/>
              </a:ext>
            </a:extLst>
          </p:cNvPr>
          <p:cNvSpPr txBox="1"/>
          <p:nvPr/>
        </p:nvSpPr>
        <p:spPr>
          <a:xfrm>
            <a:off x="1166568" y="5247491"/>
            <a:ext cx="49914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Brulure localisée au visage, cou, mains, articulation ou au voisinage des orifices naturels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85EF8-C2AA-AA4E-6F7E-C81429AAFA53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14818E-D1EA-1C5C-81A3-EE937906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2AEC531-8765-7AF5-89C7-77E31AC8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6255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5" grpId="0" animBg="1"/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575" y="2636838"/>
            <a:ext cx="8226425" cy="3477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Refroidir ou rincer </a:t>
            </a:r>
            <a:r>
              <a:rPr lang="fr-FR" sz="2800" dirty="0">
                <a:solidFill>
                  <a:srgbClr val="000000"/>
                </a:solidFill>
              </a:rPr>
              <a:t>immédiatement la surface brûlée par ruissellement d’eau courante.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Retirer </a:t>
            </a:r>
            <a:r>
              <a:rPr lang="fr-FR" sz="2800" dirty="0">
                <a:solidFill>
                  <a:srgbClr val="000000"/>
                </a:solidFill>
              </a:rPr>
              <a:t>immédiatement les vêtements.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3. Faire alerter ou Alerter </a:t>
            </a:r>
            <a:r>
              <a:rPr lang="fr-FR" sz="2800" dirty="0">
                <a:solidFill>
                  <a:srgbClr val="000000"/>
                </a:solidFill>
              </a:rPr>
              <a:t>les secours dès le début de l’arrosage.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4. Mettre </a:t>
            </a:r>
            <a:r>
              <a:rPr lang="fr-FR" sz="2800" dirty="0">
                <a:solidFill>
                  <a:srgbClr val="000000"/>
                </a:solidFill>
              </a:rPr>
              <a:t>au repos la victime.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5. Surveiller </a:t>
            </a:r>
            <a:r>
              <a:rPr lang="fr-FR" sz="2800" dirty="0">
                <a:solidFill>
                  <a:srgbClr val="000000"/>
                </a:solidFill>
              </a:rPr>
              <a:t>l’état de la victime </a:t>
            </a:r>
            <a:r>
              <a:rPr lang="fr-FR" sz="2400" i="1" dirty="0">
                <a:solidFill>
                  <a:srgbClr val="000000"/>
                </a:solidFill>
              </a:rPr>
              <a:t>(parler, réchauffer (en laissant la brulure visible)...)</a:t>
            </a:r>
            <a:endParaRPr lang="fr-FR" sz="2800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250" y="836613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82988" y="836613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 GRAVE</a:t>
            </a:r>
          </a:p>
        </p:txBody>
      </p:sp>
      <p:sp>
        <p:nvSpPr>
          <p:cNvPr id="10" name="Rectangle 9"/>
          <p:cNvSpPr/>
          <p:nvPr/>
        </p:nvSpPr>
        <p:spPr>
          <a:xfrm rot="20624020">
            <a:off x="1051094" y="3629253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575" y="2276872"/>
            <a:ext cx="8226425" cy="440120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Refroidir ou rincer </a:t>
            </a:r>
            <a:r>
              <a:rPr lang="fr-FR" sz="2800" dirty="0">
                <a:solidFill>
                  <a:srgbClr val="000000"/>
                </a:solidFill>
              </a:rPr>
              <a:t>immédiatement la surface brûlée par ruissellement d’eau courante.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Retirer </a:t>
            </a:r>
            <a:r>
              <a:rPr lang="fr-FR" sz="2800" dirty="0">
                <a:solidFill>
                  <a:srgbClr val="000000"/>
                </a:solidFill>
              </a:rPr>
              <a:t>immédiatement les vêtements.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3.  Protéger </a:t>
            </a:r>
            <a:r>
              <a:rPr lang="fr-FR" sz="2800" b="1" dirty="0">
                <a:solidFill>
                  <a:schemeClr val="accent1">
                    <a:lumMod val="25000"/>
                  </a:schemeClr>
                </a:solidFill>
              </a:rPr>
              <a:t>avec un pansement stérile ou un film plastique non adhésif </a:t>
            </a:r>
            <a:r>
              <a:rPr lang="fr-FR" sz="2800" b="1" i="1" dirty="0">
                <a:solidFill>
                  <a:schemeClr val="accent1">
                    <a:lumMod val="25000"/>
                  </a:schemeClr>
                </a:solidFill>
              </a:rPr>
              <a:t>(film alimentaire)</a:t>
            </a:r>
            <a:endParaRPr lang="fr-FR" sz="2800" i="1" dirty="0">
              <a:solidFill>
                <a:srgbClr val="00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4. Demander </a:t>
            </a:r>
            <a:r>
              <a:rPr lang="fr-FR" sz="2800" dirty="0">
                <a:solidFill>
                  <a:srgbClr val="000000"/>
                </a:solidFill>
              </a:rPr>
              <a:t>un avis médical si:</a:t>
            </a:r>
          </a:p>
          <a:p>
            <a:r>
              <a:rPr lang="fr-FR" sz="2800" dirty="0">
                <a:solidFill>
                  <a:srgbClr val="000000"/>
                </a:solidFill>
              </a:rPr>
              <a:t>		Validité vaccinale non garantie</a:t>
            </a:r>
          </a:p>
          <a:p>
            <a:r>
              <a:rPr lang="fr-FR" sz="2800" dirty="0">
                <a:solidFill>
                  <a:srgbClr val="000000"/>
                </a:solidFill>
              </a:rPr>
              <a:t>		Enfant ou nourrisson.</a:t>
            </a:r>
          </a:p>
          <a:p>
            <a:r>
              <a:rPr lang="fr-FR" sz="2800" i="1" dirty="0">
                <a:solidFill>
                  <a:srgbClr val="000000"/>
                </a:solidFill>
              </a:rPr>
              <a:t>		</a:t>
            </a:r>
            <a:r>
              <a:rPr lang="fr-FR" sz="2800" dirty="0">
                <a:solidFill>
                  <a:srgbClr val="000000"/>
                </a:solidFill>
              </a:rPr>
              <a:t>Apparition de fièvre, ou zone chaude 		</a:t>
            </a:r>
            <a:r>
              <a:rPr lang="fr-FR" sz="2800" i="1" dirty="0">
                <a:solidFill>
                  <a:srgbClr val="000000"/>
                </a:solidFill>
              </a:rPr>
              <a:t>(même quelques jours après)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250" y="836613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82988" y="836613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 SIMPLE</a:t>
            </a:r>
          </a:p>
        </p:txBody>
      </p:sp>
      <p:sp>
        <p:nvSpPr>
          <p:cNvPr id="10" name="Rectangle 9"/>
          <p:cNvSpPr/>
          <p:nvPr/>
        </p:nvSpPr>
        <p:spPr>
          <a:xfrm rot="20624020">
            <a:off x="900628" y="3274616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  <p:extLst>
      <p:ext uri="{BB962C8B-B14F-4D97-AF65-F5344CB8AC3E}">
        <p14:creationId xmlns:p14="http://schemas.microsoft.com/office/powerpoint/2010/main" val="2166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symbole, signe&#10;&#10;Description générée automatiquement">
            <a:extLst>
              <a:ext uri="{FF2B5EF4-FFF2-40B4-BE49-F238E27FC236}">
                <a16:creationId xmlns:a16="http://schemas.microsoft.com/office/drawing/2014/main" id="{ED266AE9-6AAC-26B1-E53A-BA813EF1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6" y="1434647"/>
            <a:ext cx="2786442" cy="2786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de brûlures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55875" y="692150"/>
            <a:ext cx="6588125" cy="7207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BRULURE d’origine chimique</a:t>
            </a:r>
          </a:p>
        </p:txBody>
      </p:sp>
      <p:sp>
        <p:nvSpPr>
          <p:cNvPr id="11" name="Rectangle 10"/>
          <p:cNvSpPr/>
          <p:nvPr/>
        </p:nvSpPr>
        <p:spPr>
          <a:xfrm rot="20624020">
            <a:off x="1099018" y="241528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05CC0A-D5CF-3BF5-B627-407FB618BA8E}"/>
              </a:ext>
            </a:extLst>
          </p:cNvPr>
          <p:cNvSpPr txBox="1"/>
          <p:nvPr/>
        </p:nvSpPr>
        <p:spPr>
          <a:xfrm>
            <a:off x="2771800" y="1406381"/>
            <a:ext cx="64141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Se protéger </a:t>
            </a:r>
            <a:r>
              <a:rPr lang="fr-FR" sz="2400" i="1" dirty="0"/>
              <a:t>(gants, lunettes…)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Demander si possible à la victime de:</a:t>
            </a:r>
          </a:p>
          <a:p>
            <a:r>
              <a:rPr lang="fr-FR" sz="2400" b="1" dirty="0"/>
              <a:t>	Se rincer immédiatement et 	abondamment l’ensemble du corps.</a:t>
            </a:r>
          </a:p>
          <a:p>
            <a:r>
              <a:rPr lang="fr-FR" sz="2400" b="1" dirty="0"/>
              <a:t>		- Eau courante tempérée</a:t>
            </a:r>
          </a:p>
          <a:p>
            <a:r>
              <a:rPr lang="fr-FR" sz="2400" b="1" dirty="0"/>
              <a:t>		- Faible pression		</a:t>
            </a:r>
          </a:p>
          <a:p>
            <a:r>
              <a:rPr lang="fr-FR" sz="2400" b="1" dirty="0"/>
              <a:t>		- Pendant au moins 15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Enlever les vêtements imbibés sous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Retirer les chaussures.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Arroser jusqu’à la prise d’un avis médicale.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Résultat de recherche d'images pour &quot;Brulure chimique de l'oei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75" y="4016375"/>
            <a:ext cx="32226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de brûlures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55776" y="764704"/>
            <a:ext cx="6588224" cy="100811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BRULURES  chimiques de l’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œil</a:t>
            </a:r>
            <a:endParaRPr lang="fr-FR" sz="28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844824"/>
            <a:ext cx="8352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 protéger les mains, si possible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Rincer l’œil à l’eau immédiatement en évitant l’autre œil.</a:t>
            </a:r>
          </a:p>
        </p:txBody>
      </p:sp>
      <p:sp>
        <p:nvSpPr>
          <p:cNvPr id="10" name="Rectangle 9"/>
          <p:cNvSpPr/>
          <p:nvPr/>
        </p:nvSpPr>
        <p:spPr>
          <a:xfrm rot="20624020">
            <a:off x="1099018" y="284733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de brûlures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963" y="4448175"/>
            <a:ext cx="26320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13899" r="14964"/>
          <a:stretch>
            <a:fillRect/>
          </a:stretch>
        </p:blipFill>
        <p:spPr bwMode="auto">
          <a:xfrm>
            <a:off x="468313" y="1628775"/>
            <a:ext cx="85121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6013" y="836613"/>
            <a:ext cx="8027987" cy="7207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</a:rPr>
              <a:t>Cas particuliers: BRULURE d’origine électrique</a:t>
            </a:r>
          </a:p>
        </p:txBody>
      </p:sp>
      <p:sp>
        <p:nvSpPr>
          <p:cNvPr id="11" name="Rectangle 10"/>
          <p:cNvSpPr/>
          <p:nvPr/>
        </p:nvSpPr>
        <p:spPr>
          <a:xfrm rot="20624020">
            <a:off x="1099018" y="284733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11653"/>
          <a:stretch>
            <a:fillRect/>
          </a:stretch>
        </p:blipFill>
        <p:spPr bwMode="auto">
          <a:xfrm>
            <a:off x="539750" y="1989138"/>
            <a:ext cx="8480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4921250"/>
            <a:ext cx="5067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de brûlures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19250" y="765175"/>
            <a:ext cx="7524750" cy="1008063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particuliers: BRULURES  internes par ingestion ou inhalation</a:t>
            </a:r>
          </a:p>
        </p:txBody>
      </p:sp>
      <p:sp>
        <p:nvSpPr>
          <p:cNvPr id="13" name="Rectangle 12"/>
          <p:cNvSpPr/>
          <p:nvPr/>
        </p:nvSpPr>
        <p:spPr>
          <a:xfrm rot="20624020">
            <a:off x="1099018" y="284733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72281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d’une douleur empêchant certains mouvements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05335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053356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traumatisme supposé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2082328"/>
            <a:ext cx="6444208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Détecter rapidement les suspicions de traumatisme du rachis cervical.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492375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19250" y="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 après un traumatisme du dos, de la tête ou de la nuque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19250" y="98107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82988" y="98107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traumatisme supposé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7096" y="2636912"/>
            <a:ext cx="8136904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Elle peut se plaindre d’une douleur vive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 plaindre d’une difficulté ou de l’impossibilité de bouger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624020">
            <a:off x="1099018" y="2431836"/>
            <a:ext cx="729009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qu’il faut détecter en priorité?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25922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changements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5565C4-54EF-D2A4-1123-EFBCA973FCD1}"/>
              </a:ext>
            </a:extLst>
          </p:cNvPr>
          <p:cNvSpPr txBox="1"/>
          <p:nvPr/>
        </p:nvSpPr>
        <p:spPr>
          <a:xfrm>
            <a:off x="2195736" y="188640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Ne répond pas mais respire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ATTENTION PLS PLUS SYSTEMATIQUE en cas de traumatisme.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Période d’épidémie.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b="1" dirty="0"/>
              <a:t>Ne répond pas et ne respire pas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Temps pour aller chercher un DAE.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Enfant et nourrisson: Retour des 5 insufflations, puis 15 compressions et 2 insufflations… 5/15/2/15/2….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994331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0" y="2003425"/>
            <a:ext cx="8401050" cy="4605338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0113" y="2333625"/>
            <a:ext cx="4857750" cy="3786188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/>
              <a:t>1. </a:t>
            </a:r>
            <a:r>
              <a:rPr lang="fr-FR" sz="2400" b="1" dirty="0">
                <a:solidFill>
                  <a:srgbClr val="C00000"/>
                </a:solidFill>
              </a:rPr>
              <a:t>Conseiller</a:t>
            </a:r>
            <a:r>
              <a:rPr lang="fr-FR" sz="2400" dirty="0"/>
              <a:t> fermement à la victime de ne faire aucun mouvement, en particulier de la tête</a:t>
            </a:r>
          </a:p>
          <a:p>
            <a:r>
              <a:rPr lang="fr-FR" sz="2400" dirty="0"/>
              <a:t>2. Si possible </a:t>
            </a:r>
            <a:r>
              <a:rPr lang="fr-FR" sz="2400" b="1" dirty="0">
                <a:solidFill>
                  <a:srgbClr val="C00000"/>
                </a:solidFill>
              </a:rPr>
              <a:t>Stabiliser</a:t>
            </a:r>
            <a:r>
              <a:rPr lang="fr-FR" sz="2400" dirty="0"/>
              <a:t> le rachis cervical dans la position où il se trouve, à deux mains</a:t>
            </a:r>
          </a:p>
          <a:p>
            <a:r>
              <a:rPr lang="fr-FR" sz="2400" dirty="0"/>
              <a:t>3. Faire </a:t>
            </a:r>
            <a:r>
              <a:rPr lang="fr-FR" sz="2400" b="1" dirty="0">
                <a:solidFill>
                  <a:srgbClr val="C00000"/>
                </a:solidFill>
              </a:rPr>
              <a:t>alerter,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ou </a:t>
            </a:r>
            <a:r>
              <a:rPr lang="fr-FR" sz="2400" b="1" dirty="0">
                <a:solidFill>
                  <a:srgbClr val="C00000"/>
                </a:solidFill>
              </a:rPr>
              <a:t>alerter</a:t>
            </a:r>
            <a:r>
              <a:rPr lang="fr-FR" sz="2400" dirty="0"/>
              <a:t> les secours</a:t>
            </a:r>
          </a:p>
          <a:p>
            <a:r>
              <a:rPr lang="fr-FR" sz="2400" dirty="0"/>
              <a:t>4. </a:t>
            </a:r>
            <a:r>
              <a:rPr lang="fr-FR" sz="2400" b="1" dirty="0">
                <a:solidFill>
                  <a:srgbClr val="C00000"/>
                </a:solidFill>
              </a:rPr>
              <a:t>Surveiller</a:t>
            </a:r>
            <a:r>
              <a:rPr lang="fr-FR" sz="2400" dirty="0"/>
              <a:t> l’état de la victime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50" y="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 après un traumatisme du dos, de la tête ou de la nuque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19250" y="98107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82988" y="98107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traumatisme supposé</a:t>
            </a:r>
          </a:p>
        </p:txBody>
      </p:sp>
      <p:sp>
        <p:nvSpPr>
          <p:cNvPr id="14" name="Rectangle 13"/>
          <p:cNvSpPr/>
          <p:nvPr/>
        </p:nvSpPr>
        <p:spPr>
          <a:xfrm rot="20624020">
            <a:off x="1099018" y="284733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5</a:t>
            </a:r>
          </a:p>
        </p:txBody>
      </p:sp>
      <p:pic>
        <p:nvPicPr>
          <p:cNvPr id="3" name="Image 2" descr="Une image contenant Dessin au trait, croquis, dessin, Livre de coloriage&#10;&#10;Description générée automatiquement">
            <a:extLst>
              <a:ext uri="{FF2B5EF4-FFF2-40B4-BE49-F238E27FC236}">
                <a16:creationId xmlns:a16="http://schemas.microsoft.com/office/drawing/2014/main" id="{44E29365-D7B3-954F-51D8-A97C547B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24" y="3968739"/>
            <a:ext cx="2847484" cy="192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  <p:bldP spid="11" grpId="0" animBg="1"/>
      <p:bldP spid="12" grpId="0" animBg="1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025" y="1125538"/>
            <a:ext cx="8401050" cy="389890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08050" y="1349375"/>
            <a:ext cx="81232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une agitation ou une prostration,</a:t>
            </a:r>
          </a:p>
          <a:p>
            <a:pPr>
              <a:defRPr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des vomissements,</a:t>
            </a:r>
          </a:p>
          <a:p>
            <a:pPr>
              <a:defRPr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une absence de souvenir de l’accident ou des propos incohérents,</a:t>
            </a:r>
          </a:p>
          <a:p>
            <a:pPr>
              <a:defRPr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des maux de tête persistants,</a:t>
            </a:r>
          </a:p>
          <a:p>
            <a:pPr>
              <a:defRPr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une diminution de la force musculaire ou un engourdissement.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49675" y="4635500"/>
            <a:ext cx="5040313" cy="1385888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/>
              <a:t>1. </a:t>
            </a:r>
            <a:r>
              <a:rPr lang="fr-FR" sz="2800" dirty="0">
                <a:solidFill>
                  <a:srgbClr val="FFFF00"/>
                </a:solidFill>
              </a:rPr>
              <a:t>Allonger </a:t>
            </a:r>
            <a:r>
              <a:rPr lang="fr-FR" sz="2800" dirty="0"/>
              <a:t>la victime</a:t>
            </a:r>
          </a:p>
          <a:p>
            <a:r>
              <a:rPr lang="fr-FR" sz="2800" dirty="0"/>
              <a:t>2. </a:t>
            </a:r>
            <a:r>
              <a:rPr lang="fr-FR" sz="2800" dirty="0">
                <a:solidFill>
                  <a:srgbClr val="FFFF00"/>
                </a:solidFill>
              </a:rPr>
              <a:t>Alerter</a:t>
            </a:r>
            <a:r>
              <a:rPr lang="fr-FR" sz="2800" dirty="0"/>
              <a:t> les secours</a:t>
            </a:r>
          </a:p>
          <a:p>
            <a:r>
              <a:rPr lang="fr-FR" sz="2800" dirty="0"/>
              <a:t>3. </a:t>
            </a:r>
            <a:r>
              <a:rPr lang="fr-FR" sz="2800" dirty="0">
                <a:solidFill>
                  <a:srgbClr val="FFFF00"/>
                </a:solidFill>
              </a:rPr>
              <a:t>Surveiller</a:t>
            </a:r>
            <a:r>
              <a:rPr lang="fr-FR" sz="2800" dirty="0"/>
              <a:t> l’état de la victime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250" y="71661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a reçu un coup sur la tête et présente, plusieurs minutes après…</a:t>
            </a:r>
          </a:p>
        </p:txBody>
      </p:sp>
      <p:sp>
        <p:nvSpPr>
          <p:cNvPr id="12" name="Rectangle 11"/>
          <p:cNvSpPr/>
          <p:nvPr/>
        </p:nvSpPr>
        <p:spPr>
          <a:xfrm rot="20624020">
            <a:off x="711346" y="2110619"/>
            <a:ext cx="729009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quoi peut-il se plaindre?</a:t>
            </a:r>
          </a:p>
        </p:txBody>
      </p:sp>
      <p:sp>
        <p:nvSpPr>
          <p:cNvPr id="13" name="Rectangle 12"/>
          <p:cNvSpPr/>
          <p:nvPr/>
        </p:nvSpPr>
        <p:spPr>
          <a:xfrm rot="20624020">
            <a:off x="1459059" y="4071466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7" grpId="0" build="p" animBg="1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0" y="1412875"/>
            <a:ext cx="8401050" cy="4605338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63663" y="1700213"/>
            <a:ext cx="7018337" cy="3970337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/>
              <a:t>1. </a:t>
            </a:r>
            <a:r>
              <a:rPr lang="fr-FR" sz="2800" dirty="0">
                <a:solidFill>
                  <a:srgbClr val="FFFF00"/>
                </a:solidFill>
              </a:rPr>
              <a:t>Conseiller</a:t>
            </a:r>
            <a:r>
              <a:rPr lang="fr-FR" sz="2800" dirty="0"/>
              <a:t> fermement à la victime de ne pas mobiliser le membre atteint.</a:t>
            </a:r>
          </a:p>
          <a:p>
            <a:r>
              <a:rPr lang="fr-FR" sz="2800" dirty="0"/>
              <a:t>2. </a:t>
            </a:r>
            <a:r>
              <a:rPr lang="fr-FR" sz="2800" dirty="0">
                <a:solidFill>
                  <a:srgbClr val="FFFF00"/>
                </a:solidFill>
              </a:rPr>
              <a:t>Alerter</a:t>
            </a:r>
            <a:r>
              <a:rPr lang="fr-FR" sz="2800" dirty="0"/>
              <a:t> les secours</a:t>
            </a:r>
          </a:p>
          <a:p>
            <a:r>
              <a:rPr lang="fr-FR" sz="2800" dirty="0"/>
              <a:t>3. </a:t>
            </a:r>
            <a:r>
              <a:rPr lang="fr-FR" sz="2800" dirty="0">
                <a:solidFill>
                  <a:srgbClr val="FFFF00"/>
                </a:solidFill>
              </a:rPr>
              <a:t>Respecter</a:t>
            </a:r>
            <a:r>
              <a:rPr lang="fr-FR" sz="2800" dirty="0"/>
              <a:t> les recommandations données par les secours</a:t>
            </a:r>
          </a:p>
          <a:p>
            <a:r>
              <a:rPr lang="fr-FR" sz="2800" dirty="0"/>
              <a:t>4. </a:t>
            </a:r>
            <a:r>
              <a:rPr lang="fr-FR" sz="2800" dirty="0">
                <a:solidFill>
                  <a:srgbClr val="FFFF00"/>
                </a:solidFill>
              </a:rPr>
              <a:t>Surveiller</a:t>
            </a:r>
            <a:r>
              <a:rPr lang="fr-FR" sz="2800" dirty="0"/>
              <a:t> l’état de la victime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C00000"/>
                </a:solidFill>
              </a:rPr>
              <a:t>Si la fracture est déplacée, ne pas chercher à la réaligner.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6238" y="44450"/>
            <a:ext cx="6192837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 traumatisme de membre…</a:t>
            </a:r>
          </a:p>
        </p:txBody>
      </p:sp>
      <p:sp>
        <p:nvSpPr>
          <p:cNvPr id="9" name="Rectangle 8"/>
          <p:cNvSpPr/>
          <p:nvPr/>
        </p:nvSpPr>
        <p:spPr>
          <a:xfrm rot="20624020">
            <a:off x="1099018" y="284733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14343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d’une plaie qui ne saigne pas abondamment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12450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12450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plaie</a:t>
            </a: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492930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49725"/>
            <a:ext cx="360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4076700"/>
            <a:ext cx="36353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19250" y="144289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d’une plaie qui ne saigne pas abondamment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19250" y="1125364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82988" y="1125364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plaie</a:t>
            </a:r>
          </a:p>
        </p:txBody>
      </p:sp>
      <p:sp>
        <p:nvSpPr>
          <p:cNvPr id="7" name="Rectangle 6"/>
          <p:cNvSpPr/>
          <p:nvPr/>
        </p:nvSpPr>
        <p:spPr>
          <a:xfrm rot="21253049">
            <a:off x="834709" y="2783204"/>
            <a:ext cx="729009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 faut-il distinguer après les phases de protection et d’examens?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8192" y="2492896"/>
            <a:ext cx="70922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Distinguer s’il s’agit d’une plaie simple ou d’une plaie grave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250" y="107528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d’une plaie qui ne saigne pas abondamment</a:t>
            </a:r>
          </a:p>
        </p:txBody>
      </p:sp>
      <p:sp>
        <p:nvSpPr>
          <p:cNvPr id="121859" name="ZoneTexte 8"/>
          <p:cNvSpPr txBox="1">
            <a:spLocks noChangeArrowheads="1"/>
          </p:cNvSpPr>
          <p:nvPr/>
        </p:nvSpPr>
        <p:spPr bwMode="auto">
          <a:xfrm>
            <a:off x="1619250" y="1088603"/>
            <a:ext cx="75247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400" b="1" dirty="0">
                <a:solidFill>
                  <a:srgbClr val="C00000"/>
                </a:solidFill>
              </a:rPr>
              <a:t>M</a:t>
            </a:r>
            <a:r>
              <a:rPr lang="fr-FR" sz="2400" dirty="0"/>
              <a:t>écanisme :</a:t>
            </a:r>
            <a:endParaRPr lang="fr-FR" dirty="0"/>
          </a:p>
          <a:p>
            <a:pPr lvl="1">
              <a:buFont typeface="Wingdings" pitchFamily="2" charset="2"/>
              <a:buChar char="ü"/>
            </a:pPr>
            <a:r>
              <a:rPr lang="fr-FR" dirty="0"/>
              <a:t> Par projection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Par injection sous la peau d’un liquide sous pression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Par piqure accidentelle avec un matériel de soin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Par outils, par morsure, par objet tranchant.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b="1" dirty="0">
                <a:solidFill>
                  <a:srgbClr val="C00000"/>
                </a:solidFill>
              </a:rPr>
              <a:t>A</a:t>
            </a:r>
            <a:r>
              <a:rPr lang="fr-FR" sz="2400" dirty="0"/>
              <a:t>spect: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Avec présence d’un corps étranger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Ecrasée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Membre sectionné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b="1" dirty="0">
                <a:solidFill>
                  <a:srgbClr val="C00000"/>
                </a:solidFill>
              </a:rPr>
              <a:t>L</a:t>
            </a:r>
            <a:r>
              <a:rPr lang="fr-FR" sz="2400" dirty="0"/>
              <a:t>ocalisation: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Ou cou, à l’œil, à la face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A proximité d’un orifice naturel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Au thorax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/>
              <a:t> A l’abdomen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400" dirty="0"/>
              <a:t>Conséquences:</a:t>
            </a:r>
            <a:r>
              <a:rPr lang="fr-FR" sz="2000" dirty="0"/>
              <a:t> </a:t>
            </a:r>
            <a:r>
              <a:rPr lang="fr-FR" dirty="0"/>
              <a:t>Si la victime présente des sensations anormales (fourmillement, froid, problème pour bouger les extrémités</a:t>
            </a: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400" dirty="0"/>
              <a:t>Antécédents</a:t>
            </a:r>
            <a:r>
              <a:rPr lang="fr-FR" sz="2000" dirty="0"/>
              <a:t> </a:t>
            </a:r>
            <a:r>
              <a:rPr lang="fr-FR" dirty="0"/>
              <a:t>médicaux de la victime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  <p:sp>
        <p:nvSpPr>
          <p:cNvPr id="6" name="Rectangle 5"/>
          <p:cNvSpPr/>
          <p:nvPr/>
        </p:nvSpPr>
        <p:spPr>
          <a:xfrm rot="20624020">
            <a:off x="1167447" y="2656511"/>
            <a:ext cx="729009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on distingue une plaie grave d’une plaie simple?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185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7813" y="2276475"/>
            <a:ext cx="7596187" cy="1385888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1. </a:t>
            </a:r>
            <a:r>
              <a:rPr lang="fr-FR" sz="2800" b="1" dirty="0">
                <a:solidFill>
                  <a:srgbClr val="FFFF00"/>
                </a:solidFill>
              </a:rPr>
              <a:t>Installer</a:t>
            </a:r>
            <a:r>
              <a:rPr lang="fr-FR" sz="2800" b="1" dirty="0"/>
              <a:t> la victime en position d’attente</a:t>
            </a:r>
          </a:p>
          <a:p>
            <a:r>
              <a:rPr lang="fr-FR" sz="2800" b="1" dirty="0"/>
              <a:t>2. </a:t>
            </a:r>
            <a:r>
              <a:rPr lang="fr-FR" sz="2800" b="1" dirty="0">
                <a:solidFill>
                  <a:srgbClr val="FFFF00"/>
                </a:solidFill>
              </a:rPr>
              <a:t>Alerter</a:t>
            </a:r>
            <a:r>
              <a:rPr lang="fr-FR" sz="2800" b="1" dirty="0"/>
              <a:t> les secours.</a:t>
            </a:r>
          </a:p>
          <a:p>
            <a:r>
              <a:rPr lang="fr-FR" sz="2800" b="1" dirty="0"/>
              <a:t>3. </a:t>
            </a:r>
            <a:r>
              <a:rPr lang="fr-FR" sz="2800" b="1" dirty="0">
                <a:solidFill>
                  <a:srgbClr val="FFFF00"/>
                </a:solidFill>
              </a:rPr>
              <a:t>Surveiller</a:t>
            </a:r>
            <a:r>
              <a:rPr lang="fr-FR" sz="2800" b="1" dirty="0"/>
              <a:t> l’état de la victime :</a:t>
            </a:r>
          </a:p>
        </p:txBody>
      </p:sp>
      <p:sp>
        <p:nvSpPr>
          <p:cNvPr id="23" name="Rectangle 22"/>
          <p:cNvSpPr/>
          <p:nvPr/>
        </p:nvSpPr>
        <p:spPr>
          <a:xfrm rot="20624020">
            <a:off x="306932" y="2199259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24" name="Rectangle 23"/>
          <p:cNvSpPr/>
          <p:nvPr/>
        </p:nvSpPr>
        <p:spPr>
          <a:xfrm rot="20624020">
            <a:off x="1754120" y="3838811"/>
            <a:ext cx="729009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position d’attente sera différente en fonction de la localisation de la plaie?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position_demi_assise_2"/>
          <p:cNvPicPr>
            <a:picLocks noChangeAspect="1" noChangeArrowheads="1"/>
          </p:cNvPicPr>
          <p:nvPr/>
        </p:nvPicPr>
        <p:blipFill>
          <a:blip r:embed="rId2" cstate="print"/>
          <a:srcRect l="5952" t="4320"/>
          <a:stretch>
            <a:fillRect/>
          </a:stretch>
        </p:blipFill>
        <p:spPr bwMode="auto">
          <a:xfrm>
            <a:off x="5076825" y="4221163"/>
            <a:ext cx="38671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1700213"/>
            <a:ext cx="5329237" cy="304800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>
              <a:defRPr/>
            </a:pPr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pPr>
              <a:defRPr/>
            </a:pPr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92275" y="2781300"/>
            <a:ext cx="3384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• </a:t>
            </a:r>
            <a:r>
              <a:rPr lang="fr-FR" sz="2800" b="1" dirty="0">
                <a:solidFill>
                  <a:srgbClr val="C00000"/>
                </a:solidFill>
              </a:rPr>
              <a:t>Plaie du thorax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72225" y="1628775"/>
            <a:ext cx="24844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Position demi-assise et laisser la plaie à l’air libre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/>
      <p:bldP spid="1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http://membres.multimania.fr/vttloisir/figures/abdo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508500"/>
            <a:ext cx="3251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1700213"/>
            <a:ext cx="5329237" cy="304800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>
              <a:defRPr/>
            </a:pPr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pPr>
              <a:defRPr/>
            </a:pPr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92275" y="2781300"/>
            <a:ext cx="3384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• </a:t>
            </a:r>
            <a:r>
              <a:rPr lang="fr-FR" sz="2800" b="1" dirty="0">
                <a:solidFill>
                  <a:srgbClr val="C00000"/>
                </a:solidFill>
              </a:rPr>
              <a:t>Plaie à l’abdomen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72225" y="1628775"/>
            <a:ext cx="2771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Position allongée sur le dos, jambes fléchies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/>
      <p:bldP spid="1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1700213"/>
            <a:ext cx="5329237" cy="304800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>
              <a:defRPr/>
            </a:pPr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pPr>
              <a:defRPr/>
            </a:pPr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92275" y="2781300"/>
            <a:ext cx="3384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• </a:t>
            </a:r>
            <a:r>
              <a:rPr lang="fr-FR" sz="2800" b="1" dirty="0">
                <a:solidFill>
                  <a:srgbClr val="C00000"/>
                </a:solidFill>
              </a:rPr>
              <a:t>Plaie à l’œil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0425" y="1628775"/>
            <a:ext cx="32035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allonger la victime en lui recommandant de fermer les deux yeux et si possible en maintenant sa tête à deux mains.</a:t>
            </a:r>
          </a:p>
        </p:txBody>
      </p:sp>
      <p:sp>
        <p:nvSpPr>
          <p:cNvPr id="23" name="Rectangle 22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836712"/>
            <a:ext cx="680424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Rappel du cadre juridique: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1700213"/>
            <a:ext cx="5329237" cy="304800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>
              <a:defRPr/>
            </a:pPr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pPr>
              <a:defRPr/>
            </a:pPr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92275" y="2781300"/>
            <a:ext cx="3384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• </a:t>
            </a:r>
            <a:r>
              <a:rPr lang="fr-FR" sz="2800" b="1" dirty="0">
                <a:solidFill>
                  <a:srgbClr val="C00000"/>
                </a:solidFill>
              </a:rPr>
              <a:t>Membre sectionné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56325" y="1628775"/>
            <a:ext cx="29876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allonger la victime, protéger le   moignon puis conditionner le segment de membre</a:t>
            </a:r>
          </a:p>
        </p:txBody>
      </p:sp>
      <p:sp>
        <p:nvSpPr>
          <p:cNvPr id="23" name="Rectangle 22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797425"/>
            <a:ext cx="20574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/>
      <p:bldP spid="1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0975" y="981075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grave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1700213"/>
            <a:ext cx="5329237" cy="304800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FFFF00"/>
                </a:solidFill>
              </a:rPr>
              <a:t>Installer</a:t>
            </a:r>
            <a:r>
              <a:rPr lang="fr-FR" sz="2400" b="1" dirty="0"/>
              <a:t> la victime en position d’attente</a:t>
            </a:r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buFontTx/>
              <a:buAutoNum type="arabicPeriod"/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 marL="457200" indent="-457200">
              <a:defRPr/>
            </a:pPr>
            <a:endParaRPr lang="fr-FR" sz="2400" b="1" dirty="0"/>
          </a:p>
          <a:p>
            <a:pPr>
              <a:defRPr/>
            </a:pPr>
            <a:r>
              <a:rPr lang="fr-FR" sz="2400" b="1" dirty="0"/>
              <a:t>2. </a:t>
            </a:r>
            <a:r>
              <a:rPr lang="fr-FR" sz="2400" b="1" dirty="0">
                <a:solidFill>
                  <a:srgbClr val="FFFF00"/>
                </a:solidFill>
              </a:rPr>
              <a:t>Alerter</a:t>
            </a:r>
            <a:r>
              <a:rPr lang="fr-FR" sz="2400" b="1" dirty="0"/>
              <a:t> les secours.</a:t>
            </a:r>
          </a:p>
          <a:p>
            <a:pPr>
              <a:defRPr/>
            </a:pPr>
            <a:r>
              <a:rPr lang="fr-FR" sz="2400" b="1" dirty="0"/>
              <a:t>3. </a:t>
            </a:r>
            <a:r>
              <a:rPr lang="fr-FR" sz="2400" b="1" dirty="0">
                <a:solidFill>
                  <a:srgbClr val="FFFF00"/>
                </a:solidFill>
              </a:rPr>
              <a:t>Surveiller</a:t>
            </a:r>
            <a:r>
              <a:rPr lang="fr-FR" sz="2400" b="1" dirty="0"/>
              <a:t> l’état de la victime 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92275" y="2781300"/>
            <a:ext cx="3384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• </a:t>
            </a:r>
            <a:r>
              <a:rPr lang="fr-FR" sz="2800" b="1" dirty="0">
                <a:solidFill>
                  <a:srgbClr val="C00000"/>
                </a:solidFill>
              </a:rPr>
              <a:t>Autre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56325" y="1989138"/>
            <a:ext cx="2987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Allonger la victime.</a:t>
            </a:r>
          </a:p>
        </p:txBody>
      </p:sp>
      <p:sp>
        <p:nvSpPr>
          <p:cNvPr id="23" name="Rectangle 22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pic>
        <p:nvPicPr>
          <p:cNvPr id="176130" name="Picture 2" descr="Résultat de recherche d'images pour &quot;SST plaie à l'oei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005263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3" grpId="0"/>
      <p:bldP spid="1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6375" y="1484313"/>
            <a:ext cx="1935163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11550" y="1189038"/>
            <a:ext cx="5154613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Plaie simple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8575" y="90488"/>
            <a:ext cx="6575425" cy="817562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d’une plaie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qui ne saigne pas abondamment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2133600"/>
            <a:ext cx="7994650" cy="42164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/>
              <a:t>1. </a:t>
            </a:r>
            <a:r>
              <a:rPr lang="fr-FR" sz="2400" dirty="0">
                <a:solidFill>
                  <a:srgbClr val="FFFF00"/>
                </a:solidFill>
              </a:rPr>
              <a:t>Se laver </a:t>
            </a:r>
            <a:r>
              <a:rPr lang="fr-FR" sz="2400" dirty="0"/>
              <a:t>les mains à l’eau et au savon</a:t>
            </a:r>
          </a:p>
          <a:p>
            <a:r>
              <a:rPr lang="fr-FR" sz="2400" dirty="0"/>
              <a:t>2. </a:t>
            </a:r>
            <a:r>
              <a:rPr lang="fr-FR" sz="2400" dirty="0">
                <a:solidFill>
                  <a:srgbClr val="FFFF00"/>
                </a:solidFill>
              </a:rPr>
              <a:t>Nettoyer</a:t>
            </a:r>
            <a:r>
              <a:rPr lang="fr-FR" sz="2400" dirty="0"/>
              <a:t> la plaie</a:t>
            </a:r>
          </a:p>
          <a:p>
            <a:r>
              <a:rPr lang="fr-FR" sz="2400" dirty="0"/>
              <a:t>3. </a:t>
            </a:r>
            <a:r>
              <a:rPr lang="fr-FR" sz="2400" dirty="0">
                <a:solidFill>
                  <a:srgbClr val="FFFF00"/>
                </a:solidFill>
              </a:rPr>
              <a:t>Protéger</a:t>
            </a:r>
            <a:r>
              <a:rPr lang="fr-FR" sz="2400" dirty="0"/>
              <a:t> par un pansement</a:t>
            </a:r>
          </a:p>
          <a:p>
            <a:r>
              <a:rPr lang="fr-FR" sz="2400" dirty="0"/>
              <a:t>4. </a:t>
            </a:r>
            <a:r>
              <a:rPr lang="fr-FR" sz="2400" dirty="0">
                <a:solidFill>
                  <a:srgbClr val="FFFF00"/>
                </a:solidFill>
              </a:rPr>
              <a:t>Demander</a:t>
            </a:r>
            <a:r>
              <a:rPr lang="fr-FR" sz="2400" dirty="0"/>
              <a:t> à la victime si elle est vaccinée contre le tétanos </a:t>
            </a:r>
            <a:r>
              <a:rPr lang="fr-FR" sz="2000" dirty="0"/>
              <a:t>et si elle a des antécédents médicaux. En cas de doute, lui conseiller de consulter un médecin</a:t>
            </a:r>
          </a:p>
          <a:p>
            <a:r>
              <a:rPr lang="fr-FR" sz="2400" dirty="0"/>
              <a:t>5. </a:t>
            </a:r>
            <a:r>
              <a:rPr lang="fr-FR" sz="2400" dirty="0">
                <a:solidFill>
                  <a:srgbClr val="FFFF00"/>
                </a:solidFill>
              </a:rPr>
              <a:t>Lui demander </a:t>
            </a:r>
            <a:r>
              <a:rPr lang="fr-FR" sz="2400" dirty="0"/>
              <a:t>de surveiller sa plaie</a:t>
            </a:r>
          </a:p>
          <a:p>
            <a:r>
              <a:rPr lang="fr-FR" sz="2000" dirty="0"/>
              <a:t>si la plaie devient chaude, rouge, si elle gonfle ou si elle devient ou continue d'être douloureuse et/ou si une fièvre apparaît dans les jours suivants, conseiller à la victime de consulter sans tarder un médecin car il peut y avoir une infection.</a:t>
            </a:r>
          </a:p>
          <a:p>
            <a:r>
              <a:rPr lang="fr-FR" sz="2400" dirty="0"/>
              <a:t>6. </a:t>
            </a:r>
            <a:r>
              <a:rPr lang="fr-FR" sz="2400" dirty="0">
                <a:solidFill>
                  <a:srgbClr val="FFFF00"/>
                </a:solidFill>
              </a:rPr>
              <a:t>Se laver </a:t>
            </a:r>
            <a:r>
              <a:rPr lang="fr-FR" sz="2400" dirty="0"/>
              <a:t>de nouveau les mains à l'eau et au savon.</a:t>
            </a:r>
          </a:p>
        </p:txBody>
      </p:sp>
      <p:pic>
        <p:nvPicPr>
          <p:cNvPr id="7" name="Picture 2" descr="Il n'y a pas de petit bobo. Etes-vous vacciné contre le tétanos ?"/>
          <p:cNvPicPr>
            <a:picLocks noChangeAspect="1" noChangeArrowheads="1"/>
          </p:cNvPicPr>
          <p:nvPr/>
        </p:nvPicPr>
        <p:blipFill>
          <a:blip r:embed="rId2" cstate="print"/>
          <a:srcRect l="17654" t="61757" b="4025"/>
          <a:stretch>
            <a:fillRect/>
          </a:stretch>
        </p:blipFill>
        <p:spPr bwMode="auto">
          <a:xfrm>
            <a:off x="6870700" y="2003425"/>
            <a:ext cx="2197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624020">
            <a:off x="1027011" y="335138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uild="p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6213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mais elle respire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04320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04320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permettre de continuer de respirer</a:t>
            </a: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843430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2C681-544B-40C7-9AEF-8885F04A8AE6}"/>
              </a:ext>
            </a:extLst>
          </p:cNvPr>
          <p:cNvSpPr/>
          <p:nvPr/>
        </p:nvSpPr>
        <p:spPr>
          <a:xfrm>
            <a:off x="3059832" y="2492896"/>
            <a:ext cx="608416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Attention:</a:t>
            </a:r>
          </a:p>
          <a:p>
            <a:pPr algn="ctr"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PLS plus systématique</a:t>
            </a:r>
          </a:p>
          <a:p>
            <a:pPr algn="ctr">
              <a:defRPr/>
            </a:pP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pandémie infectieuse.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Surveillance de la ventilation uniquement par une main sur le ventre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131663"/>
            <a:ext cx="7524750" cy="1353741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mais elle respire </a:t>
            </a:r>
            <a:r>
              <a:rPr lang="fr-FR" sz="3200" b="1" dirty="0">
                <a:solidFill>
                  <a:srgbClr val="FF0000"/>
                </a:solidFill>
              </a:rPr>
              <a:t>suite à un évènement non traumatique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485404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485404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permettre de continuer de respirer</a:t>
            </a:r>
          </a:p>
        </p:txBody>
      </p:sp>
      <p:sp>
        <p:nvSpPr>
          <p:cNvPr id="7" name="Rectangle 6"/>
          <p:cNvSpPr/>
          <p:nvPr/>
        </p:nvSpPr>
        <p:spPr>
          <a:xfrm rot="20624020">
            <a:off x="1387051" y="3411041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9994" y="2546364"/>
            <a:ext cx="644420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P.L.S.</a:t>
            </a:r>
          </a:p>
          <a:p>
            <a:pPr algn="ctr">
              <a:defRPr/>
            </a:pPr>
            <a:endParaRPr lang="fr-F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Position</a:t>
            </a:r>
          </a:p>
          <a:p>
            <a:pPr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Latérale de </a:t>
            </a:r>
          </a:p>
          <a:p>
            <a:pPr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Sécurité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7</a:t>
            </a:r>
          </a:p>
        </p:txBody>
      </p:sp>
      <p:pic>
        <p:nvPicPr>
          <p:cNvPr id="9" name="Image 8" descr="Une image contenant dessin, croquis, clipart, dessin humoristique&#10;&#10;Description générée automatiquement">
            <a:extLst>
              <a:ext uri="{FF2B5EF4-FFF2-40B4-BE49-F238E27FC236}">
                <a16:creationId xmlns:a16="http://schemas.microsoft.com/office/drawing/2014/main" id="{24AE5EE3-3B50-8FCC-1500-A14634F6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3" y="5336879"/>
            <a:ext cx="2732160" cy="120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131663"/>
            <a:ext cx="7524750" cy="1353741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mais elle respire </a:t>
            </a:r>
            <a:r>
              <a:rPr lang="fr-FR" sz="3200" b="1" dirty="0">
                <a:solidFill>
                  <a:srgbClr val="FF0000"/>
                </a:solidFill>
              </a:rPr>
              <a:t>suite à un évènement traumatique ou inconnu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485404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485404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permettre de continuer de respirer</a:t>
            </a:r>
          </a:p>
        </p:txBody>
      </p:sp>
      <p:sp>
        <p:nvSpPr>
          <p:cNvPr id="7" name="Rectangle 6"/>
          <p:cNvSpPr/>
          <p:nvPr/>
        </p:nvSpPr>
        <p:spPr>
          <a:xfrm rot="20624020">
            <a:off x="1387051" y="3411041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44" y="2564904"/>
            <a:ext cx="6444208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Laisser la victime sur le dos.</a:t>
            </a:r>
          </a:p>
          <a:p>
            <a:pPr marL="457200" indent="-457200">
              <a:buFontTx/>
              <a:buChar char="-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Assurer la liberté des voies aériennes.</a:t>
            </a:r>
          </a:p>
          <a:p>
            <a:pPr marL="457200" indent="-457200">
              <a:buFontTx/>
              <a:buChar char="-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Faire alerter ou alerter.</a:t>
            </a:r>
          </a:p>
          <a:p>
            <a:pPr marL="457200" indent="-457200">
              <a:buFontTx/>
              <a:buChar char="-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Protéger contre chaleur ou froid.</a:t>
            </a:r>
          </a:p>
          <a:p>
            <a:pPr marL="457200" indent="-457200">
              <a:buFontTx/>
              <a:buChar char="-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Surveiller</a:t>
            </a:r>
          </a:p>
          <a:p>
            <a:pPr marL="457200" indent="-457200">
              <a:buFontTx/>
              <a:buChar char="-"/>
              <a:defRPr/>
            </a:pP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7</a:t>
            </a:r>
          </a:p>
        </p:txBody>
      </p:sp>
      <p:pic>
        <p:nvPicPr>
          <p:cNvPr id="9" name="Image 8" descr="Une image contenant plancher, personne&#10;&#10;Description générée automatiquement">
            <a:extLst>
              <a:ext uri="{FF2B5EF4-FFF2-40B4-BE49-F238E27FC236}">
                <a16:creationId xmlns:a16="http://schemas.microsoft.com/office/drawing/2014/main" id="{7A5DA1EB-1EC9-2CA3-8347-2E6935AF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77" y="4509120"/>
            <a:ext cx="3048323" cy="22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2881"/>
          <a:stretch>
            <a:fillRect/>
          </a:stretch>
        </p:blipFill>
        <p:spPr bwMode="auto">
          <a:xfrm>
            <a:off x="212725" y="3068638"/>
            <a:ext cx="8896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250" y="2272482"/>
            <a:ext cx="4068763" cy="65246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</a:rPr>
              <a:t>Cas particuliers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27158" b="58238"/>
          <a:stretch>
            <a:fillRect/>
          </a:stretch>
        </p:blipFill>
        <p:spPr bwMode="auto">
          <a:xfrm>
            <a:off x="212725" y="4325938"/>
            <a:ext cx="88963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77812"/>
          <a:stretch>
            <a:fillRect/>
          </a:stretch>
        </p:blipFill>
        <p:spPr bwMode="auto">
          <a:xfrm>
            <a:off x="212725" y="5137150"/>
            <a:ext cx="88963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19250" y="67444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mais elle respire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19250" y="1048519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582988" y="1048519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permettre de continuer de respirer</a:t>
            </a:r>
          </a:p>
        </p:txBody>
      </p:sp>
      <p:sp>
        <p:nvSpPr>
          <p:cNvPr id="15" name="Rectangle 14"/>
          <p:cNvSpPr/>
          <p:nvPr/>
        </p:nvSpPr>
        <p:spPr>
          <a:xfrm rot="20624020">
            <a:off x="1387051" y="3279378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 s’en souvient?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6213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et ne respire pas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104320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104320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une respiration et une circulation artificielles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9792" y="2050970"/>
            <a:ext cx="644420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pandémie: Suppression des insufflations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DAE: Si le SST est seul, il récupère le DAE s’il est à proximité (moins de 10 secondes).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Appel en haut-parleur.</a:t>
            </a:r>
          </a:p>
          <a:p>
            <a:pPr>
              <a:buFont typeface="Wingdings" pitchFamily="2" charset="2"/>
              <a:buChar char="ü"/>
              <a:defRPr/>
            </a:pP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Enfants nourrisson: Changement du cycle</a:t>
            </a:r>
          </a:p>
          <a:p>
            <a:pPr>
              <a:defRPr/>
            </a:pP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81300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6138" y="2399059"/>
            <a:ext cx="8297862" cy="3478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/>
              <a:t>1. </a:t>
            </a:r>
            <a:r>
              <a:rPr lang="fr-FR" sz="2400" b="1" dirty="0">
                <a:solidFill>
                  <a:srgbClr val="C00000"/>
                </a:solidFill>
              </a:rPr>
              <a:t>Faire alerter </a:t>
            </a:r>
            <a:r>
              <a:rPr lang="fr-FR" sz="2400" b="1" i="1" dirty="0"/>
              <a:t>de préférence avec un portable sur place, </a:t>
            </a:r>
            <a:r>
              <a:rPr lang="fr-FR" sz="2400" dirty="0"/>
              <a:t>les secours et réclamer un défibrillateur</a:t>
            </a:r>
          </a:p>
          <a:p>
            <a:r>
              <a:rPr lang="fr-FR" sz="2400" dirty="0"/>
              <a:t>2. </a:t>
            </a:r>
            <a:r>
              <a:rPr lang="fr-FR" sz="2400" b="1" dirty="0">
                <a:solidFill>
                  <a:srgbClr val="C00000"/>
                </a:solidFill>
              </a:rPr>
              <a:t>Pratiquer</a:t>
            </a:r>
            <a:r>
              <a:rPr lang="fr-FR" sz="2400" dirty="0"/>
              <a:t> immédiatement une réanimation cardio-pulmonaire</a:t>
            </a:r>
            <a:br>
              <a:rPr lang="fr-FR" sz="2400" dirty="0"/>
            </a:br>
            <a:r>
              <a:rPr lang="fr-FR" sz="2400" dirty="0"/>
              <a:t>    (RCP 30/2).</a:t>
            </a:r>
          </a:p>
          <a:p>
            <a:r>
              <a:rPr lang="fr-FR" sz="2400" dirty="0"/>
              <a:t>3. </a:t>
            </a:r>
            <a:r>
              <a:rPr lang="fr-FR" sz="2400" b="1" dirty="0">
                <a:solidFill>
                  <a:srgbClr val="C00000"/>
                </a:solidFill>
              </a:rPr>
              <a:t>Mettre en œuvre </a:t>
            </a:r>
            <a:r>
              <a:rPr lang="fr-FR" sz="2400" dirty="0"/>
              <a:t>le plus tôt possible le DAE.</a:t>
            </a:r>
          </a:p>
          <a:p>
            <a:r>
              <a:rPr lang="fr-FR" sz="2400" dirty="0"/>
              <a:t>4. </a:t>
            </a:r>
            <a:r>
              <a:rPr lang="fr-FR" sz="2400" b="1" dirty="0">
                <a:solidFill>
                  <a:srgbClr val="C00000"/>
                </a:solidFill>
              </a:rPr>
              <a:t>Poursuivre</a:t>
            </a:r>
            <a:r>
              <a:rPr lang="fr-FR" sz="2400" dirty="0"/>
              <a:t> la réanimation jusqu’à l’arrivée des secours</a:t>
            </a:r>
            <a:br>
              <a:rPr lang="fr-FR" sz="2400" dirty="0"/>
            </a:br>
            <a:r>
              <a:rPr lang="fr-FR" sz="2400" dirty="0"/>
              <a:t>    </a:t>
            </a:r>
          </a:p>
          <a:p>
            <a:pPr algn="ctr"/>
            <a:r>
              <a:rPr lang="fr-FR" sz="2800" b="1" dirty="0"/>
              <a:t>Le DAE doit rester en place quoi qu’il arrive.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50" y="49559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et ne respire pas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250" y="1030634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82988" y="1030634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une respiration et une circulation artificielles</a:t>
            </a:r>
          </a:p>
        </p:txBody>
      </p:sp>
      <p:sp>
        <p:nvSpPr>
          <p:cNvPr id="10" name="Rectangle 9"/>
          <p:cNvSpPr/>
          <p:nvPr/>
        </p:nvSpPr>
        <p:spPr>
          <a:xfrm rot="20624020">
            <a:off x="1027011" y="3400946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 humoristique, dessin, Visage humain, clipart&#10;&#10;Description générée automatiquement">
            <a:extLst>
              <a:ext uri="{FF2B5EF4-FFF2-40B4-BE49-F238E27FC236}">
                <a16:creationId xmlns:a16="http://schemas.microsoft.com/office/drawing/2014/main" id="{40A16B45-F619-87A4-39E0-14C021B86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45" y="4752947"/>
            <a:ext cx="2060847" cy="210505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2206203"/>
            <a:ext cx="1936750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56000" y="2206203"/>
            <a:ext cx="5153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une R.C.P.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250" y="72603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et ne respire pas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19250" y="1053678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82988" y="1053678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une respiration et une circulation artificielles</a:t>
            </a:r>
          </a:p>
        </p:txBody>
      </p:sp>
      <p:sp>
        <p:nvSpPr>
          <p:cNvPr id="17" name="Rectangle 16"/>
          <p:cNvSpPr/>
          <p:nvPr/>
        </p:nvSpPr>
        <p:spPr>
          <a:xfrm rot="21416821">
            <a:off x="772061" y="3641612"/>
            <a:ext cx="261436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cm environ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04179" y="4794475"/>
            <a:ext cx="324036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Suivi de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insufflations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545" y="2901389"/>
            <a:ext cx="52920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compressions </a:t>
            </a:r>
          </a:p>
          <a:p>
            <a:pPr algn="ctr">
              <a:defRPr/>
            </a:pPr>
            <a:r>
              <a:rPr lang="fr-FR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(au rythme de 100 à 120 C/mn)</a:t>
            </a:r>
          </a:p>
        </p:txBody>
      </p:sp>
      <p:sp>
        <p:nvSpPr>
          <p:cNvPr id="20" name="Rectangle 19"/>
          <p:cNvSpPr/>
          <p:nvPr/>
        </p:nvSpPr>
        <p:spPr>
          <a:xfrm rot="20624020">
            <a:off x="1150888" y="3767379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C16385-5616-4897-8A1C-C91166B817A3}"/>
              </a:ext>
            </a:extLst>
          </p:cNvPr>
          <p:cNvSpPr txBox="1"/>
          <p:nvPr/>
        </p:nvSpPr>
        <p:spPr>
          <a:xfrm>
            <a:off x="1043608" y="287915"/>
            <a:ext cx="6838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4000" dirty="0">
                <a:latin typeface="Bookman Old Style" panose="02050604050505020204" pitchFamily="18" charset="0"/>
              </a:rPr>
              <a:t>Cadre juridique en résumé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A94544-B074-41DB-8722-C8CBCC42C93B}"/>
              </a:ext>
            </a:extLst>
          </p:cNvPr>
          <p:cNvSpPr txBox="1"/>
          <p:nvPr/>
        </p:nvSpPr>
        <p:spPr>
          <a:xfrm>
            <a:off x="826992" y="2028705"/>
            <a:ext cx="377644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Situation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BB2A20-077D-47D5-BB2C-F6883B471F38}"/>
              </a:ext>
            </a:extLst>
          </p:cNvPr>
          <p:cNvSpPr txBox="1"/>
          <p:nvPr/>
        </p:nvSpPr>
        <p:spPr>
          <a:xfrm>
            <a:off x="6531051" y="1947679"/>
            <a:ext cx="2268651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Bookman Old Style" panose="02050604050505020204" pitchFamily="18" charset="0"/>
              </a:rPr>
              <a:t>Code(s) concerné(s)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6A9867-6377-431D-8D76-88DB125D87D1}"/>
              </a:ext>
            </a:extLst>
          </p:cNvPr>
          <p:cNvSpPr txBox="1"/>
          <p:nvPr/>
        </p:nvSpPr>
        <p:spPr>
          <a:xfrm>
            <a:off x="826993" y="2628136"/>
            <a:ext cx="5545203" cy="7313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Un SST refuse de porter</a:t>
            </a:r>
            <a:r>
              <a:rPr lang="fr-F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secours à une personne ou un collègue en péril.</a:t>
            </a:r>
            <a:endParaRPr lang="fr-FR" sz="2000" b="1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569877-B97E-4A48-BEFA-17265CFA456A}"/>
              </a:ext>
            </a:extLst>
          </p:cNvPr>
          <p:cNvSpPr txBox="1"/>
          <p:nvPr/>
        </p:nvSpPr>
        <p:spPr>
          <a:xfrm>
            <a:off x="6527486" y="2688755"/>
            <a:ext cx="226865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ookman Old Style" panose="02050604050505020204" pitchFamily="18" charset="0"/>
              </a:rPr>
              <a:t>Code pénal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30D5D3-539E-4842-9BBB-E96830C7ECBB}"/>
              </a:ext>
            </a:extLst>
          </p:cNvPr>
          <p:cNvSpPr txBox="1"/>
          <p:nvPr/>
        </p:nvSpPr>
        <p:spPr>
          <a:xfrm>
            <a:off x="6531052" y="3454729"/>
            <a:ext cx="2268651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ookman Old Style" panose="02050604050505020204" pitchFamily="18" charset="0"/>
              </a:rPr>
              <a:t>Code de la sécurité sociale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A08C66-3023-46E0-B2B4-983FA35DAB40}"/>
              </a:ext>
            </a:extLst>
          </p:cNvPr>
          <p:cNvSpPr txBox="1"/>
          <p:nvPr/>
        </p:nvSpPr>
        <p:spPr>
          <a:xfrm>
            <a:off x="826994" y="3475267"/>
            <a:ext cx="5545205" cy="731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L’employeur n’applique pas la démarche de prévention dans son entreprise.</a:t>
            </a:r>
            <a:endParaRPr lang="fr-FR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E3F767-FD29-4BC1-B510-E4D2F30527EA}"/>
              </a:ext>
            </a:extLst>
          </p:cNvPr>
          <p:cNvSpPr txBox="1"/>
          <p:nvPr/>
        </p:nvSpPr>
        <p:spPr>
          <a:xfrm>
            <a:off x="826994" y="4270716"/>
            <a:ext cx="5545206" cy="731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L’employeur a l’obligation de former un SST en fonction des situations de travail.</a:t>
            </a:r>
            <a:endParaRPr lang="fr-FR" sz="2000" dirty="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570624-56D1-47D6-AD2F-6957548C53EA}"/>
              </a:ext>
            </a:extLst>
          </p:cNvPr>
          <p:cNvSpPr txBox="1"/>
          <p:nvPr/>
        </p:nvSpPr>
        <p:spPr>
          <a:xfrm>
            <a:off x="6532631" y="4436594"/>
            <a:ext cx="226865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ookman Old Style" panose="02050604050505020204" pitchFamily="18" charset="0"/>
              </a:rPr>
              <a:t>Code du travail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CF5984-836D-4B5B-808F-DD1D9035CD3B}"/>
              </a:ext>
            </a:extLst>
          </p:cNvPr>
          <p:cNvSpPr txBox="1"/>
          <p:nvPr/>
        </p:nvSpPr>
        <p:spPr>
          <a:xfrm>
            <a:off x="6531051" y="5167714"/>
            <a:ext cx="226865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Bookman Old Style" panose="02050604050505020204" pitchFamily="18" charset="0"/>
              </a:rPr>
              <a:t>Code civil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2489C2-109F-47F6-9898-08E30CB4DE0F}"/>
              </a:ext>
            </a:extLst>
          </p:cNvPr>
          <p:cNvSpPr txBox="1"/>
          <p:nvPr/>
        </p:nvSpPr>
        <p:spPr>
          <a:xfrm>
            <a:off x="826994" y="5150098"/>
            <a:ext cx="5545206" cy="731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L’employeur ou le SST a l’obligation de réparer tout dommage.</a:t>
            </a:r>
          </a:p>
        </p:txBody>
      </p:sp>
    </p:spTree>
    <p:extLst>
      <p:ext uri="{BB962C8B-B14F-4D97-AF65-F5344CB8AC3E}">
        <p14:creationId xmlns:p14="http://schemas.microsoft.com/office/powerpoint/2010/main" val="3983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750" y="2003425"/>
            <a:ext cx="8401050" cy="4605338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5" descr="1223815208203Orig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363" y="2465388"/>
            <a:ext cx="3606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4225" y="3887788"/>
            <a:ext cx="41846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/>
              <a:t>Suivre les consignes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Ne jamais débrancher l’appareil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2946400"/>
            <a:ext cx="4248150" cy="935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en œuvre le défibrillateur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250" y="0"/>
            <a:ext cx="7524750" cy="9810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ne répond pas, </a:t>
            </a:r>
          </a:p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et ne respire pas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19250" y="981075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82988" y="981075"/>
            <a:ext cx="5561012" cy="1073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Assurer une respiration et une circulation artificielles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4213" y="2081213"/>
            <a:ext cx="1935162" cy="8651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4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24525" y="760413"/>
            <a:ext cx="3419475" cy="7239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250" y="-26988"/>
            <a:ext cx="7524750" cy="819151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La victime ne répond pas et ne respire pas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576" y="1556792"/>
            <a:ext cx="79318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victime est un enfant ou un nourrisson</a:t>
            </a:r>
          </a:p>
          <a:p>
            <a:pPr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conduite à tenir est la même que pour l’adulte… MAIS: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9592" y="2564904"/>
            <a:ext cx="367240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défibrillation doit être réalisée avec des appareils adaptés (électrodes pédiatriques, réducteur d’énergie).</a:t>
            </a:r>
          </a:p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position des électrodes collées sur la poitrine de la victime conforme aux schémas</a:t>
            </a:r>
          </a:p>
        </p:txBody>
      </p:sp>
      <p:pic>
        <p:nvPicPr>
          <p:cNvPr id="137224" name="Image 8" descr="Position-électrodes-enfant.jpg"/>
          <p:cNvPicPr>
            <a:picLocks noChangeAspect="1"/>
          </p:cNvPicPr>
          <p:nvPr/>
        </p:nvPicPr>
        <p:blipFill>
          <a:blip r:embed="rId2" cstate="print"/>
          <a:srcRect t="14285" b="12245"/>
          <a:stretch>
            <a:fillRect/>
          </a:stretch>
        </p:blipFill>
        <p:spPr bwMode="auto">
          <a:xfrm>
            <a:off x="5595938" y="2779713"/>
            <a:ext cx="3548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Image 9" descr="Elec-enfant.jpg"/>
          <p:cNvPicPr>
            <a:picLocks noChangeAspect="1"/>
          </p:cNvPicPr>
          <p:nvPr/>
        </p:nvPicPr>
        <p:blipFill>
          <a:blip r:embed="rId3" cstate="print"/>
          <a:srcRect l="18144" t="12096" r="18353" b="12305"/>
          <a:stretch>
            <a:fillRect/>
          </a:stretch>
        </p:blipFill>
        <p:spPr bwMode="auto">
          <a:xfrm>
            <a:off x="4356100" y="2636838"/>
            <a:ext cx="1511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24525" y="760413"/>
            <a:ext cx="3419475" cy="7239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250" y="-26988"/>
            <a:ext cx="7524750" cy="819151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La victime ne répond pas et ne respire pas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600" y="1484784"/>
            <a:ext cx="793188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victime est un enfant ou un nourrisson</a:t>
            </a:r>
          </a:p>
          <a:p>
            <a:pPr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conduite à tenir est la même que pour l’adulte… MAIS: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180" y="2923898"/>
            <a:ext cx="46809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Cependant, si le SST n’a en sa possession qu’un DAE « adulte », il peut être utilisé. Les électrodes « adultes » sont alors positionnées en avant, au milieu du thorax pour l’une, au milieu du dos pour l’autre.</a:t>
            </a:r>
          </a:p>
        </p:txBody>
      </p:sp>
      <p:pic>
        <p:nvPicPr>
          <p:cNvPr id="138247" name="Image 9" descr="Elec-adul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37" y="3672528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e 10"/>
          <p:cNvGrpSpPr>
            <a:grpSpLocks/>
          </p:cNvGrpSpPr>
          <p:nvPr/>
        </p:nvGrpSpPr>
        <p:grpSpPr bwMode="auto">
          <a:xfrm>
            <a:off x="1906588" y="663575"/>
            <a:ext cx="7089775" cy="461963"/>
            <a:chOff x="1043608" y="663703"/>
            <a:chExt cx="7088739" cy="461041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 bwMode="auto">
            <a:xfrm>
              <a:off x="1043608" y="663703"/>
              <a:ext cx="1934879" cy="461041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Moyen</a:t>
              </a:r>
            </a:p>
          </p:txBody>
        </p:sp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2978487" y="663703"/>
              <a:ext cx="5153860" cy="4610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Assurer une R.C.P.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06588" y="90488"/>
            <a:ext cx="70580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La victime ne répond pas et ne respire pas</a:t>
            </a:r>
          </a:p>
        </p:txBody>
      </p:sp>
      <p:pic>
        <p:nvPicPr>
          <p:cNvPr id="6" name="Picture 2" descr="mce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2438400"/>
            <a:ext cx="32750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073513">
            <a:off x="3358013" y="5064235"/>
            <a:ext cx="23811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cm environ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06588" y="1196975"/>
            <a:ext cx="7129462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solidFill>
                  <a:schemeClr val="bg1"/>
                </a:solidFill>
              </a:rPr>
              <a:t>Cas particuliers: enfant </a:t>
            </a:r>
          </a:p>
          <a:p>
            <a:pPr algn="ctr">
              <a:defRPr/>
            </a:pPr>
            <a:r>
              <a:rPr lang="fr-FR" sz="2400" i="1" kern="0" dirty="0">
                <a:solidFill>
                  <a:schemeClr val="bg1"/>
                </a:solidFill>
              </a:rPr>
              <a:t>(1 à 8 ans, moins de 25 kg)</a:t>
            </a:r>
            <a:endParaRPr lang="fr-FR" i="1" kern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2157" y="2276872"/>
            <a:ext cx="387157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insufflations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compressions </a:t>
            </a:r>
          </a:p>
          <a:p>
            <a:pPr algn="ctr">
              <a:defRPr/>
            </a:pPr>
            <a:r>
              <a:rPr lang="fr-FR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(au rythme de 100 à 120 C/mn)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Suivi de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insufflations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e 10"/>
          <p:cNvGrpSpPr>
            <a:grpSpLocks/>
          </p:cNvGrpSpPr>
          <p:nvPr/>
        </p:nvGrpSpPr>
        <p:grpSpPr bwMode="auto">
          <a:xfrm>
            <a:off x="1946275" y="663575"/>
            <a:ext cx="7089775" cy="461963"/>
            <a:chOff x="1043608" y="663703"/>
            <a:chExt cx="7088739" cy="461041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 bwMode="auto">
            <a:xfrm>
              <a:off x="1043608" y="663703"/>
              <a:ext cx="1934880" cy="461041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Moyen</a:t>
              </a:r>
            </a:p>
          </p:txBody>
        </p:sp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2978488" y="663703"/>
              <a:ext cx="5153859" cy="4610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Assurer une R.C.P.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46275" y="90488"/>
            <a:ext cx="70580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La victime ne répond pas et ne respire pas</a:t>
            </a:r>
          </a:p>
        </p:txBody>
      </p:sp>
      <p:pic>
        <p:nvPicPr>
          <p:cNvPr id="7" name="Picture 8" descr="mce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565400"/>
            <a:ext cx="31940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20073513">
            <a:off x="2451653" y="5126543"/>
            <a:ext cx="23811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cm environ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46275" y="1196975"/>
            <a:ext cx="7058025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solidFill>
                  <a:schemeClr val="bg1"/>
                </a:solidFill>
              </a:rPr>
              <a:t>Cas particuliers: nourrisson</a:t>
            </a:r>
          </a:p>
          <a:p>
            <a:pPr algn="ctr">
              <a:defRPr/>
            </a:pPr>
            <a:r>
              <a:rPr lang="fr-FR" sz="2400" i="1" kern="0" dirty="0">
                <a:solidFill>
                  <a:schemeClr val="bg1"/>
                </a:solidFill>
              </a:rPr>
              <a:t>(moins de 1 an)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8CB89-2B36-1873-7444-BA5EE763AAA2}"/>
              </a:ext>
            </a:extLst>
          </p:cNvPr>
          <p:cNvSpPr/>
          <p:nvPr/>
        </p:nvSpPr>
        <p:spPr>
          <a:xfrm>
            <a:off x="4782157" y="2276872"/>
            <a:ext cx="387157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insufflations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compressions </a:t>
            </a:r>
          </a:p>
          <a:p>
            <a:pPr algn="ctr">
              <a:defRPr/>
            </a:pPr>
            <a:r>
              <a:rPr lang="fr-FR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(au rythme de 100 à 120 C/mn)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Suivi de</a:t>
            </a: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insufflations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e 10"/>
          <p:cNvGrpSpPr>
            <a:grpSpLocks/>
          </p:cNvGrpSpPr>
          <p:nvPr/>
        </p:nvGrpSpPr>
        <p:grpSpPr bwMode="auto">
          <a:xfrm>
            <a:off x="1946275" y="663575"/>
            <a:ext cx="7089775" cy="461963"/>
            <a:chOff x="1043608" y="663703"/>
            <a:chExt cx="7088739" cy="461041"/>
          </a:xfrm>
        </p:grpSpPr>
        <p:sp>
          <p:nvSpPr>
            <p:cNvPr id="3" name="Rectangle 2"/>
            <p:cNvSpPr txBox="1">
              <a:spLocks noChangeArrowheads="1"/>
            </p:cNvSpPr>
            <p:nvPr/>
          </p:nvSpPr>
          <p:spPr bwMode="auto">
            <a:xfrm>
              <a:off x="1043608" y="663703"/>
              <a:ext cx="1934880" cy="461041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Moyen</a:t>
              </a:r>
            </a:p>
          </p:txBody>
        </p:sp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2978488" y="663703"/>
              <a:ext cx="5153859" cy="4610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Assurer une R.C.P.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46275" y="90488"/>
            <a:ext cx="70580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</a:rPr>
              <a:t>La victime ne répond pas et ne respire pas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46275" y="1196975"/>
            <a:ext cx="7058025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kern="0" dirty="0">
                <a:solidFill>
                  <a:schemeClr val="bg1"/>
                </a:solidFill>
              </a:rPr>
              <a:t>Cas particuliers: </a:t>
            </a:r>
          </a:p>
          <a:p>
            <a:pPr algn="ctr">
              <a:defRPr/>
            </a:pPr>
            <a:r>
              <a:rPr lang="fr-FR" kern="0" dirty="0">
                <a:solidFill>
                  <a:schemeClr val="bg1"/>
                </a:solidFill>
              </a:rPr>
              <a:t>Victime en zone ATEX</a:t>
            </a:r>
            <a:endParaRPr lang="fr-FR" sz="2400" i="1" kern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B88123-0976-609F-90FE-BA834E354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3203115" cy="32031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D0209D4-4075-A832-D8BA-0F782E70EC97}"/>
              </a:ext>
            </a:extLst>
          </p:cNvPr>
          <p:cNvSpPr txBox="1"/>
          <p:nvPr/>
        </p:nvSpPr>
        <p:spPr>
          <a:xfrm>
            <a:off x="683567" y="2276872"/>
            <a:ext cx="5256585" cy="378565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A ce jour, à cette heure et à ma connaissance, il n’existe pas de DAE utilisable en zone ATEX.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Commencer la RCP.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En fonction des possibilités et du protocole de la zone ATEX, déplacer la victime en zone hors ATEX pour pouvoir utiliser un DAE.</a:t>
            </a:r>
          </a:p>
        </p:txBody>
      </p:sp>
    </p:spTree>
    <p:extLst>
      <p:ext uri="{BB962C8B-B14F-4D97-AF65-F5344CB8AC3E}">
        <p14:creationId xmlns:p14="http://schemas.microsoft.com/office/powerpoint/2010/main" val="290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692696"/>
            <a:ext cx="46736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SURVEILLER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27088" y="2133600"/>
          <a:ext cx="81369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C5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Etre capable de vérifier par observation, l’atteinte et la persistance du résultat attendu ainsi que l’évolution de l’état de la victime,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</a:rPr>
                        <a:t> jusqu’à la prise en charge de celle-ci par les secours spécialisés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FF00"/>
                          </a:solidFill>
                        </a:rPr>
                        <a:t>Surveiller la victime et</a:t>
                      </a:r>
                      <a:r>
                        <a:rPr lang="fr-FR" sz="2400" baseline="0" dirty="0">
                          <a:solidFill>
                            <a:srgbClr val="FFFF00"/>
                          </a:solidFill>
                        </a:rPr>
                        <a:t> agit en conséquence jusqu’à la prise en charge de celle-ci par les secours</a:t>
                      </a:r>
                      <a:endParaRPr lang="fr-FR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331913" y="404813"/>
            <a:ext cx="76327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Si elle répond, lui parler régulièrement.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Si elle ne répond pas, vérifier que la respiration reste efficace (PLS)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Protéger </a:t>
            </a:r>
            <a:r>
              <a:rPr lang="fr-FR" sz="2800" b="1" i="1" dirty="0"/>
              <a:t>(froid, chaud, intempéries) </a:t>
            </a:r>
            <a:r>
              <a:rPr lang="fr-FR" sz="2800" b="1" dirty="0"/>
              <a:t>mais en laissant toujours la plaie, la brulure… visible.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Ne jamais donner à boire ou à manger </a:t>
            </a:r>
            <a:r>
              <a:rPr lang="fr-FR" sz="2000" b="1" i="1" dirty="0"/>
              <a:t>(sauf avis médical contraire)</a:t>
            </a:r>
            <a:endParaRPr lang="fr-FR" sz="2800" b="1" i="1" dirty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Si aggravation, pratiquer les gestes qui s’imposent et rappeler les secours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136815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SURVEILLER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444" y="2132856"/>
            <a:ext cx="1223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019425" y="258763"/>
            <a:ext cx="3743325" cy="10779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imes New Roman" pitchFamily="18" charset="0"/>
              </a:rPr>
              <a:t>La chaîne des secours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6063" y="1544638"/>
            <a:ext cx="2081212" cy="1452562"/>
            <a:chOff x="155" y="818"/>
            <a:chExt cx="1311" cy="915"/>
          </a:xfrm>
        </p:grpSpPr>
        <p:sp>
          <p:nvSpPr>
            <p:cNvPr id="30744" name="Oval 3"/>
            <p:cNvSpPr>
              <a:spLocks noChangeArrowheads="1"/>
            </p:cNvSpPr>
            <p:nvPr/>
          </p:nvSpPr>
          <p:spPr bwMode="auto">
            <a:xfrm>
              <a:off x="155" y="818"/>
              <a:ext cx="1311" cy="91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pic>
          <p:nvPicPr>
            <p:cNvPr id="30745" name="Picture 19" descr="cabine_telep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9" y="946"/>
              <a:ext cx="497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763713" y="2325688"/>
            <a:ext cx="2081212" cy="1452562"/>
            <a:chOff x="1164" y="1409"/>
            <a:chExt cx="1311" cy="915"/>
          </a:xfrm>
        </p:grpSpPr>
        <p:sp>
          <p:nvSpPr>
            <p:cNvPr id="30742" name="Oval 4"/>
            <p:cNvSpPr>
              <a:spLocks noChangeArrowheads="1"/>
            </p:cNvSpPr>
            <p:nvPr/>
          </p:nvSpPr>
          <p:spPr bwMode="auto">
            <a:xfrm>
              <a:off x="1164" y="1409"/>
              <a:ext cx="1311" cy="91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pic>
          <p:nvPicPr>
            <p:cNvPr id="30743" name="Picture 20" descr="mce_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0" y="1536"/>
              <a:ext cx="672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413500" y="4627563"/>
            <a:ext cx="2081213" cy="1452562"/>
            <a:chOff x="4077" y="3251"/>
            <a:chExt cx="1311" cy="915"/>
          </a:xfrm>
        </p:grpSpPr>
        <p:sp>
          <p:nvSpPr>
            <p:cNvPr id="30740" name="Oval 7"/>
            <p:cNvSpPr>
              <a:spLocks noChangeArrowheads="1"/>
            </p:cNvSpPr>
            <p:nvPr/>
          </p:nvSpPr>
          <p:spPr bwMode="auto">
            <a:xfrm>
              <a:off x="4077" y="3251"/>
              <a:ext cx="1311" cy="91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pic>
          <p:nvPicPr>
            <p:cNvPr id="30741" name="Picture 23" descr="030609_Robo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4" y="3408"/>
              <a:ext cx="791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222500" y="18478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  <a:latin typeface="Arial Black" pitchFamily="34" charset="0"/>
              </a:rPr>
              <a:t>Alerte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3657600" y="2686050"/>
            <a:ext cx="1909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  <a:latin typeface="Arial Black" pitchFamily="34" charset="0"/>
              </a:rPr>
              <a:t>Secouriste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1614488" y="3830638"/>
            <a:ext cx="18049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Premiers</a:t>
            </a:r>
          </a:p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secours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6996113" y="3733800"/>
            <a:ext cx="2241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Secours + soins</a:t>
            </a:r>
          </a:p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médicalisés</a:t>
            </a: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211513" y="3500438"/>
            <a:ext cx="3956050" cy="1452562"/>
            <a:chOff x="2023" y="2080"/>
            <a:chExt cx="2492" cy="915"/>
          </a:xfrm>
        </p:grpSpPr>
        <p:grpSp>
          <p:nvGrpSpPr>
            <p:cNvPr id="30734" name="Group 35"/>
            <p:cNvGrpSpPr>
              <a:grpSpLocks/>
            </p:cNvGrpSpPr>
            <p:nvPr/>
          </p:nvGrpSpPr>
          <p:grpSpPr bwMode="auto">
            <a:xfrm>
              <a:off x="2023" y="2080"/>
              <a:ext cx="1311" cy="915"/>
              <a:chOff x="2308" y="1981"/>
              <a:chExt cx="1311" cy="915"/>
            </a:xfrm>
          </p:grpSpPr>
          <p:sp>
            <p:nvSpPr>
              <p:cNvPr id="30738" name="Oval 5"/>
              <p:cNvSpPr>
                <a:spLocks noChangeArrowheads="1"/>
              </p:cNvSpPr>
              <p:nvPr/>
            </p:nvSpPr>
            <p:spPr bwMode="auto">
              <a:xfrm>
                <a:off x="2308" y="1981"/>
                <a:ext cx="1311" cy="91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pic>
            <p:nvPicPr>
              <p:cNvPr id="30739" name="Picture 22" descr="CFAPSR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4" y="2149"/>
                <a:ext cx="832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35" name="Group 36"/>
            <p:cNvGrpSpPr>
              <a:grpSpLocks/>
            </p:cNvGrpSpPr>
            <p:nvPr/>
          </p:nvGrpSpPr>
          <p:grpSpPr bwMode="auto">
            <a:xfrm>
              <a:off x="3204" y="2080"/>
              <a:ext cx="1311" cy="915"/>
              <a:chOff x="3113" y="2634"/>
              <a:chExt cx="1311" cy="915"/>
            </a:xfrm>
          </p:grpSpPr>
          <p:sp>
            <p:nvSpPr>
              <p:cNvPr id="30736" name="Oval 6"/>
              <p:cNvSpPr>
                <a:spLocks noChangeArrowheads="1"/>
              </p:cNvSpPr>
              <p:nvPr/>
            </p:nvSpPr>
            <p:spPr bwMode="auto">
              <a:xfrm>
                <a:off x="3113" y="2634"/>
                <a:ext cx="1311" cy="91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pic>
            <p:nvPicPr>
              <p:cNvPr id="30737" name="Picture 21" descr="SAMU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76" y="2781"/>
                <a:ext cx="793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6516688" y="6034088"/>
            <a:ext cx="19764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C000"/>
                </a:solidFill>
                <a:latin typeface="Arial Black" pitchFamily="34" charset="0"/>
              </a:rPr>
              <a:t>Soins</a:t>
            </a:r>
          </a:p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FFC000"/>
                </a:solidFill>
                <a:latin typeface="Arial Black" pitchFamily="34" charset="0"/>
              </a:rPr>
              <a:t>hospitaliers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988" y="5283200"/>
            <a:ext cx="4465637" cy="1200150"/>
          </a:xfrm>
          <a:prstGeom prst="rect">
            <a:avLst/>
          </a:prstGeom>
          <a:solidFill>
            <a:srgbClr val="1B955B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Intervention du SST limitée dans le temps, dans les moyens, et dans l’espace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48680"/>
            <a:ext cx="14756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Rappel du cadre juridique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 autoUpdateAnimBg="0"/>
      <p:bldP spid="89112" grpId="0" autoUpdateAnimBg="0"/>
      <p:bldP spid="89115" grpId="0" autoUpdateAnimBg="0"/>
      <p:bldP spid="89116" grpId="0" autoUpdateAnimBg="0"/>
      <p:bldP spid="89117" grpId="0" autoUpdateAnimBg="0"/>
      <p:bldP spid="89128" grpId="0" autoUpdateAnimBg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 rot="20862840">
            <a:off x="3089275" y="2152650"/>
            <a:ext cx="3983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Epreuve 2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836712"/>
            <a:ext cx="83884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Rappel pour: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3350" y="115888"/>
            <a:ext cx="7740650" cy="1162050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Etre capable d’appréhender les notions de base en matière de prévention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3350" y="1412875"/>
            <a:ext cx="7740650" cy="1728788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solidFill>
                  <a:srgbClr val="FFFF00"/>
                </a:solidFill>
              </a:rPr>
              <a:t>A partir de la situation d’accident de travail précédemment simulée, explicite le mécanisme d’apparition du dommage rencontré.</a:t>
            </a:r>
          </a:p>
        </p:txBody>
      </p:sp>
      <p:sp>
        <p:nvSpPr>
          <p:cNvPr id="18" name="Rectangle 17"/>
          <p:cNvSpPr/>
          <p:nvPr/>
        </p:nvSpPr>
        <p:spPr>
          <a:xfrm rot="21017912">
            <a:off x="1619672" y="3176218"/>
            <a:ext cx="4934364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rocessus</a:t>
            </a:r>
          </a:p>
          <a:p>
            <a:pPr>
              <a:defRPr/>
            </a:pPr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pparition du</a:t>
            </a:r>
          </a:p>
          <a:p>
            <a:pPr>
              <a:defRPr/>
            </a:pPr>
            <a:r>
              <a:rPr lang="fr-F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ommage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5815013" y="1557338"/>
            <a:ext cx="2636837" cy="1984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755650" y="2700338"/>
            <a:ext cx="4954588" cy="1754187"/>
          </a:xfrm>
          <a:prstGeom prst="ellipse">
            <a:avLst/>
          </a:prstGeom>
          <a:solidFill>
            <a:srgbClr val="FF9999">
              <a:alpha val="50195"/>
            </a:srgbClr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386138" y="2747963"/>
            <a:ext cx="4953000" cy="17526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368675" y="2879725"/>
            <a:ext cx="2333625" cy="1520825"/>
          </a:xfrm>
          <a:custGeom>
            <a:avLst/>
            <a:gdLst>
              <a:gd name="T0" fmla="*/ 727 w 1614"/>
              <a:gd name="T1" fmla="*/ 0 h 1104"/>
              <a:gd name="T2" fmla="*/ 866 w 1614"/>
              <a:gd name="T3" fmla="*/ 45 h 1104"/>
              <a:gd name="T4" fmla="*/ 1046 w 1614"/>
              <a:gd name="T5" fmla="*/ 108 h 1104"/>
              <a:gd name="T6" fmla="*/ 1195 w 1614"/>
              <a:gd name="T7" fmla="*/ 190 h 1104"/>
              <a:gd name="T8" fmla="*/ 1284 w 1614"/>
              <a:gd name="T9" fmla="*/ 276 h 1104"/>
              <a:gd name="T10" fmla="*/ 1339 w 1614"/>
              <a:gd name="T11" fmla="*/ 362 h 1104"/>
              <a:gd name="T12" fmla="*/ 1334 w 1614"/>
              <a:gd name="T13" fmla="*/ 424 h 1104"/>
              <a:gd name="T14" fmla="*/ 1314 w 1614"/>
              <a:gd name="T15" fmla="*/ 493 h 1104"/>
              <a:gd name="T16" fmla="*/ 1240 w 1614"/>
              <a:gd name="T17" fmla="*/ 596 h 1104"/>
              <a:gd name="T18" fmla="*/ 1105 w 1614"/>
              <a:gd name="T19" fmla="*/ 678 h 1104"/>
              <a:gd name="T20" fmla="*/ 925 w 1614"/>
              <a:gd name="T21" fmla="*/ 759 h 1104"/>
              <a:gd name="T22" fmla="*/ 647 w 1614"/>
              <a:gd name="T23" fmla="*/ 831 h 1104"/>
              <a:gd name="T24" fmla="*/ 247 w 1614"/>
              <a:gd name="T25" fmla="*/ 688 h 1104"/>
              <a:gd name="T26" fmla="*/ 50 w 1614"/>
              <a:gd name="T27" fmla="*/ 542 h 1104"/>
              <a:gd name="T28" fmla="*/ 0 w 1614"/>
              <a:gd name="T29" fmla="*/ 424 h 1104"/>
              <a:gd name="T30" fmla="*/ 25 w 1614"/>
              <a:gd name="T31" fmla="*/ 303 h 1104"/>
              <a:gd name="T32" fmla="*/ 144 w 1614"/>
              <a:gd name="T33" fmla="*/ 185 h 1104"/>
              <a:gd name="T34" fmla="*/ 408 w 1614"/>
              <a:gd name="T35" fmla="*/ 72 h 1104"/>
              <a:gd name="T36" fmla="*/ 607 w 1614"/>
              <a:gd name="T37" fmla="*/ 0 h 1104"/>
              <a:gd name="T38" fmla="*/ 727 w 1614"/>
              <a:gd name="T39" fmla="*/ 0 h 1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14"/>
              <a:gd name="T61" fmla="*/ 0 h 1104"/>
              <a:gd name="T62" fmla="*/ 1614 w 1614"/>
              <a:gd name="T63" fmla="*/ 1104 h 11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3038475" y="2417763"/>
            <a:ext cx="1111250" cy="7921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783349">
            <a:off x="3914775" y="4446588"/>
            <a:ext cx="1152525" cy="266700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2 w 21600"/>
              <a:gd name="T13" fmla="*/ 5400 h 21600"/>
              <a:gd name="T14" fmla="*/ 18893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287838" y="3276600"/>
            <a:ext cx="833437" cy="528638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911725" y="2417763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733800" y="5300663"/>
            <a:ext cx="1733550" cy="4318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</a:rPr>
              <a:t>Dommage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87375" y="1412875"/>
            <a:ext cx="2751138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</a:rPr>
              <a:t>Situation dangereuse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62100" y="3357563"/>
            <a:ext cx="1408113" cy="42545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</a:rPr>
              <a:t>Danger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815013" y="1484313"/>
            <a:ext cx="2954337" cy="792162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</a:rPr>
              <a:t>Evènement déclenchant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940425" y="3284538"/>
            <a:ext cx="1727200" cy="427037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>
                    <a:lumMod val="95000"/>
                  </a:schemeClr>
                </a:solidFill>
              </a:rPr>
              <a:t>Personne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63079"/>
            <a:ext cx="10506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P.A.D.</a:t>
            </a:r>
            <a:endParaRPr lang="fr-FR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1146196">
            <a:off x="1348416" y="780574"/>
            <a:ext cx="68528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 peut compléter?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17912">
            <a:off x="1382936" y="1806048"/>
            <a:ext cx="741733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valider la C6, il faudra faire cette analyse de votre situation d’accident oralement!</a:t>
            </a:r>
            <a:endParaRPr lang="fr-FR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3079"/>
            <a:ext cx="10506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P.A.D.</a:t>
            </a:r>
            <a:endParaRPr lang="fr-FR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9863" y="0"/>
            <a:ext cx="7740650" cy="1123950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Etre capable de supprimer ou réduire les situations dangereuses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9863" y="1174750"/>
            <a:ext cx="7716837" cy="1174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A partir de la situation d’accident de travail précédemment simulée, énonce ce qui aurait pu être fait pour éviter l’accident.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39863" y="2493963"/>
            <a:ext cx="7716837" cy="1079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fr-FR" sz="2400" b="1" dirty="0">
                <a:solidFill>
                  <a:srgbClr val="FFFF00"/>
                </a:solidFill>
              </a:rPr>
              <a:t>Sait formuler que cette action relève d’une action de prévention</a:t>
            </a:r>
          </a:p>
        </p:txBody>
      </p:sp>
      <p:pic>
        <p:nvPicPr>
          <p:cNvPr id="17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179388" y="908050"/>
            <a:ext cx="8683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106" y="2621619"/>
            <a:ext cx="83884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forces en présence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 8" descr="logo_sans_fond.png">
            <a:extLst>
              <a:ext uri="{FF2B5EF4-FFF2-40B4-BE49-F238E27FC236}">
                <a16:creationId xmlns:a16="http://schemas.microsoft.com/office/drawing/2014/main" id="{11A369D5-684F-4555-8125-8E0D7F68F2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97152"/>
            <a:ext cx="1678095" cy="167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495413-C776-4B15-9709-2B2BC68D1E0D}"/>
              </a:ext>
            </a:extLst>
          </p:cNvPr>
          <p:cNvSpPr/>
          <p:nvPr/>
        </p:nvSpPr>
        <p:spPr>
          <a:xfrm>
            <a:off x="1724486" y="0"/>
            <a:ext cx="6276013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aintien et</a:t>
            </a:r>
          </a:p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ctualisation des </a:t>
            </a:r>
          </a:p>
          <a:p>
            <a:pPr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onnaissances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C73C19-CB0B-4185-ACD3-ECE411DA60A0}"/>
              </a:ext>
            </a:extLst>
          </p:cNvPr>
          <p:cNvSpPr txBox="1"/>
          <p:nvPr/>
        </p:nvSpPr>
        <p:spPr>
          <a:xfrm>
            <a:off x="467544" y="3589562"/>
            <a:ext cx="4824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4400" dirty="0">
                <a:latin typeface="Bookman Old Style" panose="020506040505050202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9810989-D909-409C-BD53-B27786674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470025"/>
          </a:xfrm>
        </p:spPr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6" name="Picture 2" descr="Jouer Avec Le Feu Dans La Cuisine. Quel Alcool Choisir ?">
            <a:extLst>
              <a:ext uri="{FF2B5EF4-FFF2-40B4-BE49-F238E27FC236}">
                <a16:creationId xmlns:a16="http://schemas.microsoft.com/office/drawing/2014/main" id="{F7B3BB81-DA89-4EFF-B53B-F6E5924A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0800"/>
            <a:ext cx="8093058" cy="40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5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E566D4-0D99-46CF-B180-AD99D9C871D7}"/>
              </a:ext>
            </a:extLst>
          </p:cNvPr>
          <p:cNvSpPr txBox="1"/>
          <p:nvPr/>
        </p:nvSpPr>
        <p:spPr>
          <a:xfrm>
            <a:off x="821941" y="2293551"/>
            <a:ext cx="316835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000" b="1" dirty="0"/>
              <a:t>Opérateur</a:t>
            </a:r>
          </a:p>
          <a:p>
            <a:endParaRPr lang="fr-FR" sz="3000" dirty="0">
              <a:latin typeface="Calibri" panose="020F0502020204030204" pitchFamily="34" charset="0"/>
            </a:endParaRPr>
          </a:p>
          <a:p>
            <a:pPr algn="ctr"/>
            <a:r>
              <a:rPr lang="fr-FR" sz="3000" dirty="0">
                <a:latin typeface="Calibri" panose="020F0502020204030204" pitchFamily="34" charset="0"/>
              </a:rPr>
              <a:t>C’est la personne qui est exposée au danger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441B6-54EE-483B-8388-6B1213EFBADC}"/>
              </a:ext>
            </a:extLst>
          </p:cNvPr>
          <p:cNvSpPr/>
          <p:nvPr/>
        </p:nvSpPr>
        <p:spPr>
          <a:xfrm>
            <a:off x="4191727" y="4290251"/>
            <a:ext cx="4952273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Exemple : Un cuisinier en action devant son piano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990293" y="502118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pic>
        <p:nvPicPr>
          <p:cNvPr id="10" name="Picture 2" descr="Jouer Avec Le Feu Dans La Cuisine. Quel Alcool Choisir ?">
            <a:extLst>
              <a:ext uri="{FF2B5EF4-FFF2-40B4-BE49-F238E27FC236}">
                <a16:creationId xmlns:a16="http://schemas.microsoft.com/office/drawing/2014/main" id="{9A0B56FE-099E-4B9A-AFD9-CC2BEBAA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71" y="1340768"/>
            <a:ext cx="4689629" cy="23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7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990293" y="502118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pic>
        <p:nvPicPr>
          <p:cNvPr id="10" name="Picture 2" descr="Jouer Avec Le Feu Dans La Cuisine. Quel Alcool Choisir ?">
            <a:extLst>
              <a:ext uri="{FF2B5EF4-FFF2-40B4-BE49-F238E27FC236}">
                <a16:creationId xmlns:a16="http://schemas.microsoft.com/office/drawing/2014/main" id="{9A0B56FE-099E-4B9A-AFD9-CC2BEBAA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71" y="1357912"/>
            <a:ext cx="4689629" cy="23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CBB1B4B-4CDA-4F45-A9BE-1EE03A9C0B3F}"/>
              </a:ext>
            </a:extLst>
          </p:cNvPr>
          <p:cNvSpPr txBox="1"/>
          <p:nvPr/>
        </p:nvSpPr>
        <p:spPr>
          <a:xfrm>
            <a:off x="971600" y="2268800"/>
            <a:ext cx="3187405" cy="312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 b="1" dirty="0"/>
              <a:t>Situation dangereuse</a:t>
            </a:r>
          </a:p>
          <a:p>
            <a:endParaRPr lang="fr-FR" sz="825" dirty="0">
              <a:latin typeface="Calibri" panose="020F0502020204030204" pitchFamily="34" charset="0"/>
            </a:endParaRPr>
          </a:p>
          <a:p>
            <a:r>
              <a:rPr lang="fr-FR" sz="2700" dirty="0">
                <a:latin typeface="Calibri" panose="020F0502020204030204" pitchFamily="34" charset="0"/>
              </a:rPr>
              <a:t>C’est toute situation dans laquelle une personne est soumise à un ou plusieurs dangers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AB9F2-3FCA-416F-BE94-CCDA0A6DC28C}"/>
              </a:ext>
            </a:extLst>
          </p:cNvPr>
          <p:cNvSpPr/>
          <p:nvPr/>
        </p:nvSpPr>
        <p:spPr>
          <a:xfrm>
            <a:off x="4127471" y="3952255"/>
            <a:ext cx="4484325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Exemple : Cuisinier en présence de deux dangers</a:t>
            </a:r>
          </a:p>
          <a:p>
            <a:pPr marL="685800" lvl="1" indent="-342900">
              <a:buFontTx/>
              <a:buChar char="-"/>
            </a:pPr>
            <a:r>
              <a:rPr lang="fr-FR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Danger thermique.</a:t>
            </a:r>
          </a:p>
          <a:p>
            <a:pPr marL="685800" lvl="1" indent="-342900">
              <a:buFontTx/>
              <a:buChar char="-"/>
            </a:pPr>
            <a:r>
              <a:rPr lang="fr-FR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Port de charges répétées.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5250AAAD-3DD4-4A79-BFD2-0F22C9BDE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86FF5-465B-42B5-967E-4679C1164ACF}"/>
              </a:ext>
            </a:extLst>
          </p:cNvPr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990293" y="502118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pic>
        <p:nvPicPr>
          <p:cNvPr id="10" name="Picture 2" descr="Jouer Avec Le Feu Dans La Cuisine. Quel Alcool Choisir ?">
            <a:extLst>
              <a:ext uri="{FF2B5EF4-FFF2-40B4-BE49-F238E27FC236}">
                <a16:creationId xmlns:a16="http://schemas.microsoft.com/office/drawing/2014/main" id="{9A0B56FE-099E-4B9A-AFD9-CC2BEBAA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71" y="1357912"/>
            <a:ext cx="4689629" cy="23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FAB9F2-3FCA-416F-BE94-CCDA0A6DC28C}"/>
              </a:ext>
            </a:extLst>
          </p:cNvPr>
          <p:cNvSpPr/>
          <p:nvPr/>
        </p:nvSpPr>
        <p:spPr>
          <a:xfrm>
            <a:off x="4127471" y="3952255"/>
            <a:ext cx="4689629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fr-F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Exemples :</a:t>
            </a:r>
          </a:p>
          <a:p>
            <a:pPr marL="685800" lvl="1" indent="-342900">
              <a:buFontTx/>
              <a:buChar char="-"/>
            </a:pPr>
            <a:r>
              <a:rPr lang="fr-FR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poêle lui glisse des mains.</a:t>
            </a:r>
          </a:p>
          <a:p>
            <a:pPr marL="685800" lvl="1" indent="-342900">
              <a:buFontTx/>
              <a:buChar char="-"/>
            </a:pPr>
            <a:r>
              <a:rPr lang="fr-FR" sz="2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Trop de répétitions du geste.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C7EC6C-D68D-44B6-AD1D-BE6E2B62D0F2}"/>
              </a:ext>
            </a:extLst>
          </p:cNvPr>
          <p:cNvSpPr txBox="1"/>
          <p:nvPr/>
        </p:nvSpPr>
        <p:spPr>
          <a:xfrm>
            <a:off x="1286585" y="2390330"/>
            <a:ext cx="2703708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 b="1" dirty="0"/>
              <a:t>Évènement déclencheur</a:t>
            </a:r>
          </a:p>
          <a:p>
            <a:endParaRPr lang="fr-FR" sz="900" dirty="0">
              <a:latin typeface="Calibri" panose="020F0502020204030204" pitchFamily="34" charset="0"/>
            </a:endParaRPr>
          </a:p>
          <a:p>
            <a:r>
              <a:rPr lang="fr-FR" sz="2700" dirty="0">
                <a:latin typeface="Calibri" panose="020F0502020204030204" pitchFamily="34" charset="0"/>
              </a:rPr>
              <a:t>C’est l’évènement susceptible de causer un dommage</a:t>
            </a: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7D30E2F7-1C57-4DE4-BFDC-D4199F7A0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A7904-27F8-4F5D-90B6-41E1A3254FC3}"/>
              </a:ext>
            </a:extLst>
          </p:cNvPr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215852" y="116632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E5DBFC-B6AC-4F55-ABE0-E40BA46E0E16}"/>
              </a:ext>
            </a:extLst>
          </p:cNvPr>
          <p:cNvSpPr txBox="1"/>
          <p:nvPr/>
        </p:nvSpPr>
        <p:spPr>
          <a:xfrm>
            <a:off x="1206068" y="2372027"/>
            <a:ext cx="39773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000" b="1" dirty="0"/>
              <a:t>Dommage</a:t>
            </a:r>
          </a:p>
          <a:p>
            <a:endParaRPr lang="fr-FR" sz="3000" dirty="0">
              <a:latin typeface="Calibri" panose="020F0502020204030204" pitchFamily="34" charset="0"/>
            </a:endParaRPr>
          </a:p>
          <a:p>
            <a:r>
              <a:rPr lang="fr-FR" sz="3000" b="1" dirty="0">
                <a:latin typeface="Calibri" panose="020F0502020204030204" pitchFamily="34" charset="0"/>
              </a:rPr>
              <a:t>C’est la lésion </a:t>
            </a:r>
            <a:r>
              <a:rPr lang="fr-FR" sz="2700" b="1" i="1" dirty="0">
                <a:latin typeface="Calibri" panose="020F0502020204030204" pitchFamily="34" charset="0"/>
              </a:rPr>
              <a:t>(Accident du travail)</a:t>
            </a:r>
            <a:r>
              <a:rPr lang="fr-FR" sz="3000" b="1" dirty="0">
                <a:latin typeface="Calibri" panose="020F0502020204030204" pitchFamily="34" charset="0"/>
              </a:rPr>
              <a:t> </a:t>
            </a:r>
            <a:r>
              <a:rPr lang="fr-FR" sz="3000" dirty="0">
                <a:latin typeface="Calibri" panose="020F0502020204030204" pitchFamily="34" charset="0"/>
              </a:rPr>
              <a:t>ou l’atteinte à la santé </a:t>
            </a:r>
            <a:r>
              <a:rPr lang="fr-FR" sz="2700" i="1" dirty="0">
                <a:latin typeface="Calibri" panose="020F0502020204030204" pitchFamily="34" charset="0"/>
              </a:rPr>
              <a:t>(maladie professionnelle)</a:t>
            </a:r>
            <a:r>
              <a:rPr lang="fr-FR" sz="30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623B38-352D-4782-A503-899CEBCED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85" y="-243408"/>
            <a:ext cx="3542715" cy="2657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0A99F3-3FE1-4FCA-81E3-E3474E561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5" y="2249488"/>
            <a:ext cx="3542715" cy="26570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7AA677E-569C-4FF3-9CF5-6A5255D49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5" y="4625752"/>
            <a:ext cx="3516895" cy="26376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E2B7A0-EFB8-4A18-A573-C8ACC28647CC}"/>
              </a:ext>
            </a:extLst>
          </p:cNvPr>
          <p:cNvSpPr/>
          <p:nvPr/>
        </p:nvSpPr>
        <p:spPr>
          <a:xfrm>
            <a:off x="1626793" y="5234349"/>
            <a:ext cx="37802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Brulure = </a:t>
            </a:r>
          </a:p>
          <a:p>
            <a:pPr algn="ctr"/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accident du travail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A9E1331A-CBDB-4113-8407-2FC4D966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9A9B21-D5E7-4C55-8F23-2B40347B55FE}"/>
              </a:ext>
            </a:extLst>
          </p:cNvPr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1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215852" y="116632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E5DBFC-B6AC-4F55-ABE0-E40BA46E0E16}"/>
              </a:ext>
            </a:extLst>
          </p:cNvPr>
          <p:cNvSpPr txBox="1"/>
          <p:nvPr/>
        </p:nvSpPr>
        <p:spPr>
          <a:xfrm>
            <a:off x="1206068" y="2372027"/>
            <a:ext cx="3537062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000" b="1" dirty="0"/>
              <a:t>Dommage</a:t>
            </a:r>
            <a:endParaRPr lang="fr-FR" sz="3000" dirty="0">
              <a:latin typeface="Calibri" panose="020F0502020204030204" pitchFamily="34" charset="0"/>
            </a:endParaRPr>
          </a:p>
          <a:p>
            <a:r>
              <a:rPr lang="fr-FR" sz="3000" dirty="0">
                <a:latin typeface="Calibri" panose="020F0502020204030204" pitchFamily="34" charset="0"/>
              </a:rPr>
              <a:t>C’est la lésion </a:t>
            </a:r>
            <a:r>
              <a:rPr lang="fr-FR" sz="2700" i="1" dirty="0">
                <a:latin typeface="Calibri" panose="020F0502020204030204" pitchFamily="34" charset="0"/>
              </a:rPr>
              <a:t>(Accident du travail)</a:t>
            </a:r>
            <a:r>
              <a:rPr lang="fr-FR" sz="3000" dirty="0">
                <a:latin typeface="Calibri" panose="020F0502020204030204" pitchFamily="34" charset="0"/>
              </a:rPr>
              <a:t> ou </a:t>
            </a:r>
            <a:r>
              <a:rPr lang="fr-FR" sz="3000" b="1" dirty="0">
                <a:latin typeface="Calibri" panose="020F0502020204030204" pitchFamily="34" charset="0"/>
              </a:rPr>
              <a:t>l’atteinte à la santé </a:t>
            </a:r>
            <a:r>
              <a:rPr lang="fr-FR" sz="2700" b="1" i="1" dirty="0">
                <a:latin typeface="Calibri" panose="020F0502020204030204" pitchFamily="34" charset="0"/>
              </a:rPr>
              <a:t>(maladie professionnelle)</a:t>
            </a:r>
            <a:r>
              <a:rPr lang="fr-FR" sz="30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2B7A0-EFB8-4A18-A573-C8ACC28647CC}"/>
              </a:ext>
            </a:extLst>
          </p:cNvPr>
          <p:cNvSpPr/>
          <p:nvPr/>
        </p:nvSpPr>
        <p:spPr>
          <a:xfrm>
            <a:off x="1269114" y="5347795"/>
            <a:ext cx="35370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A.T. = Tendinite</a:t>
            </a:r>
          </a:p>
          <a:p>
            <a:pPr algn="ctr"/>
            <a:r>
              <a:rPr lang="fr-FR" sz="2800" b="1" i="1" dirty="0"/>
              <a:t>épicondylite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C998F7-69AD-4FF6-9BF0-ADA0206F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0" y="1196752"/>
            <a:ext cx="4353109" cy="5256584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CBEB3E94-F66A-4C02-8934-D28124B9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4679B-14CC-4A5D-8E7F-6BE44CF86EAC}"/>
              </a:ext>
            </a:extLst>
          </p:cNvPr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 4" descr="ACTEUR_PREVEN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012" y="260648"/>
            <a:ext cx="797088" cy="7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FB62D92-123F-43E0-87DB-20B902A1D182}"/>
              </a:ext>
            </a:extLst>
          </p:cNvPr>
          <p:cNvSpPr txBox="1"/>
          <p:nvPr/>
        </p:nvSpPr>
        <p:spPr>
          <a:xfrm>
            <a:off x="3215852" y="116632"/>
            <a:ext cx="116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P.A.D.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86F406-1785-43D0-8AB1-5A275C5D2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1" t="44105" b="21462"/>
          <a:stretch/>
        </p:blipFill>
        <p:spPr>
          <a:xfrm>
            <a:off x="0" y="4177283"/>
            <a:ext cx="6311636" cy="26807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A8F453-FBEF-4B88-BA63-9A9182B6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56" y="114039"/>
            <a:ext cx="4828636" cy="4251065"/>
          </a:xfrm>
          <a:prstGeom prst="rect">
            <a:avLst/>
          </a:prstGeom>
        </p:spPr>
      </p:pic>
      <p:pic>
        <p:nvPicPr>
          <p:cNvPr id="15" name="Picture 2" descr="Jouer Avec Le Feu Dans La Cuisine. Quel Alcool Choisir ?">
            <a:extLst>
              <a:ext uri="{FF2B5EF4-FFF2-40B4-BE49-F238E27FC236}">
                <a16:creationId xmlns:a16="http://schemas.microsoft.com/office/drawing/2014/main" id="{CB4101D2-99D2-41ED-9671-8E61128A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4122"/>
            <a:ext cx="4106323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7FEC6103-9D70-40E8-AF54-334B0368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27384"/>
            <a:ext cx="24980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i="1" dirty="0"/>
              <a:t>Être acteur de la prévention des risques professionnels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209BA-FB52-4CFA-8A74-D7EF08EC51D7}"/>
              </a:ext>
            </a:extLst>
          </p:cNvPr>
          <p:cNvSpPr/>
          <p:nvPr/>
        </p:nvSpPr>
        <p:spPr>
          <a:xfrm>
            <a:off x="539552" y="1231668"/>
            <a:ext cx="24980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500" dirty="0"/>
              <a:t>Repérer les dangers dans une situation de travail</a:t>
            </a:r>
            <a:endParaRPr lang="fr-FR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utoShape 5"/>
          <p:cNvSpPr>
            <a:spLocks noChangeArrowheads="1"/>
          </p:cNvSpPr>
          <p:nvPr/>
        </p:nvSpPr>
        <p:spPr bwMode="auto">
          <a:xfrm rot="10800000">
            <a:off x="1576388" y="791170"/>
            <a:ext cx="685800" cy="5518150"/>
          </a:xfrm>
          <a:prstGeom prst="downArrow">
            <a:avLst>
              <a:gd name="adj1" fmla="val 55954"/>
              <a:gd name="adj2" fmla="val 78824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2" name="Groupe 27"/>
          <p:cNvGrpSpPr>
            <a:grpSpLocks/>
          </p:cNvGrpSpPr>
          <p:nvPr/>
        </p:nvGrpSpPr>
        <p:grpSpPr bwMode="auto">
          <a:xfrm>
            <a:off x="1239838" y="2735858"/>
            <a:ext cx="7842250" cy="711200"/>
            <a:chOff x="119742" y="3198270"/>
            <a:chExt cx="7842650" cy="711629"/>
          </a:xfrm>
        </p:grpSpPr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119742" y="3250689"/>
              <a:ext cx="1524078" cy="65921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Protection</a:t>
              </a:r>
            </a:p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Collective</a:t>
              </a:r>
            </a:p>
          </p:txBody>
        </p:sp>
        <p:sp>
          <p:nvSpPr>
            <p:cNvPr id="41999" name="Text Box 7"/>
            <p:cNvSpPr txBox="1">
              <a:spLocks noChangeArrowheads="1"/>
            </p:cNvSpPr>
            <p:nvPr/>
          </p:nvSpPr>
          <p:spPr bwMode="auto">
            <a:xfrm>
              <a:off x="2000250" y="3198270"/>
              <a:ext cx="59621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i="1" dirty="0"/>
                <a:t>On interpose un élément qui protège tous les utilisateurs</a:t>
              </a:r>
            </a:p>
          </p:txBody>
        </p:sp>
      </p:grpSp>
      <p:grpSp>
        <p:nvGrpSpPr>
          <p:cNvPr id="3" name="Groupe 28"/>
          <p:cNvGrpSpPr>
            <a:grpSpLocks/>
          </p:cNvGrpSpPr>
          <p:nvPr/>
        </p:nvGrpSpPr>
        <p:grpSpPr bwMode="auto">
          <a:xfrm>
            <a:off x="1239838" y="3815358"/>
            <a:ext cx="7337425" cy="714375"/>
            <a:chOff x="119742" y="4319533"/>
            <a:chExt cx="7338448" cy="713974"/>
          </a:xfrm>
        </p:grpSpPr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119742" y="4373478"/>
              <a:ext cx="1524212" cy="66002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Protection</a:t>
              </a:r>
            </a:p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individuelle</a:t>
              </a:r>
            </a:p>
          </p:txBody>
        </p:sp>
        <p:sp>
          <p:nvSpPr>
            <p:cNvPr id="41997" name="Text Box 7"/>
            <p:cNvSpPr txBox="1">
              <a:spLocks noChangeArrowheads="1"/>
            </p:cNvSpPr>
            <p:nvPr/>
          </p:nvSpPr>
          <p:spPr bwMode="auto">
            <a:xfrm>
              <a:off x="2000250" y="4319533"/>
              <a:ext cx="54579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i="1" dirty="0"/>
                <a:t>On interpose un élément qui protège un utilisateur</a:t>
              </a:r>
            </a:p>
          </p:txBody>
        </p:sp>
      </p:grpSp>
      <p:grpSp>
        <p:nvGrpSpPr>
          <p:cNvPr id="4" name="Groupe 26"/>
          <p:cNvGrpSpPr>
            <a:grpSpLocks/>
          </p:cNvGrpSpPr>
          <p:nvPr/>
        </p:nvGrpSpPr>
        <p:grpSpPr bwMode="auto">
          <a:xfrm>
            <a:off x="1239838" y="1705570"/>
            <a:ext cx="7653337" cy="658813"/>
            <a:chOff x="119742" y="3705174"/>
            <a:chExt cx="7653240" cy="659946"/>
          </a:xfrm>
        </p:grpSpPr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119742" y="3705174"/>
              <a:ext cx="1523981" cy="659946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Prévention</a:t>
              </a:r>
            </a:p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intrinsèque</a:t>
              </a:r>
            </a:p>
          </p:txBody>
        </p:sp>
        <p:sp>
          <p:nvSpPr>
            <p:cNvPr id="41995" name="Text Box 7"/>
            <p:cNvSpPr txBox="1">
              <a:spLocks noChangeArrowheads="1"/>
            </p:cNvSpPr>
            <p:nvPr/>
          </p:nvSpPr>
          <p:spPr bwMode="auto">
            <a:xfrm>
              <a:off x="2000249" y="3850481"/>
              <a:ext cx="57727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i="1" dirty="0"/>
                <a:t>On supprime la source du problème</a:t>
              </a:r>
            </a:p>
          </p:txBody>
        </p:sp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1239838" y="4952008"/>
            <a:ext cx="6572250" cy="660400"/>
            <a:chOff x="119742" y="5466669"/>
            <a:chExt cx="6573121" cy="659946"/>
          </a:xfrm>
        </p:grpSpPr>
        <p:sp>
          <p:nvSpPr>
            <p:cNvPr id="150" name="Text Box 6"/>
            <p:cNvSpPr txBox="1">
              <a:spLocks noChangeArrowheads="1"/>
            </p:cNvSpPr>
            <p:nvPr/>
          </p:nvSpPr>
          <p:spPr bwMode="auto">
            <a:xfrm>
              <a:off x="119742" y="5466669"/>
              <a:ext cx="1524202" cy="65994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Information</a:t>
              </a:r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2000250" y="5482304"/>
              <a:ext cx="46926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i="1" dirty="0"/>
                <a:t>On avertit l’utilisateur du problème</a:t>
              </a:r>
            </a:p>
          </p:txBody>
        </p:sp>
      </p:grpSp>
      <p:pic>
        <p:nvPicPr>
          <p:cNvPr id="41991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F4DE13-9190-4625-89BC-C334928125BD}"/>
              </a:ext>
            </a:extLst>
          </p:cNvPr>
          <p:cNvSpPr/>
          <p:nvPr/>
        </p:nvSpPr>
        <p:spPr>
          <a:xfrm>
            <a:off x="2915816" y="76025"/>
            <a:ext cx="6166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Proposer des solutions d’amélioration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982663"/>
            <a:ext cx="1717675" cy="58753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228600"/>
            <a:ext cx="7186613" cy="565150"/>
          </a:xfrm>
          <a:solidFill>
            <a:srgbClr val="1B955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Situation de travail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10800000">
            <a:off x="425450" y="1111250"/>
            <a:ext cx="685800" cy="5518150"/>
          </a:xfrm>
          <a:prstGeom prst="downArrow">
            <a:avLst>
              <a:gd name="adj1" fmla="val 55954"/>
              <a:gd name="adj2" fmla="val 78824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7313" y="5272088"/>
            <a:ext cx="1524000" cy="660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627784" y="3198018"/>
            <a:ext cx="583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Mettre une affiche précisant le danger</a:t>
            </a:r>
          </a:p>
        </p:txBody>
      </p:sp>
      <p:pic>
        <p:nvPicPr>
          <p:cNvPr id="10" name="Picture 2" descr="Jouer Avec Le Feu Dans La Cuisine. Quel Alcool Choisir ?">
            <a:extLst>
              <a:ext uri="{FF2B5EF4-FFF2-40B4-BE49-F238E27FC236}">
                <a16:creationId xmlns:a16="http://schemas.microsoft.com/office/drawing/2014/main" id="{334E6D96-D578-44D5-BA66-652B0249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8" y="959631"/>
            <a:ext cx="4106323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F8471A2-A5D3-4482-9737-5357CE4D73FE}"/>
              </a:ext>
            </a:extLst>
          </p:cNvPr>
          <p:cNvCxnSpPr/>
          <p:nvPr/>
        </p:nvCxnSpPr>
        <p:spPr>
          <a:xfrm>
            <a:off x="5544021" y="3920331"/>
            <a:ext cx="11357" cy="214391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6A96A90-274F-4211-8FBA-4B1FD2206E75}"/>
              </a:ext>
            </a:extLst>
          </p:cNvPr>
          <p:cNvSpPr/>
          <p:nvPr/>
        </p:nvSpPr>
        <p:spPr>
          <a:xfrm>
            <a:off x="2957482" y="3654340"/>
            <a:ext cx="51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AT                MP</a:t>
            </a:r>
          </a:p>
        </p:txBody>
      </p:sp>
      <p:pic>
        <p:nvPicPr>
          <p:cNvPr id="1026" name="Picture 2" descr="10X14 ATTENTION CHAUD ALUMINUM - Protection incendie CFS">
            <a:extLst>
              <a:ext uri="{FF2B5EF4-FFF2-40B4-BE49-F238E27FC236}">
                <a16:creationId xmlns:a16="http://schemas.microsoft.com/office/drawing/2014/main" id="{BE2191E6-34AC-4565-9807-BD226FD59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1801"/>
          <a:stretch/>
        </p:blipFill>
        <p:spPr bwMode="auto">
          <a:xfrm>
            <a:off x="2742730" y="4649777"/>
            <a:ext cx="17145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NEAU ATTENTION AU LEVER DE CHARGE (C1236)">
            <a:extLst>
              <a:ext uri="{FF2B5EF4-FFF2-40B4-BE49-F238E27FC236}">
                <a16:creationId xmlns:a16="http://schemas.microsoft.com/office/drawing/2014/main" id="{94A34095-1651-430A-88BC-8CFF3B4B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28" y="4441643"/>
            <a:ext cx="1660889" cy="16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982663"/>
            <a:ext cx="1717675" cy="58753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10800000">
            <a:off x="425450" y="1111250"/>
            <a:ext cx="685800" cy="5518150"/>
          </a:xfrm>
          <a:prstGeom prst="downArrow">
            <a:avLst>
              <a:gd name="adj1" fmla="val 55954"/>
              <a:gd name="adj2" fmla="val 78824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7313" y="4189413"/>
            <a:ext cx="1524000" cy="660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Protection</a:t>
            </a: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individuelle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380B25F-B993-4558-BE2E-8EB1834E3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228600"/>
            <a:ext cx="7186613" cy="565150"/>
          </a:xfrm>
          <a:solidFill>
            <a:srgbClr val="1B955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Situation de travail</a:t>
            </a:r>
          </a:p>
        </p:txBody>
      </p:sp>
      <p:pic>
        <p:nvPicPr>
          <p:cNvPr id="13" name="Picture 2" descr="Jouer Avec Le Feu Dans La Cuisine. Quel Alcool Choisir ?">
            <a:extLst>
              <a:ext uri="{FF2B5EF4-FFF2-40B4-BE49-F238E27FC236}">
                <a16:creationId xmlns:a16="http://schemas.microsoft.com/office/drawing/2014/main" id="{5C5266F7-9769-48E1-8F21-304BCEFD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8" y="959631"/>
            <a:ext cx="4106323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B2BDDE4-45B0-4C3E-97F0-67CAB933D0D4}"/>
              </a:ext>
            </a:extLst>
          </p:cNvPr>
          <p:cNvCxnSpPr/>
          <p:nvPr/>
        </p:nvCxnSpPr>
        <p:spPr>
          <a:xfrm>
            <a:off x="5544021" y="3920331"/>
            <a:ext cx="11357" cy="214391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A1F879-A5C4-49F9-8BF5-6F7112DC195A}"/>
              </a:ext>
            </a:extLst>
          </p:cNvPr>
          <p:cNvSpPr/>
          <p:nvPr/>
        </p:nvSpPr>
        <p:spPr>
          <a:xfrm>
            <a:off x="2968836" y="3012792"/>
            <a:ext cx="51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AT                MP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13F4F485-AAC4-4247-B27E-A7B7D55C0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382" y="3879640"/>
            <a:ext cx="3430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Mettre des gants thermiques de cuisine</a:t>
            </a:r>
          </a:p>
        </p:txBody>
      </p:sp>
      <p:pic>
        <p:nvPicPr>
          <p:cNvPr id="2050" name="Picture 2" descr="Les Meilleurs Gants Anti-Chaleur pour la Cuisine | Protection des Mains">
            <a:extLst>
              <a:ext uri="{FF2B5EF4-FFF2-40B4-BE49-F238E27FC236}">
                <a16:creationId xmlns:a16="http://schemas.microsoft.com/office/drawing/2014/main" id="{1B8360EB-6AA0-4BE5-8089-0CD43F26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15" y="4849813"/>
            <a:ext cx="3561461" cy="17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osquelettes. Ce qu'il faut retenir - Risques - INRS">
            <a:extLst>
              <a:ext uri="{FF2B5EF4-FFF2-40B4-BE49-F238E27FC236}">
                <a16:creationId xmlns:a16="http://schemas.microsoft.com/office/drawing/2014/main" id="{F48A2DC5-E58D-4D0D-BE3D-BD8F5C8F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12" y="4720022"/>
            <a:ext cx="3079742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8">
            <a:extLst>
              <a:ext uri="{FF2B5EF4-FFF2-40B4-BE49-F238E27FC236}">
                <a16:creationId xmlns:a16="http://schemas.microsoft.com/office/drawing/2014/main" id="{D38BB3EA-E272-4E76-8BC6-4831AA4F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821" y="3845209"/>
            <a:ext cx="330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Exosquelette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4EF7F64-CA08-434D-B394-C95A74D7C937}"/>
              </a:ext>
            </a:extLst>
          </p:cNvPr>
          <p:cNvSpPr txBox="1"/>
          <p:nvPr/>
        </p:nvSpPr>
        <p:spPr>
          <a:xfrm>
            <a:off x="1547664" y="1268760"/>
            <a:ext cx="5479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4000" dirty="0">
                <a:latin typeface="Bookman Old Style" panose="02050604050505020204" pitchFamily="18" charset="0"/>
              </a:rPr>
              <a:t>Retour sur le vécu!</a:t>
            </a:r>
          </a:p>
        </p:txBody>
      </p:sp>
    </p:spTree>
    <p:extLst>
      <p:ext uri="{BB962C8B-B14F-4D97-AF65-F5344CB8AC3E}">
        <p14:creationId xmlns:p14="http://schemas.microsoft.com/office/powerpoint/2010/main" val="190947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982663"/>
            <a:ext cx="1717675" cy="58753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10800000">
            <a:off x="425450" y="1111250"/>
            <a:ext cx="685800" cy="5518150"/>
          </a:xfrm>
          <a:prstGeom prst="downArrow">
            <a:avLst>
              <a:gd name="adj1" fmla="val 55954"/>
              <a:gd name="adj2" fmla="val 78824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7313" y="3108325"/>
            <a:ext cx="1524000" cy="6588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Protection</a:t>
            </a: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Collective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ECB9286-8D50-4CD9-A82E-31BBD5D79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228600"/>
            <a:ext cx="7186613" cy="565150"/>
          </a:xfrm>
          <a:solidFill>
            <a:srgbClr val="1B955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Situation de travail</a:t>
            </a:r>
          </a:p>
        </p:txBody>
      </p:sp>
      <p:pic>
        <p:nvPicPr>
          <p:cNvPr id="23" name="Picture 2" descr="Jouer Avec Le Feu Dans La Cuisine. Quel Alcool Choisir ?">
            <a:extLst>
              <a:ext uri="{FF2B5EF4-FFF2-40B4-BE49-F238E27FC236}">
                <a16:creationId xmlns:a16="http://schemas.microsoft.com/office/drawing/2014/main" id="{129988D3-03F2-424A-BAD4-85F01B10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8" y="959631"/>
            <a:ext cx="4106323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5BCD2C9-ADB0-47BC-A5A2-F13D562355E1}"/>
              </a:ext>
            </a:extLst>
          </p:cNvPr>
          <p:cNvCxnSpPr/>
          <p:nvPr/>
        </p:nvCxnSpPr>
        <p:spPr>
          <a:xfrm>
            <a:off x="5544021" y="3920331"/>
            <a:ext cx="11357" cy="214391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60521-E313-452B-8531-1265D1F73EF0}"/>
              </a:ext>
            </a:extLst>
          </p:cNvPr>
          <p:cNvSpPr/>
          <p:nvPr/>
        </p:nvSpPr>
        <p:spPr>
          <a:xfrm>
            <a:off x="2957482" y="2996952"/>
            <a:ext cx="51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AT                MP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0682CB20-7934-447A-8B36-4047AEE9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684" y="3870325"/>
            <a:ext cx="317032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Ecran pare-feu</a:t>
            </a:r>
          </a:p>
        </p:txBody>
      </p:sp>
      <p:pic>
        <p:nvPicPr>
          <p:cNvPr id="6" name="Image 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3D21598F-9C2A-4D1F-A589-A5E101AD8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89" y="4453599"/>
            <a:ext cx="2404401" cy="2404401"/>
          </a:xfrm>
          <a:prstGeom prst="rect">
            <a:avLst/>
          </a:prstGeom>
        </p:spPr>
      </p:pic>
      <p:pic>
        <p:nvPicPr>
          <p:cNvPr id="3074" name="Picture 2" descr="Qulinart by Brandt - Poêle en Fonte Ultra légère avec Couche Anti-adhésive  en nid d'Abeille (20 cm): Amazon.fr: Cuisine &amp; Maison">
            <a:extLst>
              <a:ext uri="{FF2B5EF4-FFF2-40B4-BE49-F238E27FC236}">
                <a16:creationId xmlns:a16="http://schemas.microsoft.com/office/drawing/2014/main" id="{392DCA96-5C84-4B4B-8795-E0CEA7A4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16" y="4912849"/>
            <a:ext cx="30956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8">
            <a:extLst>
              <a:ext uri="{FF2B5EF4-FFF2-40B4-BE49-F238E27FC236}">
                <a16:creationId xmlns:a16="http://schemas.microsoft.com/office/drawing/2014/main" id="{CBF3A1EE-1196-4046-85EC-62DE90EB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043" y="3875660"/>
            <a:ext cx="317032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Poêle légère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man"/>
          <p:cNvPicPr>
            <a:picLocks noChangeAspect="1" noChangeArrowheads="1"/>
          </p:cNvPicPr>
          <p:nvPr/>
        </p:nvPicPr>
        <p:blipFill>
          <a:blip r:embed="rId3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982663"/>
            <a:ext cx="1717675" cy="587533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10800000">
            <a:off x="425450" y="1111250"/>
            <a:ext cx="685800" cy="5518150"/>
          </a:xfrm>
          <a:prstGeom prst="downArrow">
            <a:avLst>
              <a:gd name="adj1" fmla="val 55954"/>
              <a:gd name="adj2" fmla="val 78824"/>
            </a:avLst>
          </a:prstGeom>
          <a:gradFill rotWithShape="0"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7313" y="2025650"/>
            <a:ext cx="1524000" cy="65881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Prévention</a:t>
            </a: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intrinsèque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808260-679C-4C89-846B-4EB7E4899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228600"/>
            <a:ext cx="7186613" cy="565150"/>
          </a:xfrm>
          <a:solidFill>
            <a:srgbClr val="1B955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Situation de travail</a:t>
            </a:r>
          </a:p>
        </p:txBody>
      </p:sp>
      <p:pic>
        <p:nvPicPr>
          <p:cNvPr id="15" name="Picture 2" descr="Jouer Avec Le Feu Dans La Cuisine. Quel Alcool Choisir ?">
            <a:extLst>
              <a:ext uri="{FF2B5EF4-FFF2-40B4-BE49-F238E27FC236}">
                <a16:creationId xmlns:a16="http://schemas.microsoft.com/office/drawing/2014/main" id="{DC63356D-F908-48C3-90D6-2AE71A7A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8" y="959631"/>
            <a:ext cx="4106323" cy="20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3689B27-F1F1-4E1C-A498-5DAB5831E25B}"/>
              </a:ext>
            </a:extLst>
          </p:cNvPr>
          <p:cNvCxnSpPr/>
          <p:nvPr/>
        </p:nvCxnSpPr>
        <p:spPr>
          <a:xfrm>
            <a:off x="5544021" y="3920331"/>
            <a:ext cx="11357" cy="214391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4F2B0AD-55F1-492F-806F-2E8C6003FB7A}"/>
              </a:ext>
            </a:extLst>
          </p:cNvPr>
          <p:cNvSpPr/>
          <p:nvPr/>
        </p:nvSpPr>
        <p:spPr>
          <a:xfrm>
            <a:off x="2957482" y="2996952"/>
            <a:ext cx="51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3"/>
                </a:solidFill>
                <a:effectLst/>
              </a:rPr>
              <a:t>AT                MP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F9AC4B23-C3F5-4E9B-BC81-0B74D756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684" y="3870325"/>
            <a:ext cx="3170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Remplacer le flambage par un additif chimique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1DFD3EE-6759-4AA4-94A2-9CE9DC6A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72" y="3875660"/>
            <a:ext cx="3359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dirty="0">
                <a:latin typeface="+mn-lt"/>
              </a:rPr>
              <a:t>Supprimer les poêles et cuire à la plancha</a:t>
            </a:r>
          </a:p>
        </p:txBody>
      </p:sp>
      <p:pic>
        <p:nvPicPr>
          <p:cNvPr id="6" name="Image 5" descr="Une image contenant intérieur, vert, plastique, orange&#10;&#10;Description générée automatiquement">
            <a:extLst>
              <a:ext uri="{FF2B5EF4-FFF2-40B4-BE49-F238E27FC236}">
                <a16:creationId xmlns:a16="http://schemas.microsoft.com/office/drawing/2014/main" id="{ABA28156-5872-4AA8-9025-622A92652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61" y="5165585"/>
            <a:ext cx="2484909" cy="1656606"/>
          </a:xfrm>
          <a:prstGeom prst="rect">
            <a:avLst/>
          </a:prstGeom>
        </p:spPr>
      </p:pic>
      <p:pic>
        <p:nvPicPr>
          <p:cNvPr id="4098" name="Picture 2" descr="Plancha électrique KRAMPOUZ Samba, inox | Leroy Merlin">
            <a:extLst>
              <a:ext uri="{FF2B5EF4-FFF2-40B4-BE49-F238E27FC236}">
                <a16:creationId xmlns:a16="http://schemas.microsoft.com/office/drawing/2014/main" id="{1CA35DC2-5948-4A74-813B-4DAA37BED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9085"/>
          <a:stretch/>
        </p:blipFill>
        <p:spPr bwMode="auto">
          <a:xfrm>
            <a:off x="5670572" y="4800356"/>
            <a:ext cx="3359799" cy="18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17912">
            <a:off x="1332510" y="853133"/>
            <a:ext cx="7417335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valider la C7, il faudra proposer une action de prévoyance autre que le port des EPI </a:t>
            </a:r>
            <a:r>
              <a:rPr lang="fr-FR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(qui est obligatoire normalement)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fr-FR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5" name="Picture 6" descr="man"/>
          <p:cNvPicPr>
            <a:picLocks noChangeAspect="1" noChangeArrowheads="1"/>
          </p:cNvPicPr>
          <p:nvPr/>
        </p:nvPicPr>
        <p:blipFill>
          <a:blip r:embed="rId2" cstate="print"/>
          <a:srcRect b="20857"/>
          <a:stretch>
            <a:fillRect/>
          </a:stretch>
        </p:blipFill>
        <p:spPr bwMode="auto">
          <a:xfrm>
            <a:off x="250825" y="765175"/>
            <a:ext cx="590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26D255DD-BE47-4AB8-A914-D1261836F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22277"/>
              </p:ext>
            </p:extLst>
          </p:nvPr>
        </p:nvGraphicFramePr>
        <p:xfrm>
          <a:off x="1211207" y="4221088"/>
          <a:ext cx="7659943" cy="239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869">
                  <a:extLst>
                    <a:ext uri="{9D8B030D-6E8A-4147-A177-3AD203B41FA5}">
                      <a16:colId xmlns:a16="http://schemas.microsoft.com/office/drawing/2014/main" val="1447148847"/>
                    </a:ext>
                  </a:extLst>
                </a:gridCol>
                <a:gridCol w="4530074">
                  <a:extLst>
                    <a:ext uri="{9D8B030D-6E8A-4147-A177-3AD203B41FA5}">
                      <a16:colId xmlns:a16="http://schemas.microsoft.com/office/drawing/2014/main" val="2175956107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Intrinsèque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Supprimer le danger</a:t>
                      </a:r>
                    </a:p>
                    <a:p>
                      <a:pPr algn="ctr"/>
                      <a:r>
                        <a:rPr lang="fr-FR" sz="1600" b="1" i="1" dirty="0">
                          <a:solidFill>
                            <a:srgbClr val="FFC000"/>
                          </a:solidFill>
                        </a:rPr>
                        <a:t>NE PAS SE METTRE DE LIMITE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66298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Protection collective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Protéger tous les acteurs de la zone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03954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Protection individuelle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Protéger l’opérateur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67568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Informer du danger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6198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698FC1-2189-4D21-9429-84AA018E5CD5}"/>
              </a:ext>
            </a:extLst>
          </p:cNvPr>
          <p:cNvSpPr txBox="1"/>
          <p:nvPr/>
        </p:nvSpPr>
        <p:spPr>
          <a:xfrm>
            <a:off x="925034" y="1443064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Les chiffres de la sinistralité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FA98BC-1031-4180-87D6-3812756B15C0}"/>
              </a:ext>
            </a:extLst>
          </p:cNvPr>
          <p:cNvSpPr txBox="1"/>
          <p:nvPr/>
        </p:nvSpPr>
        <p:spPr>
          <a:xfrm>
            <a:off x="2210540" y="2660519"/>
            <a:ext cx="64585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i="1" dirty="0">
                <a:latin typeface="Arial" panose="020B0604020202020204" pitchFamily="34" charset="0"/>
              </a:rPr>
              <a:t>Référence des documents d’origines</a:t>
            </a:r>
          </a:p>
          <a:p>
            <a:endParaRPr lang="fr-FR" sz="2100" i="1" dirty="0">
              <a:latin typeface="Arial" panose="020B0604020202020204" pitchFamily="34" charset="0"/>
            </a:endParaRPr>
          </a:p>
          <a:p>
            <a:r>
              <a:rPr lang="fr-FR" sz="2100" i="1" dirty="0">
                <a:latin typeface="Arial" panose="020B0604020202020204" pitchFamily="34" charset="0"/>
              </a:rPr>
              <a:t>Chiffre 2021 </a:t>
            </a:r>
            <a:r>
              <a:rPr lang="fr-FR" sz="2100" dirty="0">
                <a:latin typeface="Wingdings-Regular"/>
              </a:rPr>
              <a:t> </a:t>
            </a:r>
            <a:r>
              <a:rPr lang="fr-FR" sz="2100" i="1" dirty="0">
                <a:latin typeface="Arial" panose="020B0604020202020204" pitchFamily="34" charset="0"/>
              </a:rPr>
              <a:t>Mars 2023</a:t>
            </a:r>
          </a:p>
          <a:p>
            <a:pPr algn="l"/>
            <a:endParaRPr lang="fr-FR" i="1" dirty="0">
              <a:latin typeface="Arial" panose="020B0604020202020204" pitchFamily="34" charset="0"/>
            </a:endParaRPr>
          </a:p>
          <a:p>
            <a:pPr algn="l"/>
            <a:r>
              <a:rPr lang="fr-FR" i="1" dirty="0">
                <a:latin typeface="Arial" panose="020B0604020202020204" pitchFamily="34" charset="0"/>
              </a:rPr>
              <a:t>Caisse nationale de l'assurance maladie</a:t>
            </a:r>
          </a:p>
          <a:p>
            <a:pPr algn="l"/>
            <a:r>
              <a:rPr lang="fr-FR" i="1" dirty="0">
                <a:latin typeface="Arial" panose="020B0604020202020204" pitchFamily="34" charset="0"/>
              </a:rPr>
              <a:t>Direction des Risques Professionnels - Mission statistiques</a:t>
            </a:r>
            <a:endParaRPr lang="fr-FR" sz="27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C7F872-CB28-44BF-82BF-671A16F076D2}"/>
              </a:ext>
            </a:extLst>
          </p:cNvPr>
          <p:cNvSpPr txBox="1"/>
          <p:nvPr/>
        </p:nvSpPr>
        <p:spPr>
          <a:xfrm>
            <a:off x="726063" y="5124469"/>
            <a:ext cx="78178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b="1" dirty="0">
                <a:ln/>
                <a:solidFill>
                  <a:schemeClr val="accent3"/>
                </a:solidFill>
              </a:rPr>
              <a:t>Documents disponibles dans le dossier ressources de la boite « introduction » sous le nom: </a:t>
            </a:r>
          </a:p>
          <a:p>
            <a:r>
              <a:rPr lang="fr-FR" sz="1350" b="1" dirty="0">
                <a:ln/>
                <a:solidFill>
                  <a:schemeClr val="accent3"/>
                </a:solidFill>
              </a:rPr>
              <a:t>2021_at-tr-mp-fiches-selon-ctn</a:t>
            </a:r>
          </a:p>
        </p:txBody>
      </p:sp>
    </p:spTree>
    <p:extLst>
      <p:ext uri="{BB962C8B-B14F-4D97-AF65-F5344CB8AC3E}">
        <p14:creationId xmlns:p14="http://schemas.microsoft.com/office/powerpoint/2010/main" val="2533743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0152FC3-B2FB-406F-BBBC-C6009F3160A1}"/>
              </a:ext>
            </a:extLst>
          </p:cNvPr>
          <p:cNvSpPr txBox="1"/>
          <p:nvPr/>
        </p:nvSpPr>
        <p:spPr>
          <a:xfrm>
            <a:off x="672484" y="2285305"/>
            <a:ext cx="1918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Synthèse 2021 et évolution par rapport à 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81D04C-E457-45C4-B7BD-2699388C5816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962BED-3630-5008-3621-C8D653C058D9}"/>
              </a:ext>
            </a:extLst>
          </p:cNvPr>
          <p:cNvSpPr txBox="1"/>
          <p:nvPr/>
        </p:nvSpPr>
        <p:spPr>
          <a:xfrm>
            <a:off x="420295" y="5065022"/>
            <a:ext cx="28846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l"/>
            <a:r>
              <a:rPr lang="fr-FR" sz="1200" dirty="0">
                <a:solidFill>
                  <a:srgbClr val="FF0000"/>
                </a:solidFill>
                <a:latin typeface="ArialMT"/>
              </a:rPr>
              <a:t>Indice de fréquence :</a:t>
            </a:r>
          </a:p>
          <a:p>
            <a:pPr algn="l"/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nombre d’accidents en 1</a:t>
            </a:r>
            <a:r>
              <a:rPr lang="fr-FR" sz="1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 règlement</a:t>
            </a:r>
          </a:p>
          <a:p>
            <a:pPr algn="l"/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pour 1 000 salariés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8D5855-16EF-E8BA-CF35-EE4AE8DB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44" y="1315187"/>
            <a:ext cx="5165956" cy="12134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996730-9F39-61DF-E078-D73548A0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1" y="2761108"/>
            <a:ext cx="6020781" cy="3136454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C0FDCE9-99E4-0FB3-5836-4FA2401812CD}"/>
              </a:ext>
            </a:extLst>
          </p:cNvPr>
          <p:cNvCxnSpPr/>
          <p:nvPr/>
        </p:nvCxnSpPr>
        <p:spPr>
          <a:xfrm flipV="1">
            <a:off x="4495800" y="3593524"/>
            <a:ext cx="803564" cy="69272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63B5FD1-C931-C8BC-99DC-C4B3E3345EC6}"/>
              </a:ext>
            </a:extLst>
          </p:cNvPr>
          <p:cNvCxnSpPr>
            <a:cxnSpLocks/>
          </p:cNvCxnSpPr>
          <p:nvPr/>
        </p:nvCxnSpPr>
        <p:spPr>
          <a:xfrm>
            <a:off x="5346387" y="3593523"/>
            <a:ext cx="784250" cy="34636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E017DC8-E884-0D8F-8564-85F499EA9170}"/>
              </a:ext>
            </a:extLst>
          </p:cNvPr>
          <p:cNvCxnSpPr>
            <a:cxnSpLocks/>
          </p:cNvCxnSpPr>
          <p:nvPr/>
        </p:nvCxnSpPr>
        <p:spPr>
          <a:xfrm>
            <a:off x="6063676" y="3628159"/>
            <a:ext cx="898233" cy="134049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C6B271E-6F18-03A1-2847-53DFA05F7627}"/>
              </a:ext>
            </a:extLst>
          </p:cNvPr>
          <p:cNvCxnSpPr>
            <a:cxnSpLocks/>
          </p:cNvCxnSpPr>
          <p:nvPr/>
        </p:nvCxnSpPr>
        <p:spPr>
          <a:xfrm>
            <a:off x="6935852" y="3766887"/>
            <a:ext cx="848848" cy="2995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40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B64B35-CD1E-4505-A023-1B455F6114E3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FD6565-0386-4FFB-8289-7D0DC31CF8DE}"/>
              </a:ext>
            </a:extLst>
          </p:cNvPr>
          <p:cNvSpPr txBox="1"/>
          <p:nvPr/>
        </p:nvSpPr>
        <p:spPr>
          <a:xfrm>
            <a:off x="1865421" y="890583"/>
            <a:ext cx="541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Evolution des statistiques sur les cinq dernières années toutes CTN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5CA9BB-D12D-4D2F-0956-C152E434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30" y="1811534"/>
            <a:ext cx="6674470" cy="40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181D04C-E457-45C4-B7BD-2699388C5816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6E1AB0-B421-485D-B937-1AA45D2D57CC}"/>
              </a:ext>
            </a:extLst>
          </p:cNvPr>
          <p:cNvSpPr txBox="1"/>
          <p:nvPr/>
        </p:nvSpPr>
        <p:spPr>
          <a:xfrm>
            <a:off x="445498" y="3275581"/>
            <a:ext cx="21268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Les salariés concernés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5DCE16-A1F4-6E6C-88CD-4D9C31D9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9" y="1029928"/>
            <a:ext cx="3062098" cy="21333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BD45D7-D9C2-C452-8B4B-A7463209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52" y="1029928"/>
            <a:ext cx="3150418" cy="21333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864EA3-2BF0-7639-AC52-DC0A0BC3C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783" y="3275581"/>
            <a:ext cx="6297488" cy="272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181D04C-E457-45C4-B7BD-2699388C5816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6E1AB0-B421-485D-B937-1AA45D2D57CC}"/>
              </a:ext>
            </a:extLst>
          </p:cNvPr>
          <p:cNvSpPr txBox="1"/>
          <p:nvPr/>
        </p:nvSpPr>
        <p:spPr>
          <a:xfrm>
            <a:off x="2438499" y="1156040"/>
            <a:ext cx="4762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Circonstances de l’accident du travail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017FC2-18E6-EC8B-3176-9132AD35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48" y="2640696"/>
            <a:ext cx="6374936" cy="27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181D04C-E457-45C4-B7BD-2699388C5816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6E1AB0-B421-485D-B937-1AA45D2D57CC}"/>
              </a:ext>
            </a:extLst>
          </p:cNvPr>
          <p:cNvSpPr txBox="1"/>
          <p:nvPr/>
        </p:nvSpPr>
        <p:spPr>
          <a:xfrm>
            <a:off x="578526" y="2309900"/>
            <a:ext cx="2544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Lésions occasionnées par accidents du travail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D9282A-1BC4-25A6-E8B3-3519A872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95" y="1770658"/>
            <a:ext cx="5969644" cy="4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7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181D04C-E457-45C4-B7BD-2699388C5816}"/>
              </a:ext>
            </a:extLst>
          </p:cNvPr>
          <p:cNvSpPr txBox="1"/>
          <p:nvPr/>
        </p:nvSpPr>
        <p:spPr>
          <a:xfrm>
            <a:off x="51415" y="890582"/>
            <a:ext cx="171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Les chiffres de la sinistralité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6E1AB0-B421-485D-B937-1AA45D2D57CC}"/>
              </a:ext>
            </a:extLst>
          </p:cNvPr>
          <p:cNvSpPr txBox="1"/>
          <p:nvPr/>
        </p:nvSpPr>
        <p:spPr>
          <a:xfrm>
            <a:off x="2073951" y="907093"/>
            <a:ext cx="531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/>
              <a:t>Répartition par taille de l’établissement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86A960-D12E-702B-13DC-8F3726870A8D}"/>
              </a:ext>
            </a:extLst>
          </p:cNvPr>
          <p:cNvSpPr txBox="1"/>
          <p:nvPr/>
        </p:nvSpPr>
        <p:spPr>
          <a:xfrm>
            <a:off x="6259399" y="5375860"/>
            <a:ext cx="288460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l"/>
            <a:r>
              <a:rPr lang="fr-FR" sz="1200" dirty="0">
                <a:solidFill>
                  <a:srgbClr val="FF0000"/>
                </a:solidFill>
                <a:latin typeface="ArialMT"/>
              </a:rPr>
              <a:t>Indice de fréquence :</a:t>
            </a:r>
          </a:p>
          <a:p>
            <a:pPr algn="l"/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nombre d’accidents en 1</a:t>
            </a:r>
            <a:r>
              <a:rPr lang="fr-FR" sz="525" dirty="0">
                <a:solidFill>
                  <a:srgbClr val="FF0000"/>
                </a:solidFill>
                <a:latin typeface="Arial" panose="020B0604020202020204" pitchFamily="34" charset="0"/>
              </a:rPr>
              <a:t>er 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règlement</a:t>
            </a:r>
          </a:p>
          <a:p>
            <a:pPr algn="l"/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pour 1 000 salariés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C8D058-541B-65BC-ADFA-3DCB0AEF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37" y="2069524"/>
            <a:ext cx="6247673" cy="3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54136"/>
            <a:ext cx="810039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Formation dans le cadre de l’INRS</a:t>
            </a:r>
          </a:p>
          <a:p>
            <a:pPr algn="ctr">
              <a:defRPr/>
            </a:pPr>
            <a:endParaRPr lang="fr-FR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2022/2023</a:t>
            </a:r>
          </a:p>
          <a:p>
            <a:pPr algn="ctr">
              <a:defRPr/>
            </a:pPr>
            <a:endParaRPr lang="fr-FR" sz="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defRPr/>
            </a:pPr>
            <a:r>
              <a:rPr lang="fr-F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Documents de références:</a:t>
            </a:r>
          </a:p>
          <a:p>
            <a:pPr>
              <a:defRPr/>
            </a:pPr>
            <a:endParaRPr lang="fr-F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Guide des données techniques: V4.07/2022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 de référence: V8 01/2021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Vade-mecum « juillet 2022 »</a:t>
            </a:r>
          </a:p>
        </p:txBody>
      </p:sp>
      <p:pic>
        <p:nvPicPr>
          <p:cNvPr id="10243" name="Image 2" descr="IN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155261"/>
            <a:ext cx="2088232" cy="9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8888" y="44549"/>
            <a:ext cx="7885112" cy="792163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</a:rPr>
              <a:t>Etre capable d’identifier qui informer en fonction de l’organisation de la prévention de l’entreprise</a:t>
            </a: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908050"/>
            <a:ext cx="83740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20553233">
            <a:off x="1057517" y="2308577"/>
            <a:ext cx="685285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Quels sont les acteurs de la sécurité au travail?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459581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628775"/>
            <a:ext cx="356393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8888" y="44549"/>
            <a:ext cx="7885112" cy="792163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</a:rPr>
              <a:t>Etre capable d’identifier qui informer en fonction de l’organisation de la prévention de l’entreprise</a:t>
            </a:r>
          </a:p>
        </p:txBody>
      </p:sp>
      <p:sp>
        <p:nvSpPr>
          <p:cNvPr id="7" name="Rectangle 6"/>
          <p:cNvSpPr/>
          <p:nvPr/>
        </p:nvSpPr>
        <p:spPr>
          <a:xfrm rot="20553233">
            <a:off x="1449853" y="2354144"/>
            <a:ext cx="685285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consigner un problème de sécurité ou un accident?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908050"/>
            <a:ext cx="41132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1860550"/>
            <a:ext cx="409575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8888" y="44549"/>
            <a:ext cx="7885112" cy="792163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</a:rPr>
              <a:t>Etre capable d’identifier qui informer en fonction de l’organisation de la prévention de l’entreprise</a:t>
            </a:r>
          </a:p>
        </p:txBody>
      </p:sp>
      <p:sp>
        <p:nvSpPr>
          <p:cNvPr id="7" name="Rectangle 6"/>
          <p:cNvSpPr/>
          <p:nvPr/>
        </p:nvSpPr>
        <p:spPr>
          <a:xfrm rot="20553233">
            <a:off x="1305837" y="2332660"/>
            <a:ext cx="685285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informer le CHS ou CHSCT?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017912">
            <a:off x="1064458" y="1833077"/>
            <a:ext cx="7738107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valider la C8, il faudra nommer la personne que vous informerez sur l’action de prévention!</a:t>
            </a:r>
            <a:endParaRPr lang="fr-FR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8"/>
          <p:cNvSpPr txBox="1">
            <a:spLocks noChangeArrowheads="1"/>
          </p:cNvSpPr>
          <p:nvPr/>
        </p:nvSpPr>
        <p:spPr bwMode="auto">
          <a:xfrm>
            <a:off x="4284663" y="765175"/>
            <a:ext cx="3973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REVISIONS des GESTES</a:t>
            </a:r>
          </a:p>
        </p:txBody>
      </p:sp>
      <p:pic>
        <p:nvPicPr>
          <p:cNvPr id="60419" name="Image 2" descr="IN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8" y="2708275"/>
            <a:ext cx="42560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620688"/>
            <a:ext cx="46736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PROTEGER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03350" y="1628775"/>
          <a:ext cx="723608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164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C2</a:t>
                      </a:r>
                    </a:p>
                    <a:p>
                      <a:pPr algn="ctr"/>
                      <a:r>
                        <a:rPr lang="fr-FR" sz="600" dirty="0">
                          <a:solidFill>
                            <a:srgbClr val="002060"/>
                          </a:solidFill>
                        </a:rPr>
                        <a:t>(compétences</a:t>
                      </a:r>
                      <a:r>
                        <a:rPr lang="fr-FR" sz="600" baseline="0" dirty="0">
                          <a:solidFill>
                            <a:srgbClr val="002060"/>
                          </a:solidFill>
                        </a:rPr>
                        <a:t> du SST)</a:t>
                      </a:r>
                      <a:endParaRPr lang="fr-FR" sz="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Etre capable de reconnaître sans s’exposer soi-même les dangers persistants éventuels qui menacent la victime de l’accident et/ou son environnement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FF00"/>
                          </a:solidFill>
                        </a:rPr>
                        <a:t>Enoncer</a:t>
                      </a:r>
                      <a:r>
                        <a:rPr lang="fr-FR" sz="2400" baseline="0" dirty="0">
                          <a:solidFill>
                            <a:srgbClr val="FFFF00"/>
                          </a:solidFill>
                        </a:rPr>
                        <a:t> le(s) danger(s) persistant(s) dans la situation d’accident simulée</a:t>
                      </a:r>
                      <a:endParaRPr lang="fr-FR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Désigne la (les) personne(s) qui est (sont) exposée(s) au(x) danger(s) persistant(s) identifié(s)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e 7"/>
          <p:cNvGrpSpPr>
            <a:grpSpLocks/>
          </p:cNvGrpSpPr>
          <p:nvPr/>
        </p:nvGrpSpPr>
        <p:grpSpPr bwMode="auto">
          <a:xfrm>
            <a:off x="2411413" y="981075"/>
            <a:ext cx="5473700" cy="4392613"/>
            <a:chOff x="2411760" y="980728"/>
            <a:chExt cx="5472608" cy="4392488"/>
          </a:xfrm>
        </p:grpSpPr>
        <p:pic>
          <p:nvPicPr>
            <p:cNvPr id="62495" name="Image 1"/>
            <p:cNvPicPr>
              <a:picLocks noChangeAspect="1" noChangeArrowheads="1"/>
            </p:cNvPicPr>
            <p:nvPr/>
          </p:nvPicPr>
          <p:blipFill>
            <a:blip r:embed="rId2" cstate="print"/>
            <a:srcRect t="11111"/>
            <a:stretch>
              <a:fillRect/>
            </a:stretch>
          </p:blipFill>
          <p:spPr bwMode="auto">
            <a:xfrm>
              <a:off x="2411760" y="980728"/>
              <a:ext cx="5472608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860783" y="1628410"/>
              <a:ext cx="2376014" cy="50481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64055" y="3933394"/>
              <a:ext cx="2376013" cy="50322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19487" y="2996796"/>
              <a:ext cx="1377675" cy="50481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63938" y="3933825"/>
            <a:ext cx="2376487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DE QUOI?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363" y="2997200"/>
            <a:ext cx="187166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QUI?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6825" y="1628775"/>
            <a:ext cx="2951163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COMMENT?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 t="13475" b="10173"/>
          <a:stretch>
            <a:fillRect/>
          </a:stretch>
        </p:blipFill>
        <p:spPr bwMode="auto">
          <a:xfrm>
            <a:off x="7272338" y="5429250"/>
            <a:ext cx="1871662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 l="4666" t="30241" r="2362" b="7028"/>
          <a:stretch>
            <a:fillRect/>
          </a:stretch>
        </p:blipFill>
        <p:spPr bwMode="auto">
          <a:xfrm>
            <a:off x="900113" y="5692775"/>
            <a:ext cx="1727200" cy="116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 l="6812" t="2243" r="3352" b="3432"/>
          <a:stretch>
            <a:fillRect/>
          </a:stretch>
        </p:blipFill>
        <p:spPr bwMode="auto">
          <a:xfrm>
            <a:off x="5435600" y="5572125"/>
            <a:ext cx="1223963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 l="2245" t="24706" b="12419"/>
          <a:stretch>
            <a:fillRect/>
          </a:stretch>
        </p:blipFill>
        <p:spPr bwMode="auto">
          <a:xfrm>
            <a:off x="2987675" y="5654675"/>
            <a:ext cx="1873250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42988" y="4437063"/>
            <a:ext cx="3673475" cy="1203325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Des dangers persistants </a:t>
            </a:r>
          </a:p>
        </p:txBody>
      </p:sp>
      <p:sp>
        <p:nvSpPr>
          <p:cNvPr id="17" name="Rectangle 16"/>
          <p:cNvSpPr/>
          <p:nvPr/>
        </p:nvSpPr>
        <p:spPr>
          <a:xfrm rot="20553233">
            <a:off x="3124976" y="4893393"/>
            <a:ext cx="3185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Lesquels</a:t>
            </a:r>
          </a:p>
        </p:txBody>
      </p:sp>
      <p:sp>
        <p:nvSpPr>
          <p:cNvPr id="62476" name="Text Box 3"/>
          <p:cNvSpPr txBox="1">
            <a:spLocks noChangeArrowheads="1"/>
          </p:cNvSpPr>
          <p:nvPr/>
        </p:nvSpPr>
        <p:spPr bwMode="auto">
          <a:xfrm>
            <a:off x="1116013" y="121766"/>
            <a:ext cx="2817812" cy="642938"/>
          </a:xfrm>
          <a:prstGeom prst="rect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PROTÉGER </a:t>
            </a:r>
          </a:p>
        </p:txBody>
      </p:sp>
      <p:pic>
        <p:nvPicPr>
          <p:cNvPr id="20" name="Picture 37" descr="C:\Documents and Settings\iufm\Mes documents\Paul\pictos-SST\protection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1584176" cy="1334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er 8"/>
          <p:cNvGrpSpPr>
            <a:grpSpLocks/>
          </p:cNvGrpSpPr>
          <p:nvPr/>
        </p:nvGrpSpPr>
        <p:grpSpPr bwMode="auto">
          <a:xfrm>
            <a:off x="1331913" y="3500438"/>
            <a:ext cx="2114550" cy="384175"/>
            <a:chOff x="6960587" y="4175108"/>
            <a:chExt cx="2114379" cy="383030"/>
          </a:xfrm>
        </p:grpSpPr>
        <p:cxnSp>
          <p:nvCxnSpPr>
            <p:cNvPr id="22" name="Connecteur droit avec flèche 21"/>
            <p:cNvCxnSpPr>
              <a:endCxn id="23" idx="1"/>
            </p:cNvCxnSpPr>
            <p:nvPr/>
          </p:nvCxnSpPr>
          <p:spPr>
            <a:xfrm>
              <a:off x="6960587" y="4319139"/>
              <a:ext cx="720667" cy="47483"/>
            </a:xfrm>
            <a:prstGeom prst="straightConnector1">
              <a:avLst/>
            </a:prstGeom>
            <a:ln>
              <a:solidFill>
                <a:srgbClr val="0D0D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7681254" y="4175108"/>
              <a:ext cx="1393712" cy="3830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/>
                <a:t>La victime</a:t>
              </a:r>
            </a:p>
          </p:txBody>
        </p:sp>
      </p:grpSp>
      <p:grpSp>
        <p:nvGrpSpPr>
          <p:cNvPr id="4" name="Grouper 18"/>
          <p:cNvGrpSpPr>
            <a:grpSpLocks/>
          </p:cNvGrpSpPr>
          <p:nvPr/>
        </p:nvGrpSpPr>
        <p:grpSpPr bwMode="auto">
          <a:xfrm>
            <a:off x="1176338" y="2420938"/>
            <a:ext cx="2611437" cy="647700"/>
            <a:chOff x="6529919" y="3903949"/>
            <a:chExt cx="2523730" cy="1152130"/>
          </a:xfrm>
        </p:grpSpPr>
        <p:sp>
          <p:nvSpPr>
            <p:cNvPr id="25" name="ZoneTexte 24"/>
            <p:cNvSpPr txBox="1"/>
            <p:nvPr/>
          </p:nvSpPr>
          <p:spPr>
            <a:xfrm>
              <a:off x="7306215" y="3903949"/>
              <a:ext cx="1747434" cy="6579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/>
                <a:t>Le secouriste</a:t>
              </a:r>
            </a:p>
          </p:txBody>
        </p:sp>
        <p:cxnSp>
          <p:nvCxnSpPr>
            <p:cNvPr id="26" name="Connecteur droit avec flèche 25"/>
            <p:cNvCxnSpPr>
              <a:endCxn id="25" idx="1"/>
            </p:cNvCxnSpPr>
            <p:nvPr/>
          </p:nvCxnSpPr>
          <p:spPr>
            <a:xfrm flipV="1">
              <a:off x="6529919" y="4231515"/>
              <a:ext cx="776296" cy="824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17"/>
          <p:cNvGrpSpPr>
            <a:grpSpLocks/>
          </p:cNvGrpSpPr>
          <p:nvPr/>
        </p:nvGrpSpPr>
        <p:grpSpPr bwMode="auto">
          <a:xfrm>
            <a:off x="827088" y="1916113"/>
            <a:ext cx="2376487" cy="1081087"/>
            <a:chOff x="361363" y="3259844"/>
            <a:chExt cx="3042079" cy="1080122"/>
          </a:xfrm>
        </p:grpSpPr>
        <p:sp>
          <p:nvSpPr>
            <p:cNvPr id="28" name="ZoneTexte 27"/>
            <p:cNvSpPr txBox="1"/>
            <p:nvPr/>
          </p:nvSpPr>
          <p:spPr>
            <a:xfrm>
              <a:off x="1283944" y="3259844"/>
              <a:ext cx="2119498" cy="369557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dirty="0"/>
                <a:t>Le témoin</a:t>
              </a:r>
            </a:p>
          </p:txBody>
        </p:sp>
        <p:cxnSp>
          <p:nvCxnSpPr>
            <p:cNvPr id="29" name="Connecteur droit avec flèche 28"/>
            <p:cNvCxnSpPr>
              <a:endCxn id="28" idx="1"/>
            </p:cNvCxnSpPr>
            <p:nvPr/>
          </p:nvCxnSpPr>
          <p:spPr>
            <a:xfrm flipV="1">
              <a:off x="361363" y="3443830"/>
              <a:ext cx="922581" cy="896136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25"/>
          <p:cNvGrpSpPr>
            <a:grpSpLocks/>
          </p:cNvGrpSpPr>
          <p:nvPr/>
        </p:nvGrpSpPr>
        <p:grpSpPr bwMode="auto">
          <a:xfrm>
            <a:off x="179388" y="1557338"/>
            <a:ext cx="1439862" cy="1150937"/>
            <a:chOff x="-4272999" y="4956469"/>
            <a:chExt cx="1440160" cy="1152128"/>
          </a:xfrm>
        </p:grpSpPr>
        <p:sp>
          <p:nvSpPr>
            <p:cNvPr id="31" name="ZoneTexte 30"/>
            <p:cNvSpPr txBox="1"/>
            <p:nvPr/>
          </p:nvSpPr>
          <p:spPr>
            <a:xfrm>
              <a:off x="-4272999" y="4956469"/>
              <a:ext cx="1440160" cy="36933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b="1" dirty="0"/>
                <a:t>Le badaud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-4057054" y="5317204"/>
              <a:ext cx="443004" cy="7913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7" descr="C:\Documents and Settings\iufm\Mes documents\Paul\pictos-SST\disjoncteu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0"/>
            <a:ext cx="12938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 descr="C:\Documents and Settings\iufm\Mes documents\Paul\pictos-SST\bor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0"/>
            <a:ext cx="12938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1" descr="C:\Documents and Settings\iufm\Mes documents\Paul\pictos-SST\extract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88913"/>
            <a:ext cx="12938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:\Documents and Settings\iufm\Mes documents\Paul\pictos-SST\protectio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132176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63938" y="404813"/>
            <a:ext cx="4032250" cy="5032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Hors INRS</a:t>
            </a:r>
          </a:p>
        </p:txBody>
      </p:sp>
      <p:pic>
        <p:nvPicPr>
          <p:cNvPr id="7" name="Picture 2" descr="accident_route1"/>
          <p:cNvPicPr>
            <a:picLocks noChangeAspect="1" noChangeArrowheads="1"/>
          </p:cNvPicPr>
          <p:nvPr/>
        </p:nvPicPr>
        <p:blipFill>
          <a:blip r:embed="rId3" cstate="print"/>
          <a:srcRect l="2745" t="2942"/>
          <a:stretch>
            <a:fillRect/>
          </a:stretch>
        </p:blipFill>
        <p:spPr bwMode="auto">
          <a:xfrm>
            <a:off x="1766888" y="1982788"/>
            <a:ext cx="70993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ilet jau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2309813"/>
            <a:ext cx="22764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63938" y="1125538"/>
            <a:ext cx="4895850" cy="7191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3600" b="1" kern="0" dirty="0">
                <a:solidFill>
                  <a:schemeClr val="bg1"/>
                </a:solidFill>
              </a:rPr>
              <a:t>Accident de la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09788" y="260350"/>
            <a:ext cx="4230687" cy="8493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Accident industriel, naturel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1549400"/>
            <a:ext cx="7853363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734175" y="260350"/>
            <a:ext cx="2409825" cy="865188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25538"/>
            <a:ext cx="61404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09788" y="188913"/>
            <a:ext cx="4230687" cy="8493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Accident industriel, naturel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734175" y="188913"/>
            <a:ext cx="2409825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5"/>
          <p:cNvSpPr txBox="1">
            <a:spLocks noChangeArrowheads="1"/>
          </p:cNvSpPr>
          <p:nvPr/>
        </p:nvSpPr>
        <p:spPr bwMode="auto">
          <a:xfrm>
            <a:off x="1250950" y="4532338"/>
            <a:ext cx="7200726" cy="95410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sz="2800" b="1" dirty="0">
                <a:solidFill>
                  <a:srgbClr val="C00000"/>
                </a:solidFill>
                <a:latin typeface="Tahoma" pitchFamily="34" charset="0"/>
                <a:cs typeface="Times New Roman" pitchFamily="18" charset="0"/>
              </a:rPr>
              <a:t>Pendant la formation, une participation active est attendue…</a:t>
            </a:r>
          </a:p>
        </p:txBody>
      </p:sp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611188" y="1049338"/>
            <a:ext cx="176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4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400" u="sng" dirty="0">
                <a:latin typeface="Tahoma" pitchFamily="34" charset="0"/>
                <a:cs typeface="Times New Roman" pitchFamily="18" charset="0"/>
              </a:rPr>
              <a:t>durée</a:t>
            </a:r>
            <a:r>
              <a:rPr lang="fr-FR" sz="2400" dirty="0">
                <a:latin typeface="Tahoma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2160588" y="1036638"/>
            <a:ext cx="7091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7 heures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611188" y="1641500"/>
            <a:ext cx="176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4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400" u="sng" dirty="0">
                <a:latin typeface="Tahoma" pitchFamily="34" charset="0"/>
                <a:cs typeface="Times New Roman" pitchFamily="18" charset="0"/>
              </a:rPr>
              <a:t>forme</a:t>
            </a:r>
            <a:r>
              <a:rPr lang="fr-FR" sz="2400" dirty="0">
                <a:latin typeface="Tahoma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2160587" y="1628800"/>
            <a:ext cx="6875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« pratique » </a:t>
            </a:r>
            <a:r>
              <a:rPr lang="fr-F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Dans le respect des gestes barrières</a:t>
            </a:r>
            <a:endParaRPr lang="fr-F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1041"/>
          <p:cNvSpPr txBox="1">
            <a:spLocks noChangeArrowheads="1"/>
          </p:cNvSpPr>
          <p:nvPr/>
        </p:nvSpPr>
        <p:spPr bwMode="auto">
          <a:xfrm>
            <a:off x="611188" y="228285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4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400" u="sng" dirty="0">
                <a:latin typeface="Tahoma" pitchFamily="34" charset="0"/>
                <a:cs typeface="Times New Roman" pitchFamily="18" charset="0"/>
              </a:rPr>
              <a:t>validation</a:t>
            </a:r>
            <a:r>
              <a:rPr lang="fr-FR" sz="2400" dirty="0">
                <a:latin typeface="Tahoma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611188" y="3611588"/>
            <a:ext cx="218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FR" sz="24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fr-FR" sz="2400" u="sng" dirty="0">
                <a:latin typeface="Tahoma" pitchFamily="34" charset="0"/>
                <a:cs typeface="Times New Roman" pitchFamily="18" charset="0"/>
              </a:rPr>
              <a:t>recyclage</a:t>
            </a:r>
            <a:r>
              <a:rPr lang="fr-FR" sz="2400" dirty="0">
                <a:latin typeface="Tahoma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2909888" y="3598888"/>
            <a:ext cx="516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obligatoire, biannuel</a:t>
            </a:r>
          </a:p>
        </p:txBody>
      </p:sp>
      <p:sp>
        <p:nvSpPr>
          <p:cNvPr id="12" name="Text Box 1038"/>
          <p:cNvSpPr txBox="1">
            <a:spLocks noChangeArrowheads="1"/>
          </p:cNvSpPr>
          <p:nvPr/>
        </p:nvSpPr>
        <p:spPr bwMode="auto">
          <a:xfrm>
            <a:off x="684213" y="115888"/>
            <a:ext cx="8005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Conditions de formation</a:t>
            </a: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1250950" y="2881338"/>
            <a:ext cx="7893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b="1" dirty="0">
                <a:latin typeface="Tahoma" pitchFamily="34" charset="0"/>
                <a:cs typeface="Times New Roman" pitchFamily="18" charset="0"/>
              </a:rPr>
              <a:t>« le titulaire du SST est réputé détenir le P.S.C.1 »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fr-FR" b="1" dirty="0">
                <a:latin typeface="Tahoma" pitchFamily="34" charset="0"/>
                <a:cs typeface="Times New Roman" pitchFamily="18" charset="0"/>
              </a:rPr>
              <a:t>(décret décembre 2007)</a:t>
            </a:r>
          </a:p>
        </p:txBody>
      </p:sp>
      <p:sp>
        <p:nvSpPr>
          <p:cNvPr id="14" name="Text Box 1042"/>
          <p:cNvSpPr txBox="1">
            <a:spLocks noChangeArrowheads="1"/>
          </p:cNvSpPr>
          <p:nvPr/>
        </p:nvSpPr>
        <p:spPr bwMode="auto">
          <a:xfrm>
            <a:off x="2482850" y="2270150"/>
            <a:ext cx="666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certificat  S.S.T. délivré par l’I.N.R.S.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utoUpdateAnimBg="0"/>
      <p:bldP spid="4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/>
      <p:bldP spid="13" grpId="0" autoUpdateAnimBg="0"/>
      <p:bldP spid="1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1412875"/>
            <a:ext cx="7853363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11250" y="4305300"/>
            <a:ext cx="6958013" cy="1731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111250" y="1885950"/>
            <a:ext cx="5127625" cy="256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8950" y="1958975"/>
            <a:ext cx="399256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734175" y="188913"/>
            <a:ext cx="2409825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09788" y="188913"/>
            <a:ext cx="4230687" cy="8493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Accident industriel, naturel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1484313"/>
            <a:ext cx="7853363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11250" y="4378325"/>
            <a:ext cx="6958013" cy="1730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111250" y="1957388"/>
            <a:ext cx="5127625" cy="256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4" cstate="print"/>
          <a:srcRect t="42401"/>
          <a:stretch>
            <a:fillRect/>
          </a:stretch>
        </p:blipFill>
        <p:spPr bwMode="auto">
          <a:xfrm>
            <a:off x="1204913" y="4838700"/>
            <a:ext cx="71818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4" cstate="print"/>
          <a:srcRect r="56662" b="82339"/>
          <a:stretch>
            <a:fillRect/>
          </a:stretch>
        </p:blipFill>
        <p:spPr bwMode="auto">
          <a:xfrm>
            <a:off x="1357313" y="2108200"/>
            <a:ext cx="3111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2" descr="http://www.pcs.lyon.fr/static/pcs/contenu/alerte/siren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3038" y="2747963"/>
            <a:ext cx="423068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734175" y="188913"/>
            <a:ext cx="2409825" cy="863600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09788" y="188913"/>
            <a:ext cx="4230687" cy="8493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Accident industriel, naturel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-483"/>
            <a:ext cx="41399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 particulier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260648"/>
            <a:ext cx="784887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Alerte terroriste </a:t>
            </a:r>
            <a:r>
              <a:rPr lang="fr-FR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</a:t>
            </a:r>
            <a:endParaRPr lang="fr-FR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BDE33-B7EF-02E2-55F4-AF8336517581}"/>
              </a:ext>
            </a:extLst>
          </p:cNvPr>
          <p:cNvSpPr/>
          <p:nvPr/>
        </p:nvSpPr>
        <p:spPr>
          <a:xfrm>
            <a:off x="1691680" y="2536380"/>
            <a:ext cx="7668344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cas </a:t>
            </a: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d’alerte terroriste </a:t>
            </a: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violence, le SST tentera d’appliquer les consignes nationales de sécurité.</a:t>
            </a:r>
          </a:p>
          <a:p>
            <a:pPr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ligne sur le site du ministère de l’intérieur </a:t>
            </a:r>
          </a:p>
          <a:p>
            <a:pPr>
              <a:defRPr/>
            </a:pPr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fr-F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 réagir en cas d’attaque terroriste »</a:t>
            </a:r>
          </a:p>
          <a:p>
            <a:pPr>
              <a:defRPr/>
            </a:pPr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Shape 42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4813"/>
            <a:ext cx="39608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8604250" y="6524625"/>
            <a:ext cx="539750" cy="3333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12961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Alerte terroriste </a:t>
            </a:r>
            <a:r>
              <a:rPr lang="fr-FR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hape 42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7985" r="50000" b="36349"/>
          <a:stretch>
            <a:fillRect/>
          </a:stretch>
        </p:blipFill>
        <p:spPr bwMode="auto">
          <a:xfrm>
            <a:off x="2195513" y="188913"/>
            <a:ext cx="49688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droite 2">
            <a:hlinkClick r:id="" action="ppaction://hlinkshowjump?jump=nextslide"/>
          </p:cNvPr>
          <p:cNvSpPr/>
          <p:nvPr/>
        </p:nvSpPr>
        <p:spPr>
          <a:xfrm>
            <a:off x="8604250" y="6524625"/>
            <a:ext cx="539750" cy="3333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12961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Alerte terroriste </a:t>
            </a:r>
            <a:r>
              <a:rPr lang="fr-FR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Shape 422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50000" t="6950" b="36349"/>
          <a:stretch>
            <a:fillRect/>
          </a:stretch>
        </p:blipFill>
        <p:spPr bwMode="auto">
          <a:xfrm>
            <a:off x="2627313" y="-44450"/>
            <a:ext cx="482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droite 2">
            <a:hlinkClick r:id="" action="ppaction://hlinkshowjump?jump=nextslide"/>
          </p:cNvPr>
          <p:cNvSpPr/>
          <p:nvPr/>
        </p:nvSpPr>
        <p:spPr>
          <a:xfrm>
            <a:off x="8604250" y="6524625"/>
            <a:ext cx="539750" cy="3333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12961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Alerte terroriste </a:t>
            </a:r>
            <a:r>
              <a:rPr lang="fr-FR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Shape 42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62601"/>
          <a:stretch>
            <a:fillRect/>
          </a:stretch>
        </p:blipFill>
        <p:spPr bwMode="auto">
          <a:xfrm>
            <a:off x="971550" y="765175"/>
            <a:ext cx="78486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764704"/>
            <a:ext cx="12961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Alerte terroriste </a:t>
            </a:r>
            <a:r>
              <a:rPr lang="fr-FR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 situation de violence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F605F1-3901-063F-68E7-D3E0CE67A7F9}"/>
              </a:ext>
            </a:extLst>
          </p:cNvPr>
          <p:cNvSpPr/>
          <p:nvPr/>
        </p:nvSpPr>
        <p:spPr>
          <a:xfrm rot="16630880">
            <a:off x="-486103" y="2057946"/>
            <a:ext cx="2348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Nouveau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D6A231-6653-E457-48E7-E44AF84F1B0A}"/>
              </a:ext>
            </a:extLst>
          </p:cNvPr>
          <p:cNvSpPr txBox="1"/>
          <p:nvPr/>
        </p:nvSpPr>
        <p:spPr>
          <a:xfrm>
            <a:off x="1475656" y="306063"/>
            <a:ext cx="74168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FR-Alert </a:t>
            </a:r>
            <a:r>
              <a:rPr lang="fr-FR" sz="2000" dirty="0">
                <a:effectLst/>
                <a:latin typeface="Arial" panose="020B0604020202020204" pitchFamily="34" charset="0"/>
              </a:rPr>
              <a:t>est un système d’alerte des populations qui permet d’envoyer des notifications sur les téléphones portables des personnes présentes dans une zone confrontée à un danger.</a:t>
            </a:r>
            <a:br>
              <a:rPr lang="fr-FR" sz="2000" dirty="0"/>
            </a:br>
            <a:r>
              <a:rPr lang="fr-FR" sz="2000" dirty="0">
                <a:effectLst/>
                <a:latin typeface="Arial" panose="020B0604020202020204" pitchFamily="34" charset="0"/>
              </a:rPr>
              <a:t>Une fois activé, il informe les citoyens concernés sur la nature et la localisation d’un danger ou d’une menace et d’indiquer les actions et comportements à adopter. Les notifications pourront transmettre des informations sur la nature du risque, l’autorité qui diffuse l’alerte, la localisation du danger, ou encore l’attitude à adopter (rester chez soi, évacuer la zone...)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23D047-D91B-BB98-7913-C5CDE59E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84984"/>
            <a:ext cx="6332769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0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764704"/>
            <a:ext cx="46736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EXAMINER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27088" y="1844675"/>
          <a:ext cx="813690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C3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Etre capable de reconnaître suivant un ordre déterminé, la présence des signes indiquant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</a:rPr>
                        <a:t> que la vie de la victimes est menacées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FF00"/>
                          </a:solidFill>
                        </a:rPr>
                        <a:t>Démontre qu’il met en œuvre les actions de recherche</a:t>
                      </a:r>
                      <a:r>
                        <a:rPr lang="fr-FR" sz="2400" baseline="0" dirty="0">
                          <a:solidFill>
                            <a:srgbClr val="FFFF00"/>
                          </a:solidFill>
                        </a:rPr>
                        <a:t> permettant de détecter les signes indiquant que la vie de la victime est menacée.</a:t>
                      </a:r>
                      <a:endParaRPr lang="fr-FR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e 1"/>
          <p:cNvGrpSpPr>
            <a:grpSpLocks/>
          </p:cNvGrpSpPr>
          <p:nvPr/>
        </p:nvGrpSpPr>
        <p:grpSpPr bwMode="auto">
          <a:xfrm>
            <a:off x="1547813" y="188913"/>
            <a:ext cx="7205662" cy="2447925"/>
            <a:chOff x="4628647" y="1899760"/>
            <a:chExt cx="7205846" cy="2448272"/>
          </a:xfrm>
        </p:grpSpPr>
        <p:pic>
          <p:nvPicPr>
            <p:cNvPr id="75785" name="Picture 2" descr="http://altermedica.fr/c/9-category_atch/fonctions-essentiell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28647" y="1971768"/>
              <a:ext cx="23762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7581472" y="1899760"/>
              <a:ext cx="4253021" cy="604923"/>
            </a:xfrm>
            <a:prstGeom prst="rect">
              <a:avLst/>
            </a:prstGeom>
            <a:solidFill>
              <a:srgbClr val="1B955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800" b="1" kern="0" dirty="0">
                  <a:solidFill>
                    <a:schemeClr val="bg1"/>
                  </a:solidFill>
                </a:rPr>
                <a:t>Fonctions vitales ?</a:t>
              </a:r>
            </a:p>
          </p:txBody>
        </p:sp>
      </p:grpSp>
      <p:pic>
        <p:nvPicPr>
          <p:cNvPr id="5" name="Image 4" descr="LOGO_VECU_EXAMIN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20938"/>
            <a:ext cx="36893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 bwMode="auto">
          <a:xfrm>
            <a:off x="5435600" y="1844675"/>
            <a:ext cx="3097213" cy="1203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Fonction cérébrale</a:t>
            </a:r>
          </a:p>
        </p:txBody>
      </p:sp>
      <p:sp>
        <p:nvSpPr>
          <p:cNvPr id="7" name="ZoneTexte 6"/>
          <p:cNvSpPr txBox="1"/>
          <p:nvPr/>
        </p:nvSpPr>
        <p:spPr bwMode="auto">
          <a:xfrm>
            <a:off x="6227763" y="4581525"/>
            <a:ext cx="2484437" cy="12017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Fonction cardiaque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0" y="3357563"/>
            <a:ext cx="3095625" cy="12017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Fonction respiratoire</a:t>
            </a:r>
          </a:p>
        </p:txBody>
      </p:sp>
      <p:sp>
        <p:nvSpPr>
          <p:cNvPr id="9" name="Rectangle 8"/>
          <p:cNvSpPr/>
          <p:nvPr/>
        </p:nvSpPr>
        <p:spPr>
          <a:xfrm rot="19916253">
            <a:off x="1331640" y="2271355"/>
            <a:ext cx="583264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Quelles sont les fonctions vitales d’urgence?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36712"/>
            <a:ext cx="11521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8"/>
          <p:cNvSpPr txBox="1">
            <a:spLocks noChangeArrowheads="1"/>
          </p:cNvSpPr>
          <p:nvPr/>
        </p:nvSpPr>
        <p:spPr bwMode="auto">
          <a:xfrm>
            <a:off x="985020" y="148171"/>
            <a:ext cx="79928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Conditions de 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CERTIFICATION</a:t>
            </a:r>
          </a:p>
        </p:txBody>
      </p:sp>
      <p:pic>
        <p:nvPicPr>
          <p:cNvPr id="12291" name="Image 2" descr="IN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761893"/>
            <a:ext cx="2448272" cy="11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EA402C-4AD5-4F39-AE06-E34DF71696FC}"/>
              </a:ext>
            </a:extLst>
          </p:cNvPr>
          <p:cNvSpPr/>
          <p:nvPr/>
        </p:nvSpPr>
        <p:spPr>
          <a:xfrm>
            <a:off x="683568" y="1657444"/>
            <a:ext cx="79928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Une grande souplesse est offerte maintenant au formateur pour organiser la formation et la certification en fonction du public. J’ai choisi de mettre en avant</a:t>
            </a:r>
          </a:p>
          <a:p>
            <a:pPr marL="914400" lvl="1" indent="-457200">
              <a:buFontTx/>
              <a:buChar char="-"/>
            </a:pPr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La prévention.</a:t>
            </a:r>
          </a:p>
          <a:p>
            <a:pPr marL="914400" lvl="1" indent="-457200">
              <a:buFontTx/>
              <a:buChar char="-"/>
            </a:pPr>
            <a:r>
              <a:rPr lang="fr-FR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 travail des gestes techniques à la carte.</a:t>
            </a:r>
          </a:p>
          <a:p>
            <a:pPr marL="914400" lvl="1" indent="-457200">
              <a:buFontTx/>
              <a:buChar char="-"/>
            </a:pPr>
            <a:r>
              <a:rPr lang="fr-FR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 bon sens.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e 1"/>
          <p:cNvGrpSpPr>
            <a:grpSpLocks/>
          </p:cNvGrpSpPr>
          <p:nvPr/>
        </p:nvGrpSpPr>
        <p:grpSpPr bwMode="auto">
          <a:xfrm>
            <a:off x="360594" y="176014"/>
            <a:ext cx="8502650" cy="3311525"/>
            <a:chOff x="3332842" y="1756071"/>
            <a:chExt cx="8501651" cy="3311694"/>
          </a:xfrm>
        </p:grpSpPr>
        <p:pic>
          <p:nvPicPr>
            <p:cNvPr id="76809" name="Picture 2" descr="http://altermedica.fr/c/9-category_atch/fonctions-essentiell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2842" y="2691501"/>
              <a:ext cx="23762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7582081" y="1756071"/>
              <a:ext cx="4252412" cy="1584406"/>
            </a:xfrm>
            <a:prstGeom prst="rect">
              <a:avLst/>
            </a:prstGeom>
            <a:solidFill>
              <a:srgbClr val="1B955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800" b="1" kern="0" dirty="0">
                  <a:solidFill>
                    <a:schemeClr val="bg1"/>
                  </a:solidFill>
                </a:rPr>
                <a:t>Fonctions vitales ?</a:t>
              </a:r>
            </a:p>
            <a:p>
              <a:pPr algn="ctr">
                <a:defRPr/>
              </a:pPr>
              <a:endParaRPr lang="fr-FR" sz="2800" b="1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fr-FR" sz="2800" b="1" kern="0" dirty="0">
                  <a:solidFill>
                    <a:schemeClr val="bg1"/>
                  </a:solidFill>
                </a:rPr>
                <a:t>ACTIONS</a:t>
              </a:r>
            </a:p>
          </p:txBody>
        </p:sp>
      </p:grp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700338" y="1916113"/>
            <a:ext cx="644366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b="1" dirty="0"/>
              <a:t> VERIFIER que la victime ne présente pas:</a:t>
            </a:r>
          </a:p>
          <a:p>
            <a:endParaRPr lang="fr-FR" sz="1000" b="1" dirty="0"/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De signe de saignement abondant</a:t>
            </a:r>
          </a:p>
          <a:p>
            <a:pPr lvl="1"/>
            <a:endParaRPr lang="fr-FR" sz="2400" b="1" dirty="0"/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De signe d’étouffements.</a:t>
            </a:r>
          </a:p>
        </p:txBody>
      </p:sp>
      <p:sp>
        <p:nvSpPr>
          <p:cNvPr id="6" name="Rectangle 5"/>
          <p:cNvSpPr/>
          <p:nvPr/>
        </p:nvSpPr>
        <p:spPr>
          <a:xfrm rot="20498227">
            <a:off x="6660232" y="5204123"/>
            <a:ext cx="230063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 besoin:</a:t>
            </a:r>
          </a:p>
          <a:p>
            <a:pPr algn="ctr"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Retourner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00338" y="5257602"/>
            <a:ext cx="6443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b="1" dirty="0"/>
              <a:t> VERIFIER que la victime: 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Respire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Ne respire pas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700338" y="3554214"/>
            <a:ext cx="64436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fr-FR" sz="2400" b="1" dirty="0"/>
          </a:p>
          <a:p>
            <a:pPr>
              <a:buFont typeface="Arial" charset="0"/>
              <a:buChar char="•"/>
            </a:pPr>
            <a:r>
              <a:rPr lang="fr-FR" sz="2400" b="1" dirty="0"/>
              <a:t> VERIFIER que la victime: 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Répond </a:t>
            </a:r>
            <a:r>
              <a:rPr lang="fr-FR" sz="2400" b="1" i="1" dirty="0"/>
              <a:t>(réagit)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b="1" dirty="0"/>
              <a:t> Ne répond pas </a:t>
            </a:r>
            <a:r>
              <a:rPr lang="fr-FR" sz="2400" b="1" i="1" dirty="0"/>
              <a:t>(ne réagit pas)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36712"/>
            <a:ext cx="11521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EXAMINER</a:t>
            </a:r>
          </a:p>
        </p:txBody>
      </p:sp>
      <p:sp>
        <p:nvSpPr>
          <p:cNvPr id="10" name="Rectangle 9"/>
          <p:cNvSpPr/>
          <p:nvPr/>
        </p:nvSpPr>
        <p:spPr>
          <a:xfrm rot="20591848">
            <a:off x="1981159" y="2679694"/>
            <a:ext cx="6465543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doit-on vérifier en urgence après la protection?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ACE22-CEB1-32A6-872C-C8C43A83C08A}"/>
              </a:ext>
            </a:extLst>
          </p:cNvPr>
          <p:cNvSpPr/>
          <p:nvPr/>
        </p:nvSpPr>
        <p:spPr>
          <a:xfrm>
            <a:off x="1755844" y="2831407"/>
            <a:ext cx="6992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Nouveau : On écarte les vêtements si besoin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36AD8-BEC4-24C3-0924-40A4111DF46B}"/>
              </a:ext>
            </a:extLst>
          </p:cNvPr>
          <p:cNvSpPr/>
          <p:nvPr/>
        </p:nvSpPr>
        <p:spPr>
          <a:xfrm>
            <a:off x="2325877" y="3475505"/>
            <a:ext cx="65373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Nouveau: Est-ce que vous vous étouffez?</a:t>
            </a:r>
            <a:endParaRPr lang="fr-F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332656"/>
            <a:ext cx="46736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ALERTER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1397"/>
              </p:ext>
            </p:extLst>
          </p:nvPr>
        </p:nvGraphicFramePr>
        <p:xfrm>
          <a:off x="827088" y="1341438"/>
          <a:ext cx="81369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C4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Etre capable de transmettre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</a:rPr>
                        <a:t> aux secours appelés, ou à la personne choisie pour alerter, les éléments du message, en respectant les consignes pour assurer une transmission efficace.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FF00"/>
                          </a:solidFill>
                        </a:rPr>
                        <a:t>Transmet le message d’alerte aux secours ou à la personne choisie pour alerter</a:t>
                      </a:r>
                      <a:r>
                        <a:rPr lang="fr-FR" sz="2400" baseline="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fr-FR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l_fi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76475"/>
            <a:ext cx="16446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6136" y="2708920"/>
            <a:ext cx="31306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Pourquoi?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2420888"/>
            <a:ext cx="1521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Qui?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920" y="1340768"/>
            <a:ext cx="33233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Comment?</a:t>
            </a:r>
          </a:p>
        </p:txBody>
      </p:sp>
      <p:pic>
        <p:nvPicPr>
          <p:cNvPr id="8" name="Picture 33" descr="13_2434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0350"/>
            <a:ext cx="14097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14890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04813"/>
            <a:ext cx="8937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60350"/>
            <a:ext cx="15843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179389" y="1988840"/>
            <a:ext cx="1377306" cy="923330"/>
            <a:chOff x="3659475" y="1522125"/>
            <a:chExt cx="2422525" cy="1590675"/>
          </a:xfrm>
        </p:grpSpPr>
        <p:pic>
          <p:nvPicPr>
            <p:cNvPr id="78879" name="Picture 35" descr="POMPIERS"/>
            <p:cNvPicPr>
              <a:picLocks noChangeAspect="1" noChangeArrowheads="1"/>
            </p:cNvPicPr>
            <p:nvPr/>
          </p:nvPicPr>
          <p:blipFill>
            <a:blip r:embed="rId7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659475" y="1522125"/>
              <a:ext cx="242252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80" name="Picture 39" descr="numero_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80288" y="1896775"/>
              <a:ext cx="1001712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251619" y="3125554"/>
            <a:ext cx="1232845" cy="954087"/>
            <a:chOff x="6288087" y="4702175"/>
            <a:chExt cx="2352675" cy="1595438"/>
          </a:xfrm>
        </p:grpSpPr>
        <p:pic>
          <p:nvPicPr>
            <p:cNvPr id="78877" name="Picture 33" descr="SAMU"/>
            <p:cNvPicPr>
              <a:picLocks noChangeAspect="1" noChangeArrowheads="1"/>
            </p:cNvPicPr>
            <p:nvPr/>
          </p:nvPicPr>
          <p:blipFill>
            <a:blip r:embed="rId9" cstate="print"/>
            <a:srcRect t="9541"/>
            <a:stretch>
              <a:fillRect/>
            </a:stretch>
          </p:blipFill>
          <p:spPr bwMode="auto">
            <a:xfrm>
              <a:off x="6288087" y="4702175"/>
              <a:ext cx="2352675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8" name="Picture 40" descr="numero_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8087" y="5081588"/>
              <a:ext cx="1001713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 17"/>
          <p:cNvGrpSpPr>
            <a:grpSpLocks/>
          </p:cNvGrpSpPr>
          <p:nvPr/>
        </p:nvGrpSpPr>
        <p:grpSpPr bwMode="auto">
          <a:xfrm>
            <a:off x="87882" y="4306534"/>
            <a:ext cx="1377306" cy="727195"/>
            <a:chOff x="361950" y="4910138"/>
            <a:chExt cx="2765425" cy="1387475"/>
          </a:xfrm>
        </p:grpSpPr>
        <p:pic>
          <p:nvPicPr>
            <p:cNvPr id="78875" name="Picture 34" descr="GENDARMERIE"/>
            <p:cNvPicPr>
              <a:picLocks noChangeAspect="1" noChangeArrowheads="1"/>
            </p:cNvPicPr>
            <p:nvPr/>
          </p:nvPicPr>
          <p:blipFill>
            <a:blip r:embed="rId11" cstate="print"/>
            <a:srcRect b="6012"/>
            <a:stretch>
              <a:fillRect/>
            </a:stretch>
          </p:blipFill>
          <p:spPr bwMode="auto">
            <a:xfrm>
              <a:off x="361950" y="4910138"/>
              <a:ext cx="2765425" cy="138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6" name="Picture 41" descr="numero_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063" y="5081588"/>
              <a:ext cx="1001712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342866" y="5095876"/>
            <a:ext cx="1441450" cy="1646237"/>
            <a:chOff x="272" y="459"/>
            <a:chExt cx="1276" cy="1700"/>
          </a:xfrm>
        </p:grpSpPr>
        <p:grpSp>
          <p:nvGrpSpPr>
            <p:cNvPr id="78871" name="Group 5"/>
            <p:cNvGrpSpPr>
              <a:grpSpLocks/>
            </p:cNvGrpSpPr>
            <p:nvPr/>
          </p:nvGrpSpPr>
          <p:grpSpPr bwMode="auto">
            <a:xfrm>
              <a:off x="413" y="459"/>
              <a:ext cx="971" cy="1305"/>
              <a:chOff x="0" y="360"/>
              <a:chExt cx="1276" cy="1706"/>
            </a:xfrm>
          </p:grpSpPr>
          <p:sp>
            <p:nvSpPr>
              <p:cNvPr id="78873" name="Text Box 6"/>
              <p:cNvSpPr txBox="1">
                <a:spLocks noChangeArrowheads="1"/>
              </p:cNvSpPr>
              <p:nvPr/>
            </p:nvSpPr>
            <p:spPr bwMode="auto">
              <a:xfrm>
                <a:off x="0" y="360"/>
                <a:ext cx="1276" cy="17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fr-FR" sz="1600" dirty="0">
                    <a:latin typeface="Rockwell" pitchFamily="18" charset="0"/>
                  </a:rPr>
                  <a:t>INTERNE</a:t>
                </a:r>
                <a:endParaRPr lang="fr-FR" sz="1200" dirty="0">
                  <a:latin typeface="Rockwell" pitchFamily="18" charset="0"/>
                </a:endParaRPr>
              </a:p>
            </p:txBody>
          </p:sp>
          <p:pic>
            <p:nvPicPr>
              <p:cNvPr id="78874" name="Picture 7" descr="BD05192_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5" y="635"/>
                <a:ext cx="1122" cy="1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72" y="1779"/>
              <a:ext cx="127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protocole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1770062" y="5541962"/>
            <a:ext cx="1289770" cy="1082512"/>
            <a:chOff x="4342" y="1042"/>
            <a:chExt cx="1276" cy="1204"/>
          </a:xfrm>
        </p:grpSpPr>
        <p:sp>
          <p:nvSpPr>
            <p:cNvPr id="78869" name="Text Box 25"/>
            <p:cNvSpPr txBox="1">
              <a:spLocks noChangeArrowheads="1"/>
            </p:cNvSpPr>
            <p:nvPr/>
          </p:nvSpPr>
          <p:spPr bwMode="auto">
            <a:xfrm>
              <a:off x="4342" y="1042"/>
              <a:ext cx="1276" cy="1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dirty="0">
                  <a:solidFill>
                    <a:schemeClr val="bg1"/>
                  </a:solidFill>
                  <a:latin typeface="Arial Black" pitchFamily="34" charset="0"/>
                </a:rPr>
                <a:t>MEDECIN</a:t>
              </a:r>
              <a:br>
                <a:rPr lang="fr-FR" sz="1400" dirty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fr-FR" sz="1400" dirty="0">
                  <a:solidFill>
                    <a:schemeClr val="bg1"/>
                  </a:solidFill>
                  <a:latin typeface="Arial Black" pitchFamily="34" charset="0"/>
                </a:rPr>
                <a:t>GENERALISTE</a:t>
              </a:r>
            </a:p>
          </p:txBody>
        </p:sp>
        <p:pic>
          <p:nvPicPr>
            <p:cNvPr id="78870" name="Picture 36" descr="lot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00" y="1426"/>
              <a:ext cx="9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47"/>
          <p:cNvGrpSpPr>
            <a:grpSpLocks/>
          </p:cNvGrpSpPr>
          <p:nvPr/>
        </p:nvGrpSpPr>
        <p:grpSpPr bwMode="auto">
          <a:xfrm>
            <a:off x="1599051" y="3280333"/>
            <a:ext cx="2922230" cy="2143989"/>
            <a:chOff x="3851920" y="5445224"/>
            <a:chExt cx="1967383" cy="1248588"/>
          </a:xfrm>
        </p:grpSpPr>
        <p:pic>
          <p:nvPicPr>
            <p:cNvPr id="78867" name="Picture 24" descr="alerte_112"/>
            <p:cNvPicPr>
              <a:picLocks noChangeAspect="1" noChangeArrowheads="1"/>
            </p:cNvPicPr>
            <p:nvPr/>
          </p:nvPicPr>
          <p:blipFill>
            <a:blip r:embed="rId15" cstate="print"/>
            <a:srcRect t="16432" b="9662"/>
            <a:stretch>
              <a:fillRect/>
            </a:stretch>
          </p:blipFill>
          <p:spPr bwMode="auto">
            <a:xfrm>
              <a:off x="4067944" y="5445224"/>
              <a:ext cx="1751359" cy="124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3851920" y="6021129"/>
              <a:ext cx="1727614" cy="43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sz="3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112</a:t>
              </a:r>
            </a:p>
          </p:txBody>
        </p:sp>
      </p:grp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6588125" y="3429000"/>
            <a:ext cx="255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Transmettre: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4572000" y="4065588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800" b="1" dirty="0"/>
              <a:t> L’identité de l’appelant</a:t>
            </a:r>
          </a:p>
          <a:p>
            <a:pPr>
              <a:buFont typeface="Arial" charset="0"/>
              <a:buChar char="•"/>
            </a:pPr>
            <a:r>
              <a:rPr lang="fr-FR" sz="2800" b="1" dirty="0"/>
              <a:t> Le lieu de l’accident</a:t>
            </a:r>
          </a:p>
          <a:p>
            <a:pPr>
              <a:buFont typeface="Arial" charset="0"/>
              <a:buChar char="•"/>
            </a:pPr>
            <a:r>
              <a:rPr lang="fr-FR" sz="2800" b="1" dirty="0"/>
              <a:t> Nature de l’accident</a:t>
            </a:r>
          </a:p>
          <a:p>
            <a:pPr>
              <a:buFont typeface="Arial" charset="0"/>
              <a:buChar char="•"/>
            </a:pPr>
            <a:r>
              <a:rPr lang="fr-FR" sz="2800" b="1" dirty="0"/>
              <a:t> Nombre de victimes</a:t>
            </a:r>
          </a:p>
          <a:p>
            <a:pPr>
              <a:buFont typeface="Arial" charset="0"/>
              <a:buChar char="•"/>
            </a:pPr>
            <a:r>
              <a:rPr lang="fr-FR" sz="2800" b="1" dirty="0"/>
              <a:t> Etat des victimes</a:t>
            </a:r>
          </a:p>
          <a:p>
            <a:endParaRPr lang="fr-FR" sz="2800" b="1" dirty="0"/>
          </a:p>
        </p:txBody>
      </p:sp>
      <p:sp>
        <p:nvSpPr>
          <p:cNvPr id="32" name="Rectangle 31"/>
          <p:cNvSpPr/>
          <p:nvPr/>
        </p:nvSpPr>
        <p:spPr>
          <a:xfrm>
            <a:off x="0" y="836712"/>
            <a:ext cx="111561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FC17A3-9417-4DB3-B03F-E74789DFEB09}"/>
              </a:ext>
            </a:extLst>
          </p:cNvPr>
          <p:cNvSpPr txBox="1"/>
          <p:nvPr/>
        </p:nvSpPr>
        <p:spPr>
          <a:xfrm>
            <a:off x="1403648" y="548680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Mal entendant.			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Et problème intrafamiliale	114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Samu social.			118	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Enfance en danger		119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Femme en danger		3919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Harcèlement			2 020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Cyber Harcèlement. 		3 018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CEAD5B-B094-C073-2B10-7F636FA6A279}"/>
              </a:ext>
            </a:extLst>
          </p:cNvPr>
          <p:cNvSpPr/>
          <p:nvPr/>
        </p:nvSpPr>
        <p:spPr>
          <a:xfrm rot="16200000">
            <a:off x="6052631" y="3044279"/>
            <a:ext cx="3853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939385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ZoneTexte 2"/>
          <p:cNvSpPr txBox="1">
            <a:spLocks noChangeArrowheads="1"/>
          </p:cNvSpPr>
          <p:nvPr/>
        </p:nvSpPr>
        <p:spPr bwMode="auto">
          <a:xfrm>
            <a:off x="1278810" y="399559"/>
            <a:ext cx="7777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/>
              <a:t> Utiliser de préférence un téléphone portable ou sans fil pour: 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b="1" dirty="0"/>
              <a:t> Rester auprès de la victime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b="1" dirty="0"/>
              <a:t> Décrire exactement la situation 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b="1" dirty="0"/>
              <a:t> Pouvoir être guidé par téléphone dans la réalisation du geste de secours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95783" y="3780330"/>
            <a:ext cx="72739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/>
              <a:t> Privilégier le 112 en cas de doute sur la connexion. </a:t>
            </a:r>
            <a:r>
              <a:rPr lang="fr-FR" sz="2400" b="1" i="1" dirty="0"/>
              <a:t>(Affranchissement des réseaux)</a:t>
            </a:r>
          </a:p>
          <a:p>
            <a:pPr>
              <a:buFont typeface="Wingdings" pitchFamily="2" charset="2"/>
              <a:buChar char="Ø"/>
            </a:pPr>
            <a:endParaRPr lang="fr-FR" sz="2400" b="1" i="1" dirty="0"/>
          </a:p>
          <a:p>
            <a:pPr>
              <a:buFont typeface="Wingdings" pitchFamily="2" charset="2"/>
              <a:buChar char="Ø"/>
            </a:pPr>
            <a:r>
              <a:rPr lang="fr-FR" sz="2800" b="1" dirty="0"/>
              <a:t>Privilégier le 15 en cas de suspicion de problèmes cardiaque ou AVC.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36712"/>
            <a:ext cx="111561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B2844-1BA2-41EC-BE7E-1876BC965D13}"/>
              </a:ext>
            </a:extLst>
          </p:cNvPr>
          <p:cNvSpPr/>
          <p:nvPr/>
        </p:nvSpPr>
        <p:spPr>
          <a:xfrm>
            <a:off x="2699792" y="3077671"/>
            <a:ext cx="6239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Utiliser la fonction haut-parleur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ierre.sciulara.free.fr/secourisme/sst/pis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82819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899" name="Groupe 2"/>
          <p:cNvGrpSpPr>
            <a:grpSpLocks/>
          </p:cNvGrpSpPr>
          <p:nvPr/>
        </p:nvGrpSpPr>
        <p:grpSpPr bwMode="auto">
          <a:xfrm>
            <a:off x="971550" y="4821238"/>
            <a:ext cx="2325688" cy="1128712"/>
            <a:chOff x="1388690" y="5645389"/>
            <a:chExt cx="2021083" cy="985121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1388690" y="5645389"/>
              <a:ext cx="2021083" cy="985121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sz="2000" kern="0" dirty="0">
                <a:solidFill>
                  <a:srgbClr val="FFC000"/>
                </a:solidFill>
              </a:endParaRPr>
            </a:p>
          </p:txBody>
        </p:sp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1614941" y="5955751"/>
              <a:ext cx="1585136" cy="4863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000" kern="0" dirty="0"/>
                <a:t>Protéger</a:t>
              </a:r>
            </a:p>
          </p:txBody>
        </p:sp>
      </p:grpSp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5878513" y="558800"/>
            <a:ext cx="2947987" cy="1128713"/>
            <a:chOff x="5625979" y="1468949"/>
            <a:chExt cx="2560892" cy="983694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5625979" y="1468949"/>
              <a:ext cx="2560892" cy="98369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sz="2000" kern="0" dirty="0">
                <a:solidFill>
                  <a:srgbClr val="FFC000"/>
                </a:solidFill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6114162" y="1717985"/>
              <a:ext cx="1584526" cy="48562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000" kern="0" dirty="0"/>
                <a:t>Alerter</a:t>
              </a:r>
            </a:p>
          </p:txBody>
        </p:sp>
      </p:grpSp>
      <p:grpSp>
        <p:nvGrpSpPr>
          <p:cNvPr id="80901" name="Groupe 8"/>
          <p:cNvGrpSpPr>
            <a:grpSpLocks/>
          </p:cNvGrpSpPr>
          <p:nvPr/>
        </p:nvGrpSpPr>
        <p:grpSpPr bwMode="auto">
          <a:xfrm>
            <a:off x="3295650" y="558800"/>
            <a:ext cx="5743575" cy="3930650"/>
            <a:chOff x="3409774" y="1468949"/>
            <a:chExt cx="4990742" cy="3427000"/>
          </a:xfrm>
        </p:grpSpPr>
        <p:grpSp>
          <p:nvGrpSpPr>
            <p:cNvPr id="80906" name="Groupe 2"/>
            <p:cNvGrpSpPr>
              <a:grpSpLocks/>
            </p:cNvGrpSpPr>
            <p:nvPr/>
          </p:nvGrpSpPr>
          <p:grpSpPr bwMode="auto">
            <a:xfrm>
              <a:off x="3409774" y="1468949"/>
              <a:ext cx="4990742" cy="3427000"/>
              <a:chOff x="3409774" y="1468949"/>
              <a:chExt cx="4990742" cy="3427000"/>
            </a:xfrm>
          </p:grpSpPr>
          <p:sp>
            <p:nvSpPr>
              <p:cNvPr id="12" name="Rectangle 2"/>
              <p:cNvSpPr txBox="1">
                <a:spLocks noChangeArrowheads="1"/>
              </p:cNvSpPr>
              <p:nvPr/>
            </p:nvSpPr>
            <p:spPr bwMode="auto">
              <a:xfrm>
                <a:off x="3409774" y="2453035"/>
                <a:ext cx="4990742" cy="2442914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sz="2000" kern="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3" name="Rectangle 2"/>
              <p:cNvSpPr txBox="1">
                <a:spLocks noChangeArrowheads="1"/>
              </p:cNvSpPr>
              <p:nvPr/>
            </p:nvSpPr>
            <p:spPr bwMode="auto">
              <a:xfrm>
                <a:off x="4656770" y="1468949"/>
                <a:ext cx="969733" cy="984086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defRPr/>
                </a:pPr>
                <a:endParaRPr lang="fr-FR" sz="2000" kern="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4833336" y="3075875"/>
              <a:ext cx="1584954" cy="4858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000" kern="0" dirty="0"/>
                <a:t>Examiner</a:t>
              </a:r>
            </a:p>
          </p:txBody>
        </p:sp>
      </p:grpSp>
      <p:grpSp>
        <p:nvGrpSpPr>
          <p:cNvPr id="80902" name="Groupe 13"/>
          <p:cNvGrpSpPr>
            <a:grpSpLocks/>
          </p:cNvGrpSpPr>
          <p:nvPr/>
        </p:nvGrpSpPr>
        <p:grpSpPr bwMode="auto">
          <a:xfrm>
            <a:off x="971550" y="558800"/>
            <a:ext cx="2325688" cy="4167188"/>
            <a:chOff x="1388690" y="2623422"/>
            <a:chExt cx="2021083" cy="3427000"/>
          </a:xfrm>
        </p:grpSpPr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1388690" y="2623422"/>
              <a:ext cx="2021083" cy="34270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sz="2000" kern="0" dirty="0">
                <a:solidFill>
                  <a:srgbClr val="FFC000"/>
                </a:solidFill>
              </a:endParaRP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614941" y="4616957"/>
              <a:ext cx="1585136" cy="48565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2000" kern="0" dirty="0"/>
                <a:t>Analyser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-36512" y="836712"/>
            <a:ext cx="111561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06475" y="2492375"/>
          <a:ext cx="813690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C5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002060"/>
                          </a:solidFill>
                        </a:rPr>
                        <a:t>Etre capable de mettre en œuvre l’action choisie en se référant à la technique préconisée</a:t>
                      </a:r>
                      <a:r>
                        <a:rPr lang="fr-FR" sz="240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FF00"/>
                          </a:solidFill>
                        </a:rPr>
                        <a:t>Choisir l’action appropriée au résultat à</a:t>
                      </a:r>
                      <a:r>
                        <a:rPr lang="fr-FR" sz="2400" baseline="0" dirty="0">
                          <a:solidFill>
                            <a:srgbClr val="FFFF00"/>
                          </a:solidFill>
                        </a:rPr>
                        <a:t> atteindre</a:t>
                      </a:r>
                      <a:endParaRPr lang="fr-FR" sz="24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411760" y="1268760"/>
            <a:ext cx="46736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SECOURIR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5011A-BF32-FF1F-D66A-4B77E7A5878B}"/>
              </a:ext>
            </a:extLst>
          </p:cNvPr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94722C-7C70-12CC-CC86-6F493BCAA531}"/>
              </a:ext>
            </a:extLst>
          </p:cNvPr>
          <p:cNvSpPr txBox="1"/>
          <p:nvPr/>
        </p:nvSpPr>
        <p:spPr>
          <a:xfrm>
            <a:off x="1547664" y="1700808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Nouvelle définition:</a:t>
            </a:r>
          </a:p>
          <a:p>
            <a:endParaRPr lang="fr-FR" sz="2800" dirty="0"/>
          </a:p>
          <a:p>
            <a:r>
              <a:rPr lang="fr-FR" sz="2800" dirty="0"/>
              <a:t>Un saignement abondant externe, ou hémorragie externe, est une perte de sang prolongé qui provient d’une plaie ou d’un orifice naturel et qui ne s’arrête pas spontanément.</a:t>
            </a:r>
          </a:p>
          <a:p>
            <a:r>
              <a:rPr lang="fr-FR" sz="2800" dirty="0"/>
              <a:t>Elle imbibe de sang un mouchoir en tissus ou en papier en quelques secondes.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208971-F6A3-E5A2-4276-2FD533B7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20713"/>
            <a:ext cx="2880494" cy="6492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30080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187450" y="0"/>
            <a:ext cx="7956550" cy="76517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pic>
        <p:nvPicPr>
          <p:cNvPr id="829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793750"/>
            <a:ext cx="873283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187450" y="620713"/>
            <a:ext cx="1935163" cy="6492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122613" y="620713"/>
            <a:ext cx="4919662" cy="649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Arrêter le saignement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450" y="1268413"/>
            <a:ext cx="7956550" cy="526297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C00000"/>
                </a:solidFill>
              </a:rPr>
              <a:t>Repérer</a:t>
            </a:r>
            <a:r>
              <a:rPr lang="fr-FR" sz="2400" dirty="0"/>
              <a:t> l’origine du saignement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fr-FR" sz="2400" b="1" dirty="0">
                <a:solidFill>
                  <a:srgbClr val="C00000"/>
                </a:solidFill>
              </a:rPr>
              <a:t>Demander à la victime de comprimer</a:t>
            </a:r>
            <a:r>
              <a:rPr lang="fr-FR" sz="2400" dirty="0"/>
              <a:t> immédiatement l’endroit qui saigne ou à défaut </a:t>
            </a:r>
            <a:r>
              <a:rPr lang="fr-FR" sz="2400" b="1" dirty="0">
                <a:solidFill>
                  <a:srgbClr val="C00000"/>
                </a:solidFill>
              </a:rPr>
              <a:t>comprimer</a:t>
            </a:r>
            <a:r>
              <a:rPr lang="fr-FR" sz="2400" dirty="0"/>
              <a:t> immédiatement l’endroit qui saigne, jusqu’à l’arrivée des secours</a:t>
            </a:r>
          </a:p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3. Allonger</a:t>
            </a:r>
            <a:r>
              <a:rPr lang="fr-FR" sz="2400" dirty="0"/>
              <a:t> la victime dès la compression effectuée</a:t>
            </a:r>
          </a:p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4. Faire alerter </a:t>
            </a:r>
            <a:r>
              <a:rPr lang="fr-FR" sz="2400" dirty="0"/>
              <a:t>si il y a un témoin</a:t>
            </a:r>
            <a:r>
              <a:rPr lang="fr-FR" sz="2400" b="1" dirty="0">
                <a:solidFill>
                  <a:srgbClr val="C00000"/>
                </a:solidFill>
              </a:rPr>
              <a:t>, ou alerter </a:t>
            </a:r>
            <a:r>
              <a:rPr lang="fr-FR" sz="2400" dirty="0"/>
              <a:t>En utilisant le haut parleur du téléphone pour garantir la compression. </a:t>
            </a:r>
            <a:r>
              <a:rPr lang="fr-FR" sz="2400" i="1" dirty="0"/>
              <a:t>(Au besoin, utiliser un CHU ou autre)</a:t>
            </a:r>
            <a:r>
              <a:rPr lang="fr-FR" sz="2400" dirty="0"/>
              <a:t>.</a:t>
            </a:r>
          </a:p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5. Si la compression directe </a:t>
            </a:r>
            <a:r>
              <a:rPr lang="fr-FR" sz="2400" dirty="0"/>
              <a:t>d’un membre est inefficace (le saignement persiste) </a:t>
            </a:r>
            <a:r>
              <a:rPr lang="fr-FR" sz="2400" b="1" dirty="0">
                <a:solidFill>
                  <a:srgbClr val="C00000"/>
                </a:solidFill>
              </a:rPr>
              <a:t>ou est impossible </a:t>
            </a:r>
            <a:r>
              <a:rPr lang="fr-FR" sz="2400" dirty="0"/>
              <a:t>nombre de victimes, catastrophe, nombre de lésions, plaie inaccessible, corps étranger) </a:t>
            </a:r>
            <a:r>
              <a:rPr lang="fr-FR" sz="2400" b="1" dirty="0">
                <a:solidFill>
                  <a:srgbClr val="C00000"/>
                </a:solidFill>
              </a:rPr>
              <a:t>Mettre en place </a:t>
            </a:r>
            <a:r>
              <a:rPr lang="fr-FR" sz="2400" dirty="0"/>
              <a:t>un garrot </a:t>
            </a:r>
          </a:p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6. Surveiller</a:t>
            </a:r>
            <a:r>
              <a:rPr lang="fr-FR" sz="2400" dirty="0"/>
              <a:t> l’état de la victime, la </a:t>
            </a:r>
            <a:r>
              <a:rPr lang="fr-FR" sz="2400" b="1" dirty="0">
                <a:solidFill>
                  <a:srgbClr val="C00000"/>
                </a:solidFill>
              </a:rPr>
              <a:t>réchauffer</a:t>
            </a:r>
            <a:r>
              <a:rPr lang="fr-FR" sz="2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sp>
        <p:nvSpPr>
          <p:cNvPr id="6" name="Rectangle 5"/>
          <p:cNvSpPr/>
          <p:nvPr/>
        </p:nvSpPr>
        <p:spPr>
          <a:xfrm rot="20624020">
            <a:off x="1671982" y="2089034"/>
            <a:ext cx="606435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 nous fait une démonstration?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2483768" y="3442815"/>
            <a:ext cx="5400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rgbClr val="FF9B9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Version juin 2020</a:t>
            </a:r>
          </a:p>
          <a:p>
            <a:pPr algn="ctr">
              <a:spcBef>
                <a:spcPct val="50000"/>
              </a:spcBef>
              <a:defRPr/>
            </a:pPr>
            <a:endParaRPr lang="fr-FR" sz="1200" dirty="0">
              <a:solidFill>
                <a:srgbClr val="FF9B9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79064E-700B-41D5-A4B3-797311F8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620688"/>
            <a:ext cx="7720947" cy="25325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1C2CE0C-8B47-E5A2-4B93-4178762AD53D}"/>
              </a:ext>
            </a:extLst>
          </p:cNvPr>
          <p:cNvSpPr txBox="1"/>
          <p:nvPr/>
        </p:nvSpPr>
        <p:spPr>
          <a:xfrm>
            <a:off x="1519704" y="3990543"/>
            <a:ext cx="74888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EPREUVE 1 : A partir d’une mise en situation d'accident du travail proposée par le formateur, le candidat devra montrer sa capacité à mettre en œuvre les compétences qui lui permettraient d’intervenir efficacement face à la situation proposée </a:t>
            </a:r>
          </a:p>
          <a:p>
            <a:endParaRPr lang="fr-F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EPREUVE 2: Répondre aux questions sur les compétences de prévention.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187450" y="836613"/>
            <a:ext cx="1935163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22613" y="836613"/>
            <a:ext cx="5154612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 manuelle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24511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140200" y="1916113"/>
            <a:ext cx="500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Demander à la victime de comprimer immédiatement l’endroit qui saigne jusqu’à l’arrivée des secours</a:t>
            </a:r>
          </a:p>
        </p:txBody>
      </p:sp>
      <p:pic>
        <p:nvPicPr>
          <p:cNvPr id="88074" name="Picture 10" descr="Résultat de recherche d'images pour &quot;saignement abondant&quot;"/>
          <p:cNvPicPr>
            <a:picLocks noChangeAspect="1" noChangeArrowheads="1"/>
          </p:cNvPicPr>
          <p:nvPr/>
        </p:nvPicPr>
        <p:blipFill>
          <a:blip r:embed="rId4" cstate="print"/>
          <a:srcRect l="6252" r="20810"/>
          <a:stretch>
            <a:fillRect/>
          </a:stretch>
        </p:blipFill>
        <p:spPr bwMode="auto">
          <a:xfrm>
            <a:off x="1476375" y="4149725"/>
            <a:ext cx="25193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40200" y="4133850"/>
            <a:ext cx="500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/>
              <a:t>A défaut comprimer immédiatement l’endroit qui saigne jusqu’à l’arrivée des secours</a:t>
            </a:r>
          </a:p>
        </p:txBody>
      </p:sp>
      <p:sp>
        <p:nvSpPr>
          <p:cNvPr id="14" name="Rectangle 13"/>
          <p:cNvSpPr/>
          <p:nvPr/>
        </p:nvSpPr>
        <p:spPr>
          <a:xfrm rot="20624020">
            <a:off x="1763688" y="1012666"/>
            <a:ext cx="606435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s’appelle le geste prioritaire à faire juste après la protection?</a:t>
            </a:r>
          </a:p>
        </p:txBody>
      </p:sp>
      <p:sp>
        <p:nvSpPr>
          <p:cNvPr id="16" name="Rectangle 15"/>
          <p:cNvSpPr/>
          <p:nvPr/>
        </p:nvSpPr>
        <p:spPr>
          <a:xfrm rot="20624020">
            <a:off x="1813458" y="3328050"/>
            <a:ext cx="606435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 faut-il faire?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15" grpId="0" animBg="1" autoUpdateAnimBg="0"/>
      <p:bldP spid="9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16025" y="765175"/>
            <a:ext cx="1935163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51188" y="765175"/>
            <a:ext cx="5154612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 manuelle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187450" y="12763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/>
              <a:t>Il est préférable de se protéger. En cas d’impossibilité, prévenir les  services d’urgence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131B04-98E7-29E4-74A1-CFB6A2E0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98" y="2420888"/>
            <a:ext cx="5191103" cy="388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187450" y="692150"/>
            <a:ext cx="1935163" cy="460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22613" y="692150"/>
            <a:ext cx="5154612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Pansement compressif</a:t>
            </a:r>
          </a:p>
        </p:txBody>
      </p:sp>
      <p:pic>
        <p:nvPicPr>
          <p:cNvPr id="19" name="Picture 5" descr="http://upload.wikimedia.org/wikipedia/commons/thumb/6/6a/Direct-pressure-and-elevation.jpg/220px-Direct-pressure-and-ele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2284413"/>
            <a:ext cx="33813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http://www.securimed.fr/media/catalog/product/cache/1/image/9df78eab33525d08d6e5fb8d27136e95/0148-chut-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962275"/>
            <a:ext cx="37449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sp>
        <p:nvSpPr>
          <p:cNvPr id="8" name="Rectangle 7"/>
          <p:cNvSpPr/>
          <p:nvPr/>
        </p:nvSpPr>
        <p:spPr>
          <a:xfrm rot="20624020">
            <a:off x="1422044" y="1345139"/>
            <a:ext cx="646661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on doit laisser la victime </a:t>
            </a:r>
            <a:r>
              <a:rPr lang="fr-FR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(alerter, multi-victimes, compression impossible)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ou si la compression manuelle ne fonctionne pas, que doit-on faire?</a:t>
            </a:r>
          </a:p>
        </p:txBody>
      </p:sp>
      <p:sp>
        <p:nvSpPr>
          <p:cNvPr id="9" name="Rectangle 8"/>
          <p:cNvSpPr/>
          <p:nvPr/>
        </p:nvSpPr>
        <p:spPr>
          <a:xfrm rot="20624020">
            <a:off x="1813458" y="3328050"/>
            <a:ext cx="606435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 fait-on?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Résultat de recherche d'images pour &quot;garro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003" y="3233629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2" name="Picture 4" descr="Garrot /Tourniquet militaire SOF™ Tac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428" y="3233629"/>
            <a:ext cx="20161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 : Vidéo 7">
            <a:hlinkClick r:id="rId4" action="ppaction://hlinkfile" highlightClick="1"/>
          </p:cNvPr>
          <p:cNvSpPr/>
          <p:nvPr/>
        </p:nvSpPr>
        <p:spPr>
          <a:xfrm>
            <a:off x="4605415" y="3305067"/>
            <a:ext cx="1152525" cy="10080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69138" y="2210672"/>
            <a:ext cx="8459787" cy="7921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Mettre en place un garrot au-dessus de la plaie.</a:t>
            </a:r>
            <a:endParaRPr lang="fr-F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321017" y="143179"/>
            <a:ext cx="72941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/>
              <a:t>Si la compression directe est inefficace </a:t>
            </a:r>
            <a:r>
              <a:rPr lang="fr-FR" sz="2800" b="1" i="1" dirty="0"/>
              <a:t>(le saignement persiste malgré tout) </a:t>
            </a:r>
            <a:r>
              <a:rPr lang="fr-FR" sz="2800" b="1" dirty="0"/>
              <a:t>ou impossible </a:t>
            </a:r>
            <a:r>
              <a:rPr lang="fr-FR" sz="2800" b="1" i="1" dirty="0"/>
              <a:t>(nombreuses victimes ou lésions)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007096" y="4720136"/>
            <a:ext cx="7741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Geste exceptionnel face à une situation exceptionnelle en utilisant un garrot industriel de préférence</a:t>
            </a:r>
            <a:endParaRPr lang="fr-FR" sz="2800" b="1" i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76388" y="1052513"/>
            <a:ext cx="4291012" cy="460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particuliers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saigne abondamment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619250" y="1916113"/>
            <a:ext cx="7524750" cy="32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2800" b="1" dirty="0"/>
              <a:t> La victime saigne abondamment du nez</a:t>
            </a:r>
          </a:p>
          <a:p>
            <a:pPr>
              <a:lnSpc>
                <a:spcPct val="150000"/>
              </a:lnSpc>
            </a:pPr>
            <a:endParaRPr lang="fr-FR" sz="28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800" b="1" dirty="0"/>
              <a:t> La victime crache abondamment du sang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800" b="1" dirty="0"/>
              <a:t> Autres saignements abondants </a:t>
            </a:r>
            <a:r>
              <a:rPr lang="fr-FR" sz="2800" i="1" dirty="0"/>
              <a:t>(orifices naturels)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1</a:t>
            </a:r>
          </a:p>
        </p:txBody>
      </p:sp>
      <p:sp>
        <p:nvSpPr>
          <p:cNvPr id="8" name="Rectangle 7"/>
          <p:cNvSpPr/>
          <p:nvPr/>
        </p:nvSpPr>
        <p:spPr>
          <a:xfrm rot="20624020">
            <a:off x="1813458" y="3020274"/>
            <a:ext cx="606435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 se souvient de ces cas particuliers?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927E8F-2DC5-297F-C892-BCA4877F6FB1}"/>
              </a:ext>
            </a:extLst>
          </p:cNvPr>
          <p:cNvSpPr txBox="1"/>
          <p:nvPr/>
        </p:nvSpPr>
        <p:spPr>
          <a:xfrm>
            <a:off x="4527961" y="2553643"/>
            <a:ext cx="4635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Nouveau, ne jamais allongé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Vidéo 2">
            <a:hlinkClick r:id="rId2" action="ppaction://hlinkfile" highlightClick="1"/>
          </p:cNvPr>
          <p:cNvSpPr/>
          <p:nvPr/>
        </p:nvSpPr>
        <p:spPr>
          <a:xfrm>
            <a:off x="3635896" y="2204864"/>
            <a:ext cx="2375669" cy="165648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CDAF4-E428-F99D-8A15-C84E934ACF14}"/>
              </a:ext>
            </a:extLst>
          </p:cNvPr>
          <p:cNvSpPr/>
          <p:nvPr/>
        </p:nvSpPr>
        <p:spPr>
          <a:xfrm>
            <a:off x="7371761" y="86108"/>
            <a:ext cx="1432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OBVA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450" y="825500"/>
            <a:ext cx="7956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Quelle est la définition d’un étouffement?</a:t>
            </a:r>
            <a:endParaRPr lang="fr-FR" sz="4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913" y="1412875"/>
            <a:ext cx="7812087" cy="107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</a:rPr>
              <a:t>Obstruction complète des voies aériennes par un corps étranger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450" y="138659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31913" y="2636838"/>
            <a:ext cx="723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secours?</a:t>
            </a:r>
            <a:endParaRPr lang="fr-FR" sz="4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350" y="3357563"/>
            <a:ext cx="7740650" cy="719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</a:rPr>
              <a:t>Permettre à la victime de respirer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31913" y="4211638"/>
            <a:ext cx="7235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le geste de secours?</a:t>
            </a:r>
            <a:endParaRPr lang="fr-FR" sz="4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941888"/>
            <a:ext cx="774065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fr-FR" sz="3200" b="1" dirty="0">
                <a:solidFill>
                  <a:srgbClr val="C00000"/>
                </a:solidFill>
              </a:rPr>
              <a:t> Jusqu’à 5 claques dans le dos</a:t>
            </a:r>
          </a:p>
          <a:p>
            <a:pPr>
              <a:buFontTx/>
              <a:buChar char="-"/>
              <a:defRPr/>
            </a:pPr>
            <a:r>
              <a:rPr lang="fr-FR" sz="3200" b="1" dirty="0">
                <a:solidFill>
                  <a:srgbClr val="C00000"/>
                </a:solidFill>
              </a:rPr>
              <a:t> Jusqu’à 5 manœuvres Heimlich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0" grpId="0" animBg="1"/>
      <p:bldP spid="11" grpId="0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Résultat de recherche d'images pour &quot;Étouffeme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29019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s’étouffe.</a:t>
            </a:r>
          </a:p>
        </p:txBody>
      </p:sp>
      <p:pic>
        <p:nvPicPr>
          <p:cNvPr id="92166" name="Picture 8" descr="Download Manoeuvre de Heimlich illustration de vecteur. Illustration du conception - 46971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911" y="764704"/>
            <a:ext cx="28416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288475" y="1156492"/>
            <a:ext cx="2808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Jusqu’à 5 claques dans le dos</a:t>
            </a:r>
            <a:endParaRPr lang="fr-FR" sz="2400" dirty="0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5436096" y="4275799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Jusqu’à 5 manœuvres Heimlich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85CEA9E-8769-2069-452A-C6AAA5DA6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7" y="2948602"/>
            <a:ext cx="3086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 claques inefficaces ou impossible.</a:t>
            </a:r>
            <a:endParaRPr lang="fr-FR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549275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 Les manœuvres sont efficaces: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550" y="1268413"/>
            <a:ext cx="81724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/>
              <a:t> Installer la victime dans la positon où elle se sent le mieux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/>
              <a:t> Desserrer ses vêtements au besoin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/>
              <a:t> Demander un avis médical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/>
              <a:t> Surveiller la victime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400" b="1" dirty="0"/>
              <a:t> Lui parler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400" b="1" dirty="0"/>
              <a:t> Protéger du froid, du chaud, des intempéries…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 rot="20624020">
            <a:off x="1157190" y="292865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549275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La victime perd connaissance: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1913" y="1412875"/>
            <a:ext cx="78120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/>
              <a:t> Accompagner la victime au sol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/>
              <a:t> Faire alerter ou alerter d’urgence les secours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b="1" dirty="0"/>
              <a:t> Pratiquer une RCP</a:t>
            </a:r>
          </a:p>
          <a:p>
            <a:pPr lvl="2">
              <a:buFont typeface="Courier New" pitchFamily="49" charset="0"/>
              <a:buChar char="o"/>
            </a:pPr>
            <a:r>
              <a:rPr lang="fr-FR" sz="2800" b="1" dirty="0"/>
              <a:t> Après une première série de 30 compressions, vérifier si le corps étranger est dans la bouche. Le retirer prudemment s’il est visible.</a:t>
            </a:r>
            <a:endParaRPr lang="fr-FR" sz="3600" b="1" dirty="0"/>
          </a:p>
        </p:txBody>
      </p:sp>
      <p:sp>
        <p:nvSpPr>
          <p:cNvPr id="5" name="Rectangle 4"/>
          <p:cNvSpPr/>
          <p:nvPr/>
        </p:nvSpPr>
        <p:spPr>
          <a:xfrm rot="20624020">
            <a:off x="1157190" y="2928657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975" y="1844675"/>
            <a:ext cx="61245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Les changements</a:t>
            </a:r>
            <a:endParaRPr lang="fr-FR" sz="4800" dirty="0"/>
          </a:p>
        </p:txBody>
      </p:sp>
      <p:sp>
        <p:nvSpPr>
          <p:cNvPr id="3" name="Rectangle 2"/>
          <p:cNvSpPr/>
          <p:nvPr/>
        </p:nvSpPr>
        <p:spPr>
          <a:xfrm>
            <a:off x="1833922" y="2935749"/>
            <a:ext cx="61206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Guide des données techniques et conduites à tenir V4.07/2022</a:t>
            </a:r>
          </a:p>
        </p:txBody>
      </p:sp>
      <p:pic>
        <p:nvPicPr>
          <p:cNvPr id="15364" name="Image 2" descr="IN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925" y="4149725"/>
            <a:ext cx="20986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549275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La victime est enceinte ou obèse: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713" y="1557338"/>
            <a:ext cx="7200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Devant l’impossibilité d’encercler l’abdomen, d’une victime avec les bras,  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 rot="20624020">
            <a:off x="1387051" y="3303362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55875" y="3357563"/>
            <a:ext cx="6408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Les compressions abdominales sont remplacées par des compressions thoraciques.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00"/>
                </a:solidFill>
              </a:rPr>
              <a:t>La victime s’étouffe partiellement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549275"/>
            <a:ext cx="79565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2800" b="1" dirty="0"/>
              <a:t> Obstruction partielle des voies aériennes: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93838" y="1484313"/>
            <a:ext cx="765016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Installer la victime au repos.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L’encourager à tousser.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Faire alerter ou Alerter les secours.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Surveiller l’état de la victime.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Si elle répond, lui parler régulièrement.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Protéger (froid, chaud, intempéries).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800" b="1" dirty="0"/>
              <a:t> Si aggravation, pratiquer les gestes qui s’imposent et rappeler les secours.</a:t>
            </a:r>
            <a:endParaRPr lang="fr-FR" sz="3600" b="1" dirty="0"/>
          </a:p>
        </p:txBody>
      </p:sp>
      <p:sp>
        <p:nvSpPr>
          <p:cNvPr id="5" name="Rectangle 4"/>
          <p:cNvSpPr/>
          <p:nvPr/>
        </p:nvSpPr>
        <p:spPr>
          <a:xfrm rot="20624020">
            <a:off x="738979" y="2199259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188640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nouveau dans </a:t>
            </a:r>
            <a:r>
              <a:rPr lang="fr-FR" sz="2800" b="1" dirty="0">
                <a:solidFill>
                  <a:srgbClr val="FFFF00"/>
                </a:solidFill>
              </a:rPr>
              <a:t>La victime s’étouffe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765175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sz="3200" b="1" dirty="0"/>
              <a:t> La victime peut tenir sur l’avant bras: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550" y="1700213"/>
            <a:ext cx="81724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Coucher la victime tête penchée en avant sur l’avant bras.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Maintenir sa tête de part et d’autre de la bouche, le pouce d’un coté et les doigts de l’autre dans l’angle de la mâchoire inférieure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Donner une à cinq tape entre les omoplates avec le talon de la main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Retourner la victime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Allonger la victime sur la cuisse tête en bas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fr-FR" sz="2400" b="1" dirty="0"/>
              <a:t> Effectuer une à cinq compressions du thorax avec deux doigts.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 rot="20624020">
            <a:off x="1171027" y="3135364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450" y="90488"/>
            <a:ext cx="79565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nouveau dans </a:t>
            </a:r>
            <a:r>
              <a:rPr lang="fr-FR" sz="2800" b="1" dirty="0">
                <a:solidFill>
                  <a:srgbClr val="FFFF00"/>
                </a:solidFill>
              </a:rPr>
              <a:t>La victime s’étouffe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187450" y="1643063"/>
            <a:ext cx="795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1" dirty="0"/>
              <a:t>La victime est consciente et alitée qui présente une obturation totale des voies aériennes</a:t>
            </a:r>
          </a:p>
        </p:txBody>
      </p:sp>
      <p:sp>
        <p:nvSpPr>
          <p:cNvPr id="10" name="Rectangle 9"/>
          <p:cNvSpPr/>
          <p:nvPr/>
        </p:nvSpPr>
        <p:spPr>
          <a:xfrm rot="20624020">
            <a:off x="1171027" y="3279379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55875" y="3754438"/>
            <a:ext cx="64087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Les compressions abdominales peuvent être remplacées par des compressions thoraciques comme pour le massage cardiaque.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1187450" y="692150"/>
            <a:ext cx="3097213" cy="792163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C00000"/>
                </a:solidFill>
              </a:rPr>
              <a:t>CAS PARTICULIER: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836613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836613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prendre un avis médical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1988840"/>
            <a:ext cx="73803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Priorité: </a:t>
            </a:r>
          </a:p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Rechercher les signes laissant penser à un</a:t>
            </a:r>
          </a:p>
          <a:p>
            <a:pPr algn="ctr">
              <a:defRPr/>
            </a:pP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AVC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Accident cardiaque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Maladie infectieuse contagieuse.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Autre pathologie notamment les troubles abdominaux intenses et   digestifs </a:t>
            </a:r>
            <a:r>
              <a:rPr lang="fr-FR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(diarrhée)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08201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11413" y="0"/>
            <a:ext cx="6769100" cy="720725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71550" y="692150"/>
            <a:ext cx="8172450" cy="5972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1. </a:t>
            </a:r>
            <a:r>
              <a:rPr lang="fr-FR" sz="2000" b="1" dirty="0">
                <a:solidFill>
                  <a:srgbClr val="C00000"/>
                </a:solidFill>
              </a:rPr>
              <a:t>Mettre</a:t>
            </a:r>
            <a:r>
              <a:rPr lang="fr-FR" sz="2000" dirty="0"/>
              <a:t> la victime au repos</a:t>
            </a:r>
          </a:p>
          <a:p>
            <a:r>
              <a:rPr lang="fr-FR" sz="2000" dirty="0"/>
              <a:t>2. </a:t>
            </a:r>
            <a:r>
              <a:rPr lang="fr-FR" sz="2000" b="1" dirty="0">
                <a:solidFill>
                  <a:srgbClr val="C00000"/>
                </a:solidFill>
              </a:rPr>
              <a:t>Observer</a:t>
            </a:r>
            <a:r>
              <a:rPr lang="fr-FR" sz="2000" dirty="0"/>
              <a:t> des signes d’apparition soudaine même de courte durée qui peuvent orienter le médecin:</a:t>
            </a:r>
          </a:p>
          <a:p>
            <a:r>
              <a:rPr lang="fr-FR" sz="2000" dirty="0"/>
              <a:t>	</a:t>
            </a:r>
            <a:r>
              <a:rPr lang="fr-FR" sz="2000" b="1" dirty="0"/>
              <a:t>AVC: Accident Vasculaire Cérébral</a:t>
            </a:r>
          </a:p>
          <a:p>
            <a:pPr lvl="3">
              <a:buFontTx/>
              <a:buChar char="-"/>
            </a:pPr>
            <a:r>
              <a:rPr lang="fr-FR" dirty="0"/>
              <a:t>Faiblesse ou paralysie d’un bras</a:t>
            </a:r>
          </a:p>
          <a:p>
            <a:pPr lvl="3">
              <a:buFontTx/>
              <a:buChar char="-"/>
            </a:pPr>
            <a:r>
              <a:rPr lang="fr-FR" dirty="0"/>
              <a:t>Déformation de la face</a:t>
            </a:r>
          </a:p>
          <a:p>
            <a:pPr lvl="3">
              <a:buFontTx/>
              <a:buChar char="-"/>
            </a:pPr>
            <a:r>
              <a:rPr lang="fr-FR" dirty="0"/>
              <a:t>Perte de la vision totale ou partielle</a:t>
            </a:r>
          </a:p>
          <a:p>
            <a:pPr lvl="3">
              <a:buFontTx/>
              <a:buChar char="-"/>
            </a:pPr>
            <a:r>
              <a:rPr lang="fr-FR" dirty="0"/>
              <a:t>Difficulté de langage ou de compréhension.</a:t>
            </a:r>
          </a:p>
          <a:p>
            <a:pPr lvl="3">
              <a:buFontTx/>
              <a:buChar char="-"/>
            </a:pPr>
            <a:r>
              <a:rPr lang="fr-FR" dirty="0"/>
              <a:t>Mal de tête sévère et inhabituel</a:t>
            </a:r>
          </a:p>
          <a:p>
            <a:pPr lvl="3">
              <a:buFontTx/>
              <a:buChar char="-"/>
            </a:pPr>
            <a:r>
              <a:rPr lang="fr-FR" dirty="0"/>
              <a:t>Perte d’équilibre ou instabilité de la marche, chutes…</a:t>
            </a:r>
          </a:p>
          <a:p>
            <a:pPr lvl="2"/>
            <a:r>
              <a:rPr lang="fr-FR" sz="2000" b="1" dirty="0"/>
              <a:t>Accident cardiaque:</a:t>
            </a:r>
            <a:endParaRPr lang="fr-FR" sz="2000" dirty="0"/>
          </a:p>
          <a:p>
            <a:r>
              <a:rPr lang="fr-FR" sz="2000" dirty="0"/>
              <a:t>3. </a:t>
            </a:r>
            <a:r>
              <a:rPr lang="fr-FR" sz="2000" b="1" dirty="0">
                <a:solidFill>
                  <a:srgbClr val="C00000"/>
                </a:solidFill>
              </a:rPr>
              <a:t>Écouter, questionner </a:t>
            </a:r>
            <a:r>
              <a:rPr lang="fr-FR" sz="2000" dirty="0"/>
              <a:t>la victime et son entourage</a:t>
            </a:r>
          </a:p>
          <a:p>
            <a:pPr lvl="1"/>
            <a:r>
              <a:rPr lang="fr-FR" sz="2400" dirty="0"/>
              <a:t>• </a:t>
            </a:r>
            <a:r>
              <a:rPr lang="fr-FR" dirty="0"/>
              <a:t>quel âge a-t-elle?</a:t>
            </a:r>
          </a:p>
          <a:p>
            <a:pPr lvl="1"/>
            <a:r>
              <a:rPr lang="fr-FR" dirty="0"/>
              <a:t>• est-ce la première fois ?</a:t>
            </a:r>
          </a:p>
          <a:p>
            <a:pPr lvl="1"/>
            <a:r>
              <a:rPr lang="fr-FR" dirty="0"/>
              <a:t>• quel est le type de douleur ? où a-t-elle mal ?</a:t>
            </a:r>
          </a:p>
          <a:p>
            <a:pPr lvl="1"/>
            <a:r>
              <a:rPr lang="fr-FR" dirty="0"/>
              <a:t>• depuis combien de temps a-t-elle ce malaise ?</a:t>
            </a:r>
          </a:p>
          <a:p>
            <a:pPr lvl="1"/>
            <a:r>
              <a:rPr lang="fr-FR" dirty="0"/>
              <a:t>• a-t-elle été récemment malade et/ou hospitalisée ?</a:t>
            </a:r>
          </a:p>
          <a:p>
            <a:pPr lvl="1"/>
            <a:r>
              <a:rPr lang="fr-FR" dirty="0"/>
              <a:t>• suit-elle un traitement ?</a:t>
            </a:r>
          </a:p>
          <a:p>
            <a:r>
              <a:rPr lang="fr-FR" sz="2000" dirty="0"/>
              <a:t>4. </a:t>
            </a:r>
            <a:r>
              <a:rPr lang="fr-FR" sz="2000" b="1" dirty="0">
                <a:solidFill>
                  <a:srgbClr val="C00000"/>
                </a:solidFill>
              </a:rPr>
              <a:t>Prendre</a:t>
            </a:r>
            <a:r>
              <a:rPr lang="fr-FR" sz="2000" dirty="0"/>
              <a:t> un avis médical</a:t>
            </a:r>
          </a:p>
          <a:p>
            <a:r>
              <a:rPr lang="fr-FR" sz="2000" dirty="0"/>
              <a:t>5. </a:t>
            </a:r>
            <a:r>
              <a:rPr lang="fr-FR" sz="2000" b="1" dirty="0">
                <a:solidFill>
                  <a:srgbClr val="C00000"/>
                </a:solidFill>
              </a:rPr>
              <a:t>Surveiller</a:t>
            </a:r>
            <a:r>
              <a:rPr lang="fr-FR" sz="2000" dirty="0"/>
              <a:t> la victime.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92950" y="1628775"/>
            <a:ext cx="2051050" cy="5048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52925" y="3573463"/>
            <a:ext cx="245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Douleur dans la poitrine</a:t>
            </a:r>
          </a:p>
        </p:txBody>
      </p:sp>
      <p:sp>
        <p:nvSpPr>
          <p:cNvPr id="8" name="Rectangle 7"/>
          <p:cNvSpPr/>
          <p:nvPr/>
        </p:nvSpPr>
        <p:spPr>
          <a:xfrm rot="20624020">
            <a:off x="844977" y="2456398"/>
            <a:ext cx="72900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Qu’est-ce qu’on fait?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092950" y="3573463"/>
            <a:ext cx="2051050" cy="5032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  <p:sp>
        <p:nvSpPr>
          <p:cNvPr id="15" name="Bouton d'action : Vidéo 14">
            <a:hlinkClick r:id="rId2" action="ppaction://hlinkfile" highlightClick="1"/>
          </p:cNvPr>
          <p:cNvSpPr/>
          <p:nvPr/>
        </p:nvSpPr>
        <p:spPr>
          <a:xfrm>
            <a:off x="8172450" y="2276475"/>
            <a:ext cx="863600" cy="6477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 rot="21027531">
            <a:off x="738979" y="4539230"/>
            <a:ext cx="72900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Quelles sont les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5" animBg="1"/>
      <p:bldP spid="7" grpId="0" animBg="1"/>
      <p:bldP spid="12" grpId="0"/>
      <p:bldP spid="13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6838" y="626204"/>
            <a:ext cx="67687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Rappel:</a:t>
            </a:r>
          </a:p>
        </p:txBody>
      </p:sp>
      <p:sp>
        <p:nvSpPr>
          <p:cNvPr id="102403" name="ZoneTexte 2"/>
          <p:cNvSpPr txBox="1">
            <a:spLocks noChangeArrowheads="1"/>
          </p:cNvSpPr>
          <p:nvPr/>
        </p:nvSpPr>
        <p:spPr bwMode="auto">
          <a:xfrm>
            <a:off x="1366838" y="2420938"/>
            <a:ext cx="77771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/>
              <a:t> Hors entreprise: Alerter le SAMU (15) pour un problème urgent de santé ou un avis médical </a:t>
            </a:r>
            <a:r>
              <a:rPr lang="fr-FR" sz="2800" b="1" i="1" dirty="0"/>
              <a:t>(douleur dans la poitrine, signe d’AVC).</a:t>
            </a:r>
          </a:p>
          <a:p>
            <a:pPr>
              <a:buFont typeface="Wingdings" pitchFamily="2" charset="2"/>
              <a:buChar char="Ø"/>
            </a:pPr>
            <a:endParaRPr lang="fr-FR" sz="2800" b="1" i="1" dirty="0"/>
          </a:p>
          <a:p>
            <a:r>
              <a:rPr lang="fr-FR" sz="2800" b="1" i="1" dirty="0"/>
              <a:t>En cas de difficultés de réseau, préférer le 112.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40425" y="760413"/>
            <a:ext cx="3203575" cy="7969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49413"/>
            <a:ext cx="84820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5113"/>
            <a:ext cx="84820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40425" y="760413"/>
            <a:ext cx="3203575" cy="7969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82A737-9C6A-1C48-8DEB-5318ABC5A23B}"/>
              </a:ext>
            </a:extLst>
          </p:cNvPr>
          <p:cNvSpPr txBox="1"/>
          <p:nvPr/>
        </p:nvSpPr>
        <p:spPr>
          <a:xfrm>
            <a:off x="1475656" y="16288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  <a:latin typeface="Amasis MT Pro Black" panose="020B0604020202020204" pitchFamily="18" charset="0"/>
              </a:rPr>
              <a:t>Prévention des malaises vagaux.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1BD6B4-15FF-30AE-2983-97C175215BAB}"/>
              </a:ext>
            </a:extLst>
          </p:cNvPr>
          <p:cNvSpPr txBox="1"/>
          <p:nvPr/>
        </p:nvSpPr>
        <p:spPr>
          <a:xfrm>
            <a:off x="1475656" y="24208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Quand la victime déclare faire régulièrement des malaises « vagaux » et présente ou décrit des signes comme: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357BE8-2155-EB88-C999-8321051AF309}"/>
              </a:ext>
            </a:extLst>
          </p:cNvPr>
          <p:cNvSpPr txBox="1"/>
          <p:nvPr/>
        </p:nvSpPr>
        <p:spPr>
          <a:xfrm>
            <a:off x="1475656" y="32849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Etourdissements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Nausées</a:t>
            </a:r>
          </a:p>
          <a:p>
            <a:pPr marL="285750" indent="-285750">
              <a:buFontTx/>
              <a:buChar char="-"/>
            </a:pPr>
            <a:r>
              <a:rPr lang="fr-FR" dirty="0"/>
              <a:t>Sueur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Sensation de chaleur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Points noirs devant les yeux</a:t>
            </a:r>
          </a:p>
          <a:p>
            <a:pPr marL="285750" indent="-285750">
              <a:buFontTx/>
              <a:buChar char="-"/>
            </a:pPr>
            <a:r>
              <a:rPr lang="fr-FR" dirty="0"/>
              <a:t>Sentiment de perte de conscience imminente.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E0292A-D898-0041-F0C3-58BBA3BCCA51}"/>
              </a:ext>
            </a:extLst>
          </p:cNvPr>
          <p:cNvSpPr txBox="1"/>
          <p:nvPr/>
        </p:nvSpPr>
        <p:spPr>
          <a:xfrm rot="19773198">
            <a:off x="5784412" y="49954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 fait-on?.</a:t>
            </a:r>
          </a:p>
        </p:txBody>
      </p:sp>
    </p:spTree>
    <p:extLst>
      <p:ext uri="{BB962C8B-B14F-4D97-AF65-F5344CB8AC3E}">
        <p14:creationId xmlns:p14="http://schemas.microsoft.com/office/powerpoint/2010/main" val="27431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40425" y="760413"/>
            <a:ext cx="3203575" cy="7969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82A737-9C6A-1C48-8DEB-5318ABC5A23B}"/>
              </a:ext>
            </a:extLst>
          </p:cNvPr>
          <p:cNvSpPr txBox="1"/>
          <p:nvPr/>
        </p:nvSpPr>
        <p:spPr>
          <a:xfrm>
            <a:off x="755576" y="97372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  <a:latin typeface="Amasis MT Pro Black" panose="020B0604020202020204" pitchFamily="18" charset="0"/>
              </a:rPr>
              <a:t>Prévention des malaises vagaux.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E0292A-D898-0041-F0C3-58BBA3BCCA51}"/>
              </a:ext>
            </a:extLst>
          </p:cNvPr>
          <p:cNvSpPr txBox="1"/>
          <p:nvPr/>
        </p:nvSpPr>
        <p:spPr>
          <a:xfrm rot="19773198">
            <a:off x="-61064" y="183433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 fait-on?.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7988C9-B477-392A-3E58-5067B5C96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9361" r="19528" b="11161"/>
          <a:stretch/>
        </p:blipFill>
        <p:spPr>
          <a:xfrm>
            <a:off x="6732240" y="3102957"/>
            <a:ext cx="2232390" cy="348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314EFD6-670F-DD60-84E6-48CFE0112645}"/>
              </a:ext>
            </a:extLst>
          </p:cNvPr>
          <p:cNvSpPr txBox="1"/>
          <p:nvPr/>
        </p:nvSpPr>
        <p:spPr>
          <a:xfrm>
            <a:off x="1691680" y="214885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 la victime est debout, avant de la mettre en position repos, lui demander de: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D5B23A-38FA-34DA-4E79-6D9ABA9097C2}"/>
              </a:ext>
            </a:extLst>
          </p:cNvPr>
          <p:cNvSpPr txBox="1"/>
          <p:nvPr/>
        </p:nvSpPr>
        <p:spPr>
          <a:xfrm>
            <a:off x="1475656" y="3292799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Se placer en position accroupie.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Baisser la tête comme pour la mettre entre les genoux.</a:t>
            </a:r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25922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changements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D921F0-4A90-10AE-5ACC-89A527ADB865}"/>
              </a:ext>
            </a:extLst>
          </p:cNvPr>
          <p:cNvSpPr txBox="1"/>
          <p:nvPr/>
        </p:nvSpPr>
        <p:spPr>
          <a:xfrm>
            <a:off x="2195736" y="188640"/>
            <a:ext cx="64807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PROTEGER: Le système FR-Alert. </a:t>
            </a:r>
            <a:r>
              <a:rPr lang="fr-FR" sz="2000" i="1" dirty="0"/>
              <a:t>(nouveau dispositif d’alerte et d’information de la population)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dirty="0"/>
              <a:t>Alerte particulière de l’Etat dans le cadre d’épidémies (COVID 19).</a:t>
            </a:r>
          </a:p>
          <a:p>
            <a:endParaRPr lang="fr-FR" sz="2000" dirty="0"/>
          </a:p>
          <a:p>
            <a:r>
              <a:rPr lang="fr-FR" sz="2000" dirty="0"/>
              <a:t>EXAMINER: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Plus de palpation. Mais si besoin on écarte les vêtements.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Poser la question: Est-ce que vous vous étouffez?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Retournement: Bras dans l’axe du corps au-dessus de sa tête.</a:t>
            </a:r>
          </a:p>
          <a:p>
            <a:endParaRPr lang="fr-FR" sz="2000" dirty="0"/>
          </a:p>
          <a:p>
            <a:r>
              <a:rPr lang="fr-FR" sz="2000" dirty="0"/>
              <a:t>ALERTER: Le plus précocement possible.</a:t>
            </a:r>
          </a:p>
          <a:p>
            <a:r>
              <a:rPr lang="fr-FR" sz="2000" dirty="0"/>
              <a:t>Le 114 (service pour sourds et malentendants) peut-être utiliser en cas de violence intrafamiliale.</a:t>
            </a:r>
          </a:p>
          <a:p>
            <a:endParaRPr lang="fr-FR" sz="2000" dirty="0"/>
          </a:p>
          <a:p>
            <a:r>
              <a:rPr lang="fr-FR" sz="2000" dirty="0"/>
              <a:t>Maladie infectieuse: suivre le protocole en vigueur et préciser lors de l’alerte.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40425" y="760413"/>
            <a:ext cx="3203575" cy="7969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82A737-9C6A-1C48-8DEB-5318ABC5A23B}"/>
              </a:ext>
            </a:extLst>
          </p:cNvPr>
          <p:cNvSpPr txBox="1"/>
          <p:nvPr/>
        </p:nvSpPr>
        <p:spPr>
          <a:xfrm>
            <a:off x="755576" y="97372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  <a:latin typeface="Amasis MT Pro Black" panose="020B0604020202020204" pitchFamily="18" charset="0"/>
              </a:rPr>
              <a:t>Prévention des malaises vagaux.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E0292A-D898-0041-F0C3-58BBA3BCCA51}"/>
              </a:ext>
            </a:extLst>
          </p:cNvPr>
          <p:cNvSpPr txBox="1"/>
          <p:nvPr/>
        </p:nvSpPr>
        <p:spPr>
          <a:xfrm rot="19773198">
            <a:off x="-61064" y="183433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 fait-on?.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14EFD6-670F-DD60-84E6-48CFE0112645}"/>
              </a:ext>
            </a:extLst>
          </p:cNvPr>
          <p:cNvSpPr txBox="1"/>
          <p:nvPr/>
        </p:nvSpPr>
        <p:spPr>
          <a:xfrm>
            <a:off x="1691680" y="214885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 la victime est debout, avant de la mettre en position repos, lui demander de: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D5B23A-38FA-34DA-4E79-6D9ABA9097C2}"/>
              </a:ext>
            </a:extLst>
          </p:cNvPr>
          <p:cNvSpPr txBox="1"/>
          <p:nvPr/>
        </p:nvSpPr>
        <p:spPr>
          <a:xfrm>
            <a:off x="755576" y="3292799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Croiser les membres inférieurs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Contracter les muscles en essayant de tendre les jambes.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Serrer les fesses.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Contracter la ceinture abdominale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115BD8A-B827-989F-3517-B8ED9B7E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44" y="3396735"/>
            <a:ext cx="2209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11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40425" y="760413"/>
            <a:ext cx="3203575" cy="796925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</a:rPr>
              <a:t>Cas particuliers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8575" y="90488"/>
            <a:ext cx="6575425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</a:rPr>
              <a:t>La victime se plaint d’un malaise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82A737-9C6A-1C48-8DEB-5318ABC5A23B}"/>
              </a:ext>
            </a:extLst>
          </p:cNvPr>
          <p:cNvSpPr txBox="1"/>
          <p:nvPr/>
        </p:nvSpPr>
        <p:spPr>
          <a:xfrm>
            <a:off x="755576" y="97372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ighlight>
                  <a:srgbClr val="FFFF00"/>
                </a:highlight>
                <a:latin typeface="Amasis MT Pro Black" panose="020B0604020202020204" pitchFamily="18" charset="0"/>
              </a:rPr>
              <a:t>Prévention des malaises vagaux.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E0292A-D898-0041-F0C3-58BBA3BCCA51}"/>
              </a:ext>
            </a:extLst>
          </p:cNvPr>
          <p:cNvSpPr txBox="1"/>
          <p:nvPr/>
        </p:nvSpPr>
        <p:spPr>
          <a:xfrm rot="19773198">
            <a:off x="-61064" y="183433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 fait-on?.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14EFD6-670F-DD60-84E6-48CFE0112645}"/>
              </a:ext>
            </a:extLst>
          </p:cNvPr>
          <p:cNvSpPr txBox="1"/>
          <p:nvPr/>
        </p:nvSpPr>
        <p:spPr>
          <a:xfrm>
            <a:off x="1691680" y="214885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 la victime est debout, avant de la mettre en position repos, lui demander de: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D5B23A-38FA-34DA-4E79-6D9ABA9097C2}"/>
              </a:ext>
            </a:extLst>
          </p:cNvPr>
          <p:cNvSpPr txBox="1"/>
          <p:nvPr/>
        </p:nvSpPr>
        <p:spPr>
          <a:xfrm>
            <a:off x="755576" y="3292799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3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Agripper les deux mains par les doigts en crochets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Ecarter les coudes de la poitrine au maximum.</a:t>
            </a:r>
          </a:p>
          <a:p>
            <a:pPr marL="457200" indent="-457200">
              <a:buFontTx/>
              <a:buChar char="-"/>
            </a:pPr>
            <a:r>
              <a:rPr lang="fr-FR" sz="2800" b="1" dirty="0"/>
              <a:t>Contracter les deux membres supérieurs en tirant pour séparer les deux mains.</a:t>
            </a:r>
          </a:p>
          <a:p>
            <a:pPr marL="457200" indent="-457200">
              <a:buFontTx/>
              <a:buChar char="-"/>
            </a:pPr>
            <a:endParaRPr lang="fr-FR" sz="2800" b="1" dirty="0"/>
          </a:p>
        </p:txBody>
      </p:sp>
      <p:pic>
        <p:nvPicPr>
          <p:cNvPr id="8" name="Image 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DEA9B6D-A3CC-8FF5-FF46-C33029CF3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92" y="3816419"/>
            <a:ext cx="195072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11" grpId="0"/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9250" y="836613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2988" y="836613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8470" y="1911350"/>
            <a:ext cx="6444208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Refroidir immédiatement 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Retirer les vêtements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Identifier si la brulure est grave ou simple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Alerter dès le début du refroidissement si grave</a:t>
            </a:r>
          </a:p>
        </p:txBody>
      </p:sp>
      <p:pic>
        <p:nvPicPr>
          <p:cNvPr id="145410" name="Picture 2" descr="Résultat de recherche d'images pour &quot;logo atten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939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520" y="764704"/>
            <a:ext cx="111561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SECOURS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503640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pic>
        <p:nvPicPr>
          <p:cNvPr id="5" name="Image 4" descr="Une image contenant caleçon, sous-vêtement&#10;&#10;Description générée automatiquement">
            <a:extLst>
              <a:ext uri="{FF2B5EF4-FFF2-40B4-BE49-F238E27FC236}">
                <a16:creationId xmlns:a16="http://schemas.microsoft.com/office/drawing/2014/main" id="{531CF2CE-BF9B-04D1-6019-EB6F85A1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99" y="2258496"/>
            <a:ext cx="4721374" cy="31418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665332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608527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4271E4-A6F6-A872-FDDD-3B93F7779E4A}"/>
              </a:ext>
            </a:extLst>
          </p:cNvPr>
          <p:cNvSpPr txBox="1"/>
          <p:nvPr/>
        </p:nvSpPr>
        <p:spPr>
          <a:xfrm>
            <a:off x="1201918" y="5605790"/>
            <a:ext cx="499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Rougeur de la peau chez l’adulte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5F747A-580B-2CB6-A2A0-7C9D26F1FD1F}"/>
              </a:ext>
            </a:extLst>
          </p:cNvPr>
          <p:cNvSpPr/>
          <p:nvPr/>
        </p:nvSpPr>
        <p:spPr>
          <a:xfrm>
            <a:off x="1115616" y="90488"/>
            <a:ext cx="8028384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CF98A6-19E3-584E-F7EB-A8D48F1E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692696"/>
            <a:ext cx="2095172" cy="81094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D58F977-1832-7D45-7DEF-7E4E517CC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804" y="692697"/>
            <a:ext cx="5933212" cy="81094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5862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4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791672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953364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896559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5" name="Image 4" descr="Une image contenant habits&#10;&#10;Description générée automatiquement">
            <a:extLst>
              <a:ext uri="{FF2B5EF4-FFF2-40B4-BE49-F238E27FC236}">
                <a16:creationId xmlns:a16="http://schemas.microsoft.com/office/drawing/2014/main" id="{BA975F8A-8CE4-E19C-8748-1CAE85AE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47" y="2884078"/>
            <a:ext cx="4933523" cy="24667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19504A-EC29-E358-73EB-8C0F60FD0A93}"/>
              </a:ext>
            </a:extLst>
          </p:cNvPr>
          <p:cNvSpPr txBox="1"/>
          <p:nvPr/>
        </p:nvSpPr>
        <p:spPr>
          <a:xfrm>
            <a:off x="1201918" y="5893822"/>
            <a:ext cx="499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Brulure d’origine chimique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2DB41-B9BF-3C08-73E7-2EEDFF1C5664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2E3BB9-146C-E38E-679E-7C8F0478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2D3EC79-A8CF-6B59-29E5-764E35AF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37703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4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719664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881356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824551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4" name="Image 3" descr="Une image contenant herbe, personne, extérieur, bébé&#10;&#10;Description générée automatiquement">
            <a:extLst>
              <a:ext uri="{FF2B5EF4-FFF2-40B4-BE49-F238E27FC236}">
                <a16:creationId xmlns:a16="http://schemas.microsoft.com/office/drawing/2014/main" id="{7683BB6D-88DE-2578-910D-DD49658B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9" y="2657060"/>
            <a:ext cx="2983621" cy="29836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1530FC-82BF-BA07-96E4-36C728F94F4F}"/>
              </a:ext>
            </a:extLst>
          </p:cNvPr>
          <p:cNvSpPr txBox="1"/>
          <p:nvPr/>
        </p:nvSpPr>
        <p:spPr>
          <a:xfrm>
            <a:off x="1201918" y="5821814"/>
            <a:ext cx="6801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Rougeur étendue de la peau chez l’enfant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2426-9C86-5DB6-4975-C924E56C5260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30206B-3B0C-7999-4D59-C8F18268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45D351C-2EE1-A25D-F2EB-992DB3D4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18594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5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803643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965335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908530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8" name="Image 7" descr="Une image contenant gants&#10;&#10;Description générée automatiquement">
            <a:extLst>
              <a:ext uri="{FF2B5EF4-FFF2-40B4-BE49-F238E27FC236}">
                <a16:creationId xmlns:a16="http://schemas.microsoft.com/office/drawing/2014/main" id="{4599D54F-0B0B-0697-9BC2-94579F4F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372" y="4787569"/>
            <a:ext cx="4013852" cy="16676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64E9A1-866A-CF5B-7C46-09AC124B15AA}"/>
              </a:ext>
            </a:extLst>
          </p:cNvPr>
          <p:cNvSpPr txBox="1"/>
          <p:nvPr/>
        </p:nvSpPr>
        <p:spPr>
          <a:xfrm>
            <a:off x="770641" y="5284365"/>
            <a:ext cx="4013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Cloque d’une surface inférieure à la moitié de la paume de la main de la victime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84134A-E7E8-A93C-D016-9F553630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9" y="2557804"/>
            <a:ext cx="3465895" cy="25994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E704A3-2B5F-A870-7841-EDDAE73711CA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B5D0DF-AFDF-3331-CC71-8ADCD294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B25CB9-2514-38B3-5E3A-09FE53F1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37666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 animBg="1"/>
      <p:bldP spid="4" grpId="0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1700808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533287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476482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0552CC-FFFA-EE5F-3758-4590A6ED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35" y="2112605"/>
            <a:ext cx="3475066" cy="2602945"/>
          </a:xfrm>
          <a:prstGeom prst="rect">
            <a:avLst/>
          </a:prstGeom>
        </p:spPr>
      </p:pic>
      <p:pic>
        <p:nvPicPr>
          <p:cNvPr id="11" name="Image 10" descr="Une image contenant gants&#10;&#10;Description générée automatiquement">
            <a:extLst>
              <a:ext uri="{FF2B5EF4-FFF2-40B4-BE49-F238E27FC236}">
                <a16:creationId xmlns:a16="http://schemas.microsoft.com/office/drawing/2014/main" id="{298B5E90-C6D6-C759-19C0-121450C3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72" y="4355521"/>
            <a:ext cx="4013852" cy="16676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38321B0-0939-FD17-4140-00621CFBE7DC}"/>
              </a:ext>
            </a:extLst>
          </p:cNvPr>
          <p:cNvSpPr txBox="1"/>
          <p:nvPr/>
        </p:nvSpPr>
        <p:spPr>
          <a:xfrm>
            <a:off x="770641" y="4852317"/>
            <a:ext cx="4013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Cloque (s) d’une surface supérieure à la moitié de la paume de la main de la victime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D8CF98-8B2A-DCEC-3CAB-424540765CCE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8762EA-69BB-F6B4-1917-5E7F878F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00F706D-02FE-707D-62AA-0DDC4B7D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25956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 animBg="1"/>
      <p:bldP spid="4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2031231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2858272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3801467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736BB8-B802-6C83-E38B-B927B248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28" y="2752295"/>
            <a:ext cx="4464899" cy="26929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7CDA97-8479-52F0-3295-45A7F5B44576}"/>
              </a:ext>
            </a:extLst>
          </p:cNvPr>
          <p:cNvSpPr txBox="1"/>
          <p:nvPr/>
        </p:nvSpPr>
        <p:spPr>
          <a:xfrm>
            <a:off x="1201918" y="5461774"/>
            <a:ext cx="499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Rougeur de la peau chez l’adulte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2423E8-10D0-A2EE-3296-0C0C5F850B09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46D936C-AE68-CB27-16A2-A596CF574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7BF9EA3-8424-A1C3-AB30-E005D035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29821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5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858982" y="2029250"/>
            <a:ext cx="5398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Identifier la gravité de la brulure</a:t>
            </a:r>
            <a:endParaRPr lang="fr-FR" sz="24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6362325" y="3190942"/>
            <a:ext cx="20717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6424875" y="4134137"/>
            <a:ext cx="1946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B978AD-4C36-4BC4-0115-71BBC85A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65" y="2540187"/>
            <a:ext cx="3711804" cy="24729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B17B4F-3F40-B3BE-5374-6D1A95091E27}"/>
              </a:ext>
            </a:extLst>
          </p:cNvPr>
          <p:cNvSpPr txBox="1"/>
          <p:nvPr/>
        </p:nvSpPr>
        <p:spPr>
          <a:xfrm>
            <a:off x="1201918" y="5461774"/>
            <a:ext cx="499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Origine électrique ou radiologique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40E3F-26CF-2F76-AFC9-7AD7FC9B9C5C}"/>
              </a:ext>
            </a:extLst>
          </p:cNvPr>
          <p:cNvSpPr/>
          <p:nvPr/>
        </p:nvSpPr>
        <p:spPr>
          <a:xfrm>
            <a:off x="1619250" y="90488"/>
            <a:ext cx="7524750" cy="554037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</a:rPr>
              <a:t>La victime se plaint de brulure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D228E2-B1E0-D6B5-DF4F-935E402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696"/>
            <a:ext cx="2016125" cy="1079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du geste de secours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166D5C-A3AB-9F59-EC23-ED3F403E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92696"/>
            <a:ext cx="5561012" cy="107473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Eviter l’aggravation</a:t>
            </a:r>
            <a:b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brulure</a:t>
            </a:r>
          </a:p>
        </p:txBody>
      </p:sp>
    </p:spTree>
    <p:extLst>
      <p:ext uri="{BB962C8B-B14F-4D97-AF65-F5344CB8AC3E}">
        <p14:creationId xmlns:p14="http://schemas.microsoft.com/office/powerpoint/2010/main" val="4189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5926</Words>
  <Application>Microsoft Office PowerPoint</Application>
  <PresentationFormat>Affichage à l'écran (4:3)</PresentationFormat>
  <Paragraphs>1015</Paragraphs>
  <Slides>138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138</vt:i4>
      </vt:variant>
    </vt:vector>
  </HeadingPairs>
  <TitlesOfParts>
    <vt:vector size="151" baseType="lpstr">
      <vt:lpstr>Aharoni</vt:lpstr>
      <vt:lpstr>Amasis MT Pro Black</vt:lpstr>
      <vt:lpstr>Arial</vt:lpstr>
      <vt:lpstr>Arial Black</vt:lpstr>
      <vt:lpstr>ArialMT</vt:lpstr>
      <vt:lpstr>Bookman Old Style</vt:lpstr>
      <vt:lpstr>Calibri</vt:lpstr>
      <vt:lpstr>Courier New</vt:lpstr>
      <vt:lpstr>Rockwell</vt:lpstr>
      <vt:lpstr>Tahoma</vt:lpstr>
      <vt:lpstr>Wingdings</vt:lpstr>
      <vt:lpstr>Wingdings-Regular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Situation de travail</vt:lpstr>
      <vt:lpstr>Situation de travail</vt:lpstr>
      <vt:lpstr>Situation de travail</vt:lpstr>
      <vt:lpstr>Situation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Syphon</dc:title>
  <dc:creator>www.powerpointstyles.com</dc:creator>
  <cp:lastModifiedBy>Hubert Faigner</cp:lastModifiedBy>
  <cp:revision>243</cp:revision>
  <dcterms:created xsi:type="dcterms:W3CDTF">2009-03-23T15:23:24Z</dcterms:created>
  <dcterms:modified xsi:type="dcterms:W3CDTF">2023-11-23T16:01:15Z</dcterms:modified>
</cp:coreProperties>
</file>