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3.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4"/>
  </p:notesMasterIdLst>
  <p:sldIdLst>
    <p:sldId id="256" r:id="rId2"/>
    <p:sldId id="265" r:id="rId3"/>
    <p:sldId id="258" r:id="rId4"/>
    <p:sldId id="260" r:id="rId5"/>
    <p:sldId id="261" r:id="rId6"/>
    <p:sldId id="262" r:id="rId7"/>
    <p:sldId id="264" r:id="rId8"/>
    <p:sldId id="291" r:id="rId9"/>
    <p:sldId id="290" r:id="rId10"/>
    <p:sldId id="292" r:id="rId11"/>
    <p:sldId id="293" r:id="rId12"/>
    <p:sldId id="281" r:id="rId13"/>
    <p:sldId id="283" r:id="rId14"/>
    <p:sldId id="282" r:id="rId15"/>
    <p:sldId id="284" r:id="rId16"/>
    <p:sldId id="285" r:id="rId17"/>
    <p:sldId id="286" r:id="rId18"/>
    <p:sldId id="288" r:id="rId19"/>
    <p:sldId id="289" r:id="rId20"/>
    <p:sldId id="294" r:id="rId21"/>
    <p:sldId id="266" r:id="rId22"/>
    <p:sldId id="270" r:id="rId23"/>
    <p:sldId id="271" r:id="rId24"/>
    <p:sldId id="273" r:id="rId25"/>
    <p:sldId id="295" r:id="rId26"/>
    <p:sldId id="272" r:id="rId27"/>
    <p:sldId id="268" r:id="rId28"/>
    <p:sldId id="269" r:id="rId29"/>
    <p:sldId id="267" r:id="rId30"/>
    <p:sldId id="296" r:id="rId31"/>
    <p:sldId id="259" r:id="rId32"/>
    <p:sldId id="274" r:id="rId33"/>
    <p:sldId id="275" r:id="rId34"/>
    <p:sldId id="297" r:id="rId35"/>
    <p:sldId id="276" r:id="rId36"/>
    <p:sldId id="277" r:id="rId37"/>
    <p:sldId id="298" r:id="rId38"/>
    <p:sldId id="278" r:id="rId39"/>
    <p:sldId id="299" r:id="rId40"/>
    <p:sldId id="300" r:id="rId41"/>
    <p:sldId id="532" r:id="rId42"/>
    <p:sldId id="533" r:id="rId43"/>
    <p:sldId id="550" r:id="rId44"/>
    <p:sldId id="536" r:id="rId45"/>
    <p:sldId id="541" r:id="rId46"/>
    <p:sldId id="539" r:id="rId47"/>
    <p:sldId id="542" r:id="rId48"/>
    <p:sldId id="543" r:id="rId49"/>
    <p:sldId id="544" r:id="rId50"/>
    <p:sldId id="538" r:id="rId51"/>
    <p:sldId id="545" r:id="rId52"/>
    <p:sldId id="546" r:id="rId53"/>
    <p:sldId id="547" r:id="rId54"/>
    <p:sldId id="548" r:id="rId55"/>
    <p:sldId id="551" r:id="rId56"/>
    <p:sldId id="540" r:id="rId57"/>
    <p:sldId id="549" r:id="rId58"/>
    <p:sldId id="552" r:id="rId59"/>
    <p:sldId id="554" r:id="rId60"/>
    <p:sldId id="553" r:id="rId61"/>
    <p:sldId id="555" r:id="rId62"/>
    <p:sldId id="556" r:id="rId63"/>
    <p:sldId id="557" r:id="rId64"/>
    <p:sldId id="558" r:id="rId65"/>
    <p:sldId id="559" r:id="rId66"/>
    <p:sldId id="565" r:id="rId67"/>
    <p:sldId id="563" r:id="rId68"/>
    <p:sldId id="566" r:id="rId69"/>
    <p:sldId id="567" r:id="rId70"/>
    <p:sldId id="534" r:id="rId71"/>
    <p:sldId id="568" r:id="rId72"/>
    <p:sldId id="575" r:id="rId73"/>
    <p:sldId id="576" r:id="rId74"/>
    <p:sldId id="279" r:id="rId75"/>
    <p:sldId id="577" r:id="rId76"/>
    <p:sldId id="569" r:id="rId77"/>
    <p:sldId id="570" r:id="rId78"/>
    <p:sldId id="571" r:id="rId79"/>
    <p:sldId id="573" r:id="rId80"/>
    <p:sldId id="578" r:id="rId81"/>
    <p:sldId id="572" r:id="rId82"/>
    <p:sldId id="574" r:id="rId83"/>
    <p:sldId id="579" r:id="rId84"/>
    <p:sldId id="257" r:id="rId85"/>
    <p:sldId id="802" r:id="rId86"/>
    <p:sldId id="794" r:id="rId87"/>
    <p:sldId id="786" r:id="rId88"/>
    <p:sldId id="795" r:id="rId89"/>
    <p:sldId id="787" r:id="rId90"/>
    <p:sldId id="796" r:id="rId91"/>
    <p:sldId id="789" r:id="rId92"/>
    <p:sldId id="731" r:id="rId93"/>
    <p:sldId id="797" r:id="rId94"/>
    <p:sldId id="798" r:id="rId95"/>
    <p:sldId id="799" r:id="rId96"/>
    <p:sldId id="793" r:id="rId97"/>
    <p:sldId id="689" r:id="rId98"/>
    <p:sldId id="690" r:id="rId99"/>
    <p:sldId id="760" r:id="rId100"/>
    <p:sldId id="800" r:id="rId101"/>
    <p:sldId id="803" r:id="rId102"/>
    <p:sldId id="805" r:id="rId103"/>
    <p:sldId id="806" r:id="rId104"/>
    <p:sldId id="807" r:id="rId105"/>
    <p:sldId id="808" r:id="rId106"/>
    <p:sldId id="809" r:id="rId107"/>
    <p:sldId id="810" r:id="rId108"/>
    <p:sldId id="811" r:id="rId109"/>
    <p:sldId id="287" r:id="rId110"/>
    <p:sldId id="812" r:id="rId111"/>
    <p:sldId id="813" r:id="rId112"/>
    <p:sldId id="814" r:id="rId113"/>
    <p:sldId id="815" r:id="rId114"/>
    <p:sldId id="816" r:id="rId115"/>
    <p:sldId id="817" r:id="rId116"/>
    <p:sldId id="818" r:id="rId117"/>
    <p:sldId id="819" r:id="rId118"/>
    <p:sldId id="302" r:id="rId119"/>
    <p:sldId id="820" r:id="rId120"/>
    <p:sldId id="821" r:id="rId121"/>
    <p:sldId id="822" r:id="rId122"/>
    <p:sldId id="823" r:id="rId123"/>
    <p:sldId id="824" r:id="rId124"/>
    <p:sldId id="825" r:id="rId125"/>
    <p:sldId id="826" r:id="rId126"/>
    <p:sldId id="827" r:id="rId127"/>
    <p:sldId id="828" r:id="rId128"/>
    <p:sldId id="829" r:id="rId129"/>
    <p:sldId id="830" r:id="rId130"/>
    <p:sldId id="831" r:id="rId131"/>
    <p:sldId id="832" r:id="rId132"/>
    <p:sldId id="833" r:id="rId133"/>
    <p:sldId id="834" r:id="rId134"/>
    <p:sldId id="835" r:id="rId135"/>
    <p:sldId id="836" r:id="rId136"/>
    <p:sldId id="837" r:id="rId137"/>
    <p:sldId id="838" r:id="rId138"/>
    <p:sldId id="839" r:id="rId139"/>
    <p:sldId id="840" r:id="rId140"/>
    <p:sldId id="841" r:id="rId141"/>
    <p:sldId id="842" r:id="rId142"/>
    <p:sldId id="843" r:id="rId143"/>
    <p:sldId id="844" r:id="rId144"/>
    <p:sldId id="301" r:id="rId145"/>
    <p:sldId id="845" r:id="rId146"/>
    <p:sldId id="847" r:id="rId147"/>
    <p:sldId id="848" r:id="rId148"/>
    <p:sldId id="849" r:id="rId149"/>
    <p:sldId id="850" r:id="rId150"/>
    <p:sldId id="851" r:id="rId151"/>
    <p:sldId id="852" r:id="rId152"/>
    <p:sldId id="853" r:id="rId153"/>
    <p:sldId id="854" r:id="rId154"/>
    <p:sldId id="855" r:id="rId155"/>
    <p:sldId id="856" r:id="rId156"/>
    <p:sldId id="857" r:id="rId157"/>
    <p:sldId id="858" r:id="rId158"/>
    <p:sldId id="859" r:id="rId159"/>
    <p:sldId id="860" r:id="rId160"/>
    <p:sldId id="861" r:id="rId161"/>
    <p:sldId id="862" r:id="rId162"/>
    <p:sldId id="863" r:id="rId163"/>
    <p:sldId id="864" r:id="rId164"/>
    <p:sldId id="865" r:id="rId165"/>
    <p:sldId id="866" r:id="rId166"/>
    <p:sldId id="867" r:id="rId167"/>
    <p:sldId id="869" r:id="rId168"/>
    <p:sldId id="870" r:id="rId169"/>
    <p:sldId id="871" r:id="rId170"/>
    <p:sldId id="872" r:id="rId171"/>
    <p:sldId id="873" r:id="rId172"/>
    <p:sldId id="874" r:id="rId173"/>
    <p:sldId id="875" r:id="rId174"/>
    <p:sldId id="876" r:id="rId175"/>
    <p:sldId id="877" r:id="rId176"/>
    <p:sldId id="878" r:id="rId177"/>
    <p:sldId id="879" r:id="rId178"/>
    <p:sldId id="880" r:id="rId179"/>
    <p:sldId id="881" r:id="rId180"/>
    <p:sldId id="882" r:id="rId181"/>
    <p:sldId id="883" r:id="rId182"/>
    <p:sldId id="884" r:id="rId183"/>
    <p:sldId id="885" r:id="rId184"/>
    <p:sldId id="886" r:id="rId185"/>
    <p:sldId id="887" r:id="rId186"/>
    <p:sldId id="889" r:id="rId187"/>
    <p:sldId id="890" r:id="rId188"/>
    <p:sldId id="891" r:id="rId189"/>
    <p:sldId id="892" r:id="rId190"/>
    <p:sldId id="893" r:id="rId191"/>
    <p:sldId id="894" r:id="rId192"/>
    <p:sldId id="895" r:id="rId193"/>
    <p:sldId id="896" r:id="rId194"/>
    <p:sldId id="897" r:id="rId195"/>
    <p:sldId id="898" r:id="rId196"/>
    <p:sldId id="899" r:id="rId197"/>
    <p:sldId id="900" r:id="rId198"/>
    <p:sldId id="901" r:id="rId199"/>
    <p:sldId id="902" r:id="rId200"/>
    <p:sldId id="903" r:id="rId201"/>
    <p:sldId id="904" r:id="rId202"/>
    <p:sldId id="905" r:id="rId203"/>
    <p:sldId id="906" r:id="rId204"/>
    <p:sldId id="907" r:id="rId205"/>
    <p:sldId id="908" r:id="rId206"/>
    <p:sldId id="910" r:id="rId207"/>
    <p:sldId id="911" r:id="rId208"/>
    <p:sldId id="912" r:id="rId209"/>
    <p:sldId id="913" r:id="rId210"/>
    <p:sldId id="914" r:id="rId211"/>
    <p:sldId id="915" r:id="rId212"/>
    <p:sldId id="916" r:id="rId213"/>
    <p:sldId id="917" r:id="rId214"/>
    <p:sldId id="918" r:id="rId215"/>
    <p:sldId id="919" r:id="rId216"/>
    <p:sldId id="920" r:id="rId217"/>
    <p:sldId id="921" r:id="rId218"/>
    <p:sldId id="922" r:id="rId219"/>
    <p:sldId id="923" r:id="rId220"/>
    <p:sldId id="924" r:id="rId221"/>
    <p:sldId id="926" r:id="rId222"/>
    <p:sldId id="927" r:id="rId223"/>
    <p:sldId id="928" r:id="rId224"/>
    <p:sldId id="929" r:id="rId225"/>
    <p:sldId id="930" r:id="rId226"/>
    <p:sldId id="931" r:id="rId227"/>
    <p:sldId id="932" r:id="rId228"/>
    <p:sldId id="933" r:id="rId229"/>
    <p:sldId id="934" r:id="rId230"/>
    <p:sldId id="935" r:id="rId231"/>
    <p:sldId id="936" r:id="rId232"/>
    <p:sldId id="937" r:id="rId233"/>
    <p:sldId id="938" r:id="rId234"/>
    <p:sldId id="939" r:id="rId235"/>
    <p:sldId id="303" r:id="rId236"/>
    <p:sldId id="940" r:id="rId237"/>
    <p:sldId id="941" r:id="rId238"/>
    <p:sldId id="942" r:id="rId239"/>
    <p:sldId id="943" r:id="rId240"/>
    <p:sldId id="944" r:id="rId241"/>
    <p:sldId id="946" r:id="rId242"/>
    <p:sldId id="947" r:id="rId243"/>
    <p:sldId id="948" r:id="rId244"/>
    <p:sldId id="949" r:id="rId245"/>
    <p:sldId id="950" r:id="rId246"/>
    <p:sldId id="951" r:id="rId247"/>
    <p:sldId id="952" r:id="rId248"/>
    <p:sldId id="953" r:id="rId249"/>
    <p:sldId id="954" r:id="rId250"/>
    <p:sldId id="955" r:id="rId251"/>
    <p:sldId id="956" r:id="rId252"/>
    <p:sldId id="957" r:id="rId253"/>
    <p:sldId id="958" r:id="rId254"/>
    <p:sldId id="959" r:id="rId255"/>
    <p:sldId id="304" r:id="rId256"/>
    <p:sldId id="960" r:id="rId257"/>
    <p:sldId id="305" r:id="rId258"/>
    <p:sldId id="961" r:id="rId259"/>
    <p:sldId id="306" r:id="rId260"/>
    <p:sldId id="307" r:id="rId261"/>
    <p:sldId id="962" r:id="rId262"/>
    <p:sldId id="963" r:id="rId263"/>
    <p:sldId id="964" r:id="rId264"/>
    <p:sldId id="965" r:id="rId265"/>
    <p:sldId id="966" r:id="rId266"/>
    <p:sldId id="967" r:id="rId267"/>
    <p:sldId id="968" r:id="rId268"/>
    <p:sldId id="969" r:id="rId269"/>
    <p:sldId id="971" r:id="rId270"/>
    <p:sldId id="972" r:id="rId271"/>
    <p:sldId id="973" r:id="rId272"/>
    <p:sldId id="974" r:id="rId273"/>
    <p:sldId id="975" r:id="rId274"/>
    <p:sldId id="976" r:id="rId275"/>
    <p:sldId id="977" r:id="rId276"/>
    <p:sldId id="978" r:id="rId277"/>
    <p:sldId id="979" r:id="rId278"/>
    <p:sldId id="980" r:id="rId279"/>
    <p:sldId id="981" r:id="rId280"/>
    <p:sldId id="982" r:id="rId281"/>
    <p:sldId id="983" r:id="rId282"/>
    <p:sldId id="984" r:id="rId283"/>
    <p:sldId id="986" r:id="rId284"/>
    <p:sldId id="987" r:id="rId285"/>
    <p:sldId id="988" r:id="rId286"/>
    <p:sldId id="989" r:id="rId287"/>
    <p:sldId id="990" r:id="rId288"/>
    <p:sldId id="991" r:id="rId289"/>
    <p:sldId id="992" r:id="rId290"/>
    <p:sldId id="993" r:id="rId291"/>
    <p:sldId id="994" r:id="rId292"/>
    <p:sldId id="995" r:id="rId293"/>
    <p:sldId id="996" r:id="rId294"/>
    <p:sldId id="997" r:id="rId295"/>
    <p:sldId id="998" r:id="rId296"/>
    <p:sldId id="999" r:id="rId297"/>
    <p:sldId id="1001" r:id="rId298"/>
    <p:sldId id="1002" r:id="rId299"/>
    <p:sldId id="1003" r:id="rId300"/>
    <p:sldId id="1004" r:id="rId301"/>
    <p:sldId id="1005" r:id="rId302"/>
    <p:sldId id="1006" r:id="rId303"/>
    <p:sldId id="1007" r:id="rId304"/>
    <p:sldId id="1008" r:id="rId305"/>
    <p:sldId id="1009" r:id="rId306"/>
    <p:sldId id="1010" r:id="rId307"/>
    <p:sldId id="1011" r:id="rId308"/>
    <p:sldId id="1012" r:id="rId309"/>
    <p:sldId id="1013" r:id="rId310"/>
    <p:sldId id="1014" r:id="rId311"/>
    <p:sldId id="1015" r:id="rId312"/>
    <p:sldId id="1016" r:id="rId313"/>
    <p:sldId id="1017" r:id="rId314"/>
    <p:sldId id="1018" r:id="rId315"/>
    <p:sldId id="310" r:id="rId316"/>
    <p:sldId id="1020" r:id="rId317"/>
    <p:sldId id="1021" r:id="rId318"/>
    <p:sldId id="1022" r:id="rId319"/>
    <p:sldId id="1023" r:id="rId320"/>
    <p:sldId id="1024" r:id="rId321"/>
    <p:sldId id="1025" r:id="rId322"/>
    <p:sldId id="1026" r:id="rId323"/>
    <p:sldId id="1027" r:id="rId324"/>
    <p:sldId id="1028" r:id="rId325"/>
    <p:sldId id="1029" r:id="rId326"/>
    <p:sldId id="1030" r:id="rId327"/>
    <p:sldId id="1031" r:id="rId328"/>
    <p:sldId id="1032" r:id="rId329"/>
    <p:sldId id="1033" r:id="rId330"/>
    <p:sldId id="1034" r:id="rId331"/>
    <p:sldId id="1035" r:id="rId332"/>
    <p:sldId id="1036" r:id="rId333"/>
    <p:sldId id="1037" r:id="rId334"/>
    <p:sldId id="1038" r:id="rId335"/>
    <p:sldId id="1039" r:id="rId336"/>
    <p:sldId id="1040" r:id="rId337"/>
    <p:sldId id="1041" r:id="rId338"/>
    <p:sldId id="1042" r:id="rId339"/>
    <p:sldId id="1043" r:id="rId340"/>
    <p:sldId id="308" r:id="rId341"/>
    <p:sldId id="309" r:id="rId342"/>
    <p:sldId id="280" r:id="rId3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 initials="L" lastIdx="3" clrIdx="0">
    <p:extLst>
      <p:ext uri="{19B8F6BF-5375-455C-9EA6-DF929625EA0E}">
        <p15:presenceInfo xmlns:p15="http://schemas.microsoft.com/office/powerpoint/2012/main" userId="d6e3ed102db70122" providerId="Windows Live"/>
      </p:ext>
    </p:extLst>
  </p:cmAuthor>
  <p:cmAuthor id="2" name="L L" initials="LL" lastIdx="2" clrIdx="1">
    <p:extLst>
      <p:ext uri="{19B8F6BF-5375-455C-9EA6-DF929625EA0E}">
        <p15:presenceInfo xmlns:p15="http://schemas.microsoft.com/office/powerpoint/2012/main" userId="L 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93" autoAdjust="0"/>
    <p:restoredTop sz="94660"/>
  </p:normalViewPr>
  <p:slideViewPr>
    <p:cSldViewPr snapToGrid="0">
      <p:cViewPr varScale="1">
        <p:scale>
          <a:sx n="98" d="100"/>
          <a:sy n="98" d="100"/>
        </p:scale>
        <p:origin x="150"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commentAuthors" Target="commentAuthor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theme" Target="theme/theme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0T15:53:07.219" idx="3">
    <p:pos x="10" y="10"/>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2-09T11:16:13.736" idx="1">
    <p:pos x="10" y="10"/>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2-09T11:16:13.736" idx="2">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2C932-0233-49F8-8604-607808E0EB0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FR"/>
        </a:p>
      </dgm:t>
    </dgm:pt>
    <dgm:pt modelId="{1FA79046-8026-42F3-8688-E7F961407D09}">
      <dgm:prSet phldrT="[Texte]" phldr="1"/>
      <dgm:spPr/>
      <dgm:t>
        <a:bodyPr/>
        <a:lstStyle/>
        <a:p>
          <a:endParaRPr lang="fr-FR" dirty="0"/>
        </a:p>
      </dgm:t>
    </dgm:pt>
    <dgm:pt modelId="{E671DDFA-D151-4D69-B152-5881C7486C6F}" type="parTrans" cxnId="{F3FE0452-8824-4B2E-BF70-14C1AC76E9C6}">
      <dgm:prSet/>
      <dgm:spPr/>
      <dgm:t>
        <a:bodyPr/>
        <a:lstStyle/>
        <a:p>
          <a:endParaRPr lang="fr-FR"/>
        </a:p>
      </dgm:t>
    </dgm:pt>
    <dgm:pt modelId="{EDFB2986-49F8-411D-8D13-7FC0BC710965}" type="sibTrans" cxnId="{F3FE0452-8824-4B2E-BF70-14C1AC76E9C6}">
      <dgm:prSet/>
      <dgm:spPr>
        <a:solidFill>
          <a:srgbClr val="C00000"/>
        </a:solidFill>
      </dgm:spPr>
      <dgm:t>
        <a:bodyPr/>
        <a:lstStyle/>
        <a:p>
          <a:endParaRPr lang="fr-FR"/>
        </a:p>
      </dgm:t>
    </dgm:pt>
    <dgm:pt modelId="{5F1DE716-6EE8-4B6E-B931-C1E50BDA2091}">
      <dgm:prSet phldrT="[Texte]" phldr="1"/>
      <dgm:spPr/>
      <dgm:t>
        <a:bodyPr/>
        <a:lstStyle/>
        <a:p>
          <a:endParaRPr lang="fr-FR" dirty="0"/>
        </a:p>
      </dgm:t>
    </dgm:pt>
    <dgm:pt modelId="{D6CACAEC-0868-4F5D-8209-5F947F1860F1}" type="parTrans" cxnId="{C2B0FBB9-9AC4-446A-AC47-899685972D3D}">
      <dgm:prSet/>
      <dgm:spPr/>
      <dgm:t>
        <a:bodyPr/>
        <a:lstStyle/>
        <a:p>
          <a:endParaRPr lang="fr-FR"/>
        </a:p>
      </dgm:t>
    </dgm:pt>
    <dgm:pt modelId="{799E42A6-FAAE-4E37-B91D-2F26469291FF}" type="sibTrans" cxnId="{C2B0FBB9-9AC4-446A-AC47-899685972D3D}">
      <dgm:prSet/>
      <dgm:spPr>
        <a:solidFill>
          <a:srgbClr val="C00000"/>
        </a:solidFill>
      </dgm:spPr>
      <dgm:t>
        <a:bodyPr/>
        <a:lstStyle/>
        <a:p>
          <a:endParaRPr lang="fr-FR"/>
        </a:p>
      </dgm:t>
    </dgm:pt>
    <dgm:pt modelId="{858279E7-7E3A-42FD-9B84-F38F93F5D6D8}">
      <dgm:prSet phldrT="[Texte]" phldr="1"/>
      <dgm:spPr/>
      <dgm:t>
        <a:bodyPr/>
        <a:lstStyle/>
        <a:p>
          <a:endParaRPr lang="fr-FR" dirty="0"/>
        </a:p>
      </dgm:t>
    </dgm:pt>
    <dgm:pt modelId="{F0640700-3065-4BC0-9E90-0E72A3171FAE}" type="parTrans" cxnId="{9B9F22D9-944F-4F8C-AEA7-D35DCC726E36}">
      <dgm:prSet/>
      <dgm:spPr/>
      <dgm:t>
        <a:bodyPr/>
        <a:lstStyle/>
        <a:p>
          <a:endParaRPr lang="fr-FR"/>
        </a:p>
      </dgm:t>
    </dgm:pt>
    <dgm:pt modelId="{18319AAD-8C62-4413-9DC3-B8970367A937}" type="sibTrans" cxnId="{9B9F22D9-944F-4F8C-AEA7-D35DCC726E36}">
      <dgm:prSet/>
      <dgm:spPr>
        <a:solidFill>
          <a:srgbClr val="C00000"/>
        </a:solidFill>
      </dgm:spPr>
      <dgm:t>
        <a:bodyPr/>
        <a:lstStyle/>
        <a:p>
          <a:endParaRPr lang="fr-FR"/>
        </a:p>
      </dgm:t>
    </dgm:pt>
    <dgm:pt modelId="{59725263-FE80-4404-8787-7DBB3FC23E3C}">
      <dgm:prSet phldrT="[Texte]" phldr="1"/>
      <dgm:spPr/>
      <dgm:t>
        <a:bodyPr/>
        <a:lstStyle/>
        <a:p>
          <a:endParaRPr lang="fr-FR" dirty="0"/>
        </a:p>
      </dgm:t>
    </dgm:pt>
    <dgm:pt modelId="{BA4231A0-FD6D-4455-BE41-1E5754B5EF9D}" type="parTrans" cxnId="{A1AF0ED1-6C88-4E6F-823A-AE1D6F3AB83B}">
      <dgm:prSet/>
      <dgm:spPr/>
      <dgm:t>
        <a:bodyPr/>
        <a:lstStyle/>
        <a:p>
          <a:endParaRPr lang="fr-FR"/>
        </a:p>
      </dgm:t>
    </dgm:pt>
    <dgm:pt modelId="{184E08A8-F0A2-40F6-B2CF-76845D18E818}" type="sibTrans" cxnId="{A1AF0ED1-6C88-4E6F-823A-AE1D6F3AB83B}">
      <dgm:prSet/>
      <dgm:spPr>
        <a:solidFill>
          <a:srgbClr val="C00000"/>
        </a:solidFill>
      </dgm:spPr>
      <dgm:t>
        <a:bodyPr/>
        <a:lstStyle/>
        <a:p>
          <a:endParaRPr lang="fr-FR"/>
        </a:p>
      </dgm:t>
    </dgm:pt>
    <dgm:pt modelId="{2EE09BED-CC99-4B10-876B-DCBF0DD07A67}">
      <dgm:prSet phldrT="[Texte]" phldr="1"/>
      <dgm:spPr/>
      <dgm:t>
        <a:bodyPr/>
        <a:lstStyle/>
        <a:p>
          <a:endParaRPr lang="fr-FR" dirty="0"/>
        </a:p>
      </dgm:t>
    </dgm:pt>
    <dgm:pt modelId="{695FCC67-3177-4F97-A9BC-5A9518434942}" type="sibTrans" cxnId="{1D513ADC-5CBB-4E3D-836A-04FFB521D118}">
      <dgm:prSet/>
      <dgm:spPr>
        <a:solidFill>
          <a:srgbClr val="C00000"/>
        </a:solidFill>
      </dgm:spPr>
      <dgm:t>
        <a:bodyPr/>
        <a:lstStyle/>
        <a:p>
          <a:endParaRPr lang="fr-FR"/>
        </a:p>
      </dgm:t>
    </dgm:pt>
    <dgm:pt modelId="{AF0F84DD-2C1B-4508-8078-743CC86FF13F}" type="parTrans" cxnId="{1D513ADC-5CBB-4E3D-836A-04FFB521D118}">
      <dgm:prSet/>
      <dgm:spPr/>
      <dgm:t>
        <a:bodyPr/>
        <a:lstStyle/>
        <a:p>
          <a:endParaRPr lang="fr-FR"/>
        </a:p>
      </dgm:t>
    </dgm:pt>
    <dgm:pt modelId="{BAEF5A4A-08F7-4A2F-9B00-2B2BC53C9121}" type="pres">
      <dgm:prSet presAssocID="{BD02C932-0233-49F8-8604-607808E0EB0C}" presName="cycle" presStyleCnt="0">
        <dgm:presLayoutVars>
          <dgm:dir/>
          <dgm:resizeHandles val="exact"/>
        </dgm:presLayoutVars>
      </dgm:prSet>
      <dgm:spPr/>
    </dgm:pt>
    <dgm:pt modelId="{DF825D15-92F6-4626-9720-877770EFCC4B}" type="pres">
      <dgm:prSet presAssocID="{1FA79046-8026-42F3-8688-E7F961407D09}" presName="dummy" presStyleCnt="0"/>
      <dgm:spPr/>
    </dgm:pt>
    <dgm:pt modelId="{1CAC51A2-96C2-4BDF-9B2C-BB0F9A634E2A}" type="pres">
      <dgm:prSet presAssocID="{1FA79046-8026-42F3-8688-E7F961407D09}" presName="node" presStyleLbl="revTx" presStyleIdx="0" presStyleCnt="5">
        <dgm:presLayoutVars>
          <dgm:bulletEnabled val="1"/>
        </dgm:presLayoutVars>
      </dgm:prSet>
      <dgm:spPr/>
    </dgm:pt>
    <dgm:pt modelId="{106814F3-11E0-447C-BB9D-FC97901DB213}" type="pres">
      <dgm:prSet presAssocID="{EDFB2986-49F8-411D-8D13-7FC0BC710965}" presName="sibTrans" presStyleLbl="node1" presStyleIdx="0" presStyleCnt="5"/>
      <dgm:spPr/>
    </dgm:pt>
    <dgm:pt modelId="{6C7DADC3-183A-4A56-9AAA-F9B5396763B2}" type="pres">
      <dgm:prSet presAssocID="{5F1DE716-6EE8-4B6E-B931-C1E50BDA2091}" presName="dummy" presStyleCnt="0"/>
      <dgm:spPr/>
    </dgm:pt>
    <dgm:pt modelId="{18A41FDA-B1A6-497D-A89E-6E32C9EB77D5}" type="pres">
      <dgm:prSet presAssocID="{5F1DE716-6EE8-4B6E-B931-C1E50BDA2091}" presName="node" presStyleLbl="revTx" presStyleIdx="1" presStyleCnt="5">
        <dgm:presLayoutVars>
          <dgm:bulletEnabled val="1"/>
        </dgm:presLayoutVars>
      </dgm:prSet>
      <dgm:spPr/>
    </dgm:pt>
    <dgm:pt modelId="{87106A8E-D134-43FD-B9B6-B6F01BF21149}" type="pres">
      <dgm:prSet presAssocID="{799E42A6-FAAE-4E37-B91D-2F26469291FF}" presName="sibTrans" presStyleLbl="node1" presStyleIdx="1" presStyleCnt="5"/>
      <dgm:spPr/>
    </dgm:pt>
    <dgm:pt modelId="{4F3646D4-30FD-46E3-AEC3-058862D0969D}" type="pres">
      <dgm:prSet presAssocID="{858279E7-7E3A-42FD-9B84-F38F93F5D6D8}" presName="dummy" presStyleCnt="0"/>
      <dgm:spPr/>
    </dgm:pt>
    <dgm:pt modelId="{9034D794-2333-4B79-8179-4C566652BDE2}" type="pres">
      <dgm:prSet presAssocID="{858279E7-7E3A-42FD-9B84-F38F93F5D6D8}" presName="node" presStyleLbl="revTx" presStyleIdx="2" presStyleCnt="5">
        <dgm:presLayoutVars>
          <dgm:bulletEnabled val="1"/>
        </dgm:presLayoutVars>
      </dgm:prSet>
      <dgm:spPr/>
    </dgm:pt>
    <dgm:pt modelId="{EDC5A427-FEC7-414D-977E-05780565A979}" type="pres">
      <dgm:prSet presAssocID="{18319AAD-8C62-4413-9DC3-B8970367A937}" presName="sibTrans" presStyleLbl="node1" presStyleIdx="2" presStyleCnt="5"/>
      <dgm:spPr/>
    </dgm:pt>
    <dgm:pt modelId="{4A45D895-A075-45E7-AE0C-E3C490980090}" type="pres">
      <dgm:prSet presAssocID="{2EE09BED-CC99-4B10-876B-DCBF0DD07A67}" presName="dummy" presStyleCnt="0"/>
      <dgm:spPr/>
    </dgm:pt>
    <dgm:pt modelId="{9E79FFEF-975B-4439-99E5-FD264864B80C}" type="pres">
      <dgm:prSet presAssocID="{2EE09BED-CC99-4B10-876B-DCBF0DD07A67}" presName="node" presStyleLbl="revTx" presStyleIdx="3" presStyleCnt="5">
        <dgm:presLayoutVars>
          <dgm:bulletEnabled val="1"/>
        </dgm:presLayoutVars>
      </dgm:prSet>
      <dgm:spPr/>
    </dgm:pt>
    <dgm:pt modelId="{7EC1D7BC-7DB7-4B93-A03F-A845EBE1229C}" type="pres">
      <dgm:prSet presAssocID="{695FCC67-3177-4F97-A9BC-5A9518434942}" presName="sibTrans" presStyleLbl="node1" presStyleIdx="3" presStyleCnt="5"/>
      <dgm:spPr/>
    </dgm:pt>
    <dgm:pt modelId="{C9FA7FE7-263A-45B2-8A5C-F95F94D1E6E9}" type="pres">
      <dgm:prSet presAssocID="{59725263-FE80-4404-8787-7DBB3FC23E3C}" presName="dummy" presStyleCnt="0"/>
      <dgm:spPr/>
    </dgm:pt>
    <dgm:pt modelId="{2AB94116-C08A-49E2-8333-70A4764773E0}" type="pres">
      <dgm:prSet presAssocID="{59725263-FE80-4404-8787-7DBB3FC23E3C}" presName="node" presStyleLbl="revTx" presStyleIdx="4" presStyleCnt="5">
        <dgm:presLayoutVars>
          <dgm:bulletEnabled val="1"/>
        </dgm:presLayoutVars>
      </dgm:prSet>
      <dgm:spPr/>
    </dgm:pt>
    <dgm:pt modelId="{C1B0ECE4-EB39-4D88-896F-4EB48AC7C296}" type="pres">
      <dgm:prSet presAssocID="{184E08A8-F0A2-40F6-B2CF-76845D18E818}" presName="sibTrans" presStyleLbl="node1" presStyleIdx="4" presStyleCnt="5"/>
      <dgm:spPr/>
    </dgm:pt>
  </dgm:ptLst>
  <dgm:cxnLst>
    <dgm:cxn modelId="{2A57CF2A-020B-4314-AA57-6BA325F8FC93}" type="presOf" srcId="{EDFB2986-49F8-411D-8D13-7FC0BC710965}" destId="{106814F3-11E0-447C-BB9D-FC97901DB213}" srcOrd="0" destOrd="0" presId="urn:microsoft.com/office/officeart/2005/8/layout/cycle1"/>
    <dgm:cxn modelId="{610E853A-BC6E-458F-8B22-041D6CD74A0E}" type="presOf" srcId="{799E42A6-FAAE-4E37-B91D-2F26469291FF}" destId="{87106A8E-D134-43FD-B9B6-B6F01BF21149}" srcOrd="0" destOrd="0" presId="urn:microsoft.com/office/officeart/2005/8/layout/cycle1"/>
    <dgm:cxn modelId="{2C09676D-65BA-482A-9ADD-DF31689A4452}" type="presOf" srcId="{858279E7-7E3A-42FD-9B84-F38F93F5D6D8}" destId="{9034D794-2333-4B79-8179-4C566652BDE2}" srcOrd="0" destOrd="0" presId="urn:microsoft.com/office/officeart/2005/8/layout/cycle1"/>
    <dgm:cxn modelId="{F3FE0452-8824-4B2E-BF70-14C1AC76E9C6}" srcId="{BD02C932-0233-49F8-8604-607808E0EB0C}" destId="{1FA79046-8026-42F3-8688-E7F961407D09}" srcOrd="0" destOrd="0" parTransId="{E671DDFA-D151-4D69-B152-5881C7486C6F}" sibTransId="{EDFB2986-49F8-411D-8D13-7FC0BC710965}"/>
    <dgm:cxn modelId="{4F492272-B020-4E0E-B0C3-9D0070E02B68}" type="presOf" srcId="{184E08A8-F0A2-40F6-B2CF-76845D18E818}" destId="{C1B0ECE4-EB39-4D88-896F-4EB48AC7C296}" srcOrd="0" destOrd="0" presId="urn:microsoft.com/office/officeart/2005/8/layout/cycle1"/>
    <dgm:cxn modelId="{B0050E91-D549-4F0E-A712-43D40BD09418}" type="presOf" srcId="{5F1DE716-6EE8-4B6E-B931-C1E50BDA2091}" destId="{18A41FDA-B1A6-497D-A89E-6E32C9EB77D5}" srcOrd="0" destOrd="0" presId="urn:microsoft.com/office/officeart/2005/8/layout/cycle1"/>
    <dgm:cxn modelId="{F21EF693-5CE6-460A-8CFC-FCC902FFDB95}" type="presOf" srcId="{1FA79046-8026-42F3-8688-E7F961407D09}" destId="{1CAC51A2-96C2-4BDF-9B2C-BB0F9A634E2A}" srcOrd="0" destOrd="0" presId="urn:microsoft.com/office/officeart/2005/8/layout/cycle1"/>
    <dgm:cxn modelId="{3325C396-025B-475F-B75F-B085241311D1}" type="presOf" srcId="{18319AAD-8C62-4413-9DC3-B8970367A937}" destId="{EDC5A427-FEC7-414D-977E-05780565A979}" srcOrd="0" destOrd="0" presId="urn:microsoft.com/office/officeart/2005/8/layout/cycle1"/>
    <dgm:cxn modelId="{C2B0FBB9-9AC4-446A-AC47-899685972D3D}" srcId="{BD02C932-0233-49F8-8604-607808E0EB0C}" destId="{5F1DE716-6EE8-4B6E-B931-C1E50BDA2091}" srcOrd="1" destOrd="0" parTransId="{D6CACAEC-0868-4F5D-8209-5F947F1860F1}" sibTransId="{799E42A6-FAAE-4E37-B91D-2F26469291FF}"/>
    <dgm:cxn modelId="{A1AF0ED1-6C88-4E6F-823A-AE1D6F3AB83B}" srcId="{BD02C932-0233-49F8-8604-607808E0EB0C}" destId="{59725263-FE80-4404-8787-7DBB3FC23E3C}" srcOrd="4" destOrd="0" parTransId="{BA4231A0-FD6D-4455-BE41-1E5754B5EF9D}" sibTransId="{184E08A8-F0A2-40F6-B2CF-76845D18E818}"/>
    <dgm:cxn modelId="{4644A2D7-768A-4072-8FCA-56B660EA031E}" type="presOf" srcId="{59725263-FE80-4404-8787-7DBB3FC23E3C}" destId="{2AB94116-C08A-49E2-8333-70A4764773E0}" srcOrd="0" destOrd="0" presId="urn:microsoft.com/office/officeart/2005/8/layout/cycle1"/>
    <dgm:cxn modelId="{9B9F22D9-944F-4F8C-AEA7-D35DCC726E36}" srcId="{BD02C932-0233-49F8-8604-607808E0EB0C}" destId="{858279E7-7E3A-42FD-9B84-F38F93F5D6D8}" srcOrd="2" destOrd="0" parTransId="{F0640700-3065-4BC0-9E90-0E72A3171FAE}" sibTransId="{18319AAD-8C62-4413-9DC3-B8970367A937}"/>
    <dgm:cxn modelId="{1D513ADC-5CBB-4E3D-836A-04FFB521D118}" srcId="{BD02C932-0233-49F8-8604-607808E0EB0C}" destId="{2EE09BED-CC99-4B10-876B-DCBF0DD07A67}" srcOrd="3" destOrd="0" parTransId="{AF0F84DD-2C1B-4508-8078-743CC86FF13F}" sibTransId="{695FCC67-3177-4F97-A9BC-5A9518434942}"/>
    <dgm:cxn modelId="{DB5AD0E0-9109-4285-A620-04861D463834}" type="presOf" srcId="{695FCC67-3177-4F97-A9BC-5A9518434942}" destId="{7EC1D7BC-7DB7-4B93-A03F-A845EBE1229C}" srcOrd="0" destOrd="0" presId="urn:microsoft.com/office/officeart/2005/8/layout/cycle1"/>
    <dgm:cxn modelId="{0194FBE0-3766-472A-84CE-9252E3EA803F}" type="presOf" srcId="{2EE09BED-CC99-4B10-876B-DCBF0DD07A67}" destId="{9E79FFEF-975B-4439-99E5-FD264864B80C}" srcOrd="0" destOrd="0" presId="urn:microsoft.com/office/officeart/2005/8/layout/cycle1"/>
    <dgm:cxn modelId="{73F2BCEB-A50D-4792-9F78-9F30B053D8F4}" type="presOf" srcId="{BD02C932-0233-49F8-8604-607808E0EB0C}" destId="{BAEF5A4A-08F7-4A2F-9B00-2B2BC53C9121}" srcOrd="0" destOrd="0" presId="urn:microsoft.com/office/officeart/2005/8/layout/cycle1"/>
    <dgm:cxn modelId="{0F1793FC-EE8E-4B5F-B89E-BC563EEDFAB9}" type="presParOf" srcId="{BAEF5A4A-08F7-4A2F-9B00-2B2BC53C9121}" destId="{DF825D15-92F6-4626-9720-877770EFCC4B}" srcOrd="0" destOrd="0" presId="urn:microsoft.com/office/officeart/2005/8/layout/cycle1"/>
    <dgm:cxn modelId="{FAFE0FE5-D942-413D-A186-75CC9F8D5F1D}" type="presParOf" srcId="{BAEF5A4A-08F7-4A2F-9B00-2B2BC53C9121}" destId="{1CAC51A2-96C2-4BDF-9B2C-BB0F9A634E2A}" srcOrd="1" destOrd="0" presId="urn:microsoft.com/office/officeart/2005/8/layout/cycle1"/>
    <dgm:cxn modelId="{E644D803-CC69-4965-89F5-5A835FB4B2B3}" type="presParOf" srcId="{BAEF5A4A-08F7-4A2F-9B00-2B2BC53C9121}" destId="{106814F3-11E0-447C-BB9D-FC97901DB213}" srcOrd="2" destOrd="0" presId="urn:microsoft.com/office/officeart/2005/8/layout/cycle1"/>
    <dgm:cxn modelId="{6B629FD0-0F6A-491E-8C6B-59BEBF56AD4E}" type="presParOf" srcId="{BAEF5A4A-08F7-4A2F-9B00-2B2BC53C9121}" destId="{6C7DADC3-183A-4A56-9AAA-F9B5396763B2}" srcOrd="3" destOrd="0" presId="urn:microsoft.com/office/officeart/2005/8/layout/cycle1"/>
    <dgm:cxn modelId="{5052E7A4-E088-408D-BCC1-9F8C9FD9C080}" type="presParOf" srcId="{BAEF5A4A-08F7-4A2F-9B00-2B2BC53C9121}" destId="{18A41FDA-B1A6-497D-A89E-6E32C9EB77D5}" srcOrd="4" destOrd="0" presId="urn:microsoft.com/office/officeart/2005/8/layout/cycle1"/>
    <dgm:cxn modelId="{E53B052A-47F3-4888-A1DB-AE0B913D55E7}" type="presParOf" srcId="{BAEF5A4A-08F7-4A2F-9B00-2B2BC53C9121}" destId="{87106A8E-D134-43FD-B9B6-B6F01BF21149}" srcOrd="5" destOrd="0" presId="urn:microsoft.com/office/officeart/2005/8/layout/cycle1"/>
    <dgm:cxn modelId="{0CB99638-F239-4F9B-8C73-74D419F62A25}" type="presParOf" srcId="{BAEF5A4A-08F7-4A2F-9B00-2B2BC53C9121}" destId="{4F3646D4-30FD-46E3-AEC3-058862D0969D}" srcOrd="6" destOrd="0" presId="urn:microsoft.com/office/officeart/2005/8/layout/cycle1"/>
    <dgm:cxn modelId="{8055D69C-AE5D-45F9-81A3-30DAB153D1CF}" type="presParOf" srcId="{BAEF5A4A-08F7-4A2F-9B00-2B2BC53C9121}" destId="{9034D794-2333-4B79-8179-4C566652BDE2}" srcOrd="7" destOrd="0" presId="urn:microsoft.com/office/officeart/2005/8/layout/cycle1"/>
    <dgm:cxn modelId="{0B2A215C-F6BC-4488-A8DA-45773532C641}" type="presParOf" srcId="{BAEF5A4A-08F7-4A2F-9B00-2B2BC53C9121}" destId="{EDC5A427-FEC7-414D-977E-05780565A979}" srcOrd="8" destOrd="0" presId="urn:microsoft.com/office/officeart/2005/8/layout/cycle1"/>
    <dgm:cxn modelId="{8ECF5006-55E1-4A4E-810F-50238A415D91}" type="presParOf" srcId="{BAEF5A4A-08F7-4A2F-9B00-2B2BC53C9121}" destId="{4A45D895-A075-45E7-AE0C-E3C490980090}" srcOrd="9" destOrd="0" presId="urn:microsoft.com/office/officeart/2005/8/layout/cycle1"/>
    <dgm:cxn modelId="{EC4C8EC5-D160-4E99-A531-82E31EC77088}" type="presParOf" srcId="{BAEF5A4A-08F7-4A2F-9B00-2B2BC53C9121}" destId="{9E79FFEF-975B-4439-99E5-FD264864B80C}" srcOrd="10" destOrd="0" presId="urn:microsoft.com/office/officeart/2005/8/layout/cycle1"/>
    <dgm:cxn modelId="{F9918478-7837-4143-B974-670CA1FB57B4}" type="presParOf" srcId="{BAEF5A4A-08F7-4A2F-9B00-2B2BC53C9121}" destId="{7EC1D7BC-7DB7-4B93-A03F-A845EBE1229C}" srcOrd="11" destOrd="0" presId="urn:microsoft.com/office/officeart/2005/8/layout/cycle1"/>
    <dgm:cxn modelId="{DB34E10D-A12D-4202-86C5-A7978D361AE1}" type="presParOf" srcId="{BAEF5A4A-08F7-4A2F-9B00-2B2BC53C9121}" destId="{C9FA7FE7-263A-45B2-8A5C-F95F94D1E6E9}" srcOrd="12" destOrd="0" presId="urn:microsoft.com/office/officeart/2005/8/layout/cycle1"/>
    <dgm:cxn modelId="{CAADFAFD-CF52-4625-A636-8DD3D3B6FC2C}" type="presParOf" srcId="{BAEF5A4A-08F7-4A2F-9B00-2B2BC53C9121}" destId="{2AB94116-C08A-49E2-8333-70A4764773E0}" srcOrd="13" destOrd="0" presId="urn:microsoft.com/office/officeart/2005/8/layout/cycle1"/>
    <dgm:cxn modelId="{F4A1A01E-47A2-4F2B-9B05-B494C71027F7}" type="presParOf" srcId="{BAEF5A4A-08F7-4A2F-9B00-2B2BC53C9121}" destId="{C1B0ECE4-EB39-4D88-896F-4EB48AC7C296}" srcOrd="14" destOrd="0" presId="urn:microsoft.com/office/officeart/2005/8/layout/cycle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C51A2-96C2-4BDF-9B2C-BB0F9A634E2A}">
      <dsp:nvSpPr>
        <dsp:cNvPr id="0" name=""/>
        <dsp:cNvSpPr/>
      </dsp:nvSpPr>
      <dsp:spPr>
        <a:xfrm>
          <a:off x="2885048" y="24002"/>
          <a:ext cx="822611" cy="822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a:off x="2885048" y="24002"/>
        <a:ext cx="822611" cy="822611"/>
      </dsp:txXfrm>
    </dsp:sp>
    <dsp:sp modelId="{106814F3-11E0-447C-BB9D-FC97901DB213}">
      <dsp:nvSpPr>
        <dsp:cNvPr id="0" name=""/>
        <dsp:cNvSpPr/>
      </dsp:nvSpPr>
      <dsp:spPr>
        <a:xfrm>
          <a:off x="950239" y="236"/>
          <a:ext cx="3083866" cy="3083866"/>
        </a:xfrm>
        <a:prstGeom prst="circularArrow">
          <a:avLst>
            <a:gd name="adj1" fmla="val 5202"/>
            <a:gd name="adj2" fmla="val 336015"/>
            <a:gd name="adj3" fmla="val 21292825"/>
            <a:gd name="adj4" fmla="val 19766604"/>
            <a:gd name="adj5" fmla="val 6068"/>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A41FDA-B1A6-497D-A89E-6E32C9EB77D5}">
      <dsp:nvSpPr>
        <dsp:cNvPr id="0" name=""/>
        <dsp:cNvSpPr/>
      </dsp:nvSpPr>
      <dsp:spPr>
        <a:xfrm>
          <a:off x="3382060" y="1553647"/>
          <a:ext cx="822611" cy="822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a:off x="3382060" y="1553647"/>
        <a:ext cx="822611" cy="822611"/>
      </dsp:txXfrm>
    </dsp:sp>
    <dsp:sp modelId="{87106A8E-D134-43FD-B9B6-B6F01BF21149}">
      <dsp:nvSpPr>
        <dsp:cNvPr id="0" name=""/>
        <dsp:cNvSpPr/>
      </dsp:nvSpPr>
      <dsp:spPr>
        <a:xfrm>
          <a:off x="950239" y="236"/>
          <a:ext cx="3083866" cy="3083866"/>
        </a:xfrm>
        <a:prstGeom prst="circularArrow">
          <a:avLst>
            <a:gd name="adj1" fmla="val 5202"/>
            <a:gd name="adj2" fmla="val 336015"/>
            <a:gd name="adj3" fmla="val 4014266"/>
            <a:gd name="adj4" fmla="val 2253829"/>
            <a:gd name="adj5" fmla="val 6068"/>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34D794-2333-4B79-8179-4C566652BDE2}">
      <dsp:nvSpPr>
        <dsp:cNvPr id="0" name=""/>
        <dsp:cNvSpPr/>
      </dsp:nvSpPr>
      <dsp:spPr>
        <a:xfrm>
          <a:off x="2080866" y="2499020"/>
          <a:ext cx="822611" cy="822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a:off x="2080866" y="2499020"/>
        <a:ext cx="822611" cy="822611"/>
      </dsp:txXfrm>
    </dsp:sp>
    <dsp:sp modelId="{EDC5A427-FEC7-414D-977E-05780565A979}">
      <dsp:nvSpPr>
        <dsp:cNvPr id="0" name=""/>
        <dsp:cNvSpPr/>
      </dsp:nvSpPr>
      <dsp:spPr>
        <a:xfrm>
          <a:off x="950239" y="236"/>
          <a:ext cx="3083866" cy="3083866"/>
        </a:xfrm>
        <a:prstGeom prst="circularArrow">
          <a:avLst>
            <a:gd name="adj1" fmla="val 5202"/>
            <a:gd name="adj2" fmla="val 336015"/>
            <a:gd name="adj3" fmla="val 8210155"/>
            <a:gd name="adj4" fmla="val 6449719"/>
            <a:gd name="adj5" fmla="val 6068"/>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79FFEF-975B-4439-99E5-FD264864B80C}">
      <dsp:nvSpPr>
        <dsp:cNvPr id="0" name=""/>
        <dsp:cNvSpPr/>
      </dsp:nvSpPr>
      <dsp:spPr>
        <a:xfrm>
          <a:off x="779672" y="1553647"/>
          <a:ext cx="822611" cy="822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a:off x="779672" y="1553647"/>
        <a:ext cx="822611" cy="822611"/>
      </dsp:txXfrm>
    </dsp:sp>
    <dsp:sp modelId="{7EC1D7BC-7DB7-4B93-A03F-A845EBE1229C}">
      <dsp:nvSpPr>
        <dsp:cNvPr id="0" name=""/>
        <dsp:cNvSpPr/>
      </dsp:nvSpPr>
      <dsp:spPr>
        <a:xfrm>
          <a:off x="950239" y="236"/>
          <a:ext cx="3083866" cy="3083866"/>
        </a:xfrm>
        <a:prstGeom prst="circularArrow">
          <a:avLst>
            <a:gd name="adj1" fmla="val 5202"/>
            <a:gd name="adj2" fmla="val 336015"/>
            <a:gd name="adj3" fmla="val 12297380"/>
            <a:gd name="adj4" fmla="val 10771160"/>
            <a:gd name="adj5" fmla="val 6068"/>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B94116-C08A-49E2-8333-70A4764773E0}">
      <dsp:nvSpPr>
        <dsp:cNvPr id="0" name=""/>
        <dsp:cNvSpPr/>
      </dsp:nvSpPr>
      <dsp:spPr>
        <a:xfrm>
          <a:off x="1276684" y="24002"/>
          <a:ext cx="822611" cy="822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a:off x="1276684" y="24002"/>
        <a:ext cx="822611" cy="822611"/>
      </dsp:txXfrm>
    </dsp:sp>
    <dsp:sp modelId="{C1B0ECE4-EB39-4D88-896F-4EB48AC7C296}">
      <dsp:nvSpPr>
        <dsp:cNvPr id="0" name=""/>
        <dsp:cNvSpPr/>
      </dsp:nvSpPr>
      <dsp:spPr>
        <a:xfrm>
          <a:off x="950239" y="236"/>
          <a:ext cx="3083866" cy="3083866"/>
        </a:xfrm>
        <a:prstGeom prst="circularArrow">
          <a:avLst>
            <a:gd name="adj1" fmla="val 5202"/>
            <a:gd name="adj2" fmla="val 336015"/>
            <a:gd name="adj3" fmla="val 16865256"/>
            <a:gd name="adj4" fmla="val 15198729"/>
            <a:gd name="adj5" fmla="val 6068"/>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FA5E4-F534-4872-BB3F-0CC6B304193E}" type="datetimeFigureOut">
              <a:rPr lang="fr-FR" smtClean="0"/>
              <a:t>23/11/2023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88741-B8D6-4397-A8B2-C0D6CFD8E47A}" type="slidenum">
              <a:rPr lang="fr-FR" smtClean="0"/>
              <a:t>‹N°›</a:t>
            </a:fld>
            <a:endParaRPr lang="fr-FR" dirty="0"/>
          </a:p>
        </p:txBody>
      </p:sp>
    </p:spTree>
    <p:extLst>
      <p:ext uri="{BB962C8B-B14F-4D97-AF65-F5344CB8AC3E}">
        <p14:creationId xmlns:p14="http://schemas.microsoft.com/office/powerpoint/2010/main" val="13914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xfrm>
            <a:off x="615950" y="877888"/>
            <a:ext cx="5624513" cy="3163887"/>
          </a:xfrm>
          <a:solidFill>
            <a:srgbClr val="FFFFFF"/>
          </a:solidFill>
          <a:ln/>
        </p:spPr>
      </p:sp>
      <p:sp>
        <p:nvSpPr>
          <p:cNvPr id="105475" name="Rectangle 2"/>
          <p:cNvSpPr>
            <a:spLocks noGrp="1" noChangeArrowheads="1"/>
          </p:cNvSpPr>
          <p:nvPr>
            <p:ph type="body" idx="1"/>
          </p:nvPr>
        </p:nvSpPr>
        <p:spPr>
          <a:xfrm>
            <a:off x="1060450" y="4349750"/>
            <a:ext cx="4741863" cy="3509963"/>
          </a:xfrm>
          <a:noFill/>
          <a:ln/>
        </p:spPr>
        <p:txBody>
          <a:bodyPr wrap="none" lIns="80157" tIns="40078" rIns="80157" bIns="40078" anchor="ctr"/>
          <a:lstStyle/>
          <a:p>
            <a:endParaRPr lang="fr-FR" alt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588741-B8D6-4397-A8B2-C0D6CFD8E47A}" type="slidenum">
              <a:rPr lang="fr-FR" smtClean="0"/>
              <a:t>217</a:t>
            </a:fld>
            <a:endParaRPr lang="fr-FR" dirty="0"/>
          </a:p>
        </p:txBody>
      </p:sp>
    </p:spTree>
    <p:extLst>
      <p:ext uri="{BB962C8B-B14F-4D97-AF65-F5344CB8AC3E}">
        <p14:creationId xmlns:p14="http://schemas.microsoft.com/office/powerpoint/2010/main" val="4285753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6C6B5C-EBCC-4618-B5FB-0C7D5FDED5AB}"/>
              </a:ext>
            </a:extLst>
          </p:cNvPr>
          <p:cNvSpPr/>
          <p:nvPr userDrawn="1"/>
        </p:nvSpPr>
        <p:spPr>
          <a:xfrm rot="16200000">
            <a:off x="-2291489" y="3473963"/>
            <a:ext cx="5086649" cy="584775"/>
          </a:xfrm>
          <a:prstGeom prst="rect">
            <a:avLst/>
          </a:prstGeom>
          <a:noFill/>
        </p:spPr>
        <p:txBody>
          <a:bodyPr wrap="none" lIns="91440" tIns="45720" rIns="91440" bIns="45720">
            <a:spAutoFit/>
          </a:bodyPr>
          <a:lstStyle/>
          <a:p>
            <a:pPr algn="ctr"/>
            <a:fld id="{58A995F5-0E37-46A9-A070-A4BEA87C79FE}" type="datetime8">
              <a:rPr lang="fr-FR" sz="3200" b="0" cap="none" spc="0" smtClean="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23/11/2023 16:57</a:t>
            </a:fld>
            <a:r>
              <a:rPr lang="fr-FR" sz="3200" b="0" cap="none" spc="0" dirty="0">
                <a:ln w="0"/>
                <a:solidFill>
                  <a:schemeClr val="tx1"/>
                </a:solidFill>
                <a:effectLst>
                  <a:outerShdw blurRad="38100" dist="19050" dir="2700000" algn="tl" rotWithShape="0">
                    <a:schemeClr val="dk1">
                      <a:alpha val="40000"/>
                    </a:schemeClr>
                  </a:outerShdw>
                </a:effectLst>
                <a:latin typeface="Bookman Old Style" panose="02050604050505020204" pitchFamily="18" charset="0"/>
              </a:rPr>
              <a:t>      </a:t>
            </a:r>
            <a:r>
              <a:rPr lang="fr-FR" sz="1800" b="0" i="1" cap="none" spc="0" dirty="0">
                <a:ln w="0"/>
                <a:solidFill>
                  <a:schemeClr val="tx1"/>
                </a:solidFill>
                <a:effectLst>
                  <a:outerShdw blurRad="38100" dist="19050" dir="2700000" algn="tl" rotWithShape="0">
                    <a:schemeClr val="dk1">
                      <a:alpha val="40000"/>
                    </a:schemeClr>
                  </a:outerShdw>
                </a:effectLst>
                <a:latin typeface="Eras Light ITC" panose="020B0402030504020804" pitchFamily="34" charset="0"/>
                <a:cs typeface="Arabic Typesetting" panose="020B0604020202020204" pitchFamily="66" charset="-78"/>
              </a:rPr>
              <a:t>L.L.</a:t>
            </a:r>
            <a:endParaRPr lang="fr-FR" sz="3200" b="0" i="1" cap="none" spc="0" dirty="0">
              <a:ln w="0"/>
              <a:solidFill>
                <a:schemeClr val="tx1"/>
              </a:solidFill>
              <a:effectLst>
                <a:outerShdw blurRad="38100" dist="19050" dir="2700000" algn="tl" rotWithShape="0">
                  <a:schemeClr val="dk1">
                    <a:alpha val="40000"/>
                  </a:schemeClr>
                </a:outerShdw>
              </a:effectLst>
              <a:latin typeface="Eras Light ITC" panose="020B0402030504020804" pitchFamily="34" charset="0"/>
              <a:cs typeface="Arabic Typesetting" panose="020B0604020202020204" pitchFamily="66" charset="-78"/>
            </a:endParaRPr>
          </a:p>
        </p:txBody>
      </p:sp>
      <p:pic>
        <p:nvPicPr>
          <p:cNvPr id="9" name="Image 8" descr="Une image contenant dessin, signe, rue, trafic&#10;&#10;Description générée automatiquement">
            <a:extLst>
              <a:ext uri="{FF2B5EF4-FFF2-40B4-BE49-F238E27FC236}">
                <a16:creationId xmlns:a16="http://schemas.microsoft.com/office/drawing/2014/main" id="{E159B1A9-FB63-4ED5-A282-67AF979DC9BB}"/>
              </a:ext>
            </a:extLst>
          </p:cNvPr>
          <p:cNvPicPr>
            <a:picLocks noChangeAspect="1"/>
          </p:cNvPicPr>
          <p:nvPr userDrawn="1"/>
        </p:nvPicPr>
        <p:blipFill>
          <a:blip r:embed="rId2"/>
          <a:stretch>
            <a:fillRect/>
          </a:stretch>
        </p:blipFill>
        <p:spPr>
          <a:xfrm>
            <a:off x="0" y="6425091"/>
            <a:ext cx="503673" cy="432909"/>
          </a:xfrm>
          <a:prstGeom prst="rect">
            <a:avLst/>
          </a:prstGeom>
        </p:spPr>
      </p:pic>
      <p:pic>
        <p:nvPicPr>
          <p:cNvPr id="5" name="Image 4" descr="Une image contenant signe, assis, vert, rue&#10;&#10;Description générée automatiquement">
            <a:extLst>
              <a:ext uri="{FF2B5EF4-FFF2-40B4-BE49-F238E27FC236}">
                <a16:creationId xmlns:a16="http://schemas.microsoft.com/office/drawing/2014/main" id="{C6D130B5-046F-4E28-8761-E7A6E6048043}"/>
              </a:ext>
            </a:extLst>
          </p:cNvPr>
          <p:cNvPicPr>
            <a:picLocks noChangeAspect="1"/>
          </p:cNvPicPr>
          <p:nvPr userDrawn="1"/>
        </p:nvPicPr>
        <p:blipFill>
          <a:blip r:embed="rId3"/>
          <a:stretch>
            <a:fillRect/>
          </a:stretch>
        </p:blipFill>
        <p:spPr>
          <a:xfrm>
            <a:off x="10477500" y="400050"/>
            <a:ext cx="609600" cy="6096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530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9"/>
          <p:cNvSpPr>
            <a:spLocks noGrp="1"/>
          </p:cNvSpPr>
          <p:nvPr>
            <p:ph type="dt" sz="half" idx="10"/>
          </p:nvPr>
        </p:nvSpPr>
        <p:spPr/>
        <p:txBody>
          <a:bodyPr/>
          <a:lstStyle>
            <a:lvl1pPr>
              <a:defRPr/>
            </a:lvl1pPr>
          </a:lstStyle>
          <a:p>
            <a:pPr>
              <a:defRPr/>
            </a:pPr>
            <a:endParaRPr lang="fr-FR" dirty="0"/>
          </a:p>
        </p:txBody>
      </p:sp>
      <p:sp>
        <p:nvSpPr>
          <p:cNvPr id="4" name="Espace réservé du pied de page 21"/>
          <p:cNvSpPr>
            <a:spLocks noGrp="1"/>
          </p:cNvSpPr>
          <p:nvPr>
            <p:ph type="ftr" sz="quarter" idx="11"/>
          </p:nvPr>
        </p:nvSpPr>
        <p:spPr/>
        <p:txBody>
          <a:bodyPr/>
          <a:lstStyle>
            <a:lvl1pPr>
              <a:defRPr/>
            </a:lvl1pPr>
          </a:lstStyle>
          <a:p>
            <a:pPr>
              <a:defRPr/>
            </a:pPr>
            <a:endParaRPr lang="fr-FR" dirty="0"/>
          </a:p>
        </p:txBody>
      </p:sp>
      <p:sp>
        <p:nvSpPr>
          <p:cNvPr id="5" name="Espace réservé du numéro de diapositive 17"/>
          <p:cNvSpPr>
            <a:spLocks noGrp="1"/>
          </p:cNvSpPr>
          <p:nvPr>
            <p:ph type="sldNum" sz="quarter" idx="12"/>
          </p:nvPr>
        </p:nvSpPr>
        <p:spPr/>
        <p:txBody>
          <a:bodyPr/>
          <a:lstStyle>
            <a:lvl1pPr>
              <a:defRPr/>
            </a:lvl1pPr>
          </a:lstStyle>
          <a:p>
            <a:pPr>
              <a:defRPr/>
            </a:pPr>
            <a:fld id="{EB516C38-63A4-40E0-A1E3-CEDC7DE92DC0}" type="slidenum">
              <a:rPr lang="fr-FR"/>
              <a:pPr>
                <a:defRPr/>
              </a:pPr>
              <a:t>‹N°›</a:t>
            </a:fld>
            <a:endParaRPr lang="fr-FR" dirty="0"/>
          </a:p>
        </p:txBody>
      </p:sp>
    </p:spTree>
    <p:extLst>
      <p:ext uri="{BB962C8B-B14F-4D97-AF65-F5344CB8AC3E}">
        <p14:creationId xmlns:p14="http://schemas.microsoft.com/office/powerpoint/2010/main" val="54728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Titre 6"/>
          <p:cNvSpPr>
            <a:spLocks noGrp="1"/>
          </p:cNvSpPr>
          <p:nvPr>
            <p:ph type="title"/>
          </p:nvPr>
        </p:nvSpPr>
        <p:spPr/>
        <p:txBody>
          <a:bodyPr rtlCol="0"/>
          <a:lstStyle/>
          <a:p>
            <a:r>
              <a:rPr lang="fr-FR"/>
              <a:t>Modifiez le style du titre</a:t>
            </a:r>
            <a:endParaRPr lang="en-US"/>
          </a:p>
        </p:txBody>
      </p:sp>
      <p:sp>
        <p:nvSpPr>
          <p:cNvPr id="4" name="Espace réservé de la date 9"/>
          <p:cNvSpPr>
            <a:spLocks noGrp="1"/>
          </p:cNvSpPr>
          <p:nvPr>
            <p:ph type="dt" sz="half" idx="10"/>
          </p:nvPr>
        </p:nvSpPr>
        <p:spPr/>
        <p:txBody>
          <a:bodyPr/>
          <a:lstStyle>
            <a:lvl1pPr>
              <a:defRPr/>
            </a:lvl1pPr>
          </a:lstStyle>
          <a:p>
            <a:pPr>
              <a:defRPr/>
            </a:pPr>
            <a:endParaRPr lang="fr-FR" dirty="0"/>
          </a:p>
        </p:txBody>
      </p:sp>
      <p:sp>
        <p:nvSpPr>
          <p:cNvPr id="5" name="Espace réservé du pied de page 21"/>
          <p:cNvSpPr>
            <a:spLocks noGrp="1"/>
          </p:cNvSpPr>
          <p:nvPr>
            <p:ph type="ftr" sz="quarter" idx="11"/>
          </p:nvPr>
        </p:nvSpPr>
        <p:spPr/>
        <p:txBody>
          <a:bodyPr/>
          <a:lstStyle>
            <a:lvl1pPr>
              <a:defRPr/>
            </a:lvl1pPr>
          </a:lstStyle>
          <a:p>
            <a:pPr>
              <a:defRPr/>
            </a:pPr>
            <a:endParaRPr lang="fr-FR" dirty="0"/>
          </a:p>
        </p:txBody>
      </p:sp>
      <p:sp>
        <p:nvSpPr>
          <p:cNvPr id="6" name="Espace réservé du numéro de diapositive 17"/>
          <p:cNvSpPr>
            <a:spLocks noGrp="1"/>
          </p:cNvSpPr>
          <p:nvPr>
            <p:ph type="sldNum" sz="quarter" idx="12"/>
          </p:nvPr>
        </p:nvSpPr>
        <p:spPr/>
        <p:txBody>
          <a:bodyPr/>
          <a:lstStyle>
            <a:lvl1pPr>
              <a:defRPr/>
            </a:lvl1pPr>
          </a:lstStyle>
          <a:p>
            <a:pPr>
              <a:defRPr/>
            </a:pPr>
            <a:fld id="{CCABE50B-4344-484A-B6C0-B6E0710B6DDD}" type="slidenum">
              <a:rPr lang="fr-FR"/>
              <a:pPr>
                <a:defRPr/>
              </a:pPr>
              <a:t>‹N°›</a:t>
            </a:fld>
            <a:endParaRPr lang="fr-FR" dirty="0"/>
          </a:p>
        </p:txBody>
      </p:sp>
    </p:spTree>
    <p:extLst>
      <p:ext uri="{BB962C8B-B14F-4D97-AF65-F5344CB8AC3E}">
        <p14:creationId xmlns:p14="http://schemas.microsoft.com/office/powerpoint/2010/main" val="26865235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7">
                    <a14:imgEffect>
                      <a14:artisticLightScreen/>
                    </a14:imgEffect>
                  </a14:imgLayer>
                </a14:imgProps>
              </a:ext>
            </a:extLst>
          </a:blip>
          <a:stretch/>
        </a:blipFill>
        <a:effectLst/>
      </p:bgPr>
    </p:bg>
    <p:spTree>
      <p:nvGrpSpPr>
        <p:cNvPr id="1" name=""/>
        <p:cNvGrpSpPr/>
        <p:nvPr/>
      </p:nvGrpSpPr>
      <p:grpSpPr>
        <a:xfrm>
          <a:off x="0" y="0"/>
          <a:ext cx="0" cy="0"/>
          <a:chOff x="0" y="0"/>
          <a:chExt cx="0" cy="0"/>
        </a:xfrm>
      </p:grpSpPr>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hyperlink" Target="RESSOURCES/01_PROTEGER_AR.mp4" TargetMode="External"/><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RESSOURCES/02-DEGAGEMENT_URGENT.mp4" TargetMode="External"/><Relationship Id="rId2" Type="http://schemas.openxmlformats.org/officeDocument/2006/relationships/image" Target="../media/image111.png"/><Relationship Id="rId1" Type="http://schemas.openxmlformats.org/officeDocument/2006/relationships/slideLayout" Target="../slideLayouts/slideLayout1.xml"/><Relationship Id="rId5" Type="http://schemas.openxmlformats.org/officeDocument/2006/relationships/hyperlink" Target="RESSOURCES/04_DEGAGEMENT.mp4" TargetMode="External"/><Relationship Id="rId4" Type="http://schemas.openxmlformats.org/officeDocument/2006/relationships/hyperlink" Target="RESSOURCES/03_DEGAGEMENT_AUTO.mp4"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RESSOURCES" TargetMode="External"/><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18.xml.rels><?xml version="1.0" encoding="UTF-8" standalone="yes"?>
<Relationships xmlns="http://schemas.openxmlformats.org/package/2006/relationships"><Relationship Id="rId2" Type="http://schemas.openxmlformats.org/officeDocument/2006/relationships/hyperlink" Target="RESSOURCES/01_PROTEGER.mp4" TargetMode="Externa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hyperlink" Target="file:///C:\Documents%20and%20Settings\NELLY\Local%20Settings\Temporary%20Internet%20Files\Content.IE5\BABL11NV\35_alerte_population.wav" TargetMode="External"/><Relationship Id="rId2" Type="http://schemas.openxmlformats.org/officeDocument/2006/relationships/hyperlink" Target="RESSOURCES/SONS_ALERTES_POPULATIONS/Signal_national_d_alerte.mp3" TargetMode="Externa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125.png"/></Relationships>
</file>

<file path=ppt/slides/_rels/slide126.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wmf"/><Relationship Id="rId1" Type="http://schemas.openxmlformats.org/officeDocument/2006/relationships/slideLayout" Target="../slideLayouts/slideLayout1.xml"/><Relationship Id="rId4" Type="http://schemas.openxmlformats.org/officeDocument/2006/relationships/image" Target="../media/image129.wmf"/></Relationships>
</file>

<file path=ppt/slides/_rels/slide12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png"/><Relationship Id="rId9" Type="http://schemas.openxmlformats.org/officeDocument/2006/relationships/image" Target="../media/image138.png"/></Relationships>
</file>

<file path=ppt/slides/_rels/slide129.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jpeg"/><Relationship Id="rId1" Type="http://schemas.openxmlformats.org/officeDocument/2006/relationships/slideLayout" Target="../slideLayouts/slideLayout1.xml"/><Relationship Id="rId6" Type="http://schemas.openxmlformats.org/officeDocument/2006/relationships/image" Target="../media/image143.jpeg"/><Relationship Id="rId5" Type="http://schemas.openxmlformats.org/officeDocument/2006/relationships/image" Target="../media/image142.wmf"/><Relationship Id="rId4" Type="http://schemas.openxmlformats.org/officeDocument/2006/relationships/image" Target="../media/image14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144.png"/><Relationship Id="rId1" Type="http://schemas.openxmlformats.org/officeDocument/2006/relationships/slideLayout" Target="../slideLayouts/slideLayout1.xml"/><Relationship Id="rId4" Type="http://schemas.openxmlformats.org/officeDocument/2006/relationships/hyperlink" Target="file:///C:\Users\bossv\Documents\BOULOT\DDE_1_PRP\05_SST\EDUSCOL\10_BOITE_PROTEGER\RESSOURCES\SONS_ALERTES_POPULATIONS\fin_signal_d_alerte.mp4"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RESSOURCES/SONS_ALERTES_POPULATIONS/cornedebrume_0.mp3"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hyperlink" Target="RESSOURCES/18-10-2022-dp-fr-alert.pdf" TargetMode="External"/><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7.jpeg"/></Relationships>
</file>

<file path=ppt/slides/_rels/slide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4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60.png"/><Relationship Id="rId4" Type="http://schemas.openxmlformats.org/officeDocument/2006/relationships/image" Target="../media/image152.png"/><Relationship Id="rId9" Type="http://schemas.openxmlformats.org/officeDocument/2006/relationships/image" Target="../media/image15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hyperlink" Target="RESSOURCES/01.Contr&#244;le_respiration_adulte.mov" TargetMode="External"/><Relationship Id="rId7" Type="http://schemas.openxmlformats.org/officeDocument/2006/relationships/hyperlink" Target="RESSOURCES/03.GASPS.mov" TargetMode="External"/><Relationship Id="rId2" Type="http://schemas.openxmlformats.org/officeDocument/2006/relationships/hyperlink" Target="file:///C:\Users\bossv\Documents\BOULOT\DDE_1_PRP\05_SST\EDUSCOL\11_BOITE_EXAMINER\RESSOURCES\10_EXAMEN_COVID.mp4" TargetMode="External"/><Relationship Id="rId1" Type="http://schemas.openxmlformats.org/officeDocument/2006/relationships/slideLayout" Target="../slideLayouts/slideLayout1.xml"/><Relationship Id="rId6" Type="http://schemas.openxmlformats.org/officeDocument/2006/relationships/image" Target="../media/image165.jpeg"/><Relationship Id="rId5" Type="http://schemas.openxmlformats.org/officeDocument/2006/relationships/hyperlink" Target="RESSOURCES/02.Contr&#244;le_respiration_nourrisson.mov" TargetMode="External"/><Relationship Id="rId4" Type="http://schemas.openxmlformats.org/officeDocument/2006/relationships/image" Target="../media/image164.jpg"/></Relationships>
</file>

<file path=ppt/slides/_rels/slide15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9.png"/><Relationship Id="rId5" Type="http://schemas.openxmlformats.org/officeDocument/2006/relationships/hyperlink" Target="file:///C:\Users\bossv\Documents\BOULOT\DDE_1_PRP\05_SST\EDUSCOL\11_BOITE_EXAMINER\RESSOURCES\04.Retournement_victime.mov" TargetMode="External"/><Relationship Id="rId4" Type="http://schemas.openxmlformats.org/officeDocument/2006/relationships/image" Target="../media/image168.png"/></Relationships>
</file>

<file path=ppt/slides/_rels/slide1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xml"/><Relationship Id="rId5" Type="http://schemas.openxmlformats.org/officeDocument/2006/relationships/image" Target="../media/image181.png"/><Relationship Id="rId4" Type="http://schemas.openxmlformats.org/officeDocument/2006/relationships/image" Target="../media/image180.jpg"/></Relationships>
</file>

<file path=ppt/slides/_rels/slide16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8.png"/><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60.png"/><Relationship Id="rId4" Type="http://schemas.openxmlformats.org/officeDocument/2006/relationships/image" Target="../media/image152.png"/><Relationship Id="rId9" Type="http://schemas.openxmlformats.org/officeDocument/2006/relationships/image" Target="../media/image159.jpeg"/></Relationships>
</file>

<file path=ppt/slides/_rels/slide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6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84.gif"/><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1.xml"/><Relationship Id="rId4" Type="http://schemas.openxmlformats.org/officeDocument/2006/relationships/image" Target="../media/image187.gif"/></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comments" Target="../comments/comment2.xml"/><Relationship Id="rId2" Type="http://schemas.openxmlformats.org/officeDocument/2006/relationships/image" Target="../media/image18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89.png"/><Relationship Id="rId4" Type="http://schemas.microsoft.com/office/2007/relationships/hdphoto" Target="../media/hdphoto2.wdp"/></Relationships>
</file>

<file path=ppt/slides/_rels/slide17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xml"/><Relationship Id="rId4" Type="http://schemas.openxmlformats.org/officeDocument/2006/relationships/image" Target="../media/image185.png"/></Relationships>
</file>

<file path=ppt/slides/_rels/slide172.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diagramQuickStyle" Target="../diagrams/quickStyle1.xml"/><Relationship Id="rId3" Type="http://schemas.openxmlformats.org/officeDocument/2006/relationships/image" Target="../media/image192.jpeg"/><Relationship Id="rId7" Type="http://schemas.openxmlformats.org/officeDocument/2006/relationships/image" Target="../media/image196.jpeg"/><Relationship Id="rId12" Type="http://schemas.openxmlformats.org/officeDocument/2006/relationships/diagramLayout" Target="../diagrams/layout1.xml"/><Relationship Id="rId2" Type="http://schemas.openxmlformats.org/officeDocument/2006/relationships/image" Target="../media/image185.png"/><Relationship Id="rId16" Type="http://schemas.openxmlformats.org/officeDocument/2006/relationships/comments" Target="../comments/comment3.xml"/><Relationship Id="rId1" Type="http://schemas.openxmlformats.org/officeDocument/2006/relationships/slideLayout" Target="../slideLayouts/slideLayout1.xml"/><Relationship Id="rId6" Type="http://schemas.openxmlformats.org/officeDocument/2006/relationships/image" Target="../media/image195.jpeg"/><Relationship Id="rId11" Type="http://schemas.openxmlformats.org/officeDocument/2006/relationships/diagramData" Target="../diagrams/data1.xml"/><Relationship Id="rId5" Type="http://schemas.openxmlformats.org/officeDocument/2006/relationships/image" Target="../media/image194.jpeg"/><Relationship Id="rId15" Type="http://schemas.microsoft.com/office/2007/relationships/diagramDrawing" Target="../diagrams/drawing1.xml"/><Relationship Id="rId10" Type="http://schemas.openxmlformats.org/officeDocument/2006/relationships/image" Target="../media/image199.png"/><Relationship Id="rId4" Type="http://schemas.openxmlformats.org/officeDocument/2006/relationships/image" Target="../media/image193.jpeg"/><Relationship Id="rId9" Type="http://schemas.openxmlformats.org/officeDocument/2006/relationships/image" Target="../media/image198.wmf"/><Relationship Id="rId14" Type="http://schemas.openxmlformats.org/officeDocument/2006/relationships/diagramColors" Target="../diagrams/colors1.xml"/></Relationships>
</file>

<file path=ppt/slides/_rels/slide173.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3.png"/><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hyperlink" Target="RESSOURCES/Une%20alerte%20SMS%20pour%20les%20malentendants%20(Val%20d'Oise).mp4" TargetMode="External"/><Relationship Id="rId5" Type="http://schemas.openxmlformats.org/officeDocument/2006/relationships/image" Target="../media/image202.png"/><Relationship Id="rId4" Type="http://schemas.openxmlformats.org/officeDocument/2006/relationships/image" Target="../media/image201.png"/></Relationships>
</file>

<file path=ppt/slides/_rels/slide174.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jpeg"/><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207.jpeg"/><Relationship Id="rId5" Type="http://schemas.openxmlformats.org/officeDocument/2006/relationships/image" Target="../media/image206.png"/><Relationship Id="rId4" Type="http://schemas.openxmlformats.org/officeDocument/2006/relationships/image" Target="../media/image205.jpeg"/></Relationships>
</file>

<file path=ppt/slides/_rels/slide17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hyperlink" Target="RESSOURCES/01_ALERTER.mp4" TargetMode="External"/><Relationship Id="rId7" Type="http://schemas.openxmlformats.org/officeDocument/2006/relationships/hyperlink" Target="RESSOURCES/Message%20d'alerte%20aux%20secours.wma" TargetMode="External"/><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210.png"/><Relationship Id="rId5" Type="http://schemas.openxmlformats.org/officeDocument/2006/relationships/hyperlink" Target="RESSOURCES/03_ALERTER.mp4" TargetMode="External"/><Relationship Id="rId4" Type="http://schemas.openxmlformats.org/officeDocument/2006/relationships/image" Target="../media/image209.png"/></Relationships>
</file>

<file path=ppt/slides/_rels/slide17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png"/><Relationship Id="rId12" Type="http://schemas.openxmlformats.org/officeDocument/2006/relationships/image" Target="../media/image157.jpe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214.png"/><Relationship Id="rId11" Type="http://schemas.openxmlformats.org/officeDocument/2006/relationships/image" Target="../media/image156.png"/><Relationship Id="rId5" Type="http://schemas.openxmlformats.org/officeDocument/2006/relationships/image" Target="../media/image152.png"/><Relationship Id="rId10" Type="http://schemas.openxmlformats.org/officeDocument/2006/relationships/image" Target="../media/image155.png"/><Relationship Id="rId4" Type="http://schemas.openxmlformats.org/officeDocument/2006/relationships/image" Target="../media/image151.png"/><Relationship Id="rId9" Type="http://schemas.openxmlformats.org/officeDocument/2006/relationships/image" Target="../media/image215.png"/></Relationships>
</file>

<file path=ppt/slides/_rels/slide1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8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7.jpeg"/><Relationship Id="rId3" Type="http://schemas.openxmlformats.org/officeDocument/2006/relationships/image" Target="../media/image150.png"/><Relationship Id="rId7" Type="http://schemas.openxmlformats.org/officeDocument/2006/relationships/image" Target="../media/image153.png"/><Relationship Id="rId12" Type="http://schemas.openxmlformats.org/officeDocument/2006/relationships/image" Target="../media/image156.pn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214.png"/><Relationship Id="rId11" Type="http://schemas.openxmlformats.org/officeDocument/2006/relationships/image" Target="../media/image216.png"/><Relationship Id="rId5" Type="http://schemas.openxmlformats.org/officeDocument/2006/relationships/image" Target="../media/image152.png"/><Relationship Id="rId10" Type="http://schemas.openxmlformats.org/officeDocument/2006/relationships/image" Target="../media/image155.png"/><Relationship Id="rId4" Type="http://schemas.openxmlformats.org/officeDocument/2006/relationships/image" Target="../media/image151.png"/><Relationship Id="rId9" Type="http://schemas.openxmlformats.org/officeDocument/2006/relationships/image" Target="../media/image215.png"/></Relationships>
</file>

<file path=ppt/slides/_rels/slide18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219.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RESSOURCES/02_INRS-DR-sst.pdf" TargetMode="Externa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RESSOURCES/02_SAIGNEMENT_ABONDANT.mp4" TargetMode="Externa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8" Type="http://schemas.openxmlformats.org/officeDocument/2006/relationships/hyperlink" Target="RESSOURCES/07_GARROT_TOURNIQUET.mp4" TargetMode="External"/><Relationship Id="rId3" Type="http://schemas.openxmlformats.org/officeDocument/2006/relationships/image" Target="../media/image222.jfif"/><Relationship Id="rId7" Type="http://schemas.openxmlformats.org/officeDocument/2006/relationships/hyperlink" Target="RESSOURCES/06_GARROT_TOURNIQUET_IMPROVISE.mp4" TargetMode="External"/><Relationship Id="rId2" Type="http://schemas.openxmlformats.org/officeDocument/2006/relationships/hyperlink" Target="RESSOURCES/03.Saignement_abondant_t&#233;moin.mov" TargetMode="External"/><Relationship Id="rId1" Type="http://schemas.openxmlformats.org/officeDocument/2006/relationships/slideLayout" Target="../slideLayouts/slideLayout1.xml"/><Relationship Id="rId6" Type="http://schemas.openxmlformats.org/officeDocument/2006/relationships/hyperlink" Target="RESSOURCES/05_GARROT_IMPROVISE.mp4" TargetMode="External"/><Relationship Id="rId5" Type="http://schemas.openxmlformats.org/officeDocument/2006/relationships/hyperlink" Target="RESSOURCES/01_SAIGNEMENT_ABONDANT.mp4" TargetMode="External"/><Relationship Id="rId4" Type="http://schemas.openxmlformats.org/officeDocument/2006/relationships/hyperlink" Target="RESSOURCES/04_TAMPON_RELAIS.mp4" TargetMode="External"/><Relationship Id="rId9" Type="http://schemas.openxmlformats.org/officeDocument/2006/relationships/hyperlink" Target="RESSOURCES/08.Pansement_compressif.mov"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0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6.png"/><Relationship Id="rId3" Type="http://schemas.openxmlformats.org/officeDocument/2006/relationships/image" Target="../media/image150.png"/><Relationship Id="rId7" Type="http://schemas.openxmlformats.org/officeDocument/2006/relationships/image" Target="../media/image214.png"/><Relationship Id="rId12" Type="http://schemas.openxmlformats.org/officeDocument/2006/relationships/image" Target="../media/image216.pn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152.png"/><Relationship Id="rId11" Type="http://schemas.openxmlformats.org/officeDocument/2006/relationships/image" Target="../media/image155.png"/><Relationship Id="rId5" Type="http://schemas.openxmlformats.org/officeDocument/2006/relationships/image" Target="../media/image151.png"/><Relationship Id="rId10" Type="http://schemas.openxmlformats.org/officeDocument/2006/relationships/image" Target="../media/image215.png"/><Relationship Id="rId4" Type="http://schemas.openxmlformats.org/officeDocument/2006/relationships/image" Target="../media/image229.png"/><Relationship Id="rId9" Type="http://schemas.openxmlformats.org/officeDocument/2006/relationships/image" Target="../media/image154.png"/><Relationship Id="rId14" Type="http://schemas.openxmlformats.org/officeDocument/2006/relationships/image" Target="../media/image157.jpeg"/></Relationships>
</file>

<file path=ppt/slides/_rels/slide20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RESSOURCES/10_SAIGNEMENT_NEZ.mp4" TargetMode="External"/><Relationship Id="rId1" Type="http://schemas.openxmlformats.org/officeDocument/2006/relationships/slideLayout" Target="../slideLayouts/slideLayout1.xml"/><Relationship Id="rId5" Type="http://schemas.openxmlformats.org/officeDocument/2006/relationships/image" Target="../media/image210.png"/><Relationship Id="rId4" Type="http://schemas.openxmlformats.org/officeDocument/2006/relationships/hyperlink" Target="RESSOURCES/10_SAIGNEMENT_CP.mp4"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06.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6.png"/><Relationship Id="rId3" Type="http://schemas.openxmlformats.org/officeDocument/2006/relationships/image" Target="../media/image150.png"/><Relationship Id="rId7" Type="http://schemas.openxmlformats.org/officeDocument/2006/relationships/image" Target="../media/image230.png"/><Relationship Id="rId12" Type="http://schemas.openxmlformats.org/officeDocument/2006/relationships/image" Target="../media/image155.pn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152.png"/><Relationship Id="rId11" Type="http://schemas.openxmlformats.org/officeDocument/2006/relationships/image" Target="../media/image215.png"/><Relationship Id="rId5" Type="http://schemas.openxmlformats.org/officeDocument/2006/relationships/image" Target="../media/image151.png"/><Relationship Id="rId15" Type="http://schemas.openxmlformats.org/officeDocument/2006/relationships/image" Target="../media/image157.jpeg"/><Relationship Id="rId10" Type="http://schemas.openxmlformats.org/officeDocument/2006/relationships/image" Target="../media/image154.png"/><Relationship Id="rId4" Type="http://schemas.openxmlformats.org/officeDocument/2006/relationships/image" Target="../media/image229.png"/><Relationship Id="rId9" Type="http://schemas.openxmlformats.org/officeDocument/2006/relationships/image" Target="../media/image153.png"/><Relationship Id="rId14" Type="http://schemas.openxmlformats.org/officeDocument/2006/relationships/image" Target="../media/image156.png"/></Relationships>
</file>

<file path=ppt/slides/_rels/slide207.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hyperlink" Target="RESSOURCES/01_ETOUFFEMENT.mp4" TargetMode="External"/><Relationship Id="rId2" Type="http://schemas.openxmlformats.org/officeDocument/2006/relationships/image" Target="../media/image233.jpeg"/><Relationship Id="rId1" Type="http://schemas.openxmlformats.org/officeDocument/2006/relationships/slideLayout" Target="../slideLayouts/slideLayout1.xml"/><Relationship Id="rId4" Type="http://schemas.openxmlformats.org/officeDocument/2006/relationships/image" Target="../media/image222.jfif"/></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8" Type="http://schemas.openxmlformats.org/officeDocument/2006/relationships/hyperlink" Target="RESSOURCES/CP_.Etouffement_Nourrisson.mov" TargetMode="External"/><Relationship Id="rId3" Type="http://schemas.openxmlformats.org/officeDocument/2006/relationships/image" Target="../media/image222.jfif"/><Relationship Id="rId7" Type="http://schemas.openxmlformats.org/officeDocument/2006/relationships/hyperlink" Target="RESSOURCES/ETOUFFEMENT_ENFANT_NOURRISSON.mp4" TargetMode="External"/><Relationship Id="rId2" Type="http://schemas.openxmlformats.org/officeDocument/2006/relationships/hyperlink" Target="RESSOURCES/02.Tapes_dans_le_dos_Adulte.mov" TargetMode="External"/><Relationship Id="rId1" Type="http://schemas.openxmlformats.org/officeDocument/2006/relationships/slideLayout" Target="../slideLayouts/slideLayout1.xml"/><Relationship Id="rId6" Type="http://schemas.openxmlformats.org/officeDocument/2006/relationships/hyperlink" Target="RESSOURCES/05_ETOUFFEMENT_PERSONNE_FORTE.mp4" TargetMode="External"/><Relationship Id="rId5" Type="http://schemas.openxmlformats.org/officeDocument/2006/relationships/hyperlink" Target="RESSOURCES/06_ETOUFFEMENT_TECHNIQUES.mp4" TargetMode="External"/><Relationship Id="rId4" Type="http://schemas.openxmlformats.org/officeDocument/2006/relationships/hyperlink" Target="RESSOURCES/03.Heimilch.mov"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04_ETOUFFEMENT.mp4" TargetMode="Externa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hyperlink" Target="RESSOURCES/CP_ETOUFFEMENT_PARTIEL.mp4"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2.jfif"/></Relationships>
</file>

<file path=ppt/slides/_rels/slide218.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2.png"/><Relationship Id="rId12" Type="http://schemas.openxmlformats.org/officeDocument/2006/relationships/image" Target="../media/image215.png"/><Relationship Id="rId2" Type="http://schemas.openxmlformats.org/officeDocument/2006/relationships/image" Target="../media/image213.png"/><Relationship Id="rId16" Type="http://schemas.openxmlformats.org/officeDocument/2006/relationships/image" Target="../media/image157.jpeg"/><Relationship Id="rId1" Type="http://schemas.openxmlformats.org/officeDocument/2006/relationships/slideLayout" Target="../slideLayouts/slideLayout1.xml"/><Relationship Id="rId6" Type="http://schemas.openxmlformats.org/officeDocument/2006/relationships/image" Target="../media/image151.png"/><Relationship Id="rId11" Type="http://schemas.openxmlformats.org/officeDocument/2006/relationships/image" Target="../media/image154.png"/><Relationship Id="rId5" Type="http://schemas.openxmlformats.org/officeDocument/2006/relationships/image" Target="../media/image235.png"/><Relationship Id="rId15" Type="http://schemas.openxmlformats.org/officeDocument/2006/relationships/image" Target="../media/image156.png"/><Relationship Id="rId10" Type="http://schemas.openxmlformats.org/officeDocument/2006/relationships/image" Target="../media/image153.png"/><Relationship Id="rId4" Type="http://schemas.openxmlformats.org/officeDocument/2006/relationships/image" Target="../media/image229.png"/><Relationship Id="rId9" Type="http://schemas.openxmlformats.org/officeDocument/2006/relationships/image" Target="../media/image214.png"/><Relationship Id="rId14" Type="http://schemas.openxmlformats.org/officeDocument/2006/relationships/image" Target="../media/image216.png"/></Relationships>
</file>

<file path=ppt/slides/_rels/slide2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238.png"/><Relationship Id="rId18" Type="http://schemas.openxmlformats.org/officeDocument/2006/relationships/image" Target="../media/image157.jpeg"/><Relationship Id="rId3" Type="http://schemas.openxmlformats.org/officeDocument/2006/relationships/image" Target="../media/image150.png"/><Relationship Id="rId7" Type="http://schemas.openxmlformats.org/officeDocument/2006/relationships/image" Target="../media/image151.png"/><Relationship Id="rId12" Type="http://schemas.openxmlformats.org/officeDocument/2006/relationships/image" Target="../media/image154.png"/><Relationship Id="rId17" Type="http://schemas.openxmlformats.org/officeDocument/2006/relationships/image" Target="../media/image156.png"/><Relationship Id="rId2" Type="http://schemas.openxmlformats.org/officeDocument/2006/relationships/image" Target="../media/image213.png"/><Relationship Id="rId16"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235.png"/><Relationship Id="rId11" Type="http://schemas.openxmlformats.org/officeDocument/2006/relationships/image" Target="../media/image153.png"/><Relationship Id="rId5" Type="http://schemas.openxmlformats.org/officeDocument/2006/relationships/image" Target="../media/image237.png"/><Relationship Id="rId15" Type="http://schemas.openxmlformats.org/officeDocument/2006/relationships/image" Target="../media/image155.png"/><Relationship Id="rId10" Type="http://schemas.openxmlformats.org/officeDocument/2006/relationships/image" Target="../media/image214.png"/><Relationship Id="rId4" Type="http://schemas.openxmlformats.org/officeDocument/2006/relationships/image" Target="../media/image229.png"/><Relationship Id="rId9" Type="http://schemas.openxmlformats.org/officeDocument/2006/relationships/image" Target="../media/image230.png"/><Relationship Id="rId14" Type="http://schemas.openxmlformats.org/officeDocument/2006/relationships/image" Target="../media/image215.png"/></Relationships>
</file>

<file path=ppt/slides/_rels/slide222.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3" Type="http://schemas.openxmlformats.org/officeDocument/2006/relationships/hyperlink" Target="RESSOURCES/01_MALAISE.mp4" TargetMode="External"/><Relationship Id="rId2" Type="http://schemas.openxmlformats.org/officeDocument/2006/relationships/image" Target="../media/image240.png"/><Relationship Id="rId1" Type="http://schemas.openxmlformats.org/officeDocument/2006/relationships/slideLayout" Target="../slideLayouts/slideLayout1.xml"/><Relationship Id="rId4" Type="http://schemas.openxmlformats.org/officeDocument/2006/relationships/image" Target="../media/image241.jfif"/></Relationships>
</file>

<file path=ppt/slides/_rels/slide225.xml.rels><?xml version="1.0" encoding="UTF-8" standalone="yes"?>
<Relationships xmlns="http://schemas.openxmlformats.org/package/2006/relationships"><Relationship Id="rId3" Type="http://schemas.openxmlformats.org/officeDocument/2006/relationships/image" Target="../media/image241.jfif"/><Relationship Id="rId2" Type="http://schemas.openxmlformats.org/officeDocument/2006/relationships/hyperlink" Target="RESSOURCES/01_MALAISE.mp4" TargetMode="External"/><Relationship Id="rId1" Type="http://schemas.openxmlformats.org/officeDocument/2006/relationships/slideLayout" Target="../slideLayouts/slideLayout1.xml"/><Relationship Id="rId4" Type="http://schemas.openxmlformats.org/officeDocument/2006/relationships/image" Target="../media/image222.jfif"/></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hyperlink" Target="file:///C:\Users\bossv\Documents\BOULOT\DDE_1_PRP\05_SST\EDUSCOL\17_BOITE_MALAISE\RESSOURCES\11_VITE_AVC.mp4" TargetMode="Externa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244.jp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8" Type="http://schemas.openxmlformats.org/officeDocument/2006/relationships/hyperlink" Target="RESSOURCES/12_AVC%20symptomes.mp4" TargetMode="External"/><Relationship Id="rId3" Type="http://schemas.openxmlformats.org/officeDocument/2006/relationships/image" Target="../media/image246.png"/><Relationship Id="rId7" Type="http://schemas.openxmlformats.org/officeDocument/2006/relationships/image" Target="../media/image222.jfif"/><Relationship Id="rId2" Type="http://schemas.openxmlformats.org/officeDocument/2006/relationships/image" Target="../media/image245.png"/><Relationship Id="rId1" Type="http://schemas.openxmlformats.org/officeDocument/2006/relationships/slideLayout" Target="../slideLayouts/slideLayout1.xml"/><Relationship Id="rId6" Type="http://schemas.openxmlformats.org/officeDocument/2006/relationships/hyperlink" Target="RESSOURCES/10_AVC_QUEBEC.mp4" TargetMode="External"/><Relationship Id="rId5" Type="http://schemas.openxmlformats.org/officeDocument/2006/relationships/image" Target="../media/image248.png"/><Relationship Id="rId4" Type="http://schemas.openxmlformats.org/officeDocument/2006/relationships/image" Target="../media/image247.png"/></Relationships>
</file>

<file path=ppt/slides/_rels/slide23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238.png"/><Relationship Id="rId18" Type="http://schemas.openxmlformats.org/officeDocument/2006/relationships/image" Target="../media/image156.png"/><Relationship Id="rId3" Type="http://schemas.openxmlformats.org/officeDocument/2006/relationships/image" Target="../media/image150.png"/><Relationship Id="rId7" Type="http://schemas.openxmlformats.org/officeDocument/2006/relationships/image" Target="../media/image151.png"/><Relationship Id="rId12" Type="http://schemas.openxmlformats.org/officeDocument/2006/relationships/image" Target="../media/image154.png"/><Relationship Id="rId17" Type="http://schemas.openxmlformats.org/officeDocument/2006/relationships/image" Target="../media/image249.png"/><Relationship Id="rId2" Type="http://schemas.openxmlformats.org/officeDocument/2006/relationships/image" Target="../media/image213.png"/><Relationship Id="rId16"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235.png"/><Relationship Id="rId11" Type="http://schemas.openxmlformats.org/officeDocument/2006/relationships/image" Target="../media/image153.png"/><Relationship Id="rId5" Type="http://schemas.openxmlformats.org/officeDocument/2006/relationships/image" Target="../media/image237.png"/><Relationship Id="rId15" Type="http://schemas.openxmlformats.org/officeDocument/2006/relationships/image" Target="../media/image155.png"/><Relationship Id="rId10" Type="http://schemas.openxmlformats.org/officeDocument/2006/relationships/image" Target="../media/image214.png"/><Relationship Id="rId19" Type="http://schemas.openxmlformats.org/officeDocument/2006/relationships/image" Target="../media/image157.jpeg"/><Relationship Id="rId4" Type="http://schemas.openxmlformats.org/officeDocument/2006/relationships/image" Target="../media/image229.png"/><Relationship Id="rId9" Type="http://schemas.openxmlformats.org/officeDocument/2006/relationships/image" Target="../media/image230.png"/><Relationship Id="rId14" Type="http://schemas.openxmlformats.org/officeDocument/2006/relationships/image" Target="../media/image215.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4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4.png"/><Relationship Id="rId18" Type="http://schemas.openxmlformats.org/officeDocument/2006/relationships/image" Target="../media/image249.png"/><Relationship Id="rId3" Type="http://schemas.openxmlformats.org/officeDocument/2006/relationships/image" Target="../media/image150.png"/><Relationship Id="rId7" Type="http://schemas.openxmlformats.org/officeDocument/2006/relationships/image" Target="../media/image235.png"/><Relationship Id="rId12" Type="http://schemas.openxmlformats.org/officeDocument/2006/relationships/image" Target="../media/image153.png"/><Relationship Id="rId17" Type="http://schemas.openxmlformats.org/officeDocument/2006/relationships/image" Target="../media/image216.png"/><Relationship Id="rId2" Type="http://schemas.openxmlformats.org/officeDocument/2006/relationships/image" Target="../media/image213.png"/><Relationship Id="rId16" Type="http://schemas.openxmlformats.org/officeDocument/2006/relationships/image" Target="../media/image155.png"/><Relationship Id="rId20" Type="http://schemas.openxmlformats.org/officeDocument/2006/relationships/image" Target="../media/image157.jpe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14.png"/><Relationship Id="rId5" Type="http://schemas.openxmlformats.org/officeDocument/2006/relationships/image" Target="../media/image229.png"/><Relationship Id="rId15" Type="http://schemas.openxmlformats.org/officeDocument/2006/relationships/image" Target="../media/image215.png"/><Relationship Id="rId10" Type="http://schemas.openxmlformats.org/officeDocument/2006/relationships/image" Target="../media/image230.png"/><Relationship Id="rId19" Type="http://schemas.openxmlformats.org/officeDocument/2006/relationships/image" Target="../media/image156.png"/><Relationship Id="rId4" Type="http://schemas.openxmlformats.org/officeDocument/2006/relationships/image" Target="../media/image251.png"/><Relationship Id="rId9" Type="http://schemas.openxmlformats.org/officeDocument/2006/relationships/image" Target="../media/image152.png"/><Relationship Id="rId14" Type="http://schemas.openxmlformats.org/officeDocument/2006/relationships/image" Target="../media/image238.png"/></Relationships>
</file>

<file path=ppt/slides/_rels/slide243.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02_Arrosage_br&#251;lure.mov" TargetMode="Externa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image" Target="../media/image256.jp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257.jpg"/><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58.jp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image" Target="../media/image260.jp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262.jp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263.jpg"/><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65.jp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image" Target="../media/image266.jpeg"/><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03_BRULURE.mp4" TargetMode="External"/><Relationship Id="rId1" Type="http://schemas.openxmlformats.org/officeDocument/2006/relationships/slideLayout" Target="../slideLayouts/slideLayout1.xml"/><Relationship Id="rId4" Type="http://schemas.openxmlformats.org/officeDocument/2006/relationships/hyperlink" Target="RESSOURCES/01_BRULURE.mp4" TargetMode="External"/></Relationships>
</file>

<file path=ppt/slides/_rels/slide266.xml.rels><?xml version="1.0" encoding="UTF-8" standalone="yes"?>
<Relationships xmlns="http://schemas.openxmlformats.org/package/2006/relationships"><Relationship Id="rId2" Type="http://schemas.openxmlformats.org/officeDocument/2006/relationships/image" Target="../media/image271.jp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216.png"/><Relationship Id="rId3" Type="http://schemas.openxmlformats.org/officeDocument/2006/relationships/image" Target="../media/image150.png"/><Relationship Id="rId21" Type="http://schemas.openxmlformats.org/officeDocument/2006/relationships/image" Target="../media/image157.jpe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155.png"/><Relationship Id="rId2" Type="http://schemas.openxmlformats.org/officeDocument/2006/relationships/image" Target="../media/image213.png"/><Relationship Id="rId16" Type="http://schemas.openxmlformats.org/officeDocument/2006/relationships/image" Target="../media/image215.png"/><Relationship Id="rId20"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5" Type="http://schemas.openxmlformats.org/officeDocument/2006/relationships/image" Target="../media/image229.png"/><Relationship Id="rId15" Type="http://schemas.openxmlformats.org/officeDocument/2006/relationships/image" Target="../media/image238.png"/><Relationship Id="rId10" Type="http://schemas.openxmlformats.org/officeDocument/2006/relationships/image" Target="../media/image152.png"/><Relationship Id="rId19" Type="http://schemas.openxmlformats.org/officeDocument/2006/relationships/image" Target="../media/image249.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s>
</file>

<file path=ppt/slides/_rels/slide2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69.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216.png"/><Relationship Id="rId3" Type="http://schemas.openxmlformats.org/officeDocument/2006/relationships/image" Target="../media/image150.png"/><Relationship Id="rId21" Type="http://schemas.openxmlformats.org/officeDocument/2006/relationships/image" Target="../media/image157.jpe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155.png"/><Relationship Id="rId2" Type="http://schemas.openxmlformats.org/officeDocument/2006/relationships/image" Target="../media/image213.png"/><Relationship Id="rId16" Type="http://schemas.openxmlformats.org/officeDocument/2006/relationships/image" Target="../media/image215.png"/><Relationship Id="rId20"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5" Type="http://schemas.openxmlformats.org/officeDocument/2006/relationships/image" Target="../media/image229.png"/><Relationship Id="rId15" Type="http://schemas.openxmlformats.org/officeDocument/2006/relationships/image" Target="../media/image238.png"/><Relationship Id="rId10" Type="http://schemas.openxmlformats.org/officeDocument/2006/relationships/image" Target="../media/image152.png"/><Relationship Id="rId19" Type="http://schemas.openxmlformats.org/officeDocument/2006/relationships/image" Target="../media/image249.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 Id="rId22" Type="http://schemas.openxmlformats.org/officeDocument/2006/relationships/image" Target="../media/image274.png"/></Relationships>
</file>

<file path=ppt/slides/_rels/slide271.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hyperlink" Target="19a_BOITE_PLAIE_TRAUMATISME/12_TRAUMATISME.mp4" TargetMode="External"/><Relationship Id="rId2" Type="http://schemas.openxmlformats.org/officeDocument/2006/relationships/image" Target="../media/image277.png"/><Relationship Id="rId1" Type="http://schemas.openxmlformats.org/officeDocument/2006/relationships/slideLayout" Target="../slideLayouts/slideLayout1.xml"/><Relationship Id="rId4" Type="http://schemas.openxmlformats.org/officeDocument/2006/relationships/image" Target="../media/image222.jfif"/></Relationships>
</file>

<file path=ppt/slides/_rels/slide275.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3" Type="http://schemas.openxmlformats.org/officeDocument/2006/relationships/image" Target="../media/image279.jpg"/><Relationship Id="rId2" Type="http://schemas.openxmlformats.org/officeDocument/2006/relationships/image" Target="../media/image278.pn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82.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216.png"/><Relationship Id="rId3" Type="http://schemas.openxmlformats.org/officeDocument/2006/relationships/image" Target="../media/image150.png"/><Relationship Id="rId21" Type="http://schemas.openxmlformats.org/officeDocument/2006/relationships/image" Target="../media/image157.jpe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155.png"/><Relationship Id="rId2" Type="http://schemas.openxmlformats.org/officeDocument/2006/relationships/image" Target="../media/image213.png"/><Relationship Id="rId16" Type="http://schemas.openxmlformats.org/officeDocument/2006/relationships/image" Target="../media/image215.png"/><Relationship Id="rId20"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5" Type="http://schemas.openxmlformats.org/officeDocument/2006/relationships/image" Target="../media/image229.png"/><Relationship Id="rId15" Type="http://schemas.openxmlformats.org/officeDocument/2006/relationships/image" Target="../media/image238.png"/><Relationship Id="rId10" Type="http://schemas.openxmlformats.org/officeDocument/2006/relationships/image" Target="../media/image152.png"/><Relationship Id="rId19" Type="http://schemas.openxmlformats.org/officeDocument/2006/relationships/image" Target="../media/image249.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 Id="rId22" Type="http://schemas.openxmlformats.org/officeDocument/2006/relationships/image" Target="../media/image283.png"/></Relationships>
</file>

<file path=ppt/slides/_rels/slide284.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1.xml"/><Relationship Id="rId4" Type="http://schemas.openxmlformats.org/officeDocument/2006/relationships/image" Target="../media/image290.png"/></Relationships>
</file>

<file path=ppt/slides/_rels/slide292.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155.png"/><Relationship Id="rId3" Type="http://schemas.openxmlformats.org/officeDocument/2006/relationships/image" Target="../media/image150.png"/><Relationship Id="rId21" Type="http://schemas.openxmlformats.org/officeDocument/2006/relationships/image" Target="../media/image249.pn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215.png"/><Relationship Id="rId2" Type="http://schemas.openxmlformats.org/officeDocument/2006/relationships/image" Target="../media/image213.png"/><Relationship Id="rId16" Type="http://schemas.openxmlformats.org/officeDocument/2006/relationships/image" Target="../media/image238.png"/><Relationship Id="rId20" Type="http://schemas.openxmlformats.org/officeDocument/2006/relationships/image" Target="../media/image293.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5" Type="http://schemas.openxmlformats.org/officeDocument/2006/relationships/image" Target="../media/image229.png"/><Relationship Id="rId15" Type="http://schemas.openxmlformats.org/officeDocument/2006/relationships/image" Target="../media/image292.png"/><Relationship Id="rId23" Type="http://schemas.openxmlformats.org/officeDocument/2006/relationships/image" Target="../media/image157.jpeg"/><Relationship Id="rId10" Type="http://schemas.openxmlformats.org/officeDocument/2006/relationships/image" Target="../media/image152.png"/><Relationship Id="rId19" Type="http://schemas.openxmlformats.org/officeDocument/2006/relationships/image" Target="../media/image216.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 Id="rId22" Type="http://schemas.openxmlformats.org/officeDocument/2006/relationships/image" Target="../media/image156.png"/></Relationships>
</file>

<file path=ppt/slides/_rels/slide2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29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238.png"/><Relationship Id="rId3" Type="http://schemas.openxmlformats.org/officeDocument/2006/relationships/image" Target="../media/image150.png"/><Relationship Id="rId21" Type="http://schemas.openxmlformats.org/officeDocument/2006/relationships/image" Target="../media/image216.pn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296.png"/><Relationship Id="rId25" Type="http://schemas.openxmlformats.org/officeDocument/2006/relationships/image" Target="../media/image157.jpeg"/><Relationship Id="rId2" Type="http://schemas.openxmlformats.org/officeDocument/2006/relationships/image" Target="../media/image213.png"/><Relationship Id="rId16" Type="http://schemas.openxmlformats.org/officeDocument/2006/relationships/image" Target="../media/image295.png"/><Relationship Id="rId20"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24" Type="http://schemas.openxmlformats.org/officeDocument/2006/relationships/image" Target="../media/image156.png"/><Relationship Id="rId5" Type="http://schemas.openxmlformats.org/officeDocument/2006/relationships/image" Target="../media/image229.png"/><Relationship Id="rId15" Type="http://schemas.openxmlformats.org/officeDocument/2006/relationships/image" Target="../media/image292.png"/><Relationship Id="rId23" Type="http://schemas.openxmlformats.org/officeDocument/2006/relationships/image" Target="../media/image249.png"/><Relationship Id="rId10" Type="http://schemas.openxmlformats.org/officeDocument/2006/relationships/image" Target="../media/image152.png"/><Relationship Id="rId19" Type="http://schemas.openxmlformats.org/officeDocument/2006/relationships/image" Target="../media/image215.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 Id="rId22" Type="http://schemas.openxmlformats.org/officeDocument/2006/relationships/image" Target="../media/image293.png"/></Relationships>
</file>

<file path=ppt/slides/_rels/slide298.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03_PLS.mp4" TargetMode="Externa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8.png"/><Relationship Id="rId1" Type="http://schemas.openxmlformats.org/officeDocument/2006/relationships/slideLayout" Target="../slideLayouts/slideLayout1.xml"/><Relationship Id="rId4" Type="http://schemas.openxmlformats.org/officeDocument/2006/relationships/image" Target="../media/image300.jpeg"/></Relationships>
</file>

<file path=ppt/slides/_rels/slide303.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01_PLS.mov" TargetMode="External"/><Relationship Id="rId1" Type="http://schemas.openxmlformats.org/officeDocument/2006/relationships/slideLayout" Target="../slideLayouts/slideLayout1.xml"/><Relationship Id="rId4" Type="http://schemas.openxmlformats.org/officeDocument/2006/relationships/hyperlink" Target="RESSOURCES/02_PLS_POMPIER.mp4" TargetMode="Externa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238.png"/><Relationship Id="rId26" Type="http://schemas.openxmlformats.org/officeDocument/2006/relationships/image" Target="../media/image305.png"/><Relationship Id="rId3" Type="http://schemas.openxmlformats.org/officeDocument/2006/relationships/image" Target="../media/image150.png"/><Relationship Id="rId21" Type="http://schemas.openxmlformats.org/officeDocument/2006/relationships/image" Target="../media/image216.pn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296.png"/><Relationship Id="rId25" Type="http://schemas.openxmlformats.org/officeDocument/2006/relationships/image" Target="../media/image157.jpeg"/><Relationship Id="rId2" Type="http://schemas.openxmlformats.org/officeDocument/2006/relationships/image" Target="../media/image213.png"/><Relationship Id="rId16" Type="http://schemas.openxmlformats.org/officeDocument/2006/relationships/image" Target="../media/image295.png"/><Relationship Id="rId20"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24" Type="http://schemas.openxmlformats.org/officeDocument/2006/relationships/image" Target="../media/image156.png"/><Relationship Id="rId5" Type="http://schemas.openxmlformats.org/officeDocument/2006/relationships/image" Target="../media/image229.png"/><Relationship Id="rId15" Type="http://schemas.openxmlformats.org/officeDocument/2006/relationships/image" Target="../media/image292.png"/><Relationship Id="rId23" Type="http://schemas.openxmlformats.org/officeDocument/2006/relationships/image" Target="../media/image249.png"/><Relationship Id="rId10" Type="http://schemas.openxmlformats.org/officeDocument/2006/relationships/image" Target="../media/image152.png"/><Relationship Id="rId19" Type="http://schemas.openxmlformats.org/officeDocument/2006/relationships/image" Target="../media/image215.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 Id="rId22" Type="http://schemas.openxmlformats.org/officeDocument/2006/relationships/image" Target="../media/image293.png"/></Relationships>
</file>

<file path=ppt/slides/_rels/slide3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15.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296.png"/><Relationship Id="rId26" Type="http://schemas.openxmlformats.org/officeDocument/2006/relationships/image" Target="../media/image156.png"/><Relationship Id="rId3" Type="http://schemas.openxmlformats.org/officeDocument/2006/relationships/image" Target="../media/image150.png"/><Relationship Id="rId21" Type="http://schemas.openxmlformats.org/officeDocument/2006/relationships/image" Target="../media/image305.pn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307.png"/><Relationship Id="rId25" Type="http://schemas.openxmlformats.org/officeDocument/2006/relationships/image" Target="../media/image249.png"/><Relationship Id="rId2" Type="http://schemas.openxmlformats.org/officeDocument/2006/relationships/image" Target="../media/image213.png"/><Relationship Id="rId16" Type="http://schemas.openxmlformats.org/officeDocument/2006/relationships/image" Target="../media/image295.png"/><Relationship Id="rId20" Type="http://schemas.openxmlformats.org/officeDocument/2006/relationships/image" Target="../media/image215.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24" Type="http://schemas.openxmlformats.org/officeDocument/2006/relationships/image" Target="../media/image293.png"/><Relationship Id="rId5" Type="http://schemas.openxmlformats.org/officeDocument/2006/relationships/image" Target="../media/image229.png"/><Relationship Id="rId15" Type="http://schemas.openxmlformats.org/officeDocument/2006/relationships/image" Target="../media/image292.png"/><Relationship Id="rId23" Type="http://schemas.openxmlformats.org/officeDocument/2006/relationships/image" Target="../media/image216.png"/><Relationship Id="rId10" Type="http://schemas.openxmlformats.org/officeDocument/2006/relationships/image" Target="../media/image152.png"/><Relationship Id="rId19" Type="http://schemas.openxmlformats.org/officeDocument/2006/relationships/image" Target="../media/image238.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 Id="rId22" Type="http://schemas.openxmlformats.org/officeDocument/2006/relationships/image" Target="../media/image155.png"/><Relationship Id="rId27" Type="http://schemas.openxmlformats.org/officeDocument/2006/relationships/image" Target="../media/image157.jpeg"/></Relationships>
</file>

<file path=ppt/slides/_rels/slide317.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10_Bref%20aujourdhui%20jai%20sauv&#233;%20une%20vie.mp4"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image" Target="../media/image309.jpeg"/><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01_RCP_adulte.mp4" TargetMode="External"/><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3" Type="http://schemas.openxmlformats.org/officeDocument/2006/relationships/image" Target="../media/image222.jfif"/><Relationship Id="rId2" Type="http://schemas.openxmlformats.org/officeDocument/2006/relationships/hyperlink" Target="RESSOURCES/05_RCP_RESUME.mp4" TargetMode="External"/><Relationship Id="rId1" Type="http://schemas.openxmlformats.org/officeDocument/2006/relationships/slideLayout" Target="../slideLayouts/slideLayout1.xml"/></Relationships>
</file>

<file path=ppt/slides/_rels/slide327.xml.rels><?xml version="1.0" encoding="UTF-8" standalone="yes"?>
<Relationships xmlns="http://schemas.openxmlformats.org/package/2006/relationships"><Relationship Id="rId3" Type="http://schemas.openxmlformats.org/officeDocument/2006/relationships/image" Target="../media/image314.jpg"/><Relationship Id="rId2" Type="http://schemas.openxmlformats.org/officeDocument/2006/relationships/image" Target="../media/image313.jpeg"/><Relationship Id="rId1" Type="http://schemas.openxmlformats.org/officeDocument/2006/relationships/slideLayout" Target="../slideLayouts/slideLayout1.xml"/><Relationship Id="rId4" Type="http://schemas.openxmlformats.org/officeDocument/2006/relationships/image" Target="../media/image315.png"/></Relationships>
</file>

<file path=ppt/slides/_rels/slide32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jpeg"/><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RESSOURCES/06_DAE.mp4"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2.jfif"/><Relationship Id="rId5" Type="http://schemas.openxmlformats.org/officeDocument/2006/relationships/hyperlink" Target="RESSOURCES/11_COEUR_OUVERT.mpg" TargetMode="External"/><Relationship Id="rId4" Type="http://schemas.openxmlformats.org/officeDocument/2006/relationships/image" Target="../media/image318.png"/></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9.bin"/><Relationship Id="rId18" Type="http://schemas.openxmlformats.org/officeDocument/2006/relationships/oleObject" Target="../embeddings/oleObject14.bin"/><Relationship Id="rId3" Type="http://schemas.openxmlformats.org/officeDocument/2006/relationships/image" Target="../media/image320.png"/><Relationship Id="rId7" Type="http://schemas.openxmlformats.org/officeDocument/2006/relationships/image" Target="../media/image322.png"/><Relationship Id="rId12" Type="http://schemas.openxmlformats.org/officeDocument/2006/relationships/oleObject" Target="../embeddings/oleObject8.bin"/><Relationship Id="rId17" Type="http://schemas.openxmlformats.org/officeDocument/2006/relationships/oleObject" Target="../embeddings/oleObject13.bin"/><Relationship Id="rId2" Type="http://schemas.openxmlformats.org/officeDocument/2006/relationships/oleObject" Target="../embeddings/oleObject2.bin"/><Relationship Id="rId16" Type="http://schemas.openxmlformats.org/officeDocument/2006/relationships/oleObject" Target="../embeddings/oleObject12.bin"/><Relationship Id="rId1" Type="http://schemas.openxmlformats.org/officeDocument/2006/relationships/slideLayout" Target="../slideLayouts/slideLayout1.xml"/><Relationship Id="rId6" Type="http://schemas.openxmlformats.org/officeDocument/2006/relationships/oleObject" Target="../embeddings/oleObject4.bin"/><Relationship Id="rId11" Type="http://schemas.openxmlformats.org/officeDocument/2006/relationships/oleObject" Target="../embeddings/oleObject7.bin"/><Relationship Id="rId5" Type="http://schemas.openxmlformats.org/officeDocument/2006/relationships/image" Target="../media/image321.png"/><Relationship Id="rId15" Type="http://schemas.openxmlformats.org/officeDocument/2006/relationships/oleObject" Target="../embeddings/oleObject11.bin"/><Relationship Id="rId10" Type="http://schemas.openxmlformats.org/officeDocument/2006/relationships/oleObject" Target="../embeddings/oleObject6.bin"/><Relationship Id="rId19" Type="http://schemas.openxmlformats.org/officeDocument/2006/relationships/oleObject" Target="../embeddings/oleObject15.bin"/><Relationship Id="rId4" Type="http://schemas.openxmlformats.org/officeDocument/2006/relationships/oleObject" Target="../embeddings/oleObject3.bin"/><Relationship Id="rId9" Type="http://schemas.openxmlformats.org/officeDocument/2006/relationships/image" Target="../media/image323.png"/><Relationship Id="rId14" Type="http://schemas.openxmlformats.org/officeDocument/2006/relationships/oleObject" Target="../embeddings/oleObject10.bin"/></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jpeg"/><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9.jpeg"/><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3.png"/><Relationship Id="rId18" Type="http://schemas.openxmlformats.org/officeDocument/2006/relationships/image" Target="../media/image296.png"/><Relationship Id="rId26" Type="http://schemas.openxmlformats.org/officeDocument/2006/relationships/image" Target="../media/image249.png"/><Relationship Id="rId3" Type="http://schemas.openxmlformats.org/officeDocument/2006/relationships/image" Target="../media/image150.png"/><Relationship Id="rId21" Type="http://schemas.openxmlformats.org/officeDocument/2006/relationships/image" Target="../media/image305.png"/><Relationship Id="rId7" Type="http://schemas.openxmlformats.org/officeDocument/2006/relationships/image" Target="../media/image235.png"/><Relationship Id="rId12" Type="http://schemas.openxmlformats.org/officeDocument/2006/relationships/image" Target="../media/image214.png"/><Relationship Id="rId17" Type="http://schemas.openxmlformats.org/officeDocument/2006/relationships/image" Target="../media/image307.png"/><Relationship Id="rId25" Type="http://schemas.openxmlformats.org/officeDocument/2006/relationships/image" Target="../media/image293.png"/><Relationship Id="rId2" Type="http://schemas.openxmlformats.org/officeDocument/2006/relationships/image" Target="../media/image213.png"/><Relationship Id="rId16" Type="http://schemas.openxmlformats.org/officeDocument/2006/relationships/image" Target="../media/image295.png"/><Relationship Id="rId20" Type="http://schemas.openxmlformats.org/officeDocument/2006/relationships/image" Target="../media/image215.png"/><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30.png"/><Relationship Id="rId24" Type="http://schemas.openxmlformats.org/officeDocument/2006/relationships/image" Target="../media/image216.png"/><Relationship Id="rId5" Type="http://schemas.openxmlformats.org/officeDocument/2006/relationships/image" Target="../media/image229.png"/><Relationship Id="rId15" Type="http://schemas.openxmlformats.org/officeDocument/2006/relationships/image" Target="../media/image292.png"/><Relationship Id="rId23" Type="http://schemas.openxmlformats.org/officeDocument/2006/relationships/image" Target="../media/image331.png"/><Relationship Id="rId28" Type="http://schemas.openxmlformats.org/officeDocument/2006/relationships/image" Target="../media/image157.jpeg"/><Relationship Id="rId10" Type="http://schemas.openxmlformats.org/officeDocument/2006/relationships/image" Target="../media/image152.png"/><Relationship Id="rId19" Type="http://schemas.openxmlformats.org/officeDocument/2006/relationships/image" Target="../media/image238.png"/><Relationship Id="rId4" Type="http://schemas.openxmlformats.org/officeDocument/2006/relationships/image" Target="../media/image251.png"/><Relationship Id="rId9" Type="http://schemas.openxmlformats.org/officeDocument/2006/relationships/image" Target="../media/image272.png"/><Relationship Id="rId14" Type="http://schemas.openxmlformats.org/officeDocument/2006/relationships/image" Target="../media/image154.png"/><Relationship Id="rId22" Type="http://schemas.openxmlformats.org/officeDocument/2006/relationships/image" Target="../media/image155.png"/><Relationship Id="rId27" Type="http://schemas.openxmlformats.org/officeDocument/2006/relationships/image" Target="../media/image156.png"/></Relationships>
</file>

<file path=ppt/slides/_rels/slide3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9.jpeg"/><Relationship Id="rId4" Type="http://schemas.openxmlformats.org/officeDocument/2006/relationships/image" Target="../media/image71.jpeg"/></Relationships>
</file>

<file path=ppt/slides/_rels/slide7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FR" dirty="0"/>
          </a:p>
        </p:txBody>
      </p:sp>
      <p:sp>
        <p:nvSpPr>
          <p:cNvPr id="22" name="Rectangle 21">
            <a:extLst>
              <a:ext uri="{FF2B5EF4-FFF2-40B4-BE49-F238E27FC236}">
                <a16:creationId xmlns:a16="http://schemas.microsoft.com/office/drawing/2014/main" id="{C72330AA-E11E-458E-8798-12C7F7738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4" name="Freeform 7">
            <a:extLst>
              <a:ext uri="{FF2B5EF4-FFF2-40B4-BE49-F238E27FC236}">
                <a16:creationId xmlns:a16="http://schemas.microsoft.com/office/drawing/2014/main" id="{A6BDC1B0-0C91-4230-BFEB-9C8ED19B9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2449"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dirty="0">
              <a:solidFill>
                <a:schemeClr val="bg1">
                  <a:alpha val="20000"/>
                </a:schemeClr>
              </a:solidFill>
            </a:endParaRPr>
          </a:p>
        </p:txBody>
      </p:sp>
      <p:sp useBgFill="1">
        <p:nvSpPr>
          <p:cNvPr id="26" name="Freeform: Shape 25">
            <a:extLst>
              <a:ext uri="{FF2B5EF4-FFF2-40B4-BE49-F238E27FC236}">
                <a16:creationId xmlns:a16="http://schemas.microsoft.com/office/drawing/2014/main" id="{68E0A26E-4EA8-4E6C-97A2-7B6C1C13F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814824" y="480824"/>
            <a:ext cx="6858001" cy="5896352"/>
          </a:xfrm>
          <a:custGeom>
            <a:avLst/>
            <a:gdLst>
              <a:gd name="connsiteX0" fmla="*/ 6858001 w 6858001"/>
              <a:gd name="connsiteY0" fmla="*/ 1177 h 5896352"/>
              <a:gd name="connsiteX1" fmla="*/ 6858001 w 6858001"/>
              <a:gd name="connsiteY1" fmla="*/ 1344715 h 5896352"/>
              <a:gd name="connsiteX2" fmla="*/ 6858000 w 6858001"/>
              <a:gd name="connsiteY2" fmla="*/ 1344715 h 5896352"/>
              <a:gd name="connsiteX3" fmla="*/ 6858000 w 6858001"/>
              <a:gd name="connsiteY3" fmla="*/ 5896352 h 5896352"/>
              <a:gd name="connsiteX4" fmla="*/ 0 w 6858001"/>
              <a:gd name="connsiteY4" fmla="*/ 5896351 h 5896352"/>
              <a:gd name="connsiteX5" fmla="*/ 0 w 6858001"/>
              <a:gd name="connsiteY5" fmla="*/ 904459 h 5896352"/>
              <a:gd name="connsiteX6" fmla="*/ 1 w 6858001"/>
              <a:gd name="connsiteY6" fmla="*/ 904459 h 5896352"/>
              <a:gd name="connsiteX7" fmla="*/ 1 w 6858001"/>
              <a:gd name="connsiteY7" fmla="*/ 0 h 5896352"/>
              <a:gd name="connsiteX8" fmla="*/ 40463 w 6858001"/>
              <a:gd name="connsiteY8" fmla="*/ 5883 h 5896352"/>
              <a:gd name="connsiteX9" fmla="*/ 159107 w 6858001"/>
              <a:gd name="connsiteY9" fmla="*/ 23196 h 5896352"/>
              <a:gd name="connsiteX10" fmla="*/ 245518 w 6858001"/>
              <a:gd name="connsiteY10" fmla="*/ 35299 h 5896352"/>
              <a:gd name="connsiteX11" fmla="*/ 348388 w 6858001"/>
              <a:gd name="connsiteY11" fmla="*/ 48073 h 5896352"/>
              <a:gd name="connsiteX12" fmla="*/ 470460 w 6858001"/>
              <a:gd name="connsiteY12" fmla="*/ 63369 h 5896352"/>
              <a:gd name="connsiteX13" fmla="*/ 605563 w 6858001"/>
              <a:gd name="connsiteY13" fmla="*/ 79506 h 5896352"/>
              <a:gd name="connsiteX14" fmla="*/ 757810 w 6858001"/>
              <a:gd name="connsiteY14" fmla="*/ 96483 h 5896352"/>
              <a:gd name="connsiteX15" fmla="*/ 923774 w 6858001"/>
              <a:gd name="connsiteY15" fmla="*/ 114469 h 5896352"/>
              <a:gd name="connsiteX16" fmla="*/ 1104139 w 6858001"/>
              <a:gd name="connsiteY16" fmla="*/ 132454 h 5896352"/>
              <a:gd name="connsiteX17" fmla="*/ 1296163 w 6858001"/>
              <a:gd name="connsiteY17" fmla="*/ 150776 h 5896352"/>
              <a:gd name="connsiteX18" fmla="*/ 1503275 w 6858001"/>
              <a:gd name="connsiteY18" fmla="*/ 167753 h 5896352"/>
              <a:gd name="connsiteX19" fmla="*/ 1719988 w 6858001"/>
              <a:gd name="connsiteY19" fmla="*/ 184058 h 5896352"/>
              <a:gd name="connsiteX20" fmla="*/ 1949045 w 6858001"/>
              <a:gd name="connsiteY20" fmla="*/ 198849 h 5896352"/>
              <a:gd name="connsiteX21" fmla="*/ 2187703 w 6858001"/>
              <a:gd name="connsiteY21" fmla="*/ 212969 h 5896352"/>
              <a:gd name="connsiteX22" fmla="*/ 2436649 w 6858001"/>
              <a:gd name="connsiteY22" fmla="*/ 226248 h 5896352"/>
              <a:gd name="connsiteX23" fmla="*/ 2564208 w 6858001"/>
              <a:gd name="connsiteY23" fmla="*/ 230955 h 5896352"/>
              <a:gd name="connsiteX24" fmla="*/ 2694509 w 6858001"/>
              <a:gd name="connsiteY24" fmla="*/ 236165 h 5896352"/>
              <a:gd name="connsiteX25" fmla="*/ 2826868 w 6858001"/>
              <a:gd name="connsiteY25" fmla="*/ 241040 h 5896352"/>
              <a:gd name="connsiteX26" fmla="*/ 2959914 w 6858001"/>
              <a:gd name="connsiteY26" fmla="*/ 244234 h 5896352"/>
              <a:gd name="connsiteX27" fmla="*/ 3095702 w 6858001"/>
              <a:gd name="connsiteY27" fmla="*/ 247091 h 5896352"/>
              <a:gd name="connsiteX28" fmla="*/ 3232862 w 6858001"/>
              <a:gd name="connsiteY28" fmla="*/ 250117 h 5896352"/>
              <a:gd name="connsiteX29" fmla="*/ 3372765 w 6858001"/>
              <a:gd name="connsiteY29" fmla="*/ 252134 h 5896352"/>
              <a:gd name="connsiteX30" fmla="*/ 3514040 w 6858001"/>
              <a:gd name="connsiteY30" fmla="*/ 252134 h 5896352"/>
              <a:gd name="connsiteX31" fmla="*/ 3656686 w 6858001"/>
              <a:gd name="connsiteY31" fmla="*/ 253142 h 5896352"/>
              <a:gd name="connsiteX32" fmla="*/ 3800704 w 6858001"/>
              <a:gd name="connsiteY32" fmla="*/ 252134 h 5896352"/>
              <a:gd name="connsiteX33" fmla="*/ 3946780 w 6858001"/>
              <a:gd name="connsiteY33" fmla="*/ 250117 h 5896352"/>
              <a:gd name="connsiteX34" fmla="*/ 4092855 w 6858001"/>
              <a:gd name="connsiteY34" fmla="*/ 248268 h 5896352"/>
              <a:gd name="connsiteX35" fmla="*/ 4240988 w 6858001"/>
              <a:gd name="connsiteY35" fmla="*/ 244234 h 5896352"/>
              <a:gd name="connsiteX36" fmla="*/ 4390492 w 6858001"/>
              <a:gd name="connsiteY36" fmla="*/ 240032 h 5896352"/>
              <a:gd name="connsiteX37" fmla="*/ 4539997 w 6858001"/>
              <a:gd name="connsiteY37" fmla="*/ 235157 h 5896352"/>
              <a:gd name="connsiteX38" fmla="*/ 4690873 w 6858001"/>
              <a:gd name="connsiteY38" fmla="*/ 228266 h 5896352"/>
              <a:gd name="connsiteX39" fmla="*/ 4843120 w 6858001"/>
              <a:gd name="connsiteY39" fmla="*/ 220029 h 5896352"/>
              <a:gd name="connsiteX40" fmla="*/ 4996054 w 6858001"/>
              <a:gd name="connsiteY40" fmla="*/ 212129 h 5896352"/>
              <a:gd name="connsiteX41" fmla="*/ 5148987 w 6858001"/>
              <a:gd name="connsiteY41" fmla="*/ 202044 h 5896352"/>
              <a:gd name="connsiteX42" fmla="*/ 5303978 w 6858001"/>
              <a:gd name="connsiteY42" fmla="*/ 189941 h 5896352"/>
              <a:gd name="connsiteX43" fmla="*/ 5456911 w 6858001"/>
              <a:gd name="connsiteY43" fmla="*/ 177839 h 5896352"/>
              <a:gd name="connsiteX44" fmla="*/ 5612588 w 6858001"/>
              <a:gd name="connsiteY44" fmla="*/ 163887 h 5896352"/>
              <a:gd name="connsiteX45" fmla="*/ 5768950 w 6858001"/>
              <a:gd name="connsiteY45" fmla="*/ 148591 h 5896352"/>
              <a:gd name="connsiteX46" fmla="*/ 5923255 w 6858001"/>
              <a:gd name="connsiteY46" fmla="*/ 132455 h 5896352"/>
              <a:gd name="connsiteX47" fmla="*/ 6079618 w 6858001"/>
              <a:gd name="connsiteY47" fmla="*/ 113629 h 5896352"/>
              <a:gd name="connsiteX48" fmla="*/ 6235294 w 6858001"/>
              <a:gd name="connsiteY48" fmla="*/ 93458 h 5896352"/>
              <a:gd name="connsiteX49" fmla="*/ 6391657 w 6858001"/>
              <a:gd name="connsiteY49" fmla="*/ 73455 h 5896352"/>
              <a:gd name="connsiteX50" fmla="*/ 6547333 w 6858001"/>
              <a:gd name="connsiteY50" fmla="*/ 50091 h 5896352"/>
              <a:gd name="connsiteX51" fmla="*/ 6702324 w 6858001"/>
              <a:gd name="connsiteY51" fmla="*/ 26222 h 58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896352">
                <a:moveTo>
                  <a:pt x="6858001" y="1177"/>
                </a:moveTo>
                <a:lnTo>
                  <a:pt x="6858001" y="1344715"/>
                </a:lnTo>
                <a:lnTo>
                  <a:pt x="6858000" y="1344715"/>
                </a:lnTo>
                <a:lnTo>
                  <a:pt x="6858000" y="5896352"/>
                </a:lnTo>
                <a:lnTo>
                  <a:pt x="0" y="5896351"/>
                </a:lnTo>
                <a:lnTo>
                  <a:pt x="0" y="904459"/>
                </a:lnTo>
                <a:lnTo>
                  <a:pt x="1" y="904459"/>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fr-FR" dirty="0"/>
          </a:p>
        </p:txBody>
      </p:sp>
      <p:sp>
        <p:nvSpPr>
          <p:cNvPr id="28" name="Rectangle 27">
            <a:extLst>
              <a:ext uri="{FF2B5EF4-FFF2-40B4-BE49-F238E27FC236}">
                <a16:creationId xmlns:a16="http://schemas.microsoft.com/office/drawing/2014/main" id="{C1841CC0-B7A9-4828-B82F-9C6B433BD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fr-FR" dirty="0"/>
          </a:p>
        </p:txBody>
      </p:sp>
      <p:grpSp>
        <p:nvGrpSpPr>
          <p:cNvPr id="30" name="Group 29">
            <a:extLst>
              <a:ext uri="{FF2B5EF4-FFF2-40B4-BE49-F238E27FC236}">
                <a16:creationId xmlns:a16="http://schemas.microsoft.com/office/drawing/2014/main" id="{08E05919-D800-40FD-A3BD-4B9CC4078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428412" cy="6858000"/>
            <a:chOff x="0" y="0"/>
            <a:chExt cx="11428412" cy="6858000"/>
          </a:xfrm>
        </p:grpSpPr>
        <p:pic>
          <p:nvPicPr>
            <p:cNvPr id="31" name="Picture 30">
              <a:extLst>
                <a:ext uri="{FF2B5EF4-FFF2-40B4-BE49-F238E27FC236}">
                  <a16:creationId xmlns:a16="http://schemas.microsoft.com/office/drawing/2014/main" id="{DE70C79C-8688-4786-8FCD-43A4B5D5B7D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2" name="Picture 31">
              <a:extLst>
                <a:ext uri="{FF2B5EF4-FFF2-40B4-BE49-F238E27FC236}">
                  <a16:creationId xmlns:a16="http://schemas.microsoft.com/office/drawing/2014/main" id="{9A6338A0-2BDA-4E79-A762-AAD8608C0C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3" name="Oval 32">
              <a:extLst>
                <a:ext uri="{FF2B5EF4-FFF2-40B4-BE49-F238E27FC236}">
                  <a16:creationId xmlns:a16="http://schemas.microsoft.com/office/drawing/2014/main" id="{B685624D-3645-4129-9FF6-0C59DBF23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tx2">
                    <a:alpha val="7000"/>
                    <a:lumMod val="60000"/>
                    <a:lumOff val="40000"/>
                  </a:schemeClr>
                </a:gs>
                <a:gs pos="69000">
                  <a:schemeClr val="tx2">
                    <a:alpha val="0"/>
                    <a:lumMod val="60000"/>
                    <a:lumOff val="40000"/>
                  </a:schemeClr>
                </a:gs>
                <a:gs pos="36000">
                  <a:schemeClr val="tx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dirty="0"/>
            </a:p>
          </p:txBody>
        </p:sp>
        <p:pic>
          <p:nvPicPr>
            <p:cNvPr id="34" name="Picture 33">
              <a:extLst>
                <a:ext uri="{FF2B5EF4-FFF2-40B4-BE49-F238E27FC236}">
                  <a16:creationId xmlns:a16="http://schemas.microsoft.com/office/drawing/2014/main" id="{03F24C1B-E4C1-43E7-84B3-DD476F3836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5" name="Picture 34">
              <a:extLst>
                <a:ext uri="{FF2B5EF4-FFF2-40B4-BE49-F238E27FC236}">
                  <a16:creationId xmlns:a16="http://schemas.microsoft.com/office/drawing/2014/main" id="{8725CE5D-088A-4522-9817-4B485D6E7F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grpSp>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175263" y="1447800"/>
            <a:ext cx="7175448" cy="3329581"/>
          </a:xfrm>
          <a:prstGeom prst="rect">
            <a:avLst/>
          </a:prstGeom>
        </p:spPr>
        <p:txBody>
          <a:bodyPr vert="horz" lIns="91440" tIns="45720" rIns="91440" bIns="45720" rtlCol="0" anchor="b">
            <a:normAutofit/>
          </a:bodyPr>
          <a:lstStyle/>
          <a:p>
            <a:pPr>
              <a:lnSpc>
                <a:spcPct val="90000"/>
              </a:lnSpc>
            </a:pPr>
            <a:r>
              <a:rPr lang="en-US" sz="6600" b="0" i="0" kern="1200" dirty="0">
                <a:solidFill>
                  <a:srgbClr val="EBEBEB"/>
                </a:solidFill>
                <a:latin typeface="+mj-lt"/>
                <a:ea typeface="+mj-ea"/>
                <a:cs typeface="+mj-cs"/>
              </a:rPr>
              <a:t>INTRODUCTION</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sp>
        <p:nvSpPr>
          <p:cNvPr id="3" name="Sous-titre 2">
            <a:extLst>
              <a:ext uri="{FF2B5EF4-FFF2-40B4-BE49-F238E27FC236}">
                <a16:creationId xmlns:a16="http://schemas.microsoft.com/office/drawing/2014/main" id="{3FB707F3-56E9-474B-B11E-9E03F165785B}"/>
              </a:ext>
            </a:extLst>
          </p:cNvPr>
          <p:cNvSpPr>
            <a:spLocks noGrp="1"/>
          </p:cNvSpPr>
          <p:nvPr>
            <p:ph type="subTitle" idx="4294967295"/>
          </p:nvPr>
        </p:nvSpPr>
        <p:spPr>
          <a:xfrm>
            <a:off x="1154956" y="4777380"/>
            <a:ext cx="4752398" cy="861420"/>
          </a:xfrm>
          <a:prstGeom prst="rect">
            <a:avLst/>
          </a:prstGeom>
        </p:spPr>
        <p:txBody>
          <a:bodyPr vert="horz" lIns="91440" tIns="45720" rIns="91440" bIns="45720" rtlCol="0" anchor="t">
            <a:normAutofit/>
          </a:bodyPr>
          <a:lstStyle/>
          <a:p>
            <a:pPr marL="0" indent="0">
              <a:buNone/>
            </a:pPr>
            <a:r>
              <a:rPr lang="en-US" cap="all" dirty="0">
                <a:solidFill>
                  <a:schemeClr val="tx2">
                    <a:lumMod val="40000"/>
                    <a:lumOff val="60000"/>
                  </a:schemeClr>
                </a:solidFill>
              </a:rPr>
              <a:t>Objectif : Justifier la formation</a:t>
            </a: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6"/>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7"/>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8"/>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79505198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4EF7F64-CA08-434D-B394-C95A74D7C937}"/>
              </a:ext>
            </a:extLst>
          </p:cNvPr>
          <p:cNvSpPr txBox="1"/>
          <p:nvPr/>
        </p:nvSpPr>
        <p:spPr>
          <a:xfrm>
            <a:off x="3302494" y="2261132"/>
            <a:ext cx="5231906" cy="1323439"/>
          </a:xfrm>
          <a:prstGeom prst="rect">
            <a:avLst/>
          </a:prstGeom>
          <a:noFill/>
        </p:spPr>
        <p:txBody>
          <a:bodyPr wrap="square">
            <a:spAutoFit/>
          </a:bodyPr>
          <a:lstStyle/>
          <a:p>
            <a:pPr lvl="1"/>
            <a:r>
              <a:rPr lang="fr-FR" sz="4000" dirty="0">
                <a:latin typeface="Bookman Old Style" panose="02050604050505020204" pitchFamily="18" charset="0"/>
              </a:rPr>
              <a:t>Objectifs de la formation</a:t>
            </a:r>
          </a:p>
        </p:txBody>
      </p:sp>
    </p:spTree>
    <p:extLst>
      <p:ext uri="{BB962C8B-B14F-4D97-AF65-F5344CB8AC3E}">
        <p14:creationId xmlns:p14="http://schemas.microsoft.com/office/powerpoint/2010/main" val="6728455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D9134-7BE2-443D-9773-6D80D187C6FE}"/>
              </a:ext>
            </a:extLst>
          </p:cNvPr>
          <p:cNvSpPr/>
          <p:nvPr/>
        </p:nvSpPr>
        <p:spPr>
          <a:xfrm>
            <a:off x="9703294" y="2550085"/>
            <a:ext cx="1386918"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Meuleuse</a:t>
            </a:r>
          </a:p>
        </p:txBody>
      </p:sp>
      <p:pic>
        <p:nvPicPr>
          <p:cNvPr id="3" name="Image 2" descr="Une image contenant mur, intérieur, plancher&#10;&#10;Description générée automatiquement">
            <a:extLst>
              <a:ext uri="{FF2B5EF4-FFF2-40B4-BE49-F238E27FC236}">
                <a16:creationId xmlns:a16="http://schemas.microsoft.com/office/drawing/2014/main" id="{DF0F06E6-615D-4D2A-A725-11C282A90586}"/>
              </a:ext>
            </a:extLst>
          </p:cNvPr>
          <p:cNvPicPr>
            <a:picLocks noChangeAspect="1"/>
          </p:cNvPicPr>
          <p:nvPr/>
        </p:nvPicPr>
        <p:blipFill>
          <a:blip r:embed="rId2"/>
          <a:stretch>
            <a:fillRect/>
          </a:stretch>
        </p:blipFill>
        <p:spPr>
          <a:xfrm>
            <a:off x="266330" y="181991"/>
            <a:ext cx="8430630" cy="6322973"/>
          </a:xfrm>
          <a:prstGeom prst="rect">
            <a:avLst/>
          </a:prstGeom>
        </p:spPr>
      </p:pic>
    </p:spTree>
    <p:extLst>
      <p:ext uri="{BB962C8B-B14F-4D97-AF65-F5344CB8AC3E}">
        <p14:creationId xmlns:p14="http://schemas.microsoft.com/office/powerpoint/2010/main" val="27763722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770320" y="190029"/>
            <a:ext cx="7175448" cy="3329581"/>
          </a:xfrm>
          <a:prstGeom prst="rect">
            <a:avLst/>
          </a:prstGeom>
        </p:spPr>
        <p:txBody>
          <a:bodyPr vert="horz" lIns="91440" tIns="45720" rIns="91440" bIns="45720" rtlCol="0" anchor="b">
            <a:normAutofit/>
          </a:bodyPr>
          <a:lstStyle/>
          <a:p>
            <a:pPr>
              <a:lnSpc>
                <a:spcPct val="90000"/>
              </a:lnSpc>
            </a:pPr>
            <a:r>
              <a:rPr lang="en-US" sz="6600" b="0" i="0" kern="1200" dirty="0">
                <a:solidFill>
                  <a:srgbClr val="EBEBEB"/>
                </a:solidFill>
                <a:latin typeface="+mj-lt"/>
                <a:ea typeface="+mj-ea"/>
                <a:cs typeface="+mj-cs"/>
              </a:rPr>
              <a:t>PROTEGER</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10942523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7" descr="C:\Documents and Settings\iufm\Mes documents\Paul\pictos-SST\protection.tif">
            <a:extLst>
              <a:ext uri="{FF2B5EF4-FFF2-40B4-BE49-F238E27FC236}">
                <a16:creationId xmlns:a16="http://schemas.microsoft.com/office/drawing/2014/main" id="{D12633A7-DFA9-48CE-A2DA-ACACE58421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945" y="470423"/>
            <a:ext cx="3608110" cy="3341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A3674F73-490A-47E1-B17C-DE28ABA5FE12}"/>
              </a:ext>
            </a:extLst>
          </p:cNvPr>
          <p:cNvSpPr txBox="1">
            <a:spLocks noChangeArrowheads="1"/>
          </p:cNvSpPr>
          <p:nvPr/>
        </p:nvSpPr>
        <p:spPr bwMode="auto">
          <a:xfrm>
            <a:off x="2509967" y="4077072"/>
            <a:ext cx="7416824" cy="2310505"/>
          </a:xfrm>
          <a:prstGeom prst="rect">
            <a:avLst/>
          </a:prstGeom>
          <a:solidFill>
            <a:srgbClr val="FFC000"/>
          </a:solidFill>
          <a:ln w="76320" cap="sq">
            <a:solidFill>
              <a:srgbClr val="FF0000"/>
            </a:solidFill>
            <a:miter lim="800000"/>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Avez-vous déjà été amené à effectuer une protection lors d’un accident ou avez-vous assisté à une protection ?</a:t>
            </a:r>
          </a:p>
        </p:txBody>
      </p:sp>
      <p:sp>
        <p:nvSpPr>
          <p:cNvPr id="6" name="ZoneTexte 5">
            <a:extLst>
              <a:ext uri="{FF2B5EF4-FFF2-40B4-BE49-F238E27FC236}">
                <a16:creationId xmlns:a16="http://schemas.microsoft.com/office/drawing/2014/main" id="{0E401D8F-61E1-4505-A75C-1AF61715B7E1}"/>
              </a:ext>
            </a:extLst>
          </p:cNvPr>
          <p:cNvSpPr txBox="1"/>
          <p:nvPr/>
        </p:nvSpPr>
        <p:spPr>
          <a:xfrm>
            <a:off x="787585" y="470423"/>
            <a:ext cx="2603937" cy="954107"/>
          </a:xfrm>
          <a:prstGeom prst="rect">
            <a:avLst/>
          </a:prstGeom>
          <a:noFill/>
        </p:spPr>
        <p:txBody>
          <a:bodyPr wrap="square">
            <a:spAutoFit/>
          </a:bodyPr>
          <a:lstStyle/>
          <a:p>
            <a:pPr lvl="1"/>
            <a:r>
              <a:rPr lang="fr-FR" sz="2800" b="1" dirty="0">
                <a:latin typeface="Bookman Old Style" panose="02050604050505020204" pitchFamily="18" charset="0"/>
              </a:rPr>
              <a:t>Appel au vécu</a:t>
            </a:r>
          </a:p>
        </p:txBody>
      </p:sp>
    </p:spTree>
    <p:extLst>
      <p:ext uri="{BB962C8B-B14F-4D97-AF65-F5344CB8AC3E}">
        <p14:creationId xmlns:p14="http://schemas.microsoft.com/office/powerpoint/2010/main" val="240006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additive="repl">
                                        <p:cTn id="10" dur="1" fill="hold">
                                          <p:stCondLst>
                                            <p:cond delay="0"/>
                                          </p:stCondLst>
                                        </p:cTn>
                                        <p:tgtEl>
                                          <p:spTgt spid="3"/>
                                        </p:tgtEl>
                                        <p:attrNameLst>
                                          <p:attrName>style.visibility</p:attrName>
                                        </p:attrNameLst>
                                      </p:cBhvr>
                                      <p:to>
                                        <p:strVal val="visible"/>
                                      </p:to>
                                    </p:set>
                                    <p:animEffect transition="in" filter="wipe(left)">
                                      <p:cBhvr additive="repl">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B488AF-F4DD-421F-8FF7-CB88B0604490}"/>
              </a:ext>
            </a:extLst>
          </p:cNvPr>
          <p:cNvPicPr/>
          <p:nvPr/>
        </p:nvPicPr>
        <p:blipFill>
          <a:blip r:embed="rId2" cstate="print"/>
          <a:srcRect t="11111"/>
          <a:stretch>
            <a:fillRect/>
          </a:stretch>
        </p:blipFill>
        <p:spPr>
          <a:xfrm>
            <a:off x="6567031" y="2018637"/>
            <a:ext cx="4614041" cy="4087873"/>
          </a:xfrm>
          <a:prstGeom prst="rect">
            <a:avLst/>
          </a:prstGeom>
          <a:noFill/>
        </p:spPr>
      </p:pic>
      <p:sp>
        <p:nvSpPr>
          <p:cNvPr id="3" name="ZoneTexte 2">
            <a:extLst>
              <a:ext uri="{FF2B5EF4-FFF2-40B4-BE49-F238E27FC236}">
                <a16:creationId xmlns:a16="http://schemas.microsoft.com/office/drawing/2014/main" id="{DD632811-877D-488B-8829-3C469ED45FE5}"/>
              </a:ext>
            </a:extLst>
          </p:cNvPr>
          <p:cNvSpPr txBox="1"/>
          <p:nvPr/>
        </p:nvSpPr>
        <p:spPr>
          <a:xfrm>
            <a:off x="787585" y="470423"/>
            <a:ext cx="5705874" cy="1384995"/>
          </a:xfrm>
          <a:prstGeom prst="rect">
            <a:avLst/>
          </a:prstGeom>
          <a:noFill/>
        </p:spPr>
        <p:txBody>
          <a:bodyPr wrap="square">
            <a:spAutoFit/>
          </a:bodyPr>
          <a:lstStyle/>
          <a:p>
            <a:pPr lvl="1"/>
            <a:r>
              <a:rPr lang="fr-FR" sz="2800" b="1" dirty="0">
                <a:latin typeface="Bookman Old Style" panose="02050604050505020204" pitchFamily="18" charset="0"/>
              </a:rPr>
              <a:t>Appel au vécu</a:t>
            </a:r>
          </a:p>
          <a:p>
            <a:pPr lvl="1"/>
            <a:endParaRPr lang="fr-FR" sz="2800" b="1" dirty="0">
              <a:latin typeface="Bookman Old Style" panose="02050604050505020204" pitchFamily="18" charset="0"/>
            </a:endParaRPr>
          </a:p>
          <a:p>
            <a:pPr lvl="1"/>
            <a:r>
              <a:rPr lang="fr-FR" sz="2800" b="1" dirty="0">
                <a:latin typeface="Bookman Old Style" panose="02050604050505020204" pitchFamily="18" charset="0"/>
              </a:rPr>
              <a:t>Schéma mémo-technique</a:t>
            </a:r>
          </a:p>
        </p:txBody>
      </p:sp>
    </p:spTree>
    <p:extLst>
      <p:ext uri="{BB962C8B-B14F-4D97-AF65-F5344CB8AC3E}">
        <p14:creationId xmlns:p14="http://schemas.microsoft.com/office/powerpoint/2010/main" val="8276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EB2446E2-B83B-406F-B93C-66FC1B84A425}"/>
              </a:ext>
            </a:extLst>
          </p:cNvPr>
          <p:cNvSpPr txBox="1">
            <a:spLocks noChangeArrowheads="1"/>
          </p:cNvSpPr>
          <p:nvPr/>
        </p:nvSpPr>
        <p:spPr bwMode="auto">
          <a:xfrm>
            <a:off x="1481337" y="936813"/>
            <a:ext cx="7781595" cy="525401"/>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i="1" dirty="0">
                <a:solidFill>
                  <a:srgbClr val="000000"/>
                </a:solidFill>
                <a:latin typeface="Tahoma" pitchFamily="32" charset="0"/>
                <a:cs typeface="Tahoma" pitchFamily="32" charset="0"/>
              </a:rPr>
              <a:t>Pourquoi réaliser une protection adaptée?</a:t>
            </a:r>
          </a:p>
        </p:txBody>
      </p:sp>
      <p:sp>
        <p:nvSpPr>
          <p:cNvPr id="3" name="Text Box 4">
            <a:extLst>
              <a:ext uri="{FF2B5EF4-FFF2-40B4-BE49-F238E27FC236}">
                <a16:creationId xmlns:a16="http://schemas.microsoft.com/office/drawing/2014/main" id="{EB99A5FD-91CB-467B-BC4D-B9B898D4ED00}"/>
              </a:ext>
            </a:extLst>
          </p:cNvPr>
          <p:cNvSpPr txBox="1">
            <a:spLocks noChangeArrowheads="1"/>
          </p:cNvSpPr>
          <p:nvPr/>
        </p:nvSpPr>
        <p:spPr bwMode="auto">
          <a:xfrm>
            <a:off x="3261150" y="2878931"/>
            <a:ext cx="7153218" cy="833178"/>
          </a:xfrm>
          <a:prstGeom prst="rect">
            <a:avLst/>
          </a:prstGeom>
          <a:solidFill>
            <a:srgbClr val="FFC000"/>
          </a:solidFill>
          <a:ln w="76320" cap="sq">
            <a:solidFill>
              <a:srgbClr val="FF0000"/>
            </a:solidFill>
            <a:miter lim="800000"/>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800" b="1" dirty="0">
                <a:solidFill>
                  <a:srgbClr val="000000"/>
                </a:solidFill>
                <a:latin typeface="Tahoma" pitchFamily="32" charset="0"/>
                <a:cs typeface="Tahoma" pitchFamily="32" charset="0"/>
              </a:rPr>
              <a:t>Éviter le suraccident !</a:t>
            </a:r>
          </a:p>
        </p:txBody>
      </p:sp>
    </p:spTree>
    <p:extLst>
      <p:ext uri="{BB962C8B-B14F-4D97-AF65-F5344CB8AC3E}">
        <p14:creationId xmlns:p14="http://schemas.microsoft.com/office/powerpoint/2010/main" val="232024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Effect transition="in" filter="wipe(left)">
                                      <p:cBhvr additive="repl">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89CDFC-AFE9-43BE-A05E-3868E374B62C}"/>
              </a:ext>
            </a:extLst>
          </p:cNvPr>
          <p:cNvSpPr/>
          <p:nvPr/>
        </p:nvSpPr>
        <p:spPr>
          <a:xfrm>
            <a:off x="1287689" y="342900"/>
            <a:ext cx="6647997" cy="11521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Être capable de réaliser une protection adaptée</a:t>
            </a:r>
          </a:p>
        </p:txBody>
      </p:sp>
      <p:sp>
        <p:nvSpPr>
          <p:cNvPr id="4" name="Rectangle 3">
            <a:extLst>
              <a:ext uri="{FF2B5EF4-FFF2-40B4-BE49-F238E27FC236}">
                <a16:creationId xmlns:a16="http://schemas.microsoft.com/office/drawing/2014/main" id="{5DB74D15-2136-4FA5-B775-897AE49A3832}"/>
              </a:ext>
            </a:extLst>
          </p:cNvPr>
          <p:cNvSpPr/>
          <p:nvPr/>
        </p:nvSpPr>
        <p:spPr>
          <a:xfrm>
            <a:off x="1287689" y="1666929"/>
            <a:ext cx="7716851" cy="936104"/>
          </a:xfrm>
          <a:prstGeom prst="rect">
            <a:avLst/>
          </a:prstGeom>
          <a:solidFill>
            <a:schemeClr val="tx2">
              <a:lumMod val="95000"/>
            </a:schemeClr>
          </a:solidFill>
          <a:ln>
            <a:solidFill>
              <a:schemeClr val="tx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fr-FR" sz="2000" b="1" dirty="0">
                <a:solidFill>
                  <a:schemeClr val="bg1"/>
                </a:solidFill>
              </a:rPr>
              <a:t>Reconnaître sans s’exposer soi-même, les dangers persistants éventuels qui menacent la victime de l’accident et/ou son environnement</a:t>
            </a:r>
          </a:p>
        </p:txBody>
      </p:sp>
      <p:sp>
        <p:nvSpPr>
          <p:cNvPr id="6" name="Text Box 3">
            <a:extLst>
              <a:ext uri="{FF2B5EF4-FFF2-40B4-BE49-F238E27FC236}">
                <a16:creationId xmlns:a16="http://schemas.microsoft.com/office/drawing/2014/main" id="{0E78F839-2ACE-446A-8558-00DD68949FD2}"/>
              </a:ext>
            </a:extLst>
          </p:cNvPr>
          <p:cNvSpPr txBox="1">
            <a:spLocks noChangeArrowheads="1"/>
          </p:cNvSpPr>
          <p:nvPr/>
        </p:nvSpPr>
        <p:spPr bwMode="auto">
          <a:xfrm>
            <a:off x="1287689" y="2730654"/>
            <a:ext cx="2817812" cy="642938"/>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PROTÉGER </a:t>
            </a:r>
          </a:p>
        </p:txBody>
      </p:sp>
      <p:sp>
        <p:nvSpPr>
          <p:cNvPr id="7" name="Text Box 4">
            <a:extLst>
              <a:ext uri="{FF2B5EF4-FFF2-40B4-BE49-F238E27FC236}">
                <a16:creationId xmlns:a16="http://schemas.microsoft.com/office/drawing/2014/main" id="{59160016-3553-4992-9B4E-41ECDF21706A}"/>
              </a:ext>
            </a:extLst>
          </p:cNvPr>
          <p:cNvSpPr txBox="1">
            <a:spLocks noChangeArrowheads="1"/>
          </p:cNvSpPr>
          <p:nvPr/>
        </p:nvSpPr>
        <p:spPr bwMode="auto">
          <a:xfrm>
            <a:off x="7893454" y="2933769"/>
            <a:ext cx="1492250" cy="642937"/>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u="sng" dirty="0">
                <a:solidFill>
                  <a:srgbClr val="FF3333"/>
                </a:solidFill>
                <a:latin typeface="Tahoma" pitchFamily="32" charset="0"/>
                <a:cs typeface="Tahoma" pitchFamily="32" charset="0"/>
              </a:rPr>
              <a:t>Qui ?</a:t>
            </a:r>
            <a:r>
              <a:rPr lang="fr-FR" altLang="fr-FR" sz="3600" b="1" dirty="0">
                <a:solidFill>
                  <a:srgbClr val="000000"/>
                </a:solidFill>
                <a:latin typeface="Tahoma" pitchFamily="32" charset="0"/>
                <a:cs typeface="Tahoma" pitchFamily="32" charset="0"/>
              </a:rPr>
              <a:t> </a:t>
            </a:r>
          </a:p>
        </p:txBody>
      </p:sp>
      <p:pic>
        <p:nvPicPr>
          <p:cNvPr id="8" name="Picture 37" descr="C:\Documents and Settings\iufm\Mes documents\Paul\pictos-SST\protection.tif">
            <a:extLst>
              <a:ext uri="{FF2B5EF4-FFF2-40B4-BE49-F238E27FC236}">
                <a16:creationId xmlns:a16="http://schemas.microsoft.com/office/drawing/2014/main" id="{2AF9B379-B05C-454B-803A-77B892D3C8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3334" y="3005777"/>
            <a:ext cx="3968150" cy="334160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er 8">
            <a:extLst>
              <a:ext uri="{FF2B5EF4-FFF2-40B4-BE49-F238E27FC236}">
                <a16:creationId xmlns:a16="http://schemas.microsoft.com/office/drawing/2014/main" id="{90A2697C-8415-4747-8629-EC32A64FF85B}"/>
              </a:ext>
            </a:extLst>
          </p:cNvPr>
          <p:cNvGrpSpPr/>
          <p:nvPr/>
        </p:nvGrpSpPr>
        <p:grpSpPr>
          <a:xfrm>
            <a:off x="8829558" y="5454049"/>
            <a:ext cx="2690443" cy="671062"/>
            <a:chOff x="6384523" y="4247116"/>
            <a:chExt cx="2690443" cy="671062"/>
          </a:xfrm>
        </p:grpSpPr>
        <p:cxnSp>
          <p:nvCxnSpPr>
            <p:cNvPr id="10" name="Connecteur droit avec flèche 9">
              <a:extLst>
                <a:ext uri="{FF2B5EF4-FFF2-40B4-BE49-F238E27FC236}">
                  <a16:creationId xmlns:a16="http://schemas.microsoft.com/office/drawing/2014/main" id="{49FA97F3-53B8-47F1-B547-AFC84DAE795B}"/>
                </a:ext>
              </a:extLst>
            </p:cNvPr>
            <p:cNvCxnSpPr/>
            <p:nvPr/>
          </p:nvCxnSpPr>
          <p:spPr>
            <a:xfrm>
              <a:off x="6384523" y="4247116"/>
              <a:ext cx="1296144" cy="504056"/>
            </a:xfrm>
            <a:prstGeom prst="straightConnector1">
              <a:avLst/>
            </a:prstGeom>
            <a:ln>
              <a:solidFill>
                <a:srgbClr val="0D0D0D"/>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57031211-3804-42A9-A99A-DFD8559C2FC4}"/>
                </a:ext>
              </a:extLst>
            </p:cNvPr>
            <p:cNvSpPr txBox="1"/>
            <p:nvPr/>
          </p:nvSpPr>
          <p:spPr>
            <a:xfrm>
              <a:off x="7680667" y="4535148"/>
              <a:ext cx="1394299" cy="3830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b="1" dirty="0"/>
                <a:t>La victime</a:t>
              </a:r>
            </a:p>
          </p:txBody>
        </p:sp>
      </p:grpSp>
      <p:grpSp>
        <p:nvGrpSpPr>
          <p:cNvPr id="12" name="Grouper 18">
            <a:extLst>
              <a:ext uri="{FF2B5EF4-FFF2-40B4-BE49-F238E27FC236}">
                <a16:creationId xmlns:a16="http://schemas.microsoft.com/office/drawing/2014/main" id="{71B98539-B9FC-4519-900C-B6101C8B163A}"/>
              </a:ext>
            </a:extLst>
          </p:cNvPr>
          <p:cNvGrpSpPr/>
          <p:nvPr/>
        </p:nvGrpSpPr>
        <p:grpSpPr>
          <a:xfrm>
            <a:off x="9333614" y="3005777"/>
            <a:ext cx="2523731" cy="1152128"/>
            <a:chOff x="6390081" y="3527907"/>
            <a:chExt cx="2523731" cy="1152128"/>
          </a:xfrm>
        </p:grpSpPr>
        <p:sp>
          <p:nvSpPr>
            <p:cNvPr id="13" name="ZoneTexte 12">
              <a:extLst>
                <a:ext uri="{FF2B5EF4-FFF2-40B4-BE49-F238E27FC236}">
                  <a16:creationId xmlns:a16="http://schemas.microsoft.com/office/drawing/2014/main" id="{FFDA4575-98E9-49AD-975E-19F190634C5B}"/>
                </a:ext>
              </a:extLst>
            </p:cNvPr>
            <p:cNvSpPr txBox="1"/>
            <p:nvPr/>
          </p:nvSpPr>
          <p:spPr>
            <a:xfrm>
              <a:off x="7166033" y="3527907"/>
              <a:ext cx="174777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t>Le secouriste</a:t>
              </a:r>
            </a:p>
          </p:txBody>
        </p:sp>
        <p:cxnSp>
          <p:nvCxnSpPr>
            <p:cNvPr id="14" name="Connecteur droit avec flèche 13">
              <a:extLst>
                <a:ext uri="{FF2B5EF4-FFF2-40B4-BE49-F238E27FC236}">
                  <a16:creationId xmlns:a16="http://schemas.microsoft.com/office/drawing/2014/main" id="{25153820-3F4C-4F6C-93C7-807663977FA7}"/>
                </a:ext>
              </a:extLst>
            </p:cNvPr>
            <p:cNvCxnSpPr>
              <a:endCxn id="13" idx="1"/>
            </p:cNvCxnSpPr>
            <p:nvPr/>
          </p:nvCxnSpPr>
          <p:spPr>
            <a:xfrm flipV="1">
              <a:off x="6390081" y="3712573"/>
              <a:ext cx="775952" cy="967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5" name="Grouper 17">
            <a:extLst>
              <a:ext uri="{FF2B5EF4-FFF2-40B4-BE49-F238E27FC236}">
                <a16:creationId xmlns:a16="http://schemas.microsoft.com/office/drawing/2014/main" id="{5F693001-E378-406C-820C-E7EFD4DD137C}"/>
              </a:ext>
            </a:extLst>
          </p:cNvPr>
          <p:cNvGrpSpPr/>
          <p:nvPr/>
        </p:nvGrpSpPr>
        <p:grpSpPr>
          <a:xfrm>
            <a:off x="4509079" y="3437825"/>
            <a:ext cx="3744415" cy="646331"/>
            <a:chOff x="453547" y="2395748"/>
            <a:chExt cx="4793577" cy="646331"/>
          </a:xfrm>
        </p:grpSpPr>
        <p:sp>
          <p:nvSpPr>
            <p:cNvPr id="16" name="ZoneTexte 15">
              <a:extLst>
                <a:ext uri="{FF2B5EF4-FFF2-40B4-BE49-F238E27FC236}">
                  <a16:creationId xmlns:a16="http://schemas.microsoft.com/office/drawing/2014/main" id="{9DFB978C-2CA8-43EA-9AAD-BD5AEBACF59D}"/>
                </a:ext>
              </a:extLst>
            </p:cNvPr>
            <p:cNvSpPr txBox="1"/>
            <p:nvPr/>
          </p:nvSpPr>
          <p:spPr>
            <a:xfrm>
              <a:off x="453547" y="2395748"/>
              <a:ext cx="2120236" cy="646331"/>
            </a:xfrm>
            <a:prstGeom prst="rect">
              <a:avLst/>
            </a:prstGeom>
            <a:ln>
              <a:solidFill>
                <a:srgbClr val="FF66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t>Le témoin</a:t>
              </a:r>
            </a:p>
            <a:p>
              <a:pPr algn="ctr"/>
              <a:r>
                <a:rPr lang="fr-FR" b="1" dirty="0"/>
                <a:t>appelant</a:t>
              </a:r>
            </a:p>
          </p:txBody>
        </p:sp>
        <p:cxnSp>
          <p:nvCxnSpPr>
            <p:cNvPr id="17" name="Connecteur droit avec flèche 16">
              <a:extLst>
                <a:ext uri="{FF2B5EF4-FFF2-40B4-BE49-F238E27FC236}">
                  <a16:creationId xmlns:a16="http://schemas.microsoft.com/office/drawing/2014/main" id="{19FED6CA-9779-4A0E-B6F8-2729F83B1FD8}"/>
                </a:ext>
              </a:extLst>
            </p:cNvPr>
            <p:cNvCxnSpPr>
              <a:endCxn id="16" idx="3"/>
            </p:cNvCxnSpPr>
            <p:nvPr/>
          </p:nvCxnSpPr>
          <p:spPr>
            <a:xfrm flipH="1" flipV="1">
              <a:off x="2573782" y="2718914"/>
              <a:ext cx="2673342" cy="25289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 name="Grouper 25">
            <a:extLst>
              <a:ext uri="{FF2B5EF4-FFF2-40B4-BE49-F238E27FC236}">
                <a16:creationId xmlns:a16="http://schemas.microsoft.com/office/drawing/2014/main" id="{A9F24193-B7BF-49AF-AAC4-C5423C603EFE}"/>
              </a:ext>
            </a:extLst>
          </p:cNvPr>
          <p:cNvGrpSpPr/>
          <p:nvPr/>
        </p:nvGrpSpPr>
        <p:grpSpPr>
          <a:xfrm>
            <a:off x="3080902" y="4533246"/>
            <a:ext cx="4236488" cy="646331"/>
            <a:chOff x="191496" y="4092373"/>
            <a:chExt cx="4236488" cy="646331"/>
          </a:xfrm>
        </p:grpSpPr>
        <p:sp>
          <p:nvSpPr>
            <p:cNvPr id="19" name="ZoneTexte 18">
              <a:extLst>
                <a:ext uri="{FF2B5EF4-FFF2-40B4-BE49-F238E27FC236}">
                  <a16:creationId xmlns:a16="http://schemas.microsoft.com/office/drawing/2014/main" id="{B8E555CB-BF71-41A8-8C69-4FD3D84E36EA}"/>
                </a:ext>
              </a:extLst>
            </p:cNvPr>
            <p:cNvSpPr txBox="1"/>
            <p:nvPr/>
          </p:nvSpPr>
          <p:spPr>
            <a:xfrm>
              <a:off x="191496" y="4092373"/>
              <a:ext cx="2633471"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FR" b="1" dirty="0"/>
                <a:t>Le badaud (promeneur curieux) </a:t>
              </a:r>
            </a:p>
          </p:txBody>
        </p:sp>
        <p:cxnSp>
          <p:nvCxnSpPr>
            <p:cNvPr id="20" name="Connecteur droit avec flèche 19">
              <a:extLst>
                <a:ext uri="{FF2B5EF4-FFF2-40B4-BE49-F238E27FC236}">
                  <a16:creationId xmlns:a16="http://schemas.microsoft.com/office/drawing/2014/main" id="{0C016B74-86B7-48CE-90B1-EB22B7540BB6}"/>
                </a:ext>
              </a:extLst>
            </p:cNvPr>
            <p:cNvCxnSpPr/>
            <p:nvPr/>
          </p:nvCxnSpPr>
          <p:spPr>
            <a:xfrm flipH="1">
              <a:off x="2751515" y="4149080"/>
              <a:ext cx="1676469" cy="4775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3504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additive="repl">
                                        <p:cTn id="9" dur="1" fill="hold">
                                          <p:stCondLst>
                                            <p:cond delay="0"/>
                                          </p:stCondLst>
                                        </p:cTn>
                                        <p:tgtEl>
                                          <p:spTgt spid="7"/>
                                        </p:tgtEl>
                                        <p:attrNameLst>
                                          <p:attrName>style.visibility</p:attrName>
                                        </p:attrNameLst>
                                      </p:cBhvr>
                                      <p:to>
                                        <p:strVal val="visible"/>
                                      </p:to>
                                    </p:set>
                                    <p:animEffect transition="in" filter="wipe(left)">
                                      <p:cBhvr additive="repl">
                                        <p:cTn id="10" dur="1000"/>
                                        <p:tgtEl>
                                          <p:spTgt spid="7"/>
                                        </p:tgtEl>
                                      </p:cBhvr>
                                    </p:animEffect>
                                  </p:childTnLst>
                                </p:cTn>
                              </p:par>
                            </p:childTnLst>
                          </p:cTn>
                        </p:par>
                        <p:par>
                          <p:cTn id="11" fill="hold">
                            <p:stCondLst>
                              <p:cond delay="1000"/>
                            </p:stCondLst>
                            <p:childTnLst>
                              <p:par>
                                <p:cTn id="12" presetID="9" presetClass="entr" presetSubtype="0" fill="hold" nodeType="afterEffect">
                                  <p:stCondLst>
                                    <p:cond delay="200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C995FC-453C-48E2-818D-867641C037AC}"/>
              </a:ext>
            </a:extLst>
          </p:cNvPr>
          <p:cNvSpPr/>
          <p:nvPr/>
        </p:nvSpPr>
        <p:spPr>
          <a:xfrm>
            <a:off x="1030012" y="299596"/>
            <a:ext cx="10496551" cy="6417141"/>
          </a:xfrm>
          <a:prstGeom prst="rect">
            <a:avLst/>
          </a:prstGeom>
          <a:noFill/>
        </p:spPr>
        <p:txBody>
          <a:bodyPr wrap="square" lIns="91440" tIns="45720" rIns="91440" bIns="45720">
            <a:spAutoFit/>
          </a:bodyPr>
          <a:lstStyle/>
          <a:p>
            <a:r>
              <a:rPr lang="fr-FR" sz="3600" b="1" cap="none" spc="0" dirty="0">
                <a:ln w="0"/>
                <a:solidFill>
                  <a:schemeClr val="tx1"/>
                </a:solidFill>
                <a:effectLst>
                  <a:outerShdw blurRad="38100" dist="19050" dir="2700000" algn="tl" rotWithShape="0">
                    <a:schemeClr val="dk1">
                      <a:alpha val="40000"/>
                    </a:schemeClr>
                  </a:outerShdw>
                </a:effectLst>
              </a:rPr>
              <a:t>Surtout pas de précipitations :</a:t>
            </a:r>
          </a:p>
          <a:p>
            <a:endParaRPr lang="fr-FR" sz="2000" b="0" cap="none" spc="0" dirty="0">
              <a:ln w="0"/>
              <a:solidFill>
                <a:schemeClr val="tx1"/>
              </a:solidFill>
              <a:effectLst>
                <a:outerShdw blurRad="38100" dist="19050" dir="2700000" algn="tl" rotWithShape="0">
                  <a:schemeClr val="dk1">
                    <a:alpha val="40000"/>
                  </a:schemeClr>
                </a:outerShdw>
              </a:effectLst>
            </a:endParaRPr>
          </a:p>
          <a:p>
            <a:pPr lvl="2"/>
            <a:r>
              <a:rPr lang="fr-FR" sz="2800" dirty="0">
                <a:ln w="0"/>
                <a:effectLst>
                  <a:outerShdw blurRad="38100" dist="19050" dir="2700000" algn="tl" rotWithShape="0">
                    <a:schemeClr val="dk1">
                      <a:alpha val="40000"/>
                    </a:schemeClr>
                  </a:outerShdw>
                </a:effectLst>
              </a:rPr>
              <a:t>Prendre quelques secondes pour analyser la scène de l’accident de loin est primordiale et ne changera rien à la situation.</a:t>
            </a:r>
          </a:p>
          <a:p>
            <a:pPr lvl="2"/>
            <a:endParaRPr lang="fr-FR" sz="1100" b="0" cap="none" spc="0" dirty="0">
              <a:ln w="0"/>
              <a:solidFill>
                <a:schemeClr val="tx1"/>
              </a:solidFill>
              <a:effectLst>
                <a:outerShdw blurRad="38100" dist="19050" dir="2700000" algn="tl" rotWithShape="0">
                  <a:schemeClr val="dk1">
                    <a:alpha val="40000"/>
                  </a:schemeClr>
                </a:outerShdw>
              </a:effectLst>
            </a:endParaRPr>
          </a:p>
          <a:p>
            <a:pPr lvl="2"/>
            <a:r>
              <a:rPr lang="fr-FR" sz="2800" dirty="0">
                <a:ln w="0"/>
                <a:effectLst>
                  <a:outerShdw blurRad="38100" dist="19050" dir="2700000" algn="tl" rotWithShape="0">
                    <a:schemeClr val="dk1">
                      <a:alpha val="40000"/>
                    </a:schemeClr>
                  </a:outerShdw>
                </a:effectLst>
              </a:rPr>
              <a:t>Il faut tenter de comprendre ce qu’il s’est passé.</a:t>
            </a:r>
          </a:p>
          <a:p>
            <a:pPr lvl="2"/>
            <a:endParaRPr lang="fr-FR" sz="1200" dirty="0">
              <a:ln w="0"/>
              <a:effectLst>
                <a:outerShdw blurRad="38100" dist="19050" dir="2700000" algn="tl" rotWithShape="0">
                  <a:schemeClr val="dk1">
                    <a:alpha val="40000"/>
                  </a:schemeClr>
                </a:outerShdw>
              </a:effectLst>
            </a:endParaRPr>
          </a:p>
          <a:p>
            <a:pPr lvl="2"/>
            <a:r>
              <a:rPr lang="fr-FR" sz="2800" dirty="0">
                <a:ln w="0"/>
                <a:effectLst>
                  <a:outerShdw blurRad="38100" dist="19050" dir="2700000" algn="tl" rotWithShape="0">
                    <a:schemeClr val="dk1">
                      <a:alpha val="40000"/>
                    </a:schemeClr>
                  </a:outerShdw>
                </a:effectLst>
              </a:rPr>
              <a:t>Il faut repérer s’il y a des dangers persistants qui risquent de provoquer des dommages aux secouristes, au témoins et badaud et la ou les victimes.</a:t>
            </a:r>
          </a:p>
          <a:p>
            <a:pPr lvl="2"/>
            <a:endParaRPr lang="fr-FR" sz="1200" b="0" cap="none" spc="0" dirty="0">
              <a:ln w="0"/>
              <a:solidFill>
                <a:schemeClr val="tx1"/>
              </a:solidFill>
              <a:effectLst>
                <a:outerShdw blurRad="38100" dist="19050" dir="2700000" algn="tl" rotWithShape="0">
                  <a:schemeClr val="dk1">
                    <a:alpha val="40000"/>
                  </a:schemeClr>
                </a:outerShdw>
              </a:effectLst>
            </a:endParaRPr>
          </a:p>
          <a:p>
            <a:pPr lvl="2"/>
            <a:r>
              <a:rPr lang="fr-FR" sz="2800" b="0" cap="none" spc="0" dirty="0">
                <a:ln w="0"/>
                <a:solidFill>
                  <a:schemeClr val="tx1"/>
                </a:solidFill>
                <a:effectLst>
                  <a:outerShdw blurRad="38100" dist="19050" dir="2700000" algn="tl" rotWithShape="0">
                    <a:schemeClr val="dk1">
                      <a:alpha val="40000"/>
                    </a:schemeClr>
                  </a:outerShdw>
                </a:effectLst>
              </a:rPr>
              <a:t>Si aucun danger est repéré, il est possible de rejoindre la victime, autrement, il faut supprimer ces dangers persistants avant d’intervenir.</a:t>
            </a:r>
          </a:p>
        </p:txBody>
      </p:sp>
    </p:spTree>
    <p:extLst>
      <p:ext uri="{BB962C8B-B14F-4D97-AF65-F5344CB8AC3E}">
        <p14:creationId xmlns:p14="http://schemas.microsoft.com/office/powerpoint/2010/main" val="2180127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219354-8BB2-442D-B7BF-E712C5F2CBEA}"/>
              </a:ext>
            </a:extLst>
          </p:cNvPr>
          <p:cNvSpPr/>
          <p:nvPr/>
        </p:nvSpPr>
        <p:spPr>
          <a:xfrm>
            <a:off x="1012371" y="0"/>
            <a:ext cx="11179629"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3" name="Image 2">
            <a:extLst>
              <a:ext uri="{FF2B5EF4-FFF2-40B4-BE49-F238E27FC236}">
                <a16:creationId xmlns:a16="http://schemas.microsoft.com/office/drawing/2014/main" id="{1CFC00A6-827B-4A5B-9DAB-7B5CEEA76EB4}"/>
              </a:ext>
            </a:extLst>
          </p:cNvPr>
          <p:cNvPicPr>
            <a:picLocks noChangeAspect="1"/>
          </p:cNvPicPr>
          <p:nvPr/>
        </p:nvPicPr>
        <p:blipFill rotWithShape="1">
          <a:blip r:embed="rId2" cstate="print"/>
          <a:srcRect t="6807"/>
          <a:stretch/>
        </p:blipFill>
        <p:spPr>
          <a:xfrm>
            <a:off x="2627613" y="1594564"/>
            <a:ext cx="8070631" cy="5054715"/>
          </a:xfrm>
          <a:prstGeom prst="rect">
            <a:avLst/>
          </a:prstGeom>
        </p:spPr>
      </p:pic>
      <p:grpSp>
        <p:nvGrpSpPr>
          <p:cNvPr id="4" name="Grouper 8">
            <a:extLst>
              <a:ext uri="{FF2B5EF4-FFF2-40B4-BE49-F238E27FC236}">
                <a16:creationId xmlns:a16="http://schemas.microsoft.com/office/drawing/2014/main" id="{F58DA27F-E74E-4986-A6D1-0AEB90544B30}"/>
              </a:ext>
            </a:extLst>
          </p:cNvPr>
          <p:cNvGrpSpPr/>
          <p:nvPr/>
        </p:nvGrpSpPr>
        <p:grpSpPr>
          <a:xfrm>
            <a:off x="1515415" y="1195755"/>
            <a:ext cx="3589269" cy="3670159"/>
            <a:chOff x="-738773" y="1327684"/>
            <a:chExt cx="3503467" cy="3670159"/>
          </a:xfrm>
        </p:grpSpPr>
        <p:sp>
          <p:nvSpPr>
            <p:cNvPr id="5" name="Rectangle 4">
              <a:extLst>
                <a:ext uri="{FF2B5EF4-FFF2-40B4-BE49-F238E27FC236}">
                  <a16:creationId xmlns:a16="http://schemas.microsoft.com/office/drawing/2014/main" id="{D2E434DE-9370-4A31-BD90-0077934F4620}"/>
                </a:ext>
              </a:extLst>
            </p:cNvPr>
            <p:cNvSpPr/>
            <p:nvPr/>
          </p:nvSpPr>
          <p:spPr>
            <a:xfrm>
              <a:off x="445567" y="1830639"/>
              <a:ext cx="2319127" cy="316720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sp>
          <p:nvSpPr>
            <p:cNvPr id="6" name="ZoneTexte 5">
              <a:extLst>
                <a:ext uri="{FF2B5EF4-FFF2-40B4-BE49-F238E27FC236}">
                  <a16:creationId xmlns:a16="http://schemas.microsoft.com/office/drawing/2014/main" id="{C8DFDE09-888D-4157-A33A-C0612414BF24}"/>
                </a:ext>
              </a:extLst>
            </p:cNvPr>
            <p:cNvSpPr txBox="1"/>
            <p:nvPr/>
          </p:nvSpPr>
          <p:spPr>
            <a:xfrm rot="20473780">
              <a:off x="-738773" y="1327684"/>
              <a:ext cx="2811465" cy="461665"/>
            </a:xfrm>
            <a:prstGeom prst="rect">
              <a:avLst/>
            </a:prstGeom>
            <a:noFill/>
            <a:ln>
              <a:solidFill>
                <a:srgbClr val="0D0D0D"/>
              </a:solidFill>
            </a:ln>
          </p:spPr>
          <p:txBody>
            <a:bodyPr wrap="square" rtlCol="0">
              <a:spAutoFit/>
            </a:bodyPr>
            <a:lstStyle/>
            <a:p>
              <a:pPr algn="ctr"/>
              <a:r>
                <a:rPr lang="fr-FR" sz="2400" b="1" dirty="0">
                  <a:solidFill>
                    <a:schemeClr val="bg1"/>
                  </a:solidFill>
                </a:rPr>
                <a:t>« PROTEGER »</a:t>
              </a:r>
            </a:p>
          </p:txBody>
        </p:sp>
      </p:grpSp>
      <p:pic>
        <p:nvPicPr>
          <p:cNvPr id="7" name="Picture 37" descr="C:\Documents and Settings\iufm\Mes documents\Paul\pictos-SST\protection.tif">
            <a:extLst>
              <a:ext uri="{FF2B5EF4-FFF2-40B4-BE49-F238E27FC236}">
                <a16:creationId xmlns:a16="http://schemas.microsoft.com/office/drawing/2014/main" id="{1A9EBEF7-19D9-484F-89EE-429A2A6F69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0844" y="1920464"/>
            <a:ext cx="551013" cy="464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Espace réservé du texte 3">
            <a:extLst>
              <a:ext uri="{FF2B5EF4-FFF2-40B4-BE49-F238E27FC236}">
                <a16:creationId xmlns:a16="http://schemas.microsoft.com/office/drawing/2014/main" id="{70CFAC8E-E3F9-49A7-A447-AC0EDB8B7124}"/>
              </a:ext>
            </a:extLst>
          </p:cNvPr>
          <p:cNvSpPr txBox="1">
            <a:spLocks/>
          </p:cNvSpPr>
          <p:nvPr/>
        </p:nvSpPr>
        <p:spPr>
          <a:xfrm>
            <a:off x="2597852" y="3552935"/>
            <a:ext cx="2664296" cy="64807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2800" b="1" i="0" u="none" strike="noStrike" kern="1200" cap="none" spc="0" normalizeH="0" baseline="0" noProof="0" dirty="0">
                <a:ln>
                  <a:noFill/>
                </a:ln>
                <a:solidFill>
                  <a:srgbClr val="FF0000"/>
                </a:solidFill>
                <a:effectLst/>
                <a:uLnTx/>
                <a:uFillTx/>
                <a:latin typeface="+mn-lt"/>
                <a:ea typeface="+mn-ea"/>
                <a:cs typeface="+mn-cs"/>
              </a:rPr>
              <a:t>ANALYSER</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a:ln>
                <a:noFill/>
              </a:ln>
              <a:solidFill>
                <a:srgbClr val="FF0000"/>
              </a:solidFill>
              <a:effectLst/>
              <a:uLnTx/>
              <a:uFillTx/>
              <a:latin typeface="+mn-lt"/>
              <a:ea typeface="+mn-ea"/>
              <a:cs typeface="+mn-cs"/>
            </a:endParaRPr>
          </a:p>
        </p:txBody>
      </p:sp>
      <p:sp>
        <p:nvSpPr>
          <p:cNvPr id="9" name="Rectangle 8">
            <a:extLst>
              <a:ext uri="{FF2B5EF4-FFF2-40B4-BE49-F238E27FC236}">
                <a16:creationId xmlns:a16="http://schemas.microsoft.com/office/drawing/2014/main" id="{4A7880B2-0619-47D5-92EB-49F4B766C060}"/>
              </a:ext>
            </a:extLst>
          </p:cNvPr>
          <p:cNvSpPr/>
          <p:nvPr/>
        </p:nvSpPr>
        <p:spPr>
          <a:xfrm>
            <a:off x="5162169" y="168559"/>
            <a:ext cx="6647997" cy="115212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Être capable de réaliser une protection adaptée</a:t>
            </a:r>
          </a:p>
        </p:txBody>
      </p:sp>
    </p:spTree>
    <p:extLst>
      <p:ext uri="{BB962C8B-B14F-4D97-AF65-F5344CB8AC3E}">
        <p14:creationId xmlns:p14="http://schemas.microsoft.com/office/powerpoint/2010/main" val="33812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20FA1194-5D05-4B1A-A9FF-4CBC5D61DD03}"/>
              </a:ext>
            </a:extLst>
          </p:cNvPr>
          <p:cNvSpPr txBox="1">
            <a:spLocks noChangeArrowheads="1"/>
          </p:cNvSpPr>
          <p:nvPr/>
        </p:nvSpPr>
        <p:spPr bwMode="auto">
          <a:xfrm>
            <a:off x="942156" y="188640"/>
            <a:ext cx="2817812" cy="642938"/>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PROTÉGER </a:t>
            </a:r>
          </a:p>
        </p:txBody>
      </p:sp>
      <p:sp>
        <p:nvSpPr>
          <p:cNvPr id="3" name="Text Box 3">
            <a:extLst>
              <a:ext uri="{FF2B5EF4-FFF2-40B4-BE49-F238E27FC236}">
                <a16:creationId xmlns:a16="http://schemas.microsoft.com/office/drawing/2014/main" id="{29269DEB-9924-4CB1-9C2F-6C9D77DE0C85}"/>
              </a:ext>
            </a:extLst>
          </p:cNvPr>
          <p:cNvSpPr txBox="1">
            <a:spLocks noChangeArrowheads="1"/>
          </p:cNvSpPr>
          <p:nvPr/>
        </p:nvSpPr>
        <p:spPr bwMode="auto">
          <a:xfrm>
            <a:off x="1805756" y="909365"/>
            <a:ext cx="2460625" cy="642938"/>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u="sng" dirty="0">
                <a:solidFill>
                  <a:srgbClr val="FF3333"/>
                </a:solidFill>
                <a:latin typeface="Tahoma" pitchFamily="32" charset="0"/>
                <a:cs typeface="Tahoma" pitchFamily="32" charset="0"/>
              </a:rPr>
              <a:t>De quoi ?</a:t>
            </a:r>
            <a:r>
              <a:rPr lang="fr-FR" altLang="fr-FR" sz="3600" b="1" dirty="0">
                <a:solidFill>
                  <a:srgbClr val="000000"/>
                </a:solidFill>
                <a:latin typeface="Tahoma" pitchFamily="32" charset="0"/>
                <a:cs typeface="Tahoma" pitchFamily="32" charset="0"/>
              </a:rPr>
              <a:t> </a:t>
            </a:r>
          </a:p>
        </p:txBody>
      </p:sp>
      <p:sp>
        <p:nvSpPr>
          <p:cNvPr id="4" name="Text Box 4">
            <a:extLst>
              <a:ext uri="{FF2B5EF4-FFF2-40B4-BE49-F238E27FC236}">
                <a16:creationId xmlns:a16="http://schemas.microsoft.com/office/drawing/2014/main" id="{250A46FB-EB70-4B5F-BDC7-DAE5FFADF406}"/>
              </a:ext>
            </a:extLst>
          </p:cNvPr>
          <p:cNvSpPr txBox="1">
            <a:spLocks noChangeArrowheads="1"/>
          </p:cNvSpPr>
          <p:nvPr/>
        </p:nvSpPr>
        <p:spPr bwMode="auto">
          <a:xfrm>
            <a:off x="5228406" y="909365"/>
            <a:ext cx="3448050" cy="642938"/>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Des dangers : </a:t>
            </a:r>
          </a:p>
        </p:txBody>
      </p:sp>
      <p:sp>
        <p:nvSpPr>
          <p:cNvPr id="5" name="Text Box 5">
            <a:extLst>
              <a:ext uri="{FF2B5EF4-FFF2-40B4-BE49-F238E27FC236}">
                <a16:creationId xmlns:a16="http://schemas.microsoft.com/office/drawing/2014/main" id="{35D32220-2A90-40A0-8074-6B1B52F8738D}"/>
              </a:ext>
            </a:extLst>
          </p:cNvPr>
          <p:cNvSpPr txBox="1">
            <a:spLocks noChangeArrowheads="1"/>
          </p:cNvSpPr>
          <p:nvPr/>
        </p:nvSpPr>
        <p:spPr bwMode="auto">
          <a:xfrm>
            <a:off x="1013593" y="1917428"/>
            <a:ext cx="4330700" cy="795337"/>
          </a:xfrm>
          <a:prstGeom prst="rect">
            <a:avLst/>
          </a:prstGeom>
          <a:solidFill>
            <a:srgbClr val="FFC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509588" indent="-509588">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1pPr>
            <a:lvl2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2pPr>
            <a:lvl3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3pPr>
            <a:lvl4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4pPr>
            <a:lvl5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9pPr>
          </a:lstStyle>
          <a:p>
            <a:pPr>
              <a:buFont typeface="Times New Roman" pitchFamily="16" charset="0"/>
              <a:buAutoNum type="arabicPeriod"/>
              <a:defRPr/>
            </a:pPr>
            <a:r>
              <a:rPr lang="fr-FR" altLang="fr-FR" sz="2800" b="1" dirty="0">
                <a:latin typeface="Tahoma" pitchFamily="32" charset="0"/>
                <a:ea typeface="+mn-ea"/>
                <a:cs typeface="Tahoma" pitchFamily="32" charset="0"/>
              </a:rPr>
              <a:t>D’origine Mécanique</a:t>
            </a:r>
          </a:p>
          <a:p>
            <a:pPr marL="512763">
              <a:buClrTx/>
              <a:buFontTx/>
              <a:buNone/>
              <a:defRPr/>
            </a:pPr>
            <a:r>
              <a:rPr lang="fr-FR" altLang="fr-FR" b="1" dirty="0">
                <a:latin typeface="Tahoma" pitchFamily="32" charset="0"/>
                <a:ea typeface="+mn-ea"/>
                <a:cs typeface="Tahoma" pitchFamily="32" charset="0"/>
              </a:rPr>
              <a:t> pouvant provoquer….</a:t>
            </a:r>
          </a:p>
        </p:txBody>
      </p:sp>
      <p:sp>
        <p:nvSpPr>
          <p:cNvPr id="6" name="Text Box 6">
            <a:extLst>
              <a:ext uri="{FF2B5EF4-FFF2-40B4-BE49-F238E27FC236}">
                <a16:creationId xmlns:a16="http://schemas.microsoft.com/office/drawing/2014/main" id="{B65FC04B-7EB9-4ED4-B6F6-FF25781CE7BC}"/>
              </a:ext>
            </a:extLst>
          </p:cNvPr>
          <p:cNvSpPr txBox="1">
            <a:spLocks noChangeArrowheads="1"/>
          </p:cNvSpPr>
          <p:nvPr/>
        </p:nvSpPr>
        <p:spPr bwMode="auto">
          <a:xfrm>
            <a:off x="1013593" y="3050903"/>
            <a:ext cx="4200525" cy="795337"/>
          </a:xfrm>
          <a:prstGeom prst="rect">
            <a:avLst/>
          </a:prstGeom>
          <a:solidFill>
            <a:srgbClr val="FFC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509588" indent="-509588">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1pPr>
            <a:lvl2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2pPr>
            <a:lvl3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3pPr>
            <a:lvl4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4pPr>
            <a:lvl5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9pPr>
          </a:lstStyle>
          <a:p>
            <a:pPr>
              <a:buFont typeface="Times New Roman" pitchFamily="16" charset="0"/>
              <a:buAutoNum type="arabicPeriod" startAt="2"/>
              <a:defRPr/>
            </a:pPr>
            <a:r>
              <a:rPr lang="fr-FR" altLang="fr-FR" sz="2800" b="1" dirty="0">
                <a:latin typeface="Tahoma" pitchFamily="32" charset="0"/>
                <a:ea typeface="+mn-ea"/>
                <a:cs typeface="Tahoma" pitchFamily="32" charset="0"/>
              </a:rPr>
              <a:t>D’origine Électrique</a:t>
            </a:r>
          </a:p>
          <a:p>
            <a:pPr marL="512763">
              <a:buClrTx/>
              <a:buFontTx/>
              <a:buNone/>
              <a:defRPr/>
            </a:pPr>
            <a:r>
              <a:rPr lang="fr-FR" altLang="fr-FR" b="1" dirty="0">
                <a:latin typeface="Tahoma" pitchFamily="32" charset="0"/>
                <a:ea typeface="+mn-ea"/>
                <a:cs typeface="Tahoma" pitchFamily="32" charset="0"/>
              </a:rPr>
              <a:t>pouvant provoquer ….</a:t>
            </a:r>
          </a:p>
        </p:txBody>
      </p:sp>
      <p:sp>
        <p:nvSpPr>
          <p:cNvPr id="7" name="Text Box 7">
            <a:extLst>
              <a:ext uri="{FF2B5EF4-FFF2-40B4-BE49-F238E27FC236}">
                <a16:creationId xmlns:a16="http://schemas.microsoft.com/office/drawing/2014/main" id="{69CDACB1-7F68-46CE-BD1F-108B857A61AF}"/>
              </a:ext>
            </a:extLst>
          </p:cNvPr>
          <p:cNvSpPr txBox="1">
            <a:spLocks noChangeArrowheads="1"/>
          </p:cNvSpPr>
          <p:nvPr/>
        </p:nvSpPr>
        <p:spPr bwMode="auto">
          <a:xfrm>
            <a:off x="1013593" y="4274865"/>
            <a:ext cx="4429125" cy="795338"/>
          </a:xfrm>
          <a:prstGeom prst="rect">
            <a:avLst/>
          </a:prstGeom>
          <a:solidFill>
            <a:srgbClr val="FFC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509588" indent="-509588">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1pPr>
            <a:lvl2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2pPr>
            <a:lvl3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3pPr>
            <a:lvl4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4pPr>
            <a:lvl5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9pPr>
          </a:lstStyle>
          <a:p>
            <a:pPr>
              <a:buFont typeface="Times New Roman" pitchFamily="16" charset="0"/>
              <a:buAutoNum type="arabicPeriod" startAt="3"/>
              <a:defRPr/>
            </a:pPr>
            <a:r>
              <a:rPr lang="fr-FR" altLang="fr-FR" sz="2800" b="1" dirty="0">
                <a:latin typeface="Tahoma" pitchFamily="32" charset="0"/>
                <a:ea typeface="+mn-ea"/>
                <a:cs typeface="Tahoma" pitchFamily="32" charset="0"/>
              </a:rPr>
              <a:t>D’origine Thermique </a:t>
            </a:r>
          </a:p>
          <a:p>
            <a:pPr marL="512763">
              <a:buClrTx/>
              <a:buFontTx/>
              <a:buNone/>
              <a:defRPr/>
            </a:pPr>
            <a:r>
              <a:rPr lang="fr-FR" altLang="fr-FR" b="1" dirty="0">
                <a:latin typeface="Tahoma" pitchFamily="32" charset="0"/>
                <a:ea typeface="+mn-ea"/>
                <a:cs typeface="Tahoma" pitchFamily="32" charset="0"/>
              </a:rPr>
              <a:t>pouvant provoquer ...</a:t>
            </a:r>
          </a:p>
        </p:txBody>
      </p:sp>
      <p:sp>
        <p:nvSpPr>
          <p:cNvPr id="8" name="Text Box 8">
            <a:extLst>
              <a:ext uri="{FF2B5EF4-FFF2-40B4-BE49-F238E27FC236}">
                <a16:creationId xmlns:a16="http://schemas.microsoft.com/office/drawing/2014/main" id="{07762321-DB08-48CE-8B29-A840EAA1CE65}"/>
              </a:ext>
            </a:extLst>
          </p:cNvPr>
          <p:cNvSpPr txBox="1">
            <a:spLocks noChangeArrowheads="1"/>
          </p:cNvSpPr>
          <p:nvPr/>
        </p:nvSpPr>
        <p:spPr bwMode="auto">
          <a:xfrm>
            <a:off x="1013593" y="5472754"/>
            <a:ext cx="5257800" cy="947738"/>
          </a:xfrm>
          <a:prstGeom prst="rect">
            <a:avLst/>
          </a:prstGeom>
          <a:solidFill>
            <a:srgbClr val="FFC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509588" indent="-509588">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1pPr>
            <a:lvl2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2pPr>
            <a:lvl3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3pPr>
            <a:lvl4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4pPr>
            <a:lvl5pPr>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5pPr>
            <a:lvl6pPr marL="25146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6pPr>
            <a:lvl7pPr marL="29718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7pPr>
            <a:lvl8pPr marL="34290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8pPr>
            <a:lvl9pPr marL="3886200" indent="-228600" defTabSz="449263" fontAlgn="base">
              <a:spcBef>
                <a:spcPct val="0"/>
              </a:spcBef>
              <a:spcAft>
                <a:spcPct val="0"/>
              </a:spcAft>
              <a:buClr>
                <a:srgbClr val="000000"/>
              </a:buClr>
              <a:buSzPct val="100000"/>
              <a:buFont typeface="Times New Roman" pitchFamily="16" charset="0"/>
              <a:tabLst>
                <a:tab pos="509588" algn="l"/>
                <a:tab pos="957263" algn="l"/>
                <a:tab pos="1406525" algn="l"/>
                <a:tab pos="1855788" algn="l"/>
                <a:tab pos="2305050" algn="l"/>
                <a:tab pos="2754313" algn="l"/>
                <a:tab pos="3203575" algn="l"/>
                <a:tab pos="3652838" algn="l"/>
                <a:tab pos="4102100" algn="l"/>
                <a:tab pos="4551363" algn="l"/>
                <a:tab pos="5000625" algn="l"/>
                <a:tab pos="5449888" algn="l"/>
                <a:tab pos="5899150" algn="l"/>
                <a:tab pos="6348413" algn="l"/>
                <a:tab pos="6797675" algn="l"/>
                <a:tab pos="7246938" algn="l"/>
                <a:tab pos="7696200" algn="l"/>
                <a:tab pos="8145463" algn="l"/>
                <a:tab pos="8594725" algn="l"/>
                <a:tab pos="9043988" algn="l"/>
                <a:tab pos="9493250" algn="l"/>
              </a:tabLst>
              <a:defRPr>
                <a:solidFill>
                  <a:srgbClr val="000000"/>
                </a:solidFill>
                <a:latin typeface="Arial" charset="0"/>
                <a:cs typeface="Arial" charset="0"/>
              </a:defRPr>
            </a:lvl9pPr>
          </a:lstStyle>
          <a:p>
            <a:pPr>
              <a:buFont typeface="Times New Roman" pitchFamily="16" charset="0"/>
              <a:buAutoNum type="arabicPeriod" startAt="4"/>
              <a:defRPr/>
            </a:pPr>
            <a:r>
              <a:rPr lang="fr-FR" altLang="fr-FR" sz="2800" b="1" dirty="0">
                <a:latin typeface="Tahoma" pitchFamily="32" charset="0"/>
                <a:ea typeface="+mn-ea"/>
                <a:cs typeface="Tahoma" pitchFamily="32" charset="0"/>
              </a:rPr>
              <a:t>Dus à une atmosphère</a:t>
            </a:r>
          </a:p>
          <a:p>
            <a:pPr marL="514350">
              <a:buClrTx/>
              <a:buFontTx/>
              <a:buNone/>
              <a:defRPr/>
            </a:pPr>
            <a:r>
              <a:rPr lang="fr-FR" altLang="fr-FR" sz="2800" b="1" dirty="0">
                <a:latin typeface="Tahoma" pitchFamily="32" charset="0"/>
                <a:ea typeface="+mn-ea"/>
                <a:cs typeface="Tahoma" pitchFamily="32" charset="0"/>
              </a:rPr>
              <a:t>      toxique ou irrespirable :</a:t>
            </a:r>
          </a:p>
        </p:txBody>
      </p:sp>
      <p:pic>
        <p:nvPicPr>
          <p:cNvPr id="9" name="Picture 9">
            <a:extLst>
              <a:ext uri="{FF2B5EF4-FFF2-40B4-BE49-F238E27FC236}">
                <a16:creationId xmlns:a16="http://schemas.microsoft.com/office/drawing/2014/main" id="{23BB24E1-6D7B-49B3-80ED-514EB21F340D}"/>
              </a:ext>
            </a:extLst>
          </p:cNvPr>
          <p:cNvPicPr>
            <a:picLocks noChangeAspect="1" noChangeArrowheads="1"/>
          </p:cNvPicPr>
          <p:nvPr/>
        </p:nvPicPr>
        <p:blipFill>
          <a:blip r:embed="rId2" cstate="print"/>
          <a:srcRect t="13475" b="10173"/>
          <a:stretch>
            <a:fillRect/>
          </a:stretch>
        </p:blipFill>
        <p:spPr bwMode="auto">
          <a:xfrm>
            <a:off x="6975991" y="5198178"/>
            <a:ext cx="1871663" cy="1428750"/>
          </a:xfrm>
          <a:prstGeom prst="rect">
            <a:avLst/>
          </a:prstGeom>
          <a:noFill/>
          <a:ln w="9525">
            <a:noFill/>
            <a:round/>
            <a:headEnd/>
            <a:tailEnd/>
          </a:ln>
          <a:effectLst/>
        </p:spPr>
      </p:pic>
      <p:pic>
        <p:nvPicPr>
          <p:cNvPr id="10" name="Picture 10">
            <a:extLst>
              <a:ext uri="{FF2B5EF4-FFF2-40B4-BE49-F238E27FC236}">
                <a16:creationId xmlns:a16="http://schemas.microsoft.com/office/drawing/2014/main" id="{83CF4662-41E9-4F26-B02E-1A8EFC0AD80A}"/>
              </a:ext>
            </a:extLst>
          </p:cNvPr>
          <p:cNvPicPr>
            <a:picLocks noChangeAspect="1" noChangeArrowheads="1"/>
          </p:cNvPicPr>
          <p:nvPr/>
        </p:nvPicPr>
        <p:blipFill>
          <a:blip r:embed="rId3" cstate="print"/>
          <a:srcRect l="4666" t="30241" r="2362" b="7028"/>
          <a:stretch>
            <a:fillRect/>
          </a:stretch>
        </p:blipFill>
        <p:spPr bwMode="auto">
          <a:xfrm>
            <a:off x="5839593" y="1630090"/>
            <a:ext cx="1727200" cy="1165225"/>
          </a:xfrm>
          <a:prstGeom prst="rect">
            <a:avLst/>
          </a:prstGeom>
          <a:noFill/>
          <a:ln w="9525">
            <a:noFill/>
            <a:round/>
            <a:headEnd/>
            <a:tailEnd/>
          </a:ln>
          <a:effectLst/>
        </p:spPr>
      </p:pic>
      <p:pic>
        <p:nvPicPr>
          <p:cNvPr id="11" name="Picture 11">
            <a:extLst>
              <a:ext uri="{FF2B5EF4-FFF2-40B4-BE49-F238E27FC236}">
                <a16:creationId xmlns:a16="http://schemas.microsoft.com/office/drawing/2014/main" id="{0984ADDA-686C-4D85-8657-2F1171B05F69}"/>
              </a:ext>
            </a:extLst>
          </p:cNvPr>
          <p:cNvPicPr>
            <a:picLocks noChangeAspect="1" noChangeArrowheads="1"/>
          </p:cNvPicPr>
          <p:nvPr/>
        </p:nvPicPr>
        <p:blipFill>
          <a:blip r:embed="rId4" cstate="print"/>
          <a:srcRect l="6812" t="2243" r="3352" b="3432"/>
          <a:stretch>
            <a:fillRect/>
          </a:stretch>
        </p:blipFill>
        <p:spPr bwMode="auto">
          <a:xfrm>
            <a:off x="5877100" y="3895612"/>
            <a:ext cx="1223963" cy="1285875"/>
          </a:xfrm>
          <a:prstGeom prst="rect">
            <a:avLst/>
          </a:prstGeom>
          <a:noFill/>
          <a:ln w="9525">
            <a:noFill/>
            <a:round/>
            <a:headEnd/>
            <a:tailEnd/>
          </a:ln>
          <a:effectLst/>
        </p:spPr>
      </p:pic>
      <p:pic>
        <p:nvPicPr>
          <p:cNvPr id="12" name="Picture 12">
            <a:extLst>
              <a:ext uri="{FF2B5EF4-FFF2-40B4-BE49-F238E27FC236}">
                <a16:creationId xmlns:a16="http://schemas.microsoft.com/office/drawing/2014/main" id="{3B2EEFA3-E7F5-4FFE-9E69-69B5E5B7CB41}"/>
              </a:ext>
            </a:extLst>
          </p:cNvPr>
          <p:cNvPicPr>
            <a:picLocks noChangeAspect="1" noChangeArrowheads="1"/>
          </p:cNvPicPr>
          <p:nvPr/>
        </p:nvPicPr>
        <p:blipFill>
          <a:blip r:embed="rId5" cstate="print"/>
          <a:srcRect l="2245" t="24706" b="12419"/>
          <a:stretch>
            <a:fillRect/>
          </a:stretch>
        </p:blipFill>
        <p:spPr bwMode="auto">
          <a:xfrm>
            <a:off x="7654420" y="2869655"/>
            <a:ext cx="1873250" cy="1203325"/>
          </a:xfrm>
          <a:prstGeom prst="rect">
            <a:avLst/>
          </a:prstGeom>
          <a:noFill/>
          <a:ln w="9525">
            <a:noFill/>
            <a:round/>
            <a:headEnd/>
            <a:tailEnd/>
          </a:ln>
          <a:effectLst/>
        </p:spPr>
      </p:pic>
    </p:spTree>
    <p:extLst>
      <p:ext uri="{BB962C8B-B14F-4D97-AF65-F5344CB8AC3E}">
        <p14:creationId xmlns:p14="http://schemas.microsoft.com/office/powerpoint/2010/main" val="139784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wipe(left)">
                                      <p:cBhvr additive="repl">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additive="repl">
                                        <p:cTn id="10" dur="1" fill="hold">
                                          <p:stCondLst>
                                            <p:cond delay="0"/>
                                          </p:stCondLst>
                                        </p:cTn>
                                        <p:tgtEl>
                                          <p:spTgt spid="4"/>
                                        </p:tgtEl>
                                        <p:attrNameLst>
                                          <p:attrName>style.visibility</p:attrName>
                                        </p:attrNameLst>
                                      </p:cBhvr>
                                      <p:to>
                                        <p:strVal val="visible"/>
                                      </p:to>
                                    </p:set>
                                    <p:animEffect transition="in" filter="wipe(left)">
                                      <p:cBhvr additive="repl">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additive="repl">
                                        <p:cTn id="15" dur="1" fill="hold">
                                          <p:stCondLst>
                                            <p:cond delay="0"/>
                                          </p:stCondLst>
                                        </p:cTn>
                                        <p:tgtEl>
                                          <p:spTgt spid="5"/>
                                        </p:tgtEl>
                                        <p:attrNameLst>
                                          <p:attrName>style.visibility</p:attrName>
                                        </p:attrNameLst>
                                      </p:cBhvr>
                                      <p:to>
                                        <p:strVal val="visible"/>
                                      </p:to>
                                    </p:set>
                                    <p:animEffect transition="in" filter="wipe(left)">
                                      <p:cBhvr additive="repl">
                                        <p:cTn id="16" dur="1000"/>
                                        <p:tgtEl>
                                          <p:spTgt spid="5"/>
                                        </p:tgtEl>
                                      </p:cBhvr>
                                    </p:animEffect>
                                  </p:childTnLst>
                                </p:cTn>
                              </p:par>
                            </p:childTnLst>
                          </p:cTn>
                        </p:par>
                        <p:par>
                          <p:cTn id="17" fill="hold">
                            <p:stCondLst>
                              <p:cond delay="1000"/>
                            </p:stCondLst>
                            <p:childTnLst>
                              <p:par>
                                <p:cTn id="18" presetID="9" presetClass="entr" fill="hold" nodeType="afterEffect">
                                  <p:stCondLst>
                                    <p:cond delay="0"/>
                                  </p:stCondLst>
                                  <p:childTnLst>
                                    <p:set>
                                      <p:cBhvr additive="repl">
                                        <p:cTn id="19" dur="1" fill="hold">
                                          <p:stCondLst>
                                            <p:cond delay="0"/>
                                          </p:stCondLst>
                                        </p:cTn>
                                        <p:tgtEl>
                                          <p:spTgt spid="10"/>
                                        </p:tgtEl>
                                        <p:attrNameLst>
                                          <p:attrName>style.visibility</p:attrName>
                                        </p:attrNameLst>
                                      </p:cBhvr>
                                      <p:to>
                                        <p:strVal val="visible"/>
                                      </p:to>
                                    </p:set>
                                    <p:animEffect transition="in" filter="dissolve">
                                      <p:cBhvr additive="repl">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6"/>
                                        </p:tgtEl>
                                        <p:attrNameLst>
                                          <p:attrName>style.visibility</p:attrName>
                                        </p:attrNameLst>
                                      </p:cBhvr>
                                      <p:to>
                                        <p:strVal val="visible"/>
                                      </p:to>
                                    </p:set>
                                    <p:animEffect transition="in" filter="wipe(left)">
                                      <p:cBhvr additive="repl">
                                        <p:cTn id="25" dur="1000"/>
                                        <p:tgtEl>
                                          <p:spTgt spid="6"/>
                                        </p:tgtEl>
                                      </p:cBhvr>
                                    </p:animEffect>
                                  </p:childTnLst>
                                </p:cTn>
                              </p:par>
                            </p:childTnLst>
                          </p:cTn>
                        </p:par>
                        <p:par>
                          <p:cTn id="26" fill="hold">
                            <p:stCondLst>
                              <p:cond delay="1000"/>
                            </p:stCondLst>
                            <p:childTnLst>
                              <p:par>
                                <p:cTn id="27" presetID="9" presetClass="entr" fill="hold" nodeType="afterEffect">
                                  <p:stCondLst>
                                    <p:cond delay="0"/>
                                  </p:stCondLst>
                                  <p:childTnLst>
                                    <p:set>
                                      <p:cBhvr additive="repl">
                                        <p:cTn id="28" dur="1" fill="hold">
                                          <p:stCondLst>
                                            <p:cond delay="0"/>
                                          </p:stCondLst>
                                        </p:cTn>
                                        <p:tgtEl>
                                          <p:spTgt spid="12"/>
                                        </p:tgtEl>
                                        <p:attrNameLst>
                                          <p:attrName>style.visibility</p:attrName>
                                        </p:attrNameLst>
                                      </p:cBhvr>
                                      <p:to>
                                        <p:strVal val="visible"/>
                                      </p:to>
                                    </p:set>
                                    <p:animEffect transition="in" filter="dissolve">
                                      <p:cBhvr additive="repl">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additive="repl">
                                        <p:cTn id="33" dur="1" fill="hold">
                                          <p:stCondLst>
                                            <p:cond delay="0"/>
                                          </p:stCondLst>
                                        </p:cTn>
                                        <p:tgtEl>
                                          <p:spTgt spid="7"/>
                                        </p:tgtEl>
                                        <p:attrNameLst>
                                          <p:attrName>style.visibility</p:attrName>
                                        </p:attrNameLst>
                                      </p:cBhvr>
                                      <p:to>
                                        <p:strVal val="visible"/>
                                      </p:to>
                                    </p:set>
                                    <p:animEffect transition="in" filter="wipe(left)">
                                      <p:cBhvr additive="repl">
                                        <p:cTn id="34" dur="1000"/>
                                        <p:tgtEl>
                                          <p:spTgt spid="7"/>
                                        </p:tgtEl>
                                      </p:cBhvr>
                                    </p:animEffect>
                                  </p:childTnLst>
                                </p:cTn>
                              </p:par>
                            </p:childTnLst>
                          </p:cTn>
                        </p:par>
                        <p:par>
                          <p:cTn id="35" fill="hold">
                            <p:stCondLst>
                              <p:cond delay="1000"/>
                            </p:stCondLst>
                            <p:childTnLst>
                              <p:par>
                                <p:cTn id="36" presetID="9" presetClass="entr" fill="hold" nodeType="afterEffect">
                                  <p:stCondLst>
                                    <p:cond delay="0"/>
                                  </p:stCondLst>
                                  <p:childTnLst>
                                    <p:set>
                                      <p:cBhvr additive="repl">
                                        <p:cTn id="37" dur="1" fill="hold">
                                          <p:stCondLst>
                                            <p:cond delay="0"/>
                                          </p:stCondLst>
                                        </p:cTn>
                                        <p:tgtEl>
                                          <p:spTgt spid="11"/>
                                        </p:tgtEl>
                                        <p:attrNameLst>
                                          <p:attrName>style.visibility</p:attrName>
                                        </p:attrNameLst>
                                      </p:cBhvr>
                                      <p:to>
                                        <p:strVal val="visible"/>
                                      </p:to>
                                    </p:set>
                                    <p:animEffect transition="in" filter="dissolve">
                                      <p:cBhvr additive="repl">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additive="repl">
                                        <p:cTn id="42" dur="1" fill="hold">
                                          <p:stCondLst>
                                            <p:cond delay="0"/>
                                          </p:stCondLst>
                                        </p:cTn>
                                        <p:tgtEl>
                                          <p:spTgt spid="8"/>
                                        </p:tgtEl>
                                        <p:attrNameLst>
                                          <p:attrName>style.visibility</p:attrName>
                                        </p:attrNameLst>
                                      </p:cBhvr>
                                      <p:to>
                                        <p:strVal val="visible"/>
                                      </p:to>
                                    </p:set>
                                    <p:animEffect transition="in" filter="wipe(left)">
                                      <p:cBhvr additive="repl">
                                        <p:cTn id="43" dur="1000"/>
                                        <p:tgtEl>
                                          <p:spTgt spid="8"/>
                                        </p:tgtEl>
                                      </p:cBhvr>
                                    </p:animEffect>
                                  </p:childTnLst>
                                </p:cTn>
                              </p:par>
                            </p:childTnLst>
                          </p:cTn>
                        </p:par>
                        <p:par>
                          <p:cTn id="44" fill="hold">
                            <p:stCondLst>
                              <p:cond delay="1000"/>
                            </p:stCondLst>
                            <p:childTnLst>
                              <p:par>
                                <p:cTn id="45" presetID="9" presetClass="entr" fill="hold" nodeType="afterEffect">
                                  <p:stCondLst>
                                    <p:cond delay="0"/>
                                  </p:stCondLst>
                                  <p:childTnLst>
                                    <p:set>
                                      <p:cBhvr additive="repl">
                                        <p:cTn id="46" dur="1" fill="hold">
                                          <p:stCondLst>
                                            <p:cond delay="0"/>
                                          </p:stCondLst>
                                        </p:cTn>
                                        <p:tgtEl>
                                          <p:spTgt spid="9"/>
                                        </p:tgtEl>
                                        <p:attrNameLst>
                                          <p:attrName>style.visibility</p:attrName>
                                        </p:attrNameLst>
                                      </p:cBhvr>
                                      <p:to>
                                        <p:strVal val="visible"/>
                                      </p:to>
                                    </p:set>
                                    <p:animEffect transition="in" filter="dissolve">
                                      <p:cBhvr additive="repl">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37A4E6-0884-427F-8F24-79EDB7502330}"/>
              </a:ext>
            </a:extLst>
          </p:cNvPr>
          <p:cNvSpPr/>
          <p:nvPr/>
        </p:nvSpPr>
        <p:spPr>
          <a:xfrm>
            <a:off x="1012371" y="0"/>
            <a:ext cx="11179629"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grpSp>
        <p:nvGrpSpPr>
          <p:cNvPr id="3" name="Group 1">
            <a:extLst>
              <a:ext uri="{FF2B5EF4-FFF2-40B4-BE49-F238E27FC236}">
                <a16:creationId xmlns:a16="http://schemas.microsoft.com/office/drawing/2014/main" id="{4BA1EF66-1586-49C9-A904-7054A713A1ED}"/>
              </a:ext>
            </a:extLst>
          </p:cNvPr>
          <p:cNvGrpSpPr>
            <a:grpSpLocks/>
          </p:cNvGrpSpPr>
          <p:nvPr/>
        </p:nvGrpSpPr>
        <p:grpSpPr bwMode="auto">
          <a:xfrm>
            <a:off x="2797458" y="283255"/>
            <a:ext cx="7915672" cy="6048276"/>
            <a:chOff x="33" y="-17"/>
            <a:chExt cx="5656" cy="4336"/>
          </a:xfrm>
        </p:grpSpPr>
        <p:sp>
          <p:nvSpPr>
            <p:cNvPr id="4" name="Line 2">
              <a:extLst>
                <a:ext uri="{FF2B5EF4-FFF2-40B4-BE49-F238E27FC236}">
                  <a16:creationId xmlns:a16="http://schemas.microsoft.com/office/drawing/2014/main" id="{B88F4F00-0D0F-4B56-8C66-F0EDD3B2F6A7}"/>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5" name="Line 3">
              <a:extLst>
                <a:ext uri="{FF2B5EF4-FFF2-40B4-BE49-F238E27FC236}">
                  <a16:creationId xmlns:a16="http://schemas.microsoft.com/office/drawing/2014/main" id="{0241B85F-2594-45B3-BC30-9E99AC7D56AE}"/>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6" name="Line 4">
              <a:extLst>
                <a:ext uri="{FF2B5EF4-FFF2-40B4-BE49-F238E27FC236}">
                  <a16:creationId xmlns:a16="http://schemas.microsoft.com/office/drawing/2014/main" id="{097FF2F8-4A2B-47BF-817A-C47C76413C48}"/>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7" name="Rectangle 6">
              <a:extLst>
                <a:ext uri="{FF2B5EF4-FFF2-40B4-BE49-F238E27FC236}">
                  <a16:creationId xmlns:a16="http://schemas.microsoft.com/office/drawing/2014/main" id="{502A69D9-A4E5-4A4F-B337-C9DED3D6093F}"/>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2D28BEA9-1CA5-40AF-9332-F8398A616D75}"/>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EF639E5F-5794-4E13-81E0-040AF6D77EFA}"/>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CAB1D5CF-5635-49C5-A33D-7E13EE41E040}"/>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C8BB80A0-DE0E-4173-B80E-E18BCE43D94E}"/>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D21D8E8A-54E4-4C11-968F-D0E256229970}"/>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CCDA30A3-142A-48A9-8816-5F11EC861F0A}"/>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B3328385-F1AE-4E94-9475-B52F64FAEA1F}"/>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41E48F2F-781C-4F24-B3F2-DCE58D47AA51}"/>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DD0BDAF4-C705-4E68-A20E-B9193BC30BDA}"/>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1F575243-8E8A-41FB-888D-8117DB935E51}"/>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C900BDCB-29B2-452D-B9F3-457F1E9E62EA}"/>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D18A8A27-DDFC-4D63-9836-86F35E96FFE6}"/>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4661C5DA-C829-4823-A42F-BF571940300B}"/>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1BAC5B64-5CA6-4130-A5B6-F8B56EAC9A76}"/>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B0850FAE-A0B8-4647-B6D7-B21CB2CB866E}"/>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90AC9750-DCAB-448F-BBFA-4D8BB5034E66}"/>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ECEE0634-83D9-4845-8C55-F03B74C75F83}"/>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44D53C1D-227E-4FD9-B7E4-BFD5011D71C8}"/>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49A5A7B8-1804-41DA-A1BB-C856BBC5EAE7}"/>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3F0AA307-2F33-4DAE-863D-84EFB29F4963}"/>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021E97EA-AD47-4272-A447-9B9B956E10C0}"/>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6087D2B2-E874-4DA8-832F-5F3FAD1216CC}"/>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CF11FCD4-400E-4146-B039-ED637A24B370}"/>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B65D17EF-3A80-4FE2-8CED-FB8D47E8B906}"/>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09040EB4-6AE9-41A6-813B-0FE03BA90F5E}"/>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9CB9A85B-DC9D-425A-AF05-9B2423B82B40}"/>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4" name="Rectangle 33">
              <a:extLst>
                <a:ext uri="{FF2B5EF4-FFF2-40B4-BE49-F238E27FC236}">
                  <a16:creationId xmlns:a16="http://schemas.microsoft.com/office/drawing/2014/main" id="{8A5A9F8E-6E28-40C2-A53C-A85CB42336F0}"/>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5" name="Line 33">
              <a:extLst>
                <a:ext uri="{FF2B5EF4-FFF2-40B4-BE49-F238E27FC236}">
                  <a16:creationId xmlns:a16="http://schemas.microsoft.com/office/drawing/2014/main" id="{EE6B8B9A-438B-4865-92CA-6E3DDB0A858F}"/>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4">
              <a:extLst>
                <a:ext uri="{FF2B5EF4-FFF2-40B4-BE49-F238E27FC236}">
                  <a16:creationId xmlns:a16="http://schemas.microsoft.com/office/drawing/2014/main" id="{8434C81D-ABA2-47F5-AA57-1B5D93D3AEE6}"/>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7" name="Line 35">
              <a:extLst>
                <a:ext uri="{FF2B5EF4-FFF2-40B4-BE49-F238E27FC236}">
                  <a16:creationId xmlns:a16="http://schemas.microsoft.com/office/drawing/2014/main" id="{6FC08F7D-6169-4056-8434-C64B04A268E9}"/>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6">
              <a:extLst>
                <a:ext uri="{FF2B5EF4-FFF2-40B4-BE49-F238E27FC236}">
                  <a16:creationId xmlns:a16="http://schemas.microsoft.com/office/drawing/2014/main" id="{E2CBE202-FBC0-4F8A-BC8A-0E20D2AE77D1}"/>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7">
              <a:extLst>
                <a:ext uri="{FF2B5EF4-FFF2-40B4-BE49-F238E27FC236}">
                  <a16:creationId xmlns:a16="http://schemas.microsoft.com/office/drawing/2014/main" id="{FDE38E13-6867-4D33-A2D3-721141ACD154}"/>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8">
              <a:extLst>
                <a:ext uri="{FF2B5EF4-FFF2-40B4-BE49-F238E27FC236}">
                  <a16:creationId xmlns:a16="http://schemas.microsoft.com/office/drawing/2014/main" id="{0A839FD9-7082-491B-98B3-F2D0A21FC4FD}"/>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39">
              <a:extLst>
                <a:ext uri="{FF2B5EF4-FFF2-40B4-BE49-F238E27FC236}">
                  <a16:creationId xmlns:a16="http://schemas.microsoft.com/office/drawing/2014/main" id="{A2CD5737-9A77-4D7A-8E46-33073241BCF8}"/>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0">
              <a:extLst>
                <a:ext uri="{FF2B5EF4-FFF2-40B4-BE49-F238E27FC236}">
                  <a16:creationId xmlns:a16="http://schemas.microsoft.com/office/drawing/2014/main" id="{2F041A32-75C3-485B-8A23-A52053A05C58}"/>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1">
              <a:extLst>
                <a:ext uri="{FF2B5EF4-FFF2-40B4-BE49-F238E27FC236}">
                  <a16:creationId xmlns:a16="http://schemas.microsoft.com/office/drawing/2014/main" id="{141F912B-E2A2-4ADD-BF74-49E9B60EAB75}"/>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4" name="Line 42">
              <a:extLst>
                <a:ext uri="{FF2B5EF4-FFF2-40B4-BE49-F238E27FC236}">
                  <a16:creationId xmlns:a16="http://schemas.microsoft.com/office/drawing/2014/main" id="{9AE71E55-DFD4-469E-BD09-AAFD703EBE7E}"/>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5" name="Line 43">
              <a:extLst>
                <a:ext uri="{FF2B5EF4-FFF2-40B4-BE49-F238E27FC236}">
                  <a16:creationId xmlns:a16="http://schemas.microsoft.com/office/drawing/2014/main" id="{4FF7AE99-44AB-462D-8EEF-4B61C228D522}"/>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6" name="Line 44">
              <a:extLst>
                <a:ext uri="{FF2B5EF4-FFF2-40B4-BE49-F238E27FC236}">
                  <a16:creationId xmlns:a16="http://schemas.microsoft.com/office/drawing/2014/main" id="{5C916769-C9A4-47D7-9890-4A6E1C9472DD}"/>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5">
              <a:extLst>
                <a:ext uri="{FF2B5EF4-FFF2-40B4-BE49-F238E27FC236}">
                  <a16:creationId xmlns:a16="http://schemas.microsoft.com/office/drawing/2014/main" id="{BF184871-C548-4038-A160-5BCDC1145D9E}"/>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6">
              <a:extLst>
                <a:ext uri="{FF2B5EF4-FFF2-40B4-BE49-F238E27FC236}">
                  <a16:creationId xmlns:a16="http://schemas.microsoft.com/office/drawing/2014/main" id="{FFF5BB40-D4C0-4B59-8C3D-B2E56352EAAE}"/>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7">
              <a:extLst>
                <a:ext uri="{FF2B5EF4-FFF2-40B4-BE49-F238E27FC236}">
                  <a16:creationId xmlns:a16="http://schemas.microsoft.com/office/drawing/2014/main" id="{A91CFECE-550B-467E-B080-4F24574FFBB2}"/>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8">
              <a:extLst>
                <a:ext uri="{FF2B5EF4-FFF2-40B4-BE49-F238E27FC236}">
                  <a16:creationId xmlns:a16="http://schemas.microsoft.com/office/drawing/2014/main" id="{E37DCF72-5D15-4FB8-9E57-C54DB87E6F9C}"/>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49">
              <a:extLst>
                <a:ext uri="{FF2B5EF4-FFF2-40B4-BE49-F238E27FC236}">
                  <a16:creationId xmlns:a16="http://schemas.microsoft.com/office/drawing/2014/main" id="{03244A88-DDE7-47C0-959A-467C03D88DB9}"/>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0">
              <a:extLst>
                <a:ext uri="{FF2B5EF4-FFF2-40B4-BE49-F238E27FC236}">
                  <a16:creationId xmlns:a16="http://schemas.microsoft.com/office/drawing/2014/main" id="{CC0EA3BA-4D41-4CB5-91E4-5D86CF7B7D77}"/>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1">
              <a:extLst>
                <a:ext uri="{FF2B5EF4-FFF2-40B4-BE49-F238E27FC236}">
                  <a16:creationId xmlns:a16="http://schemas.microsoft.com/office/drawing/2014/main" id="{39888DBE-8606-45F5-8A57-F46036F86480}"/>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2">
              <a:extLst>
                <a:ext uri="{FF2B5EF4-FFF2-40B4-BE49-F238E27FC236}">
                  <a16:creationId xmlns:a16="http://schemas.microsoft.com/office/drawing/2014/main" id="{392637F0-D572-400C-A5CA-F6DCE5FEC2EB}"/>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3">
              <a:extLst>
                <a:ext uri="{FF2B5EF4-FFF2-40B4-BE49-F238E27FC236}">
                  <a16:creationId xmlns:a16="http://schemas.microsoft.com/office/drawing/2014/main" id="{70113327-C727-4457-980C-65A697564454}"/>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6" name="Line 54">
              <a:extLst>
                <a:ext uri="{FF2B5EF4-FFF2-40B4-BE49-F238E27FC236}">
                  <a16:creationId xmlns:a16="http://schemas.microsoft.com/office/drawing/2014/main" id="{181DE509-D883-4A24-A876-EC73A3CFE016}"/>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7" name="Line 55">
              <a:extLst>
                <a:ext uri="{FF2B5EF4-FFF2-40B4-BE49-F238E27FC236}">
                  <a16:creationId xmlns:a16="http://schemas.microsoft.com/office/drawing/2014/main" id="{6A290675-EF6F-4189-82D2-55FAFF754093}"/>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8" name="Line 56">
              <a:extLst>
                <a:ext uri="{FF2B5EF4-FFF2-40B4-BE49-F238E27FC236}">
                  <a16:creationId xmlns:a16="http://schemas.microsoft.com/office/drawing/2014/main" id="{50656DF2-DCAF-4113-A1C4-35532A462081}"/>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9" name="Line 57">
              <a:extLst>
                <a:ext uri="{FF2B5EF4-FFF2-40B4-BE49-F238E27FC236}">
                  <a16:creationId xmlns:a16="http://schemas.microsoft.com/office/drawing/2014/main" id="{13F66DA4-BD36-4F71-AA19-53C0CC733C18}"/>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60" name="Line 58">
              <a:extLst>
                <a:ext uri="{FF2B5EF4-FFF2-40B4-BE49-F238E27FC236}">
                  <a16:creationId xmlns:a16="http://schemas.microsoft.com/office/drawing/2014/main" id="{5C279381-5483-4C64-BEF0-C55F89B3AC8E}"/>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1" name="Line 59">
              <a:extLst>
                <a:ext uri="{FF2B5EF4-FFF2-40B4-BE49-F238E27FC236}">
                  <a16:creationId xmlns:a16="http://schemas.microsoft.com/office/drawing/2014/main" id="{48B5E9B7-6227-45B6-A2F6-C258F8B12740}"/>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2" name="Line 60">
              <a:extLst>
                <a:ext uri="{FF2B5EF4-FFF2-40B4-BE49-F238E27FC236}">
                  <a16:creationId xmlns:a16="http://schemas.microsoft.com/office/drawing/2014/main" id="{36C69005-2145-405E-AD60-C323C71B1406}"/>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3" name="Line 61">
              <a:extLst>
                <a:ext uri="{FF2B5EF4-FFF2-40B4-BE49-F238E27FC236}">
                  <a16:creationId xmlns:a16="http://schemas.microsoft.com/office/drawing/2014/main" id="{D23B361F-5939-4CD1-9257-D49DCF884564}"/>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4" name="Line 62">
              <a:extLst>
                <a:ext uri="{FF2B5EF4-FFF2-40B4-BE49-F238E27FC236}">
                  <a16:creationId xmlns:a16="http://schemas.microsoft.com/office/drawing/2014/main" id="{9904B7D7-28BB-4153-A372-2113A9B03D77}"/>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5" name="Line 63">
              <a:extLst>
                <a:ext uri="{FF2B5EF4-FFF2-40B4-BE49-F238E27FC236}">
                  <a16:creationId xmlns:a16="http://schemas.microsoft.com/office/drawing/2014/main" id="{308AE4E8-9B85-444F-B5BE-5AC4B330D459}"/>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6" name="Line 64">
              <a:extLst>
                <a:ext uri="{FF2B5EF4-FFF2-40B4-BE49-F238E27FC236}">
                  <a16:creationId xmlns:a16="http://schemas.microsoft.com/office/drawing/2014/main" id="{5B28EDBE-19AF-45AE-9965-AEB527AEDEAC}"/>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7" name="Line 65">
              <a:extLst>
                <a:ext uri="{FF2B5EF4-FFF2-40B4-BE49-F238E27FC236}">
                  <a16:creationId xmlns:a16="http://schemas.microsoft.com/office/drawing/2014/main" id="{90C89F61-197B-4F5D-90F2-B1F4F6595EE5}"/>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8" name="Line 66">
              <a:extLst>
                <a:ext uri="{FF2B5EF4-FFF2-40B4-BE49-F238E27FC236}">
                  <a16:creationId xmlns:a16="http://schemas.microsoft.com/office/drawing/2014/main" id="{EA8EB8D6-21EE-44B9-A29D-048DC5A42C4E}"/>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9" name="Text Box 67">
              <a:extLst>
                <a:ext uri="{FF2B5EF4-FFF2-40B4-BE49-F238E27FC236}">
                  <a16:creationId xmlns:a16="http://schemas.microsoft.com/office/drawing/2014/main" id="{27193257-FD81-4818-B5F8-299721AEFCAC}"/>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70" name="Picture 68">
            <a:extLst>
              <a:ext uri="{FF2B5EF4-FFF2-40B4-BE49-F238E27FC236}">
                <a16:creationId xmlns:a16="http://schemas.microsoft.com/office/drawing/2014/main" id="{4C6D726A-7643-47AA-8163-385C99B49D92}"/>
              </a:ext>
            </a:extLst>
          </p:cNvPr>
          <p:cNvPicPr>
            <a:picLocks noChangeAspect="1" noChangeArrowheads="1"/>
          </p:cNvPicPr>
          <p:nvPr/>
        </p:nvPicPr>
        <p:blipFill>
          <a:blip r:embed="rId2" cstate="print"/>
          <a:srcRect t="13522"/>
          <a:stretch>
            <a:fillRect/>
          </a:stretch>
        </p:blipFill>
        <p:spPr bwMode="auto">
          <a:xfrm>
            <a:off x="4237618" y="3739242"/>
            <a:ext cx="612989" cy="572403"/>
          </a:xfrm>
          <a:prstGeom prst="rect">
            <a:avLst/>
          </a:prstGeom>
          <a:noFill/>
          <a:ln w="9525">
            <a:noFill/>
            <a:round/>
            <a:headEnd/>
            <a:tailEnd/>
          </a:ln>
          <a:effectLst/>
        </p:spPr>
      </p:pic>
      <p:pic>
        <p:nvPicPr>
          <p:cNvPr id="71" name="Picture 69">
            <a:extLst>
              <a:ext uri="{FF2B5EF4-FFF2-40B4-BE49-F238E27FC236}">
                <a16:creationId xmlns:a16="http://schemas.microsoft.com/office/drawing/2014/main" id="{4C37ECA3-5F08-4103-83C4-D2451D496395}"/>
              </a:ext>
            </a:extLst>
          </p:cNvPr>
          <p:cNvPicPr>
            <a:picLocks noChangeAspect="1" noChangeArrowheads="1"/>
          </p:cNvPicPr>
          <p:nvPr/>
        </p:nvPicPr>
        <p:blipFill>
          <a:blip r:embed="rId3" cstate="print"/>
          <a:srcRect t="18033" b="9787"/>
          <a:stretch>
            <a:fillRect/>
          </a:stretch>
        </p:blipFill>
        <p:spPr bwMode="auto">
          <a:xfrm>
            <a:off x="4237618" y="2299082"/>
            <a:ext cx="645177" cy="550010"/>
          </a:xfrm>
          <a:prstGeom prst="rect">
            <a:avLst/>
          </a:prstGeom>
          <a:noFill/>
          <a:ln w="9525">
            <a:noFill/>
            <a:round/>
            <a:headEnd/>
            <a:tailEnd/>
          </a:ln>
          <a:effectLst/>
        </p:spPr>
      </p:pic>
      <p:pic>
        <p:nvPicPr>
          <p:cNvPr id="72" name="Picture 70">
            <a:extLst>
              <a:ext uri="{FF2B5EF4-FFF2-40B4-BE49-F238E27FC236}">
                <a16:creationId xmlns:a16="http://schemas.microsoft.com/office/drawing/2014/main" id="{F6C44057-B18B-4A86-84F7-7252E3A707CA}"/>
              </a:ext>
            </a:extLst>
          </p:cNvPr>
          <p:cNvPicPr>
            <a:picLocks noChangeAspect="1" noChangeArrowheads="1"/>
          </p:cNvPicPr>
          <p:nvPr/>
        </p:nvPicPr>
        <p:blipFill>
          <a:blip r:embed="rId4" cstate="print"/>
          <a:srcRect/>
          <a:stretch>
            <a:fillRect/>
          </a:stretch>
        </p:blipFill>
        <p:spPr bwMode="auto">
          <a:xfrm>
            <a:off x="3157498" y="3739242"/>
            <a:ext cx="635381" cy="633982"/>
          </a:xfrm>
          <a:prstGeom prst="rect">
            <a:avLst/>
          </a:prstGeom>
          <a:noFill/>
          <a:ln w="9525">
            <a:noFill/>
            <a:round/>
            <a:headEnd/>
            <a:tailEnd/>
          </a:ln>
          <a:effectLst/>
        </p:spPr>
      </p:pic>
      <p:pic>
        <p:nvPicPr>
          <p:cNvPr id="73" name="Picture 71">
            <a:extLst>
              <a:ext uri="{FF2B5EF4-FFF2-40B4-BE49-F238E27FC236}">
                <a16:creationId xmlns:a16="http://schemas.microsoft.com/office/drawing/2014/main" id="{258E2821-A984-4777-8804-4751B4206EB1}"/>
              </a:ext>
            </a:extLst>
          </p:cNvPr>
          <p:cNvPicPr>
            <a:picLocks noChangeAspect="1" noChangeArrowheads="1"/>
          </p:cNvPicPr>
          <p:nvPr/>
        </p:nvPicPr>
        <p:blipFill>
          <a:blip r:embed="rId5" cstate="print"/>
          <a:srcRect l="1903" t="9123" r="2332" b="4955"/>
          <a:stretch>
            <a:fillRect/>
          </a:stretch>
        </p:blipFill>
        <p:spPr bwMode="auto">
          <a:xfrm>
            <a:off x="3661554" y="930930"/>
            <a:ext cx="639580" cy="587797"/>
          </a:xfrm>
          <a:prstGeom prst="rect">
            <a:avLst/>
          </a:prstGeom>
          <a:noFill/>
          <a:ln w="9525">
            <a:noFill/>
            <a:round/>
            <a:headEnd/>
            <a:tailEnd/>
          </a:ln>
          <a:effectLst/>
        </p:spPr>
      </p:pic>
      <p:pic>
        <p:nvPicPr>
          <p:cNvPr id="74" name="Picture 72">
            <a:extLst>
              <a:ext uri="{FF2B5EF4-FFF2-40B4-BE49-F238E27FC236}">
                <a16:creationId xmlns:a16="http://schemas.microsoft.com/office/drawing/2014/main" id="{5F7B75B4-2633-49DC-B20A-054BEF6ED6FC}"/>
              </a:ext>
            </a:extLst>
          </p:cNvPr>
          <p:cNvPicPr>
            <a:picLocks noChangeAspect="1" noChangeArrowheads="1"/>
          </p:cNvPicPr>
          <p:nvPr/>
        </p:nvPicPr>
        <p:blipFill>
          <a:blip r:embed="rId6" cstate="print"/>
          <a:srcRect l="5383" t="25197"/>
          <a:stretch>
            <a:fillRect/>
          </a:stretch>
        </p:blipFill>
        <p:spPr bwMode="auto">
          <a:xfrm>
            <a:off x="3164591" y="2299082"/>
            <a:ext cx="640979" cy="538815"/>
          </a:xfrm>
          <a:prstGeom prst="rect">
            <a:avLst/>
          </a:prstGeom>
          <a:noFill/>
          <a:ln w="9525">
            <a:noFill/>
            <a:round/>
            <a:headEnd/>
            <a:tailEnd/>
          </a:ln>
          <a:effectLst/>
        </p:spPr>
      </p:pic>
    </p:spTree>
    <p:extLst>
      <p:ext uri="{BB962C8B-B14F-4D97-AF65-F5344CB8AC3E}">
        <p14:creationId xmlns:p14="http://schemas.microsoft.com/office/powerpoint/2010/main" val="404348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4"/>
                                        </p:tgtEl>
                                        <p:attrNameLst>
                                          <p:attrName>style.visibility</p:attrName>
                                        </p:attrNameLst>
                                      </p:cBhvr>
                                      <p:to>
                                        <p:strVal val="visible"/>
                                      </p:to>
                                    </p:set>
                                    <p:anim calcmode="lin" valueType="num">
                                      <p:cBhvr additive="repl">
                                        <p:cTn id="7" dur="2000" fill="hold"/>
                                        <p:tgtEl>
                                          <p:spTgt spid="74"/>
                                        </p:tgtEl>
                                        <p:attrNameLst>
                                          <p:attrName>ppt_w</p:attrName>
                                        </p:attrNameLst>
                                      </p:cBhvr>
                                      <p:tavLst>
                                        <p:tav tm="100000">
                                          <p:val>
                                            <p:fltVal val="0"/>
                                          </p:val>
                                        </p:tav>
                                        <p:tav>
                                          <p:val>
                                            <p:strVal val="#ppt_w"/>
                                          </p:val>
                                        </p:tav>
                                      </p:tavLst>
                                    </p:anim>
                                    <p:anim calcmode="lin" valueType="num">
                                      <p:cBhvr additive="repl">
                                        <p:cTn id="8" dur="2000" fill="hold"/>
                                        <p:tgtEl>
                                          <p:spTgt spid="74"/>
                                        </p:tgtEl>
                                        <p:attrNameLst>
                                          <p:attrName>ppt_h</p:attrName>
                                        </p:attrNameLst>
                                      </p:cBhvr>
                                      <p:tavLst>
                                        <p:tav tm="100000">
                                          <p:val>
                                            <p:fltVal val="0"/>
                                          </p:val>
                                        </p:tav>
                                        <p:tav>
                                          <p:val>
                                            <p:strVal val="#ppt_h"/>
                                          </p:val>
                                        </p:tav>
                                      </p:tavLst>
                                    </p:anim>
                                    <p:anim calcmode="lin" valueType="num">
                                      <p:cBhvr additive="repl">
                                        <p:cTn id="9" dur="2000" fill="hold"/>
                                        <p:tgtEl>
                                          <p:spTgt spid="74"/>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fill="hold" nodeType="afterEffect">
                                  <p:stCondLst>
                                    <p:cond delay="0"/>
                                  </p:stCondLst>
                                  <p:childTnLst>
                                    <p:set>
                                      <p:cBhvr additive="repl">
                                        <p:cTn id="13" dur="1" fill="hold">
                                          <p:stCondLst>
                                            <p:cond delay="0"/>
                                          </p:stCondLst>
                                        </p:cTn>
                                        <p:tgtEl>
                                          <p:spTgt spid="71"/>
                                        </p:tgtEl>
                                        <p:attrNameLst>
                                          <p:attrName>style.visibility</p:attrName>
                                        </p:attrNameLst>
                                      </p:cBhvr>
                                      <p:to>
                                        <p:strVal val="visible"/>
                                      </p:to>
                                    </p:set>
                                    <p:anim calcmode="lin" valueType="num">
                                      <p:cBhvr additive="repl">
                                        <p:cTn id="14" dur="2000" fill="hold"/>
                                        <p:tgtEl>
                                          <p:spTgt spid="71"/>
                                        </p:tgtEl>
                                        <p:attrNameLst>
                                          <p:attrName>ppt_w</p:attrName>
                                        </p:attrNameLst>
                                      </p:cBhvr>
                                      <p:tavLst>
                                        <p:tav tm="100000">
                                          <p:val>
                                            <p:fltVal val="0"/>
                                          </p:val>
                                        </p:tav>
                                        <p:tav>
                                          <p:val>
                                            <p:strVal val="#ppt_w"/>
                                          </p:val>
                                        </p:tav>
                                      </p:tavLst>
                                    </p:anim>
                                    <p:anim calcmode="lin" valueType="num">
                                      <p:cBhvr additive="repl">
                                        <p:cTn id="15" dur="2000" fill="hold"/>
                                        <p:tgtEl>
                                          <p:spTgt spid="71"/>
                                        </p:tgtEl>
                                        <p:attrNameLst>
                                          <p:attrName>ppt_h</p:attrName>
                                        </p:attrNameLst>
                                      </p:cBhvr>
                                      <p:tavLst>
                                        <p:tav tm="100000">
                                          <p:val>
                                            <p:fltVal val="0"/>
                                          </p:val>
                                        </p:tav>
                                        <p:tav>
                                          <p:val>
                                            <p:strVal val="#ppt_h"/>
                                          </p:val>
                                        </p:tav>
                                      </p:tavLst>
                                    </p:anim>
                                    <p:anim calcmode="lin" valueType="num">
                                      <p:cBhvr additive="repl">
                                        <p:cTn id="16" dur="2000" fill="hold"/>
                                        <p:tgtEl>
                                          <p:spTgt spid="71"/>
                                        </p:tgtEl>
                                        <p:attrNameLst>
                                          <p:attrName>ppt_x</p:attrName>
                                        </p:attrNameLst>
                                      </p:cBhvr>
                                      <p:tavLst>
                                        <p:tav tm="0" fmla="#ppt_x+(cos(-2*pi*(1-$))*-#ppt_x-sin(-2*pi*(1-$))*(1-#ppt_y))*(1-$)">
                                          <p:val>
                                            <p:fltVal val="0"/>
                                          </p:val>
                                        </p:tav>
                                        <p:tav tm="100000">
                                          <p:val>
                                            <p:fltVal val="1"/>
                                          </p:val>
                                        </p:tav>
                                      </p:tavLst>
                                    </p:anim>
                                    <p:anim calcmode="lin" valueType="num">
                                      <p:cBhvr additive="repl">
                                        <p:cTn id="17" dur="2000" fill="hold"/>
                                        <p:tgtEl>
                                          <p:spTgt spid="71"/>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fill="hold" nodeType="afterEffect">
                                  <p:stCondLst>
                                    <p:cond delay="0"/>
                                  </p:stCondLst>
                                  <p:childTnLst>
                                    <p:set>
                                      <p:cBhvr additive="repl">
                                        <p:cTn id="20" dur="1" fill="hold">
                                          <p:stCondLst>
                                            <p:cond delay="0"/>
                                          </p:stCondLst>
                                        </p:cTn>
                                        <p:tgtEl>
                                          <p:spTgt spid="72"/>
                                        </p:tgtEl>
                                        <p:attrNameLst>
                                          <p:attrName>style.visibility</p:attrName>
                                        </p:attrNameLst>
                                      </p:cBhvr>
                                      <p:to>
                                        <p:strVal val="visible"/>
                                      </p:to>
                                    </p:set>
                                    <p:anim calcmode="lin" valueType="num">
                                      <p:cBhvr additive="repl">
                                        <p:cTn id="21" dur="2000" fill="hold"/>
                                        <p:tgtEl>
                                          <p:spTgt spid="72"/>
                                        </p:tgtEl>
                                        <p:attrNameLst>
                                          <p:attrName>ppt_w</p:attrName>
                                        </p:attrNameLst>
                                      </p:cBhvr>
                                      <p:tavLst>
                                        <p:tav tm="100000">
                                          <p:val>
                                            <p:fltVal val="0"/>
                                          </p:val>
                                        </p:tav>
                                        <p:tav>
                                          <p:val>
                                            <p:strVal val="#ppt_w"/>
                                          </p:val>
                                        </p:tav>
                                      </p:tavLst>
                                    </p:anim>
                                    <p:anim calcmode="lin" valueType="num">
                                      <p:cBhvr additive="repl">
                                        <p:cTn id="22" dur="2000" fill="hold"/>
                                        <p:tgtEl>
                                          <p:spTgt spid="72"/>
                                        </p:tgtEl>
                                        <p:attrNameLst>
                                          <p:attrName>ppt_h</p:attrName>
                                        </p:attrNameLst>
                                      </p:cBhvr>
                                      <p:tavLst>
                                        <p:tav tm="100000">
                                          <p:val>
                                            <p:fltVal val="0"/>
                                          </p:val>
                                        </p:tav>
                                        <p:tav>
                                          <p:val>
                                            <p:strVal val="#ppt_h"/>
                                          </p:val>
                                        </p:tav>
                                      </p:tavLst>
                                    </p:anim>
                                    <p:anim calcmode="lin" valueType="num">
                                      <p:cBhvr additive="repl">
                                        <p:cTn id="23" dur="2000" fill="hold"/>
                                        <p:tgtEl>
                                          <p:spTgt spid="72"/>
                                        </p:tgtEl>
                                        <p:attrNameLst>
                                          <p:attrName>ppt_x</p:attrName>
                                        </p:attrNameLst>
                                      </p:cBhvr>
                                      <p:tavLst>
                                        <p:tav tm="0" fmla="#ppt_x+(cos(-2*pi*(1-$))*-#ppt_x-sin(-2*pi*(1-$))*(1-#ppt_y))*(1-$)">
                                          <p:val>
                                            <p:fltVal val="0"/>
                                          </p:val>
                                        </p:tav>
                                        <p:tav tm="100000">
                                          <p:val>
                                            <p:fltVal val="1"/>
                                          </p:val>
                                        </p:tav>
                                      </p:tavLst>
                                    </p:anim>
                                    <p:anim calcmode="lin" valueType="num">
                                      <p:cBhvr additive="repl">
                                        <p:cTn id="24" dur="2000" fill="hold"/>
                                        <p:tgtEl>
                                          <p:spTgt spid="7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6000"/>
                            </p:stCondLst>
                            <p:childTnLst>
                              <p:par>
                                <p:cTn id="26" presetID="15" presetClass="entr" fill="hold" nodeType="afterEffect">
                                  <p:stCondLst>
                                    <p:cond delay="0"/>
                                  </p:stCondLst>
                                  <p:childTnLst>
                                    <p:set>
                                      <p:cBhvr additive="repl">
                                        <p:cTn id="27" dur="1" fill="hold">
                                          <p:stCondLst>
                                            <p:cond delay="0"/>
                                          </p:stCondLst>
                                        </p:cTn>
                                        <p:tgtEl>
                                          <p:spTgt spid="70"/>
                                        </p:tgtEl>
                                        <p:attrNameLst>
                                          <p:attrName>style.visibility</p:attrName>
                                        </p:attrNameLst>
                                      </p:cBhvr>
                                      <p:to>
                                        <p:strVal val="visible"/>
                                      </p:to>
                                    </p:set>
                                    <p:anim calcmode="lin" valueType="num">
                                      <p:cBhvr additive="repl">
                                        <p:cTn id="28" dur="2000" fill="hold"/>
                                        <p:tgtEl>
                                          <p:spTgt spid="70"/>
                                        </p:tgtEl>
                                        <p:attrNameLst>
                                          <p:attrName>ppt_w</p:attrName>
                                        </p:attrNameLst>
                                      </p:cBhvr>
                                      <p:tavLst>
                                        <p:tav tm="100000">
                                          <p:val>
                                            <p:fltVal val="0"/>
                                          </p:val>
                                        </p:tav>
                                        <p:tav>
                                          <p:val>
                                            <p:strVal val="#ppt_w"/>
                                          </p:val>
                                        </p:tav>
                                      </p:tavLst>
                                    </p:anim>
                                    <p:anim calcmode="lin" valueType="num">
                                      <p:cBhvr additive="repl">
                                        <p:cTn id="29" dur="2000" fill="hold"/>
                                        <p:tgtEl>
                                          <p:spTgt spid="70"/>
                                        </p:tgtEl>
                                        <p:attrNameLst>
                                          <p:attrName>ppt_h</p:attrName>
                                        </p:attrNameLst>
                                      </p:cBhvr>
                                      <p:tavLst>
                                        <p:tav tm="100000">
                                          <p:val>
                                            <p:fltVal val="0"/>
                                          </p:val>
                                        </p:tav>
                                        <p:tav>
                                          <p:val>
                                            <p:strVal val="#ppt_h"/>
                                          </p:val>
                                        </p:tav>
                                      </p:tavLst>
                                    </p:anim>
                                    <p:anim calcmode="lin" valueType="num">
                                      <p:cBhvr additive="repl">
                                        <p:cTn id="30" dur="2000" fill="hold"/>
                                        <p:tgtEl>
                                          <p:spTgt spid="70"/>
                                        </p:tgtEl>
                                        <p:attrNameLst>
                                          <p:attrName>ppt_x</p:attrName>
                                        </p:attrNameLst>
                                      </p:cBhvr>
                                      <p:tavLst>
                                        <p:tav tm="0" fmla="#ppt_x+(cos(-2*pi*(1-$))*-#ppt_x-sin(-2*pi*(1-$))*(1-#ppt_y))*(1-$)">
                                          <p:val>
                                            <p:fltVal val="0"/>
                                          </p:val>
                                        </p:tav>
                                        <p:tav tm="100000">
                                          <p:val>
                                            <p:fltVal val="1"/>
                                          </p:val>
                                        </p:tav>
                                      </p:tavLst>
                                    </p:anim>
                                    <p:anim calcmode="lin" valueType="num">
                                      <p:cBhvr additive="repl">
                                        <p:cTn id="31" dur="2000" fill="hold"/>
                                        <p:tgtEl>
                                          <p:spTgt spid="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4EF7F64-CA08-434D-B394-C95A74D7C937}"/>
              </a:ext>
            </a:extLst>
          </p:cNvPr>
          <p:cNvSpPr txBox="1"/>
          <p:nvPr/>
        </p:nvSpPr>
        <p:spPr>
          <a:xfrm>
            <a:off x="0" y="94980"/>
            <a:ext cx="2601157" cy="830997"/>
          </a:xfrm>
          <a:prstGeom prst="rect">
            <a:avLst/>
          </a:prstGeom>
          <a:noFill/>
        </p:spPr>
        <p:txBody>
          <a:bodyPr wrap="square">
            <a:spAutoFit/>
          </a:bodyPr>
          <a:lstStyle/>
          <a:p>
            <a:pPr lvl="1"/>
            <a:r>
              <a:rPr lang="fr-FR" sz="2400" i="1" dirty="0">
                <a:latin typeface="Bookman Old Style" panose="02050604050505020204" pitchFamily="18" charset="0"/>
              </a:rPr>
              <a:t>Objectifs de la formation</a:t>
            </a:r>
          </a:p>
        </p:txBody>
      </p:sp>
      <p:sp>
        <p:nvSpPr>
          <p:cNvPr id="10" name="Espace réservé du contenu 2">
            <a:extLst>
              <a:ext uri="{FF2B5EF4-FFF2-40B4-BE49-F238E27FC236}">
                <a16:creationId xmlns:a16="http://schemas.microsoft.com/office/drawing/2014/main" id="{3E003175-DCB1-40B9-95A9-FC54AD71856D}"/>
              </a:ext>
            </a:extLst>
          </p:cNvPr>
          <p:cNvSpPr txBox="1">
            <a:spLocks/>
          </p:cNvSpPr>
          <p:nvPr/>
        </p:nvSpPr>
        <p:spPr>
          <a:xfrm>
            <a:off x="1540276" y="1049784"/>
            <a:ext cx="9654466" cy="5191218"/>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A l’issue de sa formation, le SST doit être capable: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 </a:t>
            </a:r>
            <a:r>
              <a:rPr kumimoji="0" lang="fr-FR" sz="2800" b="1" i="0" u="none" strike="noStrike" kern="1200" cap="none" spc="0" normalizeH="0" baseline="0" noProof="0" dirty="0">
                <a:ln>
                  <a:noFill/>
                </a:ln>
                <a:effectLst/>
                <a:uLnTx/>
                <a:uFillTx/>
                <a:latin typeface="Bookman Old Style" panose="02050604050505020204" pitchFamily="18" charset="0"/>
                <a:cs typeface="Arial" pitchFamily="34" charset="0"/>
              </a:rPr>
              <a:t>d’intervenir efficacement</a:t>
            </a: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 face à une situation d’accident du travail</a:t>
            </a:r>
            <a:r>
              <a:rPr kumimoji="0" lang="fr-FR" sz="2800" b="1" i="0" u="none" strike="noStrike" kern="1200" cap="none" spc="0" normalizeH="0" baseline="0" noProof="0" dirty="0">
                <a:ln>
                  <a:noFill/>
                </a:ln>
                <a:effectLst/>
                <a:uLnTx/>
                <a:uFillTx/>
                <a:latin typeface="Bookman Old Style" panose="02050604050505020204" pitchFamily="18" charset="0"/>
                <a:cs typeface="Arial" pitchFamily="34" charset="0"/>
              </a:rPr>
              <a:t>, en portant secours </a:t>
            </a: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à la ou les victimes(s).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 </a:t>
            </a:r>
            <a:r>
              <a:rPr kumimoji="0" lang="fr-FR" sz="2800" b="1" i="0" u="none" strike="noStrike" kern="1200" cap="none" spc="0" normalizeH="0" baseline="0" noProof="0" dirty="0">
                <a:ln>
                  <a:noFill/>
                </a:ln>
                <a:effectLst/>
                <a:uLnTx/>
                <a:uFillTx/>
                <a:latin typeface="Bookman Old Style" panose="02050604050505020204" pitchFamily="18" charset="0"/>
                <a:cs typeface="Arial" pitchFamily="34" charset="0"/>
              </a:rPr>
              <a:t>d’intervenir</a:t>
            </a: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 en toute sécurité </a:t>
            </a:r>
            <a:r>
              <a:rPr kumimoji="0" lang="fr-FR" sz="2800" b="1" i="0" u="none" strike="noStrike" kern="1200" cap="none" spc="0" normalizeH="0" baseline="0" noProof="0" dirty="0">
                <a:ln>
                  <a:noFill/>
                </a:ln>
                <a:effectLst/>
                <a:uLnTx/>
                <a:uFillTx/>
                <a:latin typeface="Bookman Old Style" panose="02050604050505020204" pitchFamily="18" charset="0"/>
                <a:cs typeface="Arial" pitchFamily="34" charset="0"/>
              </a:rPr>
              <a:t>sur une situation dangereuse sur son lieu de travail en mettant en pratique ses connaissances en matière de prévention des risques professionnels. </a:t>
            </a:r>
            <a:endPar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800" b="0" i="0" u="none" strike="noStrike" kern="1200" cap="none" spc="0" normalizeH="0" baseline="0" noProof="0" dirty="0">
                <a:ln>
                  <a:noFill/>
                </a:ln>
                <a:effectLst/>
                <a:uLnTx/>
                <a:uFillTx/>
                <a:latin typeface="Bookman Old Style" panose="02050604050505020204" pitchFamily="18" charset="0"/>
                <a:cs typeface="Arial" pitchFamily="34" charset="0"/>
              </a:rPr>
              <a:t>Ceci  dans le respect de l’organisation et des procédures spécifiques de l’entreprise.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800" b="0" i="0" u="none" strike="noStrike" kern="1200" cap="none" spc="0" normalizeH="0" baseline="0" noProof="0" dirty="0">
              <a:ln>
                <a:noFill/>
              </a:ln>
              <a:effectLst/>
              <a:uLnTx/>
              <a:uFillTx/>
              <a:latin typeface="Bookman Old Style" panose="02050604050505020204" pitchFamily="18" charset="0"/>
            </a:endParaRPr>
          </a:p>
        </p:txBody>
      </p:sp>
    </p:spTree>
    <p:extLst>
      <p:ext uri="{BB962C8B-B14F-4D97-AF65-F5344CB8AC3E}">
        <p14:creationId xmlns:p14="http://schemas.microsoft.com/office/powerpoint/2010/main" val="37490438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B8AB7C-2C3D-4D98-A0EF-119B83E34EFE}"/>
              </a:ext>
            </a:extLst>
          </p:cNvPr>
          <p:cNvSpPr txBox="1"/>
          <p:nvPr/>
        </p:nvSpPr>
        <p:spPr>
          <a:xfrm>
            <a:off x="1616528" y="489857"/>
            <a:ext cx="8670471" cy="2554545"/>
          </a:xfrm>
          <a:prstGeom prst="rect">
            <a:avLst/>
          </a:prstGeom>
          <a:noFill/>
        </p:spPr>
        <p:txBody>
          <a:bodyPr wrap="square" rtlCol="0">
            <a:spAutoFit/>
          </a:bodyPr>
          <a:lstStyle/>
          <a:p>
            <a:r>
              <a:rPr lang="fr-FR" sz="3200" dirty="0"/>
              <a:t>Une fois l’analyse terminée, s’il reste des dangers persistants, il faut passer à l’</a:t>
            </a:r>
            <a:r>
              <a:rPr lang="fr-FR" sz="3200" b="1" dirty="0"/>
              <a:t>action</a:t>
            </a:r>
            <a:r>
              <a:rPr lang="fr-FR" sz="3200" dirty="0"/>
              <a:t>.</a:t>
            </a:r>
          </a:p>
          <a:p>
            <a:endParaRPr lang="fr-FR" sz="3200" dirty="0"/>
          </a:p>
          <a:p>
            <a:r>
              <a:rPr lang="fr-FR" sz="3200" dirty="0"/>
              <a:t>Quel est le meilleur moyen de protection?</a:t>
            </a:r>
          </a:p>
        </p:txBody>
      </p:sp>
      <p:pic>
        <p:nvPicPr>
          <p:cNvPr id="3" name="Picture 47" descr="C:\Documents and Settings\iufm\Mes documents\Paul\pictos-SST\disjoncteur.png">
            <a:extLst>
              <a:ext uri="{FF2B5EF4-FFF2-40B4-BE49-F238E27FC236}">
                <a16:creationId xmlns:a16="http://schemas.microsoft.com/office/drawing/2014/main" id="{E00E28CC-5CED-4E13-8ADE-FB61180835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1756" y="4435690"/>
            <a:ext cx="2110030" cy="1998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853138F1-7B38-4B64-9F50-658BB789160C}"/>
              </a:ext>
            </a:extLst>
          </p:cNvPr>
          <p:cNvSpPr>
            <a:spLocks noChangeArrowheads="1"/>
          </p:cNvSpPr>
          <p:nvPr/>
        </p:nvSpPr>
        <p:spPr bwMode="auto">
          <a:xfrm>
            <a:off x="2155371" y="3686345"/>
            <a:ext cx="6253843" cy="1498690"/>
          </a:xfrm>
          <a:prstGeom prst="rect">
            <a:avLst/>
          </a:prstGeom>
          <a:noFill/>
          <a:ln w="9525">
            <a:noFill/>
            <a:miter lim="800000"/>
            <a:headEnd/>
            <a:tailEnd/>
          </a:ln>
          <a:effectLst/>
        </p:spPr>
        <p:txBody>
          <a:bodyPr/>
          <a:lstStyle/>
          <a:p>
            <a:pPr>
              <a:lnSpc>
                <a:spcPct val="80000"/>
              </a:lnSpc>
              <a:spcBef>
                <a:spcPct val="20000"/>
              </a:spcBef>
              <a:buClr>
                <a:schemeClr val="hlink"/>
              </a:buClr>
              <a:buSzPct val="80000"/>
              <a:buFont typeface="Wingdings" charset="0"/>
              <a:buNone/>
            </a:pPr>
            <a:r>
              <a:rPr lang="fr-FR" sz="3600" b="1" dirty="0">
                <a:solidFill>
                  <a:schemeClr val="accent3">
                    <a:lumMod val="40000"/>
                    <a:lumOff val="60000"/>
                  </a:schemeClr>
                </a:solidFill>
                <a:effectLst>
                  <a:outerShdw blurRad="38100" dist="38100" dir="2700000" algn="tl">
                    <a:srgbClr val="000000"/>
                  </a:outerShdw>
                </a:effectLst>
              </a:rPr>
              <a:t>SUPPRESSION DU DANGER</a:t>
            </a:r>
          </a:p>
          <a:p>
            <a:pPr>
              <a:lnSpc>
                <a:spcPct val="80000"/>
              </a:lnSpc>
              <a:spcBef>
                <a:spcPct val="20000"/>
              </a:spcBef>
              <a:buClr>
                <a:schemeClr val="hlink"/>
              </a:buClr>
              <a:buSzPct val="80000"/>
              <a:buFont typeface="Wingdings" charset="0"/>
              <a:buNone/>
            </a:pPr>
            <a:endParaRPr lang="fr-FR" sz="1600" b="1" dirty="0">
              <a:solidFill>
                <a:schemeClr val="accent3">
                  <a:lumMod val="40000"/>
                  <a:lumOff val="60000"/>
                </a:schemeClr>
              </a:solidFill>
              <a:effectLst>
                <a:outerShdw blurRad="38100" dist="38100" dir="2700000" algn="tl">
                  <a:srgbClr val="000000"/>
                </a:outerShdw>
              </a:effectLst>
            </a:endParaRPr>
          </a:p>
          <a:p>
            <a:pPr>
              <a:lnSpc>
                <a:spcPct val="80000"/>
              </a:lnSpc>
              <a:spcBef>
                <a:spcPct val="20000"/>
              </a:spcBef>
              <a:buClr>
                <a:schemeClr val="hlink"/>
              </a:buClr>
              <a:buSzPct val="80000"/>
            </a:pPr>
            <a:r>
              <a:rPr lang="fr-FR" sz="3600" dirty="0">
                <a:solidFill>
                  <a:schemeClr val="accent3">
                    <a:lumMod val="40000"/>
                    <a:lumOff val="60000"/>
                  </a:schemeClr>
                </a:solidFill>
                <a:effectLst>
                  <a:outerShdw blurRad="38100" dist="38100" dir="2700000" algn="tl">
                    <a:srgbClr val="000000"/>
                  </a:outerShdw>
                </a:effectLst>
                <a:sym typeface="Wingdings" charset="0"/>
              </a:rPr>
              <a:t>Action immédiate, totale et permanente</a:t>
            </a:r>
            <a:endParaRPr lang="fr-FR" sz="3600" dirty="0">
              <a:solidFill>
                <a:schemeClr val="accent3">
                  <a:lumMod val="40000"/>
                  <a:lumOff val="60000"/>
                </a:schemeClr>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40241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602FAF2-B3BD-49CE-BB8C-E4448C8D4E5E}"/>
              </a:ext>
            </a:extLst>
          </p:cNvPr>
          <p:cNvSpPr txBox="1"/>
          <p:nvPr/>
        </p:nvSpPr>
        <p:spPr>
          <a:xfrm>
            <a:off x="1616528" y="489857"/>
            <a:ext cx="8670471" cy="1569660"/>
          </a:xfrm>
          <a:prstGeom prst="rect">
            <a:avLst/>
          </a:prstGeom>
          <a:noFill/>
        </p:spPr>
        <p:txBody>
          <a:bodyPr wrap="square" rtlCol="0">
            <a:spAutoFit/>
          </a:bodyPr>
          <a:lstStyle/>
          <a:p>
            <a:r>
              <a:rPr lang="fr-FR" sz="3200" dirty="0"/>
              <a:t>S’il est impossible de supprimer le danger!</a:t>
            </a:r>
          </a:p>
          <a:p>
            <a:endParaRPr lang="fr-FR" sz="3200" dirty="0"/>
          </a:p>
          <a:p>
            <a:r>
              <a:rPr lang="fr-FR" sz="3200" dirty="0"/>
              <a:t>Que doit-on faire?</a:t>
            </a:r>
          </a:p>
        </p:txBody>
      </p:sp>
      <p:pic>
        <p:nvPicPr>
          <p:cNvPr id="4" name="Picture 42" descr="C:\Documents and Settings\iufm\Mes documents\Paul\pictos-SST\borne.png">
            <a:extLst>
              <a:ext uri="{FF2B5EF4-FFF2-40B4-BE49-F238E27FC236}">
                <a16:creationId xmlns:a16="http://schemas.microsoft.com/office/drawing/2014/main" id="{B2FF6CA1-37F7-4127-91FD-0594E80884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492" y="1950968"/>
            <a:ext cx="2159014" cy="2045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480FBC69-42DE-466F-B0A3-CC76F681A72D}"/>
              </a:ext>
            </a:extLst>
          </p:cNvPr>
          <p:cNvSpPr/>
          <p:nvPr/>
        </p:nvSpPr>
        <p:spPr>
          <a:xfrm>
            <a:off x="2471460" y="2826835"/>
            <a:ext cx="6521940" cy="1446550"/>
          </a:xfrm>
          <a:prstGeom prst="rect">
            <a:avLst/>
          </a:prstGeom>
        </p:spPr>
        <p:txBody>
          <a:bodyPr wrap="square">
            <a:spAutoFit/>
          </a:bodyPr>
          <a:lstStyle/>
          <a:p>
            <a:pPr>
              <a:lnSpc>
                <a:spcPct val="80000"/>
              </a:lnSpc>
              <a:spcBef>
                <a:spcPct val="20000"/>
              </a:spcBef>
              <a:buClr>
                <a:schemeClr val="hlink"/>
              </a:buClr>
              <a:buSzPct val="80000"/>
              <a:buFont typeface="Wingdings" charset="0"/>
              <a:buNone/>
            </a:pPr>
            <a:r>
              <a:rPr lang="fr-FR" sz="4000" b="1" dirty="0">
                <a:solidFill>
                  <a:schemeClr val="accent3">
                    <a:lumMod val="40000"/>
                    <a:lumOff val="60000"/>
                  </a:schemeClr>
                </a:solidFill>
                <a:effectLst>
                  <a:outerShdw blurRad="38100" dist="38100" dir="2700000" algn="tl">
                    <a:srgbClr val="000000"/>
                  </a:outerShdw>
                </a:effectLst>
              </a:rPr>
              <a:t>ISOLER LE DANGER</a:t>
            </a:r>
          </a:p>
          <a:p>
            <a:pPr>
              <a:lnSpc>
                <a:spcPct val="80000"/>
              </a:lnSpc>
              <a:spcBef>
                <a:spcPct val="20000"/>
              </a:spcBef>
              <a:buClr>
                <a:schemeClr val="hlink"/>
              </a:buClr>
              <a:buSzPct val="80000"/>
              <a:buFont typeface="Wingdings" charset="0"/>
              <a:buNone/>
            </a:pPr>
            <a:endParaRPr lang="fr-FR" sz="1600" b="1" dirty="0">
              <a:solidFill>
                <a:schemeClr val="accent3">
                  <a:lumMod val="40000"/>
                  <a:lumOff val="60000"/>
                </a:schemeClr>
              </a:solidFill>
              <a:effectLst>
                <a:outerShdw blurRad="38100" dist="38100" dir="2700000" algn="tl">
                  <a:srgbClr val="000000"/>
                </a:outerShdw>
              </a:effectLst>
            </a:endParaRPr>
          </a:p>
          <a:p>
            <a:pPr>
              <a:lnSpc>
                <a:spcPct val="80000"/>
              </a:lnSpc>
              <a:spcBef>
                <a:spcPct val="20000"/>
              </a:spcBef>
              <a:buClr>
                <a:schemeClr val="hlink"/>
              </a:buClr>
              <a:buSzPct val="80000"/>
            </a:pPr>
            <a:r>
              <a:rPr lang="fr-FR" sz="4000" dirty="0">
                <a:solidFill>
                  <a:schemeClr val="accent3">
                    <a:lumMod val="40000"/>
                    <a:lumOff val="60000"/>
                  </a:schemeClr>
                </a:solidFill>
                <a:effectLst>
                  <a:outerShdw blurRad="38100" dist="38100" dir="2700000" algn="tl">
                    <a:srgbClr val="000000"/>
                  </a:outerShdw>
                </a:effectLst>
                <a:sym typeface="Wingdings" charset="0"/>
              </a:rPr>
              <a:t>Personnes, balisage, …</a:t>
            </a:r>
            <a:endParaRPr lang="fr-FR" sz="4000" dirty="0">
              <a:solidFill>
                <a:schemeClr val="accent3">
                  <a:lumMod val="40000"/>
                  <a:lumOff val="60000"/>
                </a:schemeClr>
              </a:solidFill>
              <a:effectLst>
                <a:outerShdw blurRad="38100" dist="38100" dir="2700000" algn="tl">
                  <a:srgbClr val="000000"/>
                </a:outerShdw>
              </a:effectLst>
              <a:latin typeface="Tahoma" charset="0"/>
            </a:endParaRPr>
          </a:p>
        </p:txBody>
      </p:sp>
      <p:sp>
        <p:nvSpPr>
          <p:cNvPr id="6" name="ZoneTexte 5">
            <a:extLst>
              <a:ext uri="{FF2B5EF4-FFF2-40B4-BE49-F238E27FC236}">
                <a16:creationId xmlns:a16="http://schemas.microsoft.com/office/drawing/2014/main" id="{CB8E0162-972A-459F-9ACF-4B26D6AFD4E9}"/>
              </a:ext>
            </a:extLst>
          </p:cNvPr>
          <p:cNvSpPr txBox="1"/>
          <p:nvPr/>
        </p:nvSpPr>
        <p:spPr>
          <a:xfrm>
            <a:off x="4581922" y="5188794"/>
            <a:ext cx="7158973" cy="1323439"/>
          </a:xfrm>
          <a:prstGeom prst="rect">
            <a:avLst/>
          </a:prstGeom>
          <a:noFill/>
        </p:spPr>
        <p:txBody>
          <a:bodyPr wrap="square" rtlCol="0">
            <a:spAutoFit/>
          </a:bodyPr>
          <a:lstStyle/>
          <a:p>
            <a:r>
              <a:rPr lang="fr-FR" sz="2000" dirty="0"/>
              <a:t>Une petite vidéo sur une protection suite à un problème sur la route est disponible au besoin.</a:t>
            </a:r>
          </a:p>
          <a:p>
            <a:endParaRPr lang="fr-FR" sz="2000" dirty="0"/>
          </a:p>
          <a:p>
            <a:r>
              <a:rPr lang="fr-FR" sz="2000" dirty="0">
                <a:hlinkClick r:id="rId3" action="ppaction://hlinkfile"/>
              </a:rPr>
              <a:t>10_BOITE_PROTEGER/RESSOURCES/ 01_PROTEGER_AR</a:t>
            </a:r>
            <a:endParaRPr lang="fr-FR" sz="2000" dirty="0"/>
          </a:p>
        </p:txBody>
      </p:sp>
    </p:spTree>
    <p:extLst>
      <p:ext uri="{BB962C8B-B14F-4D97-AF65-F5344CB8AC3E}">
        <p14:creationId xmlns:p14="http://schemas.microsoft.com/office/powerpoint/2010/main" val="279408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FCD0A9-8409-4E17-95B3-98FEFDF3258E}"/>
              </a:ext>
            </a:extLst>
          </p:cNvPr>
          <p:cNvSpPr txBox="1"/>
          <p:nvPr/>
        </p:nvSpPr>
        <p:spPr>
          <a:xfrm>
            <a:off x="1616528" y="489857"/>
            <a:ext cx="8670471" cy="2554545"/>
          </a:xfrm>
          <a:prstGeom prst="rect">
            <a:avLst/>
          </a:prstGeom>
          <a:noFill/>
        </p:spPr>
        <p:txBody>
          <a:bodyPr wrap="square" rtlCol="0">
            <a:spAutoFit/>
          </a:bodyPr>
          <a:lstStyle/>
          <a:p>
            <a:r>
              <a:rPr lang="fr-FR" sz="3200" dirty="0"/>
              <a:t>S’il est impossible de supprimer ou d’isoler le danger!</a:t>
            </a:r>
          </a:p>
          <a:p>
            <a:endParaRPr lang="fr-FR" sz="3200" dirty="0"/>
          </a:p>
          <a:p>
            <a:r>
              <a:rPr lang="fr-FR" sz="3200" dirty="0"/>
              <a:t>Que doit-on faire sans se mettre en danger soi-même?</a:t>
            </a:r>
          </a:p>
        </p:txBody>
      </p:sp>
      <p:pic>
        <p:nvPicPr>
          <p:cNvPr id="3" name="Picture 51" descr="C:\Documents and Settings\iufm\Mes documents\Paul\pictos-SST\extraction.png">
            <a:extLst>
              <a:ext uri="{FF2B5EF4-FFF2-40B4-BE49-F238E27FC236}">
                <a16:creationId xmlns:a16="http://schemas.microsoft.com/office/drawing/2014/main" id="{ADF0E690-2D27-4732-9CFB-380534AF86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7868" y="2642112"/>
            <a:ext cx="1871441" cy="1772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22ED354F-7167-4125-9709-BA31A039DB3F}"/>
              </a:ext>
            </a:extLst>
          </p:cNvPr>
          <p:cNvSpPr/>
          <p:nvPr/>
        </p:nvSpPr>
        <p:spPr>
          <a:xfrm>
            <a:off x="1616528" y="3429000"/>
            <a:ext cx="6573677" cy="1828193"/>
          </a:xfrm>
          <a:prstGeom prst="rect">
            <a:avLst/>
          </a:prstGeom>
        </p:spPr>
        <p:txBody>
          <a:bodyPr wrap="square">
            <a:spAutoFit/>
          </a:bodyPr>
          <a:lstStyle/>
          <a:p>
            <a:pPr>
              <a:lnSpc>
                <a:spcPct val="80000"/>
              </a:lnSpc>
              <a:spcBef>
                <a:spcPct val="20000"/>
              </a:spcBef>
              <a:buClr>
                <a:schemeClr val="hlink"/>
              </a:buClr>
              <a:buSzPct val="80000"/>
              <a:buFont typeface="Wingdings" charset="0"/>
              <a:buNone/>
            </a:pPr>
            <a:r>
              <a:rPr lang="fr-FR" sz="3600" b="1" dirty="0">
                <a:solidFill>
                  <a:schemeClr val="accent3">
                    <a:lumMod val="40000"/>
                    <a:lumOff val="60000"/>
                  </a:schemeClr>
                </a:solidFill>
                <a:effectLst>
                  <a:outerShdw blurRad="38100" dist="38100" dir="2700000" algn="tl">
                    <a:srgbClr val="000000"/>
                  </a:outerShdw>
                </a:effectLst>
              </a:rPr>
              <a:t>DÉGAGEMENT</a:t>
            </a:r>
          </a:p>
          <a:p>
            <a:pPr>
              <a:lnSpc>
                <a:spcPct val="80000"/>
              </a:lnSpc>
              <a:spcBef>
                <a:spcPct val="20000"/>
              </a:spcBef>
              <a:buClr>
                <a:schemeClr val="hlink"/>
              </a:buClr>
              <a:buSzPct val="80000"/>
              <a:buFont typeface="Wingdings" charset="0"/>
              <a:buNone/>
            </a:pPr>
            <a:r>
              <a:rPr lang="fr-FR" sz="3600" b="1" dirty="0">
                <a:solidFill>
                  <a:schemeClr val="accent3">
                    <a:lumMod val="40000"/>
                    <a:lumOff val="60000"/>
                  </a:schemeClr>
                </a:solidFill>
                <a:effectLst>
                  <a:outerShdw blurRad="38100" dist="38100" dir="2700000" algn="tl">
                    <a:srgbClr val="000000"/>
                  </a:outerShdw>
                </a:effectLst>
              </a:rPr>
              <a:t>D</a:t>
            </a:r>
            <a:r>
              <a:rPr lang="ja-JP" altLang="fr-FR" sz="3600" b="1" dirty="0">
                <a:solidFill>
                  <a:schemeClr val="accent3">
                    <a:lumMod val="40000"/>
                    <a:lumOff val="60000"/>
                  </a:schemeClr>
                </a:solidFill>
                <a:effectLst>
                  <a:outerShdw blurRad="38100" dist="38100" dir="2700000" algn="tl">
                    <a:srgbClr val="000000"/>
                  </a:outerShdw>
                </a:effectLst>
              </a:rPr>
              <a:t>’</a:t>
            </a:r>
            <a:r>
              <a:rPr lang="fr-FR" sz="3600" b="1" dirty="0">
                <a:solidFill>
                  <a:schemeClr val="accent3">
                    <a:lumMod val="40000"/>
                    <a:lumOff val="60000"/>
                  </a:schemeClr>
                </a:solidFill>
                <a:effectLst>
                  <a:outerShdw blurRad="38100" dist="38100" dir="2700000" algn="tl">
                    <a:srgbClr val="000000"/>
                  </a:outerShdw>
                </a:effectLst>
              </a:rPr>
              <a:t>URGENCE DE LA VICTIME</a:t>
            </a:r>
          </a:p>
          <a:p>
            <a:pPr>
              <a:lnSpc>
                <a:spcPct val="80000"/>
              </a:lnSpc>
              <a:spcBef>
                <a:spcPct val="20000"/>
              </a:spcBef>
              <a:buClr>
                <a:schemeClr val="hlink"/>
              </a:buClr>
              <a:buSzPct val="80000"/>
              <a:buFont typeface="Wingdings" charset="0"/>
              <a:buNone/>
            </a:pPr>
            <a:endParaRPr lang="fr-FR" sz="1200" b="1" dirty="0">
              <a:solidFill>
                <a:schemeClr val="accent3">
                  <a:lumMod val="40000"/>
                  <a:lumOff val="60000"/>
                </a:schemeClr>
              </a:solidFill>
              <a:effectLst>
                <a:outerShdw blurRad="38100" dist="38100" dir="2700000" algn="tl">
                  <a:srgbClr val="000000"/>
                </a:outerShdw>
              </a:effectLst>
            </a:endParaRPr>
          </a:p>
          <a:p>
            <a:pPr>
              <a:lnSpc>
                <a:spcPct val="80000"/>
              </a:lnSpc>
              <a:spcBef>
                <a:spcPct val="20000"/>
              </a:spcBef>
              <a:buClr>
                <a:schemeClr val="hlink"/>
              </a:buClr>
              <a:buSzPct val="80000"/>
            </a:pPr>
            <a:r>
              <a:rPr lang="fr-FR" sz="3600" dirty="0">
                <a:solidFill>
                  <a:schemeClr val="accent3">
                    <a:lumMod val="40000"/>
                    <a:lumOff val="60000"/>
                  </a:schemeClr>
                </a:solidFill>
                <a:effectLst>
                  <a:outerShdw blurRad="38100" dist="38100" dir="2700000" algn="tl">
                    <a:srgbClr val="000000"/>
                  </a:outerShdw>
                </a:effectLst>
                <a:sym typeface="Wingdings" charset="0"/>
              </a:rPr>
              <a:t>Si obligatoire et sans risque</a:t>
            </a:r>
            <a:endParaRPr lang="fr-FR" sz="3600" dirty="0">
              <a:solidFill>
                <a:schemeClr val="accent3">
                  <a:lumMod val="40000"/>
                  <a:lumOff val="60000"/>
                </a:schemeClr>
              </a:solidFill>
              <a:effectLst>
                <a:outerShdw blurRad="38100" dist="38100" dir="2700000" algn="tl">
                  <a:srgbClr val="000000"/>
                </a:outerShdw>
              </a:effectLst>
              <a:latin typeface="Tahoma" charset="0"/>
            </a:endParaRPr>
          </a:p>
        </p:txBody>
      </p:sp>
      <p:sp>
        <p:nvSpPr>
          <p:cNvPr id="5" name="ZoneTexte 4">
            <a:extLst>
              <a:ext uri="{FF2B5EF4-FFF2-40B4-BE49-F238E27FC236}">
                <a16:creationId xmlns:a16="http://schemas.microsoft.com/office/drawing/2014/main" id="{0715E5FB-46F0-424D-B796-34BB4625761B}"/>
              </a:ext>
            </a:extLst>
          </p:cNvPr>
          <p:cNvSpPr txBox="1"/>
          <p:nvPr/>
        </p:nvSpPr>
        <p:spPr>
          <a:xfrm>
            <a:off x="4420483" y="5257193"/>
            <a:ext cx="7539444" cy="1754326"/>
          </a:xfrm>
          <a:prstGeom prst="rect">
            <a:avLst/>
          </a:prstGeom>
          <a:noFill/>
        </p:spPr>
        <p:txBody>
          <a:bodyPr wrap="square" rtlCol="0">
            <a:spAutoFit/>
          </a:bodyPr>
          <a:lstStyle/>
          <a:p>
            <a:r>
              <a:rPr lang="fr-FR" dirty="0"/>
              <a:t>AU BESOIN: VIDEOS SUR LE DEGAGEMENT D’URGENCE</a:t>
            </a:r>
          </a:p>
          <a:p>
            <a:endParaRPr lang="fr-FR" dirty="0"/>
          </a:p>
          <a:p>
            <a:r>
              <a:rPr lang="fr-FR" dirty="0">
                <a:hlinkClick r:id="rId3" action="ppaction://hlinkfile"/>
              </a:rPr>
              <a:t>10_BOITE_PROTEGER/RESSOURCES/02_DEGAGEMENT_URGENCE</a:t>
            </a:r>
            <a:endParaRPr lang="fr-FR" dirty="0"/>
          </a:p>
          <a:p>
            <a:r>
              <a:rPr lang="fr-FR" dirty="0">
                <a:hlinkClick r:id="rId4" action="ppaction://hlinkfile"/>
              </a:rPr>
              <a:t>10_BOITE_PROTEGER/RESSOURCES/03_DEGAGEMENT_AUTO</a:t>
            </a:r>
            <a:endParaRPr lang="fr-FR" dirty="0"/>
          </a:p>
          <a:p>
            <a:r>
              <a:rPr lang="fr-FR" dirty="0">
                <a:hlinkClick r:id="rId5" action="ppaction://hlinkfile"/>
              </a:rPr>
              <a:t>10_BOITE_PROTEGER/RESSOURCES/04_DEGAGEMENT</a:t>
            </a:r>
            <a:endParaRPr lang="fr-FR" dirty="0"/>
          </a:p>
          <a:p>
            <a:endParaRPr lang="fr-FR" dirty="0"/>
          </a:p>
        </p:txBody>
      </p:sp>
    </p:spTree>
    <p:extLst>
      <p:ext uri="{BB962C8B-B14F-4D97-AF65-F5344CB8AC3E}">
        <p14:creationId xmlns:p14="http://schemas.microsoft.com/office/powerpoint/2010/main" val="69478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B43D57-9429-409B-AB06-BE2118A2756E}"/>
              </a:ext>
            </a:extLst>
          </p:cNvPr>
          <p:cNvSpPr/>
          <p:nvPr/>
        </p:nvSpPr>
        <p:spPr>
          <a:xfrm>
            <a:off x="1691680" y="260648"/>
            <a:ext cx="5922415" cy="1754326"/>
          </a:xfrm>
          <a:prstGeom prst="rect">
            <a:avLst/>
          </a:prstGeom>
          <a:noFill/>
        </p:spPr>
        <p:txBody>
          <a:bodyPr wrap="square" lIns="91440" tIns="45720" rIns="91440" bIns="45720">
            <a:spAutoFit/>
          </a:bodyPr>
          <a:lstStyle/>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Démonstration en temps réel</a:t>
            </a:r>
          </a:p>
        </p:txBody>
      </p:sp>
      <p:sp>
        <p:nvSpPr>
          <p:cNvPr id="3" name="Rectangle 2">
            <a:extLst>
              <a:ext uri="{FF2B5EF4-FFF2-40B4-BE49-F238E27FC236}">
                <a16:creationId xmlns:a16="http://schemas.microsoft.com/office/drawing/2014/main" id="{4854A233-F727-40FD-9216-54363D39C5B0}"/>
              </a:ext>
            </a:extLst>
          </p:cNvPr>
          <p:cNvSpPr/>
          <p:nvPr/>
        </p:nvSpPr>
        <p:spPr>
          <a:xfrm>
            <a:off x="1691679" y="2815715"/>
            <a:ext cx="9411749" cy="2554545"/>
          </a:xfrm>
          <a:prstGeom prst="rect">
            <a:avLst/>
          </a:prstGeom>
          <a:noFill/>
        </p:spPr>
        <p:txBody>
          <a:bodyPr wrap="square" lIns="91440" tIns="45720" rIns="91440" bIns="45720">
            <a:spAutoFit/>
          </a:bodyPr>
          <a:lstStyle/>
          <a:p>
            <a:r>
              <a:rPr lang="fr-FR" sz="3200" b="1" dirty="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Lors d’une alerte incendie au lycée, nous évacuons et en passant devant une salle de cours enfumée...</a:t>
            </a:r>
          </a:p>
          <a:p>
            <a:endParaRPr lang="fr-FR" sz="3200" b="1" dirty="0">
              <a:ln w="12700">
                <a:solidFill>
                  <a:schemeClr val="tx2">
                    <a:satMod val="155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endParaRPr>
          </a:p>
          <a:p>
            <a:r>
              <a:rPr lang="fr-FR" sz="3200" b="1" dirty="0">
                <a:ln w="12700">
                  <a:solidFill>
                    <a:schemeClr val="tx2">
                      <a:satMod val="155000"/>
                    </a:schemeClr>
                  </a:solidFill>
                  <a:prstDash val="solid"/>
                </a:ln>
                <a:solidFill>
                  <a:schemeClr val="tx1">
                    <a:lumMod val="95000"/>
                  </a:schemeClr>
                </a:solidFill>
                <a:effectLst>
                  <a:outerShdw blurRad="41275" dist="20320" dir="1800000" algn="tl" rotWithShape="0">
                    <a:srgbClr val="000000">
                      <a:alpha val="40000"/>
                    </a:srgbClr>
                  </a:outerShdw>
                </a:effectLst>
              </a:rPr>
              <a:t>Il me faut un volontaire pour faire la victime!</a:t>
            </a:r>
          </a:p>
        </p:txBody>
      </p:sp>
    </p:spTree>
    <p:extLst>
      <p:ext uri="{BB962C8B-B14F-4D97-AF65-F5344CB8AC3E}">
        <p14:creationId xmlns:p14="http://schemas.microsoft.com/office/powerpoint/2010/main" val="1719669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fficher l'image d'origine">
            <a:extLst>
              <a:ext uri="{FF2B5EF4-FFF2-40B4-BE49-F238E27FC236}">
                <a16:creationId xmlns:a16="http://schemas.microsoft.com/office/drawing/2014/main" id="{90DACD9C-46AC-4751-8655-18766CC70878}"/>
              </a:ext>
            </a:extLst>
          </p:cNvPr>
          <p:cNvPicPr>
            <a:picLocks noChangeAspect="1" noChangeArrowheads="1"/>
          </p:cNvPicPr>
          <p:nvPr/>
        </p:nvPicPr>
        <p:blipFill>
          <a:blip r:embed="rId2" cstate="print"/>
          <a:srcRect t="52564" r="35480"/>
          <a:stretch>
            <a:fillRect/>
          </a:stretch>
        </p:blipFill>
        <p:spPr bwMode="auto">
          <a:xfrm>
            <a:off x="4065813" y="0"/>
            <a:ext cx="7102929" cy="6962870"/>
          </a:xfrm>
          <a:prstGeom prst="rect">
            <a:avLst/>
          </a:prstGeom>
          <a:noFill/>
        </p:spPr>
      </p:pic>
    </p:spTree>
    <p:extLst>
      <p:ext uri="{BB962C8B-B14F-4D97-AF65-F5344CB8AC3E}">
        <p14:creationId xmlns:p14="http://schemas.microsoft.com/office/powerpoint/2010/main" val="25231857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F21ABC-36AC-438C-A018-7F439B24DF56}"/>
              </a:ext>
            </a:extLst>
          </p:cNvPr>
          <p:cNvSpPr/>
          <p:nvPr/>
        </p:nvSpPr>
        <p:spPr>
          <a:xfrm>
            <a:off x="1691680" y="260648"/>
            <a:ext cx="5922415" cy="3262432"/>
          </a:xfrm>
          <a:prstGeom prst="rect">
            <a:avLst/>
          </a:prstGeom>
          <a:noFill/>
        </p:spPr>
        <p:txBody>
          <a:bodyPr wrap="square" lIns="91440" tIns="45720" rIns="91440" bIns="45720">
            <a:spAutoFit/>
          </a:bodyPr>
          <a:lstStyle/>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Démonstration Commentée</a:t>
            </a:r>
          </a:p>
          <a:p>
            <a:pPr algn="ctr"/>
            <a:endParaRPr lang="fr-F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r>
              <a:rPr lang="fr-FR" sz="36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Et justifiée</a:t>
            </a:r>
          </a:p>
        </p:txBody>
      </p:sp>
    </p:spTree>
    <p:extLst>
      <p:ext uri="{BB962C8B-B14F-4D97-AF65-F5344CB8AC3E}">
        <p14:creationId xmlns:p14="http://schemas.microsoft.com/office/powerpoint/2010/main" val="14718104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DFFB4AD-C5EC-4822-ACD3-9168A85DF4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76" y="1172294"/>
            <a:ext cx="5191125" cy="535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505B7D37-A47A-41D1-8D50-8E873F5D97F6}"/>
              </a:ext>
            </a:extLst>
          </p:cNvPr>
          <p:cNvSpPr txBox="1">
            <a:spLocks noChangeArrowheads="1"/>
          </p:cNvSpPr>
          <p:nvPr/>
        </p:nvSpPr>
        <p:spPr bwMode="auto">
          <a:xfrm>
            <a:off x="611560" y="332656"/>
            <a:ext cx="4519324" cy="5771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000" b="0" i="0" u="none" strike="noStrike" kern="0" cap="none" spc="0" normalizeH="0" baseline="0" noProof="0" dirty="0">
                <a:ln>
                  <a:noFill/>
                </a:ln>
                <a:solidFill>
                  <a:schemeClr val="tx1"/>
                </a:solidFill>
                <a:effectLst/>
                <a:uLnTx/>
                <a:uFillTx/>
                <a:latin typeface="+mj-lt"/>
                <a:ea typeface="+mj-ea"/>
                <a:cs typeface="+mj-cs"/>
              </a:rPr>
              <a:t>On s’entraine</a:t>
            </a:r>
          </a:p>
        </p:txBody>
      </p:sp>
      <p:sp>
        <p:nvSpPr>
          <p:cNvPr id="4" name="ZoneTexte 3">
            <a:extLst>
              <a:ext uri="{FF2B5EF4-FFF2-40B4-BE49-F238E27FC236}">
                <a16:creationId xmlns:a16="http://schemas.microsoft.com/office/drawing/2014/main" id="{D5A5125F-1369-4ED2-9B39-59BCE9235C57}"/>
              </a:ext>
            </a:extLst>
          </p:cNvPr>
          <p:cNvSpPr txBox="1"/>
          <p:nvPr/>
        </p:nvSpPr>
        <p:spPr>
          <a:xfrm>
            <a:off x="6629401" y="1681843"/>
            <a:ext cx="5339442" cy="2308324"/>
          </a:xfrm>
          <a:prstGeom prst="rect">
            <a:avLst/>
          </a:prstGeom>
          <a:noFill/>
        </p:spPr>
        <p:txBody>
          <a:bodyPr wrap="square" rtlCol="0">
            <a:spAutoFit/>
          </a:bodyPr>
          <a:lstStyle/>
          <a:p>
            <a:r>
              <a:rPr lang="fr-FR" sz="2400" dirty="0"/>
              <a:t>Si il n’est pas possible de faire un entrainement ou pour toutes autres raisons, il y a plusieurs vidéos dans le dossier:</a:t>
            </a:r>
          </a:p>
          <a:p>
            <a:endParaRPr lang="fr-FR" sz="2400" dirty="0"/>
          </a:p>
          <a:p>
            <a:r>
              <a:rPr lang="fr-FR" sz="2400" dirty="0">
                <a:hlinkClick r:id="rId3" action="ppaction://hlinkfile"/>
              </a:rPr>
              <a:t>10_BOITE_PROTEGER/RESSOURCES</a:t>
            </a:r>
            <a:endParaRPr lang="fr-FR" sz="2400" dirty="0"/>
          </a:p>
        </p:txBody>
      </p:sp>
    </p:spTree>
    <p:extLst>
      <p:ext uri="{BB962C8B-B14F-4D97-AF65-F5344CB8AC3E}">
        <p14:creationId xmlns:p14="http://schemas.microsoft.com/office/powerpoint/2010/main" val="319882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26E38EDB-B76E-4B1F-B3AE-6FDC2F8B12B6}"/>
              </a:ext>
            </a:extLst>
          </p:cNvPr>
          <p:cNvSpPr txBox="1">
            <a:spLocks noChangeArrowheads="1"/>
          </p:cNvSpPr>
          <p:nvPr/>
        </p:nvSpPr>
        <p:spPr bwMode="auto">
          <a:xfrm>
            <a:off x="1304614" y="213093"/>
            <a:ext cx="4607649" cy="525401"/>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PROTÉGER: EN RESUME </a:t>
            </a:r>
          </a:p>
        </p:txBody>
      </p:sp>
      <p:sp>
        <p:nvSpPr>
          <p:cNvPr id="3" name="Text Box 3">
            <a:extLst>
              <a:ext uri="{FF2B5EF4-FFF2-40B4-BE49-F238E27FC236}">
                <a16:creationId xmlns:a16="http://schemas.microsoft.com/office/drawing/2014/main" id="{2EA1D7AC-2C34-41D5-92CC-FDC52BE222BC}"/>
              </a:ext>
            </a:extLst>
          </p:cNvPr>
          <p:cNvSpPr txBox="1">
            <a:spLocks noChangeArrowheads="1"/>
          </p:cNvSpPr>
          <p:nvPr/>
        </p:nvSpPr>
        <p:spPr bwMode="auto">
          <a:xfrm>
            <a:off x="2175579" y="930558"/>
            <a:ext cx="3190875" cy="368300"/>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Quel résultat à atteindre ?</a:t>
            </a:r>
          </a:p>
        </p:txBody>
      </p:sp>
      <p:sp>
        <p:nvSpPr>
          <p:cNvPr id="4" name="Text Box 4">
            <a:extLst>
              <a:ext uri="{FF2B5EF4-FFF2-40B4-BE49-F238E27FC236}">
                <a16:creationId xmlns:a16="http://schemas.microsoft.com/office/drawing/2014/main" id="{8B21370A-D8F7-46BC-909B-FFD54F1DDFB7}"/>
              </a:ext>
            </a:extLst>
          </p:cNvPr>
          <p:cNvSpPr txBox="1">
            <a:spLocks noChangeArrowheads="1"/>
          </p:cNvSpPr>
          <p:nvPr/>
        </p:nvSpPr>
        <p:spPr bwMode="auto">
          <a:xfrm>
            <a:off x="6096000" y="939545"/>
            <a:ext cx="2762250" cy="368300"/>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Éviter le suraccident !</a:t>
            </a:r>
          </a:p>
        </p:txBody>
      </p:sp>
      <p:sp>
        <p:nvSpPr>
          <p:cNvPr id="5" name="Text Box 5">
            <a:extLst>
              <a:ext uri="{FF2B5EF4-FFF2-40B4-BE49-F238E27FC236}">
                <a16:creationId xmlns:a16="http://schemas.microsoft.com/office/drawing/2014/main" id="{4F727C0C-3FBB-47BD-8CEB-363714AEDAF6}"/>
              </a:ext>
            </a:extLst>
          </p:cNvPr>
          <p:cNvSpPr txBox="1">
            <a:spLocks noChangeArrowheads="1"/>
          </p:cNvSpPr>
          <p:nvPr/>
        </p:nvSpPr>
        <p:spPr bwMode="auto">
          <a:xfrm>
            <a:off x="1304614" y="1431435"/>
            <a:ext cx="1988343" cy="371513"/>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Première partie</a:t>
            </a:r>
          </a:p>
        </p:txBody>
      </p:sp>
      <p:sp>
        <p:nvSpPr>
          <p:cNvPr id="6" name="Text Box 6">
            <a:extLst>
              <a:ext uri="{FF2B5EF4-FFF2-40B4-BE49-F238E27FC236}">
                <a16:creationId xmlns:a16="http://schemas.microsoft.com/office/drawing/2014/main" id="{CB3204BE-1D5D-4C5A-BB36-384C46D8F653}"/>
              </a:ext>
            </a:extLst>
          </p:cNvPr>
          <p:cNvSpPr txBox="1">
            <a:spLocks noChangeArrowheads="1"/>
          </p:cNvSpPr>
          <p:nvPr/>
        </p:nvSpPr>
        <p:spPr bwMode="auto">
          <a:xfrm>
            <a:off x="3248523" y="1740183"/>
            <a:ext cx="1798637" cy="368300"/>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En analysant :</a:t>
            </a:r>
          </a:p>
        </p:txBody>
      </p:sp>
      <p:sp>
        <p:nvSpPr>
          <p:cNvPr id="7" name="Text Box 7">
            <a:extLst>
              <a:ext uri="{FF2B5EF4-FFF2-40B4-BE49-F238E27FC236}">
                <a16:creationId xmlns:a16="http://schemas.microsoft.com/office/drawing/2014/main" id="{6E69E490-4D34-4BE9-967E-2B1EFC2851FC}"/>
              </a:ext>
            </a:extLst>
          </p:cNvPr>
          <p:cNvSpPr txBox="1">
            <a:spLocks noChangeArrowheads="1"/>
          </p:cNvSpPr>
          <p:nvPr/>
        </p:nvSpPr>
        <p:spPr bwMode="auto">
          <a:xfrm>
            <a:off x="5188889" y="1932313"/>
            <a:ext cx="2384425" cy="368300"/>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Que s’est-il passé ?</a:t>
            </a:r>
          </a:p>
        </p:txBody>
      </p:sp>
      <p:sp>
        <p:nvSpPr>
          <p:cNvPr id="8" name="Text Box 8">
            <a:extLst>
              <a:ext uri="{FF2B5EF4-FFF2-40B4-BE49-F238E27FC236}">
                <a16:creationId xmlns:a16="http://schemas.microsoft.com/office/drawing/2014/main" id="{8F1825E0-8F1A-43D6-A86E-266DF9D563E6}"/>
              </a:ext>
            </a:extLst>
          </p:cNvPr>
          <p:cNvSpPr txBox="1">
            <a:spLocks noChangeArrowheads="1"/>
          </p:cNvSpPr>
          <p:nvPr/>
        </p:nvSpPr>
        <p:spPr bwMode="auto">
          <a:xfrm>
            <a:off x="7762334" y="2090722"/>
            <a:ext cx="3892550" cy="368300"/>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Persiste-t-il un ou des dangers ?</a:t>
            </a:r>
          </a:p>
        </p:txBody>
      </p:sp>
      <p:pic>
        <p:nvPicPr>
          <p:cNvPr id="9" name="Picture 9">
            <a:extLst>
              <a:ext uri="{FF2B5EF4-FFF2-40B4-BE49-F238E27FC236}">
                <a16:creationId xmlns:a16="http://schemas.microsoft.com/office/drawing/2014/main" id="{60D395D3-CAE0-4F5C-B568-6E8F51A83FC5}"/>
              </a:ext>
            </a:extLst>
          </p:cNvPr>
          <p:cNvPicPr>
            <a:picLocks noChangeAspect="1" noChangeArrowheads="1"/>
          </p:cNvPicPr>
          <p:nvPr/>
        </p:nvPicPr>
        <p:blipFill>
          <a:blip r:embed="rId2" cstate="print"/>
          <a:srcRect/>
          <a:stretch>
            <a:fillRect/>
          </a:stretch>
        </p:blipFill>
        <p:spPr bwMode="auto">
          <a:xfrm>
            <a:off x="11050048" y="2183182"/>
            <a:ext cx="1133475" cy="871537"/>
          </a:xfrm>
          <a:prstGeom prst="rect">
            <a:avLst/>
          </a:prstGeom>
          <a:noFill/>
          <a:ln w="9525">
            <a:noFill/>
            <a:round/>
            <a:headEnd/>
            <a:tailEnd/>
          </a:ln>
          <a:effectLst/>
        </p:spPr>
      </p:pic>
      <p:sp>
        <p:nvSpPr>
          <p:cNvPr id="10" name="Text Box 11">
            <a:extLst>
              <a:ext uri="{FF2B5EF4-FFF2-40B4-BE49-F238E27FC236}">
                <a16:creationId xmlns:a16="http://schemas.microsoft.com/office/drawing/2014/main" id="{5842290B-4FAD-43FC-BDF3-0FB198FA2EE3}"/>
              </a:ext>
            </a:extLst>
          </p:cNvPr>
          <p:cNvSpPr txBox="1">
            <a:spLocks noChangeArrowheads="1"/>
          </p:cNvSpPr>
          <p:nvPr/>
        </p:nvSpPr>
        <p:spPr bwMode="auto">
          <a:xfrm>
            <a:off x="1944376" y="3017530"/>
            <a:ext cx="1223962" cy="368300"/>
          </a:xfrm>
          <a:prstGeom prst="rect">
            <a:avLst/>
          </a:prstGeom>
          <a:solidFill>
            <a:srgbClr val="FFC000"/>
          </a:solidFill>
          <a:ln w="9525">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Qui ?</a:t>
            </a:r>
          </a:p>
        </p:txBody>
      </p:sp>
      <p:pic>
        <p:nvPicPr>
          <p:cNvPr id="11" name="Picture 12">
            <a:extLst>
              <a:ext uri="{FF2B5EF4-FFF2-40B4-BE49-F238E27FC236}">
                <a16:creationId xmlns:a16="http://schemas.microsoft.com/office/drawing/2014/main" id="{0D8C785B-8C60-4502-8EA0-3472883B4770}"/>
              </a:ext>
            </a:extLst>
          </p:cNvPr>
          <p:cNvPicPr>
            <a:picLocks noChangeAspect="1" noChangeArrowheads="1"/>
          </p:cNvPicPr>
          <p:nvPr/>
        </p:nvPicPr>
        <p:blipFill>
          <a:blip r:embed="rId3" cstate="print"/>
          <a:srcRect/>
          <a:stretch>
            <a:fillRect/>
          </a:stretch>
        </p:blipFill>
        <p:spPr bwMode="auto">
          <a:xfrm>
            <a:off x="1657038" y="3449330"/>
            <a:ext cx="1655763" cy="1655762"/>
          </a:xfrm>
          <a:prstGeom prst="rect">
            <a:avLst/>
          </a:prstGeom>
          <a:noFill/>
          <a:ln w="9525">
            <a:noFill/>
            <a:round/>
            <a:headEnd/>
            <a:tailEnd/>
          </a:ln>
          <a:effectLst/>
        </p:spPr>
      </p:pic>
      <p:sp>
        <p:nvSpPr>
          <p:cNvPr id="12" name="Text Box 13">
            <a:extLst>
              <a:ext uri="{FF2B5EF4-FFF2-40B4-BE49-F238E27FC236}">
                <a16:creationId xmlns:a16="http://schemas.microsoft.com/office/drawing/2014/main" id="{C581A94F-ECC0-4A01-BC3A-290FC15DC7E7}"/>
              </a:ext>
            </a:extLst>
          </p:cNvPr>
          <p:cNvSpPr txBox="1">
            <a:spLocks noChangeArrowheads="1"/>
          </p:cNvSpPr>
          <p:nvPr/>
        </p:nvSpPr>
        <p:spPr bwMode="auto">
          <a:xfrm>
            <a:off x="5475198" y="3017530"/>
            <a:ext cx="1295400" cy="368300"/>
          </a:xfrm>
          <a:prstGeom prst="rect">
            <a:avLst/>
          </a:prstGeom>
          <a:solidFill>
            <a:srgbClr val="FFC000"/>
          </a:solidFill>
          <a:ln w="9525">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De quoi ?</a:t>
            </a:r>
          </a:p>
        </p:txBody>
      </p:sp>
      <p:pic>
        <p:nvPicPr>
          <p:cNvPr id="13" name="Picture 14">
            <a:extLst>
              <a:ext uri="{FF2B5EF4-FFF2-40B4-BE49-F238E27FC236}">
                <a16:creationId xmlns:a16="http://schemas.microsoft.com/office/drawing/2014/main" id="{6AF017A2-4624-4437-AE44-EFAC6E72D56C}"/>
              </a:ext>
            </a:extLst>
          </p:cNvPr>
          <p:cNvPicPr>
            <a:picLocks noChangeAspect="1" noChangeArrowheads="1"/>
          </p:cNvPicPr>
          <p:nvPr/>
        </p:nvPicPr>
        <p:blipFill>
          <a:blip r:embed="rId4" cstate="print"/>
          <a:srcRect t="13477" b="10176"/>
          <a:stretch>
            <a:fillRect/>
          </a:stretch>
        </p:blipFill>
        <p:spPr bwMode="auto">
          <a:xfrm>
            <a:off x="6469430" y="4673292"/>
            <a:ext cx="1590675" cy="1214438"/>
          </a:xfrm>
          <a:prstGeom prst="rect">
            <a:avLst/>
          </a:prstGeom>
          <a:noFill/>
          <a:ln w="9525">
            <a:noFill/>
            <a:round/>
            <a:headEnd/>
            <a:tailEnd/>
          </a:ln>
          <a:effectLst/>
        </p:spPr>
      </p:pic>
      <p:pic>
        <p:nvPicPr>
          <p:cNvPr id="14" name="Picture 15">
            <a:extLst>
              <a:ext uri="{FF2B5EF4-FFF2-40B4-BE49-F238E27FC236}">
                <a16:creationId xmlns:a16="http://schemas.microsoft.com/office/drawing/2014/main" id="{35CEFD34-9152-4FB6-B4E5-6E69FED54BCC}"/>
              </a:ext>
            </a:extLst>
          </p:cNvPr>
          <p:cNvPicPr>
            <a:picLocks noChangeAspect="1" noChangeArrowheads="1"/>
          </p:cNvPicPr>
          <p:nvPr/>
        </p:nvPicPr>
        <p:blipFill>
          <a:blip r:embed="rId5" cstate="print"/>
          <a:srcRect l="4649" t="30225" r="2393" b="7043"/>
          <a:stretch>
            <a:fillRect/>
          </a:stretch>
        </p:blipFill>
        <p:spPr bwMode="auto">
          <a:xfrm>
            <a:off x="4389118" y="3517592"/>
            <a:ext cx="1468437" cy="990600"/>
          </a:xfrm>
          <a:prstGeom prst="rect">
            <a:avLst/>
          </a:prstGeom>
          <a:noFill/>
          <a:ln w="9525">
            <a:noFill/>
            <a:round/>
            <a:headEnd/>
            <a:tailEnd/>
          </a:ln>
          <a:effectLst/>
        </p:spPr>
      </p:pic>
      <p:pic>
        <p:nvPicPr>
          <p:cNvPr id="15" name="Picture 16">
            <a:extLst>
              <a:ext uri="{FF2B5EF4-FFF2-40B4-BE49-F238E27FC236}">
                <a16:creationId xmlns:a16="http://schemas.microsoft.com/office/drawing/2014/main" id="{27C52296-59CC-4FF0-A627-27C921E0B676}"/>
              </a:ext>
            </a:extLst>
          </p:cNvPr>
          <p:cNvPicPr>
            <a:picLocks noChangeAspect="1" noChangeArrowheads="1"/>
          </p:cNvPicPr>
          <p:nvPr/>
        </p:nvPicPr>
        <p:blipFill>
          <a:blip r:embed="rId6" cstate="print"/>
          <a:srcRect l="6830" t="2234" r="3352" b="3445"/>
          <a:stretch>
            <a:fillRect/>
          </a:stretch>
        </p:blipFill>
        <p:spPr bwMode="auto">
          <a:xfrm>
            <a:off x="4500243" y="4817755"/>
            <a:ext cx="1039812" cy="1092200"/>
          </a:xfrm>
          <a:prstGeom prst="rect">
            <a:avLst/>
          </a:prstGeom>
          <a:noFill/>
          <a:ln w="9525">
            <a:noFill/>
            <a:round/>
            <a:headEnd/>
            <a:tailEnd/>
          </a:ln>
          <a:effectLst/>
        </p:spPr>
      </p:pic>
      <p:pic>
        <p:nvPicPr>
          <p:cNvPr id="16" name="Picture 17">
            <a:extLst>
              <a:ext uri="{FF2B5EF4-FFF2-40B4-BE49-F238E27FC236}">
                <a16:creationId xmlns:a16="http://schemas.microsoft.com/office/drawing/2014/main" id="{16D6934B-4249-4788-BCFC-18290ABE9907}"/>
              </a:ext>
            </a:extLst>
          </p:cNvPr>
          <p:cNvPicPr>
            <a:picLocks noChangeAspect="1" noChangeArrowheads="1"/>
          </p:cNvPicPr>
          <p:nvPr/>
        </p:nvPicPr>
        <p:blipFill>
          <a:blip r:embed="rId7" cstate="print"/>
          <a:srcRect l="2252" t="24701" b="12416"/>
          <a:stretch>
            <a:fillRect/>
          </a:stretch>
        </p:blipFill>
        <p:spPr bwMode="auto">
          <a:xfrm>
            <a:off x="6469430" y="3504892"/>
            <a:ext cx="1590675" cy="1023938"/>
          </a:xfrm>
          <a:prstGeom prst="rect">
            <a:avLst/>
          </a:prstGeom>
          <a:noFill/>
          <a:ln w="9525">
            <a:noFill/>
            <a:round/>
            <a:headEnd/>
            <a:tailEnd/>
          </a:ln>
          <a:effectLst/>
        </p:spPr>
      </p:pic>
      <p:sp>
        <p:nvSpPr>
          <p:cNvPr id="17" name="Text Box 18">
            <a:extLst>
              <a:ext uri="{FF2B5EF4-FFF2-40B4-BE49-F238E27FC236}">
                <a16:creationId xmlns:a16="http://schemas.microsoft.com/office/drawing/2014/main" id="{0D9C08A0-4BA7-47EF-979E-6571FCFEBD87}"/>
              </a:ext>
            </a:extLst>
          </p:cNvPr>
          <p:cNvSpPr txBox="1">
            <a:spLocks noChangeArrowheads="1"/>
          </p:cNvSpPr>
          <p:nvPr/>
        </p:nvSpPr>
        <p:spPr bwMode="auto">
          <a:xfrm>
            <a:off x="8952959" y="3017530"/>
            <a:ext cx="1511300" cy="368300"/>
          </a:xfrm>
          <a:prstGeom prst="rect">
            <a:avLst/>
          </a:prstGeom>
          <a:solidFill>
            <a:srgbClr val="FFC000"/>
          </a:solidFill>
          <a:ln w="9525">
            <a:noFill/>
            <a:round/>
            <a:headEnd/>
            <a:tailEnd/>
          </a:ln>
          <a:effectLst/>
        </p:spPr>
        <p:txBody>
          <a:bodyPr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Comment ?</a:t>
            </a:r>
          </a:p>
        </p:txBody>
      </p:sp>
      <p:pic>
        <p:nvPicPr>
          <p:cNvPr id="18" name="Picture 19">
            <a:extLst>
              <a:ext uri="{FF2B5EF4-FFF2-40B4-BE49-F238E27FC236}">
                <a16:creationId xmlns:a16="http://schemas.microsoft.com/office/drawing/2014/main" id="{5BA58ECA-7B07-4C7F-BE8D-1C280FA27E23}"/>
              </a:ext>
            </a:extLst>
          </p:cNvPr>
          <p:cNvPicPr>
            <a:picLocks noChangeAspect="1" noChangeArrowheads="1"/>
          </p:cNvPicPr>
          <p:nvPr/>
        </p:nvPicPr>
        <p:blipFill>
          <a:blip r:embed="rId8" cstate="print"/>
          <a:srcRect l="3493" t="9482" r="3850" b="15793"/>
          <a:stretch>
            <a:fillRect/>
          </a:stretch>
        </p:blipFill>
        <p:spPr bwMode="auto">
          <a:xfrm>
            <a:off x="9384759" y="3592205"/>
            <a:ext cx="935037" cy="755650"/>
          </a:xfrm>
          <a:prstGeom prst="rect">
            <a:avLst/>
          </a:prstGeom>
          <a:noFill/>
          <a:ln w="9525">
            <a:noFill/>
            <a:round/>
            <a:headEnd/>
            <a:tailEnd/>
          </a:ln>
          <a:effectLst/>
        </p:spPr>
      </p:pic>
      <p:pic>
        <p:nvPicPr>
          <p:cNvPr id="19" name="Picture 20">
            <a:extLst>
              <a:ext uri="{FF2B5EF4-FFF2-40B4-BE49-F238E27FC236}">
                <a16:creationId xmlns:a16="http://schemas.microsoft.com/office/drawing/2014/main" id="{BC86CC67-7FFD-4BEC-8F84-F26B36CCCDC0}"/>
              </a:ext>
            </a:extLst>
          </p:cNvPr>
          <p:cNvPicPr>
            <a:picLocks noChangeAspect="1" noChangeArrowheads="1"/>
          </p:cNvPicPr>
          <p:nvPr/>
        </p:nvPicPr>
        <p:blipFill>
          <a:blip r:embed="rId9" cstate="print"/>
          <a:srcRect t="9215" b="16034"/>
          <a:stretch>
            <a:fillRect/>
          </a:stretch>
        </p:blipFill>
        <p:spPr bwMode="auto">
          <a:xfrm>
            <a:off x="9311734" y="5465455"/>
            <a:ext cx="1368425" cy="1022350"/>
          </a:xfrm>
          <a:prstGeom prst="rect">
            <a:avLst/>
          </a:prstGeom>
          <a:noFill/>
          <a:ln w="9525">
            <a:noFill/>
            <a:round/>
            <a:headEnd/>
            <a:tailEnd/>
          </a:ln>
          <a:effectLst/>
        </p:spPr>
      </p:pic>
      <p:pic>
        <p:nvPicPr>
          <p:cNvPr id="20" name="Picture 21">
            <a:extLst>
              <a:ext uri="{FF2B5EF4-FFF2-40B4-BE49-F238E27FC236}">
                <a16:creationId xmlns:a16="http://schemas.microsoft.com/office/drawing/2014/main" id="{1EEF6DF5-D377-4D6B-934D-12F8C9CC6366}"/>
              </a:ext>
            </a:extLst>
          </p:cNvPr>
          <p:cNvPicPr>
            <a:picLocks noChangeAspect="1" noChangeArrowheads="1"/>
          </p:cNvPicPr>
          <p:nvPr/>
        </p:nvPicPr>
        <p:blipFill>
          <a:blip r:embed="rId10" cstate="print"/>
          <a:srcRect l="8961" t="5984" r="7318" b="4312"/>
          <a:stretch>
            <a:fillRect/>
          </a:stretch>
        </p:blipFill>
        <p:spPr bwMode="auto">
          <a:xfrm>
            <a:off x="9456196" y="4528830"/>
            <a:ext cx="808038" cy="866775"/>
          </a:xfrm>
          <a:prstGeom prst="rect">
            <a:avLst/>
          </a:prstGeom>
          <a:noFill/>
          <a:ln w="9525">
            <a:noFill/>
            <a:round/>
            <a:headEnd/>
            <a:tailEnd/>
          </a:ln>
          <a:effectLst/>
        </p:spPr>
      </p:pic>
      <p:sp>
        <p:nvSpPr>
          <p:cNvPr id="21" name="Line 22">
            <a:extLst>
              <a:ext uri="{FF2B5EF4-FFF2-40B4-BE49-F238E27FC236}">
                <a16:creationId xmlns:a16="http://schemas.microsoft.com/office/drawing/2014/main" id="{ADD11027-9415-472C-A307-D74073584E57}"/>
              </a:ext>
            </a:extLst>
          </p:cNvPr>
          <p:cNvSpPr>
            <a:spLocks noChangeShapeType="1"/>
          </p:cNvSpPr>
          <p:nvPr/>
        </p:nvSpPr>
        <p:spPr bwMode="auto">
          <a:xfrm>
            <a:off x="3528701" y="2800042"/>
            <a:ext cx="1587" cy="3933825"/>
          </a:xfrm>
          <a:prstGeom prst="line">
            <a:avLst/>
          </a:prstGeom>
          <a:noFill/>
          <a:ln w="76320" cap="sq">
            <a:solidFill>
              <a:srgbClr val="000000"/>
            </a:solidFill>
            <a:miter lim="800000"/>
            <a:headEnd/>
            <a:tailEnd/>
          </a:ln>
          <a:effectLst/>
        </p:spPr>
        <p:txBody>
          <a:bodyPr/>
          <a:lstStyle/>
          <a:p>
            <a:endParaRPr lang="fr-FR" dirty="0"/>
          </a:p>
        </p:txBody>
      </p:sp>
      <p:sp>
        <p:nvSpPr>
          <p:cNvPr id="22" name="Line 23">
            <a:extLst>
              <a:ext uri="{FF2B5EF4-FFF2-40B4-BE49-F238E27FC236}">
                <a16:creationId xmlns:a16="http://schemas.microsoft.com/office/drawing/2014/main" id="{C19A636E-5BE5-459F-935E-7AEF8701F2DF}"/>
              </a:ext>
            </a:extLst>
          </p:cNvPr>
          <p:cNvSpPr>
            <a:spLocks noChangeShapeType="1"/>
          </p:cNvSpPr>
          <p:nvPr/>
        </p:nvSpPr>
        <p:spPr bwMode="auto">
          <a:xfrm>
            <a:off x="8808496" y="2800042"/>
            <a:ext cx="1588" cy="3933825"/>
          </a:xfrm>
          <a:prstGeom prst="line">
            <a:avLst/>
          </a:prstGeom>
          <a:noFill/>
          <a:ln w="76320" cap="sq">
            <a:solidFill>
              <a:srgbClr val="000000"/>
            </a:solidFill>
            <a:miter lim="800000"/>
            <a:headEnd/>
            <a:tailEnd/>
          </a:ln>
          <a:effectLst/>
        </p:spPr>
        <p:txBody>
          <a:bodyPr/>
          <a:lstStyle/>
          <a:p>
            <a:endParaRPr lang="fr-FR" dirty="0"/>
          </a:p>
        </p:txBody>
      </p:sp>
      <p:sp>
        <p:nvSpPr>
          <p:cNvPr id="23" name="Text Box 5">
            <a:extLst>
              <a:ext uri="{FF2B5EF4-FFF2-40B4-BE49-F238E27FC236}">
                <a16:creationId xmlns:a16="http://schemas.microsoft.com/office/drawing/2014/main" id="{3D52859E-A2AB-4D3B-9C9B-4E79CB3F20B6}"/>
              </a:ext>
            </a:extLst>
          </p:cNvPr>
          <p:cNvSpPr txBox="1">
            <a:spLocks noChangeArrowheads="1"/>
          </p:cNvSpPr>
          <p:nvPr/>
        </p:nvSpPr>
        <p:spPr bwMode="auto">
          <a:xfrm>
            <a:off x="1324458" y="2459022"/>
            <a:ext cx="2098949" cy="371513"/>
          </a:xfrm>
          <a:prstGeom prst="rect">
            <a:avLst/>
          </a:prstGeom>
          <a:solidFill>
            <a:srgbClr val="FFC000"/>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rgbClr val="000000"/>
                </a:solidFill>
                <a:latin typeface="Tahoma" pitchFamily="32" charset="0"/>
                <a:cs typeface="Tahoma" pitchFamily="32" charset="0"/>
              </a:rPr>
              <a:t>Deuxième partie</a:t>
            </a:r>
          </a:p>
        </p:txBody>
      </p:sp>
    </p:spTree>
    <p:extLst>
      <p:ext uri="{BB962C8B-B14F-4D97-AF65-F5344CB8AC3E}">
        <p14:creationId xmlns:p14="http://schemas.microsoft.com/office/powerpoint/2010/main" val="374833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additive="repl">
                                        <p:cTn id="10" dur="1" fill="hold">
                                          <p:stCondLst>
                                            <p:cond delay="0"/>
                                          </p:stCondLst>
                                        </p:cTn>
                                        <p:tgtEl>
                                          <p:spTgt spid="3"/>
                                        </p:tgtEl>
                                        <p:attrNameLst>
                                          <p:attrName>style.visibility</p:attrName>
                                        </p:attrNameLst>
                                      </p:cBhvr>
                                      <p:to>
                                        <p:strVal val="visible"/>
                                      </p:to>
                                    </p:set>
                                    <p:animEffect transition="in" filter="wipe(left)">
                                      <p:cBhvr additive="repl">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additive="repl">
                                        <p:cTn id="15" dur="1" fill="hold">
                                          <p:stCondLst>
                                            <p:cond delay="0"/>
                                          </p:stCondLst>
                                        </p:cTn>
                                        <p:tgtEl>
                                          <p:spTgt spid="4"/>
                                        </p:tgtEl>
                                        <p:attrNameLst>
                                          <p:attrName>style.visibility</p:attrName>
                                        </p:attrNameLst>
                                      </p:cBhvr>
                                      <p:to>
                                        <p:strVal val="visible"/>
                                      </p:to>
                                    </p:set>
                                    <p:animEffect transition="in" filter="wipe(left)">
                                      <p:cBhvr additive="repl">
                                        <p:cTn id="16" dur="1000"/>
                                        <p:tgtEl>
                                          <p:spTgt spid="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additive="repl">
                                        <p:cTn id="19" dur="1" fill="hold">
                                          <p:stCondLst>
                                            <p:cond delay="0"/>
                                          </p:stCondLst>
                                        </p:cTn>
                                        <p:tgtEl>
                                          <p:spTgt spid="5"/>
                                        </p:tgtEl>
                                        <p:attrNameLst>
                                          <p:attrName>style.visibility</p:attrName>
                                        </p:attrNameLst>
                                      </p:cBhvr>
                                      <p:to>
                                        <p:strVal val="visible"/>
                                      </p:to>
                                    </p:set>
                                    <p:animEffect transition="in" filter="wipe(left)">
                                      <p:cBhvr additive="repl">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additive="repl">
                                        <p:cTn id="24" dur="1" fill="hold">
                                          <p:stCondLst>
                                            <p:cond delay="0"/>
                                          </p:stCondLst>
                                        </p:cTn>
                                        <p:tgtEl>
                                          <p:spTgt spid="6"/>
                                        </p:tgtEl>
                                        <p:attrNameLst>
                                          <p:attrName>style.visibility</p:attrName>
                                        </p:attrNameLst>
                                      </p:cBhvr>
                                      <p:to>
                                        <p:strVal val="visible"/>
                                      </p:to>
                                    </p:set>
                                    <p:animEffect transition="in" filter="wipe(left)">
                                      <p:cBhvr additive="repl">
                                        <p:cTn id="25" dur="1000"/>
                                        <p:tgtEl>
                                          <p:spTgt spid="6"/>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additive="repl">
                                        <p:cTn id="28" dur="1" fill="hold">
                                          <p:stCondLst>
                                            <p:cond delay="0"/>
                                          </p:stCondLst>
                                        </p:cTn>
                                        <p:tgtEl>
                                          <p:spTgt spid="7"/>
                                        </p:tgtEl>
                                        <p:attrNameLst>
                                          <p:attrName>style.visibility</p:attrName>
                                        </p:attrNameLst>
                                      </p:cBhvr>
                                      <p:to>
                                        <p:strVal val="visible"/>
                                      </p:to>
                                    </p:set>
                                    <p:animEffect transition="in" filter="wipe(left)">
                                      <p:cBhvr additive="repl">
                                        <p:cTn id="29" dur="1000"/>
                                        <p:tgtEl>
                                          <p:spTgt spid="7"/>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additive="repl">
                                        <p:cTn id="32" dur="1" fill="hold">
                                          <p:stCondLst>
                                            <p:cond delay="0"/>
                                          </p:stCondLst>
                                        </p:cTn>
                                        <p:tgtEl>
                                          <p:spTgt spid="8"/>
                                        </p:tgtEl>
                                        <p:attrNameLst>
                                          <p:attrName>style.visibility</p:attrName>
                                        </p:attrNameLst>
                                      </p:cBhvr>
                                      <p:to>
                                        <p:strVal val="visible"/>
                                      </p:to>
                                    </p:set>
                                    <p:animEffect transition="in" filter="wipe(left)">
                                      <p:cBhvr additive="repl">
                                        <p:cTn id="33" dur="1000"/>
                                        <p:tgtEl>
                                          <p:spTgt spid="8"/>
                                        </p:tgtEl>
                                      </p:cBhvr>
                                    </p:animEffect>
                                  </p:childTnLst>
                                </p:cTn>
                              </p:par>
                            </p:childTnLst>
                          </p:cTn>
                        </p:par>
                        <p:par>
                          <p:cTn id="34" fill="hold">
                            <p:stCondLst>
                              <p:cond delay="3000"/>
                            </p:stCondLst>
                            <p:childTnLst>
                              <p:par>
                                <p:cTn id="35" presetID="49" presetClass="entr" decel="100000" fill="hold" nodeType="afterEffect">
                                  <p:stCondLst>
                                    <p:cond delay="0"/>
                                  </p:stCondLst>
                                  <p:childTnLst>
                                    <p:set>
                                      <p:cBhvr additive="repl">
                                        <p:cTn id="36" dur="1" fill="hold">
                                          <p:stCondLst>
                                            <p:cond delay="0"/>
                                          </p:stCondLst>
                                        </p:cTn>
                                        <p:tgtEl>
                                          <p:spTgt spid="9"/>
                                        </p:tgtEl>
                                        <p:attrNameLst>
                                          <p:attrName>style.visibility</p:attrName>
                                        </p:attrNameLst>
                                      </p:cBhvr>
                                      <p:to>
                                        <p:strVal val="visible"/>
                                      </p:to>
                                    </p:set>
                                    <p:anim calcmode="lin" valueType="num">
                                      <p:cBhvr additive="repl">
                                        <p:cTn id="37" dur="500" fill="hold"/>
                                        <p:tgtEl>
                                          <p:spTgt spid="9"/>
                                        </p:tgtEl>
                                        <p:attrNameLst>
                                          <p:attrName>ppt_w</p:attrName>
                                        </p:attrNameLst>
                                      </p:cBhvr>
                                      <p:tavLst>
                                        <p:tav tm="100000">
                                          <p:val>
                                            <p:fltVal val="0"/>
                                          </p:val>
                                        </p:tav>
                                        <p:tav>
                                          <p:val>
                                            <p:strVal val="#ppt_w"/>
                                          </p:val>
                                        </p:tav>
                                      </p:tavLst>
                                    </p:anim>
                                    <p:anim calcmode="lin" valueType="num">
                                      <p:cBhvr additive="repl">
                                        <p:cTn id="38" dur="500" fill="hold"/>
                                        <p:tgtEl>
                                          <p:spTgt spid="9"/>
                                        </p:tgtEl>
                                        <p:attrNameLst>
                                          <p:attrName>ppt_h</p:attrName>
                                        </p:attrNameLst>
                                      </p:cBhvr>
                                      <p:tavLst>
                                        <p:tav tm="100000">
                                          <p:val>
                                            <p:fltVal val="0"/>
                                          </p:val>
                                        </p:tav>
                                        <p:tav>
                                          <p:val>
                                            <p:strVal val="#ppt_h"/>
                                          </p:val>
                                        </p:tav>
                                      </p:tavLst>
                                    </p:anim>
                                    <p:anim calcmode="lin" valueType="num">
                                      <p:cBhvr additive="repl">
                                        <p:cTn id="39" dur="500" fill="hold"/>
                                        <p:tgtEl>
                                          <p:spTgt spid="9"/>
                                        </p:tgtEl>
                                        <p:attrNameLst>
                                          <p:attrName>r</p:attrName>
                                        </p:attrNameLst>
                                      </p:cBhvr>
                                      <p:tavLst>
                                        <p:tav tm="100000">
                                          <p:val>
                                            <p:strVal val="360"/>
                                          </p:val>
                                        </p:tav>
                                        <p:tav>
                                          <p:val>
                                            <p:strVal val="0"/>
                                          </p:val>
                                        </p:tav>
                                      </p:tavLst>
                                    </p:anim>
                                    <p:animEffect transition="in" filter="fade">
                                      <p:cBhvr additive="repl">
                                        <p:cTn id="40" dur="500"/>
                                        <p:tgtEl>
                                          <p:spTgt spid="9"/>
                                        </p:tgtEl>
                                      </p:cBhvr>
                                    </p:animEffect>
                                  </p:childTnLst>
                                </p:cTn>
                              </p:par>
                            </p:childTnLst>
                          </p:cTn>
                        </p:par>
                        <p:par>
                          <p:cTn id="41" fill="hold">
                            <p:stCondLst>
                              <p:cond delay="3500"/>
                            </p:stCondLst>
                            <p:childTnLst>
                              <p:par>
                                <p:cTn id="42" presetID="22" presetClass="entr" presetSubtype="8" fill="hold" nodeType="afterEffect">
                                  <p:stCondLst>
                                    <p:cond delay="0"/>
                                  </p:stCondLst>
                                  <p:childTnLst>
                                    <p:set>
                                      <p:cBhvr additive="repl">
                                        <p:cTn id="43" dur="1" fill="hold">
                                          <p:stCondLst>
                                            <p:cond delay="0"/>
                                          </p:stCondLst>
                                        </p:cTn>
                                        <p:tgtEl>
                                          <p:spTgt spid="23"/>
                                        </p:tgtEl>
                                        <p:attrNameLst>
                                          <p:attrName>style.visibility</p:attrName>
                                        </p:attrNameLst>
                                      </p:cBhvr>
                                      <p:to>
                                        <p:strVal val="visible"/>
                                      </p:to>
                                    </p:set>
                                    <p:animEffect transition="in" filter="wipe(left)">
                                      <p:cBhvr additive="repl">
                                        <p:cTn id="44" dur="1000"/>
                                        <p:tgtEl>
                                          <p:spTgt spid="23"/>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additive="repl">
                                        <p:cTn id="47" dur="1" fill="hold">
                                          <p:stCondLst>
                                            <p:cond delay="0"/>
                                          </p:stCondLst>
                                        </p:cTn>
                                        <p:tgtEl>
                                          <p:spTgt spid="10"/>
                                        </p:tgtEl>
                                        <p:attrNameLst>
                                          <p:attrName>style.visibility</p:attrName>
                                        </p:attrNameLst>
                                      </p:cBhvr>
                                      <p:to>
                                        <p:strVal val="visible"/>
                                      </p:to>
                                    </p:set>
                                    <p:animEffect transition="in" filter="wipe(left)">
                                      <p:cBhvr additive="repl">
                                        <p:cTn id="48" dur="1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fill="hold" nodeType="clickEffect">
                                  <p:stCondLst>
                                    <p:cond delay="0"/>
                                  </p:stCondLst>
                                  <p:childTnLst>
                                    <p:set>
                                      <p:cBhvr additive="repl">
                                        <p:cTn id="52" dur="1" fill="hold">
                                          <p:stCondLst>
                                            <p:cond delay="0"/>
                                          </p:stCondLst>
                                        </p:cTn>
                                        <p:tgtEl>
                                          <p:spTgt spid="11"/>
                                        </p:tgtEl>
                                        <p:attrNameLst>
                                          <p:attrName>style.visibility</p:attrName>
                                        </p:attrNameLst>
                                      </p:cBhvr>
                                      <p:to>
                                        <p:strVal val="visible"/>
                                      </p:to>
                                    </p:set>
                                    <p:animEffect transition="in" filter="dissolve">
                                      <p:cBhvr additive="repl">
                                        <p:cTn id="53" dur="1000"/>
                                        <p:tgtEl>
                                          <p:spTgt spid="11"/>
                                        </p:tgtEl>
                                      </p:cBhvr>
                                    </p:animEffect>
                                  </p:childTnLst>
                                </p:cTn>
                              </p:par>
                            </p:childTnLst>
                          </p:cTn>
                        </p:par>
                        <p:par>
                          <p:cTn id="54" fill="hold">
                            <p:stCondLst>
                              <p:cond delay="1000"/>
                            </p:stCondLst>
                            <p:childTnLst>
                              <p:par>
                                <p:cTn id="55" presetID="22" presetClass="entr" presetSubtype="1" fill="hold" grpId="0" nodeType="afterEffect">
                                  <p:stCondLst>
                                    <p:cond delay="0"/>
                                  </p:stCondLst>
                                  <p:childTnLst>
                                    <p:set>
                                      <p:cBhvr additive="repl">
                                        <p:cTn id="56" dur="1" fill="hold">
                                          <p:stCondLst>
                                            <p:cond delay="0"/>
                                          </p:stCondLst>
                                        </p:cTn>
                                        <p:tgtEl>
                                          <p:spTgt spid="21"/>
                                        </p:tgtEl>
                                        <p:attrNameLst>
                                          <p:attrName>style.visibility</p:attrName>
                                        </p:attrNameLst>
                                      </p:cBhvr>
                                      <p:to>
                                        <p:strVal val="visible"/>
                                      </p:to>
                                    </p:set>
                                    <p:animEffect transition="in" filter="wipe(up)">
                                      <p:cBhvr additive="repl">
                                        <p:cTn id="57" dur="500"/>
                                        <p:tgtEl>
                                          <p:spTgt spid="21"/>
                                        </p:tgtEl>
                                      </p:cBhvr>
                                    </p:animEffect>
                                  </p:childTnLst>
                                </p:cTn>
                              </p:par>
                            </p:childTnLst>
                          </p:cTn>
                        </p:par>
                        <p:par>
                          <p:cTn id="58" fill="hold">
                            <p:stCondLst>
                              <p:cond delay="1500"/>
                            </p:stCondLst>
                            <p:childTnLst>
                              <p:par>
                                <p:cTn id="59" presetID="22" presetClass="entr" presetSubtype="8" fill="hold" nodeType="afterEffect">
                                  <p:stCondLst>
                                    <p:cond delay="0"/>
                                  </p:stCondLst>
                                  <p:childTnLst>
                                    <p:set>
                                      <p:cBhvr additive="repl">
                                        <p:cTn id="60" dur="1" fill="hold">
                                          <p:stCondLst>
                                            <p:cond delay="0"/>
                                          </p:stCondLst>
                                        </p:cTn>
                                        <p:tgtEl>
                                          <p:spTgt spid="12"/>
                                        </p:tgtEl>
                                        <p:attrNameLst>
                                          <p:attrName>style.visibility</p:attrName>
                                        </p:attrNameLst>
                                      </p:cBhvr>
                                      <p:to>
                                        <p:strVal val="visible"/>
                                      </p:to>
                                    </p:set>
                                    <p:animEffect transition="in" filter="wipe(left)">
                                      <p:cBhvr additive="repl">
                                        <p:cTn id="61" dur="10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fill="hold" nodeType="clickEffect">
                                  <p:stCondLst>
                                    <p:cond delay="0"/>
                                  </p:stCondLst>
                                  <p:childTnLst>
                                    <p:set>
                                      <p:cBhvr additive="repl">
                                        <p:cTn id="65" dur="1" fill="hold">
                                          <p:stCondLst>
                                            <p:cond delay="0"/>
                                          </p:stCondLst>
                                        </p:cTn>
                                        <p:tgtEl>
                                          <p:spTgt spid="14"/>
                                        </p:tgtEl>
                                        <p:attrNameLst>
                                          <p:attrName>style.visibility</p:attrName>
                                        </p:attrNameLst>
                                      </p:cBhvr>
                                      <p:to>
                                        <p:strVal val="visible"/>
                                      </p:to>
                                    </p:set>
                                    <p:animEffect transition="in" filter="dissolve">
                                      <p:cBhvr additive="repl">
                                        <p:cTn id="66" dur="1000"/>
                                        <p:tgtEl>
                                          <p:spTgt spid="14"/>
                                        </p:tgtEl>
                                      </p:cBhvr>
                                    </p:animEffect>
                                  </p:childTnLst>
                                </p:cTn>
                              </p:par>
                            </p:childTnLst>
                          </p:cTn>
                        </p:par>
                        <p:par>
                          <p:cTn id="67" fill="hold">
                            <p:stCondLst>
                              <p:cond delay="1000"/>
                            </p:stCondLst>
                            <p:childTnLst>
                              <p:par>
                                <p:cTn id="68" presetID="9" presetClass="entr" fill="hold" nodeType="afterEffect">
                                  <p:stCondLst>
                                    <p:cond delay="0"/>
                                  </p:stCondLst>
                                  <p:childTnLst>
                                    <p:set>
                                      <p:cBhvr additive="repl">
                                        <p:cTn id="69" dur="1" fill="hold">
                                          <p:stCondLst>
                                            <p:cond delay="0"/>
                                          </p:stCondLst>
                                        </p:cTn>
                                        <p:tgtEl>
                                          <p:spTgt spid="16"/>
                                        </p:tgtEl>
                                        <p:attrNameLst>
                                          <p:attrName>style.visibility</p:attrName>
                                        </p:attrNameLst>
                                      </p:cBhvr>
                                      <p:to>
                                        <p:strVal val="visible"/>
                                      </p:to>
                                    </p:set>
                                    <p:animEffect transition="in" filter="dissolve">
                                      <p:cBhvr additive="repl">
                                        <p:cTn id="70" dur="1000"/>
                                        <p:tgtEl>
                                          <p:spTgt spid="16"/>
                                        </p:tgtEl>
                                      </p:cBhvr>
                                    </p:animEffect>
                                  </p:childTnLst>
                                </p:cTn>
                              </p:par>
                            </p:childTnLst>
                          </p:cTn>
                        </p:par>
                        <p:par>
                          <p:cTn id="71" fill="hold">
                            <p:stCondLst>
                              <p:cond delay="2000"/>
                            </p:stCondLst>
                            <p:childTnLst>
                              <p:par>
                                <p:cTn id="72" presetID="9" presetClass="entr" fill="hold" nodeType="afterEffect">
                                  <p:stCondLst>
                                    <p:cond delay="0"/>
                                  </p:stCondLst>
                                  <p:childTnLst>
                                    <p:set>
                                      <p:cBhvr additive="repl">
                                        <p:cTn id="73" dur="1" fill="hold">
                                          <p:stCondLst>
                                            <p:cond delay="0"/>
                                          </p:stCondLst>
                                        </p:cTn>
                                        <p:tgtEl>
                                          <p:spTgt spid="15"/>
                                        </p:tgtEl>
                                        <p:attrNameLst>
                                          <p:attrName>style.visibility</p:attrName>
                                        </p:attrNameLst>
                                      </p:cBhvr>
                                      <p:to>
                                        <p:strVal val="visible"/>
                                      </p:to>
                                    </p:set>
                                    <p:animEffect transition="in" filter="dissolve">
                                      <p:cBhvr additive="repl">
                                        <p:cTn id="74" dur="1000"/>
                                        <p:tgtEl>
                                          <p:spTgt spid="15"/>
                                        </p:tgtEl>
                                      </p:cBhvr>
                                    </p:animEffect>
                                  </p:childTnLst>
                                </p:cTn>
                              </p:par>
                            </p:childTnLst>
                          </p:cTn>
                        </p:par>
                        <p:par>
                          <p:cTn id="75" fill="hold">
                            <p:stCondLst>
                              <p:cond delay="3000"/>
                            </p:stCondLst>
                            <p:childTnLst>
                              <p:par>
                                <p:cTn id="76" presetID="9" presetClass="entr" fill="hold" nodeType="afterEffect">
                                  <p:stCondLst>
                                    <p:cond delay="0"/>
                                  </p:stCondLst>
                                  <p:childTnLst>
                                    <p:set>
                                      <p:cBhvr additive="repl">
                                        <p:cTn id="77" dur="1" fill="hold">
                                          <p:stCondLst>
                                            <p:cond delay="0"/>
                                          </p:stCondLst>
                                        </p:cTn>
                                        <p:tgtEl>
                                          <p:spTgt spid="13"/>
                                        </p:tgtEl>
                                        <p:attrNameLst>
                                          <p:attrName>style.visibility</p:attrName>
                                        </p:attrNameLst>
                                      </p:cBhvr>
                                      <p:to>
                                        <p:strVal val="visible"/>
                                      </p:to>
                                    </p:set>
                                    <p:animEffect transition="in" filter="dissolve">
                                      <p:cBhvr additive="repl">
                                        <p:cTn id="78" dur="1000"/>
                                        <p:tgtEl>
                                          <p:spTgt spid="13"/>
                                        </p:tgtEl>
                                      </p:cBhvr>
                                    </p:animEffect>
                                  </p:childTnLst>
                                </p:cTn>
                              </p:par>
                            </p:childTnLst>
                          </p:cTn>
                        </p:par>
                        <p:par>
                          <p:cTn id="79" fill="hold">
                            <p:stCondLst>
                              <p:cond delay="4000"/>
                            </p:stCondLst>
                            <p:childTnLst>
                              <p:par>
                                <p:cTn id="80" presetID="22" presetClass="entr" presetSubtype="1" fill="hold" grpId="0" nodeType="afterEffect">
                                  <p:stCondLst>
                                    <p:cond delay="0"/>
                                  </p:stCondLst>
                                  <p:childTnLst>
                                    <p:set>
                                      <p:cBhvr additive="repl">
                                        <p:cTn id="81" dur="1" fill="hold">
                                          <p:stCondLst>
                                            <p:cond delay="0"/>
                                          </p:stCondLst>
                                        </p:cTn>
                                        <p:tgtEl>
                                          <p:spTgt spid="22"/>
                                        </p:tgtEl>
                                        <p:attrNameLst>
                                          <p:attrName>style.visibility</p:attrName>
                                        </p:attrNameLst>
                                      </p:cBhvr>
                                      <p:to>
                                        <p:strVal val="visible"/>
                                      </p:to>
                                    </p:set>
                                    <p:animEffect transition="in" filter="wipe(up)">
                                      <p:cBhvr additive="repl">
                                        <p:cTn id="82" dur="500"/>
                                        <p:tgtEl>
                                          <p:spTgt spid="22"/>
                                        </p:tgtEl>
                                      </p:cBhvr>
                                    </p:animEffect>
                                  </p:childTnLst>
                                </p:cTn>
                              </p:par>
                            </p:childTnLst>
                          </p:cTn>
                        </p:par>
                        <p:par>
                          <p:cTn id="83" fill="hold">
                            <p:stCondLst>
                              <p:cond delay="4500"/>
                            </p:stCondLst>
                            <p:childTnLst>
                              <p:par>
                                <p:cTn id="84" presetID="22" presetClass="entr" presetSubtype="8" fill="hold" nodeType="afterEffect">
                                  <p:stCondLst>
                                    <p:cond delay="0"/>
                                  </p:stCondLst>
                                  <p:childTnLst>
                                    <p:set>
                                      <p:cBhvr additive="repl">
                                        <p:cTn id="85" dur="1" fill="hold">
                                          <p:stCondLst>
                                            <p:cond delay="0"/>
                                          </p:stCondLst>
                                        </p:cTn>
                                        <p:tgtEl>
                                          <p:spTgt spid="17"/>
                                        </p:tgtEl>
                                        <p:attrNameLst>
                                          <p:attrName>style.visibility</p:attrName>
                                        </p:attrNameLst>
                                      </p:cBhvr>
                                      <p:to>
                                        <p:strVal val="visible"/>
                                      </p:to>
                                    </p:set>
                                    <p:animEffect transition="in" filter="wipe(left)">
                                      <p:cBhvr additive="repl">
                                        <p:cTn id="86" dur="10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9" presetClass="entr" fill="hold" nodeType="clickEffect">
                                  <p:stCondLst>
                                    <p:cond delay="0"/>
                                  </p:stCondLst>
                                  <p:childTnLst>
                                    <p:set>
                                      <p:cBhvr additive="repl">
                                        <p:cTn id="90" dur="1" fill="hold">
                                          <p:stCondLst>
                                            <p:cond delay="0"/>
                                          </p:stCondLst>
                                        </p:cTn>
                                        <p:tgtEl>
                                          <p:spTgt spid="18"/>
                                        </p:tgtEl>
                                        <p:attrNameLst>
                                          <p:attrName>style.visibility</p:attrName>
                                        </p:attrNameLst>
                                      </p:cBhvr>
                                      <p:to>
                                        <p:strVal val="visible"/>
                                      </p:to>
                                    </p:set>
                                    <p:animEffect transition="in" filter="dissolve">
                                      <p:cBhvr additive="repl">
                                        <p:cTn id="91" dur="1000"/>
                                        <p:tgtEl>
                                          <p:spTgt spid="18"/>
                                        </p:tgtEl>
                                      </p:cBhvr>
                                    </p:animEffect>
                                  </p:childTnLst>
                                </p:cTn>
                              </p:par>
                            </p:childTnLst>
                          </p:cTn>
                        </p:par>
                        <p:par>
                          <p:cTn id="92" fill="hold">
                            <p:stCondLst>
                              <p:cond delay="1000"/>
                            </p:stCondLst>
                            <p:childTnLst>
                              <p:par>
                                <p:cTn id="93" presetID="9" presetClass="entr" fill="hold" nodeType="afterEffect">
                                  <p:stCondLst>
                                    <p:cond delay="0"/>
                                  </p:stCondLst>
                                  <p:childTnLst>
                                    <p:set>
                                      <p:cBhvr additive="repl">
                                        <p:cTn id="94" dur="1" fill="hold">
                                          <p:stCondLst>
                                            <p:cond delay="0"/>
                                          </p:stCondLst>
                                        </p:cTn>
                                        <p:tgtEl>
                                          <p:spTgt spid="20"/>
                                        </p:tgtEl>
                                        <p:attrNameLst>
                                          <p:attrName>style.visibility</p:attrName>
                                        </p:attrNameLst>
                                      </p:cBhvr>
                                      <p:to>
                                        <p:strVal val="visible"/>
                                      </p:to>
                                    </p:set>
                                    <p:animEffect transition="in" filter="dissolve">
                                      <p:cBhvr additive="repl">
                                        <p:cTn id="95" dur="1000"/>
                                        <p:tgtEl>
                                          <p:spTgt spid="20"/>
                                        </p:tgtEl>
                                      </p:cBhvr>
                                    </p:animEffect>
                                  </p:childTnLst>
                                </p:cTn>
                              </p:par>
                            </p:childTnLst>
                          </p:cTn>
                        </p:par>
                        <p:par>
                          <p:cTn id="96" fill="hold">
                            <p:stCondLst>
                              <p:cond delay="2000"/>
                            </p:stCondLst>
                            <p:childTnLst>
                              <p:par>
                                <p:cTn id="97" presetID="9"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dissolve">
                                      <p:cBhvr additive="repl">
                                        <p:cTn id="9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328A71A-6E50-4160-A784-2FB68E02C91A}"/>
              </a:ext>
            </a:extLst>
          </p:cNvPr>
          <p:cNvSpPr txBox="1"/>
          <p:nvPr/>
        </p:nvSpPr>
        <p:spPr>
          <a:xfrm>
            <a:off x="2188030" y="1551214"/>
            <a:ext cx="8392884" cy="1815882"/>
          </a:xfrm>
          <a:prstGeom prst="rect">
            <a:avLst/>
          </a:prstGeom>
          <a:noFill/>
        </p:spPr>
        <p:txBody>
          <a:bodyPr wrap="square" rtlCol="0">
            <a:spAutoFit/>
          </a:bodyPr>
          <a:lstStyle/>
          <a:p>
            <a:r>
              <a:rPr lang="fr-FR" sz="2800" dirty="0"/>
              <a:t>Une petite vidéo sur une protection suite à un problème sur la route est disponible au besoin.</a:t>
            </a:r>
          </a:p>
          <a:p>
            <a:endParaRPr lang="fr-FR" sz="2800" dirty="0"/>
          </a:p>
          <a:p>
            <a:r>
              <a:rPr lang="fr-FR" sz="2800" dirty="0">
                <a:hlinkClick r:id="rId2" action="ppaction://hlinkfile"/>
              </a:rPr>
              <a:t>10_BOITE_PROTEGER/RESSOURCES/PROTEGER</a:t>
            </a:r>
            <a:endParaRPr lang="fr-FR" sz="2800" dirty="0"/>
          </a:p>
        </p:txBody>
      </p:sp>
    </p:spTree>
    <p:extLst>
      <p:ext uri="{BB962C8B-B14F-4D97-AF65-F5344CB8AC3E}">
        <p14:creationId xmlns:p14="http://schemas.microsoft.com/office/powerpoint/2010/main" val="13209668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1B02DE-583B-4992-B71D-912E2174BEB2}"/>
              </a:ext>
            </a:extLst>
          </p:cNvPr>
          <p:cNvSpPr/>
          <p:nvPr/>
        </p:nvSpPr>
        <p:spPr>
          <a:xfrm>
            <a:off x="2706788" y="1862471"/>
            <a:ext cx="7266734" cy="2492990"/>
          </a:xfrm>
          <a:prstGeom prst="rect">
            <a:avLst/>
          </a:prstGeom>
          <a:noFill/>
        </p:spPr>
        <p:txBody>
          <a:bodyPr wrap="none" lIns="91440" tIns="45720" rIns="91440" bIns="45720">
            <a:spAutoFit/>
          </a:bodyPr>
          <a:lstStyle/>
          <a:p>
            <a:pPr algn="ctr"/>
            <a:r>
              <a:rPr lang="fr-FR" sz="5400" b="1" cap="none" spc="0" dirty="0">
                <a:ln w="17780" cmpd="sng">
                  <a:solidFill>
                    <a:srgbClr val="FFFFFF"/>
                  </a:solidFill>
                  <a:prstDash val="solid"/>
                  <a:miter lim="800000"/>
                </a:ln>
                <a:solidFill>
                  <a:schemeClr val="tx1">
                    <a:lumMod val="95000"/>
                  </a:schemeClr>
                </a:solidFill>
                <a:effectLst>
                  <a:outerShdw blurRad="50800" algn="tl" rotWithShape="0">
                    <a:srgbClr val="000000"/>
                  </a:outerShdw>
                </a:effectLst>
              </a:rPr>
              <a:t>Analyse de situations</a:t>
            </a:r>
          </a:p>
          <a:p>
            <a:pPr algn="ctr"/>
            <a:endParaRPr lang="fr-FR" sz="5400" b="1" dirty="0">
              <a:ln w="17780" cmpd="sng">
                <a:solidFill>
                  <a:srgbClr val="FFFFFF"/>
                </a:solidFill>
                <a:prstDash val="solid"/>
                <a:miter lim="800000"/>
              </a:ln>
              <a:solidFill>
                <a:schemeClr val="tx1">
                  <a:lumMod val="95000"/>
                </a:schemeClr>
              </a:solidFill>
              <a:effectLst>
                <a:outerShdw blurRad="50800" algn="tl" rotWithShape="0">
                  <a:srgbClr val="000000"/>
                </a:outerShdw>
              </a:effectLst>
            </a:endParaRPr>
          </a:p>
          <a:p>
            <a:pPr algn="ctr"/>
            <a:r>
              <a:rPr lang="fr-FR" sz="4800" b="1" i="1" cap="none" spc="0" dirty="0">
                <a:ln w="17780" cmpd="sng">
                  <a:solidFill>
                    <a:srgbClr val="FFFFFF"/>
                  </a:solidFill>
                  <a:prstDash val="solid"/>
                  <a:miter lim="800000"/>
                </a:ln>
                <a:solidFill>
                  <a:schemeClr val="tx1">
                    <a:lumMod val="95000"/>
                  </a:schemeClr>
                </a:solidFill>
                <a:effectLst>
                  <a:outerShdw blurRad="50800" algn="tl" rotWithShape="0">
                    <a:srgbClr val="000000"/>
                  </a:outerShdw>
                </a:effectLst>
              </a:rPr>
              <a:t>Evaluation formative</a:t>
            </a:r>
          </a:p>
        </p:txBody>
      </p:sp>
    </p:spTree>
    <p:extLst>
      <p:ext uri="{BB962C8B-B14F-4D97-AF65-F5344CB8AC3E}">
        <p14:creationId xmlns:p14="http://schemas.microsoft.com/office/powerpoint/2010/main" val="19478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698FC1-2189-4D21-9429-84AA018E5CD5}"/>
              </a:ext>
            </a:extLst>
          </p:cNvPr>
          <p:cNvSpPr txBox="1"/>
          <p:nvPr/>
        </p:nvSpPr>
        <p:spPr>
          <a:xfrm>
            <a:off x="1233379" y="781085"/>
            <a:ext cx="8928100" cy="830997"/>
          </a:xfrm>
          <a:prstGeom prst="rect">
            <a:avLst/>
          </a:prstGeom>
          <a:noFill/>
        </p:spPr>
        <p:txBody>
          <a:bodyPr wrap="square" rtlCol="0">
            <a:spAutoFit/>
          </a:bodyPr>
          <a:lstStyle/>
          <a:p>
            <a:r>
              <a:rPr lang="fr-FR" sz="4800" b="1" dirty="0"/>
              <a:t>Les chiffres de la sinistralité</a:t>
            </a:r>
          </a:p>
        </p:txBody>
      </p:sp>
      <p:sp>
        <p:nvSpPr>
          <p:cNvPr id="6" name="ZoneTexte 5">
            <a:extLst>
              <a:ext uri="{FF2B5EF4-FFF2-40B4-BE49-F238E27FC236}">
                <a16:creationId xmlns:a16="http://schemas.microsoft.com/office/drawing/2014/main" id="{60FA98BC-1031-4180-87D6-3812756B15C0}"/>
              </a:ext>
            </a:extLst>
          </p:cNvPr>
          <p:cNvSpPr txBox="1"/>
          <p:nvPr/>
        </p:nvSpPr>
        <p:spPr>
          <a:xfrm>
            <a:off x="2947386" y="2404358"/>
            <a:ext cx="8611339" cy="2492990"/>
          </a:xfrm>
          <a:prstGeom prst="rect">
            <a:avLst/>
          </a:prstGeom>
          <a:noFill/>
        </p:spPr>
        <p:txBody>
          <a:bodyPr wrap="square">
            <a:spAutoFit/>
          </a:bodyPr>
          <a:lstStyle/>
          <a:p>
            <a:r>
              <a:rPr lang="fr-FR" sz="2800" b="0" i="1" u="none" strike="noStrike" baseline="0" dirty="0">
                <a:solidFill>
                  <a:srgbClr val="FFFFFF"/>
                </a:solidFill>
                <a:latin typeface="Arial" panose="020B0604020202020204" pitchFamily="34" charset="0"/>
              </a:rPr>
              <a:t>Référence des documents d’origines</a:t>
            </a:r>
          </a:p>
          <a:p>
            <a:endParaRPr lang="fr-FR" sz="2800" b="0" i="1" u="none" strike="noStrike" baseline="0" dirty="0">
              <a:solidFill>
                <a:srgbClr val="FFFFFF"/>
              </a:solidFill>
              <a:latin typeface="Arial" panose="020B0604020202020204" pitchFamily="34" charset="0"/>
            </a:endParaRPr>
          </a:p>
          <a:p>
            <a:r>
              <a:rPr lang="fr-FR" sz="2800" b="0" i="1" u="none" strike="noStrike" baseline="0" dirty="0">
                <a:solidFill>
                  <a:srgbClr val="FFFFFF"/>
                </a:solidFill>
                <a:latin typeface="Arial" panose="020B0604020202020204" pitchFamily="34" charset="0"/>
              </a:rPr>
              <a:t>Chiffre 2021 </a:t>
            </a:r>
            <a:r>
              <a:rPr lang="fr-FR" sz="2800" b="0" i="0" u="none" strike="noStrike" baseline="0" dirty="0">
                <a:solidFill>
                  <a:srgbClr val="FFFFFF"/>
                </a:solidFill>
                <a:latin typeface="Wingdings-Regular"/>
              </a:rPr>
              <a:t> </a:t>
            </a:r>
            <a:r>
              <a:rPr lang="fr-FR" sz="2800" b="0" i="1" u="none" strike="noStrike" baseline="0" dirty="0">
                <a:solidFill>
                  <a:srgbClr val="FFFFFF"/>
                </a:solidFill>
                <a:latin typeface="Arial" panose="020B0604020202020204" pitchFamily="34" charset="0"/>
              </a:rPr>
              <a:t>Mars 2023</a:t>
            </a:r>
          </a:p>
          <a:p>
            <a:pPr algn="l"/>
            <a:endParaRPr lang="fr-FR" sz="2400" b="0" i="1" u="none" strike="noStrike" baseline="0" dirty="0">
              <a:latin typeface="Arial" panose="020B0604020202020204" pitchFamily="34" charset="0"/>
            </a:endParaRPr>
          </a:p>
          <a:p>
            <a:pPr algn="l"/>
            <a:r>
              <a:rPr lang="fr-FR" sz="2400" b="0" i="1" u="none" strike="noStrike" baseline="0" dirty="0">
                <a:latin typeface="Arial" panose="020B0604020202020204" pitchFamily="34" charset="0"/>
              </a:rPr>
              <a:t>Caisse nationale de l'assurance maladie</a:t>
            </a:r>
          </a:p>
          <a:p>
            <a:pPr algn="l"/>
            <a:r>
              <a:rPr lang="fr-FR" sz="2400" b="0" i="1" u="none" strike="noStrike" baseline="0" dirty="0">
                <a:latin typeface="Arial" panose="020B0604020202020204" pitchFamily="34" charset="0"/>
              </a:rPr>
              <a:t>Direction des Risques Professionnels - Mission statistiques</a:t>
            </a:r>
            <a:endParaRPr lang="fr-FR" sz="3600" i="1" dirty="0"/>
          </a:p>
        </p:txBody>
      </p:sp>
      <p:sp>
        <p:nvSpPr>
          <p:cNvPr id="9" name="ZoneTexte 8">
            <a:extLst>
              <a:ext uri="{FF2B5EF4-FFF2-40B4-BE49-F238E27FC236}">
                <a16:creationId xmlns:a16="http://schemas.microsoft.com/office/drawing/2014/main" id="{ADC7F872-CB28-44BF-82BF-671A16F076D2}"/>
              </a:ext>
            </a:extLst>
          </p:cNvPr>
          <p:cNvSpPr txBox="1"/>
          <p:nvPr/>
        </p:nvSpPr>
        <p:spPr>
          <a:xfrm>
            <a:off x="968084" y="5689624"/>
            <a:ext cx="10423816" cy="646331"/>
          </a:xfrm>
          <a:prstGeom prst="rect">
            <a:avLst/>
          </a:prstGeom>
          <a:noFill/>
        </p:spPr>
        <p:txBody>
          <a:bodyPr wrap="square">
            <a:spAutoFit/>
          </a:bodyPr>
          <a:lstStyle/>
          <a:p>
            <a:r>
              <a:rPr lang="fr-FR" sz="1800" b="1" cap="none" spc="0" dirty="0">
                <a:ln/>
                <a:solidFill>
                  <a:schemeClr val="accent3"/>
                </a:solidFill>
                <a:effectLst/>
              </a:rPr>
              <a:t>Documents disponibles dans le dossier ressources de la boite « introduction » sous le nom: </a:t>
            </a:r>
          </a:p>
          <a:p>
            <a:r>
              <a:rPr lang="fr-FR" sz="1800" b="1" cap="none" spc="0" dirty="0">
                <a:ln/>
                <a:solidFill>
                  <a:schemeClr val="accent3"/>
                </a:solidFill>
                <a:effectLst/>
              </a:rPr>
              <a:t>2021_at-tr-mp-fiches-selon-ctn</a:t>
            </a:r>
          </a:p>
        </p:txBody>
      </p:sp>
    </p:spTree>
    <p:extLst>
      <p:ext uri="{BB962C8B-B14F-4D97-AF65-F5344CB8AC3E}">
        <p14:creationId xmlns:p14="http://schemas.microsoft.com/office/powerpoint/2010/main" val="25337432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276E80-329C-4CC0-8241-7B3DBA6C2486}"/>
              </a:ext>
            </a:extLst>
          </p:cNvPr>
          <p:cNvSpPr/>
          <p:nvPr/>
        </p:nvSpPr>
        <p:spPr>
          <a:xfrm>
            <a:off x="1012371" y="1911456"/>
            <a:ext cx="10287000" cy="2585323"/>
          </a:xfrm>
          <a:prstGeom prst="rect">
            <a:avLst/>
          </a:prstGeom>
          <a:noFill/>
        </p:spPr>
        <p:txBody>
          <a:bodyPr wrap="square" lIns="91440" tIns="45720" rIns="91440" bIns="45720">
            <a:spAutoFit/>
          </a:bodyPr>
          <a:lstStyle/>
          <a:p>
            <a:pPr algn="ctr"/>
            <a:r>
              <a:rPr lang="fr-FR" sz="5400" b="1" cap="none" spc="0" dirty="0">
                <a:ln w="17780" cmpd="sng">
                  <a:solidFill>
                    <a:srgbClr val="FFFFFF"/>
                  </a:solidFill>
                  <a:prstDash val="solid"/>
                  <a:miter lim="800000"/>
                </a:ln>
                <a:solidFill>
                  <a:schemeClr val="tx1">
                    <a:lumMod val="95000"/>
                  </a:schemeClr>
                </a:solidFill>
                <a:effectLst>
                  <a:outerShdw blurRad="50800" algn="tl" rotWithShape="0">
                    <a:srgbClr val="000000"/>
                  </a:outerShdw>
                </a:effectLst>
              </a:rPr>
              <a:t>Désigner un stagiaire qui se place devant le tableau et qui simule son </a:t>
            </a:r>
            <a:r>
              <a:rPr lang="fr-FR" sz="5400" b="1" dirty="0">
                <a:ln w="17780" cmpd="sng">
                  <a:solidFill>
                    <a:srgbClr val="FFFFFF"/>
                  </a:solidFill>
                  <a:prstDash val="solid"/>
                  <a:miter lim="800000"/>
                </a:ln>
                <a:solidFill>
                  <a:schemeClr val="tx1">
                    <a:lumMod val="95000"/>
                  </a:schemeClr>
                </a:solidFill>
                <a:effectLst>
                  <a:outerShdw blurRad="50800" algn="tl" rotWithShape="0">
                    <a:srgbClr val="000000"/>
                  </a:outerShdw>
                </a:effectLst>
              </a:rPr>
              <a:t>i</a:t>
            </a:r>
            <a:r>
              <a:rPr lang="fr-FR" sz="5400" b="1" cap="none" spc="0" dirty="0">
                <a:ln w="17780" cmpd="sng">
                  <a:solidFill>
                    <a:srgbClr val="FFFFFF"/>
                  </a:solidFill>
                  <a:prstDash val="solid"/>
                  <a:miter lim="800000"/>
                </a:ln>
                <a:solidFill>
                  <a:schemeClr val="tx1">
                    <a:lumMod val="95000"/>
                  </a:schemeClr>
                </a:solidFill>
                <a:effectLst>
                  <a:outerShdw blurRad="50800" algn="tl" rotWithShape="0">
                    <a:srgbClr val="000000"/>
                  </a:outerShdw>
                </a:effectLst>
              </a:rPr>
              <a:t>ntervention</a:t>
            </a:r>
            <a:endParaRPr lang="fr-FR" sz="4800" b="1" i="1" cap="none" spc="0" dirty="0">
              <a:ln w="17780" cmpd="sng">
                <a:solidFill>
                  <a:srgbClr val="FFFFFF"/>
                </a:solidFill>
                <a:prstDash val="solid"/>
                <a:miter lim="800000"/>
              </a:ln>
              <a:solidFill>
                <a:schemeClr val="tx1">
                  <a:lumMod val="95000"/>
                </a:schemeClr>
              </a:solidFill>
              <a:effectLst>
                <a:outerShdw blurRad="50800" algn="tl" rotWithShape="0">
                  <a:srgbClr val="000000"/>
                </a:outerShdw>
              </a:effectLst>
            </a:endParaRPr>
          </a:p>
        </p:txBody>
      </p:sp>
    </p:spTree>
    <p:extLst>
      <p:ext uri="{BB962C8B-B14F-4D97-AF65-F5344CB8AC3E}">
        <p14:creationId xmlns:p14="http://schemas.microsoft.com/office/powerpoint/2010/main" val="18944266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F\CF_travail\Secourisme\images\sst_3.jpg">
            <a:extLst>
              <a:ext uri="{FF2B5EF4-FFF2-40B4-BE49-F238E27FC236}">
                <a16:creationId xmlns:a16="http://schemas.microsoft.com/office/drawing/2014/main" id="{25AE4663-3B4B-426B-A293-50EFBAE890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729" y="0"/>
            <a:ext cx="96294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72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0E1D503-F73F-40F4-8F3A-87DBDA66A8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t="4606" r="3565" b="4969"/>
          <a:stretch/>
        </p:blipFill>
        <p:spPr>
          <a:xfrm>
            <a:off x="728634" y="0"/>
            <a:ext cx="9672667" cy="6858000"/>
          </a:xfrm>
          <a:prstGeom prst="rect">
            <a:avLst/>
          </a:prstGeom>
        </p:spPr>
      </p:pic>
    </p:spTree>
    <p:extLst>
      <p:ext uri="{BB962C8B-B14F-4D97-AF65-F5344CB8AC3E}">
        <p14:creationId xmlns:p14="http://schemas.microsoft.com/office/powerpoint/2010/main" val="346755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2">
            <a:extLst>
              <a:ext uri="{FF2B5EF4-FFF2-40B4-BE49-F238E27FC236}">
                <a16:creationId xmlns:a16="http://schemas.microsoft.com/office/drawing/2014/main" id="{EED672C4-4434-42C3-9EA4-27541AB33447}"/>
              </a:ext>
            </a:extLst>
          </p:cNvPr>
          <p:cNvSpPr txBox="1"/>
          <p:nvPr/>
        </p:nvSpPr>
        <p:spPr>
          <a:xfrm>
            <a:off x="1043608" y="188640"/>
            <a:ext cx="6840897" cy="1008000"/>
          </a:xfrm>
          <a:prstGeom prst="rect">
            <a:avLst/>
          </a:prstGeom>
          <a:solidFill>
            <a:srgbClr val="000000"/>
          </a:solidFill>
          <a:ln>
            <a:noFill/>
          </a:ln>
        </p:spPr>
        <p:txBody>
          <a:bodyPr spcFirstLastPara="1" wrap="square" lIns="90000" tIns="46800" rIns="90000" bIns="46800" anchor="t" anchorCtr="0">
            <a:noAutofit/>
          </a:bodyPr>
          <a:lstStyle/>
          <a:p>
            <a:pPr marL="457200" marR="0" lvl="0" indent="-457200" algn="l" rtl="0">
              <a:lnSpc>
                <a:spcPct val="100000"/>
              </a:lnSpc>
              <a:spcBef>
                <a:spcPts val="0"/>
              </a:spcBef>
              <a:spcAft>
                <a:spcPts val="0"/>
              </a:spcAft>
              <a:buClr>
                <a:srgbClr val="FF3333"/>
              </a:buClr>
              <a:buFont typeface="Tahoma"/>
              <a:buNone/>
            </a:pPr>
            <a:r>
              <a:rPr lang="fr-FR" sz="3200" b="1" i="1" u="none" dirty="0">
                <a:solidFill>
                  <a:srgbClr val="FFFF00"/>
                </a:solidFill>
                <a:latin typeface="Tahoma"/>
                <a:ea typeface="Tahoma"/>
                <a:cs typeface="Tahoma"/>
                <a:sym typeface="Tahoma"/>
              </a:rPr>
              <a:t>Cas particulier</a:t>
            </a:r>
            <a:endParaRPr sz="3200" i="1" dirty="0">
              <a:solidFill>
                <a:srgbClr val="FFFF00"/>
              </a:solidFill>
            </a:endParaRPr>
          </a:p>
        </p:txBody>
      </p:sp>
      <p:sp>
        <p:nvSpPr>
          <p:cNvPr id="3" name="Shape 413">
            <a:extLst>
              <a:ext uri="{FF2B5EF4-FFF2-40B4-BE49-F238E27FC236}">
                <a16:creationId xmlns:a16="http://schemas.microsoft.com/office/drawing/2014/main" id="{9C99809F-CBB7-4A3B-8CB1-6EAE2245B2FC}"/>
              </a:ext>
            </a:extLst>
          </p:cNvPr>
          <p:cNvSpPr txBox="1"/>
          <p:nvPr/>
        </p:nvSpPr>
        <p:spPr>
          <a:xfrm>
            <a:off x="1043607" y="1268760"/>
            <a:ext cx="10633385" cy="5499902"/>
          </a:xfrm>
          <a:prstGeom prst="rect">
            <a:avLst/>
          </a:prstGeom>
          <a:solidFill>
            <a:srgbClr val="FFC000"/>
          </a:solidFill>
          <a:ln>
            <a:noFill/>
          </a:ln>
        </p:spPr>
        <p:txBody>
          <a:bodyPr spcFirstLastPara="1" wrap="square" lIns="90000" tIns="46800" rIns="90000" bIns="46800" anchor="t" anchorCtr="0">
            <a:noAutofit/>
          </a:bodyPr>
          <a:lstStyle/>
          <a:p>
            <a:pPr marL="457200" lvl="0" indent="-457200">
              <a:buClr>
                <a:srgbClr val="FF3333"/>
              </a:buClr>
            </a:pPr>
            <a:r>
              <a:rPr lang="fr-FR" sz="3200" b="1" i="1" dirty="0">
                <a:latin typeface="Tahoma"/>
                <a:ea typeface="Tahoma"/>
                <a:cs typeface="Tahoma"/>
                <a:sym typeface="Tahoma"/>
              </a:rPr>
              <a:t>L’ALERTE ET LA PROTECTION </a:t>
            </a:r>
          </a:p>
          <a:p>
            <a:pPr marL="457200" lvl="0" indent="-457200">
              <a:buClr>
                <a:srgbClr val="FF3333"/>
              </a:buClr>
            </a:pPr>
            <a:r>
              <a:rPr lang="fr-FR" sz="3200" b="1" i="1" dirty="0">
                <a:latin typeface="Tahoma"/>
                <a:ea typeface="Tahoma"/>
                <a:cs typeface="Tahoma"/>
                <a:sym typeface="Tahoma"/>
              </a:rPr>
              <a:t>DES POPULATIONS.</a:t>
            </a:r>
            <a:endParaRPr lang="fr-FR" sz="3200" i="1" dirty="0"/>
          </a:p>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a:t>
            </a:r>
          </a:p>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Des événements graves peuvent mettre en péril des personnes et nécessitent leur mise à l’abri.</a:t>
            </a:r>
            <a:endParaRPr lang="fr-FR" sz="2800" dirty="0"/>
          </a:p>
          <a:p>
            <a:pPr marL="914400" lvl="1" indent="-457200">
              <a:spcBef>
                <a:spcPts val="0"/>
              </a:spcBef>
              <a:spcAft>
                <a:spcPts val="0"/>
              </a:spcAft>
              <a:buClr>
                <a:srgbClr val="000000"/>
              </a:buClr>
              <a:buSzPts val="2000"/>
              <a:buFont typeface="Arial"/>
              <a:buChar char="•"/>
            </a:pPr>
            <a:r>
              <a:rPr lang="fr-FR" sz="3200" b="1" i="0" u="none" strike="noStrike" cap="none" dirty="0">
                <a:solidFill>
                  <a:srgbClr val="000000"/>
                </a:solidFill>
                <a:latin typeface="Tahoma"/>
                <a:ea typeface="Tahoma"/>
                <a:cs typeface="Tahoma"/>
                <a:sym typeface="Tahoma"/>
              </a:rPr>
              <a:t>Tempêtes</a:t>
            </a:r>
            <a:endParaRPr lang="fr-FR" sz="2800" dirty="0"/>
          </a:p>
          <a:p>
            <a:pPr marL="914400" lvl="1" indent="-457200">
              <a:spcBef>
                <a:spcPts val="0"/>
              </a:spcBef>
              <a:spcAft>
                <a:spcPts val="0"/>
              </a:spcAft>
              <a:buClr>
                <a:srgbClr val="000000"/>
              </a:buClr>
              <a:buSzPts val="2000"/>
              <a:buFont typeface="Arial"/>
              <a:buChar char="•"/>
            </a:pPr>
            <a:r>
              <a:rPr lang="fr-FR" sz="3200" b="1" i="0" u="none" strike="noStrike" cap="none" dirty="0">
                <a:solidFill>
                  <a:srgbClr val="000000"/>
                </a:solidFill>
                <a:latin typeface="Tahoma"/>
                <a:ea typeface="Tahoma"/>
                <a:cs typeface="Tahoma"/>
                <a:sym typeface="Tahoma"/>
              </a:rPr>
              <a:t>Incendies</a:t>
            </a:r>
            <a:endParaRPr lang="fr-FR" sz="2800" dirty="0"/>
          </a:p>
          <a:p>
            <a:pPr marL="914400" lvl="1" indent="-457200">
              <a:spcBef>
                <a:spcPts val="0"/>
              </a:spcBef>
              <a:spcAft>
                <a:spcPts val="0"/>
              </a:spcAft>
              <a:buClr>
                <a:srgbClr val="000000"/>
              </a:buClr>
              <a:buSzPts val="2000"/>
              <a:buFont typeface="Arial"/>
              <a:buChar char="•"/>
            </a:pPr>
            <a:r>
              <a:rPr lang="fr-FR" sz="3200" b="1" i="0" u="none" strike="noStrike" cap="none" dirty="0">
                <a:solidFill>
                  <a:srgbClr val="000000"/>
                </a:solidFill>
                <a:latin typeface="Tahoma"/>
                <a:ea typeface="Tahoma"/>
                <a:cs typeface="Tahoma"/>
                <a:sym typeface="Tahoma"/>
              </a:rPr>
              <a:t>Accidents de transports de matières dangereuses</a:t>
            </a:r>
            <a:endParaRPr lang="fr-FR" sz="2800" dirty="0"/>
          </a:p>
          <a:p>
            <a:pPr marL="914400" lvl="1" indent="-457200">
              <a:spcBef>
                <a:spcPts val="0"/>
              </a:spcBef>
              <a:spcAft>
                <a:spcPts val="0"/>
              </a:spcAft>
              <a:buClr>
                <a:srgbClr val="000000"/>
              </a:buClr>
              <a:buSzPts val="2000"/>
              <a:buFont typeface="Arial"/>
              <a:buChar char="•"/>
            </a:pPr>
            <a:r>
              <a:rPr lang="fr-FR" sz="3200" b="1" i="0" u="none" strike="noStrike" cap="none" dirty="0">
                <a:solidFill>
                  <a:srgbClr val="000000"/>
                </a:solidFill>
                <a:latin typeface="Tahoma"/>
                <a:ea typeface="Tahoma"/>
                <a:cs typeface="Tahoma"/>
                <a:sym typeface="Tahoma"/>
              </a:rPr>
              <a:t>Accidents industriels majeurs</a:t>
            </a:r>
            <a:endParaRPr lang="fr-FR" sz="2800" dirty="0"/>
          </a:p>
          <a:p>
            <a:pPr marL="914400" lvl="1" indent="-457200">
              <a:spcBef>
                <a:spcPts val="0"/>
              </a:spcBef>
              <a:spcAft>
                <a:spcPts val="0"/>
              </a:spcAft>
              <a:buClr>
                <a:srgbClr val="000000"/>
              </a:buClr>
              <a:buSzPts val="2000"/>
              <a:buFont typeface="Arial"/>
              <a:buChar char="•"/>
            </a:pPr>
            <a:r>
              <a:rPr lang="fr-FR" sz="3200" b="1" i="0" u="none" strike="noStrike" cap="none" dirty="0">
                <a:solidFill>
                  <a:srgbClr val="000000"/>
                </a:solidFill>
                <a:latin typeface="Tahoma"/>
                <a:ea typeface="Tahoma"/>
                <a:cs typeface="Tahoma"/>
                <a:sym typeface="Tahoma"/>
              </a:rPr>
              <a:t>…</a:t>
            </a:r>
            <a:endParaRPr lang="fr-FR" sz="2800" dirty="0"/>
          </a:p>
        </p:txBody>
      </p:sp>
    </p:spTree>
    <p:extLst>
      <p:ext uri="{BB962C8B-B14F-4D97-AF65-F5344CB8AC3E}">
        <p14:creationId xmlns:p14="http://schemas.microsoft.com/office/powerpoint/2010/main" val="95971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76001C8-54BB-49BB-B1BE-F4C7B426952E}"/>
              </a:ext>
            </a:extLst>
          </p:cNvPr>
          <p:cNvSpPr txBox="1">
            <a:spLocks noChangeArrowheads="1"/>
          </p:cNvSpPr>
          <p:nvPr/>
        </p:nvSpPr>
        <p:spPr>
          <a:xfrm>
            <a:off x="971600" y="260648"/>
            <a:ext cx="6359624" cy="2723704"/>
          </a:xfrm>
          <a:prstGeom prst="rect">
            <a:avLst/>
          </a:prstGeom>
        </p:spPr>
        <p:txBody>
          <a:bodyPr>
            <a:normAutofit fontScale="97500" lnSpcReduction="100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dirty="0"/>
              <a:t>L</a:t>
            </a:r>
            <a:r>
              <a:rPr lang="ja-JP" altLang="fr-FR" sz="4800">
                <a:latin typeface="Arial"/>
              </a:rPr>
              <a:t>’</a:t>
            </a:r>
            <a:r>
              <a:rPr lang="fr-FR" sz="4800" dirty="0"/>
              <a:t>ALERTE ET LA PROTECTION DES </a:t>
            </a:r>
            <a:br>
              <a:rPr lang="fr-FR" sz="4800" dirty="0"/>
            </a:br>
            <a:r>
              <a:rPr lang="fr-FR" sz="4800" dirty="0"/>
              <a:t>POPULATIONS</a:t>
            </a:r>
            <a:br>
              <a:rPr lang="fr-FR" sz="4800" dirty="0"/>
            </a:br>
            <a:endParaRPr lang="fr-FR" sz="4800" dirty="0"/>
          </a:p>
        </p:txBody>
      </p:sp>
      <p:sp>
        <p:nvSpPr>
          <p:cNvPr id="4" name="Rectangle 3">
            <a:extLst>
              <a:ext uri="{FF2B5EF4-FFF2-40B4-BE49-F238E27FC236}">
                <a16:creationId xmlns:a16="http://schemas.microsoft.com/office/drawing/2014/main" id="{512E900A-8FAD-4BAF-9727-EA0A9E43B21C}"/>
              </a:ext>
            </a:extLst>
          </p:cNvPr>
          <p:cNvSpPr/>
          <p:nvPr/>
        </p:nvSpPr>
        <p:spPr>
          <a:xfrm>
            <a:off x="3412288" y="3115977"/>
            <a:ext cx="8316416" cy="317009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C’est le SAIP </a:t>
            </a:r>
            <a:r>
              <a:rPr lang="fr-FR" sz="3600" b="1" i="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(Système d’Alerte et d’Information des Population)</a:t>
            </a:r>
            <a:r>
              <a:rPr lang="fr-F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qui diffuse le signal.</a:t>
            </a:r>
          </a:p>
          <a:p>
            <a:endParaRPr lang="fr-F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fr-F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Il y a deux codes distincts</a:t>
            </a:r>
            <a:endParaRPr lang="fr-FR"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18370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A9861567-DE68-44C5-A716-33D8B1736A76}"/>
              </a:ext>
            </a:extLst>
          </p:cNvPr>
          <p:cNvSpPr txBox="1">
            <a:spLocks noChangeArrowheads="1"/>
          </p:cNvSpPr>
          <p:nvPr/>
        </p:nvSpPr>
        <p:spPr bwMode="auto">
          <a:xfrm>
            <a:off x="279009" y="1174191"/>
            <a:ext cx="10605445"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fr-FR" sz="3200" b="1" dirty="0">
                <a:latin typeface="Times New Roman" charset="0"/>
              </a:rPr>
              <a:t>Le début d</a:t>
            </a:r>
            <a:r>
              <a:rPr lang="ja-JP" altLang="fr-FR" sz="3200" b="1" dirty="0">
                <a:latin typeface="Arial"/>
              </a:rPr>
              <a:t>’</a:t>
            </a:r>
            <a:r>
              <a:rPr lang="fr-FR" sz="3200" b="1" dirty="0">
                <a:latin typeface="Times New Roman" charset="0"/>
              </a:rPr>
              <a:t>alerte est donné par la sirène au son modulé.</a:t>
            </a:r>
          </a:p>
          <a:p>
            <a:pPr algn="ctr">
              <a:spcBef>
                <a:spcPct val="50000"/>
              </a:spcBef>
            </a:pPr>
            <a:r>
              <a:rPr lang="fr-FR" sz="3200" b="1" dirty="0">
                <a:latin typeface="Times New Roman" charset="0"/>
              </a:rPr>
              <a:t>Ce signal dure 3 fois 1 minute 41s</a:t>
            </a:r>
          </a:p>
          <a:p>
            <a:pPr algn="ctr">
              <a:spcBef>
                <a:spcPct val="50000"/>
              </a:spcBef>
            </a:pPr>
            <a:r>
              <a:rPr lang="fr-FR" sz="3200" b="1" dirty="0">
                <a:latin typeface="Times New Roman" charset="0"/>
              </a:rPr>
              <a:t>coupé par des espaces de 5 secondes.</a:t>
            </a:r>
          </a:p>
        </p:txBody>
      </p:sp>
      <p:sp>
        <p:nvSpPr>
          <p:cNvPr id="3" name="Sound">
            <a:hlinkClick r:id="rId2" action="ppaction://hlinkfile"/>
            <a:extLst>
              <a:ext uri="{FF2B5EF4-FFF2-40B4-BE49-F238E27FC236}">
                <a16:creationId xmlns:a16="http://schemas.microsoft.com/office/drawing/2014/main" id="{308D27B4-6914-44E5-8BCD-4B79F02D3A03}"/>
              </a:ext>
            </a:extLst>
          </p:cNvPr>
          <p:cNvSpPr>
            <a:spLocks noEditPoints="1" noChangeArrowheads="1"/>
          </p:cNvSpPr>
          <p:nvPr/>
        </p:nvSpPr>
        <p:spPr bwMode="auto">
          <a:xfrm>
            <a:off x="10172117" y="2080410"/>
            <a:ext cx="935707" cy="860461"/>
          </a:xfrm>
          <a:custGeom>
            <a:avLst/>
            <a:gdLst>
              <a:gd name="T0" fmla="*/ 11164 w 21600"/>
              <a:gd name="T1" fmla="*/ 21159 h 21600"/>
              <a:gd name="T2" fmla="*/ 11164 w 21600"/>
              <a:gd name="T3" fmla="*/ 0 h 21600"/>
              <a:gd name="T4" fmla="*/ 0 w 21600"/>
              <a:gd name="T5" fmla="*/ 10800 h 21600"/>
              <a:gd name="T6" fmla="*/ 21600 w 21600"/>
              <a:gd name="T7" fmla="*/ 10800 h 21600"/>
              <a:gd name="T8" fmla="*/ 761 w 21600"/>
              <a:gd name="T9" fmla="*/ 22454 h 21600"/>
              <a:gd name="T10" fmla="*/ 21069 w 21600"/>
              <a:gd name="T11" fmla="*/ 28282 h 21600"/>
            </a:gdLst>
            <a:ahLst/>
            <a:cxnLst>
              <a:cxn ang="0">
                <a:pos x="T0" y="T1"/>
              </a:cxn>
              <a:cxn ang="0">
                <a:pos x="T2" y="T3"/>
              </a:cxn>
              <a:cxn ang="0">
                <a:pos x="T4" y="T5"/>
              </a:cxn>
              <a:cxn ang="0">
                <a:pos x="T6" y="T7"/>
              </a:cxn>
            </a:cxnLst>
            <a:rect l="T8" t="T9" r="T10" b="T11"/>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FF0000"/>
          </a:solidFill>
          <a:ln w="9525">
            <a:solidFill>
              <a:srgbClr val="FF0000"/>
            </a:solidFill>
            <a:miter lim="800000"/>
            <a:headEnd/>
            <a:tailEnd/>
          </a:ln>
          <a:effectLst>
            <a:outerShdw blurRad="63500" dist="107763" dir="2700000" algn="ctr" rotWithShape="0">
              <a:srgbClr val="000000">
                <a:alpha val="74998"/>
              </a:srgbClr>
            </a:outerShdw>
          </a:effectLst>
        </p:spPr>
        <p:txBody>
          <a:bodyPr/>
          <a:lstStyle/>
          <a:p>
            <a:endParaRPr lang="fr-FR" dirty="0"/>
          </a:p>
        </p:txBody>
      </p:sp>
      <p:sp>
        <p:nvSpPr>
          <p:cNvPr id="4" name="Rectangle 3">
            <a:extLst>
              <a:ext uri="{FF2B5EF4-FFF2-40B4-BE49-F238E27FC236}">
                <a16:creationId xmlns:a16="http://schemas.microsoft.com/office/drawing/2014/main" id="{8A1C47A5-D472-4DED-BA1D-78B48198C2C1}"/>
              </a:ext>
            </a:extLst>
          </p:cNvPr>
          <p:cNvSpPr/>
          <p:nvPr/>
        </p:nvSpPr>
        <p:spPr>
          <a:xfrm>
            <a:off x="1043608" y="188640"/>
            <a:ext cx="7776864" cy="584775"/>
          </a:xfrm>
          <a:prstGeom prst="rect">
            <a:avLst/>
          </a:prstGeom>
          <a:noFill/>
        </p:spPr>
        <p:txBody>
          <a:bodyPr wrap="square" lIns="91440" tIns="45720" rIns="91440" bIns="45720">
            <a:spAutoFit/>
          </a:bodyPr>
          <a:lstStyle/>
          <a:p>
            <a:pPr algn="ctr"/>
            <a:r>
              <a:rPr lang="fr-FR"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 Le SNA (Signal National d’Alerte)</a:t>
            </a:r>
          </a:p>
        </p:txBody>
      </p:sp>
      <p:sp>
        <p:nvSpPr>
          <p:cNvPr id="5" name="ZoneTexte 4">
            <a:extLst>
              <a:ext uri="{FF2B5EF4-FFF2-40B4-BE49-F238E27FC236}">
                <a16:creationId xmlns:a16="http://schemas.microsoft.com/office/drawing/2014/main" id="{87737395-505A-4CC2-AD78-88AF42A9EFC4}"/>
              </a:ext>
            </a:extLst>
          </p:cNvPr>
          <p:cNvSpPr txBox="1"/>
          <p:nvPr/>
        </p:nvSpPr>
        <p:spPr>
          <a:xfrm>
            <a:off x="9217152" y="2809723"/>
            <a:ext cx="1958888" cy="646331"/>
          </a:xfrm>
          <a:prstGeom prst="rect">
            <a:avLst/>
          </a:prstGeom>
          <a:noFill/>
        </p:spPr>
        <p:txBody>
          <a:bodyPr wrap="square" rtlCol="0">
            <a:spAutoFit/>
          </a:bodyPr>
          <a:lstStyle/>
          <a:p>
            <a:r>
              <a:rPr lang="fr-FR" dirty="0"/>
              <a:t>CLIC pour lancer le son</a:t>
            </a:r>
          </a:p>
        </p:txBody>
      </p:sp>
      <p:grpSp>
        <p:nvGrpSpPr>
          <p:cNvPr id="6" name="Groupe 5">
            <a:extLst>
              <a:ext uri="{FF2B5EF4-FFF2-40B4-BE49-F238E27FC236}">
                <a16:creationId xmlns:a16="http://schemas.microsoft.com/office/drawing/2014/main" id="{43C838F7-7D76-42F0-968C-5D130EC106F9}"/>
              </a:ext>
            </a:extLst>
          </p:cNvPr>
          <p:cNvGrpSpPr/>
          <p:nvPr/>
        </p:nvGrpSpPr>
        <p:grpSpPr>
          <a:xfrm>
            <a:off x="1448482" y="3637070"/>
            <a:ext cx="9209007" cy="3220930"/>
            <a:chOff x="683568" y="3717032"/>
            <a:chExt cx="7704856" cy="2617787"/>
          </a:xfrm>
        </p:grpSpPr>
        <p:grpSp>
          <p:nvGrpSpPr>
            <p:cNvPr id="7" name="Groupe 6">
              <a:extLst>
                <a:ext uri="{FF2B5EF4-FFF2-40B4-BE49-F238E27FC236}">
                  <a16:creationId xmlns:a16="http://schemas.microsoft.com/office/drawing/2014/main" id="{0C54E10E-D689-4B3A-A6B9-DBFFC200D75D}"/>
                </a:ext>
              </a:extLst>
            </p:cNvPr>
            <p:cNvGrpSpPr/>
            <p:nvPr/>
          </p:nvGrpSpPr>
          <p:grpSpPr>
            <a:xfrm>
              <a:off x="683568" y="3717032"/>
              <a:ext cx="7458075" cy="2617787"/>
              <a:chOff x="685800" y="3754438"/>
              <a:chExt cx="7458075" cy="2617787"/>
            </a:xfrm>
          </p:grpSpPr>
          <p:sp>
            <p:nvSpPr>
              <p:cNvPr id="9" name="AutoShape 25">
                <a:hlinkClick r:id="rId3" action="ppaction://hlinkfile" highlightClick="1"/>
                <a:extLst>
                  <a:ext uri="{FF2B5EF4-FFF2-40B4-BE49-F238E27FC236}">
                    <a16:creationId xmlns:a16="http://schemas.microsoft.com/office/drawing/2014/main" id="{45D02146-8FBB-408E-8EF7-C0CB2F595912}"/>
                  </a:ext>
                </a:extLst>
              </p:cNvPr>
              <p:cNvSpPr>
                <a:spLocks noChangeArrowheads="1"/>
              </p:cNvSpPr>
              <p:nvPr/>
            </p:nvSpPr>
            <p:spPr bwMode="auto">
              <a:xfrm>
                <a:off x="685800" y="3957638"/>
                <a:ext cx="1198563" cy="842962"/>
              </a:xfrm>
              <a:prstGeom prst="actionButtonSound">
                <a:avLst/>
              </a:prstGeom>
              <a:solidFill>
                <a:srgbClr val="92D050"/>
              </a:solidFill>
              <a:ln w="9525">
                <a:solidFill>
                  <a:schemeClr val="tx1"/>
                </a:solidFill>
                <a:miter lim="800000"/>
                <a:headEnd/>
                <a:tailEnd/>
              </a:ln>
            </p:spPr>
            <p:txBody>
              <a:bodyPr wrap="none"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10" name="Picture 24">
                <a:extLst>
                  <a:ext uri="{FF2B5EF4-FFF2-40B4-BE49-F238E27FC236}">
                    <a16:creationId xmlns:a16="http://schemas.microsoft.com/office/drawing/2014/main" id="{707CCABA-66C5-4504-8338-32CFF62003DC}"/>
                  </a:ext>
                </a:extLst>
              </p:cNvPr>
              <p:cNvPicPr>
                <a:picLocks noChangeAspect="1" noChangeArrowheads="1"/>
              </p:cNvPicPr>
              <p:nvPr/>
            </p:nvPicPr>
            <p:blipFill>
              <a:blip r:embed="rId4" cstate="print"/>
              <a:srcRect/>
              <a:stretch>
                <a:fillRect/>
              </a:stretch>
            </p:blipFill>
            <p:spPr bwMode="auto">
              <a:xfrm>
                <a:off x="1000125" y="4991100"/>
                <a:ext cx="7143750" cy="1381125"/>
              </a:xfrm>
              <a:prstGeom prst="rect">
                <a:avLst/>
              </a:prstGeom>
              <a:noFill/>
              <a:ln w="9525">
                <a:noFill/>
                <a:miter lim="800000"/>
                <a:headEnd/>
                <a:tailEnd/>
              </a:ln>
            </p:spPr>
          </p:pic>
          <p:pic>
            <p:nvPicPr>
              <p:cNvPr id="11" name="Picture 12">
                <a:extLst>
                  <a:ext uri="{FF2B5EF4-FFF2-40B4-BE49-F238E27FC236}">
                    <a16:creationId xmlns:a16="http://schemas.microsoft.com/office/drawing/2014/main" id="{34024485-3357-49C7-BA9B-0FC084A03C89}"/>
                  </a:ext>
                </a:extLst>
              </p:cNvPr>
              <p:cNvPicPr>
                <a:picLocks noChangeAspect="1" noChangeArrowheads="1"/>
              </p:cNvPicPr>
              <p:nvPr/>
            </p:nvPicPr>
            <p:blipFill>
              <a:blip r:embed="rId5" cstate="print"/>
              <a:srcRect/>
              <a:stretch>
                <a:fillRect/>
              </a:stretch>
            </p:blipFill>
            <p:spPr bwMode="auto">
              <a:xfrm>
                <a:off x="3875088" y="3754438"/>
                <a:ext cx="2563812" cy="1046162"/>
              </a:xfrm>
              <a:prstGeom prst="rect">
                <a:avLst/>
              </a:prstGeom>
              <a:noFill/>
              <a:ln w="9525">
                <a:noFill/>
                <a:miter lim="800000"/>
                <a:headEnd/>
                <a:tailEnd/>
              </a:ln>
            </p:spPr>
          </p:pic>
        </p:grpSp>
        <p:sp>
          <p:nvSpPr>
            <p:cNvPr id="8" name="ZoneTexte 26">
              <a:extLst>
                <a:ext uri="{FF2B5EF4-FFF2-40B4-BE49-F238E27FC236}">
                  <a16:creationId xmlns:a16="http://schemas.microsoft.com/office/drawing/2014/main" id="{31AC5A0D-C3BD-463B-A475-71283EFBDE6F}"/>
                </a:ext>
              </a:extLst>
            </p:cNvPr>
            <p:cNvSpPr txBox="1"/>
            <p:nvPr/>
          </p:nvSpPr>
          <p:spPr>
            <a:xfrm>
              <a:off x="6804248" y="3789040"/>
              <a:ext cx="1584176"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dirty="0"/>
                <a:t>Signal national d’alerte</a:t>
              </a:r>
            </a:p>
          </p:txBody>
        </p:sp>
      </p:grpSp>
      <p:sp>
        <p:nvSpPr>
          <p:cNvPr id="12" name="ZoneTexte 11">
            <a:extLst>
              <a:ext uri="{FF2B5EF4-FFF2-40B4-BE49-F238E27FC236}">
                <a16:creationId xmlns:a16="http://schemas.microsoft.com/office/drawing/2014/main" id="{689EF143-F652-4ED5-8835-11C9031A2176}"/>
              </a:ext>
            </a:extLst>
          </p:cNvPr>
          <p:cNvSpPr txBox="1"/>
          <p:nvPr/>
        </p:nvSpPr>
        <p:spPr>
          <a:xfrm rot="16200000">
            <a:off x="9285806" y="3823247"/>
            <a:ext cx="4887473" cy="646331"/>
          </a:xfrm>
          <a:prstGeom prst="rect">
            <a:avLst/>
          </a:prstGeom>
          <a:noFill/>
        </p:spPr>
        <p:txBody>
          <a:bodyPr wrap="square" rtlCol="0">
            <a:spAutoFit/>
          </a:bodyPr>
          <a:lstStyle/>
          <a:p>
            <a:r>
              <a:rPr lang="fr-FR" dirty="0">
                <a:solidFill>
                  <a:srgbClr val="FFC000"/>
                </a:solidFill>
              </a:rPr>
              <a:t>Les sons sont disponibles dans le dossier:</a:t>
            </a:r>
          </a:p>
          <a:p>
            <a:r>
              <a:rPr lang="fr-FR" dirty="0">
                <a:solidFill>
                  <a:srgbClr val="FFC000"/>
                </a:solidFill>
              </a:rPr>
              <a:t>10_BOITE_PROTEGER/RESSOURCES/SONS…</a:t>
            </a:r>
          </a:p>
        </p:txBody>
      </p:sp>
    </p:spTree>
    <p:extLst>
      <p:ext uri="{BB962C8B-B14F-4D97-AF65-F5344CB8AC3E}">
        <p14:creationId xmlns:p14="http://schemas.microsoft.com/office/powerpoint/2010/main" val="264548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4" presetClass="entr" presetSubtype="0" fill="hold" grpId="0" nodeType="afterEffect">
                                  <p:stCondLst>
                                    <p:cond delay="0"/>
                                  </p:stCondLst>
                                  <p:iterate type="lt">
                                    <p:tmPct val="0"/>
                                  </p:iterate>
                                  <p:childTnLst>
                                    <p:set>
                                      <p:cBhvr>
                                        <p:cTn id="11" dur="1" fill="hold">
                                          <p:stCondLst>
                                            <p:cond delay="0"/>
                                          </p:stCondLst>
                                        </p:cTn>
                                        <p:tgtEl>
                                          <p:spTgt spid="2"/>
                                        </p:tgtEl>
                                        <p:attrNameLst>
                                          <p:attrName>style.visibility</p:attrName>
                                        </p:attrNameLst>
                                      </p:cBhvr>
                                      <p:to>
                                        <p:strVal val="visible"/>
                                      </p:to>
                                    </p:set>
                                    <p:anim from="(-#ppt_w/2)" to="(#ppt_x)" calcmode="lin" valueType="num">
                                      <p:cBhvr>
                                        <p:cTn id="12" dur="3000" fill="hold">
                                          <p:stCondLst>
                                            <p:cond delay="0"/>
                                          </p:stCondLst>
                                        </p:cTn>
                                        <p:tgtEl>
                                          <p:spTgt spid="2"/>
                                        </p:tgtEl>
                                        <p:attrNameLst>
                                          <p:attrName>ppt_x</p:attrName>
                                        </p:attrNameLst>
                                      </p:cBhvr>
                                    </p:anim>
                                    <p:anim from="0" to="-1.0" calcmode="lin" valueType="num">
                                      <p:cBhvr>
                                        <p:cTn id="13" dur="1000" decel="50000" autoRev="1" fill="hold">
                                          <p:stCondLst>
                                            <p:cond delay="3000"/>
                                          </p:stCondLst>
                                        </p:cTn>
                                        <p:tgtEl>
                                          <p:spTgt spid="2"/>
                                        </p:tgtEl>
                                        <p:attrNameLst>
                                          <p:attrName>xshear</p:attrName>
                                        </p:attrNameLst>
                                      </p:cBhvr>
                                    </p:anim>
                                    <p:animScale>
                                      <p:cBhvr>
                                        <p:cTn id="14" dur="1000" decel="100000" autoRev="1" fill="hold">
                                          <p:stCondLst>
                                            <p:cond delay="3000"/>
                                          </p:stCondLst>
                                        </p:cTn>
                                        <p:tgtEl>
                                          <p:spTgt spid="2"/>
                                        </p:tgtEl>
                                      </p:cBhvr>
                                      <p:from x="100000" y="100000"/>
                                      <p:to x="80000" y="100000"/>
                                    </p:animScale>
                                    <p:anim by="(#ppt_h/3+#ppt_w*0.1)" calcmode="lin" valueType="num">
                                      <p:cBhvr additive="sum">
                                        <p:cTn id="15" dur="1000" decel="100000" autoRev="1" fill="hold">
                                          <p:stCondLst>
                                            <p:cond delay="30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04A81348-380B-45D7-987B-EDE6FEF2E526}"/>
              </a:ext>
            </a:extLst>
          </p:cNvPr>
          <p:cNvSpPr txBox="1">
            <a:spLocks noChangeArrowheads="1"/>
          </p:cNvSpPr>
          <p:nvPr/>
        </p:nvSpPr>
        <p:spPr bwMode="auto">
          <a:xfrm>
            <a:off x="1844294" y="4814977"/>
            <a:ext cx="9144000" cy="1754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fr-FR" sz="3600" b="1" dirty="0">
                <a:solidFill>
                  <a:srgbClr val="000000"/>
                </a:solidFill>
                <a:latin typeface="Times New Roman" charset="0"/>
              </a:rPr>
              <a:t>Inviter les personnes autour de vous à entrer dans le bâtiment le plus proche et entrer rapidement dans ce bâtiment.</a:t>
            </a:r>
          </a:p>
        </p:txBody>
      </p:sp>
      <p:pic>
        <p:nvPicPr>
          <p:cNvPr id="3" name="Picture 7" descr="jdmcoiu0[1]">
            <a:extLst>
              <a:ext uri="{FF2B5EF4-FFF2-40B4-BE49-F238E27FC236}">
                <a16:creationId xmlns:a16="http://schemas.microsoft.com/office/drawing/2014/main" id="{16421383-B8DF-4EF0-8257-03D3B2989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508" y="126365"/>
            <a:ext cx="3124200" cy="389255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8" descr="j0286671">
            <a:extLst>
              <a:ext uri="{FF2B5EF4-FFF2-40B4-BE49-F238E27FC236}">
                <a16:creationId xmlns:a16="http://schemas.microsoft.com/office/drawing/2014/main" id="{276C8D98-6A5E-4BE1-9A55-8F6AEA33218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0289" y="415290"/>
            <a:ext cx="2441575" cy="266382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9" descr="j0286671">
            <a:extLst>
              <a:ext uri="{FF2B5EF4-FFF2-40B4-BE49-F238E27FC236}">
                <a16:creationId xmlns:a16="http://schemas.microsoft.com/office/drawing/2014/main" id="{6E8D3A5B-3268-462D-AD3E-64E87DF64845}"/>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8631" y="1478420"/>
            <a:ext cx="2441575" cy="266382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2" descr="j0286671">
            <a:extLst>
              <a:ext uri="{FF2B5EF4-FFF2-40B4-BE49-F238E27FC236}">
                <a16:creationId xmlns:a16="http://schemas.microsoft.com/office/drawing/2014/main" id="{F9B067EF-2147-429E-823B-0573C79D8E5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a:xfrm>
            <a:off x="5406327" y="847090"/>
            <a:ext cx="1123950" cy="12255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7" name="Picture 15" descr="fzxhzxny[1]">
            <a:extLst>
              <a:ext uri="{FF2B5EF4-FFF2-40B4-BE49-F238E27FC236}">
                <a16:creationId xmlns:a16="http://schemas.microsoft.com/office/drawing/2014/main" id="{97B969E2-CBE1-480A-9930-EC90A1FBBF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9883680" y="2910332"/>
            <a:ext cx="1293812" cy="129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55501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1.11111E-6 2.96296E-6 L -0.66128 2.96296E-6 " pathEditMode="relative" rAng="0" ptsTypes="AA">
                                      <p:cBhvr>
                                        <p:cTn id="6" dur="2000" fill="hold"/>
                                        <p:tgtEl>
                                          <p:spTgt spid="7"/>
                                        </p:tgtEl>
                                        <p:attrNameLst>
                                          <p:attrName>ppt_x</p:attrName>
                                          <p:attrName>ppt_y</p:attrName>
                                        </p:attrNameLst>
                                      </p:cBhvr>
                                      <p:rCtr x="-33073" y="0"/>
                                    </p:animMotion>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par>
                          <p:cTn id="7" fill="hold">
                            <p:stCondLst>
                              <p:cond delay="2000"/>
                            </p:stCondLst>
                            <p:childTnLst>
                              <p:par>
                                <p:cTn id="8" presetID="35" presetClass="path" presetSubtype="0" repeatCount="indefinite" accel="50000" decel="50000" fill="hold" nodeType="afterEffect">
                                  <p:stCondLst>
                                    <p:cond delay="0"/>
                                  </p:stCondLst>
                                  <p:childTnLst>
                                    <p:animMotion origin="layout" path="M 2.5E-6 2.59259E-6 L -0.425 0.08935 " pathEditMode="relative" rAng="0" ptsTypes="AA">
                                      <p:cBhvr>
                                        <p:cTn id="9" dur="2000" fill="hold"/>
                                        <p:tgtEl>
                                          <p:spTgt spid="4"/>
                                        </p:tgtEl>
                                        <p:attrNameLst>
                                          <p:attrName>ppt_x</p:attrName>
                                          <p:attrName>ppt_y</p:attrName>
                                        </p:attrNameLst>
                                      </p:cBhvr>
                                      <p:rCtr x="-21250" y="4468"/>
                                    </p:animMotion>
                                  </p:childTnLst>
                                  <p:subTnLst>
                                    <p:set>
                                      <p:cBhvr override="childStyle">
                                        <p:cTn dur="1" fill="hold" display="0" masterRel="sameClick" afterEffect="1">
                                          <p:stCondLst>
                                            <p:cond evt="end" delay="0">
                                              <p:tn val="8"/>
                                            </p:cond>
                                          </p:stCondLst>
                                        </p:cTn>
                                        <p:tgtEl>
                                          <p:spTgt spid="4"/>
                                        </p:tgtEl>
                                        <p:attrNameLst>
                                          <p:attrName>style.visibility</p:attrName>
                                        </p:attrNameLst>
                                      </p:cBhvr>
                                      <p:to>
                                        <p:strVal val="hidden"/>
                                      </p:to>
                                    </p:set>
                                  </p:subTnLst>
                                </p:cTn>
                              </p:par>
                              <p:par>
                                <p:cTn id="10" presetID="35" presetClass="path" presetSubtype="0" repeatCount="indefinite" accel="50000" decel="50000" fill="hold" nodeType="withEffect">
                                  <p:stCondLst>
                                    <p:cond delay="0"/>
                                  </p:stCondLst>
                                  <p:childTnLst>
                                    <p:animMotion origin="layout" path="M -4.72222E-6 7.40741E-7 L -0.17968 0.16273 " pathEditMode="relative" rAng="0" ptsTypes="AA">
                                      <p:cBhvr>
                                        <p:cTn id="11" dur="2000" fill="hold"/>
                                        <p:tgtEl>
                                          <p:spTgt spid="6"/>
                                        </p:tgtEl>
                                        <p:attrNameLst>
                                          <p:attrName>ppt_x</p:attrName>
                                          <p:attrName>ppt_y</p:attrName>
                                        </p:attrNameLst>
                                      </p:cBhvr>
                                      <p:rCtr x="-8993" y="8125"/>
                                    </p:animMotion>
                                  </p:childTnLst>
                                  <p:subTnLst>
                                    <p:set>
                                      <p:cBhvr override="childStyle">
                                        <p:cTn dur="1" fill="hold" display="0" masterRel="sameClick" afterEffect="1">
                                          <p:stCondLst>
                                            <p:cond evt="end" delay="0">
                                              <p:tn val="10"/>
                                            </p:cond>
                                          </p:stCondLst>
                                        </p:cTn>
                                        <p:tgtEl>
                                          <p:spTgt spid="6"/>
                                        </p:tgtEl>
                                        <p:attrNameLst>
                                          <p:attrName>style.visibility</p:attrName>
                                        </p:attrNameLst>
                                      </p:cBhvr>
                                      <p:to>
                                        <p:strVal val="hidden"/>
                                      </p:to>
                                    </p:set>
                                  </p:subTnLst>
                                </p:cTn>
                              </p:par>
                              <p:par>
                                <p:cTn id="12" presetID="35" presetClass="path" presetSubtype="0" repeatCount="indefinite" accel="50000" decel="50000" fill="hold" nodeType="withEffect">
                                  <p:stCondLst>
                                    <p:cond delay="0"/>
                                  </p:stCondLst>
                                  <p:childTnLst>
                                    <p:animMotion origin="layout" path="M -2.5E-6 -3.7037E-7 L -0.17291 -0.11018 " pathEditMode="relative" rAng="0" ptsTypes="AA">
                                      <p:cBhvr>
                                        <p:cTn id="13" dur="2000" fill="hold"/>
                                        <p:tgtEl>
                                          <p:spTgt spid="5"/>
                                        </p:tgtEl>
                                        <p:attrNameLst>
                                          <p:attrName>ppt_x</p:attrName>
                                          <p:attrName>ppt_y</p:attrName>
                                        </p:attrNameLst>
                                      </p:cBhvr>
                                      <p:rCtr x="-8646" y="-5509"/>
                                    </p:animMotion>
                                  </p:childTnLst>
                                  <p:subTnLst>
                                    <p:set>
                                      <p:cBhvr override="childStyle">
                                        <p:cTn dur="1" fill="hold" display="0" masterRel="sameClick" afterEffect="1">
                                          <p:stCondLst>
                                            <p:cond evt="end" delay="0">
                                              <p:tn val="12"/>
                                            </p:cond>
                                          </p:stCondLst>
                                        </p:cTn>
                                        <p:tgtEl>
                                          <p:spTgt spid="5"/>
                                        </p:tgtEl>
                                        <p:attrNameLst>
                                          <p:attrName>style.visibility</p:attrName>
                                        </p:attrNameLst>
                                      </p:cBhvr>
                                      <p:to>
                                        <p:strVal val="hidden"/>
                                      </p:to>
                                    </p:set>
                                  </p:subTnLst>
                                </p:cTn>
                              </p:par>
                            </p:childTnLst>
                          </p:cTn>
                        </p:par>
                        <p:par>
                          <p:cTn id="14" fill="hold">
                            <p:stCondLst>
                              <p:cond delay="4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2"/>
                                        </p:tgtEl>
                                        <p:attrNameLst>
                                          <p:attrName>style.visibility</p:attrName>
                                        </p:attrNameLst>
                                      </p:cBhvr>
                                      <p:to>
                                        <p:strVal val="visible"/>
                                      </p:to>
                                    </p:set>
                                    <p:anim calcmode="discrete" valueType="clr">
                                      <p:cBhvr override="childStyle">
                                        <p:cTn id="1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2"/>
                                        </p:tgtEl>
                                        <p:attrNameLst>
                                          <p:attrName>fillcolor</p:attrName>
                                        </p:attrNameLst>
                                      </p:cBhvr>
                                      <p:tavLst>
                                        <p:tav tm="0">
                                          <p:val>
                                            <p:clrVal>
                                              <a:schemeClr val="accent2"/>
                                            </p:clrVal>
                                          </p:val>
                                        </p:tav>
                                        <p:tav tm="50000">
                                          <p:val>
                                            <p:clrVal>
                                              <a:schemeClr val="hlink"/>
                                            </p:clrVal>
                                          </p:val>
                                        </p:tav>
                                      </p:tavLst>
                                    </p:anim>
                                    <p:set>
                                      <p:cBhvr>
                                        <p:cTn id="1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B02A87B7-B4F8-4E9D-A6E5-D8103E8654D2}"/>
              </a:ext>
            </a:extLst>
          </p:cNvPr>
          <p:cNvSpPr txBox="1">
            <a:spLocks noChangeArrowheads="1"/>
          </p:cNvSpPr>
          <p:nvPr/>
        </p:nvSpPr>
        <p:spPr bwMode="auto">
          <a:xfrm>
            <a:off x="5297214" y="2179449"/>
            <a:ext cx="6225302" cy="2123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fr-FR" sz="4400" b="1" dirty="0">
                <a:latin typeface="Times New Roman" charset="0"/>
              </a:rPr>
              <a:t>Faites-vous aider pour fermer portes et fenêtres,  calfeutrer les aérations.</a:t>
            </a:r>
          </a:p>
        </p:txBody>
      </p:sp>
      <p:sp>
        <p:nvSpPr>
          <p:cNvPr id="4" name="ZoneTexte 3">
            <a:extLst>
              <a:ext uri="{FF2B5EF4-FFF2-40B4-BE49-F238E27FC236}">
                <a16:creationId xmlns:a16="http://schemas.microsoft.com/office/drawing/2014/main" id="{F6065295-5F2F-4853-9B69-5609D9D6B18C}"/>
              </a:ext>
            </a:extLst>
          </p:cNvPr>
          <p:cNvSpPr txBox="1"/>
          <p:nvPr/>
        </p:nvSpPr>
        <p:spPr>
          <a:xfrm>
            <a:off x="1950720" y="5803392"/>
            <a:ext cx="9351264" cy="646331"/>
          </a:xfrm>
          <a:prstGeom prst="rect">
            <a:avLst/>
          </a:prstGeom>
          <a:noFill/>
        </p:spPr>
        <p:txBody>
          <a:bodyPr wrap="square" rtlCol="0">
            <a:spAutoFit/>
          </a:bodyPr>
          <a:lstStyle/>
          <a:p>
            <a:r>
              <a:rPr lang="fr-FR" b="1" dirty="0">
                <a:solidFill>
                  <a:schemeClr val="accent1">
                    <a:lumMod val="20000"/>
                    <a:lumOff val="80000"/>
                  </a:schemeClr>
                </a:solidFill>
              </a:rPr>
              <a:t>Conseil:</a:t>
            </a:r>
          </a:p>
          <a:p>
            <a:r>
              <a:rPr lang="fr-FR" b="1" dirty="0">
                <a:solidFill>
                  <a:schemeClr val="accent1">
                    <a:lumMod val="20000"/>
                    <a:lumOff val="80000"/>
                  </a:schemeClr>
                </a:solidFill>
              </a:rPr>
              <a:t>Si possible, jouer la scène dans la salle et faire participer les stagiaires</a:t>
            </a:r>
          </a:p>
        </p:txBody>
      </p:sp>
      <p:pic>
        <p:nvPicPr>
          <p:cNvPr id="5" name="Picture 5" descr="confiner">
            <a:extLst>
              <a:ext uri="{FF2B5EF4-FFF2-40B4-BE49-F238E27FC236}">
                <a16:creationId xmlns:a16="http://schemas.microsoft.com/office/drawing/2014/main" id="{0B52F2CE-4B1A-4846-8D61-78CBFE02B2C9}"/>
              </a:ext>
            </a:extLst>
          </p:cNvPr>
          <p:cNvPicPr>
            <a:picLocks noChangeAspect="1" noChangeArrowheads="1"/>
          </p:cNvPicPr>
          <p:nvPr/>
        </p:nvPicPr>
        <p:blipFill>
          <a:blip r:embed="rId2" cstate="print"/>
          <a:srcRect l="8786" t="8614" r="7751" b="8269"/>
          <a:stretch>
            <a:fillRect/>
          </a:stretch>
        </p:blipFill>
        <p:spPr bwMode="auto">
          <a:xfrm>
            <a:off x="1557553" y="625446"/>
            <a:ext cx="3119550" cy="3108007"/>
          </a:xfrm>
          <a:prstGeom prst="rect">
            <a:avLst/>
          </a:prstGeom>
          <a:noFill/>
          <a:ln w="9525">
            <a:noFill/>
            <a:miter lim="800000"/>
            <a:headEnd/>
            <a:tailEnd/>
          </a:ln>
        </p:spPr>
      </p:pic>
    </p:spTree>
    <p:extLst>
      <p:ext uri="{BB962C8B-B14F-4D97-AF65-F5344CB8AC3E}">
        <p14:creationId xmlns:p14="http://schemas.microsoft.com/office/powerpoint/2010/main" val="5901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F5033E3B-4664-453E-9EA0-D7594DF1C335}"/>
              </a:ext>
            </a:extLst>
          </p:cNvPr>
          <p:cNvPicPr>
            <a:picLocks noChangeAspect="1"/>
          </p:cNvPicPr>
          <p:nvPr/>
        </p:nvPicPr>
        <p:blipFill>
          <a:blip r:embed="rId2"/>
          <a:stretch>
            <a:fillRect/>
          </a:stretch>
        </p:blipFill>
        <p:spPr>
          <a:xfrm>
            <a:off x="3103236" y="5012986"/>
            <a:ext cx="1536530" cy="1530840"/>
          </a:xfrm>
          <a:prstGeom prst="rect">
            <a:avLst/>
          </a:prstGeom>
        </p:spPr>
      </p:pic>
      <p:pic>
        <p:nvPicPr>
          <p:cNvPr id="1028" name="Picture 4" descr="Whatsapp | Icons Gratuite">
            <a:extLst>
              <a:ext uri="{FF2B5EF4-FFF2-40B4-BE49-F238E27FC236}">
                <a16:creationId xmlns:a16="http://schemas.microsoft.com/office/drawing/2014/main" id="{ECC7B000-8E3C-41F9-AEEF-D03133BD5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557" y="5017548"/>
            <a:ext cx="1526278" cy="15262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witter logo : histoire, signification et évolution, symbole">
            <a:extLst>
              <a:ext uri="{FF2B5EF4-FFF2-40B4-BE49-F238E27FC236}">
                <a16:creationId xmlns:a16="http://schemas.microsoft.com/office/drawing/2014/main" id="{3C825569-D061-4F1E-849C-0B2BCE303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644" y="5012987"/>
            <a:ext cx="1743456" cy="15308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 Wikipédia">
            <a:extLst>
              <a:ext uri="{FF2B5EF4-FFF2-40B4-BE49-F238E27FC236}">
                <a16:creationId xmlns:a16="http://schemas.microsoft.com/office/drawing/2014/main" id="{814B810B-0B79-449C-8B71-36FA15805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895" y="4992034"/>
            <a:ext cx="1530841" cy="153084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e 19">
            <a:extLst>
              <a:ext uri="{FF2B5EF4-FFF2-40B4-BE49-F238E27FC236}">
                <a16:creationId xmlns:a16="http://schemas.microsoft.com/office/drawing/2014/main" id="{047EFEEE-20A0-479B-A5B6-6D1552862BF3}"/>
              </a:ext>
            </a:extLst>
          </p:cNvPr>
          <p:cNvGrpSpPr/>
          <p:nvPr/>
        </p:nvGrpSpPr>
        <p:grpSpPr>
          <a:xfrm>
            <a:off x="573024" y="162969"/>
            <a:ext cx="4577804" cy="2556622"/>
            <a:chOff x="467544" y="4581128"/>
            <a:chExt cx="4577804" cy="2556622"/>
          </a:xfrm>
        </p:grpSpPr>
        <p:sp>
          <p:nvSpPr>
            <p:cNvPr id="21" name="Text Box 24">
              <a:extLst>
                <a:ext uri="{FF2B5EF4-FFF2-40B4-BE49-F238E27FC236}">
                  <a16:creationId xmlns:a16="http://schemas.microsoft.com/office/drawing/2014/main" id="{75F2E069-2D28-4B67-A815-B86CBCAC723F}"/>
                </a:ext>
              </a:extLst>
            </p:cNvPr>
            <p:cNvSpPr txBox="1">
              <a:spLocks noChangeArrowheads="1"/>
            </p:cNvSpPr>
            <p:nvPr/>
          </p:nvSpPr>
          <p:spPr bwMode="auto">
            <a:xfrm>
              <a:off x="467544" y="4581128"/>
              <a:ext cx="2301329" cy="519112"/>
            </a:xfrm>
            <a:prstGeom prst="rect">
              <a:avLst/>
            </a:prstGeom>
            <a:noFill/>
            <a:ln w="9525">
              <a:noFill/>
              <a:miter lim="800000"/>
              <a:headEnd/>
              <a:tailEnd/>
            </a:ln>
            <a:effectLst/>
          </p:spPr>
          <p:txBody>
            <a:bodyPr wrap="square">
              <a:spAutoFit/>
            </a:bodyPr>
            <a:lstStyle/>
            <a:p>
              <a:pPr>
                <a:spcBef>
                  <a:spcPct val="50000"/>
                </a:spcBef>
                <a:buFont typeface="Wingdings" pitchFamily="2" charset="2"/>
                <a:buChar char="Ø"/>
                <a:defRPr/>
              </a:pPr>
              <a:r>
                <a:rPr lang="fr-FR" sz="2800" dirty="0">
                  <a:solidFill>
                    <a:schemeClr val="tx1">
                      <a:lumMod val="50000"/>
                      <a:lumOff val="50000"/>
                    </a:schemeClr>
                  </a:solidFill>
                  <a:effectLst>
                    <a:outerShdw blurRad="38100" dist="38100" dir="2700000" algn="tl">
                      <a:srgbClr val="000000"/>
                    </a:outerShdw>
                  </a:effectLst>
                  <a:latin typeface="Arial Black" pitchFamily="34" charset="0"/>
                </a:rPr>
                <a:t> écouter</a:t>
              </a:r>
            </a:p>
          </p:txBody>
        </p:sp>
        <p:grpSp>
          <p:nvGrpSpPr>
            <p:cNvPr id="22" name="Groupe 21">
              <a:extLst>
                <a:ext uri="{FF2B5EF4-FFF2-40B4-BE49-F238E27FC236}">
                  <a16:creationId xmlns:a16="http://schemas.microsoft.com/office/drawing/2014/main" id="{F9453052-8821-4F27-9DF3-39BDB3E0CCD2}"/>
                </a:ext>
              </a:extLst>
            </p:cNvPr>
            <p:cNvGrpSpPr/>
            <p:nvPr/>
          </p:nvGrpSpPr>
          <p:grpSpPr>
            <a:xfrm>
              <a:off x="1002521" y="5204175"/>
              <a:ext cx="4042827" cy="1933575"/>
              <a:chOff x="714489" y="5276183"/>
              <a:chExt cx="4042827" cy="1933575"/>
            </a:xfrm>
          </p:grpSpPr>
          <p:pic>
            <p:nvPicPr>
              <p:cNvPr id="23" name="Picture 7" descr="radio">
                <a:extLst>
                  <a:ext uri="{FF2B5EF4-FFF2-40B4-BE49-F238E27FC236}">
                    <a16:creationId xmlns:a16="http://schemas.microsoft.com/office/drawing/2014/main" id="{C309E548-DD54-4178-ABB4-BD9EEC69B8E2}"/>
                  </a:ext>
                </a:extLst>
              </p:cNvPr>
              <p:cNvPicPr>
                <a:picLocks noChangeAspect="1" noChangeArrowheads="1"/>
              </p:cNvPicPr>
              <p:nvPr/>
            </p:nvPicPr>
            <p:blipFill>
              <a:blip r:embed="rId6" cstate="print"/>
              <a:srcRect/>
              <a:stretch>
                <a:fillRect/>
              </a:stretch>
            </p:blipFill>
            <p:spPr bwMode="auto">
              <a:xfrm>
                <a:off x="2480841" y="5276183"/>
                <a:ext cx="2276475" cy="1933575"/>
              </a:xfrm>
              <a:prstGeom prst="rect">
                <a:avLst/>
              </a:prstGeom>
              <a:noFill/>
              <a:ln w="9525">
                <a:noFill/>
                <a:miter lim="800000"/>
                <a:headEnd/>
                <a:tailEnd/>
              </a:ln>
            </p:spPr>
          </p:pic>
          <p:pic>
            <p:nvPicPr>
              <p:cNvPr id="24" name="Picture 2">
                <a:extLst>
                  <a:ext uri="{FF2B5EF4-FFF2-40B4-BE49-F238E27FC236}">
                    <a16:creationId xmlns:a16="http://schemas.microsoft.com/office/drawing/2014/main" id="{7340B417-4DF5-42A1-8F01-48D24CD2864E}"/>
                  </a:ext>
                </a:extLst>
              </p:cNvPr>
              <p:cNvPicPr>
                <a:picLocks noChangeAspect="1" noChangeArrowheads="1"/>
              </p:cNvPicPr>
              <p:nvPr/>
            </p:nvPicPr>
            <p:blipFill>
              <a:blip r:embed="rId7" cstate="print"/>
              <a:srcRect/>
              <a:stretch>
                <a:fillRect/>
              </a:stretch>
            </p:blipFill>
            <p:spPr bwMode="auto">
              <a:xfrm>
                <a:off x="714489" y="5603437"/>
                <a:ext cx="1171575" cy="1143000"/>
              </a:xfrm>
              <a:prstGeom prst="rect">
                <a:avLst/>
              </a:prstGeom>
              <a:noFill/>
              <a:ln w="9525">
                <a:noFill/>
                <a:miter lim="800000"/>
                <a:headEnd/>
                <a:tailEnd/>
              </a:ln>
            </p:spPr>
          </p:pic>
        </p:grpSp>
      </p:grpSp>
      <p:grpSp>
        <p:nvGrpSpPr>
          <p:cNvPr id="25" name="Groupe 24">
            <a:extLst>
              <a:ext uri="{FF2B5EF4-FFF2-40B4-BE49-F238E27FC236}">
                <a16:creationId xmlns:a16="http://schemas.microsoft.com/office/drawing/2014/main" id="{7723C008-B612-45BF-8F38-04A6DEBE7D08}"/>
              </a:ext>
            </a:extLst>
          </p:cNvPr>
          <p:cNvGrpSpPr/>
          <p:nvPr/>
        </p:nvGrpSpPr>
        <p:grpSpPr>
          <a:xfrm>
            <a:off x="5913839" y="87402"/>
            <a:ext cx="3998585" cy="2376264"/>
            <a:chOff x="4749879" y="4005064"/>
            <a:chExt cx="3998585" cy="2376264"/>
          </a:xfrm>
        </p:grpSpPr>
        <p:sp>
          <p:nvSpPr>
            <p:cNvPr id="26" name="Text Box 24">
              <a:extLst>
                <a:ext uri="{FF2B5EF4-FFF2-40B4-BE49-F238E27FC236}">
                  <a16:creationId xmlns:a16="http://schemas.microsoft.com/office/drawing/2014/main" id="{2E94C95F-20D8-4B6B-82CE-774616C739DA}"/>
                </a:ext>
              </a:extLst>
            </p:cNvPr>
            <p:cNvSpPr txBox="1">
              <a:spLocks noChangeArrowheads="1"/>
            </p:cNvSpPr>
            <p:nvPr/>
          </p:nvSpPr>
          <p:spPr bwMode="auto">
            <a:xfrm>
              <a:off x="4749879" y="4107539"/>
              <a:ext cx="2301329" cy="523220"/>
            </a:xfrm>
            <a:prstGeom prst="rect">
              <a:avLst/>
            </a:prstGeom>
            <a:noFill/>
            <a:ln w="9525">
              <a:noFill/>
              <a:miter lim="800000"/>
              <a:headEnd/>
              <a:tailEnd/>
            </a:ln>
            <a:effectLst/>
          </p:spPr>
          <p:txBody>
            <a:bodyPr wrap="square">
              <a:spAutoFit/>
            </a:bodyPr>
            <a:lstStyle/>
            <a:p>
              <a:pPr>
                <a:spcBef>
                  <a:spcPct val="50000"/>
                </a:spcBef>
                <a:buFont typeface="Wingdings" pitchFamily="2" charset="2"/>
                <a:buChar char="Ø"/>
                <a:defRPr/>
              </a:pPr>
              <a:r>
                <a:rPr lang="fr-FR" sz="2800" dirty="0">
                  <a:solidFill>
                    <a:schemeClr val="tx1">
                      <a:lumMod val="50000"/>
                      <a:lumOff val="50000"/>
                    </a:schemeClr>
                  </a:solidFill>
                  <a:effectLst>
                    <a:outerShdw blurRad="38100" dist="38100" dir="2700000" algn="tl">
                      <a:srgbClr val="000000"/>
                    </a:outerShdw>
                  </a:effectLst>
                  <a:latin typeface="Arial Black" pitchFamily="34" charset="0"/>
                </a:rPr>
                <a:t> regarder</a:t>
              </a:r>
            </a:p>
          </p:txBody>
        </p:sp>
        <p:grpSp>
          <p:nvGrpSpPr>
            <p:cNvPr id="27" name="Groupe 26">
              <a:extLst>
                <a:ext uri="{FF2B5EF4-FFF2-40B4-BE49-F238E27FC236}">
                  <a16:creationId xmlns:a16="http://schemas.microsoft.com/office/drawing/2014/main" id="{9A7426B5-2CCA-49AB-A1A7-A51A73C92CBD}"/>
                </a:ext>
              </a:extLst>
            </p:cNvPr>
            <p:cNvGrpSpPr/>
            <p:nvPr/>
          </p:nvGrpSpPr>
          <p:grpSpPr>
            <a:xfrm>
              <a:off x="7164288" y="4005064"/>
              <a:ext cx="1584176" cy="2376264"/>
              <a:chOff x="6876256" y="3717032"/>
              <a:chExt cx="1905000" cy="2628900"/>
            </a:xfrm>
          </p:grpSpPr>
          <p:pic>
            <p:nvPicPr>
              <p:cNvPr id="28" name="Picture 5" descr="http://megastuces.com/wp-content/uploads/2014/02/tv2.png">
                <a:extLst>
                  <a:ext uri="{FF2B5EF4-FFF2-40B4-BE49-F238E27FC236}">
                    <a16:creationId xmlns:a16="http://schemas.microsoft.com/office/drawing/2014/main" id="{2D38E8C1-7F92-4CB1-B5DD-AF1ADF816D1F}"/>
                  </a:ext>
                </a:extLst>
              </p:cNvPr>
              <p:cNvPicPr>
                <a:picLocks noChangeAspect="1" noChangeArrowheads="1"/>
              </p:cNvPicPr>
              <p:nvPr/>
            </p:nvPicPr>
            <p:blipFill>
              <a:blip r:embed="rId8" cstate="print"/>
              <a:srcRect/>
              <a:stretch>
                <a:fillRect/>
              </a:stretch>
            </p:blipFill>
            <p:spPr bwMode="auto">
              <a:xfrm>
                <a:off x="6876256" y="3717032"/>
                <a:ext cx="1905000" cy="2628900"/>
              </a:xfrm>
              <a:prstGeom prst="rect">
                <a:avLst/>
              </a:prstGeom>
              <a:noFill/>
            </p:spPr>
          </p:pic>
          <p:pic>
            <p:nvPicPr>
              <p:cNvPr id="29" name="Picture 3">
                <a:extLst>
                  <a:ext uri="{FF2B5EF4-FFF2-40B4-BE49-F238E27FC236}">
                    <a16:creationId xmlns:a16="http://schemas.microsoft.com/office/drawing/2014/main" id="{96A7972C-3890-469C-AF77-D8E3C76CE0FE}"/>
                  </a:ext>
                </a:extLst>
              </p:cNvPr>
              <p:cNvPicPr>
                <a:picLocks noChangeAspect="1" noChangeArrowheads="1"/>
              </p:cNvPicPr>
              <p:nvPr/>
            </p:nvPicPr>
            <p:blipFill>
              <a:blip r:embed="rId9" cstate="print"/>
              <a:srcRect/>
              <a:stretch>
                <a:fillRect/>
              </a:stretch>
            </p:blipFill>
            <p:spPr bwMode="auto">
              <a:xfrm>
                <a:off x="7164288" y="4725144"/>
                <a:ext cx="1296144" cy="633343"/>
              </a:xfrm>
              <a:prstGeom prst="rect">
                <a:avLst/>
              </a:prstGeom>
              <a:noFill/>
              <a:ln w="9525">
                <a:noFill/>
                <a:miter lim="800000"/>
                <a:headEnd/>
                <a:tailEnd/>
              </a:ln>
            </p:spPr>
          </p:pic>
        </p:grpSp>
      </p:grpSp>
      <p:sp>
        <p:nvSpPr>
          <p:cNvPr id="30" name="Text Box 24">
            <a:extLst>
              <a:ext uri="{FF2B5EF4-FFF2-40B4-BE49-F238E27FC236}">
                <a16:creationId xmlns:a16="http://schemas.microsoft.com/office/drawing/2014/main" id="{979B8A6B-141F-4E9B-8540-387E8D913DB4}"/>
              </a:ext>
            </a:extLst>
          </p:cNvPr>
          <p:cNvSpPr txBox="1">
            <a:spLocks noChangeArrowheads="1"/>
          </p:cNvSpPr>
          <p:nvPr/>
        </p:nvSpPr>
        <p:spPr bwMode="auto">
          <a:xfrm>
            <a:off x="762209" y="3721472"/>
            <a:ext cx="10483859" cy="954107"/>
          </a:xfrm>
          <a:prstGeom prst="rect">
            <a:avLst/>
          </a:prstGeom>
          <a:noFill/>
          <a:ln w="9525">
            <a:noFill/>
            <a:miter lim="800000"/>
            <a:headEnd/>
            <a:tailEnd/>
          </a:ln>
          <a:effectLst/>
        </p:spPr>
        <p:txBody>
          <a:bodyPr wrap="square">
            <a:spAutoFit/>
          </a:bodyPr>
          <a:lstStyle/>
          <a:p>
            <a:pPr>
              <a:spcBef>
                <a:spcPct val="50000"/>
              </a:spcBef>
              <a:buFont typeface="Wingdings" pitchFamily="2" charset="2"/>
              <a:buChar char="Ø"/>
              <a:defRPr/>
            </a:pPr>
            <a:r>
              <a:rPr lang="fr-FR" sz="2800" dirty="0">
                <a:solidFill>
                  <a:schemeClr val="tx1">
                    <a:lumMod val="50000"/>
                    <a:lumOff val="50000"/>
                  </a:schemeClr>
                </a:solidFill>
                <a:effectLst>
                  <a:outerShdw blurRad="38100" dist="38100" dir="2700000" algn="tl">
                    <a:srgbClr val="000000"/>
                  </a:outerShdw>
                </a:effectLst>
                <a:latin typeface="Arial Black" pitchFamily="34" charset="0"/>
              </a:rPr>
              <a:t> S’informer: Sites et comptes du gouvernement, ministère de l’intérieur, préfectures…</a:t>
            </a:r>
          </a:p>
        </p:txBody>
      </p:sp>
    </p:spTree>
    <p:extLst>
      <p:ext uri="{BB962C8B-B14F-4D97-AF65-F5344CB8AC3E}">
        <p14:creationId xmlns:p14="http://schemas.microsoft.com/office/powerpoint/2010/main" val="38506613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0B14FCF-71DA-4A61-BC9B-C17841AF69F1}"/>
              </a:ext>
            </a:extLst>
          </p:cNvPr>
          <p:cNvSpPr txBox="1">
            <a:spLocks noChangeArrowheads="1"/>
          </p:cNvSpPr>
          <p:nvPr/>
        </p:nvSpPr>
        <p:spPr>
          <a:xfrm>
            <a:off x="680136" y="-85990"/>
            <a:ext cx="9731832" cy="4176464"/>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spcBef>
                <a:spcPct val="50000"/>
              </a:spcBef>
              <a:buClrTx/>
              <a:buSzTx/>
              <a:buFontTx/>
              <a:buNone/>
            </a:pPr>
            <a:endParaRPr lang="fr-FR" sz="1800" b="1" dirty="0">
              <a:latin typeface="Times New Roman" charset="0"/>
            </a:endParaRPr>
          </a:p>
          <a:p>
            <a:pPr>
              <a:spcBef>
                <a:spcPct val="50000"/>
              </a:spcBef>
              <a:buClrTx/>
              <a:buSzTx/>
              <a:buFontTx/>
              <a:buNone/>
            </a:pPr>
            <a:r>
              <a:rPr lang="fr-FR" sz="3200" b="1" dirty="0">
                <a:latin typeface="Times New Roman" charset="0"/>
              </a:rPr>
              <a:t>Suivre strictement les consignes qui seront données par radio et véhicules haut-parleurs.</a:t>
            </a:r>
          </a:p>
          <a:p>
            <a:pPr>
              <a:spcBef>
                <a:spcPct val="50000"/>
              </a:spcBef>
              <a:buClrTx/>
              <a:buSzTx/>
              <a:buFontTx/>
              <a:buChar char="-"/>
            </a:pPr>
            <a:r>
              <a:rPr lang="fr-FR" sz="3200" b="1" dirty="0">
                <a:latin typeface="Times New Roman" charset="0"/>
              </a:rPr>
              <a:t>Ne pas aller chercher les enfants à l’école</a:t>
            </a:r>
          </a:p>
          <a:p>
            <a:pPr>
              <a:spcBef>
                <a:spcPct val="50000"/>
              </a:spcBef>
              <a:buClrTx/>
              <a:buSzTx/>
              <a:buFontTx/>
              <a:buChar char="-"/>
            </a:pPr>
            <a:r>
              <a:rPr lang="fr-FR" sz="3200" b="1" dirty="0">
                <a:latin typeface="Times New Roman" charset="0"/>
              </a:rPr>
              <a:t>Ne pas fumée, éviter toute flamme</a:t>
            </a:r>
          </a:p>
          <a:p>
            <a:pPr>
              <a:spcBef>
                <a:spcPct val="50000"/>
              </a:spcBef>
              <a:buClrTx/>
              <a:buSzTx/>
              <a:buFontTx/>
              <a:buChar char="-"/>
            </a:pPr>
            <a:r>
              <a:rPr lang="fr-FR" sz="3200" b="1" dirty="0">
                <a:latin typeface="Times New Roman" charset="0"/>
              </a:rPr>
              <a:t>Ne pas téléphoner</a:t>
            </a:r>
          </a:p>
          <a:p>
            <a:pPr>
              <a:spcBef>
                <a:spcPct val="50000"/>
              </a:spcBef>
              <a:buClrTx/>
              <a:buSzTx/>
              <a:buFontTx/>
              <a:buChar char="-"/>
            </a:pPr>
            <a:r>
              <a:rPr lang="fr-FR" sz="3200" b="1" dirty="0">
                <a:latin typeface="Times New Roman" charset="0"/>
              </a:rPr>
              <a:t>S’assurer que l’entourage a reçu et exécuté les consignes.</a:t>
            </a:r>
          </a:p>
          <a:p>
            <a:pPr>
              <a:spcBef>
                <a:spcPct val="50000"/>
              </a:spcBef>
              <a:buClrTx/>
              <a:buSzTx/>
              <a:buFontTx/>
              <a:buChar char="-"/>
            </a:pPr>
            <a:r>
              <a:rPr lang="fr-FR" sz="3200" b="1" dirty="0">
                <a:latin typeface="Times New Roman" charset="0"/>
              </a:rPr>
              <a:t>En entreprise, suivre les consignes internes</a:t>
            </a:r>
          </a:p>
          <a:p>
            <a:endParaRPr lang="fr-FR" sz="1800" b="1" dirty="0"/>
          </a:p>
        </p:txBody>
      </p:sp>
      <p:pic>
        <p:nvPicPr>
          <p:cNvPr id="3" name="Picture 4" descr="fiche 6comp">
            <a:extLst>
              <a:ext uri="{FF2B5EF4-FFF2-40B4-BE49-F238E27FC236}">
                <a16:creationId xmlns:a16="http://schemas.microsoft.com/office/drawing/2014/main" id="{778D53D8-AE92-4153-A93E-94B9095E7D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643758" y="4533979"/>
            <a:ext cx="1855914" cy="183634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4" name="Picture 5" descr="e0421fzo[1]">
            <a:extLst>
              <a:ext uri="{FF2B5EF4-FFF2-40B4-BE49-F238E27FC236}">
                <a16:creationId xmlns:a16="http://schemas.microsoft.com/office/drawing/2014/main" id="{9868E13A-E1B9-4607-B60B-BF68565A93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5096" y="1109471"/>
            <a:ext cx="1874503" cy="178554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7" descr="pas_fumer">
            <a:extLst>
              <a:ext uri="{FF2B5EF4-FFF2-40B4-BE49-F238E27FC236}">
                <a16:creationId xmlns:a16="http://schemas.microsoft.com/office/drawing/2014/main" id="{683605CC-04CA-4853-AB57-255B30CA1C39}"/>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74420" y="2451364"/>
            <a:ext cx="874564" cy="887296"/>
          </a:xfrm>
          <a:prstGeom prst="rect">
            <a:avLst/>
          </a:prstGeom>
          <a:noFill/>
          <a:ln w="9525">
            <a:noFill/>
            <a:miter lim="800000"/>
            <a:headEnd/>
            <a:tailEnd/>
          </a:ln>
        </p:spPr>
      </p:pic>
      <p:grpSp>
        <p:nvGrpSpPr>
          <p:cNvPr id="6" name="Group 21">
            <a:extLst>
              <a:ext uri="{FF2B5EF4-FFF2-40B4-BE49-F238E27FC236}">
                <a16:creationId xmlns:a16="http://schemas.microsoft.com/office/drawing/2014/main" id="{4BA02407-12A8-4652-99CF-D207F57B436A}"/>
              </a:ext>
            </a:extLst>
          </p:cNvPr>
          <p:cNvGrpSpPr>
            <a:grpSpLocks/>
          </p:cNvGrpSpPr>
          <p:nvPr/>
        </p:nvGrpSpPr>
        <p:grpSpPr bwMode="auto">
          <a:xfrm>
            <a:off x="4943075" y="3186223"/>
            <a:ext cx="602977" cy="750669"/>
            <a:chOff x="3520" y="3168"/>
            <a:chExt cx="819" cy="933"/>
          </a:xfrm>
        </p:grpSpPr>
        <p:pic>
          <p:nvPicPr>
            <p:cNvPr id="7" name="Picture 19" descr="BS00948_">
              <a:extLst>
                <a:ext uri="{FF2B5EF4-FFF2-40B4-BE49-F238E27FC236}">
                  <a16:creationId xmlns:a16="http://schemas.microsoft.com/office/drawing/2014/main" id="{8364A8D3-A786-45AC-A1EB-6C0AACC51BB8}"/>
                </a:ext>
              </a:extLst>
            </p:cNvPr>
            <p:cNvPicPr>
              <a:picLocks noChangeAspect="1" noChangeArrowheads="1"/>
            </p:cNvPicPr>
            <p:nvPr/>
          </p:nvPicPr>
          <p:blipFill>
            <a:blip r:embed="rId5" cstate="print"/>
            <a:srcRect/>
            <a:stretch>
              <a:fillRect/>
            </a:stretch>
          </p:blipFill>
          <p:spPr bwMode="auto">
            <a:xfrm>
              <a:off x="3520" y="3168"/>
              <a:ext cx="819" cy="933"/>
            </a:xfrm>
            <a:prstGeom prst="rect">
              <a:avLst/>
            </a:prstGeom>
            <a:noFill/>
            <a:ln w="57150">
              <a:solidFill>
                <a:srgbClr val="FF0000"/>
              </a:solidFill>
              <a:miter lim="800000"/>
              <a:headEnd/>
              <a:tailEnd/>
            </a:ln>
          </p:spPr>
        </p:pic>
        <p:sp>
          <p:nvSpPr>
            <p:cNvPr id="8" name="Line 20">
              <a:extLst>
                <a:ext uri="{FF2B5EF4-FFF2-40B4-BE49-F238E27FC236}">
                  <a16:creationId xmlns:a16="http://schemas.microsoft.com/office/drawing/2014/main" id="{3204FF96-80E2-4DAA-A438-F188BEBE3A13}"/>
                </a:ext>
              </a:extLst>
            </p:cNvPr>
            <p:cNvSpPr>
              <a:spLocks noChangeShapeType="1"/>
            </p:cNvSpPr>
            <p:nvPr/>
          </p:nvSpPr>
          <p:spPr bwMode="auto">
            <a:xfrm>
              <a:off x="3520" y="3168"/>
              <a:ext cx="819" cy="933"/>
            </a:xfrm>
            <a:prstGeom prst="line">
              <a:avLst/>
            </a:prstGeom>
            <a:noFill/>
            <a:ln w="57150">
              <a:solidFill>
                <a:srgbClr val="FF0000"/>
              </a:solidFill>
              <a:round/>
              <a:headEnd/>
              <a:tailEnd/>
            </a:ln>
          </p:spPr>
          <p:txBody>
            <a:bodyPr/>
            <a:lstStyle/>
            <a:p>
              <a:endParaRPr lang="fr-FR" dirty="0"/>
            </a:p>
          </p:txBody>
        </p:sp>
      </p:grpSp>
      <p:grpSp>
        <p:nvGrpSpPr>
          <p:cNvPr id="9" name="Group 23">
            <a:extLst>
              <a:ext uri="{FF2B5EF4-FFF2-40B4-BE49-F238E27FC236}">
                <a16:creationId xmlns:a16="http://schemas.microsoft.com/office/drawing/2014/main" id="{7ED26814-5280-4C61-A9EC-5627C2B3B20E}"/>
              </a:ext>
            </a:extLst>
          </p:cNvPr>
          <p:cNvGrpSpPr>
            <a:grpSpLocks/>
          </p:cNvGrpSpPr>
          <p:nvPr/>
        </p:nvGrpSpPr>
        <p:grpSpPr bwMode="auto">
          <a:xfrm>
            <a:off x="8537466" y="1558850"/>
            <a:ext cx="995418" cy="887297"/>
            <a:chOff x="4331" y="1271"/>
            <a:chExt cx="1339" cy="1001"/>
          </a:xfrm>
        </p:grpSpPr>
        <p:pic>
          <p:nvPicPr>
            <p:cNvPr id="10" name="Picture 18" descr="sortie_ecole">
              <a:extLst>
                <a:ext uri="{FF2B5EF4-FFF2-40B4-BE49-F238E27FC236}">
                  <a16:creationId xmlns:a16="http://schemas.microsoft.com/office/drawing/2014/main" id="{9D151553-465E-4327-9D3E-4A465F395542}"/>
                </a:ext>
              </a:extLst>
            </p:cNvPr>
            <p:cNvPicPr>
              <a:picLocks noChangeAspect="1" noChangeArrowheads="1"/>
            </p:cNvPicPr>
            <p:nvPr/>
          </p:nvPicPr>
          <p:blipFill>
            <a:blip r:embed="rId6" cstate="print"/>
            <a:srcRect/>
            <a:stretch>
              <a:fillRect/>
            </a:stretch>
          </p:blipFill>
          <p:spPr bwMode="auto">
            <a:xfrm>
              <a:off x="4331" y="1271"/>
              <a:ext cx="1339" cy="1001"/>
            </a:xfrm>
            <a:prstGeom prst="rect">
              <a:avLst/>
            </a:prstGeom>
            <a:noFill/>
            <a:ln w="57150">
              <a:solidFill>
                <a:srgbClr val="FF0000"/>
              </a:solidFill>
              <a:miter lim="800000"/>
              <a:headEnd/>
              <a:tailEnd/>
            </a:ln>
          </p:spPr>
        </p:pic>
        <p:sp>
          <p:nvSpPr>
            <p:cNvPr id="11" name="Line 22">
              <a:extLst>
                <a:ext uri="{FF2B5EF4-FFF2-40B4-BE49-F238E27FC236}">
                  <a16:creationId xmlns:a16="http://schemas.microsoft.com/office/drawing/2014/main" id="{54089A58-4343-428D-A5C1-243D238FD495}"/>
                </a:ext>
              </a:extLst>
            </p:cNvPr>
            <p:cNvSpPr>
              <a:spLocks noChangeShapeType="1"/>
            </p:cNvSpPr>
            <p:nvPr/>
          </p:nvSpPr>
          <p:spPr bwMode="auto">
            <a:xfrm>
              <a:off x="4331" y="1271"/>
              <a:ext cx="1339" cy="1001"/>
            </a:xfrm>
            <a:prstGeom prst="line">
              <a:avLst/>
            </a:prstGeom>
            <a:noFill/>
            <a:ln w="57150">
              <a:solidFill>
                <a:srgbClr val="FF0000"/>
              </a:solidFill>
              <a:round/>
              <a:headEnd/>
              <a:tailEnd/>
            </a:ln>
          </p:spPr>
          <p:txBody>
            <a:bodyPr/>
            <a:lstStyle/>
            <a:p>
              <a:endParaRPr lang="fr-FR" dirty="0"/>
            </a:p>
          </p:txBody>
        </p:sp>
      </p:grpSp>
    </p:spTree>
    <p:extLst>
      <p:ext uri="{BB962C8B-B14F-4D97-AF65-F5344CB8AC3E}">
        <p14:creationId xmlns:p14="http://schemas.microsoft.com/office/powerpoint/2010/main" val="2849516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0152FC3-B2FB-406F-BBBC-C6009F3160A1}"/>
              </a:ext>
            </a:extLst>
          </p:cNvPr>
          <p:cNvSpPr txBox="1"/>
          <p:nvPr/>
        </p:nvSpPr>
        <p:spPr>
          <a:xfrm>
            <a:off x="896646" y="1904073"/>
            <a:ext cx="2558402" cy="2554545"/>
          </a:xfrm>
          <a:prstGeom prst="rect">
            <a:avLst/>
          </a:prstGeom>
          <a:noFill/>
        </p:spPr>
        <p:txBody>
          <a:bodyPr wrap="square" rtlCol="0">
            <a:spAutoFit/>
          </a:bodyPr>
          <a:lstStyle/>
          <a:p>
            <a:r>
              <a:rPr lang="fr-FR" sz="3200" b="1" dirty="0"/>
              <a:t>Synthèse 2021 et évolution par rapport à 2020</a:t>
            </a:r>
          </a:p>
        </p:txBody>
      </p:sp>
      <p:sp>
        <p:nvSpPr>
          <p:cNvPr id="15" name="ZoneTexte 14">
            <a:extLst>
              <a:ext uri="{FF2B5EF4-FFF2-40B4-BE49-F238E27FC236}">
                <a16:creationId xmlns:a16="http://schemas.microsoft.com/office/drawing/2014/main" id="{5181D04C-E457-45C4-B7BD-2699388C5816}"/>
              </a:ext>
            </a:extLst>
          </p:cNvPr>
          <p:cNvSpPr txBox="1"/>
          <p:nvPr/>
        </p:nvSpPr>
        <p:spPr>
          <a:xfrm>
            <a:off x="68553" y="44443"/>
            <a:ext cx="2292907" cy="707886"/>
          </a:xfrm>
          <a:prstGeom prst="rect">
            <a:avLst/>
          </a:prstGeom>
          <a:noFill/>
        </p:spPr>
        <p:txBody>
          <a:bodyPr wrap="square" rtlCol="0">
            <a:spAutoFit/>
          </a:bodyPr>
          <a:lstStyle/>
          <a:p>
            <a:r>
              <a:rPr lang="fr-FR" sz="2000" dirty="0"/>
              <a:t>Les chiffres de la sinistralité 2021</a:t>
            </a:r>
          </a:p>
        </p:txBody>
      </p:sp>
      <p:sp>
        <p:nvSpPr>
          <p:cNvPr id="4" name="ZoneTexte 3">
            <a:extLst>
              <a:ext uri="{FF2B5EF4-FFF2-40B4-BE49-F238E27FC236}">
                <a16:creationId xmlns:a16="http://schemas.microsoft.com/office/drawing/2014/main" id="{B1962BED-3630-5008-3621-C8D653C058D9}"/>
              </a:ext>
            </a:extLst>
          </p:cNvPr>
          <p:cNvSpPr txBox="1"/>
          <p:nvPr/>
        </p:nvSpPr>
        <p:spPr>
          <a:xfrm>
            <a:off x="560393" y="5610362"/>
            <a:ext cx="3846135" cy="830997"/>
          </a:xfrm>
          <a:prstGeom prst="rect">
            <a:avLst/>
          </a:prstGeom>
          <a:solidFill>
            <a:schemeClr val="tx2"/>
          </a:solidFill>
        </p:spPr>
        <p:txBody>
          <a:bodyPr wrap="square">
            <a:spAutoFit/>
          </a:bodyPr>
          <a:lstStyle/>
          <a:p>
            <a:pPr algn="l"/>
            <a:r>
              <a:rPr lang="fr-FR" sz="1600" b="0" i="0" u="none" strike="noStrike" baseline="0" dirty="0">
                <a:solidFill>
                  <a:srgbClr val="FF0000"/>
                </a:solidFill>
                <a:latin typeface="ArialMT"/>
              </a:rPr>
              <a:t>Indice de fréquence :</a:t>
            </a:r>
          </a:p>
          <a:p>
            <a:pPr algn="l"/>
            <a:r>
              <a:rPr lang="fr-FR" sz="1600" b="0" i="0" u="none" strike="noStrike" baseline="0" dirty="0">
                <a:solidFill>
                  <a:srgbClr val="FF0000"/>
                </a:solidFill>
                <a:latin typeface="Arial" panose="020B0604020202020204" pitchFamily="34" charset="0"/>
              </a:rPr>
              <a:t>nombre d’accidents en 1</a:t>
            </a:r>
            <a:r>
              <a:rPr lang="fr-FR" sz="1600" b="0" i="0" u="none" strike="noStrike" baseline="30000" dirty="0">
                <a:solidFill>
                  <a:srgbClr val="FF0000"/>
                </a:solidFill>
                <a:latin typeface="Arial" panose="020B0604020202020204" pitchFamily="34" charset="0"/>
              </a:rPr>
              <a:t>er</a:t>
            </a:r>
            <a:r>
              <a:rPr lang="fr-FR" sz="1600" b="0" i="0" u="none" strike="noStrike" baseline="0" dirty="0">
                <a:solidFill>
                  <a:srgbClr val="FF0000"/>
                </a:solidFill>
                <a:latin typeface="Arial" panose="020B0604020202020204" pitchFamily="34" charset="0"/>
              </a:rPr>
              <a:t> règlement</a:t>
            </a:r>
          </a:p>
          <a:p>
            <a:pPr algn="l"/>
            <a:r>
              <a:rPr lang="fr-FR" sz="1600" b="0" i="0" u="none" strike="noStrike" baseline="0" dirty="0">
                <a:solidFill>
                  <a:srgbClr val="FF0000"/>
                </a:solidFill>
                <a:latin typeface="Arial" panose="020B0604020202020204" pitchFamily="34" charset="0"/>
              </a:rPr>
              <a:t>pour 1 000 salariés</a:t>
            </a:r>
            <a:endParaRPr lang="fr-FR" sz="1600" dirty="0">
              <a:solidFill>
                <a:srgbClr val="FF0000"/>
              </a:solidFill>
            </a:endParaRPr>
          </a:p>
        </p:txBody>
      </p:sp>
      <p:pic>
        <p:nvPicPr>
          <p:cNvPr id="9" name="Image 8">
            <a:extLst>
              <a:ext uri="{FF2B5EF4-FFF2-40B4-BE49-F238E27FC236}">
                <a16:creationId xmlns:a16="http://schemas.microsoft.com/office/drawing/2014/main" id="{6A8D5855-16EF-E8BA-CF35-EE4AE8DBE80D}"/>
              </a:ext>
            </a:extLst>
          </p:cNvPr>
          <p:cNvPicPr>
            <a:picLocks noChangeAspect="1"/>
          </p:cNvPicPr>
          <p:nvPr/>
        </p:nvPicPr>
        <p:blipFill>
          <a:blip r:embed="rId2"/>
          <a:stretch>
            <a:fillRect/>
          </a:stretch>
        </p:blipFill>
        <p:spPr>
          <a:xfrm>
            <a:off x="3491658" y="610583"/>
            <a:ext cx="6887941" cy="1617972"/>
          </a:xfrm>
          <a:prstGeom prst="rect">
            <a:avLst/>
          </a:prstGeom>
        </p:spPr>
      </p:pic>
      <p:pic>
        <p:nvPicPr>
          <p:cNvPr id="12" name="Image 11">
            <a:extLst>
              <a:ext uri="{FF2B5EF4-FFF2-40B4-BE49-F238E27FC236}">
                <a16:creationId xmlns:a16="http://schemas.microsoft.com/office/drawing/2014/main" id="{F7996730-9F39-61DF-E078-D73548A00946}"/>
              </a:ext>
            </a:extLst>
          </p:cNvPr>
          <p:cNvPicPr>
            <a:picLocks noChangeAspect="1"/>
          </p:cNvPicPr>
          <p:nvPr/>
        </p:nvPicPr>
        <p:blipFill>
          <a:blip r:embed="rId3"/>
          <a:stretch>
            <a:fillRect/>
          </a:stretch>
        </p:blipFill>
        <p:spPr>
          <a:xfrm>
            <a:off x="4053455" y="2538477"/>
            <a:ext cx="8027708" cy="4181938"/>
          </a:xfrm>
          <a:prstGeom prst="rect">
            <a:avLst/>
          </a:prstGeom>
        </p:spPr>
      </p:pic>
      <p:cxnSp>
        <p:nvCxnSpPr>
          <p:cNvPr id="17" name="Connecteur droit 16">
            <a:extLst>
              <a:ext uri="{FF2B5EF4-FFF2-40B4-BE49-F238E27FC236}">
                <a16:creationId xmlns:a16="http://schemas.microsoft.com/office/drawing/2014/main" id="{3C0FDCE9-99E4-0FB3-5836-4FA2401812CD}"/>
              </a:ext>
            </a:extLst>
          </p:cNvPr>
          <p:cNvCxnSpPr/>
          <p:nvPr/>
        </p:nvCxnSpPr>
        <p:spPr>
          <a:xfrm flipV="1">
            <a:off x="5994400" y="3648364"/>
            <a:ext cx="1071418" cy="92363"/>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8" name="Connecteur droit 17">
            <a:extLst>
              <a:ext uri="{FF2B5EF4-FFF2-40B4-BE49-F238E27FC236}">
                <a16:creationId xmlns:a16="http://schemas.microsoft.com/office/drawing/2014/main" id="{C63B5FD1-C931-C8BC-99DC-C4B3E3345EC6}"/>
              </a:ext>
            </a:extLst>
          </p:cNvPr>
          <p:cNvCxnSpPr>
            <a:cxnSpLocks/>
          </p:cNvCxnSpPr>
          <p:nvPr/>
        </p:nvCxnSpPr>
        <p:spPr>
          <a:xfrm>
            <a:off x="7128516" y="3648364"/>
            <a:ext cx="1045666" cy="4618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20" name="Connecteur droit 19">
            <a:extLst>
              <a:ext uri="{FF2B5EF4-FFF2-40B4-BE49-F238E27FC236}">
                <a16:creationId xmlns:a16="http://schemas.microsoft.com/office/drawing/2014/main" id="{CE017DC8-E884-0D8F-8564-85F499EA9170}"/>
              </a:ext>
            </a:extLst>
          </p:cNvPr>
          <p:cNvCxnSpPr>
            <a:cxnSpLocks/>
          </p:cNvCxnSpPr>
          <p:nvPr/>
        </p:nvCxnSpPr>
        <p:spPr>
          <a:xfrm>
            <a:off x="8084901" y="3694545"/>
            <a:ext cx="1197644" cy="178732"/>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22" name="Connecteur droit 21">
            <a:extLst>
              <a:ext uri="{FF2B5EF4-FFF2-40B4-BE49-F238E27FC236}">
                <a16:creationId xmlns:a16="http://schemas.microsoft.com/office/drawing/2014/main" id="{CC6B271E-6F18-03A1-2847-53DFA05F7627}"/>
              </a:ext>
            </a:extLst>
          </p:cNvPr>
          <p:cNvCxnSpPr>
            <a:cxnSpLocks/>
          </p:cNvCxnSpPr>
          <p:nvPr/>
        </p:nvCxnSpPr>
        <p:spPr>
          <a:xfrm>
            <a:off x="9247802" y="3879515"/>
            <a:ext cx="1131797" cy="39943"/>
          </a:xfrm>
          <a:prstGeom prst="line">
            <a:avLst/>
          </a:prstGeom>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2575698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1615B6-5F86-499A-B34F-12C2D49612F2}"/>
              </a:ext>
            </a:extLst>
          </p:cNvPr>
          <p:cNvSpPr txBox="1">
            <a:spLocks noChangeArrowheads="1"/>
          </p:cNvSpPr>
          <p:nvPr/>
        </p:nvSpPr>
        <p:spPr>
          <a:xfrm>
            <a:off x="1572768" y="667512"/>
            <a:ext cx="7239000" cy="3002280"/>
          </a:xfrm>
          <a:prstGeom prst="rect">
            <a:avLst/>
          </a:prstGeom>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ctr">
              <a:spcBef>
                <a:spcPct val="50000"/>
              </a:spcBef>
              <a:buClrTx/>
              <a:buSzTx/>
              <a:buFontTx/>
              <a:buNone/>
            </a:pPr>
            <a:r>
              <a:rPr lang="fr-FR" sz="4000" b="1" dirty="0">
                <a:latin typeface="Times New Roman" charset="0"/>
              </a:rPr>
              <a:t>La fin d</a:t>
            </a:r>
            <a:r>
              <a:rPr lang="ja-JP" altLang="fr-FR" sz="4000" b="1" dirty="0">
                <a:latin typeface="Arial"/>
              </a:rPr>
              <a:t>’</a:t>
            </a:r>
            <a:r>
              <a:rPr lang="fr-FR" sz="4000" b="1" dirty="0">
                <a:latin typeface="Times New Roman" charset="0"/>
              </a:rPr>
              <a:t>alerte est donnée</a:t>
            </a:r>
          </a:p>
          <a:p>
            <a:pPr algn="ctr">
              <a:spcBef>
                <a:spcPct val="50000"/>
              </a:spcBef>
              <a:buClrTx/>
              <a:buSzTx/>
              <a:buFontTx/>
              <a:buNone/>
            </a:pPr>
            <a:r>
              <a:rPr lang="fr-FR" sz="4000" b="1" dirty="0">
                <a:latin typeface="Times New Roman" charset="0"/>
              </a:rPr>
              <a:t>par la sirène à son continu </a:t>
            </a:r>
          </a:p>
          <a:p>
            <a:pPr algn="ctr">
              <a:spcBef>
                <a:spcPct val="50000"/>
              </a:spcBef>
              <a:buClrTx/>
              <a:buSzTx/>
              <a:buFontTx/>
              <a:buNone/>
            </a:pPr>
            <a:r>
              <a:rPr lang="fr-FR" sz="4000" b="1" dirty="0">
                <a:latin typeface="Times New Roman" charset="0"/>
              </a:rPr>
              <a:t>(30 secondes).</a:t>
            </a:r>
          </a:p>
          <a:p>
            <a:endParaRPr lang="fr-FR" sz="1800" b="1" dirty="0"/>
          </a:p>
        </p:txBody>
      </p:sp>
      <p:sp>
        <p:nvSpPr>
          <p:cNvPr id="4" name="ZoneTexte 3">
            <a:extLst>
              <a:ext uri="{FF2B5EF4-FFF2-40B4-BE49-F238E27FC236}">
                <a16:creationId xmlns:a16="http://schemas.microsoft.com/office/drawing/2014/main" id="{C88E2B8C-40BC-4E14-824D-7A9F783E20AF}"/>
              </a:ext>
            </a:extLst>
          </p:cNvPr>
          <p:cNvSpPr txBox="1"/>
          <p:nvPr/>
        </p:nvSpPr>
        <p:spPr>
          <a:xfrm>
            <a:off x="8431529" y="5358562"/>
            <a:ext cx="2974848" cy="369332"/>
          </a:xfrm>
          <a:prstGeom prst="rect">
            <a:avLst/>
          </a:prstGeom>
          <a:noFill/>
        </p:spPr>
        <p:txBody>
          <a:bodyPr wrap="square" rtlCol="0">
            <a:spAutoFit/>
          </a:bodyPr>
          <a:lstStyle/>
          <a:p>
            <a:r>
              <a:rPr lang="fr-FR" dirty="0"/>
              <a:t>CLIC pour lancer le son</a:t>
            </a:r>
          </a:p>
        </p:txBody>
      </p:sp>
      <p:pic>
        <p:nvPicPr>
          <p:cNvPr id="5" name="Picture 13">
            <a:extLst>
              <a:ext uri="{FF2B5EF4-FFF2-40B4-BE49-F238E27FC236}">
                <a16:creationId xmlns:a16="http://schemas.microsoft.com/office/drawing/2014/main" id="{E385DBC5-5503-4C51-955D-70EFD597A9BE}"/>
              </a:ext>
            </a:extLst>
          </p:cNvPr>
          <p:cNvPicPr>
            <a:picLocks noChangeAspect="1" noChangeArrowheads="1"/>
          </p:cNvPicPr>
          <p:nvPr/>
        </p:nvPicPr>
        <p:blipFill>
          <a:blip r:embed="rId2" cstate="print"/>
          <a:srcRect/>
          <a:stretch>
            <a:fillRect/>
          </a:stretch>
        </p:blipFill>
        <p:spPr bwMode="auto">
          <a:xfrm>
            <a:off x="1317165" y="3429000"/>
            <a:ext cx="4242807" cy="2915839"/>
          </a:xfrm>
          <a:prstGeom prst="rect">
            <a:avLst/>
          </a:prstGeom>
          <a:noFill/>
          <a:ln w="9525">
            <a:noFill/>
            <a:miter lim="800000"/>
            <a:headEnd/>
            <a:tailEnd/>
          </a:ln>
        </p:spPr>
      </p:pic>
      <p:sp>
        <p:nvSpPr>
          <p:cNvPr id="6" name="Bouton d'action : Son 5">
            <a:hlinkClick r:id="rId4" action="ppaction://hlinkfile" highlightClick="1">
              <a:snd r:embed="rId3" name="applause.wav"/>
            </a:hlinkClick>
            <a:extLst>
              <a:ext uri="{FF2B5EF4-FFF2-40B4-BE49-F238E27FC236}">
                <a16:creationId xmlns:a16="http://schemas.microsoft.com/office/drawing/2014/main" id="{067726DE-EF50-4D22-85DE-031ABCE3AB1F}"/>
              </a:ext>
            </a:extLst>
          </p:cNvPr>
          <p:cNvSpPr/>
          <p:nvPr/>
        </p:nvSpPr>
        <p:spPr>
          <a:xfrm>
            <a:off x="8811768" y="3560888"/>
            <a:ext cx="2063067" cy="162910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2402633F-6913-4DD7-A8EB-1301975BB244}"/>
              </a:ext>
            </a:extLst>
          </p:cNvPr>
          <p:cNvSpPr txBox="1"/>
          <p:nvPr/>
        </p:nvSpPr>
        <p:spPr>
          <a:xfrm rot="16200000">
            <a:off x="9285806" y="3823247"/>
            <a:ext cx="4887473" cy="646331"/>
          </a:xfrm>
          <a:prstGeom prst="rect">
            <a:avLst/>
          </a:prstGeom>
          <a:noFill/>
        </p:spPr>
        <p:txBody>
          <a:bodyPr wrap="square" rtlCol="0">
            <a:spAutoFit/>
          </a:bodyPr>
          <a:lstStyle/>
          <a:p>
            <a:r>
              <a:rPr lang="fr-FR" dirty="0">
                <a:solidFill>
                  <a:srgbClr val="FFC000"/>
                </a:solidFill>
              </a:rPr>
              <a:t>Les sons sont disponibles dans le dossier:</a:t>
            </a:r>
          </a:p>
          <a:p>
            <a:r>
              <a:rPr lang="fr-FR" dirty="0">
                <a:solidFill>
                  <a:srgbClr val="FFC000"/>
                </a:solidFill>
              </a:rPr>
              <a:t>10_BOITE_PROTEGER/RESSOURCES/SONS…</a:t>
            </a:r>
          </a:p>
        </p:txBody>
      </p:sp>
    </p:spTree>
    <p:extLst>
      <p:ext uri="{BB962C8B-B14F-4D97-AF65-F5344CB8AC3E}">
        <p14:creationId xmlns:p14="http://schemas.microsoft.com/office/powerpoint/2010/main" val="19031943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2">
            <a:extLst>
              <a:ext uri="{FF2B5EF4-FFF2-40B4-BE49-F238E27FC236}">
                <a16:creationId xmlns:a16="http://schemas.microsoft.com/office/drawing/2014/main" id="{EED672C4-4434-42C3-9EA4-27541AB33447}"/>
              </a:ext>
            </a:extLst>
          </p:cNvPr>
          <p:cNvSpPr txBox="1"/>
          <p:nvPr/>
        </p:nvSpPr>
        <p:spPr>
          <a:xfrm>
            <a:off x="1043608" y="188640"/>
            <a:ext cx="6840897" cy="1008000"/>
          </a:xfrm>
          <a:prstGeom prst="rect">
            <a:avLst/>
          </a:prstGeom>
          <a:solidFill>
            <a:srgbClr val="000000"/>
          </a:solidFill>
          <a:ln>
            <a:noFill/>
          </a:ln>
        </p:spPr>
        <p:txBody>
          <a:bodyPr spcFirstLastPara="1" wrap="square" lIns="90000" tIns="46800" rIns="90000" bIns="46800" anchor="t" anchorCtr="0">
            <a:noAutofit/>
          </a:bodyPr>
          <a:lstStyle/>
          <a:p>
            <a:pPr marL="457200" marR="0" lvl="0" indent="-457200" algn="l" rtl="0">
              <a:lnSpc>
                <a:spcPct val="100000"/>
              </a:lnSpc>
              <a:spcBef>
                <a:spcPts val="0"/>
              </a:spcBef>
              <a:spcAft>
                <a:spcPts val="0"/>
              </a:spcAft>
              <a:buClr>
                <a:srgbClr val="FF3333"/>
              </a:buClr>
              <a:buFont typeface="Tahoma"/>
              <a:buNone/>
            </a:pPr>
            <a:r>
              <a:rPr lang="fr-FR" sz="3200" b="1" i="1" u="none" dirty="0">
                <a:solidFill>
                  <a:srgbClr val="FFFF00"/>
                </a:solidFill>
                <a:latin typeface="Tahoma"/>
                <a:ea typeface="Tahoma"/>
                <a:cs typeface="Tahoma"/>
                <a:sym typeface="Tahoma"/>
              </a:rPr>
              <a:t>Cas particulier</a:t>
            </a:r>
            <a:endParaRPr sz="3200" i="1" dirty="0">
              <a:solidFill>
                <a:srgbClr val="FFFF00"/>
              </a:solidFill>
            </a:endParaRPr>
          </a:p>
        </p:txBody>
      </p:sp>
      <p:sp>
        <p:nvSpPr>
          <p:cNvPr id="3" name="Shape 413">
            <a:extLst>
              <a:ext uri="{FF2B5EF4-FFF2-40B4-BE49-F238E27FC236}">
                <a16:creationId xmlns:a16="http://schemas.microsoft.com/office/drawing/2014/main" id="{9C99809F-CBB7-4A3B-8CB1-6EAE2245B2FC}"/>
              </a:ext>
            </a:extLst>
          </p:cNvPr>
          <p:cNvSpPr txBox="1"/>
          <p:nvPr/>
        </p:nvSpPr>
        <p:spPr>
          <a:xfrm>
            <a:off x="1043608" y="1268760"/>
            <a:ext cx="8100392" cy="3250688"/>
          </a:xfrm>
          <a:prstGeom prst="rect">
            <a:avLst/>
          </a:prstGeom>
          <a:solidFill>
            <a:srgbClr val="FFC000"/>
          </a:solidFill>
          <a:ln>
            <a:noFill/>
          </a:ln>
        </p:spPr>
        <p:txBody>
          <a:bodyPr spcFirstLastPara="1" wrap="square" lIns="90000" tIns="46800" rIns="90000" bIns="46800" anchor="t" anchorCtr="0">
            <a:noAutofit/>
          </a:bodyPr>
          <a:lstStyle/>
          <a:p>
            <a:pPr marL="457200" lvl="0" indent="-457200">
              <a:buClr>
                <a:srgbClr val="FF3333"/>
              </a:buClr>
            </a:pPr>
            <a:r>
              <a:rPr lang="fr-FR" sz="3200" b="1" i="1" dirty="0">
                <a:latin typeface="Tahoma"/>
                <a:ea typeface="Tahoma"/>
                <a:cs typeface="Tahoma"/>
                <a:sym typeface="Tahoma"/>
              </a:rPr>
              <a:t>L’ALERTE ET LA PROTECTION </a:t>
            </a:r>
          </a:p>
          <a:p>
            <a:pPr marL="457200" lvl="0" indent="-457200">
              <a:buClr>
                <a:srgbClr val="FF3333"/>
              </a:buClr>
            </a:pPr>
            <a:r>
              <a:rPr lang="fr-FR" sz="3200" b="1" i="1" dirty="0">
                <a:latin typeface="Tahoma"/>
                <a:ea typeface="Tahoma"/>
                <a:cs typeface="Tahoma"/>
                <a:sym typeface="Tahoma"/>
              </a:rPr>
              <a:t>DES POPULATIONS.</a:t>
            </a:r>
            <a:endParaRPr lang="fr-FR" sz="3200" i="1" dirty="0"/>
          </a:p>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a:t>
            </a:r>
          </a:p>
          <a:p>
            <a:pPr marL="457200" indent="-457200">
              <a:spcBef>
                <a:spcPts val="0"/>
              </a:spcBef>
              <a:spcAft>
                <a:spcPts val="0"/>
              </a:spcAft>
              <a:buClr>
                <a:srgbClr val="000000"/>
              </a:buClr>
              <a:buFont typeface="Tahoma"/>
              <a:buNone/>
            </a:pPr>
            <a:endParaRPr lang="fr-FR" sz="3200" b="1" dirty="0">
              <a:solidFill>
                <a:srgbClr val="000000"/>
              </a:solidFill>
              <a:latin typeface="Tahoma"/>
              <a:ea typeface="Tahoma"/>
              <a:cs typeface="Tahoma"/>
              <a:sym typeface="Tahoma"/>
            </a:endParaRPr>
          </a:p>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Signal spécifique aux ouvrages électriques.</a:t>
            </a:r>
            <a:endParaRPr lang="fr-FR" sz="2800" dirty="0"/>
          </a:p>
        </p:txBody>
      </p:sp>
    </p:spTree>
    <p:extLst>
      <p:ext uri="{BB962C8B-B14F-4D97-AF65-F5344CB8AC3E}">
        <p14:creationId xmlns:p14="http://schemas.microsoft.com/office/powerpoint/2010/main" val="37581737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pcs.lyon.fr/static/pcs/contenu/alerte/sirenes2.JPG">
            <a:hlinkClick r:id="rId2" action="ppaction://hlinkfile"/>
            <a:extLst>
              <a:ext uri="{FF2B5EF4-FFF2-40B4-BE49-F238E27FC236}">
                <a16:creationId xmlns:a16="http://schemas.microsoft.com/office/drawing/2014/main" id="{1E1F3DEB-C932-4033-9348-BD456C91CDA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737"/>
          <a:stretch/>
        </p:blipFill>
        <p:spPr bwMode="auto">
          <a:xfrm>
            <a:off x="1970200" y="2769832"/>
            <a:ext cx="7918781" cy="2242591"/>
          </a:xfrm>
          <a:prstGeom prst="rect">
            <a:avLst/>
          </a:prstGeom>
          <a:noFill/>
          <a:extLst>
            <a:ext uri="{909E8E84-426E-40DD-AFC4-6F175D3DCCD1}">
              <a14:hiddenFill xmlns:a14="http://schemas.microsoft.com/office/drawing/2010/main">
                <a:solidFill>
                  <a:srgbClr val="FFFFFF"/>
                </a:solidFill>
              </a14:hiddenFill>
            </a:ext>
          </a:extLst>
        </p:spPr>
      </p:pic>
      <p:sp>
        <p:nvSpPr>
          <p:cNvPr id="3" name="Shape 413">
            <a:extLst>
              <a:ext uri="{FF2B5EF4-FFF2-40B4-BE49-F238E27FC236}">
                <a16:creationId xmlns:a16="http://schemas.microsoft.com/office/drawing/2014/main" id="{1B801FC6-E224-4E35-A927-0C630ADAA75B}"/>
              </a:ext>
            </a:extLst>
          </p:cNvPr>
          <p:cNvSpPr txBox="1"/>
          <p:nvPr/>
        </p:nvSpPr>
        <p:spPr>
          <a:xfrm>
            <a:off x="1052485" y="318849"/>
            <a:ext cx="8100392" cy="1181832"/>
          </a:xfrm>
          <a:prstGeom prst="rect">
            <a:avLst/>
          </a:prstGeom>
          <a:solidFill>
            <a:srgbClr val="FFC000"/>
          </a:solidFill>
          <a:ln>
            <a:noFill/>
          </a:ln>
        </p:spPr>
        <p:txBody>
          <a:bodyPr spcFirstLastPara="1" wrap="square" lIns="90000" tIns="46800" rIns="90000" bIns="46800" anchor="t" anchorCtr="0">
            <a:noAutofit/>
          </a:bodyPr>
          <a:lstStyle/>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Signal spécifique aux ouvrages électriques.</a:t>
            </a:r>
            <a:endParaRPr lang="fr-FR" sz="2800" dirty="0"/>
          </a:p>
        </p:txBody>
      </p:sp>
      <p:sp>
        <p:nvSpPr>
          <p:cNvPr id="4" name="ZoneTexte 3">
            <a:extLst>
              <a:ext uri="{FF2B5EF4-FFF2-40B4-BE49-F238E27FC236}">
                <a16:creationId xmlns:a16="http://schemas.microsoft.com/office/drawing/2014/main" id="{A6B18351-BB04-4F0A-891D-18174EA3A31E}"/>
              </a:ext>
            </a:extLst>
          </p:cNvPr>
          <p:cNvSpPr txBox="1"/>
          <p:nvPr/>
        </p:nvSpPr>
        <p:spPr>
          <a:xfrm>
            <a:off x="7178145" y="5106315"/>
            <a:ext cx="2974848" cy="369332"/>
          </a:xfrm>
          <a:prstGeom prst="rect">
            <a:avLst/>
          </a:prstGeom>
          <a:noFill/>
        </p:spPr>
        <p:txBody>
          <a:bodyPr wrap="square" rtlCol="0">
            <a:spAutoFit/>
          </a:bodyPr>
          <a:lstStyle/>
          <a:p>
            <a:r>
              <a:rPr lang="fr-FR" dirty="0"/>
              <a:t>CLIC pour lancer le son</a:t>
            </a:r>
          </a:p>
        </p:txBody>
      </p:sp>
      <p:sp>
        <p:nvSpPr>
          <p:cNvPr id="5" name="ZoneTexte 4">
            <a:extLst>
              <a:ext uri="{FF2B5EF4-FFF2-40B4-BE49-F238E27FC236}">
                <a16:creationId xmlns:a16="http://schemas.microsoft.com/office/drawing/2014/main" id="{22750FC5-FD30-4E80-9D7E-BD7D08197599}"/>
              </a:ext>
            </a:extLst>
          </p:cNvPr>
          <p:cNvSpPr txBox="1"/>
          <p:nvPr/>
        </p:nvSpPr>
        <p:spPr>
          <a:xfrm rot="16200000">
            <a:off x="9285806" y="3823247"/>
            <a:ext cx="4887473" cy="646331"/>
          </a:xfrm>
          <a:prstGeom prst="rect">
            <a:avLst/>
          </a:prstGeom>
          <a:noFill/>
        </p:spPr>
        <p:txBody>
          <a:bodyPr wrap="square" rtlCol="0">
            <a:spAutoFit/>
          </a:bodyPr>
          <a:lstStyle/>
          <a:p>
            <a:r>
              <a:rPr lang="fr-FR" dirty="0">
                <a:solidFill>
                  <a:srgbClr val="FFC000"/>
                </a:solidFill>
              </a:rPr>
              <a:t>Les sons sont disponibles dans le dossier:</a:t>
            </a:r>
          </a:p>
          <a:p>
            <a:r>
              <a:rPr lang="fr-FR" dirty="0">
                <a:solidFill>
                  <a:srgbClr val="FFC000"/>
                </a:solidFill>
              </a:rPr>
              <a:t>10_BOITE_PROTEGER/RESSOURCES/SONS…</a:t>
            </a:r>
          </a:p>
        </p:txBody>
      </p:sp>
    </p:spTree>
    <p:extLst>
      <p:ext uri="{BB962C8B-B14F-4D97-AF65-F5344CB8AC3E}">
        <p14:creationId xmlns:p14="http://schemas.microsoft.com/office/powerpoint/2010/main" val="7758020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A44070C-EDBA-4CA3-AFB8-2BEB1BBA64AB}"/>
              </a:ext>
            </a:extLst>
          </p:cNvPr>
          <p:cNvSpPr txBox="1"/>
          <p:nvPr/>
        </p:nvSpPr>
        <p:spPr>
          <a:xfrm>
            <a:off x="1583121" y="1022748"/>
            <a:ext cx="9025758" cy="5632311"/>
          </a:xfrm>
          <a:prstGeom prst="rect">
            <a:avLst/>
          </a:prstGeom>
          <a:noFill/>
        </p:spPr>
        <p:txBody>
          <a:bodyPr wrap="square">
            <a:spAutoFit/>
          </a:bodyPr>
          <a:lstStyle/>
          <a:p>
            <a:pPr>
              <a:buFont typeface="Arial" panose="020B0604020202020204" pitchFamily="34" charset="0"/>
              <a:buChar char="•"/>
            </a:pPr>
            <a:r>
              <a:rPr lang="fr-FR" sz="2400" b="1" dirty="0"/>
              <a:t>Évacuez</a:t>
            </a:r>
            <a:r>
              <a:rPr lang="fr-FR" sz="2400" dirty="0"/>
              <a:t> </a:t>
            </a:r>
            <a:r>
              <a:rPr lang="fr-FR" sz="2400" b="1" dirty="0"/>
              <a:t>et gagnez le plus rapidement possible les points hauts</a:t>
            </a:r>
            <a:r>
              <a:rPr lang="fr-FR" sz="2400" dirty="0"/>
              <a:t> les plus proches ou, à défaut, </a:t>
            </a:r>
            <a:r>
              <a:rPr lang="fr-FR" sz="2400" b="1" dirty="0"/>
              <a:t>les étages supérieurs d’un immeuble élevé et solide ;</a:t>
            </a:r>
            <a:endParaRPr lang="fr-FR" sz="2400" dirty="0"/>
          </a:p>
          <a:p>
            <a:pPr>
              <a:buFont typeface="Arial" panose="020B0604020202020204" pitchFamily="34" charset="0"/>
              <a:buChar char="•"/>
            </a:pPr>
            <a:r>
              <a:rPr lang="fr-FR" sz="2400" dirty="0"/>
              <a:t>Ne prenez pas l’ascenseur ;</a:t>
            </a:r>
          </a:p>
          <a:p>
            <a:pPr>
              <a:buFont typeface="Arial" panose="020B0604020202020204" pitchFamily="34" charset="0"/>
              <a:buChar char="•"/>
            </a:pPr>
            <a:r>
              <a:rPr lang="fr-FR" sz="2400" dirty="0"/>
              <a:t>N’allez pas chercher vos enfants. Ils sont pris en charge par les équipes pédagogiques et les secours en milieux scolaires ou périscolaires ;</a:t>
            </a:r>
          </a:p>
          <a:p>
            <a:pPr>
              <a:buFont typeface="Arial" panose="020B0604020202020204" pitchFamily="34" charset="0"/>
              <a:buChar char="•"/>
            </a:pPr>
            <a:r>
              <a:rPr lang="fr-FR" sz="2400" dirty="0"/>
              <a:t>Ne revenez pas sur vos pas ;</a:t>
            </a:r>
          </a:p>
          <a:p>
            <a:pPr>
              <a:buFont typeface="Arial" panose="020B0604020202020204" pitchFamily="34" charset="0"/>
              <a:buChar char="•"/>
            </a:pPr>
            <a:r>
              <a:rPr lang="fr-FR" sz="2400" dirty="0"/>
              <a:t>Coupez l’électricité ;</a:t>
            </a:r>
          </a:p>
          <a:p>
            <a:pPr>
              <a:buFont typeface="Arial" panose="020B0604020202020204" pitchFamily="34" charset="0"/>
              <a:buChar char="•"/>
            </a:pPr>
            <a:r>
              <a:rPr lang="fr-FR" sz="2400" dirty="0"/>
              <a:t>N’encombrez pas les réseaux téléphoniques, nécessaires à l'organisation des secours. Ne téléphonez qu'en cas d'urgence vitale ;</a:t>
            </a:r>
          </a:p>
          <a:p>
            <a:pPr>
              <a:buFont typeface="Arial" panose="020B0604020202020204" pitchFamily="34" charset="0"/>
              <a:buChar char="•"/>
            </a:pPr>
            <a:r>
              <a:rPr lang="fr-FR" sz="2400" dirty="0"/>
              <a:t>Respectez les consignes des autorités diffusées dans les médias, sur les sites et réseaux sociaux de la préfecture, du ministère de l'Intérieur et du Gouvernement.</a:t>
            </a:r>
          </a:p>
        </p:txBody>
      </p:sp>
      <p:sp>
        <p:nvSpPr>
          <p:cNvPr id="4" name="Shape 413">
            <a:extLst>
              <a:ext uri="{FF2B5EF4-FFF2-40B4-BE49-F238E27FC236}">
                <a16:creationId xmlns:a16="http://schemas.microsoft.com/office/drawing/2014/main" id="{9A1DB1A5-3495-4445-9968-F79AC1F3E09A}"/>
              </a:ext>
            </a:extLst>
          </p:cNvPr>
          <p:cNvSpPr txBox="1"/>
          <p:nvPr/>
        </p:nvSpPr>
        <p:spPr>
          <a:xfrm>
            <a:off x="157655" y="202942"/>
            <a:ext cx="9995338" cy="679928"/>
          </a:xfrm>
          <a:prstGeom prst="rect">
            <a:avLst/>
          </a:prstGeom>
          <a:solidFill>
            <a:srgbClr val="FFC000"/>
          </a:solidFill>
          <a:ln>
            <a:noFill/>
          </a:ln>
        </p:spPr>
        <p:txBody>
          <a:bodyPr spcFirstLastPara="1" wrap="square" lIns="90000" tIns="46800" rIns="90000" bIns="46800" anchor="t" anchorCtr="0">
            <a:noAutofit/>
          </a:bodyPr>
          <a:lstStyle/>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Signal spécifique aux ouvrages électriques.</a:t>
            </a:r>
            <a:endParaRPr lang="fr-FR" sz="2800" dirty="0"/>
          </a:p>
        </p:txBody>
      </p:sp>
    </p:spTree>
    <p:extLst>
      <p:ext uri="{BB962C8B-B14F-4D97-AF65-F5344CB8AC3E}">
        <p14:creationId xmlns:p14="http://schemas.microsoft.com/office/powerpoint/2010/main" val="40937504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2">
            <a:extLst>
              <a:ext uri="{FF2B5EF4-FFF2-40B4-BE49-F238E27FC236}">
                <a16:creationId xmlns:a16="http://schemas.microsoft.com/office/drawing/2014/main" id="{D39E7497-648E-4266-9D9A-43923E28B70D}"/>
              </a:ext>
            </a:extLst>
          </p:cNvPr>
          <p:cNvSpPr txBox="1"/>
          <p:nvPr/>
        </p:nvSpPr>
        <p:spPr>
          <a:xfrm>
            <a:off x="1043608" y="188640"/>
            <a:ext cx="6840897" cy="1008000"/>
          </a:xfrm>
          <a:prstGeom prst="rect">
            <a:avLst/>
          </a:prstGeom>
          <a:solidFill>
            <a:srgbClr val="000000"/>
          </a:solidFill>
          <a:ln>
            <a:noFill/>
          </a:ln>
        </p:spPr>
        <p:txBody>
          <a:bodyPr spcFirstLastPara="1" wrap="square" lIns="90000" tIns="46800" rIns="90000" bIns="46800" anchor="t" anchorCtr="0">
            <a:noAutofit/>
          </a:bodyPr>
          <a:lstStyle/>
          <a:p>
            <a:pPr marL="457200" marR="0" lvl="0" indent="-457200" algn="l" rtl="0">
              <a:lnSpc>
                <a:spcPct val="100000"/>
              </a:lnSpc>
              <a:spcBef>
                <a:spcPts val="0"/>
              </a:spcBef>
              <a:spcAft>
                <a:spcPts val="0"/>
              </a:spcAft>
              <a:buClr>
                <a:srgbClr val="FF3333"/>
              </a:buClr>
              <a:buFont typeface="Tahoma"/>
              <a:buNone/>
            </a:pPr>
            <a:r>
              <a:rPr lang="fr-FR" sz="3200" b="1" i="1" u="none" dirty="0">
                <a:solidFill>
                  <a:srgbClr val="FFFF00"/>
                </a:solidFill>
                <a:latin typeface="Tahoma"/>
                <a:ea typeface="Tahoma"/>
                <a:cs typeface="Tahoma"/>
                <a:sym typeface="Tahoma"/>
              </a:rPr>
              <a:t>Cas particulier</a:t>
            </a:r>
            <a:endParaRPr sz="3200" i="1" dirty="0">
              <a:solidFill>
                <a:srgbClr val="FFFF00"/>
              </a:solidFill>
            </a:endParaRPr>
          </a:p>
        </p:txBody>
      </p:sp>
      <p:sp>
        <p:nvSpPr>
          <p:cNvPr id="3" name="Shape 413">
            <a:extLst>
              <a:ext uri="{FF2B5EF4-FFF2-40B4-BE49-F238E27FC236}">
                <a16:creationId xmlns:a16="http://schemas.microsoft.com/office/drawing/2014/main" id="{97B09DE9-3669-490C-9AF8-0796B47DA470}"/>
              </a:ext>
            </a:extLst>
          </p:cNvPr>
          <p:cNvSpPr txBox="1"/>
          <p:nvPr/>
        </p:nvSpPr>
        <p:spPr>
          <a:xfrm>
            <a:off x="1043608" y="1268760"/>
            <a:ext cx="8100392" cy="1181832"/>
          </a:xfrm>
          <a:prstGeom prst="rect">
            <a:avLst/>
          </a:prstGeom>
          <a:solidFill>
            <a:srgbClr val="FFC000"/>
          </a:solidFill>
          <a:ln>
            <a:noFill/>
          </a:ln>
        </p:spPr>
        <p:txBody>
          <a:bodyPr spcFirstLastPara="1" wrap="square" lIns="90000" tIns="46800" rIns="90000" bIns="46800" anchor="t" anchorCtr="0">
            <a:noAutofit/>
          </a:bodyPr>
          <a:lstStyle/>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a:t>
            </a:r>
            <a:r>
              <a:rPr lang="fr-FR" sz="3200" b="1" i="0" u="none" dirty="0">
                <a:latin typeface="Tahoma"/>
                <a:ea typeface="Tahoma"/>
                <a:cs typeface="Tahoma"/>
                <a:sym typeface="Tahoma"/>
              </a:rPr>
              <a:t>Alerte terroriste et situation de violence</a:t>
            </a:r>
            <a:endParaRPr lang="fr-FR" sz="2800" dirty="0"/>
          </a:p>
        </p:txBody>
      </p:sp>
      <p:pic>
        <p:nvPicPr>
          <p:cNvPr id="4" name="Shape 422">
            <a:extLst>
              <a:ext uri="{FF2B5EF4-FFF2-40B4-BE49-F238E27FC236}">
                <a16:creationId xmlns:a16="http://schemas.microsoft.com/office/drawing/2014/main" id="{98FBCC4D-9DB0-42A9-9A5C-6B57F4DBA4E7}"/>
              </a:ext>
            </a:extLst>
          </p:cNvPr>
          <p:cNvPicPr preferRelativeResize="0"/>
          <p:nvPr/>
        </p:nvPicPr>
        <p:blipFill>
          <a:blip r:embed="rId2" cstate="print">
            <a:alphaModFix/>
          </a:blip>
          <a:stretch>
            <a:fillRect/>
          </a:stretch>
        </p:blipFill>
        <p:spPr>
          <a:xfrm>
            <a:off x="6956922" y="3100511"/>
            <a:ext cx="2187078" cy="2847058"/>
          </a:xfrm>
          <a:prstGeom prst="rect">
            <a:avLst/>
          </a:prstGeom>
          <a:noFill/>
          <a:ln>
            <a:noFill/>
          </a:ln>
        </p:spPr>
      </p:pic>
    </p:spTree>
    <p:extLst>
      <p:ext uri="{BB962C8B-B14F-4D97-AF65-F5344CB8AC3E}">
        <p14:creationId xmlns:p14="http://schemas.microsoft.com/office/powerpoint/2010/main" val="41309450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62A2AC0-7C9F-4712-963F-B3683F31EE8B}"/>
              </a:ext>
            </a:extLst>
          </p:cNvPr>
          <p:cNvSpPr txBox="1"/>
          <p:nvPr/>
        </p:nvSpPr>
        <p:spPr>
          <a:xfrm>
            <a:off x="822890" y="1978260"/>
            <a:ext cx="8783566" cy="3416320"/>
          </a:xfrm>
          <a:prstGeom prst="rect">
            <a:avLst/>
          </a:prstGeom>
          <a:noFill/>
        </p:spPr>
        <p:txBody>
          <a:bodyPr wrap="square">
            <a:spAutoFit/>
          </a:bodyPr>
          <a:lstStyle/>
          <a:p>
            <a:r>
              <a:rPr lang="fr-FR" sz="3600" b="1" dirty="0">
                <a:ln w="1905"/>
                <a:effectLst>
                  <a:innerShdw blurRad="69850" dist="43180" dir="5400000">
                    <a:srgbClr val="000000">
                      <a:alpha val="65000"/>
                    </a:srgbClr>
                  </a:innerShdw>
                </a:effectLst>
              </a:rPr>
              <a:t>Le SST tentera d’appliquer les consignes nationales de sécurité.</a:t>
            </a:r>
          </a:p>
          <a:p>
            <a:r>
              <a:rPr lang="fr-FR" sz="3600" b="1" dirty="0">
                <a:ln w="1905"/>
                <a:effectLst>
                  <a:innerShdw blurRad="69850" dist="43180" dir="5400000">
                    <a:srgbClr val="000000">
                      <a:alpha val="65000"/>
                    </a:srgbClr>
                  </a:innerShdw>
                </a:effectLst>
              </a:rPr>
              <a:t>En ligne sur le site du ministère de l’intérieur </a:t>
            </a:r>
          </a:p>
          <a:p>
            <a:endParaRPr lang="fr-FR" sz="3600" b="1" dirty="0">
              <a:ln w="1905"/>
              <a:effectLst>
                <a:innerShdw blurRad="69850" dist="43180" dir="5400000">
                  <a:srgbClr val="000000">
                    <a:alpha val="65000"/>
                  </a:srgbClr>
                </a:innerShdw>
              </a:effectLst>
            </a:endParaRPr>
          </a:p>
          <a:p>
            <a:r>
              <a:rPr lang="fr-FR" sz="3600" b="1" dirty="0">
                <a:ln w="1905"/>
                <a:effectLst>
                  <a:innerShdw blurRad="69850" dist="43180" dir="5400000">
                    <a:srgbClr val="000000">
                      <a:alpha val="65000"/>
                    </a:srgbClr>
                  </a:innerShdw>
                </a:effectLst>
              </a:rPr>
              <a:t>« réagir en cas d’attaque terroriste »</a:t>
            </a:r>
          </a:p>
        </p:txBody>
      </p:sp>
      <p:sp>
        <p:nvSpPr>
          <p:cNvPr id="4" name="Shape 413">
            <a:extLst>
              <a:ext uri="{FF2B5EF4-FFF2-40B4-BE49-F238E27FC236}">
                <a16:creationId xmlns:a16="http://schemas.microsoft.com/office/drawing/2014/main" id="{8255DEC7-FDB2-4D5A-A582-7A95DE66CAE6}"/>
              </a:ext>
            </a:extLst>
          </p:cNvPr>
          <p:cNvSpPr txBox="1"/>
          <p:nvPr/>
        </p:nvSpPr>
        <p:spPr>
          <a:xfrm>
            <a:off x="822890" y="207216"/>
            <a:ext cx="8100392" cy="1181832"/>
          </a:xfrm>
          <a:prstGeom prst="rect">
            <a:avLst/>
          </a:prstGeom>
          <a:solidFill>
            <a:srgbClr val="FFC000"/>
          </a:solidFill>
          <a:ln>
            <a:noFill/>
          </a:ln>
        </p:spPr>
        <p:txBody>
          <a:bodyPr spcFirstLastPara="1" wrap="square" lIns="90000" tIns="46800" rIns="90000" bIns="46800" anchor="t" anchorCtr="0">
            <a:noAutofit/>
          </a:bodyPr>
          <a:lstStyle/>
          <a:p>
            <a:pPr marL="457200" indent="-457200">
              <a:spcBef>
                <a:spcPts val="0"/>
              </a:spcBef>
              <a:spcAft>
                <a:spcPts val="0"/>
              </a:spcAft>
              <a:buClr>
                <a:srgbClr val="000000"/>
              </a:buClr>
              <a:buFont typeface="Tahoma"/>
              <a:buNone/>
            </a:pPr>
            <a:r>
              <a:rPr lang="fr-FR" sz="3200" b="1" i="0" u="none" dirty="0">
                <a:solidFill>
                  <a:srgbClr val="000000"/>
                </a:solidFill>
                <a:latin typeface="Tahoma"/>
                <a:ea typeface="Tahoma"/>
                <a:cs typeface="Tahoma"/>
                <a:sym typeface="Tahoma"/>
              </a:rPr>
              <a:t>    </a:t>
            </a:r>
            <a:r>
              <a:rPr lang="fr-FR" sz="3200" b="1" i="0" u="none" dirty="0">
                <a:solidFill>
                  <a:schemeClr val="bg1"/>
                </a:solidFill>
                <a:latin typeface="Tahoma"/>
                <a:ea typeface="Tahoma"/>
                <a:cs typeface="Tahoma"/>
                <a:sym typeface="Tahoma"/>
              </a:rPr>
              <a:t>Alerte terroriste et situation de violence</a:t>
            </a:r>
            <a:endParaRPr lang="fr-FR" sz="2800" dirty="0">
              <a:solidFill>
                <a:schemeClr val="bg1"/>
              </a:solidFill>
            </a:endParaRPr>
          </a:p>
        </p:txBody>
      </p:sp>
      <p:pic>
        <p:nvPicPr>
          <p:cNvPr id="5" name="Shape 422">
            <a:extLst>
              <a:ext uri="{FF2B5EF4-FFF2-40B4-BE49-F238E27FC236}">
                <a16:creationId xmlns:a16="http://schemas.microsoft.com/office/drawing/2014/main" id="{528F9EF0-4641-4B77-B46D-C2A3BCEB0E73}"/>
              </a:ext>
            </a:extLst>
          </p:cNvPr>
          <p:cNvPicPr preferRelativeResize="0"/>
          <p:nvPr/>
        </p:nvPicPr>
        <p:blipFill>
          <a:blip r:embed="rId2" cstate="print">
            <a:alphaModFix/>
          </a:blip>
          <a:stretch>
            <a:fillRect/>
          </a:stretch>
        </p:blipFill>
        <p:spPr>
          <a:xfrm rot="1054962">
            <a:off x="9276876" y="3260172"/>
            <a:ext cx="1922000" cy="2847058"/>
          </a:xfrm>
          <a:prstGeom prst="rect">
            <a:avLst/>
          </a:prstGeom>
          <a:noFill/>
          <a:ln>
            <a:noFill/>
          </a:ln>
        </p:spPr>
      </p:pic>
    </p:spTree>
    <p:extLst>
      <p:ext uri="{BB962C8B-B14F-4D97-AF65-F5344CB8AC3E}">
        <p14:creationId xmlns:p14="http://schemas.microsoft.com/office/powerpoint/2010/main" val="25344408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C4FEC-C3D4-4CE7-AC4E-76B042CB3DC2}"/>
              </a:ext>
            </a:extLst>
          </p:cNvPr>
          <p:cNvPicPr>
            <a:picLocks noChangeAspect="1"/>
          </p:cNvPicPr>
          <p:nvPr/>
        </p:nvPicPr>
        <p:blipFill>
          <a:blip r:embed="rId2"/>
          <a:stretch>
            <a:fillRect/>
          </a:stretch>
        </p:blipFill>
        <p:spPr>
          <a:xfrm>
            <a:off x="1385339" y="163547"/>
            <a:ext cx="4313294" cy="6530906"/>
          </a:xfrm>
          <a:prstGeom prst="rect">
            <a:avLst/>
          </a:prstGeom>
        </p:spPr>
      </p:pic>
      <p:sp>
        <p:nvSpPr>
          <p:cNvPr id="4" name="Rectangle 3">
            <a:extLst>
              <a:ext uri="{FF2B5EF4-FFF2-40B4-BE49-F238E27FC236}">
                <a16:creationId xmlns:a16="http://schemas.microsoft.com/office/drawing/2014/main" id="{826C8B2D-48FB-499F-A7E1-7496DE3425A4}"/>
              </a:ext>
            </a:extLst>
          </p:cNvPr>
          <p:cNvSpPr/>
          <p:nvPr/>
        </p:nvSpPr>
        <p:spPr>
          <a:xfrm>
            <a:off x="5961392" y="1474867"/>
            <a:ext cx="4496744" cy="3816429"/>
          </a:xfrm>
          <a:prstGeom prst="rect">
            <a:avLst/>
          </a:prstGeom>
          <a:noFill/>
        </p:spPr>
        <p:txBody>
          <a:bodyPr wrap="none" lIns="91440" tIns="45720" rIns="91440" bIns="45720">
            <a:spAutoFit/>
          </a:bodyPr>
          <a:lstStyle/>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S’échapper</a:t>
            </a:r>
          </a:p>
          <a:p>
            <a:r>
              <a:rPr lang="fr-FR" sz="4000" b="1" i="1" spc="50" dirty="0">
                <a:ln w="9525" cmpd="sng">
                  <a:solidFill>
                    <a:schemeClr val="accent1"/>
                  </a:solidFill>
                  <a:prstDash val="solid"/>
                </a:ln>
                <a:solidFill>
                  <a:srgbClr val="70AD47">
                    <a:tint val="1000"/>
                  </a:srgbClr>
                </a:solidFill>
                <a:effectLst>
                  <a:glow rad="38100">
                    <a:schemeClr val="accent1">
                      <a:alpha val="40000"/>
                    </a:schemeClr>
                  </a:glow>
                </a:effectLst>
              </a:rPr>
              <a:t>Si impossible</a:t>
            </a:r>
          </a:p>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Se cacher</a:t>
            </a:r>
          </a:p>
          <a:p>
            <a:r>
              <a:rPr lang="fr-FR" sz="4000" b="1" i="1" spc="50" dirty="0">
                <a:ln w="9525" cmpd="sng">
                  <a:solidFill>
                    <a:schemeClr val="accent1"/>
                  </a:solidFill>
                  <a:prstDash val="solid"/>
                </a:ln>
                <a:solidFill>
                  <a:srgbClr val="70AD47">
                    <a:tint val="1000"/>
                  </a:srgbClr>
                </a:solidFill>
                <a:effectLst>
                  <a:glow rad="38100">
                    <a:schemeClr val="accent1">
                      <a:alpha val="40000"/>
                    </a:schemeClr>
                  </a:glow>
                </a:effectLst>
              </a:rPr>
              <a:t>Dès que possible</a:t>
            </a:r>
          </a:p>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Alerter</a:t>
            </a:r>
          </a:p>
        </p:txBody>
      </p:sp>
    </p:spTree>
    <p:extLst>
      <p:ext uri="{BB962C8B-B14F-4D97-AF65-F5344CB8AC3E}">
        <p14:creationId xmlns:p14="http://schemas.microsoft.com/office/powerpoint/2010/main" val="39286719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C4FEC-C3D4-4CE7-AC4E-76B042CB3DC2}"/>
              </a:ext>
            </a:extLst>
          </p:cNvPr>
          <p:cNvPicPr>
            <a:picLocks noChangeAspect="1"/>
          </p:cNvPicPr>
          <p:nvPr/>
        </p:nvPicPr>
        <p:blipFill rotWithShape="1">
          <a:blip r:embed="rId2"/>
          <a:srcRect t="7592" r="50000" b="36361"/>
          <a:stretch/>
        </p:blipFill>
        <p:spPr>
          <a:xfrm>
            <a:off x="5232126" y="26617"/>
            <a:ext cx="3974936" cy="6746432"/>
          </a:xfrm>
          <a:prstGeom prst="rect">
            <a:avLst/>
          </a:prstGeom>
        </p:spPr>
      </p:pic>
      <p:sp>
        <p:nvSpPr>
          <p:cNvPr id="4" name="Rectangle 3">
            <a:extLst>
              <a:ext uri="{FF2B5EF4-FFF2-40B4-BE49-F238E27FC236}">
                <a16:creationId xmlns:a16="http://schemas.microsoft.com/office/drawing/2014/main" id="{826C8B2D-48FB-499F-A7E1-7496DE3425A4}"/>
              </a:ext>
            </a:extLst>
          </p:cNvPr>
          <p:cNvSpPr/>
          <p:nvPr/>
        </p:nvSpPr>
        <p:spPr>
          <a:xfrm>
            <a:off x="916426" y="486895"/>
            <a:ext cx="4142481" cy="923330"/>
          </a:xfrm>
          <a:prstGeom prst="rect">
            <a:avLst/>
          </a:prstGeom>
          <a:noFill/>
        </p:spPr>
        <p:txBody>
          <a:bodyPr wrap="none" lIns="91440" tIns="45720" rIns="91440" bIns="45720">
            <a:spAutoFit/>
          </a:bodyPr>
          <a:lstStyle/>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S’échapper</a:t>
            </a:r>
          </a:p>
        </p:txBody>
      </p:sp>
    </p:spTree>
    <p:extLst>
      <p:ext uri="{BB962C8B-B14F-4D97-AF65-F5344CB8AC3E}">
        <p14:creationId xmlns:p14="http://schemas.microsoft.com/office/powerpoint/2010/main" val="15994187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C4FEC-C3D4-4CE7-AC4E-76B042CB3DC2}"/>
              </a:ext>
            </a:extLst>
          </p:cNvPr>
          <p:cNvPicPr>
            <a:picLocks noChangeAspect="1"/>
          </p:cNvPicPr>
          <p:nvPr/>
        </p:nvPicPr>
        <p:blipFill rotWithShape="1">
          <a:blip r:embed="rId2"/>
          <a:srcRect l="51706" t="7313" b="36844"/>
          <a:stretch/>
        </p:blipFill>
        <p:spPr>
          <a:xfrm>
            <a:off x="5441841" y="68912"/>
            <a:ext cx="3838301" cy="6720175"/>
          </a:xfrm>
          <a:prstGeom prst="rect">
            <a:avLst/>
          </a:prstGeom>
        </p:spPr>
      </p:pic>
      <p:sp>
        <p:nvSpPr>
          <p:cNvPr id="4" name="Rectangle 3">
            <a:extLst>
              <a:ext uri="{FF2B5EF4-FFF2-40B4-BE49-F238E27FC236}">
                <a16:creationId xmlns:a16="http://schemas.microsoft.com/office/drawing/2014/main" id="{826C8B2D-48FB-499F-A7E1-7496DE3425A4}"/>
              </a:ext>
            </a:extLst>
          </p:cNvPr>
          <p:cNvSpPr/>
          <p:nvPr/>
        </p:nvSpPr>
        <p:spPr>
          <a:xfrm>
            <a:off x="1164622" y="258140"/>
            <a:ext cx="3666388" cy="1538883"/>
          </a:xfrm>
          <a:prstGeom prst="rect">
            <a:avLst/>
          </a:prstGeom>
          <a:noFill/>
        </p:spPr>
        <p:txBody>
          <a:bodyPr wrap="none" lIns="91440" tIns="45720" rIns="91440" bIns="45720">
            <a:spAutoFit/>
          </a:bodyPr>
          <a:lstStyle/>
          <a:p>
            <a:r>
              <a:rPr lang="fr-FR" sz="4000" b="1" i="1" spc="50" dirty="0">
                <a:ln w="9525" cmpd="sng">
                  <a:solidFill>
                    <a:schemeClr val="accent1"/>
                  </a:solidFill>
                  <a:prstDash val="solid"/>
                </a:ln>
                <a:solidFill>
                  <a:srgbClr val="70AD47">
                    <a:tint val="1000"/>
                  </a:srgbClr>
                </a:solidFill>
                <a:effectLst>
                  <a:glow rad="38100">
                    <a:schemeClr val="accent1">
                      <a:alpha val="40000"/>
                    </a:schemeClr>
                  </a:glow>
                </a:effectLst>
              </a:rPr>
              <a:t>Si impossible</a:t>
            </a:r>
          </a:p>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Se cacher</a:t>
            </a:r>
          </a:p>
        </p:txBody>
      </p:sp>
    </p:spTree>
    <p:extLst>
      <p:ext uri="{BB962C8B-B14F-4D97-AF65-F5344CB8AC3E}">
        <p14:creationId xmlns:p14="http://schemas.microsoft.com/office/powerpoint/2010/main" val="30297967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C4FEC-C3D4-4CE7-AC4E-76B042CB3DC2}"/>
              </a:ext>
            </a:extLst>
          </p:cNvPr>
          <p:cNvPicPr>
            <a:picLocks noChangeAspect="1"/>
          </p:cNvPicPr>
          <p:nvPr/>
        </p:nvPicPr>
        <p:blipFill rotWithShape="1">
          <a:blip r:embed="rId2"/>
          <a:srcRect t="63227" b="16817"/>
          <a:stretch/>
        </p:blipFill>
        <p:spPr>
          <a:xfrm>
            <a:off x="1326739" y="2564524"/>
            <a:ext cx="10574529" cy="3195146"/>
          </a:xfrm>
          <a:prstGeom prst="rect">
            <a:avLst/>
          </a:prstGeom>
        </p:spPr>
      </p:pic>
      <p:sp>
        <p:nvSpPr>
          <p:cNvPr id="4" name="Rectangle 3">
            <a:extLst>
              <a:ext uri="{FF2B5EF4-FFF2-40B4-BE49-F238E27FC236}">
                <a16:creationId xmlns:a16="http://schemas.microsoft.com/office/drawing/2014/main" id="{826C8B2D-48FB-499F-A7E1-7496DE3425A4}"/>
              </a:ext>
            </a:extLst>
          </p:cNvPr>
          <p:cNvSpPr/>
          <p:nvPr/>
        </p:nvSpPr>
        <p:spPr>
          <a:xfrm>
            <a:off x="1201889" y="381791"/>
            <a:ext cx="4496744" cy="1538883"/>
          </a:xfrm>
          <a:prstGeom prst="rect">
            <a:avLst/>
          </a:prstGeom>
          <a:noFill/>
        </p:spPr>
        <p:txBody>
          <a:bodyPr wrap="none" lIns="91440" tIns="45720" rIns="91440" bIns="45720">
            <a:spAutoFit/>
          </a:bodyPr>
          <a:lstStyle/>
          <a:p>
            <a:r>
              <a:rPr lang="fr-FR" sz="4000" b="1" i="1" spc="50" dirty="0">
                <a:ln w="9525" cmpd="sng">
                  <a:solidFill>
                    <a:schemeClr val="accent1"/>
                  </a:solidFill>
                  <a:prstDash val="solid"/>
                </a:ln>
                <a:solidFill>
                  <a:srgbClr val="70AD47">
                    <a:tint val="1000"/>
                  </a:srgbClr>
                </a:solidFill>
                <a:effectLst>
                  <a:glow rad="38100">
                    <a:schemeClr val="accent1">
                      <a:alpha val="40000"/>
                    </a:schemeClr>
                  </a:glow>
                </a:effectLst>
              </a:rPr>
              <a:t>Dès que possible</a:t>
            </a:r>
          </a:p>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Alerter</a:t>
            </a:r>
          </a:p>
        </p:txBody>
      </p:sp>
    </p:spTree>
    <p:extLst>
      <p:ext uri="{BB962C8B-B14F-4D97-AF65-F5344CB8AC3E}">
        <p14:creationId xmlns:p14="http://schemas.microsoft.com/office/powerpoint/2010/main" val="1323984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6B64B35-CD1E-4505-A023-1B455F6114E3}"/>
              </a:ext>
            </a:extLst>
          </p:cNvPr>
          <p:cNvSpPr txBox="1"/>
          <p:nvPr/>
        </p:nvSpPr>
        <p:spPr>
          <a:xfrm>
            <a:off x="68553" y="44443"/>
            <a:ext cx="2292907" cy="707886"/>
          </a:xfrm>
          <a:prstGeom prst="rect">
            <a:avLst/>
          </a:prstGeom>
          <a:noFill/>
        </p:spPr>
        <p:txBody>
          <a:bodyPr wrap="square" rtlCol="0">
            <a:spAutoFit/>
          </a:bodyPr>
          <a:lstStyle/>
          <a:p>
            <a:r>
              <a:rPr lang="fr-FR" sz="2000" dirty="0"/>
              <a:t>Les chiffres de la sinistralité 2021</a:t>
            </a:r>
          </a:p>
        </p:txBody>
      </p:sp>
      <p:sp>
        <p:nvSpPr>
          <p:cNvPr id="7" name="ZoneTexte 6">
            <a:extLst>
              <a:ext uri="{FF2B5EF4-FFF2-40B4-BE49-F238E27FC236}">
                <a16:creationId xmlns:a16="http://schemas.microsoft.com/office/drawing/2014/main" id="{1FFD6565-0386-4FFB-8289-7D0DC31CF8DE}"/>
              </a:ext>
            </a:extLst>
          </p:cNvPr>
          <p:cNvSpPr txBox="1"/>
          <p:nvPr/>
        </p:nvSpPr>
        <p:spPr>
          <a:xfrm>
            <a:off x="2487227" y="44443"/>
            <a:ext cx="7217545" cy="1077218"/>
          </a:xfrm>
          <a:prstGeom prst="rect">
            <a:avLst/>
          </a:prstGeom>
          <a:noFill/>
        </p:spPr>
        <p:txBody>
          <a:bodyPr wrap="square" rtlCol="0">
            <a:spAutoFit/>
          </a:bodyPr>
          <a:lstStyle/>
          <a:p>
            <a:r>
              <a:rPr lang="fr-FR" sz="3200" b="1" dirty="0"/>
              <a:t>Evolution des statistiques sur les cinq dernières années toutes CTN</a:t>
            </a:r>
          </a:p>
        </p:txBody>
      </p:sp>
      <p:pic>
        <p:nvPicPr>
          <p:cNvPr id="5" name="Image 4">
            <a:extLst>
              <a:ext uri="{FF2B5EF4-FFF2-40B4-BE49-F238E27FC236}">
                <a16:creationId xmlns:a16="http://schemas.microsoft.com/office/drawing/2014/main" id="{D55CA9BB-D12D-4D2F-0956-C152E4342F73}"/>
              </a:ext>
            </a:extLst>
          </p:cNvPr>
          <p:cNvPicPr>
            <a:picLocks noChangeAspect="1"/>
          </p:cNvPicPr>
          <p:nvPr/>
        </p:nvPicPr>
        <p:blipFill>
          <a:blip r:embed="rId2"/>
          <a:stretch>
            <a:fillRect/>
          </a:stretch>
        </p:blipFill>
        <p:spPr>
          <a:xfrm>
            <a:off x="2200306" y="1272379"/>
            <a:ext cx="8899293" cy="5460930"/>
          </a:xfrm>
          <a:prstGeom prst="rect">
            <a:avLst/>
          </a:prstGeom>
        </p:spPr>
      </p:pic>
    </p:spTree>
    <p:extLst>
      <p:ext uri="{BB962C8B-B14F-4D97-AF65-F5344CB8AC3E}">
        <p14:creationId xmlns:p14="http://schemas.microsoft.com/office/powerpoint/2010/main" val="24569340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07C4FEC-C3D4-4CE7-AC4E-76B042CB3DC2}"/>
              </a:ext>
            </a:extLst>
          </p:cNvPr>
          <p:cNvPicPr>
            <a:picLocks noChangeAspect="1"/>
          </p:cNvPicPr>
          <p:nvPr/>
        </p:nvPicPr>
        <p:blipFill rotWithShape="1">
          <a:blip r:embed="rId2"/>
          <a:srcRect t="82307" b="7124"/>
          <a:stretch/>
        </p:blipFill>
        <p:spPr>
          <a:xfrm>
            <a:off x="722450" y="1426385"/>
            <a:ext cx="11296834" cy="1807778"/>
          </a:xfrm>
          <a:prstGeom prst="rect">
            <a:avLst/>
          </a:prstGeom>
        </p:spPr>
      </p:pic>
      <p:sp>
        <p:nvSpPr>
          <p:cNvPr id="4" name="Rectangle 3">
            <a:extLst>
              <a:ext uri="{FF2B5EF4-FFF2-40B4-BE49-F238E27FC236}">
                <a16:creationId xmlns:a16="http://schemas.microsoft.com/office/drawing/2014/main" id="{826C8B2D-48FB-499F-A7E1-7496DE3425A4}"/>
              </a:ext>
            </a:extLst>
          </p:cNvPr>
          <p:cNvSpPr/>
          <p:nvPr/>
        </p:nvSpPr>
        <p:spPr>
          <a:xfrm>
            <a:off x="1011020" y="308219"/>
            <a:ext cx="4121641" cy="923330"/>
          </a:xfrm>
          <a:prstGeom prst="rect">
            <a:avLst/>
          </a:prstGeom>
          <a:noFill/>
        </p:spPr>
        <p:txBody>
          <a:bodyPr wrap="none" lIns="91440" tIns="45720" rIns="91440" bIns="45720">
            <a:spAutoFit/>
          </a:bodyPr>
          <a:lstStyle/>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Être vigilant</a:t>
            </a:r>
          </a:p>
        </p:txBody>
      </p:sp>
    </p:spTree>
    <p:extLst>
      <p:ext uri="{BB962C8B-B14F-4D97-AF65-F5344CB8AC3E}">
        <p14:creationId xmlns:p14="http://schemas.microsoft.com/office/powerpoint/2010/main" val="182293065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6C8B2D-48FB-499F-A7E1-7496DE3425A4}"/>
              </a:ext>
            </a:extLst>
          </p:cNvPr>
          <p:cNvSpPr/>
          <p:nvPr/>
        </p:nvSpPr>
        <p:spPr>
          <a:xfrm>
            <a:off x="1011020" y="308219"/>
            <a:ext cx="3560590" cy="923330"/>
          </a:xfrm>
          <a:prstGeom prst="rect">
            <a:avLst/>
          </a:prstGeom>
          <a:noFill/>
        </p:spPr>
        <p:txBody>
          <a:bodyPr wrap="none" lIns="91440" tIns="45720" rIns="91440" bIns="45720">
            <a:spAutoFit/>
          </a:bodyPr>
          <a:lstStyle/>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S’informer</a:t>
            </a:r>
          </a:p>
        </p:txBody>
      </p:sp>
      <p:pic>
        <p:nvPicPr>
          <p:cNvPr id="5" name="Image 4">
            <a:extLst>
              <a:ext uri="{FF2B5EF4-FFF2-40B4-BE49-F238E27FC236}">
                <a16:creationId xmlns:a16="http://schemas.microsoft.com/office/drawing/2014/main" id="{FB185407-8770-47CC-90AF-AD77E36B0BF9}"/>
              </a:ext>
            </a:extLst>
          </p:cNvPr>
          <p:cNvPicPr>
            <a:picLocks noChangeAspect="1"/>
          </p:cNvPicPr>
          <p:nvPr/>
        </p:nvPicPr>
        <p:blipFill rotWithShape="1">
          <a:blip r:embed="rId2"/>
          <a:srcRect t="92554"/>
          <a:stretch/>
        </p:blipFill>
        <p:spPr>
          <a:xfrm>
            <a:off x="711939" y="2155258"/>
            <a:ext cx="11296834" cy="1273742"/>
          </a:xfrm>
          <a:prstGeom prst="rect">
            <a:avLst/>
          </a:prstGeom>
        </p:spPr>
      </p:pic>
    </p:spTree>
    <p:extLst>
      <p:ext uri="{BB962C8B-B14F-4D97-AF65-F5344CB8AC3E}">
        <p14:creationId xmlns:p14="http://schemas.microsoft.com/office/powerpoint/2010/main" val="23123248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492CB3-B33B-EB2E-AE82-5711DC1D5FF2}"/>
              </a:ext>
            </a:extLst>
          </p:cNvPr>
          <p:cNvSpPr/>
          <p:nvPr/>
        </p:nvSpPr>
        <p:spPr>
          <a:xfrm>
            <a:off x="1011020" y="308219"/>
            <a:ext cx="2717411" cy="923330"/>
          </a:xfrm>
          <a:prstGeom prst="rect">
            <a:avLst/>
          </a:prstGeom>
          <a:noFill/>
        </p:spPr>
        <p:txBody>
          <a:bodyPr wrap="none" lIns="91440" tIns="45720" rIns="91440" bIns="45720">
            <a:spAutoFit/>
          </a:bodyPr>
          <a:lstStyle/>
          <a:p>
            <a:r>
              <a:rPr lang="fr-FR"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FR’Alert</a:t>
            </a:r>
          </a:p>
        </p:txBody>
      </p:sp>
      <p:pic>
        <p:nvPicPr>
          <p:cNvPr id="4" name="Image 3">
            <a:extLst>
              <a:ext uri="{FF2B5EF4-FFF2-40B4-BE49-F238E27FC236}">
                <a16:creationId xmlns:a16="http://schemas.microsoft.com/office/drawing/2014/main" id="{0F3C4400-2E38-8645-8483-6F59139B2DE0}"/>
              </a:ext>
            </a:extLst>
          </p:cNvPr>
          <p:cNvPicPr>
            <a:picLocks noChangeAspect="1"/>
          </p:cNvPicPr>
          <p:nvPr/>
        </p:nvPicPr>
        <p:blipFill>
          <a:blip r:embed="rId2"/>
          <a:stretch>
            <a:fillRect/>
          </a:stretch>
        </p:blipFill>
        <p:spPr>
          <a:xfrm>
            <a:off x="4769736" y="1745655"/>
            <a:ext cx="3520745" cy="3071126"/>
          </a:xfrm>
          <a:prstGeom prst="rect">
            <a:avLst/>
          </a:prstGeom>
        </p:spPr>
      </p:pic>
      <p:sp>
        <p:nvSpPr>
          <p:cNvPr id="5" name="ZoneTexte 4">
            <a:extLst>
              <a:ext uri="{FF2B5EF4-FFF2-40B4-BE49-F238E27FC236}">
                <a16:creationId xmlns:a16="http://schemas.microsoft.com/office/drawing/2014/main" id="{5650D32E-462D-2D05-57FC-4408D7605618}"/>
              </a:ext>
            </a:extLst>
          </p:cNvPr>
          <p:cNvSpPr txBox="1"/>
          <p:nvPr/>
        </p:nvSpPr>
        <p:spPr>
          <a:xfrm>
            <a:off x="1018884" y="5616344"/>
            <a:ext cx="5686716" cy="923330"/>
          </a:xfrm>
          <a:prstGeom prst="rect">
            <a:avLst/>
          </a:prstGeom>
          <a:noFill/>
        </p:spPr>
        <p:txBody>
          <a:bodyPr wrap="square">
            <a:spAutoFit/>
          </a:bodyPr>
          <a:lstStyle/>
          <a:p>
            <a:r>
              <a:rPr lang="fr-FR" sz="1800" b="1" cap="none" spc="0" dirty="0">
                <a:ln/>
                <a:solidFill>
                  <a:schemeClr val="accent3"/>
                </a:solidFill>
                <a:effectLst/>
              </a:rPr>
              <a:t>Documents disponibles dans le dossier ressources de la boite « </a:t>
            </a:r>
            <a:r>
              <a:rPr lang="fr-FR" b="1" dirty="0">
                <a:ln/>
                <a:solidFill>
                  <a:schemeClr val="accent3"/>
                </a:solidFill>
              </a:rPr>
              <a:t>PROTEGER</a:t>
            </a:r>
            <a:r>
              <a:rPr lang="fr-FR" sz="1800" b="1" cap="none" spc="0" dirty="0">
                <a:ln/>
                <a:solidFill>
                  <a:schemeClr val="accent3"/>
                </a:solidFill>
                <a:effectLst/>
              </a:rPr>
              <a:t> » sous le nom: </a:t>
            </a:r>
            <a:endParaRPr lang="fr-FR" sz="1800" b="1" cap="none" spc="0" dirty="0">
              <a:ln/>
              <a:solidFill>
                <a:schemeClr val="accent3"/>
              </a:solidFill>
              <a:effectLst/>
              <a:hlinkClick r:id="" action="ppaction://hlinkfile"/>
            </a:endParaRPr>
          </a:p>
          <a:p>
            <a:r>
              <a:rPr lang="fr-FR" sz="1800" b="1" cap="none" spc="0" dirty="0">
                <a:ln/>
                <a:solidFill>
                  <a:schemeClr val="accent3"/>
                </a:solidFill>
                <a:effectLst/>
                <a:hlinkClick r:id="rId3" action="ppaction://hlinkfile"/>
              </a:rPr>
              <a:t>18-10-2022-dp-fr-alert</a:t>
            </a:r>
            <a:endParaRPr lang="fr-FR" sz="1800" b="1" cap="none" spc="0" dirty="0">
              <a:ln/>
              <a:solidFill>
                <a:schemeClr val="accent3"/>
              </a:solidFill>
              <a:effectLst/>
            </a:endParaRPr>
          </a:p>
        </p:txBody>
      </p:sp>
    </p:spTree>
    <p:extLst>
      <p:ext uri="{BB962C8B-B14F-4D97-AF65-F5344CB8AC3E}">
        <p14:creationId xmlns:p14="http://schemas.microsoft.com/office/powerpoint/2010/main" val="127977556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A49F18-2785-035D-5CCA-514F3077DFC6}"/>
              </a:ext>
            </a:extLst>
          </p:cNvPr>
          <p:cNvSpPr txBox="1"/>
          <p:nvPr/>
        </p:nvSpPr>
        <p:spPr>
          <a:xfrm>
            <a:off x="1475656" y="306063"/>
            <a:ext cx="7416824" cy="2862322"/>
          </a:xfrm>
          <a:prstGeom prst="rect">
            <a:avLst/>
          </a:prstGeom>
          <a:noFill/>
        </p:spPr>
        <p:txBody>
          <a:bodyPr wrap="square">
            <a:spAutoFit/>
          </a:bodyPr>
          <a:lstStyle/>
          <a:p>
            <a:r>
              <a:rPr lang="fr-FR" sz="2000" b="1" dirty="0">
                <a:solidFill>
                  <a:srgbClr val="FF0000"/>
                </a:solidFill>
                <a:effectLst/>
                <a:latin typeface="Arial" panose="020B0604020202020204" pitchFamily="34" charset="0"/>
              </a:rPr>
              <a:t>FR-Alert </a:t>
            </a:r>
            <a:r>
              <a:rPr lang="fr-FR" sz="2000" dirty="0">
                <a:effectLst/>
                <a:latin typeface="Arial" panose="020B0604020202020204" pitchFamily="34" charset="0"/>
              </a:rPr>
              <a:t>est un système d’alerte des populations qui permet d’envoyer des notifications sur les téléphones portables des personnes présentes dans une zone confrontée à un danger.</a:t>
            </a:r>
            <a:br>
              <a:rPr lang="fr-FR" sz="2000" dirty="0"/>
            </a:br>
            <a:r>
              <a:rPr lang="fr-FR" sz="2000" dirty="0">
                <a:effectLst/>
                <a:latin typeface="Arial" panose="020B0604020202020204" pitchFamily="34" charset="0"/>
              </a:rPr>
              <a:t>Une fois activé, il informe les citoyens concernés sur la nature et la localisation d’un danger ou d’une menace et d’indiquer les actions et comportements à adopter. Les notifications pourront transmettre des informations sur la nature du risque, l’autorité qui diffuse l’alerte, la localisation du danger, ou encore l’attitude à adopter (rester chez soi, évacuer la zone...)</a:t>
            </a:r>
            <a:endParaRPr lang="fr-FR" sz="2000" dirty="0"/>
          </a:p>
        </p:txBody>
      </p:sp>
      <p:pic>
        <p:nvPicPr>
          <p:cNvPr id="3" name="Image 2">
            <a:extLst>
              <a:ext uri="{FF2B5EF4-FFF2-40B4-BE49-F238E27FC236}">
                <a16:creationId xmlns:a16="http://schemas.microsoft.com/office/drawing/2014/main" id="{378A1323-9503-25D4-1C96-3C9507DA6EB1}"/>
              </a:ext>
            </a:extLst>
          </p:cNvPr>
          <p:cNvPicPr>
            <a:picLocks noChangeAspect="1"/>
          </p:cNvPicPr>
          <p:nvPr/>
        </p:nvPicPr>
        <p:blipFill>
          <a:blip r:embed="rId2"/>
          <a:stretch>
            <a:fillRect/>
          </a:stretch>
        </p:blipFill>
        <p:spPr>
          <a:xfrm>
            <a:off x="2339752" y="3284984"/>
            <a:ext cx="6332769" cy="3452159"/>
          </a:xfrm>
          <a:prstGeom prst="rect">
            <a:avLst/>
          </a:prstGeom>
        </p:spPr>
      </p:pic>
    </p:spTree>
    <p:extLst>
      <p:ext uri="{BB962C8B-B14F-4D97-AF65-F5344CB8AC3E}">
        <p14:creationId xmlns:p14="http://schemas.microsoft.com/office/powerpoint/2010/main" val="37946635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21DEB0-68DF-497B-9434-EE667F150596}"/>
              </a:ext>
            </a:extLst>
          </p:cNvPr>
          <p:cNvSpPr/>
          <p:nvPr/>
        </p:nvSpPr>
        <p:spPr>
          <a:xfrm>
            <a:off x="1012371" y="0"/>
            <a:ext cx="11179629"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BD6FAFD9-9264-4208-A333-11E26AF88926}"/>
              </a:ext>
            </a:extLst>
          </p:cNvPr>
          <p:cNvSpPr/>
          <p:nvPr/>
        </p:nvSpPr>
        <p:spPr>
          <a:xfrm rot="20479957">
            <a:off x="2339862" y="270475"/>
            <a:ext cx="2312814" cy="523220"/>
          </a:xfrm>
          <a:prstGeom prst="rect">
            <a:avLst/>
          </a:prstGeom>
        </p:spPr>
        <p:txBody>
          <a:bodyPr wrap="none">
            <a:spAutoFit/>
          </a:bodyPr>
          <a:lstStyle/>
          <a:p>
            <a:pPr algn="ctr"/>
            <a:r>
              <a:rPr lang="fr-FR" sz="2800" b="1" dirty="0"/>
              <a:t>« PROTEGER »</a:t>
            </a:r>
          </a:p>
        </p:txBody>
      </p:sp>
      <p:grpSp>
        <p:nvGrpSpPr>
          <p:cNvPr id="15" name="Group 1">
            <a:extLst>
              <a:ext uri="{FF2B5EF4-FFF2-40B4-BE49-F238E27FC236}">
                <a16:creationId xmlns:a16="http://schemas.microsoft.com/office/drawing/2014/main" id="{192D6385-B552-4CE8-81BF-93409F1FE0C3}"/>
              </a:ext>
            </a:extLst>
          </p:cNvPr>
          <p:cNvGrpSpPr>
            <a:grpSpLocks/>
          </p:cNvGrpSpPr>
          <p:nvPr/>
        </p:nvGrpSpPr>
        <p:grpSpPr bwMode="auto">
          <a:xfrm>
            <a:off x="2791205" y="-13494"/>
            <a:ext cx="8275712" cy="6884987"/>
            <a:chOff x="33" y="-17"/>
            <a:chExt cx="5656" cy="4336"/>
          </a:xfrm>
        </p:grpSpPr>
        <p:sp>
          <p:nvSpPr>
            <p:cNvPr id="16" name="Line 2">
              <a:extLst>
                <a:ext uri="{FF2B5EF4-FFF2-40B4-BE49-F238E27FC236}">
                  <a16:creationId xmlns:a16="http://schemas.microsoft.com/office/drawing/2014/main" id="{2ECB2B3B-8E74-4EAB-84AB-BE9C1CE0DEB7}"/>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17" name="Line 3">
              <a:extLst>
                <a:ext uri="{FF2B5EF4-FFF2-40B4-BE49-F238E27FC236}">
                  <a16:creationId xmlns:a16="http://schemas.microsoft.com/office/drawing/2014/main" id="{BF86EDFF-86E1-4C13-92DA-00046D4853F1}"/>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18" name="Line 4">
              <a:extLst>
                <a:ext uri="{FF2B5EF4-FFF2-40B4-BE49-F238E27FC236}">
                  <a16:creationId xmlns:a16="http://schemas.microsoft.com/office/drawing/2014/main" id="{2BC031E5-B431-4F68-88C8-AE37A89D3F15}"/>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19" name="Rectangle 18">
              <a:extLst>
                <a:ext uri="{FF2B5EF4-FFF2-40B4-BE49-F238E27FC236}">
                  <a16:creationId xmlns:a16="http://schemas.microsoft.com/office/drawing/2014/main" id="{C07E2794-8774-4CE6-81A0-058FCCCECADC}"/>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8E62C5CA-C17F-42FA-A364-9F2CD855E3D7}"/>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F105A7C0-45B5-4F6F-9010-C5DCAD9CB6DC}"/>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D42905BB-8630-4486-8DA0-91BD63231BC0}"/>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A5CCC8FF-0577-42C3-A36C-9F31CC1ECF0F}"/>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8C013E76-EDB0-459F-828F-1E407B2BF0F5}"/>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0B21326A-EB36-44FA-BD6F-496CF33203B0}"/>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F502BAC7-95C2-4867-881D-CDC292815A52}"/>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DDFDADEC-9076-4402-98FB-5E0026A122EC}"/>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5FD8E270-419E-43C6-A831-993D511CC1F9}"/>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23F01012-1B6F-4D21-8179-9B2160CAD742}"/>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565C2BEB-C44D-4728-A80F-FCDD9869250D}"/>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D306BC07-6360-4887-9A32-40B963BF1760}"/>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9935D321-6A4F-4ACA-8FAD-63810BC9B5B5}"/>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EC641011-3772-456F-9EE7-5E4CA244DA86}"/>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4" name="Rectangle 33">
              <a:extLst>
                <a:ext uri="{FF2B5EF4-FFF2-40B4-BE49-F238E27FC236}">
                  <a16:creationId xmlns:a16="http://schemas.microsoft.com/office/drawing/2014/main" id="{DA18B615-076D-414C-A2E5-9E41544CBD23}"/>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5" name="Rectangle 34">
              <a:extLst>
                <a:ext uri="{FF2B5EF4-FFF2-40B4-BE49-F238E27FC236}">
                  <a16:creationId xmlns:a16="http://schemas.microsoft.com/office/drawing/2014/main" id="{065B9F56-A4D6-4613-9815-A973DDA1FCBE}"/>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6" name="Rectangle 35">
              <a:extLst>
                <a:ext uri="{FF2B5EF4-FFF2-40B4-BE49-F238E27FC236}">
                  <a16:creationId xmlns:a16="http://schemas.microsoft.com/office/drawing/2014/main" id="{A79FC85F-961C-4E07-8505-2BB81FBA6DA9}"/>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7" name="Rectangle 36">
              <a:extLst>
                <a:ext uri="{FF2B5EF4-FFF2-40B4-BE49-F238E27FC236}">
                  <a16:creationId xmlns:a16="http://schemas.microsoft.com/office/drawing/2014/main" id="{D42792EE-E6DF-4E4D-9BF7-1E6454494E97}"/>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8" name="Rectangle 37">
              <a:extLst>
                <a:ext uri="{FF2B5EF4-FFF2-40B4-BE49-F238E27FC236}">
                  <a16:creationId xmlns:a16="http://schemas.microsoft.com/office/drawing/2014/main" id="{9C5BB91E-28D3-4707-9E03-C8EC3124B7A7}"/>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9" name="Rectangle 38">
              <a:extLst>
                <a:ext uri="{FF2B5EF4-FFF2-40B4-BE49-F238E27FC236}">
                  <a16:creationId xmlns:a16="http://schemas.microsoft.com/office/drawing/2014/main" id="{F093E425-CB40-4A84-B7AF-CB7E68B49592}"/>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0" name="Rectangle 39">
              <a:extLst>
                <a:ext uri="{FF2B5EF4-FFF2-40B4-BE49-F238E27FC236}">
                  <a16:creationId xmlns:a16="http://schemas.microsoft.com/office/drawing/2014/main" id="{688D8D3E-57B7-4259-8814-FFACE5DFDE81}"/>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1" name="Rectangle 40">
              <a:extLst>
                <a:ext uri="{FF2B5EF4-FFF2-40B4-BE49-F238E27FC236}">
                  <a16:creationId xmlns:a16="http://schemas.microsoft.com/office/drawing/2014/main" id="{947494BB-C961-4519-A4D3-26BDE176561B}"/>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2" name="Rectangle 41">
              <a:extLst>
                <a:ext uri="{FF2B5EF4-FFF2-40B4-BE49-F238E27FC236}">
                  <a16:creationId xmlns:a16="http://schemas.microsoft.com/office/drawing/2014/main" id="{4304CF09-FA82-424F-BA24-5C998FE1507E}"/>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3" name="Rectangle 42">
              <a:extLst>
                <a:ext uri="{FF2B5EF4-FFF2-40B4-BE49-F238E27FC236}">
                  <a16:creationId xmlns:a16="http://schemas.microsoft.com/office/drawing/2014/main" id="{C4605DF5-C8E3-425E-A230-BB5F28CA8807}"/>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4" name="Rectangle 43">
              <a:extLst>
                <a:ext uri="{FF2B5EF4-FFF2-40B4-BE49-F238E27FC236}">
                  <a16:creationId xmlns:a16="http://schemas.microsoft.com/office/drawing/2014/main" id="{A1D74BB7-8F89-4F59-8A3B-3701BB1C807B}"/>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5" name="Rectangle 44">
              <a:extLst>
                <a:ext uri="{FF2B5EF4-FFF2-40B4-BE49-F238E27FC236}">
                  <a16:creationId xmlns:a16="http://schemas.microsoft.com/office/drawing/2014/main" id="{704441BD-6440-4493-9CBB-A51E8E5D2055}"/>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6" name="Rectangle 45">
              <a:extLst>
                <a:ext uri="{FF2B5EF4-FFF2-40B4-BE49-F238E27FC236}">
                  <a16:creationId xmlns:a16="http://schemas.microsoft.com/office/drawing/2014/main" id="{09DC9597-9EE8-4D31-B41E-A5F933D915CE}"/>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47" name="Line 33">
              <a:extLst>
                <a:ext uri="{FF2B5EF4-FFF2-40B4-BE49-F238E27FC236}">
                  <a16:creationId xmlns:a16="http://schemas.microsoft.com/office/drawing/2014/main" id="{08C7615E-AD9E-43AB-91A0-02B40B9378E1}"/>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48" name="Line 34">
              <a:extLst>
                <a:ext uri="{FF2B5EF4-FFF2-40B4-BE49-F238E27FC236}">
                  <a16:creationId xmlns:a16="http://schemas.microsoft.com/office/drawing/2014/main" id="{FBDC3C17-D40C-4031-8C6E-23B26647EC5A}"/>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49" name="Line 35">
              <a:extLst>
                <a:ext uri="{FF2B5EF4-FFF2-40B4-BE49-F238E27FC236}">
                  <a16:creationId xmlns:a16="http://schemas.microsoft.com/office/drawing/2014/main" id="{7DE19957-5BDD-41CB-9F87-23F9EF6939F5}"/>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50" name="Line 36">
              <a:extLst>
                <a:ext uri="{FF2B5EF4-FFF2-40B4-BE49-F238E27FC236}">
                  <a16:creationId xmlns:a16="http://schemas.microsoft.com/office/drawing/2014/main" id="{C301083D-A220-4BB6-B7D5-A59B38124A74}"/>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51" name="Line 37">
              <a:extLst>
                <a:ext uri="{FF2B5EF4-FFF2-40B4-BE49-F238E27FC236}">
                  <a16:creationId xmlns:a16="http://schemas.microsoft.com/office/drawing/2014/main" id="{79476BC0-11A6-45E8-916B-1B2733496761}"/>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52" name="Line 38">
              <a:extLst>
                <a:ext uri="{FF2B5EF4-FFF2-40B4-BE49-F238E27FC236}">
                  <a16:creationId xmlns:a16="http://schemas.microsoft.com/office/drawing/2014/main" id="{03E05C3F-1864-4475-8C40-49B77EE7E17C}"/>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53" name="Line 39">
              <a:extLst>
                <a:ext uri="{FF2B5EF4-FFF2-40B4-BE49-F238E27FC236}">
                  <a16:creationId xmlns:a16="http://schemas.microsoft.com/office/drawing/2014/main" id="{9E8B522F-AF3B-4771-81A9-E86F99EB8716}"/>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54" name="Line 40">
              <a:extLst>
                <a:ext uri="{FF2B5EF4-FFF2-40B4-BE49-F238E27FC236}">
                  <a16:creationId xmlns:a16="http://schemas.microsoft.com/office/drawing/2014/main" id="{3096F604-B529-43B2-BD71-BD79F48925FE}"/>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55" name="Line 41">
              <a:extLst>
                <a:ext uri="{FF2B5EF4-FFF2-40B4-BE49-F238E27FC236}">
                  <a16:creationId xmlns:a16="http://schemas.microsoft.com/office/drawing/2014/main" id="{D1E46341-F40A-4999-A806-D896D17D1BFB}"/>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56" name="Line 42">
              <a:extLst>
                <a:ext uri="{FF2B5EF4-FFF2-40B4-BE49-F238E27FC236}">
                  <a16:creationId xmlns:a16="http://schemas.microsoft.com/office/drawing/2014/main" id="{45519F1B-8DD9-4E66-ADAF-090A4438E8CC}"/>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57" name="Line 43">
              <a:extLst>
                <a:ext uri="{FF2B5EF4-FFF2-40B4-BE49-F238E27FC236}">
                  <a16:creationId xmlns:a16="http://schemas.microsoft.com/office/drawing/2014/main" id="{217A0C2B-25DD-4D3A-AC81-F77569492432}"/>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44">
              <a:extLst>
                <a:ext uri="{FF2B5EF4-FFF2-40B4-BE49-F238E27FC236}">
                  <a16:creationId xmlns:a16="http://schemas.microsoft.com/office/drawing/2014/main" id="{B60B2586-ABEF-4A1D-AE80-190FB7C6211A}"/>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45">
              <a:extLst>
                <a:ext uri="{FF2B5EF4-FFF2-40B4-BE49-F238E27FC236}">
                  <a16:creationId xmlns:a16="http://schemas.microsoft.com/office/drawing/2014/main" id="{690F69BF-4E72-4753-97EA-260CC723CDF0}"/>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60" name="Line 46">
              <a:extLst>
                <a:ext uri="{FF2B5EF4-FFF2-40B4-BE49-F238E27FC236}">
                  <a16:creationId xmlns:a16="http://schemas.microsoft.com/office/drawing/2014/main" id="{76A77F0C-035D-490B-8889-62C1B06AE666}"/>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61" name="Line 47">
              <a:extLst>
                <a:ext uri="{FF2B5EF4-FFF2-40B4-BE49-F238E27FC236}">
                  <a16:creationId xmlns:a16="http://schemas.microsoft.com/office/drawing/2014/main" id="{4FC7C516-411B-4F02-8764-E51377C8288C}"/>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62" name="Line 48">
              <a:extLst>
                <a:ext uri="{FF2B5EF4-FFF2-40B4-BE49-F238E27FC236}">
                  <a16:creationId xmlns:a16="http://schemas.microsoft.com/office/drawing/2014/main" id="{B863ECFF-5A65-40A2-9FD0-17C63D047CE2}"/>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63" name="Line 49">
              <a:extLst>
                <a:ext uri="{FF2B5EF4-FFF2-40B4-BE49-F238E27FC236}">
                  <a16:creationId xmlns:a16="http://schemas.microsoft.com/office/drawing/2014/main" id="{307B1C9E-C9F8-435E-A181-A8FF3AFDBB56}"/>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64" name="Line 50">
              <a:extLst>
                <a:ext uri="{FF2B5EF4-FFF2-40B4-BE49-F238E27FC236}">
                  <a16:creationId xmlns:a16="http://schemas.microsoft.com/office/drawing/2014/main" id="{06762B01-E8C6-4D41-B1C5-5379FBD0B8A8}"/>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65" name="Line 51">
              <a:extLst>
                <a:ext uri="{FF2B5EF4-FFF2-40B4-BE49-F238E27FC236}">
                  <a16:creationId xmlns:a16="http://schemas.microsoft.com/office/drawing/2014/main" id="{F45B8CB5-0047-4C2C-973B-02797161EA1C}"/>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66" name="Line 52">
              <a:extLst>
                <a:ext uri="{FF2B5EF4-FFF2-40B4-BE49-F238E27FC236}">
                  <a16:creationId xmlns:a16="http://schemas.microsoft.com/office/drawing/2014/main" id="{8B72DBF2-891A-4A3A-83BE-97DF00B770B7}"/>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67" name="Line 53">
              <a:extLst>
                <a:ext uri="{FF2B5EF4-FFF2-40B4-BE49-F238E27FC236}">
                  <a16:creationId xmlns:a16="http://schemas.microsoft.com/office/drawing/2014/main" id="{0ACAD480-44DE-45BF-A33F-50E3432A4BE2}"/>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68" name="Line 54">
              <a:extLst>
                <a:ext uri="{FF2B5EF4-FFF2-40B4-BE49-F238E27FC236}">
                  <a16:creationId xmlns:a16="http://schemas.microsoft.com/office/drawing/2014/main" id="{A5731720-E5FD-48A3-B611-379ED80CB020}"/>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69" name="Line 55">
              <a:extLst>
                <a:ext uri="{FF2B5EF4-FFF2-40B4-BE49-F238E27FC236}">
                  <a16:creationId xmlns:a16="http://schemas.microsoft.com/office/drawing/2014/main" id="{EE4079A9-4CA8-41E7-A332-9C872ADE19F1}"/>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70" name="Line 56">
              <a:extLst>
                <a:ext uri="{FF2B5EF4-FFF2-40B4-BE49-F238E27FC236}">
                  <a16:creationId xmlns:a16="http://schemas.microsoft.com/office/drawing/2014/main" id="{78641C42-6430-49EB-B50B-23A520F375DE}"/>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71" name="Line 57">
              <a:extLst>
                <a:ext uri="{FF2B5EF4-FFF2-40B4-BE49-F238E27FC236}">
                  <a16:creationId xmlns:a16="http://schemas.microsoft.com/office/drawing/2014/main" id="{0E874008-C917-42EA-9A88-B1EEF34169AA}"/>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72" name="Line 58">
              <a:extLst>
                <a:ext uri="{FF2B5EF4-FFF2-40B4-BE49-F238E27FC236}">
                  <a16:creationId xmlns:a16="http://schemas.microsoft.com/office/drawing/2014/main" id="{F8DF5C5B-4055-4352-816D-05482C3842BC}"/>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73" name="Line 59">
              <a:extLst>
                <a:ext uri="{FF2B5EF4-FFF2-40B4-BE49-F238E27FC236}">
                  <a16:creationId xmlns:a16="http://schemas.microsoft.com/office/drawing/2014/main" id="{7223FA84-E25B-49D8-A8AB-4057EDF074F2}"/>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74" name="Line 60">
              <a:extLst>
                <a:ext uri="{FF2B5EF4-FFF2-40B4-BE49-F238E27FC236}">
                  <a16:creationId xmlns:a16="http://schemas.microsoft.com/office/drawing/2014/main" id="{00A022F2-F7A4-4D67-B877-51A5EB4C2D0C}"/>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75" name="Line 61">
              <a:extLst>
                <a:ext uri="{FF2B5EF4-FFF2-40B4-BE49-F238E27FC236}">
                  <a16:creationId xmlns:a16="http://schemas.microsoft.com/office/drawing/2014/main" id="{FFD8E032-7E21-47B7-99F4-D57E091881B6}"/>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76" name="Line 62">
              <a:extLst>
                <a:ext uri="{FF2B5EF4-FFF2-40B4-BE49-F238E27FC236}">
                  <a16:creationId xmlns:a16="http://schemas.microsoft.com/office/drawing/2014/main" id="{B40F2CF0-EF00-42CE-A28D-17B63E8E37C1}"/>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77" name="Line 63">
              <a:extLst>
                <a:ext uri="{FF2B5EF4-FFF2-40B4-BE49-F238E27FC236}">
                  <a16:creationId xmlns:a16="http://schemas.microsoft.com/office/drawing/2014/main" id="{CA5AC1E1-1546-4A95-94E8-1B0AA5132335}"/>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78" name="Line 64">
              <a:extLst>
                <a:ext uri="{FF2B5EF4-FFF2-40B4-BE49-F238E27FC236}">
                  <a16:creationId xmlns:a16="http://schemas.microsoft.com/office/drawing/2014/main" id="{10E17097-0004-4808-A5BD-FA75DCE728C3}"/>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79" name="Line 65">
              <a:extLst>
                <a:ext uri="{FF2B5EF4-FFF2-40B4-BE49-F238E27FC236}">
                  <a16:creationId xmlns:a16="http://schemas.microsoft.com/office/drawing/2014/main" id="{D32675CA-72BC-4530-9764-F2C7AB75CFC8}"/>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80" name="Line 66">
              <a:extLst>
                <a:ext uri="{FF2B5EF4-FFF2-40B4-BE49-F238E27FC236}">
                  <a16:creationId xmlns:a16="http://schemas.microsoft.com/office/drawing/2014/main" id="{B0897509-B668-456D-935C-C5BEE3BCD488}"/>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81" name="Text Box 67">
              <a:extLst>
                <a:ext uri="{FF2B5EF4-FFF2-40B4-BE49-F238E27FC236}">
                  <a16:creationId xmlns:a16="http://schemas.microsoft.com/office/drawing/2014/main" id="{A1C2EC11-F4C7-42EA-8676-C524025E01D2}"/>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82" name="Picture 68">
            <a:extLst>
              <a:ext uri="{FF2B5EF4-FFF2-40B4-BE49-F238E27FC236}">
                <a16:creationId xmlns:a16="http://schemas.microsoft.com/office/drawing/2014/main" id="{A5259CDE-3C31-48C3-9804-866B10D313A4}"/>
              </a:ext>
            </a:extLst>
          </p:cNvPr>
          <p:cNvPicPr>
            <a:picLocks noChangeAspect="1" noChangeArrowheads="1"/>
          </p:cNvPicPr>
          <p:nvPr/>
        </p:nvPicPr>
        <p:blipFill>
          <a:blip r:embed="rId2" cstate="print"/>
          <a:srcRect t="13522"/>
          <a:stretch>
            <a:fillRect/>
          </a:stretch>
        </p:blipFill>
        <p:spPr bwMode="auto">
          <a:xfrm>
            <a:off x="4260758" y="3964782"/>
            <a:ext cx="669156" cy="649437"/>
          </a:xfrm>
          <a:prstGeom prst="rect">
            <a:avLst/>
          </a:prstGeom>
          <a:noFill/>
          <a:ln w="9525">
            <a:noFill/>
            <a:round/>
            <a:headEnd/>
            <a:tailEnd/>
          </a:ln>
          <a:effectLst/>
        </p:spPr>
      </p:pic>
      <p:pic>
        <p:nvPicPr>
          <p:cNvPr id="83" name="Picture 69">
            <a:extLst>
              <a:ext uri="{FF2B5EF4-FFF2-40B4-BE49-F238E27FC236}">
                <a16:creationId xmlns:a16="http://schemas.microsoft.com/office/drawing/2014/main" id="{BA969C27-C628-4F8E-AE5E-A80695BA14AA}"/>
              </a:ext>
            </a:extLst>
          </p:cNvPr>
          <p:cNvPicPr>
            <a:picLocks noChangeAspect="1" noChangeArrowheads="1"/>
          </p:cNvPicPr>
          <p:nvPr/>
        </p:nvPicPr>
        <p:blipFill>
          <a:blip r:embed="rId3" cstate="print"/>
          <a:srcRect l="4510" t="9021" r="5315" b="14336"/>
          <a:stretch>
            <a:fillRect/>
          </a:stretch>
        </p:blipFill>
        <p:spPr bwMode="auto">
          <a:xfrm>
            <a:off x="2810047" y="5549107"/>
            <a:ext cx="701238" cy="620855"/>
          </a:xfrm>
          <a:prstGeom prst="rect">
            <a:avLst/>
          </a:prstGeom>
          <a:noFill/>
          <a:ln w="9525">
            <a:noFill/>
            <a:round/>
            <a:headEnd/>
            <a:tailEnd/>
          </a:ln>
          <a:effectLst/>
        </p:spPr>
      </p:pic>
      <p:pic>
        <p:nvPicPr>
          <p:cNvPr id="84" name="Picture 70">
            <a:extLst>
              <a:ext uri="{FF2B5EF4-FFF2-40B4-BE49-F238E27FC236}">
                <a16:creationId xmlns:a16="http://schemas.microsoft.com/office/drawing/2014/main" id="{2814F7B2-1A99-482D-A62E-2D456320E7D2}"/>
              </a:ext>
            </a:extLst>
          </p:cNvPr>
          <p:cNvPicPr>
            <a:picLocks noChangeAspect="1" noChangeArrowheads="1"/>
          </p:cNvPicPr>
          <p:nvPr/>
        </p:nvPicPr>
        <p:blipFill>
          <a:blip r:embed="rId4" cstate="print"/>
          <a:srcRect t="18033" b="9787"/>
          <a:stretch>
            <a:fillRect/>
          </a:stretch>
        </p:blipFill>
        <p:spPr bwMode="auto">
          <a:xfrm>
            <a:off x="4254195" y="2323307"/>
            <a:ext cx="704294" cy="624031"/>
          </a:xfrm>
          <a:prstGeom prst="rect">
            <a:avLst/>
          </a:prstGeom>
          <a:noFill/>
          <a:ln w="9525">
            <a:noFill/>
            <a:round/>
            <a:headEnd/>
            <a:tailEnd/>
          </a:ln>
          <a:effectLst/>
        </p:spPr>
      </p:pic>
      <p:pic>
        <p:nvPicPr>
          <p:cNvPr id="85" name="Picture 71">
            <a:extLst>
              <a:ext uri="{FF2B5EF4-FFF2-40B4-BE49-F238E27FC236}">
                <a16:creationId xmlns:a16="http://schemas.microsoft.com/office/drawing/2014/main" id="{7BEBC1C6-0389-4AFC-BCF9-729718E83DD2}"/>
              </a:ext>
            </a:extLst>
          </p:cNvPr>
          <p:cNvPicPr>
            <a:picLocks noChangeAspect="1" noChangeArrowheads="1"/>
          </p:cNvPicPr>
          <p:nvPr/>
        </p:nvPicPr>
        <p:blipFill>
          <a:blip r:embed="rId5" cstate="print"/>
          <a:srcRect/>
          <a:stretch>
            <a:fillRect/>
          </a:stretch>
        </p:blipFill>
        <p:spPr bwMode="auto">
          <a:xfrm>
            <a:off x="3105717" y="3915569"/>
            <a:ext cx="693600" cy="719304"/>
          </a:xfrm>
          <a:prstGeom prst="rect">
            <a:avLst/>
          </a:prstGeom>
          <a:noFill/>
          <a:ln w="9525">
            <a:noFill/>
            <a:round/>
            <a:headEnd/>
            <a:tailEnd/>
          </a:ln>
          <a:effectLst/>
        </p:spPr>
      </p:pic>
      <p:pic>
        <p:nvPicPr>
          <p:cNvPr id="86" name="Picture 72">
            <a:extLst>
              <a:ext uri="{FF2B5EF4-FFF2-40B4-BE49-F238E27FC236}">
                <a16:creationId xmlns:a16="http://schemas.microsoft.com/office/drawing/2014/main" id="{F012F6A9-CE52-4E57-A9E8-3B3A1A72A238}"/>
              </a:ext>
            </a:extLst>
          </p:cNvPr>
          <p:cNvPicPr>
            <a:picLocks noChangeAspect="1" noChangeArrowheads="1"/>
          </p:cNvPicPr>
          <p:nvPr/>
        </p:nvPicPr>
        <p:blipFill>
          <a:blip r:embed="rId6" cstate="print"/>
          <a:srcRect t="4778" b="14783"/>
          <a:stretch>
            <a:fillRect/>
          </a:stretch>
        </p:blipFill>
        <p:spPr bwMode="auto">
          <a:xfrm>
            <a:off x="4550459" y="5530057"/>
            <a:ext cx="689018" cy="649437"/>
          </a:xfrm>
          <a:prstGeom prst="rect">
            <a:avLst/>
          </a:prstGeom>
          <a:noFill/>
          <a:ln w="9525">
            <a:noFill/>
            <a:round/>
            <a:headEnd/>
            <a:tailEnd/>
          </a:ln>
          <a:effectLst/>
        </p:spPr>
      </p:pic>
      <p:pic>
        <p:nvPicPr>
          <p:cNvPr id="87" name="Picture 73">
            <a:extLst>
              <a:ext uri="{FF2B5EF4-FFF2-40B4-BE49-F238E27FC236}">
                <a16:creationId xmlns:a16="http://schemas.microsoft.com/office/drawing/2014/main" id="{07D8F1EC-A637-4F9B-B6F4-2084AD4579F4}"/>
              </a:ext>
            </a:extLst>
          </p:cNvPr>
          <p:cNvPicPr>
            <a:picLocks noChangeAspect="1" noChangeArrowheads="1"/>
          </p:cNvPicPr>
          <p:nvPr/>
        </p:nvPicPr>
        <p:blipFill>
          <a:blip r:embed="rId7" cstate="print"/>
          <a:srcRect l="1903" t="9123" r="2332" b="4955"/>
          <a:stretch>
            <a:fillRect/>
          </a:stretch>
        </p:blipFill>
        <p:spPr bwMode="auto">
          <a:xfrm>
            <a:off x="3677198" y="681831"/>
            <a:ext cx="698183" cy="666903"/>
          </a:xfrm>
          <a:prstGeom prst="rect">
            <a:avLst/>
          </a:prstGeom>
          <a:noFill/>
          <a:ln w="9525">
            <a:noFill/>
            <a:round/>
            <a:headEnd/>
            <a:tailEnd/>
          </a:ln>
          <a:effectLst/>
        </p:spPr>
      </p:pic>
      <p:pic>
        <p:nvPicPr>
          <p:cNvPr id="88" name="Picture 74">
            <a:extLst>
              <a:ext uri="{FF2B5EF4-FFF2-40B4-BE49-F238E27FC236}">
                <a16:creationId xmlns:a16="http://schemas.microsoft.com/office/drawing/2014/main" id="{4DFA69D8-967F-40EF-8E1B-340430D178D0}"/>
              </a:ext>
            </a:extLst>
          </p:cNvPr>
          <p:cNvPicPr>
            <a:picLocks noChangeAspect="1" noChangeArrowheads="1"/>
          </p:cNvPicPr>
          <p:nvPr/>
        </p:nvPicPr>
        <p:blipFill>
          <a:blip r:embed="rId8" cstate="print"/>
          <a:srcRect l="5383" t="25197"/>
          <a:stretch>
            <a:fillRect/>
          </a:stretch>
        </p:blipFill>
        <p:spPr bwMode="auto">
          <a:xfrm>
            <a:off x="3099605" y="2302668"/>
            <a:ext cx="699712" cy="611329"/>
          </a:xfrm>
          <a:prstGeom prst="rect">
            <a:avLst/>
          </a:prstGeom>
          <a:noFill/>
          <a:ln w="9525">
            <a:noFill/>
            <a:round/>
            <a:headEnd/>
            <a:tailEnd/>
          </a:ln>
          <a:effectLst/>
        </p:spPr>
      </p:pic>
      <p:pic>
        <p:nvPicPr>
          <p:cNvPr id="89" name="Picture 75">
            <a:extLst>
              <a:ext uri="{FF2B5EF4-FFF2-40B4-BE49-F238E27FC236}">
                <a16:creationId xmlns:a16="http://schemas.microsoft.com/office/drawing/2014/main" id="{479D4579-7255-4C61-80E7-9D656F1F07D9}"/>
              </a:ext>
            </a:extLst>
          </p:cNvPr>
          <p:cNvPicPr>
            <a:picLocks noChangeAspect="1" noChangeArrowheads="1"/>
          </p:cNvPicPr>
          <p:nvPr/>
        </p:nvPicPr>
        <p:blipFill>
          <a:blip r:embed="rId9" cstate="print"/>
          <a:srcRect l="4823" t="6590" r="38731" b="7773"/>
          <a:stretch>
            <a:fillRect/>
          </a:stretch>
        </p:blipFill>
        <p:spPr bwMode="auto">
          <a:xfrm>
            <a:off x="3727309" y="5487194"/>
            <a:ext cx="554574" cy="728831"/>
          </a:xfrm>
          <a:prstGeom prst="rect">
            <a:avLst/>
          </a:prstGeom>
          <a:noFill/>
          <a:ln w="9525">
            <a:noFill/>
            <a:round/>
            <a:headEnd/>
            <a:tailEnd/>
          </a:ln>
          <a:effectLst/>
        </p:spPr>
      </p:pic>
      <p:sp>
        <p:nvSpPr>
          <p:cNvPr id="90" name="Espace réservé du texte 3">
            <a:extLst>
              <a:ext uri="{FF2B5EF4-FFF2-40B4-BE49-F238E27FC236}">
                <a16:creationId xmlns:a16="http://schemas.microsoft.com/office/drawing/2014/main" id="{A58169EB-1AAD-4D71-B101-AF51E58D8E8F}"/>
              </a:ext>
            </a:extLst>
          </p:cNvPr>
          <p:cNvSpPr txBox="1">
            <a:spLocks/>
          </p:cNvSpPr>
          <p:nvPr/>
        </p:nvSpPr>
        <p:spPr>
          <a:xfrm>
            <a:off x="2647189" y="3154462"/>
            <a:ext cx="2664296" cy="64807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2800" b="1" i="0" u="none" strike="noStrike" kern="1200" cap="none" spc="0" normalizeH="0" baseline="0" noProof="0" dirty="0">
                <a:ln>
                  <a:noFill/>
                </a:ln>
                <a:solidFill>
                  <a:schemeClr val="tx1"/>
                </a:solidFill>
                <a:effectLst/>
                <a:uLnTx/>
                <a:uFillTx/>
                <a:latin typeface="+mn-lt"/>
                <a:ea typeface="+mn-ea"/>
                <a:cs typeface="+mn-cs"/>
              </a:rPr>
              <a:t>ANALYSER</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91" name="Espace réservé du texte 3">
            <a:extLst>
              <a:ext uri="{FF2B5EF4-FFF2-40B4-BE49-F238E27FC236}">
                <a16:creationId xmlns:a16="http://schemas.microsoft.com/office/drawing/2014/main" id="{5C875540-6C5A-459E-912F-AD0B029ED6C1}"/>
              </a:ext>
            </a:extLst>
          </p:cNvPr>
          <p:cNvSpPr txBox="1">
            <a:spLocks/>
          </p:cNvSpPr>
          <p:nvPr/>
        </p:nvSpPr>
        <p:spPr>
          <a:xfrm>
            <a:off x="2719197" y="4882654"/>
            <a:ext cx="2664296" cy="64807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2800" b="1" i="0" u="none" strike="noStrike" kern="1200" cap="none" spc="0" normalizeH="0" baseline="0" noProof="0" dirty="0">
                <a:ln>
                  <a:noFill/>
                </a:ln>
                <a:solidFill>
                  <a:schemeClr val="tx1"/>
                </a:solidFill>
                <a:effectLst/>
                <a:uLnTx/>
                <a:uFillTx/>
                <a:latin typeface="+mn-lt"/>
                <a:ea typeface="+mn-ea"/>
                <a:cs typeface="+mn-cs"/>
              </a:rPr>
              <a:t>AGIR</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2297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83"/>
                                        </p:tgtEl>
                                        <p:attrNameLst>
                                          <p:attrName>style.visibility</p:attrName>
                                        </p:attrNameLst>
                                      </p:cBhvr>
                                      <p:to>
                                        <p:strVal val="visible"/>
                                      </p:to>
                                    </p:set>
                                    <p:anim calcmode="lin" valueType="num">
                                      <p:cBhvr additive="repl">
                                        <p:cTn id="7" dur="2000" fill="hold"/>
                                        <p:tgtEl>
                                          <p:spTgt spid="83"/>
                                        </p:tgtEl>
                                        <p:attrNameLst>
                                          <p:attrName>ppt_w</p:attrName>
                                        </p:attrNameLst>
                                      </p:cBhvr>
                                      <p:tavLst>
                                        <p:tav tm="100000">
                                          <p:val>
                                            <p:fltVal val="0"/>
                                          </p:val>
                                        </p:tav>
                                        <p:tav>
                                          <p:val>
                                            <p:strVal val="#ppt_w"/>
                                          </p:val>
                                        </p:tav>
                                      </p:tavLst>
                                    </p:anim>
                                    <p:anim calcmode="lin" valueType="num">
                                      <p:cBhvr additive="repl">
                                        <p:cTn id="8" dur="2000" fill="hold"/>
                                        <p:tgtEl>
                                          <p:spTgt spid="83"/>
                                        </p:tgtEl>
                                        <p:attrNameLst>
                                          <p:attrName>ppt_h</p:attrName>
                                        </p:attrNameLst>
                                      </p:cBhvr>
                                      <p:tavLst>
                                        <p:tav tm="100000">
                                          <p:val>
                                            <p:fltVal val="0"/>
                                          </p:val>
                                        </p:tav>
                                        <p:tav>
                                          <p:val>
                                            <p:strVal val="#ppt_h"/>
                                          </p:val>
                                        </p:tav>
                                      </p:tavLst>
                                    </p:anim>
                                    <p:anim calcmode="lin" valueType="num">
                                      <p:cBhvr additive="repl">
                                        <p:cTn id="9" dur="2000" fill="hold"/>
                                        <p:tgtEl>
                                          <p:spTgt spid="83"/>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8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fill="hold" nodeType="afterEffect">
                                  <p:stCondLst>
                                    <p:cond delay="0"/>
                                  </p:stCondLst>
                                  <p:childTnLst>
                                    <p:set>
                                      <p:cBhvr additive="repl">
                                        <p:cTn id="13" dur="1" fill="hold">
                                          <p:stCondLst>
                                            <p:cond delay="0"/>
                                          </p:stCondLst>
                                        </p:cTn>
                                        <p:tgtEl>
                                          <p:spTgt spid="89"/>
                                        </p:tgtEl>
                                        <p:attrNameLst>
                                          <p:attrName>style.visibility</p:attrName>
                                        </p:attrNameLst>
                                      </p:cBhvr>
                                      <p:to>
                                        <p:strVal val="visible"/>
                                      </p:to>
                                    </p:set>
                                    <p:anim calcmode="lin" valueType="num">
                                      <p:cBhvr additive="repl">
                                        <p:cTn id="14" dur="2000" fill="hold"/>
                                        <p:tgtEl>
                                          <p:spTgt spid="89"/>
                                        </p:tgtEl>
                                        <p:attrNameLst>
                                          <p:attrName>ppt_w</p:attrName>
                                        </p:attrNameLst>
                                      </p:cBhvr>
                                      <p:tavLst>
                                        <p:tav tm="100000">
                                          <p:val>
                                            <p:fltVal val="0"/>
                                          </p:val>
                                        </p:tav>
                                        <p:tav>
                                          <p:val>
                                            <p:strVal val="#ppt_w"/>
                                          </p:val>
                                        </p:tav>
                                      </p:tavLst>
                                    </p:anim>
                                    <p:anim calcmode="lin" valueType="num">
                                      <p:cBhvr additive="repl">
                                        <p:cTn id="15" dur="2000" fill="hold"/>
                                        <p:tgtEl>
                                          <p:spTgt spid="89"/>
                                        </p:tgtEl>
                                        <p:attrNameLst>
                                          <p:attrName>ppt_h</p:attrName>
                                        </p:attrNameLst>
                                      </p:cBhvr>
                                      <p:tavLst>
                                        <p:tav tm="100000">
                                          <p:val>
                                            <p:fltVal val="0"/>
                                          </p:val>
                                        </p:tav>
                                        <p:tav>
                                          <p:val>
                                            <p:strVal val="#ppt_h"/>
                                          </p:val>
                                        </p:tav>
                                      </p:tavLst>
                                    </p:anim>
                                    <p:anim calcmode="lin" valueType="num">
                                      <p:cBhvr additive="repl">
                                        <p:cTn id="16" dur="2000" fill="hold"/>
                                        <p:tgtEl>
                                          <p:spTgt spid="89"/>
                                        </p:tgtEl>
                                        <p:attrNameLst>
                                          <p:attrName>ppt_x</p:attrName>
                                        </p:attrNameLst>
                                      </p:cBhvr>
                                      <p:tavLst>
                                        <p:tav tm="0" fmla="#ppt_x+(cos(-2*pi*(1-$))*-#ppt_x-sin(-2*pi*(1-$))*(1-#ppt_y))*(1-$)">
                                          <p:val>
                                            <p:fltVal val="0"/>
                                          </p:val>
                                        </p:tav>
                                        <p:tav tm="100000">
                                          <p:val>
                                            <p:fltVal val="1"/>
                                          </p:val>
                                        </p:tav>
                                      </p:tavLst>
                                    </p:anim>
                                    <p:anim calcmode="lin" valueType="num">
                                      <p:cBhvr additive="repl">
                                        <p:cTn id="17" dur="2000" fill="hold"/>
                                        <p:tgtEl>
                                          <p:spTgt spid="89"/>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fill="hold" nodeType="afterEffect">
                                  <p:stCondLst>
                                    <p:cond delay="0"/>
                                  </p:stCondLst>
                                  <p:childTnLst>
                                    <p:set>
                                      <p:cBhvr additive="repl">
                                        <p:cTn id="20" dur="1" fill="hold">
                                          <p:stCondLst>
                                            <p:cond delay="0"/>
                                          </p:stCondLst>
                                        </p:cTn>
                                        <p:tgtEl>
                                          <p:spTgt spid="86"/>
                                        </p:tgtEl>
                                        <p:attrNameLst>
                                          <p:attrName>style.visibility</p:attrName>
                                        </p:attrNameLst>
                                      </p:cBhvr>
                                      <p:to>
                                        <p:strVal val="visible"/>
                                      </p:to>
                                    </p:set>
                                    <p:anim calcmode="lin" valueType="num">
                                      <p:cBhvr additive="repl">
                                        <p:cTn id="21" dur="2000" fill="hold"/>
                                        <p:tgtEl>
                                          <p:spTgt spid="86"/>
                                        </p:tgtEl>
                                        <p:attrNameLst>
                                          <p:attrName>ppt_w</p:attrName>
                                        </p:attrNameLst>
                                      </p:cBhvr>
                                      <p:tavLst>
                                        <p:tav tm="100000">
                                          <p:val>
                                            <p:fltVal val="0"/>
                                          </p:val>
                                        </p:tav>
                                        <p:tav>
                                          <p:val>
                                            <p:strVal val="#ppt_w"/>
                                          </p:val>
                                        </p:tav>
                                      </p:tavLst>
                                    </p:anim>
                                    <p:anim calcmode="lin" valueType="num">
                                      <p:cBhvr additive="repl">
                                        <p:cTn id="22" dur="2000" fill="hold"/>
                                        <p:tgtEl>
                                          <p:spTgt spid="86"/>
                                        </p:tgtEl>
                                        <p:attrNameLst>
                                          <p:attrName>ppt_h</p:attrName>
                                        </p:attrNameLst>
                                      </p:cBhvr>
                                      <p:tavLst>
                                        <p:tav tm="100000">
                                          <p:val>
                                            <p:fltVal val="0"/>
                                          </p:val>
                                        </p:tav>
                                        <p:tav>
                                          <p:val>
                                            <p:strVal val="#ppt_h"/>
                                          </p:val>
                                        </p:tav>
                                      </p:tavLst>
                                    </p:anim>
                                    <p:anim calcmode="lin" valueType="num">
                                      <p:cBhvr additive="repl">
                                        <p:cTn id="23" dur="2000" fill="hold"/>
                                        <p:tgtEl>
                                          <p:spTgt spid="86"/>
                                        </p:tgtEl>
                                        <p:attrNameLst>
                                          <p:attrName>ppt_x</p:attrName>
                                        </p:attrNameLst>
                                      </p:cBhvr>
                                      <p:tavLst>
                                        <p:tav tm="0" fmla="#ppt_x+(cos(-2*pi*(1-$))*-#ppt_x-sin(-2*pi*(1-$))*(1-#ppt_y))*(1-$)">
                                          <p:val>
                                            <p:fltVal val="0"/>
                                          </p:val>
                                        </p:tav>
                                        <p:tav tm="100000">
                                          <p:val>
                                            <p:fltVal val="1"/>
                                          </p:val>
                                        </p:tav>
                                      </p:tavLst>
                                    </p:anim>
                                    <p:anim calcmode="lin" valueType="num">
                                      <p:cBhvr additive="repl">
                                        <p:cTn id="24" dur="2000" fill="hold"/>
                                        <p:tgtEl>
                                          <p:spTgt spid="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576351" y="662152"/>
            <a:ext cx="7175448" cy="1774805"/>
          </a:xfrm>
          <a:prstGeom prst="rect">
            <a:avLst/>
          </a:prstGeom>
        </p:spPr>
        <p:txBody>
          <a:bodyPr vert="horz" lIns="91440" tIns="45720" rIns="91440" bIns="45720" rtlCol="0" anchor="b">
            <a:normAutofit/>
          </a:bodyPr>
          <a:lstStyle/>
          <a:p>
            <a:pPr>
              <a:lnSpc>
                <a:spcPct val="90000"/>
              </a:lnSpc>
            </a:pPr>
            <a:r>
              <a:rPr lang="en-US" sz="6600" dirty="0">
                <a:solidFill>
                  <a:srgbClr val="EBEBEB"/>
                </a:solidFill>
              </a:rPr>
              <a:t>E</a:t>
            </a:r>
            <a:r>
              <a:rPr lang="en-US" sz="6600" b="0" i="0" kern="1200" dirty="0">
                <a:solidFill>
                  <a:srgbClr val="EBEBEB"/>
                </a:solidFill>
                <a:latin typeface="+mj-lt"/>
                <a:ea typeface="+mj-ea"/>
                <a:cs typeface="+mj-cs"/>
              </a:rPr>
              <a:t>XAMINER</a:t>
            </a: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29824946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4AB6A6-E59C-4989-8AE6-68389B3FD622}"/>
              </a:ext>
            </a:extLst>
          </p:cNvPr>
          <p:cNvGrpSpPr>
            <a:grpSpLocks/>
          </p:cNvGrpSpPr>
          <p:nvPr/>
        </p:nvGrpSpPr>
        <p:grpSpPr bwMode="auto">
          <a:xfrm>
            <a:off x="2135560" y="699571"/>
            <a:ext cx="8419728" cy="5875685"/>
            <a:chOff x="33" y="-17"/>
            <a:chExt cx="5656" cy="4336"/>
          </a:xfrm>
        </p:grpSpPr>
        <p:sp>
          <p:nvSpPr>
            <p:cNvPr id="3" name="Line 2">
              <a:extLst>
                <a:ext uri="{FF2B5EF4-FFF2-40B4-BE49-F238E27FC236}">
                  <a16:creationId xmlns:a16="http://schemas.microsoft.com/office/drawing/2014/main" id="{26FBC1C6-5269-4538-B10A-4B741452B54E}"/>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593F79B2-7288-447B-8917-6F2A77412158}"/>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95E51953-168E-423A-83FA-52EBB3D8FC42}"/>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CB17C05D-FD5F-41B2-BF37-F5DF5AD5FF72}"/>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1107BC43-2FA3-4FD0-8C05-30E0DD6288A3}"/>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ADC8CCD6-A80A-4A93-905A-B159ABD4F57C}"/>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D4BFDA88-0EAC-482B-911F-DCB16A9B60DF}"/>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82157501-C9DE-4E5C-AD94-C20BF1199533}"/>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CEF13E3C-12F5-428E-8591-CEEB64C28681}"/>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4761F1CA-5B59-4F1D-9725-67FC8601F321}"/>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3A49E5F9-9AA1-4D63-AA3D-C225A0C501BC}"/>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DE69FFEC-29A4-4276-AC9D-1017B1F129F4}"/>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C22E0DC2-8024-43EF-AC76-2D4A0F9D2489}"/>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472DB577-7F94-45BF-ADDA-7DB08C87C186}"/>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EE14DD5D-8144-4884-BACC-FE5F94CEA100}"/>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26D79ECF-F01F-41C9-A352-5DDD2D744AA9}"/>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1F649B74-6D1A-4EC9-8E4F-B9532E932037}"/>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B971C8D5-5FFD-4178-AE6D-F6F3A29368D1}"/>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982692C9-3914-4679-BDC6-90F74D67AA7E}"/>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24E82351-4C39-4694-926C-484308CF0742}"/>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B149A7DF-9090-4EC5-8110-6C90776A39BC}"/>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66A3514E-F236-40EF-9E76-4AAC98A33E54}"/>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2B07B419-DF4E-45C0-95F4-474054BE2FA1}"/>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733C8C08-3616-4171-BEE7-E7B53D3CADD6}"/>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39E5A8B4-85A9-4406-92B1-2D915234725D}"/>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61398EE9-7CDF-4F9A-B3FF-2CD5D20D96E9}"/>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6CF70ED0-5419-4A4E-AEF5-979EA69EDF35}"/>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93193856-3255-4C92-B27D-F2A1498C907E}"/>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B4FB4ABA-FF92-4E20-ABE2-CA030A147894}"/>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9918112E-ACA3-4E6C-B26A-E963019C04A3}"/>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E7446FEC-C46F-4A1E-90A0-F7C8D030F396}"/>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8CFF360F-8343-46DD-96EC-41F5F5AB22BC}"/>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81FB7BB2-132C-4C21-B0BE-8EA547D8B0C0}"/>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9A9181DE-BEF7-48CE-BB8E-B29DEC8B2A0D}"/>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75BBE35C-3500-4AC8-8E5E-0D72E0DBB34A}"/>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EE7383D2-BE13-4EDF-8FC7-19F1AE4BD9BA}"/>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BB9326D0-B60E-40B3-BDF7-06A7BC0C981D}"/>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E69B9E47-F4A2-4058-A725-D07C4AF9EB4C}"/>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42AB7C29-1E11-4AFD-8E51-FC5D806D1675}"/>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1015E471-AE01-47A2-BD0A-00CD13663368}"/>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45504CAB-770A-428A-8F1D-9F17F2C73F5B}"/>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D0FCF0BD-EFE7-4358-ACBF-CDD419DC74C4}"/>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C18FE908-A4B0-4E5A-94F4-E508BA7C64F2}"/>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06E975F5-8A38-4227-B21E-1EF62DBC6DB4}"/>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A314E9AC-3A9B-4694-B8BF-17261532A165}"/>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C05ABEDB-EAB5-4E05-A232-6BCE7F6580B6}"/>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EF971F0C-63A4-4370-BEA5-64B15649CF21}"/>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8561875F-7511-4F00-918D-DCFB51F3098B}"/>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4AC9D70B-6CA4-4576-BEF5-1B4FFA4DC229}"/>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602622B1-4471-45B0-9BCA-06E4284D2918}"/>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9F609830-035A-4A40-916D-9A881CFEB361}"/>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42E2F9FC-425D-4BAC-8537-D249FF6539D1}"/>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C4DB119A-3CD4-451D-A892-4F9529EC6536}"/>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9EE79BB2-5A97-4590-A139-7EC71E54980C}"/>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A9BABFF3-B2BD-42F4-9052-141B8E61A781}"/>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FA632A59-7448-4494-B31D-5E83B93459FC}"/>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DF34ACFD-EED9-46B1-B631-0DEF1D796505}"/>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D9D6D5FD-454C-4BA4-A3E8-854E0459BC03}"/>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81BD2D4E-B3CC-4F57-BEA4-E2FF4A901962}"/>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82A741BF-5A48-45E5-81AE-3DA92DEC7886}"/>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F004038E-2384-4ECC-ACEC-201C80E5685C}"/>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DEDE4B90-C429-4B56-BF0B-0ADE9FC5F02C}"/>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31C30FC4-2B66-4B2A-B09A-BEC5B8187C72}"/>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69045011-B278-4DAE-9332-4BA20E7AEE2C}"/>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CCBABCEE-4C4C-4DAB-92F7-8FECEE53F1B6}"/>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755FC416-4170-476D-AF35-5289F2E47CDC}"/>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36D25751-4F9D-49AE-97C1-6C277ADF8DD6}"/>
              </a:ext>
            </a:extLst>
          </p:cNvPr>
          <p:cNvPicPr>
            <a:picLocks noChangeAspect="1" noChangeArrowheads="1"/>
          </p:cNvPicPr>
          <p:nvPr/>
        </p:nvPicPr>
        <p:blipFill>
          <a:blip r:embed="rId2" cstate="print"/>
          <a:srcRect t="13522"/>
          <a:stretch>
            <a:fillRect/>
          </a:stretch>
        </p:blipFill>
        <p:spPr bwMode="auto">
          <a:xfrm>
            <a:off x="3647728" y="4101111"/>
            <a:ext cx="652023" cy="608852"/>
          </a:xfrm>
          <a:prstGeom prst="rect">
            <a:avLst/>
          </a:prstGeom>
          <a:noFill/>
          <a:ln w="9525">
            <a:noFill/>
            <a:round/>
            <a:headEnd/>
            <a:tailEnd/>
          </a:ln>
          <a:effectLst/>
        </p:spPr>
      </p:pic>
      <p:pic>
        <p:nvPicPr>
          <p:cNvPr id="70" name="Picture 69">
            <a:extLst>
              <a:ext uri="{FF2B5EF4-FFF2-40B4-BE49-F238E27FC236}">
                <a16:creationId xmlns:a16="http://schemas.microsoft.com/office/drawing/2014/main" id="{0BD9E661-34CD-4C59-A46F-12FB0A0A7040}"/>
              </a:ext>
            </a:extLst>
          </p:cNvPr>
          <p:cNvPicPr>
            <a:picLocks noChangeAspect="1" noChangeArrowheads="1"/>
          </p:cNvPicPr>
          <p:nvPr/>
        </p:nvPicPr>
        <p:blipFill>
          <a:blip r:embed="rId3" cstate="print"/>
          <a:srcRect l="4510" t="9021" r="5315" b="14336"/>
          <a:stretch>
            <a:fillRect/>
          </a:stretch>
        </p:blipFill>
        <p:spPr bwMode="auto">
          <a:xfrm>
            <a:off x="2279576" y="5469263"/>
            <a:ext cx="683284" cy="58205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B6205AE4-53F8-4A03-A370-6FD5D5750F86}"/>
              </a:ext>
            </a:extLst>
          </p:cNvPr>
          <p:cNvPicPr>
            <a:picLocks noChangeAspect="1" noChangeArrowheads="1"/>
          </p:cNvPicPr>
          <p:nvPr/>
        </p:nvPicPr>
        <p:blipFill>
          <a:blip r:embed="rId4" cstate="print"/>
          <a:srcRect t="18033" b="9787"/>
          <a:stretch>
            <a:fillRect/>
          </a:stretch>
        </p:blipFill>
        <p:spPr bwMode="auto">
          <a:xfrm>
            <a:off x="3647728" y="2660951"/>
            <a:ext cx="686261" cy="585034"/>
          </a:xfrm>
          <a:prstGeom prst="rect">
            <a:avLst/>
          </a:prstGeom>
          <a:noFill/>
          <a:ln w="9525">
            <a:noFill/>
            <a:round/>
            <a:headEnd/>
            <a:tailEnd/>
          </a:ln>
          <a:effectLst/>
        </p:spPr>
      </p:pic>
      <p:pic>
        <p:nvPicPr>
          <p:cNvPr id="72" name="Picture 71">
            <a:extLst>
              <a:ext uri="{FF2B5EF4-FFF2-40B4-BE49-F238E27FC236}">
                <a16:creationId xmlns:a16="http://schemas.microsoft.com/office/drawing/2014/main" id="{87991A63-214F-401A-93A4-C15BF191C989}"/>
              </a:ext>
            </a:extLst>
          </p:cNvPr>
          <p:cNvPicPr>
            <a:picLocks noChangeAspect="1" noChangeArrowheads="1"/>
          </p:cNvPicPr>
          <p:nvPr/>
        </p:nvPicPr>
        <p:blipFill>
          <a:blip r:embed="rId5" cstate="print"/>
          <a:srcRect/>
          <a:stretch>
            <a:fillRect/>
          </a:stretch>
        </p:blipFill>
        <p:spPr bwMode="auto">
          <a:xfrm>
            <a:off x="2495600" y="4029103"/>
            <a:ext cx="675841" cy="674353"/>
          </a:xfrm>
          <a:prstGeom prst="rect">
            <a:avLst/>
          </a:prstGeom>
          <a:noFill/>
          <a:ln w="9525">
            <a:noFill/>
            <a:round/>
            <a:headEnd/>
            <a:tailEnd/>
          </a:ln>
          <a:effectLst/>
        </p:spPr>
      </p:pic>
      <p:pic>
        <p:nvPicPr>
          <p:cNvPr id="73" name="Picture 72">
            <a:extLst>
              <a:ext uri="{FF2B5EF4-FFF2-40B4-BE49-F238E27FC236}">
                <a16:creationId xmlns:a16="http://schemas.microsoft.com/office/drawing/2014/main" id="{AAF0813C-296D-43E6-9054-888E4E96BA6F}"/>
              </a:ext>
            </a:extLst>
          </p:cNvPr>
          <p:cNvPicPr>
            <a:picLocks noChangeAspect="1" noChangeArrowheads="1"/>
          </p:cNvPicPr>
          <p:nvPr/>
        </p:nvPicPr>
        <p:blipFill>
          <a:blip r:embed="rId6" cstate="print"/>
          <a:srcRect t="4778" b="14783"/>
          <a:stretch>
            <a:fillRect/>
          </a:stretch>
        </p:blipFill>
        <p:spPr bwMode="auto">
          <a:xfrm>
            <a:off x="3935760" y="5469263"/>
            <a:ext cx="671376" cy="608852"/>
          </a:xfrm>
          <a:prstGeom prst="rect">
            <a:avLst/>
          </a:prstGeom>
          <a:noFill/>
          <a:ln w="9525">
            <a:noFill/>
            <a:round/>
            <a:headEnd/>
            <a:tailEnd/>
          </a:ln>
          <a:effectLst/>
        </p:spPr>
      </p:pic>
      <p:pic>
        <p:nvPicPr>
          <p:cNvPr id="74" name="Picture 73">
            <a:extLst>
              <a:ext uri="{FF2B5EF4-FFF2-40B4-BE49-F238E27FC236}">
                <a16:creationId xmlns:a16="http://schemas.microsoft.com/office/drawing/2014/main" id="{D2A7EC5C-9C6E-4ECB-B672-2D1FDCFDCA04}"/>
              </a:ext>
            </a:extLst>
          </p:cNvPr>
          <p:cNvPicPr>
            <a:picLocks noChangeAspect="1" noChangeArrowheads="1"/>
          </p:cNvPicPr>
          <p:nvPr/>
        </p:nvPicPr>
        <p:blipFill>
          <a:blip r:embed="rId7" cstate="print"/>
          <a:srcRect l="1903" t="9123" r="2332" b="4955"/>
          <a:stretch>
            <a:fillRect/>
          </a:stretch>
        </p:blipFill>
        <p:spPr bwMode="auto">
          <a:xfrm>
            <a:off x="3071664" y="1292799"/>
            <a:ext cx="680307" cy="625227"/>
          </a:xfrm>
          <a:prstGeom prst="rect">
            <a:avLst/>
          </a:prstGeom>
          <a:noFill/>
          <a:ln w="9525">
            <a:noFill/>
            <a:round/>
            <a:headEnd/>
            <a:tailEnd/>
          </a:ln>
          <a:effectLst/>
        </p:spPr>
      </p:pic>
      <p:pic>
        <p:nvPicPr>
          <p:cNvPr id="75" name="Picture 74">
            <a:extLst>
              <a:ext uri="{FF2B5EF4-FFF2-40B4-BE49-F238E27FC236}">
                <a16:creationId xmlns:a16="http://schemas.microsoft.com/office/drawing/2014/main" id="{8282061B-77D9-401A-81D8-DC1207E36F09}"/>
              </a:ext>
            </a:extLst>
          </p:cNvPr>
          <p:cNvPicPr>
            <a:picLocks noChangeAspect="1" noChangeArrowheads="1"/>
          </p:cNvPicPr>
          <p:nvPr/>
        </p:nvPicPr>
        <p:blipFill>
          <a:blip r:embed="rId8" cstate="print"/>
          <a:srcRect l="5383" t="25197"/>
          <a:stretch>
            <a:fillRect/>
          </a:stretch>
        </p:blipFill>
        <p:spPr bwMode="auto">
          <a:xfrm>
            <a:off x="2495600" y="2660951"/>
            <a:ext cx="681796" cy="573126"/>
          </a:xfrm>
          <a:prstGeom prst="rect">
            <a:avLst/>
          </a:prstGeom>
          <a:noFill/>
          <a:ln w="9525">
            <a:noFill/>
            <a:round/>
            <a:headEnd/>
            <a:tailEnd/>
          </a:ln>
          <a:effectLst/>
        </p:spPr>
      </p:pic>
      <p:pic>
        <p:nvPicPr>
          <p:cNvPr id="76" name="Picture 75">
            <a:extLst>
              <a:ext uri="{FF2B5EF4-FFF2-40B4-BE49-F238E27FC236}">
                <a16:creationId xmlns:a16="http://schemas.microsoft.com/office/drawing/2014/main" id="{23BD60F4-549C-4DB3-AD0B-877A20268088}"/>
              </a:ext>
            </a:extLst>
          </p:cNvPr>
          <p:cNvPicPr>
            <a:picLocks noChangeAspect="1" noChangeArrowheads="1"/>
          </p:cNvPicPr>
          <p:nvPr/>
        </p:nvPicPr>
        <p:blipFill>
          <a:blip r:embed="rId9" cstate="print"/>
          <a:srcRect l="4823" t="6590" r="38731" b="7773"/>
          <a:stretch>
            <a:fillRect/>
          </a:stretch>
        </p:blipFill>
        <p:spPr bwMode="auto">
          <a:xfrm>
            <a:off x="3215680" y="5397255"/>
            <a:ext cx="540375" cy="683285"/>
          </a:xfrm>
          <a:prstGeom prst="rect">
            <a:avLst/>
          </a:prstGeom>
          <a:noFill/>
          <a:ln w="9525">
            <a:noFill/>
            <a:round/>
            <a:headEnd/>
            <a:tailEnd/>
          </a:ln>
          <a:effectLst/>
        </p:spPr>
      </p:pic>
      <p:sp>
        <p:nvSpPr>
          <p:cNvPr id="77" name="ZoneTexte 76">
            <a:extLst>
              <a:ext uri="{FF2B5EF4-FFF2-40B4-BE49-F238E27FC236}">
                <a16:creationId xmlns:a16="http://schemas.microsoft.com/office/drawing/2014/main" id="{6587F304-6B35-4186-A897-AF32942A85B1}"/>
              </a:ext>
            </a:extLst>
          </p:cNvPr>
          <p:cNvSpPr txBox="1"/>
          <p:nvPr/>
        </p:nvSpPr>
        <p:spPr>
          <a:xfrm>
            <a:off x="292790" y="123239"/>
            <a:ext cx="9771241" cy="584775"/>
          </a:xfrm>
          <a:prstGeom prst="rect">
            <a:avLst/>
          </a:prstGeom>
          <a:noFill/>
        </p:spPr>
        <p:txBody>
          <a:bodyPr wrap="square" rtlCol="0">
            <a:spAutoFit/>
          </a:bodyPr>
          <a:lstStyle/>
          <a:p>
            <a:r>
              <a:rPr lang="fr-FR" sz="2400" dirty="0"/>
              <a:t>Une fois la protection assurée, il faut </a:t>
            </a:r>
            <a:r>
              <a:rPr lang="fr-FR" sz="3200" b="1" dirty="0"/>
              <a:t>EXAMINER </a:t>
            </a:r>
            <a:r>
              <a:rPr lang="fr-FR" sz="2400" dirty="0"/>
              <a:t>la victime</a:t>
            </a:r>
          </a:p>
        </p:txBody>
      </p:sp>
      <p:pic>
        <p:nvPicPr>
          <p:cNvPr id="78" name="Picture 10">
            <a:extLst>
              <a:ext uri="{FF2B5EF4-FFF2-40B4-BE49-F238E27FC236}">
                <a16:creationId xmlns:a16="http://schemas.microsoft.com/office/drawing/2014/main" id="{59AB015A-1310-4E86-AC07-888EBDA5C8B8}"/>
              </a:ext>
            </a:extLst>
          </p:cNvPr>
          <p:cNvPicPr>
            <a:picLocks noChangeAspect="1" noChangeArrowheads="1"/>
          </p:cNvPicPr>
          <p:nvPr/>
        </p:nvPicPr>
        <p:blipFill>
          <a:blip r:embed="rId10" cstate="print"/>
          <a:srcRect/>
          <a:stretch>
            <a:fillRect/>
          </a:stretch>
        </p:blipFill>
        <p:spPr bwMode="auto">
          <a:xfrm rot="20623112">
            <a:off x="4233635" y="1760563"/>
            <a:ext cx="3678562" cy="3678562"/>
          </a:xfrm>
          <a:prstGeom prst="rect">
            <a:avLst/>
          </a:prstGeom>
          <a:noFill/>
          <a:ln w="9525">
            <a:noFill/>
            <a:round/>
            <a:headEnd/>
            <a:tailEnd/>
          </a:ln>
          <a:effectLst/>
        </p:spPr>
      </p:pic>
    </p:spTree>
    <p:extLst>
      <p:ext uri="{BB962C8B-B14F-4D97-AF65-F5344CB8AC3E}">
        <p14:creationId xmlns:p14="http://schemas.microsoft.com/office/powerpoint/2010/main" val="270251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F45ECBE8-9758-4DE1-84B0-592FC3F970EE}"/>
              </a:ext>
            </a:extLst>
          </p:cNvPr>
          <p:cNvSpPr txBox="1">
            <a:spLocks noChangeArrowheads="1"/>
          </p:cNvSpPr>
          <p:nvPr/>
        </p:nvSpPr>
        <p:spPr bwMode="auto">
          <a:xfrm>
            <a:off x="1093520" y="1016552"/>
            <a:ext cx="2817812" cy="642938"/>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EXAMINER </a:t>
            </a:r>
          </a:p>
        </p:txBody>
      </p:sp>
      <p:sp>
        <p:nvSpPr>
          <p:cNvPr id="3" name="Rectangle 1">
            <a:extLst>
              <a:ext uri="{FF2B5EF4-FFF2-40B4-BE49-F238E27FC236}">
                <a16:creationId xmlns:a16="http://schemas.microsoft.com/office/drawing/2014/main" id="{E88B0725-16B4-4E95-8654-CEBABABD7439}"/>
              </a:ext>
            </a:extLst>
          </p:cNvPr>
          <p:cNvSpPr>
            <a:spLocks noChangeArrowheads="1"/>
          </p:cNvSpPr>
          <p:nvPr/>
        </p:nvSpPr>
        <p:spPr bwMode="auto">
          <a:xfrm>
            <a:off x="2279576" y="2567336"/>
            <a:ext cx="820891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Est-ce que vous avez déjà examiné une victime ou avez-vous déjà assister à l’examen d’une victime ?</a:t>
            </a:r>
            <a:endParaRPr kumimoji="0" lang="fr-FR" sz="54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479055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OGO_VECU_EXAMINER.jpg">
            <a:extLst>
              <a:ext uri="{FF2B5EF4-FFF2-40B4-BE49-F238E27FC236}">
                <a16:creationId xmlns:a16="http://schemas.microsoft.com/office/drawing/2014/main" id="{3C463C5E-1923-4711-83C6-DC9095049E00}"/>
              </a:ext>
            </a:extLst>
          </p:cNvPr>
          <p:cNvPicPr>
            <a:picLocks noChangeAspect="1"/>
          </p:cNvPicPr>
          <p:nvPr/>
        </p:nvPicPr>
        <p:blipFill>
          <a:blip r:embed="rId2" cstate="print"/>
          <a:stretch>
            <a:fillRect/>
          </a:stretch>
        </p:blipFill>
        <p:spPr>
          <a:xfrm>
            <a:off x="4444506" y="1486346"/>
            <a:ext cx="3688804" cy="3369108"/>
          </a:xfrm>
          <a:prstGeom prst="rect">
            <a:avLst/>
          </a:prstGeom>
        </p:spPr>
      </p:pic>
      <p:sp>
        <p:nvSpPr>
          <p:cNvPr id="3" name="ZoneTexte 2">
            <a:extLst>
              <a:ext uri="{FF2B5EF4-FFF2-40B4-BE49-F238E27FC236}">
                <a16:creationId xmlns:a16="http://schemas.microsoft.com/office/drawing/2014/main" id="{573E0180-FCC2-49DF-BA19-ADEED11B2004}"/>
              </a:ext>
            </a:extLst>
          </p:cNvPr>
          <p:cNvSpPr txBox="1"/>
          <p:nvPr/>
        </p:nvSpPr>
        <p:spPr bwMode="auto">
          <a:xfrm>
            <a:off x="3868442" y="694258"/>
            <a:ext cx="5112568" cy="648512"/>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Fonction cérébrale</a:t>
            </a:r>
          </a:p>
        </p:txBody>
      </p:sp>
      <p:sp>
        <p:nvSpPr>
          <p:cNvPr id="4" name="ZoneTexte 3">
            <a:extLst>
              <a:ext uri="{FF2B5EF4-FFF2-40B4-BE49-F238E27FC236}">
                <a16:creationId xmlns:a16="http://schemas.microsoft.com/office/drawing/2014/main" id="{C06F9034-5630-4D38-87D0-21469AF7195F}"/>
              </a:ext>
            </a:extLst>
          </p:cNvPr>
          <p:cNvSpPr txBox="1"/>
          <p:nvPr/>
        </p:nvSpPr>
        <p:spPr bwMode="auto">
          <a:xfrm>
            <a:off x="8212457" y="2827745"/>
            <a:ext cx="2483768" cy="1202510"/>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Fonction cardiaque</a:t>
            </a:r>
          </a:p>
        </p:txBody>
      </p:sp>
      <p:sp>
        <p:nvSpPr>
          <p:cNvPr id="5" name="ZoneTexte 4">
            <a:extLst>
              <a:ext uri="{FF2B5EF4-FFF2-40B4-BE49-F238E27FC236}">
                <a16:creationId xmlns:a16="http://schemas.microsoft.com/office/drawing/2014/main" id="{32AD1DFC-A6F7-4344-BE82-350CE87CEEE2}"/>
              </a:ext>
            </a:extLst>
          </p:cNvPr>
          <p:cNvSpPr txBox="1"/>
          <p:nvPr/>
        </p:nvSpPr>
        <p:spPr bwMode="auto">
          <a:xfrm>
            <a:off x="1269015" y="4119460"/>
            <a:ext cx="3096344" cy="1202510"/>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Fonction respiratoire</a:t>
            </a:r>
          </a:p>
        </p:txBody>
      </p:sp>
    </p:spTree>
    <p:extLst>
      <p:ext uri="{BB962C8B-B14F-4D97-AF65-F5344CB8AC3E}">
        <p14:creationId xmlns:p14="http://schemas.microsoft.com/office/powerpoint/2010/main" val="93344943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569E30-F635-410E-B9D0-B449F2ECCB98}"/>
              </a:ext>
            </a:extLst>
          </p:cNvPr>
          <p:cNvSpPr/>
          <p:nvPr/>
        </p:nvSpPr>
        <p:spPr>
          <a:xfrm>
            <a:off x="3287688" y="1884284"/>
            <a:ext cx="7622050" cy="2358851"/>
          </a:xfrm>
          <a:prstGeom prst="rect">
            <a:avLst/>
          </a:prstGeom>
        </p:spPr>
        <p:txBody>
          <a:bodyPr wrap="square">
            <a:spAutoFit/>
          </a:bodyPr>
          <a:lstStyle/>
          <a:p>
            <a:pPr>
              <a:lnSpc>
                <a:spcPct val="115000"/>
              </a:lnSpc>
              <a:spcAft>
                <a:spcPts val="0"/>
              </a:spcAft>
            </a:pPr>
            <a:r>
              <a:rPr lang="fr-FR" sz="4400" dirty="0">
                <a:ea typeface="Times New Roman"/>
                <a:cs typeface="Arial"/>
              </a:rPr>
              <a:t>Rechercher des signes indiquant que la vie de la victime est menacée. </a:t>
            </a:r>
            <a:endParaRPr lang="fr-FR" sz="4000" dirty="0">
              <a:ea typeface="Calibri"/>
              <a:cs typeface="Times New Roman"/>
            </a:endParaRPr>
          </a:p>
        </p:txBody>
      </p:sp>
      <p:sp>
        <p:nvSpPr>
          <p:cNvPr id="4" name="Rectangle 3">
            <a:extLst>
              <a:ext uri="{FF2B5EF4-FFF2-40B4-BE49-F238E27FC236}">
                <a16:creationId xmlns:a16="http://schemas.microsoft.com/office/drawing/2014/main" id="{AE8094AB-1F29-4590-9A68-5859FFAABEE9}"/>
              </a:ext>
            </a:extLst>
          </p:cNvPr>
          <p:cNvSpPr/>
          <p:nvPr/>
        </p:nvSpPr>
        <p:spPr>
          <a:xfrm>
            <a:off x="959810" y="332656"/>
            <a:ext cx="7510389" cy="954107"/>
          </a:xfrm>
          <a:prstGeom prst="rect">
            <a:avLst/>
          </a:prstGeom>
          <a:noFill/>
        </p:spPr>
        <p:txBody>
          <a:bodyPr wrap="none" lIns="91440" tIns="45720" rIns="91440" bIns="45720">
            <a:spAutoFit/>
          </a:bodyPr>
          <a:lstStyle/>
          <a:p>
            <a:pPr algn="ctr"/>
            <a:r>
              <a:rPr lang="fr-FR" sz="2800" b="1" cap="none" spc="0" dirty="0">
                <a:ln w="12700">
                  <a:solidFill>
                    <a:schemeClr val="tx2">
                      <a:satMod val="155000"/>
                    </a:schemeClr>
                  </a:solidFill>
                  <a:prstDash val="solid"/>
                </a:ln>
                <a:solidFill>
                  <a:schemeClr val="tx1">
                    <a:lumMod val="85000"/>
                  </a:schemeClr>
                </a:solidFill>
                <a:effectLst>
                  <a:outerShdw blurRad="41275" dist="20320" dir="1800000" algn="tl" rotWithShape="0">
                    <a:srgbClr val="000000">
                      <a:alpha val="40000"/>
                    </a:srgbClr>
                  </a:outerShdw>
                </a:effectLst>
              </a:rPr>
              <a:t>Pouvez-vous me donner une définition de </a:t>
            </a:r>
          </a:p>
          <a:p>
            <a:pPr algn="ctr"/>
            <a:r>
              <a:rPr lang="fr-FR" sz="2800" b="1" cap="none" spc="0" dirty="0">
                <a:ln w="12700">
                  <a:solidFill>
                    <a:schemeClr val="tx2">
                      <a:satMod val="155000"/>
                    </a:schemeClr>
                  </a:solidFill>
                  <a:prstDash val="solid"/>
                </a:ln>
                <a:solidFill>
                  <a:schemeClr val="tx1">
                    <a:lumMod val="85000"/>
                  </a:schemeClr>
                </a:solidFill>
                <a:effectLst>
                  <a:outerShdw blurRad="41275" dist="20320" dir="1800000" algn="tl" rotWithShape="0">
                    <a:srgbClr val="000000">
                      <a:alpha val="40000"/>
                    </a:srgbClr>
                  </a:outerShdw>
                </a:effectLst>
              </a:rPr>
              <a:t>EXAMINER </a:t>
            </a:r>
            <a:r>
              <a:rPr lang="fr-FR" sz="2800" b="1" i="1" cap="none" spc="0" dirty="0">
                <a:ln w="12700">
                  <a:solidFill>
                    <a:schemeClr val="tx2">
                      <a:satMod val="155000"/>
                    </a:schemeClr>
                  </a:solidFill>
                  <a:prstDash val="solid"/>
                </a:ln>
                <a:solidFill>
                  <a:schemeClr val="tx1">
                    <a:lumMod val="85000"/>
                  </a:schemeClr>
                </a:solidFill>
                <a:effectLst>
                  <a:outerShdw blurRad="41275" dist="20320" dir="1800000" algn="tl" rotWithShape="0">
                    <a:srgbClr val="000000">
                      <a:alpha val="40000"/>
                    </a:srgbClr>
                  </a:outerShdw>
                </a:effectLst>
              </a:rPr>
              <a:t>en SST?</a:t>
            </a:r>
          </a:p>
        </p:txBody>
      </p:sp>
    </p:spTree>
    <p:extLst>
      <p:ext uri="{BB962C8B-B14F-4D97-AF65-F5344CB8AC3E}">
        <p14:creationId xmlns:p14="http://schemas.microsoft.com/office/powerpoint/2010/main" val="29977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5181D04C-E457-45C4-B7BD-2699388C5816}"/>
              </a:ext>
            </a:extLst>
          </p:cNvPr>
          <p:cNvSpPr txBox="1"/>
          <p:nvPr/>
        </p:nvSpPr>
        <p:spPr>
          <a:xfrm>
            <a:off x="68553" y="44443"/>
            <a:ext cx="2292907" cy="707886"/>
          </a:xfrm>
          <a:prstGeom prst="rect">
            <a:avLst/>
          </a:prstGeom>
          <a:noFill/>
        </p:spPr>
        <p:txBody>
          <a:bodyPr wrap="square" rtlCol="0">
            <a:spAutoFit/>
          </a:bodyPr>
          <a:lstStyle/>
          <a:p>
            <a:r>
              <a:rPr lang="fr-FR" sz="2000" dirty="0"/>
              <a:t>Les chiffres de la sinistralité 2021</a:t>
            </a:r>
          </a:p>
        </p:txBody>
      </p:sp>
      <p:sp>
        <p:nvSpPr>
          <p:cNvPr id="14" name="ZoneTexte 13">
            <a:extLst>
              <a:ext uri="{FF2B5EF4-FFF2-40B4-BE49-F238E27FC236}">
                <a16:creationId xmlns:a16="http://schemas.microsoft.com/office/drawing/2014/main" id="{CA6E1AB0-B421-485D-B937-1AA45D2D57CC}"/>
              </a:ext>
            </a:extLst>
          </p:cNvPr>
          <p:cNvSpPr txBox="1"/>
          <p:nvPr/>
        </p:nvSpPr>
        <p:spPr>
          <a:xfrm>
            <a:off x="593997" y="3224442"/>
            <a:ext cx="2835828" cy="1200329"/>
          </a:xfrm>
          <a:prstGeom prst="rect">
            <a:avLst/>
          </a:prstGeom>
          <a:noFill/>
        </p:spPr>
        <p:txBody>
          <a:bodyPr wrap="square" rtlCol="0">
            <a:spAutoFit/>
          </a:bodyPr>
          <a:lstStyle/>
          <a:p>
            <a:r>
              <a:rPr lang="fr-FR" sz="3600" b="1" dirty="0"/>
              <a:t>Les salariés concernés</a:t>
            </a:r>
          </a:p>
        </p:txBody>
      </p:sp>
      <p:pic>
        <p:nvPicPr>
          <p:cNvPr id="6" name="Image 5">
            <a:extLst>
              <a:ext uri="{FF2B5EF4-FFF2-40B4-BE49-F238E27FC236}">
                <a16:creationId xmlns:a16="http://schemas.microsoft.com/office/drawing/2014/main" id="{D15DCE16-A1F4-6E6C-88CD-4D9C31D948DC}"/>
              </a:ext>
            </a:extLst>
          </p:cNvPr>
          <p:cNvPicPr>
            <a:picLocks noChangeAspect="1"/>
          </p:cNvPicPr>
          <p:nvPr/>
        </p:nvPicPr>
        <p:blipFill>
          <a:blip r:embed="rId2"/>
          <a:stretch>
            <a:fillRect/>
          </a:stretch>
        </p:blipFill>
        <p:spPr>
          <a:xfrm>
            <a:off x="3429825" y="230236"/>
            <a:ext cx="4082797" cy="2844471"/>
          </a:xfrm>
          <a:prstGeom prst="rect">
            <a:avLst/>
          </a:prstGeom>
        </p:spPr>
      </p:pic>
      <p:pic>
        <p:nvPicPr>
          <p:cNvPr id="8" name="Image 7">
            <a:extLst>
              <a:ext uri="{FF2B5EF4-FFF2-40B4-BE49-F238E27FC236}">
                <a16:creationId xmlns:a16="http://schemas.microsoft.com/office/drawing/2014/main" id="{D3BD45D7-D9C2-C452-8B4B-A7463209939F}"/>
              </a:ext>
            </a:extLst>
          </p:cNvPr>
          <p:cNvPicPr>
            <a:picLocks noChangeAspect="1"/>
          </p:cNvPicPr>
          <p:nvPr/>
        </p:nvPicPr>
        <p:blipFill>
          <a:blip r:embed="rId3"/>
          <a:stretch>
            <a:fillRect/>
          </a:stretch>
        </p:blipFill>
        <p:spPr>
          <a:xfrm>
            <a:off x="7609136" y="230236"/>
            <a:ext cx="4200557" cy="2844471"/>
          </a:xfrm>
          <a:prstGeom prst="rect">
            <a:avLst/>
          </a:prstGeom>
        </p:spPr>
      </p:pic>
      <p:pic>
        <p:nvPicPr>
          <p:cNvPr id="10" name="Image 9">
            <a:extLst>
              <a:ext uri="{FF2B5EF4-FFF2-40B4-BE49-F238E27FC236}">
                <a16:creationId xmlns:a16="http://schemas.microsoft.com/office/drawing/2014/main" id="{27864EA3-2BF0-7639-AC52-DC0A0BC3CB27}"/>
              </a:ext>
            </a:extLst>
          </p:cNvPr>
          <p:cNvPicPr>
            <a:picLocks noChangeAspect="1"/>
          </p:cNvPicPr>
          <p:nvPr/>
        </p:nvPicPr>
        <p:blipFill>
          <a:blip r:embed="rId4"/>
          <a:stretch>
            <a:fillRect/>
          </a:stretch>
        </p:blipFill>
        <p:spPr>
          <a:xfrm>
            <a:off x="3413044" y="3224442"/>
            <a:ext cx="8396650" cy="3633558"/>
          </a:xfrm>
          <a:prstGeom prst="rect">
            <a:avLst/>
          </a:prstGeom>
        </p:spPr>
      </p:pic>
    </p:spTree>
    <p:extLst>
      <p:ext uri="{BB962C8B-B14F-4D97-AF65-F5344CB8AC3E}">
        <p14:creationId xmlns:p14="http://schemas.microsoft.com/office/powerpoint/2010/main" val="2919731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4F9F9C2D-B175-4E08-8745-23DD22586D56}"/>
              </a:ext>
            </a:extLst>
          </p:cNvPr>
          <p:cNvSpPr txBox="1">
            <a:spLocks noChangeArrowheads="1"/>
          </p:cNvSpPr>
          <p:nvPr/>
        </p:nvSpPr>
        <p:spPr bwMode="auto">
          <a:xfrm>
            <a:off x="1360483" y="775655"/>
            <a:ext cx="2817812" cy="642938"/>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EXAMINER </a:t>
            </a:r>
          </a:p>
        </p:txBody>
      </p:sp>
      <p:sp>
        <p:nvSpPr>
          <p:cNvPr id="3" name="Rectangle 1">
            <a:extLst>
              <a:ext uri="{FF2B5EF4-FFF2-40B4-BE49-F238E27FC236}">
                <a16:creationId xmlns:a16="http://schemas.microsoft.com/office/drawing/2014/main" id="{E0965606-27E0-4E35-BB71-6FEA05538874}"/>
              </a:ext>
            </a:extLst>
          </p:cNvPr>
          <p:cNvSpPr>
            <a:spLocks noChangeArrowheads="1"/>
          </p:cNvSpPr>
          <p:nvPr/>
        </p:nvSpPr>
        <p:spPr bwMode="auto">
          <a:xfrm>
            <a:off x="1864539" y="1927783"/>
            <a:ext cx="698477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résultat doit</a:t>
            </a:r>
            <a:r>
              <a:rPr lang="fr-FR" sz="4000" dirty="0">
                <a:latin typeface="Calibri" pitchFamily="34" charset="0"/>
                <a:ea typeface="Calibri" pitchFamily="34" charset="0"/>
                <a:cs typeface="Times New Roman" pitchFamily="18" charset="0"/>
              </a:rPr>
              <a:t>-on atteindre?</a:t>
            </a:r>
            <a:endParaRPr kumimoji="0" lang="fr-FR" sz="5400" b="0" i="0" u="none" strike="noStrike" cap="none" normalizeH="0" baseline="0" dirty="0">
              <a:ln>
                <a:noFill/>
              </a:ln>
              <a:solidFill>
                <a:schemeClr val="tx1"/>
              </a:solidFill>
              <a:effectLst/>
              <a:latin typeface="Arial" pitchFamily="34" charset="0"/>
              <a:cs typeface="Arial" pitchFamily="34" charset="0"/>
            </a:endParaRPr>
          </a:p>
        </p:txBody>
      </p:sp>
      <p:sp>
        <p:nvSpPr>
          <p:cNvPr id="4" name="ZoneTexte 3">
            <a:extLst>
              <a:ext uri="{FF2B5EF4-FFF2-40B4-BE49-F238E27FC236}">
                <a16:creationId xmlns:a16="http://schemas.microsoft.com/office/drawing/2014/main" id="{CD63ED00-759E-4626-B432-4F7F60237C44}"/>
              </a:ext>
            </a:extLst>
          </p:cNvPr>
          <p:cNvSpPr txBox="1"/>
          <p:nvPr/>
        </p:nvSpPr>
        <p:spPr bwMode="auto">
          <a:xfrm>
            <a:off x="1936547" y="3295935"/>
            <a:ext cx="6840760" cy="648512"/>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Déceler une urgence vitale!</a:t>
            </a:r>
          </a:p>
        </p:txBody>
      </p:sp>
      <p:sp>
        <p:nvSpPr>
          <p:cNvPr id="5" name="Rectangle 1">
            <a:extLst>
              <a:ext uri="{FF2B5EF4-FFF2-40B4-BE49-F238E27FC236}">
                <a16:creationId xmlns:a16="http://schemas.microsoft.com/office/drawing/2014/main" id="{A78512F8-57D5-4DBE-BA0B-8B8B7491AF68}"/>
              </a:ext>
            </a:extLst>
          </p:cNvPr>
          <p:cNvSpPr>
            <a:spLocks noChangeArrowheads="1"/>
          </p:cNvSpPr>
          <p:nvPr/>
        </p:nvSpPr>
        <p:spPr bwMode="auto">
          <a:xfrm>
            <a:off x="3232691" y="4088023"/>
            <a:ext cx="594015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fr-FR" sz="2800" b="0" i="0" u="none" strike="noStrike" cap="none" normalizeH="0" baseline="0" dirty="0">
                <a:ln>
                  <a:noFill/>
                </a:ln>
                <a:solidFill>
                  <a:schemeClr val="tx1"/>
                </a:solidFill>
                <a:effectLst/>
                <a:latin typeface="Verdana" pitchFamily="34" charset="0"/>
                <a:ea typeface="Verdana" pitchFamily="34" charset="0"/>
                <a:cs typeface="Verdana" pitchFamily="34" charset="0"/>
              </a:rPr>
              <a:t>Pour:</a:t>
            </a:r>
          </a:p>
        </p:txBody>
      </p:sp>
      <p:sp>
        <p:nvSpPr>
          <p:cNvPr id="6" name="Rectangle 1">
            <a:extLst>
              <a:ext uri="{FF2B5EF4-FFF2-40B4-BE49-F238E27FC236}">
                <a16:creationId xmlns:a16="http://schemas.microsoft.com/office/drawing/2014/main" id="{BF5D2682-E19C-4A51-A812-8EDF90CAAFA5}"/>
              </a:ext>
            </a:extLst>
          </p:cNvPr>
          <p:cNvSpPr>
            <a:spLocks noChangeArrowheads="1"/>
          </p:cNvSpPr>
          <p:nvPr/>
        </p:nvSpPr>
        <p:spPr bwMode="auto">
          <a:xfrm>
            <a:off x="1864540" y="4796636"/>
            <a:ext cx="1018031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fr-FR" sz="3600" b="1" i="0" u="none" strike="noStrike" cap="none" normalizeH="0" baseline="0" dirty="0">
                <a:ln>
                  <a:noFill/>
                </a:ln>
                <a:solidFill>
                  <a:schemeClr val="accent1">
                    <a:lumMod val="20000"/>
                    <a:lumOff val="80000"/>
                  </a:schemeClr>
                </a:solidFill>
                <a:effectLst/>
                <a:latin typeface="Verdana" pitchFamily="34" charset="0"/>
                <a:ea typeface="Verdana" pitchFamily="34" charset="0"/>
                <a:cs typeface="Verdana" pitchFamily="34" charset="0"/>
              </a:rPr>
              <a:t>Faire les gestes de secours appropriés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3600" b="1" i="0" u="none" strike="noStrike" cap="none" normalizeH="0" baseline="0" dirty="0">
                <a:ln>
                  <a:noFill/>
                </a:ln>
                <a:solidFill>
                  <a:schemeClr val="accent1">
                    <a:lumMod val="20000"/>
                    <a:lumOff val="80000"/>
                  </a:schemeClr>
                </a:solidFill>
                <a:effectLst/>
                <a:latin typeface="Verdana" pitchFamily="34" charset="0"/>
                <a:ea typeface="Verdana" pitchFamily="34" charset="0"/>
                <a:cs typeface="Verdana" pitchFamily="34" charset="0"/>
              </a:rPr>
              <a:t>Avoir les informations pour alerter </a:t>
            </a:r>
          </a:p>
        </p:txBody>
      </p:sp>
    </p:spTree>
    <p:extLst>
      <p:ext uri="{BB962C8B-B14F-4D97-AF65-F5344CB8AC3E}">
        <p14:creationId xmlns:p14="http://schemas.microsoft.com/office/powerpoint/2010/main" val="51692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_MACHINE_BRIQUETTIC.JPG">
            <a:extLst>
              <a:ext uri="{FF2B5EF4-FFF2-40B4-BE49-F238E27FC236}">
                <a16:creationId xmlns:a16="http://schemas.microsoft.com/office/drawing/2014/main" id="{AE788F02-1E1D-4D88-BAF1-0157B4BA2C0B}"/>
              </a:ext>
            </a:extLst>
          </p:cNvPr>
          <p:cNvPicPr>
            <a:picLocks noChangeAspect="1"/>
          </p:cNvPicPr>
          <p:nvPr/>
        </p:nvPicPr>
        <p:blipFill>
          <a:blip r:embed="rId2" cstate="print"/>
          <a:stretch>
            <a:fillRect/>
          </a:stretch>
        </p:blipFill>
        <p:spPr>
          <a:xfrm>
            <a:off x="3275856" y="1340768"/>
            <a:ext cx="2771800" cy="1559138"/>
          </a:xfrm>
          <a:prstGeom prst="rect">
            <a:avLst/>
          </a:prstGeom>
        </p:spPr>
      </p:pic>
      <p:sp>
        <p:nvSpPr>
          <p:cNvPr id="3" name="ZoneTexte 2">
            <a:extLst>
              <a:ext uri="{FF2B5EF4-FFF2-40B4-BE49-F238E27FC236}">
                <a16:creationId xmlns:a16="http://schemas.microsoft.com/office/drawing/2014/main" id="{C455E256-B419-4EFC-9EA6-B38B5806D9FD}"/>
              </a:ext>
            </a:extLst>
          </p:cNvPr>
          <p:cNvSpPr txBox="1"/>
          <p:nvPr/>
        </p:nvSpPr>
        <p:spPr bwMode="auto">
          <a:xfrm>
            <a:off x="1187624" y="260648"/>
            <a:ext cx="7128792" cy="648512"/>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Une démonstration</a:t>
            </a:r>
          </a:p>
        </p:txBody>
      </p:sp>
      <p:sp>
        <p:nvSpPr>
          <p:cNvPr id="4" name="Rectangle 3">
            <a:extLst>
              <a:ext uri="{FF2B5EF4-FFF2-40B4-BE49-F238E27FC236}">
                <a16:creationId xmlns:a16="http://schemas.microsoft.com/office/drawing/2014/main" id="{16662B39-0BC5-4CBC-ADD4-4984BE373151}"/>
              </a:ext>
            </a:extLst>
          </p:cNvPr>
          <p:cNvSpPr/>
          <p:nvPr/>
        </p:nvSpPr>
        <p:spPr>
          <a:xfrm>
            <a:off x="4447713" y="3543592"/>
            <a:ext cx="7279689" cy="1384995"/>
          </a:xfrm>
          <a:prstGeom prst="rect">
            <a:avLst/>
          </a:prstGeom>
        </p:spPr>
        <p:txBody>
          <a:bodyPr wrap="square">
            <a:spAutoFit/>
          </a:bodyPr>
          <a:lstStyle/>
          <a:p>
            <a:r>
              <a:rPr lang="fr-FR" sz="2800" dirty="0"/>
              <a:t>Nous sommes dans un atelier, à côté d’une machine hydraulique. </a:t>
            </a:r>
          </a:p>
          <a:p>
            <a:endParaRPr lang="fr-FR" sz="2800" dirty="0"/>
          </a:p>
        </p:txBody>
      </p:sp>
    </p:spTree>
    <p:extLst>
      <p:ext uri="{BB962C8B-B14F-4D97-AF65-F5344CB8AC3E}">
        <p14:creationId xmlns:p14="http://schemas.microsoft.com/office/powerpoint/2010/main" val="27946828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_MACHINE_BRIQUETTIC.JPG">
            <a:extLst>
              <a:ext uri="{FF2B5EF4-FFF2-40B4-BE49-F238E27FC236}">
                <a16:creationId xmlns:a16="http://schemas.microsoft.com/office/drawing/2014/main" id="{0BAF7FA6-0A46-46AC-8FA7-4A0CEDB4839A}"/>
              </a:ext>
            </a:extLst>
          </p:cNvPr>
          <p:cNvPicPr>
            <a:picLocks noChangeAspect="1"/>
          </p:cNvPicPr>
          <p:nvPr/>
        </p:nvPicPr>
        <p:blipFill>
          <a:blip r:embed="rId2" cstate="print"/>
          <a:stretch>
            <a:fillRect/>
          </a:stretch>
        </p:blipFill>
        <p:spPr>
          <a:xfrm>
            <a:off x="5" y="0"/>
            <a:ext cx="12191995" cy="6858000"/>
          </a:xfrm>
          <a:prstGeom prst="rect">
            <a:avLst/>
          </a:prstGeom>
        </p:spPr>
      </p:pic>
    </p:spTree>
    <p:extLst>
      <p:ext uri="{BB962C8B-B14F-4D97-AF65-F5344CB8AC3E}">
        <p14:creationId xmlns:p14="http://schemas.microsoft.com/office/powerpoint/2010/main" val="19938034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05C948-38F7-4A83-8501-168254A75C2B}"/>
              </a:ext>
            </a:extLst>
          </p:cNvPr>
          <p:cNvSpPr txBox="1"/>
          <p:nvPr/>
        </p:nvSpPr>
        <p:spPr bwMode="auto">
          <a:xfrm>
            <a:off x="1328952" y="1533010"/>
            <a:ext cx="5400600" cy="2864503"/>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Démonstration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Commentée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600" b="1" dirty="0">
              <a:solidFill>
                <a:srgbClr val="000000"/>
              </a:solidFill>
              <a:latin typeface="Tahoma" pitchFamily="32" charset="0"/>
              <a:cs typeface="Tahoma" pitchFamily="32"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600" b="1" dirty="0">
              <a:solidFill>
                <a:srgbClr val="000000"/>
              </a:solidFill>
              <a:latin typeface="Tahoma" pitchFamily="32" charset="0"/>
              <a:cs typeface="Tahoma" pitchFamily="32"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i="1" dirty="0">
                <a:solidFill>
                  <a:srgbClr val="000000"/>
                </a:solidFill>
                <a:latin typeface="Tahoma" pitchFamily="32" charset="0"/>
                <a:cs typeface="Tahoma" pitchFamily="32" charset="0"/>
              </a:rPr>
              <a:t>Justifiée</a:t>
            </a:r>
          </a:p>
        </p:txBody>
      </p:sp>
      <p:sp>
        <p:nvSpPr>
          <p:cNvPr id="3" name="Text Box 3">
            <a:extLst>
              <a:ext uri="{FF2B5EF4-FFF2-40B4-BE49-F238E27FC236}">
                <a16:creationId xmlns:a16="http://schemas.microsoft.com/office/drawing/2014/main" id="{26508F88-2C77-4071-B0A5-2B627119D070}"/>
              </a:ext>
            </a:extLst>
          </p:cNvPr>
          <p:cNvSpPr txBox="1">
            <a:spLocks noChangeArrowheads="1"/>
          </p:cNvSpPr>
          <p:nvPr/>
        </p:nvSpPr>
        <p:spPr bwMode="auto">
          <a:xfrm>
            <a:off x="1328952" y="313199"/>
            <a:ext cx="2817812" cy="642938"/>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EXAMINER </a:t>
            </a:r>
          </a:p>
        </p:txBody>
      </p:sp>
      <p:sp>
        <p:nvSpPr>
          <p:cNvPr id="4" name="ZoneTexte 3">
            <a:extLst>
              <a:ext uri="{FF2B5EF4-FFF2-40B4-BE49-F238E27FC236}">
                <a16:creationId xmlns:a16="http://schemas.microsoft.com/office/drawing/2014/main" id="{C8A6691A-9CD8-4EB5-A0C2-F45E692051D6}"/>
              </a:ext>
            </a:extLst>
          </p:cNvPr>
          <p:cNvSpPr txBox="1"/>
          <p:nvPr/>
        </p:nvSpPr>
        <p:spPr>
          <a:xfrm>
            <a:off x="6923305" y="1596750"/>
            <a:ext cx="2927278" cy="4801314"/>
          </a:xfrm>
          <a:prstGeom prst="rect">
            <a:avLst/>
          </a:prstGeom>
          <a:noFill/>
        </p:spPr>
        <p:txBody>
          <a:bodyPr wrap="square" rtlCol="0">
            <a:spAutoFit/>
          </a:bodyPr>
          <a:lstStyle/>
          <a:p>
            <a:r>
              <a:rPr lang="fr-FR" dirty="0"/>
              <a:t>COVID ou autres:</a:t>
            </a:r>
          </a:p>
          <a:p>
            <a:pPr algn="r"/>
            <a:r>
              <a:rPr lang="fr-FR" dirty="0"/>
              <a:t>EXAMEN_COVID</a:t>
            </a:r>
          </a:p>
          <a:p>
            <a:pPr algn="r"/>
            <a:endParaRPr lang="fr-FR" dirty="0"/>
          </a:p>
          <a:p>
            <a:pPr algn="r"/>
            <a:endParaRPr lang="fr-FR" dirty="0"/>
          </a:p>
          <a:p>
            <a:pPr algn="r"/>
            <a:endParaRPr lang="fr-FR" dirty="0"/>
          </a:p>
          <a:p>
            <a:r>
              <a:rPr lang="fr-FR" dirty="0"/>
              <a:t>HORS COVID</a:t>
            </a:r>
          </a:p>
          <a:p>
            <a:pPr algn="r"/>
            <a:r>
              <a:rPr lang="fr-FR" dirty="0"/>
              <a:t>Contrôle respiration adulte</a:t>
            </a:r>
          </a:p>
          <a:p>
            <a:pPr algn="r"/>
            <a:endParaRPr lang="fr-FR" dirty="0"/>
          </a:p>
          <a:p>
            <a:pPr algn="r"/>
            <a:endParaRPr lang="fr-FR" dirty="0"/>
          </a:p>
          <a:p>
            <a:pPr algn="r"/>
            <a:endParaRPr lang="fr-FR" dirty="0"/>
          </a:p>
          <a:p>
            <a:pPr algn="r"/>
            <a:r>
              <a:rPr lang="fr-FR" dirty="0"/>
              <a:t>Contrôle respiration nourrisson</a:t>
            </a:r>
          </a:p>
          <a:p>
            <a:pPr algn="r"/>
            <a:endParaRPr lang="fr-FR" dirty="0"/>
          </a:p>
          <a:p>
            <a:pPr algn="r"/>
            <a:endParaRPr lang="fr-FR" dirty="0"/>
          </a:p>
          <a:p>
            <a:pPr algn="r"/>
            <a:endParaRPr lang="fr-FR" dirty="0"/>
          </a:p>
          <a:p>
            <a:pPr algn="r"/>
            <a:r>
              <a:rPr lang="fr-FR" dirty="0"/>
              <a:t>ATTENTION AUX GASPS</a:t>
            </a:r>
          </a:p>
        </p:txBody>
      </p:sp>
      <p:sp>
        <p:nvSpPr>
          <p:cNvPr id="5" name="Bouton d’action : vidéo 4">
            <a:hlinkClick r:id="rId2" action="ppaction://hlinkfile" highlightClick="1"/>
            <a:extLst>
              <a:ext uri="{FF2B5EF4-FFF2-40B4-BE49-F238E27FC236}">
                <a16:creationId xmlns:a16="http://schemas.microsoft.com/office/drawing/2014/main" id="{30339F44-8D13-4804-AFC1-118142830854}"/>
              </a:ext>
            </a:extLst>
          </p:cNvPr>
          <p:cNvSpPr/>
          <p:nvPr/>
        </p:nvSpPr>
        <p:spPr>
          <a:xfrm>
            <a:off x="10476784" y="1596750"/>
            <a:ext cx="1366345" cy="916734"/>
          </a:xfrm>
          <a:prstGeom prst="actionButtonMovi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F7FA18A0-AE9B-4D63-B82D-CA8A47BFC2DA}"/>
              </a:ext>
            </a:extLst>
          </p:cNvPr>
          <p:cNvSpPr txBox="1"/>
          <p:nvPr/>
        </p:nvSpPr>
        <p:spPr>
          <a:xfrm>
            <a:off x="1271607" y="5751733"/>
            <a:ext cx="5025497" cy="646331"/>
          </a:xfrm>
          <a:prstGeom prst="rect">
            <a:avLst/>
          </a:prstGeom>
          <a:noFill/>
        </p:spPr>
        <p:txBody>
          <a:bodyPr wrap="square" rtlCol="0">
            <a:spAutoFit/>
          </a:bodyPr>
          <a:lstStyle/>
          <a:p>
            <a:r>
              <a:rPr lang="fr-FR" dirty="0"/>
              <a:t>VIDEO DISPONIBLE SUR:</a:t>
            </a:r>
          </a:p>
          <a:p>
            <a:r>
              <a:rPr lang="fr-FR" dirty="0"/>
              <a:t>11_BOITE_EXAMINEE/RESSOURCES/…</a:t>
            </a:r>
          </a:p>
        </p:txBody>
      </p:sp>
      <p:pic>
        <p:nvPicPr>
          <p:cNvPr id="8" name="Image 7">
            <a:hlinkClick r:id="rId3" action="ppaction://hlinkfile"/>
            <a:extLst>
              <a:ext uri="{FF2B5EF4-FFF2-40B4-BE49-F238E27FC236}">
                <a16:creationId xmlns:a16="http://schemas.microsoft.com/office/drawing/2014/main" id="{35984258-7077-4980-B3FA-1C9EBB3679C5}"/>
              </a:ext>
            </a:extLst>
          </p:cNvPr>
          <p:cNvPicPr>
            <a:picLocks noChangeAspect="1"/>
          </p:cNvPicPr>
          <p:nvPr/>
        </p:nvPicPr>
        <p:blipFill>
          <a:blip r:embed="rId4"/>
          <a:stretch>
            <a:fillRect/>
          </a:stretch>
        </p:blipFill>
        <p:spPr>
          <a:xfrm>
            <a:off x="10014563" y="2963598"/>
            <a:ext cx="1828566" cy="1174777"/>
          </a:xfrm>
          <a:prstGeom prst="rect">
            <a:avLst/>
          </a:prstGeom>
        </p:spPr>
      </p:pic>
      <p:pic>
        <p:nvPicPr>
          <p:cNvPr id="1026" name="Picture 2" descr="Mort subite du nourrisson : les moniteurs de surveillance respiratoire  sont-ils efficaces ? : Femme Actuelle Le MAG">
            <a:hlinkClick r:id="rId5" action="ppaction://hlinkfile"/>
            <a:extLst>
              <a:ext uri="{FF2B5EF4-FFF2-40B4-BE49-F238E27FC236}">
                <a16:creationId xmlns:a16="http://schemas.microsoft.com/office/drawing/2014/main" id="{1A5D264E-AB0A-4DD1-B7D1-ADE2FCD411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855" b="8625"/>
          <a:stretch/>
        </p:blipFill>
        <p:spPr bwMode="auto">
          <a:xfrm>
            <a:off x="10012904" y="4397513"/>
            <a:ext cx="1830225" cy="936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cours et prévention en situation de travail (SST) - Outil d'initiation  pour l'intervenant à domicile">
            <a:hlinkClick r:id="rId7" action="ppaction://hlinkfile"/>
            <a:extLst>
              <a:ext uri="{FF2B5EF4-FFF2-40B4-BE49-F238E27FC236}">
                <a16:creationId xmlns:a16="http://schemas.microsoft.com/office/drawing/2014/main" id="{008A6BE7-0BFB-4A04-9070-E526A95B934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365" r="-1" b="3502"/>
          <a:stretch/>
        </p:blipFill>
        <p:spPr bwMode="auto">
          <a:xfrm>
            <a:off x="10735968" y="5596698"/>
            <a:ext cx="1132421" cy="93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1352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2">
            <a:extLst>
              <a:ext uri="{FF2B5EF4-FFF2-40B4-BE49-F238E27FC236}">
                <a16:creationId xmlns:a16="http://schemas.microsoft.com/office/drawing/2014/main" id="{0E3D3B20-FA3F-49CC-86E2-1A1532FFB638}"/>
              </a:ext>
            </a:extLst>
          </p:cNvPr>
          <p:cNvSpPr txBox="1"/>
          <p:nvPr/>
        </p:nvSpPr>
        <p:spPr>
          <a:xfrm>
            <a:off x="1043608" y="188640"/>
            <a:ext cx="6840897" cy="1008000"/>
          </a:xfrm>
          <a:prstGeom prst="rect">
            <a:avLst/>
          </a:prstGeom>
          <a:solidFill>
            <a:srgbClr val="000000"/>
          </a:solidFill>
          <a:ln>
            <a:noFill/>
          </a:ln>
        </p:spPr>
        <p:txBody>
          <a:bodyPr spcFirstLastPara="1" wrap="square" lIns="90000" tIns="46800" rIns="90000" bIns="46800" anchor="t" anchorCtr="0">
            <a:noAutofit/>
          </a:bodyPr>
          <a:lstStyle/>
          <a:p>
            <a:pPr marL="457200" marR="0" lvl="0" indent="-457200" algn="l" rtl="0">
              <a:lnSpc>
                <a:spcPct val="100000"/>
              </a:lnSpc>
              <a:spcBef>
                <a:spcPts val="0"/>
              </a:spcBef>
              <a:spcAft>
                <a:spcPts val="0"/>
              </a:spcAft>
              <a:buClr>
                <a:srgbClr val="FF3333"/>
              </a:buClr>
              <a:buFont typeface="Tahoma"/>
              <a:buNone/>
            </a:pPr>
            <a:r>
              <a:rPr lang="fr-FR" sz="3200" b="1" i="1" u="none" dirty="0">
                <a:solidFill>
                  <a:srgbClr val="FFFF00"/>
                </a:solidFill>
                <a:latin typeface="Tahoma"/>
                <a:ea typeface="Tahoma"/>
                <a:cs typeface="Tahoma"/>
                <a:sym typeface="Tahoma"/>
              </a:rPr>
              <a:t>Cas particulier</a:t>
            </a:r>
            <a:endParaRPr sz="3200" i="1" dirty="0">
              <a:solidFill>
                <a:srgbClr val="FFFF00"/>
              </a:solidFill>
            </a:endParaRPr>
          </a:p>
        </p:txBody>
      </p:sp>
      <p:sp>
        <p:nvSpPr>
          <p:cNvPr id="3" name="Shape 413">
            <a:extLst>
              <a:ext uri="{FF2B5EF4-FFF2-40B4-BE49-F238E27FC236}">
                <a16:creationId xmlns:a16="http://schemas.microsoft.com/office/drawing/2014/main" id="{9FB3F5E7-DDDD-440E-99C9-7FAE9CE050AC}"/>
              </a:ext>
            </a:extLst>
          </p:cNvPr>
          <p:cNvSpPr txBox="1"/>
          <p:nvPr/>
        </p:nvSpPr>
        <p:spPr>
          <a:xfrm>
            <a:off x="1043607" y="1268760"/>
            <a:ext cx="6840897" cy="791268"/>
          </a:xfrm>
          <a:prstGeom prst="rect">
            <a:avLst/>
          </a:prstGeom>
          <a:solidFill>
            <a:srgbClr val="FFC000"/>
          </a:solidFill>
          <a:ln>
            <a:noFill/>
          </a:ln>
        </p:spPr>
        <p:txBody>
          <a:bodyPr spcFirstLastPara="1" wrap="square" lIns="90000" tIns="46800" rIns="90000" bIns="46800" anchor="t" anchorCtr="0">
            <a:noAutofit/>
          </a:bodyPr>
          <a:lstStyle/>
          <a:p>
            <a:pPr marL="457200" lvl="0" indent="-457200">
              <a:buClr>
                <a:srgbClr val="FF3333"/>
              </a:buClr>
            </a:pPr>
            <a:r>
              <a:rPr lang="fr-FR" sz="3200" b="1" i="1" dirty="0">
                <a:latin typeface="Tahoma"/>
                <a:ea typeface="Tahoma"/>
                <a:cs typeface="Tahoma"/>
                <a:sym typeface="Tahoma"/>
              </a:rPr>
              <a:t>La victime est sur le ventre</a:t>
            </a:r>
            <a:endParaRPr lang="fr-FR" sz="2800" dirty="0"/>
          </a:p>
        </p:txBody>
      </p:sp>
      <p:pic>
        <p:nvPicPr>
          <p:cNvPr id="5" name="Image 4" descr="Une image contenant texte&#10;&#10;Description générée automatiquement">
            <a:extLst>
              <a:ext uri="{FF2B5EF4-FFF2-40B4-BE49-F238E27FC236}">
                <a16:creationId xmlns:a16="http://schemas.microsoft.com/office/drawing/2014/main" id="{C2481C2A-FBB1-49D2-B9E4-79FDE35F44F2}"/>
              </a:ext>
            </a:extLst>
          </p:cNvPr>
          <p:cNvPicPr>
            <a:picLocks noChangeAspect="1"/>
          </p:cNvPicPr>
          <p:nvPr/>
        </p:nvPicPr>
        <p:blipFill rotWithShape="1">
          <a:blip r:embed="rId2"/>
          <a:srcRect l="21954" t="40766" r="27356" b="13717"/>
          <a:stretch/>
        </p:blipFill>
        <p:spPr>
          <a:xfrm>
            <a:off x="3249441" y="2270234"/>
            <a:ext cx="6462117" cy="4352037"/>
          </a:xfrm>
          <a:prstGeom prst="rect">
            <a:avLst/>
          </a:prstGeom>
        </p:spPr>
      </p:pic>
    </p:spTree>
    <p:extLst>
      <p:ext uri="{BB962C8B-B14F-4D97-AF65-F5344CB8AC3E}">
        <p14:creationId xmlns:p14="http://schemas.microsoft.com/office/powerpoint/2010/main" val="69926431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FC690DC4-2A2B-4C15-9736-E21CFD15E7AA}"/>
              </a:ext>
            </a:extLst>
          </p:cNvPr>
          <p:cNvSpPr txBox="1">
            <a:spLocks noChangeArrowheads="1"/>
          </p:cNvSpPr>
          <p:nvPr/>
        </p:nvSpPr>
        <p:spPr bwMode="auto">
          <a:xfrm>
            <a:off x="1253951" y="270745"/>
            <a:ext cx="8725763"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EXAMINER une victime sur le ventre </a:t>
            </a:r>
          </a:p>
        </p:txBody>
      </p:sp>
      <p:sp>
        <p:nvSpPr>
          <p:cNvPr id="3" name="ZoneTexte 2">
            <a:extLst>
              <a:ext uri="{FF2B5EF4-FFF2-40B4-BE49-F238E27FC236}">
                <a16:creationId xmlns:a16="http://schemas.microsoft.com/office/drawing/2014/main" id="{1B98CF37-AAF3-4AF2-AB66-E88E63549F01}"/>
              </a:ext>
            </a:extLst>
          </p:cNvPr>
          <p:cNvSpPr txBox="1"/>
          <p:nvPr/>
        </p:nvSpPr>
        <p:spPr bwMode="auto">
          <a:xfrm>
            <a:off x="1253951" y="1182576"/>
            <a:ext cx="4178469" cy="2864503"/>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Démonstration</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Commentée</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600" b="1" dirty="0">
              <a:solidFill>
                <a:srgbClr val="000000"/>
              </a:solidFill>
              <a:latin typeface="Tahoma" pitchFamily="32" charset="0"/>
              <a:cs typeface="Tahoma" pitchFamily="32"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3600" b="1" dirty="0">
              <a:solidFill>
                <a:srgbClr val="000000"/>
              </a:solidFill>
              <a:latin typeface="Tahoma" pitchFamily="32" charset="0"/>
              <a:cs typeface="Tahoma" pitchFamily="32" charset="0"/>
            </a:endParaRP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200" b="1" i="1" dirty="0">
                <a:solidFill>
                  <a:srgbClr val="000000"/>
                </a:solidFill>
                <a:latin typeface="Tahoma" pitchFamily="32" charset="0"/>
                <a:cs typeface="Tahoma" pitchFamily="32" charset="0"/>
              </a:rPr>
              <a:t>Justifiée</a:t>
            </a:r>
          </a:p>
        </p:txBody>
      </p:sp>
      <p:pic>
        <p:nvPicPr>
          <p:cNvPr id="4" name="04.Retournement_victime">
            <a:hlinkClick r:id="" action="ppaction://media"/>
            <a:extLst>
              <a:ext uri="{FF2B5EF4-FFF2-40B4-BE49-F238E27FC236}">
                <a16:creationId xmlns:a16="http://schemas.microsoft.com/office/drawing/2014/main" id="{15DEEFD2-859F-4A91-A071-4233235C49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2789979"/>
            <a:ext cx="5853095" cy="3292366"/>
          </a:xfrm>
          <a:prstGeom prst="rect">
            <a:avLst/>
          </a:prstGeom>
        </p:spPr>
      </p:pic>
      <p:sp>
        <p:nvSpPr>
          <p:cNvPr id="5" name="ZoneTexte 4">
            <a:extLst>
              <a:ext uri="{FF2B5EF4-FFF2-40B4-BE49-F238E27FC236}">
                <a16:creationId xmlns:a16="http://schemas.microsoft.com/office/drawing/2014/main" id="{6586102B-77F9-4CAB-B5F5-2C791A63CE9A}"/>
              </a:ext>
            </a:extLst>
          </p:cNvPr>
          <p:cNvSpPr txBox="1"/>
          <p:nvPr/>
        </p:nvSpPr>
        <p:spPr>
          <a:xfrm>
            <a:off x="6644172" y="1968496"/>
            <a:ext cx="5097518" cy="646331"/>
          </a:xfrm>
          <a:prstGeom prst="rect">
            <a:avLst/>
          </a:prstGeom>
          <a:noFill/>
        </p:spPr>
        <p:txBody>
          <a:bodyPr wrap="square" rtlCol="0">
            <a:spAutoFit/>
          </a:bodyPr>
          <a:lstStyle/>
          <a:p>
            <a:r>
              <a:rPr lang="fr-FR" dirty="0"/>
              <a:t>Si DCj impossible</a:t>
            </a:r>
          </a:p>
          <a:p>
            <a:r>
              <a:rPr lang="fr-FR" dirty="0"/>
              <a:t>Vidéo retournement</a:t>
            </a:r>
          </a:p>
        </p:txBody>
      </p:sp>
      <p:sp>
        <p:nvSpPr>
          <p:cNvPr id="6" name="ZoneTexte 5">
            <a:extLst>
              <a:ext uri="{FF2B5EF4-FFF2-40B4-BE49-F238E27FC236}">
                <a16:creationId xmlns:a16="http://schemas.microsoft.com/office/drawing/2014/main" id="{7DD6D94D-18AB-4564-8BA0-B0255B159CB8}"/>
              </a:ext>
            </a:extLst>
          </p:cNvPr>
          <p:cNvSpPr txBox="1"/>
          <p:nvPr/>
        </p:nvSpPr>
        <p:spPr>
          <a:xfrm>
            <a:off x="3983421" y="6171683"/>
            <a:ext cx="8082456" cy="646331"/>
          </a:xfrm>
          <a:prstGeom prst="rect">
            <a:avLst/>
          </a:prstGeom>
          <a:noFill/>
        </p:spPr>
        <p:txBody>
          <a:bodyPr wrap="square" rtlCol="0">
            <a:spAutoFit/>
          </a:bodyPr>
          <a:lstStyle/>
          <a:p>
            <a:r>
              <a:rPr lang="fr-FR" dirty="0"/>
              <a:t>VIDEO DISPONIBLE SUR:</a:t>
            </a:r>
          </a:p>
          <a:p>
            <a:r>
              <a:rPr lang="fr-FR" dirty="0"/>
              <a:t>11_BOITE_EXAMINEE/RESSOURCES/04_RETOURNEMENT…</a:t>
            </a:r>
          </a:p>
        </p:txBody>
      </p:sp>
      <p:sp>
        <p:nvSpPr>
          <p:cNvPr id="7" name="Bouton d’action : vidéo 6">
            <a:hlinkClick r:id="rId5" action="ppaction://hlinkfile" highlightClick="1"/>
            <a:extLst>
              <a:ext uri="{FF2B5EF4-FFF2-40B4-BE49-F238E27FC236}">
                <a16:creationId xmlns:a16="http://schemas.microsoft.com/office/drawing/2014/main" id="{9A271E61-C137-4A3A-8BA4-E50CACBB4C27}"/>
              </a:ext>
            </a:extLst>
          </p:cNvPr>
          <p:cNvSpPr/>
          <p:nvPr/>
        </p:nvSpPr>
        <p:spPr>
          <a:xfrm>
            <a:off x="9385738" y="1783907"/>
            <a:ext cx="1366345" cy="916734"/>
          </a:xfrm>
          <a:prstGeom prst="actionButtonMovi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mage 8" descr="Une image contenant dessin au trait, graphiques vectoriels&#10;&#10;Description générée automatiquement">
            <a:extLst>
              <a:ext uri="{FF2B5EF4-FFF2-40B4-BE49-F238E27FC236}">
                <a16:creationId xmlns:a16="http://schemas.microsoft.com/office/drawing/2014/main" id="{4B621D57-D91F-4A99-AB1D-FFC6762F7DAC}"/>
              </a:ext>
            </a:extLst>
          </p:cNvPr>
          <p:cNvPicPr>
            <a:picLocks noChangeAspect="1"/>
          </p:cNvPicPr>
          <p:nvPr/>
        </p:nvPicPr>
        <p:blipFill rotWithShape="1">
          <a:blip r:embed="rId6"/>
          <a:srcRect t="39517" b="33616"/>
          <a:stretch/>
        </p:blipFill>
        <p:spPr>
          <a:xfrm>
            <a:off x="1253951" y="4310398"/>
            <a:ext cx="4178469" cy="1122611"/>
          </a:xfrm>
          <a:prstGeom prst="rect">
            <a:avLst/>
          </a:prstGeom>
        </p:spPr>
      </p:pic>
    </p:spTree>
    <p:extLst>
      <p:ext uri="{BB962C8B-B14F-4D97-AF65-F5344CB8AC3E}">
        <p14:creationId xmlns:p14="http://schemas.microsoft.com/office/powerpoint/2010/main" val="299433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21006-209C-4B33-B642-FFEF85319448}"/>
              </a:ext>
            </a:extLst>
          </p:cNvPr>
          <p:cNvPicPr>
            <a:picLocks noChangeAspect="1" noChangeArrowheads="1"/>
          </p:cNvPicPr>
          <p:nvPr/>
        </p:nvPicPr>
        <p:blipFill>
          <a:blip r:embed="rId2" cstate="print"/>
          <a:srcRect/>
          <a:stretch>
            <a:fillRect/>
          </a:stretch>
        </p:blipFill>
        <p:spPr bwMode="auto">
          <a:xfrm>
            <a:off x="6640822" y="1237193"/>
            <a:ext cx="4428660" cy="4877569"/>
          </a:xfrm>
          <a:prstGeom prst="rect">
            <a:avLst/>
          </a:prstGeom>
          <a:noFill/>
          <a:ln w="9525">
            <a:noFill/>
            <a:miter lim="800000"/>
            <a:headEnd/>
            <a:tailEnd/>
          </a:ln>
        </p:spPr>
      </p:pic>
      <p:sp>
        <p:nvSpPr>
          <p:cNvPr id="4" name="ZoneTexte 3">
            <a:extLst>
              <a:ext uri="{FF2B5EF4-FFF2-40B4-BE49-F238E27FC236}">
                <a16:creationId xmlns:a16="http://schemas.microsoft.com/office/drawing/2014/main" id="{30FF8BB8-08AE-4531-9F37-392B721A90DD}"/>
              </a:ext>
            </a:extLst>
          </p:cNvPr>
          <p:cNvSpPr txBox="1"/>
          <p:nvPr/>
        </p:nvSpPr>
        <p:spPr bwMode="auto">
          <a:xfrm>
            <a:off x="1207353" y="320818"/>
            <a:ext cx="6696744" cy="648512"/>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On s’entraine!!!</a:t>
            </a:r>
          </a:p>
        </p:txBody>
      </p:sp>
      <p:sp>
        <p:nvSpPr>
          <p:cNvPr id="5" name="ZoneTexte 3">
            <a:extLst>
              <a:ext uri="{FF2B5EF4-FFF2-40B4-BE49-F238E27FC236}">
                <a16:creationId xmlns:a16="http://schemas.microsoft.com/office/drawing/2014/main" id="{F40F28EB-CA3C-424A-AFE7-EDD8FC30B763}"/>
              </a:ext>
            </a:extLst>
          </p:cNvPr>
          <p:cNvSpPr txBox="1"/>
          <p:nvPr/>
        </p:nvSpPr>
        <p:spPr>
          <a:xfrm>
            <a:off x="4268436" y="6214016"/>
            <a:ext cx="4360613"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dirty="0"/>
              <a:t>Les fiches sont disponibles dans la « BOITE05_FICHES_APPRENTISSAGES</a:t>
            </a:r>
          </a:p>
        </p:txBody>
      </p:sp>
      <p:pic>
        <p:nvPicPr>
          <p:cNvPr id="7" name="Image 6">
            <a:extLst>
              <a:ext uri="{FF2B5EF4-FFF2-40B4-BE49-F238E27FC236}">
                <a16:creationId xmlns:a16="http://schemas.microsoft.com/office/drawing/2014/main" id="{0B6FD0CC-B8A7-B9E4-55DD-B8C35817D68A}"/>
              </a:ext>
            </a:extLst>
          </p:cNvPr>
          <p:cNvPicPr>
            <a:picLocks noChangeAspect="1"/>
          </p:cNvPicPr>
          <p:nvPr/>
        </p:nvPicPr>
        <p:blipFill>
          <a:blip r:embed="rId3"/>
          <a:stretch>
            <a:fillRect/>
          </a:stretch>
        </p:blipFill>
        <p:spPr>
          <a:xfrm>
            <a:off x="2641600" y="1237193"/>
            <a:ext cx="3904703" cy="4918338"/>
          </a:xfrm>
          <a:prstGeom prst="rect">
            <a:avLst/>
          </a:prstGeom>
        </p:spPr>
      </p:pic>
    </p:spTree>
    <p:extLst>
      <p:ext uri="{BB962C8B-B14F-4D97-AF65-F5344CB8AC3E}">
        <p14:creationId xmlns:p14="http://schemas.microsoft.com/office/powerpoint/2010/main" val="36557045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7B3054C-BFDE-44F9-94D8-41FE2FCD07FB}"/>
              </a:ext>
            </a:extLst>
          </p:cNvPr>
          <p:cNvSpPr txBox="1">
            <a:spLocks noChangeArrowheads="1"/>
          </p:cNvSpPr>
          <p:nvPr/>
        </p:nvSpPr>
        <p:spPr bwMode="auto">
          <a:xfrm>
            <a:off x="2430595" y="2027925"/>
            <a:ext cx="4519324" cy="5771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000" b="0" i="0" u="none" strike="noStrike" kern="0" cap="none" spc="0" normalizeH="0" baseline="0" noProof="0" dirty="0">
                <a:ln>
                  <a:noFill/>
                </a:ln>
                <a:solidFill>
                  <a:schemeClr val="tx1"/>
                </a:solidFill>
                <a:effectLst/>
                <a:uLnTx/>
                <a:uFillTx/>
                <a:latin typeface="+mj-lt"/>
                <a:ea typeface="+mj-ea"/>
                <a:cs typeface="+mj-cs"/>
              </a:rPr>
              <a:t>On résume…</a:t>
            </a:r>
          </a:p>
        </p:txBody>
      </p:sp>
      <p:pic>
        <p:nvPicPr>
          <p:cNvPr id="3" name="Image 2" descr="Une image contenant terrain, personne, pieds&#10;&#10;Description générée automatiquement">
            <a:extLst>
              <a:ext uri="{FF2B5EF4-FFF2-40B4-BE49-F238E27FC236}">
                <a16:creationId xmlns:a16="http://schemas.microsoft.com/office/drawing/2014/main" id="{85721AF9-70AE-404C-889F-0A0B37C07921}"/>
              </a:ext>
            </a:extLst>
          </p:cNvPr>
          <p:cNvPicPr>
            <a:picLocks noChangeAspect="1"/>
          </p:cNvPicPr>
          <p:nvPr/>
        </p:nvPicPr>
        <p:blipFill rotWithShape="1">
          <a:blip r:embed="rId2"/>
          <a:srcRect t="8474" b="14309"/>
          <a:stretch/>
        </p:blipFill>
        <p:spPr>
          <a:xfrm>
            <a:off x="3104085" y="2874145"/>
            <a:ext cx="6105229" cy="3142079"/>
          </a:xfrm>
          <a:prstGeom prst="rect">
            <a:avLst/>
          </a:prstGeom>
        </p:spPr>
      </p:pic>
    </p:spTree>
    <p:extLst>
      <p:ext uri="{BB962C8B-B14F-4D97-AF65-F5344CB8AC3E}">
        <p14:creationId xmlns:p14="http://schemas.microsoft.com/office/powerpoint/2010/main" val="17147294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F18B7E0-0AA4-4B5C-B2A3-90597F7D3046}"/>
              </a:ext>
            </a:extLst>
          </p:cNvPr>
          <p:cNvSpPr txBox="1">
            <a:spLocks noChangeArrowheads="1"/>
          </p:cNvSpPr>
          <p:nvPr/>
        </p:nvSpPr>
        <p:spPr bwMode="auto">
          <a:xfrm>
            <a:off x="1041361" y="1506359"/>
            <a:ext cx="6491893" cy="1117098"/>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lvl="1"/>
            <a:r>
              <a:rPr lang="fr-FR" b="1" kern="0" dirty="0">
                <a:solidFill>
                  <a:schemeClr val="bg1">
                    <a:lumMod val="95000"/>
                  </a:schemeClr>
                </a:solidFill>
                <a:latin typeface="Arial" panose="020B0604020202020204" pitchFamily="34" charset="0"/>
                <a:cs typeface="Arial" panose="020B0604020202020204" pitchFamily="34" charset="0"/>
              </a:rPr>
              <a:t>1. La victime saigne abondamment</a:t>
            </a:r>
          </a:p>
        </p:txBody>
      </p:sp>
      <p:sp>
        <p:nvSpPr>
          <p:cNvPr id="13" name="Rectangle 2">
            <a:extLst>
              <a:ext uri="{FF2B5EF4-FFF2-40B4-BE49-F238E27FC236}">
                <a16:creationId xmlns:a16="http://schemas.microsoft.com/office/drawing/2014/main" id="{BF571D29-7E89-4080-9460-BF8680DAB147}"/>
              </a:ext>
            </a:extLst>
          </p:cNvPr>
          <p:cNvSpPr txBox="1">
            <a:spLocks noChangeArrowheads="1"/>
          </p:cNvSpPr>
          <p:nvPr/>
        </p:nvSpPr>
        <p:spPr bwMode="auto">
          <a:xfrm>
            <a:off x="1019590" y="271504"/>
            <a:ext cx="6208525" cy="771955"/>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kern="0" dirty="0">
                <a:latin typeface="Arial" panose="020B0604020202020204" pitchFamily="34" charset="0"/>
                <a:cs typeface="Arial" panose="020B0604020202020204" pitchFamily="34" charset="0"/>
              </a:rPr>
              <a:t>Fonctions vitales dans l’ordre</a:t>
            </a:r>
          </a:p>
        </p:txBody>
      </p:sp>
      <p:sp>
        <p:nvSpPr>
          <p:cNvPr id="2" name="ZoneTexte 1">
            <a:extLst>
              <a:ext uri="{FF2B5EF4-FFF2-40B4-BE49-F238E27FC236}">
                <a16:creationId xmlns:a16="http://schemas.microsoft.com/office/drawing/2014/main" id="{A418C58D-9C17-CB9B-25E6-F5C4111BEF92}"/>
              </a:ext>
            </a:extLst>
          </p:cNvPr>
          <p:cNvSpPr txBox="1"/>
          <p:nvPr/>
        </p:nvSpPr>
        <p:spPr>
          <a:xfrm>
            <a:off x="6613235" y="2845632"/>
            <a:ext cx="4073237" cy="1938992"/>
          </a:xfrm>
          <a:prstGeom prst="rect">
            <a:avLst/>
          </a:prstGeom>
          <a:noFill/>
        </p:spPr>
        <p:txBody>
          <a:bodyPr wrap="square" rtlCol="0">
            <a:spAutoFit/>
          </a:bodyPr>
          <a:lstStyle/>
          <a:p>
            <a:r>
              <a:rPr lang="fr-FR" sz="2400" b="1" dirty="0"/>
              <a:t>En respectant la position de la victime et en lui parlant :</a:t>
            </a:r>
          </a:p>
          <a:p>
            <a:r>
              <a:rPr lang="fr-FR" sz="2400" b="1" dirty="0"/>
              <a:t>Observer la victime et son environnement</a:t>
            </a:r>
          </a:p>
        </p:txBody>
      </p:sp>
      <p:sp>
        <p:nvSpPr>
          <p:cNvPr id="3" name="ZoneTexte 2">
            <a:extLst>
              <a:ext uri="{FF2B5EF4-FFF2-40B4-BE49-F238E27FC236}">
                <a16:creationId xmlns:a16="http://schemas.microsoft.com/office/drawing/2014/main" id="{3173A1EA-6B48-6FFD-6C32-B91865DF20A7}"/>
              </a:ext>
            </a:extLst>
          </p:cNvPr>
          <p:cNvSpPr txBox="1"/>
          <p:nvPr/>
        </p:nvSpPr>
        <p:spPr>
          <a:xfrm>
            <a:off x="6613235" y="5532720"/>
            <a:ext cx="4073237" cy="830997"/>
          </a:xfrm>
          <a:prstGeom prst="rect">
            <a:avLst/>
          </a:prstGeom>
          <a:noFill/>
        </p:spPr>
        <p:txBody>
          <a:bodyPr wrap="square" rtlCol="0">
            <a:spAutoFit/>
          </a:bodyPr>
          <a:lstStyle/>
          <a:p>
            <a:r>
              <a:rPr lang="fr-FR" sz="2400" b="1" dirty="0"/>
              <a:t>Si besoin en écartant les vêtements.</a:t>
            </a:r>
          </a:p>
        </p:txBody>
      </p:sp>
      <p:pic>
        <p:nvPicPr>
          <p:cNvPr id="5" name="Image 4" descr="Une image contenant personne, intérieur&#10;&#10;Description générée automatiquement">
            <a:extLst>
              <a:ext uri="{FF2B5EF4-FFF2-40B4-BE49-F238E27FC236}">
                <a16:creationId xmlns:a16="http://schemas.microsoft.com/office/drawing/2014/main" id="{07AF8F72-EE90-6EEE-6895-06369AABCFA6}"/>
              </a:ext>
            </a:extLst>
          </p:cNvPr>
          <p:cNvPicPr>
            <a:picLocks noChangeAspect="1"/>
          </p:cNvPicPr>
          <p:nvPr/>
        </p:nvPicPr>
        <p:blipFill rotWithShape="1">
          <a:blip r:embed="rId2"/>
          <a:srcRect l="10311" t="17645" r="6829" b="14028"/>
          <a:stretch/>
        </p:blipFill>
        <p:spPr>
          <a:xfrm>
            <a:off x="1041361" y="3206339"/>
            <a:ext cx="4433454" cy="2741880"/>
          </a:xfrm>
          <a:prstGeom prst="rect">
            <a:avLst/>
          </a:prstGeom>
        </p:spPr>
      </p:pic>
    </p:spTree>
    <p:extLst>
      <p:ext uri="{BB962C8B-B14F-4D97-AF65-F5344CB8AC3E}">
        <p14:creationId xmlns:p14="http://schemas.microsoft.com/office/powerpoint/2010/main" val="70417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strips(downLeft)">
                                      <p:cBhvr>
                                        <p:cTn id="11" dur="1000"/>
                                        <p:tgtEl>
                                          <p:spTgt spid="2"/>
                                        </p:tgtEl>
                                      </p:cBhvr>
                                    </p:animEffect>
                                  </p:childTnLst>
                                </p:cTn>
                              </p:par>
                            </p:childTnLst>
                          </p:cTn>
                        </p:par>
                        <p:par>
                          <p:cTn id="12" fill="hold">
                            <p:stCondLst>
                              <p:cond delay="2000"/>
                            </p:stCondLst>
                            <p:childTnLst>
                              <p:par>
                                <p:cTn id="13" presetID="18" presetClass="entr" presetSubtype="12" fill="hold" grpId="0"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663EEA1-079D-44AB-8CB3-F01DC283329D}"/>
              </a:ext>
            </a:extLst>
          </p:cNvPr>
          <p:cNvSpPr txBox="1">
            <a:spLocks noChangeArrowheads="1"/>
          </p:cNvSpPr>
          <p:nvPr/>
        </p:nvSpPr>
        <p:spPr bwMode="auto">
          <a:xfrm>
            <a:off x="1041361" y="1491406"/>
            <a:ext cx="6491893" cy="751116"/>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lvl="1"/>
            <a:r>
              <a:rPr lang="fr-FR" b="1" kern="0" dirty="0">
                <a:solidFill>
                  <a:schemeClr val="bg1">
                    <a:lumMod val="95000"/>
                  </a:schemeClr>
                </a:solidFill>
                <a:latin typeface="Arial" panose="020B0604020202020204" pitchFamily="34" charset="0"/>
                <a:cs typeface="Arial" panose="020B0604020202020204" pitchFamily="34" charset="0"/>
              </a:rPr>
              <a:t>2. La victime s’étouffe</a:t>
            </a:r>
          </a:p>
        </p:txBody>
      </p:sp>
      <p:sp>
        <p:nvSpPr>
          <p:cNvPr id="9" name="Rectangle 2">
            <a:extLst>
              <a:ext uri="{FF2B5EF4-FFF2-40B4-BE49-F238E27FC236}">
                <a16:creationId xmlns:a16="http://schemas.microsoft.com/office/drawing/2014/main" id="{14523674-9E0F-43A0-8A7B-3165C8607525}"/>
              </a:ext>
            </a:extLst>
          </p:cNvPr>
          <p:cNvSpPr txBox="1">
            <a:spLocks noChangeArrowheads="1"/>
          </p:cNvSpPr>
          <p:nvPr/>
        </p:nvSpPr>
        <p:spPr bwMode="auto">
          <a:xfrm>
            <a:off x="1019590" y="271504"/>
            <a:ext cx="6208525" cy="771955"/>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kern="0" dirty="0">
                <a:latin typeface="Arial" panose="020B0604020202020204" pitchFamily="34" charset="0"/>
                <a:cs typeface="Arial" panose="020B0604020202020204" pitchFamily="34" charset="0"/>
              </a:rPr>
              <a:t>Fonctions vitales dans l’ordre</a:t>
            </a:r>
          </a:p>
        </p:txBody>
      </p:sp>
      <p:sp>
        <p:nvSpPr>
          <p:cNvPr id="8" name="ZoneTexte 7">
            <a:extLst>
              <a:ext uri="{FF2B5EF4-FFF2-40B4-BE49-F238E27FC236}">
                <a16:creationId xmlns:a16="http://schemas.microsoft.com/office/drawing/2014/main" id="{9D57E89D-8F69-D739-80B8-3EF49B8BB7E7}"/>
              </a:ext>
            </a:extLst>
          </p:cNvPr>
          <p:cNvSpPr txBox="1"/>
          <p:nvPr/>
        </p:nvSpPr>
        <p:spPr>
          <a:xfrm>
            <a:off x="7077402" y="2242522"/>
            <a:ext cx="4073237" cy="2308324"/>
          </a:xfrm>
          <a:prstGeom prst="rect">
            <a:avLst/>
          </a:prstGeom>
          <a:noFill/>
        </p:spPr>
        <p:txBody>
          <a:bodyPr wrap="square" rtlCol="0">
            <a:spAutoFit/>
          </a:bodyPr>
          <a:lstStyle/>
          <a:p>
            <a:r>
              <a:rPr lang="fr-FR" sz="2400" b="1" dirty="0"/>
              <a:t>Repérer le comportement de la victime.</a:t>
            </a:r>
          </a:p>
          <a:p>
            <a:pPr marL="342900" indent="-342900">
              <a:buFontTx/>
              <a:buChar char="-"/>
            </a:pPr>
            <a:r>
              <a:rPr lang="fr-FR" sz="2400" b="1" dirty="0"/>
              <a:t>Main à la gorge.</a:t>
            </a:r>
          </a:p>
          <a:p>
            <a:pPr marL="342900" indent="-342900">
              <a:buFontTx/>
              <a:buChar char="-"/>
            </a:pPr>
            <a:r>
              <a:rPr lang="fr-FR" sz="2400" b="1" dirty="0"/>
              <a:t>Bouche ouverte</a:t>
            </a:r>
          </a:p>
          <a:p>
            <a:pPr marL="342900" indent="-342900">
              <a:buFontTx/>
              <a:buChar char="-"/>
            </a:pPr>
            <a:r>
              <a:rPr lang="fr-FR" sz="2400" b="1" dirty="0"/>
              <a:t>Couleur de la peau</a:t>
            </a:r>
          </a:p>
          <a:p>
            <a:pPr marL="342900" indent="-342900">
              <a:buFontTx/>
              <a:buChar char="-"/>
            </a:pPr>
            <a:r>
              <a:rPr lang="fr-FR" sz="2400" b="1" dirty="0"/>
              <a:t>Yeux ouverts</a:t>
            </a:r>
          </a:p>
        </p:txBody>
      </p:sp>
      <p:sp>
        <p:nvSpPr>
          <p:cNvPr id="10" name="ZoneTexte 9">
            <a:extLst>
              <a:ext uri="{FF2B5EF4-FFF2-40B4-BE49-F238E27FC236}">
                <a16:creationId xmlns:a16="http://schemas.microsoft.com/office/drawing/2014/main" id="{3C4F82DD-8076-A6F7-CD96-A830B2F117F8}"/>
              </a:ext>
            </a:extLst>
          </p:cNvPr>
          <p:cNvSpPr txBox="1"/>
          <p:nvPr/>
        </p:nvSpPr>
        <p:spPr>
          <a:xfrm>
            <a:off x="7077402" y="4936142"/>
            <a:ext cx="4073237" cy="830997"/>
          </a:xfrm>
          <a:prstGeom prst="rect">
            <a:avLst/>
          </a:prstGeom>
          <a:noFill/>
        </p:spPr>
        <p:txBody>
          <a:bodyPr wrap="square" rtlCol="0">
            <a:spAutoFit/>
          </a:bodyPr>
          <a:lstStyle/>
          <a:p>
            <a:r>
              <a:rPr lang="fr-FR" sz="2400" b="1" dirty="0"/>
              <a:t>Demander: « Est-ce que vous vous étouffer ? »</a:t>
            </a:r>
          </a:p>
        </p:txBody>
      </p:sp>
      <p:pic>
        <p:nvPicPr>
          <p:cNvPr id="4" name="Image 3" descr="Une image contenant personne, habits, Visage humain, épaule&#10;&#10;Description générée automatiquement">
            <a:extLst>
              <a:ext uri="{FF2B5EF4-FFF2-40B4-BE49-F238E27FC236}">
                <a16:creationId xmlns:a16="http://schemas.microsoft.com/office/drawing/2014/main" id="{CF0D903E-9C03-8EFA-C4F1-5B193DF3291F}"/>
              </a:ext>
            </a:extLst>
          </p:cNvPr>
          <p:cNvPicPr>
            <a:picLocks noChangeAspect="1"/>
          </p:cNvPicPr>
          <p:nvPr/>
        </p:nvPicPr>
        <p:blipFill>
          <a:blip r:embed="rId2"/>
          <a:stretch>
            <a:fillRect/>
          </a:stretch>
        </p:blipFill>
        <p:spPr>
          <a:xfrm>
            <a:off x="1041361" y="2930359"/>
            <a:ext cx="4331670" cy="2887780"/>
          </a:xfrm>
          <a:prstGeom prst="rect">
            <a:avLst/>
          </a:prstGeom>
        </p:spPr>
      </p:pic>
    </p:spTree>
    <p:extLst>
      <p:ext uri="{BB962C8B-B14F-4D97-AF65-F5344CB8AC3E}">
        <p14:creationId xmlns:p14="http://schemas.microsoft.com/office/powerpoint/2010/main" val="285486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strips(downLeft)">
                                      <p:cBhvr>
                                        <p:cTn id="11" dur="1000"/>
                                        <p:tgtEl>
                                          <p:spTgt spid="8"/>
                                        </p:tgtEl>
                                      </p:cBhvr>
                                    </p:animEffect>
                                  </p:childTnLst>
                                </p:cTn>
                              </p:par>
                            </p:childTnLst>
                          </p:cTn>
                        </p:par>
                        <p:par>
                          <p:cTn id="12" fill="hold">
                            <p:stCondLst>
                              <p:cond delay="2000"/>
                            </p:stCondLst>
                            <p:childTnLst>
                              <p:par>
                                <p:cTn id="13" presetID="18" presetClass="entr" presetSubtype="12"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5181D04C-E457-45C4-B7BD-2699388C5816}"/>
              </a:ext>
            </a:extLst>
          </p:cNvPr>
          <p:cNvSpPr txBox="1"/>
          <p:nvPr/>
        </p:nvSpPr>
        <p:spPr>
          <a:xfrm>
            <a:off x="68553" y="44443"/>
            <a:ext cx="2292907" cy="707886"/>
          </a:xfrm>
          <a:prstGeom prst="rect">
            <a:avLst/>
          </a:prstGeom>
          <a:noFill/>
        </p:spPr>
        <p:txBody>
          <a:bodyPr wrap="square" rtlCol="0">
            <a:spAutoFit/>
          </a:bodyPr>
          <a:lstStyle/>
          <a:p>
            <a:r>
              <a:rPr lang="fr-FR" sz="2000" dirty="0"/>
              <a:t>Les chiffres de la sinistralité 2021</a:t>
            </a:r>
          </a:p>
        </p:txBody>
      </p:sp>
      <p:sp>
        <p:nvSpPr>
          <p:cNvPr id="14" name="ZoneTexte 13">
            <a:extLst>
              <a:ext uri="{FF2B5EF4-FFF2-40B4-BE49-F238E27FC236}">
                <a16:creationId xmlns:a16="http://schemas.microsoft.com/office/drawing/2014/main" id="{CA6E1AB0-B421-485D-B937-1AA45D2D57CC}"/>
              </a:ext>
            </a:extLst>
          </p:cNvPr>
          <p:cNvSpPr txBox="1"/>
          <p:nvPr/>
        </p:nvSpPr>
        <p:spPr>
          <a:xfrm>
            <a:off x="3251331" y="398386"/>
            <a:ext cx="6349869" cy="1200329"/>
          </a:xfrm>
          <a:prstGeom prst="rect">
            <a:avLst/>
          </a:prstGeom>
          <a:noFill/>
        </p:spPr>
        <p:txBody>
          <a:bodyPr wrap="square" rtlCol="0">
            <a:spAutoFit/>
          </a:bodyPr>
          <a:lstStyle/>
          <a:p>
            <a:r>
              <a:rPr lang="fr-FR" sz="3600" b="1" dirty="0"/>
              <a:t>Circonstances de l’accident du travail</a:t>
            </a:r>
          </a:p>
        </p:txBody>
      </p:sp>
      <p:pic>
        <p:nvPicPr>
          <p:cNvPr id="4" name="Image 3">
            <a:extLst>
              <a:ext uri="{FF2B5EF4-FFF2-40B4-BE49-F238E27FC236}">
                <a16:creationId xmlns:a16="http://schemas.microsoft.com/office/drawing/2014/main" id="{71017FC2-18E6-EC8B-3176-9132AD35FB18}"/>
              </a:ext>
            </a:extLst>
          </p:cNvPr>
          <p:cNvPicPr>
            <a:picLocks noChangeAspect="1"/>
          </p:cNvPicPr>
          <p:nvPr/>
        </p:nvPicPr>
        <p:blipFill>
          <a:blip r:embed="rId2"/>
          <a:stretch>
            <a:fillRect/>
          </a:stretch>
        </p:blipFill>
        <p:spPr>
          <a:xfrm>
            <a:off x="3380997" y="2377928"/>
            <a:ext cx="8499915" cy="3727309"/>
          </a:xfrm>
          <a:prstGeom prst="rect">
            <a:avLst/>
          </a:prstGeom>
        </p:spPr>
      </p:pic>
    </p:spTree>
    <p:extLst>
      <p:ext uri="{BB962C8B-B14F-4D97-AF65-F5344CB8AC3E}">
        <p14:creationId xmlns:p14="http://schemas.microsoft.com/office/powerpoint/2010/main" val="113532271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F3D11C8-385F-4D78-B51B-BD718A087166}"/>
              </a:ext>
            </a:extLst>
          </p:cNvPr>
          <p:cNvSpPr txBox="1">
            <a:spLocks noChangeArrowheads="1"/>
          </p:cNvSpPr>
          <p:nvPr/>
        </p:nvSpPr>
        <p:spPr bwMode="auto">
          <a:xfrm>
            <a:off x="1019590" y="1524983"/>
            <a:ext cx="6491893" cy="771955"/>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lvl="1"/>
            <a:r>
              <a:rPr lang="fr-FR" b="1" kern="0" dirty="0">
                <a:solidFill>
                  <a:schemeClr val="bg1">
                    <a:lumMod val="95000"/>
                  </a:schemeClr>
                </a:solidFill>
                <a:latin typeface="Arial" panose="020B0604020202020204" pitchFamily="34" charset="0"/>
                <a:cs typeface="Arial" panose="020B0604020202020204" pitchFamily="34" charset="0"/>
              </a:rPr>
              <a:t>3. La victime répond, </a:t>
            </a:r>
            <a:r>
              <a:rPr lang="fr-FR" sz="3600" b="1" kern="0" dirty="0">
                <a:solidFill>
                  <a:schemeClr val="bg1">
                    <a:lumMod val="95000"/>
                  </a:schemeClr>
                </a:solidFill>
                <a:latin typeface="Arial" panose="020B0604020202020204" pitchFamily="34" charset="0"/>
                <a:cs typeface="Arial" panose="020B0604020202020204" pitchFamily="34" charset="0"/>
              </a:rPr>
              <a:t>réagit</a:t>
            </a:r>
            <a:endParaRPr lang="fr-FR" b="1" kern="0" dirty="0">
              <a:solidFill>
                <a:schemeClr val="bg1">
                  <a:lumMod val="95000"/>
                </a:schemeClr>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4780C95A-E8D7-4ED6-B7C1-057351561742}"/>
              </a:ext>
            </a:extLst>
          </p:cNvPr>
          <p:cNvSpPr txBox="1">
            <a:spLocks noChangeArrowheads="1"/>
          </p:cNvSpPr>
          <p:nvPr/>
        </p:nvSpPr>
        <p:spPr bwMode="auto">
          <a:xfrm>
            <a:off x="1019590" y="271504"/>
            <a:ext cx="6208525" cy="771955"/>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kern="0" dirty="0">
                <a:latin typeface="Arial" panose="020B0604020202020204" pitchFamily="34" charset="0"/>
                <a:cs typeface="Arial" panose="020B0604020202020204" pitchFamily="34" charset="0"/>
              </a:rPr>
              <a:t>Fonctions vitales dans l’ordre</a:t>
            </a:r>
          </a:p>
        </p:txBody>
      </p:sp>
      <p:sp>
        <p:nvSpPr>
          <p:cNvPr id="9" name="ZoneTexte 8">
            <a:extLst>
              <a:ext uri="{FF2B5EF4-FFF2-40B4-BE49-F238E27FC236}">
                <a16:creationId xmlns:a16="http://schemas.microsoft.com/office/drawing/2014/main" id="{04F7E19D-4206-514B-2FC5-46CEBA772826}"/>
              </a:ext>
            </a:extLst>
          </p:cNvPr>
          <p:cNvSpPr txBox="1"/>
          <p:nvPr/>
        </p:nvSpPr>
        <p:spPr>
          <a:xfrm>
            <a:off x="7832435" y="1524983"/>
            <a:ext cx="4207165" cy="2308324"/>
          </a:xfrm>
          <a:prstGeom prst="rect">
            <a:avLst/>
          </a:prstGeom>
          <a:noFill/>
        </p:spPr>
        <p:txBody>
          <a:bodyPr wrap="square" rtlCol="0">
            <a:spAutoFit/>
          </a:bodyPr>
          <a:lstStyle/>
          <a:p>
            <a:r>
              <a:rPr lang="fr-FR" sz="2400" b="1" dirty="0"/>
              <a:t>Poser une ou des questions:</a:t>
            </a:r>
          </a:p>
          <a:p>
            <a:pPr marL="342900" indent="-342900">
              <a:buFontTx/>
              <a:buChar char="-"/>
            </a:pPr>
            <a:r>
              <a:rPr lang="fr-FR" sz="2400" b="1" dirty="0"/>
              <a:t>Que s’est-il passé ?</a:t>
            </a:r>
          </a:p>
          <a:p>
            <a:pPr marL="342900" indent="-342900">
              <a:buFontTx/>
              <a:buChar char="-"/>
            </a:pPr>
            <a:r>
              <a:rPr lang="fr-FR" sz="2400" b="1" dirty="0"/>
              <a:t>Comment ça va ?</a:t>
            </a:r>
          </a:p>
          <a:p>
            <a:pPr marL="342900" indent="-342900">
              <a:buFontTx/>
              <a:buChar char="-"/>
            </a:pPr>
            <a:r>
              <a:rPr lang="fr-FR" sz="2400" b="1" dirty="0"/>
              <a:t>Vous m’entendez ?</a:t>
            </a:r>
          </a:p>
          <a:p>
            <a:pPr marL="342900" indent="-342900">
              <a:buFontTx/>
              <a:buChar char="-"/>
            </a:pPr>
            <a:r>
              <a:rPr lang="fr-FR" sz="2400" b="1" dirty="0"/>
              <a:t>Où avez-vous mal ?</a:t>
            </a:r>
          </a:p>
        </p:txBody>
      </p:sp>
      <p:sp>
        <p:nvSpPr>
          <p:cNvPr id="10" name="ZoneTexte 9">
            <a:extLst>
              <a:ext uri="{FF2B5EF4-FFF2-40B4-BE49-F238E27FC236}">
                <a16:creationId xmlns:a16="http://schemas.microsoft.com/office/drawing/2014/main" id="{427DED38-0DD4-0B38-2871-C05BCD6E7D49}"/>
              </a:ext>
            </a:extLst>
          </p:cNvPr>
          <p:cNvSpPr txBox="1"/>
          <p:nvPr/>
        </p:nvSpPr>
        <p:spPr>
          <a:xfrm>
            <a:off x="7832435" y="4046347"/>
            <a:ext cx="4073237" cy="2677656"/>
          </a:xfrm>
          <a:prstGeom prst="rect">
            <a:avLst/>
          </a:prstGeom>
          <a:noFill/>
        </p:spPr>
        <p:txBody>
          <a:bodyPr wrap="square" rtlCol="0">
            <a:spAutoFit/>
          </a:bodyPr>
          <a:lstStyle/>
          <a:p>
            <a:r>
              <a:rPr lang="fr-FR" sz="2400" b="1" dirty="0"/>
              <a:t>En cas de non-réponse, secouer doucement une épaule de la victime ou lui prendre la main en lui demandant d’exécuter un ordre simple (ouvrer les yeux)</a:t>
            </a:r>
          </a:p>
        </p:txBody>
      </p:sp>
      <p:pic>
        <p:nvPicPr>
          <p:cNvPr id="4" name="Image 3" descr="Une image contenant sol, personne&#10;&#10;Description générée automatiquement">
            <a:extLst>
              <a:ext uri="{FF2B5EF4-FFF2-40B4-BE49-F238E27FC236}">
                <a16:creationId xmlns:a16="http://schemas.microsoft.com/office/drawing/2014/main" id="{376E43B8-4CBA-762E-4F08-5AB2F845309A}"/>
              </a:ext>
            </a:extLst>
          </p:cNvPr>
          <p:cNvPicPr>
            <a:picLocks noChangeAspect="1"/>
          </p:cNvPicPr>
          <p:nvPr/>
        </p:nvPicPr>
        <p:blipFill>
          <a:blip r:embed="rId2"/>
          <a:stretch>
            <a:fillRect/>
          </a:stretch>
        </p:blipFill>
        <p:spPr>
          <a:xfrm>
            <a:off x="2013528" y="2505074"/>
            <a:ext cx="5315960" cy="3981839"/>
          </a:xfrm>
          <a:prstGeom prst="rect">
            <a:avLst/>
          </a:prstGeom>
        </p:spPr>
      </p:pic>
    </p:spTree>
    <p:extLst>
      <p:ext uri="{BB962C8B-B14F-4D97-AF65-F5344CB8AC3E}">
        <p14:creationId xmlns:p14="http://schemas.microsoft.com/office/powerpoint/2010/main" val="242666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8" presetClass="entr" presetSubtype="12"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1000"/>
                                        <p:tgtEl>
                                          <p:spTgt spid="9"/>
                                        </p:tgtEl>
                                      </p:cBhvr>
                                    </p:animEffect>
                                  </p:childTnLst>
                                </p:cTn>
                              </p:par>
                            </p:childTnLst>
                          </p:cTn>
                        </p:par>
                        <p:par>
                          <p:cTn id="12" fill="hold">
                            <p:stCondLst>
                              <p:cond delay="2000"/>
                            </p:stCondLst>
                            <p:childTnLst>
                              <p:par>
                                <p:cTn id="13" presetID="18" presetClass="entr" presetSubtype="12"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FB04AB-3C9E-4DA7-8E17-E08962D8E60F}"/>
              </a:ext>
            </a:extLst>
          </p:cNvPr>
          <p:cNvSpPr txBox="1">
            <a:spLocks noChangeArrowheads="1"/>
          </p:cNvSpPr>
          <p:nvPr/>
        </p:nvSpPr>
        <p:spPr bwMode="auto">
          <a:xfrm>
            <a:off x="1019590" y="1199861"/>
            <a:ext cx="6491893" cy="642508"/>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lvl="1"/>
            <a:r>
              <a:rPr lang="fr-FR" b="1" kern="0" dirty="0">
                <a:solidFill>
                  <a:schemeClr val="bg1">
                    <a:lumMod val="95000"/>
                  </a:schemeClr>
                </a:solidFill>
                <a:latin typeface="Arial" panose="020B0604020202020204" pitchFamily="34" charset="0"/>
                <a:cs typeface="Arial" panose="020B0604020202020204" pitchFamily="34" charset="0"/>
              </a:rPr>
              <a:t>4. La victime est sur le ventre</a:t>
            </a:r>
          </a:p>
        </p:txBody>
      </p:sp>
      <p:pic>
        <p:nvPicPr>
          <p:cNvPr id="5" name="Picture 2">
            <a:extLst>
              <a:ext uri="{FF2B5EF4-FFF2-40B4-BE49-F238E27FC236}">
                <a16:creationId xmlns:a16="http://schemas.microsoft.com/office/drawing/2014/main" id="{2D5F35C6-41B5-4908-9392-862AB46A77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7319" y="3593735"/>
            <a:ext cx="4167588" cy="126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a:extLst>
              <a:ext uri="{FF2B5EF4-FFF2-40B4-BE49-F238E27FC236}">
                <a16:creationId xmlns:a16="http://schemas.microsoft.com/office/drawing/2014/main" id="{4DAA1E2E-E3C7-42D1-A3F6-4E13A60E7DFF}"/>
              </a:ext>
            </a:extLst>
          </p:cNvPr>
          <p:cNvSpPr txBox="1">
            <a:spLocks noChangeArrowheads="1"/>
          </p:cNvSpPr>
          <p:nvPr/>
        </p:nvSpPr>
        <p:spPr bwMode="auto">
          <a:xfrm>
            <a:off x="1019590" y="271504"/>
            <a:ext cx="6208525" cy="771955"/>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kern="0" dirty="0">
                <a:latin typeface="Arial" panose="020B0604020202020204" pitchFamily="34" charset="0"/>
                <a:cs typeface="Arial" panose="020B0604020202020204" pitchFamily="34" charset="0"/>
              </a:rPr>
              <a:t>Fonctions vitales dans l’ordre</a:t>
            </a:r>
          </a:p>
        </p:txBody>
      </p:sp>
      <p:pic>
        <p:nvPicPr>
          <p:cNvPr id="7" name="Image 6" descr="Une image contenant texte, sport&#10;&#10;Description générée automatiquement">
            <a:extLst>
              <a:ext uri="{FF2B5EF4-FFF2-40B4-BE49-F238E27FC236}">
                <a16:creationId xmlns:a16="http://schemas.microsoft.com/office/drawing/2014/main" id="{1F7D997C-E33C-CA98-48EB-0B1C437E4F42}"/>
              </a:ext>
            </a:extLst>
          </p:cNvPr>
          <p:cNvPicPr>
            <a:picLocks noChangeAspect="1"/>
          </p:cNvPicPr>
          <p:nvPr/>
        </p:nvPicPr>
        <p:blipFill>
          <a:blip r:embed="rId3"/>
          <a:stretch>
            <a:fillRect/>
          </a:stretch>
        </p:blipFill>
        <p:spPr>
          <a:xfrm>
            <a:off x="1514764" y="2260053"/>
            <a:ext cx="4294909" cy="2667364"/>
          </a:xfrm>
          <a:prstGeom prst="rect">
            <a:avLst/>
          </a:prstGeom>
        </p:spPr>
      </p:pic>
    </p:spTree>
    <p:extLst>
      <p:ext uri="{BB962C8B-B14F-4D97-AF65-F5344CB8AC3E}">
        <p14:creationId xmlns:p14="http://schemas.microsoft.com/office/powerpoint/2010/main" val="213119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5D641E-D2B1-401B-BF46-86B89C4A88A6}"/>
              </a:ext>
            </a:extLst>
          </p:cNvPr>
          <p:cNvSpPr txBox="1">
            <a:spLocks noChangeArrowheads="1"/>
          </p:cNvSpPr>
          <p:nvPr/>
        </p:nvSpPr>
        <p:spPr bwMode="auto">
          <a:xfrm>
            <a:off x="1019590" y="1152535"/>
            <a:ext cx="6208525" cy="698507"/>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lvl="1"/>
            <a:r>
              <a:rPr lang="fr-FR" b="1" kern="0" dirty="0">
                <a:solidFill>
                  <a:schemeClr val="bg1">
                    <a:lumMod val="95000"/>
                  </a:schemeClr>
                </a:solidFill>
                <a:latin typeface="Arial" panose="020B0604020202020204" pitchFamily="34" charset="0"/>
                <a:cs typeface="Arial" panose="020B0604020202020204" pitchFamily="34" charset="0"/>
              </a:rPr>
              <a:t>5. La victime respire</a:t>
            </a:r>
          </a:p>
        </p:txBody>
      </p:sp>
      <p:pic>
        <p:nvPicPr>
          <p:cNvPr id="6" name="Picture 3">
            <a:extLst>
              <a:ext uri="{FF2B5EF4-FFF2-40B4-BE49-F238E27FC236}">
                <a16:creationId xmlns:a16="http://schemas.microsoft.com/office/drawing/2014/main" id="{C101C620-9487-417F-9C75-34C6EB8165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6342" y="2233993"/>
            <a:ext cx="3140792" cy="13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87BB0382-8DE5-4B14-8595-B4447CD36D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878" y="4869958"/>
            <a:ext cx="3806845" cy="158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a:extLst>
              <a:ext uri="{FF2B5EF4-FFF2-40B4-BE49-F238E27FC236}">
                <a16:creationId xmlns:a16="http://schemas.microsoft.com/office/drawing/2014/main" id="{B3556B19-1930-45ED-9496-A445CC26F7A6}"/>
              </a:ext>
            </a:extLst>
          </p:cNvPr>
          <p:cNvSpPr txBox="1">
            <a:spLocks noChangeArrowheads="1"/>
          </p:cNvSpPr>
          <p:nvPr/>
        </p:nvSpPr>
        <p:spPr bwMode="auto">
          <a:xfrm>
            <a:off x="1019590" y="271504"/>
            <a:ext cx="6208525" cy="771955"/>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kern="0" dirty="0">
                <a:latin typeface="Arial" panose="020B0604020202020204" pitchFamily="34" charset="0"/>
                <a:cs typeface="Arial" panose="020B0604020202020204" pitchFamily="34" charset="0"/>
              </a:rPr>
              <a:t>Fonctions vitales dans l’ordre</a:t>
            </a:r>
          </a:p>
        </p:txBody>
      </p:sp>
      <p:pic>
        <p:nvPicPr>
          <p:cNvPr id="9" name="Image 8" descr="Une image contenant personne&#10;&#10;Description générée automatiquement">
            <a:extLst>
              <a:ext uri="{FF2B5EF4-FFF2-40B4-BE49-F238E27FC236}">
                <a16:creationId xmlns:a16="http://schemas.microsoft.com/office/drawing/2014/main" id="{3421EABB-97B7-1AA4-93AF-55ADB5C7916F}"/>
              </a:ext>
            </a:extLst>
          </p:cNvPr>
          <p:cNvPicPr>
            <a:picLocks noChangeAspect="1"/>
          </p:cNvPicPr>
          <p:nvPr/>
        </p:nvPicPr>
        <p:blipFill>
          <a:blip r:embed="rId4"/>
          <a:stretch>
            <a:fillRect/>
          </a:stretch>
        </p:blipFill>
        <p:spPr>
          <a:xfrm>
            <a:off x="1456026" y="1900160"/>
            <a:ext cx="2027534" cy="3046841"/>
          </a:xfrm>
          <a:prstGeom prst="rect">
            <a:avLst/>
          </a:prstGeom>
        </p:spPr>
      </p:pic>
      <p:pic>
        <p:nvPicPr>
          <p:cNvPr id="11" name="Image 10" descr="Une image contenant texte, carte, dessin&#10;&#10;Description générée automatiquement">
            <a:extLst>
              <a:ext uri="{FF2B5EF4-FFF2-40B4-BE49-F238E27FC236}">
                <a16:creationId xmlns:a16="http://schemas.microsoft.com/office/drawing/2014/main" id="{6F278A0D-5612-5B60-64B4-49BDCC6AC9FB}"/>
              </a:ext>
            </a:extLst>
          </p:cNvPr>
          <p:cNvPicPr>
            <a:picLocks noChangeAspect="1"/>
          </p:cNvPicPr>
          <p:nvPr/>
        </p:nvPicPr>
        <p:blipFill>
          <a:blip r:embed="rId5"/>
          <a:stretch>
            <a:fillRect/>
          </a:stretch>
        </p:blipFill>
        <p:spPr>
          <a:xfrm>
            <a:off x="8979621" y="3205018"/>
            <a:ext cx="2800225" cy="3158548"/>
          </a:xfrm>
          <a:prstGeom prst="rect">
            <a:avLst/>
          </a:prstGeom>
        </p:spPr>
      </p:pic>
    </p:spTree>
    <p:extLst>
      <p:ext uri="{BB962C8B-B14F-4D97-AF65-F5344CB8AC3E}">
        <p14:creationId xmlns:p14="http://schemas.microsoft.com/office/powerpoint/2010/main" val="96586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50226A-54F4-47A5-AE3A-AF169ED3B128}"/>
              </a:ext>
            </a:extLst>
          </p:cNvPr>
          <p:cNvSpPr txBox="1"/>
          <p:nvPr/>
        </p:nvSpPr>
        <p:spPr bwMode="auto">
          <a:xfrm>
            <a:off x="1874235" y="881878"/>
            <a:ext cx="6696744" cy="648512"/>
          </a:xfrm>
          <a:prstGeom prst="rect">
            <a:avLst/>
          </a:prstGeom>
          <a:solidFill>
            <a:schemeClr val="accent5">
              <a:lumMod val="60000"/>
              <a:lumOff val="40000"/>
            </a:schemeClr>
          </a:solidFill>
          <a:ln w="9525">
            <a:noFill/>
            <a:round/>
            <a:headEnd/>
            <a:tailEnd/>
          </a:ln>
          <a:effectLst/>
        </p:spPr>
        <p:txBody>
          <a:bodyPr wrap="square" lIns="90000" tIns="46800" rIns="90000" bIns="46800" rtlCol="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3600" b="1" dirty="0">
                <a:solidFill>
                  <a:srgbClr val="000000"/>
                </a:solidFill>
                <a:latin typeface="Tahoma" pitchFamily="32" charset="0"/>
                <a:cs typeface="Tahoma" pitchFamily="32" charset="0"/>
              </a:rPr>
              <a:t>Evaluation certificative</a:t>
            </a:r>
          </a:p>
        </p:txBody>
      </p:sp>
      <p:sp>
        <p:nvSpPr>
          <p:cNvPr id="3" name="ZoneTexte 2">
            <a:extLst>
              <a:ext uri="{FF2B5EF4-FFF2-40B4-BE49-F238E27FC236}">
                <a16:creationId xmlns:a16="http://schemas.microsoft.com/office/drawing/2014/main" id="{69C66711-1FC1-412C-83EF-0F5BAEF57475}"/>
              </a:ext>
            </a:extLst>
          </p:cNvPr>
          <p:cNvSpPr txBox="1"/>
          <p:nvPr/>
        </p:nvSpPr>
        <p:spPr>
          <a:xfrm>
            <a:off x="1874235" y="2005804"/>
            <a:ext cx="8309499" cy="3970318"/>
          </a:xfrm>
          <a:prstGeom prst="rect">
            <a:avLst/>
          </a:prstGeom>
          <a:noFill/>
        </p:spPr>
        <p:txBody>
          <a:bodyPr wrap="square" rtlCol="0">
            <a:spAutoFit/>
          </a:bodyPr>
          <a:lstStyle/>
          <a:p>
            <a:r>
              <a:rPr lang="fr-FR" sz="2800" dirty="0"/>
              <a:t>Une entreprise extérieure vient faire des travaux de modification dans les sanitaires.</a:t>
            </a:r>
          </a:p>
          <a:p>
            <a:endParaRPr lang="fr-FR" sz="2800" dirty="0"/>
          </a:p>
          <a:p>
            <a:r>
              <a:rPr lang="fr-FR" sz="2800" dirty="0"/>
              <a:t>Un apprenti arrive en courant et affolé: Il vient de trouver son patron au sol derrière le véhicule.</a:t>
            </a:r>
          </a:p>
          <a:p>
            <a:endParaRPr lang="fr-FR" sz="2800" dirty="0"/>
          </a:p>
          <a:p>
            <a:r>
              <a:rPr lang="fr-FR" sz="2800" dirty="0"/>
              <a:t>Projection de l’image ci-contre en fond de plan </a:t>
            </a:r>
            <a:r>
              <a:rPr lang="fr-FR" sz="2400" i="1" dirty="0"/>
              <a:t>(diapo suivante)</a:t>
            </a:r>
            <a:endParaRPr lang="fr-FR" sz="2800" i="1" dirty="0"/>
          </a:p>
        </p:txBody>
      </p:sp>
      <p:pic>
        <p:nvPicPr>
          <p:cNvPr id="4" name="Image 3" descr="Une image contenant texte, véhicule&#10;&#10;Description générée automatiquement">
            <a:extLst>
              <a:ext uri="{FF2B5EF4-FFF2-40B4-BE49-F238E27FC236}">
                <a16:creationId xmlns:a16="http://schemas.microsoft.com/office/drawing/2014/main" id="{3EBD8FED-347E-4DB8-A55D-DA6485677243}"/>
              </a:ext>
            </a:extLst>
          </p:cNvPr>
          <p:cNvPicPr>
            <a:picLocks noChangeAspect="1"/>
          </p:cNvPicPr>
          <p:nvPr/>
        </p:nvPicPr>
        <p:blipFill>
          <a:blip r:embed="rId2"/>
          <a:stretch>
            <a:fillRect/>
          </a:stretch>
        </p:blipFill>
        <p:spPr>
          <a:xfrm>
            <a:off x="10053221" y="5228948"/>
            <a:ext cx="1304912" cy="1304912"/>
          </a:xfrm>
          <a:prstGeom prst="rect">
            <a:avLst/>
          </a:prstGeom>
        </p:spPr>
      </p:pic>
    </p:spTree>
    <p:extLst>
      <p:ext uri="{BB962C8B-B14F-4D97-AF65-F5344CB8AC3E}">
        <p14:creationId xmlns:p14="http://schemas.microsoft.com/office/powerpoint/2010/main" val="4552821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véhicule&#10;&#10;Description générée automatiquement">
            <a:extLst>
              <a:ext uri="{FF2B5EF4-FFF2-40B4-BE49-F238E27FC236}">
                <a16:creationId xmlns:a16="http://schemas.microsoft.com/office/drawing/2014/main" id="{9C903F58-77F3-4D86-B3FD-9257F13CE69B}"/>
              </a:ext>
            </a:extLst>
          </p:cNvPr>
          <p:cNvPicPr>
            <a:picLocks noChangeAspect="1"/>
          </p:cNvPicPr>
          <p:nvPr/>
        </p:nvPicPr>
        <p:blipFill>
          <a:blip r:embed="rId2"/>
          <a:stretch>
            <a:fillRect/>
          </a:stretch>
        </p:blipFill>
        <p:spPr>
          <a:xfrm>
            <a:off x="2656115" y="-10885"/>
            <a:ext cx="6988628" cy="6988628"/>
          </a:xfrm>
          <a:prstGeom prst="rect">
            <a:avLst/>
          </a:prstGeom>
        </p:spPr>
      </p:pic>
    </p:spTree>
    <p:extLst>
      <p:ext uri="{BB962C8B-B14F-4D97-AF65-F5344CB8AC3E}">
        <p14:creationId xmlns:p14="http://schemas.microsoft.com/office/powerpoint/2010/main" val="30528814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775C68-FD04-4DDB-832B-91242767C8FF}"/>
              </a:ext>
            </a:extLst>
          </p:cNvPr>
          <p:cNvGrpSpPr>
            <a:grpSpLocks/>
          </p:cNvGrpSpPr>
          <p:nvPr/>
        </p:nvGrpSpPr>
        <p:grpSpPr bwMode="auto">
          <a:xfrm>
            <a:off x="1886136" y="491157"/>
            <a:ext cx="8419728" cy="5875685"/>
            <a:chOff x="33" y="-17"/>
            <a:chExt cx="5656" cy="4336"/>
          </a:xfrm>
        </p:grpSpPr>
        <p:sp>
          <p:nvSpPr>
            <p:cNvPr id="3" name="Line 2">
              <a:extLst>
                <a:ext uri="{FF2B5EF4-FFF2-40B4-BE49-F238E27FC236}">
                  <a16:creationId xmlns:a16="http://schemas.microsoft.com/office/drawing/2014/main" id="{D5978E0E-C406-4588-86D2-36E88669CD3D}"/>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C5057C8C-1C2E-46ED-AF88-5044ACF00D55}"/>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1E19C69B-95ED-4BD4-A86B-E70D664F17D9}"/>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2F859E4A-F70F-44A2-A403-0100CF3FABC1}"/>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14BCB1C1-75F5-4B3E-BA5F-CE9DA8AB6462}"/>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02CFF7B8-0CB5-4F3A-9AE5-A5A97A854D35}"/>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B297AF27-05E7-4379-B9B1-3F53F124C9E1}"/>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E95B75BE-0D90-410B-A43F-5DCADF9690EF}"/>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E32AA3A9-0AFE-47C8-B081-0D8F47671731}"/>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6431CF95-897C-4C91-B86B-74CDAE11DA56}"/>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35A4C29E-8306-4B61-96D2-25B7B2E24E10}"/>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87319F81-F698-4109-B69E-7678D0D7D103}"/>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27AB2CC1-E963-4F56-A7C5-4A12AFDF501E}"/>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EAAE596A-0FE0-4391-97D9-035BB17D17B0}"/>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0E27D990-CD4F-43B8-9B77-BA9604140435}"/>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20B2E3EB-393E-47AB-ACE0-A399A14BB9A3}"/>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508655E9-226B-408F-86F7-81FF82983982}"/>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95A01D8C-F2E2-4997-8796-03C5363D63C6}"/>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1EE0CD8F-FD9C-4D41-8D14-4D90E8EA133B}"/>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C2EA7A20-1558-494D-843F-0316D02978E6}"/>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2530C34A-885B-4AE5-AD9C-B100B009F0D5}"/>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18D1E682-1593-49FC-8E35-5B7DA8EBF4F2}"/>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34AFF889-8846-431B-ACC8-0F4D12A2A139}"/>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C6119FCA-F0B5-4E89-AC65-6A5F65FC8D21}"/>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9643C5B6-DA13-4959-ABD8-9E37EA28277E}"/>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EAFD0F9E-6E09-43D7-A18F-A05F63E24EBA}"/>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12A6B292-2582-4613-8E68-90A7F0BAAA36}"/>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FC811327-5CAC-4A7A-9ADD-9A4FD51923B2}"/>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8C7AFD1F-DAD1-4772-A3F6-235A7C886BB1}"/>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244CF7D1-9554-459A-865E-2D1BA9C2A2E1}"/>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7EB53B72-FA5D-47E0-83A6-F9A79EC939EF}"/>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D73182F2-639D-49E5-80C7-A6474508A19B}"/>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E44BA254-F65C-4369-B363-5030E0CCEFA6}"/>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54C45869-3302-468C-B7D3-8EB6C52D9BCF}"/>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C3A08165-AAC6-4AC9-AB93-C7E9568E17FF}"/>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8F427987-D84E-432D-8A2B-7552F7674424}"/>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B303BF15-4453-482A-99AC-F01A2654943D}"/>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6417BF20-E7F0-4E59-A8F9-F3B601DB7C1D}"/>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589C0E82-291E-4961-B74A-20F2508FECDA}"/>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1BC6F85E-6FD7-4F0F-BE6E-6DCD8A35B1CE}"/>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BF203E00-782D-4571-ADCB-60DC972B8841}"/>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DCA0610B-8F98-4D92-A4E1-DB7675C500A4}"/>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FE673FCB-AA05-46C1-91CF-A9F9B254F21E}"/>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6977BDC1-9B86-4378-8896-A77D258F122F}"/>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F572F43F-C282-4B3C-A5F7-161494432D83}"/>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3A0CB85D-A5DF-4D8B-BB64-B7999D2C910C}"/>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8C409A46-E3C2-4DD8-B9F0-2CBDF87C4345}"/>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AB65E5D2-DA0F-4583-B7C9-F5FB041C06A4}"/>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50014F2B-EE2E-45BD-AC28-37ECC49BB46A}"/>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2275347C-71D1-4040-A32F-BA15DB9A439A}"/>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28281759-734E-42C1-943C-3758A34A542D}"/>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08A7DE93-528E-43DF-8D73-7DB518B97E25}"/>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B3855EE1-F752-4F4D-9C35-F207D8D651C6}"/>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E701F96A-5BD2-4D4C-BD6C-42569A640E19}"/>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987E7785-0900-436B-872F-61B31B13F282}"/>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77CA4932-2058-4B51-B8E6-D760A29BEF9A}"/>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54F87C1E-C024-4E30-9CFD-21DA4AF55035}"/>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CD1DFF73-DA12-4A14-B8C0-EDF870B9FF0B}"/>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E482A9E0-C253-4562-89A7-3ACA164BB5E1}"/>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A1008371-7851-48F2-A14A-65F6AB5BAEAC}"/>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D497D632-7DC1-4BD9-81E4-BB76391E474D}"/>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DBF4B33A-D32F-4701-8372-83C9333B3142}"/>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96C054CB-B64F-48D9-BE66-37F740CB5B37}"/>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5C5C4947-7332-44E4-B666-5D53D40C5B3F}"/>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8B57C87A-DE33-45BB-83DE-541317CA7EF6}"/>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8454E411-6FD8-43CA-8762-1E5BC202716F}"/>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04A85E55-8D3E-41F8-BA8E-83AFF51AFF03}"/>
              </a:ext>
            </a:extLst>
          </p:cNvPr>
          <p:cNvPicPr>
            <a:picLocks noChangeAspect="1" noChangeArrowheads="1"/>
          </p:cNvPicPr>
          <p:nvPr/>
        </p:nvPicPr>
        <p:blipFill>
          <a:blip r:embed="rId2" cstate="print"/>
          <a:srcRect t="13522"/>
          <a:stretch>
            <a:fillRect/>
          </a:stretch>
        </p:blipFill>
        <p:spPr bwMode="auto">
          <a:xfrm>
            <a:off x="3398304" y="3892697"/>
            <a:ext cx="652023" cy="608852"/>
          </a:xfrm>
          <a:prstGeom prst="rect">
            <a:avLst/>
          </a:prstGeom>
          <a:noFill/>
          <a:ln w="9525">
            <a:noFill/>
            <a:round/>
            <a:headEnd/>
            <a:tailEnd/>
          </a:ln>
          <a:effectLst/>
        </p:spPr>
      </p:pic>
      <p:pic>
        <p:nvPicPr>
          <p:cNvPr id="70" name="Picture 69">
            <a:extLst>
              <a:ext uri="{FF2B5EF4-FFF2-40B4-BE49-F238E27FC236}">
                <a16:creationId xmlns:a16="http://schemas.microsoft.com/office/drawing/2014/main" id="{1F3A079D-7B1A-4B6B-B117-31E93CC35546}"/>
              </a:ext>
            </a:extLst>
          </p:cNvPr>
          <p:cNvPicPr>
            <a:picLocks noChangeAspect="1" noChangeArrowheads="1"/>
          </p:cNvPicPr>
          <p:nvPr/>
        </p:nvPicPr>
        <p:blipFill>
          <a:blip r:embed="rId3" cstate="print"/>
          <a:srcRect l="4510" t="9021" r="5315" b="14336"/>
          <a:stretch>
            <a:fillRect/>
          </a:stretch>
        </p:blipFill>
        <p:spPr bwMode="auto">
          <a:xfrm>
            <a:off x="2030152" y="5260849"/>
            <a:ext cx="683284" cy="58205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17F2D522-3147-43C0-882C-3E28D9AE81EF}"/>
              </a:ext>
            </a:extLst>
          </p:cNvPr>
          <p:cNvPicPr>
            <a:picLocks noChangeAspect="1" noChangeArrowheads="1"/>
          </p:cNvPicPr>
          <p:nvPr/>
        </p:nvPicPr>
        <p:blipFill>
          <a:blip r:embed="rId4" cstate="print"/>
          <a:srcRect t="18033" b="9787"/>
          <a:stretch>
            <a:fillRect/>
          </a:stretch>
        </p:blipFill>
        <p:spPr bwMode="auto">
          <a:xfrm>
            <a:off x="3398304" y="2452537"/>
            <a:ext cx="686261" cy="585034"/>
          </a:xfrm>
          <a:prstGeom prst="rect">
            <a:avLst/>
          </a:prstGeom>
          <a:noFill/>
          <a:ln w="9525">
            <a:noFill/>
            <a:round/>
            <a:headEnd/>
            <a:tailEnd/>
          </a:ln>
          <a:effectLst/>
        </p:spPr>
      </p:pic>
      <p:pic>
        <p:nvPicPr>
          <p:cNvPr id="72" name="Picture 71">
            <a:extLst>
              <a:ext uri="{FF2B5EF4-FFF2-40B4-BE49-F238E27FC236}">
                <a16:creationId xmlns:a16="http://schemas.microsoft.com/office/drawing/2014/main" id="{49A2C3A0-9305-4468-9483-C07CB22811FA}"/>
              </a:ext>
            </a:extLst>
          </p:cNvPr>
          <p:cNvPicPr>
            <a:picLocks noChangeAspect="1" noChangeArrowheads="1"/>
          </p:cNvPicPr>
          <p:nvPr/>
        </p:nvPicPr>
        <p:blipFill>
          <a:blip r:embed="rId5" cstate="print"/>
          <a:srcRect/>
          <a:stretch>
            <a:fillRect/>
          </a:stretch>
        </p:blipFill>
        <p:spPr bwMode="auto">
          <a:xfrm>
            <a:off x="2246176" y="3820689"/>
            <a:ext cx="675841" cy="674353"/>
          </a:xfrm>
          <a:prstGeom prst="rect">
            <a:avLst/>
          </a:prstGeom>
          <a:noFill/>
          <a:ln w="9525">
            <a:noFill/>
            <a:round/>
            <a:headEnd/>
            <a:tailEnd/>
          </a:ln>
          <a:effectLst/>
        </p:spPr>
      </p:pic>
      <p:pic>
        <p:nvPicPr>
          <p:cNvPr id="73" name="Picture 72">
            <a:extLst>
              <a:ext uri="{FF2B5EF4-FFF2-40B4-BE49-F238E27FC236}">
                <a16:creationId xmlns:a16="http://schemas.microsoft.com/office/drawing/2014/main" id="{C62D6EBE-4EF3-44D4-AA1B-93F747DCF42B}"/>
              </a:ext>
            </a:extLst>
          </p:cNvPr>
          <p:cNvPicPr>
            <a:picLocks noChangeAspect="1" noChangeArrowheads="1"/>
          </p:cNvPicPr>
          <p:nvPr/>
        </p:nvPicPr>
        <p:blipFill>
          <a:blip r:embed="rId6" cstate="print"/>
          <a:srcRect t="4778" b="14783"/>
          <a:stretch>
            <a:fillRect/>
          </a:stretch>
        </p:blipFill>
        <p:spPr bwMode="auto">
          <a:xfrm>
            <a:off x="3686336" y="5260849"/>
            <a:ext cx="671376" cy="608852"/>
          </a:xfrm>
          <a:prstGeom prst="rect">
            <a:avLst/>
          </a:prstGeom>
          <a:noFill/>
          <a:ln w="9525">
            <a:noFill/>
            <a:round/>
            <a:headEnd/>
            <a:tailEnd/>
          </a:ln>
          <a:effectLst/>
        </p:spPr>
      </p:pic>
      <p:pic>
        <p:nvPicPr>
          <p:cNvPr id="74" name="Picture 73">
            <a:extLst>
              <a:ext uri="{FF2B5EF4-FFF2-40B4-BE49-F238E27FC236}">
                <a16:creationId xmlns:a16="http://schemas.microsoft.com/office/drawing/2014/main" id="{53A24658-53A2-465B-8271-19EE610D4C31}"/>
              </a:ext>
            </a:extLst>
          </p:cNvPr>
          <p:cNvPicPr>
            <a:picLocks noChangeAspect="1" noChangeArrowheads="1"/>
          </p:cNvPicPr>
          <p:nvPr/>
        </p:nvPicPr>
        <p:blipFill>
          <a:blip r:embed="rId7" cstate="print"/>
          <a:srcRect l="1903" t="9123" r="2332" b="4955"/>
          <a:stretch>
            <a:fillRect/>
          </a:stretch>
        </p:blipFill>
        <p:spPr bwMode="auto">
          <a:xfrm>
            <a:off x="2822240" y="1084385"/>
            <a:ext cx="680307" cy="625227"/>
          </a:xfrm>
          <a:prstGeom prst="rect">
            <a:avLst/>
          </a:prstGeom>
          <a:noFill/>
          <a:ln w="9525">
            <a:noFill/>
            <a:round/>
            <a:headEnd/>
            <a:tailEnd/>
          </a:ln>
          <a:effectLst/>
        </p:spPr>
      </p:pic>
      <p:pic>
        <p:nvPicPr>
          <p:cNvPr id="75" name="Picture 74">
            <a:extLst>
              <a:ext uri="{FF2B5EF4-FFF2-40B4-BE49-F238E27FC236}">
                <a16:creationId xmlns:a16="http://schemas.microsoft.com/office/drawing/2014/main" id="{DD92E58A-B290-4FE7-BEE6-0A1C122DB80F}"/>
              </a:ext>
            </a:extLst>
          </p:cNvPr>
          <p:cNvPicPr>
            <a:picLocks noChangeAspect="1" noChangeArrowheads="1"/>
          </p:cNvPicPr>
          <p:nvPr/>
        </p:nvPicPr>
        <p:blipFill>
          <a:blip r:embed="rId8" cstate="print"/>
          <a:srcRect l="5383" t="25197"/>
          <a:stretch>
            <a:fillRect/>
          </a:stretch>
        </p:blipFill>
        <p:spPr bwMode="auto">
          <a:xfrm>
            <a:off x="2246176" y="2452537"/>
            <a:ext cx="681796" cy="573126"/>
          </a:xfrm>
          <a:prstGeom prst="rect">
            <a:avLst/>
          </a:prstGeom>
          <a:noFill/>
          <a:ln w="9525">
            <a:noFill/>
            <a:round/>
            <a:headEnd/>
            <a:tailEnd/>
          </a:ln>
          <a:effectLst/>
        </p:spPr>
      </p:pic>
      <p:pic>
        <p:nvPicPr>
          <p:cNvPr id="76" name="Picture 75">
            <a:extLst>
              <a:ext uri="{FF2B5EF4-FFF2-40B4-BE49-F238E27FC236}">
                <a16:creationId xmlns:a16="http://schemas.microsoft.com/office/drawing/2014/main" id="{996957E0-78C3-45BB-A96B-2EFDFDCB22D0}"/>
              </a:ext>
            </a:extLst>
          </p:cNvPr>
          <p:cNvPicPr>
            <a:picLocks noChangeAspect="1" noChangeArrowheads="1"/>
          </p:cNvPicPr>
          <p:nvPr/>
        </p:nvPicPr>
        <p:blipFill>
          <a:blip r:embed="rId9" cstate="print"/>
          <a:srcRect l="4823" t="6590" r="38731" b="7773"/>
          <a:stretch>
            <a:fillRect/>
          </a:stretch>
        </p:blipFill>
        <p:spPr bwMode="auto">
          <a:xfrm>
            <a:off x="2966256" y="5188841"/>
            <a:ext cx="540375" cy="683285"/>
          </a:xfrm>
          <a:prstGeom prst="rect">
            <a:avLst/>
          </a:prstGeom>
          <a:noFill/>
          <a:ln w="9525">
            <a:noFill/>
            <a:round/>
            <a:headEnd/>
            <a:tailEnd/>
          </a:ln>
          <a:effectLst/>
        </p:spPr>
      </p:pic>
      <p:pic>
        <p:nvPicPr>
          <p:cNvPr id="77" name="Picture 10">
            <a:extLst>
              <a:ext uri="{FF2B5EF4-FFF2-40B4-BE49-F238E27FC236}">
                <a16:creationId xmlns:a16="http://schemas.microsoft.com/office/drawing/2014/main" id="{376EBF59-E0B0-4B94-BBB0-F625300E56A5}"/>
              </a:ext>
            </a:extLst>
          </p:cNvPr>
          <p:cNvPicPr>
            <a:picLocks noChangeAspect="1" noChangeArrowheads="1"/>
          </p:cNvPicPr>
          <p:nvPr/>
        </p:nvPicPr>
        <p:blipFill>
          <a:blip r:embed="rId10" cstate="print"/>
          <a:srcRect/>
          <a:stretch>
            <a:fillRect/>
          </a:stretch>
        </p:blipFill>
        <p:spPr bwMode="auto">
          <a:xfrm rot="21356189">
            <a:off x="6085173" y="1033439"/>
            <a:ext cx="660491" cy="660491"/>
          </a:xfrm>
          <a:prstGeom prst="rect">
            <a:avLst/>
          </a:prstGeom>
          <a:noFill/>
          <a:ln w="9525">
            <a:noFill/>
            <a:round/>
            <a:headEnd/>
            <a:tailEnd/>
          </a:ln>
          <a:effectLst/>
        </p:spPr>
      </p:pic>
    </p:spTree>
    <p:extLst>
      <p:ext uri="{BB962C8B-B14F-4D97-AF65-F5344CB8AC3E}">
        <p14:creationId xmlns:p14="http://schemas.microsoft.com/office/powerpoint/2010/main" val="252399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Scale>
                                      <p:cBhvr>
                                        <p:cTn id="7" dur="100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7"/>
                                        </p:tgtEl>
                                        <p:attrNameLst>
                                          <p:attrName>ppt_x</p:attrName>
                                          <p:attrName>ppt_y</p:attrName>
                                        </p:attrNameLst>
                                      </p:cBhvr>
                                    </p:animMotion>
                                    <p:animEffect transition="in" filter="fade">
                                      <p:cBhvr>
                                        <p:cTn id="9"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668719" y="190029"/>
            <a:ext cx="7175448" cy="3329581"/>
          </a:xfrm>
          <a:prstGeom prst="rect">
            <a:avLst/>
          </a:prstGeom>
        </p:spPr>
        <p:txBody>
          <a:bodyPr vert="horz" lIns="91440" tIns="45720" rIns="91440" bIns="45720" rtlCol="0" anchor="b">
            <a:normAutofit/>
          </a:bodyPr>
          <a:lstStyle/>
          <a:p>
            <a:pPr>
              <a:lnSpc>
                <a:spcPct val="90000"/>
              </a:lnSpc>
            </a:pPr>
            <a:r>
              <a:rPr lang="en-US" sz="6600" b="0" i="0" kern="1200" dirty="0">
                <a:solidFill>
                  <a:srgbClr val="EBEBEB"/>
                </a:solidFill>
                <a:latin typeface="+mj-lt"/>
                <a:ea typeface="+mj-ea"/>
                <a:cs typeface="+mj-cs"/>
              </a:rPr>
              <a:t>ALERTER</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42727107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03_SST\2016_FORMATION_FORMATEUR\CLE_STAGIAIRES\CLE_1\Plan d'intervention\pictos SST\alerter.png">
            <a:extLst>
              <a:ext uri="{FF2B5EF4-FFF2-40B4-BE49-F238E27FC236}">
                <a16:creationId xmlns:a16="http://schemas.microsoft.com/office/drawing/2014/main" id="{F98B21A8-3D0E-443B-A861-902B05DF23F8}"/>
              </a:ext>
            </a:extLst>
          </p:cNvPr>
          <p:cNvPicPr/>
          <p:nvPr/>
        </p:nvPicPr>
        <p:blipFill>
          <a:blip r:embed="rId2" cstate="print"/>
          <a:srcRect/>
          <a:stretch>
            <a:fillRect/>
          </a:stretch>
        </p:blipFill>
        <p:spPr bwMode="auto">
          <a:xfrm rot="20584461">
            <a:off x="1550498" y="672302"/>
            <a:ext cx="1499603" cy="1541171"/>
          </a:xfrm>
          <a:prstGeom prst="rect">
            <a:avLst/>
          </a:prstGeom>
          <a:noFill/>
          <a:ln w="9525">
            <a:noFill/>
            <a:miter lim="800000"/>
            <a:headEnd/>
            <a:tailEnd/>
          </a:ln>
        </p:spPr>
      </p:pic>
      <p:sp>
        <p:nvSpPr>
          <p:cNvPr id="3" name="Text Box 4">
            <a:extLst>
              <a:ext uri="{FF2B5EF4-FFF2-40B4-BE49-F238E27FC236}">
                <a16:creationId xmlns:a16="http://schemas.microsoft.com/office/drawing/2014/main" id="{5DA9B0E0-17BF-4862-B34A-8A1E4A4A15A7}"/>
              </a:ext>
            </a:extLst>
          </p:cNvPr>
          <p:cNvSpPr txBox="1">
            <a:spLocks noChangeArrowheads="1"/>
          </p:cNvSpPr>
          <p:nvPr/>
        </p:nvSpPr>
        <p:spPr bwMode="auto">
          <a:xfrm>
            <a:off x="3803433" y="3316778"/>
            <a:ext cx="7416824" cy="2310505"/>
          </a:xfrm>
          <a:prstGeom prst="rect">
            <a:avLst/>
          </a:prstGeom>
          <a:solidFill>
            <a:srgbClr val="FFC000"/>
          </a:solidFill>
          <a:ln w="76320" cap="sq">
            <a:solidFill>
              <a:srgbClr val="FF0000"/>
            </a:solidFill>
            <a:miter lim="800000"/>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Avez-vous déjà été amené à passer un message d’alerte, ou avez-vous assister au passage d’un message ?</a:t>
            </a:r>
          </a:p>
        </p:txBody>
      </p:sp>
    </p:spTree>
    <p:extLst>
      <p:ext uri="{BB962C8B-B14F-4D97-AF65-F5344CB8AC3E}">
        <p14:creationId xmlns:p14="http://schemas.microsoft.com/office/powerpoint/2010/main" val="259095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wipe(left)">
                                      <p:cBhvr additive="repl">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_fi" descr="Afficher l'image d'origine">
            <a:extLst>
              <a:ext uri="{FF2B5EF4-FFF2-40B4-BE49-F238E27FC236}">
                <a16:creationId xmlns:a16="http://schemas.microsoft.com/office/drawing/2014/main" id="{B74C4B46-D14D-46F4-A412-DC5462258BD3}"/>
              </a:ext>
            </a:extLst>
          </p:cNvPr>
          <p:cNvPicPr/>
          <p:nvPr/>
        </p:nvPicPr>
        <p:blipFill>
          <a:blip r:embed="rId2" cstate="print"/>
          <a:srcRect/>
          <a:stretch>
            <a:fillRect/>
          </a:stretch>
        </p:blipFill>
        <p:spPr bwMode="auto">
          <a:xfrm>
            <a:off x="4949627" y="1784042"/>
            <a:ext cx="3372707" cy="2860467"/>
          </a:xfrm>
          <a:prstGeom prst="rect">
            <a:avLst/>
          </a:prstGeom>
          <a:noFill/>
          <a:ln w="9525">
            <a:noFill/>
            <a:miter lim="800000"/>
            <a:headEnd/>
            <a:tailEnd/>
          </a:ln>
        </p:spPr>
      </p:pic>
      <p:sp>
        <p:nvSpPr>
          <p:cNvPr id="3" name="Rectangle 2">
            <a:extLst>
              <a:ext uri="{FF2B5EF4-FFF2-40B4-BE49-F238E27FC236}">
                <a16:creationId xmlns:a16="http://schemas.microsoft.com/office/drawing/2014/main" id="{4DEBCA2C-306D-4969-B7D3-D34281689E63}"/>
              </a:ext>
            </a:extLst>
          </p:cNvPr>
          <p:cNvSpPr/>
          <p:nvPr/>
        </p:nvSpPr>
        <p:spPr>
          <a:xfrm>
            <a:off x="2639862" y="3296210"/>
            <a:ext cx="3717684" cy="923330"/>
          </a:xfrm>
          <a:prstGeom prst="rect">
            <a:avLst/>
          </a:prstGeom>
          <a:noFill/>
        </p:spPr>
        <p:txBody>
          <a:bodyPr wrap="none" lIns="91440" tIns="45720" rIns="91440" bIns="45720">
            <a:spAutoFit/>
          </a:bodyPr>
          <a:lstStyle/>
          <a:p>
            <a:pPr algn="ctr"/>
            <a:r>
              <a:rPr lang="fr-F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Pourquoi ?</a:t>
            </a:r>
          </a:p>
        </p:txBody>
      </p:sp>
      <p:sp>
        <p:nvSpPr>
          <p:cNvPr id="4" name="Rectangle 3">
            <a:extLst>
              <a:ext uri="{FF2B5EF4-FFF2-40B4-BE49-F238E27FC236}">
                <a16:creationId xmlns:a16="http://schemas.microsoft.com/office/drawing/2014/main" id="{CCC2B0B3-C393-4570-818F-05616B199621}"/>
              </a:ext>
            </a:extLst>
          </p:cNvPr>
          <p:cNvSpPr/>
          <p:nvPr/>
        </p:nvSpPr>
        <p:spPr>
          <a:xfrm>
            <a:off x="5681348" y="4736370"/>
            <a:ext cx="1930337" cy="923330"/>
          </a:xfrm>
          <a:prstGeom prst="rect">
            <a:avLst/>
          </a:prstGeom>
          <a:noFill/>
        </p:spPr>
        <p:txBody>
          <a:bodyPr wrap="none" lIns="91440" tIns="45720" rIns="91440" bIns="45720">
            <a:spAutoFit/>
          </a:bodyPr>
          <a:lstStyle/>
          <a:p>
            <a:pPr algn="ctr"/>
            <a:r>
              <a:rPr lang="fr-F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Qui ?</a:t>
            </a:r>
          </a:p>
        </p:txBody>
      </p:sp>
      <p:sp>
        <p:nvSpPr>
          <p:cNvPr id="5" name="Rectangle 4">
            <a:extLst>
              <a:ext uri="{FF2B5EF4-FFF2-40B4-BE49-F238E27FC236}">
                <a16:creationId xmlns:a16="http://schemas.microsoft.com/office/drawing/2014/main" id="{39670404-41B5-4A17-A77C-3607A9DB99DC}"/>
              </a:ext>
            </a:extLst>
          </p:cNvPr>
          <p:cNvSpPr/>
          <p:nvPr/>
        </p:nvSpPr>
        <p:spPr>
          <a:xfrm>
            <a:off x="6927545" y="3296210"/>
            <a:ext cx="4120039" cy="923330"/>
          </a:xfrm>
          <a:prstGeom prst="rect">
            <a:avLst/>
          </a:prstGeom>
          <a:noFill/>
        </p:spPr>
        <p:txBody>
          <a:bodyPr wrap="none" lIns="91440" tIns="45720" rIns="91440" bIns="45720">
            <a:spAutoFit/>
          </a:bodyPr>
          <a:lstStyle/>
          <a:p>
            <a:pPr algn="ctr"/>
            <a:r>
              <a:rPr lang="fr-F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Comment ?</a:t>
            </a:r>
          </a:p>
        </p:txBody>
      </p:sp>
    </p:spTree>
    <p:extLst>
      <p:ext uri="{BB962C8B-B14F-4D97-AF65-F5344CB8AC3E}">
        <p14:creationId xmlns:p14="http://schemas.microsoft.com/office/powerpoint/2010/main" val="35881779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C11F270-D00B-4BFA-A2A1-6B70EA3B54D9}"/>
              </a:ext>
            </a:extLst>
          </p:cNvPr>
          <p:cNvPicPr>
            <a:picLocks noChangeAspect="1"/>
          </p:cNvPicPr>
          <p:nvPr/>
        </p:nvPicPr>
        <p:blipFill>
          <a:blip r:embed="rId2"/>
          <a:stretch>
            <a:fillRect/>
          </a:stretch>
        </p:blipFill>
        <p:spPr>
          <a:xfrm>
            <a:off x="781395" y="5810"/>
            <a:ext cx="5470467" cy="2345209"/>
          </a:xfrm>
          <a:prstGeom prst="rect">
            <a:avLst/>
          </a:prstGeom>
        </p:spPr>
      </p:pic>
      <p:pic>
        <p:nvPicPr>
          <p:cNvPr id="7" name="Picture 4" descr="Afficher l'image d'origine">
            <a:extLst>
              <a:ext uri="{FF2B5EF4-FFF2-40B4-BE49-F238E27FC236}">
                <a16:creationId xmlns:a16="http://schemas.microsoft.com/office/drawing/2014/main" id="{08284E51-46F5-413F-935C-3426A2595E8C}"/>
              </a:ext>
            </a:extLst>
          </p:cNvPr>
          <p:cNvPicPr>
            <a:picLocks noChangeAspect="1" noChangeArrowheads="1"/>
          </p:cNvPicPr>
          <p:nvPr/>
        </p:nvPicPr>
        <p:blipFill>
          <a:blip r:embed="rId3" cstate="print"/>
          <a:srcRect/>
          <a:stretch>
            <a:fillRect/>
          </a:stretch>
        </p:blipFill>
        <p:spPr bwMode="auto">
          <a:xfrm>
            <a:off x="6445135" y="208064"/>
            <a:ext cx="3517813" cy="2345209"/>
          </a:xfrm>
          <a:prstGeom prst="rect">
            <a:avLst/>
          </a:prstGeom>
          <a:noFill/>
        </p:spPr>
      </p:pic>
      <p:pic>
        <p:nvPicPr>
          <p:cNvPr id="8" name="Picture 2" descr="Afficher l'image d'origine">
            <a:extLst>
              <a:ext uri="{FF2B5EF4-FFF2-40B4-BE49-F238E27FC236}">
                <a16:creationId xmlns:a16="http://schemas.microsoft.com/office/drawing/2014/main" id="{25330616-5D20-4E2E-918C-C6C7C04E19C8}"/>
              </a:ext>
            </a:extLst>
          </p:cNvPr>
          <p:cNvPicPr>
            <a:picLocks noChangeAspect="1" noChangeArrowheads="1" noCrop="1"/>
          </p:cNvPicPr>
          <p:nvPr/>
        </p:nvPicPr>
        <p:blipFill>
          <a:blip r:embed="rId4" cstate="print"/>
          <a:srcRect/>
          <a:stretch>
            <a:fillRect/>
          </a:stretch>
        </p:blipFill>
        <p:spPr bwMode="auto">
          <a:xfrm>
            <a:off x="1230628" y="3199256"/>
            <a:ext cx="4572000" cy="3429000"/>
          </a:xfrm>
          <a:prstGeom prst="rect">
            <a:avLst/>
          </a:prstGeom>
          <a:noFill/>
        </p:spPr>
      </p:pic>
      <p:sp>
        <p:nvSpPr>
          <p:cNvPr id="9" name="ZoneTexte 8">
            <a:extLst>
              <a:ext uri="{FF2B5EF4-FFF2-40B4-BE49-F238E27FC236}">
                <a16:creationId xmlns:a16="http://schemas.microsoft.com/office/drawing/2014/main" id="{51FDA107-9C2E-415B-87B8-3EF04122C98D}"/>
              </a:ext>
            </a:extLst>
          </p:cNvPr>
          <p:cNvSpPr txBox="1"/>
          <p:nvPr/>
        </p:nvSpPr>
        <p:spPr>
          <a:xfrm>
            <a:off x="5802628" y="3120659"/>
            <a:ext cx="5685561" cy="3046988"/>
          </a:xfrm>
          <a:prstGeom prst="rect">
            <a:avLst/>
          </a:prstGeom>
          <a:noFill/>
        </p:spPr>
        <p:txBody>
          <a:bodyPr wrap="square" rtlCol="0">
            <a:spAutoFit/>
          </a:bodyPr>
          <a:lstStyle/>
          <a:p>
            <a:r>
              <a:rPr lang="fr-FR" sz="3200" dirty="0"/>
              <a:t>RESPECTER LE PROTOCOLE DE L’ENTREPRISE.</a:t>
            </a:r>
          </a:p>
          <a:p>
            <a:endParaRPr lang="fr-FR" sz="3200" dirty="0"/>
          </a:p>
          <a:p>
            <a:r>
              <a:rPr lang="fr-FR" sz="3200" dirty="0"/>
              <a:t>N’oubliez pas qu’on est rarement seul sur son lieu de travail!</a:t>
            </a:r>
          </a:p>
        </p:txBody>
      </p:sp>
    </p:spTree>
    <p:extLst>
      <p:ext uri="{BB962C8B-B14F-4D97-AF65-F5344CB8AC3E}">
        <p14:creationId xmlns:p14="http://schemas.microsoft.com/office/powerpoint/2010/main" val="226902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5181D04C-E457-45C4-B7BD-2699388C5816}"/>
              </a:ext>
            </a:extLst>
          </p:cNvPr>
          <p:cNvSpPr txBox="1"/>
          <p:nvPr/>
        </p:nvSpPr>
        <p:spPr>
          <a:xfrm>
            <a:off x="68553" y="44443"/>
            <a:ext cx="2292907" cy="707886"/>
          </a:xfrm>
          <a:prstGeom prst="rect">
            <a:avLst/>
          </a:prstGeom>
          <a:noFill/>
        </p:spPr>
        <p:txBody>
          <a:bodyPr wrap="square" rtlCol="0">
            <a:spAutoFit/>
          </a:bodyPr>
          <a:lstStyle/>
          <a:p>
            <a:r>
              <a:rPr lang="fr-FR" sz="2000" dirty="0"/>
              <a:t>Les chiffres de la sinistralité 2021</a:t>
            </a:r>
          </a:p>
        </p:txBody>
      </p:sp>
      <p:sp>
        <p:nvSpPr>
          <p:cNvPr id="14" name="ZoneTexte 13">
            <a:extLst>
              <a:ext uri="{FF2B5EF4-FFF2-40B4-BE49-F238E27FC236}">
                <a16:creationId xmlns:a16="http://schemas.microsoft.com/office/drawing/2014/main" id="{CA6E1AB0-B421-485D-B937-1AA45D2D57CC}"/>
              </a:ext>
            </a:extLst>
          </p:cNvPr>
          <p:cNvSpPr txBox="1"/>
          <p:nvPr/>
        </p:nvSpPr>
        <p:spPr>
          <a:xfrm>
            <a:off x="771367" y="1936866"/>
            <a:ext cx="3392259" cy="2308324"/>
          </a:xfrm>
          <a:prstGeom prst="rect">
            <a:avLst/>
          </a:prstGeom>
          <a:noFill/>
        </p:spPr>
        <p:txBody>
          <a:bodyPr wrap="square" rtlCol="0">
            <a:spAutoFit/>
          </a:bodyPr>
          <a:lstStyle/>
          <a:p>
            <a:r>
              <a:rPr lang="fr-FR" sz="3600" b="1" dirty="0"/>
              <a:t>Lésions occasionnées par accidents du travail</a:t>
            </a:r>
          </a:p>
        </p:txBody>
      </p:sp>
      <p:pic>
        <p:nvPicPr>
          <p:cNvPr id="4" name="Image 3">
            <a:extLst>
              <a:ext uri="{FF2B5EF4-FFF2-40B4-BE49-F238E27FC236}">
                <a16:creationId xmlns:a16="http://schemas.microsoft.com/office/drawing/2014/main" id="{59D9282A-1BC4-25A6-E8B3-3519A8723780}"/>
              </a:ext>
            </a:extLst>
          </p:cNvPr>
          <p:cNvPicPr>
            <a:picLocks noChangeAspect="1"/>
          </p:cNvPicPr>
          <p:nvPr/>
        </p:nvPicPr>
        <p:blipFill>
          <a:blip r:embed="rId2"/>
          <a:stretch>
            <a:fillRect/>
          </a:stretch>
        </p:blipFill>
        <p:spPr>
          <a:xfrm>
            <a:off x="4136660" y="1217877"/>
            <a:ext cx="7959525" cy="5515432"/>
          </a:xfrm>
          <a:prstGeom prst="rect">
            <a:avLst/>
          </a:prstGeom>
        </p:spPr>
      </p:pic>
    </p:spTree>
    <p:extLst>
      <p:ext uri="{BB962C8B-B14F-4D97-AF65-F5344CB8AC3E}">
        <p14:creationId xmlns:p14="http://schemas.microsoft.com/office/powerpoint/2010/main" val="344992798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5ED201-DD05-492C-BEDB-6A2F24F956C7}"/>
              </a:ext>
            </a:extLst>
          </p:cNvPr>
          <p:cNvPicPr>
            <a:picLocks noChangeAspect="1"/>
          </p:cNvPicPr>
          <p:nvPr/>
        </p:nvPicPr>
        <p:blipFill>
          <a:blip r:embed="rId2"/>
          <a:stretch>
            <a:fillRect/>
          </a:stretch>
        </p:blipFill>
        <p:spPr>
          <a:xfrm>
            <a:off x="781396" y="5810"/>
            <a:ext cx="3786964" cy="1623485"/>
          </a:xfrm>
          <a:prstGeom prst="rect">
            <a:avLst/>
          </a:prstGeom>
        </p:spPr>
      </p:pic>
      <p:sp>
        <p:nvSpPr>
          <p:cNvPr id="3" name="Text Box 1038">
            <a:extLst>
              <a:ext uri="{FF2B5EF4-FFF2-40B4-BE49-F238E27FC236}">
                <a16:creationId xmlns:a16="http://schemas.microsoft.com/office/drawing/2014/main" id="{EC1072A9-7F37-4CA8-B3F0-D9BE0AFE319D}"/>
              </a:ext>
            </a:extLst>
          </p:cNvPr>
          <p:cNvSpPr txBox="1">
            <a:spLocks noChangeArrowheads="1"/>
          </p:cNvSpPr>
          <p:nvPr/>
        </p:nvSpPr>
        <p:spPr bwMode="auto">
          <a:xfrm>
            <a:off x="6096000" y="248887"/>
            <a:ext cx="4049394" cy="830997"/>
          </a:xfrm>
          <a:prstGeom prst="rect">
            <a:avLst/>
          </a:prstGeom>
          <a:noFill/>
          <a:ln w="9525">
            <a:noFill/>
            <a:miter lim="800000"/>
            <a:headEnd/>
            <a:tailEnd/>
          </a:ln>
          <a:effectLst/>
        </p:spPr>
        <p:txBody>
          <a:bodyPr wrap="square">
            <a:spAutoFit/>
          </a:bodyPr>
          <a:lstStyle/>
          <a:p>
            <a:pPr>
              <a:spcBef>
                <a:spcPct val="50000"/>
              </a:spcBef>
            </a:pPr>
            <a:r>
              <a:rPr lang="fr-FR" sz="4800" dirty="0">
                <a:solidFill>
                  <a:srgbClr val="FFC000"/>
                </a:solidFill>
                <a:effectLst>
                  <a:outerShdw blurRad="38100" dist="38100" dir="2700000" algn="tl">
                    <a:srgbClr val="000000"/>
                  </a:outerShdw>
                </a:effectLst>
                <a:latin typeface="Arial Black" pitchFamily="34" charset="0"/>
              </a:rPr>
              <a:t>Comment ?</a:t>
            </a:r>
          </a:p>
        </p:txBody>
      </p:sp>
      <p:pic>
        <p:nvPicPr>
          <p:cNvPr id="4" name="Picture 3">
            <a:extLst>
              <a:ext uri="{FF2B5EF4-FFF2-40B4-BE49-F238E27FC236}">
                <a16:creationId xmlns:a16="http://schemas.microsoft.com/office/drawing/2014/main" id="{7D283704-0434-40D4-A40E-D4FEBB7C8B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9570" y="1629295"/>
            <a:ext cx="1254630" cy="228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a:extLst>
              <a:ext uri="{FF2B5EF4-FFF2-40B4-BE49-F238E27FC236}">
                <a16:creationId xmlns:a16="http://schemas.microsoft.com/office/drawing/2014/main" id="{BC9D6620-18F2-46EF-840D-DD2FE99C86D8}"/>
              </a:ext>
            </a:extLst>
          </p:cNvPr>
          <p:cNvSpPr txBox="1"/>
          <p:nvPr/>
        </p:nvSpPr>
        <p:spPr>
          <a:xfrm>
            <a:off x="4006735" y="1598825"/>
            <a:ext cx="7693588" cy="1569660"/>
          </a:xfrm>
          <a:prstGeom prst="rect">
            <a:avLst/>
          </a:prstGeom>
          <a:noFill/>
        </p:spPr>
        <p:txBody>
          <a:bodyPr wrap="square" rtlCol="0">
            <a:spAutoFit/>
          </a:bodyPr>
          <a:lstStyle/>
          <a:p>
            <a:r>
              <a:rPr lang="fr-FR" sz="3200" dirty="0"/>
              <a:t>Téléphone portable auprès de la victime si possible et en option HAU- PARLEURS ».</a:t>
            </a:r>
          </a:p>
        </p:txBody>
      </p:sp>
      <p:pic>
        <p:nvPicPr>
          <p:cNvPr id="6" name="Picture 2">
            <a:extLst>
              <a:ext uri="{FF2B5EF4-FFF2-40B4-BE49-F238E27FC236}">
                <a16:creationId xmlns:a16="http://schemas.microsoft.com/office/drawing/2014/main" id="{0BC54C3E-E248-4AE5-AE86-FA83C59FEA3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00" b="100000" l="3922" r="98039"/>
                    </a14:imgEffect>
                  </a14:imgLayer>
                </a14:imgProps>
              </a:ext>
              <a:ext uri="{28A0092B-C50C-407E-A947-70E740481C1C}">
                <a14:useLocalDpi xmlns:a14="http://schemas.microsoft.com/office/drawing/2010/main" val="0"/>
              </a:ext>
            </a:extLst>
          </a:blip>
          <a:srcRect/>
          <a:stretch>
            <a:fillRect/>
          </a:stretch>
        </p:blipFill>
        <p:spPr bwMode="auto">
          <a:xfrm>
            <a:off x="866875" y="3782957"/>
            <a:ext cx="29146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a:extLst>
              <a:ext uri="{FF2B5EF4-FFF2-40B4-BE49-F238E27FC236}">
                <a16:creationId xmlns:a16="http://schemas.microsoft.com/office/drawing/2014/main" id="{60E58CAB-A088-486D-A132-D0592AB5D5E3}"/>
              </a:ext>
            </a:extLst>
          </p:cNvPr>
          <p:cNvSpPr txBox="1"/>
          <p:nvPr/>
        </p:nvSpPr>
        <p:spPr>
          <a:xfrm>
            <a:off x="3984220" y="3531189"/>
            <a:ext cx="7693588" cy="1077218"/>
          </a:xfrm>
          <a:prstGeom prst="rect">
            <a:avLst/>
          </a:prstGeom>
          <a:noFill/>
        </p:spPr>
        <p:txBody>
          <a:bodyPr wrap="square" rtlCol="0">
            <a:spAutoFit/>
          </a:bodyPr>
          <a:lstStyle/>
          <a:p>
            <a:r>
              <a:rPr lang="fr-FR" sz="3200" dirty="0"/>
              <a:t>Téléphone fixe de l’entreprise ou de l’établissement.</a:t>
            </a:r>
          </a:p>
        </p:txBody>
      </p:sp>
      <p:sp>
        <p:nvSpPr>
          <p:cNvPr id="8" name="ZoneTexte 7">
            <a:extLst>
              <a:ext uri="{FF2B5EF4-FFF2-40B4-BE49-F238E27FC236}">
                <a16:creationId xmlns:a16="http://schemas.microsoft.com/office/drawing/2014/main" id="{A8765FB8-A817-47F7-A36A-13FAFFCD0F81}"/>
              </a:ext>
            </a:extLst>
          </p:cNvPr>
          <p:cNvSpPr txBox="1"/>
          <p:nvPr/>
        </p:nvSpPr>
        <p:spPr>
          <a:xfrm>
            <a:off x="4395618" y="4951625"/>
            <a:ext cx="7693588" cy="1569660"/>
          </a:xfrm>
          <a:prstGeom prst="rect">
            <a:avLst/>
          </a:prstGeom>
          <a:noFill/>
        </p:spPr>
        <p:txBody>
          <a:bodyPr wrap="square" rtlCol="0">
            <a:spAutoFit/>
          </a:bodyPr>
          <a:lstStyle/>
          <a:p>
            <a:r>
              <a:rPr lang="fr-FR" sz="3200" dirty="0">
                <a:solidFill>
                  <a:schemeClr val="accent1">
                    <a:lumMod val="20000"/>
                    <a:lumOff val="80000"/>
                  </a:schemeClr>
                </a:solidFill>
              </a:rPr>
              <a:t>ATTENTION: Pour gagner du temps, vous devez connaitre le numéro de la ligne utilisée.</a:t>
            </a:r>
          </a:p>
        </p:txBody>
      </p:sp>
      <p:sp>
        <p:nvSpPr>
          <p:cNvPr id="9" name="Rectangle 8">
            <a:extLst>
              <a:ext uri="{FF2B5EF4-FFF2-40B4-BE49-F238E27FC236}">
                <a16:creationId xmlns:a16="http://schemas.microsoft.com/office/drawing/2014/main" id="{454356BD-15A0-4E2E-BFF7-E447642A5F37}"/>
              </a:ext>
            </a:extLst>
          </p:cNvPr>
          <p:cNvSpPr/>
          <p:nvPr/>
        </p:nvSpPr>
        <p:spPr>
          <a:xfrm rot="20286409">
            <a:off x="4084488" y="1413464"/>
            <a:ext cx="4674678" cy="1661993"/>
          </a:xfrm>
          <a:prstGeom prst="rect">
            <a:avLst/>
          </a:prstGeom>
          <a:noFill/>
        </p:spPr>
        <p:txBody>
          <a:bodyPr wrap="non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En entreprise</a:t>
            </a:r>
            <a:r>
              <a:rPr lang="fr-F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pPr algn="ctr"/>
            <a:r>
              <a:rPr lang="fr-FR" sz="4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Maison…</a:t>
            </a:r>
            <a:endParaRPr lang="fr-FR"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411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8" presetClass="entr" presetSubtype="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500"/>
                            </p:stCondLst>
                            <p:childTnLst>
                              <p:par>
                                <p:cTn id="26" presetID="18" presetClass="entr" presetSubtype="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Right)">
                                      <p:cBhvr>
                                        <p:cTn id="28" dur="2000"/>
                                        <p:tgtEl>
                                          <p:spTgt spid="7"/>
                                        </p:tgtEl>
                                      </p:cBhvr>
                                    </p:animEffect>
                                  </p:childTnLst>
                                </p:cTn>
                              </p:par>
                            </p:childTnLst>
                          </p:cTn>
                        </p:par>
                        <p:par>
                          <p:cTn id="29" fill="hold">
                            <p:stCondLst>
                              <p:cond delay="2500"/>
                            </p:stCondLst>
                            <p:childTnLst>
                              <p:par>
                                <p:cTn id="30" presetID="18" presetClass="entr" presetSubtype="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cabine">
            <a:extLst>
              <a:ext uri="{FF2B5EF4-FFF2-40B4-BE49-F238E27FC236}">
                <a16:creationId xmlns:a16="http://schemas.microsoft.com/office/drawing/2014/main" id="{8A074BA0-52DF-41F5-9FBC-01479E2E86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546" y="1442047"/>
            <a:ext cx="2241337" cy="298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3" descr="13_2434343">
            <a:extLst>
              <a:ext uri="{FF2B5EF4-FFF2-40B4-BE49-F238E27FC236}">
                <a16:creationId xmlns:a16="http://schemas.microsoft.com/office/drawing/2014/main" id="{EA74F9F3-1E72-456E-AA4D-E6A0E9EA8D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337" y="4170362"/>
            <a:ext cx="230822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B666B65B-02B9-4965-A35C-64DC15FE906A}"/>
              </a:ext>
            </a:extLst>
          </p:cNvPr>
          <p:cNvSpPr txBox="1"/>
          <p:nvPr/>
        </p:nvSpPr>
        <p:spPr>
          <a:xfrm>
            <a:off x="4113556" y="1269070"/>
            <a:ext cx="7847215" cy="3046988"/>
          </a:xfrm>
          <a:prstGeom prst="rect">
            <a:avLst/>
          </a:prstGeom>
          <a:noFill/>
        </p:spPr>
        <p:txBody>
          <a:bodyPr wrap="square" rtlCol="0">
            <a:spAutoFit/>
          </a:bodyPr>
          <a:lstStyle/>
          <a:p>
            <a:r>
              <a:rPr lang="fr-FR" sz="3200" dirty="0"/>
              <a:t>Même si elles sont devenues rares, quand on n’est pas certain de l’endroit exact où on se trouve, l’avantage d’utiliser une cabine, c’est que les services de secours vont vous localiser avec précision.</a:t>
            </a:r>
          </a:p>
        </p:txBody>
      </p:sp>
      <p:pic>
        <p:nvPicPr>
          <p:cNvPr id="5" name="Image 4">
            <a:extLst>
              <a:ext uri="{FF2B5EF4-FFF2-40B4-BE49-F238E27FC236}">
                <a16:creationId xmlns:a16="http://schemas.microsoft.com/office/drawing/2014/main" id="{B48FAE13-BD9D-4C10-82F8-90A8A87E740F}"/>
              </a:ext>
            </a:extLst>
          </p:cNvPr>
          <p:cNvPicPr>
            <a:picLocks noChangeAspect="1"/>
          </p:cNvPicPr>
          <p:nvPr/>
        </p:nvPicPr>
        <p:blipFill>
          <a:blip r:embed="rId4"/>
          <a:stretch>
            <a:fillRect/>
          </a:stretch>
        </p:blipFill>
        <p:spPr>
          <a:xfrm>
            <a:off x="781396" y="5810"/>
            <a:ext cx="3786964" cy="1623485"/>
          </a:xfrm>
          <a:prstGeom prst="rect">
            <a:avLst/>
          </a:prstGeom>
        </p:spPr>
      </p:pic>
      <p:sp>
        <p:nvSpPr>
          <p:cNvPr id="6" name="Text Box 1038">
            <a:extLst>
              <a:ext uri="{FF2B5EF4-FFF2-40B4-BE49-F238E27FC236}">
                <a16:creationId xmlns:a16="http://schemas.microsoft.com/office/drawing/2014/main" id="{99F3B4D0-2B3C-4A36-BECC-C0C6A90D37D6}"/>
              </a:ext>
            </a:extLst>
          </p:cNvPr>
          <p:cNvSpPr txBox="1">
            <a:spLocks noChangeArrowheads="1"/>
          </p:cNvSpPr>
          <p:nvPr/>
        </p:nvSpPr>
        <p:spPr bwMode="auto">
          <a:xfrm>
            <a:off x="6096000" y="248887"/>
            <a:ext cx="4049394" cy="830997"/>
          </a:xfrm>
          <a:prstGeom prst="rect">
            <a:avLst/>
          </a:prstGeom>
          <a:noFill/>
          <a:ln w="9525">
            <a:noFill/>
            <a:miter lim="800000"/>
            <a:headEnd/>
            <a:tailEnd/>
          </a:ln>
          <a:effectLst/>
        </p:spPr>
        <p:txBody>
          <a:bodyPr wrap="square">
            <a:spAutoFit/>
          </a:bodyPr>
          <a:lstStyle/>
          <a:p>
            <a:pPr>
              <a:spcBef>
                <a:spcPct val="50000"/>
              </a:spcBef>
            </a:pPr>
            <a:r>
              <a:rPr lang="fr-FR" sz="4800" dirty="0">
                <a:solidFill>
                  <a:srgbClr val="FFC000"/>
                </a:solidFill>
                <a:effectLst>
                  <a:outerShdw blurRad="38100" dist="38100" dir="2700000" algn="tl">
                    <a:srgbClr val="000000"/>
                  </a:outerShdw>
                </a:effectLst>
                <a:latin typeface="Arial Black" pitchFamily="34" charset="0"/>
              </a:rPr>
              <a:t>Comment ?</a:t>
            </a:r>
          </a:p>
        </p:txBody>
      </p:sp>
      <p:sp>
        <p:nvSpPr>
          <p:cNvPr id="7" name="ZoneTexte 6">
            <a:extLst>
              <a:ext uri="{FF2B5EF4-FFF2-40B4-BE49-F238E27FC236}">
                <a16:creationId xmlns:a16="http://schemas.microsoft.com/office/drawing/2014/main" id="{8BF4C0A7-8028-4D93-891E-31F8734F340B}"/>
              </a:ext>
            </a:extLst>
          </p:cNvPr>
          <p:cNvSpPr txBox="1"/>
          <p:nvPr/>
        </p:nvSpPr>
        <p:spPr>
          <a:xfrm>
            <a:off x="4113555" y="4729351"/>
            <a:ext cx="7847215" cy="1569660"/>
          </a:xfrm>
          <a:prstGeom prst="rect">
            <a:avLst/>
          </a:prstGeom>
          <a:noFill/>
        </p:spPr>
        <p:txBody>
          <a:bodyPr wrap="square" rtlCol="0">
            <a:spAutoFit/>
          </a:bodyPr>
          <a:lstStyle/>
          <a:p>
            <a:r>
              <a:rPr lang="fr-FR" sz="3200" dirty="0"/>
              <a:t>Même chose sur les voies rapides et autoroutes… ATTENTION, on utilise la borne de son sens de circulation.</a:t>
            </a:r>
          </a:p>
        </p:txBody>
      </p:sp>
      <p:sp>
        <p:nvSpPr>
          <p:cNvPr id="8" name="Rectangle 7">
            <a:extLst>
              <a:ext uri="{FF2B5EF4-FFF2-40B4-BE49-F238E27FC236}">
                <a16:creationId xmlns:a16="http://schemas.microsoft.com/office/drawing/2014/main" id="{F28441B5-9401-4F29-9179-09B2691619CB}"/>
              </a:ext>
            </a:extLst>
          </p:cNvPr>
          <p:cNvSpPr/>
          <p:nvPr/>
        </p:nvSpPr>
        <p:spPr>
          <a:xfrm rot="20286409">
            <a:off x="4647161" y="2507367"/>
            <a:ext cx="5220957" cy="1754326"/>
          </a:xfrm>
          <a:prstGeom prst="rect">
            <a:avLst/>
          </a:prstGeom>
          <a:noFill/>
        </p:spPr>
        <p:txBody>
          <a:bodyPr wrap="squar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 l’extérieur ou sur la route</a:t>
            </a:r>
            <a:r>
              <a:rPr lang="fr-FR" sz="4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lang="fr-FR"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256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childTnLst>
                          </p:cTn>
                        </p:par>
                        <p:par>
                          <p:cTn id="21" fill="hold">
                            <p:stCondLst>
                              <p:cond delay="500"/>
                            </p:stCondLst>
                            <p:childTnLst>
                              <p:par>
                                <p:cTn id="22" presetID="18" presetClass="entr" presetSubtype="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Right)">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5ED201-DD05-492C-BEDB-6A2F24F956C7}"/>
              </a:ext>
            </a:extLst>
          </p:cNvPr>
          <p:cNvPicPr>
            <a:picLocks noChangeAspect="1"/>
          </p:cNvPicPr>
          <p:nvPr/>
        </p:nvPicPr>
        <p:blipFill>
          <a:blip r:embed="rId2"/>
          <a:stretch>
            <a:fillRect/>
          </a:stretch>
        </p:blipFill>
        <p:spPr>
          <a:xfrm>
            <a:off x="781396" y="5810"/>
            <a:ext cx="3786964" cy="1623485"/>
          </a:xfrm>
          <a:prstGeom prst="rect">
            <a:avLst/>
          </a:prstGeom>
        </p:spPr>
      </p:pic>
      <p:sp>
        <p:nvSpPr>
          <p:cNvPr id="3" name="Text Box 1038">
            <a:extLst>
              <a:ext uri="{FF2B5EF4-FFF2-40B4-BE49-F238E27FC236}">
                <a16:creationId xmlns:a16="http://schemas.microsoft.com/office/drawing/2014/main" id="{EC1072A9-7F37-4CA8-B3F0-D9BE0AFE319D}"/>
              </a:ext>
            </a:extLst>
          </p:cNvPr>
          <p:cNvSpPr txBox="1">
            <a:spLocks noChangeArrowheads="1"/>
          </p:cNvSpPr>
          <p:nvPr/>
        </p:nvSpPr>
        <p:spPr bwMode="auto">
          <a:xfrm>
            <a:off x="6096000" y="248887"/>
            <a:ext cx="4049394" cy="830997"/>
          </a:xfrm>
          <a:prstGeom prst="rect">
            <a:avLst/>
          </a:prstGeom>
          <a:noFill/>
          <a:ln w="9525">
            <a:noFill/>
            <a:miter lim="800000"/>
            <a:headEnd/>
            <a:tailEnd/>
          </a:ln>
          <a:effectLst/>
        </p:spPr>
        <p:txBody>
          <a:bodyPr wrap="square">
            <a:spAutoFit/>
          </a:bodyPr>
          <a:lstStyle/>
          <a:p>
            <a:pPr>
              <a:spcBef>
                <a:spcPct val="50000"/>
              </a:spcBef>
            </a:pPr>
            <a:r>
              <a:rPr lang="fr-FR" sz="4800" dirty="0">
                <a:solidFill>
                  <a:srgbClr val="FFC000"/>
                </a:solidFill>
                <a:effectLst>
                  <a:outerShdw blurRad="38100" dist="38100" dir="2700000" algn="tl">
                    <a:srgbClr val="000000"/>
                  </a:outerShdw>
                </a:effectLst>
                <a:latin typeface="Arial Black" pitchFamily="34" charset="0"/>
              </a:rPr>
              <a:t>QUI ?</a:t>
            </a:r>
          </a:p>
        </p:txBody>
      </p:sp>
      <p:grpSp>
        <p:nvGrpSpPr>
          <p:cNvPr id="8" name="Groupe 7">
            <a:extLst>
              <a:ext uri="{FF2B5EF4-FFF2-40B4-BE49-F238E27FC236}">
                <a16:creationId xmlns:a16="http://schemas.microsoft.com/office/drawing/2014/main" id="{07E4656A-9E0A-4EAF-B8C3-77289314777E}"/>
              </a:ext>
            </a:extLst>
          </p:cNvPr>
          <p:cNvGrpSpPr/>
          <p:nvPr/>
        </p:nvGrpSpPr>
        <p:grpSpPr>
          <a:xfrm>
            <a:off x="5794487" y="1355149"/>
            <a:ext cx="2422525" cy="1590675"/>
            <a:chOff x="3659475" y="1522125"/>
            <a:chExt cx="2422525" cy="1590675"/>
          </a:xfrm>
        </p:grpSpPr>
        <p:pic>
          <p:nvPicPr>
            <p:cNvPr id="9" name="Picture 35" descr="POMPIERS">
              <a:extLst>
                <a:ext uri="{FF2B5EF4-FFF2-40B4-BE49-F238E27FC236}">
                  <a16:creationId xmlns:a16="http://schemas.microsoft.com/office/drawing/2014/main" id="{457E0AC8-F98F-466A-A5EA-828717238B70}"/>
                </a:ext>
              </a:extLst>
            </p:cNvPr>
            <p:cNvPicPr>
              <a:picLocks noChangeAspect="1" noChangeArrowheads="1"/>
            </p:cNvPicPr>
            <p:nvPr/>
          </p:nvPicPr>
          <p:blipFill>
            <a:blip r:embed="rId3" cstate="print">
              <a:lum bright="12000"/>
            </a:blip>
            <a:srcRect/>
            <a:stretch>
              <a:fillRect/>
            </a:stretch>
          </p:blipFill>
          <p:spPr bwMode="auto">
            <a:xfrm>
              <a:off x="3659475" y="1522125"/>
              <a:ext cx="2422525" cy="1590675"/>
            </a:xfrm>
            <a:prstGeom prst="rect">
              <a:avLst/>
            </a:prstGeom>
            <a:noFill/>
            <a:ln w="9525">
              <a:noFill/>
              <a:miter lim="800000"/>
              <a:headEnd/>
              <a:tailEnd/>
            </a:ln>
          </p:spPr>
        </p:pic>
        <p:pic>
          <p:nvPicPr>
            <p:cNvPr id="10" name="Picture 39" descr="numero_18">
              <a:extLst>
                <a:ext uri="{FF2B5EF4-FFF2-40B4-BE49-F238E27FC236}">
                  <a16:creationId xmlns:a16="http://schemas.microsoft.com/office/drawing/2014/main" id="{C9070D41-4108-4E5A-B7FD-D7257B016119}"/>
                </a:ext>
              </a:extLst>
            </p:cNvPr>
            <p:cNvPicPr>
              <a:picLocks noChangeAspect="1" noChangeArrowheads="1"/>
            </p:cNvPicPr>
            <p:nvPr/>
          </p:nvPicPr>
          <p:blipFill>
            <a:blip r:embed="rId4" cstate="print"/>
            <a:srcRect/>
            <a:stretch>
              <a:fillRect/>
            </a:stretch>
          </p:blipFill>
          <p:spPr bwMode="auto">
            <a:xfrm>
              <a:off x="5080288" y="1896775"/>
              <a:ext cx="1001712" cy="1216025"/>
            </a:xfrm>
            <a:prstGeom prst="rect">
              <a:avLst/>
            </a:prstGeom>
            <a:noFill/>
            <a:ln w="9525">
              <a:noFill/>
              <a:miter lim="800000"/>
              <a:headEnd/>
              <a:tailEnd/>
            </a:ln>
          </p:spPr>
        </p:pic>
      </p:grpSp>
      <p:grpSp>
        <p:nvGrpSpPr>
          <p:cNvPr id="11" name="Groupe 10">
            <a:extLst>
              <a:ext uri="{FF2B5EF4-FFF2-40B4-BE49-F238E27FC236}">
                <a16:creationId xmlns:a16="http://schemas.microsoft.com/office/drawing/2014/main" id="{F52033BA-F8D6-447D-BF91-3CFDA78A3A38}"/>
              </a:ext>
            </a:extLst>
          </p:cNvPr>
          <p:cNvGrpSpPr/>
          <p:nvPr/>
        </p:nvGrpSpPr>
        <p:grpSpPr>
          <a:xfrm>
            <a:off x="8470147" y="4719928"/>
            <a:ext cx="2352675" cy="1595438"/>
            <a:chOff x="6288087" y="4702175"/>
            <a:chExt cx="2352675" cy="1595438"/>
          </a:xfrm>
        </p:grpSpPr>
        <p:pic>
          <p:nvPicPr>
            <p:cNvPr id="12" name="Picture 33" descr="SAMU">
              <a:extLst>
                <a:ext uri="{FF2B5EF4-FFF2-40B4-BE49-F238E27FC236}">
                  <a16:creationId xmlns:a16="http://schemas.microsoft.com/office/drawing/2014/main" id="{56AF4948-D2B7-498B-8029-3FB136378871}"/>
                </a:ext>
              </a:extLst>
            </p:cNvPr>
            <p:cNvPicPr>
              <a:picLocks noChangeAspect="1" noChangeArrowheads="1"/>
            </p:cNvPicPr>
            <p:nvPr/>
          </p:nvPicPr>
          <p:blipFill>
            <a:blip r:embed="rId5" cstate="print"/>
            <a:srcRect t="9541"/>
            <a:stretch>
              <a:fillRect/>
            </a:stretch>
          </p:blipFill>
          <p:spPr bwMode="auto">
            <a:xfrm>
              <a:off x="6288087" y="4702175"/>
              <a:ext cx="2352675" cy="1595438"/>
            </a:xfrm>
            <a:prstGeom prst="rect">
              <a:avLst/>
            </a:prstGeom>
            <a:noFill/>
            <a:ln w="9525">
              <a:noFill/>
              <a:miter lim="800000"/>
              <a:headEnd/>
              <a:tailEnd/>
            </a:ln>
          </p:spPr>
        </p:pic>
        <p:pic>
          <p:nvPicPr>
            <p:cNvPr id="13" name="Picture 40" descr="numero_15">
              <a:extLst>
                <a:ext uri="{FF2B5EF4-FFF2-40B4-BE49-F238E27FC236}">
                  <a16:creationId xmlns:a16="http://schemas.microsoft.com/office/drawing/2014/main" id="{E0AFC2D4-1966-4A05-AC69-E2C76716976D}"/>
                </a:ext>
              </a:extLst>
            </p:cNvPr>
            <p:cNvPicPr>
              <a:picLocks noChangeAspect="1" noChangeArrowheads="1"/>
            </p:cNvPicPr>
            <p:nvPr/>
          </p:nvPicPr>
          <p:blipFill>
            <a:blip r:embed="rId6" cstate="print"/>
            <a:srcRect/>
            <a:stretch>
              <a:fillRect/>
            </a:stretch>
          </p:blipFill>
          <p:spPr bwMode="auto">
            <a:xfrm>
              <a:off x="6288087" y="5081588"/>
              <a:ext cx="1001713" cy="1216025"/>
            </a:xfrm>
            <a:prstGeom prst="rect">
              <a:avLst/>
            </a:prstGeom>
            <a:noFill/>
            <a:ln w="9525">
              <a:noFill/>
              <a:miter lim="800000"/>
              <a:headEnd/>
              <a:tailEnd/>
            </a:ln>
          </p:spPr>
        </p:pic>
      </p:grpSp>
      <p:grpSp>
        <p:nvGrpSpPr>
          <p:cNvPr id="14" name="Groupe 13">
            <a:extLst>
              <a:ext uri="{FF2B5EF4-FFF2-40B4-BE49-F238E27FC236}">
                <a16:creationId xmlns:a16="http://schemas.microsoft.com/office/drawing/2014/main" id="{CC662285-8693-454D-8FE9-DAB2D174B98A}"/>
              </a:ext>
            </a:extLst>
          </p:cNvPr>
          <p:cNvGrpSpPr/>
          <p:nvPr/>
        </p:nvGrpSpPr>
        <p:grpSpPr>
          <a:xfrm>
            <a:off x="2350044" y="4927891"/>
            <a:ext cx="2765425" cy="1387475"/>
            <a:chOff x="361950" y="4910138"/>
            <a:chExt cx="2765425" cy="1387475"/>
          </a:xfrm>
        </p:grpSpPr>
        <p:pic>
          <p:nvPicPr>
            <p:cNvPr id="15" name="Picture 34" descr="GENDARMERIE">
              <a:extLst>
                <a:ext uri="{FF2B5EF4-FFF2-40B4-BE49-F238E27FC236}">
                  <a16:creationId xmlns:a16="http://schemas.microsoft.com/office/drawing/2014/main" id="{75C8E151-6792-4CAA-9957-FF77D7F473A4}"/>
                </a:ext>
              </a:extLst>
            </p:cNvPr>
            <p:cNvPicPr>
              <a:picLocks noChangeAspect="1" noChangeArrowheads="1"/>
            </p:cNvPicPr>
            <p:nvPr/>
          </p:nvPicPr>
          <p:blipFill>
            <a:blip r:embed="rId7" cstate="print"/>
            <a:srcRect b="6012"/>
            <a:stretch>
              <a:fillRect/>
            </a:stretch>
          </p:blipFill>
          <p:spPr bwMode="auto">
            <a:xfrm>
              <a:off x="361950" y="4910138"/>
              <a:ext cx="2765425" cy="1387475"/>
            </a:xfrm>
            <a:prstGeom prst="rect">
              <a:avLst/>
            </a:prstGeom>
            <a:noFill/>
            <a:ln w="9525">
              <a:noFill/>
              <a:miter lim="800000"/>
              <a:headEnd/>
              <a:tailEnd/>
            </a:ln>
          </p:spPr>
        </p:pic>
        <p:pic>
          <p:nvPicPr>
            <p:cNvPr id="16" name="Picture 41" descr="numero_17">
              <a:extLst>
                <a:ext uri="{FF2B5EF4-FFF2-40B4-BE49-F238E27FC236}">
                  <a16:creationId xmlns:a16="http://schemas.microsoft.com/office/drawing/2014/main" id="{8948ADE1-4885-4D23-ABB8-17C082B48C2F}"/>
                </a:ext>
              </a:extLst>
            </p:cNvPr>
            <p:cNvPicPr>
              <a:picLocks noChangeAspect="1" noChangeArrowheads="1"/>
            </p:cNvPicPr>
            <p:nvPr/>
          </p:nvPicPr>
          <p:blipFill>
            <a:blip r:embed="rId8" cstate="print"/>
            <a:srcRect/>
            <a:stretch>
              <a:fillRect/>
            </a:stretch>
          </p:blipFill>
          <p:spPr bwMode="auto">
            <a:xfrm>
              <a:off x="373063" y="5081588"/>
              <a:ext cx="1001712" cy="1216025"/>
            </a:xfrm>
            <a:prstGeom prst="rect">
              <a:avLst/>
            </a:prstGeom>
            <a:noFill/>
            <a:ln w="9525">
              <a:noFill/>
              <a:miter lim="800000"/>
              <a:headEnd/>
              <a:tailEnd/>
            </a:ln>
          </p:spPr>
        </p:pic>
      </p:grpSp>
      <p:grpSp>
        <p:nvGrpSpPr>
          <p:cNvPr id="17" name="Group 33">
            <a:extLst>
              <a:ext uri="{FF2B5EF4-FFF2-40B4-BE49-F238E27FC236}">
                <a16:creationId xmlns:a16="http://schemas.microsoft.com/office/drawing/2014/main" id="{F855F38C-7DCB-4E03-B3E3-EDC4E529F3F3}"/>
              </a:ext>
            </a:extLst>
          </p:cNvPr>
          <p:cNvGrpSpPr>
            <a:grpSpLocks/>
          </p:cNvGrpSpPr>
          <p:nvPr/>
        </p:nvGrpSpPr>
        <p:grpSpPr bwMode="auto">
          <a:xfrm>
            <a:off x="2519099" y="1821369"/>
            <a:ext cx="2025650" cy="2551113"/>
            <a:chOff x="272" y="459"/>
            <a:chExt cx="1276" cy="1607"/>
          </a:xfrm>
        </p:grpSpPr>
        <p:grpSp>
          <p:nvGrpSpPr>
            <p:cNvPr id="18" name="Group 5">
              <a:extLst>
                <a:ext uri="{FF2B5EF4-FFF2-40B4-BE49-F238E27FC236}">
                  <a16:creationId xmlns:a16="http://schemas.microsoft.com/office/drawing/2014/main" id="{21B98022-4783-43AE-9336-4768EE87F9E7}"/>
                </a:ext>
              </a:extLst>
            </p:cNvPr>
            <p:cNvGrpSpPr>
              <a:grpSpLocks/>
            </p:cNvGrpSpPr>
            <p:nvPr/>
          </p:nvGrpSpPr>
          <p:grpSpPr bwMode="auto">
            <a:xfrm>
              <a:off x="413" y="459"/>
              <a:ext cx="971" cy="1305"/>
              <a:chOff x="0" y="360"/>
              <a:chExt cx="1276" cy="1706"/>
            </a:xfrm>
          </p:grpSpPr>
          <p:sp>
            <p:nvSpPr>
              <p:cNvPr id="20" name="Text Box 6">
                <a:extLst>
                  <a:ext uri="{FF2B5EF4-FFF2-40B4-BE49-F238E27FC236}">
                    <a16:creationId xmlns:a16="http://schemas.microsoft.com/office/drawing/2014/main" id="{D4520144-A156-41CF-AAAC-A7A4C775E5B1}"/>
                  </a:ext>
                </a:extLst>
              </p:cNvPr>
              <p:cNvSpPr txBox="1">
                <a:spLocks noChangeArrowheads="1"/>
              </p:cNvSpPr>
              <p:nvPr/>
            </p:nvSpPr>
            <p:spPr bwMode="auto">
              <a:xfrm>
                <a:off x="0" y="360"/>
                <a:ext cx="1276" cy="1706"/>
              </a:xfrm>
              <a:prstGeom prst="rect">
                <a:avLst/>
              </a:prstGeom>
              <a:solidFill>
                <a:srgbClr val="FFFFFF"/>
              </a:solidFill>
              <a:ln w="9525">
                <a:solidFill>
                  <a:srgbClr val="000000"/>
                </a:solidFill>
                <a:miter lim="800000"/>
                <a:headEnd/>
                <a:tailEnd/>
              </a:ln>
            </p:spPr>
            <p:txBody>
              <a:bodyPr/>
              <a:lstStyle/>
              <a:p>
                <a:pPr algn="ctr" eaLnBrk="0" hangingPunct="0"/>
                <a:r>
                  <a:rPr lang="fr-FR" sz="1600" dirty="0">
                    <a:latin typeface="Rockwell" pitchFamily="18" charset="0"/>
                  </a:rPr>
                  <a:t>INTERNE</a:t>
                </a:r>
                <a:endParaRPr lang="fr-FR" sz="1200" dirty="0">
                  <a:latin typeface="Rockwell" pitchFamily="18" charset="0"/>
                </a:endParaRPr>
              </a:p>
            </p:txBody>
          </p:sp>
          <p:pic>
            <p:nvPicPr>
              <p:cNvPr id="21" name="Picture 7" descr="BD05192_">
                <a:extLst>
                  <a:ext uri="{FF2B5EF4-FFF2-40B4-BE49-F238E27FC236}">
                    <a16:creationId xmlns:a16="http://schemas.microsoft.com/office/drawing/2014/main" id="{09CC1729-A3F1-4105-94E4-C0880250B651}"/>
                  </a:ext>
                </a:extLst>
              </p:cNvPr>
              <p:cNvPicPr>
                <a:picLocks noChangeAspect="1" noChangeArrowheads="1"/>
              </p:cNvPicPr>
              <p:nvPr/>
            </p:nvPicPr>
            <p:blipFill>
              <a:blip r:embed="rId9" cstate="print"/>
              <a:srcRect/>
              <a:stretch>
                <a:fillRect/>
              </a:stretch>
            </p:blipFill>
            <p:spPr bwMode="auto">
              <a:xfrm>
                <a:off x="95" y="635"/>
                <a:ext cx="1122" cy="1342"/>
              </a:xfrm>
              <a:prstGeom prst="rect">
                <a:avLst/>
              </a:prstGeom>
              <a:noFill/>
              <a:ln w="9525">
                <a:noFill/>
                <a:miter lim="800000"/>
                <a:headEnd/>
                <a:tailEnd/>
              </a:ln>
            </p:spPr>
          </p:pic>
        </p:grpSp>
        <p:sp>
          <p:nvSpPr>
            <p:cNvPr id="19" name="Text Box 24">
              <a:extLst>
                <a:ext uri="{FF2B5EF4-FFF2-40B4-BE49-F238E27FC236}">
                  <a16:creationId xmlns:a16="http://schemas.microsoft.com/office/drawing/2014/main" id="{936B8FA3-D2EF-47DC-8D21-AAE819974ED0}"/>
                </a:ext>
              </a:extLst>
            </p:cNvPr>
            <p:cNvSpPr txBox="1">
              <a:spLocks noChangeArrowheads="1"/>
            </p:cNvSpPr>
            <p:nvPr/>
          </p:nvSpPr>
          <p:spPr bwMode="auto">
            <a:xfrm>
              <a:off x="272" y="1778"/>
              <a:ext cx="1276" cy="288"/>
            </a:xfrm>
            <a:prstGeom prst="rect">
              <a:avLst/>
            </a:prstGeom>
            <a:noFill/>
            <a:ln w="9525">
              <a:noFill/>
              <a:miter lim="800000"/>
              <a:headEnd/>
              <a:tailEnd/>
            </a:ln>
            <a:effectLst/>
          </p:spPr>
          <p:txBody>
            <a:bodyPr>
              <a:spAutoFit/>
            </a:bodyPr>
            <a:lstStyle/>
            <a:p>
              <a:pPr algn="ctr">
                <a:spcBef>
                  <a:spcPct val="50000"/>
                </a:spcBef>
                <a:defRPr/>
              </a:pPr>
              <a:r>
                <a:rPr lang="fr-FR" sz="2400" dirty="0">
                  <a:solidFill>
                    <a:srgbClr val="FFFF00"/>
                  </a:solidFill>
                  <a:effectLst>
                    <a:outerShdw blurRad="38100" dist="38100" dir="2700000" algn="tl">
                      <a:srgbClr val="000000"/>
                    </a:outerShdw>
                  </a:effectLst>
                  <a:latin typeface="Arial Black" pitchFamily="34" charset="0"/>
                </a:rPr>
                <a:t>protocole</a:t>
              </a:r>
            </a:p>
          </p:txBody>
        </p:sp>
      </p:grpSp>
      <p:grpSp>
        <p:nvGrpSpPr>
          <p:cNvPr id="22" name="Group 42">
            <a:extLst>
              <a:ext uri="{FF2B5EF4-FFF2-40B4-BE49-F238E27FC236}">
                <a16:creationId xmlns:a16="http://schemas.microsoft.com/office/drawing/2014/main" id="{5E9300A4-D630-4348-A02C-F5B2BD0A8EF4}"/>
              </a:ext>
            </a:extLst>
          </p:cNvPr>
          <p:cNvGrpSpPr>
            <a:grpSpLocks/>
          </p:cNvGrpSpPr>
          <p:nvPr/>
        </p:nvGrpSpPr>
        <p:grpSpPr bwMode="auto">
          <a:xfrm>
            <a:off x="9070937" y="2945824"/>
            <a:ext cx="1746090" cy="1647564"/>
            <a:chOff x="4342" y="1042"/>
            <a:chExt cx="1276" cy="1204"/>
          </a:xfrm>
        </p:grpSpPr>
        <p:sp>
          <p:nvSpPr>
            <p:cNvPr id="23" name="Text Box 25">
              <a:extLst>
                <a:ext uri="{FF2B5EF4-FFF2-40B4-BE49-F238E27FC236}">
                  <a16:creationId xmlns:a16="http://schemas.microsoft.com/office/drawing/2014/main" id="{587FC248-1694-44E3-8CA4-65C73954ECC8}"/>
                </a:ext>
              </a:extLst>
            </p:cNvPr>
            <p:cNvSpPr txBox="1">
              <a:spLocks noChangeArrowheads="1"/>
            </p:cNvSpPr>
            <p:nvPr/>
          </p:nvSpPr>
          <p:spPr bwMode="auto">
            <a:xfrm>
              <a:off x="4342" y="1042"/>
              <a:ext cx="1276" cy="120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FR" sz="1400" dirty="0">
                  <a:solidFill>
                    <a:schemeClr val="bg1"/>
                  </a:solidFill>
                  <a:latin typeface="Arial Black" pitchFamily="34" charset="0"/>
                </a:rPr>
                <a:t>MEDECIN</a:t>
              </a:r>
              <a:br>
                <a:rPr lang="fr-FR" sz="1400" dirty="0">
                  <a:solidFill>
                    <a:schemeClr val="bg1"/>
                  </a:solidFill>
                  <a:latin typeface="Arial Black" pitchFamily="34" charset="0"/>
                </a:rPr>
              </a:br>
              <a:r>
                <a:rPr lang="fr-FR" sz="1400" dirty="0">
                  <a:solidFill>
                    <a:schemeClr val="bg1"/>
                  </a:solidFill>
                  <a:latin typeface="Arial Black" pitchFamily="34" charset="0"/>
                </a:rPr>
                <a:t>GENERALISTE</a:t>
              </a:r>
            </a:p>
          </p:txBody>
        </p:sp>
        <p:pic>
          <p:nvPicPr>
            <p:cNvPr id="24" name="Picture 36" descr="lot5">
              <a:extLst>
                <a:ext uri="{FF2B5EF4-FFF2-40B4-BE49-F238E27FC236}">
                  <a16:creationId xmlns:a16="http://schemas.microsoft.com/office/drawing/2014/main" id="{4915AD44-B1CD-42E4-B077-1F496719594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0" y="1426"/>
              <a:ext cx="96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5" name="Diagramme 24">
            <a:extLst>
              <a:ext uri="{FF2B5EF4-FFF2-40B4-BE49-F238E27FC236}">
                <a16:creationId xmlns:a16="http://schemas.microsoft.com/office/drawing/2014/main" id="{BB08B392-9049-4851-B00C-833375ED406C}"/>
              </a:ext>
            </a:extLst>
          </p:cNvPr>
          <p:cNvGraphicFramePr/>
          <p:nvPr/>
        </p:nvGraphicFramePr>
        <p:xfrm>
          <a:off x="4302801" y="3058479"/>
          <a:ext cx="4984345" cy="33228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6" name="Rectangle 25">
            <a:extLst>
              <a:ext uri="{FF2B5EF4-FFF2-40B4-BE49-F238E27FC236}">
                <a16:creationId xmlns:a16="http://schemas.microsoft.com/office/drawing/2014/main" id="{B0F7D943-132F-4D69-BD21-ECCB26E82955}"/>
              </a:ext>
            </a:extLst>
          </p:cNvPr>
          <p:cNvSpPr/>
          <p:nvPr/>
        </p:nvSpPr>
        <p:spPr>
          <a:xfrm rot="20286409">
            <a:off x="2904054" y="2061447"/>
            <a:ext cx="7548226" cy="3416320"/>
          </a:xfrm>
          <a:prstGeom prst="rect">
            <a:avLst/>
          </a:prstGeom>
          <a:noFill/>
        </p:spPr>
        <p:txBody>
          <a:bodyPr wrap="squar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En fonction de la situation, on doit appeler un service différent</a:t>
            </a:r>
            <a:endParaRPr lang="fr-FR"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angle 3">
            <a:extLst>
              <a:ext uri="{FF2B5EF4-FFF2-40B4-BE49-F238E27FC236}">
                <a16:creationId xmlns:a16="http://schemas.microsoft.com/office/drawing/2014/main" id="{3F0B302A-8CFA-CD7E-F351-500AE48413F9}"/>
              </a:ext>
            </a:extLst>
          </p:cNvPr>
          <p:cNvSpPr/>
          <p:nvPr/>
        </p:nvSpPr>
        <p:spPr>
          <a:xfrm>
            <a:off x="5133870" y="3748717"/>
            <a:ext cx="3514981" cy="1815882"/>
          </a:xfrm>
          <a:prstGeom prst="rect">
            <a:avLst/>
          </a:prstGeom>
          <a:noFill/>
        </p:spPr>
        <p:txBody>
          <a:bodyPr wrap="square" lIns="91440" tIns="45720" rIns="91440" bIns="45720">
            <a:spAutoFit/>
          </a:bodyPr>
          <a:lstStyle/>
          <a:p>
            <a:pPr algn="ctr"/>
            <a:r>
              <a:rPr lang="fr-FR"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Pour limiter les problèmes de réseaux, privilégier le 112</a:t>
            </a:r>
          </a:p>
        </p:txBody>
      </p:sp>
    </p:spTree>
    <p:extLst>
      <p:ext uri="{BB962C8B-B14F-4D97-AF65-F5344CB8AC3E}">
        <p14:creationId xmlns:p14="http://schemas.microsoft.com/office/powerpoint/2010/main" val="390219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7" presetClass="entr" presetSubtype="10" fill="hold" nodeType="afterEffect">
                                  <p:stCondLst>
                                    <p:cond delay="50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strVal val="#ppt_h"/>
                                          </p:val>
                                        </p:tav>
                                        <p:tav tm="100000">
                                          <p:val>
                                            <p:strVal val="#ppt_h"/>
                                          </p:val>
                                        </p:tav>
                                      </p:tavLst>
                                    </p:anim>
                                  </p:childTnLst>
                                </p:cTn>
                              </p:par>
                            </p:childTnLst>
                          </p:cTn>
                        </p:par>
                        <p:par>
                          <p:cTn id="23" fill="hold">
                            <p:stCondLst>
                              <p:cond delay="3000"/>
                            </p:stCondLst>
                            <p:childTnLst>
                              <p:par>
                                <p:cTn id="24" presetID="17" presetClass="entr" presetSubtype="10" fill="hold" nodeType="afterEffect">
                                  <p:stCondLst>
                                    <p:cond delay="5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strVal val="#ppt_h"/>
                                          </p:val>
                                        </p:tav>
                                        <p:tav tm="100000">
                                          <p:val>
                                            <p:strVal val="#ppt_h"/>
                                          </p:val>
                                        </p:tav>
                                      </p:tavLst>
                                    </p:anim>
                                  </p:childTnLst>
                                </p:cTn>
                              </p:par>
                            </p:childTnLst>
                          </p:cTn>
                        </p:par>
                        <p:par>
                          <p:cTn id="28" fill="hold">
                            <p:stCondLst>
                              <p:cond delay="4000"/>
                            </p:stCondLst>
                            <p:childTnLst>
                              <p:par>
                                <p:cTn id="29" presetID="5"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checkerboard(across)">
                                      <p:cBhvr>
                                        <p:cTn id="31" dur="1000"/>
                                        <p:tgtEl>
                                          <p:spTgt spid="22"/>
                                        </p:tgtEl>
                                      </p:cBhvr>
                                    </p:animEffect>
                                  </p:childTnLst>
                                </p:cTn>
                              </p:par>
                            </p:childTnLst>
                          </p:cTn>
                        </p:par>
                        <p:par>
                          <p:cTn id="32" fill="hold">
                            <p:stCondLst>
                              <p:cond delay="5500"/>
                            </p:stCondLst>
                            <p:childTnLst>
                              <p:par>
                                <p:cTn id="33" presetID="21" presetClass="entr" presetSubtype="1" fill="hold" grpId="0" nodeType="afterEffect">
                                  <p:stCondLst>
                                    <p:cond delay="500"/>
                                  </p:stCondLst>
                                  <p:childTnLst>
                                    <p:set>
                                      <p:cBhvr>
                                        <p:cTn id="34" dur="1" fill="hold">
                                          <p:stCondLst>
                                            <p:cond delay="0"/>
                                          </p:stCondLst>
                                        </p:cTn>
                                        <p:tgtEl>
                                          <p:spTgt spid="25"/>
                                        </p:tgtEl>
                                        <p:attrNameLst>
                                          <p:attrName>style.visibility</p:attrName>
                                        </p:attrNameLst>
                                      </p:cBhvr>
                                      <p:to>
                                        <p:strVal val="visible"/>
                                      </p:to>
                                    </p:set>
                                    <p:animEffect transition="in" filter="wheel(1)">
                                      <p:cBhvr>
                                        <p:cTn id="35" dur="1000"/>
                                        <p:tgtEl>
                                          <p:spTgt spid="25"/>
                                        </p:tgtEl>
                                      </p:cBhvr>
                                    </p:animEffect>
                                  </p:child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6" grpId="0"/>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38">
            <a:extLst>
              <a:ext uri="{FF2B5EF4-FFF2-40B4-BE49-F238E27FC236}">
                <a16:creationId xmlns:a16="http://schemas.microsoft.com/office/drawing/2014/main" id="{1F8ED67E-03FB-40D0-9877-AE91BE278F5A}"/>
              </a:ext>
            </a:extLst>
          </p:cNvPr>
          <p:cNvSpPr txBox="1">
            <a:spLocks noChangeArrowheads="1"/>
          </p:cNvSpPr>
          <p:nvPr/>
        </p:nvSpPr>
        <p:spPr bwMode="auto">
          <a:xfrm>
            <a:off x="6096000" y="248887"/>
            <a:ext cx="4049394" cy="830997"/>
          </a:xfrm>
          <a:prstGeom prst="rect">
            <a:avLst/>
          </a:prstGeom>
          <a:noFill/>
          <a:ln w="9525">
            <a:noFill/>
            <a:miter lim="800000"/>
            <a:headEnd/>
            <a:tailEnd/>
          </a:ln>
          <a:effectLst/>
        </p:spPr>
        <p:txBody>
          <a:bodyPr wrap="square">
            <a:spAutoFit/>
          </a:bodyPr>
          <a:lstStyle/>
          <a:p>
            <a:pPr>
              <a:spcBef>
                <a:spcPct val="50000"/>
              </a:spcBef>
            </a:pPr>
            <a:r>
              <a:rPr lang="fr-FR" sz="4800" dirty="0">
                <a:solidFill>
                  <a:srgbClr val="FFC000"/>
                </a:solidFill>
                <a:effectLst>
                  <a:outerShdw blurRad="38100" dist="38100" dir="2700000" algn="tl">
                    <a:srgbClr val="000000"/>
                  </a:outerShdw>
                </a:effectLst>
                <a:latin typeface="Arial Black" pitchFamily="34" charset="0"/>
              </a:rPr>
              <a:t>QUI ?</a:t>
            </a:r>
          </a:p>
        </p:txBody>
      </p:sp>
      <p:pic>
        <p:nvPicPr>
          <p:cNvPr id="3" name="Image 2">
            <a:extLst>
              <a:ext uri="{FF2B5EF4-FFF2-40B4-BE49-F238E27FC236}">
                <a16:creationId xmlns:a16="http://schemas.microsoft.com/office/drawing/2014/main" id="{75BD18EA-C41B-4699-914D-B67EEA0897CD}"/>
              </a:ext>
            </a:extLst>
          </p:cNvPr>
          <p:cNvPicPr>
            <a:picLocks noChangeAspect="1"/>
          </p:cNvPicPr>
          <p:nvPr/>
        </p:nvPicPr>
        <p:blipFill>
          <a:blip r:embed="rId2"/>
          <a:stretch>
            <a:fillRect/>
          </a:stretch>
        </p:blipFill>
        <p:spPr>
          <a:xfrm>
            <a:off x="781396" y="5810"/>
            <a:ext cx="3786964" cy="1623485"/>
          </a:xfrm>
          <a:prstGeom prst="rect">
            <a:avLst/>
          </a:prstGeom>
        </p:spPr>
      </p:pic>
      <p:pic>
        <p:nvPicPr>
          <p:cNvPr id="4" name="Picture 24" descr="alerte_112">
            <a:extLst>
              <a:ext uri="{FF2B5EF4-FFF2-40B4-BE49-F238E27FC236}">
                <a16:creationId xmlns:a16="http://schemas.microsoft.com/office/drawing/2014/main" id="{238FCFC7-793E-4821-959E-56A2233956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6432" b="9662"/>
          <a:stretch>
            <a:fillRect/>
          </a:stretch>
        </p:blipFill>
        <p:spPr bwMode="auto">
          <a:xfrm>
            <a:off x="1202574" y="1459863"/>
            <a:ext cx="3786965" cy="269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fficher l'image d'origine">
            <a:extLst>
              <a:ext uri="{FF2B5EF4-FFF2-40B4-BE49-F238E27FC236}">
                <a16:creationId xmlns:a16="http://schemas.microsoft.com/office/drawing/2014/main" id="{4909302A-7599-4218-BCE5-10D6B8A20C73}"/>
              </a:ext>
            </a:extLst>
          </p:cNvPr>
          <p:cNvPicPr>
            <a:picLocks noChangeAspect="1" noChangeArrowheads="1"/>
          </p:cNvPicPr>
          <p:nvPr/>
        </p:nvPicPr>
        <p:blipFill>
          <a:blip r:embed="rId4" cstate="print"/>
          <a:srcRect/>
          <a:stretch>
            <a:fillRect/>
          </a:stretch>
        </p:blipFill>
        <p:spPr bwMode="auto">
          <a:xfrm>
            <a:off x="5410716" y="1890764"/>
            <a:ext cx="3198277" cy="4104456"/>
          </a:xfrm>
          <a:prstGeom prst="rect">
            <a:avLst/>
          </a:prstGeom>
          <a:noFill/>
        </p:spPr>
      </p:pic>
      <p:grpSp>
        <p:nvGrpSpPr>
          <p:cNvPr id="6" name="Group 32">
            <a:extLst>
              <a:ext uri="{FF2B5EF4-FFF2-40B4-BE49-F238E27FC236}">
                <a16:creationId xmlns:a16="http://schemas.microsoft.com/office/drawing/2014/main" id="{4593F67F-657F-402B-ABFB-8F492C769BDE}"/>
              </a:ext>
            </a:extLst>
          </p:cNvPr>
          <p:cNvGrpSpPr>
            <a:grpSpLocks/>
          </p:cNvGrpSpPr>
          <p:nvPr/>
        </p:nvGrpSpPr>
        <p:grpSpPr bwMode="auto">
          <a:xfrm>
            <a:off x="9286506" y="4895311"/>
            <a:ext cx="2905494" cy="2199818"/>
            <a:chOff x="4182" y="791"/>
            <a:chExt cx="1073" cy="805"/>
          </a:xfrm>
        </p:grpSpPr>
        <p:pic>
          <p:nvPicPr>
            <p:cNvPr id="8" name="Picture 31">
              <a:extLst>
                <a:ext uri="{FF2B5EF4-FFF2-40B4-BE49-F238E27FC236}">
                  <a16:creationId xmlns:a16="http://schemas.microsoft.com/office/drawing/2014/main" id="{16B5D3C7-C903-40C2-A448-63FF9C187C98}"/>
                </a:ext>
              </a:extLst>
            </p:cNvPr>
            <p:cNvPicPr>
              <a:picLocks noChangeAspect="1" noChangeArrowheads="1"/>
            </p:cNvPicPr>
            <p:nvPr/>
          </p:nvPicPr>
          <p:blipFill>
            <a:blip r:embed="rId5" cstate="print"/>
            <a:srcRect/>
            <a:stretch>
              <a:fillRect/>
            </a:stretch>
          </p:blipFill>
          <p:spPr bwMode="auto">
            <a:xfrm>
              <a:off x="4182" y="791"/>
              <a:ext cx="1073" cy="805"/>
            </a:xfrm>
            <a:prstGeom prst="rect">
              <a:avLst/>
            </a:prstGeom>
            <a:noFill/>
            <a:ln w="9525">
              <a:noFill/>
              <a:miter lim="800000"/>
              <a:headEnd/>
              <a:tailEnd/>
            </a:ln>
          </p:spPr>
        </p:pic>
        <p:sp>
          <p:nvSpPr>
            <p:cNvPr id="7" name="Text Box 26">
              <a:extLst>
                <a:ext uri="{FF2B5EF4-FFF2-40B4-BE49-F238E27FC236}">
                  <a16:creationId xmlns:a16="http://schemas.microsoft.com/office/drawing/2014/main" id="{1BE61B79-B214-4040-A182-EBBFE42ED62D}"/>
                </a:ext>
              </a:extLst>
            </p:cNvPr>
            <p:cNvSpPr txBox="1">
              <a:spLocks noChangeArrowheads="1"/>
            </p:cNvSpPr>
            <p:nvPr/>
          </p:nvSpPr>
          <p:spPr bwMode="auto">
            <a:xfrm>
              <a:off x="4414" y="799"/>
              <a:ext cx="710" cy="144"/>
            </a:xfrm>
            <a:prstGeom prst="rect">
              <a:avLst/>
            </a:prstGeom>
            <a:noFill/>
            <a:ln w="9525">
              <a:noFill/>
              <a:miter lim="800000"/>
              <a:headEnd/>
              <a:tailEnd/>
            </a:ln>
          </p:spPr>
          <p:txBody>
            <a:bodyPr/>
            <a:lstStyle/>
            <a:p>
              <a:pPr algn="ctr" eaLnBrk="0" hangingPunct="0"/>
              <a:r>
                <a:rPr lang="fr-FR" sz="3200" dirty="0">
                  <a:solidFill>
                    <a:schemeClr val="accent2">
                      <a:lumMod val="50000"/>
                    </a:schemeClr>
                  </a:solidFill>
                  <a:latin typeface="Arial Black" pitchFamily="34" charset="0"/>
                </a:rPr>
                <a:t>115</a:t>
              </a:r>
              <a:endParaRPr lang="fr-FR" sz="2800" dirty="0">
                <a:solidFill>
                  <a:schemeClr val="accent2">
                    <a:lumMod val="50000"/>
                  </a:schemeClr>
                </a:solidFill>
                <a:latin typeface="Arial Black" pitchFamily="34" charset="0"/>
              </a:endParaRPr>
            </a:p>
          </p:txBody>
        </p:sp>
      </p:grpSp>
      <p:pic>
        <p:nvPicPr>
          <p:cNvPr id="9" name="Image 8" descr="LOGO_MALENTENDANT.png">
            <a:hlinkClick r:id="rId6" action="ppaction://hlinkfile"/>
            <a:extLst>
              <a:ext uri="{FF2B5EF4-FFF2-40B4-BE49-F238E27FC236}">
                <a16:creationId xmlns:a16="http://schemas.microsoft.com/office/drawing/2014/main" id="{061D41F1-E31B-4E0A-AA12-870603CD5580}"/>
              </a:ext>
            </a:extLst>
          </p:cNvPr>
          <p:cNvPicPr>
            <a:picLocks noChangeAspect="1"/>
          </p:cNvPicPr>
          <p:nvPr/>
        </p:nvPicPr>
        <p:blipFill>
          <a:blip r:embed="rId7" cstate="print"/>
          <a:stretch>
            <a:fillRect/>
          </a:stretch>
        </p:blipFill>
        <p:spPr>
          <a:xfrm rot="1038546">
            <a:off x="8116040" y="1080327"/>
            <a:ext cx="985907" cy="1008112"/>
          </a:xfrm>
          <a:prstGeom prst="rect">
            <a:avLst/>
          </a:prstGeom>
        </p:spPr>
      </p:pic>
      <p:sp>
        <p:nvSpPr>
          <p:cNvPr id="10" name="Rectangle 25">
            <a:extLst>
              <a:ext uri="{FF2B5EF4-FFF2-40B4-BE49-F238E27FC236}">
                <a16:creationId xmlns:a16="http://schemas.microsoft.com/office/drawing/2014/main" id="{95F22935-F435-4FD8-8C51-5075028BD00B}"/>
              </a:ext>
            </a:extLst>
          </p:cNvPr>
          <p:cNvSpPr>
            <a:spLocks noChangeArrowheads="1"/>
          </p:cNvSpPr>
          <p:nvPr/>
        </p:nvSpPr>
        <p:spPr bwMode="auto">
          <a:xfrm>
            <a:off x="655838" y="1947762"/>
            <a:ext cx="2528887" cy="862012"/>
          </a:xfrm>
          <a:prstGeom prst="rect">
            <a:avLst/>
          </a:prstGeom>
          <a:noFill/>
          <a:ln w="9525">
            <a:noFill/>
            <a:miter lim="800000"/>
            <a:headEnd/>
            <a:tailEnd/>
          </a:ln>
          <a:effectLst/>
        </p:spPr>
        <p:txBody>
          <a:bodyPr anchor="ctr"/>
          <a:lstStyle/>
          <a:p>
            <a:pPr algn="ctr">
              <a:defRPr/>
            </a:pPr>
            <a:r>
              <a:rPr lang="fr-FR" sz="5400" b="1" dirty="0">
                <a:solidFill>
                  <a:schemeClr val="accent1">
                    <a:lumMod val="20000"/>
                    <a:lumOff val="80000"/>
                  </a:schemeClr>
                </a:solidFill>
                <a:effectLst>
                  <a:outerShdw blurRad="38100" dist="38100" dir="2700000" algn="tl">
                    <a:srgbClr val="000000"/>
                  </a:outerShdw>
                </a:effectLst>
                <a:latin typeface="Arial Black" pitchFamily="34" charset="0"/>
              </a:rPr>
              <a:t>112</a:t>
            </a:r>
          </a:p>
        </p:txBody>
      </p:sp>
      <p:sp>
        <p:nvSpPr>
          <p:cNvPr id="11" name="Rectangle 10">
            <a:extLst>
              <a:ext uri="{FF2B5EF4-FFF2-40B4-BE49-F238E27FC236}">
                <a16:creationId xmlns:a16="http://schemas.microsoft.com/office/drawing/2014/main" id="{7EB50618-2A13-4BCC-9A79-F8DECDC1B5B4}"/>
              </a:ext>
            </a:extLst>
          </p:cNvPr>
          <p:cNvSpPr/>
          <p:nvPr/>
        </p:nvSpPr>
        <p:spPr>
          <a:xfrm rot="20286409">
            <a:off x="2692167" y="1750155"/>
            <a:ext cx="5437099" cy="4247317"/>
          </a:xfrm>
          <a:prstGeom prst="rect">
            <a:avLst/>
          </a:prstGeom>
          <a:noFill/>
        </p:spPr>
        <p:txBody>
          <a:bodyPr wrap="squar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Quel est le numéro d’appel d’urgence unique?</a:t>
            </a:r>
            <a:endParaRPr lang="fr-FR"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a:extLst>
              <a:ext uri="{FF2B5EF4-FFF2-40B4-BE49-F238E27FC236}">
                <a16:creationId xmlns:a16="http://schemas.microsoft.com/office/drawing/2014/main" id="{2C823C3C-7431-457A-9533-E3476E6A2BB3}"/>
              </a:ext>
            </a:extLst>
          </p:cNvPr>
          <p:cNvSpPr/>
          <p:nvPr/>
        </p:nvSpPr>
        <p:spPr>
          <a:xfrm rot="20286409">
            <a:off x="4663970" y="3316572"/>
            <a:ext cx="5975656" cy="1754326"/>
          </a:xfrm>
          <a:prstGeom prst="rect">
            <a:avLst/>
          </a:prstGeom>
          <a:noFill/>
        </p:spPr>
        <p:txBody>
          <a:bodyPr wrap="squar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Et pour les malentendants?</a:t>
            </a:r>
            <a:endParaRPr lang="fr-FR"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a:extLst>
              <a:ext uri="{FF2B5EF4-FFF2-40B4-BE49-F238E27FC236}">
                <a16:creationId xmlns:a16="http://schemas.microsoft.com/office/drawing/2014/main" id="{12F91777-340D-47CB-B286-8F68A4A572B9}"/>
              </a:ext>
            </a:extLst>
          </p:cNvPr>
          <p:cNvSpPr/>
          <p:nvPr/>
        </p:nvSpPr>
        <p:spPr>
          <a:xfrm rot="20286409">
            <a:off x="7614062" y="2379141"/>
            <a:ext cx="5062663" cy="2585323"/>
          </a:xfrm>
          <a:prstGeom prst="rect">
            <a:avLst/>
          </a:prstGeom>
          <a:noFill/>
        </p:spPr>
        <p:txBody>
          <a:bodyPr wrap="squar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Et pour les personnes en détresses?</a:t>
            </a:r>
            <a:endParaRPr lang="fr-FR"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a:extLst>
              <a:ext uri="{FF2B5EF4-FFF2-40B4-BE49-F238E27FC236}">
                <a16:creationId xmlns:a16="http://schemas.microsoft.com/office/drawing/2014/main" id="{F1080B14-0DDC-A434-07E6-C26579E6207E}"/>
              </a:ext>
            </a:extLst>
          </p:cNvPr>
          <p:cNvSpPr/>
          <p:nvPr/>
        </p:nvSpPr>
        <p:spPr>
          <a:xfrm>
            <a:off x="1920281" y="4703824"/>
            <a:ext cx="3514981" cy="1815882"/>
          </a:xfrm>
          <a:prstGeom prst="rect">
            <a:avLst/>
          </a:prstGeom>
          <a:noFill/>
        </p:spPr>
        <p:txBody>
          <a:bodyPr wrap="square" lIns="91440" tIns="45720" rIns="91440" bIns="45720">
            <a:spAutoFit/>
          </a:bodyPr>
          <a:lstStyle/>
          <a:p>
            <a:pPr algn="ctr"/>
            <a:r>
              <a:rPr lang="fr-FR"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Le  114 peut aussi être utiliser en cas de violences intrafamiliales</a:t>
            </a:r>
          </a:p>
        </p:txBody>
      </p:sp>
    </p:spTree>
    <p:extLst>
      <p:ext uri="{BB962C8B-B14F-4D97-AF65-F5344CB8AC3E}">
        <p14:creationId xmlns:p14="http://schemas.microsoft.com/office/powerpoint/2010/main" val="6664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53" presetClass="entr" presetSubtype="16"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2500"/>
                            </p:stCondLst>
                            <p:childTnLst>
                              <p:par>
                                <p:cTn id="20" presetID="1" presetClass="entr" presetSubtype="0" fill="hold" grpId="1"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8" presetClass="entr" presetSubtype="12" fill="hold"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2000"/>
                            </p:stCondLst>
                            <p:childTnLst>
                              <p:par>
                                <p:cTn id="32" presetID="18" presetClass="entr" presetSubtype="12"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strips(downLeft)">
                                      <p:cBhvr>
                                        <p:cTn id="34" dur="500"/>
                                        <p:tgtEl>
                                          <p:spTgt spid="5"/>
                                        </p:tgtEl>
                                      </p:cBhvr>
                                    </p:animEffect>
                                  </p:childTnLst>
                                </p:cTn>
                              </p:par>
                            </p:childTnLst>
                          </p:cTn>
                        </p:par>
                        <p:par>
                          <p:cTn id="35" fill="hold">
                            <p:stCondLst>
                              <p:cond delay="250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2500"/>
                            </p:stCondLst>
                            <p:childTnLst>
                              <p:par>
                                <p:cTn id="39" presetID="1" presetClass="entr" presetSubtype="0" fill="hold" grpId="1"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par>
                          <p:cTn id="46" fill="hold">
                            <p:stCondLst>
                              <p:cond delay="500"/>
                            </p:stCondLst>
                            <p:childTnLst>
                              <p:par>
                                <p:cTn id="47" presetID="23" presetClass="entr" presetSubtype="16"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p:bldP spid="12" grpId="0"/>
      <p:bldP spid="12" grpId="1"/>
      <p:bldP spid="13" grpId="0"/>
      <p:bldP spid="13" grpId="1"/>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38">
            <a:extLst>
              <a:ext uri="{FF2B5EF4-FFF2-40B4-BE49-F238E27FC236}">
                <a16:creationId xmlns:a16="http://schemas.microsoft.com/office/drawing/2014/main" id="{1F8ED67E-03FB-40D0-9877-AE91BE278F5A}"/>
              </a:ext>
            </a:extLst>
          </p:cNvPr>
          <p:cNvSpPr txBox="1">
            <a:spLocks noChangeArrowheads="1"/>
          </p:cNvSpPr>
          <p:nvPr/>
        </p:nvSpPr>
        <p:spPr bwMode="auto">
          <a:xfrm>
            <a:off x="6096000" y="248887"/>
            <a:ext cx="4049394" cy="830997"/>
          </a:xfrm>
          <a:prstGeom prst="rect">
            <a:avLst/>
          </a:prstGeom>
          <a:noFill/>
          <a:ln w="9525">
            <a:noFill/>
            <a:miter lim="800000"/>
            <a:headEnd/>
            <a:tailEnd/>
          </a:ln>
          <a:effectLst/>
        </p:spPr>
        <p:txBody>
          <a:bodyPr wrap="square">
            <a:spAutoFit/>
          </a:bodyPr>
          <a:lstStyle/>
          <a:p>
            <a:pPr>
              <a:spcBef>
                <a:spcPct val="50000"/>
              </a:spcBef>
            </a:pPr>
            <a:r>
              <a:rPr lang="fr-FR" sz="4800" dirty="0">
                <a:solidFill>
                  <a:srgbClr val="FFC000"/>
                </a:solidFill>
                <a:effectLst>
                  <a:outerShdw blurRad="38100" dist="38100" dir="2700000" algn="tl">
                    <a:srgbClr val="000000"/>
                  </a:outerShdw>
                </a:effectLst>
                <a:latin typeface="Arial Black" pitchFamily="34" charset="0"/>
              </a:rPr>
              <a:t>QUI ?</a:t>
            </a:r>
          </a:p>
        </p:txBody>
      </p:sp>
      <p:pic>
        <p:nvPicPr>
          <p:cNvPr id="3" name="Image 2">
            <a:extLst>
              <a:ext uri="{FF2B5EF4-FFF2-40B4-BE49-F238E27FC236}">
                <a16:creationId xmlns:a16="http://schemas.microsoft.com/office/drawing/2014/main" id="{75BD18EA-C41B-4699-914D-B67EEA0897CD}"/>
              </a:ext>
            </a:extLst>
          </p:cNvPr>
          <p:cNvPicPr>
            <a:picLocks noChangeAspect="1"/>
          </p:cNvPicPr>
          <p:nvPr/>
        </p:nvPicPr>
        <p:blipFill>
          <a:blip r:embed="rId2"/>
          <a:stretch>
            <a:fillRect/>
          </a:stretch>
        </p:blipFill>
        <p:spPr>
          <a:xfrm>
            <a:off x="781396" y="5810"/>
            <a:ext cx="3786964" cy="1623485"/>
          </a:xfrm>
          <a:prstGeom prst="rect">
            <a:avLst/>
          </a:prstGeom>
        </p:spPr>
      </p:pic>
      <p:pic>
        <p:nvPicPr>
          <p:cNvPr id="11" name="Picture 2" descr="Afficher l'image d'origine">
            <a:extLst>
              <a:ext uri="{FF2B5EF4-FFF2-40B4-BE49-F238E27FC236}">
                <a16:creationId xmlns:a16="http://schemas.microsoft.com/office/drawing/2014/main" id="{FC746697-954C-4F1D-8325-14C58DA90705}"/>
              </a:ext>
            </a:extLst>
          </p:cNvPr>
          <p:cNvPicPr>
            <a:picLocks noChangeAspect="1" noChangeArrowheads="1"/>
          </p:cNvPicPr>
          <p:nvPr/>
        </p:nvPicPr>
        <p:blipFill>
          <a:blip r:embed="rId3" cstate="print"/>
          <a:srcRect/>
          <a:stretch>
            <a:fillRect/>
          </a:stretch>
        </p:blipFill>
        <p:spPr bwMode="auto">
          <a:xfrm>
            <a:off x="1566933" y="1066965"/>
            <a:ext cx="3140967" cy="3140968"/>
          </a:xfrm>
          <a:prstGeom prst="rect">
            <a:avLst/>
          </a:prstGeom>
          <a:noFill/>
        </p:spPr>
      </p:pic>
      <p:pic>
        <p:nvPicPr>
          <p:cNvPr id="12" name="Picture 4" descr="Afficher l'image d'origine">
            <a:extLst>
              <a:ext uri="{FF2B5EF4-FFF2-40B4-BE49-F238E27FC236}">
                <a16:creationId xmlns:a16="http://schemas.microsoft.com/office/drawing/2014/main" id="{8611A999-BE6E-4B50-BC56-88A50BABEB01}"/>
              </a:ext>
            </a:extLst>
          </p:cNvPr>
          <p:cNvPicPr>
            <a:picLocks noChangeAspect="1" noChangeArrowheads="1"/>
          </p:cNvPicPr>
          <p:nvPr/>
        </p:nvPicPr>
        <p:blipFill>
          <a:blip r:embed="rId4" cstate="print"/>
          <a:srcRect/>
          <a:stretch>
            <a:fillRect/>
          </a:stretch>
        </p:blipFill>
        <p:spPr bwMode="auto">
          <a:xfrm>
            <a:off x="8342233" y="1233990"/>
            <a:ext cx="3606321" cy="2276872"/>
          </a:xfrm>
          <a:prstGeom prst="rect">
            <a:avLst/>
          </a:prstGeom>
          <a:noFill/>
        </p:spPr>
      </p:pic>
      <p:pic>
        <p:nvPicPr>
          <p:cNvPr id="13" name="Picture 6" descr="Afficher l'image d'origine">
            <a:extLst>
              <a:ext uri="{FF2B5EF4-FFF2-40B4-BE49-F238E27FC236}">
                <a16:creationId xmlns:a16="http://schemas.microsoft.com/office/drawing/2014/main" id="{F1A54141-A751-4ECB-B340-57AF2F640108}"/>
              </a:ext>
            </a:extLst>
          </p:cNvPr>
          <p:cNvPicPr>
            <a:picLocks noChangeAspect="1" noChangeArrowheads="1"/>
          </p:cNvPicPr>
          <p:nvPr/>
        </p:nvPicPr>
        <p:blipFill>
          <a:blip r:embed="rId5" cstate="print"/>
          <a:srcRect/>
          <a:stretch>
            <a:fillRect/>
          </a:stretch>
        </p:blipFill>
        <p:spPr bwMode="auto">
          <a:xfrm>
            <a:off x="9752567" y="4401110"/>
            <a:ext cx="2304254" cy="2304256"/>
          </a:xfrm>
          <a:prstGeom prst="rect">
            <a:avLst/>
          </a:prstGeom>
          <a:noFill/>
        </p:spPr>
      </p:pic>
      <p:pic>
        <p:nvPicPr>
          <p:cNvPr id="14" name="Picture 8" descr="Afficher l'image d'origine">
            <a:extLst>
              <a:ext uri="{FF2B5EF4-FFF2-40B4-BE49-F238E27FC236}">
                <a16:creationId xmlns:a16="http://schemas.microsoft.com/office/drawing/2014/main" id="{02429EF3-F07C-44D6-B1B3-4A579E4991A8}"/>
              </a:ext>
            </a:extLst>
          </p:cNvPr>
          <p:cNvPicPr>
            <a:picLocks noChangeAspect="1" noChangeArrowheads="1"/>
          </p:cNvPicPr>
          <p:nvPr/>
        </p:nvPicPr>
        <p:blipFill>
          <a:blip r:embed="rId6" cstate="print"/>
          <a:srcRect/>
          <a:stretch>
            <a:fillRect/>
          </a:stretch>
        </p:blipFill>
        <p:spPr bwMode="auto">
          <a:xfrm>
            <a:off x="781396" y="4484573"/>
            <a:ext cx="3181536" cy="2121024"/>
          </a:xfrm>
          <a:prstGeom prst="rect">
            <a:avLst/>
          </a:prstGeom>
          <a:noFill/>
        </p:spPr>
      </p:pic>
      <p:pic>
        <p:nvPicPr>
          <p:cNvPr id="15" name="Picture 10" descr="Afficher l'image d'origine">
            <a:extLst>
              <a:ext uri="{FF2B5EF4-FFF2-40B4-BE49-F238E27FC236}">
                <a16:creationId xmlns:a16="http://schemas.microsoft.com/office/drawing/2014/main" id="{83C23AD6-36BB-4767-B75E-36910D50A7B0}"/>
              </a:ext>
            </a:extLst>
          </p:cNvPr>
          <p:cNvPicPr>
            <a:picLocks noChangeAspect="1" noChangeArrowheads="1"/>
          </p:cNvPicPr>
          <p:nvPr/>
        </p:nvPicPr>
        <p:blipFill>
          <a:blip r:embed="rId7" cstate="print"/>
          <a:srcRect/>
          <a:stretch>
            <a:fillRect/>
          </a:stretch>
        </p:blipFill>
        <p:spPr bwMode="auto">
          <a:xfrm>
            <a:off x="5024353" y="2078851"/>
            <a:ext cx="3096344" cy="4644518"/>
          </a:xfrm>
          <a:prstGeom prst="rect">
            <a:avLst/>
          </a:prstGeom>
          <a:noFill/>
        </p:spPr>
      </p:pic>
      <p:sp>
        <p:nvSpPr>
          <p:cNvPr id="16" name="Rectangle 15">
            <a:extLst>
              <a:ext uri="{FF2B5EF4-FFF2-40B4-BE49-F238E27FC236}">
                <a16:creationId xmlns:a16="http://schemas.microsoft.com/office/drawing/2014/main" id="{7F0B71D5-7EC8-4448-B05D-0E925B83A849}"/>
              </a:ext>
            </a:extLst>
          </p:cNvPr>
          <p:cNvSpPr/>
          <p:nvPr/>
        </p:nvSpPr>
        <p:spPr>
          <a:xfrm rot="20286409">
            <a:off x="3351943" y="3036561"/>
            <a:ext cx="5975656" cy="923330"/>
          </a:xfrm>
          <a:prstGeom prst="rect">
            <a:avLst/>
          </a:prstGeom>
          <a:noFill/>
        </p:spPr>
        <p:txBody>
          <a:bodyPr wrap="squar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Il y en d’autres!</a:t>
            </a:r>
            <a:endParaRPr lang="fr-FR" sz="54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6335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1750"/>
                            </p:stCondLst>
                            <p:childTnLst>
                              <p:par>
                                <p:cTn id="13" presetID="10" presetClass="entr" presetSubtype="0" fill="hold"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0" presetClass="entr" presetSubtype="0" fill="hold" nodeType="after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250"/>
                            </p:stCondLst>
                            <p:childTnLst>
                              <p:par>
                                <p:cTn id="21" presetID="10" presetClass="entr" presetSubtype="0" fill="hold" nodeType="after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childTnLst>
                          </p:cTn>
                        </p:par>
                        <p:par>
                          <p:cTn id="24" fill="hold">
                            <p:stCondLst>
                              <p:cond delay="5500"/>
                            </p:stCondLst>
                            <p:childTnLst>
                              <p:par>
                                <p:cTn id="25" presetID="10" presetClass="entr" presetSubtype="0" fill="hold" nodeType="afterEffect">
                                  <p:stCondLst>
                                    <p:cond delay="25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38">
            <a:extLst>
              <a:ext uri="{FF2B5EF4-FFF2-40B4-BE49-F238E27FC236}">
                <a16:creationId xmlns:a16="http://schemas.microsoft.com/office/drawing/2014/main" id="{1F8ED67E-03FB-40D0-9877-AE91BE278F5A}"/>
              </a:ext>
            </a:extLst>
          </p:cNvPr>
          <p:cNvSpPr txBox="1">
            <a:spLocks noChangeArrowheads="1"/>
          </p:cNvSpPr>
          <p:nvPr/>
        </p:nvSpPr>
        <p:spPr bwMode="auto">
          <a:xfrm>
            <a:off x="6096000" y="248887"/>
            <a:ext cx="4049394" cy="830997"/>
          </a:xfrm>
          <a:prstGeom prst="rect">
            <a:avLst/>
          </a:prstGeom>
          <a:noFill/>
          <a:ln w="9525">
            <a:noFill/>
            <a:miter lim="800000"/>
            <a:headEnd/>
            <a:tailEnd/>
          </a:ln>
          <a:effectLst/>
        </p:spPr>
        <p:txBody>
          <a:bodyPr wrap="square">
            <a:spAutoFit/>
          </a:bodyPr>
          <a:lstStyle/>
          <a:p>
            <a:pPr>
              <a:spcBef>
                <a:spcPct val="50000"/>
              </a:spcBef>
            </a:pPr>
            <a:r>
              <a:rPr lang="fr-FR" sz="4800" dirty="0">
                <a:solidFill>
                  <a:srgbClr val="FFC000"/>
                </a:solidFill>
                <a:effectLst>
                  <a:outerShdw blurRad="38100" dist="38100" dir="2700000" algn="tl">
                    <a:srgbClr val="000000"/>
                  </a:outerShdw>
                </a:effectLst>
                <a:latin typeface="Arial Black" pitchFamily="34" charset="0"/>
              </a:rPr>
              <a:t>QUOI ?</a:t>
            </a:r>
          </a:p>
        </p:txBody>
      </p:sp>
      <p:pic>
        <p:nvPicPr>
          <p:cNvPr id="3" name="Image 2">
            <a:extLst>
              <a:ext uri="{FF2B5EF4-FFF2-40B4-BE49-F238E27FC236}">
                <a16:creationId xmlns:a16="http://schemas.microsoft.com/office/drawing/2014/main" id="{75BD18EA-C41B-4699-914D-B67EEA0897CD}"/>
              </a:ext>
            </a:extLst>
          </p:cNvPr>
          <p:cNvPicPr>
            <a:picLocks noChangeAspect="1"/>
          </p:cNvPicPr>
          <p:nvPr/>
        </p:nvPicPr>
        <p:blipFill>
          <a:blip r:embed="rId2"/>
          <a:stretch>
            <a:fillRect/>
          </a:stretch>
        </p:blipFill>
        <p:spPr>
          <a:xfrm>
            <a:off x="2046606" y="0"/>
            <a:ext cx="3786964" cy="1380408"/>
          </a:xfrm>
          <a:prstGeom prst="rect">
            <a:avLst/>
          </a:prstGeom>
        </p:spPr>
      </p:pic>
      <p:graphicFrame>
        <p:nvGraphicFramePr>
          <p:cNvPr id="4" name="Tableau 4">
            <a:extLst>
              <a:ext uri="{FF2B5EF4-FFF2-40B4-BE49-F238E27FC236}">
                <a16:creationId xmlns:a16="http://schemas.microsoft.com/office/drawing/2014/main" id="{F085ACA3-5B8E-4702-BE94-48B190D5532E}"/>
              </a:ext>
            </a:extLst>
          </p:cNvPr>
          <p:cNvGraphicFramePr>
            <a:graphicFrameLocks noGrp="1"/>
          </p:cNvGraphicFramePr>
          <p:nvPr/>
        </p:nvGraphicFramePr>
        <p:xfrm>
          <a:off x="781396" y="1079884"/>
          <a:ext cx="10820813" cy="5666232"/>
        </p:xfrm>
        <a:graphic>
          <a:graphicData uri="http://schemas.openxmlformats.org/drawingml/2006/table">
            <a:tbl>
              <a:tblPr firstRow="1" bandRow="1">
                <a:tableStyleId>{5C22544A-7EE6-4342-B048-85BDC9FD1C3A}</a:tableStyleId>
              </a:tblPr>
              <a:tblGrid>
                <a:gridCol w="10820813">
                  <a:extLst>
                    <a:ext uri="{9D8B030D-6E8A-4147-A177-3AD203B41FA5}">
                      <a16:colId xmlns:a16="http://schemas.microsoft.com/office/drawing/2014/main" val="2647432095"/>
                    </a:ext>
                  </a:extLst>
                </a:gridCol>
              </a:tblGrid>
              <a:tr h="501950">
                <a:tc>
                  <a:txBody>
                    <a:bodyPr/>
                    <a:lstStyle/>
                    <a:p>
                      <a:endParaRPr lang="fr-FR" sz="2800" dirty="0">
                        <a:solidFill>
                          <a:schemeClr val="tx1">
                            <a:lumMod val="95000"/>
                          </a:schemeClr>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1312702948"/>
                  </a:ext>
                </a:extLst>
              </a:tr>
              <a:tr h="2923032">
                <a:tc>
                  <a:txBody>
                    <a:bodyPr/>
                    <a:lstStyle/>
                    <a:p>
                      <a:pPr marL="742950" lvl="1" indent="-285750">
                        <a:buFont typeface="Arial" panose="020B0604020202020204" pitchFamily="34" charset="0"/>
                        <a:buChar char="•"/>
                      </a:pPr>
                      <a:r>
                        <a:rPr lang="fr-FR" sz="2800" dirty="0">
                          <a:solidFill>
                            <a:schemeClr val="tx1">
                              <a:lumMod val="95000"/>
                            </a:schemeClr>
                          </a:solidFill>
                        </a:rPr>
                        <a:t>L’identité de l’appelant</a:t>
                      </a:r>
                    </a:p>
                    <a:p>
                      <a:pPr marL="742950" lvl="1" indent="-285750">
                        <a:buFont typeface="Arial" panose="020B0604020202020204" pitchFamily="34" charset="0"/>
                        <a:buChar char="•"/>
                      </a:pPr>
                      <a:r>
                        <a:rPr lang="fr-FR" sz="2800" dirty="0">
                          <a:solidFill>
                            <a:schemeClr val="tx1">
                              <a:lumMod val="95000"/>
                            </a:schemeClr>
                          </a:solidFill>
                        </a:rPr>
                        <a:t>Le numéro d’appel</a:t>
                      </a:r>
                    </a:p>
                    <a:p>
                      <a:pPr marL="742950" lvl="1" indent="-285750">
                        <a:buFont typeface="Arial" panose="020B0604020202020204" pitchFamily="34" charset="0"/>
                        <a:buChar char="•"/>
                      </a:pPr>
                      <a:r>
                        <a:rPr lang="fr-FR" sz="2800" dirty="0">
                          <a:solidFill>
                            <a:schemeClr val="tx1">
                              <a:lumMod val="95000"/>
                            </a:schemeClr>
                          </a:solidFill>
                        </a:rPr>
                        <a:t>Le lieu précis  de l’accident</a:t>
                      </a:r>
                    </a:p>
                    <a:p>
                      <a:pPr marL="742950" lvl="1" indent="-285750">
                        <a:buFont typeface="Arial" panose="020B0604020202020204" pitchFamily="34" charset="0"/>
                        <a:buChar char="•"/>
                      </a:pPr>
                      <a:r>
                        <a:rPr lang="fr-FR" sz="2800" dirty="0">
                          <a:solidFill>
                            <a:schemeClr val="tx1">
                              <a:lumMod val="95000"/>
                            </a:schemeClr>
                          </a:solidFill>
                        </a:rPr>
                        <a:t>La nature de l’évènement</a:t>
                      </a:r>
                    </a:p>
                    <a:p>
                      <a:pPr marL="742950" lvl="1" indent="-285750">
                        <a:buFont typeface="Arial" panose="020B0604020202020204" pitchFamily="34" charset="0"/>
                        <a:buChar char="•"/>
                      </a:pPr>
                      <a:r>
                        <a:rPr lang="fr-FR" sz="2800" dirty="0">
                          <a:solidFill>
                            <a:schemeClr val="tx1">
                              <a:lumMod val="95000"/>
                            </a:schemeClr>
                          </a:solidFill>
                        </a:rPr>
                        <a:t>Le nombre de victimes</a:t>
                      </a:r>
                    </a:p>
                    <a:p>
                      <a:pPr marL="742950" lvl="1" indent="-285750">
                        <a:buFont typeface="Arial" panose="020B0604020202020204" pitchFamily="34" charset="0"/>
                        <a:buChar char="•"/>
                      </a:pPr>
                      <a:r>
                        <a:rPr lang="fr-FR" sz="2800" dirty="0">
                          <a:solidFill>
                            <a:schemeClr val="tx1">
                              <a:lumMod val="95000"/>
                            </a:schemeClr>
                          </a:solidFill>
                        </a:rPr>
                        <a:t>L’état des victimes</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803892955"/>
                  </a:ext>
                </a:extLst>
              </a:tr>
              <a:tr h="1147987">
                <a:tc>
                  <a:txBody>
                    <a:bodyPr/>
                    <a:lstStyle/>
                    <a:p>
                      <a:pPr marL="1828800" lvl="3" indent="-457200">
                        <a:buFont typeface="Wingdings" panose="05000000000000000000" pitchFamily="2" charset="2"/>
                        <a:buChar char="Ø"/>
                      </a:pPr>
                      <a:r>
                        <a:rPr lang="fr-FR" sz="2800" dirty="0">
                          <a:solidFill>
                            <a:schemeClr val="tx1">
                              <a:lumMod val="95000"/>
                            </a:schemeClr>
                          </a:solidFill>
                        </a:rPr>
                        <a:t>REPONDRE AUX QUESTIONS POSEES CALMEMENT.</a:t>
                      </a:r>
                    </a:p>
                    <a:p>
                      <a:pPr marL="1828800" lvl="3" indent="-457200">
                        <a:buFont typeface="Wingdings" panose="05000000000000000000" pitchFamily="2" charset="2"/>
                        <a:buChar char="Ø"/>
                      </a:pPr>
                      <a:r>
                        <a:rPr lang="fr-FR" sz="2800" dirty="0">
                          <a:solidFill>
                            <a:schemeClr val="tx1">
                              <a:lumMod val="95000"/>
                            </a:schemeClr>
                          </a:solidFill>
                        </a:rPr>
                        <a:t>NE JAMAIS RACCROCHER LE PREMIER</a:t>
                      </a:r>
                    </a:p>
                    <a:p>
                      <a:pPr marL="1828800" lvl="3" indent="-457200">
                        <a:buFont typeface="Wingdings" panose="05000000000000000000" pitchFamily="2" charset="2"/>
                        <a:buChar char="Ø"/>
                      </a:pPr>
                      <a:r>
                        <a:rPr lang="fr-FR" sz="2800" dirty="0">
                          <a:solidFill>
                            <a:schemeClr val="tx1">
                              <a:lumMod val="95000"/>
                            </a:schemeClr>
                          </a:solidFill>
                        </a:rPr>
                        <a:t>DEMANDER A LA PERSONNE QUI VA ALERTER DE VOUS RENDRE COMPTE.</a:t>
                      </a:r>
                    </a:p>
                    <a:p>
                      <a:pPr marL="1828800" lvl="3" indent="-457200">
                        <a:buFont typeface="Wingdings" panose="05000000000000000000" pitchFamily="2" charset="2"/>
                        <a:buChar char="Ø"/>
                      </a:pPr>
                      <a:r>
                        <a:rPr lang="fr-FR" sz="2800" dirty="0">
                          <a:solidFill>
                            <a:schemeClr val="tx1">
                              <a:lumMod val="95000"/>
                            </a:schemeClr>
                          </a:solidFill>
                        </a:rPr>
                        <a:t>ENVOYER UNE PERSONNE DEVANT LES SECOURS</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3981625266"/>
                  </a:ext>
                </a:extLst>
              </a:tr>
            </a:tbl>
          </a:graphicData>
        </a:graphic>
      </p:graphicFrame>
      <p:sp>
        <p:nvSpPr>
          <p:cNvPr id="5" name="ZoneTexte 4">
            <a:extLst>
              <a:ext uri="{FF2B5EF4-FFF2-40B4-BE49-F238E27FC236}">
                <a16:creationId xmlns:a16="http://schemas.microsoft.com/office/drawing/2014/main" id="{20DB2E3D-0731-47E3-B809-A3CEA951D334}"/>
              </a:ext>
            </a:extLst>
          </p:cNvPr>
          <p:cNvSpPr txBox="1"/>
          <p:nvPr/>
        </p:nvSpPr>
        <p:spPr>
          <a:xfrm>
            <a:off x="7432561" y="1380408"/>
            <a:ext cx="4702645" cy="3046988"/>
          </a:xfrm>
          <a:prstGeom prst="rect">
            <a:avLst/>
          </a:prstGeom>
          <a:noFill/>
        </p:spPr>
        <p:txBody>
          <a:bodyPr wrap="square" rtlCol="0">
            <a:spAutoFit/>
          </a:bodyPr>
          <a:lstStyle/>
          <a:p>
            <a:r>
              <a:rPr lang="fr-FR" sz="2400" b="1" dirty="0">
                <a:solidFill>
                  <a:schemeClr val="accent1">
                    <a:lumMod val="20000"/>
                    <a:lumOff val="80000"/>
                  </a:schemeClr>
                </a:solidFill>
              </a:rPr>
              <a:t>Dans tous les cas, suivre les consignes données par les secours.</a:t>
            </a:r>
          </a:p>
          <a:p>
            <a:endParaRPr lang="fr-FR" sz="2400" b="1" dirty="0">
              <a:solidFill>
                <a:schemeClr val="accent1">
                  <a:lumMod val="20000"/>
                  <a:lumOff val="80000"/>
                </a:schemeClr>
              </a:solidFill>
            </a:endParaRPr>
          </a:p>
          <a:p>
            <a:r>
              <a:rPr lang="fr-FR" sz="2400" b="1" dirty="0">
                <a:solidFill>
                  <a:schemeClr val="accent1">
                    <a:lumMod val="20000"/>
                    <a:lumOff val="80000"/>
                  </a:schemeClr>
                </a:solidFill>
              </a:rPr>
              <a:t>Organiser l’accès des secours sur le lieu de l’accident, le plus près possible de la victime.</a:t>
            </a:r>
          </a:p>
        </p:txBody>
      </p:sp>
      <p:sp>
        <p:nvSpPr>
          <p:cNvPr id="6" name="Rectangle 5">
            <a:extLst>
              <a:ext uri="{FF2B5EF4-FFF2-40B4-BE49-F238E27FC236}">
                <a16:creationId xmlns:a16="http://schemas.microsoft.com/office/drawing/2014/main" id="{32AF952F-ACA2-42E9-8777-B36AAD31F9F3}"/>
              </a:ext>
            </a:extLst>
          </p:cNvPr>
          <p:cNvSpPr/>
          <p:nvPr/>
        </p:nvSpPr>
        <p:spPr>
          <a:xfrm rot="20286409">
            <a:off x="3370603" y="1450729"/>
            <a:ext cx="5975656" cy="4247317"/>
          </a:xfrm>
          <a:prstGeom prst="rect">
            <a:avLst/>
          </a:prstGeom>
          <a:noFill/>
        </p:spPr>
        <p:txBody>
          <a:bodyPr wrap="square" lIns="91440" tIns="45720" rIns="91440" bIns="45720">
            <a:spAutoFit/>
          </a:bodyPr>
          <a:lstStyle/>
          <a:p>
            <a:r>
              <a:rPr lang="fr-FR" sz="5400" b="1" dirty="0">
                <a:solidFill>
                  <a:schemeClr val="tx1">
                    <a:lumMod val="95000"/>
                  </a:schemeClr>
                </a:solidFill>
                <a:latin typeface="Arial Black" panose="020B0A04020102020204" pitchFamily="34" charset="0"/>
                <a:ea typeface="Adobe Song Std L" panose="02020300000000000000" pitchFamily="18" charset="-128"/>
              </a:rPr>
              <a:t>Que doit-on préciser dans le message?</a:t>
            </a:r>
          </a:p>
          <a:p>
            <a:r>
              <a:rPr lang="fr-FR" sz="5400" b="1" dirty="0">
                <a:solidFill>
                  <a:schemeClr val="tx1">
                    <a:lumMod val="95000"/>
                  </a:schemeClr>
                </a:solidFill>
                <a:latin typeface="Arial Black" panose="020B0A04020102020204" pitchFamily="34" charset="0"/>
                <a:ea typeface="Adobe Song Std L" panose="02020300000000000000" pitchFamily="18" charset="-128"/>
              </a:rPr>
              <a:t>Que doit-on faire ensuite?</a:t>
            </a:r>
          </a:p>
        </p:txBody>
      </p:sp>
    </p:spTree>
    <p:extLst>
      <p:ext uri="{BB962C8B-B14F-4D97-AF65-F5344CB8AC3E}">
        <p14:creationId xmlns:p14="http://schemas.microsoft.com/office/powerpoint/2010/main" val="269867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8" presetClass="entr" presetSubtype="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38">
            <a:extLst>
              <a:ext uri="{FF2B5EF4-FFF2-40B4-BE49-F238E27FC236}">
                <a16:creationId xmlns:a16="http://schemas.microsoft.com/office/drawing/2014/main" id="{1F8ED67E-03FB-40D0-9877-AE91BE278F5A}"/>
              </a:ext>
            </a:extLst>
          </p:cNvPr>
          <p:cNvSpPr txBox="1">
            <a:spLocks noChangeArrowheads="1"/>
          </p:cNvSpPr>
          <p:nvPr/>
        </p:nvSpPr>
        <p:spPr bwMode="auto">
          <a:xfrm>
            <a:off x="4835125" y="798298"/>
            <a:ext cx="4076119" cy="830997"/>
          </a:xfrm>
          <a:prstGeom prst="rect">
            <a:avLst/>
          </a:prstGeom>
          <a:noFill/>
          <a:ln w="9525">
            <a:noFill/>
            <a:miter lim="800000"/>
            <a:headEnd/>
            <a:tailEnd/>
          </a:ln>
          <a:effectLst/>
        </p:spPr>
        <p:txBody>
          <a:bodyPr wrap="square">
            <a:spAutoFit/>
          </a:bodyPr>
          <a:lstStyle/>
          <a:p>
            <a:pPr>
              <a:spcBef>
                <a:spcPct val="50000"/>
              </a:spcBef>
            </a:pPr>
            <a:r>
              <a:rPr lang="fr-FR" sz="4800" dirty="0">
                <a:solidFill>
                  <a:srgbClr val="FFC000"/>
                </a:solidFill>
                <a:effectLst>
                  <a:outerShdw blurRad="38100" dist="38100" dir="2700000" algn="tl">
                    <a:srgbClr val="000000"/>
                  </a:outerShdw>
                </a:effectLst>
                <a:latin typeface="Arial Black" pitchFamily="34" charset="0"/>
              </a:rPr>
              <a:t>Vidéo/son</a:t>
            </a:r>
          </a:p>
        </p:txBody>
      </p:sp>
      <p:pic>
        <p:nvPicPr>
          <p:cNvPr id="3" name="Image 2">
            <a:extLst>
              <a:ext uri="{FF2B5EF4-FFF2-40B4-BE49-F238E27FC236}">
                <a16:creationId xmlns:a16="http://schemas.microsoft.com/office/drawing/2014/main" id="{75BD18EA-C41B-4699-914D-B67EEA0897CD}"/>
              </a:ext>
            </a:extLst>
          </p:cNvPr>
          <p:cNvPicPr>
            <a:picLocks noChangeAspect="1"/>
          </p:cNvPicPr>
          <p:nvPr/>
        </p:nvPicPr>
        <p:blipFill>
          <a:blip r:embed="rId2"/>
          <a:stretch>
            <a:fillRect/>
          </a:stretch>
        </p:blipFill>
        <p:spPr>
          <a:xfrm>
            <a:off x="781396" y="5810"/>
            <a:ext cx="3786964" cy="1623485"/>
          </a:xfrm>
          <a:prstGeom prst="rect">
            <a:avLst/>
          </a:prstGeom>
        </p:spPr>
      </p:pic>
      <p:graphicFrame>
        <p:nvGraphicFramePr>
          <p:cNvPr id="4" name="Tableau 4">
            <a:extLst>
              <a:ext uri="{FF2B5EF4-FFF2-40B4-BE49-F238E27FC236}">
                <a16:creationId xmlns:a16="http://schemas.microsoft.com/office/drawing/2014/main" id="{F085ACA3-5B8E-4702-BE94-48B190D5532E}"/>
              </a:ext>
            </a:extLst>
          </p:cNvPr>
          <p:cNvGraphicFramePr>
            <a:graphicFrameLocks noGrp="1"/>
          </p:cNvGraphicFramePr>
          <p:nvPr/>
        </p:nvGraphicFramePr>
        <p:xfrm>
          <a:off x="1179744" y="2170229"/>
          <a:ext cx="10219184" cy="3525427"/>
        </p:xfrm>
        <a:graphic>
          <a:graphicData uri="http://schemas.openxmlformats.org/drawingml/2006/table">
            <a:tbl>
              <a:tblPr firstRow="1" bandRow="1">
                <a:tableStyleId>{5C22544A-7EE6-4342-B048-85BDC9FD1C3A}</a:tableStyleId>
              </a:tblPr>
              <a:tblGrid>
                <a:gridCol w="2557755">
                  <a:extLst>
                    <a:ext uri="{9D8B030D-6E8A-4147-A177-3AD203B41FA5}">
                      <a16:colId xmlns:a16="http://schemas.microsoft.com/office/drawing/2014/main" val="1915051260"/>
                    </a:ext>
                  </a:extLst>
                </a:gridCol>
                <a:gridCol w="7661429">
                  <a:extLst>
                    <a:ext uri="{9D8B030D-6E8A-4147-A177-3AD203B41FA5}">
                      <a16:colId xmlns:a16="http://schemas.microsoft.com/office/drawing/2014/main" val="2647432095"/>
                    </a:ext>
                  </a:extLst>
                </a:gridCol>
              </a:tblGrid>
              <a:tr h="1147987">
                <a:tc>
                  <a:txBody>
                    <a:bodyPr/>
                    <a:lstStyle/>
                    <a:p>
                      <a:pPr algn="ctr"/>
                      <a:endParaRPr lang="fr-FR"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fr-FR" dirty="0"/>
                        <a:t>VIDEO de conseils des pompiers pour un meilleur message d’alerte.</a:t>
                      </a:r>
                    </a:p>
                    <a:p>
                      <a:endParaRPr lang="fr-FR" dirty="0"/>
                    </a:p>
                    <a:p>
                      <a:r>
                        <a:rPr lang="fr-FR" dirty="0"/>
                        <a:t>Vidéo dans boite 12_ALERTER/RESSOURCES/01_ALERTER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2702948"/>
                  </a:ext>
                </a:extLst>
              </a:tr>
              <a:tr h="1147987">
                <a:tc>
                  <a:txBody>
                    <a:bodyPr/>
                    <a:lstStyle/>
                    <a:p>
                      <a:pPr algn="ctr"/>
                      <a:endParaRPr lang="fr-FR"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fr-FR" b="1" dirty="0">
                          <a:solidFill>
                            <a:schemeClr val="tx1"/>
                          </a:solidFill>
                        </a:rPr>
                        <a:t>VIDEO d’exemple d’un message d’alerte, lors d’un accident de la route.</a:t>
                      </a:r>
                    </a:p>
                    <a:p>
                      <a:endParaRPr lang="fr-FR" b="1" dirty="0">
                        <a:solidFill>
                          <a:schemeClr val="tx1"/>
                        </a:solidFill>
                      </a:endParaRPr>
                    </a:p>
                    <a:p>
                      <a:r>
                        <a:rPr lang="fr-FR" b="1" dirty="0">
                          <a:solidFill>
                            <a:schemeClr val="tx1"/>
                          </a:solidFill>
                        </a:rPr>
                        <a:t>Vidéo dans boite 12_ALERTER/RESSOURCES/03_ALERTER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3892955"/>
                  </a:ext>
                </a:extLst>
              </a:tr>
              <a:tr h="1147987">
                <a:tc>
                  <a:txBody>
                    <a:bodyPr/>
                    <a:lstStyle/>
                    <a:p>
                      <a:pPr algn="ctr"/>
                      <a:endParaRPr lang="fr-FR"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fr-FR" b="1" dirty="0">
                          <a:solidFill>
                            <a:schemeClr val="tx1"/>
                          </a:solidFill>
                        </a:rPr>
                        <a:t>Bande son d’un appel d’un secouriste.</a:t>
                      </a:r>
                    </a:p>
                    <a:p>
                      <a:endParaRPr lang="fr-FR" b="1" dirty="0">
                        <a:solidFill>
                          <a:schemeClr val="tx1"/>
                        </a:solidFill>
                      </a:endParaRPr>
                    </a:p>
                    <a:p>
                      <a:r>
                        <a:rPr lang="fr-FR" b="1" dirty="0">
                          <a:solidFill>
                            <a:schemeClr val="tx1"/>
                          </a:solidFill>
                        </a:rPr>
                        <a:t>Bande son dans boite 12_ALERTER/RESSOURCES/message d’alerte aux secours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1625266"/>
                  </a:ext>
                </a:extLst>
              </a:tr>
            </a:tbl>
          </a:graphicData>
        </a:graphic>
      </p:graphicFrame>
      <p:pic>
        <p:nvPicPr>
          <p:cNvPr id="7" name="Image 6">
            <a:hlinkClick r:id="rId3" action="ppaction://hlinkfile"/>
            <a:extLst>
              <a:ext uri="{FF2B5EF4-FFF2-40B4-BE49-F238E27FC236}">
                <a16:creationId xmlns:a16="http://schemas.microsoft.com/office/drawing/2014/main" id="{EF8F79AD-BFFA-4034-AF9E-54CD672650E7}"/>
              </a:ext>
            </a:extLst>
          </p:cNvPr>
          <p:cNvPicPr>
            <a:picLocks noChangeAspect="1"/>
          </p:cNvPicPr>
          <p:nvPr/>
        </p:nvPicPr>
        <p:blipFill>
          <a:blip r:embed="rId4"/>
          <a:stretch>
            <a:fillRect/>
          </a:stretch>
        </p:blipFill>
        <p:spPr>
          <a:xfrm>
            <a:off x="1383191" y="2170229"/>
            <a:ext cx="2140663" cy="1125606"/>
          </a:xfrm>
          <a:prstGeom prst="rect">
            <a:avLst/>
          </a:prstGeom>
        </p:spPr>
      </p:pic>
      <p:pic>
        <p:nvPicPr>
          <p:cNvPr id="9" name="Image 8">
            <a:hlinkClick r:id="rId5" action="ppaction://hlinkfile"/>
            <a:extLst>
              <a:ext uri="{FF2B5EF4-FFF2-40B4-BE49-F238E27FC236}">
                <a16:creationId xmlns:a16="http://schemas.microsoft.com/office/drawing/2014/main" id="{98E4B79A-DFCD-43B3-AF19-61EB9EF88234}"/>
              </a:ext>
            </a:extLst>
          </p:cNvPr>
          <p:cNvPicPr>
            <a:picLocks noChangeAspect="1"/>
          </p:cNvPicPr>
          <p:nvPr/>
        </p:nvPicPr>
        <p:blipFill>
          <a:blip r:embed="rId6"/>
          <a:stretch>
            <a:fillRect/>
          </a:stretch>
        </p:blipFill>
        <p:spPr>
          <a:xfrm>
            <a:off x="1414436" y="3348201"/>
            <a:ext cx="2109418" cy="1073885"/>
          </a:xfrm>
          <a:prstGeom prst="rect">
            <a:avLst/>
          </a:prstGeom>
        </p:spPr>
      </p:pic>
      <p:pic>
        <p:nvPicPr>
          <p:cNvPr id="16" name="Image 15">
            <a:hlinkClick r:id="rId7" action="ppaction://hlinkfile"/>
            <a:extLst>
              <a:ext uri="{FF2B5EF4-FFF2-40B4-BE49-F238E27FC236}">
                <a16:creationId xmlns:a16="http://schemas.microsoft.com/office/drawing/2014/main" id="{B8D2FB73-1FC2-4BFB-A7AE-FEA0BF43DF3B}"/>
              </a:ext>
            </a:extLst>
          </p:cNvPr>
          <p:cNvPicPr>
            <a:picLocks noChangeAspect="1"/>
          </p:cNvPicPr>
          <p:nvPr/>
        </p:nvPicPr>
        <p:blipFill rotWithShape="1">
          <a:blip r:embed="rId8"/>
          <a:srcRect t="19145" b="12262"/>
          <a:stretch/>
        </p:blipFill>
        <p:spPr>
          <a:xfrm>
            <a:off x="1624700" y="4550735"/>
            <a:ext cx="1688889" cy="975538"/>
          </a:xfrm>
          <a:prstGeom prst="rect">
            <a:avLst/>
          </a:prstGeom>
        </p:spPr>
      </p:pic>
    </p:spTree>
    <p:extLst>
      <p:ext uri="{BB962C8B-B14F-4D97-AF65-F5344CB8AC3E}">
        <p14:creationId xmlns:p14="http://schemas.microsoft.com/office/powerpoint/2010/main" val="776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501EA-B7A3-4E38-B343-9AA76E7E72FF}"/>
              </a:ext>
            </a:extLst>
          </p:cNvPr>
          <p:cNvPicPr>
            <a:picLocks noChangeAspect="1"/>
          </p:cNvPicPr>
          <p:nvPr/>
        </p:nvPicPr>
        <p:blipFill>
          <a:blip r:embed="rId2"/>
          <a:stretch>
            <a:fillRect/>
          </a:stretch>
        </p:blipFill>
        <p:spPr>
          <a:xfrm>
            <a:off x="781396" y="5810"/>
            <a:ext cx="3786964" cy="1623485"/>
          </a:xfrm>
          <a:prstGeom prst="rect">
            <a:avLst/>
          </a:prstGeom>
        </p:spPr>
      </p:pic>
      <p:sp>
        <p:nvSpPr>
          <p:cNvPr id="3" name="Rectangle 2">
            <a:extLst>
              <a:ext uri="{FF2B5EF4-FFF2-40B4-BE49-F238E27FC236}">
                <a16:creationId xmlns:a16="http://schemas.microsoft.com/office/drawing/2014/main" id="{ECA4DBE3-401B-4F32-83A7-B29AA590B1C6}"/>
              </a:ext>
            </a:extLst>
          </p:cNvPr>
          <p:cNvSpPr txBox="1">
            <a:spLocks noChangeArrowheads="1"/>
          </p:cNvSpPr>
          <p:nvPr/>
        </p:nvSpPr>
        <p:spPr bwMode="auto">
          <a:xfrm>
            <a:off x="2415822" y="2074995"/>
            <a:ext cx="8534399" cy="32985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000" b="0" i="0" u="none" strike="noStrike" kern="0" cap="none" spc="0" normalizeH="0" baseline="0" noProof="0" dirty="0">
                <a:ln>
                  <a:noFill/>
                </a:ln>
                <a:solidFill>
                  <a:schemeClr val="tx1"/>
                </a:solidFill>
                <a:effectLst/>
                <a:uLnTx/>
                <a:uFillTx/>
                <a:latin typeface="Arial Black" panose="020B0A04020102020204" pitchFamily="34" charset="0"/>
                <a:ea typeface="+mj-ea"/>
                <a:cs typeface="+mj-cs"/>
              </a:rPr>
              <a:t>Qui faut-il prévenir en premier dans les cas suivants ?</a:t>
            </a:r>
          </a:p>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endParaRPr lang="fr-FR" sz="4000" kern="0" dirty="0">
              <a:latin typeface="Arial Black" panose="020B0A0402010202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lang="fr-FR" sz="4000" kern="0" dirty="0">
                <a:latin typeface="Arial Black" panose="020B0A04020102020204" pitchFamily="34" charset="0"/>
                <a:ea typeface="+mj-ea"/>
                <a:cs typeface="+mj-cs"/>
              </a:rPr>
              <a:t>Précisez le numéro d’appel!</a:t>
            </a:r>
            <a:endParaRPr kumimoji="0" lang="fr-FR" sz="4000" b="0" i="0" u="none" strike="noStrike" kern="0" cap="none" spc="0" normalizeH="0" baseline="0" noProof="0" dirty="0">
              <a:ln>
                <a:noFill/>
              </a:ln>
              <a:solidFill>
                <a:schemeClr val="tx1"/>
              </a:solidFill>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281035258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308AC7-EF83-4273-83FA-1BE9B53E22BB}"/>
              </a:ext>
            </a:extLst>
          </p:cNvPr>
          <p:cNvSpPr>
            <a:spLocks noChangeArrowheads="1"/>
          </p:cNvSpPr>
          <p:nvPr/>
        </p:nvSpPr>
        <p:spPr bwMode="auto">
          <a:xfrm>
            <a:off x="1322687" y="275443"/>
            <a:ext cx="691276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Deux automobilistes se bagarrent sur un parking suite à un accrochage.</a:t>
            </a:r>
            <a:endParaRPr kumimoji="0" lang="fr-FR" sz="4000" b="0"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94433CE8-8C3D-46D4-A817-4ABBD1721DE5}"/>
              </a:ext>
            </a:extLst>
          </p:cNvPr>
          <p:cNvSpPr/>
          <p:nvPr/>
        </p:nvSpPr>
        <p:spPr>
          <a:xfrm>
            <a:off x="1671489" y="2536411"/>
            <a:ext cx="6215164" cy="341632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Gendarmerie</a:t>
            </a:r>
            <a:endParaRPr lang="fr-FR" sz="5400" b="1" dirty="0">
              <a:ln w="22225">
                <a:solidFill>
                  <a:schemeClr val="accent2"/>
                </a:solidFill>
                <a:prstDash val="solid"/>
              </a:ln>
              <a:solidFill>
                <a:schemeClr val="accent2">
                  <a:lumMod val="40000"/>
                  <a:lumOff val="60000"/>
                </a:schemeClr>
              </a:solidFill>
            </a:endParaRPr>
          </a:p>
          <a:p>
            <a:pPr algn="ctr"/>
            <a:r>
              <a:rPr lang="fr-FR" sz="5400" b="1" dirty="0">
                <a:ln w="22225">
                  <a:solidFill>
                    <a:schemeClr val="accent2"/>
                  </a:solidFill>
                  <a:prstDash val="solid"/>
                </a:ln>
                <a:solidFill>
                  <a:schemeClr val="accent2">
                    <a:lumMod val="40000"/>
                    <a:lumOff val="60000"/>
                  </a:schemeClr>
                </a:solidFill>
              </a:rPr>
              <a:t>Police nationale</a:t>
            </a:r>
          </a:p>
          <a:p>
            <a:pPr algn="ctr"/>
            <a:endParaRPr lang="fr-FR" sz="5400" b="1" dirty="0">
              <a:ln w="22225">
                <a:solidFill>
                  <a:schemeClr val="accent2"/>
                </a:solidFill>
                <a:prstDash val="solid"/>
              </a:ln>
              <a:solidFill>
                <a:schemeClr val="accent2">
                  <a:lumMod val="40000"/>
                  <a:lumOff val="60000"/>
                </a:schemeClr>
              </a:solidFill>
            </a:endParaRPr>
          </a:p>
          <a:p>
            <a:pPr algn="ctr"/>
            <a:r>
              <a:rPr lang="fr-FR" sz="5400" b="1" cap="none" spc="0" dirty="0">
                <a:ln w="22225">
                  <a:solidFill>
                    <a:schemeClr val="accent2"/>
                  </a:solidFill>
                  <a:prstDash val="solid"/>
                </a:ln>
                <a:solidFill>
                  <a:schemeClr val="accent2">
                    <a:lumMod val="40000"/>
                    <a:lumOff val="60000"/>
                  </a:schemeClr>
                </a:solidFill>
                <a:effectLst/>
              </a:rPr>
              <a:t>Police municipale</a:t>
            </a:r>
          </a:p>
        </p:txBody>
      </p:sp>
      <p:pic>
        <p:nvPicPr>
          <p:cNvPr id="1026" name="Picture 2" descr="Résultat de recherche d'images pour &quot;numéro d'urgence 17&quot;">
            <a:extLst>
              <a:ext uri="{FF2B5EF4-FFF2-40B4-BE49-F238E27FC236}">
                <a16:creationId xmlns:a16="http://schemas.microsoft.com/office/drawing/2014/main" id="{F63B5BB0-AA59-4A5C-8DC8-5E6F6517AF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88" t="1421" r="54353" b="36737"/>
          <a:stretch/>
        </p:blipFill>
        <p:spPr bwMode="auto">
          <a:xfrm>
            <a:off x="8255811" y="2293883"/>
            <a:ext cx="2322787" cy="22702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ésultat de recherche d'images pour &quot;numéro d'urgence 17&quot;">
            <a:extLst>
              <a:ext uri="{FF2B5EF4-FFF2-40B4-BE49-F238E27FC236}">
                <a16:creationId xmlns:a16="http://schemas.microsoft.com/office/drawing/2014/main" id="{E26F8251-4FF6-4A43-A265-3068D58D7C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819" t="1421" r="1920" b="36737"/>
          <a:stretch/>
        </p:blipFill>
        <p:spPr bwMode="auto">
          <a:xfrm>
            <a:off x="10369144" y="3741683"/>
            <a:ext cx="1157223" cy="12422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B5732AB-3A81-40B1-A8F8-114F74D78185}"/>
              </a:ext>
            </a:extLst>
          </p:cNvPr>
          <p:cNvSpPr/>
          <p:nvPr/>
        </p:nvSpPr>
        <p:spPr>
          <a:xfrm>
            <a:off x="7886653" y="5566821"/>
            <a:ext cx="4124349" cy="707886"/>
          </a:xfrm>
          <a:prstGeom prst="rect">
            <a:avLst/>
          </a:prstGeom>
          <a:noFill/>
        </p:spPr>
        <p:txBody>
          <a:bodyPr wrap="square" lIns="91440" tIns="45720" rIns="91440" bIns="45720">
            <a:spAutoFit/>
          </a:bodyPr>
          <a:lstStyle/>
          <a:p>
            <a:pPr algn="ctr"/>
            <a:r>
              <a:rPr lang="fr-FR" sz="2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Pas de numéro unique d’appel d’urgence pour l’instant</a:t>
            </a:r>
          </a:p>
        </p:txBody>
      </p:sp>
    </p:spTree>
    <p:extLst>
      <p:ext uri="{BB962C8B-B14F-4D97-AF65-F5344CB8AC3E}">
        <p14:creationId xmlns:p14="http://schemas.microsoft.com/office/powerpoint/2010/main" val="117951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500"/>
                            </p:stCondLst>
                            <p:childTnLst>
                              <p:par>
                                <p:cTn id="9" presetID="18" presetClass="entr" presetSubtype="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strips(downRight)">
                                      <p:cBhvr>
                                        <p:cTn id="11" dur="1000"/>
                                        <p:tgtEl>
                                          <p:spTgt spid="1026"/>
                                        </p:tgtEl>
                                      </p:cBhvr>
                                    </p:animEffect>
                                  </p:childTnLst>
                                </p:cTn>
                              </p:par>
                            </p:childTnLst>
                          </p:cTn>
                        </p:par>
                        <p:par>
                          <p:cTn id="12" fill="hold">
                            <p:stCondLst>
                              <p:cond delay="2500"/>
                            </p:stCondLst>
                            <p:childTnLst>
                              <p:par>
                                <p:cTn id="13" presetID="18" presetClass="entr" presetSubtype="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1000"/>
                                        <p:tgtEl>
                                          <p:spTgt spid="5"/>
                                        </p:tgtEl>
                                      </p:cBhvr>
                                    </p:animEffect>
                                  </p:childTnLst>
                                </p:cTn>
                              </p:par>
                            </p:childTnLst>
                          </p:cTn>
                        </p:par>
                        <p:par>
                          <p:cTn id="16" fill="hold">
                            <p:stCondLst>
                              <p:cond delay="3500"/>
                            </p:stCondLst>
                            <p:childTnLst>
                              <p:par>
                                <p:cTn id="17" presetID="18" presetClass="entr" presetSubtype="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Right)">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3585D6-9570-4DA3-81B3-D2C38E5A8B48}"/>
              </a:ext>
            </a:extLst>
          </p:cNvPr>
          <p:cNvSpPr/>
          <p:nvPr/>
        </p:nvSpPr>
        <p:spPr>
          <a:xfrm>
            <a:off x="1331640" y="452736"/>
            <a:ext cx="7200800" cy="1938992"/>
          </a:xfrm>
          <a:prstGeom prst="rect">
            <a:avLst/>
          </a:prstGeom>
        </p:spPr>
        <p:txBody>
          <a:bodyPr wrap="square">
            <a:spAutoFit/>
          </a:bodyPr>
          <a:lstStyle/>
          <a:p>
            <a:r>
              <a:rPr lang="fr-FR" sz="4000" b="1" dirty="0"/>
              <a:t>Lors d’une fête de famille, une grand-mère se plaint de douleur dans la poitrine.</a:t>
            </a:r>
            <a:endParaRPr lang="fr-FR" sz="4000" dirty="0"/>
          </a:p>
        </p:txBody>
      </p:sp>
      <p:sp>
        <p:nvSpPr>
          <p:cNvPr id="3" name="Rectangle 2">
            <a:extLst>
              <a:ext uri="{FF2B5EF4-FFF2-40B4-BE49-F238E27FC236}">
                <a16:creationId xmlns:a16="http://schemas.microsoft.com/office/drawing/2014/main" id="{7763674E-64CD-46CF-87D0-DD0055A67DDF}"/>
              </a:ext>
            </a:extLst>
          </p:cNvPr>
          <p:cNvSpPr/>
          <p:nvPr/>
        </p:nvSpPr>
        <p:spPr>
          <a:xfrm>
            <a:off x="3716120" y="2819044"/>
            <a:ext cx="2125903"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SAMU</a:t>
            </a:r>
          </a:p>
        </p:txBody>
      </p:sp>
      <p:pic>
        <p:nvPicPr>
          <p:cNvPr id="4" name="Picture 2" descr="Résultat de recherche d'images pour &quot;numéro d'urgence 17&quot;">
            <a:extLst>
              <a:ext uri="{FF2B5EF4-FFF2-40B4-BE49-F238E27FC236}">
                <a16:creationId xmlns:a16="http://schemas.microsoft.com/office/drawing/2014/main" id="{3E7FE480-1F16-45E3-97BF-5652793526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8" t="1421" r="81617" b="36737"/>
          <a:stretch/>
        </p:blipFill>
        <p:spPr bwMode="auto">
          <a:xfrm>
            <a:off x="7925202" y="2819044"/>
            <a:ext cx="2443942" cy="22702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ésultat de recherche d'images pour &quot;numéro d'urgence 17&quot;">
            <a:extLst>
              <a:ext uri="{FF2B5EF4-FFF2-40B4-BE49-F238E27FC236}">
                <a16:creationId xmlns:a16="http://schemas.microsoft.com/office/drawing/2014/main" id="{58AA6C32-89B7-4052-9CDC-DCA8ABEAC0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819" t="1421" r="1920" b="36737"/>
          <a:stretch/>
        </p:blipFill>
        <p:spPr bwMode="auto">
          <a:xfrm>
            <a:off x="10119762" y="4468164"/>
            <a:ext cx="1157223" cy="124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11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500"/>
                            </p:stCondLst>
                            <p:childTnLst>
                              <p:par>
                                <p:cTn id="9" presetID="18" presetClass="entr" presetSubtype="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par>
                          <p:cTn id="12" fill="hold">
                            <p:stCondLst>
                              <p:cond delay="2500"/>
                            </p:stCondLst>
                            <p:childTnLst>
                              <p:par>
                                <p:cTn id="13" presetID="18" presetClass="entr" presetSubtype="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5181D04C-E457-45C4-B7BD-2699388C5816}"/>
              </a:ext>
            </a:extLst>
          </p:cNvPr>
          <p:cNvSpPr txBox="1"/>
          <p:nvPr/>
        </p:nvSpPr>
        <p:spPr>
          <a:xfrm>
            <a:off x="68553" y="44443"/>
            <a:ext cx="2292907" cy="707886"/>
          </a:xfrm>
          <a:prstGeom prst="rect">
            <a:avLst/>
          </a:prstGeom>
          <a:noFill/>
        </p:spPr>
        <p:txBody>
          <a:bodyPr wrap="square" rtlCol="0">
            <a:spAutoFit/>
          </a:bodyPr>
          <a:lstStyle/>
          <a:p>
            <a:r>
              <a:rPr lang="fr-FR" sz="2000" dirty="0"/>
              <a:t>Les chiffres de la sinistralité 2021</a:t>
            </a:r>
          </a:p>
        </p:txBody>
      </p:sp>
      <p:sp>
        <p:nvSpPr>
          <p:cNvPr id="14" name="ZoneTexte 13">
            <a:extLst>
              <a:ext uri="{FF2B5EF4-FFF2-40B4-BE49-F238E27FC236}">
                <a16:creationId xmlns:a16="http://schemas.microsoft.com/office/drawing/2014/main" id="{CA6E1AB0-B421-485D-B937-1AA45D2D57CC}"/>
              </a:ext>
            </a:extLst>
          </p:cNvPr>
          <p:cNvSpPr txBox="1"/>
          <p:nvPr/>
        </p:nvSpPr>
        <p:spPr>
          <a:xfrm>
            <a:off x="2765267" y="66457"/>
            <a:ext cx="7089933" cy="1200329"/>
          </a:xfrm>
          <a:prstGeom prst="rect">
            <a:avLst/>
          </a:prstGeom>
          <a:noFill/>
        </p:spPr>
        <p:txBody>
          <a:bodyPr wrap="square" rtlCol="0">
            <a:spAutoFit/>
          </a:bodyPr>
          <a:lstStyle/>
          <a:p>
            <a:r>
              <a:rPr lang="fr-FR" sz="3600" b="1" dirty="0"/>
              <a:t>Répartition par taille de l’établissement</a:t>
            </a:r>
          </a:p>
        </p:txBody>
      </p:sp>
      <p:sp>
        <p:nvSpPr>
          <p:cNvPr id="3" name="ZoneTexte 2">
            <a:extLst>
              <a:ext uri="{FF2B5EF4-FFF2-40B4-BE49-F238E27FC236}">
                <a16:creationId xmlns:a16="http://schemas.microsoft.com/office/drawing/2014/main" id="{5A86A960-D12E-702B-13DC-8F3726870A8D}"/>
              </a:ext>
            </a:extLst>
          </p:cNvPr>
          <p:cNvSpPr txBox="1"/>
          <p:nvPr/>
        </p:nvSpPr>
        <p:spPr>
          <a:xfrm>
            <a:off x="8345865" y="6024812"/>
            <a:ext cx="3846135" cy="830997"/>
          </a:xfrm>
          <a:prstGeom prst="rect">
            <a:avLst/>
          </a:prstGeom>
          <a:solidFill>
            <a:schemeClr val="tx2"/>
          </a:solidFill>
        </p:spPr>
        <p:txBody>
          <a:bodyPr wrap="square">
            <a:spAutoFit/>
          </a:bodyPr>
          <a:lstStyle/>
          <a:p>
            <a:pPr algn="l"/>
            <a:r>
              <a:rPr lang="fr-FR" sz="1600" b="0" i="0" u="none" strike="noStrike" baseline="0" dirty="0">
                <a:solidFill>
                  <a:srgbClr val="FF0000"/>
                </a:solidFill>
                <a:latin typeface="ArialMT"/>
              </a:rPr>
              <a:t>Indice de fréquence :</a:t>
            </a:r>
          </a:p>
          <a:p>
            <a:pPr algn="l"/>
            <a:r>
              <a:rPr lang="fr-FR" sz="1600" b="0" i="0" u="none" strike="noStrike" baseline="0" dirty="0">
                <a:solidFill>
                  <a:srgbClr val="FF0000"/>
                </a:solidFill>
                <a:latin typeface="Arial" panose="020B0604020202020204" pitchFamily="34" charset="0"/>
              </a:rPr>
              <a:t>nombre d’accidents en 1</a:t>
            </a:r>
            <a:r>
              <a:rPr lang="fr-FR" sz="700" b="0" i="0" u="none" strike="noStrike" baseline="0" dirty="0">
                <a:solidFill>
                  <a:srgbClr val="FF0000"/>
                </a:solidFill>
                <a:latin typeface="Arial" panose="020B0604020202020204" pitchFamily="34" charset="0"/>
              </a:rPr>
              <a:t>er </a:t>
            </a:r>
            <a:r>
              <a:rPr lang="fr-FR" sz="1600" b="0" i="0" u="none" strike="noStrike" baseline="0" dirty="0">
                <a:solidFill>
                  <a:srgbClr val="FF0000"/>
                </a:solidFill>
                <a:latin typeface="Arial" panose="020B0604020202020204" pitchFamily="34" charset="0"/>
              </a:rPr>
              <a:t>règlement</a:t>
            </a:r>
          </a:p>
          <a:p>
            <a:pPr algn="l"/>
            <a:r>
              <a:rPr lang="fr-FR" sz="1600" b="0" i="0" u="none" strike="noStrike" baseline="0" dirty="0">
                <a:solidFill>
                  <a:srgbClr val="FF0000"/>
                </a:solidFill>
                <a:latin typeface="Arial" panose="020B0604020202020204" pitchFamily="34" charset="0"/>
              </a:rPr>
              <a:t>pour 1 000 salariés</a:t>
            </a:r>
            <a:endParaRPr lang="fr-FR" sz="1600" dirty="0">
              <a:solidFill>
                <a:srgbClr val="FF0000"/>
              </a:solidFill>
            </a:endParaRPr>
          </a:p>
        </p:txBody>
      </p:sp>
      <p:pic>
        <p:nvPicPr>
          <p:cNvPr id="5" name="Image 4">
            <a:extLst>
              <a:ext uri="{FF2B5EF4-FFF2-40B4-BE49-F238E27FC236}">
                <a16:creationId xmlns:a16="http://schemas.microsoft.com/office/drawing/2014/main" id="{83C8D058-541B-65BC-ADFA-3DCB0AEF3FA6}"/>
              </a:ext>
            </a:extLst>
          </p:cNvPr>
          <p:cNvPicPr>
            <a:picLocks noChangeAspect="1"/>
          </p:cNvPicPr>
          <p:nvPr/>
        </p:nvPicPr>
        <p:blipFill>
          <a:blip r:embed="rId2"/>
          <a:stretch>
            <a:fillRect/>
          </a:stretch>
        </p:blipFill>
        <p:spPr>
          <a:xfrm>
            <a:off x="2679516" y="1616365"/>
            <a:ext cx="8330230" cy="4419650"/>
          </a:xfrm>
          <a:prstGeom prst="rect">
            <a:avLst/>
          </a:prstGeom>
        </p:spPr>
      </p:pic>
    </p:spTree>
    <p:extLst>
      <p:ext uri="{BB962C8B-B14F-4D97-AF65-F5344CB8AC3E}">
        <p14:creationId xmlns:p14="http://schemas.microsoft.com/office/powerpoint/2010/main" val="12787525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F1D166-A887-4048-8C81-6F226F6D7ED7}"/>
              </a:ext>
            </a:extLst>
          </p:cNvPr>
          <p:cNvSpPr/>
          <p:nvPr/>
        </p:nvSpPr>
        <p:spPr>
          <a:xfrm>
            <a:off x="1348265" y="874455"/>
            <a:ext cx="7416824" cy="2554545"/>
          </a:xfrm>
          <a:prstGeom prst="rect">
            <a:avLst/>
          </a:prstGeom>
        </p:spPr>
        <p:txBody>
          <a:bodyPr wrap="square">
            <a:spAutoFit/>
          </a:bodyPr>
          <a:lstStyle/>
          <a:p>
            <a:r>
              <a:rPr lang="fr-FR" sz="4000" b="1" dirty="0"/>
              <a:t>En partant au boulot, je découvrir deux ou trois pierres d’un petit mur au sol. Le mur est fendu.</a:t>
            </a:r>
            <a:endParaRPr lang="fr-FR" sz="4000" dirty="0"/>
          </a:p>
        </p:txBody>
      </p:sp>
      <p:sp>
        <p:nvSpPr>
          <p:cNvPr id="3" name="Rectangle 2">
            <a:extLst>
              <a:ext uri="{FF2B5EF4-FFF2-40B4-BE49-F238E27FC236}">
                <a16:creationId xmlns:a16="http://schemas.microsoft.com/office/drawing/2014/main" id="{7F87F898-0B18-4706-B8D4-BFA1F09013C3}"/>
              </a:ext>
            </a:extLst>
          </p:cNvPr>
          <p:cNvSpPr/>
          <p:nvPr/>
        </p:nvSpPr>
        <p:spPr>
          <a:xfrm>
            <a:off x="1521860" y="3689384"/>
            <a:ext cx="6215163" cy="2585323"/>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MAIRIE</a:t>
            </a:r>
            <a:endParaRPr lang="fr-FR" sz="5400" b="1" dirty="0">
              <a:ln w="22225">
                <a:solidFill>
                  <a:schemeClr val="accent2"/>
                </a:solidFill>
                <a:prstDash val="solid"/>
              </a:ln>
              <a:solidFill>
                <a:schemeClr val="accent2">
                  <a:lumMod val="40000"/>
                  <a:lumOff val="60000"/>
                </a:schemeClr>
              </a:solidFill>
            </a:endParaRPr>
          </a:p>
          <a:p>
            <a:pPr algn="ctr"/>
            <a:endParaRPr lang="fr-FR" sz="5400" b="1" dirty="0">
              <a:ln w="22225">
                <a:solidFill>
                  <a:schemeClr val="accent2"/>
                </a:solidFill>
                <a:prstDash val="solid"/>
              </a:ln>
              <a:solidFill>
                <a:schemeClr val="accent2">
                  <a:lumMod val="40000"/>
                  <a:lumOff val="60000"/>
                </a:schemeClr>
              </a:solidFill>
            </a:endParaRPr>
          </a:p>
          <a:p>
            <a:pPr algn="ctr"/>
            <a:r>
              <a:rPr lang="fr-FR" sz="5400" b="1" cap="none" spc="0" dirty="0">
                <a:ln w="22225">
                  <a:solidFill>
                    <a:schemeClr val="accent2"/>
                  </a:solidFill>
                  <a:prstDash val="solid"/>
                </a:ln>
                <a:solidFill>
                  <a:schemeClr val="accent2">
                    <a:lumMod val="40000"/>
                    <a:lumOff val="60000"/>
                  </a:schemeClr>
                </a:solidFill>
                <a:effectLst/>
              </a:rPr>
              <a:t>Police municipale</a:t>
            </a:r>
          </a:p>
        </p:txBody>
      </p:sp>
      <p:sp>
        <p:nvSpPr>
          <p:cNvPr id="4" name="Rectangle 3">
            <a:extLst>
              <a:ext uri="{FF2B5EF4-FFF2-40B4-BE49-F238E27FC236}">
                <a16:creationId xmlns:a16="http://schemas.microsoft.com/office/drawing/2014/main" id="{2003CD1D-4530-43AE-81E9-9570115AA594}"/>
              </a:ext>
            </a:extLst>
          </p:cNvPr>
          <p:cNvSpPr/>
          <p:nvPr/>
        </p:nvSpPr>
        <p:spPr>
          <a:xfrm>
            <a:off x="7886653" y="5566821"/>
            <a:ext cx="4124349" cy="707886"/>
          </a:xfrm>
          <a:prstGeom prst="rect">
            <a:avLst/>
          </a:prstGeom>
          <a:noFill/>
        </p:spPr>
        <p:txBody>
          <a:bodyPr wrap="square" lIns="91440" tIns="45720" rIns="91440" bIns="45720">
            <a:spAutoFit/>
          </a:bodyPr>
          <a:lstStyle/>
          <a:p>
            <a:pPr algn="ctr"/>
            <a:r>
              <a:rPr lang="fr-FR" sz="2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Pas de numéro unique d’appel d’urgence pour l’instant</a:t>
            </a:r>
          </a:p>
        </p:txBody>
      </p:sp>
    </p:spTree>
    <p:extLst>
      <p:ext uri="{BB962C8B-B14F-4D97-AF65-F5344CB8AC3E}">
        <p14:creationId xmlns:p14="http://schemas.microsoft.com/office/powerpoint/2010/main" val="75880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500"/>
                            </p:stCondLst>
                            <p:childTnLst>
                              <p:par>
                                <p:cTn id="9" presetID="18" presetClass="entr" presetSubtype="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E65432-F0DC-4CB9-BE21-A1F5938091DB}"/>
              </a:ext>
            </a:extLst>
          </p:cNvPr>
          <p:cNvSpPr/>
          <p:nvPr/>
        </p:nvSpPr>
        <p:spPr>
          <a:xfrm>
            <a:off x="1165384" y="858937"/>
            <a:ext cx="8344375" cy="1938992"/>
          </a:xfrm>
          <a:prstGeom prst="rect">
            <a:avLst/>
          </a:prstGeom>
        </p:spPr>
        <p:txBody>
          <a:bodyPr wrap="square">
            <a:spAutoFit/>
          </a:bodyPr>
          <a:lstStyle/>
          <a:p>
            <a:r>
              <a:rPr lang="fr-FR" sz="4000" b="1" dirty="0"/>
              <a:t>Au lycée, je découvre un élève assis dans les vestiaires. Il me dit que sa tête tourne</a:t>
            </a:r>
            <a:endParaRPr lang="fr-FR" sz="4000" dirty="0"/>
          </a:p>
        </p:txBody>
      </p:sp>
      <p:sp>
        <p:nvSpPr>
          <p:cNvPr id="3" name="Rectangle 2">
            <a:extLst>
              <a:ext uri="{FF2B5EF4-FFF2-40B4-BE49-F238E27FC236}">
                <a16:creationId xmlns:a16="http://schemas.microsoft.com/office/drawing/2014/main" id="{97EC5BE3-AA43-49A2-881A-86C42103CDEF}"/>
              </a:ext>
            </a:extLst>
          </p:cNvPr>
          <p:cNvSpPr/>
          <p:nvPr/>
        </p:nvSpPr>
        <p:spPr>
          <a:xfrm>
            <a:off x="3276750" y="3024365"/>
            <a:ext cx="4121641" cy="341632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INFIRMERIE</a:t>
            </a:r>
          </a:p>
          <a:p>
            <a:pPr algn="ctr"/>
            <a:endParaRPr lang="fr-FR" sz="5400" b="1" dirty="0">
              <a:ln w="22225">
                <a:solidFill>
                  <a:schemeClr val="accent2"/>
                </a:solidFill>
                <a:prstDash val="solid"/>
              </a:ln>
              <a:solidFill>
                <a:schemeClr val="accent2">
                  <a:lumMod val="40000"/>
                  <a:lumOff val="60000"/>
                </a:schemeClr>
              </a:solidFill>
            </a:endParaRPr>
          </a:p>
          <a:p>
            <a:pPr algn="ctr"/>
            <a:r>
              <a:rPr lang="fr-FR" sz="5400" b="1" i="1" cap="none" spc="0" dirty="0">
                <a:ln w="22225">
                  <a:solidFill>
                    <a:schemeClr val="accent2"/>
                  </a:solidFill>
                  <a:prstDash val="solid"/>
                </a:ln>
                <a:solidFill>
                  <a:schemeClr val="accent2">
                    <a:lumMod val="40000"/>
                    <a:lumOff val="60000"/>
                  </a:schemeClr>
                </a:solidFill>
                <a:effectLst/>
              </a:rPr>
              <a:t>Vie scolaire</a:t>
            </a:r>
          </a:p>
          <a:p>
            <a:pPr algn="ctr"/>
            <a:r>
              <a:rPr lang="fr-FR" sz="5400" b="1" i="1" dirty="0">
                <a:ln w="22225">
                  <a:solidFill>
                    <a:schemeClr val="accent2"/>
                  </a:solidFill>
                  <a:prstDash val="solid"/>
                </a:ln>
                <a:solidFill>
                  <a:schemeClr val="accent2">
                    <a:lumMod val="40000"/>
                    <a:lumOff val="60000"/>
                  </a:schemeClr>
                </a:solidFill>
              </a:rPr>
              <a:t>Direction</a:t>
            </a:r>
            <a:endParaRPr lang="fr-FR" sz="5400" b="1" i="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5655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230B15-9231-48D1-BDCD-C6582CAD281F}"/>
              </a:ext>
            </a:extLst>
          </p:cNvPr>
          <p:cNvSpPr/>
          <p:nvPr/>
        </p:nvSpPr>
        <p:spPr>
          <a:xfrm>
            <a:off x="1364891" y="563274"/>
            <a:ext cx="8361000" cy="3170099"/>
          </a:xfrm>
          <a:prstGeom prst="rect">
            <a:avLst/>
          </a:prstGeom>
        </p:spPr>
        <p:txBody>
          <a:bodyPr wrap="square">
            <a:spAutoFit/>
          </a:bodyPr>
          <a:lstStyle/>
          <a:p>
            <a:r>
              <a:rPr lang="fr-FR" sz="4000" b="1" dirty="0"/>
              <a:t>En ballade dans les bois cet automne, avec deux amis nous entendons un « crac » et une branche tombe sur un copain qui est coincé en dessous.</a:t>
            </a:r>
            <a:endParaRPr lang="fr-FR" sz="4000" dirty="0"/>
          </a:p>
        </p:txBody>
      </p:sp>
      <p:sp>
        <p:nvSpPr>
          <p:cNvPr id="3" name="Rectangle 2">
            <a:extLst>
              <a:ext uri="{FF2B5EF4-FFF2-40B4-BE49-F238E27FC236}">
                <a16:creationId xmlns:a16="http://schemas.microsoft.com/office/drawing/2014/main" id="{0933AAE9-7F2A-4619-9300-AEC5C83D46E0}"/>
              </a:ext>
            </a:extLst>
          </p:cNvPr>
          <p:cNvSpPr/>
          <p:nvPr/>
        </p:nvSpPr>
        <p:spPr>
          <a:xfrm>
            <a:off x="2612353" y="4248762"/>
            <a:ext cx="3483647"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POMPIERS</a:t>
            </a:r>
          </a:p>
        </p:txBody>
      </p:sp>
      <p:pic>
        <p:nvPicPr>
          <p:cNvPr id="4" name="Picture 2" descr="Résultat de recherche d'images pour &quot;numéro d'urgence 17&quot;">
            <a:extLst>
              <a:ext uri="{FF2B5EF4-FFF2-40B4-BE49-F238E27FC236}">
                <a16:creationId xmlns:a16="http://schemas.microsoft.com/office/drawing/2014/main" id="{F36CB8D9-F3DE-4E2A-AB02-F37C823981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450" r="27270" b="38158"/>
          <a:stretch/>
        </p:blipFill>
        <p:spPr bwMode="auto">
          <a:xfrm>
            <a:off x="8246225" y="3530328"/>
            <a:ext cx="2377440" cy="22702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ésultat de recherche d'images pour &quot;numéro d'urgence 17&quot;">
            <a:extLst>
              <a:ext uri="{FF2B5EF4-FFF2-40B4-BE49-F238E27FC236}">
                <a16:creationId xmlns:a16="http://schemas.microsoft.com/office/drawing/2014/main" id="{1B991BB1-B9BB-444B-B047-1EC8B2BE2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819" t="1421" r="1920" b="36737"/>
          <a:stretch/>
        </p:blipFill>
        <p:spPr bwMode="auto">
          <a:xfrm>
            <a:off x="10369144" y="5382493"/>
            <a:ext cx="1157223" cy="124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7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000"/>
                                        <p:tgtEl>
                                          <p:spTgt spid="3"/>
                                        </p:tgtEl>
                                      </p:cBhvr>
                                    </p:animEffect>
                                  </p:childTnLst>
                                </p:cTn>
                              </p:par>
                            </p:childTnLst>
                          </p:cTn>
                        </p:par>
                        <p:par>
                          <p:cTn id="8" fill="hold">
                            <p:stCondLst>
                              <p:cond delay="1500"/>
                            </p:stCondLst>
                            <p:childTnLst>
                              <p:par>
                                <p:cTn id="9" presetID="18" presetClass="entr" presetSubtype="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1000"/>
                                        <p:tgtEl>
                                          <p:spTgt spid="4"/>
                                        </p:tgtEl>
                                      </p:cBhvr>
                                    </p:animEffect>
                                  </p:childTnLst>
                                </p:cTn>
                              </p:par>
                            </p:childTnLst>
                          </p:cTn>
                        </p:par>
                        <p:par>
                          <p:cTn id="12" fill="hold">
                            <p:stCondLst>
                              <p:cond delay="2500"/>
                            </p:stCondLst>
                            <p:childTnLst>
                              <p:par>
                                <p:cTn id="13" presetID="18" presetClass="entr" presetSubtype="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A54777-7AA6-322E-39B9-56E517A9A7B9}"/>
              </a:ext>
            </a:extLst>
          </p:cNvPr>
          <p:cNvSpPr/>
          <p:nvPr/>
        </p:nvSpPr>
        <p:spPr>
          <a:xfrm>
            <a:off x="923296" y="173020"/>
            <a:ext cx="5048177" cy="923330"/>
          </a:xfrm>
          <a:prstGeom prst="rect">
            <a:avLst/>
          </a:prstGeom>
          <a:noFill/>
        </p:spPr>
        <p:txBody>
          <a:bodyPr wrap="none" lIns="91440" tIns="45720" rIns="91440" bIns="45720">
            <a:spAutoFit/>
          </a:bodyPr>
          <a:lstStyle/>
          <a:p>
            <a:pPr algn="ctr"/>
            <a:r>
              <a:rPr lang="fr-FR" sz="5400" b="1" cap="none" spc="0" dirty="0">
                <a:ln w="12700" cmpd="sng">
                  <a:solidFill>
                    <a:schemeClr val="accent4"/>
                  </a:solidFill>
                  <a:prstDash val="solid"/>
                </a:ln>
                <a:solidFill>
                  <a:schemeClr val="accent2">
                    <a:lumMod val="60000"/>
                    <a:lumOff val="40000"/>
                  </a:schemeClr>
                </a:solidFill>
                <a:effectLst/>
              </a:rPr>
              <a:t>Cas particulier</a:t>
            </a:r>
          </a:p>
        </p:txBody>
      </p:sp>
      <p:sp>
        <p:nvSpPr>
          <p:cNvPr id="6" name="ZoneTexte 5">
            <a:extLst>
              <a:ext uri="{FF2B5EF4-FFF2-40B4-BE49-F238E27FC236}">
                <a16:creationId xmlns:a16="http://schemas.microsoft.com/office/drawing/2014/main" id="{E31A71C6-80A6-7209-4013-A8D881AC1B64}"/>
              </a:ext>
            </a:extLst>
          </p:cNvPr>
          <p:cNvSpPr txBox="1"/>
          <p:nvPr/>
        </p:nvSpPr>
        <p:spPr>
          <a:xfrm>
            <a:off x="1818640" y="2973769"/>
            <a:ext cx="9550400" cy="3847207"/>
          </a:xfrm>
          <a:prstGeom prst="rect">
            <a:avLst/>
          </a:prstGeom>
          <a:noFill/>
        </p:spPr>
        <p:txBody>
          <a:bodyPr wrap="square" rtlCol="0">
            <a:spAutoFit/>
          </a:bodyPr>
          <a:lstStyle/>
          <a:p>
            <a:r>
              <a:rPr lang="fr-FR" sz="2800" b="1" dirty="0"/>
              <a:t>La victime présente des signes de toux, de fièvre ou tout autre symptôme grippal sans signe de détresse vitale:</a:t>
            </a:r>
          </a:p>
          <a:p>
            <a:pPr marL="457200" indent="-457200">
              <a:buFontTx/>
              <a:buChar char="-"/>
            </a:pPr>
            <a:r>
              <a:rPr lang="fr-FR" sz="2800" b="1" dirty="0"/>
              <a:t>Suivre les consignes gouvernementales</a:t>
            </a:r>
          </a:p>
          <a:p>
            <a:pPr marL="457200" indent="-457200">
              <a:buFontTx/>
              <a:buChar char="-"/>
            </a:pPr>
            <a:r>
              <a:rPr lang="fr-FR" sz="2800" b="1" dirty="0"/>
              <a:t>Suivre les consignes internes de l’entreprise.</a:t>
            </a:r>
          </a:p>
          <a:p>
            <a:endParaRPr lang="fr-FR" sz="2000" b="1" dirty="0"/>
          </a:p>
          <a:p>
            <a:r>
              <a:rPr lang="fr-FR" sz="2800" b="1" dirty="0"/>
              <a:t>Si la victime a du mal à respirer au repos ou à l’effort ou présente des signes d’une urgence vitale:</a:t>
            </a:r>
          </a:p>
          <a:p>
            <a:pPr marL="457200" indent="-457200">
              <a:buFontTx/>
              <a:buChar char="-"/>
            </a:pPr>
            <a:r>
              <a:rPr lang="fr-FR" sz="2800" b="1" dirty="0"/>
              <a:t>Faire alerter ou alerter</a:t>
            </a:r>
          </a:p>
        </p:txBody>
      </p:sp>
      <p:sp>
        <p:nvSpPr>
          <p:cNvPr id="7" name="Rectangle 6">
            <a:extLst>
              <a:ext uri="{FF2B5EF4-FFF2-40B4-BE49-F238E27FC236}">
                <a16:creationId xmlns:a16="http://schemas.microsoft.com/office/drawing/2014/main" id="{12E19D28-8F64-33A4-78C8-3D539BC9A1C6}"/>
              </a:ext>
            </a:extLst>
          </p:cNvPr>
          <p:cNvSpPr/>
          <p:nvPr/>
        </p:nvSpPr>
        <p:spPr>
          <a:xfrm>
            <a:off x="1162011" y="1191187"/>
            <a:ext cx="9424710" cy="1569660"/>
          </a:xfrm>
          <a:prstGeom prst="rect">
            <a:avLst/>
          </a:prstGeom>
          <a:noFill/>
        </p:spPr>
        <p:txBody>
          <a:bodyPr wrap="square" lIns="91440" tIns="45720" rIns="91440" bIns="45720">
            <a:spAutoFit/>
          </a:bodyPr>
          <a:lstStyle/>
          <a:p>
            <a:r>
              <a:rPr lang="fr-FR"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La victime présente des manifestations qui peuvent faire évoquer une maladie infectieuse respiratoire (grippe, COVID19 …)</a:t>
            </a:r>
          </a:p>
        </p:txBody>
      </p:sp>
    </p:spTree>
    <p:extLst>
      <p:ext uri="{BB962C8B-B14F-4D97-AF65-F5344CB8AC3E}">
        <p14:creationId xmlns:p14="http://schemas.microsoft.com/office/powerpoint/2010/main" val="31563498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1ACFE4-F093-4991-A988-14E504AB9D88}"/>
              </a:ext>
            </a:extLst>
          </p:cNvPr>
          <p:cNvGrpSpPr>
            <a:grpSpLocks/>
          </p:cNvGrpSpPr>
          <p:nvPr/>
        </p:nvGrpSpPr>
        <p:grpSpPr bwMode="auto">
          <a:xfrm>
            <a:off x="1465540" y="-26988"/>
            <a:ext cx="8978900" cy="6883401"/>
            <a:chOff x="33" y="-17"/>
            <a:chExt cx="5656" cy="4336"/>
          </a:xfrm>
        </p:grpSpPr>
        <p:sp>
          <p:nvSpPr>
            <p:cNvPr id="3" name="Line 2">
              <a:extLst>
                <a:ext uri="{FF2B5EF4-FFF2-40B4-BE49-F238E27FC236}">
                  <a16:creationId xmlns:a16="http://schemas.microsoft.com/office/drawing/2014/main" id="{C5C6BD59-8B39-4C9F-9254-6B19491FAFD4}"/>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D606BAD5-7096-4B7C-9500-111F36CAAA9E}"/>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F1FCD8E2-76CC-4B45-822D-29CD2695B0B2}"/>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9041E05B-9521-4F0B-BEBA-0EFF5923D6C4}"/>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0DB69D09-9CFA-4703-B583-A26304173A40}"/>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5E114F14-D9E9-4627-B4D4-3CBDC3512E4E}"/>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47282570-4AA8-487B-8F8C-B7134F9024ED}"/>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78FD1961-5FCA-4135-9786-B9562A2F5370}"/>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B887CCD6-B3BC-4E5E-8AE7-877EAD47BBD7}"/>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19073A0A-6DD2-429C-8F59-19553A199E3A}"/>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FEB67024-28C9-432C-9874-9FC1DDA5FECB}"/>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51A85458-69BA-4FF7-9DB5-DDC6208DCF60}"/>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BB77AD99-2399-445D-B71C-56AFF8763F79}"/>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949B82DB-BA78-4F36-B1E5-8805DF0EA33C}"/>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3A6AEC65-A271-4B72-AFBA-AD31E42F1D38}"/>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7F85500F-8590-42BC-8F48-4C2078D6126A}"/>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2CCB9C3D-12F1-4C8A-BE6E-F18AB360A376}"/>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C1F9DED1-A827-4822-B078-757323EAC167}"/>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7A10A77D-2291-4CB2-8B1B-98D1048A41F1}"/>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4774BC03-3265-4E24-8BDD-7EE09328C9C4}"/>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7A90231A-569C-4550-BB52-B7472F5B8C55}"/>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DB3F6228-527D-4112-BF56-B76BD3BBF460}"/>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ED33196C-38BB-4661-9BA0-70D348996845}"/>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B8C0089D-1F99-4D63-B335-6008FF378ACE}"/>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A83D40F8-2F3F-4C88-A723-89A9206B08A5}"/>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20C9B41E-9833-4636-80FA-66F3A150888B}"/>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41C499C4-4BBF-45EA-A1B5-7979F5872D98}"/>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FE5A7814-CA48-44C4-BDC8-1DBB25619E3A}"/>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42EEAE86-C088-44E1-84AF-1C84452D1B44}"/>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B3EA9C04-0CC5-4686-A60B-FDA7EB488968}"/>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01ACBEE3-845C-47A8-B700-F71C382C298B}"/>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E8088FDD-8972-457E-8357-865DDFE01C29}"/>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4A004045-8880-4669-8756-9E936A316063}"/>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FED03889-D670-41E4-B744-694FEE628A99}"/>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1FE4DCD6-39F8-4639-B386-E6E1AB43D78D}"/>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555A1C7C-C738-408D-8278-F849BC51B520}"/>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AA5B1199-E0A3-48A7-B836-D78A3DCC9C09}"/>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17A0ED6A-D61B-4EFE-93CC-F6D05904CDA5}"/>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CDBAFAB4-16BF-42CD-B026-1D67237DEEE3}"/>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6185E7B8-4915-4D5D-A21F-E6212B51922A}"/>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F56DD5F5-6210-4FBC-9FA1-5A09A324EFBB}"/>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8F585BFB-65B7-41BC-8A4A-DC1723798C09}"/>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9C96B004-5964-4F64-B171-DB6C0F7AC26B}"/>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AA8E53C0-DF2C-4109-8D3A-FADCD3A1D223}"/>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BB658BC1-026D-46D5-801B-ACC466C06723}"/>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889449A3-F833-4590-8D5B-55295EC9D9B2}"/>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7C04DE77-EEA7-44F6-81B4-A7C6B77A2AB3}"/>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111F038B-B567-42A2-B3AB-45F90D1B294E}"/>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652BD9DE-E3D8-4DF1-9AF3-36ABBF10274A}"/>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3FC8B7A8-BB5F-4526-8685-3744F32471B9}"/>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88C2E1D4-6EAE-4883-A274-336A223FB000}"/>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DA2D92E0-EED5-4A4F-9135-0292A43878EA}"/>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3C89B54C-A7DC-4552-BBD4-A24486AC008C}"/>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CD48B73D-CE01-4C19-B121-C21141AB8FF8}"/>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E5166D1A-CB46-439A-80E5-710FF220FD75}"/>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B0076EB7-3573-4BD2-AB3A-48E76AF7BC42}"/>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52FD2BA0-2DB5-4605-BB71-143DB7E0629B}"/>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D0BC4AE2-7D81-4BAC-9C11-85C34F01592B}"/>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A8B48870-F567-48F7-A7C2-DA3E619507B1}"/>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5943C213-866C-46DD-92F1-9241C56AAB8A}"/>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6F1FBBF7-171F-41EC-A490-98B31F300525}"/>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90A89C9C-0034-40A8-A8E4-E6CFB0A551B3}"/>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1218276B-2C27-4BB3-83F8-4338906AFE62}"/>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79AB4A1C-9DE7-469D-A43F-FFAD498511F7}"/>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A97A5C6D-DD74-4706-B070-0169CA5487CC}"/>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E055713C-B770-4A42-B5FD-903BB4B73D1F}"/>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3BBF3796-EC7B-415C-A4F1-9CF1A0F95C6B}"/>
              </a:ext>
            </a:extLst>
          </p:cNvPr>
          <p:cNvPicPr>
            <a:picLocks noChangeAspect="1" noChangeArrowheads="1"/>
          </p:cNvPicPr>
          <p:nvPr/>
        </p:nvPicPr>
        <p:blipFill>
          <a:blip r:embed="rId2" cstate="print"/>
          <a:srcRect l="18050" t="4512" r="14304" b="5280"/>
          <a:stretch>
            <a:fillRect/>
          </a:stretch>
        </p:blipFill>
        <p:spPr bwMode="auto">
          <a:xfrm>
            <a:off x="7250390" y="630238"/>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6067494B-01C8-49C0-AEE9-652836203CC9}"/>
              </a:ext>
            </a:extLst>
          </p:cNvPr>
          <p:cNvPicPr>
            <a:picLocks noChangeAspect="1" noChangeArrowheads="1"/>
          </p:cNvPicPr>
          <p:nvPr/>
        </p:nvPicPr>
        <p:blipFill>
          <a:blip r:embed="rId3" cstate="print"/>
          <a:srcRect t="13522"/>
          <a:stretch>
            <a:fillRect/>
          </a:stretch>
        </p:blipFill>
        <p:spPr bwMode="auto">
          <a:xfrm>
            <a:off x="3070502" y="3951288"/>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B43C2CCE-C0CC-44B0-9DE1-A44C6CB2EF60}"/>
              </a:ext>
            </a:extLst>
          </p:cNvPr>
          <p:cNvPicPr>
            <a:picLocks noChangeAspect="1" noChangeArrowheads="1"/>
          </p:cNvPicPr>
          <p:nvPr/>
        </p:nvPicPr>
        <p:blipFill>
          <a:blip r:embed="rId4" cstate="print"/>
          <a:srcRect l="4510" t="9021" r="5315" b="14336"/>
          <a:stretch>
            <a:fillRect/>
          </a:stretch>
        </p:blipFill>
        <p:spPr bwMode="auto">
          <a:xfrm>
            <a:off x="1573490" y="5535613"/>
            <a:ext cx="728662" cy="620712"/>
          </a:xfrm>
          <a:prstGeom prst="rect">
            <a:avLst/>
          </a:prstGeom>
          <a:noFill/>
          <a:ln w="9525">
            <a:noFill/>
            <a:round/>
            <a:headEnd/>
            <a:tailEnd/>
          </a:ln>
          <a:effectLst/>
        </p:spPr>
      </p:pic>
      <p:pic>
        <p:nvPicPr>
          <p:cNvPr id="72" name="Picture 71">
            <a:extLst>
              <a:ext uri="{FF2B5EF4-FFF2-40B4-BE49-F238E27FC236}">
                <a16:creationId xmlns:a16="http://schemas.microsoft.com/office/drawing/2014/main" id="{C08D7F0B-4B87-405D-8C07-837131F8F177}"/>
              </a:ext>
            </a:extLst>
          </p:cNvPr>
          <p:cNvPicPr>
            <a:picLocks noChangeAspect="1" noChangeArrowheads="1"/>
          </p:cNvPicPr>
          <p:nvPr/>
        </p:nvPicPr>
        <p:blipFill>
          <a:blip r:embed="rId5" cstate="print"/>
          <a:srcRect t="18033" b="9787"/>
          <a:stretch>
            <a:fillRect/>
          </a:stretch>
        </p:blipFill>
        <p:spPr bwMode="auto">
          <a:xfrm>
            <a:off x="3062565" y="2309813"/>
            <a:ext cx="731837" cy="6238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1DE81B8C-4CCE-4DC7-8852-ADCBE479C01D}"/>
              </a:ext>
            </a:extLst>
          </p:cNvPr>
          <p:cNvPicPr>
            <a:picLocks noChangeAspect="1" noChangeArrowheads="1"/>
          </p:cNvPicPr>
          <p:nvPr/>
        </p:nvPicPr>
        <p:blipFill>
          <a:blip r:embed="rId6" cstate="print"/>
          <a:srcRect l="961" t="5305" b="5305"/>
          <a:stretch>
            <a:fillRect/>
          </a:stretch>
        </p:blipFill>
        <p:spPr bwMode="auto">
          <a:xfrm>
            <a:off x="5928002" y="641350"/>
            <a:ext cx="704850" cy="709613"/>
          </a:xfrm>
          <a:prstGeom prst="rect">
            <a:avLst/>
          </a:prstGeom>
          <a:noFill/>
          <a:ln w="9525">
            <a:noFill/>
            <a:round/>
            <a:headEnd/>
            <a:tailEnd/>
          </a:ln>
          <a:effectLst/>
        </p:spPr>
      </p:pic>
      <p:pic>
        <p:nvPicPr>
          <p:cNvPr id="74" name="Picture 73">
            <a:extLst>
              <a:ext uri="{FF2B5EF4-FFF2-40B4-BE49-F238E27FC236}">
                <a16:creationId xmlns:a16="http://schemas.microsoft.com/office/drawing/2014/main" id="{82A58F8A-8785-42B9-8566-32761165121C}"/>
              </a:ext>
            </a:extLst>
          </p:cNvPr>
          <p:cNvPicPr>
            <a:picLocks noChangeAspect="1" noChangeArrowheads="1"/>
          </p:cNvPicPr>
          <p:nvPr/>
        </p:nvPicPr>
        <p:blipFill>
          <a:blip r:embed="rId7" cstate="print"/>
          <a:srcRect/>
          <a:stretch>
            <a:fillRect/>
          </a:stretch>
        </p:blipFill>
        <p:spPr bwMode="auto">
          <a:xfrm>
            <a:off x="1837015" y="3902075"/>
            <a:ext cx="720725" cy="719138"/>
          </a:xfrm>
          <a:prstGeom prst="rect">
            <a:avLst/>
          </a:prstGeom>
          <a:noFill/>
          <a:ln w="9525">
            <a:noFill/>
            <a:round/>
            <a:headEnd/>
            <a:tailEnd/>
          </a:ln>
          <a:effectLst/>
        </p:spPr>
      </p:pic>
      <p:pic>
        <p:nvPicPr>
          <p:cNvPr id="75" name="Picture 74">
            <a:extLst>
              <a:ext uri="{FF2B5EF4-FFF2-40B4-BE49-F238E27FC236}">
                <a16:creationId xmlns:a16="http://schemas.microsoft.com/office/drawing/2014/main" id="{5320DB15-928F-461D-A55A-E44373502562}"/>
              </a:ext>
            </a:extLst>
          </p:cNvPr>
          <p:cNvPicPr>
            <a:picLocks noChangeAspect="1" noChangeArrowheads="1"/>
          </p:cNvPicPr>
          <p:nvPr/>
        </p:nvPicPr>
        <p:blipFill>
          <a:blip r:embed="rId8" cstate="print"/>
          <a:srcRect t="4778" b="14783"/>
          <a:stretch>
            <a:fillRect/>
          </a:stretch>
        </p:blipFill>
        <p:spPr bwMode="auto">
          <a:xfrm>
            <a:off x="3359427" y="5516563"/>
            <a:ext cx="715963" cy="649287"/>
          </a:xfrm>
          <a:prstGeom prst="rect">
            <a:avLst/>
          </a:prstGeom>
          <a:noFill/>
          <a:ln w="9525">
            <a:noFill/>
            <a:round/>
            <a:headEnd/>
            <a:tailEnd/>
          </a:ln>
          <a:effectLst/>
        </p:spPr>
      </p:pic>
      <p:pic>
        <p:nvPicPr>
          <p:cNvPr id="76" name="Picture 75">
            <a:extLst>
              <a:ext uri="{FF2B5EF4-FFF2-40B4-BE49-F238E27FC236}">
                <a16:creationId xmlns:a16="http://schemas.microsoft.com/office/drawing/2014/main" id="{429F4634-0832-432B-9FE7-48EBD85E3A89}"/>
              </a:ext>
            </a:extLst>
          </p:cNvPr>
          <p:cNvPicPr>
            <a:picLocks noChangeAspect="1" noChangeArrowheads="1"/>
          </p:cNvPicPr>
          <p:nvPr/>
        </p:nvPicPr>
        <p:blipFill>
          <a:blip r:embed="rId9" cstate="print"/>
          <a:srcRect l="6006" t="4503" r="3783" b="9787"/>
          <a:stretch>
            <a:fillRect/>
          </a:stretch>
        </p:blipFill>
        <p:spPr bwMode="auto">
          <a:xfrm>
            <a:off x="8755340" y="646113"/>
            <a:ext cx="1123950" cy="711200"/>
          </a:xfrm>
          <a:prstGeom prst="rect">
            <a:avLst/>
          </a:prstGeom>
          <a:noFill/>
          <a:ln w="9525">
            <a:noFill/>
            <a:round/>
            <a:headEnd/>
            <a:tailEnd/>
          </a:ln>
          <a:effectLst/>
        </p:spPr>
      </p:pic>
      <p:pic>
        <p:nvPicPr>
          <p:cNvPr id="77" name="Picture 76">
            <a:extLst>
              <a:ext uri="{FF2B5EF4-FFF2-40B4-BE49-F238E27FC236}">
                <a16:creationId xmlns:a16="http://schemas.microsoft.com/office/drawing/2014/main" id="{4F56337D-D2E0-4632-A64A-2C95AE6745BF}"/>
              </a:ext>
            </a:extLst>
          </p:cNvPr>
          <p:cNvPicPr>
            <a:picLocks noChangeAspect="1" noChangeArrowheads="1"/>
          </p:cNvPicPr>
          <p:nvPr/>
        </p:nvPicPr>
        <p:blipFill>
          <a:blip r:embed="rId10" cstate="print"/>
          <a:srcRect l="1903" t="9123" r="2332" b="4955"/>
          <a:stretch>
            <a:fillRect/>
          </a:stretch>
        </p:blipFill>
        <p:spPr bwMode="auto">
          <a:xfrm>
            <a:off x="2432327" y="668338"/>
            <a:ext cx="725488" cy="666750"/>
          </a:xfrm>
          <a:prstGeom prst="rect">
            <a:avLst/>
          </a:prstGeom>
          <a:noFill/>
          <a:ln w="9525">
            <a:noFill/>
            <a:round/>
            <a:headEnd/>
            <a:tailEnd/>
          </a:ln>
          <a:effectLst/>
        </p:spPr>
      </p:pic>
      <p:pic>
        <p:nvPicPr>
          <p:cNvPr id="78" name="Picture 77">
            <a:extLst>
              <a:ext uri="{FF2B5EF4-FFF2-40B4-BE49-F238E27FC236}">
                <a16:creationId xmlns:a16="http://schemas.microsoft.com/office/drawing/2014/main" id="{58B3092E-1935-49AB-91CE-E18E62C171BB}"/>
              </a:ext>
            </a:extLst>
          </p:cNvPr>
          <p:cNvPicPr>
            <a:picLocks noChangeAspect="1" noChangeArrowheads="1"/>
          </p:cNvPicPr>
          <p:nvPr/>
        </p:nvPicPr>
        <p:blipFill>
          <a:blip r:embed="rId11" cstate="print"/>
          <a:srcRect l="5383" t="25197"/>
          <a:stretch>
            <a:fillRect/>
          </a:stretch>
        </p:blipFill>
        <p:spPr bwMode="auto">
          <a:xfrm>
            <a:off x="1841777" y="2289175"/>
            <a:ext cx="727075" cy="611188"/>
          </a:xfrm>
          <a:prstGeom prst="rect">
            <a:avLst/>
          </a:prstGeom>
          <a:noFill/>
          <a:ln w="9525">
            <a:noFill/>
            <a:round/>
            <a:headEnd/>
            <a:tailEnd/>
          </a:ln>
          <a:effectLst/>
        </p:spPr>
      </p:pic>
      <p:pic>
        <p:nvPicPr>
          <p:cNvPr id="79" name="Picture 78">
            <a:extLst>
              <a:ext uri="{FF2B5EF4-FFF2-40B4-BE49-F238E27FC236}">
                <a16:creationId xmlns:a16="http://schemas.microsoft.com/office/drawing/2014/main" id="{D4794B15-298E-429E-BA65-7AB31A6DC9EE}"/>
              </a:ext>
            </a:extLst>
          </p:cNvPr>
          <p:cNvPicPr>
            <a:picLocks noChangeAspect="1" noChangeArrowheads="1"/>
          </p:cNvPicPr>
          <p:nvPr/>
        </p:nvPicPr>
        <p:blipFill>
          <a:blip r:embed="rId12" cstate="print"/>
          <a:srcRect l="4823" t="6590" r="38731" b="7773"/>
          <a:stretch>
            <a:fillRect/>
          </a:stretch>
        </p:blipFill>
        <p:spPr bwMode="auto">
          <a:xfrm>
            <a:off x="2529165" y="5473700"/>
            <a:ext cx="576262" cy="728663"/>
          </a:xfrm>
          <a:prstGeom prst="rect">
            <a:avLst/>
          </a:prstGeom>
          <a:noFill/>
          <a:ln w="9525">
            <a:noFill/>
            <a:round/>
            <a:headEnd/>
            <a:tailEnd/>
          </a:ln>
          <a:effectLst/>
        </p:spPr>
      </p:pic>
    </p:spTree>
    <p:extLst>
      <p:ext uri="{BB962C8B-B14F-4D97-AF65-F5344CB8AC3E}">
        <p14:creationId xmlns:p14="http://schemas.microsoft.com/office/powerpoint/2010/main" val="116149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Scale>
                                      <p:cBhvr>
                                        <p:cTn id="7" dur="1000" decel="50000" fill="hold">
                                          <p:stCondLst>
                                            <p:cond delay="0"/>
                                          </p:stCondLst>
                                        </p:cTn>
                                        <p:tgtEl>
                                          <p:spTgt spid="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9"/>
                                        </p:tgtEl>
                                        <p:attrNameLst>
                                          <p:attrName>ppt_x</p:attrName>
                                          <p:attrName>ppt_y</p:attrName>
                                        </p:attrNameLst>
                                      </p:cBhvr>
                                    </p:animMotion>
                                    <p:animEffect transition="in" filter="fade">
                                      <p:cBhvr>
                                        <p:cTn id="9" dur="1000"/>
                                        <p:tgtEl>
                                          <p:spTgt spid="69"/>
                                        </p:tgtEl>
                                      </p:cBhvr>
                                    </p:animEffect>
                                  </p:childTnLst>
                                </p:cTn>
                              </p:par>
                            </p:childTnLst>
                          </p:cTn>
                        </p:par>
                        <p:par>
                          <p:cTn id="10" fill="hold">
                            <p:stCondLst>
                              <p:cond delay="1000"/>
                            </p:stCondLst>
                            <p:childTnLst>
                              <p:par>
                                <p:cTn id="11" presetID="15" presetClass="entr" fill="hold" nodeType="afterEffect">
                                  <p:stCondLst>
                                    <p:cond delay="500"/>
                                  </p:stCondLst>
                                  <p:childTnLst>
                                    <p:set>
                                      <p:cBhvr additive="repl">
                                        <p:cTn id="12" dur="1" fill="hold">
                                          <p:stCondLst>
                                            <p:cond delay="0"/>
                                          </p:stCondLst>
                                        </p:cTn>
                                        <p:tgtEl>
                                          <p:spTgt spid="76"/>
                                        </p:tgtEl>
                                        <p:attrNameLst>
                                          <p:attrName>style.visibility</p:attrName>
                                        </p:attrNameLst>
                                      </p:cBhvr>
                                      <p:to>
                                        <p:strVal val="visible"/>
                                      </p:to>
                                    </p:set>
                                    <p:anim calcmode="lin" valueType="num">
                                      <p:cBhvr additive="repl">
                                        <p:cTn id="13" dur="2000" fill="hold"/>
                                        <p:tgtEl>
                                          <p:spTgt spid="76"/>
                                        </p:tgtEl>
                                        <p:attrNameLst>
                                          <p:attrName>ppt_w</p:attrName>
                                        </p:attrNameLst>
                                      </p:cBhvr>
                                      <p:tavLst>
                                        <p:tav tm="100000">
                                          <p:val>
                                            <p:fltVal val="0"/>
                                          </p:val>
                                        </p:tav>
                                        <p:tav>
                                          <p:val>
                                            <p:strVal val="#ppt_w"/>
                                          </p:val>
                                        </p:tav>
                                      </p:tavLst>
                                    </p:anim>
                                    <p:anim calcmode="lin" valueType="num">
                                      <p:cBhvr additive="repl">
                                        <p:cTn id="14" dur="2000" fill="hold"/>
                                        <p:tgtEl>
                                          <p:spTgt spid="76"/>
                                        </p:tgtEl>
                                        <p:attrNameLst>
                                          <p:attrName>ppt_h</p:attrName>
                                        </p:attrNameLst>
                                      </p:cBhvr>
                                      <p:tavLst>
                                        <p:tav tm="100000">
                                          <p:val>
                                            <p:fltVal val="0"/>
                                          </p:val>
                                        </p:tav>
                                        <p:tav>
                                          <p:val>
                                            <p:strVal val="#ppt_h"/>
                                          </p:val>
                                        </p:tav>
                                      </p:tavLst>
                                    </p:anim>
                                    <p:anim calcmode="lin" valueType="num">
                                      <p:cBhvr additive="repl">
                                        <p:cTn id="15" dur="2000" fill="hold"/>
                                        <p:tgtEl>
                                          <p:spTgt spid="76"/>
                                        </p:tgtEl>
                                        <p:attrNameLst>
                                          <p:attrName>ppt_x</p:attrName>
                                        </p:attrNameLst>
                                      </p:cBhvr>
                                      <p:tavLst>
                                        <p:tav tm="0" fmla="#ppt_x+(cos(-2*pi*(1-$))*-#ppt_x-sin(-2*pi*(1-$))*(1-#ppt_y))*(1-$)">
                                          <p:val>
                                            <p:fltVal val="0"/>
                                          </p:val>
                                        </p:tav>
                                        <p:tav tm="100000">
                                          <p:val>
                                            <p:fltVal val="1"/>
                                          </p:val>
                                        </p:tav>
                                      </p:tavLst>
                                    </p:anim>
                                    <p:anim calcmode="lin" valueType="num">
                                      <p:cBhvr additive="repl">
                                        <p:cTn id="16" dur="2000" fill="hold"/>
                                        <p:tgtEl>
                                          <p:spTgt spid="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705665" y="494826"/>
            <a:ext cx="7175448" cy="3329581"/>
          </a:xfrm>
          <a:prstGeom prst="rect">
            <a:avLst/>
          </a:prstGeom>
        </p:spPr>
        <p:txBody>
          <a:bodyPr vert="horz" lIns="91440" tIns="45720" rIns="91440" bIns="45720" rtlCol="0" anchor="b">
            <a:normAutofit/>
          </a:bodyPr>
          <a:lstStyle/>
          <a:p>
            <a:pPr>
              <a:lnSpc>
                <a:spcPct val="90000"/>
              </a:lnSpc>
            </a:pPr>
            <a:r>
              <a:rPr lang="fr-FR" sz="6600" b="0" i="0" kern="1200" dirty="0">
                <a:solidFill>
                  <a:srgbClr val="EBEBEB"/>
                </a:solidFill>
                <a:latin typeface="+mj-lt"/>
                <a:ea typeface="+mj-ea"/>
                <a:cs typeface="+mj-cs"/>
              </a:rPr>
              <a:t>Saignement abondant</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128907101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48B5B0-DA88-439D-9BE6-A63E8B1CD931}"/>
              </a:ext>
            </a:extLst>
          </p:cNvPr>
          <p:cNvGrpSpPr>
            <a:grpSpLocks/>
          </p:cNvGrpSpPr>
          <p:nvPr/>
        </p:nvGrpSpPr>
        <p:grpSpPr bwMode="auto">
          <a:xfrm>
            <a:off x="1606550" y="-64202"/>
            <a:ext cx="8978900" cy="6883401"/>
            <a:chOff x="33" y="-17"/>
            <a:chExt cx="5656" cy="4336"/>
          </a:xfrm>
        </p:grpSpPr>
        <p:sp>
          <p:nvSpPr>
            <p:cNvPr id="3" name="Line 2">
              <a:extLst>
                <a:ext uri="{FF2B5EF4-FFF2-40B4-BE49-F238E27FC236}">
                  <a16:creationId xmlns:a16="http://schemas.microsoft.com/office/drawing/2014/main" id="{AA8D4787-E2C4-490D-9178-30A506995317}"/>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8AD787EE-D25D-4A8F-AC32-8027D5668D41}"/>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2E3E654A-B31C-41B2-920B-B06B5DFBFA7C}"/>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EEADD8C0-2E50-44A5-96F0-F3A9D51B1ED8}"/>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1DD458D5-BC6B-45E9-B186-E73B1FD7544C}"/>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036E7C11-BC8C-4FD3-8A69-5E5CDCE5415F}"/>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26360C38-B73B-46F2-AF4F-7E7C1360A2E0}"/>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C9BC58BB-07B1-458A-AD21-230E23994FF0}"/>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45173129-8103-4EFB-B077-722D94B739A7}"/>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41F44473-C50F-4FC1-829D-9DD81B084004}"/>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14855624-0B83-4CAE-B48F-5EC230024A5F}"/>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386474D4-AEF4-4965-8343-A5BD1D803A5B}"/>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61E7D6BE-ED23-4DD5-90C0-8962A7447061}"/>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3A9E1D37-ED5F-47F8-A445-79A8F1A6E928}"/>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47F040FC-B225-46EA-87A1-A65AFAA3A017}"/>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E0728D6D-26E6-49CE-BBA7-A83817702B3A}"/>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DC44F3A3-F2C5-450A-90AF-FF1FF586CA8C}"/>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8E89BC49-E96E-4E14-B5AC-C5D6D0400CC7}"/>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1CA61766-B890-45A3-B2DC-6B831B222407}"/>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E33DF5BF-C635-41B5-9F11-6A2D3CBB9179}"/>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FD76200F-004C-4EAD-8BEA-D9AED385BD52}"/>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BF922658-89EC-4CCF-BEB6-FF3C71C1FA24}"/>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409A54CA-E012-4A8C-8F1E-EFF9B0AA7BAC}"/>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B2415667-4835-45EC-9582-566A9FFDFC99}"/>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079C4B9A-6088-40EE-8CB4-D45C2CBD4739}"/>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B22E5D91-59FD-409C-87C8-DCF8C30B301E}"/>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C8F50AE7-5B44-464E-97F6-64A6B4C62CDA}"/>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F4F6620E-B9C1-49AE-BBCB-8B7BE086F215}"/>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3225A2ED-D2A0-4A3E-AD8B-399CF40B32C1}"/>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23E40F8B-712C-4B7C-8F19-53359A6945D9}"/>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6CB34D99-0337-4F28-BEBB-DAA2DB7690FB}"/>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E946A6AF-12B0-4999-8162-C3AECCF4F17A}"/>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601C2C26-4E8E-4C38-8C46-B3E701144D93}"/>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CCB0BDE5-98C4-428F-BAF9-BBFE3519180E}"/>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0FE70BE8-9B95-46B4-B56F-7C5C9D3771E2}"/>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FB6FB07C-D4B9-4271-8DE1-FFFF667B3B1A}"/>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7F731F1D-75BA-4013-BD96-36F7D92926C2}"/>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FBBA42DC-1B0F-4B86-BFAF-7D175FD8A9D5}"/>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5A72D582-7F1F-4DC7-BCCF-DF7E6878FA28}"/>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19F516B8-694E-40CE-9FBF-135D6C9AF67E}"/>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45DC9E9D-4CE6-49C1-8888-E41B2933E404}"/>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4409E5D5-06D4-46F3-B75B-7D5C6643F1EC}"/>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96FBB9A3-D8C7-4D59-BCA3-BE93FB6EA815}"/>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24AD82DC-A130-4E86-8C40-994328B88BE6}"/>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72FF8DCA-FA16-479B-AA88-2C194A80978C}"/>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5084AFBA-CC7B-40F8-AB45-2CB0324A98B3}"/>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B926F209-7655-42E3-975D-4F5741788D51}"/>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260D97D5-0831-49F3-917E-BCFBB6091ED8}"/>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9F55E30D-8AEB-42A9-A920-6B805654B28D}"/>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693B3BA3-2445-4957-8BED-731A696A34A6}"/>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A742F015-007B-4A2E-99D4-7F8563708B85}"/>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6146E26B-8AF7-4BEB-8214-840FBF98F076}"/>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C1CE1919-AFD6-4774-B745-94C3F9EFDFDD}"/>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D6A46ED7-C522-45A5-8436-46BEDF5B2D89}"/>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CF51AB97-FF61-4BC3-AE90-C175B4996827}"/>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9C7FD122-BE67-44A4-B626-6F5AA6FCE186}"/>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9AD091FB-C610-47AA-AD2A-6A45EF857CA6}"/>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107E79B4-68F4-4A6B-AB94-2648C04C1997}"/>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D524C53F-18B6-4CBF-A469-B8B8E1EABAD8}"/>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A1808493-84FC-44F8-A6BC-505E4C115215}"/>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49C33CC7-3500-4F6D-AB6A-1B1AA53F2AB3}"/>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3EF84961-5BC4-4857-8F7B-3E4AA5F7B42A}"/>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C69D049F-C019-43C4-A578-1BD32C0CE61A}"/>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16671E6F-4A48-401A-84DA-9E1D1FF8253F}"/>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92A33568-C017-4662-A265-1FB6C6FFB3AA}"/>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858DBF39-6064-4CED-9422-54F0B7212BDD}"/>
                </a:ext>
              </a:extLst>
            </p:cNvPr>
            <p:cNvSpPr txBox="1">
              <a:spLocks noChangeArrowheads="1"/>
            </p:cNvSpPr>
            <p:nvPr/>
          </p:nvSpPr>
          <p:spPr bwMode="auto">
            <a:xfrm>
              <a:off x="1383" y="-17"/>
              <a:ext cx="3029" cy="292"/>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CC199DEB-8CC4-4839-8FE6-669E05194340}"/>
              </a:ext>
            </a:extLst>
          </p:cNvPr>
          <p:cNvPicPr>
            <a:picLocks noChangeAspect="1" noChangeArrowheads="1"/>
          </p:cNvPicPr>
          <p:nvPr/>
        </p:nvPicPr>
        <p:blipFill>
          <a:blip r:embed="rId2" cstate="print"/>
          <a:srcRect l="18050" t="4512" r="14304" b="5280"/>
          <a:stretch>
            <a:fillRect/>
          </a:stretch>
        </p:blipFill>
        <p:spPr bwMode="auto">
          <a:xfrm>
            <a:off x="7391400" y="593024"/>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A934C20B-7C3E-4C3A-AF5B-368EC524629B}"/>
              </a:ext>
            </a:extLst>
          </p:cNvPr>
          <p:cNvPicPr>
            <a:picLocks noChangeAspect="1" noChangeArrowheads="1"/>
          </p:cNvPicPr>
          <p:nvPr/>
        </p:nvPicPr>
        <p:blipFill>
          <a:blip r:embed="rId3" cstate="print"/>
          <a:srcRect t="13522"/>
          <a:stretch>
            <a:fillRect/>
          </a:stretch>
        </p:blipFill>
        <p:spPr bwMode="auto">
          <a:xfrm>
            <a:off x="3211512" y="3914074"/>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E62E789D-7432-4BF8-A937-B9B03F6F1E42}"/>
              </a:ext>
            </a:extLst>
          </p:cNvPr>
          <p:cNvPicPr>
            <a:picLocks noChangeAspect="1" noChangeArrowheads="1"/>
          </p:cNvPicPr>
          <p:nvPr/>
        </p:nvPicPr>
        <p:blipFill>
          <a:blip r:embed="rId4" cstate="print"/>
          <a:srcRect l="4510" t="9021" r="5315" b="14336"/>
          <a:stretch>
            <a:fillRect/>
          </a:stretch>
        </p:blipFill>
        <p:spPr bwMode="auto">
          <a:xfrm>
            <a:off x="1714500" y="5498399"/>
            <a:ext cx="728662" cy="620712"/>
          </a:xfrm>
          <a:prstGeom prst="rect">
            <a:avLst/>
          </a:prstGeom>
          <a:noFill/>
          <a:ln w="9525">
            <a:noFill/>
            <a:round/>
            <a:headEnd/>
            <a:tailEnd/>
          </a:ln>
          <a:effectLst/>
        </p:spPr>
      </p:pic>
      <p:pic>
        <p:nvPicPr>
          <p:cNvPr id="72" name="Picture 71">
            <a:extLst>
              <a:ext uri="{FF2B5EF4-FFF2-40B4-BE49-F238E27FC236}">
                <a16:creationId xmlns:a16="http://schemas.microsoft.com/office/drawing/2014/main" id="{BF284CE7-E610-409E-BEB5-765D97A20F78}"/>
              </a:ext>
            </a:extLst>
          </p:cNvPr>
          <p:cNvPicPr>
            <a:picLocks noChangeAspect="1" noChangeArrowheads="1"/>
          </p:cNvPicPr>
          <p:nvPr/>
        </p:nvPicPr>
        <p:blipFill>
          <a:blip r:embed="rId5" cstate="print"/>
          <a:srcRect t="18033" b="9787"/>
          <a:stretch>
            <a:fillRect/>
          </a:stretch>
        </p:blipFill>
        <p:spPr bwMode="auto">
          <a:xfrm>
            <a:off x="3203575" y="2272599"/>
            <a:ext cx="731837" cy="6238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9C29B164-041A-4336-9C39-BF7D87948AAC}"/>
              </a:ext>
            </a:extLst>
          </p:cNvPr>
          <p:cNvPicPr>
            <a:picLocks noChangeAspect="1" noChangeArrowheads="1"/>
          </p:cNvPicPr>
          <p:nvPr/>
        </p:nvPicPr>
        <p:blipFill>
          <a:blip r:embed="rId6" cstate="print"/>
          <a:srcRect l="961" t="5305" b="5305"/>
          <a:stretch>
            <a:fillRect/>
          </a:stretch>
        </p:blipFill>
        <p:spPr bwMode="auto">
          <a:xfrm>
            <a:off x="6069012" y="604136"/>
            <a:ext cx="704850" cy="709613"/>
          </a:xfrm>
          <a:prstGeom prst="rect">
            <a:avLst/>
          </a:prstGeom>
          <a:noFill/>
          <a:ln w="9525">
            <a:noFill/>
            <a:round/>
            <a:headEnd/>
            <a:tailEnd/>
          </a:ln>
          <a:effectLst/>
        </p:spPr>
      </p:pic>
      <p:pic>
        <p:nvPicPr>
          <p:cNvPr id="74" name="Picture 73">
            <a:extLst>
              <a:ext uri="{FF2B5EF4-FFF2-40B4-BE49-F238E27FC236}">
                <a16:creationId xmlns:a16="http://schemas.microsoft.com/office/drawing/2014/main" id="{7CAA26E5-36A7-43E2-B3EA-5C8A0ABE3352}"/>
              </a:ext>
            </a:extLst>
          </p:cNvPr>
          <p:cNvPicPr>
            <a:picLocks noChangeAspect="1" noChangeArrowheads="1"/>
          </p:cNvPicPr>
          <p:nvPr/>
        </p:nvPicPr>
        <p:blipFill>
          <a:blip r:embed="rId7" cstate="print"/>
          <a:srcRect/>
          <a:stretch>
            <a:fillRect/>
          </a:stretch>
        </p:blipFill>
        <p:spPr bwMode="auto">
          <a:xfrm>
            <a:off x="1978025" y="3864861"/>
            <a:ext cx="720725" cy="719138"/>
          </a:xfrm>
          <a:prstGeom prst="rect">
            <a:avLst/>
          </a:prstGeom>
          <a:noFill/>
          <a:ln w="9525">
            <a:noFill/>
            <a:round/>
            <a:headEnd/>
            <a:tailEnd/>
          </a:ln>
          <a:effectLst/>
        </p:spPr>
      </p:pic>
      <p:pic>
        <p:nvPicPr>
          <p:cNvPr id="75" name="Picture 74">
            <a:extLst>
              <a:ext uri="{FF2B5EF4-FFF2-40B4-BE49-F238E27FC236}">
                <a16:creationId xmlns:a16="http://schemas.microsoft.com/office/drawing/2014/main" id="{C0143F47-9805-414D-9BD6-E50287411BCD}"/>
              </a:ext>
            </a:extLst>
          </p:cNvPr>
          <p:cNvPicPr>
            <a:picLocks noChangeAspect="1" noChangeArrowheads="1"/>
          </p:cNvPicPr>
          <p:nvPr/>
        </p:nvPicPr>
        <p:blipFill>
          <a:blip r:embed="rId8" cstate="print"/>
          <a:srcRect t="4778" b="14783"/>
          <a:stretch>
            <a:fillRect/>
          </a:stretch>
        </p:blipFill>
        <p:spPr bwMode="auto">
          <a:xfrm>
            <a:off x="3500437" y="5479349"/>
            <a:ext cx="715963" cy="649287"/>
          </a:xfrm>
          <a:prstGeom prst="rect">
            <a:avLst/>
          </a:prstGeom>
          <a:noFill/>
          <a:ln w="9525">
            <a:noFill/>
            <a:round/>
            <a:headEnd/>
            <a:tailEnd/>
          </a:ln>
          <a:effectLst/>
        </p:spPr>
      </p:pic>
      <p:pic>
        <p:nvPicPr>
          <p:cNvPr id="76" name="Picture 75">
            <a:extLst>
              <a:ext uri="{FF2B5EF4-FFF2-40B4-BE49-F238E27FC236}">
                <a16:creationId xmlns:a16="http://schemas.microsoft.com/office/drawing/2014/main" id="{15835DDB-2F7D-4D49-9E68-C92B9F108144}"/>
              </a:ext>
            </a:extLst>
          </p:cNvPr>
          <p:cNvPicPr>
            <a:picLocks noChangeAspect="1" noChangeArrowheads="1"/>
          </p:cNvPicPr>
          <p:nvPr/>
        </p:nvPicPr>
        <p:blipFill>
          <a:blip r:embed="rId9" cstate="print"/>
          <a:srcRect l="6006" t="4503" r="3783" b="9787"/>
          <a:stretch>
            <a:fillRect/>
          </a:stretch>
        </p:blipFill>
        <p:spPr bwMode="auto">
          <a:xfrm>
            <a:off x="8896350" y="608899"/>
            <a:ext cx="1123950" cy="711200"/>
          </a:xfrm>
          <a:prstGeom prst="rect">
            <a:avLst/>
          </a:prstGeom>
          <a:noFill/>
          <a:ln w="9525">
            <a:noFill/>
            <a:round/>
            <a:headEnd/>
            <a:tailEnd/>
          </a:ln>
          <a:effectLst/>
        </p:spPr>
      </p:pic>
      <p:pic>
        <p:nvPicPr>
          <p:cNvPr id="77" name="Picture 76">
            <a:extLst>
              <a:ext uri="{FF2B5EF4-FFF2-40B4-BE49-F238E27FC236}">
                <a16:creationId xmlns:a16="http://schemas.microsoft.com/office/drawing/2014/main" id="{81DBAECA-2CFB-4428-B367-37BCD0743B4A}"/>
              </a:ext>
            </a:extLst>
          </p:cNvPr>
          <p:cNvPicPr>
            <a:picLocks noChangeAspect="1" noChangeArrowheads="1"/>
          </p:cNvPicPr>
          <p:nvPr/>
        </p:nvPicPr>
        <p:blipFill>
          <a:blip r:embed="rId10" cstate="print"/>
          <a:srcRect l="1903" t="9123" r="2332" b="4955"/>
          <a:stretch>
            <a:fillRect/>
          </a:stretch>
        </p:blipFill>
        <p:spPr bwMode="auto">
          <a:xfrm>
            <a:off x="2573337" y="631124"/>
            <a:ext cx="725488" cy="666750"/>
          </a:xfrm>
          <a:prstGeom prst="rect">
            <a:avLst/>
          </a:prstGeom>
          <a:noFill/>
          <a:ln w="9525">
            <a:noFill/>
            <a:round/>
            <a:headEnd/>
            <a:tailEnd/>
          </a:ln>
          <a:effectLst/>
        </p:spPr>
      </p:pic>
      <p:pic>
        <p:nvPicPr>
          <p:cNvPr id="78" name="Picture 77">
            <a:extLst>
              <a:ext uri="{FF2B5EF4-FFF2-40B4-BE49-F238E27FC236}">
                <a16:creationId xmlns:a16="http://schemas.microsoft.com/office/drawing/2014/main" id="{E70DFE65-29C5-48E0-A566-FD344924EFA2}"/>
              </a:ext>
            </a:extLst>
          </p:cNvPr>
          <p:cNvPicPr>
            <a:picLocks noChangeAspect="1" noChangeArrowheads="1"/>
          </p:cNvPicPr>
          <p:nvPr/>
        </p:nvPicPr>
        <p:blipFill>
          <a:blip r:embed="rId11" cstate="print"/>
          <a:srcRect l="769" t="19014" r="1683" b="9940"/>
          <a:stretch>
            <a:fillRect/>
          </a:stretch>
        </p:blipFill>
        <p:spPr bwMode="auto">
          <a:xfrm>
            <a:off x="4429125" y="3982336"/>
            <a:ext cx="728662" cy="561975"/>
          </a:xfrm>
          <a:prstGeom prst="rect">
            <a:avLst/>
          </a:prstGeom>
          <a:noFill/>
          <a:ln w="9525">
            <a:noFill/>
            <a:round/>
            <a:headEnd/>
            <a:tailEnd/>
          </a:ln>
          <a:effectLst/>
        </p:spPr>
      </p:pic>
      <p:pic>
        <p:nvPicPr>
          <p:cNvPr id="79" name="Picture 78">
            <a:extLst>
              <a:ext uri="{FF2B5EF4-FFF2-40B4-BE49-F238E27FC236}">
                <a16:creationId xmlns:a16="http://schemas.microsoft.com/office/drawing/2014/main" id="{A0E5E3CC-9CE3-44D6-AB94-65E2493ED35B}"/>
              </a:ext>
            </a:extLst>
          </p:cNvPr>
          <p:cNvPicPr>
            <a:picLocks noChangeAspect="1" noChangeArrowheads="1"/>
          </p:cNvPicPr>
          <p:nvPr/>
        </p:nvPicPr>
        <p:blipFill>
          <a:blip r:embed="rId12" cstate="print"/>
          <a:srcRect l="5383" t="25197"/>
          <a:stretch>
            <a:fillRect/>
          </a:stretch>
        </p:blipFill>
        <p:spPr bwMode="auto">
          <a:xfrm>
            <a:off x="1982787" y="2251961"/>
            <a:ext cx="727075" cy="611188"/>
          </a:xfrm>
          <a:prstGeom prst="rect">
            <a:avLst/>
          </a:prstGeom>
          <a:noFill/>
          <a:ln w="9525">
            <a:noFill/>
            <a:round/>
            <a:headEnd/>
            <a:tailEnd/>
          </a:ln>
          <a:effectLst/>
        </p:spPr>
      </p:pic>
      <p:pic>
        <p:nvPicPr>
          <p:cNvPr id="80" name="Picture 79">
            <a:extLst>
              <a:ext uri="{FF2B5EF4-FFF2-40B4-BE49-F238E27FC236}">
                <a16:creationId xmlns:a16="http://schemas.microsoft.com/office/drawing/2014/main" id="{11EF0893-2712-4800-BA30-226C32047BF4}"/>
              </a:ext>
            </a:extLst>
          </p:cNvPr>
          <p:cNvPicPr>
            <a:picLocks noChangeAspect="1" noChangeArrowheads="1"/>
          </p:cNvPicPr>
          <p:nvPr/>
        </p:nvPicPr>
        <p:blipFill>
          <a:blip r:embed="rId13" cstate="print"/>
          <a:srcRect l="4823" t="6590" r="38731" b="7773"/>
          <a:stretch>
            <a:fillRect/>
          </a:stretch>
        </p:blipFill>
        <p:spPr bwMode="auto">
          <a:xfrm>
            <a:off x="2670175" y="5436486"/>
            <a:ext cx="576262" cy="728663"/>
          </a:xfrm>
          <a:prstGeom prst="rect">
            <a:avLst/>
          </a:prstGeom>
          <a:noFill/>
          <a:ln w="9525">
            <a:noFill/>
            <a:round/>
            <a:headEnd/>
            <a:tailEnd/>
          </a:ln>
          <a:effectLst/>
        </p:spPr>
      </p:pic>
    </p:spTree>
    <p:extLst>
      <p:ext uri="{BB962C8B-B14F-4D97-AF65-F5344CB8AC3E}">
        <p14:creationId xmlns:p14="http://schemas.microsoft.com/office/powerpoint/2010/main" val="41593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8"/>
                                        </p:tgtEl>
                                        <p:attrNameLst>
                                          <p:attrName>style.visibility</p:attrName>
                                        </p:attrNameLst>
                                      </p:cBhvr>
                                      <p:to>
                                        <p:strVal val="visible"/>
                                      </p:to>
                                    </p:set>
                                    <p:anim calcmode="lin" valueType="num">
                                      <p:cBhvr additive="repl">
                                        <p:cTn id="7" dur="2000" fill="hold"/>
                                        <p:tgtEl>
                                          <p:spTgt spid="78"/>
                                        </p:tgtEl>
                                        <p:attrNameLst>
                                          <p:attrName>ppt_w</p:attrName>
                                        </p:attrNameLst>
                                      </p:cBhvr>
                                      <p:tavLst>
                                        <p:tav tm="100000">
                                          <p:val>
                                            <p:fltVal val="0"/>
                                          </p:val>
                                        </p:tav>
                                        <p:tav>
                                          <p:val>
                                            <p:strVal val="#ppt_w"/>
                                          </p:val>
                                        </p:tav>
                                      </p:tavLst>
                                    </p:anim>
                                    <p:anim calcmode="lin" valueType="num">
                                      <p:cBhvr additive="repl">
                                        <p:cTn id="8" dur="2000" fill="hold"/>
                                        <p:tgtEl>
                                          <p:spTgt spid="78"/>
                                        </p:tgtEl>
                                        <p:attrNameLst>
                                          <p:attrName>ppt_h</p:attrName>
                                        </p:attrNameLst>
                                      </p:cBhvr>
                                      <p:tavLst>
                                        <p:tav tm="100000">
                                          <p:val>
                                            <p:fltVal val="0"/>
                                          </p:val>
                                        </p:tav>
                                        <p:tav>
                                          <p:val>
                                            <p:strVal val="#ppt_h"/>
                                          </p:val>
                                        </p:tav>
                                      </p:tavLst>
                                    </p:anim>
                                    <p:anim calcmode="lin" valueType="num">
                                      <p:cBhvr additive="repl">
                                        <p:cTn id="9" dur="2000" fill="hold"/>
                                        <p:tgtEl>
                                          <p:spTgt spid="78"/>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C6A3755D-868B-4C6B-BC25-4EC48484E810}"/>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3" name="Rectangle 1">
            <a:extLst>
              <a:ext uri="{FF2B5EF4-FFF2-40B4-BE49-F238E27FC236}">
                <a16:creationId xmlns:a16="http://schemas.microsoft.com/office/drawing/2014/main" id="{4E8A5A45-9A33-4F7B-8763-B3FC48A40440}"/>
              </a:ext>
            </a:extLst>
          </p:cNvPr>
          <p:cNvSpPr>
            <a:spLocks noChangeArrowheads="1"/>
          </p:cNvSpPr>
          <p:nvPr/>
        </p:nvSpPr>
        <p:spPr bwMode="auto">
          <a:xfrm>
            <a:off x="1748115" y="1546187"/>
            <a:ext cx="820891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Avez</a:t>
            </a:r>
            <a:r>
              <a:rPr lang="fr-FR" sz="4000" b="1" dirty="0">
                <a:latin typeface="Calibri" pitchFamily="34" charset="0"/>
                <a:ea typeface="Calibri" pitchFamily="34" charset="0"/>
                <a:cs typeface="Times New Roman" pitchFamily="18" charset="0"/>
              </a:rPr>
              <a:t>-vous déjà assisté à un saignement abondant? </a:t>
            </a:r>
          </a:p>
          <a:p>
            <a:pPr marL="0" marR="0" lvl="0" indent="0" algn="l" defTabSz="914400" rtl="0" eaLnBrk="1" fontAlgn="base" latinLnBrk="0" hangingPunct="1">
              <a:lnSpc>
                <a:spcPct val="100000"/>
              </a:lnSpc>
              <a:spcBef>
                <a:spcPct val="0"/>
              </a:spcBef>
              <a:spcAft>
                <a:spcPct val="0"/>
              </a:spcAft>
              <a:buClrTx/>
              <a:buSzTx/>
              <a:buFontTx/>
              <a:buNone/>
              <a:tabLst/>
            </a:pPr>
            <a:r>
              <a:rPr lang="fr-FR" sz="4000" b="1" dirty="0">
                <a:latin typeface="Calibri" pitchFamily="34" charset="0"/>
                <a:ea typeface="Calibri" pitchFamily="34" charset="0"/>
                <a:cs typeface="Times New Roman" pitchFamily="18" charset="0"/>
              </a:rPr>
              <a:t>Ou avez-vous déjà saigné abondamment?</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grpSp>
        <p:nvGrpSpPr>
          <p:cNvPr id="4" name="Groupe 3">
            <a:extLst>
              <a:ext uri="{FF2B5EF4-FFF2-40B4-BE49-F238E27FC236}">
                <a16:creationId xmlns:a16="http://schemas.microsoft.com/office/drawing/2014/main" id="{BB1FEA02-C056-4F57-A072-1EF10C2E3B6B}"/>
              </a:ext>
            </a:extLst>
          </p:cNvPr>
          <p:cNvGrpSpPr/>
          <p:nvPr/>
        </p:nvGrpSpPr>
        <p:grpSpPr>
          <a:xfrm rot="20153922">
            <a:off x="6564840" y="4885585"/>
            <a:ext cx="3024336" cy="864096"/>
            <a:chOff x="5148064" y="4653136"/>
            <a:chExt cx="3024336" cy="864096"/>
          </a:xfrm>
        </p:grpSpPr>
        <p:sp>
          <p:nvSpPr>
            <p:cNvPr id="5" name="Rectangle 4">
              <a:extLst>
                <a:ext uri="{FF2B5EF4-FFF2-40B4-BE49-F238E27FC236}">
                  <a16:creationId xmlns:a16="http://schemas.microsoft.com/office/drawing/2014/main" id="{C91289E0-7A26-43CB-80E8-D93DA14B2C36}"/>
                </a:ext>
              </a:extLst>
            </p:cNvPr>
            <p:cNvSpPr/>
            <p:nvPr/>
          </p:nvSpPr>
          <p:spPr>
            <a:xfrm>
              <a:off x="5148064" y="4653136"/>
              <a:ext cx="1512168"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4F1610F4-2CC7-40A1-A527-65C24959227B}"/>
                </a:ext>
              </a:extLst>
            </p:cNvPr>
            <p:cNvSpPr/>
            <p:nvPr/>
          </p:nvSpPr>
          <p:spPr>
            <a:xfrm>
              <a:off x="6660232" y="4653136"/>
              <a:ext cx="1512168"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7" name="Picture 1" descr="E:\03_SST\2016_FORMATION_FORMATEUR\DOSSIER_FORMATION\02_EXAMINER\PHOTO\COEUR.jpg">
            <a:extLst>
              <a:ext uri="{FF2B5EF4-FFF2-40B4-BE49-F238E27FC236}">
                <a16:creationId xmlns:a16="http://schemas.microsoft.com/office/drawing/2014/main" id="{7FECB173-4E11-45F2-AF64-4AE465827F40}"/>
              </a:ext>
            </a:extLst>
          </p:cNvPr>
          <p:cNvPicPr>
            <a:picLocks noChangeAspect="1" noChangeArrowheads="1"/>
          </p:cNvPicPr>
          <p:nvPr/>
        </p:nvPicPr>
        <p:blipFill>
          <a:blip r:embed="rId2" cstate="print"/>
          <a:srcRect/>
          <a:stretch>
            <a:fillRect/>
          </a:stretch>
        </p:blipFill>
        <p:spPr bwMode="auto">
          <a:xfrm rot="19994943">
            <a:off x="2689352" y="4923249"/>
            <a:ext cx="952500" cy="1016000"/>
          </a:xfrm>
          <a:prstGeom prst="rect">
            <a:avLst/>
          </a:prstGeom>
          <a:noFill/>
        </p:spPr>
      </p:pic>
      <p:sp>
        <p:nvSpPr>
          <p:cNvPr id="8" name="ZoneTexte 7">
            <a:extLst>
              <a:ext uri="{FF2B5EF4-FFF2-40B4-BE49-F238E27FC236}">
                <a16:creationId xmlns:a16="http://schemas.microsoft.com/office/drawing/2014/main" id="{136659F0-17C4-4FD8-8896-DB8E9FD3DDF9}"/>
              </a:ext>
            </a:extLst>
          </p:cNvPr>
          <p:cNvSpPr txBox="1"/>
          <p:nvPr/>
        </p:nvSpPr>
        <p:spPr>
          <a:xfrm>
            <a:off x="9633780" y="4305753"/>
            <a:ext cx="2411075" cy="1754326"/>
          </a:xfrm>
          <a:prstGeom prst="rect">
            <a:avLst/>
          </a:prstGeom>
          <a:noFill/>
        </p:spPr>
        <p:txBody>
          <a:bodyPr wrap="square" rtlCol="0">
            <a:spAutoFit/>
          </a:bodyPr>
          <a:lstStyle/>
          <a:p>
            <a:pPr algn="r"/>
            <a:r>
              <a:rPr lang="fr-FR" dirty="0"/>
              <a:t>Note au formateur:</a:t>
            </a:r>
          </a:p>
          <a:p>
            <a:pPr algn="r"/>
            <a:r>
              <a:rPr lang="fr-FR" dirty="0"/>
              <a:t>Classer les réponses dans deux colonnes, abondant, non abondant</a:t>
            </a:r>
          </a:p>
        </p:txBody>
      </p:sp>
    </p:spTree>
    <p:extLst>
      <p:ext uri="{BB962C8B-B14F-4D97-AF65-F5344CB8AC3E}">
        <p14:creationId xmlns:p14="http://schemas.microsoft.com/office/powerpoint/2010/main" val="38845745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F758F87A-2327-4711-8E75-FD0BCC4F73B3}"/>
              </a:ext>
            </a:extLst>
          </p:cNvPr>
          <p:cNvSpPr txBox="1">
            <a:spLocks noChangeArrowheads="1"/>
          </p:cNvSpPr>
          <p:nvPr/>
        </p:nvSpPr>
        <p:spPr bwMode="auto">
          <a:xfrm>
            <a:off x="755576" y="26064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3" name="Rectangle 1">
            <a:extLst>
              <a:ext uri="{FF2B5EF4-FFF2-40B4-BE49-F238E27FC236}">
                <a16:creationId xmlns:a16="http://schemas.microsoft.com/office/drawing/2014/main" id="{BF2F86FA-B411-4165-9F4F-13FA52FDBE3B}"/>
              </a:ext>
            </a:extLst>
          </p:cNvPr>
          <p:cNvSpPr>
            <a:spLocks noChangeArrowheads="1"/>
          </p:cNvSpPr>
          <p:nvPr/>
        </p:nvSpPr>
        <p:spPr bwMode="auto">
          <a:xfrm>
            <a:off x="755576" y="980728"/>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Quelle est la définition d’un saignement abondant externe?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83B9336B-0CC5-44B0-B708-060074D3FCBE}"/>
              </a:ext>
            </a:extLst>
          </p:cNvPr>
          <p:cNvSpPr/>
          <p:nvPr/>
        </p:nvSpPr>
        <p:spPr>
          <a:xfrm rot="21347498">
            <a:off x="5141680" y="2799756"/>
            <a:ext cx="6484906" cy="30015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solidFill>
              </a:rPr>
              <a:t>Perte de sang prolongée d’une plaie ou d’un orifice naturel qui ne s’arrête pas spontanément.</a:t>
            </a:r>
          </a:p>
          <a:p>
            <a:pPr algn="ctr"/>
            <a:r>
              <a:rPr lang="fr-FR" sz="3200" b="1" dirty="0">
                <a:solidFill>
                  <a:schemeClr val="tx1"/>
                </a:solidFill>
              </a:rPr>
              <a:t>Elle imbibe de sang un mouchoir en tissus ou en papier en quelques secondes.</a:t>
            </a:r>
          </a:p>
        </p:txBody>
      </p:sp>
      <p:pic>
        <p:nvPicPr>
          <p:cNvPr id="5" name="Picture 4" descr="saignement abondant1">
            <a:extLst>
              <a:ext uri="{FF2B5EF4-FFF2-40B4-BE49-F238E27FC236}">
                <a16:creationId xmlns:a16="http://schemas.microsoft.com/office/drawing/2014/main" id="{4ECA9A68-C60C-48CD-AB5B-11BFA2BF3F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028" y="3779648"/>
            <a:ext cx="2488019" cy="248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2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38095C9-8C1A-4314-A746-C902157F4D2B}"/>
              </a:ext>
            </a:extLst>
          </p:cNvPr>
          <p:cNvSpPr txBox="1">
            <a:spLocks noChangeArrowheads="1"/>
          </p:cNvSpPr>
          <p:nvPr/>
        </p:nvSpPr>
        <p:spPr bwMode="auto">
          <a:xfrm>
            <a:off x="755576" y="26064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3" name="Rectangle 1">
            <a:extLst>
              <a:ext uri="{FF2B5EF4-FFF2-40B4-BE49-F238E27FC236}">
                <a16:creationId xmlns:a16="http://schemas.microsoft.com/office/drawing/2014/main" id="{D30AEA9E-CA3C-40A1-AF06-309085E41D54}"/>
              </a:ext>
            </a:extLst>
          </p:cNvPr>
          <p:cNvSpPr>
            <a:spLocks noChangeArrowheads="1"/>
          </p:cNvSpPr>
          <p:nvPr/>
        </p:nvSpPr>
        <p:spPr bwMode="auto">
          <a:xfrm>
            <a:off x="755576" y="980728"/>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2DD18072-D84F-4655-ABE1-00D98BE37559}"/>
              </a:ext>
            </a:extLst>
          </p:cNvPr>
          <p:cNvSpPr/>
          <p:nvPr/>
        </p:nvSpPr>
        <p:spPr>
          <a:xfrm rot="21018793">
            <a:off x="6459492" y="1439326"/>
            <a:ext cx="4572691" cy="43803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solidFill>
              </a:rPr>
              <a:t>ARRETER le saignement.</a:t>
            </a:r>
          </a:p>
          <a:p>
            <a:pPr algn="ctr"/>
            <a:endParaRPr lang="fr-FR" sz="4400" b="1" dirty="0">
              <a:solidFill>
                <a:schemeClr val="tx1"/>
              </a:solidFill>
            </a:endParaRPr>
          </a:p>
          <a:p>
            <a:pPr algn="ctr"/>
            <a:r>
              <a:rPr lang="fr-FR" sz="4400" b="1" dirty="0">
                <a:solidFill>
                  <a:schemeClr val="tx1"/>
                </a:solidFill>
              </a:rPr>
              <a:t>Donc préserver une fonction cardiaque</a:t>
            </a:r>
          </a:p>
        </p:txBody>
      </p:sp>
      <p:pic>
        <p:nvPicPr>
          <p:cNvPr id="5" name="Picture 2" descr="Afficher l'image d'origine">
            <a:extLst>
              <a:ext uri="{FF2B5EF4-FFF2-40B4-BE49-F238E27FC236}">
                <a16:creationId xmlns:a16="http://schemas.microsoft.com/office/drawing/2014/main" id="{379E44D3-7B56-460B-98B2-CC117D4BB8C0}"/>
              </a:ext>
            </a:extLst>
          </p:cNvPr>
          <p:cNvPicPr>
            <a:picLocks noChangeAspect="1" noChangeArrowheads="1" noCrop="1"/>
          </p:cNvPicPr>
          <p:nvPr/>
        </p:nvPicPr>
        <p:blipFill>
          <a:blip r:embed="rId2" cstate="print"/>
          <a:srcRect/>
          <a:stretch>
            <a:fillRect/>
          </a:stretch>
        </p:blipFill>
        <p:spPr bwMode="auto">
          <a:xfrm>
            <a:off x="1345307" y="3429000"/>
            <a:ext cx="3514725" cy="2562226"/>
          </a:xfrm>
          <a:prstGeom prst="rect">
            <a:avLst/>
          </a:prstGeom>
          <a:noFill/>
        </p:spPr>
      </p:pic>
    </p:spTree>
    <p:extLst>
      <p:ext uri="{BB962C8B-B14F-4D97-AF65-F5344CB8AC3E}">
        <p14:creationId xmlns:p14="http://schemas.microsoft.com/office/powerpoint/2010/main" val="30328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698FC1-2189-4D21-9429-84AA018E5CD5}"/>
              </a:ext>
            </a:extLst>
          </p:cNvPr>
          <p:cNvSpPr txBox="1"/>
          <p:nvPr/>
        </p:nvSpPr>
        <p:spPr>
          <a:xfrm>
            <a:off x="0" y="106546"/>
            <a:ext cx="9485421" cy="830997"/>
          </a:xfrm>
          <a:prstGeom prst="rect">
            <a:avLst/>
          </a:prstGeom>
          <a:noFill/>
        </p:spPr>
        <p:txBody>
          <a:bodyPr wrap="square" rtlCol="0">
            <a:spAutoFit/>
          </a:bodyPr>
          <a:lstStyle/>
          <a:p>
            <a:pPr lvl="1"/>
            <a:r>
              <a:rPr lang="fr-FR" sz="4800" dirty="0">
                <a:latin typeface="Bookman Old Style" panose="02050604050505020204" pitchFamily="18" charset="0"/>
              </a:rPr>
              <a:t>Document de référence: INRS</a:t>
            </a:r>
          </a:p>
        </p:txBody>
      </p:sp>
      <p:sp>
        <p:nvSpPr>
          <p:cNvPr id="9" name="ZoneTexte 8">
            <a:extLst>
              <a:ext uri="{FF2B5EF4-FFF2-40B4-BE49-F238E27FC236}">
                <a16:creationId xmlns:a16="http://schemas.microsoft.com/office/drawing/2014/main" id="{ADC7F872-CB28-44BF-82BF-671A16F076D2}"/>
              </a:ext>
            </a:extLst>
          </p:cNvPr>
          <p:cNvSpPr txBox="1"/>
          <p:nvPr/>
        </p:nvSpPr>
        <p:spPr>
          <a:xfrm>
            <a:off x="1018884" y="5616344"/>
            <a:ext cx="4484198" cy="1200329"/>
          </a:xfrm>
          <a:prstGeom prst="rect">
            <a:avLst/>
          </a:prstGeom>
          <a:noFill/>
        </p:spPr>
        <p:txBody>
          <a:bodyPr wrap="square">
            <a:spAutoFit/>
          </a:bodyPr>
          <a:lstStyle/>
          <a:p>
            <a:r>
              <a:rPr lang="fr-FR" sz="1800" b="1" cap="none" spc="0" dirty="0">
                <a:ln/>
                <a:solidFill>
                  <a:schemeClr val="accent3"/>
                </a:solidFill>
                <a:effectLst/>
              </a:rPr>
              <a:t>Documents disponibles dans le dossier ressources de la boite « introduction » sous le nom: </a:t>
            </a:r>
          </a:p>
          <a:p>
            <a:r>
              <a:rPr lang="fr-FR" sz="1800" b="1" cap="none" spc="0" dirty="0">
                <a:ln/>
                <a:solidFill>
                  <a:schemeClr val="accent3"/>
                </a:solidFill>
                <a:effectLst/>
                <a:hlinkClick r:id="rId2" action="ppaction://hlinkfile"/>
              </a:rPr>
              <a:t>02_INRS-DR-sst.pdf</a:t>
            </a:r>
            <a:endParaRPr lang="fr-FR" sz="1800" b="1" cap="none" spc="0" dirty="0">
              <a:ln/>
              <a:solidFill>
                <a:schemeClr val="accent3"/>
              </a:solidFill>
              <a:effectLst/>
            </a:endParaRPr>
          </a:p>
        </p:txBody>
      </p:sp>
      <p:sp>
        <p:nvSpPr>
          <p:cNvPr id="5" name="ZoneTexte 4">
            <a:extLst>
              <a:ext uri="{FF2B5EF4-FFF2-40B4-BE49-F238E27FC236}">
                <a16:creationId xmlns:a16="http://schemas.microsoft.com/office/drawing/2014/main" id="{A8D90E93-E1BC-4643-850B-410F29D426F5}"/>
              </a:ext>
            </a:extLst>
          </p:cNvPr>
          <p:cNvSpPr txBox="1"/>
          <p:nvPr/>
        </p:nvSpPr>
        <p:spPr>
          <a:xfrm>
            <a:off x="5737516" y="1165309"/>
            <a:ext cx="6187784" cy="5586145"/>
          </a:xfrm>
          <a:prstGeom prst="rect">
            <a:avLst/>
          </a:prstGeom>
          <a:noFill/>
        </p:spPr>
        <p:txBody>
          <a:bodyPr wrap="square" rtlCol="0">
            <a:spAutoFit/>
          </a:bodyPr>
          <a:lstStyle/>
          <a:p>
            <a:r>
              <a:rPr lang="fr-FR" sz="2100" b="1" i="0" u="none" strike="noStrike" baseline="0" dirty="0">
                <a:solidFill>
                  <a:srgbClr val="000000"/>
                </a:solidFill>
                <a:latin typeface="Calibri" panose="020F0502020204030204" pitchFamily="34" charset="0"/>
              </a:rPr>
              <a:t>L’objectif du présent document de référence est de structurer le dispositif de formation Sauvetage Secourisme du Travail (SST). </a:t>
            </a:r>
            <a:endParaRPr lang="fr-FR" sz="2100" b="0" i="0" u="none" strike="noStrike" baseline="0" dirty="0">
              <a:solidFill>
                <a:srgbClr val="000000"/>
              </a:solidFill>
              <a:latin typeface="Calibri" panose="020F0502020204030204" pitchFamily="34" charset="0"/>
            </a:endParaRPr>
          </a:p>
          <a:p>
            <a:r>
              <a:rPr lang="fr-FR" sz="2100" b="1" i="0" u="none" strike="noStrike" baseline="0" dirty="0">
                <a:solidFill>
                  <a:srgbClr val="000000"/>
                </a:solidFill>
                <a:latin typeface="Calibri" panose="020F0502020204030204" pitchFamily="34" charset="0"/>
              </a:rPr>
              <a:t>Il vise à rappeler les principes de la démarche de prévention des risques professionnels concernés et à définir : </a:t>
            </a:r>
            <a:endParaRPr lang="fr-FR" sz="2100" b="0" i="0" u="none" strike="noStrike" baseline="0" dirty="0">
              <a:solidFill>
                <a:srgbClr val="000000"/>
              </a:solidFill>
              <a:latin typeface="Calibri" panose="020F0502020204030204" pitchFamily="34" charset="0"/>
            </a:endParaRPr>
          </a:p>
          <a:p>
            <a:r>
              <a:rPr lang="fr-FR" sz="2100" b="0" i="0" u="none" strike="noStrike" baseline="0" dirty="0">
                <a:solidFill>
                  <a:srgbClr val="000000"/>
                </a:solidFill>
                <a:latin typeface="Calibri" panose="020F0502020204030204" pitchFamily="34" charset="0"/>
              </a:rPr>
              <a:t>• </a:t>
            </a:r>
            <a:r>
              <a:rPr lang="fr-FR" sz="2100" b="1" i="0" u="none" strike="noStrike" baseline="0" dirty="0">
                <a:solidFill>
                  <a:srgbClr val="000000"/>
                </a:solidFill>
                <a:latin typeface="Calibri" panose="020F0502020204030204" pitchFamily="34" charset="0"/>
              </a:rPr>
              <a:t>les objectifs de formation visés par le réseau prévention, </a:t>
            </a:r>
            <a:endParaRPr lang="fr-FR" sz="2100" b="0" i="0" u="none" strike="noStrike" baseline="0" dirty="0">
              <a:solidFill>
                <a:srgbClr val="000000"/>
              </a:solidFill>
              <a:latin typeface="Calibri" panose="020F0502020204030204" pitchFamily="34" charset="0"/>
            </a:endParaRPr>
          </a:p>
          <a:p>
            <a:r>
              <a:rPr lang="fr-FR" sz="2100" b="0" i="0" u="none" strike="noStrike" baseline="0" dirty="0">
                <a:solidFill>
                  <a:srgbClr val="000000"/>
                </a:solidFill>
                <a:latin typeface="Calibri" panose="020F0502020204030204" pitchFamily="34" charset="0"/>
              </a:rPr>
              <a:t>• </a:t>
            </a:r>
            <a:r>
              <a:rPr lang="fr-FR" sz="2100" b="1" i="0" u="none" strike="noStrike" baseline="0" dirty="0">
                <a:solidFill>
                  <a:srgbClr val="000000"/>
                </a:solidFill>
                <a:latin typeface="Calibri" panose="020F0502020204030204" pitchFamily="34" charset="0"/>
              </a:rPr>
              <a:t>les dispositifs de formation et de certification mis en œuvre, </a:t>
            </a:r>
            <a:endParaRPr lang="fr-FR" sz="2100" b="0" i="0" u="none" strike="noStrike" baseline="0" dirty="0">
              <a:solidFill>
                <a:srgbClr val="000000"/>
              </a:solidFill>
              <a:latin typeface="Calibri" panose="020F0502020204030204" pitchFamily="34" charset="0"/>
            </a:endParaRPr>
          </a:p>
          <a:p>
            <a:r>
              <a:rPr lang="fr-FR" sz="2100" b="0" i="0" u="none" strike="noStrike" baseline="0" dirty="0">
                <a:solidFill>
                  <a:srgbClr val="000000"/>
                </a:solidFill>
                <a:latin typeface="Calibri" panose="020F0502020204030204" pitchFamily="34" charset="0"/>
              </a:rPr>
              <a:t>• </a:t>
            </a:r>
            <a:r>
              <a:rPr lang="fr-FR" sz="2100" b="1" i="0" u="none" strike="noStrike" baseline="0" dirty="0">
                <a:solidFill>
                  <a:srgbClr val="000000"/>
                </a:solidFill>
                <a:latin typeface="Calibri" panose="020F0502020204030204" pitchFamily="34" charset="0"/>
              </a:rPr>
              <a:t>le processus de démultiplication et le rôle des différents acteurs au travers du processus d’habilitation des organismes de formation et des entreprises, </a:t>
            </a:r>
            <a:endParaRPr lang="fr-FR" sz="2100" b="0" i="0" u="none" strike="noStrike" baseline="0" dirty="0">
              <a:solidFill>
                <a:srgbClr val="000000"/>
              </a:solidFill>
              <a:latin typeface="Calibri" panose="020F0502020204030204" pitchFamily="34" charset="0"/>
            </a:endParaRPr>
          </a:p>
          <a:p>
            <a:r>
              <a:rPr lang="fr-FR" sz="2100" b="0" i="0" u="none" strike="noStrike" baseline="0" dirty="0">
                <a:solidFill>
                  <a:srgbClr val="000000"/>
                </a:solidFill>
                <a:latin typeface="Calibri" panose="020F0502020204030204" pitchFamily="34" charset="0"/>
              </a:rPr>
              <a:t>• </a:t>
            </a:r>
            <a:r>
              <a:rPr lang="fr-FR" sz="2100" b="1" i="0" u="none" strike="noStrike" baseline="0" dirty="0">
                <a:solidFill>
                  <a:srgbClr val="000000"/>
                </a:solidFill>
                <a:latin typeface="Calibri" panose="020F0502020204030204" pitchFamily="34" charset="0"/>
              </a:rPr>
              <a:t>l’articulation entre la formation initiale et le maintien et l’actualisation des compétences, </a:t>
            </a:r>
            <a:endParaRPr lang="fr-FR" sz="2100" b="0" i="0" u="none" strike="noStrike" baseline="0" dirty="0">
              <a:solidFill>
                <a:srgbClr val="000000"/>
              </a:solidFill>
              <a:latin typeface="Calibri" panose="020F0502020204030204" pitchFamily="34" charset="0"/>
            </a:endParaRPr>
          </a:p>
          <a:p>
            <a:r>
              <a:rPr lang="fr-FR" sz="2100" b="0" i="0" u="none" strike="noStrike" baseline="0" dirty="0">
                <a:solidFill>
                  <a:srgbClr val="000000"/>
                </a:solidFill>
                <a:latin typeface="Calibri" panose="020F0502020204030204" pitchFamily="34" charset="0"/>
              </a:rPr>
              <a:t>• </a:t>
            </a:r>
            <a:r>
              <a:rPr lang="fr-FR" sz="2100" b="1" i="0" u="none" strike="noStrike" baseline="0" dirty="0">
                <a:solidFill>
                  <a:srgbClr val="000000"/>
                </a:solidFill>
                <a:latin typeface="Calibri" panose="020F0502020204030204" pitchFamily="34" charset="0"/>
              </a:rPr>
              <a:t>les contenus de formation. </a:t>
            </a:r>
            <a:endParaRPr lang="fr-FR" sz="2100" b="0" i="0" u="none" strike="noStrike" baseline="0" dirty="0">
              <a:solidFill>
                <a:srgbClr val="000000"/>
              </a:solidFill>
              <a:latin typeface="Calibri" panose="020F0502020204030204" pitchFamily="34" charset="0"/>
            </a:endParaRPr>
          </a:p>
        </p:txBody>
      </p:sp>
      <p:pic>
        <p:nvPicPr>
          <p:cNvPr id="6" name="Image 5">
            <a:extLst>
              <a:ext uri="{FF2B5EF4-FFF2-40B4-BE49-F238E27FC236}">
                <a16:creationId xmlns:a16="http://schemas.microsoft.com/office/drawing/2014/main" id="{A16F475D-9CEB-6B04-75E7-802D95E2B025}"/>
              </a:ext>
            </a:extLst>
          </p:cNvPr>
          <p:cNvPicPr>
            <a:picLocks noChangeAspect="1"/>
          </p:cNvPicPr>
          <p:nvPr/>
        </p:nvPicPr>
        <p:blipFill>
          <a:blip r:embed="rId3"/>
          <a:stretch>
            <a:fillRect/>
          </a:stretch>
        </p:blipFill>
        <p:spPr>
          <a:xfrm>
            <a:off x="1307850" y="909520"/>
            <a:ext cx="3434860" cy="4706824"/>
          </a:xfrm>
          <a:prstGeom prst="rect">
            <a:avLst/>
          </a:prstGeom>
        </p:spPr>
      </p:pic>
    </p:spTree>
    <p:extLst>
      <p:ext uri="{BB962C8B-B14F-4D97-AF65-F5344CB8AC3E}">
        <p14:creationId xmlns:p14="http://schemas.microsoft.com/office/powerpoint/2010/main" val="291795095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4E8BF6-B2CB-4BDE-89FB-3F48FB85EEEB}"/>
              </a:ext>
            </a:extLst>
          </p:cNvPr>
          <p:cNvSpPr/>
          <p:nvPr/>
        </p:nvSpPr>
        <p:spPr>
          <a:xfrm>
            <a:off x="4036949" y="2208544"/>
            <a:ext cx="4497451" cy="1862048"/>
          </a:xfrm>
          <a:prstGeom prst="rect">
            <a:avLst/>
          </a:prstGeom>
          <a:noFill/>
        </p:spPr>
        <p:txBody>
          <a:bodyPr wrap="square" lIns="91440" tIns="45720" rIns="91440" bIns="45720">
            <a:spAutoFit/>
          </a:bodyPr>
          <a:lstStyle/>
          <a:p>
            <a:pPr algn="ctr"/>
            <a:r>
              <a:rPr lang="fr-FR" sz="115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D.T.R.</a:t>
            </a:r>
          </a:p>
        </p:txBody>
      </p:sp>
      <p:sp>
        <p:nvSpPr>
          <p:cNvPr id="3" name="ZoneTexte 2">
            <a:extLst>
              <a:ext uri="{FF2B5EF4-FFF2-40B4-BE49-F238E27FC236}">
                <a16:creationId xmlns:a16="http://schemas.microsoft.com/office/drawing/2014/main" id="{5B23DB92-9D81-4542-B34D-C506402A7E80}"/>
              </a:ext>
            </a:extLst>
          </p:cNvPr>
          <p:cNvSpPr txBox="1"/>
          <p:nvPr/>
        </p:nvSpPr>
        <p:spPr>
          <a:xfrm>
            <a:off x="1255059" y="1459230"/>
            <a:ext cx="7279341" cy="646331"/>
          </a:xfrm>
          <a:prstGeom prst="rect">
            <a:avLst/>
          </a:prstGeom>
          <a:noFill/>
        </p:spPr>
        <p:txBody>
          <a:bodyPr wrap="square" rtlCol="0">
            <a:spAutoFit/>
          </a:bodyPr>
          <a:lstStyle/>
          <a:p>
            <a:r>
              <a:rPr lang="fr-FR" sz="3600" dirty="0"/>
              <a:t>Mettre en place une </a:t>
            </a:r>
          </a:p>
        </p:txBody>
      </p:sp>
      <p:sp>
        <p:nvSpPr>
          <p:cNvPr id="4" name="Text Box 3">
            <a:extLst>
              <a:ext uri="{FF2B5EF4-FFF2-40B4-BE49-F238E27FC236}">
                <a16:creationId xmlns:a16="http://schemas.microsoft.com/office/drawing/2014/main" id="{16265BFD-37F3-4042-BE0C-08A11D792640}"/>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5" name="ZoneTexte 4">
            <a:extLst>
              <a:ext uri="{FF2B5EF4-FFF2-40B4-BE49-F238E27FC236}">
                <a16:creationId xmlns:a16="http://schemas.microsoft.com/office/drawing/2014/main" id="{0080FAC0-926F-4A8D-AC79-F933682A9A94}"/>
              </a:ext>
            </a:extLst>
          </p:cNvPr>
          <p:cNvSpPr txBox="1"/>
          <p:nvPr/>
        </p:nvSpPr>
        <p:spPr>
          <a:xfrm>
            <a:off x="1255059" y="4173575"/>
            <a:ext cx="10048567" cy="2308324"/>
          </a:xfrm>
          <a:prstGeom prst="rect">
            <a:avLst/>
          </a:prstGeom>
          <a:noFill/>
        </p:spPr>
        <p:txBody>
          <a:bodyPr wrap="square" rtlCol="0">
            <a:spAutoFit/>
          </a:bodyPr>
          <a:lstStyle/>
          <a:p>
            <a:endParaRPr lang="fr-FR" dirty="0"/>
          </a:p>
          <a:p>
            <a:endParaRPr lang="fr-FR" dirty="0"/>
          </a:p>
          <a:p>
            <a:endParaRPr lang="fr-FR" dirty="0"/>
          </a:p>
          <a:p>
            <a:endParaRPr lang="fr-FR" dirty="0"/>
          </a:p>
          <a:p>
            <a:endParaRPr lang="fr-FR" dirty="0"/>
          </a:p>
          <a:p>
            <a:endParaRPr lang="fr-FR" dirty="0"/>
          </a:p>
          <a:p>
            <a:endParaRPr lang="fr-FR" dirty="0"/>
          </a:p>
          <a:p>
            <a:r>
              <a:rPr lang="fr-FR" dirty="0"/>
              <a:t>VIDEO DISPONIBLE DANS LA BOITE « SAIGNEMENT_ABONDANT/RESSOURCES »</a:t>
            </a:r>
          </a:p>
        </p:txBody>
      </p:sp>
      <p:graphicFrame>
        <p:nvGraphicFramePr>
          <p:cNvPr id="6" name="Tableau 6">
            <a:extLst>
              <a:ext uri="{FF2B5EF4-FFF2-40B4-BE49-F238E27FC236}">
                <a16:creationId xmlns:a16="http://schemas.microsoft.com/office/drawing/2014/main" id="{67E83E9B-D555-4EF8-9C4B-E9C531DC31A3}"/>
              </a:ext>
            </a:extLst>
          </p:cNvPr>
          <p:cNvGraphicFramePr>
            <a:graphicFrameLocks noGrp="1"/>
          </p:cNvGraphicFramePr>
          <p:nvPr/>
        </p:nvGraphicFramePr>
        <p:xfrm>
          <a:off x="2075759" y="4645616"/>
          <a:ext cx="8479684" cy="1339291"/>
        </p:xfrm>
        <a:graphic>
          <a:graphicData uri="http://schemas.openxmlformats.org/drawingml/2006/table">
            <a:tbl>
              <a:tblPr firstRow="1" bandRow="1">
                <a:tableStyleId>{5C22544A-7EE6-4342-B048-85BDC9FD1C3A}</a:tableStyleId>
              </a:tblPr>
              <a:tblGrid>
                <a:gridCol w="2155773">
                  <a:extLst>
                    <a:ext uri="{9D8B030D-6E8A-4147-A177-3AD203B41FA5}">
                      <a16:colId xmlns:a16="http://schemas.microsoft.com/office/drawing/2014/main" val="3053021611"/>
                    </a:ext>
                  </a:extLst>
                </a:gridCol>
                <a:gridCol w="3614578">
                  <a:extLst>
                    <a:ext uri="{9D8B030D-6E8A-4147-A177-3AD203B41FA5}">
                      <a16:colId xmlns:a16="http://schemas.microsoft.com/office/drawing/2014/main" val="3239808017"/>
                    </a:ext>
                  </a:extLst>
                </a:gridCol>
                <a:gridCol w="2709333">
                  <a:extLst>
                    <a:ext uri="{9D8B030D-6E8A-4147-A177-3AD203B41FA5}">
                      <a16:colId xmlns:a16="http://schemas.microsoft.com/office/drawing/2014/main" val="873297060"/>
                    </a:ext>
                  </a:extLst>
                </a:gridCol>
              </a:tblGrid>
              <a:tr h="1339291">
                <a:tc>
                  <a:txBody>
                    <a:bodyPr/>
                    <a:lstStyle/>
                    <a:p>
                      <a:pPr algn="ctr"/>
                      <a:r>
                        <a:rPr lang="fr-FR" dirty="0"/>
                        <a:t>COMPRESSION MANUELLE</a:t>
                      </a:r>
                    </a:p>
                  </a:txBody>
                  <a:tcPr anchor="ctr"/>
                </a:tc>
                <a:tc>
                  <a:txBody>
                    <a:bodyPr/>
                    <a:lstStyle/>
                    <a:p>
                      <a:pPr algn="ctr"/>
                      <a:r>
                        <a:rPr lang="fr-FR" dirty="0"/>
                        <a:t>02_SAIGNEMENT ABONDANT</a:t>
                      </a:r>
                    </a:p>
                  </a:txBody>
                  <a:tcPr anchor="ctr"/>
                </a:tc>
                <a:tc>
                  <a:txBody>
                    <a:bodyPr/>
                    <a:lstStyle/>
                    <a:p>
                      <a:pPr algn="ctr"/>
                      <a:endParaRPr lang="fr-FR" dirty="0"/>
                    </a:p>
                  </a:txBody>
                  <a:tcPr anchor="ctr"/>
                </a:tc>
                <a:extLst>
                  <a:ext uri="{0D108BD9-81ED-4DB2-BD59-A6C34878D82A}">
                    <a16:rowId xmlns:a16="http://schemas.microsoft.com/office/drawing/2014/main" val="2739945588"/>
                  </a:ext>
                </a:extLst>
              </a:tr>
            </a:tbl>
          </a:graphicData>
        </a:graphic>
      </p:graphicFrame>
      <p:pic>
        <p:nvPicPr>
          <p:cNvPr id="8" name="Image 7">
            <a:hlinkClick r:id="rId2" action="ppaction://hlinkfile"/>
            <a:extLst>
              <a:ext uri="{FF2B5EF4-FFF2-40B4-BE49-F238E27FC236}">
                <a16:creationId xmlns:a16="http://schemas.microsoft.com/office/drawing/2014/main" id="{806CDEAC-8438-43A0-9651-6823A83B2B0C}"/>
              </a:ext>
            </a:extLst>
          </p:cNvPr>
          <p:cNvPicPr>
            <a:picLocks noChangeAspect="1"/>
          </p:cNvPicPr>
          <p:nvPr/>
        </p:nvPicPr>
        <p:blipFill>
          <a:blip r:embed="rId3"/>
          <a:stretch>
            <a:fillRect/>
          </a:stretch>
        </p:blipFill>
        <p:spPr>
          <a:xfrm>
            <a:off x="8064229" y="4708887"/>
            <a:ext cx="2306388" cy="1212748"/>
          </a:xfrm>
          <a:prstGeom prst="rect">
            <a:avLst/>
          </a:prstGeom>
        </p:spPr>
      </p:pic>
    </p:spTree>
    <p:extLst>
      <p:ext uri="{BB962C8B-B14F-4D97-AF65-F5344CB8AC3E}">
        <p14:creationId xmlns:p14="http://schemas.microsoft.com/office/powerpoint/2010/main" val="12862609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25D853-1DE7-4624-8DEC-119C573F117D}"/>
              </a:ext>
            </a:extLst>
          </p:cNvPr>
          <p:cNvPicPr>
            <a:picLocks noChangeAspect="1"/>
          </p:cNvPicPr>
          <p:nvPr/>
        </p:nvPicPr>
        <p:blipFill rotWithShape="1">
          <a:blip r:embed="rId2"/>
          <a:srcRect t="65909"/>
          <a:stretch/>
        </p:blipFill>
        <p:spPr>
          <a:xfrm>
            <a:off x="2115671" y="1952260"/>
            <a:ext cx="9000564" cy="4602562"/>
          </a:xfrm>
          <a:prstGeom prst="rect">
            <a:avLst/>
          </a:prstGeom>
        </p:spPr>
      </p:pic>
      <p:sp>
        <p:nvSpPr>
          <p:cNvPr id="4" name="Text Box 3">
            <a:extLst>
              <a:ext uri="{FF2B5EF4-FFF2-40B4-BE49-F238E27FC236}">
                <a16:creationId xmlns:a16="http://schemas.microsoft.com/office/drawing/2014/main" id="{09F301DF-7E91-4454-A47B-4533E1659CAA}"/>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5" name="ZoneTexte 4">
            <a:extLst>
              <a:ext uri="{FF2B5EF4-FFF2-40B4-BE49-F238E27FC236}">
                <a16:creationId xmlns:a16="http://schemas.microsoft.com/office/drawing/2014/main" id="{306A238A-C8FD-4A17-AB39-0E77C6A75EB6}"/>
              </a:ext>
            </a:extLst>
          </p:cNvPr>
          <p:cNvSpPr txBox="1"/>
          <p:nvPr/>
        </p:nvSpPr>
        <p:spPr>
          <a:xfrm>
            <a:off x="1964139" y="1183341"/>
            <a:ext cx="8058402" cy="369332"/>
          </a:xfrm>
          <a:prstGeom prst="rect">
            <a:avLst/>
          </a:prstGeom>
          <a:noFill/>
        </p:spPr>
        <p:txBody>
          <a:bodyPr wrap="square" rtlCol="0">
            <a:spAutoFit/>
          </a:bodyPr>
          <a:lstStyle/>
          <a:p>
            <a:r>
              <a:rPr lang="fr-FR" dirty="0"/>
              <a:t>Exemple d’image pour mettre en place une scène d’apprentissage</a:t>
            </a:r>
          </a:p>
        </p:txBody>
      </p:sp>
    </p:spTree>
    <p:extLst>
      <p:ext uri="{BB962C8B-B14F-4D97-AF65-F5344CB8AC3E}">
        <p14:creationId xmlns:p14="http://schemas.microsoft.com/office/powerpoint/2010/main" val="37392271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9F301DF-7E91-4454-A47B-4533E1659CAA}"/>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pic>
        <p:nvPicPr>
          <p:cNvPr id="5" name="Image 4" descr="Une image contenant rouge, extérieur&#10;&#10;Description générée automatiquement">
            <a:extLst>
              <a:ext uri="{FF2B5EF4-FFF2-40B4-BE49-F238E27FC236}">
                <a16:creationId xmlns:a16="http://schemas.microsoft.com/office/drawing/2014/main" id="{6AF01316-CA93-48BE-A968-AE53694A25C6}"/>
              </a:ext>
            </a:extLst>
          </p:cNvPr>
          <p:cNvPicPr>
            <a:picLocks noChangeAspect="1"/>
          </p:cNvPicPr>
          <p:nvPr/>
        </p:nvPicPr>
        <p:blipFill>
          <a:blip r:embed="rId2"/>
          <a:stretch>
            <a:fillRect/>
          </a:stretch>
        </p:blipFill>
        <p:spPr>
          <a:xfrm>
            <a:off x="1964138" y="2014632"/>
            <a:ext cx="9080379" cy="4540190"/>
          </a:xfrm>
          <a:prstGeom prst="rect">
            <a:avLst/>
          </a:prstGeom>
        </p:spPr>
      </p:pic>
      <p:sp>
        <p:nvSpPr>
          <p:cNvPr id="6" name="ZoneTexte 5">
            <a:extLst>
              <a:ext uri="{FF2B5EF4-FFF2-40B4-BE49-F238E27FC236}">
                <a16:creationId xmlns:a16="http://schemas.microsoft.com/office/drawing/2014/main" id="{4E6719ED-66D4-4609-9E0E-603F9604AB44}"/>
              </a:ext>
            </a:extLst>
          </p:cNvPr>
          <p:cNvSpPr txBox="1"/>
          <p:nvPr/>
        </p:nvSpPr>
        <p:spPr>
          <a:xfrm>
            <a:off x="1964139" y="1183341"/>
            <a:ext cx="8058402" cy="369332"/>
          </a:xfrm>
          <a:prstGeom prst="rect">
            <a:avLst/>
          </a:prstGeom>
          <a:noFill/>
        </p:spPr>
        <p:txBody>
          <a:bodyPr wrap="square" rtlCol="0">
            <a:spAutoFit/>
          </a:bodyPr>
          <a:lstStyle/>
          <a:p>
            <a:r>
              <a:rPr lang="fr-FR" dirty="0"/>
              <a:t>Exemple d’image pour mettre en place une scène d’apprentissage</a:t>
            </a:r>
          </a:p>
        </p:txBody>
      </p:sp>
    </p:spTree>
    <p:extLst>
      <p:ext uri="{BB962C8B-B14F-4D97-AF65-F5344CB8AC3E}">
        <p14:creationId xmlns:p14="http://schemas.microsoft.com/office/powerpoint/2010/main" val="38068775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153378-D05D-4E2F-A6A4-2A331C0CBBB1}"/>
              </a:ext>
            </a:extLst>
          </p:cNvPr>
          <p:cNvSpPr/>
          <p:nvPr/>
        </p:nvSpPr>
        <p:spPr>
          <a:xfrm>
            <a:off x="1760910" y="2024244"/>
            <a:ext cx="7992888" cy="3231654"/>
          </a:xfrm>
          <a:prstGeom prst="rect">
            <a:avLst/>
          </a:prstGeom>
          <a:noFill/>
        </p:spPr>
        <p:txBody>
          <a:bodyPr wrap="square" lIns="91440" tIns="45720" rIns="91440" bIns="45720">
            <a:spAutoFit/>
          </a:bodyPr>
          <a:lstStyle/>
          <a:p>
            <a:pPr algn="ctr"/>
            <a:r>
              <a:rPr lang="fr-FR" sz="13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D.C.</a:t>
            </a:r>
            <a:r>
              <a:rPr lang="fr-FR" sz="96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a:t>
            </a:r>
            <a:r>
              <a:rPr lang="fr-FR" sz="13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fr-FR"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fr-FR" sz="6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 Box 3">
            <a:extLst>
              <a:ext uri="{FF2B5EF4-FFF2-40B4-BE49-F238E27FC236}">
                <a16:creationId xmlns:a16="http://schemas.microsoft.com/office/drawing/2014/main" id="{C5259716-B002-4239-A571-C788B1A1A4D7}"/>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7" name="ZoneTexte 6">
            <a:extLst>
              <a:ext uri="{FF2B5EF4-FFF2-40B4-BE49-F238E27FC236}">
                <a16:creationId xmlns:a16="http://schemas.microsoft.com/office/drawing/2014/main" id="{94F3205C-09D5-4433-9CDD-20B18ED2BD21}"/>
              </a:ext>
            </a:extLst>
          </p:cNvPr>
          <p:cNvSpPr txBox="1"/>
          <p:nvPr/>
        </p:nvSpPr>
        <p:spPr>
          <a:xfrm>
            <a:off x="1412977" y="5141582"/>
            <a:ext cx="10048567" cy="646331"/>
          </a:xfrm>
          <a:prstGeom prst="rect">
            <a:avLst/>
          </a:prstGeom>
          <a:noFill/>
        </p:spPr>
        <p:txBody>
          <a:bodyPr wrap="square" rtlCol="0">
            <a:spAutoFit/>
          </a:bodyPr>
          <a:lstStyle/>
          <a:p>
            <a:r>
              <a:rPr lang="fr-FR" dirty="0"/>
              <a:t>COVID ou autre: (voir diapo suivante)</a:t>
            </a:r>
          </a:p>
          <a:p>
            <a:r>
              <a:rPr lang="fr-FR" dirty="0"/>
              <a:t>VIDEO DISPONIBLE DANS LA BOITE « SAIGNEMENT_ABONDANT/RESSOURCES »</a:t>
            </a:r>
          </a:p>
        </p:txBody>
      </p:sp>
    </p:spTree>
    <p:extLst>
      <p:ext uri="{BB962C8B-B14F-4D97-AF65-F5344CB8AC3E}">
        <p14:creationId xmlns:p14="http://schemas.microsoft.com/office/powerpoint/2010/main" val="26288270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C5259716-B002-4239-A571-C788B1A1A4D7}"/>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graphicFrame>
        <p:nvGraphicFramePr>
          <p:cNvPr id="6" name="Tableau 6">
            <a:extLst>
              <a:ext uri="{FF2B5EF4-FFF2-40B4-BE49-F238E27FC236}">
                <a16:creationId xmlns:a16="http://schemas.microsoft.com/office/drawing/2014/main" id="{505AB353-EAC0-401A-BBD9-93D852AC2D1D}"/>
              </a:ext>
            </a:extLst>
          </p:cNvPr>
          <p:cNvGraphicFramePr>
            <a:graphicFrameLocks noGrp="1"/>
          </p:cNvGraphicFramePr>
          <p:nvPr/>
        </p:nvGraphicFramePr>
        <p:xfrm>
          <a:off x="1373221" y="2295007"/>
          <a:ext cx="10633249" cy="4231468"/>
        </p:xfrm>
        <a:graphic>
          <a:graphicData uri="http://schemas.openxmlformats.org/drawingml/2006/table">
            <a:tbl>
              <a:tblPr firstRow="1" bandRow="1">
                <a:tableStyleId>{5C22544A-7EE6-4342-B048-85BDC9FD1C3A}</a:tableStyleId>
              </a:tblPr>
              <a:tblGrid>
                <a:gridCol w="2213358">
                  <a:extLst>
                    <a:ext uri="{9D8B030D-6E8A-4147-A177-3AD203B41FA5}">
                      <a16:colId xmlns:a16="http://schemas.microsoft.com/office/drawing/2014/main" val="3450985739"/>
                    </a:ext>
                  </a:extLst>
                </a:gridCol>
                <a:gridCol w="5912528">
                  <a:extLst>
                    <a:ext uri="{9D8B030D-6E8A-4147-A177-3AD203B41FA5}">
                      <a16:colId xmlns:a16="http://schemas.microsoft.com/office/drawing/2014/main" val="2430097309"/>
                    </a:ext>
                  </a:extLst>
                </a:gridCol>
                <a:gridCol w="2507363">
                  <a:extLst>
                    <a:ext uri="{9D8B030D-6E8A-4147-A177-3AD203B41FA5}">
                      <a16:colId xmlns:a16="http://schemas.microsoft.com/office/drawing/2014/main" val="255667347"/>
                    </a:ext>
                  </a:extLst>
                </a:gridCol>
              </a:tblGrid>
              <a:tr h="370840">
                <a:tc>
                  <a:txBody>
                    <a:bodyPr/>
                    <a:lstStyle/>
                    <a:p>
                      <a:r>
                        <a:rPr lang="fr-FR" sz="2400" b="1" dirty="0">
                          <a:solidFill>
                            <a:schemeClr val="tx1"/>
                          </a:solidFill>
                        </a:rPr>
                        <a:t>Compression manuelle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1" dirty="0">
                          <a:solidFill>
                            <a:schemeClr val="tx1"/>
                          </a:solidFill>
                        </a:rPr>
                        <a:t>03_SAIGNEMENT_ADONDANT_TEMOIN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6454778"/>
                  </a:ext>
                </a:extLst>
              </a:tr>
              <a:tr h="844433">
                <a:tc>
                  <a:txBody>
                    <a:bodyPr/>
                    <a:lstStyle/>
                    <a:p>
                      <a:r>
                        <a:rPr lang="fr-FR" sz="2400" b="1" dirty="0">
                          <a:solidFill>
                            <a:schemeClr val="tx1"/>
                          </a:solidFill>
                        </a:rPr>
                        <a:t>Tampon relais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1" dirty="0">
                          <a:solidFill>
                            <a:schemeClr val="tx1"/>
                          </a:solidFill>
                        </a:rPr>
                        <a:t>04_TAMPON_RELAIS</a:t>
                      </a:r>
                    </a:p>
                    <a:p>
                      <a:r>
                        <a:rPr lang="fr-FR" sz="2400" b="1" dirty="0">
                          <a:solidFill>
                            <a:schemeClr val="tx1"/>
                          </a:solidFill>
                        </a:rPr>
                        <a:t>08_PANSEMENT_COMPRESSIF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3874040"/>
                  </a:ext>
                </a:extLst>
              </a:tr>
              <a:tr h="370840">
                <a:tc>
                  <a:txBody>
                    <a:bodyPr/>
                    <a:lstStyle/>
                    <a:p>
                      <a:r>
                        <a:rPr lang="fr-FR" sz="2400" b="1" dirty="0">
                          <a:solidFill>
                            <a:schemeClr val="tx1"/>
                          </a:solidFill>
                        </a:rPr>
                        <a:t>Pansement compressif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1" dirty="0">
                          <a:solidFill>
                            <a:schemeClr val="tx1"/>
                          </a:solidFill>
                        </a:rPr>
                        <a:t>01_SAIGNEMENT_ABONDANT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6687059"/>
                  </a:ext>
                </a:extLst>
              </a:tr>
              <a:tr h="866471">
                <a:tc>
                  <a:txBody>
                    <a:bodyPr/>
                    <a:lstStyle/>
                    <a:p>
                      <a:r>
                        <a:rPr lang="fr-FR" sz="2400" b="1" dirty="0">
                          <a:solidFill>
                            <a:schemeClr val="tx1"/>
                          </a:solidFill>
                        </a:rPr>
                        <a:t>Garrot improvisé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1" dirty="0">
                          <a:solidFill>
                            <a:schemeClr val="tx1"/>
                          </a:solidFill>
                        </a:rPr>
                        <a:t>05_GARROT_IMPROVISE</a:t>
                      </a:r>
                    </a:p>
                    <a:p>
                      <a:r>
                        <a:rPr lang="fr-FR" sz="2400" b="1" dirty="0">
                          <a:solidFill>
                            <a:schemeClr val="tx1"/>
                          </a:solidFill>
                        </a:rPr>
                        <a:t>06_GARROT_TOURNIQUET_IMPROVISE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7362967"/>
                  </a:ext>
                </a:extLst>
              </a:tr>
              <a:tr h="87464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solidFill>
                            <a:schemeClr val="tx1"/>
                          </a:solidFill>
                        </a:rPr>
                        <a:t>Garrot tourniquet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2400" b="1" dirty="0">
                          <a:solidFill>
                            <a:schemeClr val="tx1"/>
                          </a:solidFill>
                        </a:rPr>
                        <a:t>07_GARROT_TOURNIQUET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7623334"/>
                  </a:ext>
                </a:extLst>
              </a:tr>
            </a:tbl>
          </a:graphicData>
        </a:graphic>
      </p:graphicFrame>
      <p:sp>
        <p:nvSpPr>
          <p:cNvPr id="7" name="ZoneTexte 6">
            <a:extLst>
              <a:ext uri="{FF2B5EF4-FFF2-40B4-BE49-F238E27FC236}">
                <a16:creationId xmlns:a16="http://schemas.microsoft.com/office/drawing/2014/main" id="{94F3205C-09D5-4433-9CDD-20B18ED2BD21}"/>
              </a:ext>
            </a:extLst>
          </p:cNvPr>
          <p:cNvSpPr txBox="1"/>
          <p:nvPr/>
        </p:nvSpPr>
        <p:spPr>
          <a:xfrm>
            <a:off x="1373221" y="1562889"/>
            <a:ext cx="10048567" cy="646331"/>
          </a:xfrm>
          <a:prstGeom prst="rect">
            <a:avLst/>
          </a:prstGeom>
          <a:noFill/>
        </p:spPr>
        <p:txBody>
          <a:bodyPr wrap="square" rtlCol="0">
            <a:spAutoFit/>
          </a:bodyPr>
          <a:lstStyle/>
          <a:p>
            <a:r>
              <a:rPr lang="fr-FR" dirty="0"/>
              <a:t>COVID ou autre:</a:t>
            </a:r>
          </a:p>
          <a:p>
            <a:r>
              <a:rPr lang="fr-FR" dirty="0"/>
              <a:t>VIDEO DISPONIBLE DANS LA BOITE « SAIGNEMENT_ABONDANT/RESSOURCES »</a:t>
            </a:r>
          </a:p>
        </p:txBody>
      </p:sp>
      <p:pic>
        <p:nvPicPr>
          <p:cNvPr id="3" name="Image 2">
            <a:hlinkClick r:id="rId2" action="ppaction://hlinkfile"/>
            <a:extLst>
              <a:ext uri="{FF2B5EF4-FFF2-40B4-BE49-F238E27FC236}">
                <a16:creationId xmlns:a16="http://schemas.microsoft.com/office/drawing/2014/main" id="{D9E7DFF2-36B7-48AF-90D1-A0F8E15D0379}"/>
              </a:ext>
            </a:extLst>
          </p:cNvPr>
          <p:cNvPicPr>
            <a:picLocks noChangeAspect="1"/>
          </p:cNvPicPr>
          <p:nvPr/>
        </p:nvPicPr>
        <p:blipFill rotWithShape="1">
          <a:blip r:embed="rId3"/>
          <a:srcRect l="13739" t="21035" r="13329" b="26073"/>
          <a:stretch/>
        </p:blipFill>
        <p:spPr>
          <a:xfrm>
            <a:off x="10560396" y="2398645"/>
            <a:ext cx="861392" cy="609599"/>
          </a:xfrm>
          <a:prstGeom prst="rect">
            <a:avLst/>
          </a:prstGeom>
        </p:spPr>
      </p:pic>
      <p:pic>
        <p:nvPicPr>
          <p:cNvPr id="8" name="Image 7">
            <a:hlinkClick r:id="rId4" action="ppaction://hlinkfile"/>
            <a:extLst>
              <a:ext uri="{FF2B5EF4-FFF2-40B4-BE49-F238E27FC236}">
                <a16:creationId xmlns:a16="http://schemas.microsoft.com/office/drawing/2014/main" id="{EFFBFF20-7C88-4814-9C4A-974167850617}"/>
              </a:ext>
            </a:extLst>
          </p:cNvPr>
          <p:cNvPicPr>
            <a:picLocks noChangeAspect="1"/>
          </p:cNvPicPr>
          <p:nvPr/>
        </p:nvPicPr>
        <p:blipFill rotWithShape="1">
          <a:blip r:embed="rId3"/>
          <a:srcRect l="13739" t="21035" r="13329" b="26073"/>
          <a:stretch/>
        </p:blipFill>
        <p:spPr>
          <a:xfrm>
            <a:off x="9994636" y="3243649"/>
            <a:ext cx="861392" cy="609599"/>
          </a:xfrm>
          <a:prstGeom prst="rect">
            <a:avLst/>
          </a:prstGeom>
        </p:spPr>
      </p:pic>
      <p:pic>
        <p:nvPicPr>
          <p:cNvPr id="9" name="Image 8">
            <a:hlinkClick r:id="rId5" action="ppaction://hlinkfile"/>
            <a:extLst>
              <a:ext uri="{FF2B5EF4-FFF2-40B4-BE49-F238E27FC236}">
                <a16:creationId xmlns:a16="http://schemas.microsoft.com/office/drawing/2014/main" id="{B2C0BA3B-96DB-4A64-83F8-78881DFE0690}"/>
              </a:ext>
            </a:extLst>
          </p:cNvPr>
          <p:cNvPicPr>
            <a:picLocks noChangeAspect="1"/>
          </p:cNvPicPr>
          <p:nvPr/>
        </p:nvPicPr>
        <p:blipFill rotWithShape="1">
          <a:blip r:embed="rId3"/>
          <a:srcRect l="13739" t="21035" r="13329" b="26073"/>
          <a:stretch/>
        </p:blipFill>
        <p:spPr>
          <a:xfrm>
            <a:off x="10560396" y="4081671"/>
            <a:ext cx="861392" cy="609599"/>
          </a:xfrm>
          <a:prstGeom prst="rect">
            <a:avLst/>
          </a:prstGeom>
        </p:spPr>
      </p:pic>
      <p:pic>
        <p:nvPicPr>
          <p:cNvPr id="10" name="Image 9">
            <a:hlinkClick r:id="rId6" action="ppaction://hlinkfile"/>
            <a:extLst>
              <a:ext uri="{FF2B5EF4-FFF2-40B4-BE49-F238E27FC236}">
                <a16:creationId xmlns:a16="http://schemas.microsoft.com/office/drawing/2014/main" id="{29A47941-1755-4957-8E64-879F50493577}"/>
              </a:ext>
            </a:extLst>
          </p:cNvPr>
          <p:cNvPicPr>
            <a:picLocks noChangeAspect="1"/>
          </p:cNvPicPr>
          <p:nvPr/>
        </p:nvPicPr>
        <p:blipFill rotWithShape="1">
          <a:blip r:embed="rId3"/>
          <a:srcRect l="13739" t="21035" r="13329" b="26073"/>
          <a:stretch/>
        </p:blipFill>
        <p:spPr>
          <a:xfrm>
            <a:off x="9957387" y="4923184"/>
            <a:ext cx="861392" cy="609599"/>
          </a:xfrm>
          <a:prstGeom prst="rect">
            <a:avLst/>
          </a:prstGeom>
        </p:spPr>
      </p:pic>
      <p:pic>
        <p:nvPicPr>
          <p:cNvPr id="11" name="Image 10">
            <a:hlinkClick r:id="rId7" action="ppaction://hlinkfile"/>
            <a:extLst>
              <a:ext uri="{FF2B5EF4-FFF2-40B4-BE49-F238E27FC236}">
                <a16:creationId xmlns:a16="http://schemas.microsoft.com/office/drawing/2014/main" id="{F04D75CC-00DE-4273-AD92-D7E0485B8177}"/>
              </a:ext>
            </a:extLst>
          </p:cNvPr>
          <p:cNvPicPr>
            <a:picLocks noChangeAspect="1"/>
          </p:cNvPicPr>
          <p:nvPr/>
        </p:nvPicPr>
        <p:blipFill rotWithShape="1">
          <a:blip r:embed="rId3"/>
          <a:srcRect l="13739" t="21035" r="13329" b="26073"/>
          <a:stretch/>
        </p:blipFill>
        <p:spPr>
          <a:xfrm>
            <a:off x="11036682" y="4926675"/>
            <a:ext cx="861392" cy="609599"/>
          </a:xfrm>
          <a:prstGeom prst="rect">
            <a:avLst/>
          </a:prstGeom>
        </p:spPr>
      </p:pic>
      <p:pic>
        <p:nvPicPr>
          <p:cNvPr id="12" name="Image 11">
            <a:hlinkClick r:id="rId8" action="ppaction://hlinkfile"/>
            <a:extLst>
              <a:ext uri="{FF2B5EF4-FFF2-40B4-BE49-F238E27FC236}">
                <a16:creationId xmlns:a16="http://schemas.microsoft.com/office/drawing/2014/main" id="{D50B9963-332F-4151-8130-48F3DB527C64}"/>
              </a:ext>
            </a:extLst>
          </p:cNvPr>
          <p:cNvPicPr>
            <a:picLocks noChangeAspect="1"/>
          </p:cNvPicPr>
          <p:nvPr/>
        </p:nvPicPr>
        <p:blipFill rotWithShape="1">
          <a:blip r:embed="rId3"/>
          <a:srcRect l="13739" t="21035" r="13329" b="26073"/>
          <a:stretch/>
        </p:blipFill>
        <p:spPr>
          <a:xfrm>
            <a:off x="10605986" y="5771679"/>
            <a:ext cx="861392" cy="609599"/>
          </a:xfrm>
          <a:prstGeom prst="rect">
            <a:avLst/>
          </a:prstGeom>
        </p:spPr>
      </p:pic>
      <p:pic>
        <p:nvPicPr>
          <p:cNvPr id="13" name="Image 12">
            <a:hlinkClick r:id="rId9" action="ppaction://hlinkfile"/>
            <a:extLst>
              <a:ext uri="{FF2B5EF4-FFF2-40B4-BE49-F238E27FC236}">
                <a16:creationId xmlns:a16="http://schemas.microsoft.com/office/drawing/2014/main" id="{4EBDD071-F787-41EA-AF36-A8644E21ADFF}"/>
              </a:ext>
            </a:extLst>
          </p:cNvPr>
          <p:cNvPicPr>
            <a:picLocks noChangeAspect="1"/>
          </p:cNvPicPr>
          <p:nvPr/>
        </p:nvPicPr>
        <p:blipFill rotWithShape="1">
          <a:blip r:embed="rId3"/>
          <a:srcRect l="13739" t="21035" r="13329" b="26073"/>
          <a:stretch/>
        </p:blipFill>
        <p:spPr>
          <a:xfrm>
            <a:off x="11000553" y="3236667"/>
            <a:ext cx="861392" cy="609599"/>
          </a:xfrm>
          <a:prstGeom prst="rect">
            <a:avLst/>
          </a:prstGeom>
        </p:spPr>
      </p:pic>
    </p:spTree>
    <p:extLst>
      <p:ext uri="{BB962C8B-B14F-4D97-AF65-F5344CB8AC3E}">
        <p14:creationId xmlns:p14="http://schemas.microsoft.com/office/powerpoint/2010/main" val="41975986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C2AD4D4E-C4F5-4FAA-A94B-077537770929}"/>
              </a:ext>
            </a:extLst>
          </p:cNvPr>
          <p:cNvSpPr txBox="1">
            <a:spLocks noChangeArrowheads="1"/>
          </p:cNvSpPr>
          <p:nvPr/>
        </p:nvSpPr>
        <p:spPr bwMode="auto">
          <a:xfrm>
            <a:off x="755576" y="94604"/>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3" name="Rectangle 2">
            <a:extLst>
              <a:ext uri="{FF2B5EF4-FFF2-40B4-BE49-F238E27FC236}">
                <a16:creationId xmlns:a16="http://schemas.microsoft.com/office/drawing/2014/main" id="{3B6E88BD-E1F8-44D3-8AED-5675040299FC}"/>
              </a:ext>
            </a:extLst>
          </p:cNvPr>
          <p:cNvSpPr txBox="1">
            <a:spLocks noChangeArrowheads="1"/>
          </p:cNvSpPr>
          <p:nvPr/>
        </p:nvSpPr>
        <p:spPr bwMode="auto">
          <a:xfrm>
            <a:off x="755576" y="692696"/>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4" name="Rectangle 2">
            <a:extLst>
              <a:ext uri="{FF2B5EF4-FFF2-40B4-BE49-F238E27FC236}">
                <a16:creationId xmlns:a16="http://schemas.microsoft.com/office/drawing/2014/main" id="{FC3B325D-321E-4BE4-AD86-55F8046A6CB3}"/>
              </a:ext>
            </a:extLst>
          </p:cNvPr>
          <p:cNvSpPr txBox="1">
            <a:spLocks noChangeArrowheads="1"/>
          </p:cNvSpPr>
          <p:nvPr/>
        </p:nvSpPr>
        <p:spPr bwMode="auto">
          <a:xfrm>
            <a:off x="2691199" y="1171324"/>
            <a:ext cx="4918891" cy="648322"/>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Arrêter le saignement</a:t>
            </a:r>
          </a:p>
        </p:txBody>
      </p:sp>
      <p:sp>
        <p:nvSpPr>
          <p:cNvPr id="5" name="Rectangle 4">
            <a:extLst>
              <a:ext uri="{FF2B5EF4-FFF2-40B4-BE49-F238E27FC236}">
                <a16:creationId xmlns:a16="http://schemas.microsoft.com/office/drawing/2014/main" id="{5BABA193-ED0D-4EDB-8841-06B54E95C0C3}"/>
              </a:ext>
            </a:extLst>
          </p:cNvPr>
          <p:cNvSpPr/>
          <p:nvPr/>
        </p:nvSpPr>
        <p:spPr>
          <a:xfrm>
            <a:off x="3451882" y="1910718"/>
            <a:ext cx="8316416" cy="4401205"/>
          </a:xfrm>
          <a:prstGeom prst="rect">
            <a:avLst/>
          </a:prstGeom>
          <a:solidFill>
            <a:schemeClr val="accent4">
              <a:lumMod val="75000"/>
            </a:schemeClr>
          </a:solidFill>
          <a:ln>
            <a:solidFill>
              <a:schemeClr val="bg1">
                <a:lumMod val="95000"/>
                <a:lumOff val="5000"/>
              </a:schemeClr>
            </a:solidFill>
          </a:ln>
        </p:spPr>
        <p:txBody>
          <a:bodyPr wrap="square">
            <a:spAutoFit/>
          </a:bodyPr>
          <a:lstStyle/>
          <a:p>
            <a:r>
              <a:rPr lang="fr-FR" sz="2000" dirty="0"/>
              <a:t>1. </a:t>
            </a:r>
            <a:r>
              <a:rPr lang="fr-FR" sz="2000" b="1" dirty="0">
                <a:solidFill>
                  <a:srgbClr val="FF0000"/>
                </a:solidFill>
              </a:rPr>
              <a:t>Repérer</a:t>
            </a:r>
            <a:r>
              <a:rPr lang="fr-FR" sz="2000" dirty="0"/>
              <a:t> l’origine du saignement</a:t>
            </a:r>
          </a:p>
          <a:p>
            <a:r>
              <a:rPr lang="fr-FR" sz="2000" dirty="0"/>
              <a:t>2. </a:t>
            </a:r>
            <a:r>
              <a:rPr lang="fr-FR" sz="2000" b="1" dirty="0">
                <a:solidFill>
                  <a:srgbClr val="FF0000"/>
                </a:solidFill>
              </a:rPr>
              <a:t>Demander</a:t>
            </a:r>
            <a:r>
              <a:rPr lang="fr-FR" sz="2000" dirty="0"/>
              <a:t> à la victime ou à défaut </a:t>
            </a:r>
            <a:r>
              <a:rPr lang="fr-FR" sz="2000" b="1" dirty="0">
                <a:solidFill>
                  <a:srgbClr val="FF0000"/>
                </a:solidFill>
              </a:rPr>
              <a:t>Comprimer </a:t>
            </a:r>
            <a:r>
              <a:rPr lang="fr-FR" sz="2000" dirty="0"/>
              <a:t>immédiatement l’endroit qui saigne,  jusqu’à l’arrivée des secours</a:t>
            </a:r>
          </a:p>
          <a:p>
            <a:r>
              <a:rPr lang="fr-FR" sz="2000" dirty="0"/>
              <a:t>3</a:t>
            </a:r>
            <a:r>
              <a:rPr lang="fr-FR" sz="2000" b="1" dirty="0">
                <a:solidFill>
                  <a:srgbClr val="FF0000"/>
                </a:solidFill>
              </a:rPr>
              <a:t>. Allonger </a:t>
            </a:r>
            <a:r>
              <a:rPr lang="fr-FR" sz="2000" dirty="0"/>
              <a:t>la victime dès la compression effectuée</a:t>
            </a:r>
          </a:p>
          <a:p>
            <a:r>
              <a:rPr lang="fr-FR" sz="2000" dirty="0"/>
              <a:t>4. </a:t>
            </a:r>
            <a:r>
              <a:rPr lang="fr-FR" sz="2000" b="1" dirty="0">
                <a:solidFill>
                  <a:srgbClr val="FF0000"/>
                </a:solidFill>
              </a:rPr>
              <a:t>Faire alerter </a:t>
            </a:r>
            <a:r>
              <a:rPr lang="fr-FR" sz="2000" dirty="0"/>
              <a:t>ou à défaut alerter</a:t>
            </a:r>
          </a:p>
          <a:p>
            <a:r>
              <a:rPr lang="fr-FR" sz="2000" dirty="0"/>
              <a:t>5. </a:t>
            </a:r>
            <a:r>
              <a:rPr lang="fr-FR" sz="2000" b="1" dirty="0">
                <a:solidFill>
                  <a:srgbClr val="FF0000"/>
                </a:solidFill>
              </a:rPr>
              <a:t>Si la compression directe </a:t>
            </a:r>
            <a:r>
              <a:rPr lang="fr-FR" sz="2000" dirty="0"/>
              <a:t>d’un membre est inefficace (le saignement persiste) </a:t>
            </a:r>
            <a:r>
              <a:rPr lang="fr-FR" sz="2000" b="1" dirty="0">
                <a:solidFill>
                  <a:srgbClr val="FF0000"/>
                </a:solidFill>
              </a:rPr>
              <a:t>ou est impossible </a:t>
            </a:r>
            <a:r>
              <a:rPr lang="fr-FR" sz="2000" dirty="0"/>
              <a:t>nombre de victimes, catastrophe, nombre de lésions, plaie inaccessible, corps étranger) </a:t>
            </a:r>
            <a:r>
              <a:rPr lang="fr-FR" sz="2000" b="1" dirty="0">
                <a:solidFill>
                  <a:srgbClr val="FF0000"/>
                </a:solidFill>
              </a:rPr>
              <a:t>Mettre en place </a:t>
            </a:r>
            <a:r>
              <a:rPr lang="fr-FR" sz="2000" dirty="0"/>
              <a:t>un garrot </a:t>
            </a:r>
          </a:p>
          <a:p>
            <a:r>
              <a:rPr lang="fr-FR" sz="2000" dirty="0"/>
              <a:t>6. </a:t>
            </a:r>
            <a:r>
              <a:rPr lang="fr-FR" sz="2000" b="1" dirty="0">
                <a:solidFill>
                  <a:srgbClr val="FF0000"/>
                </a:solidFill>
              </a:rPr>
              <a:t>Surveiller</a:t>
            </a:r>
            <a:r>
              <a:rPr lang="fr-FR" sz="2000" dirty="0"/>
              <a:t> l’état de la victime </a:t>
            </a:r>
            <a:r>
              <a:rPr lang="fr-FR" i="1" dirty="0"/>
              <a:t>(lui parler, la protéger du froid, du chaud, des intempéries), la réchauffer</a:t>
            </a:r>
            <a:r>
              <a:rPr lang="fr-FR" sz="2000" dirty="0"/>
              <a:t>.</a:t>
            </a:r>
          </a:p>
          <a:p>
            <a:r>
              <a:rPr lang="fr-FR" sz="2000" dirty="0"/>
              <a:t>7. </a:t>
            </a:r>
            <a:r>
              <a:rPr lang="fr-FR" sz="2000" b="1" dirty="0">
                <a:solidFill>
                  <a:srgbClr val="FF0000"/>
                </a:solidFill>
              </a:rPr>
              <a:t>En cas d’aggravation </a:t>
            </a:r>
            <a:r>
              <a:rPr lang="fr-FR" i="1" dirty="0"/>
              <a:t>(Sueur, sensation de froid, pâleur intense ou si la victime ne répond plus)</a:t>
            </a:r>
            <a:r>
              <a:rPr lang="fr-FR" sz="2000" dirty="0"/>
              <a:t>, pratiquer les gestes qui s’imposent et rappeler les secours</a:t>
            </a:r>
          </a:p>
        </p:txBody>
      </p:sp>
      <p:sp>
        <p:nvSpPr>
          <p:cNvPr id="6" name="Parchemin horizontal 5">
            <a:extLst>
              <a:ext uri="{FF2B5EF4-FFF2-40B4-BE49-F238E27FC236}">
                <a16:creationId xmlns:a16="http://schemas.microsoft.com/office/drawing/2014/main" id="{530377C9-9DFB-4B74-90E7-8EF7E4D3B114}"/>
              </a:ext>
            </a:extLst>
          </p:cNvPr>
          <p:cNvSpPr/>
          <p:nvPr/>
        </p:nvSpPr>
        <p:spPr>
          <a:xfrm rot="20727163">
            <a:off x="7940192" y="376923"/>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Points Clés</a:t>
            </a:r>
            <a:endParaRPr lang="fr-FR" sz="1100" b="1" dirty="0"/>
          </a:p>
        </p:txBody>
      </p:sp>
      <p:sp>
        <p:nvSpPr>
          <p:cNvPr id="7" name="Rectangle 2">
            <a:extLst>
              <a:ext uri="{FF2B5EF4-FFF2-40B4-BE49-F238E27FC236}">
                <a16:creationId xmlns:a16="http://schemas.microsoft.com/office/drawing/2014/main" id="{DB2C04D1-B4CA-477C-96E0-EB98DEF73561}"/>
              </a:ext>
            </a:extLst>
          </p:cNvPr>
          <p:cNvSpPr txBox="1">
            <a:spLocks noChangeArrowheads="1"/>
          </p:cNvSpPr>
          <p:nvPr/>
        </p:nvSpPr>
        <p:spPr bwMode="auto">
          <a:xfrm>
            <a:off x="949186" y="1904056"/>
            <a:ext cx="2295663" cy="50405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a:t>
            </a:r>
          </a:p>
        </p:txBody>
      </p:sp>
    </p:spTree>
    <p:extLst>
      <p:ext uri="{BB962C8B-B14F-4D97-AF65-F5344CB8AC3E}">
        <p14:creationId xmlns:p14="http://schemas.microsoft.com/office/powerpoint/2010/main" val="201862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22" presetClass="entr" presetSubtype="8" fill="hold" grpId="0" nodeType="afterEffect">
                                  <p:stCondLst>
                                    <p:cond delay="500"/>
                                  </p:stCondLst>
                                  <p:childTnLst>
                                    <p:set>
                                      <p:cBhvr>
                                        <p:cTn id="19" dur="1" fill="hold">
                                          <p:stCondLst>
                                            <p:cond delay="0"/>
                                          </p:stCondLst>
                                        </p:cTn>
                                        <p:tgtEl>
                                          <p:spTgt spid="5">
                                            <p:bg/>
                                          </p:spTgt>
                                        </p:tgtEl>
                                        <p:attrNameLst>
                                          <p:attrName>style.visibility</p:attrName>
                                        </p:attrNameLst>
                                      </p:cBhvr>
                                      <p:to>
                                        <p:strVal val="visible"/>
                                      </p:to>
                                    </p:set>
                                    <p:animEffect transition="in" filter="wipe(left)">
                                      <p:cBhvr>
                                        <p:cTn id="20" dur="500"/>
                                        <p:tgtEl>
                                          <p:spTgt spid="5">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500"/>
                            </p:stCondLst>
                            <p:childTnLst>
                              <p:par>
                                <p:cTn id="27" presetID="22" presetClass="entr" presetSubtype="8" fill="hold" grpId="0" nodeType="afterEffect">
                                  <p:stCondLst>
                                    <p:cond delay="50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par>
                          <p:cTn id="30" fill="hold">
                            <p:stCondLst>
                              <p:cond delay="1500"/>
                            </p:stCondLst>
                            <p:childTnLst>
                              <p:par>
                                <p:cTn id="31" presetID="22" presetClass="entr" presetSubtype="8" fill="hold" grpId="0" nodeType="afterEffect">
                                  <p:stCondLst>
                                    <p:cond delay="50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500"/>
                                        <p:tgtEl>
                                          <p:spTgt spid="5">
                                            <p:txEl>
                                              <p:pRg st="2" end="2"/>
                                            </p:txEl>
                                          </p:spTgt>
                                        </p:tgtEl>
                                      </p:cBhvr>
                                    </p:animEffect>
                                  </p:childTnLst>
                                </p:cTn>
                              </p:par>
                            </p:childTnLst>
                          </p:cTn>
                        </p:par>
                        <p:par>
                          <p:cTn id="34" fill="hold">
                            <p:stCondLst>
                              <p:cond delay="2500"/>
                            </p:stCondLst>
                            <p:childTnLst>
                              <p:par>
                                <p:cTn id="35" presetID="22" presetClass="entr" presetSubtype="8" fill="hold" grpId="0" nodeType="afterEffect">
                                  <p:stCondLst>
                                    <p:cond delay="50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left)">
                                      <p:cBhvr>
                                        <p:cTn id="37" dur="500"/>
                                        <p:tgtEl>
                                          <p:spTgt spid="5">
                                            <p:txEl>
                                              <p:pRg st="3" end="3"/>
                                            </p:txEl>
                                          </p:spTgt>
                                        </p:tgtEl>
                                      </p:cBhvr>
                                    </p:animEffect>
                                  </p:childTnLst>
                                </p:cTn>
                              </p:par>
                            </p:childTnLst>
                          </p:cTn>
                        </p:par>
                        <p:par>
                          <p:cTn id="38" fill="hold">
                            <p:stCondLst>
                              <p:cond delay="3500"/>
                            </p:stCondLst>
                            <p:childTnLst>
                              <p:par>
                                <p:cTn id="39" presetID="22" presetClass="entr" presetSubtype="8" fill="hold" grpId="0" nodeType="afterEffect">
                                  <p:stCondLst>
                                    <p:cond delay="50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500"/>
                                        <p:tgtEl>
                                          <p:spTgt spid="5">
                                            <p:txEl>
                                              <p:pRg st="4" end="4"/>
                                            </p:txEl>
                                          </p:spTgt>
                                        </p:tgtEl>
                                      </p:cBhvr>
                                    </p:animEffect>
                                  </p:childTnLst>
                                </p:cTn>
                              </p:par>
                            </p:childTnLst>
                          </p:cTn>
                        </p:par>
                        <p:par>
                          <p:cTn id="42" fill="hold">
                            <p:stCondLst>
                              <p:cond delay="4500"/>
                            </p:stCondLst>
                            <p:childTnLst>
                              <p:par>
                                <p:cTn id="43" presetID="22" presetClass="entr" presetSubtype="8" fill="hold" grpId="0" nodeType="afterEffect">
                                  <p:stCondLst>
                                    <p:cond delay="50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wipe(left)">
                                      <p:cBhvr>
                                        <p:cTn id="5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build="p" animBg="1"/>
      <p:bldP spid="7"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80ECA2A-C920-4B47-9277-A44C81DB03C6}"/>
              </a:ext>
            </a:extLst>
          </p:cNvPr>
          <p:cNvSpPr txBox="1">
            <a:spLocks noChangeArrowheads="1"/>
          </p:cNvSpPr>
          <p:nvPr/>
        </p:nvSpPr>
        <p:spPr bwMode="auto">
          <a:xfrm>
            <a:off x="6717716" y="705493"/>
            <a:ext cx="3544538" cy="1591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800" b="1" i="0" u="none" strike="noStrike" kern="0" cap="none" spc="0" normalizeH="0" baseline="0" noProof="0" dirty="0">
                <a:ln>
                  <a:noFill/>
                </a:ln>
                <a:solidFill>
                  <a:schemeClr val="tx1"/>
                </a:solidFill>
                <a:effectLst/>
                <a:uLnTx/>
                <a:uFillTx/>
                <a:latin typeface="+mj-lt"/>
                <a:ea typeface="+mj-ea"/>
                <a:cs typeface="+mj-cs"/>
              </a:rPr>
              <a:t>On s’entraine</a:t>
            </a:r>
          </a:p>
        </p:txBody>
      </p:sp>
      <p:graphicFrame>
        <p:nvGraphicFramePr>
          <p:cNvPr id="3" name="Tableau 2">
            <a:extLst>
              <a:ext uri="{FF2B5EF4-FFF2-40B4-BE49-F238E27FC236}">
                <a16:creationId xmlns:a16="http://schemas.microsoft.com/office/drawing/2014/main" id="{CF581008-3661-4EF3-B348-1C130B8B527F}"/>
              </a:ext>
            </a:extLst>
          </p:cNvPr>
          <p:cNvGraphicFramePr>
            <a:graphicFrameLocks noGrp="1"/>
          </p:cNvGraphicFramePr>
          <p:nvPr/>
        </p:nvGraphicFramePr>
        <p:xfrm>
          <a:off x="1470991" y="106017"/>
          <a:ext cx="5138297" cy="6594119"/>
        </p:xfrm>
        <a:graphic>
          <a:graphicData uri="http://schemas.openxmlformats.org/drawingml/2006/table">
            <a:tbl>
              <a:tblPr/>
              <a:tblGrid>
                <a:gridCol w="632046">
                  <a:extLst>
                    <a:ext uri="{9D8B030D-6E8A-4147-A177-3AD203B41FA5}">
                      <a16:colId xmlns:a16="http://schemas.microsoft.com/office/drawing/2014/main" val="20000"/>
                    </a:ext>
                  </a:extLst>
                </a:gridCol>
                <a:gridCol w="2153639">
                  <a:extLst>
                    <a:ext uri="{9D8B030D-6E8A-4147-A177-3AD203B41FA5}">
                      <a16:colId xmlns:a16="http://schemas.microsoft.com/office/drawing/2014/main" val="20001"/>
                    </a:ext>
                  </a:extLst>
                </a:gridCol>
                <a:gridCol w="784204">
                  <a:extLst>
                    <a:ext uri="{9D8B030D-6E8A-4147-A177-3AD203B41FA5}">
                      <a16:colId xmlns:a16="http://schemas.microsoft.com/office/drawing/2014/main" val="20002"/>
                    </a:ext>
                  </a:extLst>
                </a:gridCol>
                <a:gridCol w="784204">
                  <a:extLst>
                    <a:ext uri="{9D8B030D-6E8A-4147-A177-3AD203B41FA5}">
                      <a16:colId xmlns:a16="http://schemas.microsoft.com/office/drawing/2014/main" val="20003"/>
                    </a:ext>
                  </a:extLst>
                </a:gridCol>
                <a:gridCol w="784204">
                  <a:extLst>
                    <a:ext uri="{9D8B030D-6E8A-4147-A177-3AD203B41FA5}">
                      <a16:colId xmlns:a16="http://schemas.microsoft.com/office/drawing/2014/main" val="20004"/>
                    </a:ext>
                  </a:extLst>
                </a:gridCol>
              </a:tblGrid>
              <a:tr h="373705">
                <a:tc gridSpan="5">
                  <a:txBody>
                    <a:bodyPr/>
                    <a:lstStyle/>
                    <a:p>
                      <a:pPr algn="ctr" fontAlgn="ctr"/>
                      <a:r>
                        <a:rPr lang="fr-FR" sz="1100" b="1" i="0" u="none" strike="noStrike" dirty="0">
                          <a:solidFill>
                            <a:schemeClr val="tx1"/>
                          </a:solidFill>
                          <a:latin typeface="Tahoma"/>
                        </a:rPr>
                        <a:t>FICHE D'APPRENTISSAGE N°4 :</a:t>
                      </a:r>
                      <a:br>
                        <a:rPr lang="fr-FR" sz="1100" b="1" i="0" u="none" strike="noStrike" dirty="0">
                          <a:solidFill>
                            <a:schemeClr val="tx1"/>
                          </a:solidFill>
                          <a:latin typeface="Tahoma"/>
                        </a:rPr>
                      </a:br>
                      <a:r>
                        <a:rPr lang="fr-FR" sz="1100" b="1" i="0" u="none" strike="noStrike" dirty="0">
                          <a:solidFill>
                            <a:schemeClr val="tx1"/>
                          </a:solidFill>
                          <a:latin typeface="Tahoma"/>
                        </a:rPr>
                        <a:t>SECOURS</a:t>
                      </a:r>
                    </a:p>
                  </a:txBody>
                  <a:tcPr marL="4451" marR="4451" marT="44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22244">
                <a:tc>
                  <a:txBody>
                    <a:bodyPr/>
                    <a:lstStyle/>
                    <a:p>
                      <a:pPr algn="l" fontAlgn="ctr"/>
                      <a:r>
                        <a:rPr lang="fr-FR" sz="700" b="1"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ctr" fontAlgn="ctr"/>
                      <a:r>
                        <a:rPr lang="fr-FR" sz="700" b="1"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ctr" fontAlgn="ctr"/>
                      <a:r>
                        <a:rPr lang="fr-FR" sz="700" b="1"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ctr" fontAlgn="ctr"/>
                      <a:r>
                        <a:rPr lang="fr-FR" sz="700" b="1"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ctr" fontAlgn="ctr"/>
                      <a:r>
                        <a:rPr lang="fr-FR" sz="700" b="1"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extLst>
                  <a:ext uri="{0D108BD9-81ED-4DB2-BD59-A6C34878D82A}">
                    <a16:rowId xmlns:a16="http://schemas.microsoft.com/office/drawing/2014/main" val="10001"/>
                  </a:ext>
                </a:extLst>
              </a:tr>
              <a:tr h="608401">
                <a:tc gridSpan="5">
                  <a:txBody>
                    <a:bodyPr/>
                    <a:lstStyle/>
                    <a:p>
                      <a:pPr algn="ctr" fontAlgn="ctr"/>
                      <a:r>
                        <a:rPr lang="fr-FR" sz="1800" b="1" i="0" u="none" strike="noStrike" dirty="0">
                          <a:solidFill>
                            <a:schemeClr val="tx1"/>
                          </a:solidFill>
                          <a:latin typeface="Tahoma"/>
                        </a:rPr>
                        <a:t>LA VICTIME SAIGNE ABONDAMMENT.</a:t>
                      </a:r>
                    </a:p>
                  </a:txBody>
                  <a:tcPr marL="4451" marR="4451" marT="44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105480">
                <a:tc>
                  <a:txBody>
                    <a:bodyPr/>
                    <a:lstStyle/>
                    <a:p>
                      <a:pPr algn="l" fontAlgn="ctr"/>
                      <a:r>
                        <a:rPr lang="fr-FR" sz="600" b="0"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extLst>
                  <a:ext uri="{0D108BD9-81ED-4DB2-BD59-A6C34878D82A}">
                    <a16:rowId xmlns:a16="http://schemas.microsoft.com/office/drawing/2014/main" val="10003"/>
                  </a:ext>
                </a:extLst>
              </a:tr>
              <a:tr h="189300">
                <a:tc rowSpan="2" gridSpan="2">
                  <a:txBody>
                    <a:bodyPr/>
                    <a:lstStyle/>
                    <a:p>
                      <a:pPr algn="ctr" fontAlgn="ctr"/>
                      <a:r>
                        <a:rPr lang="fr-FR" sz="1100" b="1" i="0" u="none" strike="noStrike" dirty="0">
                          <a:solidFill>
                            <a:schemeClr val="tx1"/>
                          </a:solidFill>
                          <a:latin typeface="Tahoma"/>
                        </a:rPr>
                        <a:t>ETAPES</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fr-FR"/>
                    </a:p>
                  </a:txBody>
                  <a:tcPr/>
                </a:tc>
                <a:tc gridSpan="3">
                  <a:txBody>
                    <a:bodyPr/>
                    <a:lstStyle/>
                    <a:p>
                      <a:pPr algn="ctr" fontAlgn="ctr"/>
                      <a:r>
                        <a:rPr lang="fr-FR" sz="1100" b="1" i="0" u="none" strike="noStrike" dirty="0">
                          <a:solidFill>
                            <a:schemeClr val="tx1"/>
                          </a:solidFill>
                          <a:latin typeface="Tahoma"/>
                        </a:rPr>
                        <a:t>Observations</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4"/>
                  </a:ext>
                </a:extLst>
              </a:tr>
              <a:tr h="172536">
                <a:tc gridSpan="2" vMerge="1">
                  <a:txBody>
                    <a:bodyPr/>
                    <a:lstStyle/>
                    <a:p>
                      <a:endParaRPr lang="fr-FR"/>
                    </a:p>
                  </a:txBody>
                  <a:tcPr/>
                </a:tc>
                <a:tc hMerge="1" vMerge="1">
                  <a:txBody>
                    <a:bodyPr/>
                    <a:lstStyle/>
                    <a:p>
                      <a:endParaRPr lang="fr-FR"/>
                    </a:p>
                  </a:txBody>
                  <a:tcPr/>
                </a:tc>
                <a:tc>
                  <a:txBody>
                    <a:bodyPr/>
                    <a:lstStyle/>
                    <a:p>
                      <a:pPr algn="ctr" fontAlgn="ctr"/>
                      <a:r>
                        <a:rPr lang="fr-FR" sz="1000" b="1" i="0" u="none" strike="noStrike" dirty="0">
                          <a:solidFill>
                            <a:schemeClr val="tx1"/>
                          </a:solidFill>
                          <a:latin typeface="Tahoma"/>
                        </a:rPr>
                        <a:t>OUI</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fr-FR" sz="1000" b="1" i="0" u="none" strike="noStrike" dirty="0">
                          <a:solidFill>
                            <a:schemeClr val="tx1"/>
                          </a:solidFill>
                          <a:latin typeface="Tahoma"/>
                        </a:rPr>
                        <a:t>A revoir</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00" b="1" i="0" u="none" strike="noStrike" dirty="0">
                          <a:solidFill>
                            <a:schemeClr val="tx1"/>
                          </a:solidFill>
                          <a:latin typeface="Tahoma"/>
                        </a:rPr>
                        <a:t>NON</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407233">
                <a:tc>
                  <a:txBody>
                    <a:bodyPr/>
                    <a:lstStyle/>
                    <a:p>
                      <a:pPr algn="ctr" fontAlgn="ctr"/>
                      <a:r>
                        <a:rPr lang="fr-FR" sz="1200" b="1" i="0" u="none" strike="noStrike" dirty="0">
                          <a:solidFill>
                            <a:schemeClr val="tx1"/>
                          </a:solidFill>
                          <a:latin typeface="Tahoma"/>
                        </a:rPr>
                        <a:t>1</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1" i="0" u="none" strike="noStrike" dirty="0">
                          <a:solidFill>
                            <a:schemeClr val="tx1"/>
                          </a:solidFill>
                          <a:latin typeface="Tahoma"/>
                        </a:rPr>
                        <a:t>ARRÊTER LE SAIGNEMENT.</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r h="507817">
                <a:tc gridSpan="2">
                  <a:txBody>
                    <a:bodyPr/>
                    <a:lstStyle/>
                    <a:p>
                      <a:pPr algn="l" fontAlgn="ctr"/>
                      <a:r>
                        <a:rPr lang="fr-FR" sz="1000" b="1" i="0" u="none" strike="noStrike" dirty="0">
                          <a:solidFill>
                            <a:schemeClr val="tx1"/>
                          </a:solidFill>
                          <a:latin typeface="Tahoma"/>
                        </a:rPr>
                        <a:t>Demander à la victime de comprimer elle-même avec sa main .</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72536">
                <a:tc gridSpan="2">
                  <a:txBody>
                    <a:bodyPr/>
                    <a:lstStyle/>
                    <a:p>
                      <a:pPr algn="ctr" fontAlgn="ctr"/>
                      <a:r>
                        <a:rPr lang="fr-FR" sz="1000" b="1" i="0" u="none" strike="noStrike" dirty="0">
                          <a:solidFill>
                            <a:schemeClr val="tx1"/>
                          </a:solidFill>
                          <a:latin typeface="Tahoma"/>
                        </a:rPr>
                        <a:t>OU</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8"/>
                  </a:ext>
                </a:extLst>
              </a:tr>
              <a:tr h="340177">
                <a:tc gridSpan="2">
                  <a:txBody>
                    <a:bodyPr/>
                    <a:lstStyle/>
                    <a:p>
                      <a:pPr algn="l" fontAlgn="ctr"/>
                      <a:r>
                        <a:rPr lang="fr-FR" sz="1000" b="1" i="0" u="none" strike="noStrike" dirty="0">
                          <a:solidFill>
                            <a:schemeClr val="tx1"/>
                          </a:solidFill>
                          <a:latin typeface="Tahoma"/>
                        </a:rPr>
                        <a:t>Comprimer soi-même (avec protection)</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05480">
                <a:tc gridSpan="5">
                  <a:txBody>
                    <a:bodyPr/>
                    <a:lstStyle/>
                    <a:p>
                      <a:pPr algn="ctr" fontAlgn="ctr"/>
                      <a:r>
                        <a:rPr lang="fr-FR" sz="600" b="0" i="0" u="none" strike="noStrike" dirty="0">
                          <a:solidFill>
                            <a:schemeClr val="tx1"/>
                          </a:solidFill>
                          <a:latin typeface="Tahoma"/>
                        </a:rPr>
                        <a:t> </a:t>
                      </a:r>
                    </a:p>
                  </a:txBody>
                  <a:tcPr marL="4451" marR="4451" marT="44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0"/>
                  </a:ext>
                </a:extLst>
              </a:tr>
              <a:tr h="407233">
                <a:tc>
                  <a:txBody>
                    <a:bodyPr/>
                    <a:lstStyle/>
                    <a:p>
                      <a:pPr algn="ctr" fontAlgn="ctr"/>
                      <a:r>
                        <a:rPr lang="fr-FR" sz="1200" b="1" i="0" u="none" strike="noStrike" dirty="0">
                          <a:solidFill>
                            <a:schemeClr val="tx1"/>
                          </a:solidFill>
                          <a:latin typeface="Tahoma"/>
                        </a:rPr>
                        <a:t>2</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1" i="0" u="none" strike="noStrike" dirty="0">
                          <a:solidFill>
                            <a:schemeClr val="tx1"/>
                          </a:solidFill>
                          <a:latin typeface="Tahoma"/>
                        </a:rPr>
                        <a:t>ALLONGER LA VICTIME.</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1"/>
                  </a:ext>
                </a:extLst>
              </a:tr>
              <a:tr h="507817">
                <a:tc gridSpan="2">
                  <a:txBody>
                    <a:bodyPr/>
                    <a:lstStyle/>
                    <a:p>
                      <a:pPr algn="l" fontAlgn="ctr"/>
                      <a:r>
                        <a:rPr lang="fr-FR" sz="1000" b="1" i="0" u="none" strike="noStrike" dirty="0">
                          <a:solidFill>
                            <a:schemeClr val="tx1"/>
                          </a:solidFill>
                          <a:latin typeface="Tahoma"/>
                        </a:rPr>
                        <a:t>Demander à la victime de s'agenouiller  ou de s'assoir au sol .</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72536">
                <a:tc gridSpan="2">
                  <a:txBody>
                    <a:bodyPr/>
                    <a:lstStyle/>
                    <a:p>
                      <a:pPr algn="ctr" fontAlgn="ctr"/>
                      <a:r>
                        <a:rPr lang="fr-FR" sz="1000" b="1" i="0" u="none" strike="noStrike" dirty="0">
                          <a:solidFill>
                            <a:schemeClr val="tx1"/>
                          </a:solidFill>
                          <a:latin typeface="Tahoma"/>
                        </a:rPr>
                        <a:t>PUIS</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3"/>
                  </a:ext>
                </a:extLst>
              </a:tr>
              <a:tr h="507817">
                <a:tc gridSpan="2">
                  <a:txBody>
                    <a:bodyPr/>
                    <a:lstStyle/>
                    <a:p>
                      <a:pPr algn="l" fontAlgn="ctr"/>
                      <a:r>
                        <a:rPr lang="fr-FR" sz="1000" b="1" i="0" u="none" strike="noStrike" dirty="0">
                          <a:solidFill>
                            <a:schemeClr val="tx1"/>
                          </a:solidFill>
                          <a:latin typeface="Tahoma"/>
                        </a:rPr>
                        <a:t>Demander à la victime de s'allonger</a:t>
                      </a:r>
                      <a:br>
                        <a:rPr lang="fr-FR" sz="1000" b="1" i="0" u="none" strike="noStrike" dirty="0">
                          <a:solidFill>
                            <a:schemeClr val="tx1"/>
                          </a:solidFill>
                          <a:latin typeface="Tahoma"/>
                        </a:rPr>
                      </a:br>
                      <a:r>
                        <a:rPr lang="fr-FR" sz="1000" b="1" i="0" u="none" strike="noStrike" dirty="0">
                          <a:solidFill>
                            <a:schemeClr val="tx1"/>
                          </a:solidFill>
                          <a:latin typeface="Tahoma"/>
                        </a:rPr>
                        <a:t>      </a:t>
                      </a:r>
                      <a:r>
                        <a:rPr lang="fr-FR" sz="1000" b="0" i="0" u="none" strike="noStrike" dirty="0">
                          <a:solidFill>
                            <a:schemeClr val="tx1"/>
                          </a:solidFill>
                          <a:latin typeface="Tahoma"/>
                        </a:rPr>
                        <a:t>(en lui protégeant la nuque)</a:t>
                      </a:r>
                      <a:endParaRPr lang="fr-FR" sz="1000" b="1" i="0" u="none" strike="noStrike" dirty="0">
                        <a:solidFill>
                          <a:schemeClr val="tx1"/>
                        </a:solidFill>
                        <a:latin typeface="Tahoma"/>
                      </a:endParaRP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22244">
                <a:tc gridSpan="5">
                  <a:txBody>
                    <a:bodyPr/>
                    <a:lstStyle/>
                    <a:p>
                      <a:pPr algn="ctr" fontAlgn="ctr"/>
                      <a:r>
                        <a:rPr lang="fr-FR" sz="700" b="1" i="0" u="none" strike="noStrike" dirty="0">
                          <a:solidFill>
                            <a:schemeClr val="tx1"/>
                          </a:solidFill>
                          <a:latin typeface="Tahoma"/>
                        </a:rPr>
                        <a:t> </a:t>
                      </a:r>
                    </a:p>
                  </a:txBody>
                  <a:tcPr marL="4451" marR="4451" marT="44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5"/>
                  </a:ext>
                </a:extLst>
              </a:tr>
              <a:tr h="608401">
                <a:tc>
                  <a:txBody>
                    <a:bodyPr/>
                    <a:lstStyle/>
                    <a:p>
                      <a:pPr algn="ctr" fontAlgn="ctr"/>
                      <a:r>
                        <a:rPr lang="fr-FR" sz="1200" b="1" i="0" u="none" strike="noStrike" dirty="0">
                          <a:solidFill>
                            <a:schemeClr val="tx1"/>
                          </a:solidFill>
                          <a:latin typeface="Tahoma"/>
                        </a:rPr>
                        <a:t>3</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200" b="1" i="0" u="none" strike="noStrike" dirty="0">
                          <a:solidFill>
                            <a:schemeClr val="tx1"/>
                          </a:solidFill>
                          <a:latin typeface="Tahoma"/>
                        </a:rPr>
                        <a:t>POSER UN PANSEMENT COMPRESSIF.</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600" b="0" i="0" u="none" strike="noStrike" dirty="0">
                          <a:solidFill>
                            <a:schemeClr val="tx1"/>
                          </a:solidFill>
                          <a:latin typeface="Tahoma"/>
                        </a:rPr>
                        <a:t> </a:t>
                      </a:r>
                    </a:p>
                  </a:txBody>
                  <a:tcPr marL="4451" marR="4451" marT="44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6"/>
                  </a:ext>
                </a:extLst>
              </a:tr>
              <a:tr h="340177">
                <a:tc gridSpan="2">
                  <a:txBody>
                    <a:bodyPr/>
                    <a:lstStyle/>
                    <a:p>
                      <a:pPr algn="l" fontAlgn="ctr"/>
                      <a:r>
                        <a:rPr lang="fr-FR" sz="1000" b="1" i="0" u="none" strike="noStrike" dirty="0">
                          <a:solidFill>
                            <a:schemeClr val="tx1"/>
                          </a:solidFill>
                          <a:latin typeface="Tahoma"/>
                        </a:rPr>
                        <a:t>Remplacer simultanément l'appui manuel par un pansement</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40177">
                <a:tc gridSpan="2">
                  <a:txBody>
                    <a:bodyPr/>
                    <a:lstStyle/>
                    <a:p>
                      <a:pPr algn="l" fontAlgn="ctr"/>
                      <a:r>
                        <a:rPr lang="fr-FR" sz="1000" b="1" i="0" u="none" strike="noStrike" dirty="0">
                          <a:solidFill>
                            <a:schemeClr val="tx1"/>
                          </a:solidFill>
                          <a:latin typeface="Tahoma"/>
                        </a:rPr>
                        <a:t>Maintenir le pansement à l'aide d'un lien large</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8664">
                <a:tc gridSpan="2">
                  <a:txBody>
                    <a:bodyPr/>
                    <a:lstStyle/>
                    <a:p>
                      <a:pPr algn="l" fontAlgn="ctr"/>
                      <a:r>
                        <a:rPr lang="fr-FR" sz="1000" b="1" i="0" u="none" strike="noStrike" dirty="0">
                          <a:solidFill>
                            <a:schemeClr val="tx1"/>
                          </a:solidFill>
                          <a:latin typeface="Tahoma"/>
                        </a:rPr>
                        <a:t>Serrer sur le dernier tour</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88664">
                <a:tc gridSpan="2">
                  <a:txBody>
                    <a:bodyPr/>
                    <a:lstStyle/>
                    <a:p>
                      <a:pPr algn="l" fontAlgn="ctr"/>
                      <a:r>
                        <a:rPr lang="fr-FR" sz="1000" b="1" i="0" u="none" strike="noStrike" dirty="0">
                          <a:solidFill>
                            <a:schemeClr val="tx1"/>
                          </a:solidFill>
                          <a:latin typeface="Tahoma"/>
                        </a:rPr>
                        <a:t>Faire 2 nœuds</a:t>
                      </a:r>
                    </a:p>
                  </a:txBody>
                  <a:tcPr marL="4451" marR="4451" marT="44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fr-FR" sz="600" b="0" i="0" u="none" strike="noStrike" dirty="0">
                          <a:solidFill>
                            <a:schemeClr val="tx1"/>
                          </a:solidFill>
                          <a:latin typeface="Tahoma"/>
                        </a:rPr>
                        <a:t> </a:t>
                      </a:r>
                    </a:p>
                  </a:txBody>
                  <a:tcPr marL="4451" marR="4451" marT="445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05480">
                <a:tc gridSpan="5">
                  <a:txBody>
                    <a:bodyPr/>
                    <a:lstStyle/>
                    <a:p>
                      <a:pPr algn="ctr" fontAlgn="b"/>
                      <a:r>
                        <a:rPr lang="fr-FR" sz="600" b="0" i="0" u="none" strike="noStrike" dirty="0">
                          <a:solidFill>
                            <a:schemeClr val="tx1"/>
                          </a:solidFill>
                          <a:latin typeface="Tahoma"/>
                        </a:rPr>
                        <a:t> </a:t>
                      </a:r>
                    </a:p>
                  </a:txBody>
                  <a:tcPr marL="4451" marR="4451" marT="445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000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21"/>
                  </a:ext>
                </a:extLst>
              </a:tr>
            </a:tbl>
          </a:graphicData>
        </a:graphic>
      </p:graphicFrame>
      <p:sp>
        <p:nvSpPr>
          <p:cNvPr id="4" name="ZoneTexte 3">
            <a:extLst>
              <a:ext uri="{FF2B5EF4-FFF2-40B4-BE49-F238E27FC236}">
                <a16:creationId xmlns:a16="http://schemas.microsoft.com/office/drawing/2014/main" id="{F40F28EB-CA3C-424A-AFE7-EDD8FC30B763}"/>
              </a:ext>
            </a:extLst>
          </p:cNvPr>
          <p:cNvSpPr txBox="1"/>
          <p:nvPr/>
        </p:nvSpPr>
        <p:spPr>
          <a:xfrm>
            <a:off x="7649498" y="5829341"/>
            <a:ext cx="4360613" cy="646331"/>
          </a:xfrm>
          <a:prstGeom prst="rect">
            <a:avLst/>
          </a:prstGeom>
          <a:noFill/>
        </p:spPr>
        <p:txBody>
          <a:bodyPr wrap="square" rtlCol="0">
            <a:spAutoFit/>
          </a:bodyPr>
          <a:lstStyle/>
          <a:p>
            <a:r>
              <a:rPr lang="fr-FR" dirty="0"/>
              <a:t>La fiche est disponible dans la « BOITE05_FICHES_APPRENTISSAGES</a:t>
            </a:r>
          </a:p>
        </p:txBody>
      </p:sp>
    </p:spTree>
    <p:extLst>
      <p:ext uri="{BB962C8B-B14F-4D97-AF65-F5344CB8AC3E}">
        <p14:creationId xmlns:p14="http://schemas.microsoft.com/office/powerpoint/2010/main" val="40475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05BBFFA7-772C-4FEA-9CAB-BE095EEE23DA}"/>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3" name="Rectangle 2">
            <a:extLst>
              <a:ext uri="{FF2B5EF4-FFF2-40B4-BE49-F238E27FC236}">
                <a16:creationId xmlns:a16="http://schemas.microsoft.com/office/drawing/2014/main" id="{1B71949F-CABE-4E47-836D-34F1976472CC}"/>
              </a:ext>
            </a:extLst>
          </p:cNvPr>
          <p:cNvSpPr txBox="1">
            <a:spLocks noChangeArrowheads="1"/>
          </p:cNvSpPr>
          <p:nvPr/>
        </p:nvSpPr>
        <p:spPr bwMode="auto">
          <a:xfrm>
            <a:off x="1964139" y="1126721"/>
            <a:ext cx="5153115" cy="46104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Compression manuelle</a:t>
            </a:r>
          </a:p>
        </p:txBody>
      </p:sp>
      <p:pic>
        <p:nvPicPr>
          <p:cNvPr id="6" name="Image 5">
            <a:extLst>
              <a:ext uri="{FF2B5EF4-FFF2-40B4-BE49-F238E27FC236}">
                <a16:creationId xmlns:a16="http://schemas.microsoft.com/office/drawing/2014/main" id="{0865349D-0468-AAD4-3EB1-754ABD882304}"/>
              </a:ext>
            </a:extLst>
          </p:cNvPr>
          <p:cNvPicPr>
            <a:picLocks noChangeAspect="1"/>
          </p:cNvPicPr>
          <p:nvPr/>
        </p:nvPicPr>
        <p:blipFill>
          <a:blip r:embed="rId2"/>
          <a:stretch>
            <a:fillRect/>
          </a:stretch>
        </p:blipFill>
        <p:spPr>
          <a:xfrm>
            <a:off x="3524256" y="1874470"/>
            <a:ext cx="6112868" cy="4578751"/>
          </a:xfrm>
          <a:prstGeom prst="rect">
            <a:avLst/>
          </a:prstGeom>
        </p:spPr>
      </p:pic>
    </p:spTree>
    <p:extLst>
      <p:ext uri="{BB962C8B-B14F-4D97-AF65-F5344CB8AC3E}">
        <p14:creationId xmlns:p14="http://schemas.microsoft.com/office/powerpoint/2010/main" val="5833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A36DD3AC-097A-428D-864A-64A45A486219}"/>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3" name="Rectangle 2">
            <a:extLst>
              <a:ext uri="{FF2B5EF4-FFF2-40B4-BE49-F238E27FC236}">
                <a16:creationId xmlns:a16="http://schemas.microsoft.com/office/drawing/2014/main" id="{EE688693-76C0-43CF-AE96-59AF20C6A496}"/>
              </a:ext>
            </a:extLst>
          </p:cNvPr>
          <p:cNvSpPr/>
          <p:nvPr/>
        </p:nvSpPr>
        <p:spPr>
          <a:xfrm>
            <a:off x="1964139" y="1671094"/>
            <a:ext cx="8400516" cy="4605568"/>
          </a:xfrm>
          <a:prstGeom prst="rect">
            <a:avLst/>
          </a:prstGeom>
          <a:solidFill>
            <a:srgbClr val="66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2">
            <a:extLst>
              <a:ext uri="{FF2B5EF4-FFF2-40B4-BE49-F238E27FC236}">
                <a16:creationId xmlns:a16="http://schemas.microsoft.com/office/drawing/2014/main" id="{9D100C93-2972-4907-9276-45589410A2E7}"/>
              </a:ext>
            </a:extLst>
          </p:cNvPr>
          <p:cNvSpPr txBox="1">
            <a:spLocks noChangeArrowheads="1"/>
          </p:cNvSpPr>
          <p:nvPr/>
        </p:nvSpPr>
        <p:spPr bwMode="auto">
          <a:xfrm>
            <a:off x="2923893" y="1117021"/>
            <a:ext cx="5153115" cy="46104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Pansement compressif</a:t>
            </a:r>
          </a:p>
        </p:txBody>
      </p:sp>
      <p:pic>
        <p:nvPicPr>
          <p:cNvPr id="5" name="Picture 5" descr="http://upload.wikimedia.org/wikipedia/commons/thumb/6/6a/Direct-pressure-and-elevation.jpg/220px-Direct-pressure-and-elevation.jpg">
            <a:extLst>
              <a:ext uri="{FF2B5EF4-FFF2-40B4-BE49-F238E27FC236}">
                <a16:creationId xmlns:a16="http://schemas.microsoft.com/office/drawing/2014/main" id="{3F0D24F9-D243-49B5-9A6E-C235349C89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8767" y="1951640"/>
            <a:ext cx="2926418" cy="28599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http://www.securimed.fr/media/catalog/product/cache/1/image/9df78eab33525d08d6e5fb8d27136e95/0148-chut-z.jpg">
            <a:extLst>
              <a:ext uri="{FF2B5EF4-FFF2-40B4-BE49-F238E27FC236}">
                <a16:creationId xmlns:a16="http://schemas.microsoft.com/office/drawing/2014/main" id="{5512F868-AEF7-4F94-98A1-27156B3CD5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6377" y="3136937"/>
            <a:ext cx="3177977" cy="285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98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000"/>
                            </p:stCondLst>
                            <p:childTnLst>
                              <p:par>
                                <p:cTn id="12" presetID="53" presetClass="entr" presetSubtype="16"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2000"/>
                            </p:stCondLst>
                            <p:childTnLst>
                              <p:par>
                                <p:cTn id="18" presetID="1" presetClass="entr" presetSubtype="0"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A36DD3AC-097A-428D-864A-64A45A486219}"/>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3" name="Rectangle 2">
            <a:extLst>
              <a:ext uri="{FF2B5EF4-FFF2-40B4-BE49-F238E27FC236}">
                <a16:creationId xmlns:a16="http://schemas.microsoft.com/office/drawing/2014/main" id="{EE688693-76C0-43CF-AE96-59AF20C6A496}"/>
              </a:ext>
            </a:extLst>
          </p:cNvPr>
          <p:cNvSpPr/>
          <p:nvPr/>
        </p:nvSpPr>
        <p:spPr>
          <a:xfrm>
            <a:off x="1964139" y="2687552"/>
            <a:ext cx="8400516" cy="3589109"/>
          </a:xfrm>
          <a:prstGeom prst="rect">
            <a:avLst/>
          </a:prstGeom>
          <a:solidFill>
            <a:srgbClr val="66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2">
            <a:extLst>
              <a:ext uri="{FF2B5EF4-FFF2-40B4-BE49-F238E27FC236}">
                <a16:creationId xmlns:a16="http://schemas.microsoft.com/office/drawing/2014/main" id="{9D100C93-2972-4907-9276-45589410A2E7}"/>
              </a:ext>
            </a:extLst>
          </p:cNvPr>
          <p:cNvSpPr txBox="1">
            <a:spLocks noChangeArrowheads="1"/>
          </p:cNvSpPr>
          <p:nvPr/>
        </p:nvSpPr>
        <p:spPr bwMode="auto">
          <a:xfrm>
            <a:off x="2923893" y="1117021"/>
            <a:ext cx="5153115" cy="46104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Garrot tourniquet</a:t>
            </a:r>
          </a:p>
        </p:txBody>
      </p:sp>
      <p:pic>
        <p:nvPicPr>
          <p:cNvPr id="7" name="Picture 2" descr="Résultat de recherche d'images pour &quot;garrot&quot;">
            <a:extLst>
              <a:ext uri="{FF2B5EF4-FFF2-40B4-BE49-F238E27FC236}">
                <a16:creationId xmlns:a16="http://schemas.microsoft.com/office/drawing/2014/main" id="{239E5EE3-B460-4B46-9D70-C4F7BA250B76}"/>
              </a:ext>
            </a:extLst>
          </p:cNvPr>
          <p:cNvPicPr>
            <a:picLocks noChangeAspect="1" noChangeArrowheads="1"/>
          </p:cNvPicPr>
          <p:nvPr/>
        </p:nvPicPr>
        <p:blipFill>
          <a:blip r:embed="rId2" cstate="print"/>
          <a:srcRect/>
          <a:stretch>
            <a:fillRect/>
          </a:stretch>
        </p:blipFill>
        <p:spPr bwMode="auto">
          <a:xfrm>
            <a:off x="6838122" y="3124873"/>
            <a:ext cx="3226043" cy="2234335"/>
          </a:xfrm>
          <a:prstGeom prst="rect">
            <a:avLst/>
          </a:prstGeom>
          <a:noFill/>
        </p:spPr>
      </p:pic>
      <p:pic>
        <p:nvPicPr>
          <p:cNvPr id="8" name="Picture 4" descr="Garrot /Tourniquet militaire SOF™ Tactical">
            <a:extLst>
              <a:ext uri="{FF2B5EF4-FFF2-40B4-BE49-F238E27FC236}">
                <a16:creationId xmlns:a16="http://schemas.microsoft.com/office/drawing/2014/main" id="{6D94EC24-DDAA-4C5F-86B6-1A97782B18C9}"/>
              </a:ext>
            </a:extLst>
          </p:cNvPr>
          <p:cNvPicPr>
            <a:picLocks noChangeAspect="1" noChangeArrowheads="1"/>
          </p:cNvPicPr>
          <p:nvPr/>
        </p:nvPicPr>
        <p:blipFill>
          <a:blip r:embed="rId3" cstate="print"/>
          <a:srcRect/>
          <a:stretch>
            <a:fillRect/>
          </a:stretch>
        </p:blipFill>
        <p:spPr bwMode="auto">
          <a:xfrm>
            <a:off x="2435086" y="3124874"/>
            <a:ext cx="3535342" cy="2202500"/>
          </a:xfrm>
          <a:prstGeom prst="rect">
            <a:avLst/>
          </a:prstGeom>
          <a:noFill/>
        </p:spPr>
      </p:pic>
      <p:sp>
        <p:nvSpPr>
          <p:cNvPr id="9" name="Rectangle 8">
            <a:extLst>
              <a:ext uri="{FF2B5EF4-FFF2-40B4-BE49-F238E27FC236}">
                <a16:creationId xmlns:a16="http://schemas.microsoft.com/office/drawing/2014/main" id="{9FFE40C8-3B12-49DF-AADB-63612356EC72}"/>
              </a:ext>
            </a:extLst>
          </p:cNvPr>
          <p:cNvSpPr/>
          <p:nvPr/>
        </p:nvSpPr>
        <p:spPr>
          <a:xfrm>
            <a:off x="742578" y="1671142"/>
            <a:ext cx="11240578" cy="923330"/>
          </a:xfrm>
          <a:prstGeom prst="rect">
            <a:avLst/>
          </a:prstGeom>
          <a:noFill/>
        </p:spPr>
        <p:txBody>
          <a:bodyPr wrap="none" lIns="91440" tIns="45720" rIns="91440" bIns="45720">
            <a:spAutoFit/>
          </a:bodyPr>
          <a:lstStyle/>
          <a:p>
            <a:pPr algn="ctr"/>
            <a:r>
              <a:rPr lang="fr-FR" sz="5400" b="1" dirty="0">
                <a:ln w="22225">
                  <a:solidFill>
                    <a:schemeClr val="accent2"/>
                  </a:solidFill>
                  <a:prstDash val="solid"/>
                </a:ln>
                <a:solidFill>
                  <a:schemeClr val="accent2">
                    <a:lumMod val="40000"/>
                    <a:lumOff val="60000"/>
                  </a:schemeClr>
                </a:solidFill>
              </a:rPr>
              <a:t>A</a:t>
            </a:r>
            <a:r>
              <a:rPr lang="fr-FR" sz="5400" b="1" cap="none" spc="0" dirty="0">
                <a:ln w="22225">
                  <a:solidFill>
                    <a:schemeClr val="accent2"/>
                  </a:solidFill>
                  <a:prstDash val="solid"/>
                </a:ln>
                <a:solidFill>
                  <a:schemeClr val="accent2">
                    <a:lumMod val="40000"/>
                    <a:lumOff val="60000"/>
                  </a:schemeClr>
                </a:solidFill>
                <a:effectLst/>
              </a:rPr>
              <a:t> n’utiliser qu'en dernier recours</a:t>
            </a:r>
          </a:p>
        </p:txBody>
      </p:sp>
    </p:spTree>
    <p:extLst>
      <p:ext uri="{BB962C8B-B14F-4D97-AF65-F5344CB8AC3E}">
        <p14:creationId xmlns:p14="http://schemas.microsoft.com/office/powerpoint/2010/main" val="48878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1000"/>
                            </p:stCondLst>
                            <p:childTnLst>
                              <p:par>
                                <p:cTn id="17" presetID="18" presetClass="entr" presetSubtype="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Right)">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4EF7F64-CA08-434D-B394-C95A74D7C937}"/>
              </a:ext>
            </a:extLst>
          </p:cNvPr>
          <p:cNvSpPr txBox="1"/>
          <p:nvPr/>
        </p:nvSpPr>
        <p:spPr>
          <a:xfrm>
            <a:off x="3302494" y="2261132"/>
            <a:ext cx="6161102" cy="707886"/>
          </a:xfrm>
          <a:prstGeom prst="rect">
            <a:avLst/>
          </a:prstGeom>
          <a:noFill/>
        </p:spPr>
        <p:txBody>
          <a:bodyPr wrap="square">
            <a:spAutoFit/>
          </a:bodyPr>
          <a:lstStyle/>
          <a:p>
            <a:pPr lvl="1"/>
            <a:r>
              <a:rPr lang="fr-FR" sz="4000" dirty="0">
                <a:latin typeface="Bookman Old Style" panose="02050604050505020204" pitchFamily="18" charset="0"/>
              </a:rPr>
              <a:t>Un SST c’est quoi ?</a:t>
            </a:r>
          </a:p>
        </p:txBody>
      </p:sp>
    </p:spTree>
    <p:extLst>
      <p:ext uri="{BB962C8B-B14F-4D97-AF65-F5344CB8AC3E}">
        <p14:creationId xmlns:p14="http://schemas.microsoft.com/office/powerpoint/2010/main" val="338612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583591" y="1168122"/>
            <a:ext cx="7175448" cy="1479386"/>
          </a:xfrm>
          <a:prstGeom prst="rect">
            <a:avLst/>
          </a:prstGeom>
        </p:spPr>
        <p:txBody>
          <a:bodyPr vert="horz" lIns="91440" tIns="45720" rIns="91440" bIns="45720" rtlCol="0" anchor="b">
            <a:normAutofit/>
          </a:bodyPr>
          <a:lstStyle/>
          <a:p>
            <a:pPr>
              <a:lnSpc>
                <a:spcPct val="90000"/>
              </a:lnSpc>
            </a:pPr>
            <a:r>
              <a:rPr lang="fr-FR" sz="6000" dirty="0">
                <a:solidFill>
                  <a:srgbClr val="EBEBEB"/>
                </a:solidFill>
              </a:rPr>
              <a:t>Réglementation</a:t>
            </a:r>
            <a:endParaRPr lang="fr-FR" sz="6000" b="0" i="0" kern="1200" dirty="0">
              <a:solidFill>
                <a:srgbClr val="EBEBEB"/>
              </a:solidFill>
              <a:latin typeface="+mj-lt"/>
              <a:ea typeface="+mj-ea"/>
              <a:cs typeface="+mj-cs"/>
            </a:endParaRPr>
          </a:p>
        </p:txBody>
      </p:sp>
      <p:sp>
        <p:nvSpPr>
          <p:cNvPr id="3" name="Sous-titre 2">
            <a:extLst>
              <a:ext uri="{FF2B5EF4-FFF2-40B4-BE49-F238E27FC236}">
                <a16:creationId xmlns:a16="http://schemas.microsoft.com/office/drawing/2014/main" id="{3FB707F3-56E9-474B-B11E-9E03F165785B}"/>
              </a:ext>
            </a:extLst>
          </p:cNvPr>
          <p:cNvSpPr>
            <a:spLocks noGrp="1"/>
          </p:cNvSpPr>
          <p:nvPr>
            <p:ph type="subTitle" idx="4294967295"/>
          </p:nvPr>
        </p:nvSpPr>
        <p:spPr>
          <a:xfrm>
            <a:off x="1154956" y="4777380"/>
            <a:ext cx="4752398" cy="861420"/>
          </a:xfrm>
          <a:prstGeom prst="rect">
            <a:avLst/>
          </a:prstGeom>
        </p:spPr>
        <p:txBody>
          <a:bodyPr vert="horz" lIns="91440" tIns="45720" rIns="91440" bIns="45720" rtlCol="0" anchor="t">
            <a:normAutofit fontScale="85000" lnSpcReduction="20000"/>
          </a:bodyPr>
          <a:lstStyle/>
          <a:p>
            <a:pPr marL="0" indent="0">
              <a:buNone/>
            </a:pPr>
            <a:r>
              <a:rPr lang="fr-FR" cap="all" dirty="0">
                <a:solidFill>
                  <a:schemeClr val="tx2">
                    <a:lumMod val="40000"/>
                    <a:lumOff val="60000"/>
                  </a:schemeClr>
                </a:solidFill>
              </a:rPr>
              <a:t>Objectif : connaitre le cadre juridique
</a:t>
            </a:r>
            <a:endParaRPr lang="en-US" cap="all" dirty="0">
              <a:solidFill>
                <a:schemeClr val="tx2">
                  <a:lumMod val="40000"/>
                  <a:lumOff val="60000"/>
                </a:schemeClr>
              </a:solidFill>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398125473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6103FBD-99FF-4813-AD27-BDB406521642}"/>
              </a:ext>
            </a:extLst>
          </p:cNvPr>
          <p:cNvSpPr txBox="1">
            <a:spLocks noChangeArrowheads="1"/>
          </p:cNvSpPr>
          <p:nvPr/>
        </p:nvSpPr>
        <p:spPr bwMode="auto">
          <a:xfrm>
            <a:off x="1964139" y="30317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pic>
        <p:nvPicPr>
          <p:cNvPr id="3" name="Picture 14">
            <a:extLst>
              <a:ext uri="{FF2B5EF4-FFF2-40B4-BE49-F238E27FC236}">
                <a16:creationId xmlns:a16="http://schemas.microsoft.com/office/drawing/2014/main" id="{CEC360A8-A461-40B9-8C98-15B7DDB9D04E}"/>
              </a:ext>
            </a:extLst>
          </p:cNvPr>
          <p:cNvPicPr>
            <a:picLocks noChangeAspect="1" noChangeArrowheads="1"/>
          </p:cNvPicPr>
          <p:nvPr/>
        </p:nvPicPr>
        <p:blipFill>
          <a:blip r:embed="rId2" cstate="print"/>
          <a:srcRect t="24493" b="4648"/>
          <a:stretch>
            <a:fillRect/>
          </a:stretch>
        </p:blipFill>
        <p:spPr bwMode="auto">
          <a:xfrm rot="20214380">
            <a:off x="4783480" y="2510055"/>
            <a:ext cx="4370794" cy="3096344"/>
          </a:xfrm>
          <a:prstGeom prst="rect">
            <a:avLst/>
          </a:prstGeom>
          <a:noFill/>
          <a:ln w="9525">
            <a:noFill/>
            <a:round/>
            <a:headEnd/>
            <a:tailEnd/>
          </a:ln>
          <a:effectLst/>
        </p:spPr>
      </p:pic>
    </p:spTree>
    <p:extLst>
      <p:ext uri="{BB962C8B-B14F-4D97-AF65-F5344CB8AC3E}">
        <p14:creationId xmlns:p14="http://schemas.microsoft.com/office/powerpoint/2010/main" val="125547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nodeType="after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dissolve">
                                      <p:cBhvr additive="repl">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E7B085-A7DE-4BE6-9BC1-1C098D9F6697}"/>
              </a:ext>
            </a:extLst>
          </p:cNvPr>
          <p:cNvGrpSpPr>
            <a:grpSpLocks/>
          </p:cNvGrpSpPr>
          <p:nvPr/>
        </p:nvGrpSpPr>
        <p:grpSpPr bwMode="auto">
          <a:xfrm>
            <a:off x="1606550" y="0"/>
            <a:ext cx="8978900" cy="6883401"/>
            <a:chOff x="33" y="-17"/>
            <a:chExt cx="5656" cy="4336"/>
          </a:xfrm>
        </p:grpSpPr>
        <p:sp>
          <p:nvSpPr>
            <p:cNvPr id="3" name="Line 2">
              <a:extLst>
                <a:ext uri="{FF2B5EF4-FFF2-40B4-BE49-F238E27FC236}">
                  <a16:creationId xmlns:a16="http://schemas.microsoft.com/office/drawing/2014/main" id="{1DBBAE8D-9CDC-48E2-BC25-23950A5637F8}"/>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BAA5EC78-FE63-4E23-99A2-E27597A8B6B7}"/>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F81FF55A-2D76-40C6-8D44-5BF49A82C5E6}"/>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343B8666-59EE-4231-AC41-90F53A142398}"/>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C46D0371-C4F3-497F-AB41-7421E474094A}"/>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7775645D-1A08-4270-A408-FF649671784E}"/>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74AE87B5-DD7C-4E90-8F3D-B2DC17778565}"/>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48A73B1A-C422-4015-BC8A-E0D855409210}"/>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094D6C9A-BCF3-4FE0-97A7-8C6AA377F1CC}"/>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7063D408-CF96-49AD-8E50-AE388B751AA3}"/>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739B619A-94FB-491B-A0B6-32143EF2F642}"/>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42B0E87D-D54B-49E9-A2D2-3E7FCFC600B8}"/>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C60D1192-4A25-4AD0-BFAC-E034A8125774}"/>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F376061C-A279-4B19-B176-3CD65F018516}"/>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7DEC5247-500C-4917-9C19-9209D95F1FB5}"/>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F2BA0941-7EB2-4EFE-BBB0-826DF764C93F}"/>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FF5E51A8-FA1C-4DEE-80A2-F551346D8F08}"/>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A0CF5FD5-189D-4C52-83C5-DBE6C4F491CC}"/>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2140E65E-A561-47EF-AF14-4EB66FFC250A}"/>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8A455BC7-2AA1-4FAC-800D-477D7F049819}"/>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77C17942-2BCC-4358-A1E1-4E22BE3CE5B4}"/>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000925F6-6C10-4E67-82AF-C35099966053}"/>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BC3AC94F-C658-4025-9C1F-314CF75AB78B}"/>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BFCADCFE-CE06-4190-B426-672B797D40A9}"/>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2286D9CF-7DA8-4996-8CB2-37307AE12972}"/>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3E3F61E7-7BB5-40E4-A0FF-D1EDBD97F156}"/>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42C50C56-453F-4597-BFC6-01EA9DD4ED8B}"/>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FFD62C1E-71FB-4885-A52C-DC0FF917EEA4}"/>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85A9D87F-A6E5-47FA-B8CB-8C9FDF3AB7E5}"/>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044B47D4-3E37-4ED0-9DFB-767CBB115167}"/>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DD34BC13-2FE9-4621-B164-68A183EE0722}"/>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C31A1370-408F-4C73-A8DD-86875860A0BD}"/>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C6C94F51-95F4-4672-BD45-5D90415AFE60}"/>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592F54F6-A2A7-421C-A475-DCEC04474E98}"/>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A3B738DF-FEF1-42DF-B6DE-523496475527}"/>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6D43294E-F4F6-46C7-9C02-6346EDE63001}"/>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C5852969-E9C7-4DC2-B892-E7854F441FB0}"/>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B4C71DBC-588C-4AE3-9365-1DFD8CC9203E}"/>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BAACC7E6-DA4C-4E83-AA6F-512343BF9050}"/>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E48EB039-0F44-4D92-9BEF-FB8488E10CC7}"/>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742C5B3A-BE59-4CB2-A508-AC09E67D944A}"/>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A59F407A-8EE0-4846-827D-7C1C6C3DEE3B}"/>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D845190D-B7D5-47B4-B808-19789E302DFB}"/>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9D3103BA-A21F-49D0-B994-C989422F1E3D}"/>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BA29F523-A691-45A8-880B-DE2D60847606}"/>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22A24631-5569-4133-9A1B-F2927730965B}"/>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E8A79967-D015-44E0-90AE-A6663AAFE510}"/>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A2119C1D-EF60-4BF1-AF5F-2C8D2C05432A}"/>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56C84200-AF33-4A6B-A022-FE3A8228B46F}"/>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2B02BC26-8FC0-419A-9E41-38409DE2A446}"/>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D09A3959-0730-44FE-8FFA-AD60D6C80E87}"/>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3152B4DF-536B-485C-A1C7-6F186987ACF8}"/>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C934EFA2-E05A-4D63-88F5-0290B735FF55}"/>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A2184187-4B57-4C15-89AA-4129739E886E}"/>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37C213E8-8540-474B-BCDB-C30158F8FCA5}"/>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5E68F2CB-105E-4B7F-9E88-CE9E097003EE}"/>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668CD386-23DF-40CA-B3EB-A7FB76F4F9B6}"/>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D5E7DE86-D2BA-4230-B58F-930F683BACD8}"/>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04D45FBF-E9E8-4740-9FE1-062EEA63FD86}"/>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E044EF02-234A-4822-8DE2-24AD7D9C61E6}"/>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E6E52F26-CD38-4B1C-9C72-CC3E0FFFE381}"/>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7BAAACCF-84F9-4115-BAFC-E66794AE0B15}"/>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B880C92C-8B0A-4ED9-990C-800AE18BFF96}"/>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3BAB1D45-618F-497B-B2D5-D5E261277EF5}"/>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AF12442C-F772-4CF3-8FBE-BCDC8C175703}"/>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138BB0C1-7417-4762-B0E9-E31DC566D950}"/>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C54DC844-5AD9-42CA-94B7-E89D4E9F5AE5}"/>
              </a:ext>
            </a:extLst>
          </p:cNvPr>
          <p:cNvPicPr>
            <a:picLocks noChangeAspect="1" noChangeArrowheads="1"/>
          </p:cNvPicPr>
          <p:nvPr/>
        </p:nvPicPr>
        <p:blipFill>
          <a:blip r:embed="rId2" cstate="print"/>
          <a:srcRect l="18050" t="4512" r="14304" b="5280"/>
          <a:stretch>
            <a:fillRect/>
          </a:stretch>
        </p:blipFill>
        <p:spPr bwMode="auto">
          <a:xfrm>
            <a:off x="7391400"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E649865E-9BE3-4BE8-9D4F-F20D25783B8A}"/>
              </a:ext>
            </a:extLst>
          </p:cNvPr>
          <p:cNvPicPr>
            <a:picLocks noChangeAspect="1" noChangeArrowheads="1"/>
          </p:cNvPicPr>
          <p:nvPr/>
        </p:nvPicPr>
        <p:blipFill>
          <a:blip r:embed="rId3" cstate="print"/>
          <a:srcRect t="13522"/>
          <a:stretch>
            <a:fillRect/>
          </a:stretch>
        </p:blipFill>
        <p:spPr bwMode="auto">
          <a:xfrm>
            <a:off x="3211512"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272B2640-DA16-4B60-A31B-2C05A5F09EC8}"/>
              </a:ext>
            </a:extLst>
          </p:cNvPr>
          <p:cNvPicPr>
            <a:picLocks noChangeAspect="1" noChangeArrowheads="1"/>
          </p:cNvPicPr>
          <p:nvPr/>
        </p:nvPicPr>
        <p:blipFill>
          <a:blip r:embed="rId4" cstate="print"/>
          <a:srcRect t="21826" r="2530"/>
          <a:stretch>
            <a:fillRect/>
          </a:stretch>
        </p:blipFill>
        <p:spPr bwMode="auto">
          <a:xfrm>
            <a:off x="4432300" y="5543551"/>
            <a:ext cx="720725" cy="649287"/>
          </a:xfrm>
          <a:prstGeom prst="rect">
            <a:avLst/>
          </a:prstGeom>
          <a:noFill/>
          <a:ln w="9525">
            <a:noFill/>
            <a:round/>
            <a:headEnd/>
            <a:tailEnd/>
          </a:ln>
          <a:effectLst/>
        </p:spPr>
      </p:pic>
      <p:pic>
        <p:nvPicPr>
          <p:cNvPr id="72" name="Picture 71">
            <a:extLst>
              <a:ext uri="{FF2B5EF4-FFF2-40B4-BE49-F238E27FC236}">
                <a16:creationId xmlns:a16="http://schemas.microsoft.com/office/drawing/2014/main" id="{D3B125AD-16BD-4F77-B6B0-385E8043ED23}"/>
              </a:ext>
            </a:extLst>
          </p:cNvPr>
          <p:cNvPicPr>
            <a:picLocks noChangeAspect="1" noChangeArrowheads="1"/>
          </p:cNvPicPr>
          <p:nvPr/>
        </p:nvPicPr>
        <p:blipFill>
          <a:blip r:embed="rId5" cstate="print"/>
          <a:srcRect l="4510" t="9021" r="5315" b="14336"/>
          <a:stretch>
            <a:fillRect/>
          </a:stretch>
        </p:blipFill>
        <p:spPr bwMode="auto">
          <a:xfrm>
            <a:off x="1714500" y="5562601"/>
            <a:ext cx="728662" cy="620712"/>
          </a:xfrm>
          <a:prstGeom prst="rect">
            <a:avLst/>
          </a:prstGeom>
          <a:noFill/>
          <a:ln w="9525">
            <a:noFill/>
            <a:round/>
            <a:headEnd/>
            <a:tailEnd/>
          </a:ln>
          <a:effectLst/>
        </p:spPr>
      </p:pic>
      <p:pic>
        <p:nvPicPr>
          <p:cNvPr id="73" name="Picture 72">
            <a:extLst>
              <a:ext uri="{FF2B5EF4-FFF2-40B4-BE49-F238E27FC236}">
                <a16:creationId xmlns:a16="http://schemas.microsoft.com/office/drawing/2014/main" id="{6A7D5557-F811-4D88-B972-5CFCD71C03E2}"/>
              </a:ext>
            </a:extLst>
          </p:cNvPr>
          <p:cNvPicPr>
            <a:picLocks noChangeAspect="1" noChangeArrowheads="1"/>
          </p:cNvPicPr>
          <p:nvPr/>
        </p:nvPicPr>
        <p:blipFill>
          <a:blip r:embed="rId6" cstate="print"/>
          <a:srcRect t="18033" b="9787"/>
          <a:stretch>
            <a:fillRect/>
          </a:stretch>
        </p:blipFill>
        <p:spPr bwMode="auto">
          <a:xfrm>
            <a:off x="3203575" y="2336801"/>
            <a:ext cx="731837" cy="623887"/>
          </a:xfrm>
          <a:prstGeom prst="rect">
            <a:avLst/>
          </a:prstGeom>
          <a:noFill/>
          <a:ln w="9525">
            <a:noFill/>
            <a:round/>
            <a:headEnd/>
            <a:tailEnd/>
          </a:ln>
          <a:effectLst/>
        </p:spPr>
      </p:pic>
      <p:pic>
        <p:nvPicPr>
          <p:cNvPr id="74" name="Picture 73">
            <a:extLst>
              <a:ext uri="{FF2B5EF4-FFF2-40B4-BE49-F238E27FC236}">
                <a16:creationId xmlns:a16="http://schemas.microsoft.com/office/drawing/2014/main" id="{805E3FE0-5A39-466E-9A9C-D3A3DE92CAAD}"/>
              </a:ext>
            </a:extLst>
          </p:cNvPr>
          <p:cNvPicPr>
            <a:picLocks noChangeAspect="1" noChangeArrowheads="1"/>
          </p:cNvPicPr>
          <p:nvPr/>
        </p:nvPicPr>
        <p:blipFill>
          <a:blip r:embed="rId7" cstate="print"/>
          <a:srcRect l="961" t="5305" b="5305"/>
          <a:stretch>
            <a:fillRect/>
          </a:stretch>
        </p:blipFill>
        <p:spPr bwMode="auto">
          <a:xfrm>
            <a:off x="6069012" y="668338"/>
            <a:ext cx="704850" cy="7096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E2D88F8F-8265-4CF3-BC82-D2BB7EC06DA4}"/>
              </a:ext>
            </a:extLst>
          </p:cNvPr>
          <p:cNvPicPr>
            <a:picLocks noChangeAspect="1" noChangeArrowheads="1"/>
          </p:cNvPicPr>
          <p:nvPr/>
        </p:nvPicPr>
        <p:blipFill>
          <a:blip r:embed="rId8" cstate="print"/>
          <a:srcRect/>
          <a:stretch>
            <a:fillRect/>
          </a:stretch>
        </p:blipFill>
        <p:spPr bwMode="auto">
          <a:xfrm>
            <a:off x="1978025" y="3929063"/>
            <a:ext cx="720725" cy="719138"/>
          </a:xfrm>
          <a:prstGeom prst="rect">
            <a:avLst/>
          </a:prstGeom>
          <a:noFill/>
          <a:ln w="9525">
            <a:noFill/>
            <a:round/>
            <a:headEnd/>
            <a:tailEnd/>
          </a:ln>
          <a:effectLst/>
        </p:spPr>
      </p:pic>
      <p:pic>
        <p:nvPicPr>
          <p:cNvPr id="76" name="Picture 75">
            <a:extLst>
              <a:ext uri="{FF2B5EF4-FFF2-40B4-BE49-F238E27FC236}">
                <a16:creationId xmlns:a16="http://schemas.microsoft.com/office/drawing/2014/main" id="{43275606-50E4-45B0-AB3C-F6A64F638FB6}"/>
              </a:ext>
            </a:extLst>
          </p:cNvPr>
          <p:cNvPicPr>
            <a:picLocks noChangeAspect="1" noChangeArrowheads="1"/>
          </p:cNvPicPr>
          <p:nvPr/>
        </p:nvPicPr>
        <p:blipFill>
          <a:blip r:embed="rId9" cstate="print"/>
          <a:srcRect t="4778" b="14783"/>
          <a:stretch>
            <a:fillRect/>
          </a:stretch>
        </p:blipFill>
        <p:spPr bwMode="auto">
          <a:xfrm>
            <a:off x="3500437" y="5543551"/>
            <a:ext cx="715963" cy="649287"/>
          </a:xfrm>
          <a:prstGeom prst="rect">
            <a:avLst/>
          </a:prstGeom>
          <a:noFill/>
          <a:ln w="9525">
            <a:noFill/>
            <a:round/>
            <a:headEnd/>
            <a:tailEnd/>
          </a:ln>
          <a:effectLst/>
        </p:spPr>
      </p:pic>
      <p:pic>
        <p:nvPicPr>
          <p:cNvPr id="77" name="Picture 76">
            <a:extLst>
              <a:ext uri="{FF2B5EF4-FFF2-40B4-BE49-F238E27FC236}">
                <a16:creationId xmlns:a16="http://schemas.microsoft.com/office/drawing/2014/main" id="{24974C41-32B4-46EA-9538-B6E341C0B6A4}"/>
              </a:ext>
            </a:extLst>
          </p:cNvPr>
          <p:cNvPicPr>
            <a:picLocks noChangeAspect="1" noChangeArrowheads="1"/>
          </p:cNvPicPr>
          <p:nvPr/>
        </p:nvPicPr>
        <p:blipFill>
          <a:blip r:embed="rId10" cstate="print"/>
          <a:srcRect l="6006" t="4503" r="3783" b="9787"/>
          <a:stretch>
            <a:fillRect/>
          </a:stretch>
        </p:blipFill>
        <p:spPr bwMode="auto">
          <a:xfrm>
            <a:off x="8896350" y="673101"/>
            <a:ext cx="1123950" cy="711200"/>
          </a:xfrm>
          <a:prstGeom prst="rect">
            <a:avLst/>
          </a:prstGeom>
          <a:noFill/>
          <a:ln w="9525">
            <a:noFill/>
            <a:round/>
            <a:headEnd/>
            <a:tailEnd/>
          </a:ln>
          <a:effectLst/>
        </p:spPr>
      </p:pic>
      <p:pic>
        <p:nvPicPr>
          <p:cNvPr id="78" name="Picture 77">
            <a:extLst>
              <a:ext uri="{FF2B5EF4-FFF2-40B4-BE49-F238E27FC236}">
                <a16:creationId xmlns:a16="http://schemas.microsoft.com/office/drawing/2014/main" id="{69766D15-2C60-49B1-B5CC-D45DFF831EBF}"/>
              </a:ext>
            </a:extLst>
          </p:cNvPr>
          <p:cNvPicPr>
            <a:picLocks noChangeAspect="1" noChangeArrowheads="1"/>
          </p:cNvPicPr>
          <p:nvPr/>
        </p:nvPicPr>
        <p:blipFill>
          <a:blip r:embed="rId11" cstate="print"/>
          <a:srcRect l="1903" t="9123" r="2332" b="4955"/>
          <a:stretch>
            <a:fillRect/>
          </a:stretch>
        </p:blipFill>
        <p:spPr bwMode="auto">
          <a:xfrm>
            <a:off x="2573337" y="695326"/>
            <a:ext cx="725488" cy="66675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4F7376ED-A132-4E4B-8347-9B2A80E8FEDE}"/>
              </a:ext>
            </a:extLst>
          </p:cNvPr>
          <p:cNvPicPr>
            <a:picLocks noChangeAspect="1" noChangeArrowheads="1"/>
          </p:cNvPicPr>
          <p:nvPr/>
        </p:nvPicPr>
        <p:blipFill>
          <a:blip r:embed="rId12" cstate="print"/>
          <a:srcRect l="769" t="19014" r="1683" b="9940"/>
          <a:stretch>
            <a:fillRect/>
          </a:stretch>
        </p:blipFill>
        <p:spPr bwMode="auto">
          <a:xfrm>
            <a:off x="4429125" y="4046538"/>
            <a:ext cx="728662" cy="561975"/>
          </a:xfrm>
          <a:prstGeom prst="rect">
            <a:avLst/>
          </a:prstGeom>
          <a:noFill/>
          <a:ln w="9525">
            <a:noFill/>
            <a:round/>
            <a:headEnd/>
            <a:tailEnd/>
          </a:ln>
          <a:effectLst/>
        </p:spPr>
      </p:pic>
      <p:pic>
        <p:nvPicPr>
          <p:cNvPr id="80" name="Picture 79">
            <a:extLst>
              <a:ext uri="{FF2B5EF4-FFF2-40B4-BE49-F238E27FC236}">
                <a16:creationId xmlns:a16="http://schemas.microsoft.com/office/drawing/2014/main" id="{6F8B894A-074B-44B8-AAF1-C566C147BC8C}"/>
              </a:ext>
            </a:extLst>
          </p:cNvPr>
          <p:cNvPicPr>
            <a:picLocks noChangeAspect="1" noChangeArrowheads="1"/>
          </p:cNvPicPr>
          <p:nvPr/>
        </p:nvPicPr>
        <p:blipFill>
          <a:blip r:embed="rId13" cstate="print"/>
          <a:srcRect l="5383" t="25197"/>
          <a:stretch>
            <a:fillRect/>
          </a:stretch>
        </p:blipFill>
        <p:spPr bwMode="auto">
          <a:xfrm>
            <a:off x="1982787" y="2316163"/>
            <a:ext cx="727075" cy="61118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603805AA-A40B-4F7B-AF1D-050FA5F4967B}"/>
              </a:ext>
            </a:extLst>
          </p:cNvPr>
          <p:cNvPicPr>
            <a:picLocks noChangeAspect="1" noChangeArrowheads="1"/>
          </p:cNvPicPr>
          <p:nvPr/>
        </p:nvPicPr>
        <p:blipFill>
          <a:blip r:embed="rId14" cstate="print"/>
          <a:srcRect l="4823" t="6590" r="38731" b="7773"/>
          <a:stretch>
            <a:fillRect/>
          </a:stretch>
        </p:blipFill>
        <p:spPr bwMode="auto">
          <a:xfrm>
            <a:off x="2670175" y="5500688"/>
            <a:ext cx="576262" cy="728663"/>
          </a:xfrm>
          <a:prstGeom prst="rect">
            <a:avLst/>
          </a:prstGeom>
          <a:noFill/>
          <a:ln w="9525">
            <a:noFill/>
            <a:round/>
            <a:headEnd/>
            <a:tailEnd/>
          </a:ln>
          <a:effectLst/>
        </p:spPr>
      </p:pic>
    </p:spTree>
    <p:extLst>
      <p:ext uri="{BB962C8B-B14F-4D97-AF65-F5344CB8AC3E}">
        <p14:creationId xmlns:p14="http://schemas.microsoft.com/office/powerpoint/2010/main" val="111131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1"/>
                                        </p:tgtEl>
                                        <p:attrNameLst>
                                          <p:attrName>style.visibility</p:attrName>
                                        </p:attrNameLst>
                                      </p:cBhvr>
                                      <p:to>
                                        <p:strVal val="visible"/>
                                      </p:to>
                                    </p:set>
                                    <p:anim calcmode="lin" valueType="num">
                                      <p:cBhvr additive="repl">
                                        <p:cTn id="7" dur="2000" fill="hold"/>
                                        <p:tgtEl>
                                          <p:spTgt spid="71"/>
                                        </p:tgtEl>
                                        <p:attrNameLst>
                                          <p:attrName>ppt_w</p:attrName>
                                        </p:attrNameLst>
                                      </p:cBhvr>
                                      <p:tavLst>
                                        <p:tav tm="100000">
                                          <p:val>
                                            <p:fltVal val="0"/>
                                          </p:val>
                                        </p:tav>
                                        <p:tav>
                                          <p:val>
                                            <p:strVal val="#ppt_w"/>
                                          </p:val>
                                        </p:tav>
                                      </p:tavLst>
                                    </p:anim>
                                    <p:anim calcmode="lin" valueType="num">
                                      <p:cBhvr additive="repl">
                                        <p:cTn id="8" dur="2000" fill="hold"/>
                                        <p:tgtEl>
                                          <p:spTgt spid="71"/>
                                        </p:tgtEl>
                                        <p:attrNameLst>
                                          <p:attrName>ppt_h</p:attrName>
                                        </p:attrNameLst>
                                      </p:cBhvr>
                                      <p:tavLst>
                                        <p:tav tm="100000">
                                          <p:val>
                                            <p:fltVal val="0"/>
                                          </p:val>
                                        </p:tav>
                                        <p:tav>
                                          <p:val>
                                            <p:strVal val="#ppt_h"/>
                                          </p:val>
                                        </p:tav>
                                      </p:tavLst>
                                    </p:anim>
                                    <p:anim calcmode="lin" valueType="num">
                                      <p:cBhvr additive="repl">
                                        <p:cTn id="9" dur="2000" fill="hold"/>
                                        <p:tgtEl>
                                          <p:spTgt spid="71"/>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F5E0075-9F2D-4F92-A598-056028881C3D}"/>
              </a:ext>
            </a:extLst>
          </p:cNvPr>
          <p:cNvSpPr txBox="1">
            <a:spLocks noChangeArrowheads="1"/>
          </p:cNvSpPr>
          <p:nvPr/>
        </p:nvSpPr>
        <p:spPr bwMode="auto">
          <a:xfrm>
            <a:off x="1651654" y="980668"/>
            <a:ext cx="5216791"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DU NEZ</a:t>
            </a:r>
          </a:p>
        </p:txBody>
      </p:sp>
      <p:sp>
        <p:nvSpPr>
          <p:cNvPr id="3" name="Text Box 3">
            <a:extLst>
              <a:ext uri="{FF2B5EF4-FFF2-40B4-BE49-F238E27FC236}">
                <a16:creationId xmlns:a16="http://schemas.microsoft.com/office/drawing/2014/main" id="{1103F5DB-7047-469D-89FC-7117E586BBFA}"/>
              </a:ext>
            </a:extLst>
          </p:cNvPr>
          <p:cNvSpPr txBox="1">
            <a:spLocks noChangeArrowheads="1"/>
          </p:cNvSpPr>
          <p:nvPr/>
        </p:nvSpPr>
        <p:spPr bwMode="auto">
          <a:xfrm>
            <a:off x="755576" y="26064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4" name="Parchemin horizontal 2">
            <a:extLst>
              <a:ext uri="{FF2B5EF4-FFF2-40B4-BE49-F238E27FC236}">
                <a16:creationId xmlns:a16="http://schemas.microsoft.com/office/drawing/2014/main" id="{17BAEC06-2E7E-4337-A26B-675BD7CAEA5A}"/>
              </a:ext>
            </a:extLst>
          </p:cNvPr>
          <p:cNvSpPr/>
          <p:nvPr/>
        </p:nvSpPr>
        <p:spPr>
          <a:xfrm rot="20805572">
            <a:off x="7577312" y="411692"/>
            <a:ext cx="2376264" cy="1159553"/>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Cas particuliers</a:t>
            </a:r>
            <a:endParaRPr lang="fr-FR" sz="1100" b="1" dirty="0"/>
          </a:p>
        </p:txBody>
      </p:sp>
      <p:pic>
        <p:nvPicPr>
          <p:cNvPr id="12" name="Image 11">
            <a:hlinkClick r:id="rId2" action="ppaction://hlinkfile"/>
            <a:extLst>
              <a:ext uri="{FF2B5EF4-FFF2-40B4-BE49-F238E27FC236}">
                <a16:creationId xmlns:a16="http://schemas.microsoft.com/office/drawing/2014/main" id="{E2F143B6-675A-4DF1-833A-F9035225BEDA}"/>
              </a:ext>
            </a:extLst>
          </p:cNvPr>
          <p:cNvPicPr>
            <a:picLocks noChangeAspect="1"/>
          </p:cNvPicPr>
          <p:nvPr/>
        </p:nvPicPr>
        <p:blipFill>
          <a:blip r:embed="rId3"/>
          <a:stretch>
            <a:fillRect/>
          </a:stretch>
        </p:blipFill>
        <p:spPr>
          <a:xfrm>
            <a:off x="10370972" y="5097714"/>
            <a:ext cx="1352381" cy="711111"/>
          </a:xfrm>
          <a:prstGeom prst="rect">
            <a:avLst/>
          </a:prstGeom>
        </p:spPr>
      </p:pic>
      <p:pic>
        <p:nvPicPr>
          <p:cNvPr id="14" name="Image 13">
            <a:hlinkClick r:id="rId4" action="ppaction://hlinkfile"/>
            <a:extLst>
              <a:ext uri="{FF2B5EF4-FFF2-40B4-BE49-F238E27FC236}">
                <a16:creationId xmlns:a16="http://schemas.microsoft.com/office/drawing/2014/main" id="{4C2596DF-7B7D-4932-84E4-0C7209FBABAF}"/>
              </a:ext>
            </a:extLst>
          </p:cNvPr>
          <p:cNvPicPr>
            <a:picLocks noChangeAspect="1"/>
          </p:cNvPicPr>
          <p:nvPr/>
        </p:nvPicPr>
        <p:blipFill>
          <a:blip r:embed="rId5"/>
          <a:stretch>
            <a:fillRect/>
          </a:stretch>
        </p:blipFill>
        <p:spPr>
          <a:xfrm>
            <a:off x="10370972" y="5907204"/>
            <a:ext cx="1396826" cy="711111"/>
          </a:xfrm>
          <a:prstGeom prst="rect">
            <a:avLst/>
          </a:prstGeom>
        </p:spPr>
      </p:pic>
      <p:sp>
        <p:nvSpPr>
          <p:cNvPr id="15" name="ZoneTexte 14">
            <a:extLst>
              <a:ext uri="{FF2B5EF4-FFF2-40B4-BE49-F238E27FC236}">
                <a16:creationId xmlns:a16="http://schemas.microsoft.com/office/drawing/2014/main" id="{ED40D9C5-BCD0-47E6-959F-3A2598263CDE}"/>
              </a:ext>
            </a:extLst>
          </p:cNvPr>
          <p:cNvSpPr txBox="1"/>
          <p:nvPr/>
        </p:nvSpPr>
        <p:spPr>
          <a:xfrm>
            <a:off x="878384" y="6056692"/>
            <a:ext cx="9800948" cy="646331"/>
          </a:xfrm>
          <a:prstGeom prst="rect">
            <a:avLst/>
          </a:prstGeom>
          <a:noFill/>
        </p:spPr>
        <p:txBody>
          <a:bodyPr wrap="square" rtlCol="0">
            <a:spAutoFit/>
          </a:bodyPr>
          <a:lstStyle/>
          <a:p>
            <a:r>
              <a:rPr lang="fr-FR" dirty="0">
                <a:solidFill>
                  <a:schemeClr val="accent2">
                    <a:lumMod val="40000"/>
                    <a:lumOff val="60000"/>
                  </a:schemeClr>
                </a:solidFill>
              </a:rPr>
              <a:t>En situation de SST, il ne faut appliquer que les consignes de l’INRS.</a:t>
            </a:r>
          </a:p>
          <a:p>
            <a:r>
              <a:rPr lang="fr-FR" dirty="0">
                <a:solidFill>
                  <a:schemeClr val="accent2">
                    <a:lumMod val="40000"/>
                    <a:lumOff val="60000"/>
                  </a:schemeClr>
                </a:solidFill>
              </a:rPr>
              <a:t>Les remèdes de « grands-mères » ne sont pas tolérés en dehors du cadre privé.</a:t>
            </a:r>
          </a:p>
        </p:txBody>
      </p:sp>
      <p:sp>
        <p:nvSpPr>
          <p:cNvPr id="16" name="ZoneTexte 15">
            <a:extLst>
              <a:ext uri="{FF2B5EF4-FFF2-40B4-BE49-F238E27FC236}">
                <a16:creationId xmlns:a16="http://schemas.microsoft.com/office/drawing/2014/main" id="{2AB4E58E-C4A2-48F6-9E85-321C3C3CD6B4}"/>
              </a:ext>
            </a:extLst>
          </p:cNvPr>
          <p:cNvSpPr txBox="1"/>
          <p:nvPr/>
        </p:nvSpPr>
        <p:spPr>
          <a:xfrm>
            <a:off x="666799" y="1700688"/>
            <a:ext cx="9196292" cy="4154984"/>
          </a:xfrm>
          <a:prstGeom prst="rect">
            <a:avLst/>
          </a:prstGeom>
          <a:solidFill>
            <a:schemeClr val="tx2"/>
          </a:solidFill>
        </p:spPr>
        <p:txBody>
          <a:bodyPr wrap="square" rtlCol="0">
            <a:spAutoFit/>
          </a:bodyPr>
          <a:lstStyle/>
          <a:p>
            <a:r>
              <a:rPr lang="fr-FR" sz="2400" b="1" dirty="0">
                <a:solidFill>
                  <a:schemeClr val="bg1"/>
                </a:solidFill>
              </a:rPr>
              <a:t>La victime présente un saignement de nez</a:t>
            </a:r>
          </a:p>
          <a:p>
            <a:r>
              <a:rPr lang="fr-FR" sz="2400" b="1" dirty="0">
                <a:solidFill>
                  <a:schemeClr val="bg1"/>
                </a:solidFill>
              </a:rPr>
              <a:t>(spontané ou provoqué par un choc sur le nez)</a:t>
            </a:r>
          </a:p>
          <a:p>
            <a:endParaRPr lang="fr-FR" sz="2400" b="1" dirty="0">
              <a:solidFill>
                <a:schemeClr val="bg1"/>
              </a:solidFill>
            </a:endParaRPr>
          </a:p>
          <a:p>
            <a:pPr marL="742950" lvl="1" indent="-285750">
              <a:buFontTx/>
              <a:buChar char="-"/>
            </a:pPr>
            <a:r>
              <a:rPr lang="fr-FR" sz="2400" b="1" dirty="0">
                <a:solidFill>
                  <a:schemeClr val="bg1"/>
                </a:solidFill>
              </a:rPr>
              <a:t>Assoir la victime, tête en avant. </a:t>
            </a:r>
            <a:r>
              <a:rPr lang="fr-FR" sz="2400" b="1" dirty="0">
                <a:solidFill>
                  <a:srgbClr val="FF0000"/>
                </a:solidFill>
              </a:rPr>
              <a:t>NE JAMAIS L’ALLONGER</a:t>
            </a:r>
          </a:p>
          <a:p>
            <a:pPr marL="742950" lvl="1" indent="-285750">
              <a:buFontTx/>
              <a:buChar char="-"/>
            </a:pPr>
            <a:r>
              <a:rPr lang="fr-FR" sz="2400" b="1" dirty="0">
                <a:solidFill>
                  <a:schemeClr val="bg1"/>
                </a:solidFill>
              </a:rPr>
              <a:t>Lui demander de se moucher vigoureusement.</a:t>
            </a:r>
          </a:p>
          <a:p>
            <a:pPr marL="742950" lvl="1" indent="-285750">
              <a:buFontTx/>
              <a:buChar char="-"/>
            </a:pPr>
            <a:r>
              <a:rPr lang="fr-FR" sz="2400" b="1" dirty="0">
                <a:solidFill>
                  <a:schemeClr val="bg1"/>
                </a:solidFill>
              </a:rPr>
              <a:t>Lui demander de comprimer SES narines avec deux doigts, pendant dix minutes sans relâcher.</a:t>
            </a:r>
          </a:p>
          <a:p>
            <a:pPr marL="742950" lvl="1" indent="-285750">
              <a:buFontTx/>
              <a:buChar char="-"/>
            </a:pPr>
            <a:r>
              <a:rPr lang="fr-FR" sz="2400" b="1" dirty="0">
                <a:solidFill>
                  <a:schemeClr val="bg1"/>
                </a:solidFill>
              </a:rPr>
              <a:t>Demander un avis médical:</a:t>
            </a:r>
          </a:p>
          <a:p>
            <a:pPr marL="1200150" lvl="2" indent="-285750">
              <a:buFontTx/>
              <a:buChar char="-"/>
            </a:pPr>
            <a:r>
              <a:rPr lang="fr-FR" sz="2400" b="1" dirty="0">
                <a:solidFill>
                  <a:schemeClr val="bg1"/>
                </a:solidFill>
              </a:rPr>
              <a:t>Si le saignement de nez ne s’arrête pas.</a:t>
            </a:r>
          </a:p>
          <a:p>
            <a:pPr marL="1200150" lvl="2" indent="-285750">
              <a:buFontTx/>
              <a:buChar char="-"/>
            </a:pPr>
            <a:r>
              <a:rPr lang="fr-FR" sz="2400" b="1" dirty="0">
                <a:solidFill>
                  <a:schemeClr val="bg1"/>
                </a:solidFill>
              </a:rPr>
              <a:t>Le saignement reprend</a:t>
            </a:r>
          </a:p>
          <a:p>
            <a:pPr marL="1200150" lvl="2" indent="-285750">
              <a:buFontTx/>
              <a:buChar char="-"/>
            </a:pPr>
            <a:r>
              <a:rPr lang="fr-FR" sz="2400" b="1" dirty="0">
                <a:solidFill>
                  <a:schemeClr val="bg1"/>
                </a:solidFill>
              </a:rPr>
              <a:t>Le saignement a pour origine une chute ou un coup</a:t>
            </a:r>
          </a:p>
        </p:txBody>
      </p:sp>
    </p:spTree>
    <p:extLst>
      <p:ext uri="{BB962C8B-B14F-4D97-AF65-F5344CB8AC3E}">
        <p14:creationId xmlns:p14="http://schemas.microsoft.com/office/powerpoint/2010/main" val="267146721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1103F5DB-7047-469D-89FC-7117E586BBFA}"/>
              </a:ext>
            </a:extLst>
          </p:cNvPr>
          <p:cNvSpPr txBox="1">
            <a:spLocks noChangeArrowheads="1"/>
          </p:cNvSpPr>
          <p:nvPr/>
        </p:nvSpPr>
        <p:spPr bwMode="auto">
          <a:xfrm>
            <a:off x="755576" y="26064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4" name="Parchemin horizontal 2">
            <a:extLst>
              <a:ext uri="{FF2B5EF4-FFF2-40B4-BE49-F238E27FC236}">
                <a16:creationId xmlns:a16="http://schemas.microsoft.com/office/drawing/2014/main" id="{17BAEC06-2E7E-4337-A26B-675BD7CAEA5A}"/>
              </a:ext>
            </a:extLst>
          </p:cNvPr>
          <p:cNvSpPr/>
          <p:nvPr/>
        </p:nvSpPr>
        <p:spPr>
          <a:xfrm rot="19945116">
            <a:off x="7626941" y="630530"/>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Cas particuliers</a:t>
            </a:r>
            <a:endParaRPr lang="fr-FR" sz="1100" b="1" dirty="0"/>
          </a:p>
        </p:txBody>
      </p:sp>
      <p:sp>
        <p:nvSpPr>
          <p:cNvPr id="10" name="ZoneTexte 9">
            <a:extLst>
              <a:ext uri="{FF2B5EF4-FFF2-40B4-BE49-F238E27FC236}">
                <a16:creationId xmlns:a16="http://schemas.microsoft.com/office/drawing/2014/main" id="{9C331672-35B9-4954-BEB0-CBA3A739AA25}"/>
              </a:ext>
            </a:extLst>
          </p:cNvPr>
          <p:cNvSpPr txBox="1"/>
          <p:nvPr/>
        </p:nvSpPr>
        <p:spPr>
          <a:xfrm>
            <a:off x="755576" y="2274838"/>
            <a:ext cx="8708020" cy="3046988"/>
          </a:xfrm>
          <a:prstGeom prst="rect">
            <a:avLst/>
          </a:prstGeom>
          <a:solidFill>
            <a:schemeClr val="tx2"/>
          </a:solidFill>
        </p:spPr>
        <p:txBody>
          <a:bodyPr wrap="square" rtlCol="0">
            <a:spAutoFit/>
          </a:bodyPr>
          <a:lstStyle/>
          <a:p>
            <a:r>
              <a:rPr lang="fr-FR" sz="2400" b="1" dirty="0">
                <a:solidFill>
                  <a:schemeClr val="bg1"/>
                </a:solidFill>
              </a:rPr>
              <a:t>Autres saignement (orifices naturels autres que le nez et la bouche).</a:t>
            </a:r>
          </a:p>
          <a:p>
            <a:endParaRPr lang="fr-FR" sz="2400" b="1" dirty="0">
              <a:solidFill>
                <a:schemeClr val="bg1"/>
              </a:solidFill>
            </a:endParaRPr>
          </a:p>
          <a:p>
            <a:pPr marL="742950" lvl="1" indent="-285750">
              <a:buFontTx/>
              <a:buChar char="-"/>
            </a:pPr>
            <a:r>
              <a:rPr lang="fr-FR" sz="2400" b="1" dirty="0">
                <a:solidFill>
                  <a:schemeClr val="bg1"/>
                </a:solidFill>
              </a:rPr>
              <a:t>Allonger la victime.</a:t>
            </a:r>
          </a:p>
          <a:p>
            <a:pPr marL="742950" lvl="1" indent="-285750">
              <a:buFontTx/>
              <a:buChar char="-"/>
            </a:pPr>
            <a:r>
              <a:rPr lang="fr-FR" sz="2400" b="1" dirty="0">
                <a:solidFill>
                  <a:schemeClr val="bg1"/>
                </a:solidFill>
              </a:rPr>
              <a:t>Demander un avis médical et appliquer les consignes</a:t>
            </a:r>
          </a:p>
          <a:p>
            <a:pPr marL="742950" lvl="1" indent="-285750">
              <a:buFontTx/>
              <a:buChar char="-"/>
            </a:pPr>
            <a:r>
              <a:rPr lang="fr-FR" sz="2400" b="1" dirty="0">
                <a:solidFill>
                  <a:schemeClr val="bg1"/>
                </a:solidFill>
              </a:rPr>
              <a:t>En cas d’aggravation pratiquer les gestes  qui s’impose et reprendre un avis médical.</a:t>
            </a:r>
          </a:p>
        </p:txBody>
      </p:sp>
      <p:sp>
        <p:nvSpPr>
          <p:cNvPr id="12" name="ZoneTexte 11">
            <a:extLst>
              <a:ext uri="{FF2B5EF4-FFF2-40B4-BE49-F238E27FC236}">
                <a16:creationId xmlns:a16="http://schemas.microsoft.com/office/drawing/2014/main" id="{0A1A8BE1-F6E2-476E-9324-79CF866E7833}"/>
              </a:ext>
            </a:extLst>
          </p:cNvPr>
          <p:cNvSpPr txBox="1"/>
          <p:nvPr/>
        </p:nvSpPr>
        <p:spPr>
          <a:xfrm>
            <a:off x="878384" y="6056692"/>
            <a:ext cx="9800948" cy="646331"/>
          </a:xfrm>
          <a:prstGeom prst="rect">
            <a:avLst/>
          </a:prstGeom>
          <a:noFill/>
        </p:spPr>
        <p:txBody>
          <a:bodyPr wrap="square" rtlCol="0">
            <a:spAutoFit/>
          </a:bodyPr>
          <a:lstStyle/>
          <a:p>
            <a:r>
              <a:rPr lang="fr-FR" dirty="0">
                <a:solidFill>
                  <a:schemeClr val="accent2">
                    <a:lumMod val="40000"/>
                    <a:lumOff val="60000"/>
                  </a:schemeClr>
                </a:solidFill>
              </a:rPr>
              <a:t>En situation de SST, il ne faut appliquer que les consignes de l’INRS.</a:t>
            </a:r>
          </a:p>
          <a:p>
            <a:r>
              <a:rPr lang="fr-FR" dirty="0">
                <a:solidFill>
                  <a:schemeClr val="accent2">
                    <a:lumMod val="40000"/>
                    <a:lumOff val="60000"/>
                  </a:schemeClr>
                </a:solidFill>
              </a:rPr>
              <a:t>Les remèdes de « grands-mères » ne sont pas tolérés en dehors du cadre privé.</a:t>
            </a:r>
          </a:p>
        </p:txBody>
      </p:sp>
    </p:spTree>
    <p:extLst>
      <p:ext uri="{BB962C8B-B14F-4D97-AF65-F5344CB8AC3E}">
        <p14:creationId xmlns:p14="http://schemas.microsoft.com/office/powerpoint/2010/main" val="20007549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1103F5DB-7047-469D-89FC-7117E586BBFA}"/>
              </a:ext>
            </a:extLst>
          </p:cNvPr>
          <p:cNvSpPr txBox="1">
            <a:spLocks noChangeArrowheads="1"/>
          </p:cNvSpPr>
          <p:nvPr/>
        </p:nvSpPr>
        <p:spPr bwMode="auto">
          <a:xfrm>
            <a:off x="755576" y="260648"/>
            <a:ext cx="6112869"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SAIGNEMENT ABONDANT</a:t>
            </a:r>
          </a:p>
        </p:txBody>
      </p:sp>
      <p:sp>
        <p:nvSpPr>
          <p:cNvPr id="4" name="Parchemin horizontal 2">
            <a:extLst>
              <a:ext uri="{FF2B5EF4-FFF2-40B4-BE49-F238E27FC236}">
                <a16:creationId xmlns:a16="http://schemas.microsoft.com/office/drawing/2014/main" id="{17BAEC06-2E7E-4337-A26B-675BD7CAEA5A}"/>
              </a:ext>
            </a:extLst>
          </p:cNvPr>
          <p:cNvSpPr/>
          <p:nvPr/>
        </p:nvSpPr>
        <p:spPr>
          <a:xfrm rot="19945116">
            <a:off x="7626941" y="630530"/>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Cas particuliers</a:t>
            </a:r>
            <a:endParaRPr lang="fr-FR" sz="1100" b="1" dirty="0"/>
          </a:p>
        </p:txBody>
      </p:sp>
      <p:sp>
        <p:nvSpPr>
          <p:cNvPr id="10" name="ZoneTexte 9">
            <a:extLst>
              <a:ext uri="{FF2B5EF4-FFF2-40B4-BE49-F238E27FC236}">
                <a16:creationId xmlns:a16="http://schemas.microsoft.com/office/drawing/2014/main" id="{B8448AA0-52C0-4DE4-B910-6ACCD7AE3273}"/>
              </a:ext>
            </a:extLst>
          </p:cNvPr>
          <p:cNvSpPr txBox="1"/>
          <p:nvPr/>
        </p:nvSpPr>
        <p:spPr>
          <a:xfrm>
            <a:off x="755576" y="2274838"/>
            <a:ext cx="8708020" cy="3416320"/>
          </a:xfrm>
          <a:prstGeom prst="rect">
            <a:avLst/>
          </a:prstGeom>
          <a:solidFill>
            <a:schemeClr val="tx2"/>
          </a:solidFill>
        </p:spPr>
        <p:txBody>
          <a:bodyPr wrap="square" rtlCol="0">
            <a:spAutoFit/>
          </a:bodyPr>
          <a:lstStyle/>
          <a:p>
            <a:r>
              <a:rPr lang="fr-FR" sz="2400" b="1" dirty="0">
                <a:solidFill>
                  <a:schemeClr val="bg1"/>
                </a:solidFill>
              </a:rPr>
              <a:t>La victime vomit ou crache du sang</a:t>
            </a:r>
          </a:p>
          <a:p>
            <a:endParaRPr lang="fr-FR" sz="2400" b="1" dirty="0">
              <a:solidFill>
                <a:schemeClr val="bg1"/>
              </a:solidFill>
            </a:endParaRPr>
          </a:p>
          <a:p>
            <a:pPr marL="742950" lvl="1" indent="-285750">
              <a:buFontTx/>
              <a:buChar char="-"/>
            </a:pPr>
            <a:r>
              <a:rPr lang="fr-FR" sz="2400" b="1" dirty="0">
                <a:solidFill>
                  <a:schemeClr val="bg1"/>
                </a:solidFill>
              </a:rPr>
              <a:t>Alerter immédiatement les secours médicalisés (un saignement de ce type est toujours un symptôme grave, nécessitant un traitement d’urgence).</a:t>
            </a:r>
          </a:p>
          <a:p>
            <a:pPr marL="742950" lvl="1" indent="-285750">
              <a:buFontTx/>
              <a:buChar char="-"/>
            </a:pPr>
            <a:r>
              <a:rPr lang="fr-FR" sz="2400" b="1" dirty="0">
                <a:solidFill>
                  <a:schemeClr val="bg1"/>
                </a:solidFill>
              </a:rPr>
              <a:t>Installer la victime dans la position où elle se sent le mieux, en position stable sur le côté si elle a perdu connaissance.</a:t>
            </a:r>
          </a:p>
          <a:p>
            <a:pPr marL="742950" lvl="1" indent="-285750">
              <a:buFontTx/>
              <a:buChar char="-"/>
            </a:pPr>
            <a:r>
              <a:rPr lang="fr-FR" sz="2400" b="1" dirty="0">
                <a:solidFill>
                  <a:schemeClr val="bg1"/>
                </a:solidFill>
              </a:rPr>
              <a:t>Surveiller la victime</a:t>
            </a:r>
          </a:p>
        </p:txBody>
      </p:sp>
      <p:sp>
        <p:nvSpPr>
          <p:cNvPr id="12" name="ZoneTexte 11">
            <a:extLst>
              <a:ext uri="{FF2B5EF4-FFF2-40B4-BE49-F238E27FC236}">
                <a16:creationId xmlns:a16="http://schemas.microsoft.com/office/drawing/2014/main" id="{D5567D95-B095-434D-99CC-DBFA4F7123D7}"/>
              </a:ext>
            </a:extLst>
          </p:cNvPr>
          <p:cNvSpPr txBox="1"/>
          <p:nvPr/>
        </p:nvSpPr>
        <p:spPr>
          <a:xfrm>
            <a:off x="878384" y="6056692"/>
            <a:ext cx="9800948" cy="646331"/>
          </a:xfrm>
          <a:prstGeom prst="rect">
            <a:avLst/>
          </a:prstGeom>
          <a:noFill/>
        </p:spPr>
        <p:txBody>
          <a:bodyPr wrap="square" rtlCol="0">
            <a:spAutoFit/>
          </a:bodyPr>
          <a:lstStyle/>
          <a:p>
            <a:r>
              <a:rPr lang="fr-FR" dirty="0">
                <a:solidFill>
                  <a:schemeClr val="accent2">
                    <a:lumMod val="40000"/>
                    <a:lumOff val="60000"/>
                  </a:schemeClr>
                </a:solidFill>
              </a:rPr>
              <a:t>En situation de SST, il ne faut appliquer que les consignes de l’INRS.</a:t>
            </a:r>
          </a:p>
          <a:p>
            <a:r>
              <a:rPr lang="fr-FR" dirty="0">
                <a:solidFill>
                  <a:schemeClr val="accent2">
                    <a:lumMod val="40000"/>
                    <a:lumOff val="60000"/>
                  </a:schemeClr>
                </a:solidFill>
              </a:rPr>
              <a:t>Les remèdes de « grands-mères » ne sont pas tolérés en dehors du cadre privé.</a:t>
            </a:r>
          </a:p>
        </p:txBody>
      </p:sp>
    </p:spTree>
    <p:extLst>
      <p:ext uri="{BB962C8B-B14F-4D97-AF65-F5344CB8AC3E}">
        <p14:creationId xmlns:p14="http://schemas.microsoft.com/office/powerpoint/2010/main" val="16615347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641011" y="190029"/>
            <a:ext cx="7175448" cy="3329581"/>
          </a:xfrm>
          <a:prstGeom prst="rect">
            <a:avLst/>
          </a:prstGeom>
        </p:spPr>
        <p:txBody>
          <a:bodyPr vert="horz" lIns="91440" tIns="45720" rIns="91440" bIns="45720" rtlCol="0" anchor="b">
            <a:normAutofit/>
          </a:bodyPr>
          <a:lstStyle/>
          <a:p>
            <a:pPr>
              <a:lnSpc>
                <a:spcPct val="90000"/>
              </a:lnSpc>
            </a:pPr>
            <a:r>
              <a:rPr lang="fr-FR" sz="6600" b="0" i="0" kern="1200" dirty="0">
                <a:solidFill>
                  <a:srgbClr val="EBEBEB"/>
                </a:solidFill>
                <a:latin typeface="+mj-lt"/>
                <a:ea typeface="+mj-ea"/>
                <a:cs typeface="+mj-cs"/>
              </a:rPr>
              <a:t>ETOUFFEMENT</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423630766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2111C-5C40-4143-B493-1F1919416657}"/>
              </a:ext>
            </a:extLst>
          </p:cNvPr>
          <p:cNvGrpSpPr>
            <a:grpSpLocks/>
          </p:cNvGrpSpPr>
          <p:nvPr/>
        </p:nvGrpSpPr>
        <p:grpSpPr bwMode="auto">
          <a:xfrm>
            <a:off x="1472814" y="-26988"/>
            <a:ext cx="8978900" cy="6883401"/>
            <a:chOff x="33" y="-17"/>
            <a:chExt cx="5656" cy="4336"/>
          </a:xfrm>
        </p:grpSpPr>
        <p:sp>
          <p:nvSpPr>
            <p:cNvPr id="3" name="Line 2">
              <a:extLst>
                <a:ext uri="{FF2B5EF4-FFF2-40B4-BE49-F238E27FC236}">
                  <a16:creationId xmlns:a16="http://schemas.microsoft.com/office/drawing/2014/main" id="{4F544D7C-9A50-4334-B245-3FA2599FB7AE}"/>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46B658A7-0A05-4E51-AAB8-897D93AC1882}"/>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A3D97699-D4CA-42AD-A926-D4931AC6016C}"/>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3CBE049D-60E6-4061-A5C1-BE6F0E1E372B}"/>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13C9B372-C3D5-421E-A755-3472FF0B73FA}"/>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967C731F-0C4D-4C7E-A0B4-46E3D8F1BC59}"/>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33DEE784-E8C6-475E-BD6E-B608D82927A3}"/>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40A6DF73-64D9-4C5C-BE04-C3B70A7CFFB9}"/>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B2D848F4-D2CA-4836-9700-643D81EF497B}"/>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851BDD1B-6071-4436-9372-57C004E8999C}"/>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8A51EA7D-9242-412A-88DA-35AC95497F6F}"/>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52C06FDA-2A94-4B3C-BEC9-D54F930167D2}"/>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D0BD00C0-0E57-4588-B6A7-B588D2E5AFD7}"/>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FB5C7874-7657-4785-AD47-E04A409226A5}"/>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DC72BCAC-1BF3-4F39-80F2-8F318C075C7D}"/>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EBE46DCD-075A-45C5-8F1C-1FB532CD0A21}"/>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E7F95E7B-76A2-4902-8A49-2E7E259EE4FC}"/>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09C44421-5938-4E01-AA34-91916CC0F567}"/>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CEF652B6-3AEA-4BBB-8083-8D3AAE5830C3}"/>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A37208E1-4E06-4B3C-8DCD-FD7AB517D21F}"/>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7C587538-D2F0-44AE-9091-71CEFD2FAD9C}"/>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8EF51AB5-A4E8-4859-9337-342A606F7C0D}"/>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32299BF6-49F9-43A0-AC2D-56D2CF0922B2}"/>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D88F8D04-9114-469B-8E33-E35F26ADAA92}"/>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850F60D3-8486-4664-8C12-7A2618555B65}"/>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17EF26A5-3B56-4D2F-9DF0-74D72C7C8865}"/>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7EA0A999-157B-433C-BB69-1F1CFC04CB0B}"/>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BD287826-F9D1-4E80-B479-BDD20C877E03}"/>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7BED0369-ACC0-45A6-AB3B-20C72727AB1B}"/>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207038BE-7A28-4643-AB7F-1F6895C909D5}"/>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5F2E3E92-873A-4171-8AC3-4A32790513A7}"/>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57DAF5BD-E45D-48E0-B468-BFC67817F238}"/>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7FDD4FBF-2608-4C76-909A-E299F629D717}"/>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8EBAC9DD-E151-4D23-9F6F-718F7F435601}"/>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D316ECF1-2800-4666-BE6A-21FEDEF1669D}"/>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1F4B0600-D188-4BDC-821E-C4B992E691D9}"/>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FC6C39E6-E313-494A-BC22-1CBAE608B948}"/>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A21F3BDA-00C7-468B-A0A9-E4083387836E}"/>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B4766543-8AFC-4978-AFAF-3830C49BD03D}"/>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1EB7F8A5-5315-4A78-A09F-FE5D0E64B4CF}"/>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E629951C-86A6-40ED-ABEF-F93665D43245}"/>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E421077F-2473-4747-AA17-EC561D334559}"/>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429243FB-5B58-40B3-AFC3-ADC8176CA429}"/>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31E80057-82DD-450F-B7EC-884C9F133FF5}"/>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5834DE42-7DCE-4F1A-9DC0-A3055CDDCFA5}"/>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694D18DE-68D3-4CD1-8608-8498065F43F6}"/>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8CF2F0D8-D0FE-4FC9-A70F-1B99AE637342}"/>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637AA02A-F516-4A6D-B733-49C23A088F95}"/>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09632501-B5CF-4215-A828-BE454F23931B}"/>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D4291087-BC68-48AD-947C-68492770C84F}"/>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C2A66AC7-548D-4B23-90E3-DEA5A1C07D10}"/>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F2CF691A-36E6-4173-8C0E-25D3418CEB3E}"/>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F0D95FBE-F324-440C-9318-FE08F762250A}"/>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FC56BAC4-3B65-45E1-B05D-0AAA636C96A7}"/>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0F32BBF3-9774-4DEB-A237-58FD3EC4F81B}"/>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8567113B-7332-4DC8-BB83-9321A1810A11}"/>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79BA0E5B-DA6B-4D97-99F5-EF5037CD5604}"/>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8EE7E263-7E7D-4D53-825B-E4C2ED765B9A}"/>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57492A6B-BD30-4BA0-8794-121E936D4196}"/>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88CE5C60-51F3-4108-820D-363BEC370C73}"/>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C5CE3B19-EEC2-40EE-8EB5-5C01C26229E3}"/>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D4224C47-D5A8-4F53-9E5A-1FA0AE178BC9}"/>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6D01754E-0A2D-48B0-B082-326D43E7D014}"/>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60FEA2DB-FCF6-4C99-B7DC-6626C8653BAC}"/>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B8B873CD-14C6-41B0-A0CB-3B3F8B378766}"/>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FE6D6F3B-36F2-4E55-BB4A-AFD3FD913EA7}"/>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41AEB3C2-2448-4D72-A9AC-24DD7F9C53AF}"/>
              </a:ext>
            </a:extLst>
          </p:cNvPr>
          <p:cNvPicPr>
            <a:picLocks noChangeAspect="1" noChangeArrowheads="1"/>
          </p:cNvPicPr>
          <p:nvPr/>
        </p:nvPicPr>
        <p:blipFill>
          <a:blip r:embed="rId2" cstate="print"/>
          <a:srcRect l="18050" t="4512" r="14304" b="5280"/>
          <a:stretch>
            <a:fillRect/>
          </a:stretch>
        </p:blipFill>
        <p:spPr bwMode="auto">
          <a:xfrm>
            <a:off x="7257664" y="630238"/>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93730A59-2D90-4AFA-BD19-381415B40C1C}"/>
              </a:ext>
            </a:extLst>
          </p:cNvPr>
          <p:cNvPicPr>
            <a:picLocks noChangeAspect="1" noChangeArrowheads="1"/>
          </p:cNvPicPr>
          <p:nvPr/>
        </p:nvPicPr>
        <p:blipFill>
          <a:blip r:embed="rId3" cstate="print"/>
          <a:srcRect t="13522"/>
          <a:stretch>
            <a:fillRect/>
          </a:stretch>
        </p:blipFill>
        <p:spPr bwMode="auto">
          <a:xfrm>
            <a:off x="3077776" y="3951288"/>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202AB622-18EF-46FC-A127-970C9D7005C0}"/>
              </a:ext>
            </a:extLst>
          </p:cNvPr>
          <p:cNvPicPr>
            <a:picLocks noChangeAspect="1" noChangeArrowheads="1"/>
          </p:cNvPicPr>
          <p:nvPr/>
        </p:nvPicPr>
        <p:blipFill>
          <a:blip r:embed="rId4" cstate="print"/>
          <a:srcRect t="21826" r="2530"/>
          <a:stretch>
            <a:fillRect/>
          </a:stretch>
        </p:blipFill>
        <p:spPr bwMode="auto">
          <a:xfrm>
            <a:off x="4298564" y="5516563"/>
            <a:ext cx="720725" cy="649287"/>
          </a:xfrm>
          <a:prstGeom prst="rect">
            <a:avLst/>
          </a:prstGeom>
          <a:noFill/>
          <a:ln w="9525">
            <a:noFill/>
            <a:round/>
            <a:headEnd/>
            <a:tailEnd/>
          </a:ln>
          <a:effectLst/>
        </p:spPr>
      </p:pic>
      <p:pic>
        <p:nvPicPr>
          <p:cNvPr id="72" name="Picture 71">
            <a:extLst>
              <a:ext uri="{FF2B5EF4-FFF2-40B4-BE49-F238E27FC236}">
                <a16:creationId xmlns:a16="http://schemas.microsoft.com/office/drawing/2014/main" id="{CF80BF76-C132-465C-8BB4-FA9C9D78C020}"/>
              </a:ext>
            </a:extLst>
          </p:cNvPr>
          <p:cNvPicPr>
            <a:picLocks noChangeAspect="1" noChangeArrowheads="1"/>
          </p:cNvPicPr>
          <p:nvPr/>
        </p:nvPicPr>
        <p:blipFill>
          <a:blip r:embed="rId5" cstate="print"/>
          <a:srcRect l="4510" t="9021" r="5315" b="14336"/>
          <a:stretch>
            <a:fillRect/>
          </a:stretch>
        </p:blipFill>
        <p:spPr bwMode="auto">
          <a:xfrm>
            <a:off x="1580764" y="5535613"/>
            <a:ext cx="728662" cy="620712"/>
          </a:xfrm>
          <a:prstGeom prst="rect">
            <a:avLst/>
          </a:prstGeom>
          <a:noFill/>
          <a:ln w="9525">
            <a:noFill/>
            <a:round/>
            <a:headEnd/>
            <a:tailEnd/>
          </a:ln>
          <a:effectLst/>
        </p:spPr>
      </p:pic>
      <p:pic>
        <p:nvPicPr>
          <p:cNvPr id="73" name="Picture 72">
            <a:extLst>
              <a:ext uri="{FF2B5EF4-FFF2-40B4-BE49-F238E27FC236}">
                <a16:creationId xmlns:a16="http://schemas.microsoft.com/office/drawing/2014/main" id="{434FCF3F-8CC7-400D-B1BA-07B3790EC526}"/>
              </a:ext>
            </a:extLst>
          </p:cNvPr>
          <p:cNvPicPr>
            <a:picLocks noChangeAspect="1" noChangeArrowheads="1"/>
          </p:cNvPicPr>
          <p:nvPr/>
        </p:nvPicPr>
        <p:blipFill>
          <a:blip r:embed="rId6" cstate="print"/>
          <a:srcRect t="18033" b="9787"/>
          <a:stretch>
            <a:fillRect/>
          </a:stretch>
        </p:blipFill>
        <p:spPr bwMode="auto">
          <a:xfrm>
            <a:off x="3069839" y="2309813"/>
            <a:ext cx="731837" cy="623887"/>
          </a:xfrm>
          <a:prstGeom prst="rect">
            <a:avLst/>
          </a:prstGeom>
          <a:noFill/>
          <a:ln w="9525">
            <a:noFill/>
            <a:round/>
            <a:headEnd/>
            <a:tailEnd/>
          </a:ln>
          <a:effectLst/>
        </p:spPr>
      </p:pic>
      <p:pic>
        <p:nvPicPr>
          <p:cNvPr id="74" name="Picture 73">
            <a:extLst>
              <a:ext uri="{FF2B5EF4-FFF2-40B4-BE49-F238E27FC236}">
                <a16:creationId xmlns:a16="http://schemas.microsoft.com/office/drawing/2014/main" id="{6E230BE0-FB86-42A0-93D0-68239E8AC995}"/>
              </a:ext>
            </a:extLst>
          </p:cNvPr>
          <p:cNvPicPr>
            <a:picLocks noChangeAspect="1" noChangeArrowheads="1"/>
          </p:cNvPicPr>
          <p:nvPr/>
        </p:nvPicPr>
        <p:blipFill>
          <a:blip r:embed="rId7" cstate="print"/>
          <a:srcRect l="17690" t="4216" r="17415" b="1924"/>
          <a:stretch>
            <a:fillRect/>
          </a:stretch>
        </p:blipFill>
        <p:spPr bwMode="auto">
          <a:xfrm>
            <a:off x="5244714" y="3895725"/>
            <a:ext cx="509587" cy="736600"/>
          </a:xfrm>
          <a:prstGeom prst="rect">
            <a:avLst/>
          </a:prstGeom>
          <a:noFill/>
          <a:ln w="9525">
            <a:noFill/>
            <a:round/>
            <a:headEnd/>
            <a:tailEnd/>
          </a:ln>
          <a:effectLst/>
        </p:spPr>
      </p:pic>
      <p:pic>
        <p:nvPicPr>
          <p:cNvPr id="75" name="Picture 74">
            <a:extLst>
              <a:ext uri="{FF2B5EF4-FFF2-40B4-BE49-F238E27FC236}">
                <a16:creationId xmlns:a16="http://schemas.microsoft.com/office/drawing/2014/main" id="{8F33F597-0936-4D2E-9AED-3FE107AF8BF7}"/>
              </a:ext>
            </a:extLst>
          </p:cNvPr>
          <p:cNvPicPr>
            <a:picLocks noChangeAspect="1" noChangeArrowheads="1"/>
          </p:cNvPicPr>
          <p:nvPr/>
        </p:nvPicPr>
        <p:blipFill>
          <a:blip r:embed="rId8" cstate="print"/>
          <a:srcRect l="961" t="5305" b="5305"/>
          <a:stretch>
            <a:fillRect/>
          </a:stretch>
        </p:blipFill>
        <p:spPr bwMode="auto">
          <a:xfrm>
            <a:off x="5935276" y="641350"/>
            <a:ext cx="704850" cy="709613"/>
          </a:xfrm>
          <a:prstGeom prst="rect">
            <a:avLst/>
          </a:prstGeom>
          <a:noFill/>
          <a:ln w="9525">
            <a:noFill/>
            <a:round/>
            <a:headEnd/>
            <a:tailEnd/>
          </a:ln>
          <a:effectLst/>
        </p:spPr>
      </p:pic>
      <p:pic>
        <p:nvPicPr>
          <p:cNvPr id="76" name="Picture 75">
            <a:extLst>
              <a:ext uri="{FF2B5EF4-FFF2-40B4-BE49-F238E27FC236}">
                <a16:creationId xmlns:a16="http://schemas.microsoft.com/office/drawing/2014/main" id="{AD08A92D-BA5D-4BB2-A580-71C1A200623D}"/>
              </a:ext>
            </a:extLst>
          </p:cNvPr>
          <p:cNvPicPr>
            <a:picLocks noChangeAspect="1" noChangeArrowheads="1"/>
          </p:cNvPicPr>
          <p:nvPr/>
        </p:nvPicPr>
        <p:blipFill>
          <a:blip r:embed="rId9" cstate="print"/>
          <a:srcRect/>
          <a:stretch>
            <a:fillRect/>
          </a:stretch>
        </p:blipFill>
        <p:spPr bwMode="auto">
          <a:xfrm>
            <a:off x="1844289" y="3902075"/>
            <a:ext cx="720725" cy="719138"/>
          </a:xfrm>
          <a:prstGeom prst="rect">
            <a:avLst/>
          </a:prstGeom>
          <a:noFill/>
          <a:ln w="9525">
            <a:noFill/>
            <a:round/>
            <a:headEnd/>
            <a:tailEnd/>
          </a:ln>
          <a:effectLst/>
        </p:spPr>
      </p:pic>
      <p:pic>
        <p:nvPicPr>
          <p:cNvPr id="77" name="Picture 76">
            <a:extLst>
              <a:ext uri="{FF2B5EF4-FFF2-40B4-BE49-F238E27FC236}">
                <a16:creationId xmlns:a16="http://schemas.microsoft.com/office/drawing/2014/main" id="{19A6C35C-7BC3-4E17-BB28-81F1B2772A32}"/>
              </a:ext>
            </a:extLst>
          </p:cNvPr>
          <p:cNvPicPr>
            <a:picLocks noChangeAspect="1" noChangeArrowheads="1"/>
          </p:cNvPicPr>
          <p:nvPr/>
        </p:nvPicPr>
        <p:blipFill>
          <a:blip r:embed="rId10" cstate="print"/>
          <a:srcRect t="4778" b="14783"/>
          <a:stretch>
            <a:fillRect/>
          </a:stretch>
        </p:blipFill>
        <p:spPr bwMode="auto">
          <a:xfrm>
            <a:off x="3366701" y="5516563"/>
            <a:ext cx="715963" cy="6492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4B36DC26-7603-49D6-9640-96915FE7D70B}"/>
              </a:ext>
            </a:extLst>
          </p:cNvPr>
          <p:cNvPicPr>
            <a:picLocks noChangeAspect="1" noChangeArrowheads="1"/>
          </p:cNvPicPr>
          <p:nvPr/>
        </p:nvPicPr>
        <p:blipFill>
          <a:blip r:embed="rId11" cstate="print"/>
          <a:srcRect l="6006" t="4503" r="3783" b="9787"/>
          <a:stretch>
            <a:fillRect/>
          </a:stretch>
        </p:blipFill>
        <p:spPr bwMode="auto">
          <a:xfrm>
            <a:off x="8762614" y="646113"/>
            <a:ext cx="1123950" cy="7112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A56A30A7-1B92-4D6B-8398-489EF7EF97F9}"/>
              </a:ext>
            </a:extLst>
          </p:cNvPr>
          <p:cNvPicPr>
            <a:picLocks noChangeAspect="1" noChangeArrowheads="1"/>
          </p:cNvPicPr>
          <p:nvPr/>
        </p:nvPicPr>
        <p:blipFill>
          <a:blip r:embed="rId12" cstate="print"/>
          <a:srcRect l="1903" t="9123" r="2332" b="4955"/>
          <a:stretch>
            <a:fillRect/>
          </a:stretch>
        </p:blipFill>
        <p:spPr bwMode="auto">
          <a:xfrm>
            <a:off x="2439601" y="668338"/>
            <a:ext cx="725488" cy="666750"/>
          </a:xfrm>
          <a:prstGeom prst="rect">
            <a:avLst/>
          </a:prstGeom>
          <a:noFill/>
          <a:ln w="9525">
            <a:noFill/>
            <a:round/>
            <a:headEnd/>
            <a:tailEnd/>
          </a:ln>
          <a:effectLst/>
        </p:spPr>
      </p:pic>
      <p:pic>
        <p:nvPicPr>
          <p:cNvPr id="80" name="Picture 79">
            <a:extLst>
              <a:ext uri="{FF2B5EF4-FFF2-40B4-BE49-F238E27FC236}">
                <a16:creationId xmlns:a16="http://schemas.microsoft.com/office/drawing/2014/main" id="{5F4390C4-0F65-4E50-9428-CE65C5A9A999}"/>
              </a:ext>
            </a:extLst>
          </p:cNvPr>
          <p:cNvPicPr>
            <a:picLocks noChangeAspect="1" noChangeArrowheads="1"/>
          </p:cNvPicPr>
          <p:nvPr/>
        </p:nvPicPr>
        <p:blipFill>
          <a:blip r:embed="rId13" cstate="print"/>
          <a:srcRect l="769" t="19014" r="1683" b="9940"/>
          <a:stretch>
            <a:fillRect/>
          </a:stretch>
        </p:blipFill>
        <p:spPr bwMode="auto">
          <a:xfrm>
            <a:off x="4295389" y="4019550"/>
            <a:ext cx="728662" cy="561975"/>
          </a:xfrm>
          <a:prstGeom prst="rect">
            <a:avLst/>
          </a:prstGeom>
          <a:noFill/>
          <a:ln w="9525">
            <a:noFill/>
            <a:round/>
            <a:headEnd/>
            <a:tailEnd/>
          </a:ln>
          <a:effectLst/>
        </p:spPr>
      </p:pic>
      <p:pic>
        <p:nvPicPr>
          <p:cNvPr id="81" name="Picture 80">
            <a:extLst>
              <a:ext uri="{FF2B5EF4-FFF2-40B4-BE49-F238E27FC236}">
                <a16:creationId xmlns:a16="http://schemas.microsoft.com/office/drawing/2014/main" id="{1AC8FE3E-1B06-4B61-82F7-A614BEB90213}"/>
              </a:ext>
            </a:extLst>
          </p:cNvPr>
          <p:cNvPicPr>
            <a:picLocks noChangeAspect="1" noChangeArrowheads="1"/>
          </p:cNvPicPr>
          <p:nvPr/>
        </p:nvPicPr>
        <p:blipFill>
          <a:blip r:embed="rId14" cstate="print"/>
          <a:srcRect l="5383" t="25197"/>
          <a:stretch>
            <a:fillRect/>
          </a:stretch>
        </p:blipFill>
        <p:spPr bwMode="auto">
          <a:xfrm>
            <a:off x="1849051" y="2289175"/>
            <a:ext cx="727075" cy="611188"/>
          </a:xfrm>
          <a:prstGeom prst="rect">
            <a:avLst/>
          </a:prstGeom>
          <a:noFill/>
          <a:ln w="9525">
            <a:noFill/>
            <a:round/>
            <a:headEnd/>
            <a:tailEnd/>
          </a:ln>
          <a:effectLst/>
        </p:spPr>
      </p:pic>
      <p:pic>
        <p:nvPicPr>
          <p:cNvPr id="82" name="Picture 81">
            <a:extLst>
              <a:ext uri="{FF2B5EF4-FFF2-40B4-BE49-F238E27FC236}">
                <a16:creationId xmlns:a16="http://schemas.microsoft.com/office/drawing/2014/main" id="{2CEDA421-ECB1-4CE0-B995-DD62EB5BAB41}"/>
              </a:ext>
            </a:extLst>
          </p:cNvPr>
          <p:cNvPicPr>
            <a:picLocks noChangeAspect="1" noChangeArrowheads="1"/>
          </p:cNvPicPr>
          <p:nvPr/>
        </p:nvPicPr>
        <p:blipFill>
          <a:blip r:embed="rId15" cstate="print"/>
          <a:srcRect l="4823" t="6590" r="38731" b="7773"/>
          <a:stretch>
            <a:fillRect/>
          </a:stretch>
        </p:blipFill>
        <p:spPr bwMode="auto">
          <a:xfrm>
            <a:off x="2536439" y="5473700"/>
            <a:ext cx="576262" cy="728663"/>
          </a:xfrm>
          <a:prstGeom prst="rect">
            <a:avLst/>
          </a:prstGeom>
          <a:noFill/>
          <a:ln w="9525">
            <a:noFill/>
            <a:round/>
            <a:headEnd/>
            <a:tailEnd/>
          </a:ln>
          <a:effectLst/>
        </p:spPr>
      </p:pic>
    </p:spTree>
    <p:extLst>
      <p:ext uri="{BB962C8B-B14F-4D97-AF65-F5344CB8AC3E}">
        <p14:creationId xmlns:p14="http://schemas.microsoft.com/office/powerpoint/2010/main" val="412301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4"/>
                                        </p:tgtEl>
                                        <p:attrNameLst>
                                          <p:attrName>style.visibility</p:attrName>
                                        </p:attrNameLst>
                                      </p:cBhvr>
                                      <p:to>
                                        <p:strVal val="visible"/>
                                      </p:to>
                                    </p:set>
                                    <p:anim calcmode="lin" valueType="num">
                                      <p:cBhvr additive="repl">
                                        <p:cTn id="7" dur="2000" fill="hold"/>
                                        <p:tgtEl>
                                          <p:spTgt spid="74"/>
                                        </p:tgtEl>
                                        <p:attrNameLst>
                                          <p:attrName>ppt_w</p:attrName>
                                        </p:attrNameLst>
                                      </p:cBhvr>
                                      <p:tavLst>
                                        <p:tav tm="100000">
                                          <p:val>
                                            <p:fltVal val="0"/>
                                          </p:val>
                                        </p:tav>
                                        <p:tav>
                                          <p:val>
                                            <p:strVal val="#ppt_w"/>
                                          </p:val>
                                        </p:tav>
                                      </p:tavLst>
                                    </p:anim>
                                    <p:anim calcmode="lin" valueType="num">
                                      <p:cBhvr additive="repl">
                                        <p:cTn id="8" dur="2000" fill="hold"/>
                                        <p:tgtEl>
                                          <p:spTgt spid="74"/>
                                        </p:tgtEl>
                                        <p:attrNameLst>
                                          <p:attrName>ppt_h</p:attrName>
                                        </p:attrNameLst>
                                      </p:cBhvr>
                                      <p:tavLst>
                                        <p:tav tm="100000">
                                          <p:val>
                                            <p:fltVal val="0"/>
                                          </p:val>
                                        </p:tav>
                                        <p:tav>
                                          <p:val>
                                            <p:strVal val="#ppt_h"/>
                                          </p:val>
                                        </p:tav>
                                      </p:tavLst>
                                    </p:anim>
                                    <p:anim calcmode="lin" valueType="num">
                                      <p:cBhvr additive="repl">
                                        <p:cTn id="9" dur="2000" fill="hold"/>
                                        <p:tgtEl>
                                          <p:spTgt spid="74"/>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63C83E70-DDA6-43E0-BC89-9347A10146F2}"/>
              </a:ext>
            </a:extLst>
          </p:cNvPr>
          <p:cNvSpPr txBox="1">
            <a:spLocks noChangeArrowheads="1"/>
          </p:cNvSpPr>
          <p:nvPr/>
        </p:nvSpPr>
        <p:spPr bwMode="auto">
          <a:xfrm>
            <a:off x="1566403" y="331669"/>
            <a:ext cx="359775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ETOUFFEMENT</a:t>
            </a:r>
          </a:p>
        </p:txBody>
      </p:sp>
      <p:sp>
        <p:nvSpPr>
          <p:cNvPr id="3" name="Rectangle 1">
            <a:extLst>
              <a:ext uri="{FF2B5EF4-FFF2-40B4-BE49-F238E27FC236}">
                <a16:creationId xmlns:a16="http://schemas.microsoft.com/office/drawing/2014/main" id="{EAF9FEFA-84DC-49D9-B019-9CE362EB700D}"/>
              </a:ext>
            </a:extLst>
          </p:cNvPr>
          <p:cNvSpPr>
            <a:spLocks noChangeArrowheads="1"/>
          </p:cNvSpPr>
          <p:nvPr/>
        </p:nvSpPr>
        <p:spPr bwMode="auto">
          <a:xfrm>
            <a:off x="1571089" y="1630209"/>
            <a:ext cx="820891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Avez</a:t>
            </a:r>
            <a:r>
              <a:rPr lang="fr-FR" sz="4000" b="1" dirty="0">
                <a:latin typeface="Calibri" pitchFamily="34" charset="0"/>
                <a:ea typeface="Calibri" pitchFamily="34" charset="0"/>
                <a:cs typeface="Times New Roman" pitchFamily="18" charset="0"/>
              </a:rPr>
              <a:t>-vous déjà assisté à un étouffement ? ou avez-vous déjà été victime d’un étouffement ?</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pic>
        <p:nvPicPr>
          <p:cNvPr id="4" name="Picture 2" descr="E:\03_SST\2016_FORMATION_FORMATEUR\DOSSIER_FORMATION\02_EXAMINER\PHOTO\POUMON.jpg">
            <a:extLst>
              <a:ext uri="{FF2B5EF4-FFF2-40B4-BE49-F238E27FC236}">
                <a16:creationId xmlns:a16="http://schemas.microsoft.com/office/drawing/2014/main" id="{C9024959-06CB-4D1B-B0B6-5BB8900ACAE7}"/>
              </a:ext>
            </a:extLst>
          </p:cNvPr>
          <p:cNvPicPr>
            <a:picLocks noChangeAspect="1" noChangeArrowheads="1"/>
          </p:cNvPicPr>
          <p:nvPr/>
        </p:nvPicPr>
        <p:blipFill>
          <a:blip r:embed="rId2" cstate="print"/>
          <a:srcRect/>
          <a:stretch>
            <a:fillRect/>
          </a:stretch>
        </p:blipFill>
        <p:spPr bwMode="auto">
          <a:xfrm>
            <a:off x="7434561" y="4186564"/>
            <a:ext cx="1724014" cy="1769988"/>
          </a:xfrm>
          <a:prstGeom prst="rect">
            <a:avLst/>
          </a:prstGeom>
          <a:noFill/>
        </p:spPr>
      </p:pic>
      <p:sp>
        <p:nvSpPr>
          <p:cNvPr id="5" name="ZoneTexte 4">
            <a:extLst>
              <a:ext uri="{FF2B5EF4-FFF2-40B4-BE49-F238E27FC236}">
                <a16:creationId xmlns:a16="http://schemas.microsoft.com/office/drawing/2014/main" id="{D5C4B44B-58E4-41CD-AC71-35A8496D1494}"/>
              </a:ext>
            </a:extLst>
          </p:cNvPr>
          <p:cNvSpPr txBox="1"/>
          <p:nvPr/>
        </p:nvSpPr>
        <p:spPr>
          <a:xfrm>
            <a:off x="9633780" y="4305753"/>
            <a:ext cx="2411075" cy="1477328"/>
          </a:xfrm>
          <a:prstGeom prst="rect">
            <a:avLst/>
          </a:prstGeom>
          <a:noFill/>
        </p:spPr>
        <p:txBody>
          <a:bodyPr wrap="square" rtlCol="0">
            <a:spAutoFit/>
          </a:bodyPr>
          <a:lstStyle/>
          <a:p>
            <a:pPr algn="r"/>
            <a:r>
              <a:rPr lang="fr-FR" dirty="0"/>
              <a:t>Note au formateur:</a:t>
            </a:r>
          </a:p>
          <a:p>
            <a:pPr algn="r"/>
            <a:r>
              <a:rPr lang="fr-FR" dirty="0"/>
              <a:t>Classer les réponses dans deux colonnes, « TOTAL », « PARTIEL »</a:t>
            </a:r>
          </a:p>
        </p:txBody>
      </p:sp>
    </p:spTree>
    <p:extLst>
      <p:ext uri="{BB962C8B-B14F-4D97-AF65-F5344CB8AC3E}">
        <p14:creationId xmlns:p14="http://schemas.microsoft.com/office/powerpoint/2010/main" val="327417701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F412FA-11AD-41D0-87D3-3678A1929AAF}"/>
              </a:ext>
            </a:extLst>
          </p:cNvPr>
          <p:cNvSpPr>
            <a:spLocks noChangeArrowheads="1"/>
          </p:cNvSpPr>
          <p:nvPr/>
        </p:nvSpPr>
        <p:spPr bwMode="auto">
          <a:xfrm>
            <a:off x="1451504" y="1517368"/>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Quelle est la définition d’un étouffement ?</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F6ED9C74-1B14-492B-A0A3-9D14E47738B4}"/>
              </a:ext>
            </a:extLst>
          </p:cNvPr>
          <p:cNvSpPr/>
          <p:nvPr/>
        </p:nvSpPr>
        <p:spPr>
          <a:xfrm rot="20153922">
            <a:off x="4896079" y="2647047"/>
            <a:ext cx="6564224" cy="30015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accent2">
                    <a:lumMod val="20000"/>
                    <a:lumOff val="80000"/>
                  </a:schemeClr>
                </a:solidFill>
              </a:rPr>
              <a:t>Obstruction totale des voies aériennes par un corps étranger.</a:t>
            </a:r>
          </a:p>
        </p:txBody>
      </p:sp>
      <p:sp>
        <p:nvSpPr>
          <p:cNvPr id="5" name="Text Box 3">
            <a:extLst>
              <a:ext uri="{FF2B5EF4-FFF2-40B4-BE49-F238E27FC236}">
                <a16:creationId xmlns:a16="http://schemas.microsoft.com/office/drawing/2014/main" id="{E6681F34-9188-4B1F-BCFD-E74853DDCD9C}"/>
              </a:ext>
            </a:extLst>
          </p:cNvPr>
          <p:cNvSpPr txBox="1">
            <a:spLocks noChangeArrowheads="1"/>
          </p:cNvSpPr>
          <p:nvPr/>
        </p:nvSpPr>
        <p:spPr bwMode="auto">
          <a:xfrm>
            <a:off x="1566403" y="331669"/>
            <a:ext cx="359775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ETOUFFEMENT</a:t>
            </a:r>
          </a:p>
        </p:txBody>
      </p:sp>
    </p:spTree>
    <p:extLst>
      <p:ext uri="{BB962C8B-B14F-4D97-AF65-F5344CB8AC3E}">
        <p14:creationId xmlns:p14="http://schemas.microsoft.com/office/powerpoint/2010/main" val="409241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BA53C6-8511-441D-9144-D82757903233}"/>
              </a:ext>
            </a:extLst>
          </p:cNvPr>
          <p:cNvSpPr>
            <a:spLocks noChangeArrowheads="1"/>
          </p:cNvSpPr>
          <p:nvPr/>
        </p:nvSpPr>
        <p:spPr bwMode="auto">
          <a:xfrm>
            <a:off x="1398273" y="1514030"/>
            <a:ext cx="870876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 ?</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EE9B7301-06B4-4ACE-AF58-B0DE0C3B0370}"/>
              </a:ext>
            </a:extLst>
          </p:cNvPr>
          <p:cNvSpPr/>
          <p:nvPr/>
        </p:nvSpPr>
        <p:spPr>
          <a:xfrm rot="20153922">
            <a:off x="6406528" y="3216581"/>
            <a:ext cx="4572691" cy="2128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accent2">
                    <a:lumMod val="20000"/>
                    <a:lumOff val="80000"/>
                  </a:schemeClr>
                </a:solidFill>
              </a:rPr>
              <a:t>Permettre à la victime de respirer</a:t>
            </a:r>
          </a:p>
        </p:txBody>
      </p:sp>
      <p:pic>
        <p:nvPicPr>
          <p:cNvPr id="5" name="Picture 2" descr="Résultat de recherche d'images pour &quot;Étouffement&quot;">
            <a:extLst>
              <a:ext uri="{FF2B5EF4-FFF2-40B4-BE49-F238E27FC236}">
                <a16:creationId xmlns:a16="http://schemas.microsoft.com/office/drawing/2014/main" id="{3CED75B7-EBBD-4EBD-A675-60BE36455746}"/>
              </a:ext>
            </a:extLst>
          </p:cNvPr>
          <p:cNvPicPr>
            <a:picLocks noChangeAspect="1" noChangeArrowheads="1"/>
          </p:cNvPicPr>
          <p:nvPr/>
        </p:nvPicPr>
        <p:blipFill>
          <a:blip r:embed="rId2" cstate="print"/>
          <a:srcRect/>
          <a:stretch>
            <a:fillRect/>
          </a:stretch>
        </p:blipFill>
        <p:spPr bwMode="auto">
          <a:xfrm>
            <a:off x="1877054" y="3240360"/>
            <a:ext cx="2333670" cy="3356992"/>
          </a:xfrm>
          <a:prstGeom prst="rect">
            <a:avLst/>
          </a:prstGeom>
          <a:noFill/>
        </p:spPr>
      </p:pic>
      <p:sp>
        <p:nvSpPr>
          <p:cNvPr id="6" name="Text Box 3">
            <a:extLst>
              <a:ext uri="{FF2B5EF4-FFF2-40B4-BE49-F238E27FC236}">
                <a16:creationId xmlns:a16="http://schemas.microsoft.com/office/drawing/2014/main" id="{CB4B576C-B8B7-4600-B2C6-B65FCBBEDB4F}"/>
              </a:ext>
            </a:extLst>
          </p:cNvPr>
          <p:cNvSpPr txBox="1">
            <a:spLocks noChangeArrowheads="1"/>
          </p:cNvSpPr>
          <p:nvPr/>
        </p:nvSpPr>
        <p:spPr bwMode="auto">
          <a:xfrm>
            <a:off x="1566403" y="331669"/>
            <a:ext cx="359775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ETOUFFEMENT</a:t>
            </a:r>
          </a:p>
        </p:txBody>
      </p:sp>
    </p:spTree>
    <p:extLst>
      <p:ext uri="{BB962C8B-B14F-4D97-AF65-F5344CB8AC3E}">
        <p14:creationId xmlns:p14="http://schemas.microsoft.com/office/powerpoint/2010/main" val="84119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C16385-5616-4897-8A1C-C91166B817A3}"/>
              </a:ext>
            </a:extLst>
          </p:cNvPr>
          <p:cNvSpPr txBox="1"/>
          <p:nvPr/>
        </p:nvSpPr>
        <p:spPr>
          <a:xfrm>
            <a:off x="3391271" y="2252254"/>
            <a:ext cx="4953739" cy="707886"/>
          </a:xfrm>
          <a:prstGeom prst="rect">
            <a:avLst/>
          </a:prstGeom>
          <a:noFill/>
        </p:spPr>
        <p:txBody>
          <a:bodyPr wrap="square">
            <a:spAutoFit/>
          </a:bodyPr>
          <a:lstStyle/>
          <a:p>
            <a:pPr lvl="1"/>
            <a:r>
              <a:rPr lang="fr-FR" sz="4000" dirty="0">
                <a:latin typeface="Bookman Old Style" panose="02050604050505020204" pitchFamily="18" charset="0"/>
              </a:rPr>
              <a:t>Cadre juridique</a:t>
            </a:r>
          </a:p>
        </p:txBody>
      </p:sp>
    </p:spTree>
    <p:extLst>
      <p:ext uri="{BB962C8B-B14F-4D97-AF65-F5344CB8AC3E}">
        <p14:creationId xmlns:p14="http://schemas.microsoft.com/office/powerpoint/2010/main" val="5946034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ésultat de recherche d'images pour &quot;Étouffement&quot;">
            <a:extLst>
              <a:ext uri="{FF2B5EF4-FFF2-40B4-BE49-F238E27FC236}">
                <a16:creationId xmlns:a16="http://schemas.microsoft.com/office/drawing/2014/main" id="{A4E84C89-BD95-4A89-9201-829099843A62}"/>
              </a:ext>
            </a:extLst>
          </p:cNvPr>
          <p:cNvPicPr>
            <a:picLocks noChangeAspect="1" noChangeArrowheads="1"/>
          </p:cNvPicPr>
          <p:nvPr/>
        </p:nvPicPr>
        <p:blipFill>
          <a:blip r:embed="rId2" cstate="print"/>
          <a:srcRect/>
          <a:stretch>
            <a:fillRect/>
          </a:stretch>
        </p:blipFill>
        <p:spPr bwMode="auto">
          <a:xfrm>
            <a:off x="885714" y="270277"/>
            <a:ext cx="3404538" cy="5068978"/>
          </a:xfrm>
          <a:prstGeom prst="rect">
            <a:avLst/>
          </a:prstGeom>
          <a:noFill/>
        </p:spPr>
      </p:pic>
      <p:graphicFrame>
        <p:nvGraphicFramePr>
          <p:cNvPr id="3" name="Tableau 3">
            <a:extLst>
              <a:ext uri="{FF2B5EF4-FFF2-40B4-BE49-F238E27FC236}">
                <a16:creationId xmlns:a16="http://schemas.microsoft.com/office/drawing/2014/main" id="{BC16C36B-C77A-4527-A66E-9843333F577C}"/>
              </a:ext>
            </a:extLst>
          </p:cNvPr>
          <p:cNvGraphicFramePr>
            <a:graphicFrameLocks noGrp="1"/>
          </p:cNvGraphicFramePr>
          <p:nvPr/>
        </p:nvGraphicFramePr>
        <p:xfrm>
          <a:off x="4519448" y="2795752"/>
          <a:ext cx="7532412" cy="1056290"/>
        </p:xfrm>
        <a:graphic>
          <a:graphicData uri="http://schemas.openxmlformats.org/drawingml/2006/table">
            <a:tbl>
              <a:tblPr firstRow="1" bandRow="1">
                <a:tableStyleId>{5C22544A-7EE6-4342-B048-85BDC9FD1C3A}</a:tableStyleId>
              </a:tblPr>
              <a:tblGrid>
                <a:gridCol w="1618593">
                  <a:extLst>
                    <a:ext uri="{9D8B030D-6E8A-4147-A177-3AD203B41FA5}">
                      <a16:colId xmlns:a16="http://schemas.microsoft.com/office/drawing/2014/main" val="2802897407"/>
                    </a:ext>
                  </a:extLst>
                </a:gridCol>
                <a:gridCol w="4300196">
                  <a:extLst>
                    <a:ext uri="{9D8B030D-6E8A-4147-A177-3AD203B41FA5}">
                      <a16:colId xmlns:a16="http://schemas.microsoft.com/office/drawing/2014/main" val="2489690569"/>
                    </a:ext>
                  </a:extLst>
                </a:gridCol>
                <a:gridCol w="1613623">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01_ETOUFFEMENT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5" name="Image 4">
            <a:hlinkClick r:id="rId3" action="ppaction://hlinkfile"/>
            <a:extLst>
              <a:ext uri="{FF2B5EF4-FFF2-40B4-BE49-F238E27FC236}">
                <a16:creationId xmlns:a16="http://schemas.microsoft.com/office/drawing/2014/main" id="{E82B2E8E-EF87-4E34-A9E0-333C6406F2AA}"/>
              </a:ext>
            </a:extLst>
          </p:cNvPr>
          <p:cNvPicPr>
            <a:picLocks noChangeAspect="1"/>
          </p:cNvPicPr>
          <p:nvPr/>
        </p:nvPicPr>
        <p:blipFill rotWithShape="1">
          <a:blip r:embed="rId4"/>
          <a:srcRect l="12625" t="11672" r="13515" b="12637"/>
          <a:stretch/>
        </p:blipFill>
        <p:spPr>
          <a:xfrm>
            <a:off x="10794125" y="2879834"/>
            <a:ext cx="872360" cy="872358"/>
          </a:xfrm>
          <a:prstGeom prst="rect">
            <a:avLst/>
          </a:prstGeom>
        </p:spPr>
      </p:pic>
    </p:spTree>
    <p:extLst>
      <p:ext uri="{BB962C8B-B14F-4D97-AF65-F5344CB8AC3E}">
        <p14:creationId xmlns:p14="http://schemas.microsoft.com/office/powerpoint/2010/main" val="28203011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72AE11-1E88-4AB9-9ED6-5579829391BA}"/>
              </a:ext>
            </a:extLst>
          </p:cNvPr>
          <p:cNvSpPr/>
          <p:nvPr/>
        </p:nvSpPr>
        <p:spPr>
          <a:xfrm>
            <a:off x="1660634" y="250152"/>
            <a:ext cx="9228083" cy="5078313"/>
          </a:xfrm>
          <a:prstGeom prst="rect">
            <a:avLst/>
          </a:prstGeom>
          <a:noFill/>
        </p:spPr>
        <p:txBody>
          <a:bodyPr wrap="square" lIns="91440" tIns="45720" rIns="91440" bIns="45720">
            <a:spAutoFit/>
          </a:bodyPr>
          <a:lstStyle/>
          <a:p>
            <a:pPr algn="ctr"/>
            <a:r>
              <a:rPr lang="fr-FR" sz="8800" b="1" cap="all" spc="0"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rPr>
              <a:t>D.C.</a:t>
            </a:r>
            <a:r>
              <a:rPr lang="fr-FR" sz="7200" b="1" i="1" cap="all" spc="0"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rPr>
              <a:t>J</a:t>
            </a:r>
            <a:r>
              <a:rPr lang="fr-FR" sz="8800" b="1" cap="all" spc="0"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rPr>
              <a:t>.</a:t>
            </a:r>
          </a:p>
          <a:p>
            <a:endParaRPr lang="fr-FR" sz="4400" b="1" cap="all"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endParaRPr>
          </a:p>
          <a:p>
            <a:r>
              <a:rPr lang="fr-FR" sz="3600" b="1" cap="all"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latin typeface="Bookman Old Style" panose="02050604050505020204" pitchFamily="18" charset="0"/>
              </a:rPr>
              <a:t>Claques dans le dos</a:t>
            </a:r>
          </a:p>
          <a:p>
            <a:r>
              <a:rPr lang="fr-FR" sz="3600" b="1" cap="all" spc="0"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latin typeface="Bookman Old Style" panose="02050604050505020204" pitchFamily="18" charset="0"/>
              </a:rPr>
              <a:t>Heimlich</a:t>
            </a:r>
          </a:p>
          <a:p>
            <a:r>
              <a:rPr lang="fr-FR" sz="3600" b="1" cap="all"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latin typeface="Bookman Old Style" panose="02050604050505020204" pitchFamily="18" charset="0"/>
              </a:rPr>
              <a:t>Victime forte ou enceinte</a:t>
            </a:r>
          </a:p>
          <a:p>
            <a:r>
              <a:rPr lang="fr-FR" sz="3600" b="1" cap="all" spc="0"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latin typeface="Bookman Old Style" panose="02050604050505020204" pitchFamily="18" charset="0"/>
              </a:rPr>
              <a:t>ENFANT Nourrisson</a:t>
            </a:r>
          </a:p>
          <a:p>
            <a:pPr algn="ctr"/>
            <a:endParaRPr lang="fr-FR" sz="4800" b="1" cap="all"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endParaRPr>
          </a:p>
        </p:txBody>
      </p:sp>
      <p:sp>
        <p:nvSpPr>
          <p:cNvPr id="6" name="ZoneTexte 5">
            <a:extLst>
              <a:ext uri="{FF2B5EF4-FFF2-40B4-BE49-F238E27FC236}">
                <a16:creationId xmlns:a16="http://schemas.microsoft.com/office/drawing/2014/main" id="{3C6F645F-2AB6-4A4B-A32E-DFE54FC41D94}"/>
              </a:ext>
            </a:extLst>
          </p:cNvPr>
          <p:cNvSpPr txBox="1"/>
          <p:nvPr/>
        </p:nvSpPr>
        <p:spPr>
          <a:xfrm>
            <a:off x="8734098" y="5611538"/>
            <a:ext cx="2848303" cy="646331"/>
          </a:xfrm>
          <a:prstGeom prst="rect">
            <a:avLst/>
          </a:prstGeom>
          <a:noFill/>
        </p:spPr>
        <p:txBody>
          <a:bodyPr wrap="square" rtlCol="0">
            <a:spAutoFit/>
          </a:bodyPr>
          <a:lstStyle/>
          <a:p>
            <a:pPr algn="r"/>
            <a:r>
              <a:rPr lang="fr-FR" dirty="0">
                <a:solidFill>
                  <a:schemeClr val="accent3">
                    <a:lumMod val="60000"/>
                    <a:lumOff val="40000"/>
                  </a:schemeClr>
                </a:solidFill>
              </a:rPr>
              <a:t>Situation épidémique :</a:t>
            </a:r>
          </a:p>
          <a:p>
            <a:pPr algn="r"/>
            <a:r>
              <a:rPr lang="fr-FR" dirty="0">
                <a:solidFill>
                  <a:schemeClr val="accent3">
                    <a:lumMod val="60000"/>
                    <a:lumOff val="40000"/>
                  </a:schemeClr>
                </a:solidFill>
              </a:rPr>
              <a:t>Vidéos diapo suivante</a:t>
            </a:r>
          </a:p>
        </p:txBody>
      </p:sp>
    </p:spTree>
    <p:extLst>
      <p:ext uri="{BB962C8B-B14F-4D97-AF65-F5344CB8AC3E}">
        <p14:creationId xmlns:p14="http://schemas.microsoft.com/office/powerpoint/2010/main" val="176273646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3">
            <a:extLst>
              <a:ext uri="{FF2B5EF4-FFF2-40B4-BE49-F238E27FC236}">
                <a16:creationId xmlns:a16="http://schemas.microsoft.com/office/drawing/2014/main" id="{B211AF0B-42B2-4947-B1B1-614FAD4EE22A}"/>
              </a:ext>
            </a:extLst>
          </p:cNvPr>
          <p:cNvGraphicFramePr>
            <a:graphicFrameLocks noGrp="1"/>
          </p:cNvGraphicFramePr>
          <p:nvPr/>
        </p:nvGraphicFramePr>
        <p:xfrm>
          <a:off x="1086072" y="352106"/>
          <a:ext cx="10328164" cy="6337740"/>
        </p:xfrm>
        <a:graphic>
          <a:graphicData uri="http://schemas.openxmlformats.org/drawingml/2006/table">
            <a:tbl>
              <a:tblPr firstRow="1" bandRow="1">
                <a:tableStyleId>{5C22544A-7EE6-4342-B048-85BDC9FD1C3A}</a:tableStyleId>
              </a:tblPr>
              <a:tblGrid>
                <a:gridCol w="3044494">
                  <a:extLst>
                    <a:ext uri="{9D8B030D-6E8A-4147-A177-3AD203B41FA5}">
                      <a16:colId xmlns:a16="http://schemas.microsoft.com/office/drawing/2014/main" val="2802897407"/>
                    </a:ext>
                  </a:extLst>
                </a:gridCol>
                <a:gridCol w="5679093">
                  <a:extLst>
                    <a:ext uri="{9D8B030D-6E8A-4147-A177-3AD203B41FA5}">
                      <a16:colId xmlns:a16="http://schemas.microsoft.com/office/drawing/2014/main" val="2489690569"/>
                    </a:ext>
                  </a:extLst>
                </a:gridCol>
                <a:gridCol w="1604577">
                  <a:extLst>
                    <a:ext uri="{9D8B030D-6E8A-4147-A177-3AD203B41FA5}">
                      <a16:colId xmlns:a16="http://schemas.microsoft.com/office/drawing/2014/main" val="984549223"/>
                    </a:ext>
                  </a:extLst>
                </a:gridCol>
              </a:tblGrid>
              <a:tr h="1056290">
                <a:tc>
                  <a:txBody>
                    <a:bodyPr/>
                    <a:lstStyle/>
                    <a:p>
                      <a:pPr>
                        <a:buFontTx/>
                        <a:buNone/>
                      </a:pPr>
                      <a:r>
                        <a:rPr lang="fr-FR" sz="2400" b="1" cap="all"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rPr>
                        <a:t>Claques dans le dos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02_Tapes_dans_le_dos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r h="1056290">
                <a:tc>
                  <a:txBody>
                    <a:bodyPr/>
                    <a:lstStyle/>
                    <a:p>
                      <a:r>
                        <a:rPr lang="fr-FR" sz="2400" b="1" cap="all" spc="0"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rPr>
                        <a:t>Méthodes de Heimlich</a:t>
                      </a:r>
                      <a:endParaRPr lang="fr-FR" sz="2400" b="1" dirty="0">
                        <a:solidFill>
                          <a:schemeClr val="accent2">
                            <a:lumMod val="20000"/>
                            <a:lumOff val="80000"/>
                          </a:schemeClr>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03_Heimlich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8764813"/>
                  </a:ext>
                </a:extLst>
              </a:tr>
              <a:tr h="1056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cap="all" spc="0" dirty="0">
                          <a:ln w="9000" cmpd="sng">
                            <a:solidFill>
                              <a:schemeClr val="accent4">
                                <a:shade val="50000"/>
                                <a:satMod val="120000"/>
                              </a:schemeClr>
                            </a:solidFill>
                            <a:prstDash val="solid"/>
                          </a:ln>
                          <a:solidFill>
                            <a:schemeClr val="accent2">
                              <a:lumMod val="20000"/>
                              <a:lumOff val="80000"/>
                            </a:schemeClr>
                          </a:solidFill>
                          <a:effectLst>
                            <a:reflection blurRad="12700" stA="28000" endPos="45000" dist="1000" dir="5400000" sy="-100000" algn="bl" rotWithShape="0"/>
                          </a:effectLst>
                        </a:rPr>
                        <a:t>Deux Méthodes</a:t>
                      </a:r>
                      <a:endParaRPr lang="fr-FR" sz="2400" b="1" dirty="0">
                        <a:solidFill>
                          <a:schemeClr val="accent2">
                            <a:lumMod val="20000"/>
                            <a:lumOff val="80000"/>
                          </a:schemeClr>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06_ETOUFFEMENT_TECHNIQUES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3225375"/>
                  </a:ext>
                </a:extLst>
              </a:tr>
              <a:tr h="1056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2">
                              <a:lumMod val="20000"/>
                              <a:lumOff val="80000"/>
                            </a:schemeClr>
                          </a:solidFill>
                        </a:rPr>
                        <a:t>Victime forte ou personne enceinte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05_ETOUFFEMENT_PERSONNE_FORTE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2514727"/>
                  </a:ext>
                </a:extLst>
              </a:tr>
              <a:tr h="1056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2">
                              <a:lumMod val="20000"/>
                              <a:lumOff val="80000"/>
                            </a:schemeClr>
                          </a:solidFill>
                        </a:rPr>
                        <a:t>Enfants ou nourrisson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ETOUFFEMENT_ENFANT_NOURISSON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7451090"/>
                  </a:ext>
                </a:extLst>
              </a:tr>
              <a:tr h="1056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solidFill>
                            <a:schemeClr val="accent2">
                              <a:lumMod val="20000"/>
                              <a:lumOff val="80000"/>
                            </a:schemeClr>
                          </a:solidFill>
                        </a:rPr>
                        <a:t>Nourrisson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ETOUFFEMENT_NOURRISSON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7034285"/>
                  </a:ext>
                </a:extLst>
              </a:tr>
            </a:tbl>
          </a:graphicData>
        </a:graphic>
      </p:graphicFrame>
      <p:pic>
        <p:nvPicPr>
          <p:cNvPr id="3" name="Image 2">
            <a:hlinkClick r:id="rId2" action="ppaction://hlinkfile"/>
            <a:extLst>
              <a:ext uri="{FF2B5EF4-FFF2-40B4-BE49-F238E27FC236}">
                <a16:creationId xmlns:a16="http://schemas.microsoft.com/office/drawing/2014/main" id="{70894EB7-C3C2-4B90-9AA3-3BF022911BDC}"/>
              </a:ext>
            </a:extLst>
          </p:cNvPr>
          <p:cNvPicPr>
            <a:picLocks noChangeAspect="1"/>
          </p:cNvPicPr>
          <p:nvPr/>
        </p:nvPicPr>
        <p:blipFill rotWithShape="1">
          <a:blip r:embed="rId3"/>
          <a:srcRect l="12625" t="11672" r="13515" b="12637"/>
          <a:stretch/>
        </p:blipFill>
        <p:spPr>
          <a:xfrm>
            <a:off x="10331669" y="438398"/>
            <a:ext cx="872360" cy="872358"/>
          </a:xfrm>
          <a:prstGeom prst="rect">
            <a:avLst/>
          </a:prstGeom>
        </p:spPr>
      </p:pic>
      <p:pic>
        <p:nvPicPr>
          <p:cNvPr id="4" name="Image 3">
            <a:hlinkClick r:id="rId4" action="ppaction://hlinkfile"/>
            <a:extLst>
              <a:ext uri="{FF2B5EF4-FFF2-40B4-BE49-F238E27FC236}">
                <a16:creationId xmlns:a16="http://schemas.microsoft.com/office/drawing/2014/main" id="{E501A65E-B40F-4DDD-A88E-604961839B44}"/>
              </a:ext>
            </a:extLst>
          </p:cNvPr>
          <p:cNvPicPr>
            <a:picLocks noChangeAspect="1"/>
          </p:cNvPicPr>
          <p:nvPr/>
        </p:nvPicPr>
        <p:blipFill rotWithShape="1">
          <a:blip r:embed="rId3"/>
          <a:srcRect l="12625" t="11672" r="13515" b="12637"/>
          <a:stretch/>
        </p:blipFill>
        <p:spPr>
          <a:xfrm>
            <a:off x="10342179" y="1502575"/>
            <a:ext cx="872360" cy="872358"/>
          </a:xfrm>
          <a:prstGeom prst="rect">
            <a:avLst/>
          </a:prstGeom>
        </p:spPr>
      </p:pic>
      <p:pic>
        <p:nvPicPr>
          <p:cNvPr id="5" name="Image 4">
            <a:hlinkClick r:id="rId5" action="ppaction://hlinkfile"/>
            <a:extLst>
              <a:ext uri="{FF2B5EF4-FFF2-40B4-BE49-F238E27FC236}">
                <a16:creationId xmlns:a16="http://schemas.microsoft.com/office/drawing/2014/main" id="{28C0E1C5-C294-49FB-8043-9AFDD3ED6B82}"/>
              </a:ext>
            </a:extLst>
          </p:cNvPr>
          <p:cNvPicPr>
            <a:picLocks noChangeAspect="1"/>
          </p:cNvPicPr>
          <p:nvPr/>
        </p:nvPicPr>
        <p:blipFill rotWithShape="1">
          <a:blip r:embed="rId3"/>
          <a:srcRect l="12625" t="11672" r="13515" b="12637"/>
          <a:stretch/>
        </p:blipFill>
        <p:spPr>
          <a:xfrm>
            <a:off x="10331669" y="2556642"/>
            <a:ext cx="872360" cy="872358"/>
          </a:xfrm>
          <a:prstGeom prst="rect">
            <a:avLst/>
          </a:prstGeom>
        </p:spPr>
      </p:pic>
      <p:pic>
        <p:nvPicPr>
          <p:cNvPr id="6" name="Image 5">
            <a:hlinkClick r:id="rId6" action="ppaction://hlinkfile"/>
            <a:extLst>
              <a:ext uri="{FF2B5EF4-FFF2-40B4-BE49-F238E27FC236}">
                <a16:creationId xmlns:a16="http://schemas.microsoft.com/office/drawing/2014/main" id="{6C9473CD-D07B-4047-BDD1-7C319533A071}"/>
              </a:ext>
            </a:extLst>
          </p:cNvPr>
          <p:cNvPicPr>
            <a:picLocks noChangeAspect="1"/>
          </p:cNvPicPr>
          <p:nvPr/>
        </p:nvPicPr>
        <p:blipFill rotWithShape="1">
          <a:blip r:embed="rId3"/>
          <a:srcRect l="12625" t="11672" r="13515" b="12637"/>
          <a:stretch/>
        </p:blipFill>
        <p:spPr>
          <a:xfrm>
            <a:off x="10331669" y="3620819"/>
            <a:ext cx="872360" cy="872358"/>
          </a:xfrm>
          <a:prstGeom prst="rect">
            <a:avLst/>
          </a:prstGeom>
        </p:spPr>
      </p:pic>
      <p:pic>
        <p:nvPicPr>
          <p:cNvPr id="7" name="Image 6">
            <a:hlinkClick r:id="rId7" action="ppaction://hlinkfile"/>
            <a:extLst>
              <a:ext uri="{FF2B5EF4-FFF2-40B4-BE49-F238E27FC236}">
                <a16:creationId xmlns:a16="http://schemas.microsoft.com/office/drawing/2014/main" id="{1D7DDEBA-9BB1-4902-9C69-33DD9337F943}"/>
              </a:ext>
            </a:extLst>
          </p:cNvPr>
          <p:cNvPicPr>
            <a:picLocks noChangeAspect="1"/>
          </p:cNvPicPr>
          <p:nvPr/>
        </p:nvPicPr>
        <p:blipFill rotWithShape="1">
          <a:blip r:embed="rId3"/>
          <a:srcRect l="12625" t="11672" r="13515" b="12637"/>
          <a:stretch/>
        </p:blipFill>
        <p:spPr>
          <a:xfrm>
            <a:off x="10342179" y="4684996"/>
            <a:ext cx="872360" cy="872358"/>
          </a:xfrm>
          <a:prstGeom prst="rect">
            <a:avLst/>
          </a:prstGeom>
        </p:spPr>
      </p:pic>
      <p:pic>
        <p:nvPicPr>
          <p:cNvPr id="8" name="Image 7">
            <a:hlinkClick r:id="rId8" action="ppaction://hlinkfile"/>
            <a:extLst>
              <a:ext uri="{FF2B5EF4-FFF2-40B4-BE49-F238E27FC236}">
                <a16:creationId xmlns:a16="http://schemas.microsoft.com/office/drawing/2014/main" id="{B9B69AC8-E4F6-4DB6-BD58-E2DF0F66E6D3}"/>
              </a:ext>
            </a:extLst>
          </p:cNvPr>
          <p:cNvPicPr>
            <a:picLocks noChangeAspect="1"/>
          </p:cNvPicPr>
          <p:nvPr/>
        </p:nvPicPr>
        <p:blipFill rotWithShape="1">
          <a:blip r:embed="rId3"/>
          <a:srcRect l="12625" t="11672" r="13515" b="12637"/>
          <a:stretch/>
        </p:blipFill>
        <p:spPr>
          <a:xfrm>
            <a:off x="10331669" y="5739063"/>
            <a:ext cx="872360" cy="872358"/>
          </a:xfrm>
          <a:prstGeom prst="rect">
            <a:avLst/>
          </a:prstGeom>
        </p:spPr>
      </p:pic>
    </p:spTree>
    <p:extLst>
      <p:ext uri="{BB962C8B-B14F-4D97-AF65-F5344CB8AC3E}">
        <p14:creationId xmlns:p14="http://schemas.microsoft.com/office/powerpoint/2010/main" val="401195984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49082C9-6429-475C-BA63-00D45F5B4A5A}"/>
              </a:ext>
            </a:extLst>
          </p:cNvPr>
          <p:cNvSpPr txBox="1">
            <a:spLocks noChangeArrowheads="1"/>
          </p:cNvSpPr>
          <p:nvPr/>
        </p:nvSpPr>
        <p:spPr bwMode="auto">
          <a:xfrm>
            <a:off x="1990863" y="1490468"/>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3" name="Rectangle 2">
            <a:extLst>
              <a:ext uri="{FF2B5EF4-FFF2-40B4-BE49-F238E27FC236}">
                <a16:creationId xmlns:a16="http://schemas.microsoft.com/office/drawing/2014/main" id="{113E1254-7B10-4628-893F-7A865873B738}"/>
              </a:ext>
            </a:extLst>
          </p:cNvPr>
          <p:cNvSpPr txBox="1">
            <a:spLocks noChangeArrowheads="1"/>
          </p:cNvSpPr>
          <p:nvPr/>
        </p:nvSpPr>
        <p:spPr bwMode="auto">
          <a:xfrm>
            <a:off x="4731521" y="2015176"/>
            <a:ext cx="7155679" cy="1080119"/>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Permettre à la victime de respirer</a:t>
            </a:r>
          </a:p>
        </p:txBody>
      </p:sp>
      <p:sp>
        <p:nvSpPr>
          <p:cNvPr id="4" name="Parchemin horizontal 5">
            <a:extLst>
              <a:ext uri="{FF2B5EF4-FFF2-40B4-BE49-F238E27FC236}">
                <a16:creationId xmlns:a16="http://schemas.microsoft.com/office/drawing/2014/main" id="{CDD92BBF-0EE0-43EF-B2AF-50F21D8FEBBA}"/>
              </a:ext>
            </a:extLst>
          </p:cNvPr>
          <p:cNvSpPr/>
          <p:nvPr/>
        </p:nvSpPr>
        <p:spPr>
          <a:xfrm rot="20318760">
            <a:off x="7755049" y="448597"/>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Points Clés</a:t>
            </a:r>
            <a:endParaRPr lang="fr-FR" sz="1100" b="1" dirty="0"/>
          </a:p>
        </p:txBody>
      </p:sp>
      <p:sp>
        <p:nvSpPr>
          <p:cNvPr id="5" name="Rectangle 2">
            <a:extLst>
              <a:ext uri="{FF2B5EF4-FFF2-40B4-BE49-F238E27FC236}">
                <a16:creationId xmlns:a16="http://schemas.microsoft.com/office/drawing/2014/main" id="{7846424B-38BA-46F5-A93A-54DCF95CF2E3}"/>
              </a:ext>
            </a:extLst>
          </p:cNvPr>
          <p:cNvSpPr txBox="1">
            <a:spLocks noChangeArrowheads="1"/>
          </p:cNvSpPr>
          <p:nvPr/>
        </p:nvSpPr>
        <p:spPr bwMode="auto">
          <a:xfrm>
            <a:off x="1944414" y="2988065"/>
            <a:ext cx="2295663" cy="50405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a:t>
            </a:r>
          </a:p>
        </p:txBody>
      </p:sp>
      <p:sp>
        <p:nvSpPr>
          <p:cNvPr id="6" name="Rectangle 5">
            <a:extLst>
              <a:ext uri="{FF2B5EF4-FFF2-40B4-BE49-F238E27FC236}">
                <a16:creationId xmlns:a16="http://schemas.microsoft.com/office/drawing/2014/main" id="{8AFF5EA5-6F34-4881-8B61-D55DF5929D08}"/>
              </a:ext>
            </a:extLst>
          </p:cNvPr>
          <p:cNvSpPr/>
          <p:nvPr/>
        </p:nvSpPr>
        <p:spPr>
          <a:xfrm>
            <a:off x="1870842" y="3512455"/>
            <a:ext cx="9868795" cy="3046988"/>
          </a:xfrm>
          <a:prstGeom prst="rect">
            <a:avLst/>
          </a:prstGeom>
          <a:solidFill>
            <a:schemeClr val="accent5">
              <a:lumMod val="75000"/>
            </a:schemeClr>
          </a:solidFill>
        </p:spPr>
        <p:txBody>
          <a:bodyPr wrap="square">
            <a:spAutoFit/>
          </a:bodyPr>
          <a:lstStyle/>
          <a:p>
            <a:r>
              <a:rPr lang="fr-FR" sz="2400" dirty="0"/>
              <a:t>1. </a:t>
            </a:r>
            <a:r>
              <a:rPr lang="fr-FR" sz="2400" b="1" dirty="0">
                <a:solidFill>
                  <a:srgbClr val="FF0000"/>
                </a:solidFill>
              </a:rPr>
              <a:t>Constater</a:t>
            </a:r>
            <a:r>
              <a:rPr lang="fr-FR" sz="2400" dirty="0"/>
              <a:t> l’obstruction totale des voies aériennes</a:t>
            </a:r>
          </a:p>
          <a:p>
            <a:r>
              <a:rPr lang="fr-FR" sz="2400" dirty="0"/>
              <a:t>2. </a:t>
            </a:r>
            <a:r>
              <a:rPr lang="fr-FR" sz="2400" b="1" dirty="0">
                <a:solidFill>
                  <a:srgbClr val="FF0000"/>
                </a:solidFill>
              </a:rPr>
              <a:t>Désobstruer</a:t>
            </a:r>
            <a:r>
              <a:rPr lang="fr-FR" sz="2400" dirty="0"/>
              <a:t> les voies aériennes en effectuant de 1 à 5 claques vigoureuses dans le dos</a:t>
            </a:r>
          </a:p>
          <a:p>
            <a:r>
              <a:rPr lang="fr-FR" sz="2400" dirty="0"/>
              <a:t>3. En cas d’inefficacité, </a:t>
            </a:r>
            <a:r>
              <a:rPr lang="fr-FR" sz="2400" b="1" dirty="0">
                <a:solidFill>
                  <a:srgbClr val="FF0000"/>
                </a:solidFill>
              </a:rPr>
              <a:t>réaliser</a:t>
            </a:r>
            <a:r>
              <a:rPr lang="fr-FR" sz="2400" dirty="0"/>
              <a:t> de 1 à 5 compressions</a:t>
            </a:r>
          </a:p>
          <a:p>
            <a:r>
              <a:rPr lang="fr-FR" sz="2400" dirty="0"/>
              <a:t>4. En cas d'inefficacité, </a:t>
            </a:r>
            <a:r>
              <a:rPr lang="fr-FR" sz="2400" b="1" dirty="0">
                <a:solidFill>
                  <a:srgbClr val="FF0000"/>
                </a:solidFill>
              </a:rPr>
              <a:t>recommencer</a:t>
            </a:r>
            <a:r>
              <a:rPr lang="fr-FR" sz="2400" dirty="0"/>
              <a:t> les claques dans le dos puis si besoin, les compressions</a:t>
            </a:r>
          </a:p>
          <a:p>
            <a:r>
              <a:rPr lang="fr-FR" sz="2400" dirty="0"/>
              <a:t>5. </a:t>
            </a:r>
            <a:r>
              <a:rPr lang="fr-FR" sz="2400" b="1" dirty="0">
                <a:solidFill>
                  <a:srgbClr val="FF0000"/>
                </a:solidFill>
              </a:rPr>
              <a:t>Arrêter</a:t>
            </a:r>
            <a:r>
              <a:rPr lang="fr-FR" sz="2400" dirty="0"/>
              <a:t> les manœuvres dès que la désobstruction est</a:t>
            </a:r>
            <a:br>
              <a:rPr lang="fr-FR" sz="2400" dirty="0"/>
            </a:br>
            <a:r>
              <a:rPr lang="fr-FR" sz="2400" dirty="0"/>
              <a:t>    obtenue ou si la victime perd connaissance.</a:t>
            </a:r>
          </a:p>
        </p:txBody>
      </p:sp>
      <p:sp>
        <p:nvSpPr>
          <p:cNvPr id="7" name="Rectangle 6">
            <a:extLst>
              <a:ext uri="{FF2B5EF4-FFF2-40B4-BE49-F238E27FC236}">
                <a16:creationId xmlns:a16="http://schemas.microsoft.com/office/drawing/2014/main" id="{47663AB7-7D02-4976-99E0-A52214A85EE0}"/>
              </a:ext>
            </a:extLst>
          </p:cNvPr>
          <p:cNvSpPr/>
          <p:nvPr/>
        </p:nvSpPr>
        <p:spPr>
          <a:xfrm>
            <a:off x="1959213" y="323438"/>
            <a:ext cx="5544616" cy="720080"/>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bg1"/>
                </a:solidFill>
              </a:rPr>
              <a:t>La victime s’étouffe</a:t>
            </a:r>
          </a:p>
        </p:txBody>
      </p:sp>
    </p:spTree>
    <p:extLst>
      <p:ext uri="{BB962C8B-B14F-4D97-AF65-F5344CB8AC3E}">
        <p14:creationId xmlns:p14="http://schemas.microsoft.com/office/powerpoint/2010/main" val="413518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6">
                                            <p:bg/>
                                          </p:spTgt>
                                        </p:tgtEl>
                                        <p:attrNameLst>
                                          <p:attrName>style.visibility</p:attrName>
                                        </p:attrNameLst>
                                      </p:cBhvr>
                                      <p:to>
                                        <p:strVal val="visible"/>
                                      </p:to>
                                    </p:set>
                                    <p:animEffect transition="in" filter="wipe(left)">
                                      <p:cBhvr>
                                        <p:cTn id="27" dur="500"/>
                                        <p:tgtEl>
                                          <p:spTgt spid="6">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left)">
                                      <p:cBhvr>
                                        <p:cTn id="40" dur="500"/>
                                        <p:tgtEl>
                                          <p:spTgt spid="6">
                                            <p:txEl>
                                              <p:pRg st="2" end="2"/>
                                            </p:txEl>
                                          </p:spTgt>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left)">
                                      <p:cBhvr>
                                        <p:cTn id="44" dur="500"/>
                                        <p:tgtEl>
                                          <p:spTgt spid="6">
                                            <p:txEl>
                                              <p:pRg st="3" end="3"/>
                                            </p:txEl>
                                          </p:spTgt>
                                        </p:tgtEl>
                                      </p:cBhvr>
                                    </p:animEffect>
                                  </p:childTnLst>
                                </p:cTn>
                              </p:par>
                            </p:childTnLst>
                          </p:cTn>
                        </p:par>
                        <p:par>
                          <p:cTn id="45" fill="hold">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wipe(left)">
                                      <p:cBhvr>
                                        <p:cTn id="4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build="p" animBg="1"/>
      <p:bldP spid="7"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03488D7-A418-4C77-9BEB-006FCD2BDEF9}"/>
              </a:ext>
            </a:extLst>
          </p:cNvPr>
          <p:cNvSpPr txBox="1">
            <a:spLocks noChangeArrowheads="1"/>
          </p:cNvSpPr>
          <p:nvPr/>
        </p:nvSpPr>
        <p:spPr bwMode="auto">
          <a:xfrm>
            <a:off x="6395666" y="1350653"/>
            <a:ext cx="4881934" cy="5771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5400" b="1" i="0" u="none" strike="noStrike" kern="0" cap="none" spc="0" normalizeH="0" baseline="0" noProof="0" dirty="0">
                <a:ln>
                  <a:noFill/>
                </a:ln>
                <a:solidFill>
                  <a:schemeClr val="tx1"/>
                </a:solidFill>
                <a:effectLst/>
                <a:uLnTx/>
                <a:uFillTx/>
                <a:latin typeface="+mj-lt"/>
                <a:ea typeface="+mj-ea"/>
                <a:cs typeface="+mj-cs"/>
              </a:rPr>
              <a:t>On s’entraine</a:t>
            </a:r>
          </a:p>
        </p:txBody>
      </p:sp>
      <p:sp>
        <p:nvSpPr>
          <p:cNvPr id="4" name="Rectangle 3">
            <a:extLst>
              <a:ext uri="{FF2B5EF4-FFF2-40B4-BE49-F238E27FC236}">
                <a16:creationId xmlns:a16="http://schemas.microsoft.com/office/drawing/2014/main" id="{9391ABE9-573E-4B3C-A56B-21DB286D58A7}"/>
              </a:ext>
            </a:extLst>
          </p:cNvPr>
          <p:cNvSpPr/>
          <p:nvPr/>
        </p:nvSpPr>
        <p:spPr>
          <a:xfrm>
            <a:off x="7043054" y="2890391"/>
            <a:ext cx="4139952" cy="1077218"/>
          </a:xfrm>
          <a:prstGeom prst="rect">
            <a:avLst/>
          </a:prstGeom>
          <a:noFill/>
        </p:spPr>
        <p:txBody>
          <a:bodyPr wrap="square" lIns="91440" tIns="45720" rIns="91440" bIns="45720">
            <a:spAutoFit/>
          </a:bodyPr>
          <a:lstStyle/>
          <a:p>
            <a:pPr algn="ctr"/>
            <a:r>
              <a:rPr lang="fr-FR" sz="3200" b="1" dirty="0">
                <a:ln w="18000">
                  <a:solidFill>
                    <a:schemeClr val="accent2">
                      <a:satMod val="140000"/>
                    </a:schemeClr>
                  </a:solidFill>
                  <a:prstDash val="solid"/>
                  <a:miter lim="800000"/>
                </a:ln>
                <a:solidFill>
                  <a:schemeClr val="accent3">
                    <a:lumMod val="60000"/>
                    <a:lumOff val="40000"/>
                  </a:schemeClr>
                </a:solidFill>
                <a:effectLst>
                  <a:outerShdw blurRad="25500" dist="23000" dir="7020000" algn="tl">
                    <a:srgbClr val="000000">
                      <a:alpha val="50000"/>
                    </a:srgbClr>
                  </a:outerShdw>
                </a:effectLst>
              </a:rPr>
              <a:t>ATTENTION: Il faut simuler les gestes. </a:t>
            </a:r>
          </a:p>
        </p:txBody>
      </p:sp>
      <p:sp>
        <p:nvSpPr>
          <p:cNvPr id="7" name="ZoneTexte 6">
            <a:extLst>
              <a:ext uri="{FF2B5EF4-FFF2-40B4-BE49-F238E27FC236}">
                <a16:creationId xmlns:a16="http://schemas.microsoft.com/office/drawing/2014/main" id="{C4F07BF9-0D15-4860-B83B-FF175D48E63E}"/>
              </a:ext>
            </a:extLst>
          </p:cNvPr>
          <p:cNvSpPr txBox="1"/>
          <p:nvPr/>
        </p:nvSpPr>
        <p:spPr>
          <a:xfrm>
            <a:off x="6077712" y="5400384"/>
            <a:ext cx="4881936" cy="923330"/>
          </a:xfrm>
          <a:prstGeom prst="rect">
            <a:avLst/>
          </a:prstGeom>
          <a:noFill/>
        </p:spPr>
        <p:txBody>
          <a:bodyPr wrap="square" rtlCol="0">
            <a:spAutoFit/>
          </a:bodyPr>
          <a:lstStyle/>
          <a:p>
            <a:pPr algn="r"/>
            <a:r>
              <a:rPr lang="fr-FR" dirty="0"/>
              <a:t>Note au formateur:</a:t>
            </a:r>
          </a:p>
          <a:p>
            <a:pPr algn="r"/>
            <a:r>
              <a:rPr lang="fr-FR" dirty="0"/>
              <a:t>FICHE DISPONOBLE DANS LA BOITE_05_FICHES_APPRENTISSAGE</a:t>
            </a:r>
          </a:p>
        </p:txBody>
      </p:sp>
      <p:pic>
        <p:nvPicPr>
          <p:cNvPr id="9" name="Image 8">
            <a:extLst>
              <a:ext uri="{FF2B5EF4-FFF2-40B4-BE49-F238E27FC236}">
                <a16:creationId xmlns:a16="http://schemas.microsoft.com/office/drawing/2014/main" id="{235EAD6C-5093-256C-9C65-9F3F0C4782B1}"/>
              </a:ext>
            </a:extLst>
          </p:cNvPr>
          <p:cNvPicPr>
            <a:picLocks noChangeAspect="1"/>
          </p:cNvPicPr>
          <p:nvPr/>
        </p:nvPicPr>
        <p:blipFill>
          <a:blip r:embed="rId2"/>
          <a:stretch>
            <a:fillRect/>
          </a:stretch>
        </p:blipFill>
        <p:spPr>
          <a:xfrm>
            <a:off x="738146" y="215089"/>
            <a:ext cx="5487556" cy="6435049"/>
          </a:xfrm>
          <a:prstGeom prst="rect">
            <a:avLst/>
          </a:prstGeom>
        </p:spPr>
      </p:pic>
    </p:spTree>
    <p:extLst>
      <p:ext uri="{BB962C8B-B14F-4D97-AF65-F5344CB8AC3E}">
        <p14:creationId xmlns:p14="http://schemas.microsoft.com/office/powerpoint/2010/main" val="5089399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5CD2-406D-4960-ACAF-F08242C80239}"/>
              </a:ext>
            </a:extLst>
          </p:cNvPr>
          <p:cNvSpPr/>
          <p:nvPr/>
        </p:nvSpPr>
        <p:spPr>
          <a:xfrm>
            <a:off x="2568010" y="89731"/>
            <a:ext cx="657598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bg1"/>
                </a:solidFill>
              </a:rPr>
              <a:t>La victime s’étouffe</a:t>
            </a:r>
          </a:p>
        </p:txBody>
      </p:sp>
      <p:sp>
        <p:nvSpPr>
          <p:cNvPr id="4" name="Rectangle 2">
            <a:extLst>
              <a:ext uri="{FF2B5EF4-FFF2-40B4-BE49-F238E27FC236}">
                <a16:creationId xmlns:a16="http://schemas.microsoft.com/office/drawing/2014/main" id="{5E19977A-B1BD-419A-B2D2-D5780AD143F1}"/>
              </a:ext>
            </a:extLst>
          </p:cNvPr>
          <p:cNvSpPr txBox="1">
            <a:spLocks noChangeArrowheads="1"/>
          </p:cNvSpPr>
          <p:nvPr/>
        </p:nvSpPr>
        <p:spPr bwMode="auto">
          <a:xfrm>
            <a:off x="2568010" y="2092234"/>
            <a:ext cx="5153115" cy="656477"/>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r>
              <a:rPr lang="fr-FR" sz="3600" kern="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Claques dans le dos</a:t>
            </a:r>
          </a:p>
        </p:txBody>
      </p:sp>
      <p:sp>
        <p:nvSpPr>
          <p:cNvPr id="9" name="Rectangle 2">
            <a:extLst>
              <a:ext uri="{FF2B5EF4-FFF2-40B4-BE49-F238E27FC236}">
                <a16:creationId xmlns:a16="http://schemas.microsoft.com/office/drawing/2014/main" id="{A5E71CC7-B06B-4A39-86CD-6E4F53B7ED6F}"/>
              </a:ext>
            </a:extLst>
          </p:cNvPr>
          <p:cNvSpPr txBox="1">
            <a:spLocks noChangeArrowheads="1"/>
          </p:cNvSpPr>
          <p:nvPr/>
        </p:nvSpPr>
        <p:spPr bwMode="auto">
          <a:xfrm>
            <a:off x="2568010" y="3080206"/>
            <a:ext cx="9066942" cy="124217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r>
              <a:rPr lang="fr-FR" sz="4000" kern="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Compressions abdominales adulte et victime de petite taille</a:t>
            </a:r>
          </a:p>
        </p:txBody>
      </p:sp>
      <p:sp>
        <p:nvSpPr>
          <p:cNvPr id="10" name="Rectangle 2">
            <a:extLst>
              <a:ext uri="{FF2B5EF4-FFF2-40B4-BE49-F238E27FC236}">
                <a16:creationId xmlns:a16="http://schemas.microsoft.com/office/drawing/2014/main" id="{73368F6D-EC90-4EF6-9A33-79FF2634235C}"/>
              </a:ext>
            </a:extLst>
          </p:cNvPr>
          <p:cNvSpPr txBox="1">
            <a:spLocks noChangeArrowheads="1"/>
          </p:cNvSpPr>
          <p:nvPr/>
        </p:nvSpPr>
        <p:spPr bwMode="auto">
          <a:xfrm>
            <a:off x="2568010" y="4640734"/>
            <a:ext cx="9066942" cy="124217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r>
              <a:rPr lang="fr-FR" sz="4000" kern="0" dirty="0">
                <a:solidFill>
                  <a:schemeClr val="accent3">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Compressions thoraciques victime qui tient sur la cuisse</a:t>
            </a:r>
          </a:p>
        </p:txBody>
      </p:sp>
      <p:sp>
        <p:nvSpPr>
          <p:cNvPr id="11" name="Parchemin horizontal 5">
            <a:extLst>
              <a:ext uri="{FF2B5EF4-FFF2-40B4-BE49-F238E27FC236}">
                <a16:creationId xmlns:a16="http://schemas.microsoft.com/office/drawing/2014/main" id="{3CFF4126-B776-48C9-ADEB-C3916DED7831}"/>
              </a:ext>
            </a:extLst>
          </p:cNvPr>
          <p:cNvSpPr/>
          <p:nvPr/>
        </p:nvSpPr>
        <p:spPr>
          <a:xfrm rot="21295871">
            <a:off x="1186083" y="760099"/>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On résume</a:t>
            </a:r>
            <a:endParaRPr lang="fr-FR" sz="1100" b="1" dirty="0"/>
          </a:p>
        </p:txBody>
      </p:sp>
    </p:spTree>
    <p:extLst>
      <p:ext uri="{BB962C8B-B14F-4D97-AF65-F5344CB8AC3E}">
        <p14:creationId xmlns:p14="http://schemas.microsoft.com/office/powerpoint/2010/main" val="16971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95BBEED-779A-4A26-A03C-A12B778BC910}"/>
              </a:ext>
            </a:extLst>
          </p:cNvPr>
          <p:cNvSpPr txBox="1">
            <a:spLocks noChangeArrowheads="1"/>
          </p:cNvSpPr>
          <p:nvPr/>
        </p:nvSpPr>
        <p:spPr bwMode="auto">
          <a:xfrm>
            <a:off x="1365182" y="208052"/>
            <a:ext cx="3059831" cy="651984"/>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kern="0" dirty="0">
                <a:solidFill>
                  <a:schemeClr val="bg1"/>
                </a:solidFill>
                <a:latin typeface="Arial" panose="020B0604020202020204" pitchFamily="34" charset="0"/>
                <a:cs typeface="Arial" panose="020B0604020202020204" pitchFamily="34" charset="0"/>
              </a:rPr>
              <a:t>Cas particuliers</a:t>
            </a:r>
          </a:p>
        </p:txBody>
      </p:sp>
      <p:sp>
        <p:nvSpPr>
          <p:cNvPr id="3" name="Rectangle 2">
            <a:extLst>
              <a:ext uri="{FF2B5EF4-FFF2-40B4-BE49-F238E27FC236}">
                <a16:creationId xmlns:a16="http://schemas.microsoft.com/office/drawing/2014/main" id="{F9AF38F6-3D25-4A6A-B7CE-75B86184257A}"/>
              </a:ext>
            </a:extLst>
          </p:cNvPr>
          <p:cNvSpPr/>
          <p:nvPr/>
        </p:nvSpPr>
        <p:spPr>
          <a:xfrm>
            <a:off x="1365182" y="949662"/>
            <a:ext cx="8167701"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3">
                    <a:lumMod val="60000"/>
                    <a:lumOff val="40000"/>
                  </a:schemeClr>
                </a:solidFill>
              </a:rPr>
              <a:t>La victime perd connaissance</a:t>
            </a:r>
          </a:p>
        </p:txBody>
      </p:sp>
      <p:graphicFrame>
        <p:nvGraphicFramePr>
          <p:cNvPr id="7" name="Tableau 6">
            <a:extLst>
              <a:ext uri="{FF2B5EF4-FFF2-40B4-BE49-F238E27FC236}">
                <a16:creationId xmlns:a16="http://schemas.microsoft.com/office/drawing/2014/main" id="{655A7580-E271-4FB9-A207-EDB8697B19DB}"/>
              </a:ext>
            </a:extLst>
          </p:cNvPr>
          <p:cNvGraphicFramePr>
            <a:graphicFrameLocks noGrp="1"/>
          </p:cNvGraphicFramePr>
          <p:nvPr/>
        </p:nvGraphicFramePr>
        <p:xfrm>
          <a:off x="1122715" y="5125873"/>
          <a:ext cx="10543768" cy="1056290"/>
        </p:xfrm>
        <a:graphic>
          <a:graphicData uri="http://schemas.openxmlformats.org/drawingml/2006/table">
            <a:tbl>
              <a:tblPr firstRow="1" bandRow="1">
                <a:tableStyleId>{5C22544A-7EE6-4342-B048-85BDC9FD1C3A}</a:tableStyleId>
              </a:tblPr>
              <a:tblGrid>
                <a:gridCol w="5919216">
                  <a:extLst>
                    <a:ext uri="{9D8B030D-6E8A-4147-A177-3AD203B41FA5}">
                      <a16:colId xmlns:a16="http://schemas.microsoft.com/office/drawing/2014/main" val="2424138470"/>
                    </a:ext>
                  </a:extLst>
                </a:gridCol>
                <a:gridCol w="3100552">
                  <a:extLst>
                    <a:ext uri="{9D8B030D-6E8A-4147-A177-3AD203B41FA5}">
                      <a16:colId xmlns:a16="http://schemas.microsoft.com/office/drawing/2014/main" val="3784740283"/>
                    </a:ext>
                  </a:extLst>
                </a:gridCol>
                <a:gridCol w="1524000">
                  <a:extLst>
                    <a:ext uri="{9D8B030D-6E8A-4147-A177-3AD203B41FA5}">
                      <a16:colId xmlns:a16="http://schemas.microsoft.com/office/drawing/2014/main" val="1176633379"/>
                    </a:ext>
                  </a:extLst>
                </a:gridCol>
              </a:tblGrid>
              <a:tr h="1056290">
                <a:tc>
                  <a:txBody>
                    <a:bodyPr/>
                    <a:lstStyle/>
                    <a:p>
                      <a:r>
                        <a:rPr lang="fr-FR" sz="2400" b="1" dirty="0">
                          <a:solidFill>
                            <a:schemeClr val="tx1"/>
                          </a:solidFill>
                        </a:rPr>
                        <a:t>Cycle complet, claques, Heimlich, perte de connaissance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04_ETOUFFEMENT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975304"/>
                  </a:ext>
                </a:extLst>
              </a:tr>
            </a:tbl>
          </a:graphicData>
        </a:graphic>
      </p:graphicFrame>
      <p:pic>
        <p:nvPicPr>
          <p:cNvPr id="8" name="Image 7">
            <a:hlinkClick r:id="rId2" action="ppaction://hlinkfile"/>
            <a:extLst>
              <a:ext uri="{FF2B5EF4-FFF2-40B4-BE49-F238E27FC236}">
                <a16:creationId xmlns:a16="http://schemas.microsoft.com/office/drawing/2014/main" id="{52F451CF-8D59-4F82-A972-BCA4F19AC879}"/>
              </a:ext>
            </a:extLst>
          </p:cNvPr>
          <p:cNvPicPr>
            <a:picLocks noChangeAspect="1"/>
          </p:cNvPicPr>
          <p:nvPr/>
        </p:nvPicPr>
        <p:blipFill rotWithShape="1">
          <a:blip r:embed="rId3"/>
          <a:srcRect l="12625" t="11672" r="13515" b="12637"/>
          <a:stretch/>
        </p:blipFill>
        <p:spPr>
          <a:xfrm>
            <a:off x="10468305" y="5284054"/>
            <a:ext cx="872360" cy="872358"/>
          </a:xfrm>
          <a:prstGeom prst="rect">
            <a:avLst/>
          </a:prstGeom>
        </p:spPr>
      </p:pic>
      <p:sp>
        <p:nvSpPr>
          <p:cNvPr id="9" name="ZoneTexte 8">
            <a:extLst>
              <a:ext uri="{FF2B5EF4-FFF2-40B4-BE49-F238E27FC236}">
                <a16:creationId xmlns:a16="http://schemas.microsoft.com/office/drawing/2014/main" id="{8476101E-328A-4062-949E-EAF489D2F8EB}"/>
              </a:ext>
            </a:extLst>
          </p:cNvPr>
          <p:cNvSpPr txBox="1"/>
          <p:nvPr/>
        </p:nvSpPr>
        <p:spPr>
          <a:xfrm>
            <a:off x="1355253" y="1732127"/>
            <a:ext cx="9481494" cy="3046988"/>
          </a:xfrm>
          <a:prstGeom prst="rect">
            <a:avLst/>
          </a:prstGeom>
          <a:noFill/>
        </p:spPr>
        <p:txBody>
          <a:bodyPr wrap="square" rtlCol="0">
            <a:spAutoFit/>
          </a:bodyPr>
          <a:lstStyle/>
          <a:p>
            <a:pPr marL="285750" indent="-285750">
              <a:buFontTx/>
              <a:buChar char="-"/>
            </a:pPr>
            <a:r>
              <a:rPr lang="fr-FR" sz="2400" dirty="0"/>
              <a:t>L’accompagner au sol</a:t>
            </a:r>
          </a:p>
          <a:p>
            <a:pPr marL="285750" indent="-285750">
              <a:buFontTx/>
              <a:buChar char="-"/>
            </a:pPr>
            <a:r>
              <a:rPr lang="fr-FR" sz="2400" dirty="0"/>
              <a:t>Faire alerter les secours d’urgence (à défaut, alerter) </a:t>
            </a:r>
          </a:p>
          <a:p>
            <a:pPr algn="ctr"/>
            <a:r>
              <a:rPr lang="fr-FR" sz="2400" i="1" dirty="0"/>
              <a:t>RAPPEL : téléphone le plus près possible en haut-parleur</a:t>
            </a:r>
          </a:p>
          <a:p>
            <a:pPr marL="285750" indent="-285750">
              <a:buFontTx/>
              <a:buChar char="-"/>
            </a:pPr>
            <a:r>
              <a:rPr lang="fr-FR" sz="2400" dirty="0"/>
              <a:t>Pratiquer une réanimation cardio-pulmonaire (RCP)</a:t>
            </a:r>
          </a:p>
          <a:p>
            <a:pPr marL="285750" indent="-285750">
              <a:buFontTx/>
              <a:buChar char="-"/>
            </a:pPr>
            <a:endParaRPr lang="fr-FR" sz="2400" dirty="0"/>
          </a:p>
          <a:p>
            <a:r>
              <a:rPr lang="fr-FR" sz="2400" dirty="0"/>
              <a:t>Vérifier après chaque série de 30 compressions si le corps étranger est présent dans la bouche. Le retirer prudemment avec les doigts s’il est visible et accessible.</a:t>
            </a:r>
          </a:p>
        </p:txBody>
      </p:sp>
    </p:spTree>
    <p:extLst>
      <p:ext uri="{BB962C8B-B14F-4D97-AF65-F5344CB8AC3E}">
        <p14:creationId xmlns:p14="http://schemas.microsoft.com/office/powerpoint/2010/main" val="209436698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95BBEED-779A-4A26-A03C-A12B778BC910}"/>
              </a:ext>
            </a:extLst>
          </p:cNvPr>
          <p:cNvSpPr txBox="1">
            <a:spLocks noChangeArrowheads="1"/>
          </p:cNvSpPr>
          <p:nvPr/>
        </p:nvSpPr>
        <p:spPr bwMode="auto">
          <a:xfrm>
            <a:off x="1365182" y="208052"/>
            <a:ext cx="3059831" cy="651984"/>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kern="0" dirty="0">
                <a:solidFill>
                  <a:schemeClr val="bg1"/>
                </a:solidFill>
                <a:latin typeface="Arial" panose="020B0604020202020204" pitchFamily="34" charset="0"/>
                <a:cs typeface="Arial" panose="020B0604020202020204" pitchFamily="34" charset="0"/>
              </a:rPr>
              <a:t>Cas particuliers</a:t>
            </a:r>
          </a:p>
        </p:txBody>
      </p:sp>
      <p:sp>
        <p:nvSpPr>
          <p:cNvPr id="3" name="Rectangle 2">
            <a:extLst>
              <a:ext uri="{FF2B5EF4-FFF2-40B4-BE49-F238E27FC236}">
                <a16:creationId xmlns:a16="http://schemas.microsoft.com/office/drawing/2014/main" id="{F9AF38F6-3D25-4A6A-B7CE-75B86184257A}"/>
              </a:ext>
            </a:extLst>
          </p:cNvPr>
          <p:cNvSpPr/>
          <p:nvPr/>
        </p:nvSpPr>
        <p:spPr>
          <a:xfrm>
            <a:off x="1365182" y="949662"/>
            <a:ext cx="8167701"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3">
                    <a:lumMod val="60000"/>
                    <a:lumOff val="40000"/>
                  </a:schemeClr>
                </a:solidFill>
              </a:rPr>
              <a:t>Obstruction partielle des voies aériennes</a:t>
            </a:r>
          </a:p>
        </p:txBody>
      </p:sp>
      <p:sp>
        <p:nvSpPr>
          <p:cNvPr id="7" name="ZoneTexte 6">
            <a:extLst>
              <a:ext uri="{FF2B5EF4-FFF2-40B4-BE49-F238E27FC236}">
                <a16:creationId xmlns:a16="http://schemas.microsoft.com/office/drawing/2014/main" id="{44FC5A48-6298-430D-B4DD-7A445300CA9B}"/>
              </a:ext>
            </a:extLst>
          </p:cNvPr>
          <p:cNvSpPr txBox="1"/>
          <p:nvPr/>
        </p:nvSpPr>
        <p:spPr>
          <a:xfrm>
            <a:off x="1260658" y="1636804"/>
            <a:ext cx="10248169" cy="4970591"/>
          </a:xfrm>
          <a:prstGeom prst="rect">
            <a:avLst/>
          </a:prstGeom>
          <a:noFill/>
        </p:spPr>
        <p:txBody>
          <a:bodyPr wrap="square" rtlCol="0">
            <a:spAutoFit/>
          </a:bodyPr>
          <a:lstStyle/>
          <a:p>
            <a:pPr marL="285750" indent="-285750">
              <a:buFontTx/>
              <a:buChar char="-"/>
            </a:pPr>
            <a:r>
              <a:rPr lang="fr-FR" sz="2200" b="1" dirty="0"/>
              <a:t>Si l’obstruction des voies aériennes n’est pas totale, la victime a du mal à respirer, elle fait des efforts de toux et parfois présente un sifflement respiratoire.</a:t>
            </a:r>
          </a:p>
          <a:p>
            <a:pPr marL="285750" indent="-285750">
              <a:buFontTx/>
              <a:buChar char="-"/>
            </a:pPr>
            <a:r>
              <a:rPr lang="fr-FR" sz="2200" b="1" dirty="0"/>
              <a:t>Bien souvent, elle est capable d’expulser elle-même le corps étranger.</a:t>
            </a:r>
          </a:p>
          <a:p>
            <a:pPr marL="285750" indent="-285750">
              <a:buFontTx/>
              <a:buChar char="-"/>
            </a:pPr>
            <a:r>
              <a:rPr lang="fr-FR" sz="2200" b="1" dirty="0"/>
              <a:t>En aucun cas le SST ne doit pratiquer les techniques de désobstruction que l’on vient de voir au risque de passer en obstruction totale.</a:t>
            </a:r>
          </a:p>
          <a:p>
            <a:endParaRPr lang="fr-FR" sz="900" b="1" dirty="0"/>
          </a:p>
          <a:p>
            <a:pPr marL="285750" indent="-285750">
              <a:buFontTx/>
              <a:buChar char="-"/>
            </a:pPr>
            <a:r>
              <a:rPr lang="fr-FR" sz="2200" b="1" dirty="0"/>
              <a:t>Il doit :</a:t>
            </a:r>
          </a:p>
          <a:p>
            <a:pPr marL="742950" lvl="1" indent="-285750">
              <a:buFontTx/>
              <a:buChar char="-"/>
            </a:pPr>
            <a:r>
              <a:rPr lang="fr-FR" sz="2200" b="1" dirty="0"/>
              <a:t>Mettre la victime en position repos (comme la victime préfère)</a:t>
            </a:r>
          </a:p>
          <a:p>
            <a:pPr marL="742950" lvl="1" indent="-285750">
              <a:buFontTx/>
              <a:buChar char="-"/>
            </a:pPr>
            <a:r>
              <a:rPr lang="fr-FR" sz="2200" b="1" dirty="0"/>
              <a:t>L’encourager à tousser pour rejeter le corps étranger.</a:t>
            </a:r>
          </a:p>
          <a:p>
            <a:pPr marL="742950" lvl="1" indent="-285750">
              <a:buFontTx/>
              <a:buChar char="-"/>
            </a:pPr>
            <a:r>
              <a:rPr lang="fr-FR" sz="2200" b="1" dirty="0"/>
              <a:t>Faire alerter ou alerter les secours.</a:t>
            </a:r>
          </a:p>
          <a:p>
            <a:pPr marL="742950" lvl="1" indent="-285750">
              <a:buFontTx/>
              <a:buChar char="-"/>
            </a:pPr>
            <a:r>
              <a:rPr lang="fr-FR" sz="2200" b="1" dirty="0"/>
              <a:t>Surveiller, lui parler, la rassurer, la protéger des intempéries.</a:t>
            </a:r>
          </a:p>
          <a:p>
            <a:pPr marL="742950" lvl="1" indent="-285750">
              <a:buFontTx/>
              <a:buChar char="-"/>
            </a:pPr>
            <a:r>
              <a:rPr lang="fr-FR" sz="2200" b="1" dirty="0"/>
              <a:t>En cas d’aggravation, reprendre un examen et faire les gestes qui s’imposent.</a:t>
            </a:r>
          </a:p>
          <a:p>
            <a:pPr marL="742950" lvl="1" indent="-285750">
              <a:buFontTx/>
              <a:buChar char="-"/>
            </a:pPr>
            <a:r>
              <a:rPr lang="fr-FR" sz="2200" b="1" dirty="0"/>
              <a:t>Rappeler les secours</a:t>
            </a:r>
          </a:p>
        </p:txBody>
      </p:sp>
      <p:graphicFrame>
        <p:nvGraphicFramePr>
          <p:cNvPr id="8" name="Tableau 7">
            <a:extLst>
              <a:ext uri="{FF2B5EF4-FFF2-40B4-BE49-F238E27FC236}">
                <a16:creationId xmlns:a16="http://schemas.microsoft.com/office/drawing/2014/main" id="{60F2C31A-D55D-473B-A3D6-659E515D27FD}"/>
              </a:ext>
            </a:extLst>
          </p:cNvPr>
          <p:cNvGraphicFramePr>
            <a:graphicFrameLocks noGrp="1"/>
          </p:cNvGraphicFramePr>
          <p:nvPr/>
        </p:nvGraphicFramePr>
        <p:xfrm>
          <a:off x="5938345" y="5908338"/>
          <a:ext cx="6080227" cy="830723"/>
        </p:xfrm>
        <a:graphic>
          <a:graphicData uri="http://schemas.openxmlformats.org/drawingml/2006/table">
            <a:tbl>
              <a:tblPr firstRow="1" bandRow="1">
                <a:tableStyleId>{5C22544A-7EE6-4342-B048-85BDC9FD1C3A}</a:tableStyleId>
              </a:tblPr>
              <a:tblGrid>
                <a:gridCol w="4076517">
                  <a:extLst>
                    <a:ext uri="{9D8B030D-6E8A-4147-A177-3AD203B41FA5}">
                      <a16:colId xmlns:a16="http://schemas.microsoft.com/office/drawing/2014/main" val="3784740283"/>
                    </a:ext>
                  </a:extLst>
                </a:gridCol>
                <a:gridCol w="2003710">
                  <a:extLst>
                    <a:ext uri="{9D8B030D-6E8A-4147-A177-3AD203B41FA5}">
                      <a16:colId xmlns:a16="http://schemas.microsoft.com/office/drawing/2014/main" val="1176633379"/>
                    </a:ext>
                  </a:extLst>
                </a:gridCol>
              </a:tblGrid>
              <a:tr h="830723">
                <a:tc>
                  <a:txBody>
                    <a:bodyPr/>
                    <a:lstStyle/>
                    <a:p>
                      <a:r>
                        <a:rPr lang="fr-FR" sz="2400" b="1" dirty="0">
                          <a:solidFill>
                            <a:schemeClr val="tx1"/>
                          </a:solidFill>
                        </a:rPr>
                        <a:t>CP_ETOUFFEMENT_PARTIEL</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975304"/>
                  </a:ext>
                </a:extLst>
              </a:tr>
            </a:tbl>
          </a:graphicData>
        </a:graphic>
      </p:graphicFrame>
      <p:pic>
        <p:nvPicPr>
          <p:cNvPr id="9" name="Image 8">
            <a:hlinkClick r:id="rId3" action="ppaction://hlinkfile"/>
            <a:extLst>
              <a:ext uri="{FF2B5EF4-FFF2-40B4-BE49-F238E27FC236}">
                <a16:creationId xmlns:a16="http://schemas.microsoft.com/office/drawing/2014/main" id="{E63F5F37-388A-40A5-B778-1CFD926B5A0B}"/>
              </a:ext>
            </a:extLst>
          </p:cNvPr>
          <p:cNvPicPr>
            <a:picLocks noChangeAspect="1"/>
          </p:cNvPicPr>
          <p:nvPr/>
        </p:nvPicPr>
        <p:blipFill rotWithShape="1">
          <a:blip r:embed="rId4"/>
          <a:srcRect l="12625" t="11672" r="13515" b="12637"/>
          <a:stretch/>
        </p:blipFill>
        <p:spPr>
          <a:xfrm>
            <a:off x="10859349" y="5971312"/>
            <a:ext cx="712539" cy="712537"/>
          </a:xfrm>
          <a:prstGeom prst="rect">
            <a:avLst/>
          </a:prstGeom>
        </p:spPr>
      </p:pic>
    </p:spTree>
    <p:extLst>
      <p:ext uri="{BB962C8B-B14F-4D97-AF65-F5344CB8AC3E}">
        <p14:creationId xmlns:p14="http://schemas.microsoft.com/office/powerpoint/2010/main" val="19993664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1A5472-6873-4C99-ACF1-570568F3BE7A}"/>
              </a:ext>
            </a:extLst>
          </p:cNvPr>
          <p:cNvGrpSpPr>
            <a:grpSpLocks/>
          </p:cNvGrpSpPr>
          <p:nvPr/>
        </p:nvGrpSpPr>
        <p:grpSpPr bwMode="auto">
          <a:xfrm>
            <a:off x="1765575" y="0"/>
            <a:ext cx="8978900" cy="6883401"/>
            <a:chOff x="33" y="-17"/>
            <a:chExt cx="5656" cy="4336"/>
          </a:xfrm>
        </p:grpSpPr>
        <p:sp>
          <p:nvSpPr>
            <p:cNvPr id="3" name="Line 2">
              <a:extLst>
                <a:ext uri="{FF2B5EF4-FFF2-40B4-BE49-F238E27FC236}">
                  <a16:creationId xmlns:a16="http://schemas.microsoft.com/office/drawing/2014/main" id="{C41563FA-E712-4369-ADB5-3B9507E6EFA6}"/>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414C1451-4088-4574-B25C-5EE9A8045317}"/>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F848A8A5-C0A6-4E0F-AAA4-31522F950B85}"/>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46A0CD3B-D944-4022-9C86-080995D7384F}"/>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000D429B-2990-46BC-8948-89B9D5CF782E}"/>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A871F8D7-4544-4DDB-A988-5E00B48417BD}"/>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5E800822-84D1-453D-B06C-27578D6CCCAF}"/>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91233B90-5A9F-42D9-9D97-3EEBCCF0996F}"/>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5BDDD2E7-170E-488E-B216-025F5BAB4DB6}"/>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058A792F-AD4E-4F87-9A9A-6288A8B59AF2}"/>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F71A8624-0113-4A9B-9808-EBF1E470509A}"/>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3E35D885-E8BC-44B0-85FA-C386E6D6E83B}"/>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EC262F6B-DFBE-4C98-BAE1-812A49978761}"/>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0234AA50-01C7-4B3E-89DC-854F4BE40B32}"/>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41E4EABE-0D7A-45B1-BE84-0FD00498025E}"/>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1014A8BD-3E0C-445C-B586-62890965EE87}"/>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F3024038-4266-459A-8709-5C9215FD3295}"/>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09C395D5-C6E6-4ECA-B190-3C653ACC5119}"/>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B149C47F-5D71-4653-AF27-4A30D923D454}"/>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0B40E85B-2046-4299-AF00-BE466E58FEE1}"/>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E0D88701-6D9B-4128-AE2D-8D1B7CC9C8D8}"/>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C19C48C8-8C2B-4829-B906-EE30C5BBF13A}"/>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97DB97DA-66CD-4CBA-8DEA-DA11EBD1B787}"/>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86F88068-3D2A-44BA-86F2-FDC3BAF9F15D}"/>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7EED6CC9-6116-47A6-BB3E-E61002B79C9E}"/>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E18707CD-D1BD-4EA1-9CD8-756125C3371D}"/>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7A04FF13-941D-4CCE-8143-31A22F7D24D7}"/>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2329867A-1DC8-44DE-BEA0-CC4EBD6E9E79}"/>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95D80088-BAB7-49C1-BB69-636387E2FBEA}"/>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033E9379-7182-439F-B09D-A2B722A5282F}"/>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23114369-DAB8-456E-8D3D-9608A84737C5}"/>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E1F99DEC-07C7-450E-950F-1C1B5380F9C8}"/>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56F6B4AE-FD67-47AB-BD9D-7A80E79B3FAF}"/>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9C2D8A75-7D15-4B31-BF54-44C8F541C301}"/>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29B2B024-151F-43D0-BCC9-DF2B87EA7CD8}"/>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9B7FA2CA-48DC-4CD3-A209-9DC994CB5D01}"/>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82F5A197-0A8C-4148-B5D3-9AEB39BD607C}"/>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91AF1613-2335-476D-89C3-3289832F3B64}"/>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33B49C29-ADA4-41C6-AADD-24ADB6149C28}"/>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5481CF89-4F9E-413C-99A0-095CE620852C}"/>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14F359CB-4451-48BF-BEE8-345946C565B6}"/>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D97B355F-F0A3-44D8-BE80-7D082050E914}"/>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A33EF32E-07F8-4960-86A4-8657D0C28286}"/>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9E814D85-DB36-4224-B269-AAF9A85D5812}"/>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41FE22C0-4F3C-4B65-BBC3-5F28837958CF}"/>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63668CEE-A4EF-44AA-8219-2761866A80C9}"/>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7CDED508-0B5E-408D-9E87-DF4BEC64182E}"/>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42ADF7E0-F1A0-49CE-994E-4F2C61CA35FF}"/>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60F19630-EDAE-4316-904C-5E77135FC5AF}"/>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1683DC27-9100-4720-99EF-7C77641F6DA2}"/>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CD8D6F3B-7A30-4044-8A4F-260564702866}"/>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4C2C98B2-ADFB-4466-AC43-A5E55B39B941}"/>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92D089A3-A143-4714-AD28-791840DD6F9D}"/>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6660A737-1AD8-4D05-B524-D2EBAED33677}"/>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18CE6E59-7921-474B-9790-734C5DCB7D73}"/>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36600AAA-CDBC-4197-8C5A-2E40E231415C}"/>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30859E7A-EC89-413D-87F2-D0D86255A14F}"/>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DD7BE8B9-C9EF-4ABE-8C62-442625629A43}"/>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FD57595E-429A-4E70-B0E0-70C00E1C3A6D}"/>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E5405EDD-9075-4725-B574-2B16CA7880C1}"/>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23498C02-86F4-4A02-BE1E-3120C6E02FA0}"/>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46EBF66C-D809-4E2C-9D75-F80A60BE4068}"/>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753F332B-8A3F-45B7-A393-C8B293C296F2}"/>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E73A12F5-8B42-4F31-BD7A-71612B333C8F}"/>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F925F68A-B79C-4EDC-8429-AE0A07745F83}"/>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426B62F1-703F-42DE-AB94-0EB6018828EE}"/>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81B0BF3D-07F3-45A7-B283-D39377401AAB}"/>
              </a:ext>
            </a:extLst>
          </p:cNvPr>
          <p:cNvPicPr>
            <a:picLocks noChangeAspect="1" noChangeArrowheads="1"/>
          </p:cNvPicPr>
          <p:nvPr/>
        </p:nvPicPr>
        <p:blipFill>
          <a:blip r:embed="rId2" cstate="print"/>
          <a:srcRect l="18050" t="4512" r="14304" b="5280"/>
          <a:stretch>
            <a:fillRect/>
          </a:stretch>
        </p:blipFill>
        <p:spPr bwMode="auto">
          <a:xfrm>
            <a:off x="7550425"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CAFE6876-0BF3-424D-B903-0939FC18B638}"/>
              </a:ext>
            </a:extLst>
          </p:cNvPr>
          <p:cNvPicPr>
            <a:picLocks noChangeAspect="1" noChangeArrowheads="1"/>
          </p:cNvPicPr>
          <p:nvPr/>
        </p:nvPicPr>
        <p:blipFill>
          <a:blip r:embed="rId3" cstate="print"/>
          <a:srcRect t="13522"/>
          <a:stretch>
            <a:fillRect/>
          </a:stretch>
        </p:blipFill>
        <p:spPr bwMode="auto">
          <a:xfrm>
            <a:off x="3370537"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8FD6254A-255E-4243-8357-FD99868721AB}"/>
              </a:ext>
            </a:extLst>
          </p:cNvPr>
          <p:cNvPicPr>
            <a:picLocks noChangeAspect="1" noChangeArrowheads="1"/>
          </p:cNvPicPr>
          <p:nvPr/>
        </p:nvPicPr>
        <p:blipFill>
          <a:blip r:embed="rId4" cstate="print"/>
          <a:srcRect t="21826" r="2530"/>
          <a:stretch>
            <a:fillRect/>
          </a:stretch>
        </p:blipFill>
        <p:spPr bwMode="auto">
          <a:xfrm>
            <a:off x="4591325" y="5543551"/>
            <a:ext cx="720725" cy="649287"/>
          </a:xfrm>
          <a:prstGeom prst="rect">
            <a:avLst/>
          </a:prstGeom>
          <a:noFill/>
          <a:ln w="9525">
            <a:noFill/>
            <a:round/>
            <a:headEnd/>
            <a:tailEnd/>
          </a:ln>
          <a:effectLst/>
        </p:spPr>
      </p:pic>
      <p:pic>
        <p:nvPicPr>
          <p:cNvPr id="72" name="Picture 71">
            <a:extLst>
              <a:ext uri="{FF2B5EF4-FFF2-40B4-BE49-F238E27FC236}">
                <a16:creationId xmlns:a16="http://schemas.microsoft.com/office/drawing/2014/main" id="{F9FF78BE-8895-4381-A28F-CC2725E1DB87}"/>
              </a:ext>
            </a:extLst>
          </p:cNvPr>
          <p:cNvPicPr>
            <a:picLocks noChangeAspect="1" noChangeArrowheads="1"/>
          </p:cNvPicPr>
          <p:nvPr/>
        </p:nvPicPr>
        <p:blipFill>
          <a:blip r:embed="rId5" cstate="print"/>
          <a:srcRect l="18063" t="2501" r="9819" b="2779"/>
          <a:stretch>
            <a:fillRect/>
          </a:stretch>
        </p:blipFill>
        <p:spPr bwMode="auto">
          <a:xfrm>
            <a:off x="5564462" y="5503863"/>
            <a:ext cx="561975" cy="735013"/>
          </a:xfrm>
          <a:prstGeom prst="rect">
            <a:avLst/>
          </a:prstGeom>
          <a:noFill/>
          <a:ln w="9525">
            <a:noFill/>
            <a:round/>
            <a:headEnd/>
            <a:tailEnd/>
          </a:ln>
          <a:effectLst/>
        </p:spPr>
      </p:pic>
      <p:pic>
        <p:nvPicPr>
          <p:cNvPr id="73" name="Picture 72">
            <a:extLst>
              <a:ext uri="{FF2B5EF4-FFF2-40B4-BE49-F238E27FC236}">
                <a16:creationId xmlns:a16="http://schemas.microsoft.com/office/drawing/2014/main" id="{11129BA9-65E7-4562-B8B9-35CC986EB4D0}"/>
              </a:ext>
            </a:extLst>
          </p:cNvPr>
          <p:cNvPicPr>
            <a:picLocks noChangeAspect="1" noChangeArrowheads="1"/>
          </p:cNvPicPr>
          <p:nvPr/>
        </p:nvPicPr>
        <p:blipFill>
          <a:blip r:embed="rId6" cstate="print"/>
          <a:srcRect l="4510" t="9021" r="5315" b="14336"/>
          <a:stretch>
            <a:fillRect/>
          </a:stretch>
        </p:blipFill>
        <p:spPr bwMode="auto">
          <a:xfrm>
            <a:off x="1873525" y="5562601"/>
            <a:ext cx="728662" cy="620712"/>
          </a:xfrm>
          <a:prstGeom prst="rect">
            <a:avLst/>
          </a:prstGeom>
          <a:noFill/>
          <a:ln w="9525">
            <a:noFill/>
            <a:round/>
            <a:headEnd/>
            <a:tailEnd/>
          </a:ln>
          <a:effectLst/>
        </p:spPr>
      </p:pic>
      <p:pic>
        <p:nvPicPr>
          <p:cNvPr id="74" name="Picture 73">
            <a:extLst>
              <a:ext uri="{FF2B5EF4-FFF2-40B4-BE49-F238E27FC236}">
                <a16:creationId xmlns:a16="http://schemas.microsoft.com/office/drawing/2014/main" id="{10A2BD37-4FBF-42A6-B0AB-3562BDB3FEA8}"/>
              </a:ext>
            </a:extLst>
          </p:cNvPr>
          <p:cNvPicPr>
            <a:picLocks noChangeAspect="1" noChangeArrowheads="1"/>
          </p:cNvPicPr>
          <p:nvPr/>
        </p:nvPicPr>
        <p:blipFill>
          <a:blip r:embed="rId7" cstate="print"/>
          <a:srcRect t="18033" b="9787"/>
          <a:stretch>
            <a:fillRect/>
          </a:stretch>
        </p:blipFill>
        <p:spPr bwMode="auto">
          <a:xfrm>
            <a:off x="3362600" y="2336801"/>
            <a:ext cx="731837" cy="623887"/>
          </a:xfrm>
          <a:prstGeom prst="rect">
            <a:avLst/>
          </a:prstGeom>
          <a:noFill/>
          <a:ln w="9525">
            <a:noFill/>
            <a:round/>
            <a:headEnd/>
            <a:tailEnd/>
          </a:ln>
          <a:effectLst/>
        </p:spPr>
      </p:pic>
      <p:pic>
        <p:nvPicPr>
          <p:cNvPr id="75" name="Picture 74">
            <a:extLst>
              <a:ext uri="{FF2B5EF4-FFF2-40B4-BE49-F238E27FC236}">
                <a16:creationId xmlns:a16="http://schemas.microsoft.com/office/drawing/2014/main" id="{2726749B-3687-4829-ACEA-A0266F0F0024}"/>
              </a:ext>
            </a:extLst>
          </p:cNvPr>
          <p:cNvPicPr>
            <a:picLocks noChangeAspect="1" noChangeArrowheads="1"/>
          </p:cNvPicPr>
          <p:nvPr/>
        </p:nvPicPr>
        <p:blipFill>
          <a:blip r:embed="rId8" cstate="print"/>
          <a:srcRect l="17690" t="4216" r="17415" b="1924"/>
          <a:stretch>
            <a:fillRect/>
          </a:stretch>
        </p:blipFill>
        <p:spPr bwMode="auto">
          <a:xfrm>
            <a:off x="5537475" y="3922713"/>
            <a:ext cx="509587" cy="736600"/>
          </a:xfrm>
          <a:prstGeom prst="rect">
            <a:avLst/>
          </a:prstGeom>
          <a:noFill/>
          <a:ln w="9525">
            <a:noFill/>
            <a:round/>
            <a:headEnd/>
            <a:tailEnd/>
          </a:ln>
          <a:effectLst/>
        </p:spPr>
      </p:pic>
      <p:pic>
        <p:nvPicPr>
          <p:cNvPr id="76" name="Picture 75">
            <a:extLst>
              <a:ext uri="{FF2B5EF4-FFF2-40B4-BE49-F238E27FC236}">
                <a16:creationId xmlns:a16="http://schemas.microsoft.com/office/drawing/2014/main" id="{C2D28007-C51D-4451-806A-6C9FE0A185B5}"/>
              </a:ext>
            </a:extLst>
          </p:cNvPr>
          <p:cNvPicPr>
            <a:picLocks noChangeAspect="1" noChangeArrowheads="1"/>
          </p:cNvPicPr>
          <p:nvPr/>
        </p:nvPicPr>
        <p:blipFill>
          <a:blip r:embed="rId9" cstate="print"/>
          <a:srcRect l="961" t="5305" b="5305"/>
          <a:stretch>
            <a:fillRect/>
          </a:stretch>
        </p:blipFill>
        <p:spPr bwMode="auto">
          <a:xfrm>
            <a:off x="6228037" y="668338"/>
            <a:ext cx="704850" cy="709613"/>
          </a:xfrm>
          <a:prstGeom prst="rect">
            <a:avLst/>
          </a:prstGeom>
          <a:noFill/>
          <a:ln w="9525">
            <a:noFill/>
            <a:round/>
            <a:headEnd/>
            <a:tailEnd/>
          </a:ln>
          <a:effectLst/>
        </p:spPr>
      </p:pic>
      <p:pic>
        <p:nvPicPr>
          <p:cNvPr id="77" name="Picture 76">
            <a:extLst>
              <a:ext uri="{FF2B5EF4-FFF2-40B4-BE49-F238E27FC236}">
                <a16:creationId xmlns:a16="http://schemas.microsoft.com/office/drawing/2014/main" id="{4276E782-C2F1-4127-8147-ADA8A63B16AD}"/>
              </a:ext>
            </a:extLst>
          </p:cNvPr>
          <p:cNvPicPr>
            <a:picLocks noChangeAspect="1" noChangeArrowheads="1"/>
          </p:cNvPicPr>
          <p:nvPr/>
        </p:nvPicPr>
        <p:blipFill>
          <a:blip r:embed="rId10" cstate="print"/>
          <a:srcRect/>
          <a:stretch>
            <a:fillRect/>
          </a:stretch>
        </p:blipFill>
        <p:spPr bwMode="auto">
          <a:xfrm>
            <a:off x="2137050" y="3929063"/>
            <a:ext cx="720725" cy="719138"/>
          </a:xfrm>
          <a:prstGeom prst="rect">
            <a:avLst/>
          </a:prstGeom>
          <a:noFill/>
          <a:ln w="9525">
            <a:noFill/>
            <a:round/>
            <a:headEnd/>
            <a:tailEnd/>
          </a:ln>
          <a:effectLst/>
        </p:spPr>
      </p:pic>
      <p:pic>
        <p:nvPicPr>
          <p:cNvPr id="78" name="Picture 77">
            <a:extLst>
              <a:ext uri="{FF2B5EF4-FFF2-40B4-BE49-F238E27FC236}">
                <a16:creationId xmlns:a16="http://schemas.microsoft.com/office/drawing/2014/main" id="{B9B41C7B-799C-45A4-9DA7-86A09F22D50E}"/>
              </a:ext>
            </a:extLst>
          </p:cNvPr>
          <p:cNvPicPr>
            <a:picLocks noChangeAspect="1" noChangeArrowheads="1"/>
          </p:cNvPicPr>
          <p:nvPr/>
        </p:nvPicPr>
        <p:blipFill>
          <a:blip r:embed="rId11" cstate="print"/>
          <a:srcRect t="4778" b="14783"/>
          <a:stretch>
            <a:fillRect/>
          </a:stretch>
        </p:blipFill>
        <p:spPr bwMode="auto">
          <a:xfrm>
            <a:off x="3659462" y="5543551"/>
            <a:ext cx="715963" cy="649287"/>
          </a:xfrm>
          <a:prstGeom prst="rect">
            <a:avLst/>
          </a:prstGeom>
          <a:noFill/>
          <a:ln w="9525">
            <a:noFill/>
            <a:round/>
            <a:headEnd/>
            <a:tailEnd/>
          </a:ln>
          <a:effectLst/>
        </p:spPr>
      </p:pic>
      <p:pic>
        <p:nvPicPr>
          <p:cNvPr id="79" name="Picture 78">
            <a:extLst>
              <a:ext uri="{FF2B5EF4-FFF2-40B4-BE49-F238E27FC236}">
                <a16:creationId xmlns:a16="http://schemas.microsoft.com/office/drawing/2014/main" id="{40EE55B6-12AF-482F-A456-2E5A57C314C4}"/>
              </a:ext>
            </a:extLst>
          </p:cNvPr>
          <p:cNvPicPr>
            <a:picLocks noChangeAspect="1" noChangeArrowheads="1"/>
          </p:cNvPicPr>
          <p:nvPr/>
        </p:nvPicPr>
        <p:blipFill>
          <a:blip r:embed="rId12" cstate="print"/>
          <a:srcRect l="6006" t="4503" r="3783" b="9787"/>
          <a:stretch>
            <a:fillRect/>
          </a:stretch>
        </p:blipFill>
        <p:spPr bwMode="auto">
          <a:xfrm>
            <a:off x="9055375" y="673101"/>
            <a:ext cx="1123950" cy="711200"/>
          </a:xfrm>
          <a:prstGeom prst="rect">
            <a:avLst/>
          </a:prstGeom>
          <a:noFill/>
          <a:ln w="9525">
            <a:noFill/>
            <a:round/>
            <a:headEnd/>
            <a:tailEnd/>
          </a:ln>
          <a:effectLst/>
        </p:spPr>
      </p:pic>
      <p:pic>
        <p:nvPicPr>
          <p:cNvPr id="80" name="Picture 79">
            <a:extLst>
              <a:ext uri="{FF2B5EF4-FFF2-40B4-BE49-F238E27FC236}">
                <a16:creationId xmlns:a16="http://schemas.microsoft.com/office/drawing/2014/main" id="{036D3A47-2229-4895-9AEC-90660267752E}"/>
              </a:ext>
            </a:extLst>
          </p:cNvPr>
          <p:cNvPicPr>
            <a:picLocks noChangeAspect="1" noChangeArrowheads="1"/>
          </p:cNvPicPr>
          <p:nvPr/>
        </p:nvPicPr>
        <p:blipFill>
          <a:blip r:embed="rId13" cstate="print"/>
          <a:srcRect l="1903" t="9123" r="2332" b="4955"/>
          <a:stretch>
            <a:fillRect/>
          </a:stretch>
        </p:blipFill>
        <p:spPr bwMode="auto">
          <a:xfrm>
            <a:off x="2732362" y="695326"/>
            <a:ext cx="725488" cy="666750"/>
          </a:xfrm>
          <a:prstGeom prst="rect">
            <a:avLst/>
          </a:prstGeom>
          <a:noFill/>
          <a:ln w="9525">
            <a:noFill/>
            <a:round/>
            <a:headEnd/>
            <a:tailEnd/>
          </a:ln>
          <a:effectLst/>
        </p:spPr>
      </p:pic>
      <p:pic>
        <p:nvPicPr>
          <p:cNvPr id="81" name="Picture 80">
            <a:extLst>
              <a:ext uri="{FF2B5EF4-FFF2-40B4-BE49-F238E27FC236}">
                <a16:creationId xmlns:a16="http://schemas.microsoft.com/office/drawing/2014/main" id="{F4C9A831-BA20-4911-9624-C7F684C65D9D}"/>
              </a:ext>
            </a:extLst>
          </p:cNvPr>
          <p:cNvPicPr>
            <a:picLocks noChangeAspect="1" noChangeArrowheads="1"/>
          </p:cNvPicPr>
          <p:nvPr/>
        </p:nvPicPr>
        <p:blipFill>
          <a:blip r:embed="rId14" cstate="print"/>
          <a:srcRect l="769" t="19014" r="1683" b="9940"/>
          <a:stretch>
            <a:fillRect/>
          </a:stretch>
        </p:blipFill>
        <p:spPr bwMode="auto">
          <a:xfrm>
            <a:off x="4588150" y="4046538"/>
            <a:ext cx="728662" cy="561975"/>
          </a:xfrm>
          <a:prstGeom prst="rect">
            <a:avLst/>
          </a:prstGeom>
          <a:noFill/>
          <a:ln w="9525">
            <a:noFill/>
            <a:round/>
            <a:headEnd/>
            <a:tailEnd/>
          </a:ln>
          <a:effectLst/>
        </p:spPr>
      </p:pic>
      <p:pic>
        <p:nvPicPr>
          <p:cNvPr id="82" name="Picture 81">
            <a:extLst>
              <a:ext uri="{FF2B5EF4-FFF2-40B4-BE49-F238E27FC236}">
                <a16:creationId xmlns:a16="http://schemas.microsoft.com/office/drawing/2014/main" id="{C4B6F0BD-D998-4C03-92D1-AEC1290A1EF1}"/>
              </a:ext>
            </a:extLst>
          </p:cNvPr>
          <p:cNvPicPr>
            <a:picLocks noChangeAspect="1" noChangeArrowheads="1"/>
          </p:cNvPicPr>
          <p:nvPr/>
        </p:nvPicPr>
        <p:blipFill>
          <a:blip r:embed="rId15" cstate="print"/>
          <a:srcRect l="5383" t="25197"/>
          <a:stretch>
            <a:fillRect/>
          </a:stretch>
        </p:blipFill>
        <p:spPr bwMode="auto">
          <a:xfrm>
            <a:off x="2141812" y="2316163"/>
            <a:ext cx="727075" cy="611188"/>
          </a:xfrm>
          <a:prstGeom prst="rect">
            <a:avLst/>
          </a:prstGeom>
          <a:noFill/>
          <a:ln w="9525">
            <a:noFill/>
            <a:round/>
            <a:headEnd/>
            <a:tailEnd/>
          </a:ln>
          <a:effectLst/>
        </p:spPr>
      </p:pic>
      <p:pic>
        <p:nvPicPr>
          <p:cNvPr id="83" name="Picture 82">
            <a:extLst>
              <a:ext uri="{FF2B5EF4-FFF2-40B4-BE49-F238E27FC236}">
                <a16:creationId xmlns:a16="http://schemas.microsoft.com/office/drawing/2014/main" id="{4D9A5A5C-6630-49C8-AC6A-3586050C66A4}"/>
              </a:ext>
            </a:extLst>
          </p:cNvPr>
          <p:cNvPicPr>
            <a:picLocks noChangeAspect="1" noChangeArrowheads="1"/>
          </p:cNvPicPr>
          <p:nvPr/>
        </p:nvPicPr>
        <p:blipFill>
          <a:blip r:embed="rId16" cstate="print"/>
          <a:srcRect l="4823" t="6590" r="38731" b="7773"/>
          <a:stretch>
            <a:fillRect/>
          </a:stretch>
        </p:blipFill>
        <p:spPr bwMode="auto">
          <a:xfrm>
            <a:off x="2829200" y="5500688"/>
            <a:ext cx="576262" cy="728663"/>
          </a:xfrm>
          <a:prstGeom prst="rect">
            <a:avLst/>
          </a:prstGeom>
          <a:noFill/>
          <a:ln w="9525">
            <a:noFill/>
            <a:round/>
            <a:headEnd/>
            <a:tailEnd/>
          </a:ln>
          <a:effectLst/>
        </p:spPr>
      </p:pic>
    </p:spTree>
    <p:extLst>
      <p:ext uri="{BB962C8B-B14F-4D97-AF65-F5344CB8AC3E}">
        <p14:creationId xmlns:p14="http://schemas.microsoft.com/office/powerpoint/2010/main" val="13994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2"/>
                                        </p:tgtEl>
                                        <p:attrNameLst>
                                          <p:attrName>style.visibility</p:attrName>
                                        </p:attrNameLst>
                                      </p:cBhvr>
                                      <p:to>
                                        <p:strVal val="visible"/>
                                      </p:to>
                                    </p:set>
                                    <p:anim calcmode="lin" valueType="num">
                                      <p:cBhvr additive="repl">
                                        <p:cTn id="7" dur="2000" fill="hold"/>
                                        <p:tgtEl>
                                          <p:spTgt spid="72"/>
                                        </p:tgtEl>
                                        <p:attrNameLst>
                                          <p:attrName>ppt_w</p:attrName>
                                        </p:attrNameLst>
                                      </p:cBhvr>
                                      <p:tavLst>
                                        <p:tav tm="100000">
                                          <p:val>
                                            <p:fltVal val="0"/>
                                          </p:val>
                                        </p:tav>
                                        <p:tav>
                                          <p:val>
                                            <p:strVal val="#ppt_w"/>
                                          </p:val>
                                        </p:tav>
                                      </p:tavLst>
                                    </p:anim>
                                    <p:anim calcmode="lin" valueType="num">
                                      <p:cBhvr additive="repl">
                                        <p:cTn id="8" dur="2000" fill="hold"/>
                                        <p:tgtEl>
                                          <p:spTgt spid="72"/>
                                        </p:tgtEl>
                                        <p:attrNameLst>
                                          <p:attrName>ppt_h</p:attrName>
                                        </p:attrNameLst>
                                      </p:cBhvr>
                                      <p:tavLst>
                                        <p:tav tm="100000">
                                          <p:val>
                                            <p:fltVal val="0"/>
                                          </p:val>
                                        </p:tav>
                                        <p:tav>
                                          <p:val>
                                            <p:strVal val="#ppt_h"/>
                                          </p:val>
                                        </p:tav>
                                      </p:tavLst>
                                    </p:anim>
                                    <p:anim calcmode="lin" valueType="num">
                                      <p:cBhvr additive="repl">
                                        <p:cTn id="9" dur="2000" fill="hold"/>
                                        <p:tgtEl>
                                          <p:spTgt spid="72"/>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114540" y="190029"/>
            <a:ext cx="6181108" cy="3329581"/>
          </a:xfrm>
          <a:prstGeom prst="rect">
            <a:avLst/>
          </a:prstGeom>
        </p:spPr>
        <p:txBody>
          <a:bodyPr vert="horz" lIns="91440" tIns="45720" rIns="91440" bIns="45720" rtlCol="0" anchor="b">
            <a:normAutofit/>
          </a:bodyPr>
          <a:lstStyle/>
          <a:p>
            <a:pPr algn="r">
              <a:lnSpc>
                <a:spcPct val="90000"/>
              </a:lnSpc>
            </a:pPr>
            <a:r>
              <a:rPr lang="fr-FR" sz="6600" b="0" i="0" kern="1200" dirty="0">
                <a:solidFill>
                  <a:srgbClr val="EBEBEB"/>
                </a:solidFill>
                <a:latin typeface="+mj-lt"/>
                <a:ea typeface="+mj-ea"/>
                <a:cs typeface="+mj-cs"/>
              </a:rPr>
              <a:t>Malaise</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2817968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1028" name="Picture 4" descr="Les articles du Code pénal et de procédure pénale applicable – AfVT –  Association française des Victimes du Terrorisme">
            <a:extLst>
              <a:ext uri="{FF2B5EF4-FFF2-40B4-BE49-F238E27FC236}">
                <a16:creationId xmlns:a16="http://schemas.microsoft.com/office/drawing/2014/main" id="{514210D4-BE8C-4466-97C2-14F87C148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457" y="1965507"/>
            <a:ext cx="4975245" cy="330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35600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D824724A-BF1C-41C7-B878-B63C836142AF}"/>
              </a:ext>
            </a:extLst>
          </p:cNvPr>
          <p:cNvPicPr>
            <a:picLocks noChangeAspect="1" noChangeArrowheads="1"/>
          </p:cNvPicPr>
          <p:nvPr/>
        </p:nvPicPr>
        <p:blipFill>
          <a:blip r:embed="rId2" cstate="print"/>
          <a:srcRect l="15991" t="1416" r="17407" b="2217"/>
          <a:stretch>
            <a:fillRect/>
          </a:stretch>
        </p:blipFill>
        <p:spPr bwMode="auto">
          <a:xfrm>
            <a:off x="5016214" y="2077616"/>
            <a:ext cx="2159571" cy="3126361"/>
          </a:xfrm>
          <a:prstGeom prst="rect">
            <a:avLst/>
          </a:prstGeom>
          <a:noFill/>
          <a:ln w="9525">
            <a:noFill/>
            <a:round/>
            <a:headEnd/>
            <a:tailEnd/>
          </a:ln>
          <a:effectLst/>
        </p:spPr>
      </p:pic>
      <p:sp>
        <p:nvSpPr>
          <p:cNvPr id="4" name="Rectangle 3">
            <a:extLst>
              <a:ext uri="{FF2B5EF4-FFF2-40B4-BE49-F238E27FC236}">
                <a16:creationId xmlns:a16="http://schemas.microsoft.com/office/drawing/2014/main" id="{93B39402-3B14-46A8-B9AD-EB349DA26F61}"/>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Tree>
    <p:extLst>
      <p:ext uri="{BB962C8B-B14F-4D97-AF65-F5344CB8AC3E}">
        <p14:creationId xmlns:p14="http://schemas.microsoft.com/office/powerpoint/2010/main" val="213920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nodeType="afterEffect">
                                  <p:stCondLst>
                                    <p:cond delay="500"/>
                                  </p:stCondLst>
                                  <p:childTnLst>
                                    <p:set>
                                      <p:cBhvr additive="repl">
                                        <p:cTn id="6" dur="1" fill="hold">
                                          <p:stCondLst>
                                            <p:cond delay="0"/>
                                          </p:stCondLst>
                                        </p:cTn>
                                        <p:tgtEl>
                                          <p:spTgt spid="3"/>
                                        </p:tgtEl>
                                        <p:attrNameLst>
                                          <p:attrName>style.visibility</p:attrName>
                                        </p:attrNameLst>
                                      </p:cBhvr>
                                      <p:to>
                                        <p:strVal val="visible"/>
                                      </p:to>
                                    </p:set>
                                    <p:animEffect transition="in" filter="dissolve">
                                      <p:cBhvr additive="repl">
                                        <p:cTn id="7" dur="2000"/>
                                        <p:tgtEl>
                                          <p:spTgt spid="3"/>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B36786F-3F5A-4601-BD50-AD597B25932E}"/>
              </a:ext>
            </a:extLst>
          </p:cNvPr>
          <p:cNvGrpSpPr>
            <a:grpSpLocks/>
          </p:cNvGrpSpPr>
          <p:nvPr/>
        </p:nvGrpSpPr>
        <p:grpSpPr bwMode="auto">
          <a:xfrm>
            <a:off x="1474788" y="0"/>
            <a:ext cx="8978900" cy="6883401"/>
            <a:chOff x="33" y="-17"/>
            <a:chExt cx="5656" cy="4336"/>
          </a:xfrm>
        </p:grpSpPr>
        <p:sp>
          <p:nvSpPr>
            <p:cNvPr id="3" name="Line 2">
              <a:extLst>
                <a:ext uri="{FF2B5EF4-FFF2-40B4-BE49-F238E27FC236}">
                  <a16:creationId xmlns:a16="http://schemas.microsoft.com/office/drawing/2014/main" id="{5B13C1DE-AA09-4515-8E94-F93DA48F9585}"/>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2408616D-A889-48D8-91F1-A64C4EA04A21}"/>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E9F7B0B6-F5D0-4BA7-9E28-2C2A1FF4790F}"/>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2D669CFA-20C8-401D-94A3-04E070E43400}"/>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08FE8F4F-E8D9-48D6-8E70-F8FC32FABE3C}"/>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DD145FFD-7806-4A9D-B66E-C76B32269E97}"/>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0C96DE77-B617-4AA3-85F0-2BFD2DDA18FD}"/>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088DD413-17E3-4F9C-9891-694105DF7553}"/>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A61AE9D0-02E9-4A74-8E25-1A3FF99482D4}"/>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2C372BF1-4A2E-4402-B4C8-1717BBF64FA2}"/>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793CFAF6-9CA6-4D2E-AC6B-36CB7CE1D4E2}"/>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AB2A46F9-0A7E-4BE5-A5E3-3E10E3B67814}"/>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BD465F08-C0E4-4439-8EDE-B6D4126771A1}"/>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327C5BAB-925B-4114-8BE9-28E2BFA8D3D7}"/>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9BD2425F-DAEE-4E8F-9DDB-B88F759A7621}"/>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CCC1B6F4-A877-46B5-96B7-EFFBBD987A60}"/>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2A8E5C5E-80B5-4554-A756-5DECF9E5CE6D}"/>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77E97133-89E4-4870-B9C0-B3227B488E59}"/>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57322DC1-0682-4367-8F78-C531D0CEB6EE}"/>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DDDA8DC3-AA83-4B38-AAFA-36C2E4B57A64}"/>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D69EB68C-62D9-4FFA-8813-88EFF55EDF0D}"/>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5E0A613C-526A-479A-9555-72F39FBA624B}"/>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3FEDAEE7-0411-478C-A39B-FA7BBC29E697}"/>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DCD81279-5729-4C23-849E-E96C570F28B4}"/>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DB5106A1-8007-4AE6-811F-28AB70340250}"/>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E5B4DD59-0AE8-4701-A6AE-2739189A2F5D}"/>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C9FDA613-A179-4E8F-A1C5-2138B23313FD}"/>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C8B9A0D9-2669-4068-B5D4-26462B959D81}"/>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8020B870-ABCF-40C4-9E34-D0F98886BC80}"/>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0548905B-DBBF-4A3A-9550-59024C1DC0FA}"/>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AEF6372C-DAA7-4968-AA37-CE8294B87A3F}"/>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42B37526-99BB-4EA3-BF4A-E4F637F19487}"/>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744FC843-DBA1-4D19-A677-B4F25008FE93}"/>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6BECB6FF-0D47-4EF1-ACAB-C97015F924CE}"/>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84BAD330-4602-40D6-BD6A-C0339B9973E3}"/>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77EF7D0F-8DD5-48F8-9B45-63E366D2AC02}"/>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D197D291-8A9E-4652-80D7-FEFBB5CAB5F4}"/>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D6784F6E-6E52-4DB4-B004-7CFA39B7C540}"/>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2EA6D4DB-343B-4A3A-8850-DC7E31D98E8B}"/>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A7A2876D-CAE2-47D6-B0FC-21C2ACFCF507}"/>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FC509405-459A-41B2-87AA-2A0B64399115}"/>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BE6D7973-0460-43C6-9F6F-7933500530CA}"/>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0BFE47EB-8D3A-461B-BB22-8D91EDCED51E}"/>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A3942981-CE69-4F27-82C8-7A8A87FEA804}"/>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8F735EC4-95FF-4080-9FE7-3DD0D8F5BC29}"/>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FE31C89B-F68F-4EF7-BDC2-465ED52EDD49}"/>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94D75531-3760-48AC-BF25-49DF5D837A25}"/>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9776616F-E9D1-4C02-B2B4-EBDB6C4E80F0}"/>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0A48C4B7-6CCC-4095-9CAF-D8058D6EFD98}"/>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4A13CE56-686E-4C72-86EC-6A990C1F343F}"/>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7BA12D79-EBD6-4B41-B013-A1CC37EA6E3C}"/>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8BA4F5B9-D8C9-463C-B38A-555964B3E922}"/>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21A27F50-9B85-4DE9-B68B-45BA423EAA27}"/>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A415818C-B6FF-41D9-B83D-D89E63F5BC4A}"/>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75EE519C-1900-42F4-B03A-49FC8E54EAFD}"/>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36E38108-1CEB-4D21-BE00-D49FCD81A31D}"/>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175DC1B4-DE80-4C2A-B6FE-AA6B2996CCBE}"/>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A9DE4BBF-FF55-4F87-B149-DD62D29E3E7F}"/>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5417FA32-E321-4D07-BC84-CF0B1766EB4F}"/>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5C7BABEE-1EAC-4603-AB3A-28786D6B88F1}"/>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24CBE11F-8A14-4FE2-A4E9-CBEB52725D0C}"/>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12B7D8F3-37AF-449F-8069-30334AECAE13}"/>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34B101DA-8BC6-42B6-B9EF-69B9A39FC9F3}"/>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5B69452C-E43E-4F84-AF08-1C6C26BD77D1}"/>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93596D49-1CCD-48B6-BF67-E69BB749D482}"/>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6AF785F6-0303-4FD0-9B1C-7887135C68EB}"/>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023C1651-932E-4492-9723-E9B834A1686E}"/>
              </a:ext>
            </a:extLst>
          </p:cNvPr>
          <p:cNvPicPr>
            <a:picLocks noChangeAspect="1" noChangeArrowheads="1"/>
          </p:cNvPicPr>
          <p:nvPr/>
        </p:nvPicPr>
        <p:blipFill>
          <a:blip r:embed="rId2" cstate="print"/>
          <a:srcRect l="18050" t="4512" r="14304" b="5280"/>
          <a:stretch>
            <a:fillRect/>
          </a:stretch>
        </p:blipFill>
        <p:spPr bwMode="auto">
          <a:xfrm>
            <a:off x="7259638"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74B2F934-9BE3-4B2F-8B41-7F1C43D849FD}"/>
              </a:ext>
            </a:extLst>
          </p:cNvPr>
          <p:cNvPicPr>
            <a:picLocks noChangeAspect="1" noChangeArrowheads="1"/>
          </p:cNvPicPr>
          <p:nvPr/>
        </p:nvPicPr>
        <p:blipFill>
          <a:blip r:embed="rId3" cstate="print"/>
          <a:srcRect t="13522"/>
          <a:stretch>
            <a:fillRect/>
          </a:stretch>
        </p:blipFill>
        <p:spPr bwMode="auto">
          <a:xfrm>
            <a:off x="3079750"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7C5FE9A6-F8AC-448F-9A0B-E2D5BA11C04C}"/>
              </a:ext>
            </a:extLst>
          </p:cNvPr>
          <p:cNvPicPr>
            <a:picLocks noChangeAspect="1" noChangeArrowheads="1"/>
          </p:cNvPicPr>
          <p:nvPr/>
        </p:nvPicPr>
        <p:blipFill>
          <a:blip r:embed="rId4" cstate="print"/>
          <a:srcRect t="21826" r="2530"/>
          <a:stretch>
            <a:fillRect/>
          </a:stretch>
        </p:blipFill>
        <p:spPr bwMode="auto">
          <a:xfrm>
            <a:off x="4300538" y="5543551"/>
            <a:ext cx="720725" cy="649287"/>
          </a:xfrm>
          <a:prstGeom prst="rect">
            <a:avLst/>
          </a:prstGeom>
          <a:noFill/>
          <a:ln w="9525">
            <a:noFill/>
            <a:round/>
            <a:headEnd/>
            <a:tailEnd/>
          </a:ln>
          <a:effectLst/>
        </p:spPr>
      </p:pic>
      <p:pic>
        <p:nvPicPr>
          <p:cNvPr id="72" name="Picture 71">
            <a:extLst>
              <a:ext uri="{FF2B5EF4-FFF2-40B4-BE49-F238E27FC236}">
                <a16:creationId xmlns:a16="http://schemas.microsoft.com/office/drawing/2014/main" id="{960D05E0-F32D-4609-892F-03BD8EBA3F21}"/>
              </a:ext>
            </a:extLst>
          </p:cNvPr>
          <p:cNvPicPr>
            <a:picLocks noChangeAspect="1" noChangeArrowheads="1"/>
          </p:cNvPicPr>
          <p:nvPr/>
        </p:nvPicPr>
        <p:blipFill>
          <a:blip r:embed="rId5" cstate="print"/>
          <a:srcRect l="4512" t="9024" r="5280" b="9792"/>
          <a:stretch>
            <a:fillRect/>
          </a:stretch>
        </p:blipFill>
        <p:spPr bwMode="auto">
          <a:xfrm>
            <a:off x="8758238" y="2312988"/>
            <a:ext cx="720725" cy="647700"/>
          </a:xfrm>
          <a:prstGeom prst="rect">
            <a:avLst/>
          </a:prstGeom>
          <a:noFill/>
          <a:ln w="9525">
            <a:noFill/>
            <a:round/>
            <a:headEnd/>
            <a:tailEnd/>
          </a:ln>
          <a:effectLst/>
        </p:spPr>
      </p:pic>
      <p:pic>
        <p:nvPicPr>
          <p:cNvPr id="73" name="Picture 72">
            <a:extLst>
              <a:ext uri="{FF2B5EF4-FFF2-40B4-BE49-F238E27FC236}">
                <a16:creationId xmlns:a16="http://schemas.microsoft.com/office/drawing/2014/main" id="{9E1343EF-4C0F-41F5-A4FD-2006AA2D33A1}"/>
              </a:ext>
            </a:extLst>
          </p:cNvPr>
          <p:cNvPicPr>
            <a:picLocks noChangeAspect="1" noChangeArrowheads="1"/>
          </p:cNvPicPr>
          <p:nvPr/>
        </p:nvPicPr>
        <p:blipFill>
          <a:blip r:embed="rId6" cstate="print"/>
          <a:srcRect l="18063" t="2501" r="9819" b="2779"/>
          <a:stretch>
            <a:fillRect/>
          </a:stretch>
        </p:blipFill>
        <p:spPr bwMode="auto">
          <a:xfrm>
            <a:off x="5273675" y="5503863"/>
            <a:ext cx="561975" cy="735013"/>
          </a:xfrm>
          <a:prstGeom prst="rect">
            <a:avLst/>
          </a:prstGeom>
          <a:noFill/>
          <a:ln w="9525">
            <a:noFill/>
            <a:round/>
            <a:headEnd/>
            <a:tailEnd/>
          </a:ln>
          <a:effectLst/>
        </p:spPr>
      </p:pic>
      <p:pic>
        <p:nvPicPr>
          <p:cNvPr id="74" name="Picture 73">
            <a:extLst>
              <a:ext uri="{FF2B5EF4-FFF2-40B4-BE49-F238E27FC236}">
                <a16:creationId xmlns:a16="http://schemas.microsoft.com/office/drawing/2014/main" id="{3A28C187-6641-42B7-B410-D41F1B651950}"/>
              </a:ext>
            </a:extLst>
          </p:cNvPr>
          <p:cNvPicPr>
            <a:picLocks noChangeAspect="1" noChangeArrowheads="1"/>
          </p:cNvPicPr>
          <p:nvPr/>
        </p:nvPicPr>
        <p:blipFill>
          <a:blip r:embed="rId7" cstate="print"/>
          <a:srcRect l="4510" t="9021" r="5315" b="14336"/>
          <a:stretch>
            <a:fillRect/>
          </a:stretch>
        </p:blipFill>
        <p:spPr bwMode="auto">
          <a:xfrm>
            <a:off x="1582738" y="5562601"/>
            <a:ext cx="728662" cy="620712"/>
          </a:xfrm>
          <a:prstGeom prst="rect">
            <a:avLst/>
          </a:prstGeom>
          <a:noFill/>
          <a:ln w="9525">
            <a:noFill/>
            <a:round/>
            <a:headEnd/>
            <a:tailEnd/>
          </a:ln>
          <a:effectLst/>
        </p:spPr>
      </p:pic>
      <p:pic>
        <p:nvPicPr>
          <p:cNvPr id="75" name="Picture 74">
            <a:extLst>
              <a:ext uri="{FF2B5EF4-FFF2-40B4-BE49-F238E27FC236}">
                <a16:creationId xmlns:a16="http://schemas.microsoft.com/office/drawing/2014/main" id="{53771758-F57D-4444-B990-B53D69FE1361}"/>
              </a:ext>
            </a:extLst>
          </p:cNvPr>
          <p:cNvPicPr>
            <a:picLocks noChangeAspect="1" noChangeArrowheads="1"/>
          </p:cNvPicPr>
          <p:nvPr/>
        </p:nvPicPr>
        <p:blipFill>
          <a:blip r:embed="rId8" cstate="print"/>
          <a:srcRect t="18033" b="9787"/>
          <a:stretch>
            <a:fillRect/>
          </a:stretch>
        </p:blipFill>
        <p:spPr bwMode="auto">
          <a:xfrm>
            <a:off x="3071813" y="2336801"/>
            <a:ext cx="731837" cy="623887"/>
          </a:xfrm>
          <a:prstGeom prst="rect">
            <a:avLst/>
          </a:prstGeom>
          <a:noFill/>
          <a:ln w="9525">
            <a:noFill/>
            <a:round/>
            <a:headEnd/>
            <a:tailEnd/>
          </a:ln>
          <a:effectLst/>
        </p:spPr>
      </p:pic>
      <p:pic>
        <p:nvPicPr>
          <p:cNvPr id="76" name="Picture 75">
            <a:extLst>
              <a:ext uri="{FF2B5EF4-FFF2-40B4-BE49-F238E27FC236}">
                <a16:creationId xmlns:a16="http://schemas.microsoft.com/office/drawing/2014/main" id="{11D07BF9-C063-4188-A220-26ABEDBDE98A}"/>
              </a:ext>
            </a:extLst>
          </p:cNvPr>
          <p:cNvPicPr>
            <a:picLocks noChangeAspect="1" noChangeArrowheads="1"/>
          </p:cNvPicPr>
          <p:nvPr/>
        </p:nvPicPr>
        <p:blipFill>
          <a:blip r:embed="rId9" cstate="print"/>
          <a:srcRect l="17690" t="4216" r="17415" b="1924"/>
          <a:stretch>
            <a:fillRect/>
          </a:stretch>
        </p:blipFill>
        <p:spPr bwMode="auto">
          <a:xfrm>
            <a:off x="5246688" y="3922713"/>
            <a:ext cx="509587" cy="736600"/>
          </a:xfrm>
          <a:prstGeom prst="rect">
            <a:avLst/>
          </a:prstGeom>
          <a:noFill/>
          <a:ln w="9525">
            <a:noFill/>
            <a:round/>
            <a:headEnd/>
            <a:tailEnd/>
          </a:ln>
          <a:effectLst/>
        </p:spPr>
      </p:pic>
      <p:pic>
        <p:nvPicPr>
          <p:cNvPr id="77" name="Picture 76">
            <a:extLst>
              <a:ext uri="{FF2B5EF4-FFF2-40B4-BE49-F238E27FC236}">
                <a16:creationId xmlns:a16="http://schemas.microsoft.com/office/drawing/2014/main" id="{E4F38126-9D92-41AF-A50C-CDEFA1E5B806}"/>
              </a:ext>
            </a:extLst>
          </p:cNvPr>
          <p:cNvPicPr>
            <a:picLocks noChangeAspect="1" noChangeArrowheads="1"/>
          </p:cNvPicPr>
          <p:nvPr/>
        </p:nvPicPr>
        <p:blipFill>
          <a:blip r:embed="rId10" cstate="print"/>
          <a:srcRect l="961" t="5305" b="5305"/>
          <a:stretch>
            <a:fillRect/>
          </a:stretch>
        </p:blipFill>
        <p:spPr bwMode="auto">
          <a:xfrm>
            <a:off x="5937250" y="668338"/>
            <a:ext cx="704850" cy="709613"/>
          </a:xfrm>
          <a:prstGeom prst="rect">
            <a:avLst/>
          </a:prstGeom>
          <a:noFill/>
          <a:ln w="9525">
            <a:noFill/>
            <a:round/>
            <a:headEnd/>
            <a:tailEnd/>
          </a:ln>
          <a:effectLst/>
        </p:spPr>
      </p:pic>
      <p:pic>
        <p:nvPicPr>
          <p:cNvPr id="78" name="Picture 77">
            <a:extLst>
              <a:ext uri="{FF2B5EF4-FFF2-40B4-BE49-F238E27FC236}">
                <a16:creationId xmlns:a16="http://schemas.microsoft.com/office/drawing/2014/main" id="{190B9D59-AEE1-407F-B97B-EB3010BB4D4B}"/>
              </a:ext>
            </a:extLst>
          </p:cNvPr>
          <p:cNvPicPr>
            <a:picLocks noChangeAspect="1" noChangeArrowheads="1"/>
          </p:cNvPicPr>
          <p:nvPr/>
        </p:nvPicPr>
        <p:blipFill>
          <a:blip r:embed="rId11" cstate="print"/>
          <a:srcRect/>
          <a:stretch>
            <a:fillRect/>
          </a:stretch>
        </p:blipFill>
        <p:spPr bwMode="auto">
          <a:xfrm>
            <a:off x="1846263" y="3929063"/>
            <a:ext cx="720725" cy="719138"/>
          </a:xfrm>
          <a:prstGeom prst="rect">
            <a:avLst/>
          </a:prstGeom>
          <a:noFill/>
          <a:ln w="9525">
            <a:noFill/>
            <a:round/>
            <a:headEnd/>
            <a:tailEnd/>
          </a:ln>
          <a:effectLst/>
        </p:spPr>
      </p:pic>
      <p:pic>
        <p:nvPicPr>
          <p:cNvPr id="79" name="Picture 78">
            <a:extLst>
              <a:ext uri="{FF2B5EF4-FFF2-40B4-BE49-F238E27FC236}">
                <a16:creationId xmlns:a16="http://schemas.microsoft.com/office/drawing/2014/main" id="{4F40CDB1-4BD2-4D33-BE41-9BF85C2BD907}"/>
              </a:ext>
            </a:extLst>
          </p:cNvPr>
          <p:cNvPicPr>
            <a:picLocks noChangeAspect="1" noChangeArrowheads="1"/>
          </p:cNvPicPr>
          <p:nvPr/>
        </p:nvPicPr>
        <p:blipFill>
          <a:blip r:embed="rId12" cstate="print"/>
          <a:srcRect t="4778" b="14783"/>
          <a:stretch>
            <a:fillRect/>
          </a:stretch>
        </p:blipFill>
        <p:spPr bwMode="auto">
          <a:xfrm>
            <a:off x="3368675" y="5543551"/>
            <a:ext cx="715963" cy="649287"/>
          </a:xfrm>
          <a:prstGeom prst="rect">
            <a:avLst/>
          </a:prstGeom>
          <a:noFill/>
          <a:ln w="9525">
            <a:noFill/>
            <a:round/>
            <a:headEnd/>
            <a:tailEnd/>
          </a:ln>
          <a:effectLst/>
        </p:spPr>
      </p:pic>
      <p:pic>
        <p:nvPicPr>
          <p:cNvPr id="80" name="Picture 79">
            <a:extLst>
              <a:ext uri="{FF2B5EF4-FFF2-40B4-BE49-F238E27FC236}">
                <a16:creationId xmlns:a16="http://schemas.microsoft.com/office/drawing/2014/main" id="{D9EC76B6-9629-4690-BA41-FABC659FDD9C}"/>
              </a:ext>
            </a:extLst>
          </p:cNvPr>
          <p:cNvPicPr>
            <a:picLocks noChangeAspect="1" noChangeArrowheads="1"/>
          </p:cNvPicPr>
          <p:nvPr/>
        </p:nvPicPr>
        <p:blipFill>
          <a:blip r:embed="rId13" cstate="print"/>
          <a:srcRect l="11703" b="2776"/>
          <a:stretch>
            <a:fillRect/>
          </a:stretch>
        </p:blipFill>
        <p:spPr bwMode="auto">
          <a:xfrm>
            <a:off x="7918450" y="3929063"/>
            <a:ext cx="679450" cy="733425"/>
          </a:xfrm>
          <a:prstGeom prst="rect">
            <a:avLst/>
          </a:prstGeom>
          <a:noFill/>
          <a:ln w="9525">
            <a:noFill/>
            <a:round/>
            <a:headEnd/>
            <a:tailEnd/>
          </a:ln>
          <a:effectLst/>
        </p:spPr>
      </p:pic>
      <p:pic>
        <p:nvPicPr>
          <p:cNvPr id="81" name="Picture 80">
            <a:extLst>
              <a:ext uri="{FF2B5EF4-FFF2-40B4-BE49-F238E27FC236}">
                <a16:creationId xmlns:a16="http://schemas.microsoft.com/office/drawing/2014/main" id="{05E841FF-D682-467C-82D3-D3E0D6A6CDDD}"/>
              </a:ext>
            </a:extLst>
          </p:cNvPr>
          <p:cNvPicPr>
            <a:picLocks noChangeAspect="1" noChangeArrowheads="1"/>
          </p:cNvPicPr>
          <p:nvPr/>
        </p:nvPicPr>
        <p:blipFill>
          <a:blip r:embed="rId14" cstate="print"/>
          <a:srcRect l="6006" t="4503" r="3783" b="9787"/>
          <a:stretch>
            <a:fillRect/>
          </a:stretch>
        </p:blipFill>
        <p:spPr bwMode="auto">
          <a:xfrm>
            <a:off x="8764588" y="673101"/>
            <a:ext cx="1123950" cy="711200"/>
          </a:xfrm>
          <a:prstGeom prst="rect">
            <a:avLst/>
          </a:prstGeom>
          <a:noFill/>
          <a:ln w="9525">
            <a:noFill/>
            <a:round/>
            <a:headEnd/>
            <a:tailEnd/>
          </a:ln>
          <a:effectLst/>
        </p:spPr>
      </p:pic>
      <p:pic>
        <p:nvPicPr>
          <p:cNvPr id="82" name="Picture 81">
            <a:extLst>
              <a:ext uri="{FF2B5EF4-FFF2-40B4-BE49-F238E27FC236}">
                <a16:creationId xmlns:a16="http://schemas.microsoft.com/office/drawing/2014/main" id="{24C0C584-D034-4F70-A45D-A36C512CE328}"/>
              </a:ext>
            </a:extLst>
          </p:cNvPr>
          <p:cNvPicPr>
            <a:picLocks noChangeAspect="1" noChangeArrowheads="1"/>
          </p:cNvPicPr>
          <p:nvPr/>
        </p:nvPicPr>
        <p:blipFill>
          <a:blip r:embed="rId15" cstate="print"/>
          <a:srcRect l="1903" t="9123" r="2332" b="4955"/>
          <a:stretch>
            <a:fillRect/>
          </a:stretch>
        </p:blipFill>
        <p:spPr bwMode="auto">
          <a:xfrm>
            <a:off x="2441575" y="695326"/>
            <a:ext cx="725488" cy="666750"/>
          </a:xfrm>
          <a:prstGeom prst="rect">
            <a:avLst/>
          </a:prstGeom>
          <a:noFill/>
          <a:ln w="9525">
            <a:noFill/>
            <a:round/>
            <a:headEnd/>
            <a:tailEnd/>
          </a:ln>
          <a:effectLst/>
        </p:spPr>
      </p:pic>
      <p:pic>
        <p:nvPicPr>
          <p:cNvPr id="83" name="Picture 82">
            <a:extLst>
              <a:ext uri="{FF2B5EF4-FFF2-40B4-BE49-F238E27FC236}">
                <a16:creationId xmlns:a16="http://schemas.microsoft.com/office/drawing/2014/main" id="{D1BB5248-62F4-47CE-B440-2502E3F4D780}"/>
              </a:ext>
            </a:extLst>
          </p:cNvPr>
          <p:cNvPicPr>
            <a:picLocks noChangeAspect="1" noChangeArrowheads="1"/>
          </p:cNvPicPr>
          <p:nvPr/>
        </p:nvPicPr>
        <p:blipFill>
          <a:blip r:embed="rId16" cstate="print"/>
          <a:srcRect l="769" t="19014" r="1683" b="9940"/>
          <a:stretch>
            <a:fillRect/>
          </a:stretch>
        </p:blipFill>
        <p:spPr bwMode="auto">
          <a:xfrm>
            <a:off x="4297363" y="4046538"/>
            <a:ext cx="728662" cy="561975"/>
          </a:xfrm>
          <a:prstGeom prst="rect">
            <a:avLst/>
          </a:prstGeom>
          <a:noFill/>
          <a:ln w="9525">
            <a:noFill/>
            <a:round/>
            <a:headEnd/>
            <a:tailEnd/>
          </a:ln>
          <a:effectLst/>
        </p:spPr>
      </p:pic>
      <p:pic>
        <p:nvPicPr>
          <p:cNvPr id="84" name="Picture 83">
            <a:extLst>
              <a:ext uri="{FF2B5EF4-FFF2-40B4-BE49-F238E27FC236}">
                <a16:creationId xmlns:a16="http://schemas.microsoft.com/office/drawing/2014/main" id="{99449578-22F6-4BB2-A704-FC9A5E2C84C4}"/>
              </a:ext>
            </a:extLst>
          </p:cNvPr>
          <p:cNvPicPr>
            <a:picLocks noChangeAspect="1" noChangeArrowheads="1"/>
          </p:cNvPicPr>
          <p:nvPr/>
        </p:nvPicPr>
        <p:blipFill>
          <a:blip r:embed="rId17" cstate="print"/>
          <a:srcRect l="5383" t="25197"/>
          <a:stretch>
            <a:fillRect/>
          </a:stretch>
        </p:blipFill>
        <p:spPr bwMode="auto">
          <a:xfrm>
            <a:off x="1851025" y="2316163"/>
            <a:ext cx="727075" cy="611188"/>
          </a:xfrm>
          <a:prstGeom prst="rect">
            <a:avLst/>
          </a:prstGeom>
          <a:noFill/>
          <a:ln w="9525">
            <a:noFill/>
            <a:round/>
            <a:headEnd/>
            <a:tailEnd/>
          </a:ln>
          <a:effectLst/>
        </p:spPr>
      </p:pic>
      <p:pic>
        <p:nvPicPr>
          <p:cNvPr id="85" name="Picture 84">
            <a:extLst>
              <a:ext uri="{FF2B5EF4-FFF2-40B4-BE49-F238E27FC236}">
                <a16:creationId xmlns:a16="http://schemas.microsoft.com/office/drawing/2014/main" id="{BFAE2AB6-A8D4-4F5D-8FDD-A92ABB6E7874}"/>
              </a:ext>
            </a:extLst>
          </p:cNvPr>
          <p:cNvPicPr>
            <a:picLocks noChangeAspect="1" noChangeArrowheads="1"/>
          </p:cNvPicPr>
          <p:nvPr/>
        </p:nvPicPr>
        <p:blipFill>
          <a:blip r:embed="rId18" cstate="print"/>
          <a:srcRect l="4823" t="6590" r="38731" b="7773"/>
          <a:stretch>
            <a:fillRect/>
          </a:stretch>
        </p:blipFill>
        <p:spPr bwMode="auto">
          <a:xfrm>
            <a:off x="2538413" y="5500688"/>
            <a:ext cx="576262" cy="728663"/>
          </a:xfrm>
          <a:prstGeom prst="rect">
            <a:avLst/>
          </a:prstGeom>
          <a:noFill/>
          <a:ln w="9525">
            <a:noFill/>
            <a:round/>
            <a:headEnd/>
            <a:tailEnd/>
          </a:ln>
          <a:effectLst/>
        </p:spPr>
      </p:pic>
      <p:sp>
        <p:nvSpPr>
          <p:cNvPr id="86" name="Flèche droite 249">
            <a:hlinkClick r:id="" action="ppaction://hlinkshowjump?jump=nextslide"/>
            <a:extLst>
              <a:ext uri="{FF2B5EF4-FFF2-40B4-BE49-F238E27FC236}">
                <a16:creationId xmlns:a16="http://schemas.microsoft.com/office/drawing/2014/main" id="{65456A3B-D783-4FB5-86AF-DA97D298B3BF}"/>
              </a:ext>
            </a:extLst>
          </p:cNvPr>
          <p:cNvSpPr/>
          <p:nvPr/>
        </p:nvSpPr>
        <p:spPr>
          <a:xfrm>
            <a:off x="10026848" y="6552332"/>
            <a:ext cx="539552" cy="332656"/>
          </a:xfrm>
          <a:prstGeom prst="rightArrow">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3209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2"/>
                                        </p:tgtEl>
                                        <p:attrNameLst>
                                          <p:attrName>style.visibility</p:attrName>
                                        </p:attrNameLst>
                                      </p:cBhvr>
                                      <p:to>
                                        <p:strVal val="visible"/>
                                      </p:to>
                                    </p:set>
                                    <p:anim calcmode="lin" valueType="num">
                                      <p:cBhvr additive="repl">
                                        <p:cTn id="7" dur="2000" fill="hold"/>
                                        <p:tgtEl>
                                          <p:spTgt spid="72"/>
                                        </p:tgtEl>
                                        <p:attrNameLst>
                                          <p:attrName>ppt_w</p:attrName>
                                        </p:attrNameLst>
                                      </p:cBhvr>
                                      <p:tavLst>
                                        <p:tav tm="100000">
                                          <p:val>
                                            <p:fltVal val="0"/>
                                          </p:val>
                                        </p:tav>
                                        <p:tav>
                                          <p:val>
                                            <p:strVal val="#ppt_w"/>
                                          </p:val>
                                        </p:tav>
                                      </p:tavLst>
                                    </p:anim>
                                    <p:anim calcmode="lin" valueType="num">
                                      <p:cBhvr additive="repl">
                                        <p:cTn id="8" dur="2000" fill="hold"/>
                                        <p:tgtEl>
                                          <p:spTgt spid="72"/>
                                        </p:tgtEl>
                                        <p:attrNameLst>
                                          <p:attrName>ppt_h</p:attrName>
                                        </p:attrNameLst>
                                      </p:cBhvr>
                                      <p:tavLst>
                                        <p:tav tm="100000">
                                          <p:val>
                                            <p:fltVal val="0"/>
                                          </p:val>
                                        </p:tav>
                                        <p:tav>
                                          <p:val>
                                            <p:strVal val="#ppt_h"/>
                                          </p:val>
                                        </p:tav>
                                      </p:tavLst>
                                    </p:anim>
                                    <p:anim calcmode="lin" valueType="num">
                                      <p:cBhvr additive="repl">
                                        <p:cTn id="9" dur="2000" fill="hold"/>
                                        <p:tgtEl>
                                          <p:spTgt spid="72"/>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fill="hold" nodeType="clickEffect">
                                  <p:stCondLst>
                                    <p:cond delay="0"/>
                                  </p:stCondLst>
                                  <p:childTnLst>
                                    <p:set>
                                      <p:cBhvr additive="repl">
                                        <p:cTn id="14" dur="1" fill="hold">
                                          <p:stCondLst>
                                            <p:cond delay="0"/>
                                          </p:stCondLst>
                                        </p:cTn>
                                        <p:tgtEl>
                                          <p:spTgt spid="80"/>
                                        </p:tgtEl>
                                        <p:attrNameLst>
                                          <p:attrName>style.visibility</p:attrName>
                                        </p:attrNameLst>
                                      </p:cBhvr>
                                      <p:to>
                                        <p:strVal val="visible"/>
                                      </p:to>
                                    </p:set>
                                    <p:anim calcmode="lin" valueType="num">
                                      <p:cBhvr additive="repl">
                                        <p:cTn id="15" dur="2000" fill="hold"/>
                                        <p:tgtEl>
                                          <p:spTgt spid="80"/>
                                        </p:tgtEl>
                                        <p:attrNameLst>
                                          <p:attrName>ppt_w</p:attrName>
                                        </p:attrNameLst>
                                      </p:cBhvr>
                                      <p:tavLst>
                                        <p:tav tm="100000">
                                          <p:val>
                                            <p:fltVal val="0"/>
                                          </p:val>
                                        </p:tav>
                                        <p:tav>
                                          <p:val>
                                            <p:strVal val="#ppt_w"/>
                                          </p:val>
                                        </p:tav>
                                      </p:tavLst>
                                    </p:anim>
                                    <p:anim calcmode="lin" valueType="num">
                                      <p:cBhvr additive="repl">
                                        <p:cTn id="16" dur="2000" fill="hold"/>
                                        <p:tgtEl>
                                          <p:spTgt spid="80"/>
                                        </p:tgtEl>
                                        <p:attrNameLst>
                                          <p:attrName>ppt_h</p:attrName>
                                        </p:attrNameLst>
                                      </p:cBhvr>
                                      <p:tavLst>
                                        <p:tav tm="100000">
                                          <p:val>
                                            <p:fltVal val="0"/>
                                          </p:val>
                                        </p:tav>
                                        <p:tav>
                                          <p:val>
                                            <p:strVal val="#ppt_h"/>
                                          </p:val>
                                        </p:tav>
                                      </p:tavLst>
                                    </p:anim>
                                    <p:anim calcmode="lin" valueType="num">
                                      <p:cBhvr additive="repl">
                                        <p:cTn id="17" dur="2000" fill="hold"/>
                                        <p:tgtEl>
                                          <p:spTgt spid="80"/>
                                        </p:tgtEl>
                                        <p:attrNameLst>
                                          <p:attrName>ppt_x</p:attrName>
                                        </p:attrNameLst>
                                      </p:cBhvr>
                                      <p:tavLst>
                                        <p:tav tm="0" fmla="#ppt_x+(cos(-2*pi*(1-$))*-#ppt_x-sin(-2*pi*(1-$))*(1-#ppt_y))*(1-$)">
                                          <p:val>
                                            <p:fltVal val="0"/>
                                          </p:val>
                                        </p:tav>
                                        <p:tav tm="100000">
                                          <p:val>
                                            <p:fltVal val="1"/>
                                          </p:val>
                                        </p:tav>
                                      </p:tavLst>
                                    </p:anim>
                                    <p:anim calcmode="lin" valueType="num">
                                      <p:cBhvr additive="repl">
                                        <p:cTn id="18" dur="2000" fill="hold"/>
                                        <p:tgtEl>
                                          <p:spTgt spid="8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466D4320-2F00-4814-AB18-5ACA63F2E58C}"/>
              </a:ext>
            </a:extLst>
          </p:cNvPr>
          <p:cNvSpPr>
            <a:spLocks noChangeArrowheads="1"/>
          </p:cNvSpPr>
          <p:nvPr/>
        </p:nvSpPr>
        <p:spPr bwMode="auto">
          <a:xfrm>
            <a:off x="1527736" y="1679354"/>
            <a:ext cx="820891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Avez</a:t>
            </a:r>
            <a:r>
              <a:rPr lang="fr-FR" sz="4000" b="1" dirty="0">
                <a:latin typeface="Calibri" pitchFamily="34" charset="0"/>
                <a:ea typeface="Calibri" pitchFamily="34" charset="0"/>
                <a:cs typeface="Times New Roman" pitchFamily="18" charset="0"/>
              </a:rPr>
              <a:t>-vous déjà été victime d’un malaise ou avez-vous déjà assisté au malaise d’une victime?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4" name="Object 1">
            <a:extLst>
              <a:ext uri="{FF2B5EF4-FFF2-40B4-BE49-F238E27FC236}">
                <a16:creationId xmlns:a16="http://schemas.microsoft.com/office/drawing/2014/main" id="{1E77EDDB-05CA-41DE-A432-A626E304EFBE}"/>
              </a:ext>
            </a:extLst>
          </p:cNvPr>
          <p:cNvGraphicFramePr>
            <a:graphicFrameLocks noChangeAspect="1"/>
          </p:cNvGraphicFramePr>
          <p:nvPr/>
        </p:nvGraphicFramePr>
        <p:xfrm>
          <a:off x="9814271" y="3731632"/>
          <a:ext cx="1308281" cy="2232248"/>
        </p:xfrm>
        <a:graphic>
          <a:graphicData uri="http://schemas.openxmlformats.org/presentationml/2006/ole">
            <mc:AlternateContent xmlns:mc="http://schemas.openxmlformats.org/markup-compatibility/2006">
              <mc:Choice xmlns:v="urn:schemas-microsoft-com:vml" Requires="v">
                <p:oleObj name="Visio" r:id="rId2" imgW="1126886" imgH="2566807" progId="Visio.Drawing.11">
                  <p:embed/>
                </p:oleObj>
              </mc:Choice>
              <mc:Fallback>
                <p:oleObj name="Visio" r:id="rId2" imgW="1126886" imgH="2566807" progId="Visio.Drawing.11">
                  <p:embed/>
                  <p:pic>
                    <p:nvPicPr>
                      <p:cNvPr id="4" name="Object 1">
                        <a:extLst>
                          <a:ext uri="{FF2B5EF4-FFF2-40B4-BE49-F238E27FC236}">
                            <a16:creationId xmlns:a16="http://schemas.microsoft.com/office/drawing/2014/main" id="{1E77EDDB-05CA-41DE-A432-A626E304E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4271" y="3731632"/>
                        <a:ext cx="1308281" cy="2232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a:extLst>
              <a:ext uri="{FF2B5EF4-FFF2-40B4-BE49-F238E27FC236}">
                <a16:creationId xmlns:a16="http://schemas.microsoft.com/office/drawing/2014/main" id="{8E6B60CA-8080-4F88-9284-015A29D0719E}"/>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Tree>
    <p:extLst>
      <p:ext uri="{BB962C8B-B14F-4D97-AF65-F5344CB8AC3E}">
        <p14:creationId xmlns:p14="http://schemas.microsoft.com/office/powerpoint/2010/main" val="25598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95471-CBEC-4C86-9A94-62DA8960B463}"/>
              </a:ext>
            </a:extLst>
          </p:cNvPr>
          <p:cNvSpPr>
            <a:spLocks noChangeArrowheads="1"/>
          </p:cNvSpPr>
          <p:nvPr/>
        </p:nvSpPr>
        <p:spPr bwMode="auto">
          <a:xfrm>
            <a:off x="755576" y="1288504"/>
            <a:ext cx="82089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Quelle est la définition d’un malaise?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57BE83C9-0711-4C77-BEC8-8D510294FB1A}"/>
              </a:ext>
            </a:extLst>
          </p:cNvPr>
          <p:cNvSpPr/>
          <p:nvPr/>
        </p:nvSpPr>
        <p:spPr>
          <a:xfrm rot="20872972">
            <a:off x="4469318" y="2318347"/>
            <a:ext cx="6786973" cy="32702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accent3">
                    <a:lumMod val="40000"/>
                    <a:lumOff val="60000"/>
                  </a:schemeClr>
                </a:solidFill>
              </a:rPr>
              <a:t>Sensation pénible, inconfortable, voire douloureuse et dans tous les cas, anormale.</a:t>
            </a:r>
          </a:p>
        </p:txBody>
      </p:sp>
      <p:sp>
        <p:nvSpPr>
          <p:cNvPr id="5" name="Rectangle 4">
            <a:extLst>
              <a:ext uri="{FF2B5EF4-FFF2-40B4-BE49-F238E27FC236}">
                <a16:creationId xmlns:a16="http://schemas.microsoft.com/office/drawing/2014/main" id="{7DB3070A-1C19-4E67-B79F-EE1EA06D3ED4}"/>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Tree>
    <p:extLst>
      <p:ext uri="{BB962C8B-B14F-4D97-AF65-F5344CB8AC3E}">
        <p14:creationId xmlns:p14="http://schemas.microsoft.com/office/powerpoint/2010/main" val="364108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962C22-5024-4FCD-9B04-E135B2E8D158}"/>
              </a:ext>
            </a:extLst>
          </p:cNvPr>
          <p:cNvSpPr>
            <a:spLocks noChangeArrowheads="1"/>
          </p:cNvSpPr>
          <p:nvPr/>
        </p:nvSpPr>
        <p:spPr bwMode="auto">
          <a:xfrm>
            <a:off x="755575" y="1011416"/>
            <a:ext cx="8508497"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 ?</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508CF176-FBA1-405A-B68B-F1CBA7920396}"/>
              </a:ext>
            </a:extLst>
          </p:cNvPr>
          <p:cNvSpPr/>
          <p:nvPr/>
        </p:nvSpPr>
        <p:spPr>
          <a:xfrm rot="20153922">
            <a:off x="5653022" y="2863615"/>
            <a:ext cx="5840171" cy="2687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400" b="1" dirty="0">
                <a:solidFill>
                  <a:schemeClr val="accent3">
                    <a:lumMod val="40000"/>
                    <a:lumOff val="60000"/>
                  </a:schemeClr>
                </a:solidFill>
                <a:latin typeface="Tahoma" pitchFamily="32" charset="0"/>
                <a:cs typeface="Tahoma" pitchFamily="32" charset="0"/>
              </a:rPr>
              <a:t>Eviter l'aggravation </a:t>
            </a:r>
          </a:p>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400" b="1" dirty="0">
                <a:solidFill>
                  <a:schemeClr val="accent3">
                    <a:lumMod val="40000"/>
                    <a:lumOff val="60000"/>
                  </a:schemeClr>
                </a:solidFill>
                <a:latin typeface="Tahoma" pitchFamily="32" charset="0"/>
                <a:cs typeface="Tahoma" pitchFamily="32" charset="0"/>
              </a:rPr>
              <a:t>Et prendre un avis médical</a:t>
            </a:r>
            <a:endParaRPr lang="fr-FR" sz="4400" b="1" dirty="0">
              <a:solidFill>
                <a:schemeClr val="accent3">
                  <a:lumMod val="40000"/>
                  <a:lumOff val="60000"/>
                </a:schemeClr>
              </a:solidFill>
            </a:endParaRPr>
          </a:p>
        </p:txBody>
      </p:sp>
      <p:sp>
        <p:nvSpPr>
          <p:cNvPr id="6" name="Rectangle 5">
            <a:extLst>
              <a:ext uri="{FF2B5EF4-FFF2-40B4-BE49-F238E27FC236}">
                <a16:creationId xmlns:a16="http://schemas.microsoft.com/office/drawing/2014/main" id="{942F030D-12AB-4A49-B7C8-3E5FA83690CF}"/>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pic>
        <p:nvPicPr>
          <p:cNvPr id="7" name="Image 6" descr="Une image contenant personne, Visage humain, Séance photo, habits&#10;&#10;Description générée automatiquement">
            <a:extLst>
              <a:ext uri="{FF2B5EF4-FFF2-40B4-BE49-F238E27FC236}">
                <a16:creationId xmlns:a16="http://schemas.microsoft.com/office/drawing/2014/main" id="{C2DE2DFC-6F17-F520-AF35-C3C8DD9F1F38}"/>
              </a:ext>
            </a:extLst>
          </p:cNvPr>
          <p:cNvPicPr>
            <a:picLocks noChangeAspect="1"/>
          </p:cNvPicPr>
          <p:nvPr/>
        </p:nvPicPr>
        <p:blipFill>
          <a:blip r:embed="rId2"/>
          <a:stretch>
            <a:fillRect/>
          </a:stretch>
        </p:blipFill>
        <p:spPr>
          <a:xfrm>
            <a:off x="568761" y="2955636"/>
            <a:ext cx="4616660" cy="3347079"/>
          </a:xfrm>
          <a:prstGeom prst="rect">
            <a:avLst/>
          </a:prstGeom>
        </p:spPr>
      </p:pic>
      <p:pic>
        <p:nvPicPr>
          <p:cNvPr id="8" name="Image 7">
            <a:hlinkClick r:id="rId3" action="ppaction://hlinkfile"/>
            <a:extLst>
              <a:ext uri="{FF2B5EF4-FFF2-40B4-BE49-F238E27FC236}">
                <a16:creationId xmlns:a16="http://schemas.microsoft.com/office/drawing/2014/main" id="{B8EFF198-B1B5-08FE-2EA3-AE2B39BD0CDB}"/>
              </a:ext>
            </a:extLst>
          </p:cNvPr>
          <p:cNvPicPr>
            <a:picLocks noChangeAspect="1"/>
          </p:cNvPicPr>
          <p:nvPr/>
        </p:nvPicPr>
        <p:blipFill>
          <a:blip r:embed="rId4"/>
          <a:stretch>
            <a:fillRect/>
          </a:stretch>
        </p:blipFill>
        <p:spPr>
          <a:xfrm>
            <a:off x="12510193" y="1011416"/>
            <a:ext cx="541713" cy="541713"/>
          </a:xfrm>
          <a:prstGeom prst="rect">
            <a:avLst/>
          </a:prstGeom>
        </p:spPr>
      </p:pic>
    </p:spTree>
    <p:extLst>
      <p:ext uri="{BB962C8B-B14F-4D97-AF65-F5344CB8AC3E}">
        <p14:creationId xmlns:p14="http://schemas.microsoft.com/office/powerpoint/2010/main" val="4052746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2" action="ppaction://hlinkfile"/>
            <a:extLst>
              <a:ext uri="{FF2B5EF4-FFF2-40B4-BE49-F238E27FC236}">
                <a16:creationId xmlns:a16="http://schemas.microsoft.com/office/drawing/2014/main" id="{08C8C88B-BC6F-49F7-BAE9-CA84BD7E272A}"/>
              </a:ext>
            </a:extLst>
          </p:cNvPr>
          <p:cNvPicPr>
            <a:picLocks noChangeAspect="1"/>
          </p:cNvPicPr>
          <p:nvPr/>
        </p:nvPicPr>
        <p:blipFill>
          <a:blip r:embed="rId3"/>
          <a:stretch>
            <a:fillRect/>
          </a:stretch>
        </p:blipFill>
        <p:spPr>
          <a:xfrm>
            <a:off x="4962207" y="1614487"/>
            <a:ext cx="2769553" cy="2769553"/>
          </a:xfrm>
          <a:prstGeom prst="rect">
            <a:avLst/>
          </a:prstGeom>
        </p:spPr>
      </p:pic>
      <p:graphicFrame>
        <p:nvGraphicFramePr>
          <p:cNvPr id="4" name="Tableau 3">
            <a:extLst>
              <a:ext uri="{FF2B5EF4-FFF2-40B4-BE49-F238E27FC236}">
                <a16:creationId xmlns:a16="http://schemas.microsoft.com/office/drawing/2014/main" id="{FD5CB050-ABE3-4536-A3E4-9E685ACEC455}"/>
              </a:ext>
            </a:extLst>
          </p:cNvPr>
          <p:cNvGraphicFramePr>
            <a:graphicFrameLocks noGrp="1"/>
          </p:cNvGraphicFramePr>
          <p:nvPr/>
        </p:nvGraphicFramePr>
        <p:xfrm>
          <a:off x="1402672" y="5148334"/>
          <a:ext cx="10214182" cy="1056290"/>
        </p:xfrm>
        <a:graphic>
          <a:graphicData uri="http://schemas.openxmlformats.org/drawingml/2006/table">
            <a:tbl>
              <a:tblPr firstRow="1" bandRow="1">
                <a:tableStyleId>{5C22544A-7EE6-4342-B048-85BDC9FD1C3A}</a:tableStyleId>
              </a:tblPr>
              <a:tblGrid>
                <a:gridCol w="1855433">
                  <a:extLst>
                    <a:ext uri="{9D8B030D-6E8A-4147-A177-3AD203B41FA5}">
                      <a16:colId xmlns:a16="http://schemas.microsoft.com/office/drawing/2014/main" val="2802897407"/>
                    </a:ext>
                  </a:extLst>
                </a:gridCol>
                <a:gridCol w="6170627">
                  <a:extLst>
                    <a:ext uri="{9D8B030D-6E8A-4147-A177-3AD203B41FA5}">
                      <a16:colId xmlns:a16="http://schemas.microsoft.com/office/drawing/2014/main" val="2489690569"/>
                    </a:ext>
                  </a:extLst>
                </a:gridCol>
                <a:gridCol w="2188122">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 </a:t>
                      </a:r>
                      <a:r>
                        <a:rPr lang="fr-FR" sz="2000" b="1" i="1" dirty="0">
                          <a:solidFill>
                            <a:schemeClr val="tx1"/>
                          </a:solidFill>
                        </a:rPr>
                        <a:t>pompier</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01_MALAISE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5" name="Image 4">
            <a:hlinkClick r:id="rId2" action="ppaction://hlinkfile"/>
            <a:extLst>
              <a:ext uri="{FF2B5EF4-FFF2-40B4-BE49-F238E27FC236}">
                <a16:creationId xmlns:a16="http://schemas.microsoft.com/office/drawing/2014/main" id="{5CFA3D27-8192-40D8-BA9A-6378F4E75169}"/>
              </a:ext>
            </a:extLst>
          </p:cNvPr>
          <p:cNvPicPr>
            <a:picLocks noChangeAspect="1"/>
          </p:cNvPicPr>
          <p:nvPr/>
        </p:nvPicPr>
        <p:blipFill rotWithShape="1">
          <a:blip r:embed="rId4"/>
          <a:srcRect l="12625" t="11672" r="13515" b="12637"/>
          <a:stretch/>
        </p:blipFill>
        <p:spPr>
          <a:xfrm>
            <a:off x="10359119" y="5232416"/>
            <a:ext cx="872360" cy="872358"/>
          </a:xfrm>
          <a:prstGeom prst="rect">
            <a:avLst/>
          </a:prstGeom>
        </p:spPr>
      </p:pic>
      <p:sp>
        <p:nvSpPr>
          <p:cNvPr id="6" name="Rectangle 5">
            <a:extLst>
              <a:ext uri="{FF2B5EF4-FFF2-40B4-BE49-F238E27FC236}">
                <a16:creationId xmlns:a16="http://schemas.microsoft.com/office/drawing/2014/main" id="{0B8E514B-2F7D-49BD-A558-2D080F0A8197}"/>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Tree>
    <p:extLst>
      <p:ext uri="{BB962C8B-B14F-4D97-AF65-F5344CB8AC3E}">
        <p14:creationId xmlns:p14="http://schemas.microsoft.com/office/powerpoint/2010/main" val="3031099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339774-CA39-4F1C-B70D-FFBF694192F7}"/>
              </a:ext>
            </a:extLst>
          </p:cNvPr>
          <p:cNvSpPr/>
          <p:nvPr/>
        </p:nvSpPr>
        <p:spPr>
          <a:xfrm>
            <a:off x="2937808" y="1007656"/>
            <a:ext cx="6840760" cy="2800767"/>
          </a:xfrm>
          <a:prstGeom prst="rect">
            <a:avLst/>
          </a:prstGeom>
          <a:noFill/>
        </p:spPr>
        <p:txBody>
          <a:bodyPr wrap="square" lIns="91440" tIns="45720" rIns="91440" bIns="45720">
            <a:spAutoFit/>
          </a:bodyPr>
          <a:lstStyle/>
          <a:p>
            <a:pPr algn="ctr"/>
            <a:r>
              <a:rPr lang="fr-FR" sz="88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D.C.</a:t>
            </a:r>
            <a:r>
              <a:rPr lang="fr-FR" sz="7200" b="1" i="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J</a:t>
            </a:r>
            <a:r>
              <a:rPr lang="fr-FR" sz="88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a:t>
            </a:r>
          </a:p>
          <a:p>
            <a:pPr algn="ctr"/>
            <a:endParaRPr lang="fr-FR" sz="88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endParaRPr>
          </a:p>
        </p:txBody>
      </p:sp>
      <p:sp>
        <p:nvSpPr>
          <p:cNvPr id="3" name="Rectangle 2">
            <a:extLst>
              <a:ext uri="{FF2B5EF4-FFF2-40B4-BE49-F238E27FC236}">
                <a16:creationId xmlns:a16="http://schemas.microsoft.com/office/drawing/2014/main" id="{B89C840D-7E25-4EA3-B766-F9A357D17B0C}"/>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Tree>
    <p:extLst>
      <p:ext uri="{BB962C8B-B14F-4D97-AF65-F5344CB8AC3E}">
        <p14:creationId xmlns:p14="http://schemas.microsoft.com/office/powerpoint/2010/main" val="291782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D4AC5B-59B9-4B92-9970-421B815D97E6}"/>
              </a:ext>
            </a:extLst>
          </p:cNvPr>
          <p:cNvSpPr txBox="1">
            <a:spLocks noChangeArrowheads="1"/>
          </p:cNvSpPr>
          <p:nvPr/>
        </p:nvSpPr>
        <p:spPr bwMode="auto">
          <a:xfrm>
            <a:off x="1314872" y="1095543"/>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3" name="Parchemin horizontal 5">
            <a:extLst>
              <a:ext uri="{FF2B5EF4-FFF2-40B4-BE49-F238E27FC236}">
                <a16:creationId xmlns:a16="http://schemas.microsoft.com/office/drawing/2014/main" id="{FBB1DD67-1B8C-4347-AD64-50E076C7A3C7}"/>
              </a:ext>
            </a:extLst>
          </p:cNvPr>
          <p:cNvSpPr/>
          <p:nvPr/>
        </p:nvSpPr>
        <p:spPr>
          <a:xfrm rot="19945116">
            <a:off x="8002200" y="2193588"/>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Points Clés</a:t>
            </a:r>
            <a:endParaRPr lang="fr-FR" sz="1100" b="1" dirty="0"/>
          </a:p>
        </p:txBody>
      </p:sp>
      <p:sp>
        <p:nvSpPr>
          <p:cNvPr id="4" name="Rectangle 2">
            <a:extLst>
              <a:ext uri="{FF2B5EF4-FFF2-40B4-BE49-F238E27FC236}">
                <a16:creationId xmlns:a16="http://schemas.microsoft.com/office/drawing/2014/main" id="{29A331DF-F025-4A32-BF9C-7D88288FA778}"/>
              </a:ext>
            </a:extLst>
          </p:cNvPr>
          <p:cNvSpPr txBox="1">
            <a:spLocks noChangeArrowheads="1"/>
          </p:cNvSpPr>
          <p:nvPr/>
        </p:nvSpPr>
        <p:spPr bwMode="auto">
          <a:xfrm>
            <a:off x="1314872" y="3068752"/>
            <a:ext cx="2295663" cy="50405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a:t>
            </a:r>
          </a:p>
        </p:txBody>
      </p:sp>
      <p:sp>
        <p:nvSpPr>
          <p:cNvPr id="5" name="Rectangle 4">
            <a:extLst>
              <a:ext uri="{FF2B5EF4-FFF2-40B4-BE49-F238E27FC236}">
                <a16:creationId xmlns:a16="http://schemas.microsoft.com/office/drawing/2014/main" id="{20534646-560C-4220-9C8C-D35D16587793}"/>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6" name="Rectangle 2">
            <a:extLst>
              <a:ext uri="{FF2B5EF4-FFF2-40B4-BE49-F238E27FC236}">
                <a16:creationId xmlns:a16="http://schemas.microsoft.com/office/drawing/2014/main" id="{5DE1DC4E-9105-483A-BFEC-063178CC541A}"/>
              </a:ext>
            </a:extLst>
          </p:cNvPr>
          <p:cNvSpPr txBox="1">
            <a:spLocks noChangeArrowheads="1"/>
          </p:cNvSpPr>
          <p:nvPr/>
        </p:nvSpPr>
        <p:spPr bwMode="auto">
          <a:xfrm>
            <a:off x="1314872" y="1700600"/>
            <a:ext cx="4918891" cy="1224136"/>
          </a:xfrm>
          <a:prstGeom prst="rect">
            <a:avLst/>
          </a:prstGeom>
          <a:solidFill>
            <a:schemeClr val="tx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Eviter l’aggravation et prendre un avis médical</a:t>
            </a:r>
          </a:p>
        </p:txBody>
      </p:sp>
    </p:spTree>
    <p:extLst>
      <p:ext uri="{BB962C8B-B14F-4D97-AF65-F5344CB8AC3E}">
        <p14:creationId xmlns:p14="http://schemas.microsoft.com/office/powerpoint/2010/main" val="3655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chemin horizontal 5">
            <a:extLst>
              <a:ext uri="{FF2B5EF4-FFF2-40B4-BE49-F238E27FC236}">
                <a16:creationId xmlns:a16="http://schemas.microsoft.com/office/drawing/2014/main" id="{FBB1DD67-1B8C-4347-AD64-50E076C7A3C7}"/>
              </a:ext>
            </a:extLst>
          </p:cNvPr>
          <p:cNvSpPr/>
          <p:nvPr/>
        </p:nvSpPr>
        <p:spPr>
          <a:xfrm rot="19945116">
            <a:off x="996763" y="4600861"/>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Points Clés</a:t>
            </a:r>
            <a:endParaRPr lang="fr-FR" sz="1100" b="1" dirty="0"/>
          </a:p>
        </p:txBody>
      </p:sp>
      <p:sp>
        <p:nvSpPr>
          <p:cNvPr id="4" name="Rectangle 2">
            <a:extLst>
              <a:ext uri="{FF2B5EF4-FFF2-40B4-BE49-F238E27FC236}">
                <a16:creationId xmlns:a16="http://schemas.microsoft.com/office/drawing/2014/main" id="{29A331DF-F025-4A32-BF9C-7D88288FA778}"/>
              </a:ext>
            </a:extLst>
          </p:cNvPr>
          <p:cNvSpPr txBox="1">
            <a:spLocks noChangeArrowheads="1"/>
          </p:cNvSpPr>
          <p:nvPr/>
        </p:nvSpPr>
        <p:spPr bwMode="auto">
          <a:xfrm>
            <a:off x="693727" y="3496879"/>
            <a:ext cx="2295663" cy="50405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a:t>
            </a:r>
          </a:p>
        </p:txBody>
      </p:sp>
      <p:sp>
        <p:nvSpPr>
          <p:cNvPr id="5" name="Rectangle 4">
            <a:extLst>
              <a:ext uri="{FF2B5EF4-FFF2-40B4-BE49-F238E27FC236}">
                <a16:creationId xmlns:a16="http://schemas.microsoft.com/office/drawing/2014/main" id="{20534646-560C-4220-9C8C-D35D16587793}"/>
              </a:ext>
            </a:extLst>
          </p:cNvPr>
          <p:cNvSpPr/>
          <p:nvPr/>
        </p:nvSpPr>
        <p:spPr>
          <a:xfrm>
            <a:off x="693727" y="-13796"/>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6" name="Rectangle 2">
            <a:extLst>
              <a:ext uri="{FF2B5EF4-FFF2-40B4-BE49-F238E27FC236}">
                <a16:creationId xmlns:a16="http://schemas.microsoft.com/office/drawing/2014/main" id="{5DE1DC4E-9105-483A-BFEC-063178CC541A}"/>
              </a:ext>
            </a:extLst>
          </p:cNvPr>
          <p:cNvSpPr txBox="1">
            <a:spLocks noChangeArrowheads="1"/>
          </p:cNvSpPr>
          <p:nvPr/>
        </p:nvSpPr>
        <p:spPr bwMode="auto">
          <a:xfrm>
            <a:off x="693728" y="860086"/>
            <a:ext cx="3181855" cy="2429871"/>
          </a:xfrm>
          <a:prstGeom prst="rect">
            <a:avLst/>
          </a:prstGeom>
          <a:solidFill>
            <a:schemeClr val="tx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Eviter l’aggravation et prendre un avis médical</a:t>
            </a:r>
          </a:p>
        </p:txBody>
      </p:sp>
      <p:sp>
        <p:nvSpPr>
          <p:cNvPr id="7" name="Rectangle 6">
            <a:extLst>
              <a:ext uri="{FF2B5EF4-FFF2-40B4-BE49-F238E27FC236}">
                <a16:creationId xmlns:a16="http://schemas.microsoft.com/office/drawing/2014/main" id="{7EB12F66-AB14-4D1A-8900-61EDB3584DA2}"/>
              </a:ext>
            </a:extLst>
          </p:cNvPr>
          <p:cNvSpPr>
            <a:spLocks noChangeArrowheads="1"/>
          </p:cNvSpPr>
          <p:nvPr/>
        </p:nvSpPr>
        <p:spPr bwMode="auto">
          <a:xfrm>
            <a:off x="3799002" y="609586"/>
            <a:ext cx="8392998" cy="6232475"/>
          </a:xfrm>
          <a:prstGeom prst="rect">
            <a:avLst/>
          </a:prstGeom>
          <a:solidFill>
            <a:schemeClr val="accent4">
              <a:lumMod val="60000"/>
              <a:lumOff val="40000"/>
            </a:schemeClr>
          </a:solidFill>
          <a:ln w="9525">
            <a:noFill/>
            <a:miter lim="800000"/>
            <a:headEnd/>
            <a:tailEnd/>
          </a:ln>
        </p:spPr>
        <p:txBody>
          <a:bodyPr wrap="square">
            <a:spAutoFit/>
          </a:bodyPr>
          <a:lstStyle/>
          <a:p>
            <a:r>
              <a:rPr lang="fr-FR" sz="2000" dirty="0"/>
              <a:t>1. </a:t>
            </a:r>
            <a:r>
              <a:rPr lang="fr-FR" sz="2000" b="1" dirty="0">
                <a:solidFill>
                  <a:srgbClr val="C00000"/>
                </a:solidFill>
              </a:rPr>
              <a:t>Mettre</a:t>
            </a:r>
            <a:r>
              <a:rPr lang="fr-FR" sz="2000" dirty="0"/>
              <a:t> la victime au repos</a:t>
            </a:r>
          </a:p>
          <a:p>
            <a:r>
              <a:rPr lang="fr-FR" sz="2000" dirty="0"/>
              <a:t>2. </a:t>
            </a:r>
            <a:r>
              <a:rPr lang="fr-FR" sz="2000" b="1" dirty="0">
                <a:solidFill>
                  <a:srgbClr val="C00000"/>
                </a:solidFill>
              </a:rPr>
              <a:t>Observer</a:t>
            </a:r>
            <a:r>
              <a:rPr lang="fr-FR" sz="2000" dirty="0"/>
              <a:t> des signes d’apparition soudaine même de courte durée qui peuvent orienter le médecin:</a:t>
            </a:r>
          </a:p>
          <a:p>
            <a:r>
              <a:rPr lang="fr-FR" sz="2000" dirty="0"/>
              <a:t>	</a:t>
            </a:r>
            <a:r>
              <a:rPr lang="fr-FR" sz="2000" b="1" dirty="0"/>
              <a:t>AVC: Accident Vasculaire Cérébral</a:t>
            </a:r>
          </a:p>
          <a:p>
            <a:pPr lvl="3">
              <a:buFontTx/>
              <a:buChar char="-"/>
            </a:pPr>
            <a:r>
              <a:rPr lang="fr-FR" dirty="0"/>
              <a:t>Faiblesse ou paralysie d’un bras</a:t>
            </a:r>
          </a:p>
          <a:p>
            <a:pPr lvl="3">
              <a:buFontTx/>
              <a:buChar char="-"/>
            </a:pPr>
            <a:r>
              <a:rPr lang="fr-FR" dirty="0"/>
              <a:t>Déformation de la face</a:t>
            </a:r>
          </a:p>
          <a:p>
            <a:pPr lvl="3">
              <a:buFontTx/>
              <a:buChar char="-"/>
            </a:pPr>
            <a:r>
              <a:rPr lang="fr-FR" dirty="0"/>
              <a:t>Perte de la vision totale ou partielle</a:t>
            </a:r>
          </a:p>
          <a:p>
            <a:pPr lvl="3">
              <a:buFontTx/>
              <a:buChar char="-"/>
            </a:pPr>
            <a:r>
              <a:rPr lang="fr-FR" dirty="0"/>
              <a:t>Difficulté de langage ou de compréhension.</a:t>
            </a:r>
          </a:p>
          <a:p>
            <a:pPr lvl="3">
              <a:buFontTx/>
              <a:buChar char="-"/>
            </a:pPr>
            <a:r>
              <a:rPr lang="fr-FR" dirty="0"/>
              <a:t>Mal de tête sévère et inhabituel</a:t>
            </a:r>
          </a:p>
          <a:p>
            <a:pPr lvl="3">
              <a:buFontTx/>
              <a:buChar char="-"/>
            </a:pPr>
            <a:r>
              <a:rPr lang="fr-FR" dirty="0"/>
              <a:t>Perte d’équilibre ou instabilité de la marche, chutes…</a:t>
            </a:r>
          </a:p>
          <a:p>
            <a:pPr lvl="2"/>
            <a:r>
              <a:rPr lang="fr-FR" sz="2000" b="1" dirty="0"/>
              <a:t>Accident cardiaque:</a:t>
            </a:r>
            <a:endParaRPr lang="fr-FR" sz="2000" dirty="0"/>
          </a:p>
          <a:p>
            <a:endParaRPr lang="fr-FR" sz="2000" dirty="0"/>
          </a:p>
          <a:p>
            <a:r>
              <a:rPr lang="fr-FR" sz="2000" b="1" dirty="0">
                <a:solidFill>
                  <a:srgbClr val="C00000"/>
                </a:solidFill>
              </a:rPr>
              <a:t>C’est deux pathologies imposent une prise en charge d’urgence.</a:t>
            </a:r>
          </a:p>
          <a:p>
            <a:endParaRPr lang="fr-FR" sz="1100" b="1" dirty="0">
              <a:solidFill>
                <a:srgbClr val="C00000"/>
              </a:solidFill>
            </a:endParaRPr>
          </a:p>
          <a:p>
            <a:r>
              <a:rPr lang="fr-FR" sz="2000" b="1" dirty="0">
                <a:solidFill>
                  <a:srgbClr val="C00000"/>
                </a:solidFill>
              </a:rPr>
              <a:t>	</a:t>
            </a:r>
            <a:r>
              <a:rPr lang="fr-FR" sz="2000" b="1" dirty="0"/>
              <a:t>Une maladie infectieuse qui peut-être contagieuse.</a:t>
            </a:r>
          </a:p>
          <a:p>
            <a:r>
              <a:rPr lang="fr-FR" sz="2000" b="1" dirty="0"/>
              <a:t>			- </a:t>
            </a:r>
            <a:r>
              <a:rPr lang="fr-FR" sz="2000" dirty="0"/>
              <a:t>Fièvre ou sensation de fièvre et des frissons.</a:t>
            </a:r>
          </a:p>
          <a:p>
            <a:r>
              <a:rPr lang="fr-FR" sz="2000" dirty="0"/>
              <a:t>			- Sueur abondante</a:t>
            </a:r>
          </a:p>
          <a:p>
            <a:r>
              <a:rPr lang="fr-FR" sz="2000" dirty="0"/>
              <a:t>			- Courbature, sensation de fatigue intense</a:t>
            </a:r>
          </a:p>
          <a:p>
            <a:r>
              <a:rPr lang="fr-FR" sz="2000" dirty="0"/>
              <a:t>	</a:t>
            </a:r>
            <a:r>
              <a:rPr lang="fr-FR" sz="2000" b="1" dirty="0"/>
              <a:t>Une autre pathologie:</a:t>
            </a:r>
          </a:p>
          <a:p>
            <a:r>
              <a:rPr lang="fr-FR" sz="2000" dirty="0"/>
              <a:t>		Douleur abdominale, trouble digestif, problèmes 				respiratoires, sueur, sensation de froid…</a:t>
            </a:r>
          </a:p>
        </p:txBody>
      </p:sp>
      <p:sp>
        <p:nvSpPr>
          <p:cNvPr id="8" name="Rectangle 2">
            <a:extLst>
              <a:ext uri="{FF2B5EF4-FFF2-40B4-BE49-F238E27FC236}">
                <a16:creationId xmlns:a16="http://schemas.microsoft.com/office/drawing/2014/main" id="{B47B8289-72CA-43E2-AE8C-8B52D920CEFB}"/>
              </a:ext>
            </a:extLst>
          </p:cNvPr>
          <p:cNvSpPr txBox="1">
            <a:spLocks noChangeArrowheads="1"/>
          </p:cNvSpPr>
          <p:nvPr/>
        </p:nvSpPr>
        <p:spPr bwMode="auto">
          <a:xfrm>
            <a:off x="9967250" y="1434484"/>
            <a:ext cx="2217683" cy="647700"/>
          </a:xfrm>
          <a:prstGeom prst="rect">
            <a:avLst/>
          </a:prstGeom>
          <a:solidFill>
            <a:srgbClr val="92D050"/>
          </a:solidFill>
          <a:ln w="9525">
            <a:noFill/>
            <a:miter lim="800000"/>
            <a:headEnd/>
            <a:tailEnd/>
          </a:ln>
          <a:effectLst/>
        </p:spPr>
        <p:txBody>
          <a:bodyPr anchor="ct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defRPr/>
            </a:pPr>
            <a:r>
              <a:rPr lang="fr-FR" sz="2800" b="1" kern="0" dirty="0">
                <a:solidFill>
                  <a:schemeClr val="bg1"/>
                </a:solidFill>
                <a:effectLst>
                  <a:outerShdw blurRad="38100" dist="38100" dir="2700000" algn="tl">
                    <a:srgbClr val="000000">
                      <a:alpha val="43137"/>
                    </a:srgbClr>
                  </a:outerShdw>
                </a:effectLst>
              </a:rPr>
              <a:t>Comment?</a:t>
            </a:r>
          </a:p>
        </p:txBody>
      </p:sp>
      <p:sp>
        <p:nvSpPr>
          <p:cNvPr id="9" name="Rectangle 8">
            <a:extLst>
              <a:ext uri="{FF2B5EF4-FFF2-40B4-BE49-F238E27FC236}">
                <a16:creationId xmlns:a16="http://schemas.microsoft.com/office/drawing/2014/main" id="{2CCE56BA-9139-4F39-B1D7-434C5BAE823C}"/>
              </a:ext>
            </a:extLst>
          </p:cNvPr>
          <p:cNvSpPr>
            <a:spLocks noChangeArrowheads="1"/>
          </p:cNvSpPr>
          <p:nvPr/>
        </p:nvSpPr>
        <p:spPr bwMode="auto">
          <a:xfrm>
            <a:off x="6987539" y="3830598"/>
            <a:ext cx="2451100" cy="368300"/>
          </a:xfrm>
          <a:prstGeom prst="rect">
            <a:avLst/>
          </a:prstGeom>
          <a:noFill/>
          <a:ln w="9525">
            <a:noFill/>
            <a:miter lim="800000"/>
            <a:headEnd/>
            <a:tailEnd/>
          </a:ln>
        </p:spPr>
        <p:txBody>
          <a:bodyPr wrap="none">
            <a:spAutoFit/>
          </a:bodyPr>
          <a:lstStyle/>
          <a:p>
            <a:r>
              <a:rPr lang="fr-FR" dirty="0"/>
              <a:t>Douleur dans la poitrine</a:t>
            </a:r>
          </a:p>
        </p:txBody>
      </p:sp>
      <p:sp>
        <p:nvSpPr>
          <p:cNvPr id="10" name="Rectangle 9">
            <a:extLst>
              <a:ext uri="{FF2B5EF4-FFF2-40B4-BE49-F238E27FC236}">
                <a16:creationId xmlns:a16="http://schemas.microsoft.com/office/drawing/2014/main" id="{ED6074C3-52E1-4DAE-B2E6-376F1524C2B6}"/>
              </a:ext>
            </a:extLst>
          </p:cNvPr>
          <p:cNvSpPr/>
          <p:nvPr/>
        </p:nvSpPr>
        <p:spPr>
          <a:xfrm rot="20624020">
            <a:off x="3598116" y="2789123"/>
            <a:ext cx="7290095" cy="923330"/>
          </a:xfrm>
          <a:prstGeom prst="rect">
            <a:avLst/>
          </a:prstGeom>
          <a:noFill/>
        </p:spPr>
        <p:txBody>
          <a:bodyPr>
            <a:spAutoFit/>
          </a:bodyPr>
          <a:lstStyle/>
          <a:p>
            <a:pPr algn="ctr">
              <a:defRPr/>
            </a:pP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Qu’est-ce qu’on fait?</a:t>
            </a:r>
          </a:p>
        </p:txBody>
      </p:sp>
      <p:sp>
        <p:nvSpPr>
          <p:cNvPr id="11" name="Rectangle 2">
            <a:extLst>
              <a:ext uri="{FF2B5EF4-FFF2-40B4-BE49-F238E27FC236}">
                <a16:creationId xmlns:a16="http://schemas.microsoft.com/office/drawing/2014/main" id="{DA720822-973D-4D4E-A7A1-56E98672232A}"/>
              </a:ext>
            </a:extLst>
          </p:cNvPr>
          <p:cNvSpPr txBox="1">
            <a:spLocks noChangeArrowheads="1"/>
          </p:cNvSpPr>
          <p:nvPr/>
        </p:nvSpPr>
        <p:spPr bwMode="auto">
          <a:xfrm>
            <a:off x="10011919" y="3554781"/>
            <a:ext cx="2142478" cy="551634"/>
          </a:xfrm>
          <a:prstGeom prst="rect">
            <a:avLst/>
          </a:prstGeom>
          <a:solidFill>
            <a:srgbClr val="92D050"/>
          </a:solidFill>
          <a:ln w="9525">
            <a:noFill/>
            <a:miter lim="800000"/>
            <a:headEnd/>
            <a:tailEnd/>
          </a:ln>
          <a:effectLst/>
        </p:spPr>
        <p:txBody>
          <a:bodyPr anchor="ct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defRPr/>
            </a:pPr>
            <a:r>
              <a:rPr lang="fr-FR" sz="2800" b="1" kern="0" dirty="0">
                <a:solidFill>
                  <a:schemeClr val="bg1"/>
                </a:solidFill>
                <a:effectLst>
                  <a:outerShdw blurRad="38100" dist="38100" dir="2700000" algn="tl">
                    <a:srgbClr val="000000">
                      <a:alpha val="43137"/>
                    </a:srgbClr>
                  </a:outerShdw>
                </a:effectLst>
              </a:rPr>
              <a:t>Comment?</a:t>
            </a:r>
          </a:p>
        </p:txBody>
      </p:sp>
      <p:sp>
        <p:nvSpPr>
          <p:cNvPr id="12" name="Bouton d'action : Vidéo 14">
            <a:hlinkClick r:id="rId2" action="ppaction://hlinkfile" highlightClick="1"/>
            <a:extLst>
              <a:ext uri="{FF2B5EF4-FFF2-40B4-BE49-F238E27FC236}">
                <a16:creationId xmlns:a16="http://schemas.microsoft.com/office/drawing/2014/main" id="{F0EE4021-6629-4C36-A579-AFD04B7C8D83}"/>
              </a:ext>
            </a:extLst>
          </p:cNvPr>
          <p:cNvSpPr/>
          <p:nvPr/>
        </p:nvSpPr>
        <p:spPr>
          <a:xfrm>
            <a:off x="11022020" y="2170782"/>
            <a:ext cx="863600" cy="64770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4" name="ZoneTexte 13">
            <a:extLst>
              <a:ext uri="{FF2B5EF4-FFF2-40B4-BE49-F238E27FC236}">
                <a16:creationId xmlns:a16="http://schemas.microsoft.com/office/drawing/2014/main" id="{F7AC42DE-CC4E-4950-9D25-8DACDD1935CF}"/>
              </a:ext>
            </a:extLst>
          </p:cNvPr>
          <p:cNvSpPr txBox="1"/>
          <p:nvPr/>
        </p:nvSpPr>
        <p:spPr>
          <a:xfrm>
            <a:off x="9741064" y="2938479"/>
            <a:ext cx="2450936" cy="369332"/>
          </a:xfrm>
          <a:prstGeom prst="rect">
            <a:avLst/>
          </a:prstGeom>
          <a:noFill/>
        </p:spPr>
        <p:txBody>
          <a:bodyPr wrap="square" rtlCol="0">
            <a:spAutoFit/>
          </a:bodyPr>
          <a:lstStyle/>
          <a:p>
            <a:r>
              <a:rPr lang="fr-FR" dirty="0">
                <a:solidFill>
                  <a:schemeClr val="accent3">
                    <a:lumMod val="40000"/>
                    <a:lumOff val="60000"/>
                  </a:schemeClr>
                </a:solidFill>
              </a:rPr>
              <a:t>VIDEO: 11_VITE_AVC</a:t>
            </a:r>
          </a:p>
        </p:txBody>
      </p:sp>
    </p:spTree>
    <p:extLst>
      <p:ext uri="{BB962C8B-B14F-4D97-AF65-F5344CB8AC3E}">
        <p14:creationId xmlns:p14="http://schemas.microsoft.com/office/powerpoint/2010/main" val="323412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wipe(left)">
                                      <p:cBhvr>
                                        <p:cTn id="15" dur="500"/>
                                        <p:tgtEl>
                                          <p:spTgt spid="7">
                                            <p:bg/>
                                          </p:spTgt>
                                        </p:tgtEl>
                                      </p:cBhvr>
                                    </p:animEffect>
                                  </p:childTnLst>
                                </p:cTn>
                              </p:par>
                            </p:childTnLst>
                          </p:cTn>
                        </p:par>
                        <p:par>
                          <p:cTn id="16" fill="hold">
                            <p:stCondLst>
                              <p:cond delay="1000"/>
                            </p:stCondLst>
                            <p:childTnLst>
                              <p:par>
                                <p:cTn id="17" presetID="22" presetClass="entr" presetSubtype="8" fill="hold" grpId="0" nodeType="afterEffect">
                                  <p:stCondLst>
                                    <p:cond delay="5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50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par>
                          <p:cTn id="24" fill="hold">
                            <p:stCondLst>
                              <p:cond delay="3000"/>
                            </p:stCondLst>
                            <p:childTnLst>
                              <p:par>
                                <p:cTn id="25" presetID="22" presetClass="entr" presetSubtype="8" fill="hold" grpId="0" nodeType="afterEffect">
                                  <p:stCondLst>
                                    <p:cond delay="50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left)">
                                      <p:cBhvr>
                                        <p:cTn id="27" dur="500"/>
                                        <p:tgtEl>
                                          <p:spTgt spid="7">
                                            <p:txEl>
                                              <p:pRg st="2" end="2"/>
                                            </p:txEl>
                                          </p:spTgt>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par>
                          <p:cTn id="32" fill="hold">
                            <p:stCondLst>
                              <p:cond delay="4500"/>
                            </p:stCondLst>
                            <p:childTnLst>
                              <p:par>
                                <p:cTn id="33" presetID="18" presetClass="entr" presetSubtype="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Right)">
                                      <p:cBhvr>
                                        <p:cTn id="35" dur="500"/>
                                        <p:tgtEl>
                                          <p:spTgt spid="12"/>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left)">
                                      <p:cBhvr>
                                        <p:cTn id="42" dur="500"/>
                                        <p:tgtEl>
                                          <p:spTgt spid="7">
                                            <p:txEl>
                                              <p:pRg st="3" end="3"/>
                                            </p:txEl>
                                          </p:spTgt>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animEffect transition="in" filter="wipe(left)">
                                      <p:cBhvr>
                                        <p:cTn id="46" dur="500"/>
                                        <p:tgtEl>
                                          <p:spTgt spid="7">
                                            <p:txEl>
                                              <p:pRg st="4" end="4"/>
                                            </p:txEl>
                                          </p:spTgt>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wipe(left)">
                                      <p:cBhvr>
                                        <p:cTn id="50" dur="500"/>
                                        <p:tgtEl>
                                          <p:spTgt spid="7">
                                            <p:txEl>
                                              <p:pRg st="5" end="5"/>
                                            </p:txEl>
                                          </p:spTgt>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7">
                                            <p:txEl>
                                              <p:pRg st="6" end="6"/>
                                            </p:txEl>
                                          </p:spTgt>
                                        </p:tgtEl>
                                        <p:attrNameLst>
                                          <p:attrName>style.visibility</p:attrName>
                                        </p:attrNameLst>
                                      </p:cBhvr>
                                      <p:to>
                                        <p:strVal val="visible"/>
                                      </p:to>
                                    </p:set>
                                    <p:animEffect transition="in" filter="wipe(left)">
                                      <p:cBhvr>
                                        <p:cTn id="54" dur="500"/>
                                        <p:tgtEl>
                                          <p:spTgt spid="7">
                                            <p:txEl>
                                              <p:pRg st="6" end="6"/>
                                            </p:txEl>
                                          </p:spTgt>
                                        </p:tgtEl>
                                      </p:cBhvr>
                                    </p:animEffec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7">
                                            <p:txEl>
                                              <p:pRg st="7" end="7"/>
                                            </p:txEl>
                                          </p:spTgt>
                                        </p:tgtEl>
                                        <p:attrNameLst>
                                          <p:attrName>style.visibility</p:attrName>
                                        </p:attrNameLst>
                                      </p:cBhvr>
                                      <p:to>
                                        <p:strVal val="visible"/>
                                      </p:to>
                                    </p:set>
                                    <p:animEffect transition="in" filter="wipe(left)">
                                      <p:cBhvr>
                                        <p:cTn id="58" dur="500"/>
                                        <p:tgtEl>
                                          <p:spTgt spid="7">
                                            <p:txEl>
                                              <p:pRg st="7" end="7"/>
                                            </p:txEl>
                                          </p:spTgt>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Effect transition="in" filter="wipe(left)">
                                      <p:cBhvr>
                                        <p:cTn id="62" dur="500"/>
                                        <p:tgtEl>
                                          <p:spTgt spid="7">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9" end="9"/>
                                            </p:txEl>
                                          </p:spTgt>
                                        </p:tgtEl>
                                        <p:attrNameLst>
                                          <p:attrName>style.visibility</p:attrName>
                                        </p:attrNameLst>
                                      </p:cBhvr>
                                      <p:to>
                                        <p:strVal val="visible"/>
                                      </p:to>
                                    </p:set>
                                    <p:animEffect transition="in" filter="wipe(left)">
                                      <p:cBhvr>
                                        <p:cTn id="67" dur="500"/>
                                        <p:tgtEl>
                                          <p:spTgt spid="7">
                                            <p:txEl>
                                              <p:pRg st="9" end="9"/>
                                            </p:tx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8" presetClass="entr" presetSubtype="12"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strips(downLeft)">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7">
                                            <p:txEl>
                                              <p:pRg st="11" end="11"/>
                                            </p:txEl>
                                          </p:spTgt>
                                        </p:tgtEl>
                                        <p:attrNameLst>
                                          <p:attrName>style.visibility</p:attrName>
                                        </p:attrNameLst>
                                      </p:cBhvr>
                                      <p:to>
                                        <p:strVal val="visible"/>
                                      </p:to>
                                    </p:set>
                                    <p:animEffect transition="in" filter="wipe(left)">
                                      <p:cBhvr>
                                        <p:cTn id="81" dur="500"/>
                                        <p:tgtEl>
                                          <p:spTgt spid="7">
                                            <p:txEl>
                                              <p:pRg st="11" end="1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7">
                                            <p:txEl>
                                              <p:pRg st="13" end="13"/>
                                            </p:txEl>
                                          </p:spTgt>
                                        </p:tgtEl>
                                        <p:attrNameLst>
                                          <p:attrName>style.visibility</p:attrName>
                                        </p:attrNameLst>
                                      </p:cBhvr>
                                      <p:to>
                                        <p:strVal val="visible"/>
                                      </p:to>
                                    </p:set>
                                    <p:animEffect transition="in" filter="wipe(left)">
                                      <p:cBhvr>
                                        <p:cTn id="86" dur="500"/>
                                        <p:tgtEl>
                                          <p:spTgt spid="7">
                                            <p:txEl>
                                              <p:pRg st="13" end="1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7">
                                            <p:txEl>
                                              <p:pRg st="14" end="14"/>
                                            </p:txEl>
                                          </p:spTgt>
                                        </p:tgtEl>
                                        <p:attrNameLst>
                                          <p:attrName>style.visibility</p:attrName>
                                        </p:attrNameLst>
                                      </p:cBhvr>
                                      <p:to>
                                        <p:strVal val="visible"/>
                                      </p:to>
                                    </p:set>
                                    <p:animEffect transition="in" filter="wipe(left)">
                                      <p:cBhvr>
                                        <p:cTn id="91" dur="500"/>
                                        <p:tgtEl>
                                          <p:spTgt spid="7">
                                            <p:txEl>
                                              <p:pRg st="14" end="1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7">
                                            <p:txEl>
                                              <p:pRg st="15" end="15"/>
                                            </p:txEl>
                                          </p:spTgt>
                                        </p:tgtEl>
                                        <p:attrNameLst>
                                          <p:attrName>style.visibility</p:attrName>
                                        </p:attrNameLst>
                                      </p:cBhvr>
                                      <p:to>
                                        <p:strVal val="visible"/>
                                      </p:to>
                                    </p:set>
                                    <p:animEffect transition="in" filter="wipe(left)">
                                      <p:cBhvr>
                                        <p:cTn id="96" dur="500"/>
                                        <p:tgtEl>
                                          <p:spTgt spid="7">
                                            <p:txEl>
                                              <p:pRg st="15" end="1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xEl>
                                              <p:pRg st="16" end="16"/>
                                            </p:txEl>
                                          </p:spTgt>
                                        </p:tgtEl>
                                        <p:attrNameLst>
                                          <p:attrName>style.visibility</p:attrName>
                                        </p:attrNameLst>
                                      </p:cBhvr>
                                      <p:to>
                                        <p:strVal val="visible"/>
                                      </p:to>
                                    </p:set>
                                    <p:animEffect transition="in" filter="wipe(left)">
                                      <p:cBhvr>
                                        <p:cTn id="101" dur="500"/>
                                        <p:tgtEl>
                                          <p:spTgt spid="7">
                                            <p:txEl>
                                              <p:pRg st="16" end="16"/>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7">
                                            <p:txEl>
                                              <p:pRg st="17" end="17"/>
                                            </p:txEl>
                                          </p:spTgt>
                                        </p:tgtEl>
                                        <p:attrNameLst>
                                          <p:attrName>style.visibility</p:attrName>
                                        </p:attrNameLst>
                                      </p:cBhvr>
                                      <p:to>
                                        <p:strVal val="visible"/>
                                      </p:to>
                                    </p:set>
                                    <p:animEffect transition="in" filter="wipe(left)">
                                      <p:cBhvr>
                                        <p:cTn id="106" dur="500"/>
                                        <p:tgtEl>
                                          <p:spTgt spid="7">
                                            <p:txEl>
                                              <p:pRg st="17" end="17"/>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7">
                                            <p:txEl>
                                              <p:pRg st="18" end="18"/>
                                            </p:txEl>
                                          </p:spTgt>
                                        </p:tgtEl>
                                        <p:attrNameLst>
                                          <p:attrName>style.visibility</p:attrName>
                                        </p:attrNameLst>
                                      </p:cBhvr>
                                      <p:to>
                                        <p:strVal val="visible"/>
                                      </p:to>
                                    </p:set>
                                    <p:animEffect transition="in" filter="wipe(left)">
                                      <p:cBhvr>
                                        <p:cTn id="111"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P spid="8" grpId="0" uiExpand="1" animBg="1"/>
      <p:bldP spid="9" grpId="0" uiExpand="1"/>
      <p:bldP spid="11" grpId="0" uiExpand="1" animBg="1"/>
      <p:bldP spid="12" grpId="0" uiExpand="1" animBg="1"/>
      <p:bldP spid="1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chemin horizontal 5">
            <a:extLst>
              <a:ext uri="{FF2B5EF4-FFF2-40B4-BE49-F238E27FC236}">
                <a16:creationId xmlns:a16="http://schemas.microsoft.com/office/drawing/2014/main" id="{FBB1DD67-1B8C-4347-AD64-50E076C7A3C7}"/>
              </a:ext>
            </a:extLst>
          </p:cNvPr>
          <p:cNvSpPr/>
          <p:nvPr/>
        </p:nvSpPr>
        <p:spPr>
          <a:xfrm rot="19945116">
            <a:off x="996763" y="4600861"/>
            <a:ext cx="2376264" cy="100536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Points Clés</a:t>
            </a:r>
            <a:endParaRPr lang="fr-FR" sz="1100" b="1" dirty="0"/>
          </a:p>
        </p:txBody>
      </p:sp>
      <p:sp>
        <p:nvSpPr>
          <p:cNvPr id="4" name="Rectangle 2">
            <a:extLst>
              <a:ext uri="{FF2B5EF4-FFF2-40B4-BE49-F238E27FC236}">
                <a16:creationId xmlns:a16="http://schemas.microsoft.com/office/drawing/2014/main" id="{29A331DF-F025-4A32-BF9C-7D88288FA778}"/>
              </a:ext>
            </a:extLst>
          </p:cNvPr>
          <p:cNvSpPr txBox="1">
            <a:spLocks noChangeArrowheads="1"/>
          </p:cNvSpPr>
          <p:nvPr/>
        </p:nvSpPr>
        <p:spPr bwMode="auto">
          <a:xfrm>
            <a:off x="693727" y="3496879"/>
            <a:ext cx="2295663" cy="50405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Comment?</a:t>
            </a:r>
          </a:p>
        </p:txBody>
      </p:sp>
      <p:sp>
        <p:nvSpPr>
          <p:cNvPr id="5" name="Rectangle 4">
            <a:extLst>
              <a:ext uri="{FF2B5EF4-FFF2-40B4-BE49-F238E27FC236}">
                <a16:creationId xmlns:a16="http://schemas.microsoft.com/office/drawing/2014/main" id="{20534646-560C-4220-9C8C-D35D16587793}"/>
              </a:ext>
            </a:extLst>
          </p:cNvPr>
          <p:cNvSpPr/>
          <p:nvPr/>
        </p:nvSpPr>
        <p:spPr>
          <a:xfrm>
            <a:off x="693727" y="-13796"/>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6" name="Rectangle 2">
            <a:extLst>
              <a:ext uri="{FF2B5EF4-FFF2-40B4-BE49-F238E27FC236}">
                <a16:creationId xmlns:a16="http://schemas.microsoft.com/office/drawing/2014/main" id="{5DE1DC4E-9105-483A-BFEC-063178CC541A}"/>
              </a:ext>
            </a:extLst>
          </p:cNvPr>
          <p:cNvSpPr txBox="1">
            <a:spLocks noChangeArrowheads="1"/>
          </p:cNvSpPr>
          <p:nvPr/>
        </p:nvSpPr>
        <p:spPr bwMode="auto">
          <a:xfrm>
            <a:off x="693728" y="860086"/>
            <a:ext cx="3181855" cy="2429871"/>
          </a:xfrm>
          <a:prstGeom prst="rect">
            <a:avLst/>
          </a:prstGeom>
          <a:solidFill>
            <a:schemeClr val="tx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Eviter l’aggravation et prendre un avis médical</a:t>
            </a:r>
          </a:p>
        </p:txBody>
      </p:sp>
      <p:sp>
        <p:nvSpPr>
          <p:cNvPr id="7" name="Rectangle 6">
            <a:extLst>
              <a:ext uri="{FF2B5EF4-FFF2-40B4-BE49-F238E27FC236}">
                <a16:creationId xmlns:a16="http://schemas.microsoft.com/office/drawing/2014/main" id="{7EB12F66-AB14-4D1A-8900-61EDB3584DA2}"/>
              </a:ext>
            </a:extLst>
          </p:cNvPr>
          <p:cNvSpPr>
            <a:spLocks noChangeArrowheads="1"/>
          </p:cNvSpPr>
          <p:nvPr/>
        </p:nvSpPr>
        <p:spPr bwMode="auto">
          <a:xfrm>
            <a:off x="4019550" y="609586"/>
            <a:ext cx="8172450" cy="4924425"/>
          </a:xfrm>
          <a:prstGeom prst="rect">
            <a:avLst/>
          </a:prstGeom>
          <a:solidFill>
            <a:schemeClr val="accent4">
              <a:lumMod val="60000"/>
              <a:lumOff val="40000"/>
            </a:schemeClr>
          </a:solidFill>
          <a:ln w="9525">
            <a:noFill/>
            <a:miter lim="800000"/>
            <a:headEnd/>
            <a:tailEnd/>
          </a:ln>
        </p:spPr>
        <p:txBody>
          <a:bodyPr>
            <a:spAutoFit/>
          </a:bodyPr>
          <a:lstStyle/>
          <a:p>
            <a:r>
              <a:rPr lang="fr-FR" sz="2000" dirty="0"/>
              <a:t>1. </a:t>
            </a:r>
            <a:r>
              <a:rPr lang="fr-FR" sz="2000" b="1" dirty="0">
                <a:solidFill>
                  <a:srgbClr val="C00000"/>
                </a:solidFill>
              </a:rPr>
              <a:t>Mettre</a:t>
            </a:r>
            <a:r>
              <a:rPr lang="fr-FR" sz="2000" dirty="0"/>
              <a:t> la victime au repos</a:t>
            </a:r>
          </a:p>
          <a:p>
            <a:r>
              <a:rPr lang="fr-FR" sz="2000" dirty="0"/>
              <a:t>2. </a:t>
            </a:r>
            <a:r>
              <a:rPr lang="fr-FR" sz="2000" b="1" dirty="0">
                <a:solidFill>
                  <a:srgbClr val="C00000"/>
                </a:solidFill>
              </a:rPr>
              <a:t>Observer</a:t>
            </a:r>
            <a:r>
              <a:rPr lang="fr-FR" sz="2000" dirty="0"/>
              <a:t> </a:t>
            </a:r>
          </a:p>
          <a:p>
            <a:r>
              <a:rPr lang="fr-FR" sz="2000" dirty="0"/>
              <a:t>	</a:t>
            </a:r>
            <a:r>
              <a:rPr lang="fr-FR" sz="2000" b="1" dirty="0"/>
              <a:t>AVC: Accident Vasculaire Cérébral</a:t>
            </a:r>
          </a:p>
          <a:p>
            <a:r>
              <a:rPr lang="fr-FR" sz="2000" b="1" dirty="0"/>
              <a:t>	Accident cardiaque:</a:t>
            </a:r>
            <a:endParaRPr lang="fr-FR" sz="2000" dirty="0"/>
          </a:p>
          <a:p>
            <a:r>
              <a:rPr lang="fr-FR" sz="2000" dirty="0"/>
              <a:t>	</a:t>
            </a:r>
            <a:r>
              <a:rPr lang="fr-FR" sz="2000" b="1" dirty="0"/>
              <a:t>Une maladie infectieuse qui peut-être contagieuse</a:t>
            </a:r>
          </a:p>
          <a:p>
            <a:r>
              <a:rPr lang="fr-FR" sz="2000" b="1" dirty="0"/>
              <a:t>	Une autre pathologie</a:t>
            </a:r>
          </a:p>
          <a:p>
            <a:endParaRPr lang="fr-FR" sz="2000" dirty="0"/>
          </a:p>
          <a:p>
            <a:r>
              <a:rPr lang="fr-FR" sz="2000" dirty="0"/>
              <a:t>3. </a:t>
            </a:r>
            <a:r>
              <a:rPr lang="fr-FR" sz="2000" b="1" dirty="0">
                <a:solidFill>
                  <a:srgbClr val="C00000"/>
                </a:solidFill>
              </a:rPr>
              <a:t>Écouter, questionner </a:t>
            </a:r>
            <a:r>
              <a:rPr lang="fr-FR" sz="2000" dirty="0"/>
              <a:t>la victime et son entourage</a:t>
            </a:r>
          </a:p>
          <a:p>
            <a:pPr lvl="1"/>
            <a:r>
              <a:rPr lang="fr-FR" sz="2400" dirty="0"/>
              <a:t>• </a:t>
            </a:r>
            <a:r>
              <a:rPr lang="fr-FR" dirty="0"/>
              <a:t>quel âge a-t-elle?</a:t>
            </a:r>
          </a:p>
          <a:p>
            <a:pPr lvl="1"/>
            <a:r>
              <a:rPr lang="fr-FR" dirty="0"/>
              <a:t>• est-ce la première fois ?</a:t>
            </a:r>
          </a:p>
          <a:p>
            <a:pPr lvl="1"/>
            <a:r>
              <a:rPr lang="fr-FR" dirty="0"/>
              <a:t>• quel est le type de douleur ? où a-t-elle mal ?</a:t>
            </a:r>
          </a:p>
          <a:p>
            <a:pPr lvl="1"/>
            <a:r>
              <a:rPr lang="fr-FR" dirty="0"/>
              <a:t>• depuis combien de temps a-t-elle ce malaise ?</a:t>
            </a:r>
          </a:p>
          <a:p>
            <a:pPr lvl="1"/>
            <a:r>
              <a:rPr lang="fr-FR" dirty="0"/>
              <a:t>• a-t-elle été récemment malade et/ou hospitalisée ?</a:t>
            </a:r>
          </a:p>
          <a:p>
            <a:pPr lvl="1"/>
            <a:r>
              <a:rPr lang="fr-FR" dirty="0"/>
              <a:t>• suit-elle un traitement ?</a:t>
            </a:r>
          </a:p>
          <a:p>
            <a:r>
              <a:rPr lang="fr-FR" sz="2000" dirty="0"/>
              <a:t>4. </a:t>
            </a:r>
            <a:r>
              <a:rPr lang="fr-FR" sz="2000" b="1" dirty="0">
                <a:solidFill>
                  <a:srgbClr val="C00000"/>
                </a:solidFill>
              </a:rPr>
              <a:t>Prendre</a:t>
            </a:r>
            <a:r>
              <a:rPr lang="fr-FR" sz="2000" dirty="0"/>
              <a:t> un avis médical</a:t>
            </a:r>
          </a:p>
          <a:p>
            <a:r>
              <a:rPr lang="fr-FR" sz="2000" dirty="0"/>
              <a:t>5. </a:t>
            </a:r>
            <a:r>
              <a:rPr lang="fr-FR" sz="2000" b="1" dirty="0">
                <a:solidFill>
                  <a:srgbClr val="C00000"/>
                </a:solidFill>
              </a:rPr>
              <a:t>Surveiller</a:t>
            </a:r>
            <a:r>
              <a:rPr lang="fr-FR" sz="2000" dirty="0"/>
              <a:t> la victime.</a:t>
            </a:r>
          </a:p>
        </p:txBody>
      </p:sp>
      <p:sp>
        <p:nvSpPr>
          <p:cNvPr id="13" name="Rectangle 12">
            <a:extLst>
              <a:ext uri="{FF2B5EF4-FFF2-40B4-BE49-F238E27FC236}">
                <a16:creationId xmlns:a16="http://schemas.microsoft.com/office/drawing/2014/main" id="{7FAF4A79-0295-428E-A3CD-F548030100CC}"/>
              </a:ext>
            </a:extLst>
          </p:cNvPr>
          <p:cNvSpPr/>
          <p:nvPr/>
        </p:nvSpPr>
        <p:spPr>
          <a:xfrm rot="21027531">
            <a:off x="3994617" y="3247821"/>
            <a:ext cx="7290095" cy="707886"/>
          </a:xfrm>
          <a:prstGeom prst="rect">
            <a:avLst/>
          </a:prstGeom>
          <a:noFill/>
        </p:spPr>
        <p:txBody>
          <a:bodyPr>
            <a:spAutoFit/>
          </a:bodyPr>
          <a:lstStyle/>
          <a:p>
            <a:pPr algn="ctr">
              <a:defRPr/>
            </a:pPr>
            <a:r>
              <a:rPr lang="fr-FR"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Quelles sont les questions?</a:t>
            </a:r>
          </a:p>
        </p:txBody>
      </p:sp>
    </p:spTree>
    <p:extLst>
      <p:ext uri="{BB962C8B-B14F-4D97-AF65-F5344CB8AC3E}">
        <p14:creationId xmlns:p14="http://schemas.microsoft.com/office/powerpoint/2010/main" val="410019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500"/>
                                        <p:tgtEl>
                                          <p:spTgt spid="7">
                                            <p:txEl>
                                              <p:pRg st="2" end="2"/>
                                            </p:txEl>
                                          </p:spTgt>
                                        </p:tgtEl>
                                      </p:cBhvr>
                                    </p:animEffect>
                                  </p:childTnLst>
                                </p:cTn>
                              </p:par>
                            </p:childTnLst>
                          </p:cTn>
                        </p:par>
                        <p:par>
                          <p:cTn id="20" fill="hold">
                            <p:stCondLst>
                              <p:cond delay="3500"/>
                            </p:stCondLst>
                            <p:childTnLst>
                              <p:par>
                                <p:cTn id="21" presetID="22" presetClass="entr" presetSubtype="8" fill="hold" grpId="0" nodeType="afterEffect">
                                  <p:stCondLst>
                                    <p:cond delay="50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left)">
                                      <p:cBhvr>
                                        <p:cTn id="31" dur="500"/>
                                        <p:tgtEl>
                                          <p:spTgt spid="7">
                                            <p:txEl>
                                              <p:pRg st="5" end="5"/>
                                            </p:txEl>
                                          </p:spTgt>
                                        </p:tgtEl>
                                      </p:cBhvr>
                                    </p:animEffect>
                                  </p:childTnLst>
                                </p:cTn>
                              </p:par>
                            </p:childTnLst>
                          </p:cTn>
                        </p:par>
                        <p:par>
                          <p:cTn id="32" fill="hold">
                            <p:stCondLst>
                              <p:cond delay="5500"/>
                            </p:stCondLst>
                            <p:childTnLst>
                              <p:par>
                                <p:cTn id="33" presetID="22" presetClass="entr" presetSubtype="8" fill="hold" grpId="0"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left)">
                                      <p:cBhvr>
                                        <p:cTn id="35" dur="500"/>
                                        <p:tgtEl>
                                          <p:spTgt spid="7">
                                            <p:txEl>
                                              <p:pRg st="7" end="7"/>
                                            </p:txEl>
                                          </p:spTgt>
                                        </p:tgtEl>
                                      </p:cBhvr>
                                    </p:animEffect>
                                  </p:childTnLst>
                                </p:cTn>
                              </p:par>
                            </p:childTnLst>
                          </p:cTn>
                        </p:par>
                        <p:par>
                          <p:cTn id="36" fill="hold">
                            <p:stCondLst>
                              <p:cond delay="600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par>
                          <p:cTn id="44" fill="hold">
                            <p:stCondLst>
                              <p:cond delay="500"/>
                            </p:stCondLst>
                            <p:childTnLst>
                              <p:par>
                                <p:cTn id="45" presetID="22" presetClass="entr" presetSubtype="8" fill="hold" grpId="0" nodeType="afterEffect">
                                  <p:stCondLst>
                                    <p:cond delay="50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cTn>
                              </p:par>
                            </p:childTnLst>
                          </p:cTn>
                        </p:par>
                        <p:par>
                          <p:cTn id="48" fill="hold">
                            <p:stCondLst>
                              <p:cond delay="1500"/>
                            </p:stCondLst>
                            <p:childTnLst>
                              <p:par>
                                <p:cTn id="49" presetID="22" presetClass="entr" presetSubtype="8" fill="hold" grpId="0" nodeType="afterEffect">
                                  <p:stCondLst>
                                    <p:cond delay="500"/>
                                  </p:stCondLst>
                                  <p:childTnLst>
                                    <p:set>
                                      <p:cBhvr>
                                        <p:cTn id="50" dur="1" fill="hold">
                                          <p:stCondLst>
                                            <p:cond delay="0"/>
                                          </p:stCondLst>
                                        </p:cTn>
                                        <p:tgtEl>
                                          <p:spTgt spid="7">
                                            <p:txEl>
                                              <p:pRg st="9" end="9"/>
                                            </p:txEl>
                                          </p:spTgt>
                                        </p:tgtEl>
                                        <p:attrNameLst>
                                          <p:attrName>style.visibility</p:attrName>
                                        </p:attrNameLst>
                                      </p:cBhvr>
                                      <p:to>
                                        <p:strVal val="visible"/>
                                      </p:to>
                                    </p:set>
                                    <p:animEffect transition="in" filter="wipe(left)">
                                      <p:cBhvr>
                                        <p:cTn id="51" dur="500"/>
                                        <p:tgtEl>
                                          <p:spTgt spid="7">
                                            <p:txEl>
                                              <p:pRg st="9" end="9"/>
                                            </p:txEl>
                                          </p:spTgt>
                                        </p:tgtEl>
                                      </p:cBhvr>
                                    </p:animEffect>
                                  </p:childTnLst>
                                </p:cTn>
                              </p:par>
                            </p:childTnLst>
                          </p:cTn>
                        </p:par>
                        <p:par>
                          <p:cTn id="52" fill="hold">
                            <p:stCondLst>
                              <p:cond delay="2500"/>
                            </p:stCondLst>
                            <p:childTnLst>
                              <p:par>
                                <p:cTn id="53" presetID="22" presetClass="entr" presetSubtype="8" fill="hold" grpId="0" nodeType="afterEffect">
                                  <p:stCondLst>
                                    <p:cond delay="500"/>
                                  </p:stCondLst>
                                  <p:childTnLst>
                                    <p:set>
                                      <p:cBhvr>
                                        <p:cTn id="54" dur="1" fill="hold">
                                          <p:stCondLst>
                                            <p:cond delay="0"/>
                                          </p:stCondLst>
                                        </p:cTn>
                                        <p:tgtEl>
                                          <p:spTgt spid="7">
                                            <p:txEl>
                                              <p:pRg st="10" end="10"/>
                                            </p:txEl>
                                          </p:spTgt>
                                        </p:tgtEl>
                                        <p:attrNameLst>
                                          <p:attrName>style.visibility</p:attrName>
                                        </p:attrNameLst>
                                      </p:cBhvr>
                                      <p:to>
                                        <p:strVal val="visible"/>
                                      </p:to>
                                    </p:set>
                                    <p:animEffect transition="in" filter="wipe(left)">
                                      <p:cBhvr>
                                        <p:cTn id="55" dur="500"/>
                                        <p:tgtEl>
                                          <p:spTgt spid="7">
                                            <p:txEl>
                                              <p:pRg st="10" end="10"/>
                                            </p:txEl>
                                          </p:spTgt>
                                        </p:tgtEl>
                                      </p:cBhvr>
                                    </p:animEffect>
                                  </p:childTnLst>
                                </p:cTn>
                              </p:par>
                            </p:childTnLst>
                          </p:cTn>
                        </p:par>
                        <p:par>
                          <p:cTn id="56" fill="hold">
                            <p:stCondLst>
                              <p:cond delay="3500"/>
                            </p:stCondLst>
                            <p:childTnLst>
                              <p:par>
                                <p:cTn id="57" presetID="22" presetClass="entr" presetSubtype="8" fill="hold" grpId="0" nodeType="afterEffect">
                                  <p:stCondLst>
                                    <p:cond delay="500"/>
                                  </p:stCondLst>
                                  <p:childTnLst>
                                    <p:set>
                                      <p:cBhvr>
                                        <p:cTn id="58" dur="1" fill="hold">
                                          <p:stCondLst>
                                            <p:cond delay="0"/>
                                          </p:stCondLst>
                                        </p:cTn>
                                        <p:tgtEl>
                                          <p:spTgt spid="7">
                                            <p:txEl>
                                              <p:pRg st="11" end="11"/>
                                            </p:txEl>
                                          </p:spTgt>
                                        </p:tgtEl>
                                        <p:attrNameLst>
                                          <p:attrName>style.visibility</p:attrName>
                                        </p:attrNameLst>
                                      </p:cBhvr>
                                      <p:to>
                                        <p:strVal val="visible"/>
                                      </p:to>
                                    </p:set>
                                    <p:animEffect transition="in" filter="wipe(left)">
                                      <p:cBhvr>
                                        <p:cTn id="59" dur="500"/>
                                        <p:tgtEl>
                                          <p:spTgt spid="7">
                                            <p:txEl>
                                              <p:pRg st="11" end="11"/>
                                            </p:txEl>
                                          </p:spTgt>
                                        </p:tgtEl>
                                      </p:cBhvr>
                                    </p:animEffect>
                                  </p:childTnLst>
                                </p:cTn>
                              </p:par>
                            </p:childTnLst>
                          </p:cTn>
                        </p:par>
                        <p:par>
                          <p:cTn id="60" fill="hold">
                            <p:stCondLst>
                              <p:cond delay="4500"/>
                            </p:stCondLst>
                            <p:childTnLst>
                              <p:par>
                                <p:cTn id="61" presetID="22" presetClass="entr" presetSubtype="8" fill="hold" grpId="0" nodeType="afterEffect">
                                  <p:stCondLst>
                                    <p:cond delay="500"/>
                                  </p:stCondLst>
                                  <p:childTnLst>
                                    <p:set>
                                      <p:cBhvr>
                                        <p:cTn id="62" dur="1" fill="hold">
                                          <p:stCondLst>
                                            <p:cond delay="0"/>
                                          </p:stCondLst>
                                        </p:cTn>
                                        <p:tgtEl>
                                          <p:spTgt spid="7">
                                            <p:txEl>
                                              <p:pRg st="12" end="12"/>
                                            </p:txEl>
                                          </p:spTgt>
                                        </p:tgtEl>
                                        <p:attrNameLst>
                                          <p:attrName>style.visibility</p:attrName>
                                        </p:attrNameLst>
                                      </p:cBhvr>
                                      <p:to>
                                        <p:strVal val="visible"/>
                                      </p:to>
                                    </p:set>
                                    <p:animEffect transition="in" filter="wipe(left)">
                                      <p:cBhvr>
                                        <p:cTn id="63" dur="500"/>
                                        <p:tgtEl>
                                          <p:spTgt spid="7">
                                            <p:txEl>
                                              <p:pRg st="12" end="12"/>
                                            </p:txEl>
                                          </p:spTgt>
                                        </p:tgtEl>
                                      </p:cBhvr>
                                    </p:animEffect>
                                  </p:childTnLst>
                                </p:cTn>
                              </p:par>
                            </p:childTnLst>
                          </p:cTn>
                        </p:par>
                        <p:par>
                          <p:cTn id="64" fill="hold">
                            <p:stCondLst>
                              <p:cond delay="5500"/>
                            </p:stCondLst>
                            <p:childTnLst>
                              <p:par>
                                <p:cTn id="65" presetID="22" presetClass="entr" presetSubtype="8" fill="hold" grpId="0" nodeType="afterEffect">
                                  <p:stCondLst>
                                    <p:cond delay="500"/>
                                  </p:stCondLst>
                                  <p:childTnLst>
                                    <p:set>
                                      <p:cBhvr>
                                        <p:cTn id="66" dur="1" fill="hold">
                                          <p:stCondLst>
                                            <p:cond delay="0"/>
                                          </p:stCondLst>
                                        </p:cTn>
                                        <p:tgtEl>
                                          <p:spTgt spid="7">
                                            <p:txEl>
                                              <p:pRg st="13" end="13"/>
                                            </p:txEl>
                                          </p:spTgt>
                                        </p:tgtEl>
                                        <p:attrNameLst>
                                          <p:attrName>style.visibility</p:attrName>
                                        </p:attrNameLst>
                                      </p:cBhvr>
                                      <p:to>
                                        <p:strVal val="visible"/>
                                      </p:to>
                                    </p:set>
                                    <p:animEffect transition="in" filter="wipe(left)">
                                      <p:cBhvr>
                                        <p:cTn id="67" dur="500"/>
                                        <p:tgtEl>
                                          <p:spTgt spid="7">
                                            <p:txEl>
                                              <p:pRg st="13" end="13"/>
                                            </p:txEl>
                                          </p:spTgt>
                                        </p:tgtEl>
                                      </p:cBhvr>
                                    </p:animEffect>
                                  </p:childTnLst>
                                </p:cTn>
                              </p:par>
                            </p:childTnLst>
                          </p:cTn>
                        </p:par>
                        <p:par>
                          <p:cTn id="68" fill="hold">
                            <p:stCondLst>
                              <p:cond delay="6500"/>
                            </p:stCondLst>
                            <p:childTnLst>
                              <p:par>
                                <p:cTn id="69" presetID="22" presetClass="entr" presetSubtype="8" fill="hold" grpId="0" nodeType="afterEffect">
                                  <p:stCondLst>
                                    <p:cond delay="500"/>
                                  </p:stCondLst>
                                  <p:childTnLst>
                                    <p:set>
                                      <p:cBhvr>
                                        <p:cTn id="70" dur="1" fill="hold">
                                          <p:stCondLst>
                                            <p:cond delay="0"/>
                                          </p:stCondLst>
                                        </p:cTn>
                                        <p:tgtEl>
                                          <p:spTgt spid="7">
                                            <p:txEl>
                                              <p:pRg st="14" end="14"/>
                                            </p:txEl>
                                          </p:spTgt>
                                        </p:tgtEl>
                                        <p:attrNameLst>
                                          <p:attrName>style.visibility</p:attrName>
                                        </p:attrNameLst>
                                      </p:cBhvr>
                                      <p:to>
                                        <p:strVal val="visible"/>
                                      </p:to>
                                    </p:set>
                                    <p:animEffect transition="in" filter="wipe(left)">
                                      <p:cBhvr>
                                        <p:cTn id="71" dur="500"/>
                                        <p:tgtEl>
                                          <p:spTgt spid="7">
                                            <p:txEl>
                                              <p:pRg st="14" end="14"/>
                                            </p:txEl>
                                          </p:spTgt>
                                        </p:tgtEl>
                                      </p:cBhvr>
                                    </p:animEffect>
                                  </p:childTnLst>
                                </p:cTn>
                              </p:par>
                            </p:childTnLst>
                          </p:cTn>
                        </p:par>
                        <p:par>
                          <p:cTn id="72" fill="hold">
                            <p:stCondLst>
                              <p:cond delay="7500"/>
                            </p:stCondLst>
                            <p:childTnLst>
                              <p:par>
                                <p:cTn id="73" presetID="22" presetClass="entr" presetSubtype="8" fill="hold" grpId="0" nodeType="afterEffect">
                                  <p:stCondLst>
                                    <p:cond delay="500"/>
                                  </p:stCondLst>
                                  <p:childTnLst>
                                    <p:set>
                                      <p:cBhvr>
                                        <p:cTn id="74" dur="1" fill="hold">
                                          <p:stCondLst>
                                            <p:cond delay="0"/>
                                          </p:stCondLst>
                                        </p:cTn>
                                        <p:tgtEl>
                                          <p:spTgt spid="7">
                                            <p:txEl>
                                              <p:pRg st="15" end="15"/>
                                            </p:txEl>
                                          </p:spTgt>
                                        </p:tgtEl>
                                        <p:attrNameLst>
                                          <p:attrName>style.visibility</p:attrName>
                                        </p:attrNameLst>
                                      </p:cBhvr>
                                      <p:to>
                                        <p:strVal val="visible"/>
                                      </p:to>
                                    </p:set>
                                    <p:animEffect transition="in" filter="wipe(left)">
                                      <p:cBhvr>
                                        <p:cTn id="75" dur="5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5"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4">
            <a:extLst>
              <a:ext uri="{FF2B5EF4-FFF2-40B4-BE49-F238E27FC236}">
                <a16:creationId xmlns:a16="http://schemas.microsoft.com/office/drawing/2014/main" id="{1E1D788E-2CF6-4524-B016-D8205846CB16}"/>
              </a:ext>
            </a:extLst>
          </p:cNvPr>
          <p:cNvGraphicFramePr>
            <a:graphicFrameLocks noGrp="1"/>
          </p:cNvGraphicFramePr>
          <p:nvPr/>
        </p:nvGraphicFramePr>
        <p:xfrm>
          <a:off x="1073212" y="1030388"/>
          <a:ext cx="10876132" cy="5143170"/>
        </p:xfrm>
        <a:graphic>
          <a:graphicData uri="http://schemas.openxmlformats.org/drawingml/2006/table">
            <a:tbl>
              <a:tblPr firstRow="1" bandRow="1">
                <a:tableStyleId>{16D9F66E-5EB9-4882-86FB-DCBF35E3C3E4}</a:tableStyleId>
              </a:tblPr>
              <a:tblGrid>
                <a:gridCol w="2156125">
                  <a:extLst>
                    <a:ext uri="{9D8B030D-6E8A-4147-A177-3AD203B41FA5}">
                      <a16:colId xmlns:a16="http://schemas.microsoft.com/office/drawing/2014/main" val="2374088685"/>
                    </a:ext>
                  </a:extLst>
                </a:gridCol>
                <a:gridCol w="8720007">
                  <a:extLst>
                    <a:ext uri="{9D8B030D-6E8A-4147-A177-3AD203B41FA5}">
                      <a16:colId xmlns:a16="http://schemas.microsoft.com/office/drawing/2014/main" val="86175586"/>
                    </a:ext>
                  </a:extLst>
                </a:gridCol>
              </a:tblGrid>
              <a:tr h="601642">
                <a:tc gridSpan="2">
                  <a:txBody>
                    <a:bodyPr/>
                    <a:lstStyle/>
                    <a:p>
                      <a:r>
                        <a:rPr lang="fr-FR" altLang="fr-FR" sz="2800" b="1" i="1" dirty="0">
                          <a:cs typeface="Arial" panose="020B0604020202020204" pitchFamily="34" charset="0"/>
                        </a:rPr>
                        <a:t>Art 223-6 du Code pénal: </a:t>
                      </a:r>
                      <a:r>
                        <a:rPr lang="fr-FR" altLang="fr-FR" sz="2800" dirty="0">
                          <a:cs typeface="Arial" panose="020B0604020202020204" pitchFamily="34" charset="0"/>
                        </a:rPr>
                        <a:t>obligation de porter secours</a:t>
                      </a:r>
                      <a:endParaRPr lang="fr-FR" sz="2800" b="1" dirty="0"/>
                    </a:p>
                  </a:txBody>
                  <a:tcPr/>
                </a:tc>
                <a:tc hMerge="1">
                  <a:txBody>
                    <a:bodyPr/>
                    <a:lstStyle/>
                    <a:p>
                      <a:endParaRPr lang="fr-FR" dirty="0"/>
                    </a:p>
                  </a:txBody>
                  <a:tcPr/>
                </a:tc>
                <a:extLst>
                  <a:ext uri="{0D108BD9-81ED-4DB2-BD59-A6C34878D82A}">
                    <a16:rowId xmlns:a16="http://schemas.microsoft.com/office/drawing/2014/main" val="903639309"/>
                  </a:ext>
                </a:extLst>
              </a:tr>
              <a:tr h="4541528">
                <a:tc>
                  <a:txBody>
                    <a:bodyPr/>
                    <a:lstStyle/>
                    <a:p>
                      <a:endParaRPr lang="fr-FR" sz="2400" dirty="0"/>
                    </a:p>
                  </a:txBody>
                  <a:tcPr/>
                </a:tc>
                <a:tc>
                  <a:txBody>
                    <a:bodyPr/>
                    <a:lstStyle/>
                    <a:p>
                      <a:pPr algn="just"/>
                      <a:r>
                        <a:rPr lang="fr-FR" altLang="fr-FR" sz="2400" i="1" dirty="0">
                          <a:cs typeface="Arial" panose="020B0604020202020204" pitchFamily="34" charset="0"/>
                        </a:rPr>
                        <a:t>« Quiconque pouvant empêcher par son action immédiate, sans risque pour lui ou pour les tiers, soit un crime, soit un délit contre l’intégrité corporelle de la personne s’abstient volontairement de le faire est puni de cinq ans d’emprisonnement et de 75000 euros d’amende.</a:t>
                      </a:r>
                    </a:p>
                    <a:p>
                      <a:pPr algn="just"/>
                      <a:endParaRPr lang="fr-FR" altLang="fr-FR" sz="2400" i="1" dirty="0">
                        <a:cs typeface="Arial" panose="020B0604020202020204" pitchFamily="34" charset="0"/>
                      </a:endParaRPr>
                    </a:p>
                    <a:p>
                      <a:pPr algn="just"/>
                      <a:r>
                        <a:rPr lang="fr-FR" altLang="fr-FR" sz="2400" i="1" dirty="0">
                          <a:cs typeface="Arial" panose="020B0604020202020204" pitchFamily="34" charset="0"/>
                        </a:rPr>
                        <a:t>Sera puni des mêmes peines quiconque s’abstient volontairement de porter à une personne en péril l’assistance que, sans risque pour lui ou pour les tiers, il pouvait lui prêter </a:t>
                      </a:r>
                      <a:r>
                        <a:rPr lang="fr-FR" altLang="fr-FR" sz="2400" b="1" i="1" dirty="0">
                          <a:cs typeface="Arial" panose="020B0604020202020204" pitchFamily="34" charset="0"/>
                        </a:rPr>
                        <a:t>soit par son action personnelle, soit en provoquant un secours…» </a:t>
                      </a:r>
                      <a:endParaRPr lang="fr-FR" altLang="fr-FR" sz="2400" i="1" dirty="0">
                        <a:cs typeface="Arial" panose="020B0604020202020204" pitchFamily="34" charset="0"/>
                      </a:endParaRPr>
                    </a:p>
                  </a:txBody>
                  <a:tcPr/>
                </a:tc>
                <a:extLst>
                  <a:ext uri="{0D108BD9-81ED-4DB2-BD59-A6C34878D82A}">
                    <a16:rowId xmlns:a16="http://schemas.microsoft.com/office/drawing/2014/main" val="2753005131"/>
                  </a:ext>
                </a:extLst>
              </a:tr>
            </a:tbl>
          </a:graphicData>
        </a:graphic>
      </p:graphicFrame>
      <p:pic>
        <p:nvPicPr>
          <p:cNvPr id="1026" name="Picture 2" descr="La notion d'&quot;emprise&quot; va entrer dans les Codes civil et pénal: qu'est-ce  que ça va changer? | Le HuffPost">
            <a:extLst>
              <a:ext uri="{FF2B5EF4-FFF2-40B4-BE49-F238E27FC236}">
                <a16:creationId xmlns:a16="http://schemas.microsoft.com/office/drawing/2014/main" id="{96CC84B0-C784-4DD8-89BC-B05E006F2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82745" y="3356803"/>
            <a:ext cx="2888961" cy="151903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spTree>
    <p:extLst>
      <p:ext uri="{BB962C8B-B14F-4D97-AF65-F5344CB8AC3E}">
        <p14:creationId xmlns:p14="http://schemas.microsoft.com/office/powerpoint/2010/main" val="185640867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E513CCE-756D-4405-971E-7818B35EB7C4}"/>
              </a:ext>
            </a:extLst>
          </p:cNvPr>
          <p:cNvSpPr txBox="1">
            <a:spLocks noChangeArrowheads="1"/>
          </p:cNvSpPr>
          <p:nvPr/>
        </p:nvSpPr>
        <p:spPr bwMode="auto">
          <a:xfrm>
            <a:off x="8018512" y="1159844"/>
            <a:ext cx="3563888" cy="20162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5400" b="1" i="0" u="none" strike="noStrike" kern="0" cap="none" spc="0" normalizeH="0" baseline="0" noProof="0" dirty="0">
                <a:ln>
                  <a:noFill/>
                </a:ln>
                <a:solidFill>
                  <a:schemeClr val="tx1"/>
                </a:solidFill>
                <a:effectLst/>
                <a:uLnTx/>
                <a:uFillTx/>
                <a:latin typeface="+mj-lt"/>
                <a:ea typeface="+mj-ea"/>
                <a:cs typeface="+mj-cs"/>
              </a:rPr>
              <a:t>On s’entraine</a:t>
            </a:r>
          </a:p>
        </p:txBody>
      </p:sp>
      <p:sp>
        <p:nvSpPr>
          <p:cNvPr id="5" name="Rectangle 4">
            <a:extLst>
              <a:ext uri="{FF2B5EF4-FFF2-40B4-BE49-F238E27FC236}">
                <a16:creationId xmlns:a16="http://schemas.microsoft.com/office/drawing/2014/main" id="{C525A766-ECE4-49FA-88C4-67685D7B5CC2}"/>
              </a:ext>
            </a:extLst>
          </p:cNvPr>
          <p:cNvSpPr/>
          <p:nvPr/>
        </p:nvSpPr>
        <p:spPr>
          <a:xfrm>
            <a:off x="1205956" y="92193"/>
            <a:ext cx="5531174" cy="667361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3" name="Tableau 2">
            <a:extLst>
              <a:ext uri="{FF2B5EF4-FFF2-40B4-BE49-F238E27FC236}">
                <a16:creationId xmlns:a16="http://schemas.microsoft.com/office/drawing/2014/main" id="{7596DBF4-0241-42A3-8785-820BD558027B}"/>
              </a:ext>
            </a:extLst>
          </p:cNvPr>
          <p:cNvGraphicFramePr>
            <a:graphicFrameLocks noGrp="1"/>
          </p:cNvGraphicFramePr>
          <p:nvPr>
            <p:extLst>
              <p:ext uri="{D42A27DB-BD31-4B8C-83A1-F6EECF244321}">
                <p14:modId xmlns:p14="http://schemas.microsoft.com/office/powerpoint/2010/main" val="3777243369"/>
              </p:ext>
            </p:extLst>
          </p:nvPr>
        </p:nvGraphicFramePr>
        <p:xfrm>
          <a:off x="1205956" y="92193"/>
          <a:ext cx="5531174" cy="6673614"/>
        </p:xfrm>
        <a:graphic>
          <a:graphicData uri="http://schemas.openxmlformats.org/drawingml/2006/table">
            <a:tbl>
              <a:tblPr/>
              <a:tblGrid>
                <a:gridCol w="746708">
                  <a:extLst>
                    <a:ext uri="{9D8B030D-6E8A-4147-A177-3AD203B41FA5}">
                      <a16:colId xmlns:a16="http://schemas.microsoft.com/office/drawing/2014/main" val="20000"/>
                    </a:ext>
                  </a:extLst>
                </a:gridCol>
                <a:gridCol w="2544342">
                  <a:extLst>
                    <a:ext uri="{9D8B030D-6E8A-4147-A177-3AD203B41FA5}">
                      <a16:colId xmlns:a16="http://schemas.microsoft.com/office/drawing/2014/main" val="20001"/>
                    </a:ext>
                  </a:extLst>
                </a:gridCol>
                <a:gridCol w="746708">
                  <a:extLst>
                    <a:ext uri="{9D8B030D-6E8A-4147-A177-3AD203B41FA5}">
                      <a16:colId xmlns:a16="http://schemas.microsoft.com/office/drawing/2014/main" val="20002"/>
                    </a:ext>
                  </a:extLst>
                </a:gridCol>
                <a:gridCol w="746708">
                  <a:extLst>
                    <a:ext uri="{9D8B030D-6E8A-4147-A177-3AD203B41FA5}">
                      <a16:colId xmlns:a16="http://schemas.microsoft.com/office/drawing/2014/main" val="20003"/>
                    </a:ext>
                  </a:extLst>
                </a:gridCol>
                <a:gridCol w="746708">
                  <a:extLst>
                    <a:ext uri="{9D8B030D-6E8A-4147-A177-3AD203B41FA5}">
                      <a16:colId xmlns:a16="http://schemas.microsoft.com/office/drawing/2014/main" val="20004"/>
                    </a:ext>
                  </a:extLst>
                </a:gridCol>
              </a:tblGrid>
              <a:tr h="406291">
                <a:tc gridSpan="5">
                  <a:txBody>
                    <a:bodyPr/>
                    <a:lstStyle/>
                    <a:p>
                      <a:pPr algn="ctr" fontAlgn="ctr"/>
                      <a:r>
                        <a:rPr lang="fr-FR" sz="1400" b="1" i="0" u="none" strike="noStrike" dirty="0">
                          <a:solidFill>
                            <a:srgbClr val="000000"/>
                          </a:solidFill>
                          <a:latin typeface="Tahoma"/>
                        </a:rPr>
                        <a:t>FICHE D'APPRENTISSAGE N°6 :</a:t>
                      </a:r>
                      <a:br>
                        <a:rPr lang="fr-FR" sz="1400" b="1" i="0" u="none" strike="noStrike" dirty="0">
                          <a:solidFill>
                            <a:srgbClr val="000000"/>
                          </a:solidFill>
                          <a:latin typeface="Tahoma"/>
                        </a:rPr>
                      </a:br>
                      <a:r>
                        <a:rPr lang="fr-FR" sz="1400" b="1" i="0" u="none" strike="noStrike" dirty="0">
                          <a:solidFill>
                            <a:srgbClr val="000000"/>
                          </a:solidFill>
                          <a:latin typeface="Tahoma"/>
                        </a:rPr>
                        <a:t>SECOURS</a:t>
                      </a:r>
                    </a:p>
                  </a:txBody>
                  <a:tcPr marL="4403" marR="4403" marT="44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68150">
                <a:tc gridSpan="5">
                  <a:txBody>
                    <a:bodyPr/>
                    <a:lstStyle/>
                    <a:p>
                      <a:pPr algn="ctr" fontAlgn="ctr"/>
                      <a:r>
                        <a:rPr lang="fr-FR" sz="900" b="1" i="0" u="none" strike="noStrike" dirty="0">
                          <a:solidFill>
                            <a:srgbClr val="000000"/>
                          </a:solidFill>
                          <a:latin typeface="Tahoma"/>
                        </a:rPr>
                        <a:t> </a:t>
                      </a:r>
                    </a:p>
                  </a:txBody>
                  <a:tcPr marL="4403" marR="4403" marT="440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734402">
                <a:tc gridSpan="5">
                  <a:txBody>
                    <a:bodyPr/>
                    <a:lstStyle/>
                    <a:p>
                      <a:pPr algn="ctr" fontAlgn="ctr"/>
                      <a:r>
                        <a:rPr lang="fr-FR" sz="2800" b="1" i="0" u="none" strike="noStrike" dirty="0">
                          <a:solidFill>
                            <a:srgbClr val="000000"/>
                          </a:solidFill>
                          <a:latin typeface="Tahoma"/>
                        </a:rPr>
                        <a:t>LA VICTIME SE PLAINT DE MALAISE.</a:t>
                      </a:r>
                    </a:p>
                  </a:txBody>
                  <a:tcPr marL="4403" marR="4403" marT="44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155215">
                <a:tc gridSpan="5">
                  <a:txBody>
                    <a:bodyPr/>
                    <a:lstStyle/>
                    <a:p>
                      <a:pPr algn="ctr" fontAlgn="ctr"/>
                      <a:r>
                        <a:rPr lang="fr-FR" sz="800" b="0" i="0" u="none" strike="noStrike" dirty="0">
                          <a:solidFill>
                            <a:srgbClr val="000000"/>
                          </a:solidFill>
                          <a:latin typeface="Tahoma"/>
                        </a:rPr>
                        <a:t> </a:t>
                      </a:r>
                    </a:p>
                  </a:txBody>
                  <a:tcPr marL="4403" marR="4403" marT="440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187551">
                <a:tc rowSpan="2" gridSpan="2">
                  <a:txBody>
                    <a:bodyPr/>
                    <a:lstStyle/>
                    <a:p>
                      <a:pPr algn="ctr" fontAlgn="ctr"/>
                      <a:r>
                        <a:rPr lang="fr-FR" sz="1100" b="1" i="0" u="none" strike="noStrike" dirty="0">
                          <a:solidFill>
                            <a:srgbClr val="000000"/>
                          </a:solidFill>
                          <a:latin typeface="Tahoma"/>
                        </a:rPr>
                        <a:t>ETAPES</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fr-FR"/>
                    </a:p>
                  </a:txBody>
                  <a:tcPr/>
                </a:tc>
                <a:tc gridSpan="3">
                  <a:txBody>
                    <a:bodyPr/>
                    <a:lstStyle/>
                    <a:p>
                      <a:pPr algn="ctr" fontAlgn="ctr"/>
                      <a:r>
                        <a:rPr lang="fr-FR" sz="1100" b="1" i="0" u="none" strike="noStrike" dirty="0">
                          <a:solidFill>
                            <a:srgbClr val="000000"/>
                          </a:solidFill>
                          <a:latin typeface="Tahoma"/>
                        </a:rPr>
                        <a:t>Observations</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4"/>
                  </a:ext>
                </a:extLst>
              </a:tr>
              <a:tr h="169322">
                <a:tc gridSpan="2" vMerge="1">
                  <a:txBody>
                    <a:bodyPr/>
                    <a:lstStyle/>
                    <a:p>
                      <a:endParaRPr lang="fr-FR"/>
                    </a:p>
                  </a:txBody>
                  <a:tcPr/>
                </a:tc>
                <a:tc hMerge="1" vMerge="1">
                  <a:txBody>
                    <a:bodyPr/>
                    <a:lstStyle/>
                    <a:p>
                      <a:endParaRPr lang="fr-FR"/>
                    </a:p>
                  </a:txBody>
                  <a:tcPr/>
                </a:tc>
                <a:tc>
                  <a:txBody>
                    <a:bodyPr/>
                    <a:lstStyle/>
                    <a:p>
                      <a:pPr algn="ctr" fontAlgn="ctr"/>
                      <a:r>
                        <a:rPr lang="fr-FR" sz="1050" b="1" i="0" u="none" strike="noStrike" dirty="0">
                          <a:solidFill>
                            <a:srgbClr val="000000"/>
                          </a:solidFill>
                          <a:latin typeface="Tahoma"/>
                        </a:rPr>
                        <a:t>OUI</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fr-FR" sz="1050" b="1" i="0" u="none" strike="noStrike" dirty="0">
                          <a:solidFill>
                            <a:srgbClr val="000000"/>
                          </a:solidFill>
                          <a:latin typeface="Tahoma"/>
                        </a:rPr>
                        <a:t>A revoir</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050" b="1" i="0" u="none" strike="noStrike" dirty="0">
                          <a:solidFill>
                            <a:srgbClr val="000000"/>
                          </a:solidFill>
                          <a:latin typeface="Tahoma"/>
                        </a:rPr>
                        <a:t>NON</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239290">
                <a:tc>
                  <a:txBody>
                    <a:bodyPr/>
                    <a:lstStyle/>
                    <a:p>
                      <a:pPr algn="ctr" fontAlgn="ctr"/>
                      <a:r>
                        <a:rPr lang="fr-FR" sz="1100" b="1" i="0" u="none" strike="noStrike" dirty="0">
                          <a:solidFill>
                            <a:srgbClr val="000000"/>
                          </a:solidFill>
                          <a:latin typeface="Tahoma"/>
                        </a:rPr>
                        <a:t>1</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1" i="0" u="none" strike="noStrike" dirty="0">
                          <a:solidFill>
                            <a:srgbClr val="000000"/>
                          </a:solidFill>
                          <a:latin typeface="Tahoma"/>
                        </a:rPr>
                        <a:t>METTRE AU REPOS.</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r h="375104">
                <a:tc gridSpan="2">
                  <a:txBody>
                    <a:bodyPr/>
                    <a:lstStyle/>
                    <a:p>
                      <a:pPr algn="l" fontAlgn="ctr"/>
                      <a:r>
                        <a:rPr lang="fr-FR" sz="1100" b="1" i="0" u="none" strike="noStrike" dirty="0">
                          <a:solidFill>
                            <a:srgbClr val="000000"/>
                          </a:solidFill>
                          <a:latin typeface="Tahoma"/>
                        </a:rPr>
                        <a:t>Allongé</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5104">
                <a:tc gridSpan="2">
                  <a:txBody>
                    <a:bodyPr/>
                    <a:lstStyle/>
                    <a:p>
                      <a:pPr algn="l" fontAlgn="ctr"/>
                      <a:r>
                        <a:rPr lang="fr-FR" sz="1100" b="1" i="0" u="none" strike="noStrike" dirty="0">
                          <a:solidFill>
                            <a:srgbClr val="000000"/>
                          </a:solidFill>
                          <a:latin typeface="Tahoma"/>
                        </a:rPr>
                        <a:t>Assis</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8748">
                <a:tc gridSpan="5">
                  <a:txBody>
                    <a:bodyPr/>
                    <a:lstStyle/>
                    <a:p>
                      <a:pPr algn="ctr" fontAlgn="ctr"/>
                      <a:r>
                        <a:rPr lang="fr-FR" sz="800" b="0" i="0" u="none" strike="noStrike" dirty="0">
                          <a:solidFill>
                            <a:srgbClr val="FF0000"/>
                          </a:solidFill>
                          <a:latin typeface="Tahoma"/>
                        </a:rPr>
                        <a:t> </a:t>
                      </a:r>
                    </a:p>
                  </a:txBody>
                  <a:tcPr marL="4403" marR="4403" marT="44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369834">
                <a:tc>
                  <a:txBody>
                    <a:bodyPr/>
                    <a:lstStyle/>
                    <a:p>
                      <a:pPr algn="ctr" fontAlgn="ctr"/>
                      <a:r>
                        <a:rPr lang="fr-FR" sz="1100" b="1" i="0" u="none" strike="noStrike" dirty="0">
                          <a:solidFill>
                            <a:srgbClr val="000000"/>
                          </a:solidFill>
                          <a:latin typeface="Tahoma"/>
                        </a:rPr>
                        <a:t>2</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1" i="0" u="none" strike="noStrike" dirty="0">
                          <a:solidFill>
                            <a:srgbClr val="000000"/>
                          </a:solidFill>
                          <a:latin typeface="Tahoma"/>
                        </a:rPr>
                        <a:t>ANALYSER L'ETAT DE LA VICTIME.</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0"/>
                  </a:ext>
                </a:extLst>
              </a:tr>
              <a:tr h="375104">
                <a:tc gridSpan="2">
                  <a:txBody>
                    <a:bodyPr/>
                    <a:lstStyle/>
                    <a:p>
                      <a:pPr algn="l" fontAlgn="ctr"/>
                      <a:r>
                        <a:rPr lang="fr-FR" sz="1100" b="1" i="0" u="none" strike="noStrike" dirty="0">
                          <a:solidFill>
                            <a:srgbClr val="000000"/>
                          </a:solidFill>
                          <a:latin typeface="Tahoma"/>
                        </a:rPr>
                        <a:t>Observer les signes anormaux </a:t>
                      </a:r>
                      <a:br>
                        <a:rPr lang="fr-FR" sz="1100" b="1" i="0" u="none" strike="noStrike" dirty="0">
                          <a:solidFill>
                            <a:srgbClr val="000000"/>
                          </a:solidFill>
                          <a:latin typeface="Tahoma"/>
                        </a:rPr>
                      </a:br>
                      <a:r>
                        <a:rPr lang="fr-FR" sz="1100" b="1" i="0" u="none" strike="noStrike" dirty="0">
                          <a:solidFill>
                            <a:srgbClr val="000000"/>
                          </a:solidFill>
                          <a:latin typeface="Tahoma"/>
                        </a:rPr>
                        <a:t>     ( pâleur, sueurs, etc. …)</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3162">
                <a:tc gridSpan="5">
                  <a:txBody>
                    <a:bodyPr/>
                    <a:lstStyle/>
                    <a:p>
                      <a:pPr algn="ctr" fontAlgn="ctr"/>
                      <a:r>
                        <a:rPr lang="fr-FR" sz="900" b="1" i="0" u="none" strike="noStrike" dirty="0">
                          <a:solidFill>
                            <a:srgbClr val="FF0000"/>
                          </a:solidFill>
                          <a:latin typeface="Tahoma"/>
                        </a:rPr>
                        <a:t> </a:t>
                      </a:r>
                    </a:p>
                  </a:txBody>
                  <a:tcPr marL="4403" marR="4403" marT="44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239290">
                <a:tc>
                  <a:txBody>
                    <a:bodyPr/>
                    <a:lstStyle/>
                    <a:p>
                      <a:pPr algn="ctr" fontAlgn="ctr"/>
                      <a:r>
                        <a:rPr lang="fr-FR" sz="1100" b="1" i="0" u="none" strike="noStrike" dirty="0">
                          <a:solidFill>
                            <a:srgbClr val="000000"/>
                          </a:solidFill>
                          <a:latin typeface="Tahoma"/>
                        </a:rPr>
                        <a:t>3</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100" b="1" i="0" u="none" strike="noStrike" dirty="0">
                          <a:solidFill>
                            <a:srgbClr val="000000"/>
                          </a:solidFill>
                          <a:latin typeface="Tahoma"/>
                        </a:rPr>
                        <a:t>QUESTIONNER.</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3"/>
                  </a:ext>
                </a:extLst>
              </a:tr>
              <a:tr h="375104">
                <a:tc gridSpan="2">
                  <a:txBody>
                    <a:bodyPr/>
                    <a:lstStyle/>
                    <a:p>
                      <a:pPr algn="l" fontAlgn="ctr"/>
                      <a:r>
                        <a:rPr lang="fr-FR" sz="1100" b="1" i="0" u="none" strike="noStrike" dirty="0">
                          <a:solidFill>
                            <a:srgbClr val="000000"/>
                          </a:solidFill>
                          <a:latin typeface="Tahoma"/>
                        </a:rPr>
                        <a:t>Quel âge à la victime ?</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75104">
                <a:tc gridSpan="2">
                  <a:txBody>
                    <a:bodyPr/>
                    <a:lstStyle/>
                    <a:p>
                      <a:pPr algn="l" fontAlgn="ctr"/>
                      <a:r>
                        <a:rPr lang="fr-FR" sz="1100" b="1" i="0" u="none" strike="noStrike" dirty="0">
                          <a:solidFill>
                            <a:srgbClr val="000000"/>
                          </a:solidFill>
                          <a:latin typeface="Tahoma"/>
                        </a:rPr>
                        <a:t>Où a-t-elle mal ?</a:t>
                      </a:r>
                      <a:br>
                        <a:rPr lang="fr-FR" sz="1100" b="1" i="0" u="none" strike="noStrike" dirty="0">
                          <a:solidFill>
                            <a:srgbClr val="000000"/>
                          </a:solidFill>
                          <a:latin typeface="Tahoma"/>
                        </a:rPr>
                      </a:br>
                      <a:r>
                        <a:rPr lang="fr-FR" sz="1100" b="1" i="0" u="none" strike="noStrike" dirty="0">
                          <a:solidFill>
                            <a:srgbClr val="000000"/>
                          </a:solidFill>
                          <a:latin typeface="Tahoma"/>
                        </a:rPr>
                        <a:t>Quel est le type de douleurs ?</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75104">
                <a:tc gridSpan="2">
                  <a:txBody>
                    <a:bodyPr/>
                    <a:lstStyle/>
                    <a:p>
                      <a:pPr algn="l" fontAlgn="ctr"/>
                      <a:r>
                        <a:rPr lang="fr-FR" sz="1100" b="1" i="0" u="none" strike="noStrike" dirty="0">
                          <a:solidFill>
                            <a:srgbClr val="000000"/>
                          </a:solidFill>
                          <a:latin typeface="Tahoma"/>
                        </a:rPr>
                        <a:t>Depuis combien de temps a-t-elle mal ?</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75104">
                <a:tc gridSpan="2">
                  <a:txBody>
                    <a:bodyPr/>
                    <a:lstStyle/>
                    <a:p>
                      <a:pPr algn="l" fontAlgn="ctr"/>
                      <a:r>
                        <a:rPr lang="fr-FR" sz="1100" b="1" i="0" u="none" strike="noStrike" dirty="0">
                          <a:solidFill>
                            <a:srgbClr val="000000"/>
                          </a:solidFill>
                          <a:latin typeface="Tahoma"/>
                        </a:rPr>
                        <a:t>Est-ce la première fois ?</a:t>
                      </a:r>
                    </a:p>
                  </a:txBody>
                  <a:tcPr marL="7619" marR="7619"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375104">
                <a:tc gridSpan="2">
                  <a:txBody>
                    <a:bodyPr/>
                    <a:lstStyle/>
                    <a:p>
                      <a:pPr algn="l" fontAlgn="ctr"/>
                      <a:r>
                        <a:rPr lang="fr-FR" sz="1100" b="1" i="0" u="none" strike="noStrike" dirty="0">
                          <a:solidFill>
                            <a:srgbClr val="000000"/>
                          </a:solidFill>
                          <a:latin typeface="Tahoma"/>
                        </a:rPr>
                        <a:t>Prend-elle des médicaments ?</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375104">
                <a:tc gridSpan="2">
                  <a:txBody>
                    <a:bodyPr/>
                    <a:lstStyle/>
                    <a:p>
                      <a:pPr algn="l" fontAlgn="ctr"/>
                      <a:r>
                        <a:rPr lang="fr-FR" sz="1100" b="1" i="0" u="none" strike="noStrike" dirty="0">
                          <a:solidFill>
                            <a:srgbClr val="000000"/>
                          </a:solidFill>
                          <a:latin typeface="Tahoma"/>
                        </a:rPr>
                        <a:t>A-t-elle été récemment malade ou hospitalisée ?</a:t>
                      </a:r>
                    </a:p>
                  </a:txBody>
                  <a:tcPr marL="4403" marR="4403" marT="440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1" i="0" u="none" strike="noStrike" dirty="0">
                          <a:solidFill>
                            <a:srgbClr val="000000"/>
                          </a:solidFill>
                          <a:latin typeface="Tahoma"/>
                        </a:rPr>
                        <a:t> </a:t>
                      </a:r>
                    </a:p>
                  </a:txBody>
                  <a:tcPr marL="4403" marR="4403" marT="440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68150">
                <a:tc gridSpan="5">
                  <a:txBody>
                    <a:bodyPr/>
                    <a:lstStyle/>
                    <a:p>
                      <a:pPr algn="ctr" fontAlgn="ctr"/>
                      <a:r>
                        <a:rPr lang="fr-FR" sz="900" b="1" i="0" u="none" strike="noStrike" dirty="0">
                          <a:solidFill>
                            <a:srgbClr val="FF0000"/>
                          </a:solidFill>
                          <a:latin typeface="Tahoma"/>
                        </a:rPr>
                        <a:t> </a:t>
                      </a:r>
                    </a:p>
                  </a:txBody>
                  <a:tcPr marL="4403" marR="4403" marT="44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90495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6FF3A12-A41E-451B-8FA9-93556315C48B}"/>
              </a:ext>
            </a:extLst>
          </p:cNvPr>
          <p:cNvSpPr txBox="1">
            <a:spLocks noChangeArrowheads="1"/>
          </p:cNvSpPr>
          <p:nvPr/>
        </p:nvSpPr>
        <p:spPr bwMode="auto">
          <a:xfrm>
            <a:off x="1127105" y="741043"/>
            <a:ext cx="3203847" cy="796000"/>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latin typeface="Arial" panose="020B0604020202020204" pitchFamily="34" charset="0"/>
                <a:cs typeface="Arial" panose="020B0604020202020204" pitchFamily="34" charset="0"/>
              </a:rPr>
              <a:t>Cas particuliers</a:t>
            </a:r>
          </a:p>
        </p:txBody>
      </p:sp>
      <p:sp>
        <p:nvSpPr>
          <p:cNvPr id="7" name="Rectangle 6">
            <a:extLst>
              <a:ext uri="{FF2B5EF4-FFF2-40B4-BE49-F238E27FC236}">
                <a16:creationId xmlns:a16="http://schemas.microsoft.com/office/drawing/2014/main" id="{4A7CADBD-0557-4284-85A3-7F50F9D6BEF7}"/>
              </a:ext>
            </a:extLst>
          </p:cNvPr>
          <p:cNvSpPr/>
          <p:nvPr/>
        </p:nvSpPr>
        <p:spPr>
          <a:xfrm>
            <a:off x="1127105" y="40712"/>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3" name="ZoneTexte 2">
            <a:extLst>
              <a:ext uri="{FF2B5EF4-FFF2-40B4-BE49-F238E27FC236}">
                <a16:creationId xmlns:a16="http://schemas.microsoft.com/office/drawing/2014/main" id="{EF06114B-F9DD-2852-B412-76CA6819B651}"/>
              </a:ext>
            </a:extLst>
          </p:cNvPr>
          <p:cNvSpPr txBox="1"/>
          <p:nvPr/>
        </p:nvSpPr>
        <p:spPr>
          <a:xfrm>
            <a:off x="1385455" y="1939636"/>
            <a:ext cx="9254836" cy="4339650"/>
          </a:xfrm>
          <a:prstGeom prst="rect">
            <a:avLst/>
          </a:prstGeom>
          <a:noFill/>
        </p:spPr>
        <p:txBody>
          <a:bodyPr wrap="square" rtlCol="0">
            <a:spAutoFit/>
          </a:bodyPr>
          <a:lstStyle/>
          <a:p>
            <a:r>
              <a:rPr lang="fr-FR" sz="3200" b="1" i="0" u="none" strike="noStrike" baseline="0" dirty="0">
                <a:solidFill>
                  <a:schemeClr val="tx1">
                    <a:lumMod val="95000"/>
                  </a:schemeClr>
                </a:solidFill>
                <a:latin typeface="Calibri" panose="020F0502020204030204" pitchFamily="34" charset="0"/>
              </a:rPr>
              <a:t>Prise habituelle de médicament ou de sucre </a:t>
            </a:r>
          </a:p>
          <a:p>
            <a:endParaRPr lang="fr-FR" sz="800" b="1" i="0" u="none" strike="noStrike" baseline="0" dirty="0">
              <a:solidFill>
                <a:schemeClr val="tx1">
                  <a:lumMod val="95000"/>
                </a:schemeClr>
              </a:solidFill>
              <a:latin typeface="Calibri" panose="020F0502020204030204" pitchFamily="34" charset="0"/>
            </a:endParaRPr>
          </a:p>
          <a:p>
            <a:r>
              <a:rPr lang="fr-FR" sz="2400" b="1" i="0" u="none" strike="noStrike" baseline="0" dirty="0">
                <a:solidFill>
                  <a:schemeClr val="tx1">
                    <a:lumMod val="95000"/>
                  </a:schemeClr>
                </a:solidFill>
                <a:latin typeface="Calibri" panose="020F0502020204030204" pitchFamily="34" charset="0"/>
              </a:rPr>
              <a:t>Dans certaines maladies, un traitement particulier doit être pris en cas de malaise. Dans ce cas, le traitement et les doses à prendre sont connus par la victime et ont fait l’objet d’une prescription préalable par son médecin. </a:t>
            </a:r>
          </a:p>
          <a:p>
            <a:endParaRPr lang="fr-FR" sz="800" b="1" i="0" u="none" strike="noStrike" baseline="0" dirty="0">
              <a:solidFill>
                <a:schemeClr val="tx1">
                  <a:lumMod val="95000"/>
                </a:schemeClr>
              </a:solidFill>
              <a:latin typeface="Calibri" panose="020F0502020204030204" pitchFamily="34" charset="0"/>
            </a:endParaRPr>
          </a:p>
          <a:p>
            <a:r>
              <a:rPr lang="fr-FR" sz="2400" b="1" i="0" u="none" strike="noStrike" baseline="0" dirty="0">
                <a:solidFill>
                  <a:schemeClr val="tx1">
                    <a:lumMod val="95000"/>
                  </a:schemeClr>
                </a:solidFill>
                <a:latin typeface="Calibri" panose="020F0502020204030204" pitchFamily="34" charset="0"/>
              </a:rPr>
              <a:t>Si une victime le demande, ou sur consigne du médecin préalablement alerté, il faut aider la personne à prendre ce traitement, en respectant les doses prescrites par le médecin. </a:t>
            </a:r>
          </a:p>
          <a:p>
            <a:endParaRPr lang="fr-FR" sz="800" b="1" i="0" u="none" strike="noStrike" baseline="0" dirty="0">
              <a:solidFill>
                <a:schemeClr val="tx1">
                  <a:lumMod val="95000"/>
                </a:schemeClr>
              </a:solidFill>
              <a:latin typeface="Calibri" panose="020F0502020204030204" pitchFamily="34" charset="0"/>
            </a:endParaRPr>
          </a:p>
          <a:p>
            <a:r>
              <a:rPr lang="fr-FR" sz="2400" b="1" i="0" u="none" strike="noStrike" baseline="0" dirty="0">
                <a:solidFill>
                  <a:schemeClr val="tx1">
                    <a:lumMod val="95000"/>
                  </a:schemeClr>
                </a:solidFill>
                <a:latin typeface="Calibri" panose="020F0502020204030204" pitchFamily="34" charset="0"/>
              </a:rPr>
              <a:t>De même, si une victime demande spontanément du sucre, lui en donner, si possible en morceaux. </a:t>
            </a:r>
            <a:endParaRPr lang="fr-FR" sz="2400" b="1" dirty="0">
              <a:solidFill>
                <a:schemeClr val="tx1">
                  <a:lumMod val="95000"/>
                </a:schemeClr>
              </a:solidFill>
            </a:endParaRPr>
          </a:p>
        </p:txBody>
      </p:sp>
    </p:spTree>
    <p:extLst>
      <p:ext uri="{BB962C8B-B14F-4D97-AF65-F5344CB8AC3E}">
        <p14:creationId xmlns:p14="http://schemas.microsoft.com/office/powerpoint/2010/main" val="275520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3" presetClass="entr" presetSubtype="16"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6FF3A12-A41E-451B-8FA9-93556315C48B}"/>
              </a:ext>
            </a:extLst>
          </p:cNvPr>
          <p:cNvSpPr txBox="1">
            <a:spLocks noChangeArrowheads="1"/>
          </p:cNvSpPr>
          <p:nvPr/>
        </p:nvSpPr>
        <p:spPr bwMode="auto">
          <a:xfrm>
            <a:off x="1127105" y="741043"/>
            <a:ext cx="3203847" cy="796000"/>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latin typeface="Arial" panose="020B0604020202020204" pitchFamily="34" charset="0"/>
                <a:cs typeface="Arial" panose="020B0604020202020204" pitchFamily="34" charset="0"/>
              </a:rPr>
              <a:t>Cas particuliers</a:t>
            </a:r>
          </a:p>
        </p:txBody>
      </p:sp>
      <p:sp>
        <p:nvSpPr>
          <p:cNvPr id="7" name="Rectangle 6">
            <a:extLst>
              <a:ext uri="{FF2B5EF4-FFF2-40B4-BE49-F238E27FC236}">
                <a16:creationId xmlns:a16="http://schemas.microsoft.com/office/drawing/2014/main" id="{4A7CADBD-0557-4284-85A3-7F50F9D6BEF7}"/>
              </a:ext>
            </a:extLst>
          </p:cNvPr>
          <p:cNvSpPr/>
          <p:nvPr/>
        </p:nvSpPr>
        <p:spPr>
          <a:xfrm>
            <a:off x="1127105" y="40712"/>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3" name="ZoneTexte 2">
            <a:extLst>
              <a:ext uri="{FF2B5EF4-FFF2-40B4-BE49-F238E27FC236}">
                <a16:creationId xmlns:a16="http://schemas.microsoft.com/office/drawing/2014/main" id="{8D501EEC-D7CB-C381-7837-DA6F2F9E710C}"/>
              </a:ext>
            </a:extLst>
          </p:cNvPr>
          <p:cNvSpPr txBox="1"/>
          <p:nvPr/>
        </p:nvSpPr>
        <p:spPr>
          <a:xfrm>
            <a:off x="1034741" y="1537043"/>
            <a:ext cx="10519950" cy="5570756"/>
          </a:xfrm>
          <a:prstGeom prst="rect">
            <a:avLst/>
          </a:prstGeom>
          <a:noFill/>
        </p:spPr>
        <p:txBody>
          <a:bodyPr wrap="square" rtlCol="0">
            <a:spAutoFit/>
          </a:bodyPr>
          <a:lstStyle/>
          <a:p>
            <a:r>
              <a:rPr lang="fr-FR" sz="2800" b="1" i="0" u="none" strike="noStrike" baseline="0" dirty="0">
                <a:solidFill>
                  <a:schemeClr val="tx1">
                    <a:lumMod val="95000"/>
                  </a:schemeClr>
                </a:solidFill>
                <a:latin typeface="Calibri" panose="020F0502020204030204" pitchFamily="34" charset="0"/>
              </a:rPr>
              <a:t>Malaises provoqués par la chaleur </a:t>
            </a:r>
          </a:p>
          <a:p>
            <a:endParaRPr lang="fr-FR" sz="800" b="1" i="0" u="none" strike="noStrike" baseline="0" dirty="0">
              <a:solidFill>
                <a:schemeClr val="tx1">
                  <a:lumMod val="95000"/>
                </a:schemeClr>
              </a:solidFill>
              <a:latin typeface="Calibri" panose="020F0502020204030204" pitchFamily="34" charset="0"/>
            </a:endParaRPr>
          </a:p>
          <a:p>
            <a:r>
              <a:rPr lang="fr-FR" sz="2000" b="1" i="0" u="none" strike="noStrike" baseline="0" dirty="0">
                <a:solidFill>
                  <a:schemeClr val="tx1">
                    <a:lumMod val="95000"/>
                  </a:schemeClr>
                </a:solidFill>
                <a:latin typeface="Calibri" panose="020F0502020204030204" pitchFamily="34" charset="0"/>
              </a:rPr>
              <a:t>Des malaises peuvent survenir lorsque le salarié travaille dans une ambiance chaude (exemple : été, période de canicule, travail à proximité d’un four…) ou à la suite d’un effort prolongé. (dossier INRS « Travail à la chaleur ») </a:t>
            </a:r>
            <a:r>
              <a:rPr lang="fr-FR" sz="2000" i="1" u="none" strike="noStrike" baseline="0" dirty="0">
                <a:solidFill>
                  <a:schemeClr val="tx1">
                    <a:lumMod val="95000"/>
                  </a:schemeClr>
                </a:solidFill>
                <a:latin typeface="Calibri" panose="020F0502020204030204" pitchFamily="34" charset="0"/>
              </a:rPr>
              <a:t>(Dossier disponible dans </a:t>
            </a:r>
            <a:r>
              <a:rPr lang="fr-FR" sz="2000" i="1" dirty="0">
                <a:solidFill>
                  <a:schemeClr val="tx1">
                    <a:lumMod val="95000"/>
                  </a:schemeClr>
                </a:solidFill>
                <a:latin typeface="Calibri" panose="020F0502020204030204" pitchFamily="34" charset="0"/>
              </a:rPr>
              <a:t>« </a:t>
            </a:r>
            <a:r>
              <a:rPr lang="fr-FR" sz="2000" i="1" u="none" strike="noStrike" baseline="0" dirty="0">
                <a:solidFill>
                  <a:schemeClr val="tx1">
                    <a:lumMod val="95000"/>
                  </a:schemeClr>
                </a:solidFill>
                <a:latin typeface="Calibri" panose="020F0502020204030204" pitchFamily="34" charset="0"/>
              </a:rPr>
              <a:t>ressources » de la boite malaise)</a:t>
            </a:r>
          </a:p>
          <a:p>
            <a:r>
              <a:rPr lang="fr-FR" sz="2000" b="1" i="0" u="none" strike="noStrike" baseline="0" dirty="0">
                <a:solidFill>
                  <a:schemeClr val="tx1">
                    <a:lumMod val="95000"/>
                  </a:schemeClr>
                </a:solidFill>
                <a:latin typeface="Calibri" panose="020F0502020204030204" pitchFamily="34" charset="0"/>
              </a:rPr>
              <a:t>Dans ce cas, en plus des gestes de premiers secours réalisés devant toute victime de malaise, il faut : </a:t>
            </a:r>
          </a:p>
          <a:p>
            <a:pPr lvl="1"/>
            <a:r>
              <a:rPr lang="fr-FR" sz="2000" b="1" i="0" u="none" strike="noStrike" baseline="0" dirty="0">
                <a:solidFill>
                  <a:schemeClr val="tx1">
                    <a:lumMod val="95000"/>
                  </a:schemeClr>
                </a:solidFill>
                <a:latin typeface="Arial" panose="020B0604020202020204" pitchFamily="34" charset="0"/>
              </a:rPr>
              <a:t>• </a:t>
            </a:r>
            <a:r>
              <a:rPr lang="fr-FR" sz="2000" b="1" i="0" u="none" strike="noStrike" baseline="0" dirty="0">
                <a:solidFill>
                  <a:schemeClr val="tx1">
                    <a:lumMod val="95000"/>
                  </a:schemeClr>
                </a:solidFill>
                <a:latin typeface="Calibri" panose="020F0502020204030204" pitchFamily="34" charset="0"/>
              </a:rPr>
              <a:t>amener la victime dans un endroit frais et bien aéré. </a:t>
            </a:r>
          </a:p>
          <a:p>
            <a:pPr lvl="1"/>
            <a:r>
              <a:rPr lang="fr-FR" sz="2000" b="1" i="0" u="none" strike="noStrike" baseline="0" dirty="0">
                <a:solidFill>
                  <a:schemeClr val="tx1">
                    <a:lumMod val="95000"/>
                  </a:schemeClr>
                </a:solidFill>
                <a:latin typeface="Arial" panose="020B0604020202020204" pitchFamily="34" charset="0"/>
              </a:rPr>
              <a:t>• </a:t>
            </a:r>
            <a:r>
              <a:rPr lang="fr-FR" sz="2000" b="1" i="0" u="none" strike="noStrike" baseline="0" dirty="0">
                <a:solidFill>
                  <a:schemeClr val="tx1">
                    <a:lumMod val="95000"/>
                  </a:schemeClr>
                </a:solidFill>
                <a:latin typeface="Calibri" panose="020F0502020204030204" pitchFamily="34" charset="0"/>
              </a:rPr>
              <a:t>si possible, mesurer la température de la victime pour la transmettre aux secours. </a:t>
            </a:r>
          </a:p>
          <a:p>
            <a:pPr lvl="1"/>
            <a:r>
              <a:rPr lang="fr-FR" sz="2000" b="1" i="0" u="none" strike="noStrike" baseline="0" dirty="0">
                <a:solidFill>
                  <a:schemeClr val="tx1">
                    <a:lumMod val="95000"/>
                  </a:schemeClr>
                </a:solidFill>
                <a:latin typeface="Arial" panose="020B0604020202020204" pitchFamily="34" charset="0"/>
              </a:rPr>
              <a:t>• </a:t>
            </a:r>
            <a:r>
              <a:rPr lang="fr-FR" sz="2000" b="1" i="0" u="none" strike="noStrike" baseline="0" dirty="0">
                <a:solidFill>
                  <a:schemeClr val="tx1">
                    <a:lumMod val="95000"/>
                  </a:schemeClr>
                </a:solidFill>
                <a:latin typeface="Calibri" panose="020F0502020204030204" pitchFamily="34" charset="0"/>
              </a:rPr>
              <a:t>la déshabiller ou desserrer ses vêtements. </a:t>
            </a:r>
          </a:p>
          <a:p>
            <a:pPr lvl="1"/>
            <a:r>
              <a:rPr lang="fr-FR" sz="2000" b="1" i="0" u="none" strike="noStrike" baseline="0" dirty="0">
                <a:solidFill>
                  <a:schemeClr val="tx1">
                    <a:lumMod val="95000"/>
                  </a:schemeClr>
                </a:solidFill>
                <a:latin typeface="Arial" panose="020B0604020202020204" pitchFamily="34" charset="0"/>
              </a:rPr>
              <a:t>• </a:t>
            </a:r>
            <a:r>
              <a:rPr lang="fr-FR" sz="2000" b="1" i="0" u="none" strike="noStrike" baseline="0" dirty="0">
                <a:solidFill>
                  <a:schemeClr val="tx1">
                    <a:lumMod val="95000"/>
                  </a:schemeClr>
                </a:solidFill>
                <a:latin typeface="Calibri" panose="020F0502020204030204" pitchFamily="34" charset="0"/>
              </a:rPr>
              <a:t>rafraîchir la victime : </a:t>
            </a:r>
          </a:p>
          <a:p>
            <a:pPr lvl="3"/>
            <a:r>
              <a:rPr lang="fr-FR" sz="2000" b="1" i="0" u="none" strike="noStrike" baseline="0" dirty="0">
                <a:solidFill>
                  <a:schemeClr val="tx1">
                    <a:lumMod val="95000"/>
                  </a:schemeClr>
                </a:solidFill>
                <a:latin typeface="Courier New" panose="02070309020205020404" pitchFamily="49" charset="0"/>
              </a:rPr>
              <a:t>o </a:t>
            </a:r>
            <a:r>
              <a:rPr lang="fr-FR" sz="2000" b="1" i="0" u="none" strike="noStrike" baseline="0" dirty="0">
                <a:solidFill>
                  <a:schemeClr val="tx1">
                    <a:lumMod val="95000"/>
                  </a:schemeClr>
                </a:solidFill>
                <a:latin typeface="Calibri" panose="020F0502020204030204" pitchFamily="34" charset="0"/>
              </a:rPr>
              <a:t>l’asperger d’eau froide, utiliser un brumisateur ou l’envelopper de linges imbibés d’eau froide. </a:t>
            </a:r>
          </a:p>
          <a:p>
            <a:pPr lvl="3"/>
            <a:r>
              <a:rPr lang="fr-FR" sz="2000" b="1" i="0" u="none" strike="noStrike" baseline="0" dirty="0">
                <a:solidFill>
                  <a:schemeClr val="tx1">
                    <a:lumMod val="95000"/>
                  </a:schemeClr>
                </a:solidFill>
                <a:latin typeface="Courier New" panose="02070309020205020404" pitchFamily="49" charset="0"/>
              </a:rPr>
              <a:t>o </a:t>
            </a:r>
            <a:r>
              <a:rPr lang="fr-FR" sz="2000" b="1" i="0" u="none" strike="noStrike" baseline="0" dirty="0">
                <a:solidFill>
                  <a:schemeClr val="tx1">
                    <a:lumMod val="95000"/>
                  </a:schemeClr>
                </a:solidFill>
                <a:latin typeface="Calibri" panose="020F0502020204030204" pitchFamily="34" charset="0"/>
              </a:rPr>
              <a:t>la placer sous le courant d’air d’un ventilateur. </a:t>
            </a:r>
          </a:p>
          <a:p>
            <a:pPr lvl="3"/>
            <a:r>
              <a:rPr lang="fr-FR" sz="2000" b="1" i="0" u="none" strike="noStrike" baseline="0" dirty="0">
                <a:solidFill>
                  <a:schemeClr val="tx1">
                    <a:lumMod val="95000"/>
                  </a:schemeClr>
                </a:solidFill>
                <a:latin typeface="Courier New" panose="02070309020205020404" pitchFamily="49" charset="0"/>
              </a:rPr>
              <a:t>o </a:t>
            </a:r>
            <a:r>
              <a:rPr lang="fr-FR" sz="2000" b="1" i="0" u="none" strike="noStrike" baseline="0" dirty="0">
                <a:solidFill>
                  <a:schemeClr val="tx1">
                    <a:lumMod val="95000"/>
                  </a:schemeClr>
                </a:solidFill>
                <a:latin typeface="Calibri" panose="020F0502020204030204" pitchFamily="34" charset="0"/>
              </a:rPr>
              <a:t>placer des sacs de glace recouverts d’un linge sous les aisselles, au niveau de l’aine ou du cou. </a:t>
            </a:r>
          </a:p>
          <a:p>
            <a:pPr lvl="1"/>
            <a:r>
              <a:rPr lang="fr-FR" sz="2000" b="1" i="0" u="none" strike="noStrike" baseline="0" dirty="0">
                <a:solidFill>
                  <a:schemeClr val="tx1">
                    <a:lumMod val="95000"/>
                  </a:schemeClr>
                </a:solidFill>
                <a:latin typeface="Arial" panose="020B0604020202020204" pitchFamily="34" charset="0"/>
              </a:rPr>
              <a:t>• </a:t>
            </a:r>
            <a:r>
              <a:rPr lang="fr-FR" sz="2000" b="1" i="0" u="none" strike="noStrike" baseline="0" dirty="0">
                <a:solidFill>
                  <a:schemeClr val="tx1">
                    <a:lumMod val="95000"/>
                  </a:schemeClr>
                </a:solidFill>
                <a:latin typeface="Calibri" panose="020F0502020204030204" pitchFamily="34" charset="0"/>
              </a:rPr>
              <a:t>lui faire boire de l’eau fraîche par petites quantités si elle est consciente et capable d’avaler. </a:t>
            </a:r>
          </a:p>
          <a:p>
            <a:endParaRPr lang="fr-FR" sz="2000" b="1" dirty="0">
              <a:solidFill>
                <a:schemeClr val="tx1">
                  <a:lumMod val="95000"/>
                </a:schemeClr>
              </a:solidFill>
            </a:endParaRPr>
          </a:p>
        </p:txBody>
      </p:sp>
    </p:spTree>
    <p:extLst>
      <p:ext uri="{BB962C8B-B14F-4D97-AF65-F5344CB8AC3E}">
        <p14:creationId xmlns:p14="http://schemas.microsoft.com/office/powerpoint/2010/main" val="163940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3" presetClass="entr" presetSubtype="16"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6FF3A12-A41E-451B-8FA9-93556315C48B}"/>
              </a:ext>
            </a:extLst>
          </p:cNvPr>
          <p:cNvSpPr txBox="1">
            <a:spLocks noChangeArrowheads="1"/>
          </p:cNvSpPr>
          <p:nvPr/>
        </p:nvSpPr>
        <p:spPr bwMode="auto">
          <a:xfrm>
            <a:off x="1127105" y="741043"/>
            <a:ext cx="3203847" cy="796000"/>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latin typeface="Arial" panose="020B0604020202020204" pitchFamily="34" charset="0"/>
                <a:cs typeface="Arial" panose="020B0604020202020204" pitchFamily="34" charset="0"/>
              </a:rPr>
              <a:t>Cas particuliers</a:t>
            </a:r>
          </a:p>
        </p:txBody>
      </p:sp>
      <p:sp>
        <p:nvSpPr>
          <p:cNvPr id="7" name="Rectangle 6">
            <a:extLst>
              <a:ext uri="{FF2B5EF4-FFF2-40B4-BE49-F238E27FC236}">
                <a16:creationId xmlns:a16="http://schemas.microsoft.com/office/drawing/2014/main" id="{4A7CADBD-0557-4284-85A3-7F50F9D6BEF7}"/>
              </a:ext>
            </a:extLst>
          </p:cNvPr>
          <p:cNvSpPr/>
          <p:nvPr/>
        </p:nvSpPr>
        <p:spPr>
          <a:xfrm>
            <a:off x="1127104" y="40712"/>
            <a:ext cx="8865307"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3" name="ZoneTexte 2">
            <a:extLst>
              <a:ext uri="{FF2B5EF4-FFF2-40B4-BE49-F238E27FC236}">
                <a16:creationId xmlns:a16="http://schemas.microsoft.com/office/drawing/2014/main" id="{8D501EEC-D7CB-C381-7837-DA6F2F9E710C}"/>
              </a:ext>
            </a:extLst>
          </p:cNvPr>
          <p:cNvSpPr txBox="1"/>
          <p:nvPr/>
        </p:nvSpPr>
        <p:spPr>
          <a:xfrm>
            <a:off x="931046" y="1961973"/>
            <a:ext cx="10519950" cy="4524315"/>
          </a:xfrm>
          <a:prstGeom prst="rect">
            <a:avLst/>
          </a:prstGeom>
          <a:noFill/>
        </p:spPr>
        <p:txBody>
          <a:bodyPr wrap="square" rtlCol="0">
            <a:spAutoFit/>
          </a:bodyPr>
          <a:lstStyle/>
          <a:p>
            <a:r>
              <a:rPr lang="fr-FR" sz="2400" dirty="0"/>
              <a:t>Quand la victime déclare faire régulièrement des malaises « vagaux » et présente ou décrit des signes comme un étourdissement, des nausées, des sueurs, une sensation de chaleur, des points noirs devant les yeux ou un sentiment de perte de conscience imminente, inviter la victime à réaliser une des manœuvres physiques suivantes pour éviter une perte de connaissance, en agissant sur la circulation :</a:t>
            </a:r>
          </a:p>
          <a:p>
            <a:r>
              <a:rPr lang="fr-FR" sz="2400" dirty="0"/>
              <a:t> </a:t>
            </a:r>
          </a:p>
          <a:p>
            <a:r>
              <a:rPr lang="fr-FR" sz="2400" b="1" dirty="0"/>
              <a:t>• l’accroupissement</a:t>
            </a:r>
            <a:endParaRPr lang="fr-FR" sz="2400" dirty="0"/>
          </a:p>
          <a:p>
            <a:r>
              <a:rPr lang="fr-FR" sz="2400" b="1" dirty="0"/>
              <a:t>• le croisement </a:t>
            </a:r>
            <a:r>
              <a:rPr lang="fr-FR" sz="2400" dirty="0"/>
              <a:t>des membres inférieurs :</a:t>
            </a:r>
          </a:p>
          <a:p>
            <a:r>
              <a:rPr lang="fr-FR" sz="2400" b="1" dirty="0"/>
              <a:t>• le crochetage des doigts </a:t>
            </a:r>
            <a:r>
              <a:rPr lang="fr-FR" sz="2400" dirty="0"/>
              <a:t>et la tension des muscles des membres supérieurs :</a:t>
            </a:r>
          </a:p>
          <a:p>
            <a:endParaRPr lang="fr-FR" sz="2400" dirty="0"/>
          </a:p>
        </p:txBody>
      </p:sp>
      <p:sp>
        <p:nvSpPr>
          <p:cNvPr id="6" name="Rectangle 5">
            <a:extLst>
              <a:ext uri="{FF2B5EF4-FFF2-40B4-BE49-F238E27FC236}">
                <a16:creationId xmlns:a16="http://schemas.microsoft.com/office/drawing/2014/main" id="{BBFC3AA0-A25F-33AB-A8E3-65A9DB08AC29}"/>
              </a:ext>
            </a:extLst>
          </p:cNvPr>
          <p:cNvSpPr/>
          <p:nvPr/>
        </p:nvSpPr>
        <p:spPr>
          <a:xfrm>
            <a:off x="4147794" y="760792"/>
            <a:ext cx="5844618" cy="7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Prévention des malaises vagaux</a:t>
            </a:r>
            <a:endParaRPr lang="fr-FR" sz="2800" dirty="0"/>
          </a:p>
        </p:txBody>
      </p:sp>
    </p:spTree>
    <p:extLst>
      <p:ext uri="{BB962C8B-B14F-4D97-AF65-F5344CB8AC3E}">
        <p14:creationId xmlns:p14="http://schemas.microsoft.com/office/powerpoint/2010/main" val="393764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D501EEC-D7CB-C381-7837-DA6F2F9E710C}"/>
              </a:ext>
            </a:extLst>
          </p:cNvPr>
          <p:cNvSpPr txBox="1"/>
          <p:nvPr/>
        </p:nvSpPr>
        <p:spPr>
          <a:xfrm>
            <a:off x="1034741" y="1537043"/>
            <a:ext cx="10519950" cy="4524315"/>
          </a:xfrm>
          <a:prstGeom prst="rect">
            <a:avLst/>
          </a:prstGeom>
          <a:noFill/>
        </p:spPr>
        <p:txBody>
          <a:bodyPr wrap="square" rtlCol="0">
            <a:spAutoFit/>
          </a:bodyPr>
          <a:lstStyle/>
          <a:p>
            <a:r>
              <a:rPr lang="fr-FR" sz="2400" dirty="0"/>
              <a:t>Les manœuvres physiques doivent être réalisées par la victime elle-même. </a:t>
            </a:r>
          </a:p>
          <a:p>
            <a:r>
              <a:rPr lang="fr-FR" sz="2400" dirty="0"/>
              <a:t>Si elle ne les connaît pas, le SST lui expliquera comment les réaliser si possible. </a:t>
            </a:r>
          </a:p>
          <a:p>
            <a:r>
              <a:rPr lang="fr-FR" sz="2400" dirty="0"/>
              <a:t>Les manœuvres ne remplacent pas la mise en position de confort de la victime notamment la position allongée. Cependant, si le SST est dans l’impossibilité immédiate d’allonger la victime ou si la victime ne peut pas s’allonger elle-même </a:t>
            </a:r>
            <a:r>
              <a:rPr lang="fr-FR" sz="2400" i="1" dirty="0"/>
              <a:t>(malaise dans un bus, un avion, un train)</a:t>
            </a:r>
            <a:r>
              <a:rPr lang="fr-FR" sz="2400" dirty="0"/>
              <a:t>, les manœuvres physiques peuvent précéder la mise en position allongée. </a:t>
            </a:r>
          </a:p>
          <a:p>
            <a:r>
              <a:rPr lang="fr-FR" sz="2400" dirty="0"/>
              <a:t>Ces manœuvres sont complémentaires aux gestes de premiers secours à réaliser devant une victime de malaise. </a:t>
            </a:r>
            <a:endParaRPr lang="fr-FR" sz="2800" b="1" dirty="0">
              <a:solidFill>
                <a:schemeClr val="tx1">
                  <a:lumMod val="95000"/>
                </a:schemeClr>
              </a:solidFill>
            </a:endParaRPr>
          </a:p>
        </p:txBody>
      </p:sp>
      <p:sp>
        <p:nvSpPr>
          <p:cNvPr id="6" name="Rectangle 2">
            <a:extLst>
              <a:ext uri="{FF2B5EF4-FFF2-40B4-BE49-F238E27FC236}">
                <a16:creationId xmlns:a16="http://schemas.microsoft.com/office/drawing/2014/main" id="{99C14FD0-0F7D-F751-B92F-7E69262EC418}"/>
              </a:ext>
            </a:extLst>
          </p:cNvPr>
          <p:cNvSpPr txBox="1">
            <a:spLocks noChangeArrowheads="1"/>
          </p:cNvSpPr>
          <p:nvPr/>
        </p:nvSpPr>
        <p:spPr bwMode="auto">
          <a:xfrm>
            <a:off x="1127105" y="741043"/>
            <a:ext cx="3203847" cy="796000"/>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latin typeface="Arial" panose="020B0604020202020204" pitchFamily="34" charset="0"/>
                <a:cs typeface="Arial" panose="020B0604020202020204" pitchFamily="34" charset="0"/>
              </a:rPr>
              <a:t>Cas particuliers</a:t>
            </a:r>
          </a:p>
        </p:txBody>
      </p:sp>
      <p:sp>
        <p:nvSpPr>
          <p:cNvPr id="8" name="Rectangle 7">
            <a:extLst>
              <a:ext uri="{FF2B5EF4-FFF2-40B4-BE49-F238E27FC236}">
                <a16:creationId xmlns:a16="http://schemas.microsoft.com/office/drawing/2014/main" id="{DC2DB44F-923F-C530-8DB3-E24A7487CF5F}"/>
              </a:ext>
            </a:extLst>
          </p:cNvPr>
          <p:cNvSpPr/>
          <p:nvPr/>
        </p:nvSpPr>
        <p:spPr>
          <a:xfrm>
            <a:off x="1127104" y="40712"/>
            <a:ext cx="8865307"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9" name="Rectangle 8">
            <a:extLst>
              <a:ext uri="{FF2B5EF4-FFF2-40B4-BE49-F238E27FC236}">
                <a16:creationId xmlns:a16="http://schemas.microsoft.com/office/drawing/2014/main" id="{53DBD3BE-F2D3-E064-B8DB-A7EA325D923D}"/>
              </a:ext>
            </a:extLst>
          </p:cNvPr>
          <p:cNvSpPr/>
          <p:nvPr/>
        </p:nvSpPr>
        <p:spPr>
          <a:xfrm>
            <a:off x="4147794" y="760792"/>
            <a:ext cx="5844618" cy="7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Prévention des malaises vagaux</a:t>
            </a:r>
            <a:endParaRPr lang="fr-FR" sz="2800" dirty="0"/>
          </a:p>
        </p:txBody>
      </p:sp>
    </p:spTree>
    <p:extLst>
      <p:ext uri="{BB962C8B-B14F-4D97-AF65-F5344CB8AC3E}">
        <p14:creationId xmlns:p14="http://schemas.microsoft.com/office/powerpoint/2010/main" val="182124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9C14FD0-0F7D-F751-B92F-7E69262EC418}"/>
              </a:ext>
            </a:extLst>
          </p:cNvPr>
          <p:cNvSpPr txBox="1">
            <a:spLocks noChangeArrowheads="1"/>
          </p:cNvSpPr>
          <p:nvPr/>
        </p:nvSpPr>
        <p:spPr bwMode="auto">
          <a:xfrm>
            <a:off x="1127105" y="741043"/>
            <a:ext cx="3203847" cy="796000"/>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latin typeface="Arial" panose="020B0604020202020204" pitchFamily="34" charset="0"/>
                <a:cs typeface="Arial" panose="020B0604020202020204" pitchFamily="34" charset="0"/>
              </a:rPr>
              <a:t>Cas particuliers</a:t>
            </a:r>
          </a:p>
        </p:txBody>
      </p:sp>
      <p:sp>
        <p:nvSpPr>
          <p:cNvPr id="8" name="Rectangle 7">
            <a:extLst>
              <a:ext uri="{FF2B5EF4-FFF2-40B4-BE49-F238E27FC236}">
                <a16:creationId xmlns:a16="http://schemas.microsoft.com/office/drawing/2014/main" id="{DC2DB44F-923F-C530-8DB3-E24A7487CF5F}"/>
              </a:ext>
            </a:extLst>
          </p:cNvPr>
          <p:cNvSpPr/>
          <p:nvPr/>
        </p:nvSpPr>
        <p:spPr>
          <a:xfrm>
            <a:off x="1127104" y="40712"/>
            <a:ext cx="8865307"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9" name="Rectangle 8">
            <a:extLst>
              <a:ext uri="{FF2B5EF4-FFF2-40B4-BE49-F238E27FC236}">
                <a16:creationId xmlns:a16="http://schemas.microsoft.com/office/drawing/2014/main" id="{53DBD3BE-F2D3-E064-B8DB-A7EA325D923D}"/>
              </a:ext>
            </a:extLst>
          </p:cNvPr>
          <p:cNvSpPr/>
          <p:nvPr/>
        </p:nvSpPr>
        <p:spPr>
          <a:xfrm>
            <a:off x="4147794" y="760792"/>
            <a:ext cx="5844618" cy="7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Prévention des malaises vagaux</a:t>
            </a:r>
            <a:endParaRPr lang="fr-FR" sz="2800" dirty="0"/>
          </a:p>
        </p:txBody>
      </p:sp>
      <p:sp>
        <p:nvSpPr>
          <p:cNvPr id="4" name="ZoneTexte 3">
            <a:extLst>
              <a:ext uri="{FF2B5EF4-FFF2-40B4-BE49-F238E27FC236}">
                <a16:creationId xmlns:a16="http://schemas.microsoft.com/office/drawing/2014/main" id="{DAEFDC7F-5D89-190A-5506-26040037F95E}"/>
              </a:ext>
            </a:extLst>
          </p:cNvPr>
          <p:cNvSpPr txBox="1"/>
          <p:nvPr/>
        </p:nvSpPr>
        <p:spPr>
          <a:xfrm>
            <a:off x="1127104" y="1537043"/>
            <a:ext cx="7291032" cy="4524315"/>
          </a:xfrm>
          <a:prstGeom prst="rect">
            <a:avLst/>
          </a:prstGeom>
          <a:noFill/>
        </p:spPr>
        <p:txBody>
          <a:bodyPr wrap="square">
            <a:spAutoFit/>
          </a:bodyPr>
          <a:lstStyle/>
          <a:p>
            <a:pPr algn="l"/>
            <a:endParaRPr lang="fr-FR" sz="2800" b="0" i="0" u="none" strike="noStrike" baseline="0" dirty="0">
              <a:solidFill>
                <a:schemeClr val="tx1">
                  <a:lumMod val="95000"/>
                </a:schemeClr>
              </a:solidFill>
              <a:latin typeface="Calibri" panose="020F0502020204030204" pitchFamily="34" charset="0"/>
            </a:endParaRPr>
          </a:p>
          <a:p>
            <a:r>
              <a:rPr lang="fr-FR" sz="2800" b="1" i="0" u="none" strike="noStrike" baseline="0" dirty="0">
                <a:solidFill>
                  <a:schemeClr val="tx1">
                    <a:lumMod val="95000"/>
                  </a:schemeClr>
                </a:solidFill>
                <a:latin typeface="Calibri" panose="020F0502020204030204" pitchFamily="34" charset="0"/>
              </a:rPr>
              <a:t>l’accroupissement </a:t>
            </a:r>
            <a:r>
              <a:rPr lang="fr-FR" sz="2800" b="0" i="0" u="none" strike="noStrike" baseline="0" dirty="0">
                <a:solidFill>
                  <a:schemeClr val="tx1">
                    <a:lumMod val="95000"/>
                  </a:schemeClr>
                </a:solidFill>
                <a:latin typeface="Calibri" panose="020F0502020204030204" pitchFamily="34" charset="0"/>
              </a:rPr>
              <a:t>si la victime est en position debout </a:t>
            </a:r>
            <a:r>
              <a:rPr lang="fr-FR" sz="2800" b="0" i="1" u="none" strike="noStrike" baseline="0" dirty="0">
                <a:solidFill>
                  <a:schemeClr val="tx1">
                    <a:lumMod val="95000"/>
                  </a:schemeClr>
                </a:solidFill>
                <a:latin typeface="Calibri" panose="020F0502020204030204" pitchFamily="34" charset="0"/>
              </a:rPr>
              <a:t>(cette technique peut être un préalable à la mise en position allongée)</a:t>
            </a:r>
            <a:r>
              <a:rPr lang="fr-FR" sz="2800" b="0" i="0" u="none" strike="noStrike" baseline="0" dirty="0">
                <a:solidFill>
                  <a:schemeClr val="tx1">
                    <a:lumMod val="95000"/>
                  </a:schemeClr>
                </a:solidFill>
                <a:latin typeface="Calibri" panose="020F0502020204030204" pitchFamily="34" charset="0"/>
              </a:rPr>
              <a:t> : </a:t>
            </a:r>
          </a:p>
          <a:p>
            <a:endParaRPr lang="fr-FR" sz="2800" dirty="0">
              <a:solidFill>
                <a:schemeClr val="tx1">
                  <a:lumMod val="95000"/>
                </a:schemeClr>
              </a:solidFill>
              <a:latin typeface="Calibri" panose="020F0502020204030204" pitchFamily="34" charset="0"/>
            </a:endParaRPr>
          </a:p>
          <a:p>
            <a:r>
              <a:rPr lang="fr-FR" sz="2800" b="0" i="0" u="none" strike="noStrike" baseline="0" dirty="0">
                <a:solidFill>
                  <a:schemeClr val="tx1">
                    <a:lumMod val="95000"/>
                  </a:schemeClr>
                </a:solidFill>
                <a:latin typeface="Courier New" panose="02070309020205020404" pitchFamily="49" charset="0"/>
              </a:rPr>
              <a:t>o </a:t>
            </a:r>
            <a:r>
              <a:rPr lang="fr-FR" sz="2800" b="0" i="0" u="none" strike="noStrike" baseline="0" dirty="0">
                <a:solidFill>
                  <a:schemeClr val="tx1">
                    <a:lumMod val="95000"/>
                  </a:schemeClr>
                </a:solidFill>
                <a:latin typeface="Calibri" panose="020F0502020204030204" pitchFamily="34" charset="0"/>
              </a:rPr>
              <a:t>se placer en position accroupie ; </a:t>
            </a:r>
          </a:p>
          <a:p>
            <a:r>
              <a:rPr lang="fr-FR" sz="2800" b="0" i="0" u="none" strike="noStrike" baseline="0" dirty="0">
                <a:solidFill>
                  <a:schemeClr val="tx1">
                    <a:lumMod val="95000"/>
                  </a:schemeClr>
                </a:solidFill>
                <a:latin typeface="Courier New" panose="02070309020205020404" pitchFamily="49" charset="0"/>
              </a:rPr>
              <a:t>o </a:t>
            </a:r>
            <a:r>
              <a:rPr lang="fr-FR" sz="2800" b="0" i="0" u="none" strike="noStrike" baseline="0" dirty="0">
                <a:solidFill>
                  <a:schemeClr val="tx1">
                    <a:lumMod val="95000"/>
                  </a:schemeClr>
                </a:solidFill>
                <a:latin typeface="Calibri" panose="020F0502020204030204" pitchFamily="34" charset="0"/>
              </a:rPr>
              <a:t>baisser la tête comme pour la mettre entre les deux genoux. </a:t>
            </a:r>
          </a:p>
          <a:p>
            <a:endParaRPr lang="fr-FR" sz="2800" b="0" i="0" u="none" strike="noStrike" baseline="0" dirty="0">
              <a:solidFill>
                <a:schemeClr val="tx1">
                  <a:lumMod val="95000"/>
                </a:schemeClr>
              </a:solidFill>
              <a:latin typeface="Calibri" panose="020F0502020204030204" pitchFamily="34" charset="0"/>
            </a:endParaRPr>
          </a:p>
          <a:p>
            <a:pPr lvl="2"/>
            <a:endParaRPr lang="fr-FR" sz="3600" dirty="0">
              <a:solidFill>
                <a:schemeClr val="tx1">
                  <a:lumMod val="95000"/>
                </a:schemeClr>
              </a:solidFill>
            </a:endParaRPr>
          </a:p>
        </p:txBody>
      </p:sp>
      <p:pic>
        <p:nvPicPr>
          <p:cNvPr id="3" name="Image 2" descr="Une image contenant clipart&#10;&#10;Description générée automatiquement">
            <a:extLst>
              <a:ext uri="{FF2B5EF4-FFF2-40B4-BE49-F238E27FC236}">
                <a16:creationId xmlns:a16="http://schemas.microsoft.com/office/drawing/2014/main" id="{E6EFD63D-FF09-FCC1-6829-D05D0FC7B5E6}"/>
              </a:ext>
            </a:extLst>
          </p:cNvPr>
          <p:cNvPicPr>
            <a:picLocks noChangeAspect="1"/>
          </p:cNvPicPr>
          <p:nvPr/>
        </p:nvPicPr>
        <p:blipFill>
          <a:blip r:embed="rId2"/>
          <a:stretch>
            <a:fillRect/>
          </a:stretch>
        </p:blipFill>
        <p:spPr>
          <a:xfrm>
            <a:off x="8512404" y="2770022"/>
            <a:ext cx="3391391" cy="3875875"/>
          </a:xfrm>
          <a:prstGeom prst="rect">
            <a:avLst/>
          </a:prstGeom>
        </p:spPr>
      </p:pic>
    </p:spTree>
    <p:extLst>
      <p:ext uri="{BB962C8B-B14F-4D97-AF65-F5344CB8AC3E}">
        <p14:creationId xmlns:p14="http://schemas.microsoft.com/office/powerpoint/2010/main" val="118863896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9C14FD0-0F7D-F751-B92F-7E69262EC418}"/>
              </a:ext>
            </a:extLst>
          </p:cNvPr>
          <p:cNvSpPr txBox="1">
            <a:spLocks noChangeArrowheads="1"/>
          </p:cNvSpPr>
          <p:nvPr/>
        </p:nvSpPr>
        <p:spPr bwMode="auto">
          <a:xfrm>
            <a:off x="1127105" y="741043"/>
            <a:ext cx="3203847" cy="796000"/>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latin typeface="Arial" panose="020B0604020202020204" pitchFamily="34" charset="0"/>
                <a:cs typeface="Arial" panose="020B0604020202020204" pitchFamily="34" charset="0"/>
              </a:rPr>
              <a:t>Cas particuliers</a:t>
            </a:r>
          </a:p>
        </p:txBody>
      </p:sp>
      <p:sp>
        <p:nvSpPr>
          <p:cNvPr id="8" name="Rectangle 7">
            <a:extLst>
              <a:ext uri="{FF2B5EF4-FFF2-40B4-BE49-F238E27FC236}">
                <a16:creationId xmlns:a16="http://schemas.microsoft.com/office/drawing/2014/main" id="{DC2DB44F-923F-C530-8DB3-E24A7487CF5F}"/>
              </a:ext>
            </a:extLst>
          </p:cNvPr>
          <p:cNvSpPr/>
          <p:nvPr/>
        </p:nvSpPr>
        <p:spPr>
          <a:xfrm>
            <a:off x="1127104" y="40712"/>
            <a:ext cx="8865307"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9" name="Rectangle 8">
            <a:extLst>
              <a:ext uri="{FF2B5EF4-FFF2-40B4-BE49-F238E27FC236}">
                <a16:creationId xmlns:a16="http://schemas.microsoft.com/office/drawing/2014/main" id="{53DBD3BE-F2D3-E064-B8DB-A7EA325D923D}"/>
              </a:ext>
            </a:extLst>
          </p:cNvPr>
          <p:cNvSpPr/>
          <p:nvPr/>
        </p:nvSpPr>
        <p:spPr>
          <a:xfrm>
            <a:off x="4147794" y="760792"/>
            <a:ext cx="5844618" cy="7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Prévention des malaises vagaux</a:t>
            </a:r>
            <a:endParaRPr lang="fr-FR" sz="2800" dirty="0"/>
          </a:p>
        </p:txBody>
      </p:sp>
      <p:sp>
        <p:nvSpPr>
          <p:cNvPr id="4" name="ZoneTexte 3">
            <a:extLst>
              <a:ext uri="{FF2B5EF4-FFF2-40B4-BE49-F238E27FC236}">
                <a16:creationId xmlns:a16="http://schemas.microsoft.com/office/drawing/2014/main" id="{DAEFDC7F-5D89-190A-5506-26040037F95E}"/>
              </a:ext>
            </a:extLst>
          </p:cNvPr>
          <p:cNvSpPr txBox="1"/>
          <p:nvPr/>
        </p:nvSpPr>
        <p:spPr>
          <a:xfrm>
            <a:off x="1127104" y="1734060"/>
            <a:ext cx="8252566" cy="2677656"/>
          </a:xfrm>
          <a:prstGeom prst="rect">
            <a:avLst/>
          </a:prstGeom>
          <a:noFill/>
        </p:spPr>
        <p:txBody>
          <a:bodyPr wrap="square">
            <a:spAutoFit/>
          </a:bodyPr>
          <a:lstStyle/>
          <a:p>
            <a:r>
              <a:rPr lang="fr-FR" sz="2400" b="1" dirty="0"/>
              <a:t>le croisement </a:t>
            </a:r>
            <a:r>
              <a:rPr lang="fr-FR" sz="2400" dirty="0"/>
              <a:t>des membres inférieurs : </a:t>
            </a:r>
          </a:p>
          <a:p>
            <a:endParaRPr lang="fr-FR" sz="2400" dirty="0"/>
          </a:p>
          <a:p>
            <a:pPr lvl="2"/>
            <a:r>
              <a:rPr lang="fr-FR" sz="2400" dirty="0"/>
              <a:t>o croiser les membres inférieurs  </a:t>
            </a:r>
          </a:p>
          <a:p>
            <a:pPr lvl="2"/>
            <a:r>
              <a:rPr lang="fr-FR" sz="2400" dirty="0"/>
              <a:t>o contracter les muscles en essayant de tendre les jambes  </a:t>
            </a:r>
          </a:p>
          <a:p>
            <a:pPr lvl="2"/>
            <a:r>
              <a:rPr lang="fr-FR" sz="2400" dirty="0"/>
              <a:t>o serrer les fesses ; </a:t>
            </a:r>
          </a:p>
          <a:p>
            <a:pPr lvl="2"/>
            <a:r>
              <a:rPr lang="fr-FR" sz="2400" dirty="0"/>
              <a:t>o contracter la ceinture abdominale. </a:t>
            </a:r>
          </a:p>
        </p:txBody>
      </p:sp>
      <p:pic>
        <p:nvPicPr>
          <p:cNvPr id="7" name="Image 6" descr="Une image contenant clipart&#10;&#10;Description générée automatiquement">
            <a:extLst>
              <a:ext uri="{FF2B5EF4-FFF2-40B4-BE49-F238E27FC236}">
                <a16:creationId xmlns:a16="http://schemas.microsoft.com/office/drawing/2014/main" id="{C7B9537F-CE78-1CFB-D8AB-36DB612A610E}"/>
              </a:ext>
            </a:extLst>
          </p:cNvPr>
          <p:cNvPicPr>
            <a:picLocks noChangeAspect="1"/>
          </p:cNvPicPr>
          <p:nvPr/>
        </p:nvPicPr>
        <p:blipFill>
          <a:blip r:embed="rId2"/>
          <a:stretch>
            <a:fillRect/>
          </a:stretch>
        </p:blipFill>
        <p:spPr>
          <a:xfrm>
            <a:off x="9492792" y="1734060"/>
            <a:ext cx="2499869" cy="4999738"/>
          </a:xfrm>
          <a:prstGeom prst="rect">
            <a:avLst/>
          </a:prstGeom>
        </p:spPr>
      </p:pic>
    </p:spTree>
    <p:extLst>
      <p:ext uri="{BB962C8B-B14F-4D97-AF65-F5344CB8AC3E}">
        <p14:creationId xmlns:p14="http://schemas.microsoft.com/office/powerpoint/2010/main" val="232356343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99C14FD0-0F7D-F751-B92F-7E69262EC418}"/>
              </a:ext>
            </a:extLst>
          </p:cNvPr>
          <p:cNvSpPr txBox="1">
            <a:spLocks noChangeArrowheads="1"/>
          </p:cNvSpPr>
          <p:nvPr/>
        </p:nvSpPr>
        <p:spPr bwMode="auto">
          <a:xfrm>
            <a:off x="1127105" y="741043"/>
            <a:ext cx="3203847" cy="796000"/>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latin typeface="Arial" panose="020B0604020202020204" pitchFamily="34" charset="0"/>
                <a:cs typeface="Arial" panose="020B0604020202020204" pitchFamily="34" charset="0"/>
              </a:rPr>
              <a:t>Cas particuliers</a:t>
            </a:r>
          </a:p>
        </p:txBody>
      </p:sp>
      <p:sp>
        <p:nvSpPr>
          <p:cNvPr id="8" name="Rectangle 7">
            <a:extLst>
              <a:ext uri="{FF2B5EF4-FFF2-40B4-BE49-F238E27FC236}">
                <a16:creationId xmlns:a16="http://schemas.microsoft.com/office/drawing/2014/main" id="{DC2DB44F-923F-C530-8DB3-E24A7487CF5F}"/>
              </a:ext>
            </a:extLst>
          </p:cNvPr>
          <p:cNvSpPr/>
          <p:nvPr/>
        </p:nvSpPr>
        <p:spPr>
          <a:xfrm>
            <a:off x="1127104" y="40712"/>
            <a:ext cx="8865307"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sp>
        <p:nvSpPr>
          <p:cNvPr id="9" name="Rectangle 8">
            <a:extLst>
              <a:ext uri="{FF2B5EF4-FFF2-40B4-BE49-F238E27FC236}">
                <a16:creationId xmlns:a16="http://schemas.microsoft.com/office/drawing/2014/main" id="{53DBD3BE-F2D3-E064-B8DB-A7EA325D923D}"/>
              </a:ext>
            </a:extLst>
          </p:cNvPr>
          <p:cNvSpPr/>
          <p:nvPr/>
        </p:nvSpPr>
        <p:spPr>
          <a:xfrm>
            <a:off x="4147794" y="760792"/>
            <a:ext cx="5844618" cy="79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Prévention des malaises vagaux</a:t>
            </a:r>
            <a:endParaRPr lang="fr-FR" sz="2800" dirty="0"/>
          </a:p>
        </p:txBody>
      </p:sp>
      <p:sp>
        <p:nvSpPr>
          <p:cNvPr id="4" name="ZoneTexte 3">
            <a:extLst>
              <a:ext uri="{FF2B5EF4-FFF2-40B4-BE49-F238E27FC236}">
                <a16:creationId xmlns:a16="http://schemas.microsoft.com/office/drawing/2014/main" id="{DAEFDC7F-5D89-190A-5506-26040037F95E}"/>
              </a:ext>
            </a:extLst>
          </p:cNvPr>
          <p:cNvSpPr txBox="1"/>
          <p:nvPr/>
        </p:nvSpPr>
        <p:spPr>
          <a:xfrm>
            <a:off x="1127104" y="1734060"/>
            <a:ext cx="6197523" cy="3785652"/>
          </a:xfrm>
          <a:prstGeom prst="rect">
            <a:avLst/>
          </a:prstGeom>
          <a:noFill/>
        </p:spPr>
        <p:txBody>
          <a:bodyPr wrap="square">
            <a:spAutoFit/>
          </a:bodyPr>
          <a:lstStyle/>
          <a:p>
            <a:r>
              <a:rPr lang="fr-FR" sz="2400" b="1" dirty="0"/>
              <a:t>le crochetage des doigts </a:t>
            </a:r>
            <a:r>
              <a:rPr lang="fr-FR" sz="2400" dirty="0"/>
              <a:t>et la tension des muscles des membres supérieurs : </a:t>
            </a:r>
          </a:p>
          <a:p>
            <a:endParaRPr lang="fr-FR" sz="2400" dirty="0"/>
          </a:p>
          <a:p>
            <a:r>
              <a:rPr lang="fr-FR" sz="2400" dirty="0"/>
              <a:t>o agripper les deux mains par les doigts en crochets </a:t>
            </a:r>
          </a:p>
          <a:p>
            <a:r>
              <a:rPr lang="fr-FR" sz="2400" dirty="0"/>
              <a:t>o écarter les coudes de la poitrine au maximum </a:t>
            </a:r>
          </a:p>
          <a:p>
            <a:r>
              <a:rPr lang="fr-FR" sz="2400" dirty="0"/>
              <a:t>o contracter les deux membres supérieurs en tirant comme pour essayer de séparer les deux mains. </a:t>
            </a:r>
          </a:p>
        </p:txBody>
      </p:sp>
      <p:pic>
        <p:nvPicPr>
          <p:cNvPr id="3" name="Image 2" descr="Une image contenant clipart&#10;&#10;Description générée automatiquement">
            <a:extLst>
              <a:ext uri="{FF2B5EF4-FFF2-40B4-BE49-F238E27FC236}">
                <a16:creationId xmlns:a16="http://schemas.microsoft.com/office/drawing/2014/main" id="{C5A79F24-8DD2-94FF-B8E0-76EC5A8D1431}"/>
              </a:ext>
            </a:extLst>
          </p:cNvPr>
          <p:cNvPicPr>
            <a:picLocks noChangeAspect="1"/>
          </p:cNvPicPr>
          <p:nvPr/>
        </p:nvPicPr>
        <p:blipFill>
          <a:blip r:embed="rId2"/>
          <a:stretch>
            <a:fillRect/>
          </a:stretch>
        </p:blipFill>
        <p:spPr>
          <a:xfrm>
            <a:off x="7532016" y="2731959"/>
            <a:ext cx="4296117" cy="3842940"/>
          </a:xfrm>
          <a:prstGeom prst="rect">
            <a:avLst/>
          </a:prstGeom>
        </p:spPr>
      </p:pic>
    </p:spTree>
    <p:extLst>
      <p:ext uri="{BB962C8B-B14F-4D97-AF65-F5344CB8AC3E}">
        <p14:creationId xmlns:p14="http://schemas.microsoft.com/office/powerpoint/2010/main" val="67007765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2B829B-CAD5-4484-8C00-8988A1F10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8282" y="1556792"/>
            <a:ext cx="18002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201AC627-492B-4AED-B26B-2F387008A0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548" y="1569991"/>
            <a:ext cx="1511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4">
            <a:extLst>
              <a:ext uri="{FF2B5EF4-FFF2-40B4-BE49-F238E27FC236}">
                <a16:creationId xmlns:a16="http://schemas.microsoft.com/office/drawing/2014/main" id="{2DFFA57C-F21E-4A67-BD69-18E7FEA45DA0}"/>
              </a:ext>
            </a:extLst>
          </p:cNvPr>
          <p:cNvGrpSpPr/>
          <p:nvPr/>
        </p:nvGrpSpPr>
        <p:grpSpPr>
          <a:xfrm>
            <a:off x="4350375" y="2541664"/>
            <a:ext cx="3641506" cy="1197540"/>
            <a:chOff x="3488530" y="2776888"/>
            <a:chExt cx="3641506" cy="1197540"/>
          </a:xfrm>
        </p:grpSpPr>
        <p:pic>
          <p:nvPicPr>
            <p:cNvPr id="5" name="Picture 6">
              <a:extLst>
                <a:ext uri="{FF2B5EF4-FFF2-40B4-BE49-F238E27FC236}">
                  <a16:creationId xmlns:a16="http://schemas.microsoft.com/office/drawing/2014/main" id="{D864CD30-94A8-418E-8758-7C00A96F16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4960" y="3004466"/>
              <a:ext cx="2030412" cy="9699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Flèche vers le bas 6">
              <a:extLst>
                <a:ext uri="{FF2B5EF4-FFF2-40B4-BE49-F238E27FC236}">
                  <a16:creationId xmlns:a16="http://schemas.microsoft.com/office/drawing/2014/main" id="{1F631BE7-060A-4235-BA00-0E099A731488}"/>
                </a:ext>
              </a:extLst>
            </p:cNvPr>
            <p:cNvSpPr/>
            <p:nvPr/>
          </p:nvSpPr>
          <p:spPr>
            <a:xfrm rot="18830185">
              <a:off x="3596480" y="2668938"/>
              <a:ext cx="360363" cy="576263"/>
            </a:xfrm>
            <a:prstGeom prst="downArrow">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7" name="Flèche vers le bas 7">
              <a:extLst>
                <a:ext uri="{FF2B5EF4-FFF2-40B4-BE49-F238E27FC236}">
                  <a16:creationId xmlns:a16="http://schemas.microsoft.com/office/drawing/2014/main" id="{F7217504-ABEA-4868-97D2-BFBA3D1BFC50}"/>
                </a:ext>
              </a:extLst>
            </p:cNvPr>
            <p:cNvSpPr/>
            <p:nvPr/>
          </p:nvSpPr>
          <p:spPr>
            <a:xfrm rot="3257871">
              <a:off x="6661723" y="2716334"/>
              <a:ext cx="360363" cy="576263"/>
            </a:xfrm>
            <a:prstGeom prst="downArrow">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sp>
        <p:nvSpPr>
          <p:cNvPr id="8" name="Text Box 3">
            <a:extLst>
              <a:ext uri="{FF2B5EF4-FFF2-40B4-BE49-F238E27FC236}">
                <a16:creationId xmlns:a16="http://schemas.microsoft.com/office/drawing/2014/main" id="{CB82F546-DC85-4659-89D2-D8614B55D94B}"/>
              </a:ext>
            </a:extLst>
          </p:cNvPr>
          <p:cNvSpPr txBox="1">
            <a:spLocks noChangeArrowheads="1"/>
          </p:cNvSpPr>
          <p:nvPr/>
        </p:nvSpPr>
        <p:spPr bwMode="auto">
          <a:xfrm>
            <a:off x="1905453" y="3764143"/>
            <a:ext cx="8100392" cy="646331"/>
          </a:xfrm>
          <a:prstGeom prst="rect">
            <a:avLst/>
          </a:prstGeom>
          <a:noFill/>
          <a:ln w="9525">
            <a:noFill/>
            <a:miter lim="800000"/>
            <a:headEnd/>
            <a:tailEnd/>
          </a:ln>
          <a:effectLst/>
        </p:spPr>
        <p:txBody>
          <a:bodyPr wrap="square">
            <a:spAutoFit/>
          </a:bodyPr>
          <a:lstStyle/>
          <a:p>
            <a:pPr algn="ctr">
              <a:spcBef>
                <a:spcPct val="50000"/>
              </a:spcBef>
              <a:defRPr/>
            </a:pPr>
            <a:r>
              <a:rPr lang="fr-FR" b="1" dirty="0">
                <a:effectLst>
                  <a:outerShdw blurRad="38100" dist="38100" dir="2700000" algn="tl">
                    <a:srgbClr val="000000"/>
                  </a:outerShdw>
                </a:effectLst>
                <a:latin typeface="Bookman Old Style" pitchFamily="18" charset="0"/>
                <a:cs typeface="Aharoni" pitchFamily="2" charset="-79"/>
              </a:rPr>
              <a:t>Quel âge ? Est-ce la 1</a:t>
            </a:r>
            <a:r>
              <a:rPr lang="fr-FR" b="1" baseline="30000" dirty="0">
                <a:effectLst>
                  <a:outerShdw blurRad="38100" dist="38100" dir="2700000" algn="tl">
                    <a:srgbClr val="000000"/>
                  </a:outerShdw>
                </a:effectLst>
                <a:latin typeface="Bookman Old Style" pitchFamily="18" charset="0"/>
                <a:cs typeface="Aharoni" pitchFamily="2" charset="-79"/>
              </a:rPr>
              <a:t>ère</a:t>
            </a:r>
            <a:r>
              <a:rPr lang="fr-FR" b="1" dirty="0">
                <a:effectLst>
                  <a:outerShdw blurRad="38100" dist="38100" dir="2700000" algn="tl">
                    <a:srgbClr val="000000"/>
                  </a:outerShdw>
                </a:effectLst>
                <a:latin typeface="Bookman Old Style" pitchFamily="18" charset="0"/>
                <a:cs typeface="Aharoni" pitchFamily="2" charset="-79"/>
              </a:rPr>
              <a:t> fois ? Où ? Depuis combien de temps ?</a:t>
            </a:r>
            <a:br>
              <a:rPr lang="fr-FR" b="1" dirty="0">
                <a:effectLst>
                  <a:outerShdw blurRad="38100" dist="38100" dir="2700000" algn="tl">
                    <a:srgbClr val="000000"/>
                  </a:outerShdw>
                </a:effectLst>
                <a:latin typeface="Bookman Old Style" pitchFamily="18" charset="0"/>
                <a:cs typeface="Aharoni" pitchFamily="2" charset="-79"/>
              </a:rPr>
            </a:br>
            <a:r>
              <a:rPr lang="fr-FR" b="1" dirty="0">
                <a:effectLst>
                  <a:outerShdw blurRad="38100" dist="38100" dir="2700000" algn="tl">
                    <a:srgbClr val="000000"/>
                  </a:outerShdw>
                </a:effectLst>
                <a:latin typeface="Bookman Old Style" pitchFamily="18" charset="0"/>
                <a:cs typeface="Aharoni" pitchFamily="2" charset="-79"/>
              </a:rPr>
              <a:t>A-t-elle un traitement ? A-t-elle été hospitalisée ?</a:t>
            </a:r>
            <a:endParaRPr lang="fr-FR" sz="3600" b="1" dirty="0">
              <a:effectLst>
                <a:outerShdw blurRad="38100" dist="38100" dir="2700000" algn="tl">
                  <a:srgbClr val="000000"/>
                </a:outerShdw>
              </a:effectLst>
              <a:latin typeface="Bookman Old Style" pitchFamily="18" charset="0"/>
              <a:cs typeface="Aharoni" pitchFamily="2" charset="-79"/>
            </a:endParaRPr>
          </a:p>
        </p:txBody>
      </p:sp>
      <p:grpSp>
        <p:nvGrpSpPr>
          <p:cNvPr id="9" name="Groupe 9">
            <a:extLst>
              <a:ext uri="{FF2B5EF4-FFF2-40B4-BE49-F238E27FC236}">
                <a16:creationId xmlns:a16="http://schemas.microsoft.com/office/drawing/2014/main" id="{E997DF53-AD25-4C22-9A9A-C266EFC02417}"/>
              </a:ext>
            </a:extLst>
          </p:cNvPr>
          <p:cNvGrpSpPr/>
          <p:nvPr/>
        </p:nvGrpSpPr>
        <p:grpSpPr>
          <a:xfrm>
            <a:off x="5367617" y="4775232"/>
            <a:ext cx="1728787" cy="1405382"/>
            <a:chOff x="4505772" y="4638496"/>
            <a:chExt cx="1728787" cy="1405382"/>
          </a:xfrm>
        </p:grpSpPr>
        <p:pic>
          <p:nvPicPr>
            <p:cNvPr id="10" name="Picture 7">
              <a:extLst>
                <a:ext uri="{FF2B5EF4-FFF2-40B4-BE49-F238E27FC236}">
                  <a16:creationId xmlns:a16="http://schemas.microsoft.com/office/drawing/2014/main" id="{5A463F49-B34F-48E3-9736-CCBEA2CC3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5772" y="5107253"/>
              <a:ext cx="17287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èche vers le bas 11">
              <a:extLst>
                <a:ext uri="{FF2B5EF4-FFF2-40B4-BE49-F238E27FC236}">
                  <a16:creationId xmlns:a16="http://schemas.microsoft.com/office/drawing/2014/main" id="{75A4D462-241A-4506-B06E-26CE7FEAF860}"/>
                </a:ext>
              </a:extLst>
            </p:cNvPr>
            <p:cNvSpPr/>
            <p:nvPr/>
          </p:nvSpPr>
          <p:spPr>
            <a:xfrm>
              <a:off x="5189984" y="4638496"/>
              <a:ext cx="360363" cy="396254"/>
            </a:xfrm>
            <a:prstGeom prst="downArrow">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sp>
        <p:nvSpPr>
          <p:cNvPr id="13" name="Rectangle 2">
            <a:extLst>
              <a:ext uri="{FF2B5EF4-FFF2-40B4-BE49-F238E27FC236}">
                <a16:creationId xmlns:a16="http://schemas.microsoft.com/office/drawing/2014/main" id="{12CA9259-FB43-4E1D-A4AB-53FDA88E133B}"/>
              </a:ext>
            </a:extLst>
          </p:cNvPr>
          <p:cNvSpPr txBox="1">
            <a:spLocks noChangeArrowheads="1"/>
          </p:cNvSpPr>
          <p:nvPr/>
        </p:nvSpPr>
        <p:spPr bwMode="auto">
          <a:xfrm>
            <a:off x="1232208" y="993539"/>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Moyen</a:t>
            </a:r>
          </a:p>
        </p:txBody>
      </p:sp>
      <p:sp>
        <p:nvSpPr>
          <p:cNvPr id="14" name="Rectangle 2">
            <a:extLst>
              <a:ext uri="{FF2B5EF4-FFF2-40B4-BE49-F238E27FC236}">
                <a16:creationId xmlns:a16="http://schemas.microsoft.com/office/drawing/2014/main" id="{3C75F913-52FA-47E4-A545-16B67535FC79}"/>
              </a:ext>
            </a:extLst>
          </p:cNvPr>
          <p:cNvSpPr txBox="1">
            <a:spLocks noChangeArrowheads="1"/>
          </p:cNvSpPr>
          <p:nvPr/>
        </p:nvSpPr>
        <p:spPr bwMode="auto">
          <a:xfrm>
            <a:off x="4868953" y="1669171"/>
            <a:ext cx="2726113" cy="46104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000"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Mettre au repos</a:t>
            </a:r>
          </a:p>
        </p:txBody>
      </p:sp>
      <p:sp>
        <p:nvSpPr>
          <p:cNvPr id="15" name="Rectangle 2">
            <a:extLst>
              <a:ext uri="{FF2B5EF4-FFF2-40B4-BE49-F238E27FC236}">
                <a16:creationId xmlns:a16="http://schemas.microsoft.com/office/drawing/2014/main" id="{896B94B1-FBD8-4C36-ABBC-75C4F0587045}"/>
              </a:ext>
            </a:extLst>
          </p:cNvPr>
          <p:cNvSpPr txBox="1">
            <a:spLocks noChangeArrowheads="1"/>
          </p:cNvSpPr>
          <p:nvPr/>
        </p:nvSpPr>
        <p:spPr bwMode="auto">
          <a:xfrm>
            <a:off x="4416462" y="6327938"/>
            <a:ext cx="3631097" cy="46104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000"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Prendre un avis médical</a:t>
            </a:r>
          </a:p>
        </p:txBody>
      </p:sp>
      <p:sp>
        <p:nvSpPr>
          <p:cNvPr id="17" name="Rectangle 16">
            <a:extLst>
              <a:ext uri="{FF2B5EF4-FFF2-40B4-BE49-F238E27FC236}">
                <a16:creationId xmlns:a16="http://schemas.microsoft.com/office/drawing/2014/main" id="{02C39A46-7A8F-4907-B952-C6A6E5AF347B}"/>
              </a:ext>
            </a:extLst>
          </p:cNvPr>
          <p:cNvSpPr/>
          <p:nvPr/>
        </p:nvSpPr>
        <p:spPr>
          <a:xfrm>
            <a:off x="1232208" y="231447"/>
            <a:ext cx="8744912" cy="720080"/>
          </a:xfrm>
          <a:prstGeom prst="rect">
            <a:avLst/>
          </a:prstGeom>
          <a:solidFill>
            <a:schemeClr val="accent5">
              <a:lumMod val="60000"/>
              <a:lumOff val="40000"/>
            </a:schemeClr>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accent3">
                    <a:lumMod val="40000"/>
                    <a:lumOff val="60000"/>
                  </a:schemeClr>
                </a:solidFill>
              </a:rPr>
              <a:t>La victime se plaint d’un malaise</a:t>
            </a:r>
          </a:p>
        </p:txBody>
      </p:sp>
      <p:graphicFrame>
        <p:nvGraphicFramePr>
          <p:cNvPr id="16" name="Tableau 15">
            <a:extLst>
              <a:ext uri="{FF2B5EF4-FFF2-40B4-BE49-F238E27FC236}">
                <a16:creationId xmlns:a16="http://schemas.microsoft.com/office/drawing/2014/main" id="{F8A233C2-AF07-43F7-B3BA-49737ED5F26B}"/>
              </a:ext>
            </a:extLst>
          </p:cNvPr>
          <p:cNvGraphicFramePr>
            <a:graphicFrameLocks noGrp="1"/>
          </p:cNvGraphicFramePr>
          <p:nvPr/>
        </p:nvGraphicFramePr>
        <p:xfrm>
          <a:off x="9353218" y="4992508"/>
          <a:ext cx="2590160" cy="1579586"/>
        </p:xfrm>
        <a:graphic>
          <a:graphicData uri="http://schemas.openxmlformats.org/drawingml/2006/table">
            <a:tbl>
              <a:tblPr firstRow="1" bandRow="1">
                <a:tableStyleId>{5C22544A-7EE6-4342-B048-85BDC9FD1C3A}</a:tableStyleId>
              </a:tblPr>
              <a:tblGrid>
                <a:gridCol w="1709997">
                  <a:extLst>
                    <a:ext uri="{9D8B030D-6E8A-4147-A177-3AD203B41FA5}">
                      <a16:colId xmlns:a16="http://schemas.microsoft.com/office/drawing/2014/main" val="2489690569"/>
                    </a:ext>
                  </a:extLst>
                </a:gridCol>
                <a:gridCol w="880163">
                  <a:extLst>
                    <a:ext uri="{9D8B030D-6E8A-4147-A177-3AD203B41FA5}">
                      <a16:colId xmlns:a16="http://schemas.microsoft.com/office/drawing/2014/main" val="984549223"/>
                    </a:ext>
                  </a:extLst>
                </a:gridCol>
              </a:tblGrid>
              <a:tr h="789793">
                <a:tc>
                  <a:txBody>
                    <a:bodyPr/>
                    <a:lstStyle/>
                    <a:p>
                      <a:pPr algn="ctr"/>
                      <a:r>
                        <a:rPr lang="fr-FR" sz="1400" b="1" dirty="0">
                          <a:solidFill>
                            <a:schemeClr val="tx1"/>
                          </a:solidFill>
                        </a:rPr>
                        <a:t>AVC_FILM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r h="789793">
                <a:tc>
                  <a:txBody>
                    <a:bodyPr/>
                    <a:lstStyle/>
                    <a:p>
                      <a:pPr algn="ctr"/>
                      <a:r>
                        <a:rPr lang="fr-FR" sz="1400" b="1" dirty="0">
                          <a:solidFill>
                            <a:schemeClr val="tx1"/>
                          </a:solidFill>
                        </a:rPr>
                        <a:t>AVC_SYMPTOMES</a:t>
                      </a:r>
                    </a:p>
                    <a:p>
                      <a:pPr algn="ctr"/>
                      <a:r>
                        <a:rPr lang="fr-FR" sz="1400" b="1" i="1" dirty="0">
                          <a:solidFill>
                            <a:schemeClr val="tx1"/>
                          </a:solidFill>
                        </a:rPr>
                        <a:t>Humour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773041"/>
                  </a:ext>
                </a:extLst>
              </a:tr>
            </a:tbl>
          </a:graphicData>
        </a:graphic>
      </p:graphicFrame>
      <p:pic>
        <p:nvPicPr>
          <p:cNvPr id="18" name="Image 17">
            <a:hlinkClick r:id="rId6" action="ppaction://hlinkfile"/>
            <a:extLst>
              <a:ext uri="{FF2B5EF4-FFF2-40B4-BE49-F238E27FC236}">
                <a16:creationId xmlns:a16="http://schemas.microsoft.com/office/drawing/2014/main" id="{FEDD459E-ECD2-44D3-BB4A-CB1D0CC75A7C}"/>
              </a:ext>
            </a:extLst>
          </p:cNvPr>
          <p:cNvPicPr>
            <a:picLocks noChangeAspect="1"/>
          </p:cNvPicPr>
          <p:nvPr/>
        </p:nvPicPr>
        <p:blipFill rotWithShape="1">
          <a:blip r:embed="rId7"/>
          <a:srcRect l="12625" t="11672" r="13515" b="12637"/>
          <a:stretch/>
        </p:blipFill>
        <p:spPr>
          <a:xfrm>
            <a:off x="11259254" y="5124399"/>
            <a:ext cx="539169" cy="551534"/>
          </a:xfrm>
          <a:prstGeom prst="rect">
            <a:avLst/>
          </a:prstGeom>
        </p:spPr>
      </p:pic>
      <p:pic>
        <p:nvPicPr>
          <p:cNvPr id="19" name="Image 18">
            <a:hlinkClick r:id="rId8" action="ppaction://hlinkfile"/>
            <a:extLst>
              <a:ext uri="{FF2B5EF4-FFF2-40B4-BE49-F238E27FC236}">
                <a16:creationId xmlns:a16="http://schemas.microsoft.com/office/drawing/2014/main" id="{143370D5-6D27-486C-B4C3-848A2C82DE0B}"/>
              </a:ext>
            </a:extLst>
          </p:cNvPr>
          <p:cNvPicPr>
            <a:picLocks noChangeAspect="1"/>
          </p:cNvPicPr>
          <p:nvPr/>
        </p:nvPicPr>
        <p:blipFill rotWithShape="1">
          <a:blip r:embed="rId7"/>
          <a:srcRect l="12625" t="11672" r="13515" b="12637"/>
          <a:stretch/>
        </p:blipFill>
        <p:spPr>
          <a:xfrm>
            <a:off x="11259254" y="5908800"/>
            <a:ext cx="539169" cy="551534"/>
          </a:xfrm>
          <a:prstGeom prst="rect">
            <a:avLst/>
          </a:prstGeom>
        </p:spPr>
      </p:pic>
    </p:spTree>
    <p:extLst>
      <p:ext uri="{BB962C8B-B14F-4D97-AF65-F5344CB8AC3E}">
        <p14:creationId xmlns:p14="http://schemas.microsoft.com/office/powerpoint/2010/main" val="20959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2000"/>
                            </p:stCondLst>
                            <p:childTnLst>
                              <p:par>
                                <p:cTn id="13" presetID="22" presetClass="entr" presetSubtype="1"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3000"/>
                            </p:stCondLst>
                            <p:childTnLst>
                              <p:par>
                                <p:cTn id="17" presetID="22" presetClass="entr" presetSubtype="1" fill="hold"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4000"/>
                            </p:stCondLst>
                            <p:childTnLst>
                              <p:par>
                                <p:cTn id="21" presetID="22" presetClass="entr" presetSubtype="1"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p:stCondLst>
                              <p:cond delay="5000"/>
                            </p:stCondLst>
                            <p:childTnLst>
                              <p:par>
                                <p:cTn id="25" presetID="17" presetClass="entr" presetSubtype="8" fill="hold" grpId="0" nodeType="afterEffect">
                                  <p:stCondLst>
                                    <p:cond delay="50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500" fill="hold"/>
                                        <p:tgtEl>
                                          <p:spTgt spid="8">
                                            <p:txEl>
                                              <p:pRg st="0" end="0"/>
                                            </p:txEl>
                                          </p:spTgt>
                                        </p:tgtEl>
                                        <p:attrNameLst>
                                          <p:attrName>ppt_x</p:attrName>
                                        </p:attrNameLst>
                                      </p:cBhvr>
                                      <p:tavLst>
                                        <p:tav tm="0">
                                          <p:val>
                                            <p:strVal val="#ppt_x-#ppt_w/2"/>
                                          </p:val>
                                        </p:tav>
                                        <p:tav tm="100000">
                                          <p:val>
                                            <p:strVal val="#ppt_x"/>
                                          </p:val>
                                        </p:tav>
                                      </p:tavLst>
                                    </p:anim>
                                    <p:anim calcmode="lin" valueType="num">
                                      <p:cBhvr>
                                        <p:cTn id="2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par>
                          <p:cTn id="31" fill="hold">
                            <p:stCondLst>
                              <p:cond delay="6000"/>
                            </p:stCondLst>
                            <p:childTnLst>
                              <p:par>
                                <p:cTn id="32" presetID="22" presetClass="entr" presetSubtype="1" fill="hold" nodeType="after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7000"/>
                            </p:stCondLst>
                            <p:childTnLst>
                              <p:par>
                                <p:cTn id="36" presetID="22" presetClass="entr" presetSubtype="1" fill="hold" grpId="0" nodeType="afterEffect">
                                  <p:stCondLst>
                                    <p:cond delay="50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80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animBg="1"/>
      <p:bldP spid="14" grpId="0" animBg="1"/>
      <p:bldP spid="15" grpId="0" animBg="1"/>
      <p:bldP spid="17"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0327EC-7FFE-49EE-AA60-B3112B715A50}"/>
              </a:ext>
            </a:extLst>
          </p:cNvPr>
          <p:cNvGrpSpPr>
            <a:grpSpLocks/>
          </p:cNvGrpSpPr>
          <p:nvPr/>
        </p:nvGrpSpPr>
        <p:grpSpPr bwMode="auto">
          <a:xfrm>
            <a:off x="1492306" y="0"/>
            <a:ext cx="8978900" cy="6883401"/>
            <a:chOff x="33" y="-17"/>
            <a:chExt cx="5656" cy="4336"/>
          </a:xfrm>
        </p:grpSpPr>
        <p:sp>
          <p:nvSpPr>
            <p:cNvPr id="3" name="Line 2">
              <a:extLst>
                <a:ext uri="{FF2B5EF4-FFF2-40B4-BE49-F238E27FC236}">
                  <a16:creationId xmlns:a16="http://schemas.microsoft.com/office/drawing/2014/main" id="{33CABA73-DDE0-4244-9D5C-11EF5EC95EBA}"/>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45587BC4-AEE9-4E1D-B6B9-B5CA730A5F24}"/>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B95D1CAC-D612-41FC-9ACD-809A15DCE6CB}"/>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81EE56B0-EC5B-4620-BFA6-B1898B0C027A}"/>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D5F025E1-22BC-429B-AB84-3EBBF43A6848}"/>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865B468F-AE92-401E-BDD1-956A114194DD}"/>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88FDD7B5-28B8-44EE-95A7-D9F696889313}"/>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BA2C477E-6FB1-4A6E-84FC-72752A55818F}"/>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13C663F6-2841-49A8-A750-611D4703C3FE}"/>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92CDEC98-0B0E-49E5-84C3-EB67AFEA3950}"/>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402467AD-B1D3-42B4-B128-47F1D2761C14}"/>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3256508F-221E-4B0F-A325-11E5DD6E8760}"/>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94F76117-0B19-4FC2-BA28-56780F0E5563}"/>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1A0A91BA-8569-4A31-A2C9-329DE452EEAD}"/>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64D3E4A8-78E1-4C8E-B4EC-BA0A879FA883}"/>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BE243AD0-30F5-4C40-8351-7F915B3145B6}"/>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E40BAC20-B031-4E31-8779-E8512230637E}"/>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001D9DBE-1519-4505-A7E1-6C00ECC01EFE}"/>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0C32C855-953C-460E-98EE-4168AB1EA0A6}"/>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5E314000-32CB-4651-AD07-9BB31167F606}"/>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310B3FF6-EF21-40D5-B5F2-29307EE122CB}"/>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E905A960-DBE7-4D32-815E-AB9FD4F1DF69}"/>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309F9B89-3D1D-4DC4-B40B-14922AE5CA02}"/>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ED52B7FF-D96E-4DE7-B9D8-835DC467A3CB}"/>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0B299F5A-1144-4C75-87CA-5028A2DFF165}"/>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354BC626-77BC-4555-AFCD-AE8E2100E081}"/>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0B103609-758B-43F6-B541-00EECE64B034}"/>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DE6925D6-51F1-4ACF-803D-31DC66039558}"/>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CC99F9F3-816E-45D9-9BA1-217FEE7244BE}"/>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FA30F55C-7F63-409A-84F5-E404E2F5042C}"/>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E7A6AED8-8E9E-4D76-9B6A-BB9B2A5578B1}"/>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F287B774-27DD-4F06-811E-5E3BA36862B9}"/>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4386729C-D817-4B10-AA76-85AC84E57D99}"/>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BCC8F7E2-C783-47BB-A1A7-21E08ACCED2F}"/>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28D1C777-C81E-419C-801A-3C46157FFFE5}"/>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743A7D23-87EA-4EE0-B3DC-CC5E1CB40CCC}"/>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B6542FB2-51F7-49B3-B947-4112156BA725}"/>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1C4101FC-EC6E-4DB8-BA77-9F5F6AA78533}"/>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F1013574-1BFB-4FC8-90D3-295FB6937B5E}"/>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90FACDA7-8D89-4C56-B0CD-3EB3BE87B057}"/>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48A6D390-D76D-424F-8014-4B8391414C8D}"/>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E966DE85-64DE-4B97-9BE4-1CED521F5FEB}"/>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A3296E74-F432-4623-9D1C-E81ECB5AC7DD}"/>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0FDD0B36-6767-4887-9345-3C909E575EAE}"/>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B1AC1682-C56F-4567-A118-51730E527132}"/>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75E81D2C-364C-4A6A-B68F-C09E1788E82E}"/>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36EF84C9-1B2C-4CF1-8A9A-ACE48C7DBAF6}"/>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D432F22C-DB76-446A-8D45-73A53E6E3406}"/>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FA6E88E2-52ED-40B2-A5BA-12149D253F96}"/>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D3EE6B6C-551F-4275-B46E-213A72353FF2}"/>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F60554BF-7002-4651-A332-EDF51FB9AF76}"/>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5F652B9D-C3A1-445A-82E2-CB8C45475D71}"/>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0B227BBC-F9DE-4E96-BC59-94CFD10CEC3D}"/>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25DE2A00-13BC-4C81-8FD3-AAF0D3DEF212}"/>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7056C4E2-7C66-467D-AF39-82D145D4620C}"/>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19BB8A20-AF62-4033-B9E0-AD9157887FE6}"/>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228C6550-D0A5-4DCF-8E51-6AA1E50D1278}"/>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5D25B8B7-1F78-40D2-92C1-E20013B44443}"/>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72ACF607-BB49-490F-8DAF-7FD037A4848A}"/>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11D4AC4E-5C66-4C28-A4AC-CF1894C416D0}"/>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CEFB5461-81DF-4B77-A6BB-93EA9A84E94F}"/>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4EE70CD7-9369-4A3B-AA50-894D6AAEF193}"/>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7C90A2D1-4B42-4504-9985-2F2A1E67A648}"/>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46C81445-EC55-4963-AD94-428ED0C3FC1A}"/>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859B2D1C-03CD-4CE0-A4F9-E956395A05D3}"/>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4B02BD3F-9062-4527-AF90-C79CD5FCC0FB}"/>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D98BB812-C59D-42C3-8059-B03DDDD1AF9C}"/>
              </a:ext>
            </a:extLst>
          </p:cNvPr>
          <p:cNvPicPr>
            <a:picLocks noChangeAspect="1" noChangeArrowheads="1"/>
          </p:cNvPicPr>
          <p:nvPr/>
        </p:nvPicPr>
        <p:blipFill>
          <a:blip r:embed="rId2" cstate="print"/>
          <a:srcRect l="18050" t="4512" r="14304" b="5280"/>
          <a:stretch>
            <a:fillRect/>
          </a:stretch>
        </p:blipFill>
        <p:spPr bwMode="auto">
          <a:xfrm>
            <a:off x="7277156"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B43B6000-B1F6-4D19-8245-8F059D2C6AA2}"/>
              </a:ext>
            </a:extLst>
          </p:cNvPr>
          <p:cNvPicPr>
            <a:picLocks noChangeAspect="1" noChangeArrowheads="1"/>
          </p:cNvPicPr>
          <p:nvPr/>
        </p:nvPicPr>
        <p:blipFill>
          <a:blip r:embed="rId3" cstate="print"/>
          <a:srcRect t="13522"/>
          <a:stretch>
            <a:fillRect/>
          </a:stretch>
        </p:blipFill>
        <p:spPr bwMode="auto">
          <a:xfrm>
            <a:off x="3097268"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055E8001-CFBA-4ABC-982A-4DEB8A8ABF67}"/>
              </a:ext>
            </a:extLst>
          </p:cNvPr>
          <p:cNvPicPr>
            <a:picLocks noChangeAspect="1" noChangeArrowheads="1"/>
          </p:cNvPicPr>
          <p:nvPr/>
        </p:nvPicPr>
        <p:blipFill>
          <a:blip r:embed="rId4" cstate="print"/>
          <a:srcRect t="21826" r="2530"/>
          <a:stretch>
            <a:fillRect/>
          </a:stretch>
        </p:blipFill>
        <p:spPr bwMode="auto">
          <a:xfrm>
            <a:off x="4318056" y="5543551"/>
            <a:ext cx="720725" cy="649287"/>
          </a:xfrm>
          <a:prstGeom prst="rect">
            <a:avLst/>
          </a:prstGeom>
          <a:noFill/>
          <a:ln w="9525">
            <a:noFill/>
            <a:round/>
            <a:headEnd/>
            <a:tailEnd/>
          </a:ln>
          <a:effectLst/>
        </p:spPr>
      </p:pic>
      <p:pic>
        <p:nvPicPr>
          <p:cNvPr id="72" name="Picture 71">
            <a:extLst>
              <a:ext uri="{FF2B5EF4-FFF2-40B4-BE49-F238E27FC236}">
                <a16:creationId xmlns:a16="http://schemas.microsoft.com/office/drawing/2014/main" id="{D096A154-85E2-4F4B-B104-188FE113FA5B}"/>
              </a:ext>
            </a:extLst>
          </p:cNvPr>
          <p:cNvPicPr>
            <a:picLocks noChangeAspect="1" noChangeArrowheads="1"/>
          </p:cNvPicPr>
          <p:nvPr/>
        </p:nvPicPr>
        <p:blipFill>
          <a:blip r:embed="rId5" cstate="print"/>
          <a:srcRect l="4512" t="9024" r="5280" b="9792"/>
          <a:stretch>
            <a:fillRect/>
          </a:stretch>
        </p:blipFill>
        <p:spPr bwMode="auto">
          <a:xfrm>
            <a:off x="8775756" y="2312988"/>
            <a:ext cx="720725" cy="647700"/>
          </a:xfrm>
          <a:prstGeom prst="rect">
            <a:avLst/>
          </a:prstGeom>
          <a:noFill/>
          <a:ln w="9525">
            <a:noFill/>
            <a:round/>
            <a:headEnd/>
            <a:tailEnd/>
          </a:ln>
          <a:effectLst/>
        </p:spPr>
      </p:pic>
      <p:pic>
        <p:nvPicPr>
          <p:cNvPr id="73" name="Picture 72">
            <a:extLst>
              <a:ext uri="{FF2B5EF4-FFF2-40B4-BE49-F238E27FC236}">
                <a16:creationId xmlns:a16="http://schemas.microsoft.com/office/drawing/2014/main" id="{1D6A5347-BF73-4B3D-8864-FA9794A14860}"/>
              </a:ext>
            </a:extLst>
          </p:cNvPr>
          <p:cNvPicPr>
            <a:picLocks noChangeAspect="1" noChangeArrowheads="1"/>
          </p:cNvPicPr>
          <p:nvPr/>
        </p:nvPicPr>
        <p:blipFill>
          <a:blip r:embed="rId6" cstate="print"/>
          <a:srcRect l="18063" t="2501" r="9819" b="2779"/>
          <a:stretch>
            <a:fillRect/>
          </a:stretch>
        </p:blipFill>
        <p:spPr bwMode="auto">
          <a:xfrm>
            <a:off x="5291193" y="5503863"/>
            <a:ext cx="561975" cy="735013"/>
          </a:xfrm>
          <a:prstGeom prst="rect">
            <a:avLst/>
          </a:prstGeom>
          <a:noFill/>
          <a:ln w="9525">
            <a:noFill/>
            <a:round/>
            <a:headEnd/>
            <a:tailEnd/>
          </a:ln>
          <a:effectLst/>
        </p:spPr>
      </p:pic>
      <p:pic>
        <p:nvPicPr>
          <p:cNvPr id="74" name="Picture 73">
            <a:extLst>
              <a:ext uri="{FF2B5EF4-FFF2-40B4-BE49-F238E27FC236}">
                <a16:creationId xmlns:a16="http://schemas.microsoft.com/office/drawing/2014/main" id="{499FC395-7375-426B-8528-7FA4D144ACC1}"/>
              </a:ext>
            </a:extLst>
          </p:cNvPr>
          <p:cNvPicPr>
            <a:picLocks noChangeAspect="1" noChangeArrowheads="1"/>
          </p:cNvPicPr>
          <p:nvPr/>
        </p:nvPicPr>
        <p:blipFill>
          <a:blip r:embed="rId7" cstate="print"/>
          <a:srcRect l="4510" t="9021" r="5315" b="14336"/>
          <a:stretch>
            <a:fillRect/>
          </a:stretch>
        </p:blipFill>
        <p:spPr bwMode="auto">
          <a:xfrm>
            <a:off x="1600256" y="5562601"/>
            <a:ext cx="728662" cy="620712"/>
          </a:xfrm>
          <a:prstGeom prst="rect">
            <a:avLst/>
          </a:prstGeom>
          <a:noFill/>
          <a:ln w="9525">
            <a:noFill/>
            <a:round/>
            <a:headEnd/>
            <a:tailEnd/>
          </a:ln>
          <a:effectLst/>
        </p:spPr>
      </p:pic>
      <p:pic>
        <p:nvPicPr>
          <p:cNvPr id="75" name="Picture 74">
            <a:extLst>
              <a:ext uri="{FF2B5EF4-FFF2-40B4-BE49-F238E27FC236}">
                <a16:creationId xmlns:a16="http://schemas.microsoft.com/office/drawing/2014/main" id="{B3B83402-8080-459A-9E96-26577E77839F}"/>
              </a:ext>
            </a:extLst>
          </p:cNvPr>
          <p:cNvPicPr>
            <a:picLocks noChangeAspect="1" noChangeArrowheads="1"/>
          </p:cNvPicPr>
          <p:nvPr/>
        </p:nvPicPr>
        <p:blipFill>
          <a:blip r:embed="rId8" cstate="print"/>
          <a:srcRect t="18033" b="9787"/>
          <a:stretch>
            <a:fillRect/>
          </a:stretch>
        </p:blipFill>
        <p:spPr bwMode="auto">
          <a:xfrm>
            <a:off x="3089331" y="2336801"/>
            <a:ext cx="731837" cy="623887"/>
          </a:xfrm>
          <a:prstGeom prst="rect">
            <a:avLst/>
          </a:prstGeom>
          <a:noFill/>
          <a:ln w="9525">
            <a:noFill/>
            <a:round/>
            <a:headEnd/>
            <a:tailEnd/>
          </a:ln>
          <a:effectLst/>
        </p:spPr>
      </p:pic>
      <p:pic>
        <p:nvPicPr>
          <p:cNvPr id="76" name="Picture 75">
            <a:extLst>
              <a:ext uri="{FF2B5EF4-FFF2-40B4-BE49-F238E27FC236}">
                <a16:creationId xmlns:a16="http://schemas.microsoft.com/office/drawing/2014/main" id="{FC9400A8-E6F2-4406-A203-800042FFCFBA}"/>
              </a:ext>
            </a:extLst>
          </p:cNvPr>
          <p:cNvPicPr>
            <a:picLocks noChangeAspect="1" noChangeArrowheads="1"/>
          </p:cNvPicPr>
          <p:nvPr/>
        </p:nvPicPr>
        <p:blipFill>
          <a:blip r:embed="rId9" cstate="print"/>
          <a:srcRect l="17690" t="4216" r="17415" b="1924"/>
          <a:stretch>
            <a:fillRect/>
          </a:stretch>
        </p:blipFill>
        <p:spPr bwMode="auto">
          <a:xfrm>
            <a:off x="5264206" y="3922713"/>
            <a:ext cx="509587" cy="736600"/>
          </a:xfrm>
          <a:prstGeom prst="rect">
            <a:avLst/>
          </a:prstGeom>
          <a:noFill/>
          <a:ln w="9525">
            <a:noFill/>
            <a:round/>
            <a:headEnd/>
            <a:tailEnd/>
          </a:ln>
          <a:effectLst/>
        </p:spPr>
      </p:pic>
      <p:pic>
        <p:nvPicPr>
          <p:cNvPr id="77" name="Picture 76">
            <a:extLst>
              <a:ext uri="{FF2B5EF4-FFF2-40B4-BE49-F238E27FC236}">
                <a16:creationId xmlns:a16="http://schemas.microsoft.com/office/drawing/2014/main" id="{24A9B1D8-A11F-46CA-A247-BC3648E00751}"/>
              </a:ext>
            </a:extLst>
          </p:cNvPr>
          <p:cNvPicPr>
            <a:picLocks noChangeAspect="1" noChangeArrowheads="1"/>
          </p:cNvPicPr>
          <p:nvPr/>
        </p:nvPicPr>
        <p:blipFill>
          <a:blip r:embed="rId10" cstate="print"/>
          <a:srcRect l="961" t="5305" b="5305"/>
          <a:stretch>
            <a:fillRect/>
          </a:stretch>
        </p:blipFill>
        <p:spPr bwMode="auto">
          <a:xfrm>
            <a:off x="5954768" y="668338"/>
            <a:ext cx="704850" cy="709613"/>
          </a:xfrm>
          <a:prstGeom prst="rect">
            <a:avLst/>
          </a:prstGeom>
          <a:noFill/>
          <a:ln w="9525">
            <a:noFill/>
            <a:round/>
            <a:headEnd/>
            <a:tailEnd/>
          </a:ln>
          <a:effectLst/>
        </p:spPr>
      </p:pic>
      <p:pic>
        <p:nvPicPr>
          <p:cNvPr id="78" name="Picture 77">
            <a:extLst>
              <a:ext uri="{FF2B5EF4-FFF2-40B4-BE49-F238E27FC236}">
                <a16:creationId xmlns:a16="http://schemas.microsoft.com/office/drawing/2014/main" id="{4E94A6D9-B1DC-40DF-B3FF-8DEEBE7F98D7}"/>
              </a:ext>
            </a:extLst>
          </p:cNvPr>
          <p:cNvPicPr>
            <a:picLocks noChangeAspect="1" noChangeArrowheads="1"/>
          </p:cNvPicPr>
          <p:nvPr/>
        </p:nvPicPr>
        <p:blipFill>
          <a:blip r:embed="rId11" cstate="print"/>
          <a:srcRect/>
          <a:stretch>
            <a:fillRect/>
          </a:stretch>
        </p:blipFill>
        <p:spPr bwMode="auto">
          <a:xfrm>
            <a:off x="1863781" y="3929063"/>
            <a:ext cx="720725" cy="719138"/>
          </a:xfrm>
          <a:prstGeom prst="rect">
            <a:avLst/>
          </a:prstGeom>
          <a:noFill/>
          <a:ln w="9525">
            <a:noFill/>
            <a:round/>
            <a:headEnd/>
            <a:tailEnd/>
          </a:ln>
          <a:effectLst/>
        </p:spPr>
      </p:pic>
      <p:pic>
        <p:nvPicPr>
          <p:cNvPr id="79" name="Picture 78">
            <a:extLst>
              <a:ext uri="{FF2B5EF4-FFF2-40B4-BE49-F238E27FC236}">
                <a16:creationId xmlns:a16="http://schemas.microsoft.com/office/drawing/2014/main" id="{66F2DDC1-CBF1-4DC8-A331-49C6A0EFE41F}"/>
              </a:ext>
            </a:extLst>
          </p:cNvPr>
          <p:cNvPicPr>
            <a:picLocks noChangeAspect="1" noChangeArrowheads="1"/>
          </p:cNvPicPr>
          <p:nvPr/>
        </p:nvPicPr>
        <p:blipFill>
          <a:blip r:embed="rId12" cstate="print"/>
          <a:srcRect t="4778" b="14783"/>
          <a:stretch>
            <a:fillRect/>
          </a:stretch>
        </p:blipFill>
        <p:spPr bwMode="auto">
          <a:xfrm>
            <a:off x="3386193" y="5543551"/>
            <a:ext cx="715963" cy="649287"/>
          </a:xfrm>
          <a:prstGeom prst="rect">
            <a:avLst/>
          </a:prstGeom>
          <a:noFill/>
          <a:ln w="9525">
            <a:noFill/>
            <a:round/>
            <a:headEnd/>
            <a:tailEnd/>
          </a:ln>
          <a:effectLst/>
        </p:spPr>
      </p:pic>
      <p:pic>
        <p:nvPicPr>
          <p:cNvPr id="80" name="Picture 79">
            <a:extLst>
              <a:ext uri="{FF2B5EF4-FFF2-40B4-BE49-F238E27FC236}">
                <a16:creationId xmlns:a16="http://schemas.microsoft.com/office/drawing/2014/main" id="{45EACED6-BB83-4977-91ED-A59625DF67A5}"/>
              </a:ext>
            </a:extLst>
          </p:cNvPr>
          <p:cNvPicPr>
            <a:picLocks noChangeAspect="1" noChangeArrowheads="1"/>
          </p:cNvPicPr>
          <p:nvPr/>
        </p:nvPicPr>
        <p:blipFill>
          <a:blip r:embed="rId13" cstate="print"/>
          <a:srcRect l="11703" b="2776"/>
          <a:stretch>
            <a:fillRect/>
          </a:stretch>
        </p:blipFill>
        <p:spPr bwMode="auto">
          <a:xfrm>
            <a:off x="7935968" y="3929063"/>
            <a:ext cx="679450" cy="733425"/>
          </a:xfrm>
          <a:prstGeom prst="rect">
            <a:avLst/>
          </a:prstGeom>
          <a:noFill/>
          <a:ln w="9525">
            <a:noFill/>
            <a:round/>
            <a:headEnd/>
            <a:tailEnd/>
          </a:ln>
          <a:effectLst/>
        </p:spPr>
      </p:pic>
      <p:pic>
        <p:nvPicPr>
          <p:cNvPr id="81" name="Picture 80">
            <a:extLst>
              <a:ext uri="{FF2B5EF4-FFF2-40B4-BE49-F238E27FC236}">
                <a16:creationId xmlns:a16="http://schemas.microsoft.com/office/drawing/2014/main" id="{C19FFF69-C691-4FD0-9D42-7C6A7E189BC8}"/>
              </a:ext>
            </a:extLst>
          </p:cNvPr>
          <p:cNvPicPr>
            <a:picLocks noChangeAspect="1" noChangeArrowheads="1"/>
          </p:cNvPicPr>
          <p:nvPr/>
        </p:nvPicPr>
        <p:blipFill>
          <a:blip r:embed="rId14" cstate="print"/>
          <a:srcRect l="6006" t="4503" r="3783" b="9787"/>
          <a:stretch>
            <a:fillRect/>
          </a:stretch>
        </p:blipFill>
        <p:spPr bwMode="auto">
          <a:xfrm>
            <a:off x="8782106" y="673101"/>
            <a:ext cx="1123950" cy="711200"/>
          </a:xfrm>
          <a:prstGeom prst="rect">
            <a:avLst/>
          </a:prstGeom>
          <a:noFill/>
          <a:ln w="9525">
            <a:noFill/>
            <a:round/>
            <a:headEnd/>
            <a:tailEnd/>
          </a:ln>
          <a:effectLst/>
        </p:spPr>
      </p:pic>
      <p:pic>
        <p:nvPicPr>
          <p:cNvPr id="82" name="Picture 81">
            <a:extLst>
              <a:ext uri="{FF2B5EF4-FFF2-40B4-BE49-F238E27FC236}">
                <a16:creationId xmlns:a16="http://schemas.microsoft.com/office/drawing/2014/main" id="{26485CBD-933F-49CE-ABA2-357C5DB65DD8}"/>
              </a:ext>
            </a:extLst>
          </p:cNvPr>
          <p:cNvPicPr>
            <a:picLocks noChangeAspect="1" noChangeArrowheads="1"/>
          </p:cNvPicPr>
          <p:nvPr/>
        </p:nvPicPr>
        <p:blipFill>
          <a:blip r:embed="rId15" cstate="print"/>
          <a:srcRect l="1903" t="9123" r="2332" b="4955"/>
          <a:stretch>
            <a:fillRect/>
          </a:stretch>
        </p:blipFill>
        <p:spPr bwMode="auto">
          <a:xfrm>
            <a:off x="2459093" y="695326"/>
            <a:ext cx="725488" cy="666750"/>
          </a:xfrm>
          <a:prstGeom prst="rect">
            <a:avLst/>
          </a:prstGeom>
          <a:noFill/>
          <a:ln w="9525">
            <a:noFill/>
            <a:round/>
            <a:headEnd/>
            <a:tailEnd/>
          </a:ln>
          <a:effectLst/>
        </p:spPr>
      </p:pic>
      <p:pic>
        <p:nvPicPr>
          <p:cNvPr id="83" name="Picture 82">
            <a:extLst>
              <a:ext uri="{FF2B5EF4-FFF2-40B4-BE49-F238E27FC236}">
                <a16:creationId xmlns:a16="http://schemas.microsoft.com/office/drawing/2014/main" id="{A37D29FD-29F2-404A-B718-894B1953D108}"/>
              </a:ext>
            </a:extLst>
          </p:cNvPr>
          <p:cNvPicPr>
            <a:picLocks noChangeAspect="1" noChangeArrowheads="1"/>
          </p:cNvPicPr>
          <p:nvPr/>
        </p:nvPicPr>
        <p:blipFill>
          <a:blip r:embed="rId16" cstate="print"/>
          <a:srcRect l="769" t="19014" r="1683" b="9940"/>
          <a:stretch>
            <a:fillRect/>
          </a:stretch>
        </p:blipFill>
        <p:spPr bwMode="auto">
          <a:xfrm>
            <a:off x="4314881" y="4046538"/>
            <a:ext cx="728662" cy="561975"/>
          </a:xfrm>
          <a:prstGeom prst="rect">
            <a:avLst/>
          </a:prstGeom>
          <a:noFill/>
          <a:ln w="9525">
            <a:noFill/>
            <a:round/>
            <a:headEnd/>
            <a:tailEnd/>
          </a:ln>
          <a:effectLst/>
        </p:spPr>
      </p:pic>
      <p:pic>
        <p:nvPicPr>
          <p:cNvPr id="84" name="Picture 83">
            <a:extLst>
              <a:ext uri="{FF2B5EF4-FFF2-40B4-BE49-F238E27FC236}">
                <a16:creationId xmlns:a16="http://schemas.microsoft.com/office/drawing/2014/main" id="{15A92B06-A99D-4398-8EF7-7B43DF013821}"/>
              </a:ext>
            </a:extLst>
          </p:cNvPr>
          <p:cNvPicPr>
            <a:picLocks noChangeAspect="1" noChangeArrowheads="1"/>
          </p:cNvPicPr>
          <p:nvPr/>
        </p:nvPicPr>
        <p:blipFill>
          <a:blip r:embed="rId17" cstate="print"/>
          <a:srcRect l="1657" t="19472" r="2319" b="7368"/>
          <a:stretch>
            <a:fillRect/>
          </a:stretch>
        </p:blipFill>
        <p:spPr bwMode="auto">
          <a:xfrm>
            <a:off x="7915331" y="5564188"/>
            <a:ext cx="730250" cy="590550"/>
          </a:xfrm>
          <a:prstGeom prst="rect">
            <a:avLst/>
          </a:prstGeom>
          <a:noFill/>
          <a:ln w="9525">
            <a:noFill/>
            <a:round/>
            <a:headEnd/>
            <a:tailEnd/>
          </a:ln>
          <a:effectLst/>
        </p:spPr>
      </p:pic>
      <p:pic>
        <p:nvPicPr>
          <p:cNvPr id="85" name="Picture 84">
            <a:extLst>
              <a:ext uri="{FF2B5EF4-FFF2-40B4-BE49-F238E27FC236}">
                <a16:creationId xmlns:a16="http://schemas.microsoft.com/office/drawing/2014/main" id="{CE84DBA4-BB32-418B-8B36-363FEFD58AD9}"/>
              </a:ext>
            </a:extLst>
          </p:cNvPr>
          <p:cNvPicPr>
            <a:picLocks noChangeAspect="1" noChangeArrowheads="1"/>
          </p:cNvPicPr>
          <p:nvPr/>
        </p:nvPicPr>
        <p:blipFill>
          <a:blip r:embed="rId18" cstate="print"/>
          <a:srcRect l="5383" t="25197"/>
          <a:stretch>
            <a:fillRect/>
          </a:stretch>
        </p:blipFill>
        <p:spPr bwMode="auto">
          <a:xfrm>
            <a:off x="1868543" y="2316163"/>
            <a:ext cx="727075" cy="611188"/>
          </a:xfrm>
          <a:prstGeom prst="rect">
            <a:avLst/>
          </a:prstGeom>
          <a:noFill/>
          <a:ln w="9525">
            <a:noFill/>
            <a:round/>
            <a:headEnd/>
            <a:tailEnd/>
          </a:ln>
          <a:effectLst/>
        </p:spPr>
      </p:pic>
      <p:pic>
        <p:nvPicPr>
          <p:cNvPr id="86" name="Picture 85">
            <a:extLst>
              <a:ext uri="{FF2B5EF4-FFF2-40B4-BE49-F238E27FC236}">
                <a16:creationId xmlns:a16="http://schemas.microsoft.com/office/drawing/2014/main" id="{5C7D85BE-A9C8-4573-A0B5-63BD18FE8D1C}"/>
              </a:ext>
            </a:extLst>
          </p:cNvPr>
          <p:cNvPicPr>
            <a:picLocks noChangeAspect="1" noChangeArrowheads="1"/>
          </p:cNvPicPr>
          <p:nvPr/>
        </p:nvPicPr>
        <p:blipFill>
          <a:blip r:embed="rId19" cstate="print"/>
          <a:srcRect l="4823" t="6590" r="38731" b="7773"/>
          <a:stretch>
            <a:fillRect/>
          </a:stretch>
        </p:blipFill>
        <p:spPr bwMode="auto">
          <a:xfrm>
            <a:off x="2555931" y="5500688"/>
            <a:ext cx="576262" cy="728663"/>
          </a:xfrm>
          <a:prstGeom prst="rect">
            <a:avLst/>
          </a:prstGeom>
          <a:noFill/>
          <a:ln w="9525">
            <a:noFill/>
            <a:round/>
            <a:headEnd/>
            <a:tailEnd/>
          </a:ln>
          <a:effectLst/>
        </p:spPr>
      </p:pic>
    </p:spTree>
    <p:extLst>
      <p:ext uri="{BB962C8B-B14F-4D97-AF65-F5344CB8AC3E}">
        <p14:creationId xmlns:p14="http://schemas.microsoft.com/office/powerpoint/2010/main" val="22084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84"/>
                                        </p:tgtEl>
                                        <p:attrNameLst>
                                          <p:attrName>style.visibility</p:attrName>
                                        </p:attrNameLst>
                                      </p:cBhvr>
                                      <p:to>
                                        <p:strVal val="visible"/>
                                      </p:to>
                                    </p:set>
                                    <p:anim calcmode="lin" valueType="num">
                                      <p:cBhvr additive="repl">
                                        <p:cTn id="7" dur="2000" fill="hold"/>
                                        <p:tgtEl>
                                          <p:spTgt spid="84"/>
                                        </p:tgtEl>
                                        <p:attrNameLst>
                                          <p:attrName>ppt_w</p:attrName>
                                        </p:attrNameLst>
                                      </p:cBhvr>
                                      <p:tavLst>
                                        <p:tav tm="100000">
                                          <p:val>
                                            <p:fltVal val="0"/>
                                          </p:val>
                                        </p:tav>
                                        <p:tav>
                                          <p:val>
                                            <p:strVal val="#ppt_w"/>
                                          </p:val>
                                        </p:tav>
                                      </p:tavLst>
                                    </p:anim>
                                    <p:anim calcmode="lin" valueType="num">
                                      <p:cBhvr additive="repl">
                                        <p:cTn id="8" dur="2000" fill="hold"/>
                                        <p:tgtEl>
                                          <p:spTgt spid="84"/>
                                        </p:tgtEl>
                                        <p:attrNameLst>
                                          <p:attrName>ppt_h</p:attrName>
                                        </p:attrNameLst>
                                      </p:cBhvr>
                                      <p:tavLst>
                                        <p:tav tm="100000">
                                          <p:val>
                                            <p:fltVal val="0"/>
                                          </p:val>
                                        </p:tav>
                                        <p:tav>
                                          <p:val>
                                            <p:strVal val="#ppt_h"/>
                                          </p:val>
                                        </p:tav>
                                      </p:tavLst>
                                    </p:anim>
                                    <p:anim calcmode="lin" valueType="num">
                                      <p:cBhvr additive="repl">
                                        <p:cTn id="9" dur="2000" fill="hold"/>
                                        <p:tgtEl>
                                          <p:spTgt spid="84"/>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4">
            <a:extLst>
              <a:ext uri="{FF2B5EF4-FFF2-40B4-BE49-F238E27FC236}">
                <a16:creationId xmlns:a16="http://schemas.microsoft.com/office/drawing/2014/main" id="{1E1D788E-2CF6-4524-B016-D8205846CB16}"/>
              </a:ext>
            </a:extLst>
          </p:cNvPr>
          <p:cNvGraphicFramePr>
            <a:graphicFrameLocks noGrp="1"/>
          </p:cNvGraphicFramePr>
          <p:nvPr/>
        </p:nvGraphicFramePr>
        <p:xfrm>
          <a:off x="1073212" y="1030388"/>
          <a:ext cx="10876132" cy="5143170"/>
        </p:xfrm>
        <a:graphic>
          <a:graphicData uri="http://schemas.openxmlformats.org/drawingml/2006/table">
            <a:tbl>
              <a:tblPr firstRow="1" bandRow="1">
                <a:tableStyleId>{16D9F66E-5EB9-4882-86FB-DCBF35E3C3E4}</a:tableStyleId>
              </a:tblPr>
              <a:tblGrid>
                <a:gridCol w="2156125">
                  <a:extLst>
                    <a:ext uri="{9D8B030D-6E8A-4147-A177-3AD203B41FA5}">
                      <a16:colId xmlns:a16="http://schemas.microsoft.com/office/drawing/2014/main" val="2374088685"/>
                    </a:ext>
                  </a:extLst>
                </a:gridCol>
                <a:gridCol w="8720007">
                  <a:extLst>
                    <a:ext uri="{9D8B030D-6E8A-4147-A177-3AD203B41FA5}">
                      <a16:colId xmlns:a16="http://schemas.microsoft.com/office/drawing/2014/main" val="86175586"/>
                    </a:ext>
                  </a:extLst>
                </a:gridCol>
              </a:tblGrid>
              <a:tr h="601642">
                <a:tc gridSpan="2">
                  <a:txBody>
                    <a:bodyPr/>
                    <a:lstStyle/>
                    <a:p>
                      <a:r>
                        <a:rPr lang="fr-FR" altLang="fr-FR" sz="2800" b="1" i="1" dirty="0">
                          <a:cs typeface="Arial" panose="020B0604020202020204" pitchFamily="34" charset="0"/>
                        </a:rPr>
                        <a:t>Code pénal: O</a:t>
                      </a:r>
                      <a:r>
                        <a:rPr lang="fr-FR" sz="2800" b="1" dirty="0">
                          <a:latin typeface="Century Gothic" panose="020B0502020202020204" pitchFamily="34" charset="0"/>
                          <a:ea typeface="Calibri" panose="020F0502020204030204" pitchFamily="34" charset="0"/>
                          <a:cs typeface="Times New Roman" panose="02020603050405020304" pitchFamily="18" charset="0"/>
                        </a:rPr>
                        <a:t>bligations de citoyen </a:t>
                      </a:r>
                      <a:endParaRPr lang="fr-FR" sz="2800" b="1" dirty="0"/>
                    </a:p>
                  </a:txBody>
                  <a:tcPr/>
                </a:tc>
                <a:tc hMerge="1">
                  <a:txBody>
                    <a:bodyPr/>
                    <a:lstStyle/>
                    <a:p>
                      <a:endParaRPr lang="fr-FR" dirty="0"/>
                    </a:p>
                  </a:txBody>
                  <a:tcPr/>
                </a:tc>
                <a:extLst>
                  <a:ext uri="{0D108BD9-81ED-4DB2-BD59-A6C34878D82A}">
                    <a16:rowId xmlns:a16="http://schemas.microsoft.com/office/drawing/2014/main" val="903639309"/>
                  </a:ext>
                </a:extLst>
              </a:tr>
              <a:tr h="4541528">
                <a:tc>
                  <a:txBody>
                    <a:bodyPr/>
                    <a:lstStyle/>
                    <a:p>
                      <a:endParaRPr lang="fr-FR" sz="2400" dirty="0"/>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fr-FR" sz="2400" b="1" dirty="0"/>
                        <a:t>Article 121-3 </a:t>
                      </a:r>
                      <a:r>
                        <a:rPr lang="fr-FR" sz="2400" dirty="0"/>
                        <a:t>: mise en danger de la vie d’autrui (par exemple, un retard dans l’arrivée des secours, un défaut d’organisation ou de moyens…).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2400" dirty="0"/>
                    </a:p>
                    <a:p>
                      <a:pPr marL="0" marR="0" lvl="0" indent="0" algn="just" defTabSz="457200" rtl="0" eaLnBrk="1" fontAlgn="auto" latinLnBrk="0" hangingPunct="1">
                        <a:lnSpc>
                          <a:spcPct val="100000"/>
                        </a:lnSpc>
                        <a:spcBef>
                          <a:spcPts val="0"/>
                        </a:spcBef>
                        <a:spcAft>
                          <a:spcPts val="0"/>
                        </a:spcAft>
                        <a:buClrTx/>
                        <a:buSzTx/>
                        <a:buFontTx/>
                        <a:buNone/>
                        <a:tabLst/>
                        <a:defRPr/>
                      </a:pPr>
                      <a:r>
                        <a:rPr lang="fr-FR" sz="2400" b="1" dirty="0"/>
                        <a:t>Article 221-6 </a:t>
                      </a:r>
                      <a:r>
                        <a:rPr lang="fr-FR" sz="2400" dirty="0"/>
                        <a:t>: violation délibérée d’une obligation de prudence</a:t>
                      </a:r>
                      <a:r>
                        <a:rPr lang="fr-FR" sz="2400" dirty="0">
                          <a:latin typeface="Century Gothic" panose="020B0502020202020204" pitchFamily="34" charset="0"/>
                          <a:ea typeface="Calibri" panose="020F0502020204030204" pitchFamily="34" charset="0"/>
                          <a:cs typeface="Times New Roman" panose="02020603050405020304" pitchFamily="18" charset="0"/>
                        </a:rPr>
                        <a:t> </a:t>
                      </a:r>
                      <a:r>
                        <a:rPr lang="fr-FR" sz="2400" dirty="0"/>
                        <a:t>ou de sécurité ayant entraîné le décès.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2400" dirty="0"/>
                    </a:p>
                    <a:p>
                      <a:pPr marL="0" marR="0" lvl="0" indent="0" algn="just" defTabSz="457200" rtl="0" eaLnBrk="1" fontAlgn="auto" latinLnBrk="0" hangingPunct="1">
                        <a:lnSpc>
                          <a:spcPct val="100000"/>
                        </a:lnSpc>
                        <a:spcBef>
                          <a:spcPts val="0"/>
                        </a:spcBef>
                        <a:spcAft>
                          <a:spcPts val="0"/>
                        </a:spcAft>
                        <a:buClrTx/>
                        <a:buSzTx/>
                        <a:buFontTx/>
                        <a:buNone/>
                        <a:tabLst/>
                        <a:defRPr/>
                      </a:pPr>
                      <a:r>
                        <a:rPr lang="fr-FR" sz="2400" b="1" dirty="0">
                          <a:latin typeface="Century Gothic" panose="020B0502020202020204" pitchFamily="34" charset="0"/>
                          <a:ea typeface="Calibri" panose="020F0502020204030204" pitchFamily="34" charset="0"/>
                          <a:cs typeface="Times New Roman" panose="02020603050405020304" pitchFamily="18" charset="0"/>
                        </a:rPr>
                        <a:t>Article 222-19 </a:t>
                      </a:r>
                      <a:r>
                        <a:rPr lang="fr-FR" sz="2400" dirty="0">
                          <a:latin typeface="Century Gothic" panose="020B0502020202020204" pitchFamily="34" charset="0"/>
                          <a:ea typeface="Calibri" panose="020F0502020204030204" pitchFamily="34" charset="0"/>
                          <a:cs typeface="Times New Roman" panose="02020603050405020304" pitchFamily="18" charset="0"/>
                        </a:rPr>
                        <a:t>: </a:t>
                      </a:r>
                      <a:r>
                        <a:rPr lang="fr-FR" sz="2400" dirty="0"/>
                        <a:t>violation délibérée d’une obligation de prudence</a:t>
                      </a:r>
                      <a:r>
                        <a:rPr lang="fr-FR" sz="2400" dirty="0">
                          <a:latin typeface="Century Gothic" panose="020B0502020202020204" pitchFamily="34" charset="0"/>
                          <a:ea typeface="Calibri" panose="020F0502020204030204" pitchFamily="34" charset="0"/>
                          <a:cs typeface="Times New Roman" panose="02020603050405020304" pitchFamily="18" charset="0"/>
                        </a:rPr>
                        <a:t> </a:t>
                      </a:r>
                      <a:r>
                        <a:rPr lang="fr-FR" sz="2400" dirty="0"/>
                        <a:t>ou de sécurité ayant entraîné une incapacité totale de travail supérieure à 3 mois.</a:t>
                      </a:r>
                      <a:endParaRPr lang="fr-FR" sz="2400" dirty="0">
                        <a:latin typeface="Century Gothic" panose="020B0502020202020204" pitchFamily="34" charset="0"/>
                        <a:ea typeface="Calibri" panose="020F0502020204030204" pitchFamily="34" charset="0"/>
                        <a:cs typeface="Times New Roman" panose="02020603050405020304" pitchFamily="18" charset="0"/>
                      </a:endParaRPr>
                    </a:p>
                    <a:p>
                      <a:pPr algn="just"/>
                      <a:endParaRPr lang="fr-FR" altLang="fr-FR" sz="2400" i="1" dirty="0">
                        <a:cs typeface="Arial" panose="020B0604020202020204" pitchFamily="34" charset="0"/>
                      </a:endParaRPr>
                    </a:p>
                  </a:txBody>
                  <a:tcPr/>
                </a:tc>
                <a:extLst>
                  <a:ext uri="{0D108BD9-81ED-4DB2-BD59-A6C34878D82A}">
                    <a16:rowId xmlns:a16="http://schemas.microsoft.com/office/drawing/2014/main" val="2753005131"/>
                  </a:ext>
                </a:extLst>
              </a:tr>
            </a:tbl>
          </a:graphicData>
        </a:graphic>
      </p:graphicFrame>
      <p:pic>
        <p:nvPicPr>
          <p:cNvPr id="1026" name="Picture 2" descr="La notion d'&quot;emprise&quot; va entrer dans les Codes civil et pénal: qu'est-ce  que ça va changer? | Le HuffPost">
            <a:extLst>
              <a:ext uri="{FF2B5EF4-FFF2-40B4-BE49-F238E27FC236}">
                <a16:creationId xmlns:a16="http://schemas.microsoft.com/office/drawing/2014/main" id="{96CC84B0-C784-4DD8-89BC-B05E006F2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82745" y="3356803"/>
            <a:ext cx="2888961" cy="151903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spTree>
    <p:extLst>
      <p:ext uri="{BB962C8B-B14F-4D97-AF65-F5344CB8AC3E}">
        <p14:creationId xmlns:p14="http://schemas.microsoft.com/office/powerpoint/2010/main" val="114463151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114540" y="190029"/>
            <a:ext cx="6181108" cy="3329581"/>
          </a:xfrm>
          <a:prstGeom prst="rect">
            <a:avLst/>
          </a:prstGeom>
        </p:spPr>
        <p:txBody>
          <a:bodyPr vert="horz" lIns="91440" tIns="45720" rIns="91440" bIns="45720" rtlCol="0" anchor="b">
            <a:normAutofit/>
          </a:bodyPr>
          <a:lstStyle/>
          <a:p>
            <a:pPr algn="r">
              <a:lnSpc>
                <a:spcPct val="90000"/>
              </a:lnSpc>
            </a:pPr>
            <a:r>
              <a:rPr lang="fr-FR" sz="6600" b="0" i="0" kern="1200" dirty="0">
                <a:solidFill>
                  <a:srgbClr val="EBEBEB"/>
                </a:solidFill>
                <a:latin typeface="+mj-lt"/>
                <a:ea typeface="+mj-ea"/>
                <a:cs typeface="+mj-cs"/>
              </a:rPr>
              <a:t>BRULURE</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247044517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50E6E33-293E-48D8-A6E0-149DB1389685}"/>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pic>
        <p:nvPicPr>
          <p:cNvPr id="3" name="Picture 4">
            <a:extLst>
              <a:ext uri="{FF2B5EF4-FFF2-40B4-BE49-F238E27FC236}">
                <a16:creationId xmlns:a16="http://schemas.microsoft.com/office/drawing/2014/main" id="{6AFC0BA9-457E-4D4F-9AF3-1C59C28A42FB}"/>
              </a:ext>
            </a:extLst>
          </p:cNvPr>
          <p:cNvPicPr>
            <a:picLocks noChangeAspect="1" noChangeArrowheads="1"/>
          </p:cNvPicPr>
          <p:nvPr/>
        </p:nvPicPr>
        <p:blipFill>
          <a:blip r:embed="rId2" cstate="print"/>
          <a:srcRect l="20242" t="4648" r="15991" b="3230"/>
          <a:stretch>
            <a:fillRect/>
          </a:stretch>
        </p:blipFill>
        <p:spPr bwMode="auto">
          <a:xfrm>
            <a:off x="4815840" y="1576224"/>
            <a:ext cx="2830919" cy="4088951"/>
          </a:xfrm>
          <a:prstGeom prst="rect">
            <a:avLst/>
          </a:prstGeom>
          <a:noFill/>
          <a:ln w="9525">
            <a:noFill/>
            <a:round/>
            <a:headEnd/>
            <a:tailEnd/>
          </a:ln>
          <a:effectLst/>
        </p:spPr>
      </p:pic>
    </p:spTree>
    <p:extLst>
      <p:ext uri="{BB962C8B-B14F-4D97-AF65-F5344CB8AC3E}">
        <p14:creationId xmlns:p14="http://schemas.microsoft.com/office/powerpoint/2010/main" val="311255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500"/>
                            </p:stCondLst>
                            <p:childTnLst>
                              <p:par>
                                <p:cTn id="9" presetID="9" presetClass="entr" fill="hold" nodeType="afterEffect">
                                  <p:stCondLst>
                                    <p:cond delay="500"/>
                                  </p:stCondLst>
                                  <p:childTnLst>
                                    <p:set>
                                      <p:cBhvr additive="repl">
                                        <p:cTn id="10" dur="1" fill="hold">
                                          <p:stCondLst>
                                            <p:cond delay="0"/>
                                          </p:stCondLst>
                                        </p:cTn>
                                        <p:tgtEl>
                                          <p:spTgt spid="3"/>
                                        </p:tgtEl>
                                        <p:attrNameLst>
                                          <p:attrName>style.visibility</p:attrName>
                                        </p:attrNameLst>
                                      </p:cBhvr>
                                      <p:to>
                                        <p:strVal val="visible"/>
                                      </p:to>
                                    </p:set>
                                    <p:animEffect transition="in" filter="dissolve">
                                      <p:cBhvr additive="repl">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877A3-5984-45F5-8A64-220AE1701704}"/>
              </a:ext>
            </a:extLst>
          </p:cNvPr>
          <p:cNvGrpSpPr>
            <a:grpSpLocks/>
          </p:cNvGrpSpPr>
          <p:nvPr/>
        </p:nvGrpSpPr>
        <p:grpSpPr bwMode="auto">
          <a:xfrm>
            <a:off x="1444308" y="0"/>
            <a:ext cx="8978900" cy="6883401"/>
            <a:chOff x="33" y="-17"/>
            <a:chExt cx="5656" cy="4336"/>
          </a:xfrm>
        </p:grpSpPr>
        <p:sp>
          <p:nvSpPr>
            <p:cNvPr id="3" name="Line 2">
              <a:extLst>
                <a:ext uri="{FF2B5EF4-FFF2-40B4-BE49-F238E27FC236}">
                  <a16:creationId xmlns:a16="http://schemas.microsoft.com/office/drawing/2014/main" id="{6D133336-A573-48B3-9785-58A6AA6ED572}"/>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581DBDD5-C559-4513-A3C9-F91A4B5654B8}"/>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75094A95-4733-4C84-A673-42CBF58BA679}"/>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E6612296-2DB9-41F8-AA1A-85F5701800D2}"/>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0A19CFD2-4FF4-4214-9A9A-9763411C3103}"/>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E7893477-F88F-4AA9-8D13-6967D423860E}"/>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F0B7EFBD-4220-4128-B7C9-7C9866373483}"/>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BF592489-E631-4D27-B9ED-26DE032C012D}"/>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D82CD6D1-1B16-49F6-8760-D3CC5EB0D34F}"/>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AE130827-32EF-40B0-B05D-A1B933D5D539}"/>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4EED285A-3B9F-4384-8773-95B7E6519BA8}"/>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032CB488-6AD7-4E51-BCBC-9D4052D09897}"/>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09F8BA90-9007-4006-A330-00BAD50F15BE}"/>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73555995-B95E-4519-B3F3-ACB2C05DA27A}"/>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108E6BCD-B92F-4D8A-951C-8E23E69C4BD9}"/>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126A1271-0AC0-4682-B8C1-94FFD01EC198}"/>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C53B3A12-D9B1-4C54-AC42-813CB9A00746}"/>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FD24BB3E-70BC-4850-9CDA-2C7AC719EFE8}"/>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3CCC32AD-B044-49E9-98B5-1E1B4C90E724}"/>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0A6252C0-C870-4721-9533-8E1BAFF5613B}"/>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765CF2D3-5F27-44DB-8DBA-A965E9D54A27}"/>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C4F9778F-E983-4515-84DD-AF6C83B92A93}"/>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1E081238-362C-4643-8A09-60C7A2AAE5AB}"/>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AFBCE909-53AD-4540-A0AA-A0B563AEC405}"/>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34ECBF60-9DF9-41C0-800E-B52FB9AA79FD}"/>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A589D141-8E74-4E39-8B99-47FCFDE02CC0}"/>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E82CE716-09E7-476C-ADD7-6726DAF6C67E}"/>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E2988904-744E-42F0-9803-C453E92ADE25}"/>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79EBB094-EB07-40BC-AE34-4462FFB67394}"/>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23C00A66-A8F8-4F48-9F86-EE3C3F8A7947}"/>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D2EF85E8-107D-498A-8C93-DA6EED95D6B6}"/>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E188DD26-FDC6-4E5B-A4D3-D2FCD4048252}"/>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302B0E54-E719-4B71-8D41-8C9F79A024B3}"/>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EC550B98-4002-4A5F-A748-364450B1FEEF}"/>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5DF0095D-6E6C-4D0F-B63A-B4B534532BA2}"/>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D59B09F8-BFC3-4E24-B062-1FFDC0A32C4D}"/>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07DE8D4A-0B55-4CBE-B86A-957AC4A512E9}"/>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F45DA5D6-4360-4281-9408-DEE0A0B82705}"/>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A478859F-5E68-4E1A-B4F2-71F3B2EF5BB1}"/>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3F86DD6C-F303-4A0F-8B50-8EEDC76677CD}"/>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91AB4AFB-F5C7-4D43-A3A5-295DB4F499A9}"/>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27001832-12D9-4BFE-A66D-77903785A759}"/>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D7A00E7E-4AA9-49EB-B688-2F89246FA07E}"/>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7A9F210D-1901-413E-9866-118B7C3A54EF}"/>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C0C66C43-FEAF-419D-A3F8-99D14241AB9D}"/>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1D3EC02A-9C2A-4B6F-B178-0F5E7C056009}"/>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6D6CEFF4-1BB2-47FE-9BA3-4A03D7D0F300}"/>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816A8205-84E0-42A7-95E2-CC828D004D2F}"/>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FF3EE248-7DB5-4C0C-A558-5FEE2362436C}"/>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63813C39-57DD-4391-A8F6-A9B07D293964}"/>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76744F91-8684-44E8-BCDB-0C7C7FB9B0A3}"/>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5075D1E3-75FC-4264-B7F0-E19CE3035E12}"/>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9EE695C6-BF6A-4D91-97F5-4921F926C41D}"/>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B6E7A75E-37FD-41F5-811C-1BBA9C6384B5}"/>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7ECD45CC-B172-457A-B50E-226F460511B2}"/>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5B2EDE0F-C401-40BB-8426-AF6959E495BF}"/>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42F4DA60-426A-4371-8186-EF4D59297FEB}"/>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2D6316ED-01AA-4231-BDD4-D1DC68BCDA47}"/>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04553CFA-F3B7-4573-B3A2-BDC49DE92176}"/>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EE97BB96-A473-49CD-A662-939B156D6625}"/>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BC87CFC5-E072-4C13-BEF2-1DA7964F0A01}"/>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64CADD3A-9661-43B3-A8E9-EEAC55292977}"/>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FF87AF3A-8DF6-48B1-A579-640B8D17C258}"/>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CD5803CB-8B0D-4D51-A161-5CE31B1B51F8}"/>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5032E385-F3AB-42C4-AEF0-A637ED6D845B}"/>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0F6C2730-DD98-4E5C-B10A-D18A8D4AADD2}"/>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5F3E8FF4-9625-4FD3-BCBE-157772879E2A}"/>
              </a:ext>
            </a:extLst>
          </p:cNvPr>
          <p:cNvPicPr>
            <a:picLocks noChangeAspect="1" noChangeArrowheads="1"/>
          </p:cNvPicPr>
          <p:nvPr/>
        </p:nvPicPr>
        <p:blipFill>
          <a:blip r:embed="rId2" cstate="print"/>
          <a:srcRect l="18050" t="4512" r="14304" b="5280"/>
          <a:stretch>
            <a:fillRect/>
          </a:stretch>
        </p:blipFill>
        <p:spPr bwMode="auto">
          <a:xfrm>
            <a:off x="7229158"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34620D96-E4E0-4DCA-9DBE-CD5755A7DEE7}"/>
              </a:ext>
            </a:extLst>
          </p:cNvPr>
          <p:cNvPicPr>
            <a:picLocks noChangeAspect="1" noChangeArrowheads="1"/>
          </p:cNvPicPr>
          <p:nvPr/>
        </p:nvPicPr>
        <p:blipFill>
          <a:blip r:embed="rId3" cstate="print"/>
          <a:srcRect t="13522"/>
          <a:stretch>
            <a:fillRect/>
          </a:stretch>
        </p:blipFill>
        <p:spPr bwMode="auto">
          <a:xfrm>
            <a:off x="3049270"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4D31B0B8-338B-4C95-B183-8B281F776535}"/>
              </a:ext>
            </a:extLst>
          </p:cNvPr>
          <p:cNvPicPr>
            <a:picLocks noChangeAspect="1" noChangeArrowheads="1"/>
          </p:cNvPicPr>
          <p:nvPr/>
        </p:nvPicPr>
        <p:blipFill>
          <a:blip r:embed="rId4" cstate="print"/>
          <a:srcRect l="18057" t="4514" r="12994" b="4605"/>
          <a:stretch>
            <a:fillRect/>
          </a:stretch>
        </p:blipFill>
        <p:spPr bwMode="auto">
          <a:xfrm>
            <a:off x="8840470" y="3929063"/>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C441D5BE-3BD6-46DA-8D5F-E46B1EEBFF2E}"/>
              </a:ext>
            </a:extLst>
          </p:cNvPr>
          <p:cNvPicPr>
            <a:picLocks noChangeAspect="1" noChangeArrowheads="1"/>
          </p:cNvPicPr>
          <p:nvPr/>
        </p:nvPicPr>
        <p:blipFill>
          <a:blip r:embed="rId5" cstate="print"/>
          <a:srcRect t="21826" r="2530"/>
          <a:stretch>
            <a:fillRect/>
          </a:stretch>
        </p:blipFill>
        <p:spPr bwMode="auto">
          <a:xfrm>
            <a:off x="4270058" y="5543551"/>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17306A24-F763-4FC5-B197-2E14157EBDC8}"/>
              </a:ext>
            </a:extLst>
          </p:cNvPr>
          <p:cNvPicPr>
            <a:picLocks noChangeAspect="1" noChangeArrowheads="1"/>
          </p:cNvPicPr>
          <p:nvPr/>
        </p:nvPicPr>
        <p:blipFill>
          <a:blip r:embed="rId6" cstate="print"/>
          <a:srcRect l="4512" t="9024" r="5280" b="9792"/>
          <a:stretch>
            <a:fillRect/>
          </a:stretch>
        </p:blipFill>
        <p:spPr bwMode="auto">
          <a:xfrm>
            <a:off x="8727758" y="2312988"/>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7F9B3030-D6AD-4F01-B951-DA5CF3CEF2E7}"/>
              </a:ext>
            </a:extLst>
          </p:cNvPr>
          <p:cNvPicPr>
            <a:picLocks noChangeAspect="1" noChangeArrowheads="1"/>
          </p:cNvPicPr>
          <p:nvPr/>
        </p:nvPicPr>
        <p:blipFill>
          <a:blip r:embed="rId7" cstate="print"/>
          <a:srcRect l="18063" t="2501" r="9819" b="2779"/>
          <a:stretch>
            <a:fillRect/>
          </a:stretch>
        </p:blipFill>
        <p:spPr bwMode="auto">
          <a:xfrm>
            <a:off x="5243195" y="5503863"/>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76C28E84-D6C5-43CC-9EDD-FF31D1B58742}"/>
              </a:ext>
            </a:extLst>
          </p:cNvPr>
          <p:cNvPicPr>
            <a:picLocks noChangeAspect="1" noChangeArrowheads="1"/>
          </p:cNvPicPr>
          <p:nvPr/>
        </p:nvPicPr>
        <p:blipFill>
          <a:blip r:embed="rId8" cstate="print"/>
          <a:srcRect l="4510" t="9021" r="5315" b="14336"/>
          <a:stretch>
            <a:fillRect/>
          </a:stretch>
        </p:blipFill>
        <p:spPr bwMode="auto">
          <a:xfrm>
            <a:off x="1552258" y="5562601"/>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7A16E519-0FF0-4476-B6BD-CD4DBA9224CC}"/>
              </a:ext>
            </a:extLst>
          </p:cNvPr>
          <p:cNvPicPr>
            <a:picLocks noChangeAspect="1" noChangeArrowheads="1"/>
          </p:cNvPicPr>
          <p:nvPr/>
        </p:nvPicPr>
        <p:blipFill>
          <a:blip r:embed="rId9" cstate="print"/>
          <a:srcRect t="18033" b="9787"/>
          <a:stretch>
            <a:fillRect/>
          </a:stretch>
        </p:blipFill>
        <p:spPr bwMode="auto">
          <a:xfrm>
            <a:off x="3041333" y="2336801"/>
            <a:ext cx="731837" cy="623887"/>
          </a:xfrm>
          <a:prstGeom prst="rect">
            <a:avLst/>
          </a:prstGeom>
          <a:noFill/>
          <a:ln w="9525">
            <a:noFill/>
            <a:round/>
            <a:headEnd/>
            <a:tailEnd/>
          </a:ln>
          <a:effectLst/>
        </p:spPr>
      </p:pic>
      <p:pic>
        <p:nvPicPr>
          <p:cNvPr id="77" name="Picture 76">
            <a:extLst>
              <a:ext uri="{FF2B5EF4-FFF2-40B4-BE49-F238E27FC236}">
                <a16:creationId xmlns:a16="http://schemas.microsoft.com/office/drawing/2014/main" id="{956296CC-4274-452F-97EE-94B6BD8C6734}"/>
              </a:ext>
            </a:extLst>
          </p:cNvPr>
          <p:cNvPicPr>
            <a:picLocks noChangeAspect="1" noChangeArrowheads="1"/>
          </p:cNvPicPr>
          <p:nvPr/>
        </p:nvPicPr>
        <p:blipFill>
          <a:blip r:embed="rId10" cstate="print"/>
          <a:srcRect l="17690" t="4216" r="17415" b="1924"/>
          <a:stretch>
            <a:fillRect/>
          </a:stretch>
        </p:blipFill>
        <p:spPr bwMode="auto">
          <a:xfrm>
            <a:off x="5216208" y="3922713"/>
            <a:ext cx="509587" cy="736600"/>
          </a:xfrm>
          <a:prstGeom prst="rect">
            <a:avLst/>
          </a:prstGeom>
          <a:noFill/>
          <a:ln w="9525">
            <a:noFill/>
            <a:round/>
            <a:headEnd/>
            <a:tailEnd/>
          </a:ln>
          <a:effectLst/>
        </p:spPr>
      </p:pic>
      <p:pic>
        <p:nvPicPr>
          <p:cNvPr id="78" name="Picture 77">
            <a:extLst>
              <a:ext uri="{FF2B5EF4-FFF2-40B4-BE49-F238E27FC236}">
                <a16:creationId xmlns:a16="http://schemas.microsoft.com/office/drawing/2014/main" id="{BDED888B-EF8E-4B9F-A5CE-83201FA58175}"/>
              </a:ext>
            </a:extLst>
          </p:cNvPr>
          <p:cNvPicPr>
            <a:picLocks noChangeAspect="1" noChangeArrowheads="1"/>
          </p:cNvPicPr>
          <p:nvPr/>
        </p:nvPicPr>
        <p:blipFill>
          <a:blip r:embed="rId11" cstate="print"/>
          <a:srcRect l="961" t="5305" b="5305"/>
          <a:stretch>
            <a:fillRect/>
          </a:stretch>
        </p:blipFill>
        <p:spPr bwMode="auto">
          <a:xfrm>
            <a:off x="5906770" y="668338"/>
            <a:ext cx="704850" cy="709613"/>
          </a:xfrm>
          <a:prstGeom prst="rect">
            <a:avLst/>
          </a:prstGeom>
          <a:noFill/>
          <a:ln w="9525">
            <a:noFill/>
            <a:round/>
            <a:headEnd/>
            <a:tailEnd/>
          </a:ln>
          <a:effectLst/>
        </p:spPr>
      </p:pic>
      <p:pic>
        <p:nvPicPr>
          <p:cNvPr id="79" name="Picture 78">
            <a:extLst>
              <a:ext uri="{FF2B5EF4-FFF2-40B4-BE49-F238E27FC236}">
                <a16:creationId xmlns:a16="http://schemas.microsoft.com/office/drawing/2014/main" id="{188A219C-E4A1-4340-AD36-8208AE4F1631}"/>
              </a:ext>
            </a:extLst>
          </p:cNvPr>
          <p:cNvPicPr>
            <a:picLocks noChangeAspect="1" noChangeArrowheads="1"/>
          </p:cNvPicPr>
          <p:nvPr/>
        </p:nvPicPr>
        <p:blipFill>
          <a:blip r:embed="rId12" cstate="print"/>
          <a:srcRect/>
          <a:stretch>
            <a:fillRect/>
          </a:stretch>
        </p:blipFill>
        <p:spPr bwMode="auto">
          <a:xfrm>
            <a:off x="1815783" y="3929063"/>
            <a:ext cx="720725" cy="719138"/>
          </a:xfrm>
          <a:prstGeom prst="rect">
            <a:avLst/>
          </a:prstGeom>
          <a:noFill/>
          <a:ln w="9525">
            <a:noFill/>
            <a:round/>
            <a:headEnd/>
            <a:tailEnd/>
          </a:ln>
          <a:effectLst/>
        </p:spPr>
      </p:pic>
      <p:pic>
        <p:nvPicPr>
          <p:cNvPr id="80" name="Picture 79">
            <a:extLst>
              <a:ext uri="{FF2B5EF4-FFF2-40B4-BE49-F238E27FC236}">
                <a16:creationId xmlns:a16="http://schemas.microsoft.com/office/drawing/2014/main" id="{7DB1ABAF-15EC-4B4E-85E3-E0ACA5C7A431}"/>
              </a:ext>
            </a:extLst>
          </p:cNvPr>
          <p:cNvPicPr>
            <a:picLocks noChangeAspect="1" noChangeArrowheads="1"/>
          </p:cNvPicPr>
          <p:nvPr/>
        </p:nvPicPr>
        <p:blipFill>
          <a:blip r:embed="rId13" cstate="print"/>
          <a:srcRect t="4778" b="14783"/>
          <a:stretch>
            <a:fillRect/>
          </a:stretch>
        </p:blipFill>
        <p:spPr bwMode="auto">
          <a:xfrm>
            <a:off x="3338195" y="5543551"/>
            <a:ext cx="715963" cy="649287"/>
          </a:xfrm>
          <a:prstGeom prst="rect">
            <a:avLst/>
          </a:prstGeom>
          <a:noFill/>
          <a:ln w="9525">
            <a:noFill/>
            <a:round/>
            <a:headEnd/>
            <a:tailEnd/>
          </a:ln>
          <a:effectLst/>
        </p:spPr>
      </p:pic>
      <p:pic>
        <p:nvPicPr>
          <p:cNvPr id="81" name="Picture 80">
            <a:extLst>
              <a:ext uri="{FF2B5EF4-FFF2-40B4-BE49-F238E27FC236}">
                <a16:creationId xmlns:a16="http://schemas.microsoft.com/office/drawing/2014/main" id="{057B408A-34B0-4B4D-809C-5999D7DB0ECC}"/>
              </a:ext>
            </a:extLst>
          </p:cNvPr>
          <p:cNvPicPr>
            <a:picLocks noChangeAspect="1" noChangeArrowheads="1"/>
          </p:cNvPicPr>
          <p:nvPr/>
        </p:nvPicPr>
        <p:blipFill>
          <a:blip r:embed="rId14" cstate="print"/>
          <a:srcRect l="11703" b="2776"/>
          <a:stretch>
            <a:fillRect/>
          </a:stretch>
        </p:blipFill>
        <p:spPr bwMode="auto">
          <a:xfrm>
            <a:off x="7887970" y="3929063"/>
            <a:ext cx="679450" cy="733425"/>
          </a:xfrm>
          <a:prstGeom prst="rect">
            <a:avLst/>
          </a:prstGeom>
          <a:noFill/>
          <a:ln w="9525">
            <a:noFill/>
            <a:round/>
            <a:headEnd/>
            <a:tailEnd/>
          </a:ln>
          <a:effectLst/>
        </p:spPr>
      </p:pic>
      <p:pic>
        <p:nvPicPr>
          <p:cNvPr id="82" name="Picture 81">
            <a:extLst>
              <a:ext uri="{FF2B5EF4-FFF2-40B4-BE49-F238E27FC236}">
                <a16:creationId xmlns:a16="http://schemas.microsoft.com/office/drawing/2014/main" id="{95D4AF80-6ED4-49C4-8268-CA0EFABFB561}"/>
              </a:ext>
            </a:extLst>
          </p:cNvPr>
          <p:cNvPicPr>
            <a:picLocks noChangeAspect="1" noChangeArrowheads="1"/>
          </p:cNvPicPr>
          <p:nvPr/>
        </p:nvPicPr>
        <p:blipFill>
          <a:blip r:embed="rId15" cstate="print"/>
          <a:srcRect l="6006" t="4503" r="3783" b="9787"/>
          <a:stretch>
            <a:fillRect/>
          </a:stretch>
        </p:blipFill>
        <p:spPr bwMode="auto">
          <a:xfrm>
            <a:off x="8734108" y="673101"/>
            <a:ext cx="1123950" cy="711200"/>
          </a:xfrm>
          <a:prstGeom prst="rect">
            <a:avLst/>
          </a:prstGeom>
          <a:noFill/>
          <a:ln w="9525">
            <a:noFill/>
            <a:round/>
            <a:headEnd/>
            <a:tailEnd/>
          </a:ln>
          <a:effectLst/>
        </p:spPr>
      </p:pic>
      <p:pic>
        <p:nvPicPr>
          <p:cNvPr id="83" name="Picture 82">
            <a:extLst>
              <a:ext uri="{FF2B5EF4-FFF2-40B4-BE49-F238E27FC236}">
                <a16:creationId xmlns:a16="http://schemas.microsoft.com/office/drawing/2014/main" id="{C15EBC58-4EF6-41C6-9D7E-ED580A58A599}"/>
              </a:ext>
            </a:extLst>
          </p:cNvPr>
          <p:cNvPicPr>
            <a:picLocks noChangeAspect="1" noChangeArrowheads="1"/>
          </p:cNvPicPr>
          <p:nvPr/>
        </p:nvPicPr>
        <p:blipFill>
          <a:blip r:embed="rId16" cstate="print"/>
          <a:srcRect l="1903" t="9123" r="2332" b="4955"/>
          <a:stretch>
            <a:fillRect/>
          </a:stretch>
        </p:blipFill>
        <p:spPr bwMode="auto">
          <a:xfrm>
            <a:off x="2411095" y="695326"/>
            <a:ext cx="725488" cy="666750"/>
          </a:xfrm>
          <a:prstGeom prst="rect">
            <a:avLst/>
          </a:prstGeom>
          <a:noFill/>
          <a:ln w="9525">
            <a:noFill/>
            <a:round/>
            <a:headEnd/>
            <a:tailEnd/>
          </a:ln>
          <a:effectLst/>
        </p:spPr>
      </p:pic>
      <p:pic>
        <p:nvPicPr>
          <p:cNvPr id="84" name="Picture 83">
            <a:extLst>
              <a:ext uri="{FF2B5EF4-FFF2-40B4-BE49-F238E27FC236}">
                <a16:creationId xmlns:a16="http://schemas.microsoft.com/office/drawing/2014/main" id="{DBEA03B8-A3D2-497A-A29D-270F64C96788}"/>
              </a:ext>
            </a:extLst>
          </p:cNvPr>
          <p:cNvPicPr>
            <a:picLocks noChangeAspect="1" noChangeArrowheads="1"/>
          </p:cNvPicPr>
          <p:nvPr/>
        </p:nvPicPr>
        <p:blipFill>
          <a:blip r:embed="rId17" cstate="print"/>
          <a:srcRect l="769" t="19014" r="1683" b="9940"/>
          <a:stretch>
            <a:fillRect/>
          </a:stretch>
        </p:blipFill>
        <p:spPr bwMode="auto">
          <a:xfrm>
            <a:off x="4266883" y="4046538"/>
            <a:ext cx="728662" cy="561975"/>
          </a:xfrm>
          <a:prstGeom prst="rect">
            <a:avLst/>
          </a:prstGeom>
          <a:noFill/>
          <a:ln w="9525">
            <a:noFill/>
            <a:round/>
            <a:headEnd/>
            <a:tailEnd/>
          </a:ln>
          <a:effectLst/>
        </p:spPr>
      </p:pic>
      <p:pic>
        <p:nvPicPr>
          <p:cNvPr id="85" name="Picture 84">
            <a:extLst>
              <a:ext uri="{FF2B5EF4-FFF2-40B4-BE49-F238E27FC236}">
                <a16:creationId xmlns:a16="http://schemas.microsoft.com/office/drawing/2014/main" id="{5BC9D358-D72E-48EC-BE7B-4ADA0D44B022}"/>
              </a:ext>
            </a:extLst>
          </p:cNvPr>
          <p:cNvPicPr>
            <a:picLocks noChangeAspect="1" noChangeArrowheads="1"/>
          </p:cNvPicPr>
          <p:nvPr/>
        </p:nvPicPr>
        <p:blipFill>
          <a:blip r:embed="rId18" cstate="print"/>
          <a:srcRect l="1657" t="19472" r="2319" b="7368"/>
          <a:stretch>
            <a:fillRect/>
          </a:stretch>
        </p:blipFill>
        <p:spPr bwMode="auto">
          <a:xfrm>
            <a:off x="7867333" y="5564188"/>
            <a:ext cx="730250" cy="590550"/>
          </a:xfrm>
          <a:prstGeom prst="rect">
            <a:avLst/>
          </a:prstGeom>
          <a:noFill/>
          <a:ln w="9525">
            <a:noFill/>
            <a:round/>
            <a:headEnd/>
            <a:tailEnd/>
          </a:ln>
          <a:effectLst/>
        </p:spPr>
      </p:pic>
      <p:pic>
        <p:nvPicPr>
          <p:cNvPr id="86" name="Picture 85">
            <a:extLst>
              <a:ext uri="{FF2B5EF4-FFF2-40B4-BE49-F238E27FC236}">
                <a16:creationId xmlns:a16="http://schemas.microsoft.com/office/drawing/2014/main" id="{3E7D2150-13CB-407D-86FE-3B1ED86512BE}"/>
              </a:ext>
            </a:extLst>
          </p:cNvPr>
          <p:cNvPicPr>
            <a:picLocks noChangeAspect="1" noChangeArrowheads="1"/>
          </p:cNvPicPr>
          <p:nvPr/>
        </p:nvPicPr>
        <p:blipFill>
          <a:blip r:embed="rId19" cstate="print"/>
          <a:srcRect l="5383" t="25197"/>
          <a:stretch>
            <a:fillRect/>
          </a:stretch>
        </p:blipFill>
        <p:spPr bwMode="auto">
          <a:xfrm>
            <a:off x="1820545" y="2316163"/>
            <a:ext cx="727075" cy="611188"/>
          </a:xfrm>
          <a:prstGeom prst="rect">
            <a:avLst/>
          </a:prstGeom>
          <a:noFill/>
          <a:ln w="9525">
            <a:noFill/>
            <a:round/>
            <a:headEnd/>
            <a:tailEnd/>
          </a:ln>
          <a:effectLst/>
        </p:spPr>
      </p:pic>
      <p:pic>
        <p:nvPicPr>
          <p:cNvPr id="87" name="Picture 86">
            <a:extLst>
              <a:ext uri="{FF2B5EF4-FFF2-40B4-BE49-F238E27FC236}">
                <a16:creationId xmlns:a16="http://schemas.microsoft.com/office/drawing/2014/main" id="{DBAE0901-AC83-46D2-A275-E2021B4D5C18}"/>
              </a:ext>
            </a:extLst>
          </p:cNvPr>
          <p:cNvPicPr>
            <a:picLocks noChangeAspect="1" noChangeArrowheads="1"/>
          </p:cNvPicPr>
          <p:nvPr/>
        </p:nvPicPr>
        <p:blipFill>
          <a:blip r:embed="rId20" cstate="print"/>
          <a:srcRect l="4823" t="6590" r="38731" b="7773"/>
          <a:stretch>
            <a:fillRect/>
          </a:stretch>
        </p:blipFill>
        <p:spPr bwMode="auto">
          <a:xfrm>
            <a:off x="2507933" y="5500688"/>
            <a:ext cx="576262" cy="728663"/>
          </a:xfrm>
          <a:prstGeom prst="rect">
            <a:avLst/>
          </a:prstGeom>
          <a:noFill/>
          <a:ln w="9525">
            <a:noFill/>
            <a:round/>
            <a:headEnd/>
            <a:tailEnd/>
          </a:ln>
          <a:effectLst/>
        </p:spPr>
      </p:pic>
    </p:spTree>
    <p:extLst>
      <p:ext uri="{BB962C8B-B14F-4D97-AF65-F5344CB8AC3E}">
        <p14:creationId xmlns:p14="http://schemas.microsoft.com/office/powerpoint/2010/main" val="5935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1"/>
                                        </p:tgtEl>
                                        <p:attrNameLst>
                                          <p:attrName>style.visibility</p:attrName>
                                        </p:attrNameLst>
                                      </p:cBhvr>
                                      <p:to>
                                        <p:strVal val="visible"/>
                                      </p:to>
                                    </p:set>
                                    <p:anim calcmode="lin" valueType="num">
                                      <p:cBhvr additive="repl">
                                        <p:cTn id="7" dur="2000" fill="hold"/>
                                        <p:tgtEl>
                                          <p:spTgt spid="71"/>
                                        </p:tgtEl>
                                        <p:attrNameLst>
                                          <p:attrName>ppt_w</p:attrName>
                                        </p:attrNameLst>
                                      </p:cBhvr>
                                      <p:tavLst>
                                        <p:tav tm="100000">
                                          <p:val>
                                            <p:fltVal val="0"/>
                                          </p:val>
                                        </p:tav>
                                        <p:tav>
                                          <p:val>
                                            <p:strVal val="#ppt_w"/>
                                          </p:val>
                                        </p:tav>
                                      </p:tavLst>
                                    </p:anim>
                                    <p:anim calcmode="lin" valueType="num">
                                      <p:cBhvr additive="repl">
                                        <p:cTn id="8" dur="2000" fill="hold"/>
                                        <p:tgtEl>
                                          <p:spTgt spid="71"/>
                                        </p:tgtEl>
                                        <p:attrNameLst>
                                          <p:attrName>ppt_h</p:attrName>
                                        </p:attrNameLst>
                                      </p:cBhvr>
                                      <p:tavLst>
                                        <p:tav tm="100000">
                                          <p:val>
                                            <p:fltVal val="0"/>
                                          </p:val>
                                        </p:tav>
                                        <p:tav>
                                          <p:val>
                                            <p:strVal val="#ppt_h"/>
                                          </p:val>
                                        </p:tav>
                                      </p:tavLst>
                                    </p:anim>
                                    <p:anim calcmode="lin" valueType="num">
                                      <p:cBhvr additive="repl">
                                        <p:cTn id="9" dur="2000" fill="hold"/>
                                        <p:tgtEl>
                                          <p:spTgt spid="71"/>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E9361DB-C49B-4533-A1B6-096AC70E0305}"/>
              </a:ext>
            </a:extLst>
          </p:cNvPr>
          <p:cNvSpPr>
            <a:spLocks noChangeArrowheads="1"/>
          </p:cNvSpPr>
          <p:nvPr/>
        </p:nvSpPr>
        <p:spPr bwMode="auto">
          <a:xfrm>
            <a:off x="2492936" y="1841914"/>
            <a:ext cx="820891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Avez</a:t>
            </a:r>
            <a:r>
              <a:rPr lang="fr-FR" sz="4000" b="1" dirty="0">
                <a:latin typeface="Calibri" pitchFamily="34" charset="0"/>
                <a:ea typeface="Calibri" pitchFamily="34" charset="0"/>
                <a:cs typeface="Times New Roman" pitchFamily="18" charset="0"/>
              </a:rPr>
              <a:t>-vous déjà été victime d’une brulure ou avez-vous déjà assisté à la brulure d’une victime?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pic>
        <p:nvPicPr>
          <p:cNvPr id="4" name="Image 3" descr="LOGO_VECU.jpg">
            <a:extLst>
              <a:ext uri="{FF2B5EF4-FFF2-40B4-BE49-F238E27FC236}">
                <a16:creationId xmlns:a16="http://schemas.microsoft.com/office/drawing/2014/main" id="{7628CE48-2699-4E69-9B2B-FD687CCAA2BF}"/>
              </a:ext>
            </a:extLst>
          </p:cNvPr>
          <p:cNvPicPr/>
          <p:nvPr/>
        </p:nvPicPr>
        <p:blipFill>
          <a:blip r:embed="rId2" cstate="print"/>
          <a:stretch>
            <a:fillRect/>
          </a:stretch>
        </p:blipFill>
        <p:spPr>
          <a:xfrm>
            <a:off x="10027920" y="4331072"/>
            <a:ext cx="884524" cy="1053728"/>
          </a:xfrm>
          <a:prstGeom prst="rect">
            <a:avLst/>
          </a:prstGeom>
        </p:spPr>
      </p:pic>
      <p:sp>
        <p:nvSpPr>
          <p:cNvPr id="5" name="Text Box 5">
            <a:extLst>
              <a:ext uri="{FF2B5EF4-FFF2-40B4-BE49-F238E27FC236}">
                <a16:creationId xmlns:a16="http://schemas.microsoft.com/office/drawing/2014/main" id="{2C4EDBAD-3F08-4435-8C40-BB66C73C3B92}"/>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Tree>
    <p:extLst>
      <p:ext uri="{BB962C8B-B14F-4D97-AF65-F5344CB8AC3E}">
        <p14:creationId xmlns:p14="http://schemas.microsoft.com/office/powerpoint/2010/main" val="19143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5"/>
                                        </p:tgtEl>
                                        <p:attrNameLst>
                                          <p:attrName>style.visibility</p:attrName>
                                        </p:attrNameLst>
                                      </p:cBhvr>
                                      <p:to>
                                        <p:strVal val="visible"/>
                                      </p:to>
                                    </p:set>
                                    <p:animEffect transition="in" filter="wipe(left)">
                                      <p:cBhvr additive="repl">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012636A9-4447-4F82-90B1-39B743D0A223}"/>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
        <p:nvSpPr>
          <p:cNvPr id="3" name="Rectangle 1">
            <a:extLst>
              <a:ext uri="{FF2B5EF4-FFF2-40B4-BE49-F238E27FC236}">
                <a16:creationId xmlns:a16="http://schemas.microsoft.com/office/drawing/2014/main" id="{A0B13B41-679B-42E0-AF34-5A38BCF76CAA}"/>
              </a:ext>
            </a:extLst>
          </p:cNvPr>
          <p:cNvSpPr>
            <a:spLocks/>
          </p:cNvSpPr>
          <p:nvPr/>
        </p:nvSpPr>
        <p:spPr bwMode="auto">
          <a:xfrm>
            <a:off x="904240" y="1166584"/>
            <a:ext cx="839677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Quelle est la définition d’une brulure ?</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B2A03A53-E3B6-44C6-AD69-C7078E4FDD24}"/>
              </a:ext>
            </a:extLst>
          </p:cNvPr>
          <p:cNvSpPr/>
          <p:nvPr/>
        </p:nvSpPr>
        <p:spPr>
          <a:xfrm rot="20872972">
            <a:off x="2109014" y="2481833"/>
            <a:ext cx="9506275" cy="32702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lumMod val="95000"/>
                    <a:lumOff val="5000"/>
                  </a:schemeClr>
                </a:solidFill>
              </a:rPr>
              <a:t>Destruction de la peau, des tissus voir des os, causée par un contact thermique ou chimique</a:t>
            </a:r>
          </a:p>
        </p:txBody>
      </p:sp>
    </p:spTree>
    <p:extLst>
      <p:ext uri="{BB962C8B-B14F-4D97-AF65-F5344CB8AC3E}">
        <p14:creationId xmlns:p14="http://schemas.microsoft.com/office/powerpoint/2010/main" val="2109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22AC67A-5782-4C17-862F-648EA19BF0BB}"/>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
        <p:nvSpPr>
          <p:cNvPr id="3" name="Rectangle 1">
            <a:extLst>
              <a:ext uri="{FF2B5EF4-FFF2-40B4-BE49-F238E27FC236}">
                <a16:creationId xmlns:a16="http://schemas.microsoft.com/office/drawing/2014/main" id="{ABCEA9E6-664C-45A0-A8A0-DE3D19BD7B09}"/>
              </a:ext>
            </a:extLst>
          </p:cNvPr>
          <p:cNvSpPr>
            <a:spLocks noChangeArrowheads="1"/>
          </p:cNvSpPr>
          <p:nvPr/>
        </p:nvSpPr>
        <p:spPr bwMode="auto">
          <a:xfrm>
            <a:off x="904240" y="1021368"/>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a:extLst>
              <a:ext uri="{FF2B5EF4-FFF2-40B4-BE49-F238E27FC236}">
                <a16:creationId xmlns:a16="http://schemas.microsoft.com/office/drawing/2014/main" id="{13F547E5-B605-408C-9A4D-7AE267570BE5}"/>
              </a:ext>
            </a:extLst>
          </p:cNvPr>
          <p:cNvSpPr/>
          <p:nvPr/>
        </p:nvSpPr>
        <p:spPr>
          <a:xfrm rot="20153922">
            <a:off x="5563998" y="2611927"/>
            <a:ext cx="5886335" cy="2687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800" b="1" dirty="0">
                <a:solidFill>
                  <a:schemeClr val="tx1">
                    <a:lumMod val="95000"/>
                    <a:lumOff val="5000"/>
                  </a:schemeClr>
                </a:solidFill>
              </a:rPr>
              <a:t>Eviter l’aggravation de la brûlure</a:t>
            </a:r>
          </a:p>
        </p:txBody>
      </p:sp>
      <p:pic>
        <p:nvPicPr>
          <p:cNvPr id="5" name="Picture 2" descr="Afficher l'image d'origine">
            <a:extLst>
              <a:ext uri="{FF2B5EF4-FFF2-40B4-BE49-F238E27FC236}">
                <a16:creationId xmlns:a16="http://schemas.microsoft.com/office/drawing/2014/main" id="{674C3A6C-E9B6-4B9F-B325-68874E548900}"/>
              </a:ext>
            </a:extLst>
          </p:cNvPr>
          <p:cNvPicPr>
            <a:picLocks noChangeAspect="1" noChangeArrowheads="1"/>
          </p:cNvPicPr>
          <p:nvPr/>
        </p:nvPicPr>
        <p:blipFill>
          <a:blip r:embed="rId2" cstate="print"/>
          <a:srcRect/>
          <a:stretch>
            <a:fillRect/>
          </a:stretch>
        </p:blipFill>
        <p:spPr bwMode="auto">
          <a:xfrm>
            <a:off x="755576" y="3622080"/>
            <a:ext cx="4118297" cy="2880320"/>
          </a:xfrm>
          <a:prstGeom prst="rect">
            <a:avLst/>
          </a:prstGeom>
          <a:noFill/>
        </p:spPr>
      </p:pic>
    </p:spTree>
    <p:extLst>
      <p:ext uri="{BB962C8B-B14F-4D97-AF65-F5344CB8AC3E}">
        <p14:creationId xmlns:p14="http://schemas.microsoft.com/office/powerpoint/2010/main" val="42037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41C78641-767C-42D3-A34C-17B2039CCE83}"/>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
        <p:nvSpPr>
          <p:cNvPr id="3" name="Rectangle 2">
            <a:extLst>
              <a:ext uri="{FF2B5EF4-FFF2-40B4-BE49-F238E27FC236}">
                <a16:creationId xmlns:a16="http://schemas.microsoft.com/office/drawing/2014/main" id="{D4F5256B-329C-4E79-AFA4-FF4FD5316ADD}"/>
              </a:ext>
            </a:extLst>
          </p:cNvPr>
          <p:cNvSpPr/>
          <p:nvPr/>
        </p:nvSpPr>
        <p:spPr>
          <a:xfrm>
            <a:off x="3487832" y="1554480"/>
            <a:ext cx="4680520" cy="1569660"/>
          </a:xfrm>
          <a:prstGeom prst="rect">
            <a:avLst/>
          </a:prstGeom>
          <a:noFill/>
        </p:spPr>
        <p:txBody>
          <a:bodyPr wrap="square" lIns="91440" tIns="45720" rIns="91440" bIns="45720">
            <a:spAutoFit/>
          </a:bodyPr>
          <a:lstStyle/>
          <a:p>
            <a:pPr algn="ctr"/>
            <a:r>
              <a:rPr lang="fr-FR" sz="96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D.T.R.</a:t>
            </a:r>
          </a:p>
        </p:txBody>
      </p:sp>
      <p:sp>
        <p:nvSpPr>
          <p:cNvPr id="4" name="ZoneTexte 3">
            <a:extLst>
              <a:ext uri="{FF2B5EF4-FFF2-40B4-BE49-F238E27FC236}">
                <a16:creationId xmlns:a16="http://schemas.microsoft.com/office/drawing/2014/main" id="{1FE6AECE-AAAF-48D8-9FE3-C4BC771554C8}"/>
              </a:ext>
            </a:extLst>
          </p:cNvPr>
          <p:cNvSpPr txBox="1"/>
          <p:nvPr/>
        </p:nvSpPr>
        <p:spPr>
          <a:xfrm>
            <a:off x="1009343" y="3995678"/>
            <a:ext cx="9174304" cy="2308324"/>
          </a:xfrm>
          <a:prstGeom prst="rect">
            <a:avLst/>
          </a:prstGeom>
          <a:noFill/>
        </p:spPr>
        <p:txBody>
          <a:bodyPr wrap="square" rtlCol="0">
            <a:spAutoFit/>
          </a:bodyPr>
          <a:lstStyle/>
          <a:p>
            <a:endParaRPr lang="fr-FR" dirty="0">
              <a:solidFill>
                <a:schemeClr val="accent2">
                  <a:lumMod val="40000"/>
                  <a:lumOff val="60000"/>
                </a:schemeClr>
              </a:solidFill>
            </a:endParaRPr>
          </a:p>
          <a:p>
            <a:endParaRPr lang="fr-FR" dirty="0">
              <a:solidFill>
                <a:schemeClr val="accent2">
                  <a:lumMod val="40000"/>
                  <a:lumOff val="60000"/>
                </a:schemeClr>
              </a:solidFill>
            </a:endParaRPr>
          </a:p>
          <a:p>
            <a:endParaRPr lang="fr-FR" dirty="0">
              <a:solidFill>
                <a:schemeClr val="accent2">
                  <a:lumMod val="40000"/>
                  <a:lumOff val="60000"/>
                </a:schemeClr>
              </a:solidFill>
            </a:endParaRPr>
          </a:p>
          <a:p>
            <a:endParaRPr lang="fr-FR" dirty="0">
              <a:solidFill>
                <a:schemeClr val="accent2">
                  <a:lumMod val="40000"/>
                  <a:lumOff val="60000"/>
                </a:schemeClr>
              </a:solidFill>
            </a:endParaRPr>
          </a:p>
          <a:p>
            <a:endParaRPr lang="fr-FR" dirty="0">
              <a:solidFill>
                <a:schemeClr val="accent2">
                  <a:lumMod val="40000"/>
                  <a:lumOff val="60000"/>
                </a:schemeClr>
              </a:solidFill>
            </a:endParaRPr>
          </a:p>
          <a:p>
            <a:endParaRPr lang="fr-FR" dirty="0">
              <a:solidFill>
                <a:schemeClr val="accent2">
                  <a:lumMod val="40000"/>
                  <a:lumOff val="60000"/>
                </a:schemeClr>
              </a:solidFill>
            </a:endParaRPr>
          </a:p>
          <a:p>
            <a:r>
              <a:rPr lang="fr-FR" dirty="0">
                <a:solidFill>
                  <a:schemeClr val="accent2">
                    <a:lumMod val="40000"/>
                    <a:lumOff val="60000"/>
                  </a:schemeClr>
                </a:solidFill>
              </a:rPr>
              <a:t>Epidémie </a:t>
            </a:r>
          </a:p>
          <a:p>
            <a:r>
              <a:rPr lang="fr-FR" dirty="0">
                <a:solidFill>
                  <a:schemeClr val="accent2">
                    <a:lumMod val="40000"/>
                    <a:lumOff val="60000"/>
                  </a:schemeClr>
                </a:solidFill>
              </a:rPr>
              <a:t>Si possible, la victime réalise elle-même les gestes de secours.</a:t>
            </a:r>
          </a:p>
        </p:txBody>
      </p:sp>
    </p:spTree>
    <p:extLst>
      <p:ext uri="{BB962C8B-B14F-4D97-AF65-F5344CB8AC3E}">
        <p14:creationId xmlns:p14="http://schemas.microsoft.com/office/powerpoint/2010/main" val="259784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E:\03_SST\2016_FORMATION_FORMATEUR\DOSSIER_FORMATION\S08_NE_REPOND_PAS_NE_RESPIRE_PAS\PHOTOS\ATELIER\01_ZONE_VIDE.JPG">
            <a:extLst>
              <a:ext uri="{FF2B5EF4-FFF2-40B4-BE49-F238E27FC236}">
                <a16:creationId xmlns:a16="http://schemas.microsoft.com/office/drawing/2014/main" id="{071B22FB-70D2-418A-86FE-A5D4E89154D1}"/>
              </a:ext>
            </a:extLst>
          </p:cNvPr>
          <p:cNvPicPr/>
          <p:nvPr/>
        </p:nvPicPr>
        <p:blipFill>
          <a:blip r:embed="rId2" cstate="print"/>
          <a:srcRect r="26375"/>
          <a:stretch>
            <a:fillRect/>
          </a:stretch>
        </p:blipFill>
        <p:spPr bwMode="auto">
          <a:xfrm>
            <a:off x="1706880" y="0"/>
            <a:ext cx="9702800" cy="6858000"/>
          </a:xfrm>
          <a:prstGeom prst="rect">
            <a:avLst/>
          </a:prstGeom>
          <a:noFill/>
          <a:ln w="9525">
            <a:noFill/>
            <a:miter lim="800000"/>
            <a:headEnd/>
            <a:tailEnd/>
          </a:ln>
        </p:spPr>
      </p:pic>
    </p:spTree>
    <p:extLst>
      <p:ext uri="{BB962C8B-B14F-4D97-AF65-F5344CB8AC3E}">
        <p14:creationId xmlns:p14="http://schemas.microsoft.com/office/powerpoint/2010/main" val="46443517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269D1-E98F-4988-8794-9A1FE3428FD0}"/>
              </a:ext>
            </a:extLst>
          </p:cNvPr>
          <p:cNvSpPr/>
          <p:nvPr/>
        </p:nvSpPr>
        <p:spPr>
          <a:xfrm>
            <a:off x="2531408" y="1271816"/>
            <a:ext cx="6840760" cy="2800767"/>
          </a:xfrm>
          <a:prstGeom prst="rect">
            <a:avLst/>
          </a:prstGeom>
          <a:noFill/>
        </p:spPr>
        <p:txBody>
          <a:bodyPr wrap="square" lIns="91440" tIns="45720" rIns="91440" bIns="45720">
            <a:spAutoFit/>
          </a:bodyPr>
          <a:lstStyle/>
          <a:p>
            <a:pPr algn="ctr"/>
            <a:r>
              <a:rPr lang="fr-FR" sz="88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D.C.</a:t>
            </a:r>
            <a:r>
              <a:rPr lang="fr-FR" sz="7200" b="1" i="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J</a:t>
            </a:r>
            <a:r>
              <a:rPr lang="fr-FR" sz="88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a:t>
            </a:r>
          </a:p>
          <a:p>
            <a:pPr algn="ctr"/>
            <a:endParaRPr lang="fr-FR" sz="88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endParaRPr>
          </a:p>
        </p:txBody>
      </p:sp>
      <p:graphicFrame>
        <p:nvGraphicFramePr>
          <p:cNvPr id="3" name="Tableau 2">
            <a:extLst>
              <a:ext uri="{FF2B5EF4-FFF2-40B4-BE49-F238E27FC236}">
                <a16:creationId xmlns:a16="http://schemas.microsoft.com/office/drawing/2014/main" id="{309B1AD6-5033-415C-8188-7568990CDD05}"/>
              </a:ext>
            </a:extLst>
          </p:cNvPr>
          <p:cNvGraphicFramePr>
            <a:graphicFrameLocks noGrp="1"/>
          </p:cNvGraphicFramePr>
          <p:nvPr/>
        </p:nvGraphicFramePr>
        <p:xfrm>
          <a:off x="1402672" y="5148334"/>
          <a:ext cx="10214182" cy="1056290"/>
        </p:xfrm>
        <a:graphic>
          <a:graphicData uri="http://schemas.openxmlformats.org/drawingml/2006/table">
            <a:tbl>
              <a:tblPr firstRow="1" bandRow="1">
                <a:tableStyleId>{5C22544A-7EE6-4342-B048-85BDC9FD1C3A}</a:tableStyleId>
              </a:tblPr>
              <a:tblGrid>
                <a:gridCol w="1855433">
                  <a:extLst>
                    <a:ext uri="{9D8B030D-6E8A-4147-A177-3AD203B41FA5}">
                      <a16:colId xmlns:a16="http://schemas.microsoft.com/office/drawing/2014/main" val="2802897407"/>
                    </a:ext>
                  </a:extLst>
                </a:gridCol>
                <a:gridCol w="6170627">
                  <a:extLst>
                    <a:ext uri="{9D8B030D-6E8A-4147-A177-3AD203B41FA5}">
                      <a16:colId xmlns:a16="http://schemas.microsoft.com/office/drawing/2014/main" val="2489690569"/>
                    </a:ext>
                  </a:extLst>
                </a:gridCol>
                <a:gridCol w="2188122">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 </a:t>
                      </a:r>
                    </a:p>
                    <a:p>
                      <a:pPr algn="ctr"/>
                      <a:r>
                        <a:rPr lang="fr-FR" sz="2000" b="1" i="1" dirty="0">
                          <a:solidFill>
                            <a:schemeClr val="tx1"/>
                          </a:solidFill>
                        </a:rPr>
                        <a:t>INRS</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02_ARROSAGE_BRULURE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4" name="Image 3">
            <a:hlinkClick r:id="rId2" action="ppaction://hlinkfile"/>
            <a:extLst>
              <a:ext uri="{FF2B5EF4-FFF2-40B4-BE49-F238E27FC236}">
                <a16:creationId xmlns:a16="http://schemas.microsoft.com/office/drawing/2014/main" id="{97CE1AE2-A3FC-4407-968B-8D1B0CBA0297}"/>
              </a:ext>
            </a:extLst>
          </p:cNvPr>
          <p:cNvPicPr>
            <a:picLocks noChangeAspect="1"/>
          </p:cNvPicPr>
          <p:nvPr/>
        </p:nvPicPr>
        <p:blipFill rotWithShape="1">
          <a:blip r:embed="rId3"/>
          <a:srcRect l="12625" t="11672" r="13515" b="12637"/>
          <a:stretch/>
        </p:blipFill>
        <p:spPr>
          <a:xfrm>
            <a:off x="10359119" y="5232416"/>
            <a:ext cx="872360" cy="872358"/>
          </a:xfrm>
          <a:prstGeom prst="rect">
            <a:avLst/>
          </a:prstGeom>
        </p:spPr>
      </p:pic>
      <p:sp>
        <p:nvSpPr>
          <p:cNvPr id="5" name="Text Box 5">
            <a:extLst>
              <a:ext uri="{FF2B5EF4-FFF2-40B4-BE49-F238E27FC236}">
                <a16:creationId xmlns:a16="http://schemas.microsoft.com/office/drawing/2014/main" id="{8A1E6E81-CE1D-4220-95F6-3E7023C898D2}"/>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Tree>
    <p:extLst>
      <p:ext uri="{BB962C8B-B14F-4D97-AF65-F5344CB8AC3E}">
        <p14:creationId xmlns:p14="http://schemas.microsoft.com/office/powerpoint/2010/main" val="15091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5"/>
                                        </p:tgtEl>
                                        <p:attrNameLst>
                                          <p:attrName>style.visibility</p:attrName>
                                        </p:attrNameLst>
                                      </p:cBhvr>
                                      <p:to>
                                        <p:strVal val="visible"/>
                                      </p:to>
                                    </p:set>
                                    <p:animEffect transition="in" filter="wipe(left)">
                                      <p:cBhvr additive="repl">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pic>
        <p:nvPicPr>
          <p:cNvPr id="5" name="Image 4" descr="Une image contenant caleçon, sous-vêtement&#10;&#10;Description générée automatiquement">
            <a:extLst>
              <a:ext uri="{FF2B5EF4-FFF2-40B4-BE49-F238E27FC236}">
                <a16:creationId xmlns:a16="http://schemas.microsoft.com/office/drawing/2014/main" id="{531CF2CE-BF9B-04D1-6019-EB6F85A1CA44}"/>
              </a:ext>
            </a:extLst>
          </p:cNvPr>
          <p:cNvPicPr>
            <a:picLocks noChangeAspect="1"/>
          </p:cNvPicPr>
          <p:nvPr/>
        </p:nvPicPr>
        <p:blipFill>
          <a:blip r:embed="rId2"/>
          <a:stretch>
            <a:fillRect/>
          </a:stretch>
        </p:blipFill>
        <p:spPr>
          <a:xfrm>
            <a:off x="1213998" y="1334427"/>
            <a:ext cx="6295165" cy="4189146"/>
          </a:xfrm>
          <a:prstGeom prst="rect">
            <a:avLst/>
          </a:prstGeom>
        </p:spPr>
      </p:pic>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sp>
        <p:nvSpPr>
          <p:cNvPr id="8" name="ZoneTexte 7">
            <a:extLst>
              <a:ext uri="{FF2B5EF4-FFF2-40B4-BE49-F238E27FC236}">
                <a16:creationId xmlns:a16="http://schemas.microsoft.com/office/drawing/2014/main" id="{A34271E4-A6F6-A872-FDDD-3B93F7779E4A}"/>
              </a:ext>
            </a:extLst>
          </p:cNvPr>
          <p:cNvSpPr txBox="1"/>
          <p:nvPr/>
        </p:nvSpPr>
        <p:spPr>
          <a:xfrm>
            <a:off x="1602557" y="5797485"/>
            <a:ext cx="6655323" cy="523220"/>
          </a:xfrm>
          <a:prstGeom prst="rect">
            <a:avLst/>
          </a:prstGeom>
          <a:noFill/>
        </p:spPr>
        <p:txBody>
          <a:bodyPr wrap="square" rtlCol="0">
            <a:spAutoFit/>
          </a:bodyPr>
          <a:lstStyle/>
          <a:p>
            <a:r>
              <a:rPr lang="fr-FR" sz="2800" b="1" dirty="0"/>
              <a:t>Rougeur de la peau chez l’adulte</a:t>
            </a:r>
          </a:p>
        </p:txBody>
      </p:sp>
    </p:spTree>
    <p:extLst>
      <p:ext uri="{BB962C8B-B14F-4D97-AF65-F5344CB8AC3E}">
        <p14:creationId xmlns:p14="http://schemas.microsoft.com/office/powerpoint/2010/main" val="58624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3" name="Picture 3">
            <a:extLst>
              <a:ext uri="{FF2B5EF4-FFF2-40B4-BE49-F238E27FC236}">
                <a16:creationId xmlns:a16="http://schemas.microsoft.com/office/drawing/2014/main" id="{D2FBD165-29C8-4BDF-A2F7-F9DD49817A7B}"/>
              </a:ext>
            </a:extLst>
          </p:cNvPr>
          <p:cNvPicPr>
            <a:picLocks noChangeAspect="1" noChangeArrowheads="1"/>
          </p:cNvPicPr>
          <p:nvPr/>
        </p:nvPicPr>
        <p:blipFill>
          <a:blip r:embed="rId2" cstate="email"/>
          <a:srcRect/>
          <a:stretch>
            <a:fillRect/>
          </a:stretch>
        </p:blipFill>
        <p:spPr bwMode="auto">
          <a:xfrm>
            <a:off x="1044081" y="1700463"/>
            <a:ext cx="1194598" cy="1420562"/>
          </a:xfrm>
          <a:prstGeom prst="rect">
            <a:avLst/>
          </a:prstGeom>
          <a:noFill/>
          <a:ln w="9525">
            <a:noFill/>
            <a:round/>
            <a:headEnd/>
            <a:tailEnd/>
          </a:ln>
          <a:effectLst/>
        </p:spPr>
      </p:pic>
      <p:sp>
        <p:nvSpPr>
          <p:cNvPr id="7" name="ZoneTexte 6">
            <a:extLst>
              <a:ext uri="{FF2B5EF4-FFF2-40B4-BE49-F238E27FC236}">
                <a16:creationId xmlns:a16="http://schemas.microsoft.com/office/drawing/2014/main" id="{01E0BDB9-9EC0-4570-89D3-B71518E13684}"/>
              </a:ext>
            </a:extLst>
          </p:cNvPr>
          <p:cNvSpPr txBox="1"/>
          <p:nvPr/>
        </p:nvSpPr>
        <p:spPr>
          <a:xfrm>
            <a:off x="2618873" y="466679"/>
            <a:ext cx="9300411" cy="5570756"/>
          </a:xfrm>
          <a:prstGeom prst="rect">
            <a:avLst/>
          </a:prstGeom>
          <a:noFill/>
        </p:spPr>
        <p:txBody>
          <a:bodyPr wrap="square">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4000" b="1" dirty="0">
                <a:cs typeface="Times New Roman" pitchFamily="18" charset="0"/>
              </a:rPr>
              <a:t>CODE PENAL </a:t>
            </a:r>
            <a:r>
              <a:rPr lang="fr-FR" altLang="fr-FR" sz="3200" dirty="0">
                <a:cs typeface="Times New Roman" pitchFamily="18" charset="0"/>
              </a:rPr>
              <a:t>en résumé</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400" dirty="0">
              <a:cs typeface="Times New Roman" pitchFamily="18"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3200" dirty="0">
                <a:cs typeface="Times New Roman" pitchFamily="18" charset="0"/>
              </a:rPr>
              <a:t>La responsabilité pénale de </a:t>
            </a:r>
            <a:r>
              <a:rPr lang="fr-FR" altLang="fr-FR" sz="3200" b="1" dirty="0">
                <a:cs typeface="Times New Roman" pitchFamily="18" charset="0"/>
              </a:rPr>
              <a:t>l’employeur</a:t>
            </a:r>
            <a:r>
              <a:rPr lang="fr-FR" altLang="fr-FR" sz="3200" dirty="0">
                <a:cs typeface="Times New Roman" pitchFamily="18" charset="0"/>
              </a:rPr>
              <a:t> peut être engagée de même que la </a:t>
            </a:r>
            <a:r>
              <a:rPr lang="fr-FR" altLang="fr-FR" sz="3200" b="1" dirty="0">
                <a:cs typeface="Times New Roman" pitchFamily="18" charset="0"/>
              </a:rPr>
              <a:t>responsabilité pénale du SST </a:t>
            </a:r>
            <a:r>
              <a:rPr lang="fr-FR" altLang="fr-FR" sz="3200" dirty="0">
                <a:cs typeface="Times New Roman" pitchFamily="18" charset="0"/>
              </a:rPr>
              <a:t>n’est engagée que s’il a commis </a:t>
            </a:r>
            <a:r>
              <a:rPr lang="fr-FR" altLang="fr-FR" sz="3200" b="1" dirty="0">
                <a:cs typeface="Times New Roman" pitchFamily="18" charset="0"/>
              </a:rPr>
              <a:t>une faute volontaire</a:t>
            </a:r>
            <a:r>
              <a:rPr lang="fr-FR" altLang="fr-FR" sz="3200" dirty="0">
                <a:cs typeface="Times New Roman" pitchFamily="18" charset="0"/>
              </a:rPr>
              <a:t>.</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400" dirty="0">
              <a:cs typeface="Times New Roman" pitchFamily="18"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3200" b="1" dirty="0">
                <a:cs typeface="Times New Roman" pitchFamily="18" charset="0"/>
              </a:rPr>
              <a:t>Il y a pour chacun de nous obligation de porter assistance à une personne en péril s’il y a absence de danger pour le sauveteur</a:t>
            </a:r>
            <a:r>
              <a:rPr lang="fr-FR" altLang="fr-FR" sz="3200" dirty="0">
                <a:cs typeface="Times New Roman" pitchFamily="18" charset="0"/>
              </a:rPr>
              <a:t>. La nécessité de porter secours pour un SST ne s'arrête donc pas à la porte de son entreprise.</a:t>
            </a:r>
          </a:p>
        </p:txBody>
      </p:sp>
    </p:spTree>
    <p:extLst>
      <p:ext uri="{BB962C8B-B14F-4D97-AF65-F5344CB8AC3E}">
        <p14:creationId xmlns:p14="http://schemas.microsoft.com/office/powerpoint/2010/main" val="429387729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5" name="Image 4" descr="Une image contenant habits&#10;&#10;Description générée automatiquement">
            <a:extLst>
              <a:ext uri="{FF2B5EF4-FFF2-40B4-BE49-F238E27FC236}">
                <a16:creationId xmlns:a16="http://schemas.microsoft.com/office/drawing/2014/main" id="{BA975F8A-8CE4-E19C-8748-1CAE85AE605D}"/>
              </a:ext>
            </a:extLst>
          </p:cNvPr>
          <p:cNvPicPr>
            <a:picLocks noChangeAspect="1"/>
          </p:cNvPicPr>
          <p:nvPr/>
        </p:nvPicPr>
        <p:blipFill>
          <a:blip r:embed="rId2"/>
          <a:stretch>
            <a:fillRect/>
          </a:stretch>
        </p:blipFill>
        <p:spPr>
          <a:xfrm>
            <a:off x="1429130" y="1784492"/>
            <a:ext cx="6578030" cy="3289015"/>
          </a:xfrm>
          <a:prstGeom prst="rect">
            <a:avLst/>
          </a:prstGeom>
        </p:spPr>
      </p:pic>
      <p:sp>
        <p:nvSpPr>
          <p:cNvPr id="9" name="ZoneTexte 8">
            <a:extLst>
              <a:ext uri="{FF2B5EF4-FFF2-40B4-BE49-F238E27FC236}">
                <a16:creationId xmlns:a16="http://schemas.microsoft.com/office/drawing/2014/main" id="{6319504A-EC29-E358-73EB-8C0F60FD0A93}"/>
              </a:ext>
            </a:extLst>
          </p:cNvPr>
          <p:cNvSpPr txBox="1"/>
          <p:nvPr/>
        </p:nvSpPr>
        <p:spPr>
          <a:xfrm>
            <a:off x="1602557" y="5797485"/>
            <a:ext cx="6655323" cy="523220"/>
          </a:xfrm>
          <a:prstGeom prst="rect">
            <a:avLst/>
          </a:prstGeom>
          <a:noFill/>
        </p:spPr>
        <p:txBody>
          <a:bodyPr wrap="square" rtlCol="0">
            <a:spAutoFit/>
          </a:bodyPr>
          <a:lstStyle/>
          <a:p>
            <a:r>
              <a:rPr lang="fr-FR" sz="2800" b="1" dirty="0"/>
              <a:t>Brulure d’origine chimique</a:t>
            </a:r>
          </a:p>
        </p:txBody>
      </p:sp>
    </p:spTree>
    <p:extLst>
      <p:ext uri="{BB962C8B-B14F-4D97-AF65-F5344CB8AC3E}">
        <p14:creationId xmlns:p14="http://schemas.microsoft.com/office/powerpoint/2010/main" val="37703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4" name="Image 3" descr="Une image contenant herbe, personne, extérieur, bébé&#10;&#10;Description générée automatiquement">
            <a:extLst>
              <a:ext uri="{FF2B5EF4-FFF2-40B4-BE49-F238E27FC236}">
                <a16:creationId xmlns:a16="http://schemas.microsoft.com/office/drawing/2014/main" id="{7683BB6D-88DE-2578-910D-DD49658BB4BE}"/>
              </a:ext>
            </a:extLst>
          </p:cNvPr>
          <p:cNvPicPr>
            <a:picLocks noChangeAspect="1"/>
          </p:cNvPicPr>
          <p:nvPr/>
        </p:nvPicPr>
        <p:blipFill>
          <a:blip r:embed="rId2"/>
          <a:stretch>
            <a:fillRect/>
          </a:stretch>
        </p:blipFill>
        <p:spPr>
          <a:xfrm>
            <a:off x="1382931" y="1577813"/>
            <a:ext cx="3978161" cy="3978161"/>
          </a:xfrm>
          <a:prstGeom prst="rect">
            <a:avLst/>
          </a:prstGeom>
        </p:spPr>
      </p:pic>
      <p:sp>
        <p:nvSpPr>
          <p:cNvPr id="9" name="ZoneTexte 8">
            <a:extLst>
              <a:ext uri="{FF2B5EF4-FFF2-40B4-BE49-F238E27FC236}">
                <a16:creationId xmlns:a16="http://schemas.microsoft.com/office/drawing/2014/main" id="{DC1530FC-82BF-BA07-96E4-36C728F94F4F}"/>
              </a:ext>
            </a:extLst>
          </p:cNvPr>
          <p:cNvSpPr txBox="1"/>
          <p:nvPr/>
        </p:nvSpPr>
        <p:spPr>
          <a:xfrm>
            <a:off x="1602557" y="5797485"/>
            <a:ext cx="9068585" cy="523220"/>
          </a:xfrm>
          <a:prstGeom prst="rect">
            <a:avLst/>
          </a:prstGeom>
          <a:noFill/>
        </p:spPr>
        <p:txBody>
          <a:bodyPr wrap="square" rtlCol="0">
            <a:spAutoFit/>
          </a:bodyPr>
          <a:lstStyle/>
          <a:p>
            <a:r>
              <a:rPr lang="fr-FR" sz="2800" b="1" dirty="0"/>
              <a:t>Rougeur étendue de la peau chez l’enfant</a:t>
            </a:r>
          </a:p>
        </p:txBody>
      </p:sp>
    </p:spTree>
    <p:extLst>
      <p:ext uri="{BB962C8B-B14F-4D97-AF65-F5344CB8AC3E}">
        <p14:creationId xmlns:p14="http://schemas.microsoft.com/office/powerpoint/2010/main" val="185943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8" name="Image 7" descr="Une image contenant gants&#10;&#10;Description générée automatiquement">
            <a:extLst>
              <a:ext uri="{FF2B5EF4-FFF2-40B4-BE49-F238E27FC236}">
                <a16:creationId xmlns:a16="http://schemas.microsoft.com/office/drawing/2014/main" id="{4599D54F-0B0B-0697-9BC2-94579F4F95BB}"/>
              </a:ext>
            </a:extLst>
          </p:cNvPr>
          <p:cNvPicPr>
            <a:picLocks noChangeAspect="1"/>
          </p:cNvPicPr>
          <p:nvPr/>
        </p:nvPicPr>
        <p:blipFill>
          <a:blip r:embed="rId2"/>
          <a:stretch>
            <a:fillRect/>
          </a:stretch>
        </p:blipFill>
        <p:spPr>
          <a:xfrm>
            <a:off x="6504496" y="4306520"/>
            <a:ext cx="5351802" cy="2223528"/>
          </a:xfrm>
          <a:prstGeom prst="rect">
            <a:avLst/>
          </a:prstGeom>
        </p:spPr>
      </p:pic>
      <p:sp>
        <p:nvSpPr>
          <p:cNvPr id="9" name="ZoneTexte 8">
            <a:extLst>
              <a:ext uri="{FF2B5EF4-FFF2-40B4-BE49-F238E27FC236}">
                <a16:creationId xmlns:a16="http://schemas.microsoft.com/office/drawing/2014/main" id="{9164E9A1-866A-CF5B-7C46-09AC124B15AA}"/>
              </a:ext>
            </a:extLst>
          </p:cNvPr>
          <p:cNvSpPr txBox="1"/>
          <p:nvPr/>
        </p:nvSpPr>
        <p:spPr>
          <a:xfrm>
            <a:off x="1027521" y="4968914"/>
            <a:ext cx="5351803" cy="1815882"/>
          </a:xfrm>
          <a:prstGeom prst="rect">
            <a:avLst/>
          </a:prstGeom>
          <a:noFill/>
        </p:spPr>
        <p:txBody>
          <a:bodyPr wrap="square" rtlCol="0">
            <a:spAutoFit/>
          </a:bodyPr>
          <a:lstStyle/>
          <a:p>
            <a:r>
              <a:rPr lang="fr-FR" sz="2800" b="1" dirty="0"/>
              <a:t>Cloque d’une surface inférieure à la moitié de la paume de la main de la victime</a:t>
            </a:r>
          </a:p>
        </p:txBody>
      </p:sp>
      <p:pic>
        <p:nvPicPr>
          <p:cNvPr id="12" name="Image 11">
            <a:extLst>
              <a:ext uri="{FF2B5EF4-FFF2-40B4-BE49-F238E27FC236}">
                <a16:creationId xmlns:a16="http://schemas.microsoft.com/office/drawing/2014/main" id="{9C84134A-E7E8-A93C-D016-9F5536300725}"/>
              </a:ext>
            </a:extLst>
          </p:cNvPr>
          <p:cNvPicPr>
            <a:picLocks noChangeAspect="1"/>
          </p:cNvPicPr>
          <p:nvPr/>
        </p:nvPicPr>
        <p:blipFill>
          <a:blip r:embed="rId3"/>
          <a:stretch>
            <a:fillRect/>
          </a:stretch>
        </p:blipFill>
        <p:spPr>
          <a:xfrm>
            <a:off x="1176291" y="1333499"/>
            <a:ext cx="4621193" cy="3465895"/>
          </a:xfrm>
          <a:prstGeom prst="rect">
            <a:avLst/>
          </a:prstGeom>
        </p:spPr>
      </p:pic>
    </p:spTree>
    <p:extLst>
      <p:ext uri="{BB962C8B-B14F-4D97-AF65-F5344CB8AC3E}">
        <p14:creationId xmlns:p14="http://schemas.microsoft.com/office/powerpoint/2010/main" val="376668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5" name="Image 4">
            <a:extLst>
              <a:ext uri="{FF2B5EF4-FFF2-40B4-BE49-F238E27FC236}">
                <a16:creationId xmlns:a16="http://schemas.microsoft.com/office/drawing/2014/main" id="{900552CC-FFFA-EE5F-3758-4590A6ED1D05}"/>
              </a:ext>
            </a:extLst>
          </p:cNvPr>
          <p:cNvPicPr>
            <a:picLocks noChangeAspect="1"/>
          </p:cNvPicPr>
          <p:nvPr/>
        </p:nvPicPr>
        <p:blipFill>
          <a:blip r:embed="rId2"/>
          <a:stretch>
            <a:fillRect/>
          </a:stretch>
        </p:blipFill>
        <p:spPr>
          <a:xfrm>
            <a:off x="1462579" y="1315965"/>
            <a:ext cx="4633421" cy="3470593"/>
          </a:xfrm>
          <a:prstGeom prst="rect">
            <a:avLst/>
          </a:prstGeom>
        </p:spPr>
      </p:pic>
      <p:pic>
        <p:nvPicPr>
          <p:cNvPr id="11" name="Image 10" descr="Une image contenant gants&#10;&#10;Description générée automatiquement">
            <a:extLst>
              <a:ext uri="{FF2B5EF4-FFF2-40B4-BE49-F238E27FC236}">
                <a16:creationId xmlns:a16="http://schemas.microsoft.com/office/drawing/2014/main" id="{298B5E90-C6D6-C759-19C0-121450C32E48}"/>
              </a:ext>
            </a:extLst>
          </p:cNvPr>
          <p:cNvPicPr>
            <a:picLocks noChangeAspect="1"/>
          </p:cNvPicPr>
          <p:nvPr/>
        </p:nvPicPr>
        <p:blipFill>
          <a:blip r:embed="rId3"/>
          <a:stretch>
            <a:fillRect/>
          </a:stretch>
        </p:blipFill>
        <p:spPr>
          <a:xfrm>
            <a:off x="6504496" y="4306520"/>
            <a:ext cx="5351802" cy="2223528"/>
          </a:xfrm>
          <a:prstGeom prst="rect">
            <a:avLst/>
          </a:prstGeom>
        </p:spPr>
      </p:pic>
      <p:sp>
        <p:nvSpPr>
          <p:cNvPr id="12" name="ZoneTexte 11">
            <a:extLst>
              <a:ext uri="{FF2B5EF4-FFF2-40B4-BE49-F238E27FC236}">
                <a16:creationId xmlns:a16="http://schemas.microsoft.com/office/drawing/2014/main" id="{F38321B0-0939-FD17-4140-00621CFBE7DC}"/>
              </a:ext>
            </a:extLst>
          </p:cNvPr>
          <p:cNvSpPr txBox="1"/>
          <p:nvPr/>
        </p:nvSpPr>
        <p:spPr>
          <a:xfrm>
            <a:off x="1027521" y="4968914"/>
            <a:ext cx="5351803" cy="1815882"/>
          </a:xfrm>
          <a:prstGeom prst="rect">
            <a:avLst/>
          </a:prstGeom>
          <a:noFill/>
        </p:spPr>
        <p:txBody>
          <a:bodyPr wrap="square" rtlCol="0">
            <a:spAutoFit/>
          </a:bodyPr>
          <a:lstStyle/>
          <a:p>
            <a:r>
              <a:rPr lang="fr-FR" sz="2800" b="1" dirty="0"/>
              <a:t>Cloque (s) d’une surface supérieure à la moitié de la paume de la main de la victime</a:t>
            </a:r>
          </a:p>
        </p:txBody>
      </p:sp>
    </p:spTree>
    <p:extLst>
      <p:ext uri="{BB962C8B-B14F-4D97-AF65-F5344CB8AC3E}">
        <p14:creationId xmlns:p14="http://schemas.microsoft.com/office/powerpoint/2010/main" val="25956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4" name="Image 3">
            <a:extLst>
              <a:ext uri="{FF2B5EF4-FFF2-40B4-BE49-F238E27FC236}">
                <a16:creationId xmlns:a16="http://schemas.microsoft.com/office/drawing/2014/main" id="{BC736BB8-B802-6C83-E38B-B927B248DC0F}"/>
              </a:ext>
            </a:extLst>
          </p:cNvPr>
          <p:cNvPicPr>
            <a:picLocks noChangeAspect="1"/>
          </p:cNvPicPr>
          <p:nvPr/>
        </p:nvPicPr>
        <p:blipFill>
          <a:blip r:embed="rId2"/>
          <a:stretch>
            <a:fillRect/>
          </a:stretch>
        </p:blipFill>
        <p:spPr>
          <a:xfrm>
            <a:off x="1309237" y="1735572"/>
            <a:ext cx="5953198" cy="3590572"/>
          </a:xfrm>
          <a:prstGeom prst="rect">
            <a:avLst/>
          </a:prstGeom>
        </p:spPr>
      </p:pic>
      <p:sp>
        <p:nvSpPr>
          <p:cNvPr id="8" name="ZoneTexte 7">
            <a:extLst>
              <a:ext uri="{FF2B5EF4-FFF2-40B4-BE49-F238E27FC236}">
                <a16:creationId xmlns:a16="http://schemas.microsoft.com/office/drawing/2014/main" id="{9F7CDA97-8479-52F0-3295-45A7F5B44576}"/>
              </a:ext>
            </a:extLst>
          </p:cNvPr>
          <p:cNvSpPr txBox="1"/>
          <p:nvPr/>
        </p:nvSpPr>
        <p:spPr>
          <a:xfrm>
            <a:off x="1602557" y="5797485"/>
            <a:ext cx="6655323" cy="523220"/>
          </a:xfrm>
          <a:prstGeom prst="rect">
            <a:avLst/>
          </a:prstGeom>
          <a:noFill/>
        </p:spPr>
        <p:txBody>
          <a:bodyPr wrap="square" rtlCol="0">
            <a:spAutoFit/>
          </a:bodyPr>
          <a:lstStyle/>
          <a:p>
            <a:r>
              <a:rPr lang="fr-FR" sz="2800" b="1" dirty="0"/>
              <a:t>Rougeur de la peau chez l’adulte</a:t>
            </a:r>
          </a:p>
        </p:txBody>
      </p:sp>
    </p:spTree>
    <p:extLst>
      <p:ext uri="{BB962C8B-B14F-4D97-AF65-F5344CB8AC3E}">
        <p14:creationId xmlns:p14="http://schemas.microsoft.com/office/powerpoint/2010/main" val="298214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4" name="Image 3">
            <a:extLst>
              <a:ext uri="{FF2B5EF4-FFF2-40B4-BE49-F238E27FC236}">
                <a16:creationId xmlns:a16="http://schemas.microsoft.com/office/drawing/2014/main" id="{93B978AD-4C36-4BC4-0115-71BBC85AC319}"/>
              </a:ext>
            </a:extLst>
          </p:cNvPr>
          <p:cNvPicPr>
            <a:picLocks noChangeAspect="1"/>
          </p:cNvPicPr>
          <p:nvPr/>
        </p:nvPicPr>
        <p:blipFill>
          <a:blip r:embed="rId2"/>
          <a:stretch>
            <a:fillRect/>
          </a:stretch>
        </p:blipFill>
        <p:spPr>
          <a:xfrm>
            <a:off x="1366887" y="1009201"/>
            <a:ext cx="4949072" cy="3297319"/>
          </a:xfrm>
          <a:prstGeom prst="rect">
            <a:avLst/>
          </a:prstGeom>
        </p:spPr>
      </p:pic>
      <p:sp>
        <p:nvSpPr>
          <p:cNvPr id="9" name="ZoneTexte 8">
            <a:extLst>
              <a:ext uri="{FF2B5EF4-FFF2-40B4-BE49-F238E27FC236}">
                <a16:creationId xmlns:a16="http://schemas.microsoft.com/office/drawing/2014/main" id="{ADB17B4F-3F40-B3BE-5374-6D1A95091E27}"/>
              </a:ext>
            </a:extLst>
          </p:cNvPr>
          <p:cNvSpPr txBox="1"/>
          <p:nvPr/>
        </p:nvSpPr>
        <p:spPr>
          <a:xfrm>
            <a:off x="1602557" y="5797485"/>
            <a:ext cx="6655323" cy="523220"/>
          </a:xfrm>
          <a:prstGeom prst="rect">
            <a:avLst/>
          </a:prstGeom>
          <a:noFill/>
        </p:spPr>
        <p:txBody>
          <a:bodyPr wrap="square" rtlCol="0">
            <a:spAutoFit/>
          </a:bodyPr>
          <a:lstStyle/>
          <a:p>
            <a:r>
              <a:rPr lang="fr-FR" sz="2800" b="1" dirty="0"/>
              <a:t>Origine électrique ou radiologique</a:t>
            </a:r>
          </a:p>
        </p:txBody>
      </p:sp>
    </p:spTree>
    <p:extLst>
      <p:ext uri="{BB962C8B-B14F-4D97-AF65-F5344CB8AC3E}">
        <p14:creationId xmlns:p14="http://schemas.microsoft.com/office/powerpoint/2010/main" val="41892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9" name="Image 8" descr="Une image contenant caleçon, sous-vêtement&#10;&#10;Description générée automatiquement">
            <a:extLst>
              <a:ext uri="{FF2B5EF4-FFF2-40B4-BE49-F238E27FC236}">
                <a16:creationId xmlns:a16="http://schemas.microsoft.com/office/drawing/2014/main" id="{15D5896F-0B6C-4CEA-EB8C-684FCF920ECF}"/>
              </a:ext>
            </a:extLst>
          </p:cNvPr>
          <p:cNvPicPr>
            <a:picLocks noChangeAspect="1"/>
          </p:cNvPicPr>
          <p:nvPr/>
        </p:nvPicPr>
        <p:blipFill>
          <a:blip r:embed="rId2"/>
          <a:stretch>
            <a:fillRect/>
          </a:stretch>
        </p:blipFill>
        <p:spPr>
          <a:xfrm>
            <a:off x="1319189" y="1730703"/>
            <a:ext cx="5544645" cy="3689709"/>
          </a:xfrm>
          <a:prstGeom prst="rect">
            <a:avLst/>
          </a:prstGeom>
        </p:spPr>
      </p:pic>
      <p:sp>
        <p:nvSpPr>
          <p:cNvPr id="10" name="ZoneTexte 9">
            <a:extLst>
              <a:ext uri="{FF2B5EF4-FFF2-40B4-BE49-F238E27FC236}">
                <a16:creationId xmlns:a16="http://schemas.microsoft.com/office/drawing/2014/main" id="{35692190-8311-8AE3-2255-5F4613525EC9}"/>
              </a:ext>
            </a:extLst>
          </p:cNvPr>
          <p:cNvSpPr txBox="1"/>
          <p:nvPr/>
        </p:nvSpPr>
        <p:spPr>
          <a:xfrm>
            <a:off x="1602557" y="5797485"/>
            <a:ext cx="6655323" cy="523220"/>
          </a:xfrm>
          <a:prstGeom prst="rect">
            <a:avLst/>
          </a:prstGeom>
          <a:noFill/>
        </p:spPr>
        <p:txBody>
          <a:bodyPr wrap="square" rtlCol="0">
            <a:spAutoFit/>
          </a:bodyPr>
          <a:lstStyle/>
          <a:p>
            <a:r>
              <a:rPr lang="fr-FR" sz="2800" b="1" dirty="0"/>
              <a:t>Rougeur de la peau chez l’adulte</a:t>
            </a:r>
          </a:p>
        </p:txBody>
      </p:sp>
    </p:spTree>
    <p:extLst>
      <p:ext uri="{BB962C8B-B14F-4D97-AF65-F5344CB8AC3E}">
        <p14:creationId xmlns:p14="http://schemas.microsoft.com/office/powerpoint/2010/main" val="31577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ED07B31-14E8-056F-EA4E-83C8EA215B39}"/>
              </a:ext>
            </a:extLst>
          </p:cNvPr>
          <p:cNvSpPr txBox="1"/>
          <p:nvPr/>
        </p:nvSpPr>
        <p:spPr>
          <a:xfrm>
            <a:off x="1145309" y="327952"/>
            <a:ext cx="7197435" cy="584775"/>
          </a:xfrm>
          <a:prstGeom prst="rect">
            <a:avLst/>
          </a:prstGeom>
          <a:noFill/>
        </p:spPr>
        <p:txBody>
          <a:bodyPr wrap="square">
            <a:spAutoFit/>
          </a:bodyPr>
          <a:lstStyle/>
          <a:p>
            <a:r>
              <a:rPr lang="fr-FR" sz="3200" b="1" dirty="0"/>
              <a:t>Identifier la gravité de la brulure</a:t>
            </a:r>
            <a:endParaRPr lang="fr-FR" sz="3200" b="1" i="1" dirty="0"/>
          </a:p>
        </p:txBody>
      </p:sp>
      <p:sp>
        <p:nvSpPr>
          <p:cNvPr id="6" name="Rectangle 5">
            <a:extLst>
              <a:ext uri="{FF2B5EF4-FFF2-40B4-BE49-F238E27FC236}">
                <a16:creationId xmlns:a16="http://schemas.microsoft.com/office/drawing/2014/main" id="{C13843EB-51CF-3D08-8CBF-81C604D305B5}"/>
              </a:ext>
            </a:extLst>
          </p:cNvPr>
          <p:cNvSpPr/>
          <p:nvPr/>
        </p:nvSpPr>
        <p:spPr>
          <a:xfrm>
            <a:off x="8656224" y="1876874"/>
            <a:ext cx="2416046"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SIMPLE</a:t>
            </a:r>
          </a:p>
        </p:txBody>
      </p:sp>
      <p:sp>
        <p:nvSpPr>
          <p:cNvPr id="7" name="Rectangle 6">
            <a:extLst>
              <a:ext uri="{FF2B5EF4-FFF2-40B4-BE49-F238E27FC236}">
                <a16:creationId xmlns:a16="http://schemas.microsoft.com/office/drawing/2014/main" id="{77349911-27C6-74D8-3C85-3E629CF2247B}"/>
              </a:ext>
            </a:extLst>
          </p:cNvPr>
          <p:cNvSpPr/>
          <p:nvPr/>
        </p:nvSpPr>
        <p:spPr>
          <a:xfrm>
            <a:off x="8600921" y="3134467"/>
            <a:ext cx="2526654" cy="923330"/>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GRAVE</a:t>
            </a:r>
          </a:p>
        </p:txBody>
      </p:sp>
      <p:pic>
        <p:nvPicPr>
          <p:cNvPr id="4" name="Image 3" descr="Une image contenant personne, fermer&#10;&#10;Description générée automatiquement">
            <a:extLst>
              <a:ext uri="{FF2B5EF4-FFF2-40B4-BE49-F238E27FC236}">
                <a16:creationId xmlns:a16="http://schemas.microsoft.com/office/drawing/2014/main" id="{63B88492-38E7-9846-B1A6-B06453D5A893}"/>
              </a:ext>
            </a:extLst>
          </p:cNvPr>
          <p:cNvPicPr>
            <a:picLocks noChangeAspect="1"/>
          </p:cNvPicPr>
          <p:nvPr/>
        </p:nvPicPr>
        <p:blipFill>
          <a:blip r:embed="rId2"/>
          <a:stretch>
            <a:fillRect/>
          </a:stretch>
        </p:blipFill>
        <p:spPr>
          <a:xfrm>
            <a:off x="1815053" y="1113484"/>
            <a:ext cx="3419966" cy="3689130"/>
          </a:xfrm>
          <a:prstGeom prst="rect">
            <a:avLst/>
          </a:prstGeom>
        </p:spPr>
      </p:pic>
      <p:sp>
        <p:nvSpPr>
          <p:cNvPr id="9" name="ZoneTexte 8">
            <a:extLst>
              <a:ext uri="{FF2B5EF4-FFF2-40B4-BE49-F238E27FC236}">
                <a16:creationId xmlns:a16="http://schemas.microsoft.com/office/drawing/2014/main" id="{3F22FDD0-B80E-8A99-B78A-37105D5C526E}"/>
              </a:ext>
            </a:extLst>
          </p:cNvPr>
          <p:cNvSpPr txBox="1"/>
          <p:nvPr/>
        </p:nvSpPr>
        <p:spPr>
          <a:xfrm>
            <a:off x="1555423" y="5082658"/>
            <a:ext cx="6655323" cy="1384995"/>
          </a:xfrm>
          <a:prstGeom prst="rect">
            <a:avLst/>
          </a:prstGeom>
          <a:noFill/>
        </p:spPr>
        <p:txBody>
          <a:bodyPr wrap="square" rtlCol="0">
            <a:spAutoFit/>
          </a:bodyPr>
          <a:lstStyle/>
          <a:p>
            <a:r>
              <a:rPr lang="fr-FR" sz="2800" b="1" dirty="0"/>
              <a:t>Brulure localisée au visage, cou, mains, articulation ou au voisinage des orifices naturels</a:t>
            </a:r>
          </a:p>
        </p:txBody>
      </p:sp>
    </p:spTree>
    <p:extLst>
      <p:ext uri="{BB962C8B-B14F-4D97-AF65-F5344CB8AC3E}">
        <p14:creationId xmlns:p14="http://schemas.microsoft.com/office/powerpoint/2010/main" val="62553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ppt_y"/>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9A6AA56-9001-4C54-A399-A417C9AE9E7D}"/>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
        <p:nvSpPr>
          <p:cNvPr id="4" name="Rectangle 2">
            <a:extLst>
              <a:ext uri="{FF2B5EF4-FFF2-40B4-BE49-F238E27FC236}">
                <a16:creationId xmlns:a16="http://schemas.microsoft.com/office/drawing/2014/main" id="{0D8FA957-7A74-412F-AB2C-F5BA308D4207}"/>
              </a:ext>
            </a:extLst>
          </p:cNvPr>
          <p:cNvSpPr txBox="1">
            <a:spLocks noChangeArrowheads="1"/>
          </p:cNvSpPr>
          <p:nvPr/>
        </p:nvSpPr>
        <p:spPr bwMode="auto">
          <a:xfrm>
            <a:off x="899592" y="836712"/>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5" name="Rectangle 2">
            <a:extLst>
              <a:ext uri="{FF2B5EF4-FFF2-40B4-BE49-F238E27FC236}">
                <a16:creationId xmlns:a16="http://schemas.microsoft.com/office/drawing/2014/main" id="{837AF6EA-5766-4F95-952C-93E80C807171}"/>
              </a:ext>
            </a:extLst>
          </p:cNvPr>
          <p:cNvSpPr txBox="1">
            <a:spLocks noChangeArrowheads="1"/>
          </p:cNvSpPr>
          <p:nvPr/>
        </p:nvSpPr>
        <p:spPr bwMode="auto">
          <a:xfrm>
            <a:off x="899592" y="1628800"/>
            <a:ext cx="7302773" cy="816510"/>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b="1" kern="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Eviter l’aggravation de la brûlure</a:t>
            </a:r>
          </a:p>
        </p:txBody>
      </p:sp>
      <p:sp>
        <p:nvSpPr>
          <p:cNvPr id="6" name="Rectangle 5">
            <a:extLst>
              <a:ext uri="{FF2B5EF4-FFF2-40B4-BE49-F238E27FC236}">
                <a16:creationId xmlns:a16="http://schemas.microsoft.com/office/drawing/2014/main" id="{04FE1338-F735-4884-B9A1-2F4108635357}"/>
              </a:ext>
            </a:extLst>
          </p:cNvPr>
          <p:cNvSpPr/>
          <p:nvPr/>
        </p:nvSpPr>
        <p:spPr>
          <a:xfrm>
            <a:off x="899592" y="2559776"/>
            <a:ext cx="8022735" cy="3970318"/>
          </a:xfrm>
          <a:prstGeom prst="rect">
            <a:avLst/>
          </a:prstGeom>
          <a:solidFill>
            <a:schemeClr val="tx2"/>
          </a:solidFill>
        </p:spPr>
        <p:txBody>
          <a:bodyPr wrap="square">
            <a:spAutoFit/>
          </a:bodyPr>
          <a:lstStyle/>
          <a:p>
            <a:pPr marL="514350" indent="-514350">
              <a:buAutoNum type="arabicPeriod"/>
            </a:pPr>
            <a:r>
              <a:rPr lang="fr-FR" sz="2800" b="1" dirty="0">
                <a:solidFill>
                  <a:srgbClr val="FF0000"/>
                </a:solidFill>
              </a:rPr>
              <a:t>Refroidir ou rincer immédiatement la surface brûlée par ruissellement d’eau courante tempérée durant au moins 10 minutes (idéalement 20 minutes).</a:t>
            </a:r>
          </a:p>
          <a:p>
            <a:r>
              <a:rPr lang="fr-FR" sz="2800" b="1" dirty="0">
                <a:solidFill>
                  <a:srgbClr val="FF0000"/>
                </a:solidFill>
              </a:rPr>
              <a:t>2. Retirer les vêtements et les bijoux sur ou 	près de la peau brulée </a:t>
            </a:r>
            <a:r>
              <a:rPr lang="fr-FR" sz="2800" b="1" i="1" dirty="0">
                <a:solidFill>
                  <a:srgbClr val="FF0000"/>
                </a:solidFill>
              </a:rPr>
              <a:t>(laisser ceux qui 	adhèrent à la peau)</a:t>
            </a:r>
            <a:r>
              <a:rPr lang="fr-FR" sz="2800" b="1" dirty="0">
                <a:solidFill>
                  <a:srgbClr val="FF0000"/>
                </a:solidFill>
              </a:rPr>
              <a:t>.</a:t>
            </a:r>
          </a:p>
          <a:p>
            <a:r>
              <a:rPr lang="fr-FR" sz="2800" b="1" dirty="0">
                <a:solidFill>
                  <a:srgbClr val="FF0000"/>
                </a:solidFill>
              </a:rPr>
              <a:t>3. Identifier la gravité de la brulure </a:t>
            </a:r>
            <a:r>
              <a:rPr lang="fr-FR" sz="2800" b="1" i="1" dirty="0">
                <a:solidFill>
                  <a:srgbClr val="FF0000"/>
                </a:solidFill>
              </a:rPr>
              <a:t>(simple, 	grave)</a:t>
            </a:r>
          </a:p>
        </p:txBody>
      </p:sp>
      <p:pic>
        <p:nvPicPr>
          <p:cNvPr id="7" name="Image 6" descr="Une image contenant personne, habits, extincteur&#10;&#10;Description générée automatiquement">
            <a:extLst>
              <a:ext uri="{FF2B5EF4-FFF2-40B4-BE49-F238E27FC236}">
                <a16:creationId xmlns:a16="http://schemas.microsoft.com/office/drawing/2014/main" id="{1ED0202B-4C26-1589-C95A-D07D8B42B7A6}"/>
              </a:ext>
            </a:extLst>
          </p:cNvPr>
          <p:cNvPicPr>
            <a:picLocks noChangeAspect="1"/>
          </p:cNvPicPr>
          <p:nvPr/>
        </p:nvPicPr>
        <p:blipFill>
          <a:blip r:embed="rId2"/>
          <a:stretch>
            <a:fillRect/>
          </a:stretch>
        </p:blipFill>
        <p:spPr>
          <a:xfrm>
            <a:off x="8922327" y="3018854"/>
            <a:ext cx="3269673" cy="3839146"/>
          </a:xfrm>
          <a:prstGeom prst="rect">
            <a:avLst/>
          </a:prstGeom>
        </p:spPr>
      </p:pic>
    </p:spTree>
    <p:extLst>
      <p:ext uri="{BB962C8B-B14F-4D97-AF65-F5344CB8AC3E}">
        <p14:creationId xmlns:p14="http://schemas.microsoft.com/office/powerpoint/2010/main" val="10270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500"/>
                                  </p:stCondLst>
                                  <p:childTnLst>
                                    <p:set>
                                      <p:cBhvr>
                                        <p:cTn id="19" dur="1" fill="hold">
                                          <p:stCondLst>
                                            <p:cond delay="0"/>
                                          </p:stCondLst>
                                        </p:cTn>
                                        <p:tgtEl>
                                          <p:spTgt spid="6">
                                            <p:bg/>
                                          </p:spTgt>
                                        </p:tgtEl>
                                        <p:attrNameLst>
                                          <p:attrName>style.visibility</p:attrName>
                                        </p:attrNameLst>
                                      </p:cBhvr>
                                      <p:to>
                                        <p:strVal val="visible"/>
                                      </p:to>
                                    </p:set>
                                    <p:animEffect transition="in" filter="wipe(left)">
                                      <p:cBhvr>
                                        <p:cTn id="20" dur="500"/>
                                        <p:tgtEl>
                                          <p:spTgt spid="6">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build="p"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9A6AA56-9001-4C54-A399-A417C9AE9E7D}"/>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
        <p:nvSpPr>
          <p:cNvPr id="4" name="Rectangle 2">
            <a:extLst>
              <a:ext uri="{FF2B5EF4-FFF2-40B4-BE49-F238E27FC236}">
                <a16:creationId xmlns:a16="http://schemas.microsoft.com/office/drawing/2014/main" id="{0D8FA957-7A74-412F-AB2C-F5BA308D4207}"/>
              </a:ext>
            </a:extLst>
          </p:cNvPr>
          <p:cNvSpPr txBox="1">
            <a:spLocks noChangeArrowheads="1"/>
          </p:cNvSpPr>
          <p:nvPr/>
        </p:nvSpPr>
        <p:spPr bwMode="auto">
          <a:xfrm>
            <a:off x="899592" y="836712"/>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5" name="Rectangle 2">
            <a:extLst>
              <a:ext uri="{FF2B5EF4-FFF2-40B4-BE49-F238E27FC236}">
                <a16:creationId xmlns:a16="http://schemas.microsoft.com/office/drawing/2014/main" id="{837AF6EA-5766-4F95-952C-93E80C807171}"/>
              </a:ext>
            </a:extLst>
          </p:cNvPr>
          <p:cNvSpPr txBox="1">
            <a:spLocks noChangeArrowheads="1"/>
          </p:cNvSpPr>
          <p:nvPr/>
        </p:nvSpPr>
        <p:spPr bwMode="auto">
          <a:xfrm>
            <a:off x="2656102" y="836712"/>
            <a:ext cx="7392867" cy="461041"/>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b="1" kern="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Eviter l’aggravation de la brûlure</a:t>
            </a:r>
          </a:p>
        </p:txBody>
      </p:sp>
      <p:sp>
        <p:nvSpPr>
          <p:cNvPr id="6" name="Rectangle 5">
            <a:extLst>
              <a:ext uri="{FF2B5EF4-FFF2-40B4-BE49-F238E27FC236}">
                <a16:creationId xmlns:a16="http://schemas.microsoft.com/office/drawing/2014/main" id="{04FE1338-F735-4884-B9A1-2F4108635357}"/>
              </a:ext>
            </a:extLst>
          </p:cNvPr>
          <p:cNvSpPr/>
          <p:nvPr/>
        </p:nvSpPr>
        <p:spPr>
          <a:xfrm>
            <a:off x="899592" y="1400053"/>
            <a:ext cx="9944018" cy="2308324"/>
          </a:xfrm>
          <a:prstGeom prst="rect">
            <a:avLst/>
          </a:prstGeom>
          <a:solidFill>
            <a:schemeClr val="tx2"/>
          </a:solidFill>
        </p:spPr>
        <p:txBody>
          <a:bodyPr wrap="square">
            <a:spAutoFit/>
          </a:bodyPr>
          <a:lstStyle/>
          <a:p>
            <a:pPr marL="514350" indent="-514350">
              <a:buAutoNum type="arabicPeriod"/>
            </a:pPr>
            <a:r>
              <a:rPr lang="fr-FR" sz="2400" b="1" dirty="0">
                <a:solidFill>
                  <a:srgbClr val="FF0000"/>
                </a:solidFill>
              </a:rPr>
              <a:t>Refroidir ou rincer immédiatement la surface brûlée par ruissellement d’eau courante tempérée durant au moins 10 minutes (idéalement 20 minutes).</a:t>
            </a:r>
          </a:p>
          <a:p>
            <a:r>
              <a:rPr lang="fr-FR" sz="2400" b="1" dirty="0">
                <a:solidFill>
                  <a:srgbClr val="FF0000"/>
                </a:solidFill>
              </a:rPr>
              <a:t>2. Retirer les vêtements et les bijoux sur ou près de la peau brulée </a:t>
            </a:r>
            <a:r>
              <a:rPr lang="fr-FR" sz="2400" b="1" i="1" dirty="0">
                <a:solidFill>
                  <a:srgbClr val="FF0000"/>
                </a:solidFill>
              </a:rPr>
              <a:t>(laisser ceux qui adhèrent à la peau)</a:t>
            </a:r>
            <a:r>
              <a:rPr lang="fr-FR" sz="2400" b="1" dirty="0">
                <a:solidFill>
                  <a:srgbClr val="FF0000"/>
                </a:solidFill>
              </a:rPr>
              <a:t>.</a:t>
            </a:r>
          </a:p>
          <a:p>
            <a:r>
              <a:rPr lang="fr-FR" sz="2400" b="1" dirty="0">
                <a:solidFill>
                  <a:srgbClr val="FF0000"/>
                </a:solidFill>
              </a:rPr>
              <a:t>3. Identifier la gravité de la brulure </a:t>
            </a:r>
            <a:r>
              <a:rPr lang="fr-FR" sz="2400" b="1" i="1" dirty="0">
                <a:solidFill>
                  <a:srgbClr val="FF0000"/>
                </a:solidFill>
              </a:rPr>
              <a:t>(simple, grave)</a:t>
            </a:r>
          </a:p>
        </p:txBody>
      </p:sp>
      <p:sp>
        <p:nvSpPr>
          <p:cNvPr id="3" name="Rectangle 2">
            <a:extLst>
              <a:ext uri="{FF2B5EF4-FFF2-40B4-BE49-F238E27FC236}">
                <a16:creationId xmlns:a16="http://schemas.microsoft.com/office/drawing/2014/main" id="{9C67E252-BE62-4253-A02E-1A4A57E445C1}"/>
              </a:ext>
            </a:extLst>
          </p:cNvPr>
          <p:cNvSpPr/>
          <p:nvPr/>
        </p:nvSpPr>
        <p:spPr>
          <a:xfrm>
            <a:off x="899592" y="3816671"/>
            <a:ext cx="9944018" cy="2616101"/>
          </a:xfrm>
          <a:prstGeom prst="rect">
            <a:avLst/>
          </a:prstGeom>
          <a:solidFill>
            <a:schemeClr val="tx2"/>
          </a:solidFill>
        </p:spPr>
        <p:txBody>
          <a:bodyPr wrap="square">
            <a:spAutoFit/>
          </a:bodyPr>
          <a:lstStyle/>
          <a:p>
            <a:r>
              <a:rPr lang="fr-FR" sz="2800" b="1" dirty="0">
                <a:solidFill>
                  <a:srgbClr val="FF0000"/>
                </a:solidFill>
              </a:rPr>
              <a:t>SI BRULURE GRAVE:</a:t>
            </a:r>
          </a:p>
          <a:p>
            <a:r>
              <a:rPr lang="fr-FR" sz="2800" b="1" dirty="0">
                <a:solidFill>
                  <a:srgbClr val="FF0000"/>
                </a:solidFill>
              </a:rPr>
              <a:t>4. Faire alerter ou Alerter les secours dès le début de l’arrosage en cas de brulure GRAVE</a:t>
            </a:r>
          </a:p>
          <a:p>
            <a:r>
              <a:rPr lang="fr-FR" sz="2800" b="1" dirty="0">
                <a:solidFill>
                  <a:srgbClr val="FF0000"/>
                </a:solidFill>
              </a:rPr>
              <a:t>5. Mettre au repos la victime.</a:t>
            </a:r>
          </a:p>
          <a:p>
            <a:r>
              <a:rPr lang="fr-FR" sz="2800" b="1" dirty="0">
                <a:solidFill>
                  <a:srgbClr val="FF0000"/>
                </a:solidFill>
              </a:rPr>
              <a:t>6. Surveiller l’état de la victime </a:t>
            </a:r>
            <a:r>
              <a:rPr lang="fr-FR" sz="2400" b="1" i="1" dirty="0">
                <a:solidFill>
                  <a:srgbClr val="FF0000"/>
                </a:solidFill>
              </a:rPr>
              <a:t>(parler, protéger contre la chaleur, le froid et/ou intempéries (en laissant la brulure visible)...)</a:t>
            </a:r>
            <a:endParaRPr lang="fr-FR" sz="2800" b="1" i="1" dirty="0">
              <a:solidFill>
                <a:srgbClr val="FF0000"/>
              </a:solidFill>
            </a:endParaRPr>
          </a:p>
        </p:txBody>
      </p:sp>
    </p:spTree>
    <p:extLst>
      <p:ext uri="{BB962C8B-B14F-4D97-AF65-F5344CB8AC3E}">
        <p14:creationId xmlns:p14="http://schemas.microsoft.com/office/powerpoint/2010/main" val="20979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2052" name="Picture 4" descr="fond documentaire: droit social en hygiène-sécurité « Irpforma">
            <a:extLst>
              <a:ext uri="{FF2B5EF4-FFF2-40B4-BE49-F238E27FC236}">
                <a16:creationId xmlns:a16="http://schemas.microsoft.com/office/drawing/2014/main" id="{9F4C59B5-7F0E-40B3-8A21-A5C084272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824" y="1888844"/>
            <a:ext cx="5250325" cy="352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89202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9A6AA56-9001-4C54-A399-A417C9AE9E7D}"/>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
        <p:nvSpPr>
          <p:cNvPr id="4" name="Rectangle 2">
            <a:extLst>
              <a:ext uri="{FF2B5EF4-FFF2-40B4-BE49-F238E27FC236}">
                <a16:creationId xmlns:a16="http://schemas.microsoft.com/office/drawing/2014/main" id="{0D8FA957-7A74-412F-AB2C-F5BA308D4207}"/>
              </a:ext>
            </a:extLst>
          </p:cNvPr>
          <p:cNvSpPr txBox="1">
            <a:spLocks noChangeArrowheads="1"/>
          </p:cNvSpPr>
          <p:nvPr/>
        </p:nvSpPr>
        <p:spPr bwMode="auto">
          <a:xfrm>
            <a:off x="899592" y="836712"/>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5" name="Rectangle 2">
            <a:extLst>
              <a:ext uri="{FF2B5EF4-FFF2-40B4-BE49-F238E27FC236}">
                <a16:creationId xmlns:a16="http://schemas.microsoft.com/office/drawing/2014/main" id="{837AF6EA-5766-4F95-952C-93E80C807171}"/>
              </a:ext>
            </a:extLst>
          </p:cNvPr>
          <p:cNvSpPr txBox="1">
            <a:spLocks noChangeArrowheads="1"/>
          </p:cNvSpPr>
          <p:nvPr/>
        </p:nvSpPr>
        <p:spPr bwMode="auto">
          <a:xfrm>
            <a:off x="2656102" y="836712"/>
            <a:ext cx="7392867" cy="461041"/>
          </a:xfrm>
          <a:prstGeom prst="rect">
            <a:avLst/>
          </a:prstGeom>
          <a:solidFill>
            <a:srgbClr val="C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3600" b="1" kern="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Eviter l’aggravation de la brûlure</a:t>
            </a:r>
          </a:p>
        </p:txBody>
      </p:sp>
      <p:sp>
        <p:nvSpPr>
          <p:cNvPr id="6" name="Rectangle 5">
            <a:extLst>
              <a:ext uri="{FF2B5EF4-FFF2-40B4-BE49-F238E27FC236}">
                <a16:creationId xmlns:a16="http://schemas.microsoft.com/office/drawing/2014/main" id="{04FE1338-F735-4884-B9A1-2F4108635357}"/>
              </a:ext>
            </a:extLst>
          </p:cNvPr>
          <p:cNvSpPr/>
          <p:nvPr/>
        </p:nvSpPr>
        <p:spPr>
          <a:xfrm>
            <a:off x="899592" y="1324637"/>
            <a:ext cx="9944018" cy="2308324"/>
          </a:xfrm>
          <a:prstGeom prst="rect">
            <a:avLst/>
          </a:prstGeom>
          <a:solidFill>
            <a:schemeClr val="tx2"/>
          </a:solidFill>
        </p:spPr>
        <p:txBody>
          <a:bodyPr wrap="square">
            <a:spAutoFit/>
          </a:bodyPr>
          <a:lstStyle/>
          <a:p>
            <a:pPr marL="514350" indent="-514350">
              <a:buAutoNum type="arabicPeriod"/>
            </a:pPr>
            <a:r>
              <a:rPr lang="fr-FR" sz="2400" b="1" dirty="0">
                <a:solidFill>
                  <a:srgbClr val="FF0000"/>
                </a:solidFill>
              </a:rPr>
              <a:t>Refroidir ou rincer immédiatement la surface brûlée par ruissellement d’eau courante tempérée durant au moins 10 minutes (idéalement 20 minutes).</a:t>
            </a:r>
          </a:p>
          <a:p>
            <a:r>
              <a:rPr lang="fr-FR" sz="2400" b="1" dirty="0">
                <a:solidFill>
                  <a:srgbClr val="FF0000"/>
                </a:solidFill>
              </a:rPr>
              <a:t>2. Retirer les vêtements et les bijoux sur ou près de la peau brulée </a:t>
            </a:r>
            <a:r>
              <a:rPr lang="fr-FR" sz="2400" b="1" i="1" dirty="0">
                <a:solidFill>
                  <a:srgbClr val="FF0000"/>
                </a:solidFill>
              </a:rPr>
              <a:t>(laisser ceux qui adhèrent à la peau)</a:t>
            </a:r>
            <a:r>
              <a:rPr lang="fr-FR" sz="2400" b="1" dirty="0">
                <a:solidFill>
                  <a:srgbClr val="FF0000"/>
                </a:solidFill>
              </a:rPr>
              <a:t>.</a:t>
            </a:r>
          </a:p>
          <a:p>
            <a:r>
              <a:rPr lang="fr-FR" sz="2400" b="1" dirty="0">
                <a:solidFill>
                  <a:srgbClr val="FF0000"/>
                </a:solidFill>
              </a:rPr>
              <a:t>3. Identifier la gravité de la brulure </a:t>
            </a:r>
            <a:r>
              <a:rPr lang="fr-FR" sz="2400" b="1" i="1" dirty="0">
                <a:solidFill>
                  <a:srgbClr val="FF0000"/>
                </a:solidFill>
              </a:rPr>
              <a:t>(simple, grave)</a:t>
            </a:r>
          </a:p>
        </p:txBody>
      </p:sp>
      <p:sp>
        <p:nvSpPr>
          <p:cNvPr id="3" name="Rectangle 2">
            <a:extLst>
              <a:ext uri="{FF2B5EF4-FFF2-40B4-BE49-F238E27FC236}">
                <a16:creationId xmlns:a16="http://schemas.microsoft.com/office/drawing/2014/main" id="{9C67E252-BE62-4253-A02E-1A4A57E445C1}"/>
              </a:ext>
            </a:extLst>
          </p:cNvPr>
          <p:cNvSpPr/>
          <p:nvPr/>
        </p:nvSpPr>
        <p:spPr>
          <a:xfrm>
            <a:off x="899591" y="3703547"/>
            <a:ext cx="10883913" cy="3108543"/>
          </a:xfrm>
          <a:prstGeom prst="rect">
            <a:avLst/>
          </a:prstGeom>
          <a:solidFill>
            <a:schemeClr val="tx2"/>
          </a:solidFill>
        </p:spPr>
        <p:txBody>
          <a:bodyPr wrap="square">
            <a:spAutoFit/>
          </a:bodyPr>
          <a:lstStyle/>
          <a:p>
            <a:r>
              <a:rPr lang="fr-FR" sz="2800" b="1" dirty="0">
                <a:solidFill>
                  <a:srgbClr val="FF0000"/>
                </a:solidFill>
              </a:rPr>
              <a:t>SI BRULURE SIMPLE:</a:t>
            </a:r>
          </a:p>
          <a:p>
            <a:r>
              <a:rPr lang="fr-FR" sz="2800" b="1" dirty="0">
                <a:solidFill>
                  <a:srgbClr val="FF0000"/>
                </a:solidFill>
              </a:rPr>
              <a:t>4. Protéger la brulure avec un pansement stérile ou un film plastique non adhésif </a:t>
            </a:r>
            <a:r>
              <a:rPr lang="fr-FR" sz="2800" i="1" dirty="0">
                <a:solidFill>
                  <a:srgbClr val="FF0000"/>
                </a:solidFill>
              </a:rPr>
              <a:t>(film étirable par exemple)</a:t>
            </a:r>
            <a:r>
              <a:rPr lang="fr-FR" sz="2800" b="1" dirty="0">
                <a:solidFill>
                  <a:srgbClr val="FF0000"/>
                </a:solidFill>
              </a:rPr>
              <a:t>.</a:t>
            </a:r>
          </a:p>
          <a:p>
            <a:r>
              <a:rPr lang="fr-FR" sz="2800" b="1" dirty="0">
                <a:solidFill>
                  <a:srgbClr val="FF0000"/>
                </a:solidFill>
              </a:rPr>
              <a:t>5. Demander un avis médical ou d’un professionnel de santé.</a:t>
            </a:r>
          </a:p>
          <a:p>
            <a:r>
              <a:rPr lang="fr-FR" sz="2800" b="1" dirty="0">
                <a:solidFill>
                  <a:srgbClr val="FF0000"/>
                </a:solidFill>
              </a:rPr>
              <a:t>		Pour vérifier la vaccination</a:t>
            </a:r>
          </a:p>
          <a:p>
            <a:r>
              <a:rPr lang="fr-FR" sz="2800" b="1" i="1" dirty="0">
                <a:solidFill>
                  <a:srgbClr val="FF0000"/>
                </a:solidFill>
              </a:rPr>
              <a:t>		</a:t>
            </a:r>
            <a:r>
              <a:rPr lang="fr-FR" sz="2800" b="1" dirty="0">
                <a:solidFill>
                  <a:srgbClr val="FF0000"/>
                </a:solidFill>
              </a:rPr>
              <a:t>Pour un enfant ou un nourrisson.</a:t>
            </a:r>
          </a:p>
          <a:p>
            <a:r>
              <a:rPr lang="fr-FR" sz="2800" b="1" dirty="0">
                <a:solidFill>
                  <a:srgbClr val="FF0000"/>
                </a:solidFill>
              </a:rPr>
              <a:t>		En cas d’aggravation dans les jours qui suivent.</a:t>
            </a:r>
          </a:p>
        </p:txBody>
      </p:sp>
    </p:spTree>
    <p:extLst>
      <p:ext uri="{BB962C8B-B14F-4D97-AF65-F5344CB8AC3E}">
        <p14:creationId xmlns:p14="http://schemas.microsoft.com/office/powerpoint/2010/main" val="371028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500"/>
                                        <p:tgtEl>
                                          <p:spTgt spid="3">
                                            <p:txEl>
                                              <p:pRg st="3" end="3"/>
                                            </p:txEl>
                                          </p:spTgt>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par>
                          <p:cTn id="28" fill="hold">
                            <p:stCondLst>
                              <p:cond delay="5000"/>
                            </p:stCondLst>
                            <p:childTnLst>
                              <p:par>
                                <p:cTn id="29" presetID="22" presetClass="entr" presetSubtype="8"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B1BC8E7-7CB4-4633-B642-6764D0179FE7}"/>
              </a:ext>
            </a:extLst>
          </p:cNvPr>
          <p:cNvSpPr txBox="1">
            <a:spLocks noChangeArrowheads="1"/>
          </p:cNvSpPr>
          <p:nvPr/>
        </p:nvSpPr>
        <p:spPr bwMode="auto">
          <a:xfrm>
            <a:off x="904240" y="237976"/>
            <a:ext cx="9144000" cy="1202510"/>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 d’origine thermique</a:t>
            </a:r>
          </a:p>
        </p:txBody>
      </p:sp>
      <p:sp>
        <p:nvSpPr>
          <p:cNvPr id="3" name="Rectangle 2">
            <a:extLst>
              <a:ext uri="{FF2B5EF4-FFF2-40B4-BE49-F238E27FC236}">
                <a16:creationId xmlns:a16="http://schemas.microsoft.com/office/drawing/2014/main" id="{94E52047-9F03-4972-A405-4C68CB9CD76B}"/>
              </a:ext>
            </a:extLst>
          </p:cNvPr>
          <p:cNvSpPr txBox="1">
            <a:spLocks noChangeArrowheads="1"/>
          </p:cNvSpPr>
          <p:nvPr/>
        </p:nvSpPr>
        <p:spPr bwMode="auto">
          <a:xfrm>
            <a:off x="916818" y="1480584"/>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Moyen</a:t>
            </a:r>
          </a:p>
        </p:txBody>
      </p:sp>
      <p:sp>
        <p:nvSpPr>
          <p:cNvPr id="4" name="Rectangle 2">
            <a:extLst>
              <a:ext uri="{FF2B5EF4-FFF2-40B4-BE49-F238E27FC236}">
                <a16:creationId xmlns:a16="http://schemas.microsoft.com/office/drawing/2014/main" id="{978C90B0-C3B5-4222-A045-877F2BBBD834}"/>
              </a:ext>
            </a:extLst>
          </p:cNvPr>
          <p:cNvSpPr txBox="1">
            <a:spLocks noChangeArrowheads="1"/>
          </p:cNvSpPr>
          <p:nvPr/>
        </p:nvSpPr>
        <p:spPr bwMode="auto">
          <a:xfrm>
            <a:off x="2852442" y="1480584"/>
            <a:ext cx="5153115" cy="46104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Arroser à l’eau courante</a:t>
            </a:r>
          </a:p>
        </p:txBody>
      </p:sp>
      <p:grpSp>
        <p:nvGrpSpPr>
          <p:cNvPr id="8" name="Groupe 7">
            <a:extLst>
              <a:ext uri="{FF2B5EF4-FFF2-40B4-BE49-F238E27FC236}">
                <a16:creationId xmlns:a16="http://schemas.microsoft.com/office/drawing/2014/main" id="{6A0328FB-E424-4D4F-A2D4-2D1049B9F105}"/>
              </a:ext>
            </a:extLst>
          </p:cNvPr>
          <p:cNvGrpSpPr/>
          <p:nvPr/>
        </p:nvGrpSpPr>
        <p:grpSpPr>
          <a:xfrm>
            <a:off x="826216" y="2155979"/>
            <a:ext cx="2495797" cy="3363472"/>
            <a:chOff x="1110528" y="2454393"/>
            <a:chExt cx="2495797" cy="3388763"/>
          </a:xfrm>
        </p:grpSpPr>
        <p:sp>
          <p:nvSpPr>
            <p:cNvPr id="9" name="Rectangle 10">
              <a:extLst>
                <a:ext uri="{FF2B5EF4-FFF2-40B4-BE49-F238E27FC236}">
                  <a16:creationId xmlns:a16="http://schemas.microsoft.com/office/drawing/2014/main" id="{5DAD9940-2C57-4D42-A374-D7DD073BEF43}"/>
                </a:ext>
              </a:extLst>
            </p:cNvPr>
            <p:cNvSpPr>
              <a:spLocks noChangeArrowheads="1"/>
            </p:cNvSpPr>
            <p:nvPr/>
          </p:nvSpPr>
          <p:spPr bwMode="auto">
            <a:xfrm>
              <a:off x="1110528" y="5150333"/>
              <a:ext cx="2495797" cy="692823"/>
            </a:xfrm>
            <a:prstGeom prst="rect">
              <a:avLst/>
            </a:prstGeom>
            <a:noFill/>
            <a:ln w="9525">
              <a:noFill/>
              <a:miter lim="800000"/>
              <a:headEnd/>
              <a:tailEnd/>
            </a:ln>
            <a:effectLst/>
          </p:spPr>
          <p:txBody>
            <a:bodyPr anchor="ctr"/>
            <a:lstStyle/>
            <a:p>
              <a:pPr algn="ctr">
                <a:buFont typeface="Wingdings" pitchFamily="2" charset="2"/>
                <a:buNone/>
                <a:defRPr/>
              </a:pPr>
              <a:endParaRPr lang="fr-FR" sz="24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10" name="Groupe 2">
              <a:extLst>
                <a:ext uri="{FF2B5EF4-FFF2-40B4-BE49-F238E27FC236}">
                  <a16:creationId xmlns:a16="http://schemas.microsoft.com/office/drawing/2014/main" id="{E2BC7BE5-60CB-461B-8B32-CFDBDB5D09AA}"/>
                </a:ext>
              </a:extLst>
            </p:cNvPr>
            <p:cNvGrpSpPr/>
            <p:nvPr/>
          </p:nvGrpSpPr>
          <p:grpSpPr>
            <a:xfrm>
              <a:off x="1172524" y="2454393"/>
              <a:ext cx="2433801" cy="2433801"/>
              <a:chOff x="856330" y="2030694"/>
              <a:chExt cx="2857500" cy="2857500"/>
            </a:xfrm>
          </p:grpSpPr>
          <p:sp>
            <p:nvSpPr>
              <p:cNvPr id="11" name="Rectangle 10">
                <a:extLst>
                  <a:ext uri="{FF2B5EF4-FFF2-40B4-BE49-F238E27FC236}">
                    <a16:creationId xmlns:a16="http://schemas.microsoft.com/office/drawing/2014/main" id="{0FF218BC-0B55-48FA-8E60-71A65CBDE8B6}"/>
                  </a:ext>
                </a:extLst>
              </p:cNvPr>
              <p:cNvSpPr/>
              <p:nvPr/>
            </p:nvSpPr>
            <p:spPr>
              <a:xfrm>
                <a:off x="1656252" y="3159136"/>
                <a:ext cx="1257656" cy="1189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pic>
            <p:nvPicPr>
              <p:cNvPr id="12" name="Picture 4" descr="http://motoclubdehautesaintonge.com/wp-content/uploads/Chrono-Live-Timing.jpg">
                <a:extLst>
                  <a:ext uri="{FF2B5EF4-FFF2-40B4-BE49-F238E27FC236}">
                    <a16:creationId xmlns:a16="http://schemas.microsoft.com/office/drawing/2014/main" id="{2BB66838-81EC-4649-8A69-DB97248767D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6330" y="2030694"/>
                <a:ext cx="2857500" cy="28575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Rectangle 12">
            <a:extLst>
              <a:ext uri="{FF2B5EF4-FFF2-40B4-BE49-F238E27FC236}">
                <a16:creationId xmlns:a16="http://schemas.microsoft.com/office/drawing/2014/main" id="{79DFD3B2-856C-4141-986C-3D17A7F01856}"/>
              </a:ext>
            </a:extLst>
          </p:cNvPr>
          <p:cNvSpPr/>
          <p:nvPr/>
        </p:nvSpPr>
        <p:spPr>
          <a:xfrm>
            <a:off x="3968683" y="5519451"/>
            <a:ext cx="5981227" cy="461665"/>
          </a:xfrm>
          <a:prstGeom prst="rect">
            <a:avLst/>
          </a:prstGeom>
        </p:spPr>
        <p:txBody>
          <a:bodyPr wrap="square">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000000"/>
                </a:solidFill>
                <a:latin typeface="Tahoma" pitchFamily="32" charset="0"/>
                <a:cs typeface="Tahoma" pitchFamily="32" charset="0"/>
              </a:rPr>
              <a:t>Retirer les vêtements et les bijoux</a:t>
            </a:r>
          </a:p>
        </p:txBody>
      </p:sp>
      <p:pic>
        <p:nvPicPr>
          <p:cNvPr id="15" name="Image 14">
            <a:extLst>
              <a:ext uri="{FF2B5EF4-FFF2-40B4-BE49-F238E27FC236}">
                <a16:creationId xmlns:a16="http://schemas.microsoft.com/office/drawing/2014/main" id="{44FAD826-73C0-2A4A-0E72-50C5F8E4B664}"/>
              </a:ext>
            </a:extLst>
          </p:cNvPr>
          <p:cNvPicPr>
            <a:picLocks noChangeAspect="1"/>
          </p:cNvPicPr>
          <p:nvPr/>
        </p:nvPicPr>
        <p:blipFill>
          <a:blip r:embed="rId3"/>
          <a:stretch>
            <a:fillRect/>
          </a:stretch>
        </p:blipFill>
        <p:spPr>
          <a:xfrm>
            <a:off x="3863935" y="2430663"/>
            <a:ext cx="8100656" cy="2763505"/>
          </a:xfrm>
          <a:prstGeom prst="rect">
            <a:avLst/>
          </a:prstGeom>
        </p:spPr>
      </p:pic>
      <p:sp>
        <p:nvSpPr>
          <p:cNvPr id="16" name="Rectangle 15">
            <a:extLst>
              <a:ext uri="{FF2B5EF4-FFF2-40B4-BE49-F238E27FC236}">
                <a16:creationId xmlns:a16="http://schemas.microsoft.com/office/drawing/2014/main" id="{7F738B98-4C6E-E1DC-A43B-BE21864D5BD3}"/>
              </a:ext>
            </a:extLst>
          </p:cNvPr>
          <p:cNvSpPr/>
          <p:nvPr/>
        </p:nvSpPr>
        <p:spPr>
          <a:xfrm>
            <a:off x="1491005" y="4785970"/>
            <a:ext cx="7191082" cy="461665"/>
          </a:xfrm>
          <a:prstGeom prst="rect">
            <a:avLst/>
          </a:prstGeom>
        </p:spPr>
        <p:txBody>
          <a:bodyPr wrap="square">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000000"/>
                </a:solidFill>
                <a:latin typeface="Tahoma" pitchFamily="32" charset="0"/>
                <a:cs typeface="Tahoma" pitchFamily="32" charset="0"/>
              </a:rPr>
              <a:t>10minutes minimum idéalement 20 minutes</a:t>
            </a:r>
          </a:p>
        </p:txBody>
      </p:sp>
    </p:spTree>
    <p:extLst>
      <p:ext uri="{BB962C8B-B14F-4D97-AF65-F5344CB8AC3E}">
        <p14:creationId xmlns:p14="http://schemas.microsoft.com/office/powerpoint/2010/main" val="259479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6" presetClass="entr" presetSubtype="42"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Horizontal)">
                                      <p:cBhvr>
                                        <p:cTn id="20" dur="500"/>
                                        <p:tgtEl>
                                          <p:spTgt spid="8"/>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50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p:bldP spid="16"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7269138-C115-42CC-93B0-693F2A1F9D2F}"/>
              </a:ext>
            </a:extLst>
          </p:cNvPr>
          <p:cNvSpPr txBox="1">
            <a:spLocks noChangeArrowheads="1"/>
          </p:cNvSpPr>
          <p:nvPr/>
        </p:nvSpPr>
        <p:spPr bwMode="auto">
          <a:xfrm>
            <a:off x="904240" y="97762"/>
            <a:ext cx="9144000" cy="1202510"/>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 d’origine chimique</a:t>
            </a:r>
          </a:p>
        </p:txBody>
      </p:sp>
      <p:sp>
        <p:nvSpPr>
          <p:cNvPr id="4" name="Rectangle 2">
            <a:extLst>
              <a:ext uri="{FF2B5EF4-FFF2-40B4-BE49-F238E27FC236}">
                <a16:creationId xmlns:a16="http://schemas.microsoft.com/office/drawing/2014/main" id="{FF27F4C4-761C-46CC-B8C9-15EBC78F76F1}"/>
              </a:ext>
            </a:extLst>
          </p:cNvPr>
          <p:cNvSpPr txBox="1">
            <a:spLocks noChangeArrowheads="1"/>
          </p:cNvSpPr>
          <p:nvPr/>
        </p:nvSpPr>
        <p:spPr bwMode="auto">
          <a:xfrm>
            <a:off x="1576698" y="1188347"/>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Moyen</a:t>
            </a:r>
          </a:p>
        </p:txBody>
      </p:sp>
      <p:sp>
        <p:nvSpPr>
          <p:cNvPr id="5" name="Rectangle 2">
            <a:extLst>
              <a:ext uri="{FF2B5EF4-FFF2-40B4-BE49-F238E27FC236}">
                <a16:creationId xmlns:a16="http://schemas.microsoft.com/office/drawing/2014/main" id="{5949CC16-73BE-451B-B28F-65341BD59478}"/>
              </a:ext>
            </a:extLst>
          </p:cNvPr>
          <p:cNvSpPr txBox="1">
            <a:spLocks noChangeArrowheads="1"/>
          </p:cNvSpPr>
          <p:nvPr/>
        </p:nvSpPr>
        <p:spPr bwMode="auto">
          <a:xfrm>
            <a:off x="3512321" y="1188347"/>
            <a:ext cx="5153115" cy="461041"/>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Arroser à l’eau courante</a:t>
            </a:r>
          </a:p>
        </p:txBody>
      </p:sp>
      <p:sp>
        <p:nvSpPr>
          <p:cNvPr id="6" name="ZoneTexte 5">
            <a:extLst>
              <a:ext uri="{FF2B5EF4-FFF2-40B4-BE49-F238E27FC236}">
                <a16:creationId xmlns:a16="http://schemas.microsoft.com/office/drawing/2014/main" id="{920390C0-42CD-4231-A37C-8BD19D55BDD7}"/>
              </a:ext>
            </a:extLst>
          </p:cNvPr>
          <p:cNvSpPr txBox="1"/>
          <p:nvPr/>
        </p:nvSpPr>
        <p:spPr>
          <a:xfrm>
            <a:off x="5215926" y="1840364"/>
            <a:ext cx="6558151" cy="4524315"/>
          </a:xfrm>
          <a:prstGeom prst="rect">
            <a:avLst/>
          </a:prstGeom>
          <a:noFill/>
        </p:spPr>
        <p:txBody>
          <a:bodyPr wrap="square" rtlCol="0">
            <a:spAutoFit/>
          </a:bodyPr>
          <a:lstStyle/>
          <a:p>
            <a:pPr marL="285750" indent="-285750">
              <a:buFont typeface="Arial" panose="020B0604020202020204" pitchFamily="34" charset="0"/>
              <a:buChar char="•"/>
            </a:pPr>
            <a:r>
              <a:rPr lang="fr-FR" sz="2400" b="1" dirty="0"/>
              <a:t>Se protéger </a:t>
            </a:r>
            <a:r>
              <a:rPr lang="fr-FR" sz="2400" i="1" dirty="0"/>
              <a:t>(gants, lunettes…)</a:t>
            </a:r>
          </a:p>
          <a:p>
            <a:pPr marL="285750" indent="-285750">
              <a:buFont typeface="Arial" panose="020B0604020202020204" pitchFamily="34" charset="0"/>
              <a:buChar char="•"/>
            </a:pPr>
            <a:endParaRPr lang="fr-FR" sz="2400" b="1" dirty="0"/>
          </a:p>
          <a:p>
            <a:pPr marL="285750" indent="-285750">
              <a:buFont typeface="Arial" panose="020B0604020202020204" pitchFamily="34" charset="0"/>
              <a:buChar char="•"/>
            </a:pPr>
            <a:r>
              <a:rPr lang="fr-FR" sz="2400" b="1" dirty="0"/>
              <a:t>Demander si possible à la victime de:</a:t>
            </a:r>
          </a:p>
          <a:p>
            <a:r>
              <a:rPr lang="fr-FR" sz="2400" b="1" dirty="0"/>
              <a:t>	Se rincer immédiatement et 	abondamment l’ensemble du corps.</a:t>
            </a:r>
          </a:p>
          <a:p>
            <a:r>
              <a:rPr lang="fr-FR" sz="2400" b="1" dirty="0"/>
              <a:t>		- Eau courante tempérée</a:t>
            </a:r>
          </a:p>
          <a:p>
            <a:r>
              <a:rPr lang="fr-FR" sz="2400" b="1" dirty="0"/>
              <a:t>		- Faible pression		</a:t>
            </a:r>
          </a:p>
          <a:p>
            <a:r>
              <a:rPr lang="fr-FR" sz="2400" b="1" dirty="0"/>
              <a:t>		- Pendant au moins 15 minutes</a:t>
            </a:r>
          </a:p>
          <a:p>
            <a:pPr marL="285750" indent="-285750">
              <a:buFont typeface="Arial" panose="020B0604020202020204" pitchFamily="34" charset="0"/>
              <a:buChar char="•"/>
            </a:pPr>
            <a:r>
              <a:rPr lang="fr-FR" sz="2400" b="1" dirty="0"/>
              <a:t>Enlever les vêtements imbibés sous l’eau</a:t>
            </a:r>
          </a:p>
          <a:p>
            <a:pPr marL="285750" indent="-285750">
              <a:buFont typeface="Arial" panose="020B0604020202020204" pitchFamily="34" charset="0"/>
              <a:buChar char="•"/>
            </a:pPr>
            <a:r>
              <a:rPr lang="fr-FR" sz="2400" b="1" dirty="0"/>
              <a:t>Retirer les chaussures.</a:t>
            </a:r>
          </a:p>
          <a:p>
            <a:pPr marL="285750" indent="-285750">
              <a:buFont typeface="Arial" panose="020B0604020202020204" pitchFamily="34" charset="0"/>
              <a:buChar char="•"/>
            </a:pPr>
            <a:r>
              <a:rPr lang="fr-FR" sz="2400" b="1" dirty="0"/>
              <a:t>Arroser jusqu’à la prise d’un avis médicale.</a:t>
            </a:r>
          </a:p>
        </p:txBody>
      </p:sp>
      <p:pic>
        <p:nvPicPr>
          <p:cNvPr id="8" name="Image 7" descr="Une image contenant texte, symbole, signe&#10;&#10;Description générée automatiquement">
            <a:extLst>
              <a:ext uri="{FF2B5EF4-FFF2-40B4-BE49-F238E27FC236}">
                <a16:creationId xmlns:a16="http://schemas.microsoft.com/office/drawing/2014/main" id="{7EC96C3A-1B8C-F478-6B2C-255CE1C3E376}"/>
              </a:ext>
            </a:extLst>
          </p:cNvPr>
          <p:cNvPicPr>
            <a:picLocks noChangeAspect="1"/>
          </p:cNvPicPr>
          <p:nvPr/>
        </p:nvPicPr>
        <p:blipFill>
          <a:blip r:embed="rId2"/>
          <a:stretch>
            <a:fillRect/>
          </a:stretch>
        </p:blipFill>
        <p:spPr>
          <a:xfrm>
            <a:off x="904240" y="2390857"/>
            <a:ext cx="4077277" cy="4077277"/>
          </a:xfrm>
          <a:prstGeom prst="rect">
            <a:avLst/>
          </a:prstGeom>
        </p:spPr>
      </p:pic>
    </p:spTree>
    <p:extLst>
      <p:ext uri="{BB962C8B-B14F-4D97-AF65-F5344CB8AC3E}">
        <p14:creationId xmlns:p14="http://schemas.microsoft.com/office/powerpoint/2010/main" val="403076999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7269138-C115-42CC-93B0-693F2A1F9D2F}"/>
              </a:ext>
            </a:extLst>
          </p:cNvPr>
          <p:cNvSpPr txBox="1">
            <a:spLocks noChangeArrowheads="1"/>
          </p:cNvSpPr>
          <p:nvPr/>
        </p:nvSpPr>
        <p:spPr bwMode="auto">
          <a:xfrm>
            <a:off x="904240" y="237976"/>
            <a:ext cx="9144000" cy="1202510"/>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 d’origine électrique</a:t>
            </a:r>
          </a:p>
        </p:txBody>
      </p:sp>
      <p:pic>
        <p:nvPicPr>
          <p:cNvPr id="4" name="Picture 2">
            <a:extLst>
              <a:ext uri="{FF2B5EF4-FFF2-40B4-BE49-F238E27FC236}">
                <a16:creationId xmlns:a16="http://schemas.microsoft.com/office/drawing/2014/main" id="{6A4B7A10-2E18-4EB7-A6E1-742DFEFBC7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9980" y="1673778"/>
            <a:ext cx="2632106" cy="214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a:extLst>
              <a:ext uri="{FF2B5EF4-FFF2-40B4-BE49-F238E27FC236}">
                <a16:creationId xmlns:a16="http://schemas.microsoft.com/office/drawing/2014/main" id="{3CDDA7D6-A76C-0FD8-E338-B616FACF1641}"/>
              </a:ext>
            </a:extLst>
          </p:cNvPr>
          <p:cNvSpPr txBox="1"/>
          <p:nvPr/>
        </p:nvSpPr>
        <p:spPr>
          <a:xfrm>
            <a:off x="999241" y="1819373"/>
            <a:ext cx="9398524" cy="4154984"/>
          </a:xfrm>
          <a:prstGeom prst="rect">
            <a:avLst/>
          </a:prstGeom>
          <a:noFill/>
        </p:spPr>
        <p:txBody>
          <a:bodyPr wrap="square" rtlCol="0">
            <a:spAutoFit/>
          </a:bodyPr>
          <a:lstStyle/>
          <a:p>
            <a:r>
              <a:rPr lang="fr-FR" sz="2400" b="1" dirty="0">
                <a:solidFill>
                  <a:schemeClr val="accent1">
                    <a:lumMod val="60000"/>
                    <a:lumOff val="40000"/>
                  </a:schemeClr>
                </a:solidFill>
              </a:rPr>
              <a:t>APRES LA PHASE DE PROTECTION ET D’EXAMEN</a:t>
            </a:r>
          </a:p>
          <a:p>
            <a:endParaRPr lang="fr-FR" sz="2400" b="1" dirty="0"/>
          </a:p>
          <a:p>
            <a:pPr marL="342900" indent="-342900">
              <a:buAutoNum type="arabicParenR"/>
            </a:pPr>
            <a:r>
              <a:rPr lang="fr-FR" sz="2400" b="1" dirty="0"/>
              <a:t>Arroser la zone brulée à l’eau courante.</a:t>
            </a:r>
          </a:p>
          <a:p>
            <a:pPr marL="342900" indent="-342900">
              <a:buAutoNum type="arabicParenR"/>
            </a:pPr>
            <a:r>
              <a:rPr lang="fr-FR" sz="2400" b="1" dirty="0"/>
              <a:t>Faire alerter ou alerter les secours.</a:t>
            </a:r>
          </a:p>
          <a:p>
            <a:pPr marL="342900" indent="-342900">
              <a:buAutoNum type="arabicParenR"/>
            </a:pPr>
            <a:r>
              <a:rPr lang="fr-FR" sz="2400" b="1" dirty="0"/>
              <a:t>Suivre les consignes données par le médecin.</a:t>
            </a:r>
          </a:p>
          <a:p>
            <a:pPr marL="342900" indent="-342900">
              <a:buAutoNum type="arabicParenR"/>
            </a:pPr>
            <a:r>
              <a:rPr lang="fr-FR" sz="2400" b="1" dirty="0"/>
              <a:t>Surveiller la victime.</a:t>
            </a:r>
          </a:p>
          <a:p>
            <a:r>
              <a:rPr lang="fr-FR" sz="2400" b="1" dirty="0"/>
              <a:t>	- Lui parler régulièrement.</a:t>
            </a:r>
          </a:p>
          <a:p>
            <a:r>
              <a:rPr lang="fr-FR" sz="2400" b="1" dirty="0"/>
              <a:t>	- La protéger contre la chaleur, le froid et/ou les 	intempéries.</a:t>
            </a:r>
          </a:p>
          <a:p>
            <a:r>
              <a:rPr lang="fr-FR" sz="2400" b="1" dirty="0"/>
              <a:t>	- En cas d’aggravation pratiquer les gestes qui s’imposent 	et 	rappeler les secours.</a:t>
            </a:r>
          </a:p>
        </p:txBody>
      </p:sp>
    </p:spTree>
    <p:extLst>
      <p:ext uri="{BB962C8B-B14F-4D97-AF65-F5344CB8AC3E}">
        <p14:creationId xmlns:p14="http://schemas.microsoft.com/office/powerpoint/2010/main" val="25403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7269138-C115-42CC-93B0-693F2A1F9D2F}"/>
              </a:ext>
            </a:extLst>
          </p:cNvPr>
          <p:cNvSpPr txBox="1">
            <a:spLocks noChangeArrowheads="1"/>
          </p:cNvSpPr>
          <p:nvPr/>
        </p:nvSpPr>
        <p:spPr bwMode="auto">
          <a:xfrm>
            <a:off x="904240" y="237976"/>
            <a:ext cx="9144000" cy="1202510"/>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BRÛLURES INTERNES par ingestion ou inhalation</a:t>
            </a:r>
          </a:p>
        </p:txBody>
      </p:sp>
      <p:pic>
        <p:nvPicPr>
          <p:cNvPr id="4" name="Picture 6">
            <a:extLst>
              <a:ext uri="{FF2B5EF4-FFF2-40B4-BE49-F238E27FC236}">
                <a16:creationId xmlns:a16="http://schemas.microsoft.com/office/drawing/2014/main" id="{74318802-DB72-4507-8788-2279E486E3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1645" y="3406585"/>
            <a:ext cx="3914088" cy="125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C2C4D5A0-2F62-D3D9-7488-9BAB99D14373}"/>
              </a:ext>
            </a:extLst>
          </p:cNvPr>
          <p:cNvSpPr txBox="1"/>
          <p:nvPr/>
        </p:nvSpPr>
        <p:spPr>
          <a:xfrm>
            <a:off x="1153212" y="1524423"/>
            <a:ext cx="10360058" cy="4893647"/>
          </a:xfrm>
          <a:prstGeom prst="rect">
            <a:avLst/>
          </a:prstGeom>
          <a:noFill/>
        </p:spPr>
        <p:txBody>
          <a:bodyPr wrap="square" rtlCol="0">
            <a:spAutoFit/>
          </a:bodyPr>
          <a:lstStyle/>
          <a:p>
            <a:r>
              <a:rPr lang="fr-FR" sz="2400" b="1" dirty="0">
                <a:solidFill>
                  <a:schemeClr val="accent1">
                    <a:lumMod val="60000"/>
                    <a:lumOff val="40000"/>
                  </a:schemeClr>
                </a:solidFill>
              </a:rPr>
              <a:t>APRES LA PHASE DE PROTECTION ET D’EXAMEN</a:t>
            </a:r>
          </a:p>
          <a:p>
            <a:endParaRPr lang="fr-FR" sz="2400" b="1" dirty="0"/>
          </a:p>
          <a:p>
            <a:pPr marL="342900" indent="-342900">
              <a:buAutoNum type="arabicParenR"/>
            </a:pPr>
            <a:r>
              <a:rPr lang="fr-FR" sz="2400" b="1" dirty="0"/>
              <a:t>Placer la victime en position assise </a:t>
            </a:r>
            <a:r>
              <a:rPr lang="fr-FR" sz="2400" i="1" dirty="0"/>
              <a:t>(pour faciliter la respiration)</a:t>
            </a:r>
          </a:p>
          <a:p>
            <a:pPr marL="342900" indent="-342900">
              <a:buAutoNum type="arabicParenR"/>
            </a:pPr>
            <a:r>
              <a:rPr lang="fr-FR" sz="2400" b="1" dirty="0"/>
              <a:t>Demander un avis médical et suivre les conseils donnés.</a:t>
            </a:r>
          </a:p>
          <a:p>
            <a:pPr marL="342900" indent="-342900">
              <a:buAutoNum type="arabicParenR"/>
            </a:pPr>
            <a:r>
              <a:rPr lang="fr-FR" sz="2400" b="1" dirty="0"/>
              <a:t>Conserver les informations sur le produit.</a:t>
            </a:r>
          </a:p>
          <a:p>
            <a:pPr marL="342900" indent="-342900">
              <a:buAutoNum type="arabicParenR"/>
            </a:pPr>
            <a:r>
              <a:rPr lang="fr-FR" sz="2400" b="1" dirty="0"/>
              <a:t>Ne jamais faire vomir</a:t>
            </a:r>
          </a:p>
          <a:p>
            <a:pPr marL="342900" indent="-342900">
              <a:buAutoNum type="arabicParenR"/>
            </a:pPr>
            <a:r>
              <a:rPr lang="fr-FR" sz="2400" b="1" dirty="0"/>
              <a:t>Ne jamais donner à boire.</a:t>
            </a:r>
          </a:p>
          <a:p>
            <a:pPr marL="342900" indent="-342900">
              <a:buAutoNum type="arabicParenR"/>
            </a:pPr>
            <a:r>
              <a:rPr lang="fr-FR" sz="2400" b="1" dirty="0"/>
              <a:t>Surveiller</a:t>
            </a:r>
          </a:p>
          <a:p>
            <a:r>
              <a:rPr lang="fr-FR" sz="2400" b="1" dirty="0"/>
              <a:t>	- Lui parler régulièrement.</a:t>
            </a:r>
          </a:p>
          <a:p>
            <a:r>
              <a:rPr lang="fr-FR" sz="2400" b="1" dirty="0"/>
              <a:t>	- La protéger contre la chaleur, le froid et/ou les 	intempéries.</a:t>
            </a:r>
          </a:p>
          <a:p>
            <a:r>
              <a:rPr lang="fr-FR" sz="2400" b="1" dirty="0"/>
              <a:t>	- En cas d’aggravation pratiquer les gestes qui s’impose et 	rappeler les secours.</a:t>
            </a:r>
          </a:p>
          <a:p>
            <a:endParaRPr lang="fr-FR" sz="2400" b="1" dirty="0"/>
          </a:p>
        </p:txBody>
      </p:sp>
    </p:spTree>
    <p:extLst>
      <p:ext uri="{BB962C8B-B14F-4D97-AF65-F5344CB8AC3E}">
        <p14:creationId xmlns:p14="http://schemas.microsoft.com/office/powerpoint/2010/main" val="11709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1500"/>
                            </p:stCondLst>
                            <p:childTnLst>
                              <p:par>
                                <p:cTn id="12" presetID="16" presetClass="entr" presetSubtype="37" fill="hold"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51FC4E9-1080-496E-A292-E43C5BF0B06F}"/>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graphicFrame>
        <p:nvGraphicFramePr>
          <p:cNvPr id="3" name="Tableau 2">
            <a:extLst>
              <a:ext uri="{FF2B5EF4-FFF2-40B4-BE49-F238E27FC236}">
                <a16:creationId xmlns:a16="http://schemas.microsoft.com/office/drawing/2014/main" id="{C979981C-AE91-436C-B4C0-5D943AB02E3A}"/>
              </a:ext>
            </a:extLst>
          </p:cNvPr>
          <p:cNvGraphicFramePr>
            <a:graphicFrameLocks noGrp="1"/>
          </p:cNvGraphicFramePr>
          <p:nvPr/>
        </p:nvGraphicFramePr>
        <p:xfrm>
          <a:off x="1331552" y="3429000"/>
          <a:ext cx="10214182" cy="2112580"/>
        </p:xfrm>
        <a:graphic>
          <a:graphicData uri="http://schemas.openxmlformats.org/drawingml/2006/table">
            <a:tbl>
              <a:tblPr firstRow="1" bandRow="1">
                <a:tableStyleId>{5C22544A-7EE6-4342-B048-85BDC9FD1C3A}</a:tableStyleId>
              </a:tblPr>
              <a:tblGrid>
                <a:gridCol w="3182575">
                  <a:extLst>
                    <a:ext uri="{9D8B030D-6E8A-4147-A177-3AD203B41FA5}">
                      <a16:colId xmlns:a16="http://schemas.microsoft.com/office/drawing/2014/main" val="2802897407"/>
                    </a:ext>
                  </a:extLst>
                </a:gridCol>
                <a:gridCol w="4843485">
                  <a:extLst>
                    <a:ext uri="{9D8B030D-6E8A-4147-A177-3AD203B41FA5}">
                      <a16:colId xmlns:a16="http://schemas.microsoft.com/office/drawing/2014/main" val="2489690569"/>
                    </a:ext>
                  </a:extLst>
                </a:gridCol>
                <a:gridCol w="2188122">
                  <a:extLst>
                    <a:ext uri="{9D8B030D-6E8A-4147-A177-3AD203B41FA5}">
                      <a16:colId xmlns:a16="http://schemas.microsoft.com/office/drawing/2014/main" val="984549223"/>
                    </a:ext>
                  </a:extLst>
                </a:gridCol>
              </a:tblGrid>
              <a:tr h="1056290">
                <a:tc>
                  <a:txBody>
                    <a:bodyPr/>
                    <a:lstStyle/>
                    <a:p>
                      <a:pPr algn="ctr"/>
                      <a:r>
                        <a:rPr lang="fr-FR" sz="2400" b="1" i="0" dirty="0">
                          <a:solidFill>
                            <a:schemeClr val="tx1"/>
                          </a:solidFill>
                        </a:rPr>
                        <a:t>VIDEO</a:t>
                      </a:r>
                    </a:p>
                    <a:p>
                      <a:pPr algn="ctr"/>
                      <a:r>
                        <a:rPr lang="fr-FR" sz="2400" b="1" i="1" dirty="0">
                          <a:solidFill>
                            <a:schemeClr val="tx1"/>
                          </a:solidFill>
                        </a:rPr>
                        <a:t>résumé</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01_BRULURE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r h="1056290">
                <a:tc>
                  <a:txBody>
                    <a:bodyPr/>
                    <a:lstStyle/>
                    <a:p>
                      <a:pPr algn="ctr"/>
                      <a:r>
                        <a:rPr lang="fr-FR" sz="2400" b="1" dirty="0">
                          <a:solidFill>
                            <a:schemeClr val="tx1"/>
                          </a:solidFill>
                        </a:rPr>
                        <a:t>VIDEO </a:t>
                      </a:r>
                    </a:p>
                    <a:p>
                      <a:pPr algn="ctr"/>
                      <a:r>
                        <a:rPr lang="fr-FR" sz="2000" b="1" i="1" dirty="0">
                          <a:solidFill>
                            <a:schemeClr val="tx1"/>
                          </a:solidFill>
                        </a:rPr>
                        <a:t>pompiers</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03_BRULURE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820344"/>
                  </a:ext>
                </a:extLst>
              </a:tr>
            </a:tbl>
          </a:graphicData>
        </a:graphic>
      </p:graphicFrame>
      <p:pic>
        <p:nvPicPr>
          <p:cNvPr id="4" name="Image 3">
            <a:hlinkClick r:id="rId2" action="ppaction://hlinkfile"/>
            <a:extLst>
              <a:ext uri="{FF2B5EF4-FFF2-40B4-BE49-F238E27FC236}">
                <a16:creationId xmlns:a16="http://schemas.microsoft.com/office/drawing/2014/main" id="{4B2E2BEE-14EB-42D2-BD15-0A5A226EBEA8}"/>
              </a:ext>
            </a:extLst>
          </p:cNvPr>
          <p:cNvPicPr>
            <a:picLocks noChangeAspect="1"/>
          </p:cNvPicPr>
          <p:nvPr/>
        </p:nvPicPr>
        <p:blipFill rotWithShape="1">
          <a:blip r:embed="rId3"/>
          <a:srcRect l="12625" t="11672" r="13515" b="12637"/>
          <a:stretch/>
        </p:blipFill>
        <p:spPr>
          <a:xfrm>
            <a:off x="10048240" y="4579882"/>
            <a:ext cx="872360" cy="872358"/>
          </a:xfrm>
          <a:prstGeom prst="rect">
            <a:avLst/>
          </a:prstGeom>
        </p:spPr>
      </p:pic>
      <p:pic>
        <p:nvPicPr>
          <p:cNvPr id="5" name="Image 4">
            <a:hlinkClick r:id="rId4" action="ppaction://hlinkfile"/>
            <a:extLst>
              <a:ext uri="{FF2B5EF4-FFF2-40B4-BE49-F238E27FC236}">
                <a16:creationId xmlns:a16="http://schemas.microsoft.com/office/drawing/2014/main" id="{B606F977-C2A2-40FF-8A0E-F65EF74A55B5}"/>
              </a:ext>
            </a:extLst>
          </p:cNvPr>
          <p:cNvPicPr>
            <a:picLocks noChangeAspect="1"/>
          </p:cNvPicPr>
          <p:nvPr/>
        </p:nvPicPr>
        <p:blipFill rotWithShape="1">
          <a:blip r:embed="rId3"/>
          <a:srcRect l="12625" t="11672" r="13515" b="12637"/>
          <a:stretch/>
        </p:blipFill>
        <p:spPr>
          <a:xfrm>
            <a:off x="10015475" y="3568262"/>
            <a:ext cx="872360" cy="872358"/>
          </a:xfrm>
          <a:prstGeom prst="rect">
            <a:avLst/>
          </a:prstGeom>
        </p:spPr>
      </p:pic>
    </p:spTree>
    <p:extLst>
      <p:ext uri="{BB962C8B-B14F-4D97-AF65-F5344CB8AC3E}">
        <p14:creationId xmlns:p14="http://schemas.microsoft.com/office/powerpoint/2010/main" val="156561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96E8CA7E-3C38-4FD1-86A9-2F3FF1351C8D}"/>
              </a:ext>
            </a:extLst>
          </p:cNvPr>
          <p:cNvSpPr txBox="1">
            <a:spLocks noChangeArrowheads="1"/>
          </p:cNvSpPr>
          <p:nvPr/>
        </p:nvSpPr>
        <p:spPr bwMode="auto">
          <a:xfrm>
            <a:off x="906965" y="997396"/>
            <a:ext cx="4852987" cy="520700"/>
          </a:xfrm>
          <a:prstGeom prst="rect">
            <a:avLst/>
          </a:prstGeom>
          <a:solidFill>
            <a:schemeClr val="tx2">
              <a:lumMod val="9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Quel résultat à atteindre ?</a:t>
            </a:r>
          </a:p>
        </p:txBody>
      </p:sp>
      <p:sp>
        <p:nvSpPr>
          <p:cNvPr id="3" name="Text Box 6">
            <a:extLst>
              <a:ext uri="{FF2B5EF4-FFF2-40B4-BE49-F238E27FC236}">
                <a16:creationId xmlns:a16="http://schemas.microsoft.com/office/drawing/2014/main" id="{E5996DDF-4336-4362-B6B5-B48A67A25B0A}"/>
              </a:ext>
            </a:extLst>
          </p:cNvPr>
          <p:cNvSpPr txBox="1">
            <a:spLocks noChangeArrowheads="1"/>
          </p:cNvSpPr>
          <p:nvPr/>
        </p:nvSpPr>
        <p:spPr bwMode="auto">
          <a:xfrm>
            <a:off x="904240" y="1659009"/>
            <a:ext cx="6716712" cy="520700"/>
          </a:xfrm>
          <a:prstGeom prst="rect">
            <a:avLst/>
          </a:prstGeom>
          <a:solidFill>
            <a:schemeClr val="bg2">
              <a:lumMod val="60000"/>
              <a:lumOff val="40000"/>
            </a:schemeClr>
          </a:solidFill>
          <a:ln w="57240" cap="sq">
            <a:solidFill>
              <a:srgbClr val="FF0000"/>
            </a:solidFill>
            <a:miter lim="800000"/>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Éviter une aggravation de la brûlure.</a:t>
            </a:r>
          </a:p>
        </p:txBody>
      </p:sp>
      <p:sp>
        <p:nvSpPr>
          <p:cNvPr id="14" name="Text Box 5">
            <a:extLst>
              <a:ext uri="{FF2B5EF4-FFF2-40B4-BE49-F238E27FC236}">
                <a16:creationId xmlns:a16="http://schemas.microsoft.com/office/drawing/2014/main" id="{98FA8F64-7FBD-4ECC-AE6F-FA425613A71C}"/>
              </a:ext>
            </a:extLst>
          </p:cNvPr>
          <p:cNvSpPr txBox="1">
            <a:spLocks noChangeArrowheads="1"/>
          </p:cNvSpPr>
          <p:nvPr/>
        </p:nvSpPr>
        <p:spPr bwMode="auto">
          <a:xfrm>
            <a:off x="904240" y="237976"/>
            <a:ext cx="9144000" cy="642938"/>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BRÛLURE</a:t>
            </a:r>
          </a:p>
        </p:txBody>
      </p:sp>
      <p:sp>
        <p:nvSpPr>
          <p:cNvPr id="15" name="Rectangle 14">
            <a:extLst>
              <a:ext uri="{FF2B5EF4-FFF2-40B4-BE49-F238E27FC236}">
                <a16:creationId xmlns:a16="http://schemas.microsoft.com/office/drawing/2014/main" id="{FC07BB5E-55D3-487E-A7C8-1CCAF1D76EC6}"/>
              </a:ext>
            </a:extLst>
          </p:cNvPr>
          <p:cNvSpPr/>
          <p:nvPr/>
        </p:nvSpPr>
        <p:spPr>
          <a:xfrm rot="775069">
            <a:off x="7911428" y="1183382"/>
            <a:ext cx="3664786" cy="923330"/>
          </a:xfrm>
          <a:prstGeom prst="rect">
            <a:avLst/>
          </a:prstGeom>
          <a:noFill/>
        </p:spPr>
        <p:txBody>
          <a:bodyPr wrap="none" lIns="91440" tIns="45720" rIns="91440" bIns="45720">
            <a:spAutoFit/>
          </a:bodyPr>
          <a:lstStyle/>
          <a:p>
            <a:pPr algn="ctr"/>
            <a:r>
              <a:rPr lang="fr-FR"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Points clés</a:t>
            </a:r>
            <a:endParaRPr lang="fr-FR"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4" name="ZoneTexte 3">
            <a:extLst>
              <a:ext uri="{FF2B5EF4-FFF2-40B4-BE49-F238E27FC236}">
                <a16:creationId xmlns:a16="http://schemas.microsoft.com/office/drawing/2014/main" id="{B26C48D0-8AB3-59C6-59A2-E495302758E0}"/>
              </a:ext>
            </a:extLst>
          </p:cNvPr>
          <p:cNvSpPr txBox="1"/>
          <p:nvPr/>
        </p:nvSpPr>
        <p:spPr>
          <a:xfrm>
            <a:off x="1802091" y="2889447"/>
            <a:ext cx="8587818" cy="2246769"/>
          </a:xfrm>
          <a:prstGeom prst="rect">
            <a:avLst/>
          </a:prstGeom>
          <a:noFill/>
        </p:spPr>
        <p:txBody>
          <a:bodyPr wrap="square" rtlCol="0">
            <a:spAutoFit/>
          </a:bodyPr>
          <a:lstStyle/>
          <a:p>
            <a:r>
              <a:rPr lang="fr-FR" sz="2800" b="1" dirty="0"/>
              <a:t>ARROSER IMMEDIATEMENT de 10 à 20 minutes</a:t>
            </a:r>
          </a:p>
          <a:p>
            <a:endParaRPr lang="fr-FR" sz="2800" b="1" dirty="0"/>
          </a:p>
          <a:p>
            <a:r>
              <a:rPr lang="fr-FR" sz="2800" b="1" dirty="0"/>
              <a:t>Evaluer la gravité</a:t>
            </a:r>
          </a:p>
          <a:p>
            <a:endParaRPr lang="fr-FR" sz="2800" b="1" dirty="0"/>
          </a:p>
          <a:p>
            <a:r>
              <a:rPr lang="fr-FR" sz="2800" b="1" dirty="0"/>
              <a:t>Enlever les vêtements</a:t>
            </a:r>
          </a:p>
        </p:txBody>
      </p:sp>
      <p:pic>
        <p:nvPicPr>
          <p:cNvPr id="16" name="Image 15" descr="Une image contenant intérieur, vaisseau, baignoire, évier&#10;&#10;Description générée automatiquement">
            <a:extLst>
              <a:ext uri="{FF2B5EF4-FFF2-40B4-BE49-F238E27FC236}">
                <a16:creationId xmlns:a16="http://schemas.microsoft.com/office/drawing/2014/main" id="{569617CF-DFBA-162C-E0E6-6060A1DEEACA}"/>
              </a:ext>
            </a:extLst>
          </p:cNvPr>
          <p:cNvPicPr>
            <a:picLocks noChangeAspect="1"/>
          </p:cNvPicPr>
          <p:nvPr/>
        </p:nvPicPr>
        <p:blipFill>
          <a:blip r:embed="rId2"/>
          <a:stretch>
            <a:fillRect/>
          </a:stretch>
        </p:blipFill>
        <p:spPr>
          <a:xfrm>
            <a:off x="7143013" y="3576515"/>
            <a:ext cx="4687626" cy="3119402"/>
          </a:xfrm>
          <a:prstGeom prst="rect">
            <a:avLst/>
          </a:prstGeom>
        </p:spPr>
      </p:pic>
    </p:spTree>
    <p:extLst>
      <p:ext uri="{BB962C8B-B14F-4D97-AF65-F5344CB8AC3E}">
        <p14:creationId xmlns:p14="http://schemas.microsoft.com/office/powerpoint/2010/main" val="363930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14"/>
                                        </p:tgtEl>
                                        <p:attrNameLst>
                                          <p:attrName>style.visibility</p:attrName>
                                        </p:attrNameLst>
                                      </p:cBhvr>
                                      <p:to>
                                        <p:strVal val="visible"/>
                                      </p:to>
                                    </p:set>
                                    <p:animEffect transition="in" filter="wipe(left)">
                                      <p:cBhvr additive="repl">
                                        <p:cTn id="7" dur="1000"/>
                                        <p:tgtEl>
                                          <p:spTgt spid="14"/>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2"/>
                                        </p:tgtEl>
                                        <p:attrNameLst>
                                          <p:attrName>style.visibility</p:attrName>
                                        </p:attrNameLst>
                                      </p:cBhvr>
                                      <p:to>
                                        <p:strVal val="visible"/>
                                      </p:to>
                                    </p:set>
                                    <p:animEffect transition="in" filter="wipe(left)">
                                      <p:cBhvr additive="repl">
                                        <p:cTn id="11" dur="1000"/>
                                        <p:tgtEl>
                                          <p:spTgt spid="2"/>
                                        </p:tgtEl>
                                      </p:cBhvr>
                                    </p:animEffect>
                                  </p:childTnLst>
                                </p:cTn>
                              </p:par>
                            </p:childTnLst>
                          </p:cTn>
                        </p:par>
                        <p:par>
                          <p:cTn id="12" fill="hold">
                            <p:stCondLst>
                              <p:cond delay="3000"/>
                            </p:stCondLst>
                            <p:childTnLst>
                              <p:par>
                                <p:cTn id="13" presetID="22" presetClass="entr" presetSubtype="8" fill="hold" nodeType="afterEffect">
                                  <p:stCondLst>
                                    <p:cond delay="500"/>
                                  </p:stCondLst>
                                  <p:childTnLst>
                                    <p:set>
                                      <p:cBhvr additive="repl">
                                        <p:cTn id="14" dur="1" fill="hold">
                                          <p:stCondLst>
                                            <p:cond delay="0"/>
                                          </p:stCondLst>
                                        </p:cTn>
                                        <p:tgtEl>
                                          <p:spTgt spid="3"/>
                                        </p:tgtEl>
                                        <p:attrNameLst>
                                          <p:attrName>style.visibility</p:attrName>
                                        </p:attrNameLst>
                                      </p:cBhvr>
                                      <p:to>
                                        <p:strVal val="visible"/>
                                      </p:to>
                                    </p:set>
                                    <p:animEffect transition="in" filter="wipe(left)">
                                      <p:cBhvr additive="repl">
                                        <p:cTn id="15" dur="1000"/>
                                        <p:tgtEl>
                                          <p:spTgt spid="3"/>
                                        </p:tgtEl>
                                      </p:cBhvr>
                                    </p:animEffect>
                                  </p:childTnLst>
                                </p:cTn>
                              </p:par>
                            </p:childTnLst>
                          </p:cTn>
                        </p:par>
                        <p:par>
                          <p:cTn id="16" fill="hold">
                            <p:stCondLst>
                              <p:cond delay="4500"/>
                            </p:stCondLst>
                            <p:childTnLst>
                              <p:par>
                                <p:cTn id="17" presetID="1" presetClass="entr" presetSubtype="0" fill="hold" grpId="0" nodeType="afterEffect">
                                  <p:stCondLst>
                                    <p:cond delay="50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539BD2-06C2-4310-AB8D-81F0F9B6EA8B}"/>
              </a:ext>
            </a:extLst>
          </p:cNvPr>
          <p:cNvGrpSpPr>
            <a:grpSpLocks/>
          </p:cNvGrpSpPr>
          <p:nvPr/>
        </p:nvGrpSpPr>
        <p:grpSpPr bwMode="auto">
          <a:xfrm>
            <a:off x="1476074" y="0"/>
            <a:ext cx="8978900" cy="6883401"/>
            <a:chOff x="33" y="-17"/>
            <a:chExt cx="5656" cy="4336"/>
          </a:xfrm>
        </p:grpSpPr>
        <p:sp>
          <p:nvSpPr>
            <p:cNvPr id="3" name="Line 2">
              <a:extLst>
                <a:ext uri="{FF2B5EF4-FFF2-40B4-BE49-F238E27FC236}">
                  <a16:creationId xmlns:a16="http://schemas.microsoft.com/office/drawing/2014/main" id="{227F96C1-47F3-41CA-BAF7-CE6E8E8AFF6C}"/>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62894598-6A51-41F7-AA81-CEDB3BDEE50A}"/>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340CCAAB-4F88-4228-AB77-6900ACD7C7FB}"/>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CD090605-D29D-4E84-9614-20A5EEB57CD7}"/>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4FF969ED-6CD7-45D9-97B7-A28E652503CF}"/>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3A39E1B4-8783-4329-B4D9-5740D7DC7D74}"/>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D395A8CC-E82E-4CE9-8FE1-02C5226CFAA7}"/>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9254465A-6173-42E4-A2DF-DD4BBC8D4BF2}"/>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F8B33D17-DED0-4BF9-861E-CB488334AD17}"/>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42CD4BEA-2C14-4945-B46F-3087C3A8C815}"/>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0CA02A2A-3372-4245-87B4-B75F9618349C}"/>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002E4F67-B470-4AC3-BF97-D163223EC70E}"/>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CCA01303-54E9-4999-A1E1-55DC2817DC31}"/>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F6439FE4-F47B-4EFB-9656-394B44C63E55}"/>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4B699182-7741-4503-AEA0-17CB5C98D7E6}"/>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99C30DBB-15A9-40AF-A157-97CE0CC8C56D}"/>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24D388C8-90BD-49F6-B20C-9840E99F8243}"/>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C779F069-55F6-4FF7-AB20-70794892BF3F}"/>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1DC25273-9055-41EC-A79E-738A18E37956}"/>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CD230A19-000C-49D0-97F3-328FC5A5CCFA}"/>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7DAF2F8D-DA6E-4DB8-BB00-A1949F425456}"/>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0A47F13C-F6F3-4DE3-8924-7C8D2DEC0F8D}"/>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EAEA1EC3-2326-4C50-92AE-FAABD11739C6}"/>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9A42CE90-AC9A-4E53-BF38-44BFB9B707B1}"/>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0E0BDA7C-9BAF-46D0-951D-4FB477898340}"/>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C1F44D85-1B43-473F-8882-6F2D56B543CC}"/>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0D6AA790-480A-46C1-85A4-32BD3BC4202C}"/>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5C735C0D-E291-40C5-8F9E-F46B596AF37F}"/>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79DAC0FF-94B8-47E2-8C63-B0FEC46721F9}"/>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5F253168-B440-42E3-B2E2-DA8EFA107F39}"/>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2C3B80BB-BAF9-4615-B975-53E48C66D0AD}"/>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F3435B5B-0B78-4F7F-870B-9603ACFC27FD}"/>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DC14EA74-BDEB-41CF-AAB2-36DC15619DE4}"/>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9CDCD887-865A-4FD6-9629-B54B247BCC15}"/>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F9BB603A-3A87-4464-B425-3FC0061AB321}"/>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2459CFBF-43CD-494F-8416-A5EB244F797B}"/>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93916BCD-15FC-4218-80AA-C95C9B8B320B}"/>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D30D120C-246E-4043-9202-5D2FCFE3A133}"/>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25927D8C-AD9C-4AC5-BE24-F341FB721647}"/>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D6961F8B-038F-4F2D-BB62-8A2BE37834B1}"/>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59D24C7F-03DB-4320-B1BF-35B27FDF3AE7}"/>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B895D72B-34F2-471E-912E-9AB1A76D508B}"/>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074A7440-4FF1-4C34-AFEC-0A8BF5E26EFB}"/>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6D3EE4FA-C1B3-4A4B-939C-FC171FA40DAD}"/>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CD09E43C-3672-49E0-970E-E42CCAF5588B}"/>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FAA68A41-2A82-4EB1-9BB2-B662F9C43716}"/>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2418D8D1-1110-4513-8049-6859DC48BC04}"/>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E21944A0-5309-4A7C-9B81-F12AFF6B4A53}"/>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CF1087B3-7297-4826-A7EA-1B64F89E8938}"/>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B0845410-00C2-41C1-B211-B894D8AEBA00}"/>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706BFC0C-AF31-48BA-B903-C3B8F6B86B11}"/>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C8861DE5-DF1D-49A3-950D-F513AF72316D}"/>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1E29236C-71A2-4821-9020-4DEF8C33DF2E}"/>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5E6C5628-FEE8-4592-B28B-45E00D9DAA64}"/>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B93619D1-2A6C-41C3-8FA2-4A7B0CBE346B}"/>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A96DF9F9-CD36-4D6F-AE10-DEB4B61FE92D}"/>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1C9579F1-137A-417A-9077-DDECF63A6031}"/>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4CA55598-A8B3-40C6-A2C1-E71990EA2AAF}"/>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EC6640CE-3EED-4CB3-8962-D7B573031E28}"/>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6110B941-5EC9-430D-B5FA-C35D88548D9E}"/>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5CEFDC05-C9CF-48BF-979A-B44C2A0F0666}"/>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4457A51D-B234-4D5D-925B-6B8AD158FD80}"/>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A7AF882B-EA54-4F2B-AE0A-B936B72EB83C}"/>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7A994302-0CE3-4889-9685-F69374FDD7DF}"/>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70D31DF8-0677-4B03-85D8-F44FA461D970}"/>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2CC8259E-8C5E-4E53-856E-E84F525FC4A9}"/>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43868BD8-7D25-459E-9A8C-66CB495023DF}"/>
              </a:ext>
            </a:extLst>
          </p:cNvPr>
          <p:cNvPicPr>
            <a:picLocks noChangeAspect="1" noChangeArrowheads="1"/>
          </p:cNvPicPr>
          <p:nvPr/>
        </p:nvPicPr>
        <p:blipFill>
          <a:blip r:embed="rId2" cstate="print"/>
          <a:srcRect l="18050" t="4512" r="14304" b="5280"/>
          <a:stretch>
            <a:fillRect/>
          </a:stretch>
        </p:blipFill>
        <p:spPr bwMode="auto">
          <a:xfrm>
            <a:off x="7260924"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4D717356-019B-4998-AB90-101C15EDBAC6}"/>
              </a:ext>
            </a:extLst>
          </p:cNvPr>
          <p:cNvPicPr>
            <a:picLocks noChangeAspect="1" noChangeArrowheads="1"/>
          </p:cNvPicPr>
          <p:nvPr/>
        </p:nvPicPr>
        <p:blipFill>
          <a:blip r:embed="rId3" cstate="print"/>
          <a:srcRect t="13522"/>
          <a:stretch>
            <a:fillRect/>
          </a:stretch>
        </p:blipFill>
        <p:spPr bwMode="auto">
          <a:xfrm>
            <a:off x="3081036"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42BB098F-856D-4ED7-AC59-060A03ADB26A}"/>
              </a:ext>
            </a:extLst>
          </p:cNvPr>
          <p:cNvPicPr>
            <a:picLocks noChangeAspect="1" noChangeArrowheads="1"/>
          </p:cNvPicPr>
          <p:nvPr/>
        </p:nvPicPr>
        <p:blipFill>
          <a:blip r:embed="rId4" cstate="print"/>
          <a:srcRect l="18057" t="4514" r="12994" b="4605"/>
          <a:stretch>
            <a:fillRect/>
          </a:stretch>
        </p:blipFill>
        <p:spPr bwMode="auto">
          <a:xfrm>
            <a:off x="8872236" y="3929063"/>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C7DE23A7-7D4D-4E1E-9565-6BE44F5CCA14}"/>
              </a:ext>
            </a:extLst>
          </p:cNvPr>
          <p:cNvPicPr>
            <a:picLocks noChangeAspect="1" noChangeArrowheads="1"/>
          </p:cNvPicPr>
          <p:nvPr/>
        </p:nvPicPr>
        <p:blipFill>
          <a:blip r:embed="rId5" cstate="print"/>
          <a:srcRect t="21826" r="2530"/>
          <a:stretch>
            <a:fillRect/>
          </a:stretch>
        </p:blipFill>
        <p:spPr bwMode="auto">
          <a:xfrm>
            <a:off x="4301824" y="5543551"/>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FB1C8361-15E1-4508-9B16-BE5ABBF23A84}"/>
              </a:ext>
            </a:extLst>
          </p:cNvPr>
          <p:cNvPicPr>
            <a:picLocks noChangeAspect="1" noChangeArrowheads="1"/>
          </p:cNvPicPr>
          <p:nvPr/>
        </p:nvPicPr>
        <p:blipFill>
          <a:blip r:embed="rId6" cstate="print"/>
          <a:srcRect l="4512" t="9024" r="5280" b="9792"/>
          <a:stretch>
            <a:fillRect/>
          </a:stretch>
        </p:blipFill>
        <p:spPr bwMode="auto">
          <a:xfrm>
            <a:off x="8759524" y="2312988"/>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42B38557-8AFE-433C-A19B-CAA01207836A}"/>
              </a:ext>
            </a:extLst>
          </p:cNvPr>
          <p:cNvPicPr>
            <a:picLocks noChangeAspect="1" noChangeArrowheads="1"/>
          </p:cNvPicPr>
          <p:nvPr/>
        </p:nvPicPr>
        <p:blipFill>
          <a:blip r:embed="rId7" cstate="print"/>
          <a:srcRect l="18063" t="2501" r="9819" b="2779"/>
          <a:stretch>
            <a:fillRect/>
          </a:stretch>
        </p:blipFill>
        <p:spPr bwMode="auto">
          <a:xfrm>
            <a:off x="5274961" y="5503863"/>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1F9C89A8-68CB-4EAD-A184-4C46A1A91E6B}"/>
              </a:ext>
            </a:extLst>
          </p:cNvPr>
          <p:cNvPicPr>
            <a:picLocks noChangeAspect="1" noChangeArrowheads="1"/>
          </p:cNvPicPr>
          <p:nvPr/>
        </p:nvPicPr>
        <p:blipFill>
          <a:blip r:embed="rId8" cstate="print"/>
          <a:srcRect l="4510" t="9021" r="5315" b="14336"/>
          <a:stretch>
            <a:fillRect/>
          </a:stretch>
        </p:blipFill>
        <p:spPr bwMode="auto">
          <a:xfrm>
            <a:off x="1584024" y="5562601"/>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9C2D5AC0-AE05-4B62-A9F9-85BC21F1A7EC}"/>
              </a:ext>
            </a:extLst>
          </p:cNvPr>
          <p:cNvPicPr>
            <a:picLocks noChangeAspect="1" noChangeArrowheads="1"/>
          </p:cNvPicPr>
          <p:nvPr/>
        </p:nvPicPr>
        <p:blipFill>
          <a:blip r:embed="rId9" cstate="print"/>
          <a:srcRect l="3960" t="10818" b="9827"/>
          <a:stretch>
            <a:fillRect/>
          </a:stretch>
        </p:blipFill>
        <p:spPr bwMode="auto">
          <a:xfrm>
            <a:off x="8765874" y="5543551"/>
            <a:ext cx="696912" cy="663575"/>
          </a:xfrm>
          <a:prstGeom prst="rect">
            <a:avLst/>
          </a:prstGeom>
          <a:noFill/>
          <a:ln w="9525">
            <a:noFill/>
            <a:round/>
            <a:headEnd/>
            <a:tailEnd/>
          </a:ln>
          <a:effectLst/>
        </p:spPr>
      </p:pic>
      <p:pic>
        <p:nvPicPr>
          <p:cNvPr id="77" name="Picture 76">
            <a:extLst>
              <a:ext uri="{FF2B5EF4-FFF2-40B4-BE49-F238E27FC236}">
                <a16:creationId xmlns:a16="http://schemas.microsoft.com/office/drawing/2014/main" id="{91691AC4-4D4C-4F35-B072-16285229C551}"/>
              </a:ext>
            </a:extLst>
          </p:cNvPr>
          <p:cNvPicPr>
            <a:picLocks noChangeAspect="1" noChangeArrowheads="1"/>
          </p:cNvPicPr>
          <p:nvPr/>
        </p:nvPicPr>
        <p:blipFill>
          <a:blip r:embed="rId10" cstate="print"/>
          <a:srcRect t="18033" b="9787"/>
          <a:stretch>
            <a:fillRect/>
          </a:stretch>
        </p:blipFill>
        <p:spPr bwMode="auto">
          <a:xfrm>
            <a:off x="3073099" y="2336801"/>
            <a:ext cx="731837" cy="6238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177FF343-49E2-41BC-AAB1-5C3BA8CC3329}"/>
              </a:ext>
            </a:extLst>
          </p:cNvPr>
          <p:cNvPicPr>
            <a:picLocks noChangeAspect="1" noChangeArrowheads="1"/>
          </p:cNvPicPr>
          <p:nvPr/>
        </p:nvPicPr>
        <p:blipFill>
          <a:blip r:embed="rId11" cstate="print"/>
          <a:srcRect l="17690" t="4216" r="17415" b="1924"/>
          <a:stretch>
            <a:fillRect/>
          </a:stretch>
        </p:blipFill>
        <p:spPr bwMode="auto">
          <a:xfrm>
            <a:off x="5247974" y="3922713"/>
            <a:ext cx="509587" cy="7366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598C1043-85CB-41E2-947B-D28061ACC756}"/>
              </a:ext>
            </a:extLst>
          </p:cNvPr>
          <p:cNvPicPr>
            <a:picLocks noChangeAspect="1" noChangeArrowheads="1"/>
          </p:cNvPicPr>
          <p:nvPr/>
        </p:nvPicPr>
        <p:blipFill>
          <a:blip r:embed="rId12" cstate="print"/>
          <a:srcRect l="961" t="5305" b="5305"/>
          <a:stretch>
            <a:fillRect/>
          </a:stretch>
        </p:blipFill>
        <p:spPr bwMode="auto">
          <a:xfrm>
            <a:off x="5938536" y="668338"/>
            <a:ext cx="704850" cy="709613"/>
          </a:xfrm>
          <a:prstGeom prst="rect">
            <a:avLst/>
          </a:prstGeom>
          <a:noFill/>
          <a:ln w="9525">
            <a:noFill/>
            <a:round/>
            <a:headEnd/>
            <a:tailEnd/>
          </a:ln>
          <a:effectLst/>
        </p:spPr>
      </p:pic>
      <p:pic>
        <p:nvPicPr>
          <p:cNvPr id="80" name="Picture 79">
            <a:extLst>
              <a:ext uri="{FF2B5EF4-FFF2-40B4-BE49-F238E27FC236}">
                <a16:creationId xmlns:a16="http://schemas.microsoft.com/office/drawing/2014/main" id="{8799F1A9-7E28-4752-AA40-6429A4D02B0E}"/>
              </a:ext>
            </a:extLst>
          </p:cNvPr>
          <p:cNvPicPr>
            <a:picLocks noChangeAspect="1" noChangeArrowheads="1"/>
          </p:cNvPicPr>
          <p:nvPr/>
        </p:nvPicPr>
        <p:blipFill>
          <a:blip r:embed="rId13" cstate="print"/>
          <a:srcRect/>
          <a:stretch>
            <a:fillRect/>
          </a:stretch>
        </p:blipFill>
        <p:spPr bwMode="auto">
          <a:xfrm>
            <a:off x="1847549" y="3929063"/>
            <a:ext cx="720725" cy="71913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836BBF4E-5914-4C99-9AA5-AF3CD50B678B}"/>
              </a:ext>
            </a:extLst>
          </p:cNvPr>
          <p:cNvPicPr>
            <a:picLocks noChangeAspect="1" noChangeArrowheads="1"/>
          </p:cNvPicPr>
          <p:nvPr/>
        </p:nvPicPr>
        <p:blipFill>
          <a:blip r:embed="rId14" cstate="print"/>
          <a:srcRect t="4778" b="14783"/>
          <a:stretch>
            <a:fillRect/>
          </a:stretch>
        </p:blipFill>
        <p:spPr bwMode="auto">
          <a:xfrm>
            <a:off x="3369961" y="5543551"/>
            <a:ext cx="715963" cy="649287"/>
          </a:xfrm>
          <a:prstGeom prst="rect">
            <a:avLst/>
          </a:prstGeom>
          <a:noFill/>
          <a:ln w="9525">
            <a:noFill/>
            <a:round/>
            <a:headEnd/>
            <a:tailEnd/>
          </a:ln>
          <a:effectLst/>
        </p:spPr>
      </p:pic>
      <p:pic>
        <p:nvPicPr>
          <p:cNvPr id="82" name="Picture 81">
            <a:extLst>
              <a:ext uri="{FF2B5EF4-FFF2-40B4-BE49-F238E27FC236}">
                <a16:creationId xmlns:a16="http://schemas.microsoft.com/office/drawing/2014/main" id="{477586BB-44B5-4AB1-950E-32D2BC4637AC}"/>
              </a:ext>
            </a:extLst>
          </p:cNvPr>
          <p:cNvPicPr>
            <a:picLocks noChangeAspect="1" noChangeArrowheads="1"/>
          </p:cNvPicPr>
          <p:nvPr/>
        </p:nvPicPr>
        <p:blipFill>
          <a:blip r:embed="rId15" cstate="print"/>
          <a:srcRect l="11703" b="2776"/>
          <a:stretch>
            <a:fillRect/>
          </a:stretch>
        </p:blipFill>
        <p:spPr bwMode="auto">
          <a:xfrm>
            <a:off x="7919736" y="3929063"/>
            <a:ext cx="679450" cy="733425"/>
          </a:xfrm>
          <a:prstGeom prst="rect">
            <a:avLst/>
          </a:prstGeom>
          <a:noFill/>
          <a:ln w="9525">
            <a:noFill/>
            <a:round/>
            <a:headEnd/>
            <a:tailEnd/>
          </a:ln>
          <a:effectLst/>
        </p:spPr>
      </p:pic>
      <p:pic>
        <p:nvPicPr>
          <p:cNvPr id="83" name="Picture 82">
            <a:extLst>
              <a:ext uri="{FF2B5EF4-FFF2-40B4-BE49-F238E27FC236}">
                <a16:creationId xmlns:a16="http://schemas.microsoft.com/office/drawing/2014/main" id="{CFE8BB22-DC4D-43B5-80A6-C2AEEE7D99D4}"/>
              </a:ext>
            </a:extLst>
          </p:cNvPr>
          <p:cNvPicPr>
            <a:picLocks noChangeAspect="1" noChangeArrowheads="1"/>
          </p:cNvPicPr>
          <p:nvPr/>
        </p:nvPicPr>
        <p:blipFill>
          <a:blip r:embed="rId16" cstate="print"/>
          <a:srcRect l="6006" t="4503" r="3783" b="9787"/>
          <a:stretch>
            <a:fillRect/>
          </a:stretch>
        </p:blipFill>
        <p:spPr bwMode="auto">
          <a:xfrm>
            <a:off x="8765874" y="673101"/>
            <a:ext cx="1123950" cy="711200"/>
          </a:xfrm>
          <a:prstGeom prst="rect">
            <a:avLst/>
          </a:prstGeom>
          <a:noFill/>
          <a:ln w="9525">
            <a:noFill/>
            <a:round/>
            <a:headEnd/>
            <a:tailEnd/>
          </a:ln>
          <a:effectLst/>
        </p:spPr>
      </p:pic>
      <p:pic>
        <p:nvPicPr>
          <p:cNvPr id="84" name="Picture 83">
            <a:extLst>
              <a:ext uri="{FF2B5EF4-FFF2-40B4-BE49-F238E27FC236}">
                <a16:creationId xmlns:a16="http://schemas.microsoft.com/office/drawing/2014/main" id="{73D0EFC2-D6FA-458E-A0D0-07B62BDDC312}"/>
              </a:ext>
            </a:extLst>
          </p:cNvPr>
          <p:cNvPicPr>
            <a:picLocks noChangeAspect="1" noChangeArrowheads="1"/>
          </p:cNvPicPr>
          <p:nvPr/>
        </p:nvPicPr>
        <p:blipFill>
          <a:blip r:embed="rId17" cstate="print"/>
          <a:srcRect l="1903" t="9123" r="2332" b="4955"/>
          <a:stretch>
            <a:fillRect/>
          </a:stretch>
        </p:blipFill>
        <p:spPr bwMode="auto">
          <a:xfrm>
            <a:off x="2442861" y="695326"/>
            <a:ext cx="725488" cy="666750"/>
          </a:xfrm>
          <a:prstGeom prst="rect">
            <a:avLst/>
          </a:prstGeom>
          <a:noFill/>
          <a:ln w="9525">
            <a:noFill/>
            <a:round/>
            <a:headEnd/>
            <a:tailEnd/>
          </a:ln>
          <a:effectLst/>
        </p:spPr>
      </p:pic>
      <p:pic>
        <p:nvPicPr>
          <p:cNvPr id="85" name="Picture 84">
            <a:extLst>
              <a:ext uri="{FF2B5EF4-FFF2-40B4-BE49-F238E27FC236}">
                <a16:creationId xmlns:a16="http://schemas.microsoft.com/office/drawing/2014/main" id="{3A1110C4-C1B0-4641-ADC8-6BBAF0E98F65}"/>
              </a:ext>
            </a:extLst>
          </p:cNvPr>
          <p:cNvPicPr>
            <a:picLocks noChangeAspect="1" noChangeArrowheads="1"/>
          </p:cNvPicPr>
          <p:nvPr/>
        </p:nvPicPr>
        <p:blipFill>
          <a:blip r:embed="rId18" cstate="print"/>
          <a:srcRect l="769" t="19014" r="1683" b="9940"/>
          <a:stretch>
            <a:fillRect/>
          </a:stretch>
        </p:blipFill>
        <p:spPr bwMode="auto">
          <a:xfrm>
            <a:off x="4298649" y="4046538"/>
            <a:ext cx="728662" cy="561975"/>
          </a:xfrm>
          <a:prstGeom prst="rect">
            <a:avLst/>
          </a:prstGeom>
          <a:noFill/>
          <a:ln w="9525">
            <a:noFill/>
            <a:round/>
            <a:headEnd/>
            <a:tailEnd/>
          </a:ln>
          <a:effectLst/>
        </p:spPr>
      </p:pic>
      <p:pic>
        <p:nvPicPr>
          <p:cNvPr id="86" name="Picture 85">
            <a:extLst>
              <a:ext uri="{FF2B5EF4-FFF2-40B4-BE49-F238E27FC236}">
                <a16:creationId xmlns:a16="http://schemas.microsoft.com/office/drawing/2014/main" id="{7715D6DC-44BB-47AE-B98A-8A13CA282EC2}"/>
              </a:ext>
            </a:extLst>
          </p:cNvPr>
          <p:cNvPicPr>
            <a:picLocks noChangeAspect="1" noChangeArrowheads="1"/>
          </p:cNvPicPr>
          <p:nvPr/>
        </p:nvPicPr>
        <p:blipFill>
          <a:blip r:embed="rId19" cstate="print"/>
          <a:srcRect l="1657" t="19472" r="2319" b="7368"/>
          <a:stretch>
            <a:fillRect/>
          </a:stretch>
        </p:blipFill>
        <p:spPr bwMode="auto">
          <a:xfrm>
            <a:off x="7899099" y="5564188"/>
            <a:ext cx="730250" cy="590550"/>
          </a:xfrm>
          <a:prstGeom prst="rect">
            <a:avLst/>
          </a:prstGeom>
          <a:noFill/>
          <a:ln w="9525">
            <a:noFill/>
            <a:round/>
            <a:headEnd/>
            <a:tailEnd/>
          </a:ln>
          <a:effectLst/>
        </p:spPr>
      </p:pic>
      <p:pic>
        <p:nvPicPr>
          <p:cNvPr id="87" name="Picture 86">
            <a:extLst>
              <a:ext uri="{FF2B5EF4-FFF2-40B4-BE49-F238E27FC236}">
                <a16:creationId xmlns:a16="http://schemas.microsoft.com/office/drawing/2014/main" id="{63A3083A-3060-421F-889C-914C1F810CBD}"/>
              </a:ext>
            </a:extLst>
          </p:cNvPr>
          <p:cNvPicPr>
            <a:picLocks noChangeAspect="1" noChangeArrowheads="1"/>
          </p:cNvPicPr>
          <p:nvPr/>
        </p:nvPicPr>
        <p:blipFill>
          <a:blip r:embed="rId20" cstate="print"/>
          <a:srcRect l="5383" t="25197"/>
          <a:stretch>
            <a:fillRect/>
          </a:stretch>
        </p:blipFill>
        <p:spPr bwMode="auto">
          <a:xfrm>
            <a:off x="1852311" y="2316163"/>
            <a:ext cx="727075" cy="611188"/>
          </a:xfrm>
          <a:prstGeom prst="rect">
            <a:avLst/>
          </a:prstGeom>
          <a:noFill/>
          <a:ln w="9525">
            <a:noFill/>
            <a:round/>
            <a:headEnd/>
            <a:tailEnd/>
          </a:ln>
          <a:effectLst/>
        </p:spPr>
      </p:pic>
      <p:pic>
        <p:nvPicPr>
          <p:cNvPr id="88" name="Picture 87">
            <a:extLst>
              <a:ext uri="{FF2B5EF4-FFF2-40B4-BE49-F238E27FC236}">
                <a16:creationId xmlns:a16="http://schemas.microsoft.com/office/drawing/2014/main" id="{B5A87340-4F90-45D1-A76C-2310AB035AEB}"/>
              </a:ext>
            </a:extLst>
          </p:cNvPr>
          <p:cNvPicPr>
            <a:picLocks noChangeAspect="1" noChangeArrowheads="1"/>
          </p:cNvPicPr>
          <p:nvPr/>
        </p:nvPicPr>
        <p:blipFill>
          <a:blip r:embed="rId21" cstate="print"/>
          <a:srcRect l="4823" t="6590" r="38731" b="7773"/>
          <a:stretch>
            <a:fillRect/>
          </a:stretch>
        </p:blipFill>
        <p:spPr bwMode="auto">
          <a:xfrm>
            <a:off x="2539699" y="5500688"/>
            <a:ext cx="576262" cy="728663"/>
          </a:xfrm>
          <a:prstGeom prst="rect">
            <a:avLst/>
          </a:prstGeom>
          <a:noFill/>
          <a:ln w="9525">
            <a:noFill/>
            <a:round/>
            <a:headEnd/>
            <a:tailEnd/>
          </a:ln>
          <a:effectLst/>
        </p:spPr>
      </p:pic>
    </p:spTree>
    <p:extLst>
      <p:ext uri="{BB962C8B-B14F-4D97-AF65-F5344CB8AC3E}">
        <p14:creationId xmlns:p14="http://schemas.microsoft.com/office/powerpoint/2010/main" val="17804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76"/>
                                        </p:tgtEl>
                                        <p:attrNameLst>
                                          <p:attrName>style.visibility</p:attrName>
                                        </p:attrNameLst>
                                      </p:cBhvr>
                                      <p:to>
                                        <p:strVal val="visible"/>
                                      </p:to>
                                    </p:set>
                                    <p:anim calcmode="lin" valueType="num">
                                      <p:cBhvr additive="repl">
                                        <p:cTn id="7" dur="2000" fill="hold"/>
                                        <p:tgtEl>
                                          <p:spTgt spid="76"/>
                                        </p:tgtEl>
                                        <p:attrNameLst>
                                          <p:attrName>ppt_w</p:attrName>
                                        </p:attrNameLst>
                                      </p:cBhvr>
                                      <p:tavLst>
                                        <p:tav tm="100000">
                                          <p:val>
                                            <p:fltVal val="0"/>
                                          </p:val>
                                        </p:tav>
                                        <p:tav>
                                          <p:val>
                                            <p:strVal val="#ppt_w"/>
                                          </p:val>
                                        </p:tav>
                                      </p:tavLst>
                                    </p:anim>
                                    <p:anim calcmode="lin" valueType="num">
                                      <p:cBhvr additive="repl">
                                        <p:cTn id="8" dur="2000" fill="hold"/>
                                        <p:tgtEl>
                                          <p:spTgt spid="76"/>
                                        </p:tgtEl>
                                        <p:attrNameLst>
                                          <p:attrName>ppt_h</p:attrName>
                                        </p:attrNameLst>
                                      </p:cBhvr>
                                      <p:tavLst>
                                        <p:tav tm="100000">
                                          <p:val>
                                            <p:fltVal val="0"/>
                                          </p:val>
                                        </p:tav>
                                        <p:tav>
                                          <p:val>
                                            <p:strVal val="#ppt_h"/>
                                          </p:val>
                                        </p:tav>
                                      </p:tavLst>
                                    </p:anim>
                                    <p:anim calcmode="lin" valueType="num">
                                      <p:cBhvr additive="repl">
                                        <p:cTn id="9" dur="2000" fill="hold"/>
                                        <p:tgtEl>
                                          <p:spTgt spid="76"/>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400865" y="190029"/>
            <a:ext cx="6181108" cy="3329581"/>
          </a:xfrm>
          <a:prstGeom prst="rect">
            <a:avLst/>
          </a:prstGeom>
        </p:spPr>
        <p:txBody>
          <a:bodyPr vert="horz" lIns="91440" tIns="45720" rIns="91440" bIns="45720" rtlCol="0" anchor="b">
            <a:normAutofit/>
          </a:bodyPr>
          <a:lstStyle/>
          <a:p>
            <a:pPr algn="r">
              <a:lnSpc>
                <a:spcPct val="90000"/>
              </a:lnSpc>
            </a:pPr>
            <a:r>
              <a:rPr lang="fr-FR" sz="6600" b="0" i="0" kern="1200" dirty="0">
                <a:solidFill>
                  <a:srgbClr val="EBEBEB"/>
                </a:solidFill>
                <a:latin typeface="+mj-lt"/>
                <a:ea typeface="+mj-ea"/>
                <a:cs typeface="+mj-cs"/>
              </a:rPr>
              <a:t>TRAUMATISME</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163233930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5BF62A-14D2-4A5B-A705-FBBEA711420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08648" y="1975520"/>
            <a:ext cx="3673809" cy="2736304"/>
          </a:xfrm>
          <a:prstGeom prst="rect">
            <a:avLst/>
          </a:prstGeom>
        </p:spPr>
      </p:pic>
      <p:sp>
        <p:nvSpPr>
          <p:cNvPr id="4" name="Oval 9">
            <a:extLst>
              <a:ext uri="{FF2B5EF4-FFF2-40B4-BE49-F238E27FC236}">
                <a16:creationId xmlns:a16="http://schemas.microsoft.com/office/drawing/2014/main" id="{9F0ACC14-19F8-4021-BF4C-C9F0FDD6729C}"/>
              </a:ext>
            </a:extLst>
          </p:cNvPr>
          <p:cNvSpPr>
            <a:spLocks noChangeArrowheads="1"/>
          </p:cNvSpPr>
          <p:nvPr/>
        </p:nvSpPr>
        <p:spPr bwMode="auto">
          <a:xfrm>
            <a:off x="6352664" y="3343672"/>
            <a:ext cx="1363415" cy="1075631"/>
          </a:xfrm>
          <a:prstGeom prst="ellipse">
            <a:avLst/>
          </a:prstGeom>
          <a:noFill/>
          <a:ln w="165240" cap="sq">
            <a:solidFill>
              <a:srgbClr val="FF0000"/>
            </a:solidFill>
            <a:miter lim="800000"/>
            <a:headEnd/>
            <a:tailEnd/>
          </a:ln>
          <a:effectLst/>
        </p:spPr>
        <p:txBody>
          <a:bodyPr wrap="none" anchor="ctr"/>
          <a:lstStyle/>
          <a:p>
            <a:endParaRPr lang="fr-FR" dirty="0"/>
          </a:p>
        </p:txBody>
      </p:sp>
      <p:sp>
        <p:nvSpPr>
          <p:cNvPr id="5" name="Text Box 5">
            <a:extLst>
              <a:ext uri="{FF2B5EF4-FFF2-40B4-BE49-F238E27FC236}">
                <a16:creationId xmlns:a16="http://schemas.microsoft.com/office/drawing/2014/main" id="{7CB72816-C4AB-4420-8522-312A89215C82}"/>
              </a:ext>
            </a:extLst>
          </p:cNvPr>
          <p:cNvSpPr txBox="1">
            <a:spLocks noChangeArrowheads="1"/>
          </p:cNvSpPr>
          <p:nvPr/>
        </p:nvSpPr>
        <p:spPr bwMode="auto">
          <a:xfrm>
            <a:off x="873760" y="160144"/>
            <a:ext cx="9144000" cy="1202510"/>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DE DOULEUR EMPÊCHANT CERTAINS MOUVEMENTS</a:t>
            </a:r>
          </a:p>
        </p:txBody>
      </p:sp>
    </p:spTree>
    <p:extLst>
      <p:ext uri="{BB962C8B-B14F-4D97-AF65-F5344CB8AC3E}">
        <p14:creationId xmlns:p14="http://schemas.microsoft.com/office/powerpoint/2010/main" val="197320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20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par>
                                <p:cTn id="10" presetID="22" presetClass="entr" presetSubtype="8" fill="hold" nodeType="withEffect">
                                  <p:stCondLst>
                                    <p:cond delay="0"/>
                                  </p:stCondLst>
                                  <p:childTnLst>
                                    <p:set>
                                      <p:cBhvr additive="repl">
                                        <p:cTn id="11" dur="1" fill="hold">
                                          <p:stCondLst>
                                            <p:cond delay="0"/>
                                          </p:stCondLst>
                                        </p:cTn>
                                        <p:tgtEl>
                                          <p:spTgt spid="5"/>
                                        </p:tgtEl>
                                        <p:attrNameLst>
                                          <p:attrName>style.visibility</p:attrName>
                                        </p:attrNameLst>
                                      </p:cBhvr>
                                      <p:to>
                                        <p:strVal val="visible"/>
                                      </p:to>
                                    </p:set>
                                    <p:animEffect transition="in" filter="wipe(left)">
                                      <p:cBhvr additive="repl">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1C92A45-E054-4775-B520-D819BE19CE01}"/>
              </a:ext>
            </a:extLst>
          </p:cNvPr>
          <p:cNvGraphicFramePr>
            <a:graphicFrameLocks noGrp="1"/>
          </p:cNvGraphicFramePr>
          <p:nvPr/>
        </p:nvGraphicFramePr>
        <p:xfrm>
          <a:off x="1073212" y="1030388"/>
          <a:ext cx="10876132" cy="5486400"/>
        </p:xfrm>
        <a:graphic>
          <a:graphicData uri="http://schemas.openxmlformats.org/drawingml/2006/table">
            <a:tbl>
              <a:tblPr firstRow="1" bandRow="1">
                <a:tableStyleId>{16D9F66E-5EB9-4882-86FB-DCBF35E3C3E4}</a:tableStyleId>
              </a:tblPr>
              <a:tblGrid>
                <a:gridCol w="2646532">
                  <a:extLst>
                    <a:ext uri="{9D8B030D-6E8A-4147-A177-3AD203B41FA5}">
                      <a16:colId xmlns:a16="http://schemas.microsoft.com/office/drawing/2014/main" val="2374088685"/>
                    </a:ext>
                  </a:extLst>
                </a:gridCol>
                <a:gridCol w="8229600">
                  <a:extLst>
                    <a:ext uri="{9D8B030D-6E8A-4147-A177-3AD203B41FA5}">
                      <a16:colId xmlns:a16="http://schemas.microsoft.com/office/drawing/2014/main" val="86175586"/>
                    </a:ext>
                  </a:extLst>
                </a:gridCol>
              </a:tblGrid>
              <a:tr h="931577">
                <a:tc gridSpan="2">
                  <a:txBody>
                    <a:bodyPr/>
                    <a:lstStyle/>
                    <a:p>
                      <a:r>
                        <a:rPr lang="fr-FR" sz="2800" b="1" dirty="0"/>
                        <a:t>Il existe plusieurs dispositifs de formation aux secours d’urgence. </a:t>
                      </a:r>
                    </a:p>
                  </a:txBody>
                  <a:tcPr/>
                </a:tc>
                <a:tc hMerge="1">
                  <a:txBody>
                    <a:bodyPr/>
                    <a:lstStyle/>
                    <a:p>
                      <a:endParaRPr lang="fr-FR" dirty="0"/>
                    </a:p>
                  </a:txBody>
                  <a:tcPr/>
                </a:tc>
                <a:extLst>
                  <a:ext uri="{0D108BD9-81ED-4DB2-BD59-A6C34878D82A}">
                    <a16:rowId xmlns:a16="http://schemas.microsoft.com/office/drawing/2014/main" val="903639309"/>
                  </a:ext>
                </a:extLst>
              </a:tr>
              <a:tr h="4345915">
                <a:tc>
                  <a:txBody>
                    <a:bodyPr/>
                    <a:lstStyle/>
                    <a:p>
                      <a:endParaRPr lang="fr-FR" sz="2400" dirty="0"/>
                    </a:p>
                  </a:txBody>
                  <a:tcPr/>
                </a:tc>
                <a:tc>
                  <a:txBody>
                    <a:bodyPr/>
                    <a:lstStyle/>
                    <a:p>
                      <a:r>
                        <a:rPr lang="fr-FR" sz="2400" b="1" dirty="0"/>
                        <a:t>Prévention et secours civiques de niveau 1 (PSC1)</a:t>
                      </a:r>
                      <a:r>
                        <a:rPr lang="fr-FR" sz="2400" dirty="0"/>
                        <a:t> </a:t>
                      </a:r>
                      <a:r>
                        <a:rPr lang="fr-FR" sz="2000" dirty="0"/>
                        <a:t>a pour objectif de faire acquérir à toute personne la connaissance des gestes élémentaires de secours. </a:t>
                      </a:r>
                      <a:br>
                        <a:rPr lang="fr-FR" sz="2000" dirty="0"/>
                      </a:br>
                      <a:r>
                        <a:rPr lang="fr-FR" sz="2400" b="1" dirty="0"/>
                        <a:t>L’attestation de formation aux gestes et soins d’urgence (AFGSU)</a:t>
                      </a:r>
                      <a:r>
                        <a:rPr lang="fr-FR" sz="2400" dirty="0"/>
                        <a:t> </a:t>
                      </a:r>
                      <a:r>
                        <a:rPr lang="fr-FR" sz="2000" dirty="0"/>
                        <a:t>est, elle, exclusivement réservée aux personnels travaillant dans des établissements de santé.</a:t>
                      </a:r>
                    </a:p>
                    <a:p>
                      <a:r>
                        <a:rPr lang="fr-FR" sz="2400" b="1" dirty="0"/>
                        <a:t>Sensibilisation aux « Gestes qui sauvent » (GQS)</a:t>
                      </a:r>
                      <a:r>
                        <a:rPr lang="fr-FR" sz="2400" dirty="0"/>
                        <a:t>, </a:t>
                      </a:r>
                      <a:r>
                        <a:rPr lang="fr-FR" sz="2000" dirty="0"/>
                        <a:t>dont l’objectif est de permettre au plus grand nombre de citoyens de devenir le premier maillon de la chaîne des secours.</a:t>
                      </a:r>
                      <a:endParaRPr lang="fr-FR" sz="2400" dirty="0"/>
                    </a:p>
                    <a:p>
                      <a:endParaRPr lang="fr-FR" sz="2400" dirty="0"/>
                    </a:p>
                    <a:p>
                      <a:r>
                        <a:rPr lang="fr-FR" sz="2400" dirty="0"/>
                        <a:t>Pour autant, </a:t>
                      </a:r>
                      <a:r>
                        <a:rPr lang="fr-FR" sz="2400" b="1" dirty="0"/>
                        <a:t>toutes ces formations n’intègrent pas la dimension professionnelle </a:t>
                      </a:r>
                      <a:r>
                        <a:rPr lang="fr-FR" sz="2400" dirty="0"/>
                        <a:t>et la connaissance des risques effectivement présents dans l’entreprise. </a:t>
                      </a:r>
                    </a:p>
                  </a:txBody>
                  <a:tcPr/>
                </a:tc>
                <a:extLst>
                  <a:ext uri="{0D108BD9-81ED-4DB2-BD59-A6C34878D82A}">
                    <a16:rowId xmlns:a16="http://schemas.microsoft.com/office/drawing/2014/main" val="2753005131"/>
                  </a:ext>
                </a:extLst>
              </a:tr>
            </a:tbl>
          </a:graphicData>
        </a:graphic>
      </p:graphicFrame>
      <p:pic>
        <p:nvPicPr>
          <p:cNvPr id="3" name="Image 2">
            <a:extLst>
              <a:ext uri="{FF2B5EF4-FFF2-40B4-BE49-F238E27FC236}">
                <a16:creationId xmlns:a16="http://schemas.microsoft.com/office/drawing/2014/main" id="{05F5D621-4A3A-4203-BA89-41E703FCC3BD}"/>
              </a:ext>
            </a:extLst>
          </p:cNvPr>
          <p:cNvPicPr>
            <a:picLocks noChangeAspect="1"/>
          </p:cNvPicPr>
          <p:nvPr/>
        </p:nvPicPr>
        <p:blipFill>
          <a:blip r:embed="rId2"/>
          <a:stretch>
            <a:fillRect/>
          </a:stretch>
        </p:blipFill>
        <p:spPr>
          <a:xfrm>
            <a:off x="1266635" y="3404339"/>
            <a:ext cx="2378394" cy="1682569"/>
          </a:xfrm>
          <a:prstGeom prst="rect">
            <a:avLst/>
          </a:prstGeom>
        </p:spPr>
      </p:pic>
      <p:sp>
        <p:nvSpPr>
          <p:cNvPr id="2" name="ZoneTexte 1">
            <a:extLst>
              <a:ext uri="{FF2B5EF4-FFF2-40B4-BE49-F238E27FC236}">
                <a16:creationId xmlns:a16="http://schemas.microsoft.com/office/drawing/2014/main" id="{DB8B2D2B-611F-45E5-BEFD-6E5B9D2F7340}"/>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spTree>
    <p:extLst>
      <p:ext uri="{BB962C8B-B14F-4D97-AF65-F5344CB8AC3E}">
        <p14:creationId xmlns:p14="http://schemas.microsoft.com/office/powerpoint/2010/main" val="418538392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0A4F4AC-0FC5-45E2-A942-AE92F086C3DA}"/>
              </a:ext>
            </a:extLst>
          </p:cNvPr>
          <p:cNvGrpSpPr>
            <a:grpSpLocks/>
          </p:cNvGrpSpPr>
          <p:nvPr/>
        </p:nvGrpSpPr>
        <p:grpSpPr bwMode="auto">
          <a:xfrm>
            <a:off x="1606550" y="0"/>
            <a:ext cx="8978900" cy="6883400"/>
            <a:chOff x="22" y="-20"/>
            <a:chExt cx="5656" cy="4336"/>
          </a:xfrm>
        </p:grpSpPr>
        <p:sp>
          <p:nvSpPr>
            <p:cNvPr id="3" name="Line 2">
              <a:extLst>
                <a:ext uri="{FF2B5EF4-FFF2-40B4-BE49-F238E27FC236}">
                  <a16:creationId xmlns:a16="http://schemas.microsoft.com/office/drawing/2014/main" id="{92CC173B-C71B-4F36-864A-165AE867E2AE}"/>
                </a:ext>
              </a:extLst>
            </p:cNvPr>
            <p:cNvSpPr>
              <a:spLocks noChangeShapeType="1"/>
            </p:cNvSpPr>
            <p:nvPr/>
          </p:nvSpPr>
          <p:spPr bwMode="auto">
            <a:xfrm flipH="1">
              <a:off x="1094" y="625"/>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DF2AC849-4190-445C-911B-C6DE67EF0BB5}"/>
                </a:ext>
              </a:extLst>
            </p:cNvPr>
            <p:cNvSpPr>
              <a:spLocks noChangeShapeType="1"/>
            </p:cNvSpPr>
            <p:nvPr/>
          </p:nvSpPr>
          <p:spPr bwMode="auto">
            <a:xfrm flipH="1">
              <a:off x="66" y="1639"/>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5331BE28-631E-4857-AEF6-686D83335A62}"/>
                </a:ext>
              </a:extLst>
            </p:cNvPr>
            <p:cNvSpPr>
              <a:spLocks noChangeShapeType="1"/>
            </p:cNvSpPr>
            <p:nvPr/>
          </p:nvSpPr>
          <p:spPr bwMode="auto">
            <a:xfrm flipH="1" flipV="1">
              <a:off x="54" y="2687"/>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BBA1FFC1-C6E8-48C6-A884-2F52C386D5CD}"/>
                </a:ext>
              </a:extLst>
            </p:cNvPr>
            <p:cNvSpPr>
              <a:spLocks noChangeArrowheads="1"/>
            </p:cNvSpPr>
            <p:nvPr/>
          </p:nvSpPr>
          <p:spPr bwMode="auto">
            <a:xfrm>
              <a:off x="611" y="375"/>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18AE14E0-E4C0-41A5-BB2B-320694DDED6E}"/>
                </a:ext>
              </a:extLst>
            </p:cNvPr>
            <p:cNvSpPr>
              <a:spLocks noChangeArrowheads="1"/>
            </p:cNvSpPr>
            <p:nvPr/>
          </p:nvSpPr>
          <p:spPr bwMode="auto">
            <a:xfrm>
              <a:off x="238" y="243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C37CB298-A4D2-49CB-BF77-EFD6B9A18149}"/>
                </a:ext>
              </a:extLst>
            </p:cNvPr>
            <p:cNvSpPr>
              <a:spLocks noChangeArrowheads="1"/>
            </p:cNvSpPr>
            <p:nvPr/>
          </p:nvSpPr>
          <p:spPr bwMode="auto">
            <a:xfrm>
              <a:off x="238" y="1391"/>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57273B00-3EF3-4CCF-B85C-543AE900419E}"/>
                </a:ext>
              </a:extLst>
            </p:cNvPr>
            <p:cNvSpPr>
              <a:spLocks noChangeArrowheads="1"/>
            </p:cNvSpPr>
            <p:nvPr/>
          </p:nvSpPr>
          <p:spPr bwMode="auto">
            <a:xfrm>
              <a:off x="1009" y="1391"/>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8D243354-6C39-4ADB-B3E7-82C13BEECF9E}"/>
                </a:ext>
              </a:extLst>
            </p:cNvPr>
            <p:cNvSpPr>
              <a:spLocks noChangeArrowheads="1"/>
            </p:cNvSpPr>
            <p:nvPr/>
          </p:nvSpPr>
          <p:spPr bwMode="auto">
            <a:xfrm>
              <a:off x="1009" y="243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792FC35F-8118-40F7-8621-B42AB76CF48C}"/>
                </a:ext>
              </a:extLst>
            </p:cNvPr>
            <p:cNvSpPr>
              <a:spLocks noChangeArrowheads="1"/>
            </p:cNvSpPr>
            <p:nvPr/>
          </p:nvSpPr>
          <p:spPr bwMode="auto">
            <a:xfrm>
              <a:off x="1781" y="2434"/>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E0A628C3-2381-44B5-94C3-25DC2FBEDD2C}"/>
                </a:ext>
              </a:extLst>
            </p:cNvPr>
            <p:cNvSpPr>
              <a:spLocks noChangeArrowheads="1"/>
            </p:cNvSpPr>
            <p:nvPr/>
          </p:nvSpPr>
          <p:spPr bwMode="auto">
            <a:xfrm>
              <a:off x="2325" y="243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39366E4B-0FC6-44E2-9D4A-F65566191E15}"/>
                </a:ext>
              </a:extLst>
            </p:cNvPr>
            <p:cNvSpPr>
              <a:spLocks noChangeArrowheads="1"/>
            </p:cNvSpPr>
            <p:nvPr/>
          </p:nvSpPr>
          <p:spPr bwMode="auto">
            <a:xfrm>
              <a:off x="2914" y="243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2D5CBBB0-4784-4F41-86B4-FC609B594AB9}"/>
                </a:ext>
              </a:extLst>
            </p:cNvPr>
            <p:cNvSpPr>
              <a:spLocks noChangeArrowheads="1"/>
            </p:cNvSpPr>
            <p:nvPr/>
          </p:nvSpPr>
          <p:spPr bwMode="auto">
            <a:xfrm>
              <a:off x="3459" y="243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DD8E61FE-593A-4564-B609-BC3963428D32}"/>
                </a:ext>
              </a:extLst>
            </p:cNvPr>
            <p:cNvSpPr>
              <a:spLocks noChangeArrowheads="1"/>
            </p:cNvSpPr>
            <p:nvPr/>
          </p:nvSpPr>
          <p:spPr bwMode="auto">
            <a:xfrm>
              <a:off x="72"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D3F2F35D-8FAE-4683-9B60-6C45CDBF55AA}"/>
                </a:ext>
              </a:extLst>
            </p:cNvPr>
            <p:cNvSpPr>
              <a:spLocks noChangeArrowheads="1"/>
            </p:cNvSpPr>
            <p:nvPr/>
          </p:nvSpPr>
          <p:spPr bwMode="auto">
            <a:xfrm>
              <a:off x="632"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14897D1D-566B-4408-B41C-886FE3D22FF7}"/>
                </a:ext>
              </a:extLst>
            </p:cNvPr>
            <p:cNvSpPr>
              <a:spLocks noChangeArrowheads="1"/>
            </p:cNvSpPr>
            <p:nvPr/>
          </p:nvSpPr>
          <p:spPr bwMode="auto">
            <a:xfrm>
              <a:off x="1191"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763285FA-D763-406A-8936-D69C12E18CB2}"/>
                </a:ext>
              </a:extLst>
            </p:cNvPr>
            <p:cNvSpPr>
              <a:spLocks noChangeArrowheads="1"/>
            </p:cNvSpPr>
            <p:nvPr/>
          </p:nvSpPr>
          <p:spPr bwMode="auto">
            <a:xfrm>
              <a:off x="1781" y="342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67C47D1E-5885-4734-A7D6-1CC91D9B677E}"/>
                </a:ext>
              </a:extLst>
            </p:cNvPr>
            <p:cNvSpPr>
              <a:spLocks noChangeArrowheads="1"/>
            </p:cNvSpPr>
            <p:nvPr/>
          </p:nvSpPr>
          <p:spPr bwMode="auto">
            <a:xfrm>
              <a:off x="2325"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FD705755-2179-4028-B640-AF64CDF8F34C}"/>
                </a:ext>
              </a:extLst>
            </p:cNvPr>
            <p:cNvSpPr>
              <a:spLocks noChangeArrowheads="1"/>
            </p:cNvSpPr>
            <p:nvPr/>
          </p:nvSpPr>
          <p:spPr bwMode="auto">
            <a:xfrm>
              <a:off x="2914"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6D6CCE82-D6F5-44E1-BB36-1AE2A2705DEB}"/>
                </a:ext>
              </a:extLst>
            </p:cNvPr>
            <p:cNvSpPr>
              <a:spLocks noChangeArrowheads="1"/>
            </p:cNvSpPr>
            <p:nvPr/>
          </p:nvSpPr>
          <p:spPr bwMode="auto">
            <a:xfrm>
              <a:off x="3459"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28D5331C-09D6-4AF9-9FAF-80AC668557D3}"/>
                </a:ext>
              </a:extLst>
            </p:cNvPr>
            <p:cNvSpPr>
              <a:spLocks noChangeArrowheads="1"/>
            </p:cNvSpPr>
            <p:nvPr/>
          </p:nvSpPr>
          <p:spPr bwMode="auto">
            <a:xfrm>
              <a:off x="4048"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E0E025C1-73A4-40F8-A2BC-97A33EA7DFDA}"/>
                </a:ext>
              </a:extLst>
            </p:cNvPr>
            <p:cNvSpPr>
              <a:spLocks noChangeArrowheads="1"/>
            </p:cNvSpPr>
            <p:nvPr/>
          </p:nvSpPr>
          <p:spPr bwMode="auto">
            <a:xfrm>
              <a:off x="4592"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2AB1812F-90A7-4E89-92F4-0C2B43CDE238}"/>
                </a:ext>
              </a:extLst>
            </p:cNvPr>
            <p:cNvSpPr>
              <a:spLocks noChangeArrowheads="1"/>
            </p:cNvSpPr>
            <p:nvPr/>
          </p:nvSpPr>
          <p:spPr bwMode="auto">
            <a:xfrm>
              <a:off x="5182" y="342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94660176-49DF-4E6F-9EDB-F0AECEB72FB1}"/>
                </a:ext>
              </a:extLst>
            </p:cNvPr>
            <p:cNvSpPr>
              <a:spLocks noChangeArrowheads="1"/>
            </p:cNvSpPr>
            <p:nvPr/>
          </p:nvSpPr>
          <p:spPr bwMode="auto">
            <a:xfrm>
              <a:off x="4048" y="243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E2F704B4-F7EA-460C-83E5-C227FB8410C6}"/>
                </a:ext>
              </a:extLst>
            </p:cNvPr>
            <p:cNvSpPr>
              <a:spLocks noChangeArrowheads="1"/>
            </p:cNvSpPr>
            <p:nvPr/>
          </p:nvSpPr>
          <p:spPr bwMode="auto">
            <a:xfrm>
              <a:off x="4592" y="2429"/>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7483B1C7-9ABA-4D6B-8A8E-303C6EBE54B9}"/>
                </a:ext>
              </a:extLst>
            </p:cNvPr>
            <p:cNvSpPr>
              <a:spLocks noChangeArrowheads="1"/>
            </p:cNvSpPr>
            <p:nvPr/>
          </p:nvSpPr>
          <p:spPr bwMode="auto">
            <a:xfrm>
              <a:off x="5182" y="243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E01F4FBA-60B3-42DD-A965-79A21C2E535A}"/>
                </a:ext>
              </a:extLst>
            </p:cNvPr>
            <p:cNvSpPr>
              <a:spLocks noChangeArrowheads="1"/>
            </p:cNvSpPr>
            <p:nvPr/>
          </p:nvSpPr>
          <p:spPr bwMode="auto">
            <a:xfrm>
              <a:off x="3187" y="1386"/>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84FAD6C4-FB0A-490E-8F0A-435B0B5ED91B}"/>
                </a:ext>
              </a:extLst>
            </p:cNvPr>
            <p:cNvSpPr>
              <a:spLocks noChangeArrowheads="1"/>
            </p:cNvSpPr>
            <p:nvPr/>
          </p:nvSpPr>
          <p:spPr bwMode="auto">
            <a:xfrm>
              <a:off x="4592" y="1391"/>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B0CF1296-03F8-4A2C-9235-F208E0455E42}"/>
                </a:ext>
              </a:extLst>
            </p:cNvPr>
            <p:cNvSpPr>
              <a:spLocks noChangeArrowheads="1"/>
            </p:cNvSpPr>
            <p:nvPr/>
          </p:nvSpPr>
          <p:spPr bwMode="auto">
            <a:xfrm>
              <a:off x="4592" y="375"/>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2B804691-7DE9-4ED2-B84B-3BB6E672F647}"/>
                </a:ext>
              </a:extLst>
            </p:cNvPr>
            <p:cNvSpPr>
              <a:spLocks noChangeArrowheads="1"/>
            </p:cNvSpPr>
            <p:nvPr/>
          </p:nvSpPr>
          <p:spPr bwMode="auto">
            <a:xfrm>
              <a:off x="3595" y="380"/>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8983EB9E-4879-473C-94A6-7CE5AC6DDD22}"/>
                </a:ext>
              </a:extLst>
            </p:cNvPr>
            <p:cNvSpPr>
              <a:spLocks noChangeArrowheads="1"/>
            </p:cNvSpPr>
            <p:nvPr/>
          </p:nvSpPr>
          <p:spPr bwMode="auto">
            <a:xfrm>
              <a:off x="2804" y="375"/>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4F547F0A-2F5E-4ED1-BCA5-264F6CFF68B3}"/>
                </a:ext>
              </a:extLst>
            </p:cNvPr>
            <p:cNvSpPr>
              <a:spLocks noChangeArrowheads="1"/>
            </p:cNvSpPr>
            <p:nvPr/>
          </p:nvSpPr>
          <p:spPr bwMode="auto">
            <a:xfrm>
              <a:off x="34" y="4017"/>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DEFE033E-CCB7-46E1-80DB-C73AD9BA5335}"/>
                </a:ext>
              </a:extLst>
            </p:cNvPr>
            <p:cNvSpPr>
              <a:spLocks noChangeShapeType="1"/>
            </p:cNvSpPr>
            <p:nvPr/>
          </p:nvSpPr>
          <p:spPr bwMode="auto">
            <a:xfrm>
              <a:off x="5136" y="3775"/>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BEDB89C9-0F3A-44D5-AE62-8A132ED17B87}"/>
                </a:ext>
              </a:extLst>
            </p:cNvPr>
            <p:cNvSpPr>
              <a:spLocks noChangeShapeType="1"/>
            </p:cNvSpPr>
            <p:nvPr/>
          </p:nvSpPr>
          <p:spPr bwMode="auto">
            <a:xfrm>
              <a:off x="22" y="3775"/>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0C9E6DE7-CF91-434D-870A-8FF7D46BD0CC}"/>
                </a:ext>
              </a:extLst>
            </p:cNvPr>
            <p:cNvSpPr>
              <a:spLocks noChangeShapeType="1"/>
            </p:cNvSpPr>
            <p:nvPr/>
          </p:nvSpPr>
          <p:spPr bwMode="auto">
            <a:xfrm>
              <a:off x="5424" y="2928"/>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36EDE6F6-1DDE-454C-A700-47BCFC634A9F}"/>
                </a:ext>
              </a:extLst>
            </p:cNvPr>
            <p:cNvSpPr>
              <a:spLocks noChangeShapeType="1"/>
            </p:cNvSpPr>
            <p:nvPr/>
          </p:nvSpPr>
          <p:spPr bwMode="auto">
            <a:xfrm>
              <a:off x="4834" y="2928"/>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5500ADB9-5AD5-420A-A37A-DC573A96322C}"/>
                </a:ext>
              </a:extLst>
            </p:cNvPr>
            <p:cNvSpPr>
              <a:spLocks noChangeShapeType="1"/>
            </p:cNvSpPr>
            <p:nvPr/>
          </p:nvSpPr>
          <p:spPr bwMode="auto">
            <a:xfrm>
              <a:off x="4295" y="2928"/>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4DF996A6-FAFD-47E2-99C1-B493BA5B0A61}"/>
                </a:ext>
              </a:extLst>
            </p:cNvPr>
            <p:cNvSpPr>
              <a:spLocks noChangeShapeType="1"/>
            </p:cNvSpPr>
            <p:nvPr/>
          </p:nvSpPr>
          <p:spPr bwMode="auto">
            <a:xfrm>
              <a:off x="3700" y="2928"/>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C23BC2D1-11EA-49DC-83F5-9450505C23F0}"/>
                </a:ext>
              </a:extLst>
            </p:cNvPr>
            <p:cNvSpPr>
              <a:spLocks noChangeShapeType="1"/>
            </p:cNvSpPr>
            <p:nvPr/>
          </p:nvSpPr>
          <p:spPr bwMode="auto">
            <a:xfrm>
              <a:off x="3162" y="2928"/>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960E4817-3DDD-4928-A1C6-79194746E378}"/>
                </a:ext>
              </a:extLst>
            </p:cNvPr>
            <p:cNvSpPr>
              <a:spLocks noChangeShapeType="1"/>
            </p:cNvSpPr>
            <p:nvPr/>
          </p:nvSpPr>
          <p:spPr bwMode="auto">
            <a:xfrm>
              <a:off x="2562" y="2928"/>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18619474-2667-40C0-BCAF-1AA7D4316040}"/>
                </a:ext>
              </a:extLst>
            </p:cNvPr>
            <p:cNvSpPr>
              <a:spLocks noChangeShapeType="1"/>
            </p:cNvSpPr>
            <p:nvPr/>
          </p:nvSpPr>
          <p:spPr bwMode="auto">
            <a:xfrm>
              <a:off x="2024" y="2928"/>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AF4E030C-B8C4-48B6-A9FC-846CF9B5F366}"/>
                </a:ext>
              </a:extLst>
            </p:cNvPr>
            <p:cNvSpPr>
              <a:spLocks noChangeShapeType="1"/>
            </p:cNvSpPr>
            <p:nvPr/>
          </p:nvSpPr>
          <p:spPr bwMode="auto">
            <a:xfrm>
              <a:off x="876" y="1627"/>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77CC1870-F046-4CB8-A951-D3488D54AB7A}"/>
                </a:ext>
              </a:extLst>
            </p:cNvPr>
            <p:cNvSpPr>
              <a:spLocks noChangeShapeType="1"/>
            </p:cNvSpPr>
            <p:nvPr/>
          </p:nvSpPr>
          <p:spPr bwMode="auto">
            <a:xfrm>
              <a:off x="1422" y="3157"/>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5570E140-EB4E-4D85-9A6B-BFAC56636534}"/>
                </a:ext>
              </a:extLst>
            </p:cNvPr>
            <p:cNvSpPr>
              <a:spLocks noChangeShapeType="1"/>
            </p:cNvSpPr>
            <p:nvPr/>
          </p:nvSpPr>
          <p:spPr bwMode="auto">
            <a:xfrm>
              <a:off x="329" y="3155"/>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6508DE68-0D8C-42A3-9F15-05FA7465412B}"/>
                </a:ext>
              </a:extLst>
            </p:cNvPr>
            <p:cNvSpPr>
              <a:spLocks noChangeShapeType="1"/>
            </p:cNvSpPr>
            <p:nvPr/>
          </p:nvSpPr>
          <p:spPr bwMode="auto">
            <a:xfrm>
              <a:off x="2022" y="2162"/>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068A15C4-F4D4-4F53-B937-00174BADEAB0}"/>
                </a:ext>
              </a:extLst>
            </p:cNvPr>
            <p:cNvSpPr>
              <a:spLocks noChangeShapeType="1"/>
            </p:cNvSpPr>
            <p:nvPr/>
          </p:nvSpPr>
          <p:spPr bwMode="auto">
            <a:xfrm>
              <a:off x="2567" y="2164"/>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CC19A712-D628-40C8-8DE3-539147A34BA0}"/>
                </a:ext>
              </a:extLst>
            </p:cNvPr>
            <p:cNvSpPr>
              <a:spLocks noChangeShapeType="1"/>
            </p:cNvSpPr>
            <p:nvPr/>
          </p:nvSpPr>
          <p:spPr bwMode="auto">
            <a:xfrm>
              <a:off x="5429" y="2162"/>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DB040303-FC94-434A-ABD9-B6E1FD40E7E9}"/>
                </a:ext>
              </a:extLst>
            </p:cNvPr>
            <p:cNvSpPr>
              <a:spLocks noChangeShapeType="1"/>
            </p:cNvSpPr>
            <p:nvPr/>
          </p:nvSpPr>
          <p:spPr bwMode="auto">
            <a:xfrm>
              <a:off x="4839" y="2157"/>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FF75ABA1-56A1-40B1-B227-53E8767BA815}"/>
                </a:ext>
              </a:extLst>
            </p:cNvPr>
            <p:cNvSpPr>
              <a:spLocks noChangeShapeType="1"/>
            </p:cNvSpPr>
            <p:nvPr/>
          </p:nvSpPr>
          <p:spPr bwMode="auto">
            <a:xfrm>
              <a:off x="4300" y="2164"/>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F23DFCDB-82F3-45E2-B7C0-E018C6498F71}"/>
                </a:ext>
              </a:extLst>
            </p:cNvPr>
            <p:cNvSpPr>
              <a:spLocks noChangeShapeType="1"/>
            </p:cNvSpPr>
            <p:nvPr/>
          </p:nvSpPr>
          <p:spPr bwMode="auto">
            <a:xfrm>
              <a:off x="3706" y="2164"/>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6820CA95-3B06-41E6-8909-DA28B7C14622}"/>
                </a:ext>
              </a:extLst>
            </p:cNvPr>
            <p:cNvSpPr>
              <a:spLocks noChangeShapeType="1"/>
            </p:cNvSpPr>
            <p:nvPr/>
          </p:nvSpPr>
          <p:spPr bwMode="auto">
            <a:xfrm>
              <a:off x="3171" y="2162"/>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4277060D-F2DA-4A50-8300-3BF44908B4D7}"/>
                </a:ext>
              </a:extLst>
            </p:cNvPr>
            <p:cNvSpPr>
              <a:spLocks noChangeShapeType="1"/>
            </p:cNvSpPr>
            <p:nvPr/>
          </p:nvSpPr>
          <p:spPr bwMode="auto">
            <a:xfrm>
              <a:off x="3429" y="1116"/>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E79AEE77-5AF6-4AC5-80D7-DBD0BE1DD56D}"/>
                </a:ext>
              </a:extLst>
            </p:cNvPr>
            <p:cNvSpPr>
              <a:spLocks noChangeShapeType="1"/>
            </p:cNvSpPr>
            <p:nvPr/>
          </p:nvSpPr>
          <p:spPr bwMode="auto">
            <a:xfrm>
              <a:off x="4839" y="1116"/>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5FFC2C0C-1437-4C5A-B0BD-C1EAC2B3DF8B}"/>
                </a:ext>
              </a:extLst>
            </p:cNvPr>
            <p:cNvSpPr>
              <a:spLocks noChangeShapeType="1"/>
            </p:cNvSpPr>
            <p:nvPr/>
          </p:nvSpPr>
          <p:spPr bwMode="auto">
            <a:xfrm>
              <a:off x="3050" y="873"/>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04CAD2E1-5B73-45FA-91F8-56A1EDF1E5E4}"/>
                </a:ext>
              </a:extLst>
            </p:cNvPr>
            <p:cNvSpPr>
              <a:spLocks noChangeShapeType="1"/>
            </p:cNvSpPr>
            <p:nvPr/>
          </p:nvSpPr>
          <p:spPr bwMode="auto">
            <a:xfrm>
              <a:off x="873" y="889"/>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5CD27F7D-B503-4A71-9166-401876715576}"/>
                </a:ext>
              </a:extLst>
            </p:cNvPr>
            <p:cNvSpPr>
              <a:spLocks noChangeShapeType="1"/>
            </p:cNvSpPr>
            <p:nvPr/>
          </p:nvSpPr>
          <p:spPr bwMode="auto">
            <a:xfrm>
              <a:off x="3428" y="1892"/>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1F6243C7-8FD3-4FB2-AA8A-BB9799D3FAB2}"/>
                </a:ext>
              </a:extLst>
            </p:cNvPr>
            <p:cNvSpPr>
              <a:spLocks noChangeShapeType="1"/>
            </p:cNvSpPr>
            <p:nvPr/>
          </p:nvSpPr>
          <p:spPr bwMode="auto">
            <a:xfrm>
              <a:off x="4839" y="1887"/>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2E54399E-F209-4FFB-9981-E6E899C599F9}"/>
                </a:ext>
              </a:extLst>
            </p:cNvPr>
            <p:cNvSpPr>
              <a:spLocks noChangeShapeType="1"/>
            </p:cNvSpPr>
            <p:nvPr/>
          </p:nvSpPr>
          <p:spPr bwMode="auto">
            <a:xfrm flipH="1">
              <a:off x="2005" y="2179"/>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95D67EDB-09FF-4922-B6C5-245792526D71}"/>
                </a:ext>
              </a:extLst>
            </p:cNvPr>
            <p:cNvSpPr>
              <a:spLocks noChangeShapeType="1"/>
            </p:cNvSpPr>
            <p:nvPr/>
          </p:nvSpPr>
          <p:spPr bwMode="auto">
            <a:xfrm flipH="1" flipV="1">
              <a:off x="3151" y="2174"/>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F0903891-8316-4CF6-B8BB-F622ADB4FCE1}"/>
                </a:ext>
              </a:extLst>
            </p:cNvPr>
            <p:cNvSpPr>
              <a:spLocks noChangeShapeType="1"/>
            </p:cNvSpPr>
            <p:nvPr/>
          </p:nvSpPr>
          <p:spPr bwMode="auto">
            <a:xfrm flipH="1">
              <a:off x="4280" y="2179"/>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5F79D072-E1A2-4B29-80FE-896A30BC44E3}"/>
                </a:ext>
              </a:extLst>
            </p:cNvPr>
            <p:cNvSpPr>
              <a:spLocks noChangeShapeType="1"/>
            </p:cNvSpPr>
            <p:nvPr/>
          </p:nvSpPr>
          <p:spPr bwMode="auto">
            <a:xfrm flipH="1" flipV="1">
              <a:off x="309" y="3168"/>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BC5DF65D-64A9-4EBB-A1EA-4A62FD49839B}"/>
                </a:ext>
              </a:extLst>
            </p:cNvPr>
            <p:cNvSpPr>
              <a:spLocks noChangeShapeType="1"/>
            </p:cNvSpPr>
            <p:nvPr/>
          </p:nvSpPr>
          <p:spPr bwMode="auto">
            <a:xfrm flipH="1">
              <a:off x="43" y="1139"/>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543DDF67-8018-4994-9BB6-BFDEDC7323A0}"/>
                </a:ext>
              </a:extLst>
            </p:cNvPr>
            <p:cNvSpPr>
              <a:spLocks noChangeShapeType="1"/>
            </p:cNvSpPr>
            <p:nvPr/>
          </p:nvSpPr>
          <p:spPr bwMode="auto">
            <a:xfrm flipH="1">
              <a:off x="1679" y="1127"/>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D9279E1D-6A93-47EF-A87D-DD9A6E7BCA89}"/>
                </a:ext>
              </a:extLst>
            </p:cNvPr>
            <p:cNvSpPr>
              <a:spLocks noChangeShapeType="1"/>
            </p:cNvSpPr>
            <p:nvPr/>
          </p:nvSpPr>
          <p:spPr bwMode="auto">
            <a:xfrm flipH="1">
              <a:off x="56" y="1130"/>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A3E7D669-2A53-47DA-B31C-EAE9DE94628B}"/>
                </a:ext>
              </a:extLst>
            </p:cNvPr>
            <p:cNvSpPr>
              <a:spLocks noChangeShapeType="1"/>
            </p:cNvSpPr>
            <p:nvPr/>
          </p:nvSpPr>
          <p:spPr bwMode="auto">
            <a:xfrm flipH="1">
              <a:off x="2284" y="1129"/>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D46535C2-349C-489B-8B35-47691960C196}"/>
                </a:ext>
              </a:extLst>
            </p:cNvPr>
            <p:cNvSpPr>
              <a:spLocks noChangeShapeType="1"/>
            </p:cNvSpPr>
            <p:nvPr/>
          </p:nvSpPr>
          <p:spPr bwMode="auto">
            <a:xfrm flipH="1">
              <a:off x="2302" y="1130"/>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236160D3-B188-44CA-8478-CECBF8CC1E0B}"/>
                </a:ext>
              </a:extLst>
            </p:cNvPr>
            <p:cNvSpPr txBox="1">
              <a:spLocks noChangeArrowheads="1"/>
            </p:cNvSpPr>
            <p:nvPr/>
          </p:nvSpPr>
          <p:spPr bwMode="auto">
            <a:xfrm>
              <a:off x="1372" y="-20"/>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CCF5892B-F5B3-49DA-A1B2-81E0D082EBBC}"/>
              </a:ext>
            </a:extLst>
          </p:cNvPr>
          <p:cNvPicPr>
            <a:picLocks noChangeAspect="1" noChangeArrowheads="1"/>
          </p:cNvPicPr>
          <p:nvPr/>
        </p:nvPicPr>
        <p:blipFill>
          <a:blip r:embed="rId2" cstate="print"/>
          <a:srcRect l="18050" t="4512" r="14304" b="5280"/>
          <a:stretch>
            <a:fillRect/>
          </a:stretch>
        </p:blipFill>
        <p:spPr bwMode="auto">
          <a:xfrm>
            <a:off x="7408863" y="661988"/>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087BE800-A75D-41B9-8A51-911D5C05FA62}"/>
              </a:ext>
            </a:extLst>
          </p:cNvPr>
          <p:cNvPicPr>
            <a:picLocks noChangeAspect="1" noChangeArrowheads="1"/>
          </p:cNvPicPr>
          <p:nvPr/>
        </p:nvPicPr>
        <p:blipFill>
          <a:blip r:embed="rId3" cstate="print"/>
          <a:srcRect t="13522"/>
          <a:stretch>
            <a:fillRect/>
          </a:stretch>
        </p:blipFill>
        <p:spPr bwMode="auto">
          <a:xfrm>
            <a:off x="3228975" y="3983038"/>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78AD96A5-4660-40ED-B763-3D7B73098D87}"/>
              </a:ext>
            </a:extLst>
          </p:cNvPr>
          <p:cNvPicPr>
            <a:picLocks noChangeAspect="1" noChangeArrowheads="1"/>
          </p:cNvPicPr>
          <p:nvPr/>
        </p:nvPicPr>
        <p:blipFill>
          <a:blip r:embed="rId4" cstate="print"/>
          <a:srcRect l="18057" t="4514" r="12994" b="4605"/>
          <a:stretch>
            <a:fillRect/>
          </a:stretch>
        </p:blipFill>
        <p:spPr bwMode="auto">
          <a:xfrm>
            <a:off x="9020175" y="3933825"/>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8D425C30-F802-4745-A7C2-820882DD6906}"/>
              </a:ext>
            </a:extLst>
          </p:cNvPr>
          <p:cNvPicPr>
            <a:picLocks noChangeAspect="1" noChangeArrowheads="1"/>
          </p:cNvPicPr>
          <p:nvPr/>
        </p:nvPicPr>
        <p:blipFill>
          <a:blip r:embed="rId5" cstate="print"/>
          <a:srcRect t="21826" r="2530"/>
          <a:stretch>
            <a:fillRect/>
          </a:stretch>
        </p:blipFill>
        <p:spPr bwMode="auto">
          <a:xfrm>
            <a:off x="4449763" y="5548313"/>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D3FC3B4D-B11E-4C66-AE49-46D2A0BA5AEB}"/>
              </a:ext>
            </a:extLst>
          </p:cNvPr>
          <p:cNvPicPr>
            <a:picLocks noChangeAspect="1" noChangeArrowheads="1"/>
          </p:cNvPicPr>
          <p:nvPr/>
        </p:nvPicPr>
        <p:blipFill>
          <a:blip r:embed="rId6" cstate="print"/>
          <a:srcRect l="4512" t="9024" r="5280" b="9792"/>
          <a:stretch>
            <a:fillRect/>
          </a:stretch>
        </p:blipFill>
        <p:spPr bwMode="auto">
          <a:xfrm>
            <a:off x="8907463" y="2317750"/>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EB9D3AE2-EDA6-4F54-B723-B67A1201647F}"/>
              </a:ext>
            </a:extLst>
          </p:cNvPr>
          <p:cNvPicPr>
            <a:picLocks noChangeAspect="1" noChangeArrowheads="1"/>
          </p:cNvPicPr>
          <p:nvPr/>
        </p:nvPicPr>
        <p:blipFill>
          <a:blip r:embed="rId7" cstate="print"/>
          <a:srcRect l="18063" t="2501" r="9819" b="2779"/>
          <a:stretch>
            <a:fillRect/>
          </a:stretch>
        </p:blipFill>
        <p:spPr bwMode="auto">
          <a:xfrm>
            <a:off x="5422900" y="5508625"/>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316484D8-6BCA-4703-A4FE-C03F334C2117}"/>
              </a:ext>
            </a:extLst>
          </p:cNvPr>
          <p:cNvPicPr>
            <a:picLocks noChangeAspect="1" noChangeArrowheads="1"/>
          </p:cNvPicPr>
          <p:nvPr/>
        </p:nvPicPr>
        <p:blipFill>
          <a:blip r:embed="rId8" cstate="print"/>
          <a:srcRect l="4510" t="9021" r="5315" b="14336"/>
          <a:stretch>
            <a:fillRect/>
          </a:stretch>
        </p:blipFill>
        <p:spPr bwMode="auto">
          <a:xfrm>
            <a:off x="1731963" y="5567363"/>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6ED091E7-B2F7-4707-8D72-B3D34D80A739}"/>
              </a:ext>
            </a:extLst>
          </p:cNvPr>
          <p:cNvPicPr>
            <a:picLocks noChangeAspect="1" noChangeArrowheads="1"/>
          </p:cNvPicPr>
          <p:nvPr/>
        </p:nvPicPr>
        <p:blipFill>
          <a:blip r:embed="rId9" cstate="print"/>
          <a:srcRect l="3960" t="10818" b="9827"/>
          <a:stretch>
            <a:fillRect/>
          </a:stretch>
        </p:blipFill>
        <p:spPr bwMode="auto">
          <a:xfrm>
            <a:off x="8913813" y="5548313"/>
            <a:ext cx="696912" cy="663575"/>
          </a:xfrm>
          <a:prstGeom prst="rect">
            <a:avLst/>
          </a:prstGeom>
          <a:noFill/>
          <a:ln w="9525">
            <a:noFill/>
            <a:round/>
            <a:headEnd/>
            <a:tailEnd/>
          </a:ln>
          <a:effectLst/>
        </p:spPr>
      </p:pic>
      <p:pic>
        <p:nvPicPr>
          <p:cNvPr id="77" name="Picture 76">
            <a:extLst>
              <a:ext uri="{FF2B5EF4-FFF2-40B4-BE49-F238E27FC236}">
                <a16:creationId xmlns:a16="http://schemas.microsoft.com/office/drawing/2014/main" id="{F4BF736F-C4BC-4892-867B-09BEAC4B42B0}"/>
              </a:ext>
            </a:extLst>
          </p:cNvPr>
          <p:cNvPicPr>
            <a:picLocks noChangeAspect="1" noChangeArrowheads="1"/>
          </p:cNvPicPr>
          <p:nvPr/>
        </p:nvPicPr>
        <p:blipFill>
          <a:blip r:embed="rId10" cstate="print"/>
          <a:srcRect t="18033" b="9787"/>
          <a:stretch>
            <a:fillRect/>
          </a:stretch>
        </p:blipFill>
        <p:spPr bwMode="auto">
          <a:xfrm>
            <a:off x="3221038" y="2341563"/>
            <a:ext cx="731837" cy="6238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0D58AE09-650B-40E9-AA1C-27AE15BB4744}"/>
              </a:ext>
            </a:extLst>
          </p:cNvPr>
          <p:cNvPicPr>
            <a:picLocks noChangeAspect="1" noChangeArrowheads="1"/>
          </p:cNvPicPr>
          <p:nvPr/>
        </p:nvPicPr>
        <p:blipFill>
          <a:blip r:embed="rId11" cstate="print"/>
          <a:srcRect l="17690" t="4216" r="17415" b="1924"/>
          <a:stretch>
            <a:fillRect/>
          </a:stretch>
        </p:blipFill>
        <p:spPr bwMode="auto">
          <a:xfrm>
            <a:off x="5395913" y="3927475"/>
            <a:ext cx="509587" cy="7366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98AB1C4A-24CF-4AD7-BAFA-E814098D3556}"/>
              </a:ext>
            </a:extLst>
          </p:cNvPr>
          <p:cNvPicPr>
            <a:picLocks noChangeAspect="1" noChangeArrowheads="1"/>
          </p:cNvPicPr>
          <p:nvPr/>
        </p:nvPicPr>
        <p:blipFill>
          <a:blip r:embed="rId12" cstate="print"/>
          <a:srcRect l="961" t="5305" b="5305"/>
          <a:stretch>
            <a:fillRect/>
          </a:stretch>
        </p:blipFill>
        <p:spPr bwMode="auto">
          <a:xfrm>
            <a:off x="6086475" y="673100"/>
            <a:ext cx="704850" cy="709613"/>
          </a:xfrm>
          <a:prstGeom prst="rect">
            <a:avLst/>
          </a:prstGeom>
          <a:noFill/>
          <a:ln w="9525">
            <a:noFill/>
            <a:round/>
            <a:headEnd/>
            <a:tailEnd/>
          </a:ln>
          <a:effectLst/>
        </p:spPr>
      </p:pic>
      <p:pic>
        <p:nvPicPr>
          <p:cNvPr id="80" name="Picture 79">
            <a:extLst>
              <a:ext uri="{FF2B5EF4-FFF2-40B4-BE49-F238E27FC236}">
                <a16:creationId xmlns:a16="http://schemas.microsoft.com/office/drawing/2014/main" id="{E34DCDDD-EDB5-4686-A48B-532A8CC2EE01}"/>
              </a:ext>
            </a:extLst>
          </p:cNvPr>
          <p:cNvPicPr>
            <a:picLocks noChangeAspect="1" noChangeArrowheads="1"/>
          </p:cNvPicPr>
          <p:nvPr/>
        </p:nvPicPr>
        <p:blipFill>
          <a:blip r:embed="rId13" cstate="print"/>
          <a:srcRect/>
          <a:stretch>
            <a:fillRect/>
          </a:stretch>
        </p:blipFill>
        <p:spPr bwMode="auto">
          <a:xfrm>
            <a:off x="1995488" y="3933825"/>
            <a:ext cx="720725" cy="71913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10367748-07B1-4E08-969A-99CA5797DC8A}"/>
              </a:ext>
            </a:extLst>
          </p:cNvPr>
          <p:cNvPicPr>
            <a:picLocks noChangeAspect="1" noChangeArrowheads="1"/>
          </p:cNvPicPr>
          <p:nvPr/>
        </p:nvPicPr>
        <p:blipFill>
          <a:blip r:embed="rId14" cstate="print"/>
          <a:srcRect t="4778" b="14783"/>
          <a:stretch>
            <a:fillRect/>
          </a:stretch>
        </p:blipFill>
        <p:spPr bwMode="auto">
          <a:xfrm>
            <a:off x="3517900" y="5548313"/>
            <a:ext cx="715963" cy="649287"/>
          </a:xfrm>
          <a:prstGeom prst="rect">
            <a:avLst/>
          </a:prstGeom>
          <a:noFill/>
          <a:ln w="9525">
            <a:noFill/>
            <a:round/>
            <a:headEnd/>
            <a:tailEnd/>
          </a:ln>
          <a:effectLst/>
        </p:spPr>
      </p:pic>
      <p:pic>
        <p:nvPicPr>
          <p:cNvPr id="82" name="Picture 81">
            <a:extLst>
              <a:ext uri="{FF2B5EF4-FFF2-40B4-BE49-F238E27FC236}">
                <a16:creationId xmlns:a16="http://schemas.microsoft.com/office/drawing/2014/main" id="{466E3EFB-6712-4314-82A3-91AA94BB4796}"/>
              </a:ext>
            </a:extLst>
          </p:cNvPr>
          <p:cNvPicPr>
            <a:picLocks noChangeAspect="1" noChangeArrowheads="1"/>
          </p:cNvPicPr>
          <p:nvPr/>
        </p:nvPicPr>
        <p:blipFill>
          <a:blip r:embed="rId15" cstate="print"/>
          <a:srcRect l="11703" b="2776"/>
          <a:stretch>
            <a:fillRect/>
          </a:stretch>
        </p:blipFill>
        <p:spPr bwMode="auto">
          <a:xfrm>
            <a:off x="8067675" y="3933825"/>
            <a:ext cx="679450" cy="733425"/>
          </a:xfrm>
          <a:prstGeom prst="rect">
            <a:avLst/>
          </a:prstGeom>
          <a:noFill/>
          <a:ln w="9525">
            <a:noFill/>
            <a:round/>
            <a:headEnd/>
            <a:tailEnd/>
          </a:ln>
          <a:effectLst/>
        </p:spPr>
      </p:pic>
      <p:pic>
        <p:nvPicPr>
          <p:cNvPr id="83" name="Picture 82">
            <a:extLst>
              <a:ext uri="{FF2B5EF4-FFF2-40B4-BE49-F238E27FC236}">
                <a16:creationId xmlns:a16="http://schemas.microsoft.com/office/drawing/2014/main" id="{011F34B4-6CBA-4295-B80A-74CC86AA3AAF}"/>
              </a:ext>
            </a:extLst>
          </p:cNvPr>
          <p:cNvPicPr>
            <a:picLocks noChangeAspect="1" noChangeArrowheads="1"/>
          </p:cNvPicPr>
          <p:nvPr/>
        </p:nvPicPr>
        <p:blipFill>
          <a:blip r:embed="rId16" cstate="print"/>
          <a:srcRect l="6006" t="4503" r="3783" b="9787"/>
          <a:stretch>
            <a:fillRect/>
          </a:stretch>
        </p:blipFill>
        <p:spPr bwMode="auto">
          <a:xfrm>
            <a:off x="8913813" y="677863"/>
            <a:ext cx="1123950" cy="711200"/>
          </a:xfrm>
          <a:prstGeom prst="rect">
            <a:avLst/>
          </a:prstGeom>
          <a:noFill/>
          <a:ln w="9525">
            <a:noFill/>
            <a:round/>
            <a:headEnd/>
            <a:tailEnd/>
          </a:ln>
          <a:effectLst/>
        </p:spPr>
      </p:pic>
      <p:pic>
        <p:nvPicPr>
          <p:cNvPr id="84" name="Picture 83">
            <a:extLst>
              <a:ext uri="{FF2B5EF4-FFF2-40B4-BE49-F238E27FC236}">
                <a16:creationId xmlns:a16="http://schemas.microsoft.com/office/drawing/2014/main" id="{7CF2447F-BBB5-44C2-A3C2-21D5E12383A9}"/>
              </a:ext>
            </a:extLst>
          </p:cNvPr>
          <p:cNvPicPr>
            <a:picLocks noChangeAspect="1" noChangeArrowheads="1"/>
          </p:cNvPicPr>
          <p:nvPr/>
        </p:nvPicPr>
        <p:blipFill>
          <a:blip r:embed="rId17" cstate="print"/>
          <a:srcRect l="1903" t="9123" r="2332" b="4955"/>
          <a:stretch>
            <a:fillRect/>
          </a:stretch>
        </p:blipFill>
        <p:spPr bwMode="auto">
          <a:xfrm>
            <a:off x="2590800" y="700088"/>
            <a:ext cx="725488" cy="666750"/>
          </a:xfrm>
          <a:prstGeom prst="rect">
            <a:avLst/>
          </a:prstGeom>
          <a:noFill/>
          <a:ln w="9525">
            <a:noFill/>
            <a:round/>
            <a:headEnd/>
            <a:tailEnd/>
          </a:ln>
          <a:effectLst/>
        </p:spPr>
      </p:pic>
      <p:pic>
        <p:nvPicPr>
          <p:cNvPr id="85" name="Picture 84">
            <a:extLst>
              <a:ext uri="{FF2B5EF4-FFF2-40B4-BE49-F238E27FC236}">
                <a16:creationId xmlns:a16="http://schemas.microsoft.com/office/drawing/2014/main" id="{67FB6CB6-0CDA-4F07-9168-407E1E051DC0}"/>
              </a:ext>
            </a:extLst>
          </p:cNvPr>
          <p:cNvPicPr>
            <a:picLocks noChangeAspect="1" noChangeArrowheads="1"/>
          </p:cNvPicPr>
          <p:nvPr/>
        </p:nvPicPr>
        <p:blipFill>
          <a:blip r:embed="rId18" cstate="print"/>
          <a:srcRect l="769" t="19014" r="1683" b="9940"/>
          <a:stretch>
            <a:fillRect/>
          </a:stretch>
        </p:blipFill>
        <p:spPr bwMode="auto">
          <a:xfrm>
            <a:off x="4446588" y="4051300"/>
            <a:ext cx="728662" cy="561975"/>
          </a:xfrm>
          <a:prstGeom prst="rect">
            <a:avLst/>
          </a:prstGeom>
          <a:noFill/>
          <a:ln w="9525">
            <a:noFill/>
            <a:round/>
            <a:headEnd/>
            <a:tailEnd/>
          </a:ln>
          <a:effectLst/>
        </p:spPr>
      </p:pic>
      <p:pic>
        <p:nvPicPr>
          <p:cNvPr id="86" name="Picture 85">
            <a:extLst>
              <a:ext uri="{FF2B5EF4-FFF2-40B4-BE49-F238E27FC236}">
                <a16:creationId xmlns:a16="http://schemas.microsoft.com/office/drawing/2014/main" id="{F17DD54D-44CC-4F56-A3AD-CCEB8BB50069}"/>
              </a:ext>
            </a:extLst>
          </p:cNvPr>
          <p:cNvPicPr>
            <a:picLocks noChangeAspect="1" noChangeArrowheads="1"/>
          </p:cNvPicPr>
          <p:nvPr/>
        </p:nvPicPr>
        <p:blipFill>
          <a:blip r:embed="rId19" cstate="print"/>
          <a:srcRect l="1657" t="19472" r="2319" b="7368"/>
          <a:stretch>
            <a:fillRect/>
          </a:stretch>
        </p:blipFill>
        <p:spPr bwMode="auto">
          <a:xfrm>
            <a:off x="8047038" y="5568950"/>
            <a:ext cx="730250" cy="590550"/>
          </a:xfrm>
          <a:prstGeom prst="rect">
            <a:avLst/>
          </a:prstGeom>
          <a:noFill/>
          <a:ln w="9525">
            <a:noFill/>
            <a:round/>
            <a:headEnd/>
            <a:tailEnd/>
          </a:ln>
          <a:effectLst/>
        </p:spPr>
      </p:pic>
      <p:pic>
        <p:nvPicPr>
          <p:cNvPr id="87" name="Picture 86">
            <a:extLst>
              <a:ext uri="{FF2B5EF4-FFF2-40B4-BE49-F238E27FC236}">
                <a16:creationId xmlns:a16="http://schemas.microsoft.com/office/drawing/2014/main" id="{5CFC9D93-B749-443B-912F-00C51FD20580}"/>
              </a:ext>
            </a:extLst>
          </p:cNvPr>
          <p:cNvPicPr>
            <a:picLocks noChangeAspect="1" noChangeArrowheads="1"/>
          </p:cNvPicPr>
          <p:nvPr/>
        </p:nvPicPr>
        <p:blipFill>
          <a:blip r:embed="rId20" cstate="print"/>
          <a:srcRect l="5383" t="25197"/>
          <a:stretch>
            <a:fillRect/>
          </a:stretch>
        </p:blipFill>
        <p:spPr bwMode="auto">
          <a:xfrm>
            <a:off x="2000250" y="2320925"/>
            <a:ext cx="727075" cy="611188"/>
          </a:xfrm>
          <a:prstGeom prst="rect">
            <a:avLst/>
          </a:prstGeom>
          <a:noFill/>
          <a:ln w="9525">
            <a:noFill/>
            <a:round/>
            <a:headEnd/>
            <a:tailEnd/>
          </a:ln>
          <a:effectLst/>
        </p:spPr>
      </p:pic>
      <p:pic>
        <p:nvPicPr>
          <p:cNvPr id="88" name="Picture 87">
            <a:extLst>
              <a:ext uri="{FF2B5EF4-FFF2-40B4-BE49-F238E27FC236}">
                <a16:creationId xmlns:a16="http://schemas.microsoft.com/office/drawing/2014/main" id="{75E24369-4310-4648-BF5A-10A96D0980FF}"/>
              </a:ext>
            </a:extLst>
          </p:cNvPr>
          <p:cNvPicPr>
            <a:picLocks noChangeAspect="1" noChangeArrowheads="1"/>
          </p:cNvPicPr>
          <p:nvPr/>
        </p:nvPicPr>
        <p:blipFill>
          <a:blip r:embed="rId21" cstate="print"/>
          <a:srcRect l="4823" t="6590" r="38731" b="7773"/>
          <a:stretch>
            <a:fillRect/>
          </a:stretch>
        </p:blipFill>
        <p:spPr bwMode="auto">
          <a:xfrm>
            <a:off x="2687638" y="5505450"/>
            <a:ext cx="576262" cy="728663"/>
          </a:xfrm>
          <a:prstGeom prst="rect">
            <a:avLst/>
          </a:prstGeom>
          <a:noFill/>
          <a:ln w="9525">
            <a:noFill/>
            <a:round/>
            <a:headEnd/>
            <a:tailEnd/>
          </a:ln>
          <a:effectLst/>
        </p:spPr>
      </p:pic>
      <p:grpSp>
        <p:nvGrpSpPr>
          <p:cNvPr id="89" name="Group 88">
            <a:extLst>
              <a:ext uri="{FF2B5EF4-FFF2-40B4-BE49-F238E27FC236}">
                <a16:creationId xmlns:a16="http://schemas.microsoft.com/office/drawing/2014/main" id="{649C5131-06AC-46ED-B2BA-FC6D85881CE1}"/>
              </a:ext>
            </a:extLst>
          </p:cNvPr>
          <p:cNvGrpSpPr>
            <a:grpSpLocks/>
          </p:cNvGrpSpPr>
          <p:nvPr/>
        </p:nvGrpSpPr>
        <p:grpSpPr bwMode="auto">
          <a:xfrm>
            <a:off x="9863138" y="4083050"/>
            <a:ext cx="687387" cy="355600"/>
            <a:chOff x="5223" y="2552"/>
            <a:chExt cx="433" cy="224"/>
          </a:xfrm>
        </p:grpSpPr>
        <p:grpSp>
          <p:nvGrpSpPr>
            <p:cNvPr id="90" name="Group 89">
              <a:extLst>
                <a:ext uri="{FF2B5EF4-FFF2-40B4-BE49-F238E27FC236}">
                  <a16:creationId xmlns:a16="http://schemas.microsoft.com/office/drawing/2014/main" id="{09950D13-A86A-48CB-A05E-964AF5E23E53}"/>
                </a:ext>
              </a:extLst>
            </p:cNvPr>
            <p:cNvGrpSpPr>
              <a:grpSpLocks/>
            </p:cNvGrpSpPr>
            <p:nvPr/>
          </p:nvGrpSpPr>
          <p:grpSpPr bwMode="auto">
            <a:xfrm>
              <a:off x="5223" y="2552"/>
              <a:ext cx="433" cy="224"/>
              <a:chOff x="5223" y="2552"/>
              <a:chExt cx="433" cy="224"/>
            </a:xfrm>
          </p:grpSpPr>
          <p:pic>
            <p:nvPicPr>
              <p:cNvPr id="92" name="Picture 90">
                <a:extLst>
                  <a:ext uri="{FF2B5EF4-FFF2-40B4-BE49-F238E27FC236}">
                    <a16:creationId xmlns:a16="http://schemas.microsoft.com/office/drawing/2014/main" id="{B4E7188B-4503-41F4-A40A-3AAA311BA64D}"/>
                  </a:ext>
                </a:extLst>
              </p:cNvPr>
              <p:cNvPicPr>
                <a:picLocks noChangeAspect="1" noChangeArrowheads="1"/>
              </p:cNvPicPr>
              <p:nvPr/>
            </p:nvPicPr>
            <p:blipFill>
              <a:blip r:embed="rId22" cstate="print"/>
              <a:srcRect t="50040" b="8907"/>
              <a:stretch>
                <a:fillRect/>
              </a:stretch>
            </p:blipFill>
            <p:spPr bwMode="auto">
              <a:xfrm>
                <a:off x="5223" y="2552"/>
                <a:ext cx="433" cy="224"/>
              </a:xfrm>
              <a:prstGeom prst="rect">
                <a:avLst/>
              </a:prstGeom>
              <a:noFill/>
              <a:ln w="9525">
                <a:noFill/>
                <a:round/>
                <a:headEnd/>
                <a:tailEnd/>
              </a:ln>
              <a:effectLst/>
            </p:spPr>
          </p:pic>
          <p:sp>
            <p:nvSpPr>
              <p:cNvPr id="93" name="AutoShape 91">
                <a:extLst>
                  <a:ext uri="{FF2B5EF4-FFF2-40B4-BE49-F238E27FC236}">
                    <a16:creationId xmlns:a16="http://schemas.microsoft.com/office/drawing/2014/main" id="{3C4C75B7-3B06-42A7-A88D-A7BFCC74E8EC}"/>
                  </a:ext>
                </a:extLst>
              </p:cNvPr>
              <p:cNvSpPr>
                <a:spLocks noChangeArrowheads="1"/>
              </p:cNvSpPr>
              <p:nvPr/>
            </p:nvSpPr>
            <p:spPr bwMode="auto">
              <a:xfrm rot="-1920000">
                <a:off x="5418" y="2728"/>
                <a:ext cx="20" cy="20"/>
              </a:xfrm>
              <a:prstGeom prst="roundRect">
                <a:avLst>
                  <a:gd name="adj" fmla="val 37819"/>
                </a:avLst>
              </a:prstGeom>
              <a:solidFill>
                <a:srgbClr val="000000"/>
              </a:solidFill>
              <a:ln w="57240" cap="sq">
                <a:solidFill>
                  <a:srgbClr val="000000"/>
                </a:solidFill>
                <a:miter lim="800000"/>
                <a:headEnd/>
                <a:tailEnd/>
              </a:ln>
              <a:effectLst>
                <a:outerShdw dist="38106" dir="4067791" algn="ctr" rotWithShape="0">
                  <a:srgbClr val="000000">
                    <a:alpha val="50026"/>
                  </a:srgbClr>
                </a:outerShdw>
              </a:effectLst>
            </p:spPr>
            <p:txBody>
              <a:bodyPr wrap="none" anchor="ctr"/>
              <a:lstStyle/>
              <a:p>
                <a:endParaRPr lang="fr-FR" dirty="0"/>
              </a:p>
            </p:txBody>
          </p:sp>
        </p:grpSp>
        <p:sp>
          <p:nvSpPr>
            <p:cNvPr id="91" name="Oval 92">
              <a:extLst>
                <a:ext uri="{FF2B5EF4-FFF2-40B4-BE49-F238E27FC236}">
                  <a16:creationId xmlns:a16="http://schemas.microsoft.com/office/drawing/2014/main" id="{4980D38F-1626-443C-96A1-2E4F76622049}"/>
                </a:ext>
              </a:extLst>
            </p:cNvPr>
            <p:cNvSpPr>
              <a:spLocks noChangeArrowheads="1"/>
            </p:cNvSpPr>
            <p:nvPr/>
          </p:nvSpPr>
          <p:spPr bwMode="auto">
            <a:xfrm>
              <a:off x="5273" y="2571"/>
              <a:ext cx="121" cy="117"/>
            </a:xfrm>
            <a:prstGeom prst="ellipse">
              <a:avLst/>
            </a:prstGeom>
            <a:noFill/>
            <a:ln w="19080" cap="sq">
              <a:solidFill>
                <a:srgbClr val="FF0000"/>
              </a:solidFill>
              <a:miter lim="800000"/>
              <a:headEnd/>
              <a:tailEnd/>
            </a:ln>
            <a:effectLst/>
          </p:spPr>
          <p:txBody>
            <a:bodyPr wrap="none" anchor="ctr"/>
            <a:lstStyle/>
            <a:p>
              <a:endParaRPr lang="fr-FR" dirty="0"/>
            </a:p>
          </p:txBody>
        </p:sp>
      </p:grpSp>
    </p:spTree>
    <p:extLst>
      <p:ext uri="{BB962C8B-B14F-4D97-AF65-F5344CB8AC3E}">
        <p14:creationId xmlns:p14="http://schemas.microsoft.com/office/powerpoint/2010/main" val="412016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89"/>
                                        </p:tgtEl>
                                        <p:attrNameLst>
                                          <p:attrName>style.visibility</p:attrName>
                                        </p:attrNameLst>
                                      </p:cBhvr>
                                      <p:to>
                                        <p:strVal val="visible"/>
                                      </p:to>
                                    </p:set>
                                    <p:anim calcmode="lin" valueType="num">
                                      <p:cBhvr additive="repl">
                                        <p:cTn id="7" dur="2000" fill="hold"/>
                                        <p:tgtEl>
                                          <p:spTgt spid="89"/>
                                        </p:tgtEl>
                                        <p:attrNameLst>
                                          <p:attrName>ppt_w</p:attrName>
                                        </p:attrNameLst>
                                      </p:cBhvr>
                                      <p:tavLst>
                                        <p:tav tm="100000">
                                          <p:val>
                                            <p:fltVal val="0"/>
                                          </p:val>
                                        </p:tav>
                                        <p:tav>
                                          <p:val>
                                            <p:strVal val="#ppt_w"/>
                                          </p:val>
                                        </p:tav>
                                      </p:tavLst>
                                    </p:anim>
                                    <p:anim calcmode="lin" valueType="num">
                                      <p:cBhvr additive="repl">
                                        <p:cTn id="8" dur="2000" fill="hold"/>
                                        <p:tgtEl>
                                          <p:spTgt spid="89"/>
                                        </p:tgtEl>
                                        <p:attrNameLst>
                                          <p:attrName>ppt_h</p:attrName>
                                        </p:attrNameLst>
                                      </p:cBhvr>
                                      <p:tavLst>
                                        <p:tav tm="100000">
                                          <p:val>
                                            <p:fltVal val="0"/>
                                          </p:val>
                                        </p:tav>
                                        <p:tav>
                                          <p:val>
                                            <p:strVal val="#ppt_h"/>
                                          </p:val>
                                        </p:tav>
                                      </p:tavLst>
                                    </p:anim>
                                    <p:anim calcmode="lin" valueType="num">
                                      <p:cBhvr additive="repl">
                                        <p:cTn id="9" dur="2000" fill="hold"/>
                                        <p:tgtEl>
                                          <p:spTgt spid="89"/>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29139D-6B39-4D36-8DA5-CACE27445665}"/>
              </a:ext>
            </a:extLst>
          </p:cNvPr>
          <p:cNvSpPr>
            <a:spLocks noChangeArrowheads="1"/>
          </p:cNvSpPr>
          <p:nvPr/>
        </p:nvSpPr>
        <p:spPr bwMode="auto">
          <a:xfrm>
            <a:off x="1639496" y="1863465"/>
            <a:ext cx="820891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Avez</a:t>
            </a:r>
            <a:r>
              <a:rPr lang="fr-FR" sz="4000" b="1" dirty="0">
                <a:latin typeface="Calibri" pitchFamily="34" charset="0"/>
                <a:ea typeface="Calibri" pitchFamily="34" charset="0"/>
                <a:cs typeface="Times New Roman" pitchFamily="18" charset="0"/>
              </a:rPr>
              <a:t>-vous déjà été victime d’une douleur empêchant certains mouvements ou avez-vous déjà assisté une victime se plaignant de douleur empêchant certains mouvements ?</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pic>
        <p:nvPicPr>
          <p:cNvPr id="3" name="Image 2" descr="BONHOMME.png">
            <a:extLst>
              <a:ext uri="{FF2B5EF4-FFF2-40B4-BE49-F238E27FC236}">
                <a16:creationId xmlns:a16="http://schemas.microsoft.com/office/drawing/2014/main" id="{B13DD64A-89E5-49D7-B788-CF3971098816}"/>
              </a:ext>
            </a:extLst>
          </p:cNvPr>
          <p:cNvPicPr/>
          <p:nvPr/>
        </p:nvPicPr>
        <p:blipFill>
          <a:blip r:embed="rId2" cstate="print"/>
          <a:stretch>
            <a:fillRect/>
          </a:stretch>
        </p:blipFill>
        <p:spPr>
          <a:xfrm>
            <a:off x="10450800" y="4554592"/>
            <a:ext cx="1271577" cy="1775638"/>
          </a:xfrm>
          <a:prstGeom prst="rect">
            <a:avLst/>
          </a:prstGeom>
        </p:spPr>
      </p:pic>
      <p:sp>
        <p:nvSpPr>
          <p:cNvPr id="6" name="Text Box 5">
            <a:extLst>
              <a:ext uri="{FF2B5EF4-FFF2-40B4-BE49-F238E27FC236}">
                <a16:creationId xmlns:a16="http://schemas.microsoft.com/office/drawing/2014/main" id="{1338D447-EA56-4668-92F0-4B4D8E40E0D9}"/>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7" name="Text Box 3">
            <a:extLst>
              <a:ext uri="{FF2B5EF4-FFF2-40B4-BE49-F238E27FC236}">
                <a16:creationId xmlns:a16="http://schemas.microsoft.com/office/drawing/2014/main" id="{C2DEC232-48DE-444F-8441-600EBD58E8FC}"/>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Tree>
    <p:extLst>
      <p:ext uri="{BB962C8B-B14F-4D97-AF65-F5344CB8AC3E}">
        <p14:creationId xmlns:p14="http://schemas.microsoft.com/office/powerpoint/2010/main" val="284040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6"/>
                                        </p:tgtEl>
                                        <p:attrNameLst>
                                          <p:attrName>style.visibility</p:attrName>
                                        </p:attrNameLst>
                                      </p:cBhvr>
                                      <p:to>
                                        <p:strVal val="visible"/>
                                      </p:to>
                                    </p:set>
                                    <p:animEffect transition="in" filter="wipe(left)">
                                      <p:cBhvr additive="repl">
                                        <p:cTn id="7" dur="1000"/>
                                        <p:tgtEl>
                                          <p:spTgt spid="6"/>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
        <p:nvSpPr>
          <p:cNvPr id="4" name="Rectangle 1">
            <a:extLst>
              <a:ext uri="{FF2B5EF4-FFF2-40B4-BE49-F238E27FC236}">
                <a16:creationId xmlns:a16="http://schemas.microsoft.com/office/drawing/2014/main" id="{F976F981-9A9B-4C02-AFC1-24469FFE210F}"/>
              </a:ext>
            </a:extLst>
          </p:cNvPr>
          <p:cNvSpPr>
            <a:spLocks noChangeArrowheads="1"/>
          </p:cNvSpPr>
          <p:nvPr/>
        </p:nvSpPr>
        <p:spPr bwMode="auto">
          <a:xfrm>
            <a:off x="873760" y="1272676"/>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Quelle est la définition d’une douleur empêchant certains mouvements?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5" name="Rectangle 4">
            <a:extLst>
              <a:ext uri="{FF2B5EF4-FFF2-40B4-BE49-F238E27FC236}">
                <a16:creationId xmlns:a16="http://schemas.microsoft.com/office/drawing/2014/main" id="{0317DCDC-2ABA-4466-8951-EC950DA50BA9}"/>
              </a:ext>
            </a:extLst>
          </p:cNvPr>
          <p:cNvSpPr/>
          <p:nvPr/>
        </p:nvSpPr>
        <p:spPr>
          <a:xfrm rot="20872972">
            <a:off x="3802549" y="3149931"/>
            <a:ext cx="7974760" cy="27414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lumMod val="95000"/>
                    <a:lumOff val="5000"/>
                  </a:schemeClr>
                </a:solidFill>
              </a:rPr>
              <a:t>Choc violent responsable de douleurs, qui peut aller jusqu’à la paralysie</a:t>
            </a:r>
          </a:p>
        </p:txBody>
      </p:sp>
    </p:spTree>
    <p:extLst>
      <p:ext uri="{BB962C8B-B14F-4D97-AF65-F5344CB8AC3E}">
        <p14:creationId xmlns:p14="http://schemas.microsoft.com/office/powerpoint/2010/main" val="10618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
        <p:nvSpPr>
          <p:cNvPr id="4" name="Rectangle 1">
            <a:extLst>
              <a:ext uri="{FF2B5EF4-FFF2-40B4-BE49-F238E27FC236}">
                <a16:creationId xmlns:a16="http://schemas.microsoft.com/office/drawing/2014/main" id="{BEC3FA43-BC5D-463E-A280-B7E2C307A0DB}"/>
              </a:ext>
            </a:extLst>
          </p:cNvPr>
          <p:cNvSpPr>
            <a:spLocks noChangeArrowheads="1"/>
          </p:cNvSpPr>
          <p:nvPr/>
        </p:nvSpPr>
        <p:spPr bwMode="auto">
          <a:xfrm>
            <a:off x="873760" y="1408072"/>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5" name="Rectangle 4">
            <a:extLst>
              <a:ext uri="{FF2B5EF4-FFF2-40B4-BE49-F238E27FC236}">
                <a16:creationId xmlns:a16="http://schemas.microsoft.com/office/drawing/2014/main" id="{6BA16283-3342-46A3-AD47-66A154B2C834}"/>
              </a:ext>
            </a:extLst>
          </p:cNvPr>
          <p:cNvSpPr/>
          <p:nvPr/>
        </p:nvSpPr>
        <p:spPr>
          <a:xfrm rot="20153922">
            <a:off x="4370124" y="2902267"/>
            <a:ext cx="7164207" cy="2687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800" b="1" dirty="0">
                <a:solidFill>
                  <a:schemeClr val="tx1">
                    <a:lumMod val="95000"/>
                    <a:lumOff val="5000"/>
                  </a:schemeClr>
                </a:solidFill>
              </a:rPr>
              <a:t>Eviter l’aggravation du traumatisme supposé</a:t>
            </a:r>
          </a:p>
        </p:txBody>
      </p:sp>
      <p:pic>
        <p:nvPicPr>
          <p:cNvPr id="6" name="Picture 2" descr="Résultat de recherche d'images pour &quot;fracture&quot;">
            <a:extLst>
              <a:ext uri="{FF2B5EF4-FFF2-40B4-BE49-F238E27FC236}">
                <a16:creationId xmlns:a16="http://schemas.microsoft.com/office/drawing/2014/main" id="{4F07125E-BD5B-4C2E-B0DA-DECD3AA445E6}"/>
              </a:ext>
            </a:extLst>
          </p:cNvPr>
          <p:cNvPicPr>
            <a:picLocks noChangeAspect="1" noChangeArrowheads="1"/>
          </p:cNvPicPr>
          <p:nvPr/>
        </p:nvPicPr>
        <p:blipFill>
          <a:blip r:embed="rId2" cstate="print"/>
          <a:srcRect/>
          <a:stretch>
            <a:fillRect/>
          </a:stretch>
        </p:blipFill>
        <p:spPr bwMode="auto">
          <a:xfrm>
            <a:off x="925334" y="2959414"/>
            <a:ext cx="2908944" cy="3898586"/>
          </a:xfrm>
          <a:prstGeom prst="rect">
            <a:avLst/>
          </a:prstGeom>
          <a:noFill/>
        </p:spPr>
      </p:pic>
    </p:spTree>
    <p:extLst>
      <p:ext uri="{BB962C8B-B14F-4D97-AF65-F5344CB8AC3E}">
        <p14:creationId xmlns:p14="http://schemas.microsoft.com/office/powerpoint/2010/main" val="19321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pic>
        <p:nvPicPr>
          <p:cNvPr id="4" name="Picture 4">
            <a:extLst>
              <a:ext uri="{FF2B5EF4-FFF2-40B4-BE49-F238E27FC236}">
                <a16:creationId xmlns:a16="http://schemas.microsoft.com/office/drawing/2014/main" id="{2EFD2239-AFF6-4861-85E8-412158A73DDC}"/>
              </a:ext>
            </a:extLst>
          </p:cNvPr>
          <p:cNvPicPr>
            <a:picLocks noChangeAspect="1" noChangeArrowheads="1"/>
          </p:cNvPicPr>
          <p:nvPr/>
        </p:nvPicPr>
        <p:blipFill>
          <a:blip r:embed="rId2" cstate="print"/>
          <a:srcRect t="2014"/>
          <a:stretch>
            <a:fillRect/>
          </a:stretch>
        </p:blipFill>
        <p:spPr bwMode="auto">
          <a:xfrm>
            <a:off x="7203458" y="1953317"/>
            <a:ext cx="4296229" cy="2920705"/>
          </a:xfrm>
          <a:prstGeom prst="rect">
            <a:avLst/>
          </a:prstGeom>
          <a:noFill/>
          <a:ln w="9525">
            <a:noFill/>
            <a:miter lim="800000"/>
            <a:headEnd/>
            <a:tailEnd/>
          </a:ln>
        </p:spPr>
      </p:pic>
      <p:sp>
        <p:nvSpPr>
          <p:cNvPr id="5" name="Rectangle 4">
            <a:extLst>
              <a:ext uri="{FF2B5EF4-FFF2-40B4-BE49-F238E27FC236}">
                <a16:creationId xmlns:a16="http://schemas.microsoft.com/office/drawing/2014/main" id="{1A4814CC-B73D-41C9-8BB0-270066E2A293}"/>
              </a:ext>
            </a:extLst>
          </p:cNvPr>
          <p:cNvSpPr/>
          <p:nvPr/>
        </p:nvSpPr>
        <p:spPr>
          <a:xfrm>
            <a:off x="4309751" y="783973"/>
            <a:ext cx="3024336" cy="1107996"/>
          </a:xfrm>
          <a:prstGeom prst="rect">
            <a:avLst/>
          </a:prstGeom>
          <a:noFill/>
        </p:spPr>
        <p:txBody>
          <a:bodyPr wrap="square" lIns="91440" tIns="45720" rIns="91440" bIns="45720">
            <a:spAutoFit/>
          </a:bodyPr>
          <a:lstStyle/>
          <a:p>
            <a:pPr algn="ctr"/>
            <a:r>
              <a:rPr lang="fr-FR" sz="66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D.T.R.</a:t>
            </a:r>
          </a:p>
        </p:txBody>
      </p:sp>
      <p:graphicFrame>
        <p:nvGraphicFramePr>
          <p:cNvPr id="6" name="Tableau 3">
            <a:extLst>
              <a:ext uri="{FF2B5EF4-FFF2-40B4-BE49-F238E27FC236}">
                <a16:creationId xmlns:a16="http://schemas.microsoft.com/office/drawing/2014/main" id="{3ED207D1-BDE2-430A-AA17-39C2FCE049C6}"/>
              </a:ext>
            </a:extLst>
          </p:cNvPr>
          <p:cNvGraphicFramePr>
            <a:graphicFrameLocks noGrp="1"/>
          </p:cNvGraphicFramePr>
          <p:nvPr/>
        </p:nvGraphicFramePr>
        <p:xfrm>
          <a:off x="1402672" y="5148334"/>
          <a:ext cx="10214182" cy="1056290"/>
        </p:xfrm>
        <a:graphic>
          <a:graphicData uri="http://schemas.openxmlformats.org/drawingml/2006/table">
            <a:tbl>
              <a:tblPr firstRow="1" bandRow="1">
                <a:tableStyleId>{5C22544A-7EE6-4342-B048-85BDC9FD1C3A}</a:tableStyleId>
              </a:tblPr>
              <a:tblGrid>
                <a:gridCol w="1855433">
                  <a:extLst>
                    <a:ext uri="{9D8B030D-6E8A-4147-A177-3AD203B41FA5}">
                      <a16:colId xmlns:a16="http://schemas.microsoft.com/office/drawing/2014/main" val="2802897407"/>
                    </a:ext>
                  </a:extLst>
                </a:gridCol>
                <a:gridCol w="6170627">
                  <a:extLst>
                    <a:ext uri="{9D8B030D-6E8A-4147-A177-3AD203B41FA5}">
                      <a16:colId xmlns:a16="http://schemas.microsoft.com/office/drawing/2014/main" val="2489690569"/>
                    </a:ext>
                  </a:extLst>
                </a:gridCol>
                <a:gridCol w="2188122">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12_TRAUMATISME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7" name="Image 6">
            <a:hlinkClick r:id="rId3" action="ppaction://hlinkfile"/>
            <a:extLst>
              <a:ext uri="{FF2B5EF4-FFF2-40B4-BE49-F238E27FC236}">
                <a16:creationId xmlns:a16="http://schemas.microsoft.com/office/drawing/2014/main" id="{AE495C42-FEB4-4BD8-83AC-BEC3A70FD17F}"/>
              </a:ext>
            </a:extLst>
          </p:cNvPr>
          <p:cNvPicPr>
            <a:picLocks noChangeAspect="1"/>
          </p:cNvPicPr>
          <p:nvPr/>
        </p:nvPicPr>
        <p:blipFill rotWithShape="1">
          <a:blip r:embed="rId4"/>
          <a:srcRect l="12625" t="11672" r="13515" b="12637"/>
          <a:stretch/>
        </p:blipFill>
        <p:spPr>
          <a:xfrm>
            <a:off x="10359119" y="5232416"/>
            <a:ext cx="872360" cy="872358"/>
          </a:xfrm>
          <a:prstGeom prst="rect">
            <a:avLst/>
          </a:prstGeom>
        </p:spPr>
      </p:pic>
      <p:sp>
        <p:nvSpPr>
          <p:cNvPr id="8" name="ZoneTexte 7">
            <a:extLst>
              <a:ext uri="{FF2B5EF4-FFF2-40B4-BE49-F238E27FC236}">
                <a16:creationId xmlns:a16="http://schemas.microsoft.com/office/drawing/2014/main" id="{4718A88A-368D-48A5-AF7C-27363CB8735B}"/>
              </a:ext>
            </a:extLst>
          </p:cNvPr>
          <p:cNvSpPr txBox="1"/>
          <p:nvPr/>
        </p:nvSpPr>
        <p:spPr>
          <a:xfrm>
            <a:off x="1980921" y="4656305"/>
            <a:ext cx="4016821" cy="369332"/>
          </a:xfrm>
          <a:prstGeom prst="rect">
            <a:avLst/>
          </a:prstGeom>
          <a:noFill/>
        </p:spPr>
        <p:txBody>
          <a:bodyPr wrap="square" rtlCol="0">
            <a:spAutoFit/>
          </a:bodyPr>
          <a:lstStyle/>
          <a:p>
            <a:r>
              <a:rPr lang="fr-FR" b="1" dirty="0">
                <a:solidFill>
                  <a:schemeClr val="accent2">
                    <a:lumMod val="40000"/>
                    <a:lumOff val="60000"/>
                  </a:schemeClr>
                </a:solidFill>
              </a:rPr>
              <a:t>Ou</a:t>
            </a:r>
          </a:p>
        </p:txBody>
      </p:sp>
    </p:spTree>
    <p:extLst>
      <p:ext uri="{BB962C8B-B14F-4D97-AF65-F5344CB8AC3E}">
        <p14:creationId xmlns:p14="http://schemas.microsoft.com/office/powerpoint/2010/main" val="26819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250"/>
                            </p:stCondLst>
                            <p:childTnLst>
                              <p:par>
                                <p:cTn id="12" presetID="4" presetClass="entr" presetSubtype="32" fill="hold"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box(ou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pic>
        <p:nvPicPr>
          <p:cNvPr id="4" name="Picture 4">
            <a:extLst>
              <a:ext uri="{FF2B5EF4-FFF2-40B4-BE49-F238E27FC236}">
                <a16:creationId xmlns:a16="http://schemas.microsoft.com/office/drawing/2014/main" id="{017D61A3-1AD6-474A-A11E-BA4C1894B0AB}"/>
              </a:ext>
            </a:extLst>
          </p:cNvPr>
          <p:cNvPicPr>
            <a:picLocks noChangeAspect="1" noChangeArrowheads="1"/>
          </p:cNvPicPr>
          <p:nvPr/>
        </p:nvPicPr>
        <p:blipFill>
          <a:blip r:embed="rId2" cstate="print"/>
          <a:srcRect t="2014"/>
          <a:stretch>
            <a:fillRect/>
          </a:stretch>
        </p:blipFill>
        <p:spPr bwMode="auto">
          <a:xfrm rot="20682850">
            <a:off x="6655430" y="2710737"/>
            <a:ext cx="3614837" cy="2457474"/>
          </a:xfrm>
          <a:prstGeom prst="rect">
            <a:avLst/>
          </a:prstGeom>
          <a:noFill/>
          <a:ln w="9525">
            <a:noFill/>
            <a:miter lim="800000"/>
            <a:headEnd/>
            <a:tailEnd/>
          </a:ln>
        </p:spPr>
      </p:pic>
      <p:sp>
        <p:nvSpPr>
          <p:cNvPr id="5" name="Rectangle 4">
            <a:extLst>
              <a:ext uri="{FF2B5EF4-FFF2-40B4-BE49-F238E27FC236}">
                <a16:creationId xmlns:a16="http://schemas.microsoft.com/office/drawing/2014/main" id="{3B8EBED8-F602-43ED-A1C0-EDAFD35B22D9}"/>
              </a:ext>
            </a:extLst>
          </p:cNvPr>
          <p:cNvSpPr/>
          <p:nvPr/>
        </p:nvSpPr>
        <p:spPr>
          <a:xfrm>
            <a:off x="4282278" y="1180169"/>
            <a:ext cx="3024336" cy="1015663"/>
          </a:xfrm>
          <a:prstGeom prst="rect">
            <a:avLst/>
          </a:prstGeom>
          <a:noFill/>
        </p:spPr>
        <p:txBody>
          <a:bodyPr wrap="square" lIns="91440" tIns="45720" rIns="91440" bIns="45720">
            <a:spAutoFit/>
          </a:bodyPr>
          <a:lstStyle/>
          <a:p>
            <a:pPr algn="ctr"/>
            <a:r>
              <a:rPr lang="fr-FR" sz="60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D.C.</a:t>
            </a:r>
            <a:r>
              <a:rPr lang="fr-FR" sz="4400" b="1" i="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J</a:t>
            </a:r>
            <a:r>
              <a:rPr lang="fr-FR" sz="6000" b="1" cap="all" spc="0" dirty="0">
                <a:ln w="9000" cmpd="sng">
                  <a:solidFill>
                    <a:schemeClr val="accent4">
                      <a:shade val="50000"/>
                      <a:satMod val="120000"/>
                    </a:schemeClr>
                  </a:solidFill>
                  <a:prstDash val="solid"/>
                </a:ln>
                <a:solidFill>
                  <a:schemeClr val="accent3">
                    <a:lumMod val="40000"/>
                    <a:lumOff val="60000"/>
                  </a:schemeClr>
                </a:solidFill>
                <a:effectLst>
                  <a:reflection blurRad="12700" stA="28000" endPos="45000" dist="1000" dir="5400000" sy="-100000" algn="bl" rotWithShape="0"/>
                </a:effectLst>
              </a:rPr>
              <a:t>.</a:t>
            </a:r>
          </a:p>
        </p:txBody>
      </p:sp>
      <p:sp>
        <p:nvSpPr>
          <p:cNvPr id="6" name="ZoneTexte 5">
            <a:extLst>
              <a:ext uri="{FF2B5EF4-FFF2-40B4-BE49-F238E27FC236}">
                <a16:creationId xmlns:a16="http://schemas.microsoft.com/office/drawing/2014/main" id="{6FE7C898-11D9-45E8-A7CE-0CB81A2A4362}"/>
              </a:ext>
            </a:extLst>
          </p:cNvPr>
          <p:cNvSpPr txBox="1"/>
          <p:nvPr/>
        </p:nvSpPr>
        <p:spPr>
          <a:xfrm>
            <a:off x="2090621" y="4752752"/>
            <a:ext cx="4383314" cy="1077218"/>
          </a:xfrm>
          <a:prstGeom prst="rect">
            <a:avLst/>
          </a:prstGeom>
          <a:noFill/>
        </p:spPr>
        <p:txBody>
          <a:bodyPr wrap="square" rtlCol="0">
            <a:spAutoFit/>
          </a:bodyPr>
          <a:lstStyle/>
          <a:p>
            <a:r>
              <a:rPr lang="fr-FR" sz="3200" dirty="0"/>
              <a:t>- TRAUMATISME</a:t>
            </a:r>
          </a:p>
          <a:p>
            <a:r>
              <a:rPr lang="fr-FR" sz="3200" dirty="0"/>
              <a:t>- MAINTIEN TÊTE</a:t>
            </a:r>
          </a:p>
        </p:txBody>
      </p:sp>
    </p:spTree>
    <p:extLst>
      <p:ext uri="{BB962C8B-B14F-4D97-AF65-F5344CB8AC3E}">
        <p14:creationId xmlns:p14="http://schemas.microsoft.com/office/powerpoint/2010/main" val="103065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250"/>
                            </p:stCondLst>
                            <p:childTnLst>
                              <p:par>
                                <p:cTn id="12" presetID="4" presetClass="entr" presetSubtype="32" fill="hold"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box(ou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
        <p:nvSpPr>
          <p:cNvPr id="4" name="Rectangle 2">
            <a:extLst>
              <a:ext uri="{FF2B5EF4-FFF2-40B4-BE49-F238E27FC236}">
                <a16:creationId xmlns:a16="http://schemas.microsoft.com/office/drawing/2014/main" id="{7B1F214A-9832-447A-8E4A-D1B7EA501110}"/>
              </a:ext>
            </a:extLst>
          </p:cNvPr>
          <p:cNvSpPr txBox="1">
            <a:spLocks noChangeArrowheads="1"/>
          </p:cNvSpPr>
          <p:nvPr/>
        </p:nvSpPr>
        <p:spPr bwMode="auto">
          <a:xfrm>
            <a:off x="2070184" y="1432629"/>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5" name="Rectangle 2">
            <a:extLst>
              <a:ext uri="{FF2B5EF4-FFF2-40B4-BE49-F238E27FC236}">
                <a16:creationId xmlns:a16="http://schemas.microsoft.com/office/drawing/2014/main" id="{4B07B185-13F2-4C2D-A285-6B85A9DEB500}"/>
              </a:ext>
            </a:extLst>
          </p:cNvPr>
          <p:cNvSpPr txBox="1">
            <a:spLocks noChangeArrowheads="1"/>
          </p:cNvSpPr>
          <p:nvPr/>
        </p:nvSpPr>
        <p:spPr bwMode="auto">
          <a:xfrm>
            <a:off x="2100366" y="2056194"/>
            <a:ext cx="7001918" cy="1273488"/>
          </a:xfrm>
          <a:prstGeom prst="rect">
            <a:avLst/>
          </a:prstGeom>
          <a:solidFill>
            <a:schemeClr val="accent4">
              <a:lumMod val="5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4000" b="1" kern="0" dirty="0">
                <a:solidFill>
                  <a:schemeClr val="accent3">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Eviter l’aggravation du traumatisme supposé</a:t>
            </a:r>
          </a:p>
        </p:txBody>
      </p:sp>
      <p:pic>
        <p:nvPicPr>
          <p:cNvPr id="6" name="Picture 4">
            <a:extLst>
              <a:ext uri="{FF2B5EF4-FFF2-40B4-BE49-F238E27FC236}">
                <a16:creationId xmlns:a16="http://schemas.microsoft.com/office/drawing/2014/main" id="{B8C0A3F0-F398-4CF5-A713-632DE5CAE80A}"/>
              </a:ext>
            </a:extLst>
          </p:cNvPr>
          <p:cNvPicPr>
            <a:picLocks noChangeAspect="1" noChangeArrowheads="1"/>
          </p:cNvPicPr>
          <p:nvPr/>
        </p:nvPicPr>
        <p:blipFill>
          <a:blip r:embed="rId2" cstate="print"/>
          <a:srcRect t="2014"/>
          <a:stretch>
            <a:fillRect/>
          </a:stretch>
        </p:blipFill>
        <p:spPr bwMode="auto">
          <a:xfrm>
            <a:off x="3783448" y="3406439"/>
            <a:ext cx="4841530" cy="3291417"/>
          </a:xfrm>
          <a:prstGeom prst="rect">
            <a:avLst/>
          </a:prstGeom>
          <a:noFill/>
          <a:ln w="9525">
            <a:noFill/>
            <a:miter lim="800000"/>
            <a:headEnd/>
            <a:tailEnd/>
          </a:ln>
        </p:spPr>
      </p:pic>
    </p:spTree>
    <p:extLst>
      <p:ext uri="{BB962C8B-B14F-4D97-AF65-F5344CB8AC3E}">
        <p14:creationId xmlns:p14="http://schemas.microsoft.com/office/powerpoint/2010/main" val="124762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250"/>
                            </p:stCondLst>
                            <p:childTnLst>
                              <p:par>
                                <p:cTn id="12" presetID="4" presetClass="entr" presetSubtype="32"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box(out)">
                                      <p:cBhvr>
                                        <p:cTn id="14" dur="500"/>
                                        <p:tgtEl>
                                          <p:spTgt spid="6"/>
                                        </p:tgtEl>
                                      </p:cBhvr>
                                    </p:animEffect>
                                  </p:childTnLst>
                                </p:cTn>
                              </p:par>
                            </p:childTnLst>
                          </p:cTn>
                        </p:par>
                        <p:par>
                          <p:cTn id="15" fill="hold">
                            <p:stCondLst>
                              <p:cond delay="2250"/>
                            </p:stCondLst>
                            <p:childTnLst>
                              <p:par>
                                <p:cTn id="16" presetID="22" presetClass="entr" presetSubtype="8" fill="hold" grpId="0"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
        <p:nvSpPr>
          <p:cNvPr id="4" name="Rectangle 2">
            <a:extLst>
              <a:ext uri="{FF2B5EF4-FFF2-40B4-BE49-F238E27FC236}">
                <a16:creationId xmlns:a16="http://schemas.microsoft.com/office/drawing/2014/main" id="{EAE41852-81E7-41BF-B7A4-8DB9DF4FA1AA}"/>
              </a:ext>
            </a:extLst>
          </p:cNvPr>
          <p:cNvSpPr txBox="1">
            <a:spLocks noChangeArrowheads="1"/>
          </p:cNvSpPr>
          <p:nvPr/>
        </p:nvSpPr>
        <p:spPr bwMode="auto">
          <a:xfrm>
            <a:off x="3326973" y="546110"/>
            <a:ext cx="2086856" cy="648512"/>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Moyen</a:t>
            </a:r>
          </a:p>
        </p:txBody>
      </p:sp>
      <p:pic>
        <p:nvPicPr>
          <p:cNvPr id="6" name="Picture 2">
            <a:extLst>
              <a:ext uri="{FF2B5EF4-FFF2-40B4-BE49-F238E27FC236}">
                <a16:creationId xmlns:a16="http://schemas.microsoft.com/office/drawing/2014/main" id="{20D51880-CC13-4CBD-8FED-0F2F155197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1051"/>
          <a:stretch/>
        </p:blipFill>
        <p:spPr bwMode="auto">
          <a:xfrm>
            <a:off x="2026675" y="1273661"/>
            <a:ext cx="8411448" cy="67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233F7538-491F-48BD-96CB-249C7B9EE85E}"/>
              </a:ext>
            </a:extLst>
          </p:cNvPr>
          <p:cNvSpPr/>
          <p:nvPr/>
        </p:nvSpPr>
        <p:spPr>
          <a:xfrm>
            <a:off x="865286" y="2582652"/>
            <a:ext cx="4858285" cy="4154984"/>
          </a:xfrm>
          <a:prstGeom prst="rect">
            <a:avLst/>
          </a:prstGeom>
          <a:solidFill>
            <a:srgbClr val="1B955B"/>
          </a:solidFill>
        </p:spPr>
        <p:txBody>
          <a:bodyPr wrap="square">
            <a:spAutoFit/>
          </a:bodyPr>
          <a:lstStyle/>
          <a:p>
            <a:r>
              <a:rPr lang="fr-FR" sz="2400" dirty="0"/>
              <a:t>1. </a:t>
            </a:r>
            <a:r>
              <a:rPr lang="fr-FR" sz="2400" dirty="0">
                <a:solidFill>
                  <a:srgbClr val="FFFF00"/>
                </a:solidFill>
              </a:rPr>
              <a:t>Ne jamais mobiliser </a:t>
            </a:r>
            <a:r>
              <a:rPr lang="fr-FR" sz="2400" dirty="0"/>
              <a:t>la victime</a:t>
            </a:r>
          </a:p>
          <a:p>
            <a:r>
              <a:rPr lang="fr-FR" sz="2400" dirty="0"/>
              <a:t>2. </a:t>
            </a:r>
            <a:r>
              <a:rPr lang="fr-FR" sz="2400" dirty="0">
                <a:solidFill>
                  <a:srgbClr val="FFFF00"/>
                </a:solidFill>
              </a:rPr>
              <a:t>Conseiller</a:t>
            </a:r>
            <a:r>
              <a:rPr lang="fr-FR" sz="2400" dirty="0"/>
              <a:t> fermement à la victime de ne faire aucun mouvement, en particulier de la tête</a:t>
            </a:r>
          </a:p>
          <a:p>
            <a:r>
              <a:rPr lang="fr-FR" sz="2400" dirty="0"/>
              <a:t>3. Si possible </a:t>
            </a:r>
            <a:r>
              <a:rPr lang="fr-FR" sz="2400" dirty="0">
                <a:solidFill>
                  <a:srgbClr val="FFFF00"/>
                </a:solidFill>
              </a:rPr>
              <a:t>Stabiliser</a:t>
            </a:r>
            <a:r>
              <a:rPr lang="fr-FR" sz="2400" dirty="0"/>
              <a:t> le rachis cervical dans la position où il se trouve, à deux mains</a:t>
            </a:r>
          </a:p>
          <a:p>
            <a:r>
              <a:rPr lang="fr-FR" sz="2400" dirty="0"/>
              <a:t>4. Faire </a:t>
            </a:r>
            <a:r>
              <a:rPr lang="fr-FR" sz="2400" dirty="0">
                <a:solidFill>
                  <a:srgbClr val="FFFF00"/>
                </a:solidFill>
              </a:rPr>
              <a:t>Alerter, </a:t>
            </a:r>
            <a:r>
              <a:rPr lang="fr-FR" sz="2400" dirty="0"/>
              <a:t>ou </a:t>
            </a:r>
            <a:r>
              <a:rPr lang="fr-FR" sz="2400" dirty="0">
                <a:solidFill>
                  <a:srgbClr val="FFFF00"/>
                </a:solidFill>
              </a:rPr>
              <a:t>alerter</a:t>
            </a:r>
            <a:r>
              <a:rPr lang="fr-FR" sz="2400" dirty="0"/>
              <a:t> les secours</a:t>
            </a:r>
          </a:p>
          <a:p>
            <a:r>
              <a:rPr lang="fr-FR" sz="2400" dirty="0"/>
              <a:t>5. </a:t>
            </a:r>
            <a:r>
              <a:rPr lang="fr-FR" sz="2400" dirty="0">
                <a:solidFill>
                  <a:srgbClr val="FFFF00"/>
                </a:solidFill>
              </a:rPr>
              <a:t>Surveiller</a:t>
            </a:r>
            <a:r>
              <a:rPr lang="fr-FR" sz="2400" dirty="0"/>
              <a:t> l’état de la victime</a:t>
            </a:r>
          </a:p>
        </p:txBody>
      </p:sp>
      <p:pic>
        <p:nvPicPr>
          <p:cNvPr id="12" name="Image 11" descr="Une image contenant Dessin au trait, croquis, dessin, Livre de coloriage&#10;&#10;Description générée automatiquement">
            <a:extLst>
              <a:ext uri="{FF2B5EF4-FFF2-40B4-BE49-F238E27FC236}">
                <a16:creationId xmlns:a16="http://schemas.microsoft.com/office/drawing/2014/main" id="{7E64AD30-1BD8-7B64-0F08-E5E176A6F41C}"/>
              </a:ext>
            </a:extLst>
          </p:cNvPr>
          <p:cNvPicPr>
            <a:picLocks noChangeAspect="1"/>
          </p:cNvPicPr>
          <p:nvPr/>
        </p:nvPicPr>
        <p:blipFill>
          <a:blip r:embed="rId3"/>
          <a:stretch>
            <a:fillRect/>
          </a:stretch>
        </p:blipFill>
        <p:spPr>
          <a:xfrm>
            <a:off x="5917622" y="2583056"/>
            <a:ext cx="6083300" cy="4114800"/>
          </a:xfrm>
          <a:prstGeom prst="rect">
            <a:avLst/>
          </a:prstGeom>
        </p:spPr>
      </p:pic>
    </p:spTree>
    <p:extLst>
      <p:ext uri="{BB962C8B-B14F-4D97-AF65-F5344CB8AC3E}">
        <p14:creationId xmlns:p14="http://schemas.microsoft.com/office/powerpoint/2010/main" val="363570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250"/>
                            </p:stCondLst>
                            <p:childTnLst>
                              <p:par>
                                <p:cTn id="12" presetID="22" presetClass="entr" presetSubtype="8"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2250"/>
                            </p:stCondLst>
                            <p:childTnLst>
                              <p:par>
                                <p:cTn id="16" presetID="22" presetClass="entr" presetSubtype="8"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bg/>
                                          </p:spTgt>
                                        </p:tgtEl>
                                        <p:attrNameLst>
                                          <p:attrName>style.visibility</p:attrName>
                                        </p:attrNameLst>
                                      </p:cBhvr>
                                      <p:to>
                                        <p:strVal val="visible"/>
                                      </p:to>
                                    </p:set>
                                    <p:animEffect transition="in" filter="wipe(left)">
                                      <p:cBhvr>
                                        <p:cTn id="23" dur="500"/>
                                        <p:tgtEl>
                                          <p:spTgt spid="10">
                                            <p:bg/>
                                          </p:spTgt>
                                        </p:tgtEl>
                                      </p:cBhvr>
                                    </p:animEffect>
                                  </p:childTnLst>
                                </p:cTn>
                              </p:par>
                            </p:childTnLst>
                          </p:cTn>
                        </p:par>
                        <p:par>
                          <p:cTn id="24" fill="hold">
                            <p:stCondLst>
                              <p:cond delay="500"/>
                            </p:stCondLst>
                            <p:childTnLst>
                              <p:par>
                                <p:cTn id="25" presetID="22" presetClass="entr" presetSubtype="8" fill="hold" grpId="0" nodeType="afterEffect">
                                  <p:stCondLst>
                                    <p:cond delay="50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par>
                          <p:cTn id="28" fill="hold">
                            <p:stCondLst>
                              <p:cond delay="1500"/>
                            </p:stCondLst>
                            <p:childTnLst>
                              <p:par>
                                <p:cTn id="29" presetID="22" presetClass="entr" presetSubtype="8" fill="hold" grpId="0" nodeType="afterEffect">
                                  <p:stCondLst>
                                    <p:cond delay="50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left)">
                                      <p:cBhvr>
                                        <p:cTn id="31" dur="500"/>
                                        <p:tgtEl>
                                          <p:spTgt spid="10">
                                            <p:txEl>
                                              <p:pRg st="1" end="1"/>
                                            </p:txEl>
                                          </p:spTgt>
                                        </p:tgtEl>
                                      </p:cBhvr>
                                    </p:animEffect>
                                  </p:childTnLst>
                                </p:cTn>
                              </p:par>
                            </p:childTnLst>
                          </p:cTn>
                        </p:par>
                        <p:par>
                          <p:cTn id="32" fill="hold">
                            <p:stCondLst>
                              <p:cond delay="2500"/>
                            </p:stCondLst>
                            <p:childTnLst>
                              <p:par>
                                <p:cTn id="33" presetID="22" presetClass="entr" presetSubtype="8" fill="hold" grpId="0" nodeType="afterEffect">
                                  <p:stCondLst>
                                    <p:cond delay="50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wipe(left)">
                                      <p:cBhvr>
                                        <p:cTn id="35" dur="500"/>
                                        <p:tgtEl>
                                          <p:spTgt spid="10">
                                            <p:txEl>
                                              <p:pRg st="2" end="2"/>
                                            </p:txEl>
                                          </p:spTgt>
                                        </p:tgtEl>
                                      </p:cBhvr>
                                    </p:animEffect>
                                  </p:childTnLst>
                                </p:cTn>
                              </p:par>
                            </p:childTnLst>
                          </p:cTn>
                        </p:par>
                        <p:par>
                          <p:cTn id="36" fill="hold">
                            <p:stCondLst>
                              <p:cond delay="3500"/>
                            </p:stCondLst>
                            <p:childTnLst>
                              <p:par>
                                <p:cTn id="37" presetID="22" presetClass="entr" presetSubtype="8" fill="hold" grpId="0" nodeType="afterEffect">
                                  <p:stCondLst>
                                    <p:cond delay="50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wipe(left)">
                                      <p:cBhvr>
                                        <p:cTn id="39" dur="500"/>
                                        <p:tgtEl>
                                          <p:spTgt spid="10">
                                            <p:txEl>
                                              <p:pRg st="3" end="3"/>
                                            </p:txEl>
                                          </p:spTgt>
                                        </p:tgtEl>
                                      </p:cBhvr>
                                    </p:animEffect>
                                  </p:childTnLst>
                                </p:cTn>
                              </p:par>
                            </p:childTnLst>
                          </p:cTn>
                        </p:par>
                        <p:par>
                          <p:cTn id="40" fill="hold">
                            <p:stCondLst>
                              <p:cond delay="4500"/>
                            </p:stCondLst>
                            <p:childTnLst>
                              <p:par>
                                <p:cTn id="41" presetID="22" presetClass="entr" presetSubtype="8" fill="hold" grpId="0" nodeType="afterEffect">
                                  <p:stCondLst>
                                    <p:cond delay="50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left)">
                                      <p:cBhvr>
                                        <p:cTn id="43" dur="500"/>
                                        <p:tgtEl>
                                          <p:spTgt spid="10">
                                            <p:txEl>
                                              <p:pRg st="4" end="4"/>
                                            </p:txEl>
                                          </p:spTgt>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build="p"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
        <p:nvSpPr>
          <p:cNvPr id="4" name="Rectangle 2">
            <a:extLst>
              <a:ext uri="{FF2B5EF4-FFF2-40B4-BE49-F238E27FC236}">
                <a16:creationId xmlns:a16="http://schemas.microsoft.com/office/drawing/2014/main" id="{6E4DFBAB-EDE7-48CA-925A-5C4EC0306C2A}"/>
              </a:ext>
            </a:extLst>
          </p:cNvPr>
          <p:cNvSpPr txBox="1">
            <a:spLocks noChangeArrowheads="1"/>
          </p:cNvSpPr>
          <p:nvPr/>
        </p:nvSpPr>
        <p:spPr bwMode="auto">
          <a:xfrm>
            <a:off x="3376768" y="781947"/>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Moyen</a:t>
            </a:r>
          </a:p>
        </p:txBody>
      </p:sp>
      <p:sp>
        <p:nvSpPr>
          <p:cNvPr id="5" name="Rectangle 4">
            <a:extLst>
              <a:ext uri="{FF2B5EF4-FFF2-40B4-BE49-F238E27FC236}">
                <a16:creationId xmlns:a16="http://schemas.microsoft.com/office/drawing/2014/main" id="{3B1C4CD3-E1DD-4785-941E-4949D60F0CF8}"/>
              </a:ext>
            </a:extLst>
          </p:cNvPr>
          <p:cNvSpPr/>
          <p:nvPr/>
        </p:nvSpPr>
        <p:spPr>
          <a:xfrm>
            <a:off x="2466643" y="1597350"/>
            <a:ext cx="8400516" cy="460556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Rectangle 5">
            <a:extLst>
              <a:ext uri="{FF2B5EF4-FFF2-40B4-BE49-F238E27FC236}">
                <a16:creationId xmlns:a16="http://schemas.microsoft.com/office/drawing/2014/main" id="{C931A83A-D526-4633-AB7A-F0DE96BB76EF}"/>
              </a:ext>
            </a:extLst>
          </p:cNvPr>
          <p:cNvSpPr/>
          <p:nvPr/>
        </p:nvSpPr>
        <p:spPr>
          <a:xfrm>
            <a:off x="2667468" y="2383707"/>
            <a:ext cx="8122779" cy="2677656"/>
          </a:xfrm>
          <a:prstGeom prst="rect">
            <a:avLst/>
          </a:prstGeom>
          <a:noFill/>
        </p:spPr>
        <p:txBody>
          <a:bodyPr wrap="square">
            <a:spAutoFit/>
          </a:bodyPr>
          <a:lstStyle/>
          <a:p>
            <a:r>
              <a:rPr lang="fr-FR" sz="2400" b="1" dirty="0">
                <a:solidFill>
                  <a:schemeClr val="tx1">
                    <a:lumMod val="95000"/>
                    <a:lumOff val="5000"/>
                  </a:schemeClr>
                </a:solidFill>
              </a:rPr>
              <a:t>• une agitation ou une prostration,</a:t>
            </a:r>
          </a:p>
          <a:p>
            <a:r>
              <a:rPr lang="fr-FR" sz="2400" b="1" dirty="0">
                <a:solidFill>
                  <a:schemeClr val="tx1">
                    <a:lumMod val="95000"/>
                    <a:lumOff val="5000"/>
                  </a:schemeClr>
                </a:solidFill>
              </a:rPr>
              <a:t>• des vomissements,</a:t>
            </a:r>
          </a:p>
          <a:p>
            <a:r>
              <a:rPr lang="fr-FR" sz="2400" b="1" dirty="0">
                <a:solidFill>
                  <a:schemeClr val="tx1">
                    <a:lumMod val="95000"/>
                    <a:lumOff val="5000"/>
                  </a:schemeClr>
                </a:solidFill>
              </a:rPr>
              <a:t>• une absence de souvenir de l’accident ou des propos incohérents,</a:t>
            </a:r>
          </a:p>
          <a:p>
            <a:r>
              <a:rPr lang="fr-FR" sz="2400" b="1" dirty="0">
                <a:solidFill>
                  <a:schemeClr val="tx1">
                    <a:lumMod val="95000"/>
                    <a:lumOff val="5000"/>
                  </a:schemeClr>
                </a:solidFill>
              </a:rPr>
              <a:t>• des maux de tête persistants,</a:t>
            </a:r>
          </a:p>
          <a:p>
            <a:r>
              <a:rPr lang="fr-FR" sz="2400" b="1" dirty="0">
                <a:solidFill>
                  <a:schemeClr val="tx1">
                    <a:lumMod val="95000"/>
                    <a:lumOff val="5000"/>
                  </a:schemeClr>
                </a:solidFill>
              </a:rPr>
              <a:t>• une diminution de la force musculaire ou un engourdissement.</a:t>
            </a:r>
          </a:p>
        </p:txBody>
      </p:sp>
      <p:pic>
        <p:nvPicPr>
          <p:cNvPr id="7" name="Picture 3">
            <a:extLst>
              <a:ext uri="{FF2B5EF4-FFF2-40B4-BE49-F238E27FC236}">
                <a16:creationId xmlns:a16="http://schemas.microsoft.com/office/drawing/2014/main" id="{7332DB57-145B-4FC4-9C97-9028806138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6643" y="1581579"/>
            <a:ext cx="8411448" cy="706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A6E7453-F719-4C94-B2D2-BF83C6BB82B1}"/>
              </a:ext>
            </a:extLst>
          </p:cNvPr>
          <p:cNvSpPr/>
          <p:nvPr/>
        </p:nvSpPr>
        <p:spPr>
          <a:xfrm>
            <a:off x="5762816" y="4782256"/>
            <a:ext cx="5717984" cy="1384995"/>
          </a:xfrm>
          <a:prstGeom prst="rect">
            <a:avLst/>
          </a:prstGeom>
          <a:solidFill>
            <a:srgbClr val="1B955B"/>
          </a:solidFill>
        </p:spPr>
        <p:txBody>
          <a:bodyPr wrap="square">
            <a:spAutoFit/>
          </a:bodyPr>
          <a:lstStyle/>
          <a:p>
            <a:r>
              <a:rPr lang="fr-FR" sz="2800" dirty="0"/>
              <a:t>1. </a:t>
            </a:r>
            <a:r>
              <a:rPr lang="fr-FR" sz="2800" dirty="0">
                <a:solidFill>
                  <a:srgbClr val="FFFF00"/>
                </a:solidFill>
              </a:rPr>
              <a:t>Allonger </a:t>
            </a:r>
            <a:r>
              <a:rPr lang="fr-FR" sz="2800" dirty="0"/>
              <a:t>la victime</a:t>
            </a:r>
          </a:p>
          <a:p>
            <a:r>
              <a:rPr lang="fr-FR" sz="2800" dirty="0"/>
              <a:t>2. </a:t>
            </a:r>
            <a:r>
              <a:rPr lang="fr-FR" sz="2800" dirty="0">
                <a:solidFill>
                  <a:srgbClr val="FFFF00"/>
                </a:solidFill>
              </a:rPr>
              <a:t>Alerter</a:t>
            </a:r>
            <a:r>
              <a:rPr lang="fr-FR" sz="2800" dirty="0"/>
              <a:t> les secours</a:t>
            </a:r>
          </a:p>
          <a:p>
            <a:r>
              <a:rPr lang="fr-FR" sz="2800" dirty="0"/>
              <a:t>3. </a:t>
            </a:r>
            <a:r>
              <a:rPr lang="fr-FR" sz="2800" dirty="0">
                <a:solidFill>
                  <a:srgbClr val="FFFF00"/>
                </a:solidFill>
              </a:rPr>
              <a:t>Surveiller</a:t>
            </a:r>
            <a:r>
              <a:rPr lang="fr-FR" sz="2800" dirty="0"/>
              <a:t> l’état de la victime</a:t>
            </a:r>
          </a:p>
        </p:txBody>
      </p:sp>
    </p:spTree>
    <p:extLst>
      <p:ext uri="{BB962C8B-B14F-4D97-AF65-F5344CB8AC3E}">
        <p14:creationId xmlns:p14="http://schemas.microsoft.com/office/powerpoint/2010/main" val="2209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par>
                                <p:cTn id="11" presetID="22" presetClass="entr" presetSubtype="8"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22" presetClass="entr" presetSubtype="8" fill="hold" grpId="0" nodeType="withEffect">
                                  <p:stCondLst>
                                    <p:cond delay="5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wipe(left)">
                                      <p:cBhvr>
                                        <p:cTn id="28" dur="500"/>
                                        <p:tgtEl>
                                          <p:spTgt spid="6">
                                            <p:txEl>
                                              <p:pRg st="3" end="3"/>
                                            </p:txEl>
                                          </p:spTgt>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left)">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bg/>
                                          </p:spTgt>
                                        </p:tgtEl>
                                        <p:attrNameLst>
                                          <p:attrName>style.visibility</p:attrName>
                                        </p:attrNameLst>
                                      </p:cBhvr>
                                      <p:to>
                                        <p:strVal val="visible"/>
                                      </p:to>
                                    </p:set>
                                    <p:animEffect transition="in" filter="wipe(left)">
                                      <p:cBhvr>
                                        <p:cTn id="36" dur="500"/>
                                        <p:tgtEl>
                                          <p:spTgt spid="8">
                                            <p:bg/>
                                          </p:spTgt>
                                        </p:tgtEl>
                                      </p:cBhvr>
                                    </p:animEffect>
                                  </p:childTnLst>
                                </p:cTn>
                              </p:par>
                              <p:par>
                                <p:cTn id="37" presetID="22" presetClass="entr" presetSubtype="8" fill="hold" grpId="0" nodeType="withEffect">
                                  <p:stCondLst>
                                    <p:cond delay="50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wipe(left)">
                                      <p:cBhvr>
                                        <p:cTn id="39" dur="500"/>
                                        <p:tgtEl>
                                          <p:spTgt spid="8">
                                            <p:txEl>
                                              <p:pRg st="0" end="0"/>
                                            </p:txEl>
                                          </p:spTgt>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left)">
                                      <p:cBhvr>
                                        <p:cTn id="42" dur="500"/>
                                        <p:tgtEl>
                                          <p:spTgt spid="8">
                                            <p:txEl>
                                              <p:pRg st="1" end="1"/>
                                            </p:txEl>
                                          </p:spTgt>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wipe(left)">
                                      <p:cBhvr>
                                        <p:cTn id="4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build="p"/>
      <p:bldP spid="8" grpId="0" build="p"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
        <p:nvSpPr>
          <p:cNvPr id="4" name="Rectangle 2">
            <a:extLst>
              <a:ext uri="{FF2B5EF4-FFF2-40B4-BE49-F238E27FC236}">
                <a16:creationId xmlns:a16="http://schemas.microsoft.com/office/drawing/2014/main" id="{68F6A12A-4111-4AAA-A28F-B29525104AE4}"/>
              </a:ext>
            </a:extLst>
          </p:cNvPr>
          <p:cNvSpPr txBox="1">
            <a:spLocks noChangeArrowheads="1"/>
          </p:cNvSpPr>
          <p:nvPr/>
        </p:nvSpPr>
        <p:spPr bwMode="auto">
          <a:xfrm>
            <a:off x="3376768" y="738404"/>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Moyen</a:t>
            </a:r>
          </a:p>
        </p:txBody>
      </p:sp>
      <p:sp>
        <p:nvSpPr>
          <p:cNvPr id="5" name="Rectangle 4">
            <a:extLst>
              <a:ext uri="{FF2B5EF4-FFF2-40B4-BE49-F238E27FC236}">
                <a16:creationId xmlns:a16="http://schemas.microsoft.com/office/drawing/2014/main" id="{7B8AC2B6-520B-4DC4-AE35-2473B7CA92A8}"/>
              </a:ext>
            </a:extLst>
          </p:cNvPr>
          <p:cNvSpPr/>
          <p:nvPr/>
        </p:nvSpPr>
        <p:spPr>
          <a:xfrm>
            <a:off x="3163248" y="2258977"/>
            <a:ext cx="8622351" cy="4031873"/>
          </a:xfrm>
          <a:prstGeom prst="rect">
            <a:avLst/>
          </a:prstGeom>
          <a:solidFill>
            <a:srgbClr val="1B955B"/>
          </a:solidFill>
        </p:spPr>
        <p:txBody>
          <a:bodyPr wrap="square">
            <a:spAutoFit/>
          </a:bodyPr>
          <a:lstStyle/>
          <a:p>
            <a:r>
              <a:rPr lang="fr-FR" sz="3200" dirty="0"/>
              <a:t>1. </a:t>
            </a:r>
            <a:r>
              <a:rPr lang="fr-FR" sz="3200" dirty="0">
                <a:solidFill>
                  <a:srgbClr val="FFFF00"/>
                </a:solidFill>
              </a:rPr>
              <a:t>Conseiller</a:t>
            </a:r>
            <a:r>
              <a:rPr lang="fr-FR" sz="3200" dirty="0"/>
              <a:t> fermement à la victime de ne pas mobiliser le membre atteint.</a:t>
            </a:r>
          </a:p>
          <a:p>
            <a:r>
              <a:rPr lang="fr-FR" sz="3200" dirty="0"/>
              <a:t>2. </a:t>
            </a:r>
            <a:r>
              <a:rPr lang="fr-FR" sz="3200" dirty="0">
                <a:solidFill>
                  <a:srgbClr val="FFFF00"/>
                </a:solidFill>
              </a:rPr>
              <a:t>Alerter</a:t>
            </a:r>
            <a:r>
              <a:rPr lang="fr-FR" sz="3200" dirty="0"/>
              <a:t> les secours</a:t>
            </a:r>
          </a:p>
          <a:p>
            <a:r>
              <a:rPr lang="fr-FR" sz="3200" dirty="0"/>
              <a:t>3. </a:t>
            </a:r>
            <a:r>
              <a:rPr lang="fr-FR" sz="3200" dirty="0">
                <a:solidFill>
                  <a:srgbClr val="FFFF00"/>
                </a:solidFill>
              </a:rPr>
              <a:t>Respecter</a:t>
            </a:r>
            <a:r>
              <a:rPr lang="fr-FR" sz="3200" dirty="0"/>
              <a:t> les recommandations données par les secours</a:t>
            </a:r>
          </a:p>
          <a:p>
            <a:r>
              <a:rPr lang="fr-FR" sz="3200" dirty="0"/>
              <a:t>4. </a:t>
            </a:r>
            <a:r>
              <a:rPr lang="fr-FR" sz="3200" dirty="0">
                <a:solidFill>
                  <a:srgbClr val="FFFF00"/>
                </a:solidFill>
              </a:rPr>
              <a:t>Surveiller</a:t>
            </a:r>
            <a:r>
              <a:rPr lang="fr-FR" sz="3200" dirty="0"/>
              <a:t> l’état de la victime</a:t>
            </a:r>
          </a:p>
          <a:p>
            <a:r>
              <a:rPr lang="fr-FR" sz="3200" dirty="0"/>
              <a:t>Si la fracture est déplacée, ne pas chercher à la réaligner.</a:t>
            </a:r>
          </a:p>
        </p:txBody>
      </p:sp>
      <p:pic>
        <p:nvPicPr>
          <p:cNvPr id="6" name="Picture 3">
            <a:extLst>
              <a:ext uri="{FF2B5EF4-FFF2-40B4-BE49-F238E27FC236}">
                <a16:creationId xmlns:a16="http://schemas.microsoft.com/office/drawing/2014/main" id="{483FFC31-DBDD-4722-8221-7DAD92FB57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760" y="1414337"/>
            <a:ext cx="12833571" cy="64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23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250"/>
                            </p:stCondLst>
                            <p:childTnLst>
                              <p:par>
                                <p:cTn id="12" presetID="22" presetClass="entr" presetSubtype="8"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Effect transition="in" filter="wipe(left)">
                                      <p:cBhvr>
                                        <p:cTn id="19" dur="500"/>
                                        <p:tgtEl>
                                          <p:spTgt spid="5">
                                            <p:bg/>
                                          </p:spTgt>
                                        </p:tgtEl>
                                      </p:cBhvr>
                                    </p:animEffect>
                                  </p:childTnLst>
                                </p:cTn>
                              </p:par>
                            </p:childTnLst>
                          </p:cTn>
                        </p:par>
                        <p:par>
                          <p:cTn id="20" fill="hold">
                            <p:stCondLst>
                              <p:cond delay="500"/>
                            </p:stCondLst>
                            <p:childTnLst>
                              <p:par>
                                <p:cTn id="21" presetID="22" presetClass="entr" presetSubtype="8" fill="hold" grpId="0" nodeType="after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1500"/>
                            </p:stCondLst>
                            <p:childTnLst>
                              <p:par>
                                <p:cTn id="25" presetID="22" presetClass="entr" presetSubtype="8" fill="hold" grpId="0" nodeType="afterEffect">
                                  <p:stCondLst>
                                    <p:cond delay="50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par>
                          <p:cTn id="28" fill="hold">
                            <p:stCondLst>
                              <p:cond delay="2500"/>
                            </p:stCondLst>
                            <p:childTnLst>
                              <p:par>
                                <p:cTn id="29" presetID="22" presetClass="entr" presetSubtype="8" fill="hold" grpId="0" nodeType="afterEffect">
                                  <p:stCondLst>
                                    <p:cond delay="50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par>
                          <p:cTn id="32" fill="hold">
                            <p:stCondLst>
                              <p:cond delay="3500"/>
                            </p:stCondLst>
                            <p:childTnLst>
                              <p:par>
                                <p:cTn id="33" presetID="22" presetClass="entr" presetSubtype="8" fill="hold" grpId="0" nodeType="afterEffect">
                                  <p:stCondLst>
                                    <p:cond delay="50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par>
                          <p:cTn id="36" fill="hold">
                            <p:stCondLst>
                              <p:cond delay="4500"/>
                            </p:stCondLst>
                            <p:childTnLst>
                              <p:par>
                                <p:cTn id="37" presetID="22" presetClass="entr" presetSubtype="8" fill="hold" grpId="0" nodeType="afterEffect">
                                  <p:stCondLst>
                                    <p:cond delay="50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1C92A45-E054-4775-B520-D819BE19CE01}"/>
              </a:ext>
            </a:extLst>
          </p:cNvPr>
          <p:cNvGraphicFramePr>
            <a:graphicFrameLocks noGrp="1"/>
          </p:cNvGraphicFramePr>
          <p:nvPr/>
        </p:nvGraphicFramePr>
        <p:xfrm>
          <a:off x="1073212" y="1030388"/>
          <a:ext cx="10876132" cy="5290795"/>
        </p:xfrm>
        <a:graphic>
          <a:graphicData uri="http://schemas.openxmlformats.org/drawingml/2006/table">
            <a:tbl>
              <a:tblPr firstRow="1" bandRow="1">
                <a:tableStyleId>{16D9F66E-5EB9-4882-86FB-DCBF35E3C3E4}</a:tableStyleId>
              </a:tblPr>
              <a:tblGrid>
                <a:gridCol w="2646532">
                  <a:extLst>
                    <a:ext uri="{9D8B030D-6E8A-4147-A177-3AD203B41FA5}">
                      <a16:colId xmlns:a16="http://schemas.microsoft.com/office/drawing/2014/main" val="2374088685"/>
                    </a:ext>
                  </a:extLst>
                </a:gridCol>
                <a:gridCol w="8229600">
                  <a:extLst>
                    <a:ext uri="{9D8B030D-6E8A-4147-A177-3AD203B41FA5}">
                      <a16:colId xmlns:a16="http://schemas.microsoft.com/office/drawing/2014/main" val="86175586"/>
                    </a:ext>
                  </a:extLst>
                </a:gridCol>
              </a:tblGrid>
              <a:tr h="931577">
                <a:tc gridSpan="2">
                  <a:txBody>
                    <a:bodyPr/>
                    <a:lstStyle/>
                    <a:p>
                      <a:r>
                        <a:rPr lang="fr-FR" sz="2800" b="1" dirty="0"/>
                        <a:t>Il existe plusieurs dispositifs de formation aux secours d’urgence. </a:t>
                      </a:r>
                    </a:p>
                  </a:txBody>
                  <a:tcPr/>
                </a:tc>
                <a:tc hMerge="1">
                  <a:txBody>
                    <a:bodyPr/>
                    <a:lstStyle/>
                    <a:p>
                      <a:endParaRPr lang="fr-FR" dirty="0"/>
                    </a:p>
                  </a:txBody>
                  <a:tcPr/>
                </a:tc>
                <a:extLst>
                  <a:ext uri="{0D108BD9-81ED-4DB2-BD59-A6C34878D82A}">
                    <a16:rowId xmlns:a16="http://schemas.microsoft.com/office/drawing/2014/main" val="903639309"/>
                  </a:ext>
                </a:extLst>
              </a:tr>
              <a:tr h="4345915">
                <a:tc>
                  <a:txBody>
                    <a:bodyPr/>
                    <a:lstStyle/>
                    <a:p>
                      <a:endParaRPr lang="fr-FR" sz="2400" dirty="0"/>
                    </a:p>
                  </a:txBody>
                  <a:tcPr/>
                </a:tc>
                <a:tc>
                  <a:txBody>
                    <a:bodyPr/>
                    <a:lstStyle/>
                    <a:p>
                      <a:r>
                        <a:rPr lang="fr-FR" sz="2400" dirty="0"/>
                        <a:t>C’est pourquoi, la Branche AT-MP recommande la formation au sauvetage –secourisme du travail (SST), formation susceptible de s’inscrire en cohérence réelle avec la démarche de prévention des risques et d’organisation des secours déployée par l’employeur dans son établissement.</a:t>
                      </a:r>
                      <a:br>
                        <a:rPr lang="fr-FR" sz="2400" dirty="0"/>
                      </a:br>
                      <a:r>
                        <a:rPr lang="fr-FR" sz="2400" dirty="0"/>
                        <a:t>Cette formation au </a:t>
                      </a:r>
                      <a:r>
                        <a:rPr lang="fr-FR" sz="2400" b="1" dirty="0"/>
                        <a:t>sauvetage secourisme du travail (SST)</a:t>
                      </a:r>
                      <a:r>
                        <a:rPr lang="fr-FR" sz="2400" dirty="0"/>
                        <a:t> est sanctionnée par la délivrance d’un certificat de SST et est assurée par des formateurs certifiés selon un programme défini dans des documents et référentiels techniques et pédagogiques.</a:t>
                      </a:r>
                    </a:p>
                  </a:txBody>
                  <a:tcPr/>
                </a:tc>
                <a:extLst>
                  <a:ext uri="{0D108BD9-81ED-4DB2-BD59-A6C34878D82A}">
                    <a16:rowId xmlns:a16="http://schemas.microsoft.com/office/drawing/2014/main" val="2753005131"/>
                  </a:ext>
                </a:extLst>
              </a:tr>
            </a:tbl>
          </a:graphicData>
        </a:graphic>
      </p:graphicFrame>
      <p:pic>
        <p:nvPicPr>
          <p:cNvPr id="3" name="Image 2">
            <a:extLst>
              <a:ext uri="{FF2B5EF4-FFF2-40B4-BE49-F238E27FC236}">
                <a16:creationId xmlns:a16="http://schemas.microsoft.com/office/drawing/2014/main" id="{05F5D621-4A3A-4203-BA89-41E703FCC3BD}"/>
              </a:ext>
            </a:extLst>
          </p:cNvPr>
          <p:cNvPicPr>
            <a:picLocks noChangeAspect="1"/>
          </p:cNvPicPr>
          <p:nvPr/>
        </p:nvPicPr>
        <p:blipFill>
          <a:blip r:embed="rId2"/>
          <a:stretch>
            <a:fillRect/>
          </a:stretch>
        </p:blipFill>
        <p:spPr>
          <a:xfrm>
            <a:off x="1266635" y="3404339"/>
            <a:ext cx="2378394" cy="1682569"/>
          </a:xfrm>
          <a:prstGeom prst="rect">
            <a:avLst/>
          </a:prstGeom>
        </p:spPr>
      </p:pic>
      <p:sp>
        <p:nvSpPr>
          <p:cNvPr id="2" name="ZoneTexte 1">
            <a:extLst>
              <a:ext uri="{FF2B5EF4-FFF2-40B4-BE49-F238E27FC236}">
                <a16:creationId xmlns:a16="http://schemas.microsoft.com/office/drawing/2014/main" id="{DB8B2D2B-611F-45E5-BEFD-6E5B9D2F7340}"/>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spTree>
    <p:extLst>
      <p:ext uri="{BB962C8B-B14F-4D97-AF65-F5344CB8AC3E}">
        <p14:creationId xmlns:p14="http://schemas.microsoft.com/office/powerpoint/2010/main" val="183926147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FDB6B0E6-9E3B-44FE-9217-F7375B53459D}"/>
              </a:ext>
            </a:extLst>
          </p:cNvPr>
          <p:cNvSpPr txBox="1">
            <a:spLocks noChangeArrowheads="1"/>
          </p:cNvSpPr>
          <p:nvPr/>
        </p:nvSpPr>
        <p:spPr bwMode="auto">
          <a:xfrm>
            <a:off x="873760" y="160144"/>
            <a:ext cx="9144000" cy="371513"/>
          </a:xfrm>
          <a:prstGeom prst="rect">
            <a:avLst/>
          </a:prstGeom>
          <a:solidFill>
            <a:schemeClr val="tx2">
              <a:lumMod val="7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DE DOULEUR EMPÊCHANT CERTAINS MOUVEMENTS</a:t>
            </a:r>
          </a:p>
        </p:txBody>
      </p:sp>
      <p:sp>
        <p:nvSpPr>
          <p:cNvPr id="3" name="Text Box 3">
            <a:extLst>
              <a:ext uri="{FF2B5EF4-FFF2-40B4-BE49-F238E27FC236}">
                <a16:creationId xmlns:a16="http://schemas.microsoft.com/office/drawing/2014/main" id="{D1AA63E9-7AB1-4C1F-9E45-14442685A0C4}"/>
              </a:ext>
            </a:extLst>
          </p:cNvPr>
          <p:cNvSpPr txBox="1">
            <a:spLocks noChangeArrowheads="1"/>
          </p:cNvSpPr>
          <p:nvPr/>
        </p:nvSpPr>
        <p:spPr bwMode="auto">
          <a:xfrm>
            <a:off x="873760" y="531657"/>
            <a:ext cx="2453213" cy="648512"/>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DOULEUR</a:t>
            </a:r>
          </a:p>
        </p:txBody>
      </p:sp>
      <p:sp>
        <p:nvSpPr>
          <p:cNvPr id="4" name="Text Box 4">
            <a:extLst>
              <a:ext uri="{FF2B5EF4-FFF2-40B4-BE49-F238E27FC236}">
                <a16:creationId xmlns:a16="http://schemas.microsoft.com/office/drawing/2014/main" id="{A173432F-3C8B-4636-8F77-69FD45DC6623}"/>
              </a:ext>
            </a:extLst>
          </p:cNvPr>
          <p:cNvSpPr txBox="1">
            <a:spLocks noChangeArrowheads="1"/>
          </p:cNvSpPr>
          <p:nvPr/>
        </p:nvSpPr>
        <p:spPr bwMode="auto">
          <a:xfrm>
            <a:off x="4107090" y="792356"/>
            <a:ext cx="4238959" cy="463846"/>
          </a:xfrm>
          <a:prstGeom prst="rect">
            <a:avLst/>
          </a:prstGeom>
          <a:solidFill>
            <a:schemeClr val="tx1">
              <a:lumMod val="6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Quel résultat à atteindre ?</a:t>
            </a:r>
          </a:p>
        </p:txBody>
      </p:sp>
      <p:sp>
        <p:nvSpPr>
          <p:cNvPr id="5" name="Text Box 5">
            <a:extLst>
              <a:ext uri="{FF2B5EF4-FFF2-40B4-BE49-F238E27FC236}">
                <a16:creationId xmlns:a16="http://schemas.microsoft.com/office/drawing/2014/main" id="{EB9AB9E1-D019-4C0F-80C4-6C52670DD893}"/>
              </a:ext>
            </a:extLst>
          </p:cNvPr>
          <p:cNvSpPr txBox="1">
            <a:spLocks noChangeArrowheads="1"/>
          </p:cNvSpPr>
          <p:nvPr/>
        </p:nvSpPr>
        <p:spPr bwMode="auto">
          <a:xfrm>
            <a:off x="1838553" y="1540068"/>
            <a:ext cx="9562531" cy="586957"/>
          </a:xfrm>
          <a:prstGeom prst="rect">
            <a:avLst/>
          </a:prstGeom>
          <a:solidFill>
            <a:schemeClr val="tx1">
              <a:lumMod val="65000"/>
            </a:schemeClr>
          </a:solidFill>
          <a:ln w="57240" cap="sq">
            <a:solidFill>
              <a:srgbClr val="FF0000"/>
            </a:solidFill>
            <a:miter lim="800000"/>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200" b="1" dirty="0">
                <a:solidFill>
                  <a:srgbClr val="000000"/>
                </a:solidFill>
                <a:latin typeface="Tahoma" pitchFamily="32" charset="0"/>
                <a:cs typeface="Tahoma" pitchFamily="32" charset="0"/>
              </a:rPr>
              <a:t>Éviter l’aggravation du traumatisme supposé.</a:t>
            </a:r>
          </a:p>
        </p:txBody>
      </p:sp>
      <p:sp>
        <p:nvSpPr>
          <p:cNvPr id="6" name="Text Box 6">
            <a:extLst>
              <a:ext uri="{FF2B5EF4-FFF2-40B4-BE49-F238E27FC236}">
                <a16:creationId xmlns:a16="http://schemas.microsoft.com/office/drawing/2014/main" id="{D974753A-B62E-4F7D-A921-75AD0262D6AD}"/>
              </a:ext>
            </a:extLst>
          </p:cNvPr>
          <p:cNvSpPr txBox="1">
            <a:spLocks noChangeArrowheads="1"/>
          </p:cNvSpPr>
          <p:nvPr/>
        </p:nvSpPr>
        <p:spPr bwMode="auto">
          <a:xfrm>
            <a:off x="1514703" y="3345056"/>
            <a:ext cx="4679950" cy="956288"/>
          </a:xfrm>
          <a:prstGeom prst="rect">
            <a:avLst/>
          </a:prstGeom>
          <a:solidFill>
            <a:schemeClr val="tx1">
              <a:lumMod val="65000"/>
            </a:schemeClr>
          </a:solidFill>
          <a:ln w="9525">
            <a:noFill/>
            <a:round/>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Traumatisme du dos, de la tête ou de la nuque</a:t>
            </a:r>
          </a:p>
        </p:txBody>
      </p:sp>
      <p:sp>
        <p:nvSpPr>
          <p:cNvPr id="7" name="Text Box 7">
            <a:extLst>
              <a:ext uri="{FF2B5EF4-FFF2-40B4-BE49-F238E27FC236}">
                <a16:creationId xmlns:a16="http://schemas.microsoft.com/office/drawing/2014/main" id="{9BCB7F62-C2FF-4087-A419-0649B915ABD9}"/>
              </a:ext>
            </a:extLst>
          </p:cNvPr>
          <p:cNvSpPr txBox="1">
            <a:spLocks noChangeArrowheads="1"/>
          </p:cNvSpPr>
          <p:nvPr/>
        </p:nvSpPr>
        <p:spPr bwMode="auto">
          <a:xfrm>
            <a:off x="1644083" y="4532506"/>
            <a:ext cx="3168650" cy="956288"/>
          </a:xfrm>
          <a:prstGeom prst="rect">
            <a:avLst/>
          </a:prstGeom>
          <a:solidFill>
            <a:schemeClr val="tx1">
              <a:lumMod val="65000"/>
            </a:schemeClr>
          </a:solidFill>
          <a:ln w="9525">
            <a:noFill/>
            <a:round/>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Coup reçu à la tête</a:t>
            </a:r>
          </a:p>
        </p:txBody>
      </p:sp>
      <p:sp>
        <p:nvSpPr>
          <p:cNvPr id="8" name="Text Box 8">
            <a:extLst>
              <a:ext uri="{FF2B5EF4-FFF2-40B4-BE49-F238E27FC236}">
                <a16:creationId xmlns:a16="http://schemas.microsoft.com/office/drawing/2014/main" id="{2947C134-33DE-491D-A6B3-4935A3A0A9C6}"/>
              </a:ext>
            </a:extLst>
          </p:cNvPr>
          <p:cNvSpPr txBox="1">
            <a:spLocks noChangeArrowheads="1"/>
          </p:cNvSpPr>
          <p:nvPr/>
        </p:nvSpPr>
        <p:spPr bwMode="auto">
          <a:xfrm>
            <a:off x="1514703" y="2343343"/>
            <a:ext cx="4679950" cy="956288"/>
          </a:xfrm>
          <a:prstGeom prst="rect">
            <a:avLst/>
          </a:prstGeom>
          <a:solidFill>
            <a:schemeClr val="tx1">
              <a:lumMod val="65000"/>
            </a:schemeClr>
          </a:solidFill>
          <a:ln w="9525">
            <a:noFill/>
            <a:round/>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Traumatisme d’un membre</a:t>
            </a:r>
          </a:p>
        </p:txBody>
      </p:sp>
      <p:sp>
        <p:nvSpPr>
          <p:cNvPr id="9" name="Text Box 9">
            <a:extLst>
              <a:ext uri="{FF2B5EF4-FFF2-40B4-BE49-F238E27FC236}">
                <a16:creationId xmlns:a16="http://schemas.microsoft.com/office/drawing/2014/main" id="{1A675808-D8A6-4ABA-8367-0C9A02AFE455}"/>
              </a:ext>
            </a:extLst>
          </p:cNvPr>
          <p:cNvSpPr txBox="1">
            <a:spLocks noChangeArrowheads="1"/>
          </p:cNvSpPr>
          <p:nvPr/>
        </p:nvSpPr>
        <p:spPr bwMode="auto">
          <a:xfrm>
            <a:off x="7059840" y="2160781"/>
            <a:ext cx="4885416" cy="956288"/>
          </a:xfrm>
          <a:prstGeom prst="rect">
            <a:avLst/>
          </a:prstGeom>
          <a:solidFill>
            <a:schemeClr val="tx1">
              <a:lumMod val="6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Ne jamais mobiliser le membre atteint .</a:t>
            </a:r>
          </a:p>
        </p:txBody>
      </p:sp>
      <p:sp>
        <p:nvSpPr>
          <p:cNvPr id="10" name="Text Box 10">
            <a:extLst>
              <a:ext uri="{FF2B5EF4-FFF2-40B4-BE49-F238E27FC236}">
                <a16:creationId xmlns:a16="http://schemas.microsoft.com/office/drawing/2014/main" id="{1C25F1D1-BB6A-4546-81F0-3EF49D0FF085}"/>
              </a:ext>
            </a:extLst>
          </p:cNvPr>
          <p:cNvSpPr txBox="1">
            <a:spLocks noChangeArrowheads="1"/>
          </p:cNvSpPr>
          <p:nvPr/>
        </p:nvSpPr>
        <p:spPr bwMode="auto">
          <a:xfrm>
            <a:off x="5412808" y="4346769"/>
            <a:ext cx="2376487" cy="1387176"/>
          </a:xfrm>
          <a:prstGeom prst="rect">
            <a:avLst/>
          </a:prstGeom>
          <a:solidFill>
            <a:schemeClr val="tx1">
              <a:lumMod val="65000"/>
            </a:schemeClr>
          </a:solidFill>
          <a:ln w="9525">
            <a:noFill/>
            <a:round/>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En allongeant la victime</a:t>
            </a:r>
          </a:p>
        </p:txBody>
      </p:sp>
      <p:sp>
        <p:nvSpPr>
          <p:cNvPr id="11" name="Text Box 11">
            <a:extLst>
              <a:ext uri="{FF2B5EF4-FFF2-40B4-BE49-F238E27FC236}">
                <a16:creationId xmlns:a16="http://schemas.microsoft.com/office/drawing/2014/main" id="{4C1EBAD9-70BA-4A79-94BC-1F4803803AAE}"/>
              </a:ext>
            </a:extLst>
          </p:cNvPr>
          <p:cNvSpPr txBox="1">
            <a:spLocks noChangeArrowheads="1"/>
          </p:cNvSpPr>
          <p:nvPr/>
        </p:nvSpPr>
        <p:spPr bwMode="auto">
          <a:xfrm>
            <a:off x="1644083" y="5848199"/>
            <a:ext cx="6850402" cy="956288"/>
          </a:xfrm>
          <a:prstGeom prst="rect">
            <a:avLst/>
          </a:prstGeom>
          <a:solidFill>
            <a:schemeClr val="tx1">
              <a:lumMod val="6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Demander OBLIGATOIREMENT un avis médical</a:t>
            </a:r>
          </a:p>
        </p:txBody>
      </p:sp>
      <p:sp>
        <p:nvSpPr>
          <p:cNvPr id="12" name="AutoShape 12">
            <a:extLst>
              <a:ext uri="{FF2B5EF4-FFF2-40B4-BE49-F238E27FC236}">
                <a16:creationId xmlns:a16="http://schemas.microsoft.com/office/drawing/2014/main" id="{1FF108B4-4801-4012-8A80-ACB2B37A3B3F}"/>
              </a:ext>
            </a:extLst>
          </p:cNvPr>
          <p:cNvSpPr>
            <a:spLocks noChangeArrowheads="1"/>
          </p:cNvSpPr>
          <p:nvPr/>
        </p:nvSpPr>
        <p:spPr bwMode="auto">
          <a:xfrm>
            <a:off x="4846070" y="4621406"/>
            <a:ext cx="504825" cy="339725"/>
          </a:xfrm>
          <a:prstGeom prst="rightArrow">
            <a:avLst>
              <a:gd name="adj1" fmla="val 50000"/>
              <a:gd name="adj2" fmla="val 75551"/>
            </a:avLst>
          </a:prstGeom>
          <a:solidFill>
            <a:schemeClr val="tx1">
              <a:lumMod val="65000"/>
            </a:schemeClr>
          </a:solidFill>
          <a:ln w="57240" cap="sq">
            <a:solidFill>
              <a:srgbClr val="FF0000"/>
            </a:solidFill>
            <a:miter lim="800000"/>
            <a:headEnd/>
            <a:tailEnd/>
          </a:ln>
          <a:effectLst/>
        </p:spPr>
        <p:txBody>
          <a:bodyPr wrap="none" anchor="ctr"/>
          <a:lstStyle/>
          <a:p>
            <a:endParaRPr lang="fr-FR" sz="2000" dirty="0"/>
          </a:p>
        </p:txBody>
      </p:sp>
      <p:sp>
        <p:nvSpPr>
          <p:cNvPr id="13" name="AutoShape 13">
            <a:extLst>
              <a:ext uri="{FF2B5EF4-FFF2-40B4-BE49-F238E27FC236}">
                <a16:creationId xmlns:a16="http://schemas.microsoft.com/office/drawing/2014/main" id="{622A3AD0-795B-47C1-AF90-C947C8201C37}"/>
              </a:ext>
            </a:extLst>
          </p:cNvPr>
          <p:cNvSpPr>
            <a:spLocks noChangeArrowheads="1"/>
          </p:cNvSpPr>
          <p:nvPr/>
        </p:nvSpPr>
        <p:spPr bwMode="auto">
          <a:xfrm rot="5400000">
            <a:off x="7489825" y="5514749"/>
            <a:ext cx="431800" cy="341312"/>
          </a:xfrm>
          <a:prstGeom prst="rightArrow">
            <a:avLst>
              <a:gd name="adj1" fmla="val 50000"/>
              <a:gd name="adj2" fmla="val 75550"/>
            </a:avLst>
          </a:prstGeom>
          <a:solidFill>
            <a:schemeClr val="tx1">
              <a:lumMod val="65000"/>
            </a:schemeClr>
          </a:solidFill>
          <a:ln w="57240" cap="sq">
            <a:solidFill>
              <a:srgbClr val="FF0000"/>
            </a:solidFill>
            <a:miter lim="800000"/>
            <a:headEnd/>
            <a:tailEnd/>
          </a:ln>
          <a:effectLst/>
        </p:spPr>
        <p:txBody>
          <a:bodyPr wrap="none" anchor="ctr"/>
          <a:lstStyle/>
          <a:p>
            <a:endParaRPr lang="fr-FR" sz="2000" dirty="0"/>
          </a:p>
        </p:txBody>
      </p:sp>
      <p:sp>
        <p:nvSpPr>
          <p:cNvPr id="14" name="AutoShape 14">
            <a:extLst>
              <a:ext uri="{FF2B5EF4-FFF2-40B4-BE49-F238E27FC236}">
                <a16:creationId xmlns:a16="http://schemas.microsoft.com/office/drawing/2014/main" id="{1FD49730-14A8-4735-BEC2-8D33D4DAA9F2}"/>
              </a:ext>
            </a:extLst>
          </p:cNvPr>
          <p:cNvSpPr>
            <a:spLocks noChangeArrowheads="1"/>
          </p:cNvSpPr>
          <p:nvPr/>
        </p:nvSpPr>
        <p:spPr bwMode="auto">
          <a:xfrm>
            <a:off x="6189890" y="2430656"/>
            <a:ext cx="822325" cy="341312"/>
          </a:xfrm>
          <a:prstGeom prst="rightArrow">
            <a:avLst>
              <a:gd name="adj1" fmla="val 50000"/>
              <a:gd name="adj2" fmla="val 75547"/>
            </a:avLst>
          </a:prstGeom>
          <a:solidFill>
            <a:schemeClr val="tx1">
              <a:lumMod val="65000"/>
            </a:schemeClr>
          </a:solidFill>
          <a:ln w="57240" cap="sq">
            <a:solidFill>
              <a:srgbClr val="FF0000"/>
            </a:solidFill>
            <a:miter lim="800000"/>
            <a:headEnd/>
            <a:tailEnd/>
          </a:ln>
          <a:effectLst/>
        </p:spPr>
        <p:txBody>
          <a:bodyPr wrap="none" anchor="ctr"/>
          <a:lstStyle/>
          <a:p>
            <a:endParaRPr lang="fr-FR" sz="2000" dirty="0"/>
          </a:p>
        </p:txBody>
      </p:sp>
      <p:sp>
        <p:nvSpPr>
          <p:cNvPr id="15" name="AutoShape 15">
            <a:extLst>
              <a:ext uri="{FF2B5EF4-FFF2-40B4-BE49-F238E27FC236}">
                <a16:creationId xmlns:a16="http://schemas.microsoft.com/office/drawing/2014/main" id="{C9C28A38-0B42-4E61-9F57-852BA21F590A}"/>
              </a:ext>
            </a:extLst>
          </p:cNvPr>
          <p:cNvSpPr>
            <a:spLocks noChangeArrowheads="1"/>
          </p:cNvSpPr>
          <p:nvPr/>
        </p:nvSpPr>
        <p:spPr bwMode="auto">
          <a:xfrm>
            <a:off x="6208940" y="3581593"/>
            <a:ext cx="822325" cy="339725"/>
          </a:xfrm>
          <a:prstGeom prst="rightArrow">
            <a:avLst>
              <a:gd name="adj1" fmla="val 50000"/>
              <a:gd name="adj2" fmla="val 75553"/>
            </a:avLst>
          </a:prstGeom>
          <a:solidFill>
            <a:schemeClr val="tx1">
              <a:lumMod val="65000"/>
            </a:schemeClr>
          </a:solidFill>
          <a:ln w="57240" cap="sq">
            <a:solidFill>
              <a:srgbClr val="FF0000"/>
            </a:solidFill>
            <a:miter lim="800000"/>
            <a:headEnd/>
            <a:tailEnd/>
          </a:ln>
          <a:effectLst/>
        </p:spPr>
        <p:txBody>
          <a:bodyPr wrap="none" anchor="ctr"/>
          <a:lstStyle/>
          <a:p>
            <a:endParaRPr lang="fr-FR" sz="2000" dirty="0"/>
          </a:p>
        </p:txBody>
      </p:sp>
      <p:pic>
        <p:nvPicPr>
          <p:cNvPr id="16" name="Picture 16">
            <a:extLst>
              <a:ext uri="{FF2B5EF4-FFF2-40B4-BE49-F238E27FC236}">
                <a16:creationId xmlns:a16="http://schemas.microsoft.com/office/drawing/2014/main" id="{E1C4D40A-E317-46CC-BA87-3C927F26AE04}"/>
              </a:ext>
            </a:extLst>
          </p:cNvPr>
          <p:cNvPicPr>
            <a:picLocks noChangeAspect="1" noChangeArrowheads="1"/>
          </p:cNvPicPr>
          <p:nvPr/>
        </p:nvPicPr>
        <p:blipFill>
          <a:blip r:embed="rId2" cstate="print"/>
          <a:srcRect l="4648" t="11740" r="1820" b="6071"/>
          <a:stretch>
            <a:fillRect/>
          </a:stretch>
        </p:blipFill>
        <p:spPr bwMode="auto">
          <a:xfrm>
            <a:off x="9502547" y="4469104"/>
            <a:ext cx="2540000" cy="2233613"/>
          </a:xfrm>
          <a:prstGeom prst="rect">
            <a:avLst/>
          </a:prstGeom>
          <a:solidFill>
            <a:schemeClr val="tx1">
              <a:lumMod val="65000"/>
            </a:schemeClr>
          </a:solidFill>
          <a:ln w="9525">
            <a:noFill/>
            <a:round/>
            <a:headEnd/>
            <a:tailEnd/>
          </a:ln>
          <a:effectLst/>
        </p:spPr>
      </p:pic>
      <p:sp>
        <p:nvSpPr>
          <p:cNvPr id="17" name="Text Box 17">
            <a:extLst>
              <a:ext uri="{FF2B5EF4-FFF2-40B4-BE49-F238E27FC236}">
                <a16:creationId xmlns:a16="http://schemas.microsoft.com/office/drawing/2014/main" id="{63664BE3-2B0E-47DD-9273-E618A766AF7F}"/>
              </a:ext>
            </a:extLst>
          </p:cNvPr>
          <p:cNvSpPr txBox="1">
            <a:spLocks noChangeArrowheads="1"/>
          </p:cNvSpPr>
          <p:nvPr/>
        </p:nvSpPr>
        <p:spPr bwMode="auto">
          <a:xfrm>
            <a:off x="7059839" y="3202181"/>
            <a:ext cx="4885417" cy="956288"/>
          </a:xfrm>
          <a:prstGeom prst="rect">
            <a:avLst/>
          </a:prstGeom>
          <a:solidFill>
            <a:schemeClr val="tx1">
              <a:lumMod val="65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Ne jamais mobiliser la victime et surtout la tête .</a:t>
            </a:r>
          </a:p>
        </p:txBody>
      </p:sp>
      <p:sp>
        <p:nvSpPr>
          <p:cNvPr id="19" name="Rectangle 18">
            <a:extLst>
              <a:ext uri="{FF2B5EF4-FFF2-40B4-BE49-F238E27FC236}">
                <a16:creationId xmlns:a16="http://schemas.microsoft.com/office/drawing/2014/main" id="{66E5D521-DBE3-43D8-9646-F18961BA3B09}"/>
              </a:ext>
            </a:extLst>
          </p:cNvPr>
          <p:cNvSpPr/>
          <p:nvPr/>
        </p:nvSpPr>
        <p:spPr>
          <a:xfrm>
            <a:off x="8523848" y="770627"/>
            <a:ext cx="3026791" cy="769441"/>
          </a:xfrm>
          <a:prstGeom prst="rect">
            <a:avLst/>
          </a:prstGeom>
          <a:noFill/>
        </p:spPr>
        <p:txBody>
          <a:bodyPr wrap="none" lIns="91440" tIns="45720" rIns="91440" bIns="45720">
            <a:spAutoFit/>
          </a:bodyPr>
          <a:lstStyle/>
          <a:p>
            <a:pPr algn="ctr"/>
            <a:r>
              <a:rPr lang="fr-FR" sz="4400" b="1" dirty="0">
                <a:ln w="18000">
                  <a:solidFill>
                    <a:schemeClr val="accent2">
                      <a:satMod val="140000"/>
                    </a:schemeClr>
                  </a:solidFill>
                  <a:prstDash val="solid"/>
                  <a:miter lim="800000"/>
                </a:ln>
                <a:solidFill>
                  <a:schemeClr val="accent3">
                    <a:lumMod val="40000"/>
                    <a:lumOff val="60000"/>
                  </a:schemeClr>
                </a:solidFill>
                <a:effectLst>
                  <a:outerShdw blurRad="25500" dist="23000" dir="7020000" algn="tl">
                    <a:srgbClr val="000000">
                      <a:alpha val="50000"/>
                    </a:srgbClr>
                  </a:outerShdw>
                </a:effectLst>
              </a:rPr>
              <a:t>Points forts</a:t>
            </a:r>
            <a:endParaRPr lang="fr-FR" sz="4400" b="1" cap="none" spc="0" dirty="0">
              <a:ln w="18000">
                <a:solidFill>
                  <a:schemeClr val="accent2">
                    <a:satMod val="140000"/>
                  </a:schemeClr>
                </a:solidFill>
                <a:prstDash val="solid"/>
                <a:miter lim="800000"/>
              </a:ln>
              <a:solidFill>
                <a:schemeClr val="accent3">
                  <a:lumMod val="40000"/>
                  <a:lumOff val="60000"/>
                </a:schemeClr>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47943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1250"/>
                            </p:stCondLst>
                            <p:childTnLst>
                              <p:par>
                                <p:cTn id="12" presetID="22" presetClass="entr" presetSubtype="8" fill="hold" nodeType="afterEffect">
                                  <p:stCondLst>
                                    <p:cond delay="500"/>
                                  </p:stCondLst>
                                  <p:childTnLst>
                                    <p:set>
                                      <p:cBhvr additive="repl">
                                        <p:cTn id="13" dur="1" fill="hold">
                                          <p:stCondLst>
                                            <p:cond delay="0"/>
                                          </p:stCondLst>
                                        </p:cTn>
                                        <p:tgtEl>
                                          <p:spTgt spid="4"/>
                                        </p:tgtEl>
                                        <p:attrNameLst>
                                          <p:attrName>style.visibility</p:attrName>
                                        </p:attrNameLst>
                                      </p:cBhvr>
                                      <p:to>
                                        <p:strVal val="visible"/>
                                      </p:to>
                                    </p:set>
                                    <p:animEffect transition="in" filter="wipe(left)">
                                      <p:cBhvr additive="repl">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additive="repl">
                                        <p:cTn id="18" dur="1" fill="hold">
                                          <p:stCondLst>
                                            <p:cond delay="0"/>
                                          </p:stCondLst>
                                        </p:cTn>
                                        <p:tgtEl>
                                          <p:spTgt spid="5"/>
                                        </p:tgtEl>
                                        <p:attrNameLst>
                                          <p:attrName>style.visibility</p:attrName>
                                        </p:attrNameLst>
                                      </p:cBhvr>
                                      <p:to>
                                        <p:strVal val="visible"/>
                                      </p:to>
                                    </p:set>
                                    <p:animEffect transition="in" filter="wipe(left)">
                                      <p:cBhvr additive="repl">
                                        <p:cTn id="19" dur="1000"/>
                                        <p:tgtEl>
                                          <p:spTgt spid="5"/>
                                        </p:tgtEl>
                                      </p:cBhvr>
                                    </p:animEffect>
                                  </p:childTnLst>
                                </p:cTn>
                              </p:par>
                            </p:childTnLst>
                          </p:cTn>
                        </p:par>
                        <p:par>
                          <p:cTn id="20" fill="hold">
                            <p:stCondLst>
                              <p:cond delay="1000"/>
                            </p:stCondLst>
                            <p:childTnLst>
                              <p:par>
                                <p:cTn id="21" presetID="22" presetClass="entr" presetSubtype="8" fill="hold" nodeType="afterEffect">
                                  <p:stCondLst>
                                    <p:cond delay="500"/>
                                  </p:stCondLst>
                                  <p:childTnLst>
                                    <p:set>
                                      <p:cBhvr additive="repl">
                                        <p:cTn id="22" dur="1" fill="hold">
                                          <p:stCondLst>
                                            <p:cond delay="0"/>
                                          </p:stCondLst>
                                        </p:cTn>
                                        <p:tgtEl>
                                          <p:spTgt spid="8"/>
                                        </p:tgtEl>
                                        <p:attrNameLst>
                                          <p:attrName>style.visibility</p:attrName>
                                        </p:attrNameLst>
                                      </p:cBhvr>
                                      <p:to>
                                        <p:strVal val="visible"/>
                                      </p:to>
                                    </p:set>
                                    <p:animEffect transition="in" filter="wipe(left)">
                                      <p:cBhvr additive="repl">
                                        <p:cTn id="23" dur="10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500"/>
                                  </p:stCondLst>
                                  <p:childTnLst>
                                    <p:set>
                                      <p:cBhvr additive="repl">
                                        <p:cTn id="26" dur="1" fill="hold">
                                          <p:stCondLst>
                                            <p:cond delay="0"/>
                                          </p:stCondLst>
                                        </p:cTn>
                                        <p:tgtEl>
                                          <p:spTgt spid="14"/>
                                        </p:tgtEl>
                                        <p:attrNameLst>
                                          <p:attrName>style.visibility</p:attrName>
                                        </p:attrNameLst>
                                      </p:cBhvr>
                                      <p:to>
                                        <p:strVal val="visible"/>
                                      </p:to>
                                    </p:set>
                                    <p:animEffect transition="in" filter="wipe(left)">
                                      <p:cBhvr additive="repl">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additive="repl">
                                        <p:cTn id="31" dur="1" fill="hold">
                                          <p:stCondLst>
                                            <p:cond delay="0"/>
                                          </p:stCondLst>
                                        </p:cTn>
                                        <p:tgtEl>
                                          <p:spTgt spid="9"/>
                                        </p:tgtEl>
                                        <p:attrNameLst>
                                          <p:attrName>style.visibility</p:attrName>
                                        </p:attrNameLst>
                                      </p:cBhvr>
                                      <p:to>
                                        <p:strVal val="visible"/>
                                      </p:to>
                                    </p:set>
                                    <p:animEffect transition="in" filter="wipe(left)">
                                      <p:cBhvr additive="repl">
                                        <p:cTn id="32" dur="1000"/>
                                        <p:tgtEl>
                                          <p:spTgt spid="9"/>
                                        </p:tgtEl>
                                      </p:cBhvr>
                                    </p:animEffect>
                                  </p:childTnLst>
                                </p:cTn>
                              </p:par>
                            </p:childTnLst>
                          </p:cTn>
                        </p:par>
                        <p:par>
                          <p:cTn id="33" fill="hold">
                            <p:stCondLst>
                              <p:cond delay="1000"/>
                            </p:stCondLst>
                            <p:childTnLst>
                              <p:par>
                                <p:cTn id="34" presetID="22" presetClass="entr" presetSubtype="8" fill="hold" nodeType="afterEffect">
                                  <p:stCondLst>
                                    <p:cond delay="500"/>
                                  </p:stCondLst>
                                  <p:childTnLst>
                                    <p:set>
                                      <p:cBhvr additive="repl">
                                        <p:cTn id="35" dur="1" fill="hold">
                                          <p:stCondLst>
                                            <p:cond delay="0"/>
                                          </p:stCondLst>
                                        </p:cTn>
                                        <p:tgtEl>
                                          <p:spTgt spid="6"/>
                                        </p:tgtEl>
                                        <p:attrNameLst>
                                          <p:attrName>style.visibility</p:attrName>
                                        </p:attrNameLst>
                                      </p:cBhvr>
                                      <p:to>
                                        <p:strVal val="visible"/>
                                      </p:to>
                                    </p:set>
                                    <p:animEffect transition="in" filter="wipe(left)">
                                      <p:cBhvr additive="repl">
                                        <p:cTn id="36" dur="1000"/>
                                        <p:tgtEl>
                                          <p:spTgt spid="6"/>
                                        </p:tgtEl>
                                      </p:cBhvr>
                                    </p:animEffect>
                                  </p:childTnLst>
                                </p:cTn>
                              </p:par>
                            </p:childTnLst>
                          </p:cTn>
                        </p:par>
                        <p:par>
                          <p:cTn id="37" fill="hold">
                            <p:stCondLst>
                              <p:cond delay="2500"/>
                            </p:stCondLst>
                            <p:childTnLst>
                              <p:par>
                                <p:cTn id="38" presetID="22" presetClass="entr" presetSubtype="8" fill="hold" grpId="0" nodeType="afterEffect">
                                  <p:stCondLst>
                                    <p:cond delay="500"/>
                                  </p:stCondLst>
                                  <p:childTnLst>
                                    <p:set>
                                      <p:cBhvr additive="repl">
                                        <p:cTn id="39" dur="1" fill="hold">
                                          <p:stCondLst>
                                            <p:cond delay="0"/>
                                          </p:stCondLst>
                                        </p:cTn>
                                        <p:tgtEl>
                                          <p:spTgt spid="15"/>
                                        </p:tgtEl>
                                        <p:attrNameLst>
                                          <p:attrName>style.visibility</p:attrName>
                                        </p:attrNameLst>
                                      </p:cBhvr>
                                      <p:to>
                                        <p:strVal val="visible"/>
                                      </p:to>
                                    </p:set>
                                    <p:animEffect transition="in" filter="wipe(left)">
                                      <p:cBhvr additive="repl">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additive="repl">
                                        <p:cTn id="44" dur="1" fill="hold">
                                          <p:stCondLst>
                                            <p:cond delay="0"/>
                                          </p:stCondLst>
                                        </p:cTn>
                                        <p:tgtEl>
                                          <p:spTgt spid="17"/>
                                        </p:tgtEl>
                                        <p:attrNameLst>
                                          <p:attrName>style.visibility</p:attrName>
                                        </p:attrNameLst>
                                      </p:cBhvr>
                                      <p:to>
                                        <p:strVal val="visible"/>
                                      </p:to>
                                    </p:set>
                                    <p:animEffect transition="in" filter="wipe(left)">
                                      <p:cBhvr additive="repl">
                                        <p:cTn id="45" dur="1000"/>
                                        <p:tgtEl>
                                          <p:spTgt spid="17"/>
                                        </p:tgtEl>
                                      </p:cBhvr>
                                    </p:animEffect>
                                  </p:childTnLst>
                                </p:cTn>
                              </p:par>
                            </p:childTnLst>
                          </p:cTn>
                        </p:par>
                        <p:par>
                          <p:cTn id="46" fill="hold">
                            <p:stCondLst>
                              <p:cond delay="1000"/>
                            </p:stCondLst>
                            <p:childTnLst>
                              <p:par>
                                <p:cTn id="47" presetID="22" presetClass="entr" presetSubtype="8" fill="hold" nodeType="afterEffect">
                                  <p:stCondLst>
                                    <p:cond delay="500"/>
                                  </p:stCondLst>
                                  <p:childTnLst>
                                    <p:set>
                                      <p:cBhvr additive="repl">
                                        <p:cTn id="48" dur="1" fill="hold">
                                          <p:stCondLst>
                                            <p:cond delay="0"/>
                                          </p:stCondLst>
                                        </p:cTn>
                                        <p:tgtEl>
                                          <p:spTgt spid="7"/>
                                        </p:tgtEl>
                                        <p:attrNameLst>
                                          <p:attrName>style.visibility</p:attrName>
                                        </p:attrNameLst>
                                      </p:cBhvr>
                                      <p:to>
                                        <p:strVal val="visible"/>
                                      </p:to>
                                    </p:set>
                                    <p:animEffect transition="in" filter="wipe(left)">
                                      <p:cBhvr additive="repl">
                                        <p:cTn id="49" dur="1000"/>
                                        <p:tgtEl>
                                          <p:spTgt spid="7"/>
                                        </p:tgtEl>
                                      </p:cBhvr>
                                    </p:animEffect>
                                  </p:childTnLst>
                                </p:cTn>
                              </p:par>
                            </p:childTnLst>
                          </p:cTn>
                        </p:par>
                        <p:par>
                          <p:cTn id="50" fill="hold">
                            <p:stCondLst>
                              <p:cond delay="2500"/>
                            </p:stCondLst>
                            <p:childTnLst>
                              <p:par>
                                <p:cTn id="51" presetID="22" presetClass="entr" presetSubtype="8" fill="hold" grpId="0" nodeType="afterEffect">
                                  <p:stCondLst>
                                    <p:cond delay="500"/>
                                  </p:stCondLst>
                                  <p:childTnLst>
                                    <p:set>
                                      <p:cBhvr additive="repl">
                                        <p:cTn id="52" dur="1" fill="hold">
                                          <p:stCondLst>
                                            <p:cond delay="0"/>
                                          </p:stCondLst>
                                        </p:cTn>
                                        <p:tgtEl>
                                          <p:spTgt spid="12"/>
                                        </p:tgtEl>
                                        <p:attrNameLst>
                                          <p:attrName>style.visibility</p:attrName>
                                        </p:attrNameLst>
                                      </p:cBhvr>
                                      <p:to>
                                        <p:strVal val="visible"/>
                                      </p:to>
                                    </p:set>
                                    <p:animEffect transition="in" filter="wipe(left)">
                                      <p:cBhvr additive="repl">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additive="repl">
                                        <p:cTn id="57" dur="1" fill="hold">
                                          <p:stCondLst>
                                            <p:cond delay="0"/>
                                          </p:stCondLst>
                                        </p:cTn>
                                        <p:tgtEl>
                                          <p:spTgt spid="10"/>
                                        </p:tgtEl>
                                        <p:attrNameLst>
                                          <p:attrName>style.visibility</p:attrName>
                                        </p:attrNameLst>
                                      </p:cBhvr>
                                      <p:to>
                                        <p:strVal val="visible"/>
                                      </p:to>
                                    </p:set>
                                    <p:animEffect transition="in" filter="wipe(left)">
                                      <p:cBhvr additive="repl">
                                        <p:cTn id="58" dur="1000"/>
                                        <p:tgtEl>
                                          <p:spTgt spid="10"/>
                                        </p:tgtEl>
                                      </p:cBhvr>
                                    </p:animEffect>
                                  </p:childTnLst>
                                </p:cTn>
                              </p:par>
                            </p:childTnLst>
                          </p:cTn>
                        </p:par>
                        <p:par>
                          <p:cTn id="59" fill="hold">
                            <p:stCondLst>
                              <p:cond delay="1000"/>
                            </p:stCondLst>
                            <p:childTnLst>
                              <p:par>
                                <p:cTn id="60" presetID="22" presetClass="entr" presetSubtype="8" fill="hold" grpId="0" nodeType="afterEffect">
                                  <p:stCondLst>
                                    <p:cond delay="500"/>
                                  </p:stCondLst>
                                  <p:childTnLst>
                                    <p:set>
                                      <p:cBhvr additive="repl">
                                        <p:cTn id="61" dur="1" fill="hold">
                                          <p:stCondLst>
                                            <p:cond delay="0"/>
                                          </p:stCondLst>
                                        </p:cTn>
                                        <p:tgtEl>
                                          <p:spTgt spid="13"/>
                                        </p:tgtEl>
                                        <p:attrNameLst>
                                          <p:attrName>style.visibility</p:attrName>
                                        </p:attrNameLst>
                                      </p:cBhvr>
                                      <p:to>
                                        <p:strVal val="visible"/>
                                      </p:to>
                                    </p:set>
                                    <p:animEffect transition="in" filter="wipe(left)">
                                      <p:cBhvr additive="repl">
                                        <p:cTn id="62" dur="500"/>
                                        <p:tgtEl>
                                          <p:spTgt spid="13"/>
                                        </p:tgtEl>
                                      </p:cBhvr>
                                    </p:animEffect>
                                  </p:childTnLst>
                                </p:cTn>
                              </p:par>
                            </p:childTnLst>
                          </p:cTn>
                        </p:par>
                        <p:par>
                          <p:cTn id="63" fill="hold">
                            <p:stCondLst>
                              <p:cond delay="2000"/>
                            </p:stCondLst>
                            <p:childTnLst>
                              <p:par>
                                <p:cTn id="64" presetID="22" presetClass="entr" presetSubtype="1" fill="hold" nodeType="afterEffect">
                                  <p:stCondLst>
                                    <p:cond delay="500"/>
                                  </p:stCondLst>
                                  <p:childTnLst>
                                    <p:set>
                                      <p:cBhvr additive="repl">
                                        <p:cTn id="65" dur="1" fill="hold">
                                          <p:stCondLst>
                                            <p:cond delay="0"/>
                                          </p:stCondLst>
                                        </p:cTn>
                                        <p:tgtEl>
                                          <p:spTgt spid="11"/>
                                        </p:tgtEl>
                                        <p:attrNameLst>
                                          <p:attrName>style.visibility</p:attrName>
                                        </p:attrNameLst>
                                      </p:cBhvr>
                                      <p:to>
                                        <p:strVal val="visible"/>
                                      </p:to>
                                    </p:set>
                                    <p:animEffect transition="in" filter="wipe(up)">
                                      <p:cBhvr additive="repl">
                                        <p:cTn id="66" dur="1000"/>
                                        <p:tgtEl>
                                          <p:spTgt spid="11"/>
                                        </p:tgtEl>
                                      </p:cBhvr>
                                    </p:animEffect>
                                  </p:childTnLst>
                                </p:cTn>
                              </p:par>
                            </p:childTnLst>
                          </p:cTn>
                        </p:par>
                        <p:par>
                          <p:cTn id="67" fill="hold">
                            <p:stCondLst>
                              <p:cond delay="3500"/>
                            </p:stCondLst>
                            <p:childTnLst>
                              <p:par>
                                <p:cTn id="68" presetID="9" presetClass="entr" fill="hold" nodeType="afterEffect">
                                  <p:stCondLst>
                                    <p:cond delay="500"/>
                                  </p:stCondLst>
                                  <p:childTnLst>
                                    <p:set>
                                      <p:cBhvr additive="repl">
                                        <p:cTn id="69" dur="1" fill="hold">
                                          <p:stCondLst>
                                            <p:cond delay="0"/>
                                          </p:stCondLst>
                                        </p:cTn>
                                        <p:tgtEl>
                                          <p:spTgt spid="16"/>
                                        </p:tgtEl>
                                        <p:attrNameLst>
                                          <p:attrName>style.visibility</p:attrName>
                                        </p:attrNameLst>
                                      </p:cBhvr>
                                      <p:to>
                                        <p:strVal val="visible"/>
                                      </p:to>
                                    </p:set>
                                    <p:animEffect transition="in" filter="dissolve">
                                      <p:cBhvr additive="repl">
                                        <p:cTn id="7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4" grpId="0" animBg="1"/>
      <p:bldP spid="15"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114540" y="190029"/>
            <a:ext cx="6181108" cy="3329581"/>
          </a:xfrm>
          <a:prstGeom prst="rect">
            <a:avLst/>
          </a:prstGeom>
        </p:spPr>
        <p:txBody>
          <a:bodyPr vert="horz" lIns="91440" tIns="45720" rIns="91440" bIns="45720" rtlCol="0" anchor="b">
            <a:normAutofit/>
          </a:bodyPr>
          <a:lstStyle/>
          <a:p>
            <a:pPr algn="r">
              <a:lnSpc>
                <a:spcPct val="90000"/>
              </a:lnSpc>
            </a:pPr>
            <a:r>
              <a:rPr lang="fr-FR" sz="6600" b="0" i="0" kern="1200" dirty="0">
                <a:solidFill>
                  <a:srgbClr val="EBEBEB"/>
                </a:solidFill>
                <a:latin typeface="+mj-lt"/>
                <a:ea typeface="+mj-ea"/>
                <a:cs typeface="+mj-cs"/>
              </a:rPr>
              <a:t>PLAIE</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34450350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DC942634-3E89-463B-96F6-E02E1FF18249}"/>
              </a:ext>
            </a:extLst>
          </p:cNvPr>
          <p:cNvSpPr txBox="1">
            <a:spLocks noChangeArrowheads="1"/>
          </p:cNvSpPr>
          <p:nvPr/>
        </p:nvSpPr>
        <p:spPr bwMode="auto">
          <a:xfrm>
            <a:off x="1008112" y="66250"/>
            <a:ext cx="9144000" cy="1202510"/>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tx1"/>
                </a:solidFill>
                <a:latin typeface="Tahoma" pitchFamily="32" charset="0"/>
                <a:cs typeface="Tahoma" pitchFamily="32" charset="0"/>
              </a:rPr>
              <a:t>LA VICTIME SE PLAINT D’UNE PLAIE QUI NE SAIGNE PAS ABONDAMMENT</a:t>
            </a:r>
          </a:p>
        </p:txBody>
      </p:sp>
      <p:pic>
        <p:nvPicPr>
          <p:cNvPr id="3" name="Image 2">
            <a:extLst>
              <a:ext uri="{FF2B5EF4-FFF2-40B4-BE49-F238E27FC236}">
                <a16:creationId xmlns:a16="http://schemas.microsoft.com/office/drawing/2014/main" id="{C00A292D-8DE1-4707-B718-79B3F2DB0DAC}"/>
              </a:ext>
            </a:extLst>
          </p:cNvPr>
          <p:cNvPicPr/>
          <p:nvPr/>
        </p:nvPicPr>
        <p:blipFill>
          <a:blip r:embed="rId2" cstate="print">
            <a:extLst>
              <a:ext uri="{28A0092B-C50C-407E-A947-70E740481C1C}">
                <a14:useLocalDpi xmlns:a14="http://schemas.microsoft.com/office/drawing/2010/main" val="0"/>
              </a:ext>
            </a:extLst>
          </a:blip>
          <a:srcRect t="52632"/>
          <a:stretch>
            <a:fillRect/>
          </a:stretch>
        </p:blipFill>
        <p:spPr>
          <a:xfrm>
            <a:off x="4971393" y="2560415"/>
            <a:ext cx="5180719" cy="2232302"/>
          </a:xfrm>
          <a:prstGeom prst="rect">
            <a:avLst/>
          </a:prstGeom>
        </p:spPr>
      </p:pic>
      <p:sp>
        <p:nvSpPr>
          <p:cNvPr id="4" name="Oval 9">
            <a:extLst>
              <a:ext uri="{FF2B5EF4-FFF2-40B4-BE49-F238E27FC236}">
                <a16:creationId xmlns:a16="http://schemas.microsoft.com/office/drawing/2014/main" id="{AAC64C3B-FD21-40B4-9E21-E76BEAC1B794}"/>
              </a:ext>
            </a:extLst>
          </p:cNvPr>
          <p:cNvSpPr>
            <a:spLocks noChangeArrowheads="1"/>
          </p:cNvSpPr>
          <p:nvPr/>
        </p:nvSpPr>
        <p:spPr bwMode="auto">
          <a:xfrm>
            <a:off x="6767781" y="3406111"/>
            <a:ext cx="1363415" cy="1075631"/>
          </a:xfrm>
          <a:prstGeom prst="ellipse">
            <a:avLst/>
          </a:prstGeom>
          <a:noFill/>
          <a:ln w="165240" cap="sq">
            <a:solidFill>
              <a:srgbClr val="FF0000"/>
            </a:solidFill>
            <a:miter lim="800000"/>
            <a:headEnd/>
            <a:tailEnd/>
          </a:ln>
          <a:effectLst/>
        </p:spPr>
        <p:txBody>
          <a:bodyPr wrap="none" anchor="ctr"/>
          <a:lstStyle/>
          <a:p>
            <a:endParaRPr lang="fr-FR" dirty="0"/>
          </a:p>
        </p:txBody>
      </p:sp>
    </p:spTree>
    <p:extLst>
      <p:ext uri="{BB962C8B-B14F-4D97-AF65-F5344CB8AC3E}">
        <p14:creationId xmlns:p14="http://schemas.microsoft.com/office/powerpoint/2010/main" val="20508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2000"/>
                                        <p:tgtEl>
                                          <p:spTgt spid="3"/>
                                        </p:tgtEl>
                                      </p:cBhvr>
                                    </p:animEffect>
                                  </p:childTnLst>
                                </p:cTn>
                              </p:par>
                              <p:par>
                                <p:cTn id="12" presetID="1" presetClass="entr" presetSubtype="0" fill="hold" grpId="0" nodeType="with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656ECC-5F7C-41D1-92BB-6B8D880E57D5}"/>
              </a:ext>
            </a:extLst>
          </p:cNvPr>
          <p:cNvGrpSpPr>
            <a:grpSpLocks/>
          </p:cNvGrpSpPr>
          <p:nvPr/>
        </p:nvGrpSpPr>
        <p:grpSpPr bwMode="auto">
          <a:xfrm>
            <a:off x="1606550" y="0"/>
            <a:ext cx="8978900" cy="6883401"/>
            <a:chOff x="33" y="-17"/>
            <a:chExt cx="5656" cy="4336"/>
          </a:xfrm>
        </p:grpSpPr>
        <p:sp>
          <p:nvSpPr>
            <p:cNvPr id="3" name="Line 2">
              <a:extLst>
                <a:ext uri="{FF2B5EF4-FFF2-40B4-BE49-F238E27FC236}">
                  <a16:creationId xmlns:a16="http://schemas.microsoft.com/office/drawing/2014/main" id="{815AA751-7083-4158-A78E-D30721ABA3D0}"/>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94FCA3A9-8016-4312-ABE3-B72DD601A2DE}"/>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DCFC61B7-C05D-4736-B860-70DEAB58950A}"/>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E571410A-CA96-4E2F-AF4C-06071351F5EB}"/>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C130064E-3C2C-41AA-837D-9F808B9079A8}"/>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08B42A0F-D434-4DB8-815B-1047EA065B2E}"/>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68778BE1-789E-413E-A222-F83F5AE716D8}"/>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5D12307D-9A87-4CD3-9284-4A1966C13162}"/>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4E34ABB1-1CFD-4774-8631-0B62E2284628}"/>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208408D4-3BAB-44C6-BB4C-ED1EB637D98A}"/>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EE46C043-A8D3-48B7-945F-3914D7B0F09E}"/>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4FAD53BF-2390-4E6B-B6C2-41134FD8D9DC}"/>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95AE5EFA-AE32-49CA-BAE4-6056CF42E81D}"/>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AD27FC50-C1A9-44C4-892B-36498D1D44D3}"/>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3DF702A9-A2D0-4D26-9C07-6CB463144D49}"/>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DA81811E-4042-4913-82C2-4DDA09CCF3C1}"/>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29C089ED-BBA9-4DBA-B6BC-EA29A3B62033}"/>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05E5280E-06AB-4F7F-AC91-9486CC42F705}"/>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EDFAF009-CFDC-4074-84B5-B0E10019A0F2}"/>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990AE61E-CACB-42C2-AB33-EAF9B12E5EE4}"/>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396E0EE8-712B-4546-A0D0-7288D2269D29}"/>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3DFCEC8B-DB94-4D2D-B6D3-87C1F8EC9C7C}"/>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6D6694A3-77FF-4098-B45F-001D9867EA63}"/>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9D44D9C2-203D-41A8-9E10-4F2B4627B57F}"/>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CA54400A-469E-4911-873F-B941F45810C1}"/>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33822AC0-B750-4EBC-BFAB-7849B978A3BD}"/>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BC57B133-BF52-436B-9C1D-D90FE8B44C42}"/>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BA07EC48-1CEA-4910-BDEE-13DE789B039F}"/>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C42C3611-A0F6-4996-BD4D-2643C47E71DD}"/>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73150683-798D-4DC6-8AF7-CFC56B5F1F0A}"/>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504297E4-8139-4717-9CCA-D9AE82773866}"/>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632F9237-6BA5-45A2-9044-41307790C4C5}"/>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1E1E4C85-6987-4ECC-8B79-07BB46AF5DB8}"/>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1B8FC5AC-A016-4B06-B0B1-32132F4A36B8}"/>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9AB5C1EC-DB05-4B9F-917E-9D05B1AE672D}"/>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188C2754-66C8-48A9-917D-F3A36CD2D1ED}"/>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C7624A19-28DF-4027-9005-068B740101FB}"/>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B51B6D0A-6796-4C19-966B-C415F53E2EFE}"/>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99D97156-F5CB-42CA-AF4F-58F6AD9FA77C}"/>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3297812B-1D9D-4DD8-96C3-30B48DBC8EB3}"/>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1FC02AEB-230E-45E6-914E-440B505945DA}"/>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D7165085-48E6-44AF-A25C-55B1F1AD20CC}"/>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3C1C3DE0-AA88-4BC4-9EF4-D2E1941CD1F8}"/>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74F1882F-302F-4CB0-B0EA-2B555672DEAE}"/>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85C4779F-2060-45FF-9B1E-6EB3C0F00C1E}"/>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23A56A08-0CA4-4BC4-8CA8-286E56057E05}"/>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B9EE5FAD-0217-4374-90F7-6CD7344BC1CD}"/>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AC71806A-EBC3-449B-ABA5-A0076038F143}"/>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CF1CB9AA-80F4-4CAB-97C6-77E479A459C1}"/>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8A7DD1B2-D907-4DE4-BE42-8EDB16D124D6}"/>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0215EE2C-87F4-4BD5-9DF3-6F87197CC6EF}"/>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DDA43B00-5627-4ADE-AD4C-FADF26543283}"/>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FBB740E1-B06F-48AF-BEA6-250D38F606ED}"/>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18D56891-B141-4A6F-BA2E-5AC5C976E211}"/>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6C4B4BF0-F75D-49C6-9F50-3F457AA8B8B4}"/>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D40A30D0-A586-4029-87F3-81DA999B19C9}"/>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DF8CF3BA-F0EB-4E65-BB46-182D1BEB7C9A}"/>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0326A385-3C0B-408C-B43F-A7C6AD3A8C90}"/>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008C3C8A-0CF6-4D66-BE6E-C81051EAE9D6}"/>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43901828-11C0-4765-B0F6-53D6218F15B9}"/>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CC39F37D-EF21-4640-A4E6-1D909B6767EC}"/>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72E25226-C76D-4195-867C-FB1CFB29BE5D}"/>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701F7492-A442-43A8-8C09-E08B26BCECF3}"/>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B070B239-B4B2-499C-9FBB-B031F9BB7626}"/>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277F493B-CAB3-4EEA-B84E-22EE4C7120A1}"/>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2A9EF9C8-63B4-4024-B7FF-BD66ADF6C029}"/>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373D8446-339B-4DE0-AAA1-1C4A905BD16E}"/>
              </a:ext>
            </a:extLst>
          </p:cNvPr>
          <p:cNvPicPr>
            <a:picLocks noChangeAspect="1" noChangeArrowheads="1"/>
          </p:cNvPicPr>
          <p:nvPr/>
        </p:nvPicPr>
        <p:blipFill>
          <a:blip r:embed="rId2" cstate="print"/>
          <a:srcRect l="18050" t="4512" r="14304" b="5280"/>
          <a:stretch>
            <a:fillRect/>
          </a:stretch>
        </p:blipFill>
        <p:spPr bwMode="auto">
          <a:xfrm>
            <a:off x="7391400"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FDBD9B46-407C-4443-9395-56145458A850}"/>
              </a:ext>
            </a:extLst>
          </p:cNvPr>
          <p:cNvPicPr>
            <a:picLocks noChangeAspect="1" noChangeArrowheads="1"/>
          </p:cNvPicPr>
          <p:nvPr/>
        </p:nvPicPr>
        <p:blipFill>
          <a:blip r:embed="rId3" cstate="print"/>
          <a:srcRect t="13522"/>
          <a:stretch>
            <a:fillRect/>
          </a:stretch>
        </p:blipFill>
        <p:spPr bwMode="auto">
          <a:xfrm>
            <a:off x="3211512"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BDCF7475-572B-437D-B8F5-AA988C2660E7}"/>
              </a:ext>
            </a:extLst>
          </p:cNvPr>
          <p:cNvPicPr>
            <a:picLocks noChangeAspect="1" noChangeArrowheads="1"/>
          </p:cNvPicPr>
          <p:nvPr/>
        </p:nvPicPr>
        <p:blipFill>
          <a:blip r:embed="rId4" cstate="print"/>
          <a:srcRect l="18057" t="4514" r="12994" b="4605"/>
          <a:stretch>
            <a:fillRect/>
          </a:stretch>
        </p:blipFill>
        <p:spPr bwMode="auto">
          <a:xfrm>
            <a:off x="9002712" y="3929063"/>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1F0D6708-EBC5-4FBD-9567-CE9D8D8A8BFE}"/>
              </a:ext>
            </a:extLst>
          </p:cNvPr>
          <p:cNvPicPr>
            <a:picLocks noChangeAspect="1" noChangeArrowheads="1"/>
          </p:cNvPicPr>
          <p:nvPr/>
        </p:nvPicPr>
        <p:blipFill>
          <a:blip r:embed="rId5" cstate="print"/>
          <a:srcRect t="21826" r="2530"/>
          <a:stretch>
            <a:fillRect/>
          </a:stretch>
        </p:blipFill>
        <p:spPr bwMode="auto">
          <a:xfrm>
            <a:off x="4432300" y="5543551"/>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A416C9AC-EC70-4E32-8853-BEC4331BD532}"/>
              </a:ext>
            </a:extLst>
          </p:cNvPr>
          <p:cNvPicPr>
            <a:picLocks noChangeAspect="1" noChangeArrowheads="1"/>
          </p:cNvPicPr>
          <p:nvPr/>
        </p:nvPicPr>
        <p:blipFill>
          <a:blip r:embed="rId6" cstate="print"/>
          <a:srcRect l="4512" t="9024" r="5280" b="9792"/>
          <a:stretch>
            <a:fillRect/>
          </a:stretch>
        </p:blipFill>
        <p:spPr bwMode="auto">
          <a:xfrm>
            <a:off x="8890000" y="2312988"/>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A807FF7B-0A26-4DB9-AB7A-EBAB33E90004}"/>
              </a:ext>
            </a:extLst>
          </p:cNvPr>
          <p:cNvPicPr>
            <a:picLocks noChangeAspect="1" noChangeArrowheads="1"/>
          </p:cNvPicPr>
          <p:nvPr/>
        </p:nvPicPr>
        <p:blipFill>
          <a:blip r:embed="rId7" cstate="print"/>
          <a:srcRect l="18063" t="2501" r="9819" b="2779"/>
          <a:stretch>
            <a:fillRect/>
          </a:stretch>
        </p:blipFill>
        <p:spPr bwMode="auto">
          <a:xfrm>
            <a:off x="5405437" y="5503863"/>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F4FF92EE-4F2B-46AA-86EB-811326430291}"/>
              </a:ext>
            </a:extLst>
          </p:cNvPr>
          <p:cNvPicPr>
            <a:picLocks noChangeAspect="1" noChangeArrowheads="1"/>
          </p:cNvPicPr>
          <p:nvPr/>
        </p:nvPicPr>
        <p:blipFill>
          <a:blip r:embed="rId8" cstate="print"/>
          <a:srcRect l="4510" t="9021" r="5315" b="14336"/>
          <a:stretch>
            <a:fillRect/>
          </a:stretch>
        </p:blipFill>
        <p:spPr bwMode="auto">
          <a:xfrm>
            <a:off x="1714500" y="5562601"/>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9A285923-05D6-423D-B50A-BEE35004672E}"/>
              </a:ext>
            </a:extLst>
          </p:cNvPr>
          <p:cNvPicPr>
            <a:picLocks noChangeAspect="1" noChangeArrowheads="1"/>
          </p:cNvPicPr>
          <p:nvPr/>
        </p:nvPicPr>
        <p:blipFill>
          <a:blip r:embed="rId9" cstate="print"/>
          <a:srcRect l="3960" t="10818" b="9827"/>
          <a:stretch>
            <a:fillRect/>
          </a:stretch>
        </p:blipFill>
        <p:spPr bwMode="auto">
          <a:xfrm>
            <a:off x="8896350" y="5543551"/>
            <a:ext cx="696912" cy="663575"/>
          </a:xfrm>
          <a:prstGeom prst="rect">
            <a:avLst/>
          </a:prstGeom>
          <a:noFill/>
          <a:ln w="9525">
            <a:noFill/>
            <a:round/>
            <a:headEnd/>
            <a:tailEnd/>
          </a:ln>
          <a:effectLst/>
        </p:spPr>
      </p:pic>
      <p:pic>
        <p:nvPicPr>
          <p:cNvPr id="77" name="Picture 76">
            <a:extLst>
              <a:ext uri="{FF2B5EF4-FFF2-40B4-BE49-F238E27FC236}">
                <a16:creationId xmlns:a16="http://schemas.microsoft.com/office/drawing/2014/main" id="{BEC0AAD3-EEB0-4492-A540-E23A675DB4A9}"/>
              </a:ext>
            </a:extLst>
          </p:cNvPr>
          <p:cNvPicPr>
            <a:picLocks noChangeAspect="1" noChangeArrowheads="1"/>
          </p:cNvPicPr>
          <p:nvPr/>
        </p:nvPicPr>
        <p:blipFill>
          <a:blip r:embed="rId10" cstate="print"/>
          <a:srcRect t="18033" b="9787"/>
          <a:stretch>
            <a:fillRect/>
          </a:stretch>
        </p:blipFill>
        <p:spPr bwMode="auto">
          <a:xfrm>
            <a:off x="3203575" y="2336801"/>
            <a:ext cx="731837" cy="6238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FBE8F4D8-A1E1-4F12-BBC8-DE2887B5195D}"/>
              </a:ext>
            </a:extLst>
          </p:cNvPr>
          <p:cNvPicPr>
            <a:picLocks noChangeAspect="1" noChangeArrowheads="1"/>
          </p:cNvPicPr>
          <p:nvPr/>
        </p:nvPicPr>
        <p:blipFill>
          <a:blip r:embed="rId11" cstate="print"/>
          <a:srcRect l="17690" t="4216" r="17415" b="1924"/>
          <a:stretch>
            <a:fillRect/>
          </a:stretch>
        </p:blipFill>
        <p:spPr bwMode="auto">
          <a:xfrm>
            <a:off x="5378450" y="3922713"/>
            <a:ext cx="509587" cy="7366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F5B5F1F3-DE7B-40BB-8BA7-2E474E08B182}"/>
              </a:ext>
            </a:extLst>
          </p:cNvPr>
          <p:cNvPicPr>
            <a:picLocks noChangeAspect="1" noChangeArrowheads="1"/>
          </p:cNvPicPr>
          <p:nvPr/>
        </p:nvPicPr>
        <p:blipFill>
          <a:blip r:embed="rId12" cstate="print"/>
          <a:srcRect l="961" t="5305" b="5305"/>
          <a:stretch>
            <a:fillRect/>
          </a:stretch>
        </p:blipFill>
        <p:spPr bwMode="auto">
          <a:xfrm>
            <a:off x="6069012" y="668338"/>
            <a:ext cx="704850" cy="709613"/>
          </a:xfrm>
          <a:prstGeom prst="rect">
            <a:avLst/>
          </a:prstGeom>
          <a:noFill/>
          <a:ln w="9525">
            <a:noFill/>
            <a:round/>
            <a:headEnd/>
            <a:tailEnd/>
          </a:ln>
          <a:effectLst/>
        </p:spPr>
      </p:pic>
      <p:pic>
        <p:nvPicPr>
          <p:cNvPr id="80" name="Picture 79">
            <a:extLst>
              <a:ext uri="{FF2B5EF4-FFF2-40B4-BE49-F238E27FC236}">
                <a16:creationId xmlns:a16="http://schemas.microsoft.com/office/drawing/2014/main" id="{DFB3F7FE-112E-46D4-A227-4E7C35B725D1}"/>
              </a:ext>
            </a:extLst>
          </p:cNvPr>
          <p:cNvPicPr>
            <a:picLocks noChangeAspect="1" noChangeArrowheads="1"/>
          </p:cNvPicPr>
          <p:nvPr/>
        </p:nvPicPr>
        <p:blipFill>
          <a:blip r:embed="rId13" cstate="print"/>
          <a:srcRect/>
          <a:stretch>
            <a:fillRect/>
          </a:stretch>
        </p:blipFill>
        <p:spPr bwMode="auto">
          <a:xfrm>
            <a:off x="1978025" y="3929063"/>
            <a:ext cx="720725" cy="71913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45A01691-C603-4F1E-958C-9B25641768A7}"/>
              </a:ext>
            </a:extLst>
          </p:cNvPr>
          <p:cNvPicPr>
            <a:picLocks noChangeAspect="1" noChangeArrowheads="1"/>
          </p:cNvPicPr>
          <p:nvPr/>
        </p:nvPicPr>
        <p:blipFill>
          <a:blip r:embed="rId14" cstate="print"/>
          <a:srcRect t="4778" b="14783"/>
          <a:stretch>
            <a:fillRect/>
          </a:stretch>
        </p:blipFill>
        <p:spPr bwMode="auto">
          <a:xfrm>
            <a:off x="3500437" y="5543551"/>
            <a:ext cx="715963" cy="649287"/>
          </a:xfrm>
          <a:prstGeom prst="rect">
            <a:avLst/>
          </a:prstGeom>
          <a:noFill/>
          <a:ln w="9525">
            <a:noFill/>
            <a:round/>
            <a:headEnd/>
            <a:tailEnd/>
          </a:ln>
          <a:effectLst/>
        </p:spPr>
      </p:pic>
      <p:pic>
        <p:nvPicPr>
          <p:cNvPr id="82" name="Picture 81">
            <a:extLst>
              <a:ext uri="{FF2B5EF4-FFF2-40B4-BE49-F238E27FC236}">
                <a16:creationId xmlns:a16="http://schemas.microsoft.com/office/drawing/2014/main" id="{92248D65-704B-4BFF-A81D-43A36C0ABA8B}"/>
              </a:ext>
            </a:extLst>
          </p:cNvPr>
          <p:cNvPicPr>
            <a:picLocks noChangeAspect="1" noChangeArrowheads="1"/>
          </p:cNvPicPr>
          <p:nvPr/>
        </p:nvPicPr>
        <p:blipFill>
          <a:blip r:embed="rId15" cstate="print"/>
          <a:srcRect l="11703" b="2776"/>
          <a:stretch>
            <a:fillRect/>
          </a:stretch>
        </p:blipFill>
        <p:spPr bwMode="auto">
          <a:xfrm>
            <a:off x="8050212" y="3929063"/>
            <a:ext cx="679450" cy="733425"/>
          </a:xfrm>
          <a:prstGeom prst="rect">
            <a:avLst/>
          </a:prstGeom>
          <a:noFill/>
          <a:ln w="9525">
            <a:noFill/>
            <a:round/>
            <a:headEnd/>
            <a:tailEnd/>
          </a:ln>
          <a:effectLst/>
        </p:spPr>
      </p:pic>
      <p:pic>
        <p:nvPicPr>
          <p:cNvPr id="83" name="Picture 82">
            <a:extLst>
              <a:ext uri="{FF2B5EF4-FFF2-40B4-BE49-F238E27FC236}">
                <a16:creationId xmlns:a16="http://schemas.microsoft.com/office/drawing/2014/main" id="{40BD95F8-9553-49E4-87BC-10689A181169}"/>
              </a:ext>
            </a:extLst>
          </p:cNvPr>
          <p:cNvPicPr>
            <a:picLocks noChangeAspect="1" noChangeArrowheads="1"/>
          </p:cNvPicPr>
          <p:nvPr/>
        </p:nvPicPr>
        <p:blipFill>
          <a:blip r:embed="rId16" cstate="print"/>
          <a:srcRect l="6006" t="4503" r="3783" b="9787"/>
          <a:stretch>
            <a:fillRect/>
          </a:stretch>
        </p:blipFill>
        <p:spPr bwMode="auto">
          <a:xfrm>
            <a:off x="8896350" y="673101"/>
            <a:ext cx="1123950" cy="711200"/>
          </a:xfrm>
          <a:prstGeom prst="rect">
            <a:avLst/>
          </a:prstGeom>
          <a:noFill/>
          <a:ln w="9525">
            <a:noFill/>
            <a:round/>
            <a:headEnd/>
            <a:tailEnd/>
          </a:ln>
          <a:effectLst/>
        </p:spPr>
      </p:pic>
      <p:pic>
        <p:nvPicPr>
          <p:cNvPr id="84" name="Picture 83">
            <a:extLst>
              <a:ext uri="{FF2B5EF4-FFF2-40B4-BE49-F238E27FC236}">
                <a16:creationId xmlns:a16="http://schemas.microsoft.com/office/drawing/2014/main" id="{54077B94-B56E-4919-A6FB-05F079218380}"/>
              </a:ext>
            </a:extLst>
          </p:cNvPr>
          <p:cNvPicPr>
            <a:picLocks noChangeAspect="1" noChangeArrowheads="1"/>
          </p:cNvPicPr>
          <p:nvPr/>
        </p:nvPicPr>
        <p:blipFill>
          <a:blip r:embed="rId17" cstate="print"/>
          <a:srcRect l="1903" t="9123" r="2332" b="4955"/>
          <a:stretch>
            <a:fillRect/>
          </a:stretch>
        </p:blipFill>
        <p:spPr bwMode="auto">
          <a:xfrm>
            <a:off x="2573337" y="695326"/>
            <a:ext cx="725488" cy="666750"/>
          </a:xfrm>
          <a:prstGeom prst="rect">
            <a:avLst/>
          </a:prstGeom>
          <a:noFill/>
          <a:ln w="9525">
            <a:noFill/>
            <a:round/>
            <a:headEnd/>
            <a:tailEnd/>
          </a:ln>
          <a:effectLst/>
        </p:spPr>
      </p:pic>
      <p:pic>
        <p:nvPicPr>
          <p:cNvPr id="85" name="Picture 84">
            <a:extLst>
              <a:ext uri="{FF2B5EF4-FFF2-40B4-BE49-F238E27FC236}">
                <a16:creationId xmlns:a16="http://schemas.microsoft.com/office/drawing/2014/main" id="{9407B51C-EC0B-4222-B0F9-CB89491FD385}"/>
              </a:ext>
            </a:extLst>
          </p:cNvPr>
          <p:cNvPicPr>
            <a:picLocks noChangeAspect="1" noChangeArrowheads="1"/>
          </p:cNvPicPr>
          <p:nvPr/>
        </p:nvPicPr>
        <p:blipFill>
          <a:blip r:embed="rId18" cstate="print"/>
          <a:srcRect l="769" t="19014" r="1683" b="9940"/>
          <a:stretch>
            <a:fillRect/>
          </a:stretch>
        </p:blipFill>
        <p:spPr bwMode="auto">
          <a:xfrm>
            <a:off x="4429125" y="4046538"/>
            <a:ext cx="728662" cy="561975"/>
          </a:xfrm>
          <a:prstGeom prst="rect">
            <a:avLst/>
          </a:prstGeom>
          <a:noFill/>
          <a:ln w="9525">
            <a:noFill/>
            <a:round/>
            <a:headEnd/>
            <a:tailEnd/>
          </a:ln>
          <a:effectLst/>
        </p:spPr>
      </p:pic>
      <p:pic>
        <p:nvPicPr>
          <p:cNvPr id="86" name="Picture 85">
            <a:extLst>
              <a:ext uri="{FF2B5EF4-FFF2-40B4-BE49-F238E27FC236}">
                <a16:creationId xmlns:a16="http://schemas.microsoft.com/office/drawing/2014/main" id="{91F88872-0941-4776-BD2A-4CAB4DBFBEA3}"/>
              </a:ext>
            </a:extLst>
          </p:cNvPr>
          <p:cNvPicPr>
            <a:picLocks noChangeAspect="1" noChangeArrowheads="1"/>
          </p:cNvPicPr>
          <p:nvPr/>
        </p:nvPicPr>
        <p:blipFill>
          <a:blip r:embed="rId19" cstate="print"/>
          <a:srcRect l="1657" t="19472" r="2319" b="7368"/>
          <a:stretch>
            <a:fillRect/>
          </a:stretch>
        </p:blipFill>
        <p:spPr bwMode="auto">
          <a:xfrm>
            <a:off x="8029575" y="5564188"/>
            <a:ext cx="730250" cy="590550"/>
          </a:xfrm>
          <a:prstGeom prst="rect">
            <a:avLst/>
          </a:prstGeom>
          <a:noFill/>
          <a:ln w="9525">
            <a:noFill/>
            <a:round/>
            <a:headEnd/>
            <a:tailEnd/>
          </a:ln>
          <a:effectLst/>
        </p:spPr>
      </p:pic>
      <p:pic>
        <p:nvPicPr>
          <p:cNvPr id="87" name="Picture 86">
            <a:extLst>
              <a:ext uri="{FF2B5EF4-FFF2-40B4-BE49-F238E27FC236}">
                <a16:creationId xmlns:a16="http://schemas.microsoft.com/office/drawing/2014/main" id="{242B4722-4A93-4442-83A7-57B0742D0480}"/>
              </a:ext>
            </a:extLst>
          </p:cNvPr>
          <p:cNvPicPr>
            <a:picLocks noChangeAspect="1" noChangeArrowheads="1"/>
          </p:cNvPicPr>
          <p:nvPr/>
        </p:nvPicPr>
        <p:blipFill>
          <a:blip r:embed="rId20" cstate="print"/>
          <a:srcRect l="5383" t="25197"/>
          <a:stretch>
            <a:fillRect/>
          </a:stretch>
        </p:blipFill>
        <p:spPr bwMode="auto">
          <a:xfrm>
            <a:off x="1982787" y="2316163"/>
            <a:ext cx="727075" cy="611188"/>
          </a:xfrm>
          <a:prstGeom prst="rect">
            <a:avLst/>
          </a:prstGeom>
          <a:noFill/>
          <a:ln w="9525">
            <a:noFill/>
            <a:round/>
            <a:headEnd/>
            <a:tailEnd/>
          </a:ln>
          <a:effectLst/>
        </p:spPr>
      </p:pic>
      <p:pic>
        <p:nvPicPr>
          <p:cNvPr id="88" name="Picture 87">
            <a:extLst>
              <a:ext uri="{FF2B5EF4-FFF2-40B4-BE49-F238E27FC236}">
                <a16:creationId xmlns:a16="http://schemas.microsoft.com/office/drawing/2014/main" id="{69764A9E-D605-41D7-92EB-C03E1896B399}"/>
              </a:ext>
            </a:extLst>
          </p:cNvPr>
          <p:cNvPicPr>
            <a:picLocks noChangeAspect="1" noChangeArrowheads="1"/>
          </p:cNvPicPr>
          <p:nvPr/>
        </p:nvPicPr>
        <p:blipFill>
          <a:blip r:embed="rId21" cstate="print"/>
          <a:srcRect l="4823" t="6590" r="38731" b="7773"/>
          <a:stretch>
            <a:fillRect/>
          </a:stretch>
        </p:blipFill>
        <p:spPr bwMode="auto">
          <a:xfrm>
            <a:off x="2670175" y="5500688"/>
            <a:ext cx="576262" cy="728663"/>
          </a:xfrm>
          <a:prstGeom prst="rect">
            <a:avLst/>
          </a:prstGeom>
          <a:noFill/>
          <a:ln w="9525">
            <a:noFill/>
            <a:round/>
            <a:headEnd/>
            <a:tailEnd/>
          </a:ln>
          <a:effectLst/>
        </p:spPr>
      </p:pic>
      <p:grpSp>
        <p:nvGrpSpPr>
          <p:cNvPr id="89" name="Group 88">
            <a:extLst>
              <a:ext uri="{FF2B5EF4-FFF2-40B4-BE49-F238E27FC236}">
                <a16:creationId xmlns:a16="http://schemas.microsoft.com/office/drawing/2014/main" id="{F46EAC71-5420-48FE-B401-E6167D2F0995}"/>
              </a:ext>
            </a:extLst>
          </p:cNvPr>
          <p:cNvGrpSpPr>
            <a:grpSpLocks/>
          </p:cNvGrpSpPr>
          <p:nvPr/>
        </p:nvGrpSpPr>
        <p:grpSpPr bwMode="auto">
          <a:xfrm>
            <a:off x="9828212" y="4176713"/>
            <a:ext cx="728663" cy="344488"/>
            <a:chOff x="5212" y="2614"/>
            <a:chExt cx="459" cy="217"/>
          </a:xfrm>
        </p:grpSpPr>
        <p:grpSp>
          <p:nvGrpSpPr>
            <p:cNvPr id="90" name="Group 89">
              <a:extLst>
                <a:ext uri="{FF2B5EF4-FFF2-40B4-BE49-F238E27FC236}">
                  <a16:creationId xmlns:a16="http://schemas.microsoft.com/office/drawing/2014/main" id="{4A70F824-7546-482D-BA13-CBAE979DE401}"/>
                </a:ext>
              </a:extLst>
            </p:cNvPr>
            <p:cNvGrpSpPr>
              <a:grpSpLocks/>
            </p:cNvGrpSpPr>
            <p:nvPr/>
          </p:nvGrpSpPr>
          <p:grpSpPr bwMode="auto">
            <a:xfrm>
              <a:off x="5212" y="2614"/>
              <a:ext cx="459" cy="216"/>
              <a:chOff x="5212" y="2614"/>
              <a:chExt cx="459" cy="216"/>
            </a:xfrm>
          </p:grpSpPr>
          <p:pic>
            <p:nvPicPr>
              <p:cNvPr id="92" name="Picture 90">
                <a:extLst>
                  <a:ext uri="{FF2B5EF4-FFF2-40B4-BE49-F238E27FC236}">
                    <a16:creationId xmlns:a16="http://schemas.microsoft.com/office/drawing/2014/main" id="{78095C91-325C-4DE5-BB80-B118D8C8F0B9}"/>
                  </a:ext>
                </a:extLst>
              </p:cNvPr>
              <p:cNvPicPr>
                <a:picLocks noChangeAspect="1" noChangeArrowheads="1"/>
              </p:cNvPicPr>
              <p:nvPr/>
            </p:nvPicPr>
            <p:blipFill>
              <a:blip r:embed="rId22" cstate="print"/>
              <a:srcRect t="50020" b="8919"/>
              <a:stretch>
                <a:fillRect/>
              </a:stretch>
            </p:blipFill>
            <p:spPr bwMode="auto">
              <a:xfrm>
                <a:off x="5212" y="2614"/>
                <a:ext cx="459" cy="216"/>
              </a:xfrm>
              <a:prstGeom prst="rect">
                <a:avLst/>
              </a:prstGeom>
              <a:noFill/>
              <a:ln w="9525">
                <a:noFill/>
                <a:round/>
                <a:headEnd/>
                <a:tailEnd/>
              </a:ln>
              <a:effectLst/>
            </p:spPr>
          </p:pic>
          <p:sp>
            <p:nvSpPr>
              <p:cNvPr id="93" name="Rectangle 91">
                <a:extLst>
                  <a:ext uri="{FF2B5EF4-FFF2-40B4-BE49-F238E27FC236}">
                    <a16:creationId xmlns:a16="http://schemas.microsoft.com/office/drawing/2014/main" id="{927CA90F-463F-4F08-AE89-67FEDF35040D}"/>
                  </a:ext>
                </a:extLst>
              </p:cNvPr>
              <p:cNvSpPr>
                <a:spLocks noChangeArrowheads="1"/>
              </p:cNvSpPr>
              <p:nvPr/>
            </p:nvSpPr>
            <p:spPr bwMode="auto">
              <a:xfrm>
                <a:off x="5290" y="2671"/>
                <a:ext cx="65" cy="31"/>
              </a:xfrm>
              <a:prstGeom prst="rect">
                <a:avLst/>
              </a:prstGeom>
              <a:solidFill>
                <a:srgbClr val="000000"/>
              </a:solidFill>
              <a:ln w="25560" cap="sq">
                <a:solidFill>
                  <a:srgbClr val="000000"/>
                </a:solidFill>
                <a:miter lim="800000"/>
                <a:headEnd/>
                <a:tailEnd/>
              </a:ln>
              <a:effectLst/>
            </p:spPr>
            <p:txBody>
              <a:bodyPr wrap="none" anchor="ctr"/>
              <a:lstStyle/>
              <a:p>
                <a:endParaRPr lang="fr-FR" dirty="0"/>
              </a:p>
            </p:txBody>
          </p:sp>
        </p:grpSp>
        <p:sp>
          <p:nvSpPr>
            <p:cNvPr id="91" name="Oval 92">
              <a:extLst>
                <a:ext uri="{FF2B5EF4-FFF2-40B4-BE49-F238E27FC236}">
                  <a16:creationId xmlns:a16="http://schemas.microsoft.com/office/drawing/2014/main" id="{A95F1421-96EF-43AC-933B-C6EE8F385C2F}"/>
                </a:ext>
              </a:extLst>
            </p:cNvPr>
            <p:cNvSpPr>
              <a:spLocks noChangeArrowheads="1"/>
            </p:cNvSpPr>
            <p:nvPr/>
          </p:nvSpPr>
          <p:spPr bwMode="auto">
            <a:xfrm>
              <a:off x="5392" y="2743"/>
              <a:ext cx="81" cy="88"/>
            </a:xfrm>
            <a:prstGeom prst="ellipse">
              <a:avLst/>
            </a:prstGeom>
            <a:noFill/>
            <a:ln w="19080" cap="sq">
              <a:solidFill>
                <a:srgbClr val="FF0000"/>
              </a:solidFill>
              <a:miter lim="800000"/>
              <a:headEnd/>
              <a:tailEnd/>
            </a:ln>
            <a:effectLst/>
          </p:spPr>
          <p:txBody>
            <a:bodyPr wrap="none" anchor="ctr"/>
            <a:lstStyle/>
            <a:p>
              <a:endParaRPr lang="fr-FR" dirty="0"/>
            </a:p>
          </p:txBody>
        </p:sp>
      </p:grpSp>
    </p:spTree>
    <p:extLst>
      <p:ext uri="{BB962C8B-B14F-4D97-AF65-F5344CB8AC3E}">
        <p14:creationId xmlns:p14="http://schemas.microsoft.com/office/powerpoint/2010/main" val="235035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89"/>
                                        </p:tgtEl>
                                        <p:attrNameLst>
                                          <p:attrName>style.visibility</p:attrName>
                                        </p:attrNameLst>
                                      </p:cBhvr>
                                      <p:to>
                                        <p:strVal val="visible"/>
                                      </p:to>
                                    </p:set>
                                    <p:anim calcmode="lin" valueType="num">
                                      <p:cBhvr additive="repl">
                                        <p:cTn id="7" dur="2000" fill="hold"/>
                                        <p:tgtEl>
                                          <p:spTgt spid="89"/>
                                        </p:tgtEl>
                                        <p:attrNameLst>
                                          <p:attrName>ppt_w</p:attrName>
                                        </p:attrNameLst>
                                      </p:cBhvr>
                                      <p:tavLst>
                                        <p:tav tm="100000">
                                          <p:val>
                                            <p:fltVal val="0"/>
                                          </p:val>
                                        </p:tav>
                                        <p:tav>
                                          <p:val>
                                            <p:strVal val="#ppt_w"/>
                                          </p:val>
                                        </p:tav>
                                      </p:tavLst>
                                    </p:anim>
                                    <p:anim calcmode="lin" valueType="num">
                                      <p:cBhvr additive="repl">
                                        <p:cTn id="8" dur="2000" fill="hold"/>
                                        <p:tgtEl>
                                          <p:spTgt spid="89"/>
                                        </p:tgtEl>
                                        <p:attrNameLst>
                                          <p:attrName>ppt_h</p:attrName>
                                        </p:attrNameLst>
                                      </p:cBhvr>
                                      <p:tavLst>
                                        <p:tav tm="100000">
                                          <p:val>
                                            <p:fltVal val="0"/>
                                          </p:val>
                                        </p:tav>
                                        <p:tav>
                                          <p:val>
                                            <p:strVal val="#ppt_h"/>
                                          </p:val>
                                        </p:tav>
                                      </p:tavLst>
                                    </p:anim>
                                    <p:anim calcmode="lin" valueType="num">
                                      <p:cBhvr additive="repl">
                                        <p:cTn id="9" dur="2000" fill="hold"/>
                                        <p:tgtEl>
                                          <p:spTgt spid="89"/>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EA33E5-046B-42E3-876E-6B905B5BF55F}"/>
              </a:ext>
            </a:extLst>
          </p:cNvPr>
          <p:cNvSpPr>
            <a:spLocks noChangeArrowheads="1"/>
          </p:cNvSpPr>
          <p:nvPr/>
        </p:nvSpPr>
        <p:spPr bwMode="auto">
          <a:xfrm>
            <a:off x="2758548" y="2029150"/>
            <a:ext cx="820891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Avez</a:t>
            </a:r>
            <a:r>
              <a:rPr lang="fr-FR" sz="4000" b="1" dirty="0">
                <a:latin typeface="Calibri" pitchFamily="34" charset="0"/>
                <a:ea typeface="Calibri" pitchFamily="34" charset="0"/>
                <a:cs typeface="Times New Roman" pitchFamily="18" charset="0"/>
              </a:rPr>
              <a:t>-vous déjà été victime d’une plaie, ou avez-vous déjà assisté une victime ayant une plaie?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pic>
        <p:nvPicPr>
          <p:cNvPr id="3" name="Image 2" descr="BONHOMME.png">
            <a:extLst>
              <a:ext uri="{FF2B5EF4-FFF2-40B4-BE49-F238E27FC236}">
                <a16:creationId xmlns:a16="http://schemas.microsoft.com/office/drawing/2014/main" id="{956893C5-1DFE-4860-BD31-8C938E79EA1A}"/>
              </a:ext>
            </a:extLst>
          </p:cNvPr>
          <p:cNvPicPr/>
          <p:nvPr/>
        </p:nvPicPr>
        <p:blipFill>
          <a:blip r:embed="rId2" cstate="print"/>
          <a:stretch>
            <a:fillRect/>
          </a:stretch>
        </p:blipFill>
        <p:spPr>
          <a:xfrm>
            <a:off x="8807220" y="4798842"/>
            <a:ext cx="1667946" cy="1199498"/>
          </a:xfrm>
          <a:prstGeom prst="rect">
            <a:avLst/>
          </a:prstGeom>
        </p:spPr>
      </p:pic>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2" y="437763"/>
            <a:ext cx="131347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Plaie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Tree>
    <p:extLst>
      <p:ext uri="{BB962C8B-B14F-4D97-AF65-F5344CB8AC3E}">
        <p14:creationId xmlns:p14="http://schemas.microsoft.com/office/powerpoint/2010/main" val="277126175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2" y="437763"/>
            <a:ext cx="131347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Plaie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6" name="Rectangle 1">
            <a:extLst>
              <a:ext uri="{FF2B5EF4-FFF2-40B4-BE49-F238E27FC236}">
                <a16:creationId xmlns:a16="http://schemas.microsoft.com/office/drawing/2014/main" id="{68CEA0C1-1A66-43F5-AEB6-CF50E9D9BBFC}"/>
              </a:ext>
            </a:extLst>
          </p:cNvPr>
          <p:cNvSpPr>
            <a:spLocks noChangeArrowheads="1"/>
          </p:cNvSpPr>
          <p:nvPr/>
        </p:nvSpPr>
        <p:spPr bwMode="auto">
          <a:xfrm>
            <a:off x="1008112" y="1288503"/>
            <a:ext cx="820891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Quelle est la définition d’une plaie?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B46C2B15-479D-4EA3-9FCD-86521B3FF75D}"/>
              </a:ext>
            </a:extLst>
          </p:cNvPr>
          <p:cNvSpPr/>
          <p:nvPr/>
        </p:nvSpPr>
        <p:spPr>
          <a:xfrm rot="20872972">
            <a:off x="3407848" y="3467604"/>
            <a:ext cx="6072900" cy="15180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chemeClr val="tx1">
                    <a:lumMod val="95000"/>
                    <a:lumOff val="5000"/>
                  </a:schemeClr>
                </a:solidFill>
              </a:rPr>
              <a:t>Déchirure des tissus</a:t>
            </a:r>
          </a:p>
        </p:txBody>
      </p:sp>
    </p:spTree>
    <p:extLst>
      <p:ext uri="{BB962C8B-B14F-4D97-AF65-F5344CB8AC3E}">
        <p14:creationId xmlns:p14="http://schemas.microsoft.com/office/powerpoint/2010/main" val="118193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2" y="437763"/>
            <a:ext cx="131347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Plaie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6" name="Rectangle 1">
            <a:extLst>
              <a:ext uri="{FF2B5EF4-FFF2-40B4-BE49-F238E27FC236}">
                <a16:creationId xmlns:a16="http://schemas.microsoft.com/office/drawing/2014/main" id="{84CE2536-B772-4E97-9005-12E0AF4D8929}"/>
              </a:ext>
            </a:extLst>
          </p:cNvPr>
          <p:cNvSpPr>
            <a:spLocks noChangeArrowheads="1"/>
          </p:cNvSpPr>
          <p:nvPr/>
        </p:nvSpPr>
        <p:spPr bwMode="auto">
          <a:xfrm>
            <a:off x="1008112" y="1457788"/>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A9B2FCAC-BE01-4858-831E-D4C5C6D44BFA}"/>
              </a:ext>
            </a:extLst>
          </p:cNvPr>
          <p:cNvSpPr/>
          <p:nvPr/>
        </p:nvSpPr>
        <p:spPr>
          <a:xfrm rot="20964615">
            <a:off x="3438472" y="2949368"/>
            <a:ext cx="7356260" cy="2687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800" b="1" dirty="0">
                <a:solidFill>
                  <a:schemeClr val="tx1">
                    <a:lumMod val="95000"/>
                    <a:lumOff val="5000"/>
                  </a:schemeClr>
                </a:solidFill>
              </a:rPr>
              <a:t>Eviter l’aggravation de la plaie</a:t>
            </a:r>
          </a:p>
        </p:txBody>
      </p:sp>
    </p:spTree>
    <p:extLst>
      <p:ext uri="{BB962C8B-B14F-4D97-AF65-F5344CB8AC3E}">
        <p14:creationId xmlns:p14="http://schemas.microsoft.com/office/powerpoint/2010/main" val="1643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2" y="437763"/>
            <a:ext cx="131347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Plaie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6" name="Rectangle 5">
            <a:extLst>
              <a:ext uri="{FF2B5EF4-FFF2-40B4-BE49-F238E27FC236}">
                <a16:creationId xmlns:a16="http://schemas.microsoft.com/office/drawing/2014/main" id="{4900FA95-68B6-4C18-ABFD-029788ECC129}"/>
              </a:ext>
            </a:extLst>
          </p:cNvPr>
          <p:cNvSpPr/>
          <p:nvPr/>
        </p:nvSpPr>
        <p:spPr>
          <a:xfrm>
            <a:off x="2172409" y="3948066"/>
            <a:ext cx="3346490" cy="1077218"/>
          </a:xfrm>
          <a:prstGeom prst="rect">
            <a:avLst/>
          </a:prstGeom>
        </p:spPr>
        <p:txBody>
          <a:bodyPr wrap="square">
            <a:spAutoFit/>
          </a:bodyPr>
          <a:lstStyle/>
          <a:p>
            <a:r>
              <a:rPr lang="fr-FR" sz="3200" b="1" i="1" dirty="0">
                <a:solidFill>
                  <a:srgbClr val="FF0000"/>
                </a:solidFill>
              </a:rPr>
              <a:t>Âme sensible, tournez la tête</a:t>
            </a:r>
          </a:p>
        </p:txBody>
      </p:sp>
      <p:sp>
        <p:nvSpPr>
          <p:cNvPr id="7" name="Rectangle 6">
            <a:extLst>
              <a:ext uri="{FF2B5EF4-FFF2-40B4-BE49-F238E27FC236}">
                <a16:creationId xmlns:a16="http://schemas.microsoft.com/office/drawing/2014/main" id="{769BAC3A-D39C-4774-A305-5A7EBF155174}"/>
              </a:ext>
            </a:extLst>
          </p:cNvPr>
          <p:cNvSpPr/>
          <p:nvPr/>
        </p:nvSpPr>
        <p:spPr>
          <a:xfrm>
            <a:off x="6852929" y="4092082"/>
            <a:ext cx="3346490" cy="1077218"/>
          </a:xfrm>
          <a:prstGeom prst="rect">
            <a:avLst/>
          </a:prstGeom>
        </p:spPr>
        <p:txBody>
          <a:bodyPr wrap="square">
            <a:spAutoFit/>
          </a:bodyPr>
          <a:lstStyle/>
          <a:p>
            <a:r>
              <a:rPr lang="fr-FR" sz="3200" b="1" i="1" dirty="0">
                <a:solidFill>
                  <a:srgbClr val="FF0000"/>
                </a:solidFill>
              </a:rPr>
              <a:t>Âme sensible, tournez la tête</a:t>
            </a:r>
          </a:p>
        </p:txBody>
      </p:sp>
      <p:pic>
        <p:nvPicPr>
          <p:cNvPr id="8" name="Picture 12" descr="Afficher l'image d'origine">
            <a:extLst>
              <a:ext uri="{FF2B5EF4-FFF2-40B4-BE49-F238E27FC236}">
                <a16:creationId xmlns:a16="http://schemas.microsoft.com/office/drawing/2014/main" id="{9421D207-F058-4783-B9F4-508121425007}"/>
              </a:ext>
            </a:extLst>
          </p:cNvPr>
          <p:cNvPicPr>
            <a:picLocks noChangeAspect="1" noChangeArrowheads="1"/>
          </p:cNvPicPr>
          <p:nvPr/>
        </p:nvPicPr>
        <p:blipFill>
          <a:blip r:embed="rId2" cstate="print"/>
          <a:srcRect/>
          <a:stretch>
            <a:fillRect/>
          </a:stretch>
        </p:blipFill>
        <p:spPr bwMode="auto">
          <a:xfrm>
            <a:off x="1956385" y="3299994"/>
            <a:ext cx="3600450" cy="2362200"/>
          </a:xfrm>
          <a:prstGeom prst="rect">
            <a:avLst/>
          </a:prstGeom>
          <a:noFill/>
        </p:spPr>
      </p:pic>
      <p:pic>
        <p:nvPicPr>
          <p:cNvPr id="9" name="Picture 14" descr="Afficher l'image d'origine">
            <a:extLst>
              <a:ext uri="{FF2B5EF4-FFF2-40B4-BE49-F238E27FC236}">
                <a16:creationId xmlns:a16="http://schemas.microsoft.com/office/drawing/2014/main" id="{E2ADEDFF-7387-4B8E-B60A-FC7B2F2AF303}"/>
              </a:ext>
            </a:extLst>
          </p:cNvPr>
          <p:cNvPicPr>
            <a:picLocks noChangeAspect="1" noChangeArrowheads="1"/>
          </p:cNvPicPr>
          <p:nvPr/>
        </p:nvPicPr>
        <p:blipFill>
          <a:blip r:embed="rId3" cstate="print"/>
          <a:srcRect/>
          <a:stretch>
            <a:fillRect/>
          </a:stretch>
        </p:blipFill>
        <p:spPr bwMode="auto">
          <a:xfrm>
            <a:off x="6711079" y="3227986"/>
            <a:ext cx="3636011" cy="2415928"/>
          </a:xfrm>
          <a:prstGeom prst="rect">
            <a:avLst/>
          </a:prstGeom>
          <a:noFill/>
        </p:spPr>
      </p:pic>
      <p:sp>
        <p:nvSpPr>
          <p:cNvPr id="11" name="Rectangle 1">
            <a:extLst>
              <a:ext uri="{FF2B5EF4-FFF2-40B4-BE49-F238E27FC236}">
                <a16:creationId xmlns:a16="http://schemas.microsoft.com/office/drawing/2014/main" id="{464260DA-3A8B-47D4-80FA-F4F82F558960}"/>
              </a:ext>
            </a:extLst>
          </p:cNvPr>
          <p:cNvSpPr>
            <a:spLocks noChangeArrowheads="1"/>
          </p:cNvSpPr>
          <p:nvPr/>
        </p:nvSpPr>
        <p:spPr bwMode="auto">
          <a:xfrm>
            <a:off x="935088" y="1052736"/>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Déterminer s’il s’agit d’une plaie simple ou une plaie grave.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1442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2" y="437763"/>
            <a:ext cx="131347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Plaie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6" name="ZoneTexte 8">
            <a:extLst>
              <a:ext uri="{FF2B5EF4-FFF2-40B4-BE49-F238E27FC236}">
                <a16:creationId xmlns:a16="http://schemas.microsoft.com/office/drawing/2014/main" id="{493EFD7A-D015-4D71-9F6B-F0C04A5CBD19}"/>
              </a:ext>
            </a:extLst>
          </p:cNvPr>
          <p:cNvSpPr txBox="1">
            <a:spLocks noChangeArrowheads="1"/>
          </p:cNvSpPr>
          <p:nvPr/>
        </p:nvSpPr>
        <p:spPr bwMode="auto">
          <a:xfrm>
            <a:off x="2428546" y="540899"/>
            <a:ext cx="9521715" cy="5940088"/>
          </a:xfrm>
          <a:prstGeom prst="rect">
            <a:avLst/>
          </a:prstGeom>
          <a:noFill/>
          <a:ln w="9525">
            <a:noFill/>
            <a:miter lim="800000"/>
            <a:headEnd/>
            <a:tailEnd/>
          </a:ln>
        </p:spPr>
        <p:txBody>
          <a:bodyPr wrap="square">
            <a:spAutoFit/>
          </a:bodyPr>
          <a:lstStyle/>
          <a:p>
            <a:pPr>
              <a:buFont typeface="Wingdings" pitchFamily="2" charset="2"/>
              <a:buChar char="Ø"/>
            </a:pPr>
            <a:r>
              <a:rPr lang="fr-FR" sz="2000" b="1" dirty="0"/>
              <a:t> </a:t>
            </a:r>
            <a:r>
              <a:rPr lang="fr-FR" sz="2800" b="1" dirty="0">
                <a:solidFill>
                  <a:srgbClr val="C00000"/>
                </a:solidFill>
              </a:rPr>
              <a:t>M</a:t>
            </a:r>
            <a:r>
              <a:rPr lang="fr-FR" sz="2800" b="1" dirty="0"/>
              <a:t>écanisme :</a:t>
            </a:r>
            <a:endParaRPr lang="fr-FR" sz="2000" b="1" dirty="0"/>
          </a:p>
          <a:p>
            <a:pPr lvl="1">
              <a:buFont typeface="Wingdings" pitchFamily="2" charset="2"/>
              <a:buChar char="ü"/>
            </a:pPr>
            <a:r>
              <a:rPr lang="fr-FR" sz="2000" b="1" dirty="0"/>
              <a:t> Par projection</a:t>
            </a:r>
          </a:p>
          <a:p>
            <a:pPr lvl="1">
              <a:buFont typeface="Wingdings" pitchFamily="2" charset="2"/>
              <a:buChar char="ü"/>
            </a:pPr>
            <a:r>
              <a:rPr lang="fr-FR" sz="2000" b="1" dirty="0"/>
              <a:t> Par injection sous la peau d’un liquide sous pression</a:t>
            </a:r>
          </a:p>
          <a:p>
            <a:pPr lvl="1">
              <a:buFont typeface="Wingdings" pitchFamily="2" charset="2"/>
              <a:buChar char="ü"/>
            </a:pPr>
            <a:r>
              <a:rPr lang="fr-FR" sz="2000" b="1" dirty="0"/>
              <a:t> Par piqure accidentelle avec un matériel de soin</a:t>
            </a:r>
          </a:p>
          <a:p>
            <a:pPr lvl="1">
              <a:buFont typeface="Wingdings" pitchFamily="2" charset="2"/>
              <a:buChar char="ü"/>
            </a:pPr>
            <a:r>
              <a:rPr lang="fr-FR" sz="2000" b="1" dirty="0"/>
              <a:t> Par outils, par morsure, par objet tranchant.</a:t>
            </a:r>
          </a:p>
          <a:p>
            <a:pPr>
              <a:buFont typeface="Wingdings" pitchFamily="2" charset="2"/>
              <a:buChar char="Ø"/>
            </a:pPr>
            <a:r>
              <a:rPr lang="fr-FR" sz="2800" b="1" dirty="0"/>
              <a:t> </a:t>
            </a:r>
            <a:r>
              <a:rPr lang="fr-FR" sz="2800" b="1" dirty="0">
                <a:solidFill>
                  <a:srgbClr val="C00000"/>
                </a:solidFill>
              </a:rPr>
              <a:t>A</a:t>
            </a:r>
            <a:r>
              <a:rPr lang="fr-FR" sz="2800" b="1" dirty="0"/>
              <a:t>spect:</a:t>
            </a:r>
          </a:p>
          <a:p>
            <a:pPr lvl="1">
              <a:buFont typeface="Wingdings" pitchFamily="2" charset="2"/>
              <a:buChar char="ü"/>
            </a:pPr>
            <a:r>
              <a:rPr lang="fr-FR" sz="2000" b="1" dirty="0"/>
              <a:t> Avec présence d’un corps étranger</a:t>
            </a:r>
          </a:p>
          <a:p>
            <a:pPr lvl="1">
              <a:buFont typeface="Wingdings" pitchFamily="2" charset="2"/>
              <a:buChar char="ü"/>
            </a:pPr>
            <a:r>
              <a:rPr lang="fr-FR" sz="2000" b="1" dirty="0"/>
              <a:t> Ecrasée</a:t>
            </a:r>
          </a:p>
          <a:p>
            <a:pPr lvl="1">
              <a:buFont typeface="Wingdings" pitchFamily="2" charset="2"/>
              <a:buChar char="ü"/>
            </a:pPr>
            <a:r>
              <a:rPr lang="fr-FR" sz="2000" b="1" dirty="0"/>
              <a:t> Membre sectionné</a:t>
            </a:r>
          </a:p>
          <a:p>
            <a:pPr>
              <a:buFont typeface="Wingdings" pitchFamily="2" charset="2"/>
              <a:buChar char="Ø"/>
            </a:pPr>
            <a:r>
              <a:rPr lang="fr-FR" sz="2800" b="1" dirty="0"/>
              <a:t> </a:t>
            </a:r>
            <a:r>
              <a:rPr lang="fr-FR" sz="2800" b="1" dirty="0">
                <a:solidFill>
                  <a:srgbClr val="C00000"/>
                </a:solidFill>
              </a:rPr>
              <a:t>L</a:t>
            </a:r>
            <a:r>
              <a:rPr lang="fr-FR" sz="2800" b="1" dirty="0"/>
              <a:t>ocalisation:</a:t>
            </a:r>
          </a:p>
          <a:p>
            <a:pPr lvl="1">
              <a:buFont typeface="Wingdings" pitchFamily="2" charset="2"/>
              <a:buChar char="ü"/>
            </a:pPr>
            <a:r>
              <a:rPr lang="fr-FR" sz="2000" b="1" dirty="0"/>
              <a:t> Ou cou, à l’œil, à la face</a:t>
            </a:r>
          </a:p>
          <a:p>
            <a:pPr lvl="1">
              <a:buFont typeface="Wingdings" pitchFamily="2" charset="2"/>
              <a:buChar char="ü"/>
            </a:pPr>
            <a:r>
              <a:rPr lang="fr-FR" sz="2000" b="1" dirty="0"/>
              <a:t> A proximité d’un orifice naturel</a:t>
            </a:r>
          </a:p>
          <a:p>
            <a:pPr lvl="1">
              <a:buFont typeface="Wingdings" pitchFamily="2" charset="2"/>
              <a:buChar char="ü"/>
            </a:pPr>
            <a:r>
              <a:rPr lang="fr-FR" sz="2000" b="1" dirty="0"/>
              <a:t> Au thorax</a:t>
            </a:r>
          </a:p>
          <a:p>
            <a:pPr lvl="1">
              <a:buFont typeface="Wingdings" pitchFamily="2" charset="2"/>
              <a:buChar char="ü"/>
            </a:pPr>
            <a:r>
              <a:rPr lang="fr-FR" sz="2000" b="1" dirty="0"/>
              <a:t> A l’abdomen</a:t>
            </a:r>
          </a:p>
          <a:p>
            <a:pPr>
              <a:buFont typeface="Wingdings" pitchFamily="2" charset="2"/>
              <a:buChar char="Ø"/>
            </a:pPr>
            <a:r>
              <a:rPr lang="fr-FR" sz="2400" b="1" dirty="0"/>
              <a:t> </a:t>
            </a:r>
            <a:r>
              <a:rPr lang="fr-FR" sz="2800" b="1" dirty="0"/>
              <a:t>Conséquences :</a:t>
            </a:r>
            <a:r>
              <a:rPr lang="fr-FR" sz="2400" b="1" dirty="0"/>
              <a:t> </a:t>
            </a:r>
            <a:r>
              <a:rPr lang="fr-FR" sz="2000" b="1" dirty="0"/>
              <a:t>Si la victime présente des sensations anormales </a:t>
            </a:r>
            <a:r>
              <a:rPr lang="fr-FR" sz="2000" b="1" i="1" dirty="0"/>
              <a:t>(fourmillement, froid, problème pour bouger les extrémités).</a:t>
            </a:r>
            <a:endParaRPr lang="fr-FR" sz="2400" b="1" i="1" dirty="0"/>
          </a:p>
          <a:p>
            <a:pPr>
              <a:buFont typeface="Wingdings" pitchFamily="2" charset="2"/>
              <a:buChar char="Ø"/>
            </a:pPr>
            <a:r>
              <a:rPr lang="fr-FR" sz="2400" b="1" dirty="0"/>
              <a:t> </a:t>
            </a:r>
            <a:r>
              <a:rPr lang="fr-FR" sz="2800" b="1" dirty="0"/>
              <a:t>Antécédents</a:t>
            </a:r>
            <a:r>
              <a:rPr lang="fr-FR" sz="2400" b="1" dirty="0"/>
              <a:t> </a:t>
            </a:r>
            <a:r>
              <a:rPr lang="fr-FR" sz="2000" b="1" dirty="0"/>
              <a:t>médicaux de la victime</a:t>
            </a:r>
          </a:p>
        </p:txBody>
      </p:sp>
      <p:sp>
        <p:nvSpPr>
          <p:cNvPr id="8" name="Rectangle 7">
            <a:extLst>
              <a:ext uri="{FF2B5EF4-FFF2-40B4-BE49-F238E27FC236}">
                <a16:creationId xmlns:a16="http://schemas.microsoft.com/office/drawing/2014/main" id="{CDAC725F-E9D1-48C0-870D-8FA5F25EE45C}"/>
              </a:ext>
            </a:extLst>
          </p:cNvPr>
          <p:cNvSpPr/>
          <p:nvPr/>
        </p:nvSpPr>
        <p:spPr>
          <a:xfrm rot="20624020">
            <a:off x="1935064" y="2167894"/>
            <a:ext cx="7290095" cy="2123658"/>
          </a:xfrm>
          <a:prstGeom prst="rect">
            <a:avLst/>
          </a:prstGeom>
          <a:noFill/>
        </p:spPr>
        <p:txBody>
          <a:bodyPr>
            <a:spAutoFit/>
          </a:bodyPr>
          <a:lstStyle/>
          <a:p>
            <a:pPr algn="ctr">
              <a:defRPr/>
            </a:pPr>
            <a:r>
              <a:rPr lang="fr-FR"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Comment distingue-t-on une plaie grave d’une plaie simple?</a:t>
            </a:r>
          </a:p>
        </p:txBody>
      </p:sp>
      <p:sp>
        <p:nvSpPr>
          <p:cNvPr id="2" name="Rectangle 1">
            <a:extLst>
              <a:ext uri="{FF2B5EF4-FFF2-40B4-BE49-F238E27FC236}">
                <a16:creationId xmlns:a16="http://schemas.microsoft.com/office/drawing/2014/main" id="{D61E0229-244D-40B2-8640-29D2610C163C}"/>
              </a:ext>
            </a:extLst>
          </p:cNvPr>
          <p:cNvSpPr/>
          <p:nvPr/>
        </p:nvSpPr>
        <p:spPr>
          <a:xfrm>
            <a:off x="9053185" y="2633780"/>
            <a:ext cx="2526654" cy="1754326"/>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PLAIE</a:t>
            </a:r>
          </a:p>
          <a:p>
            <a:pPr algn="ctr"/>
            <a:r>
              <a:rPr lang="fr-FR" sz="5400" b="1" dirty="0">
                <a:ln w="22225">
                  <a:solidFill>
                    <a:schemeClr val="accent2"/>
                  </a:solidFill>
                  <a:prstDash val="solid"/>
                </a:ln>
                <a:solidFill>
                  <a:schemeClr val="accent2">
                    <a:lumMod val="40000"/>
                    <a:lumOff val="60000"/>
                  </a:schemeClr>
                </a:solidFill>
              </a:rPr>
              <a:t>GRAVE</a:t>
            </a:r>
            <a:endParaRPr lang="fr-F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213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500"/>
                            </p:stCondLst>
                            <p:childTnLst>
                              <p:par>
                                <p:cTn id="13" presetID="18" presetClass="entr" presetSubtype="6"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strips(downRight)">
                                      <p:cBhvr>
                                        <p:cTn id="15" dur="1000"/>
                                        <p:tgtEl>
                                          <p:spTgt spid="6"/>
                                        </p:tgtEl>
                                      </p:cBhvr>
                                    </p:animEffect>
                                  </p:childTnLst>
                                </p:cTn>
                              </p:par>
                              <p:par>
                                <p:cTn id="16" presetID="2" presetClass="entr" presetSubtype="12" accel="60000" decel="40000" fill="hold" grpId="0" nodeType="with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000" fill="hold"/>
                                        <p:tgtEl>
                                          <p:spTgt spid="2"/>
                                        </p:tgtEl>
                                        <p:attrNameLst>
                                          <p:attrName>ppt_x</p:attrName>
                                        </p:attrNameLst>
                                      </p:cBhvr>
                                      <p:tavLst>
                                        <p:tav tm="0">
                                          <p:val>
                                            <p:strVal val="0-#ppt_w/2"/>
                                          </p:val>
                                        </p:tav>
                                        <p:tav tm="100000">
                                          <p:val>
                                            <p:strVal val="#ppt_x"/>
                                          </p:val>
                                        </p:tav>
                                      </p:tavLst>
                                    </p:anim>
                                    <p:anim calcmode="lin" valueType="num">
                                      <p:cBhvr additive="base">
                                        <p:cTn id="19"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2" y="437763"/>
            <a:ext cx="1313478"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Plaie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6" name="Rectangle 5">
            <a:extLst>
              <a:ext uri="{FF2B5EF4-FFF2-40B4-BE49-F238E27FC236}">
                <a16:creationId xmlns:a16="http://schemas.microsoft.com/office/drawing/2014/main" id="{8490BA0C-4295-41EE-A02D-6414946DEFEB}"/>
              </a:ext>
            </a:extLst>
          </p:cNvPr>
          <p:cNvSpPr/>
          <p:nvPr/>
        </p:nvSpPr>
        <p:spPr>
          <a:xfrm>
            <a:off x="1847373" y="2024180"/>
            <a:ext cx="8887369" cy="2585323"/>
          </a:xfrm>
          <a:prstGeom prst="rect">
            <a:avLst/>
          </a:prstGeom>
          <a:noFill/>
        </p:spPr>
        <p:txBody>
          <a:bodyPr wrap="none" lIns="91440" tIns="45720" rIns="91440" bIns="45720">
            <a:spAutoFit/>
          </a:bodyPr>
          <a:lstStyle/>
          <a:p>
            <a:pPr algn="ctr"/>
            <a:r>
              <a:rPr lang="fr-FR" sz="5400" b="1" cap="none" spc="0" dirty="0">
                <a:ln w="22225">
                  <a:solidFill>
                    <a:schemeClr val="accent2"/>
                  </a:solidFill>
                  <a:prstDash val="solid"/>
                </a:ln>
                <a:solidFill>
                  <a:schemeClr val="accent2">
                    <a:lumMod val="40000"/>
                    <a:lumOff val="60000"/>
                  </a:schemeClr>
                </a:solidFill>
                <a:effectLst/>
              </a:rPr>
              <a:t>SI LA PLAIE</a:t>
            </a:r>
          </a:p>
          <a:p>
            <a:pPr algn="ctr"/>
            <a:r>
              <a:rPr lang="fr-FR" sz="5400" b="1" dirty="0">
                <a:ln w="22225">
                  <a:solidFill>
                    <a:schemeClr val="accent2"/>
                  </a:solidFill>
                  <a:prstDash val="solid"/>
                </a:ln>
                <a:solidFill>
                  <a:schemeClr val="accent2">
                    <a:lumMod val="40000"/>
                    <a:lumOff val="60000"/>
                  </a:schemeClr>
                </a:solidFill>
              </a:rPr>
              <a:t>N’EST PAS GRAVE,</a:t>
            </a:r>
          </a:p>
          <a:p>
            <a:pPr algn="ctr"/>
            <a:r>
              <a:rPr lang="fr-FR" sz="5400" b="1" dirty="0">
                <a:ln w="22225">
                  <a:solidFill>
                    <a:schemeClr val="accent2"/>
                  </a:solidFill>
                  <a:prstDash val="solid"/>
                </a:ln>
                <a:solidFill>
                  <a:schemeClr val="accent2">
                    <a:lumMod val="40000"/>
                    <a:lumOff val="60000"/>
                  </a:schemeClr>
                </a:solidFill>
              </a:rPr>
              <a:t>C’EST QU’ELLE EST SIMPLE!!!</a:t>
            </a:r>
            <a:endParaRPr lang="fr-F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6927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5"/>
                                        </p:tgtEl>
                                        <p:attrNameLst>
                                          <p:attrName>style.visibility</p:attrName>
                                        </p:attrNameLst>
                                      </p:cBhvr>
                                      <p:to>
                                        <p:strVal val="visible"/>
                                      </p:to>
                                    </p:set>
                                    <p:animEffect transition="in" filter="wipe(left)">
                                      <p:cBhvr additive="repl">
                                        <p:cTn id="7" dur="1000"/>
                                        <p:tgtEl>
                                          <p:spTgt spid="5"/>
                                        </p:tgtEl>
                                      </p:cBhvr>
                                    </p:animEffect>
                                  </p:childTnLst>
                                </p:cTn>
                              </p:par>
                              <p:par>
                                <p:cTn id="8" presetID="2" presetClass="entr" presetSubtype="12" accel="60000" decel="4000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1C92A45-E054-4775-B520-D819BE19CE01}"/>
              </a:ext>
            </a:extLst>
          </p:cNvPr>
          <p:cNvGraphicFramePr>
            <a:graphicFrameLocks noGrp="1"/>
          </p:cNvGraphicFramePr>
          <p:nvPr/>
        </p:nvGraphicFramePr>
        <p:xfrm>
          <a:off x="1073212" y="1030388"/>
          <a:ext cx="10876132" cy="4937275"/>
        </p:xfrm>
        <a:graphic>
          <a:graphicData uri="http://schemas.openxmlformats.org/drawingml/2006/table">
            <a:tbl>
              <a:tblPr firstRow="1" bandRow="1">
                <a:tableStyleId>{16D9F66E-5EB9-4882-86FB-DCBF35E3C3E4}</a:tableStyleId>
              </a:tblPr>
              <a:tblGrid>
                <a:gridCol w="2646532">
                  <a:extLst>
                    <a:ext uri="{9D8B030D-6E8A-4147-A177-3AD203B41FA5}">
                      <a16:colId xmlns:a16="http://schemas.microsoft.com/office/drawing/2014/main" val="2374088685"/>
                    </a:ext>
                  </a:extLst>
                </a:gridCol>
                <a:gridCol w="8229600">
                  <a:extLst>
                    <a:ext uri="{9D8B030D-6E8A-4147-A177-3AD203B41FA5}">
                      <a16:colId xmlns:a16="http://schemas.microsoft.com/office/drawing/2014/main" val="86175586"/>
                    </a:ext>
                  </a:extLst>
                </a:gridCol>
              </a:tblGrid>
              <a:tr h="1100435">
                <a:tc gridSpan="2">
                  <a:txBody>
                    <a:bodyPr/>
                    <a:lstStyle/>
                    <a:p>
                      <a:r>
                        <a:rPr lang="fr-FR" sz="2800" b="1" dirty="0"/>
                        <a:t>Est-il obligatoire de former, dans chaque entreprise, des salariés au sauvetage secourisme du travail (SST) ? </a:t>
                      </a:r>
                    </a:p>
                  </a:txBody>
                  <a:tcPr/>
                </a:tc>
                <a:tc hMerge="1">
                  <a:txBody>
                    <a:bodyPr/>
                    <a:lstStyle/>
                    <a:p>
                      <a:endParaRPr lang="fr-FR" dirty="0"/>
                    </a:p>
                  </a:txBody>
                  <a:tcPr/>
                </a:tc>
                <a:extLst>
                  <a:ext uri="{0D108BD9-81ED-4DB2-BD59-A6C34878D82A}">
                    <a16:rowId xmlns:a16="http://schemas.microsoft.com/office/drawing/2014/main" val="903639309"/>
                  </a:ext>
                </a:extLst>
              </a:tr>
              <a:tr h="3836840">
                <a:tc>
                  <a:txBody>
                    <a:bodyPr/>
                    <a:lstStyle/>
                    <a:p>
                      <a:endParaRPr lang="fr-FR" sz="2400" dirty="0"/>
                    </a:p>
                  </a:txBody>
                  <a:tcPr/>
                </a:tc>
                <a:tc>
                  <a:txBody>
                    <a:bodyPr/>
                    <a:lstStyle/>
                    <a:p>
                      <a:endParaRPr lang="fr-FR" sz="2400" dirty="0"/>
                    </a:p>
                    <a:p>
                      <a:r>
                        <a:rPr lang="fr-FR" sz="2400" dirty="0"/>
                        <a:t>La mise en œuvre de formations aux premiers secours destinées aux salariés, quel que soit le dispositif choisi, est décidée à partir des risques propres évalués dans l’entreprise. Elle doit tenir compte également de la taille de l’établissement, des différents acteurs présents (infirmières du travail, service de santé au travail autonome…) et de sa situation géographique.</a:t>
                      </a:r>
                    </a:p>
                  </a:txBody>
                  <a:tcPr/>
                </a:tc>
                <a:extLst>
                  <a:ext uri="{0D108BD9-81ED-4DB2-BD59-A6C34878D82A}">
                    <a16:rowId xmlns:a16="http://schemas.microsoft.com/office/drawing/2014/main" val="2753005131"/>
                  </a:ext>
                </a:extLst>
              </a:tr>
            </a:tbl>
          </a:graphicData>
        </a:graphic>
      </p:graphicFrame>
      <p:pic>
        <p:nvPicPr>
          <p:cNvPr id="3" name="Image 2">
            <a:extLst>
              <a:ext uri="{FF2B5EF4-FFF2-40B4-BE49-F238E27FC236}">
                <a16:creationId xmlns:a16="http://schemas.microsoft.com/office/drawing/2014/main" id="{05F5D621-4A3A-4203-BA89-41E703FCC3BD}"/>
              </a:ext>
            </a:extLst>
          </p:cNvPr>
          <p:cNvPicPr>
            <a:picLocks noChangeAspect="1"/>
          </p:cNvPicPr>
          <p:nvPr/>
        </p:nvPicPr>
        <p:blipFill>
          <a:blip r:embed="rId2"/>
          <a:stretch>
            <a:fillRect/>
          </a:stretch>
        </p:blipFill>
        <p:spPr>
          <a:xfrm>
            <a:off x="1266635" y="3404339"/>
            <a:ext cx="2378394" cy="1682569"/>
          </a:xfrm>
          <a:prstGeom prst="rect">
            <a:avLst/>
          </a:prstGeom>
        </p:spPr>
      </p:pic>
      <p:sp>
        <p:nvSpPr>
          <p:cNvPr id="2" name="ZoneTexte 1">
            <a:extLst>
              <a:ext uri="{FF2B5EF4-FFF2-40B4-BE49-F238E27FC236}">
                <a16:creationId xmlns:a16="http://schemas.microsoft.com/office/drawing/2014/main" id="{DB8B2D2B-611F-45E5-BEFD-6E5B9D2F7340}"/>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spTree>
    <p:extLst>
      <p:ext uri="{BB962C8B-B14F-4D97-AF65-F5344CB8AC3E}">
        <p14:creationId xmlns:p14="http://schemas.microsoft.com/office/powerpoint/2010/main" val="1914506536"/>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1" y="437763"/>
            <a:ext cx="2858036" cy="648512"/>
          </a:xfrm>
          <a:prstGeom prst="rect">
            <a:avLst/>
          </a:prstGeom>
          <a:solidFill>
            <a:schemeClr val="accent5">
              <a:lumMod val="60000"/>
              <a:lumOff val="40000"/>
            </a:schemeClr>
          </a:solidFill>
          <a:ln w="9525">
            <a:noFill/>
            <a:round/>
            <a:headEnd/>
            <a:tailEnd/>
          </a:ln>
          <a:effectLst/>
        </p:spPr>
        <p:txBody>
          <a:bodyPr wrap="squar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FF0000"/>
                </a:solidFill>
                <a:latin typeface="Tahoma" pitchFamily="32" charset="0"/>
                <a:cs typeface="Tahoma" pitchFamily="32" charset="0"/>
              </a:rPr>
              <a:t>Plaie grave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7" name="Rectangle 6">
            <a:extLst>
              <a:ext uri="{FF2B5EF4-FFF2-40B4-BE49-F238E27FC236}">
                <a16:creationId xmlns:a16="http://schemas.microsoft.com/office/drawing/2014/main" id="{DEB89F4C-377E-4D99-844E-EC397FC14046}"/>
              </a:ext>
            </a:extLst>
          </p:cNvPr>
          <p:cNvSpPr>
            <a:spLocks noChangeArrowheads="1"/>
          </p:cNvSpPr>
          <p:nvPr/>
        </p:nvSpPr>
        <p:spPr bwMode="auto">
          <a:xfrm>
            <a:off x="1008111" y="1809115"/>
            <a:ext cx="7596187" cy="1385888"/>
          </a:xfrm>
          <a:prstGeom prst="rect">
            <a:avLst/>
          </a:prstGeom>
          <a:solidFill>
            <a:srgbClr val="1B955B"/>
          </a:solidFill>
          <a:ln w="9525">
            <a:noFill/>
            <a:miter lim="800000"/>
            <a:headEnd/>
            <a:tailEnd/>
          </a:ln>
        </p:spPr>
        <p:txBody>
          <a:bodyPr>
            <a:spAutoFit/>
          </a:bodyPr>
          <a:lstStyle/>
          <a:p>
            <a:r>
              <a:rPr lang="fr-FR" sz="2800" b="1" dirty="0"/>
              <a:t>1. </a:t>
            </a:r>
            <a:r>
              <a:rPr lang="fr-FR" sz="2800" b="1" dirty="0">
                <a:solidFill>
                  <a:srgbClr val="FFFF00"/>
                </a:solidFill>
              </a:rPr>
              <a:t>Installer</a:t>
            </a:r>
            <a:r>
              <a:rPr lang="fr-FR" sz="2800" b="1" dirty="0"/>
              <a:t> la victime en position d’attente</a:t>
            </a:r>
          </a:p>
          <a:p>
            <a:r>
              <a:rPr lang="fr-FR" sz="2800" b="1" dirty="0"/>
              <a:t>2. </a:t>
            </a:r>
            <a:r>
              <a:rPr lang="fr-FR" sz="2800" b="1" dirty="0">
                <a:solidFill>
                  <a:srgbClr val="FFFF00"/>
                </a:solidFill>
              </a:rPr>
              <a:t>Alerter</a:t>
            </a:r>
            <a:r>
              <a:rPr lang="fr-FR" sz="2800" b="1" dirty="0"/>
              <a:t> les secours.</a:t>
            </a:r>
          </a:p>
          <a:p>
            <a:r>
              <a:rPr lang="fr-FR" sz="2800" b="1" dirty="0"/>
              <a:t>3. </a:t>
            </a:r>
            <a:r>
              <a:rPr lang="fr-FR" sz="2800" b="1" dirty="0">
                <a:solidFill>
                  <a:srgbClr val="FFFF00"/>
                </a:solidFill>
              </a:rPr>
              <a:t>Surveiller</a:t>
            </a:r>
            <a:r>
              <a:rPr lang="fr-FR" sz="2800" b="1" dirty="0"/>
              <a:t> l’état de la victime :</a:t>
            </a:r>
          </a:p>
        </p:txBody>
      </p:sp>
      <p:sp>
        <p:nvSpPr>
          <p:cNvPr id="9" name="Rectangle 8">
            <a:extLst>
              <a:ext uri="{FF2B5EF4-FFF2-40B4-BE49-F238E27FC236}">
                <a16:creationId xmlns:a16="http://schemas.microsoft.com/office/drawing/2014/main" id="{5D2A1358-78BC-46F9-9852-B0B2F1FED680}"/>
              </a:ext>
            </a:extLst>
          </p:cNvPr>
          <p:cNvSpPr/>
          <p:nvPr/>
        </p:nvSpPr>
        <p:spPr>
          <a:xfrm rot="20624020">
            <a:off x="939140" y="3986886"/>
            <a:ext cx="7290095" cy="1754326"/>
          </a:xfrm>
          <a:prstGeom prst="rect">
            <a:avLst/>
          </a:prstGeom>
          <a:noFill/>
        </p:spPr>
        <p:txBody>
          <a:bodyPr>
            <a:spAutoFit/>
          </a:bodyPr>
          <a:lstStyle/>
          <a:p>
            <a:pPr algn="ctr">
              <a:defRPr/>
            </a:pPr>
            <a:r>
              <a:rPr lang="fr-FR" sz="36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La position d’attente sera différente en fonction de la localisation de la plaie?</a:t>
            </a:r>
          </a:p>
        </p:txBody>
      </p:sp>
      <p:pic>
        <p:nvPicPr>
          <p:cNvPr id="10" name="Picture 2" descr="E:\03_SST\2016_FORMATION_FORMATEUR\IMAGES\Blessure doigt tournevis .jpg">
            <a:extLst>
              <a:ext uri="{FF2B5EF4-FFF2-40B4-BE49-F238E27FC236}">
                <a16:creationId xmlns:a16="http://schemas.microsoft.com/office/drawing/2014/main" id="{C797EE8C-BF01-4B6D-9C08-875E5A500EBB}"/>
              </a:ext>
            </a:extLst>
          </p:cNvPr>
          <p:cNvPicPr>
            <a:picLocks noChangeAspect="1" noChangeArrowheads="1"/>
          </p:cNvPicPr>
          <p:nvPr/>
        </p:nvPicPr>
        <p:blipFill>
          <a:blip r:embed="rId2" cstate="print"/>
          <a:srcRect/>
          <a:stretch>
            <a:fillRect/>
          </a:stretch>
        </p:blipFill>
        <p:spPr bwMode="auto">
          <a:xfrm>
            <a:off x="8455024" y="1809114"/>
            <a:ext cx="3736976" cy="4982635"/>
          </a:xfrm>
          <a:prstGeom prst="rect">
            <a:avLst/>
          </a:prstGeom>
          <a:noFill/>
        </p:spPr>
      </p:pic>
    </p:spTree>
    <p:extLst>
      <p:ext uri="{BB962C8B-B14F-4D97-AF65-F5344CB8AC3E}">
        <p14:creationId xmlns:p14="http://schemas.microsoft.com/office/powerpoint/2010/main" val="286649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500"/>
                                        <p:tgtEl>
                                          <p:spTgt spid="7">
                                            <p:txEl>
                                              <p:pRg st="2" end="2"/>
                                            </p:txEl>
                                          </p:spTgt>
                                        </p:tgtEl>
                                      </p:cBhvr>
                                    </p:animEffect>
                                  </p:childTnLst>
                                </p:cTn>
                              </p:par>
                            </p:childTnLst>
                          </p:cTn>
                        </p:par>
                        <p:par>
                          <p:cTn id="20" fill="hold">
                            <p:stCondLst>
                              <p:cond delay="40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1" y="437763"/>
            <a:ext cx="2858036" cy="648512"/>
          </a:xfrm>
          <a:prstGeom prst="rect">
            <a:avLst/>
          </a:prstGeom>
          <a:solidFill>
            <a:schemeClr val="accent5">
              <a:lumMod val="60000"/>
              <a:lumOff val="40000"/>
            </a:schemeClr>
          </a:solidFill>
          <a:ln w="9525">
            <a:noFill/>
            <a:round/>
            <a:headEnd/>
            <a:tailEnd/>
          </a:ln>
          <a:effectLst/>
        </p:spPr>
        <p:txBody>
          <a:bodyPr wrap="squar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FF0000"/>
                </a:solidFill>
                <a:latin typeface="Tahoma" pitchFamily="32" charset="0"/>
                <a:cs typeface="Tahoma" pitchFamily="32" charset="0"/>
              </a:rPr>
              <a:t>Plaie grave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7" name="Rectangle 6">
            <a:extLst>
              <a:ext uri="{FF2B5EF4-FFF2-40B4-BE49-F238E27FC236}">
                <a16:creationId xmlns:a16="http://schemas.microsoft.com/office/drawing/2014/main" id="{754678BE-EE81-4271-A7A5-343639B16612}"/>
              </a:ext>
            </a:extLst>
          </p:cNvPr>
          <p:cNvSpPr/>
          <p:nvPr/>
        </p:nvSpPr>
        <p:spPr>
          <a:xfrm>
            <a:off x="1008111" y="1118491"/>
            <a:ext cx="5400600" cy="1569660"/>
          </a:xfrm>
          <a:prstGeom prst="rect">
            <a:avLst/>
          </a:prstGeom>
          <a:solidFill>
            <a:srgbClr val="1B955B"/>
          </a:solidFill>
        </p:spPr>
        <p:txBody>
          <a:bodyPr wrap="square">
            <a:spAutoFit/>
          </a:bodyPr>
          <a:lstStyle/>
          <a:p>
            <a:r>
              <a:rPr lang="fr-FR" sz="2400" b="1" dirty="0"/>
              <a:t>1. </a:t>
            </a:r>
            <a:r>
              <a:rPr lang="fr-FR" sz="2400" b="1" dirty="0">
                <a:solidFill>
                  <a:srgbClr val="FFFF00"/>
                </a:solidFill>
              </a:rPr>
              <a:t>Installer</a:t>
            </a:r>
            <a:r>
              <a:rPr lang="fr-FR" sz="2400" b="1" dirty="0"/>
              <a:t> la victime en position d’attente</a:t>
            </a:r>
          </a:p>
          <a:p>
            <a:r>
              <a:rPr lang="fr-FR" sz="2400" b="1" dirty="0"/>
              <a:t>2. </a:t>
            </a:r>
            <a:r>
              <a:rPr lang="fr-FR" sz="2400" b="1" dirty="0">
                <a:solidFill>
                  <a:srgbClr val="FFFF00"/>
                </a:solidFill>
              </a:rPr>
              <a:t>Alerter</a:t>
            </a:r>
            <a:r>
              <a:rPr lang="fr-FR" sz="2400" b="1" dirty="0"/>
              <a:t> les secours.</a:t>
            </a:r>
          </a:p>
          <a:p>
            <a:r>
              <a:rPr lang="fr-FR" sz="2400" b="1" dirty="0"/>
              <a:t>3. </a:t>
            </a:r>
            <a:r>
              <a:rPr lang="fr-FR" sz="2400" b="1" dirty="0">
                <a:solidFill>
                  <a:srgbClr val="FFFF00"/>
                </a:solidFill>
              </a:rPr>
              <a:t>Surveiller</a:t>
            </a:r>
            <a:r>
              <a:rPr lang="fr-FR" sz="2400" b="1" dirty="0"/>
              <a:t> l’état de la victime :</a:t>
            </a:r>
          </a:p>
        </p:txBody>
      </p:sp>
      <p:grpSp>
        <p:nvGrpSpPr>
          <p:cNvPr id="8" name="Groupe 10">
            <a:extLst>
              <a:ext uri="{FF2B5EF4-FFF2-40B4-BE49-F238E27FC236}">
                <a16:creationId xmlns:a16="http://schemas.microsoft.com/office/drawing/2014/main" id="{57B8E8F0-0F50-4575-AEDB-11F9B25F41FA}"/>
              </a:ext>
            </a:extLst>
          </p:cNvPr>
          <p:cNvGrpSpPr/>
          <p:nvPr/>
        </p:nvGrpSpPr>
        <p:grpSpPr>
          <a:xfrm>
            <a:off x="1816057" y="1640783"/>
            <a:ext cx="8336055" cy="1802955"/>
            <a:chOff x="611560" y="2117907"/>
            <a:chExt cx="8336055" cy="1802955"/>
          </a:xfrm>
        </p:grpSpPr>
        <p:pic>
          <p:nvPicPr>
            <p:cNvPr id="9" name="Picture 3" descr="position_demi_assise_2">
              <a:extLst>
                <a:ext uri="{FF2B5EF4-FFF2-40B4-BE49-F238E27FC236}">
                  <a16:creationId xmlns:a16="http://schemas.microsoft.com/office/drawing/2014/main" id="{D324C347-4CFB-4B63-BBAA-6C0CA717A206}"/>
                </a:ext>
              </a:extLst>
            </p:cNvPr>
            <p:cNvPicPr>
              <a:picLocks noChangeAspect="1" noChangeArrowheads="1"/>
            </p:cNvPicPr>
            <p:nvPr/>
          </p:nvPicPr>
          <p:blipFill rotWithShape="1">
            <a:blip r:embed="rId2" cstate="print"/>
            <a:srcRect l="5952" t="4320"/>
            <a:stretch/>
          </p:blipFill>
          <p:spPr bwMode="auto">
            <a:xfrm>
              <a:off x="6890321" y="2117907"/>
              <a:ext cx="2057294" cy="1263745"/>
            </a:xfrm>
            <a:prstGeom prst="rect">
              <a:avLst/>
            </a:prstGeom>
            <a:noFill/>
            <a:ln w="9525">
              <a:noFill/>
              <a:miter lim="800000"/>
              <a:headEnd/>
              <a:tailEnd/>
            </a:ln>
          </p:spPr>
        </p:pic>
        <p:sp>
          <p:nvSpPr>
            <p:cNvPr id="10" name="Rectangle 9">
              <a:extLst>
                <a:ext uri="{FF2B5EF4-FFF2-40B4-BE49-F238E27FC236}">
                  <a16:creationId xmlns:a16="http://schemas.microsoft.com/office/drawing/2014/main" id="{88426A53-5152-4A43-99BF-77FB0BFF6BCB}"/>
                </a:ext>
              </a:extLst>
            </p:cNvPr>
            <p:cNvSpPr/>
            <p:nvPr/>
          </p:nvSpPr>
          <p:spPr>
            <a:xfrm>
              <a:off x="611560" y="3212976"/>
              <a:ext cx="6266208" cy="707886"/>
            </a:xfrm>
            <a:prstGeom prst="rect">
              <a:avLst/>
            </a:prstGeom>
            <a:noFill/>
          </p:spPr>
          <p:txBody>
            <a:bodyPr wrap="square">
              <a:spAutoFit/>
            </a:bodyPr>
            <a:lstStyle/>
            <a:p>
              <a:r>
                <a:rPr lang="fr-FR" sz="2000" dirty="0">
                  <a:solidFill>
                    <a:schemeClr val="accent3">
                      <a:lumMod val="40000"/>
                      <a:lumOff val="60000"/>
                    </a:schemeClr>
                  </a:solidFill>
                </a:rPr>
                <a:t>• </a:t>
              </a:r>
              <a:r>
                <a:rPr lang="fr-FR" sz="2000" b="1" dirty="0">
                  <a:solidFill>
                    <a:schemeClr val="accent3">
                      <a:lumMod val="40000"/>
                      <a:lumOff val="60000"/>
                    </a:schemeClr>
                  </a:solidFill>
                </a:rPr>
                <a:t>Plaie du thorax </a:t>
              </a:r>
              <a:r>
                <a:rPr lang="fr-FR" sz="2000" dirty="0">
                  <a:solidFill>
                    <a:schemeClr val="accent3">
                      <a:lumMod val="40000"/>
                      <a:lumOff val="60000"/>
                    </a:schemeClr>
                  </a:solidFill>
                </a:rPr>
                <a:t>: position demi-assise et laisser la plaie à l’air libre</a:t>
              </a:r>
            </a:p>
          </p:txBody>
        </p:sp>
      </p:grpSp>
      <p:grpSp>
        <p:nvGrpSpPr>
          <p:cNvPr id="11" name="Groupe 13">
            <a:extLst>
              <a:ext uri="{FF2B5EF4-FFF2-40B4-BE49-F238E27FC236}">
                <a16:creationId xmlns:a16="http://schemas.microsoft.com/office/drawing/2014/main" id="{9310DEF3-794E-4191-B0BB-AA6AAF987864}"/>
              </a:ext>
            </a:extLst>
          </p:cNvPr>
          <p:cNvGrpSpPr/>
          <p:nvPr/>
        </p:nvGrpSpPr>
        <p:grpSpPr>
          <a:xfrm>
            <a:off x="1816057" y="3181745"/>
            <a:ext cx="8278686" cy="1022013"/>
            <a:chOff x="681747" y="3541989"/>
            <a:chExt cx="8278686" cy="1022013"/>
          </a:xfrm>
        </p:grpSpPr>
        <p:pic>
          <p:nvPicPr>
            <p:cNvPr id="12" name="Picture 6" descr="http://membres.multimania.fr/vttloisir/figures/abdo1a.jpg">
              <a:extLst>
                <a:ext uri="{FF2B5EF4-FFF2-40B4-BE49-F238E27FC236}">
                  <a16:creationId xmlns:a16="http://schemas.microsoft.com/office/drawing/2014/main" id="{87C7FC7D-505B-455A-B0CD-289BF325CFB8}"/>
                </a:ext>
              </a:extLst>
            </p:cNvPr>
            <p:cNvPicPr>
              <a:picLocks noChangeAspect="1" noChangeArrowheads="1"/>
            </p:cNvPicPr>
            <p:nvPr/>
          </p:nvPicPr>
          <p:blipFill>
            <a:blip r:embed="rId3" cstate="print"/>
            <a:srcRect/>
            <a:stretch>
              <a:fillRect/>
            </a:stretch>
          </p:blipFill>
          <p:spPr bwMode="auto">
            <a:xfrm>
              <a:off x="6903138" y="3541989"/>
              <a:ext cx="2057295" cy="1022013"/>
            </a:xfrm>
            <a:prstGeom prst="rect">
              <a:avLst/>
            </a:prstGeom>
            <a:noFill/>
          </p:spPr>
        </p:pic>
        <p:sp>
          <p:nvSpPr>
            <p:cNvPr id="13" name="Rectangle 12">
              <a:extLst>
                <a:ext uri="{FF2B5EF4-FFF2-40B4-BE49-F238E27FC236}">
                  <a16:creationId xmlns:a16="http://schemas.microsoft.com/office/drawing/2014/main" id="{1DEA5357-57CC-4702-ADFE-CB7979DAC530}"/>
                </a:ext>
              </a:extLst>
            </p:cNvPr>
            <p:cNvSpPr/>
            <p:nvPr/>
          </p:nvSpPr>
          <p:spPr>
            <a:xfrm>
              <a:off x="681747" y="3789040"/>
              <a:ext cx="6266208" cy="707886"/>
            </a:xfrm>
            <a:prstGeom prst="rect">
              <a:avLst/>
            </a:prstGeom>
            <a:noFill/>
          </p:spPr>
          <p:txBody>
            <a:bodyPr wrap="square">
              <a:spAutoFit/>
            </a:bodyPr>
            <a:lstStyle/>
            <a:p>
              <a:r>
                <a:rPr lang="fr-FR" sz="2000" dirty="0">
                  <a:solidFill>
                    <a:schemeClr val="accent3">
                      <a:lumMod val="40000"/>
                      <a:lumOff val="60000"/>
                    </a:schemeClr>
                  </a:solidFill>
                </a:rPr>
                <a:t>• </a:t>
              </a:r>
              <a:r>
                <a:rPr lang="fr-FR" sz="2000" b="1" dirty="0">
                  <a:solidFill>
                    <a:schemeClr val="accent3">
                      <a:lumMod val="40000"/>
                      <a:lumOff val="60000"/>
                    </a:schemeClr>
                  </a:solidFill>
                </a:rPr>
                <a:t>Plaie de l’abdomen </a:t>
              </a:r>
              <a:r>
                <a:rPr lang="fr-FR" sz="2000" dirty="0">
                  <a:solidFill>
                    <a:schemeClr val="accent3">
                      <a:lumMod val="40000"/>
                      <a:lumOff val="60000"/>
                    </a:schemeClr>
                  </a:solidFill>
                </a:rPr>
                <a:t>: position à plat dos, jambes fléchies.</a:t>
              </a:r>
            </a:p>
          </p:txBody>
        </p:sp>
      </p:grpSp>
      <p:sp>
        <p:nvSpPr>
          <p:cNvPr id="14" name="Rectangle 13">
            <a:extLst>
              <a:ext uri="{FF2B5EF4-FFF2-40B4-BE49-F238E27FC236}">
                <a16:creationId xmlns:a16="http://schemas.microsoft.com/office/drawing/2014/main" id="{6E366CF7-91B6-4683-B55D-72D1898CB089}"/>
              </a:ext>
            </a:extLst>
          </p:cNvPr>
          <p:cNvSpPr/>
          <p:nvPr/>
        </p:nvSpPr>
        <p:spPr>
          <a:xfrm>
            <a:off x="1771240" y="4163021"/>
            <a:ext cx="6266208" cy="1015663"/>
          </a:xfrm>
          <a:prstGeom prst="rect">
            <a:avLst/>
          </a:prstGeom>
          <a:noFill/>
        </p:spPr>
        <p:txBody>
          <a:bodyPr wrap="square">
            <a:spAutoFit/>
          </a:bodyPr>
          <a:lstStyle/>
          <a:p>
            <a:r>
              <a:rPr lang="fr-FR" sz="2000" b="1" dirty="0">
                <a:solidFill>
                  <a:schemeClr val="accent3">
                    <a:lumMod val="40000"/>
                    <a:lumOff val="60000"/>
                  </a:schemeClr>
                </a:solidFill>
              </a:rPr>
              <a:t>• Plaie de l’œil : allonger la victime en lui recommandant  de fermer les deux yeux et si possible en maintenant sa tête à deux mains..</a:t>
            </a:r>
          </a:p>
        </p:txBody>
      </p:sp>
      <p:grpSp>
        <p:nvGrpSpPr>
          <p:cNvPr id="15" name="Groupe 17">
            <a:extLst>
              <a:ext uri="{FF2B5EF4-FFF2-40B4-BE49-F238E27FC236}">
                <a16:creationId xmlns:a16="http://schemas.microsoft.com/office/drawing/2014/main" id="{72FCB8BE-89F6-448E-8FDD-2DB25C5AF54D}"/>
              </a:ext>
            </a:extLst>
          </p:cNvPr>
          <p:cNvGrpSpPr/>
          <p:nvPr/>
        </p:nvGrpSpPr>
        <p:grpSpPr>
          <a:xfrm>
            <a:off x="1816057" y="4383733"/>
            <a:ext cx="8323502" cy="2091592"/>
            <a:chOff x="-262150" y="4607322"/>
            <a:chExt cx="8323502" cy="2091592"/>
          </a:xfrm>
        </p:grpSpPr>
        <p:pic>
          <p:nvPicPr>
            <p:cNvPr id="16" name="Picture 4">
              <a:extLst>
                <a:ext uri="{FF2B5EF4-FFF2-40B4-BE49-F238E27FC236}">
                  <a16:creationId xmlns:a16="http://schemas.microsoft.com/office/drawing/2014/main" id="{778A502D-E2F5-46AD-BE8C-D240DC48ADDA}"/>
                </a:ext>
              </a:extLst>
            </p:cNvPr>
            <p:cNvPicPr>
              <a:picLocks noChangeAspect="1" noChangeArrowheads="1"/>
            </p:cNvPicPr>
            <p:nvPr/>
          </p:nvPicPr>
          <p:blipFill>
            <a:blip r:embed="rId4" cstate="print"/>
            <a:srcRect/>
            <a:stretch>
              <a:fillRect/>
            </a:stretch>
          </p:blipFill>
          <p:spPr bwMode="auto">
            <a:xfrm>
              <a:off x="6004058" y="4607322"/>
              <a:ext cx="2057294" cy="1787209"/>
            </a:xfrm>
            <a:prstGeom prst="rect">
              <a:avLst/>
            </a:prstGeom>
            <a:noFill/>
            <a:ln w="9525">
              <a:noFill/>
              <a:miter lim="800000"/>
              <a:headEnd/>
              <a:tailEnd/>
            </a:ln>
          </p:spPr>
        </p:pic>
        <p:sp>
          <p:nvSpPr>
            <p:cNvPr id="17" name="Rectangle 16">
              <a:extLst>
                <a:ext uri="{FF2B5EF4-FFF2-40B4-BE49-F238E27FC236}">
                  <a16:creationId xmlns:a16="http://schemas.microsoft.com/office/drawing/2014/main" id="{FEAA2E25-3F98-4B6E-BDD3-9D8B8E6590DE}"/>
                </a:ext>
              </a:extLst>
            </p:cNvPr>
            <p:cNvSpPr/>
            <p:nvPr/>
          </p:nvSpPr>
          <p:spPr>
            <a:xfrm>
              <a:off x="-262150" y="5375475"/>
              <a:ext cx="6266208" cy="1323439"/>
            </a:xfrm>
            <a:prstGeom prst="rect">
              <a:avLst/>
            </a:prstGeom>
            <a:noFill/>
          </p:spPr>
          <p:txBody>
            <a:bodyPr wrap="square">
              <a:spAutoFit/>
            </a:bodyPr>
            <a:lstStyle/>
            <a:p>
              <a:r>
                <a:rPr lang="fr-FR" sz="2000" dirty="0">
                  <a:solidFill>
                    <a:schemeClr val="accent3">
                      <a:lumMod val="40000"/>
                      <a:lumOff val="60000"/>
                    </a:schemeClr>
                  </a:solidFill>
                </a:rPr>
                <a:t>• </a:t>
              </a:r>
              <a:r>
                <a:rPr lang="fr-FR" sz="2000" b="1" dirty="0">
                  <a:solidFill>
                    <a:schemeClr val="accent3">
                      <a:lumMod val="40000"/>
                      <a:lumOff val="60000"/>
                    </a:schemeClr>
                  </a:solidFill>
                </a:rPr>
                <a:t>Membre sectionné</a:t>
              </a:r>
              <a:r>
                <a:rPr lang="fr-FR" sz="2000" dirty="0">
                  <a:solidFill>
                    <a:schemeClr val="accent3">
                      <a:lumMod val="40000"/>
                      <a:lumOff val="60000"/>
                    </a:schemeClr>
                  </a:solidFill>
                </a:rPr>
                <a:t> : allonger la victime, protéger le moignon puis conditionner le segment de membre.</a:t>
              </a:r>
            </a:p>
            <a:p>
              <a:pPr marL="342900" indent="-342900">
                <a:buFont typeface="Arial" panose="020B0604020202020204" pitchFamily="34" charset="0"/>
                <a:buChar char="•"/>
              </a:pPr>
              <a:r>
                <a:rPr lang="fr-FR" sz="2000" b="1" dirty="0">
                  <a:solidFill>
                    <a:schemeClr val="accent3">
                      <a:lumMod val="40000"/>
                      <a:lumOff val="60000"/>
                    </a:schemeClr>
                  </a:solidFill>
                </a:rPr>
                <a:t>Autres types de plaie : allonger la victime</a:t>
              </a:r>
              <a:endParaRPr lang="fr-FR" sz="2000" dirty="0">
                <a:solidFill>
                  <a:schemeClr val="accent3">
                    <a:lumMod val="40000"/>
                    <a:lumOff val="60000"/>
                  </a:schemeClr>
                </a:solidFill>
              </a:endParaRPr>
            </a:p>
          </p:txBody>
        </p:sp>
      </p:grpSp>
    </p:spTree>
    <p:extLst>
      <p:ext uri="{BB962C8B-B14F-4D97-AF65-F5344CB8AC3E}">
        <p14:creationId xmlns:p14="http://schemas.microsoft.com/office/powerpoint/2010/main" val="143266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3000"/>
                            </p:stCondLst>
                            <p:childTnLst>
                              <p:par>
                                <p:cTn id="17" presetID="22" presetClass="entr" presetSubtype="8"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663954B5-4D18-45B7-9E73-AE5D630A60D8}"/>
              </a:ext>
            </a:extLst>
          </p:cNvPr>
          <p:cNvSpPr txBox="1">
            <a:spLocks noChangeArrowheads="1"/>
          </p:cNvSpPr>
          <p:nvPr/>
        </p:nvSpPr>
        <p:spPr bwMode="auto">
          <a:xfrm>
            <a:off x="1008111" y="437763"/>
            <a:ext cx="3389718" cy="648512"/>
          </a:xfrm>
          <a:prstGeom prst="rect">
            <a:avLst/>
          </a:prstGeom>
          <a:solidFill>
            <a:schemeClr val="accent5">
              <a:lumMod val="60000"/>
              <a:lumOff val="40000"/>
            </a:schemeClr>
          </a:solidFill>
          <a:ln w="9525">
            <a:noFill/>
            <a:round/>
            <a:headEnd/>
            <a:tailEnd/>
          </a:ln>
          <a:effectLst/>
        </p:spPr>
        <p:txBody>
          <a:bodyPr wrap="squar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FF0000"/>
                </a:solidFill>
                <a:latin typeface="Tahoma" pitchFamily="32" charset="0"/>
                <a:cs typeface="Tahoma" pitchFamily="32" charset="0"/>
              </a:rPr>
              <a:t>Plaie simple</a:t>
            </a:r>
          </a:p>
        </p:txBody>
      </p:sp>
      <p:sp>
        <p:nvSpPr>
          <p:cNvPr id="5" name="Text Box 5">
            <a:extLst>
              <a:ext uri="{FF2B5EF4-FFF2-40B4-BE49-F238E27FC236}">
                <a16:creationId xmlns:a16="http://schemas.microsoft.com/office/drawing/2014/main" id="{B1F15CE6-2AE7-4DF5-8C68-8D6997BDE059}"/>
              </a:ext>
            </a:extLst>
          </p:cNvPr>
          <p:cNvSpPr txBox="1">
            <a:spLocks noChangeArrowheads="1"/>
          </p:cNvSpPr>
          <p:nvPr/>
        </p:nvSpPr>
        <p:spPr bwMode="auto">
          <a:xfrm>
            <a:off x="1008112" y="66250"/>
            <a:ext cx="9144000" cy="371513"/>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solidFill>
                  <a:schemeClr val="tx1"/>
                </a:solidFill>
                <a:latin typeface="Tahoma" pitchFamily="32" charset="0"/>
                <a:cs typeface="Tahoma" pitchFamily="32" charset="0"/>
              </a:rPr>
              <a:t>LA VICTIME SE PLAINT D’UNE PLAIE QUI NE SAIGNE PAS ABONDAMMENT</a:t>
            </a:r>
          </a:p>
        </p:txBody>
      </p:sp>
      <p:sp>
        <p:nvSpPr>
          <p:cNvPr id="7" name="Rectangle 6">
            <a:extLst>
              <a:ext uri="{FF2B5EF4-FFF2-40B4-BE49-F238E27FC236}">
                <a16:creationId xmlns:a16="http://schemas.microsoft.com/office/drawing/2014/main" id="{DC7BC4CD-191D-46E5-883E-84C0133B8D14}"/>
              </a:ext>
            </a:extLst>
          </p:cNvPr>
          <p:cNvSpPr/>
          <p:nvPr/>
        </p:nvSpPr>
        <p:spPr>
          <a:xfrm>
            <a:off x="1008111" y="1218813"/>
            <a:ext cx="11054346" cy="4955203"/>
          </a:xfrm>
          <a:prstGeom prst="rect">
            <a:avLst/>
          </a:prstGeom>
          <a:solidFill>
            <a:srgbClr val="1B955B"/>
          </a:solidFill>
        </p:spPr>
        <p:txBody>
          <a:bodyPr wrap="square">
            <a:spAutoFit/>
          </a:bodyPr>
          <a:lstStyle/>
          <a:p>
            <a:r>
              <a:rPr lang="fr-FR" sz="2800" dirty="0"/>
              <a:t>1. </a:t>
            </a:r>
            <a:r>
              <a:rPr lang="fr-FR" sz="2800" dirty="0">
                <a:solidFill>
                  <a:srgbClr val="FFFF00"/>
                </a:solidFill>
              </a:rPr>
              <a:t>Se laver </a:t>
            </a:r>
            <a:r>
              <a:rPr lang="fr-FR" sz="2800" dirty="0"/>
              <a:t>les mains à l’eau et au savon</a:t>
            </a:r>
          </a:p>
          <a:p>
            <a:r>
              <a:rPr lang="fr-FR" sz="2800" dirty="0"/>
              <a:t>2. </a:t>
            </a:r>
            <a:r>
              <a:rPr lang="fr-FR" sz="2800" dirty="0">
                <a:solidFill>
                  <a:srgbClr val="FFFF00"/>
                </a:solidFill>
              </a:rPr>
              <a:t>Nettoyer</a:t>
            </a:r>
            <a:r>
              <a:rPr lang="fr-FR" sz="2800" dirty="0"/>
              <a:t> la plaie</a:t>
            </a:r>
          </a:p>
          <a:p>
            <a:r>
              <a:rPr lang="fr-FR" sz="2800" dirty="0"/>
              <a:t>3. </a:t>
            </a:r>
            <a:r>
              <a:rPr lang="fr-FR" sz="2800" dirty="0">
                <a:solidFill>
                  <a:srgbClr val="FFFF00"/>
                </a:solidFill>
              </a:rPr>
              <a:t>Protéger</a:t>
            </a:r>
            <a:r>
              <a:rPr lang="fr-FR" sz="2800" dirty="0"/>
              <a:t> par un pansement</a:t>
            </a:r>
          </a:p>
          <a:p>
            <a:r>
              <a:rPr lang="fr-FR" sz="2800" dirty="0"/>
              <a:t>4. </a:t>
            </a:r>
            <a:r>
              <a:rPr lang="fr-FR" sz="2800" dirty="0">
                <a:solidFill>
                  <a:srgbClr val="FFFF00"/>
                </a:solidFill>
              </a:rPr>
              <a:t>Demander</a:t>
            </a:r>
            <a:r>
              <a:rPr lang="fr-FR" sz="2800" dirty="0"/>
              <a:t> à la victime si elle est vaccinée contre le tétanos</a:t>
            </a:r>
          </a:p>
          <a:p>
            <a:r>
              <a:rPr lang="fr-FR" sz="2400" dirty="0"/>
              <a:t>et si elle a des antécédents médicaux. En cas de doute, lui conseiller de consulter un médecin</a:t>
            </a:r>
          </a:p>
          <a:p>
            <a:r>
              <a:rPr lang="fr-FR" sz="2800" dirty="0"/>
              <a:t>5. </a:t>
            </a:r>
            <a:r>
              <a:rPr lang="fr-FR" sz="2800" dirty="0">
                <a:solidFill>
                  <a:srgbClr val="FFFF00"/>
                </a:solidFill>
              </a:rPr>
              <a:t>Lui demander </a:t>
            </a:r>
            <a:r>
              <a:rPr lang="fr-FR" sz="2800" dirty="0"/>
              <a:t>de surveiller sa plaie</a:t>
            </a:r>
          </a:p>
          <a:p>
            <a:r>
              <a:rPr lang="fr-FR" sz="2400" dirty="0"/>
              <a:t>si la plaie devient chaude, rouge, si elle gonfle ou si elle devient ou continue d'être douloureuse et/ou si une fièvre apparaît dans les jours suivants, conseiller à la victime de consulter sans tarder un médecin car il peut y avoir une infection.</a:t>
            </a:r>
          </a:p>
          <a:p>
            <a:r>
              <a:rPr lang="fr-FR" sz="2800" dirty="0"/>
              <a:t>6. </a:t>
            </a:r>
            <a:r>
              <a:rPr lang="fr-FR" sz="2800" dirty="0">
                <a:solidFill>
                  <a:srgbClr val="FFFF00"/>
                </a:solidFill>
              </a:rPr>
              <a:t>Se laver </a:t>
            </a:r>
            <a:r>
              <a:rPr lang="fr-FR" sz="2800" dirty="0"/>
              <a:t>de nouveau les mains à l'eau et au savon.</a:t>
            </a:r>
          </a:p>
        </p:txBody>
      </p:sp>
      <p:pic>
        <p:nvPicPr>
          <p:cNvPr id="8" name="Picture 2" descr="Il n'y a pas de petit bobo. Etes-vous vacciné contre le tétanos ?">
            <a:extLst>
              <a:ext uri="{FF2B5EF4-FFF2-40B4-BE49-F238E27FC236}">
                <a16:creationId xmlns:a16="http://schemas.microsoft.com/office/drawing/2014/main" id="{6444BA15-3CEF-4FEA-BE52-90354F01003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55" t="61757" b="4025"/>
          <a:stretch/>
        </p:blipFill>
        <p:spPr bwMode="auto">
          <a:xfrm>
            <a:off x="9866325" y="1218813"/>
            <a:ext cx="2196132" cy="121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5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bg/>
                                          </p:spTgt>
                                        </p:tgtEl>
                                        <p:attrNameLst>
                                          <p:attrName>style.visibility</p:attrName>
                                        </p:attrNameLst>
                                      </p:cBhvr>
                                      <p:to>
                                        <p:strVal val="visible"/>
                                      </p:to>
                                    </p:set>
                                    <p:animEffect transition="in" filter="wipe(left)">
                                      <p:cBhvr>
                                        <p:cTn id="7" dur="500"/>
                                        <p:tgtEl>
                                          <p:spTgt spid="7">
                                            <p:bg/>
                                          </p:spTgt>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50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left)">
                                      <p:cBhvr>
                                        <p:cTn id="15" dur="500"/>
                                        <p:tgtEl>
                                          <p:spTgt spid="7">
                                            <p:txEl>
                                              <p:pRg st="1" end="1"/>
                                            </p:txEl>
                                          </p:spTgt>
                                        </p:tgtEl>
                                      </p:cBhvr>
                                    </p:animEffect>
                                  </p:childTnLst>
                                </p:cTn>
                              </p:par>
                            </p:childTnLst>
                          </p:cTn>
                        </p:par>
                        <p:par>
                          <p:cTn id="16" fill="hold">
                            <p:stCondLst>
                              <p:cond delay="3000"/>
                            </p:stCondLst>
                            <p:childTnLst>
                              <p:par>
                                <p:cTn id="17" presetID="22" presetClass="entr" presetSubtype="8" fill="hold" grpId="0" nodeType="afterEffect">
                                  <p:stCondLst>
                                    <p:cond delay="50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left)">
                                      <p:cBhvr>
                                        <p:cTn id="19" dur="500"/>
                                        <p:tgtEl>
                                          <p:spTgt spid="7">
                                            <p:txEl>
                                              <p:pRg st="2" end="2"/>
                                            </p:txEl>
                                          </p:spTgt>
                                        </p:tgtEl>
                                      </p:cBhvr>
                                    </p:animEffect>
                                  </p:childTnLst>
                                </p:cTn>
                              </p:par>
                            </p:childTnLst>
                          </p:cTn>
                        </p:par>
                        <p:par>
                          <p:cTn id="20" fill="hold">
                            <p:stCondLst>
                              <p:cond delay="4000"/>
                            </p:stCondLst>
                            <p:childTnLst>
                              <p:par>
                                <p:cTn id="21" presetID="22" presetClass="entr" presetSubtype="8" fill="hold" grpId="0" nodeType="afterEffect">
                                  <p:stCondLst>
                                    <p:cond delay="50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par>
                          <p:cTn id="24" fill="hold">
                            <p:stCondLst>
                              <p:cond delay="5000"/>
                            </p:stCondLst>
                            <p:childTnLst>
                              <p:par>
                                <p:cTn id="25" presetID="22" presetClass="entr" presetSubtype="8" fill="hold" grpId="0" nodeType="afterEffect">
                                  <p:stCondLst>
                                    <p:cond delay="50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par>
                          <p:cTn id="28" fill="hold">
                            <p:stCondLst>
                              <p:cond delay="6000"/>
                            </p:stCondLst>
                            <p:childTnLst>
                              <p:par>
                                <p:cTn id="29" presetID="22" presetClass="entr" presetSubtype="8" fill="hold" grpId="0" nodeType="afterEffect">
                                  <p:stCondLst>
                                    <p:cond delay="50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wipe(left)">
                                      <p:cBhvr>
                                        <p:cTn id="31" dur="500"/>
                                        <p:tgtEl>
                                          <p:spTgt spid="7">
                                            <p:txEl>
                                              <p:pRg st="5" end="5"/>
                                            </p:txEl>
                                          </p:spTgt>
                                        </p:tgtEl>
                                      </p:cBhvr>
                                    </p:animEffect>
                                  </p:childTnLst>
                                </p:cTn>
                              </p:par>
                            </p:childTnLst>
                          </p:cTn>
                        </p:par>
                        <p:par>
                          <p:cTn id="32" fill="hold">
                            <p:stCondLst>
                              <p:cond delay="7000"/>
                            </p:stCondLst>
                            <p:childTnLst>
                              <p:par>
                                <p:cTn id="33" presetID="22" presetClass="entr" presetSubtype="8" fill="hold" grpId="0" nodeType="afterEffect">
                                  <p:stCondLst>
                                    <p:cond delay="50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wipe(left)">
                                      <p:cBhvr>
                                        <p:cTn id="35" dur="500"/>
                                        <p:tgtEl>
                                          <p:spTgt spid="7">
                                            <p:txEl>
                                              <p:pRg st="6" end="6"/>
                                            </p:txEl>
                                          </p:spTgt>
                                        </p:tgtEl>
                                      </p:cBhvr>
                                    </p:animEffect>
                                  </p:childTnLst>
                                </p:cTn>
                              </p:par>
                            </p:childTnLst>
                          </p:cTn>
                        </p:par>
                        <p:par>
                          <p:cTn id="36" fill="hold">
                            <p:stCondLst>
                              <p:cond delay="8000"/>
                            </p:stCondLst>
                            <p:childTnLst>
                              <p:par>
                                <p:cTn id="37" presetID="22" presetClass="entr" presetSubtype="8" fill="hold" grpId="0" nodeType="afterEffect">
                                  <p:stCondLst>
                                    <p:cond delay="500"/>
                                  </p:stCondLst>
                                  <p:childTnLst>
                                    <p:set>
                                      <p:cBhvr>
                                        <p:cTn id="38" dur="1" fill="hold">
                                          <p:stCondLst>
                                            <p:cond delay="0"/>
                                          </p:stCondLst>
                                        </p:cTn>
                                        <p:tgtEl>
                                          <p:spTgt spid="7">
                                            <p:txEl>
                                              <p:pRg st="7" end="7"/>
                                            </p:txEl>
                                          </p:spTgt>
                                        </p:tgtEl>
                                        <p:attrNameLst>
                                          <p:attrName>style.visibility</p:attrName>
                                        </p:attrNameLst>
                                      </p:cBhvr>
                                      <p:to>
                                        <p:strVal val="visible"/>
                                      </p:to>
                                    </p:set>
                                    <p:animEffect transition="in" filter="wipe(left)">
                                      <p:cBhvr>
                                        <p:cTn id="39" dur="500"/>
                                        <p:tgtEl>
                                          <p:spTgt spid="7">
                                            <p:txEl>
                                              <p:pRg st="7" end="7"/>
                                            </p:txEl>
                                          </p:spTgt>
                                        </p:tgtEl>
                                      </p:cBhvr>
                                    </p:animEffect>
                                  </p:childTnLst>
                                </p:cTn>
                              </p:par>
                            </p:childTnLst>
                          </p:cTn>
                        </p:par>
                        <p:par>
                          <p:cTn id="40" fill="hold">
                            <p:stCondLst>
                              <p:cond delay="9000"/>
                            </p:stCondLst>
                            <p:childTnLst>
                              <p:par>
                                <p:cTn id="41" presetID="22" presetClass="entr" presetSubtype="8" fill="hold" nodeType="afterEffect">
                                  <p:stCondLst>
                                    <p:cond delay="50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391A465E-81AC-42D7-9D85-D9B692B3C566}"/>
              </a:ext>
            </a:extLst>
          </p:cNvPr>
          <p:cNvSpPr txBox="1">
            <a:spLocks noChangeArrowheads="1"/>
          </p:cNvSpPr>
          <p:nvPr/>
        </p:nvSpPr>
        <p:spPr bwMode="auto">
          <a:xfrm>
            <a:off x="4165146" y="1068838"/>
            <a:ext cx="4852988" cy="520700"/>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Quel résultat à atteindre ?</a:t>
            </a:r>
          </a:p>
        </p:txBody>
      </p:sp>
      <p:sp>
        <p:nvSpPr>
          <p:cNvPr id="3" name="Text Box 10">
            <a:extLst>
              <a:ext uri="{FF2B5EF4-FFF2-40B4-BE49-F238E27FC236}">
                <a16:creationId xmlns:a16="http://schemas.microsoft.com/office/drawing/2014/main" id="{7EACD07F-2E75-4F0F-B05A-C113A3377130}"/>
              </a:ext>
            </a:extLst>
          </p:cNvPr>
          <p:cNvSpPr txBox="1">
            <a:spLocks noChangeArrowheads="1"/>
          </p:cNvSpPr>
          <p:nvPr/>
        </p:nvSpPr>
        <p:spPr bwMode="auto">
          <a:xfrm>
            <a:off x="2847521" y="1861000"/>
            <a:ext cx="6273800" cy="520700"/>
          </a:xfrm>
          <a:prstGeom prst="rect">
            <a:avLst/>
          </a:prstGeom>
          <a:solidFill>
            <a:schemeClr val="tx2">
              <a:lumMod val="75000"/>
            </a:schemeClr>
          </a:solidFill>
          <a:ln w="57240" cap="sq">
            <a:solidFill>
              <a:srgbClr val="FF0000"/>
            </a:solidFill>
            <a:miter lim="800000"/>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Éviter une aggravation de la plaie.</a:t>
            </a:r>
          </a:p>
        </p:txBody>
      </p:sp>
      <p:sp>
        <p:nvSpPr>
          <p:cNvPr id="4" name="Text Box 11">
            <a:extLst>
              <a:ext uri="{FF2B5EF4-FFF2-40B4-BE49-F238E27FC236}">
                <a16:creationId xmlns:a16="http://schemas.microsoft.com/office/drawing/2014/main" id="{991C9C2F-5B37-4A5E-8F27-09E5E8B66C67}"/>
              </a:ext>
            </a:extLst>
          </p:cNvPr>
          <p:cNvSpPr txBox="1">
            <a:spLocks noChangeArrowheads="1"/>
          </p:cNvSpPr>
          <p:nvPr/>
        </p:nvSpPr>
        <p:spPr bwMode="auto">
          <a:xfrm>
            <a:off x="2220459" y="2653163"/>
            <a:ext cx="6015037" cy="460375"/>
          </a:xfrm>
          <a:prstGeom prst="rect">
            <a:avLst/>
          </a:prstGeom>
          <a:solidFill>
            <a:schemeClr val="tx2">
              <a:lumMod val="7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000000"/>
                </a:solidFill>
                <a:latin typeface="Tahoma" pitchFamily="32" charset="0"/>
                <a:cs typeface="Tahoma" pitchFamily="32" charset="0"/>
              </a:rPr>
              <a:t>Il faut identifier la gravité de la plaie :</a:t>
            </a:r>
          </a:p>
        </p:txBody>
      </p:sp>
      <p:sp>
        <p:nvSpPr>
          <p:cNvPr id="5" name="Text Box 12">
            <a:extLst>
              <a:ext uri="{FF2B5EF4-FFF2-40B4-BE49-F238E27FC236}">
                <a16:creationId xmlns:a16="http://schemas.microsoft.com/office/drawing/2014/main" id="{1754BE78-0899-4D9A-87F5-14C2A65BE443}"/>
              </a:ext>
            </a:extLst>
          </p:cNvPr>
          <p:cNvSpPr txBox="1">
            <a:spLocks noChangeArrowheads="1"/>
          </p:cNvSpPr>
          <p:nvPr/>
        </p:nvSpPr>
        <p:spPr bwMode="auto">
          <a:xfrm>
            <a:off x="1861684" y="5297938"/>
            <a:ext cx="2217737" cy="460375"/>
          </a:xfrm>
          <a:prstGeom prst="rect">
            <a:avLst/>
          </a:prstGeom>
          <a:solidFill>
            <a:schemeClr val="tx2">
              <a:lumMod val="75000"/>
            </a:schemeClr>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chemeClr val="accent1">
                    <a:lumMod val="50000"/>
                  </a:schemeClr>
                </a:solidFill>
                <a:latin typeface="Tahoma" pitchFamily="32" charset="0"/>
                <a:cs typeface="Tahoma" pitchFamily="32" charset="0"/>
              </a:rPr>
              <a:t>Plaie grave.</a:t>
            </a:r>
          </a:p>
        </p:txBody>
      </p:sp>
      <p:sp>
        <p:nvSpPr>
          <p:cNvPr id="6" name="Text Box 13">
            <a:extLst>
              <a:ext uri="{FF2B5EF4-FFF2-40B4-BE49-F238E27FC236}">
                <a16:creationId xmlns:a16="http://schemas.microsoft.com/office/drawing/2014/main" id="{1F5185CC-B4D3-4DCF-B7E4-D5A4D567AB37}"/>
              </a:ext>
            </a:extLst>
          </p:cNvPr>
          <p:cNvSpPr txBox="1">
            <a:spLocks noChangeArrowheads="1"/>
          </p:cNvSpPr>
          <p:nvPr/>
        </p:nvSpPr>
        <p:spPr bwMode="auto">
          <a:xfrm>
            <a:off x="1861684" y="3661225"/>
            <a:ext cx="2217737" cy="460375"/>
          </a:xfrm>
          <a:prstGeom prst="rect">
            <a:avLst/>
          </a:prstGeom>
          <a:solidFill>
            <a:schemeClr val="tx2">
              <a:lumMod val="75000"/>
            </a:schemeClr>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chemeClr val="accent1">
                    <a:lumMod val="50000"/>
                  </a:schemeClr>
                </a:solidFill>
                <a:latin typeface="Tahoma" pitchFamily="32" charset="0"/>
                <a:cs typeface="Tahoma" pitchFamily="32" charset="0"/>
              </a:rPr>
              <a:t>Plaie simple.</a:t>
            </a:r>
          </a:p>
        </p:txBody>
      </p:sp>
      <p:sp>
        <p:nvSpPr>
          <p:cNvPr id="7" name="Text Box 14">
            <a:extLst>
              <a:ext uri="{FF2B5EF4-FFF2-40B4-BE49-F238E27FC236}">
                <a16:creationId xmlns:a16="http://schemas.microsoft.com/office/drawing/2014/main" id="{AC3BFF58-C571-4114-8E6B-0C8AE3D340CB}"/>
              </a:ext>
            </a:extLst>
          </p:cNvPr>
          <p:cNvSpPr txBox="1">
            <a:spLocks noChangeArrowheads="1"/>
          </p:cNvSpPr>
          <p:nvPr/>
        </p:nvSpPr>
        <p:spPr bwMode="auto">
          <a:xfrm>
            <a:off x="4452484" y="5296350"/>
            <a:ext cx="3673475" cy="825500"/>
          </a:xfrm>
          <a:prstGeom prst="rect">
            <a:avLst/>
          </a:prstGeom>
          <a:solidFill>
            <a:schemeClr val="tx2">
              <a:lumMod val="75000"/>
            </a:schemeClr>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rgbClr val="000000"/>
                </a:solidFill>
                <a:latin typeface="Tahoma" pitchFamily="32" charset="0"/>
                <a:cs typeface="Tahoma" pitchFamily="32" charset="0"/>
              </a:rPr>
              <a:t>Installer la victime en position d’attente.</a:t>
            </a:r>
          </a:p>
        </p:txBody>
      </p:sp>
      <p:sp>
        <p:nvSpPr>
          <p:cNvPr id="8" name="Text Box 15">
            <a:extLst>
              <a:ext uri="{FF2B5EF4-FFF2-40B4-BE49-F238E27FC236}">
                <a16:creationId xmlns:a16="http://schemas.microsoft.com/office/drawing/2014/main" id="{27995459-0495-4651-98BB-C82C7B575BE0}"/>
              </a:ext>
            </a:extLst>
          </p:cNvPr>
          <p:cNvSpPr txBox="1">
            <a:spLocks noChangeArrowheads="1"/>
          </p:cNvSpPr>
          <p:nvPr/>
        </p:nvSpPr>
        <p:spPr bwMode="auto">
          <a:xfrm>
            <a:off x="4452484" y="3613600"/>
            <a:ext cx="3673475" cy="1190625"/>
          </a:xfrm>
          <a:prstGeom prst="rect">
            <a:avLst/>
          </a:prstGeom>
          <a:solidFill>
            <a:schemeClr val="tx2">
              <a:lumMod val="75000"/>
            </a:schemeClr>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rgbClr val="000000"/>
                </a:solidFill>
                <a:latin typeface="Tahoma" pitchFamily="32" charset="0"/>
                <a:cs typeface="Tahoma" pitchFamily="32" charset="0"/>
              </a:rPr>
              <a:t>Nettoyer la plaie et la protéger par un pansement.</a:t>
            </a:r>
          </a:p>
        </p:txBody>
      </p:sp>
      <p:sp>
        <p:nvSpPr>
          <p:cNvPr id="9" name="Text Box 16">
            <a:extLst>
              <a:ext uri="{FF2B5EF4-FFF2-40B4-BE49-F238E27FC236}">
                <a16:creationId xmlns:a16="http://schemas.microsoft.com/office/drawing/2014/main" id="{ED36C7FA-0B59-4CD7-B140-1D74836C25A7}"/>
              </a:ext>
            </a:extLst>
          </p:cNvPr>
          <p:cNvSpPr txBox="1">
            <a:spLocks noChangeArrowheads="1"/>
          </p:cNvSpPr>
          <p:nvPr/>
        </p:nvSpPr>
        <p:spPr bwMode="auto">
          <a:xfrm>
            <a:off x="1861684" y="6223450"/>
            <a:ext cx="7632700" cy="460375"/>
          </a:xfrm>
          <a:prstGeom prst="rect">
            <a:avLst/>
          </a:prstGeom>
          <a:solidFill>
            <a:schemeClr val="tx2">
              <a:lumMod val="75000"/>
            </a:schemeClr>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rgbClr val="000000"/>
                </a:solidFill>
                <a:latin typeface="Tahoma" pitchFamily="32" charset="0"/>
                <a:cs typeface="Tahoma" pitchFamily="32" charset="0"/>
              </a:rPr>
              <a:t>Si </a:t>
            </a:r>
            <a:r>
              <a:rPr lang="fr-FR" altLang="fr-FR" sz="2400" b="1" dirty="0">
                <a:solidFill>
                  <a:srgbClr val="FFFFFF"/>
                </a:solidFill>
                <a:latin typeface="Tahoma" pitchFamily="32" charset="0"/>
                <a:cs typeface="Tahoma" pitchFamily="32" charset="0"/>
              </a:rPr>
              <a:t>membre sectionné</a:t>
            </a:r>
            <a:r>
              <a:rPr lang="fr-FR" altLang="fr-FR" sz="2400" b="1" dirty="0">
                <a:solidFill>
                  <a:srgbClr val="000000"/>
                </a:solidFill>
                <a:latin typeface="Tahoma" pitchFamily="32" charset="0"/>
                <a:cs typeface="Tahoma" pitchFamily="32" charset="0"/>
              </a:rPr>
              <a:t> :  Conditionner le membre.</a:t>
            </a:r>
          </a:p>
        </p:txBody>
      </p:sp>
      <p:sp>
        <p:nvSpPr>
          <p:cNvPr id="11" name="Rectangle 10">
            <a:extLst>
              <a:ext uri="{FF2B5EF4-FFF2-40B4-BE49-F238E27FC236}">
                <a16:creationId xmlns:a16="http://schemas.microsoft.com/office/drawing/2014/main" id="{E4C32EE6-62B4-4637-BD8E-E81483C332B8}"/>
              </a:ext>
            </a:extLst>
          </p:cNvPr>
          <p:cNvSpPr/>
          <p:nvPr/>
        </p:nvSpPr>
        <p:spPr>
          <a:xfrm rot="1906632">
            <a:off x="8437173" y="3530338"/>
            <a:ext cx="3528392" cy="769441"/>
          </a:xfrm>
          <a:prstGeom prst="rect">
            <a:avLst/>
          </a:prstGeom>
          <a:solidFill>
            <a:schemeClr val="tx2">
              <a:lumMod val="75000"/>
            </a:schemeClr>
          </a:solidFill>
        </p:spPr>
        <p:txBody>
          <a:bodyPr wrap="square" lIns="91440" tIns="45720" rIns="91440" bIns="45720">
            <a:spAutoFit/>
          </a:bodyPr>
          <a:lstStyle/>
          <a:p>
            <a:pPr algn="ctr"/>
            <a:r>
              <a:rPr lang="fr-FR" sz="4400" b="1" dirty="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rPr>
              <a:t>Points forts</a:t>
            </a:r>
            <a:endParaRPr lang="fr-FR" sz="4400" b="1" cap="none" spc="0" dirty="0">
              <a:ln w="18000">
                <a:solidFill>
                  <a:schemeClr val="accent2">
                    <a:satMod val="140000"/>
                  </a:schemeClr>
                </a:solidFill>
                <a:prstDash val="solid"/>
                <a:miter lim="800000"/>
              </a:ln>
              <a:solidFill>
                <a:schemeClr val="accent1">
                  <a:lumMod val="50000"/>
                </a:schemeClr>
              </a:solidFill>
              <a:effectLst>
                <a:outerShdw blurRad="25500" dist="23000" dir="7020000" algn="tl">
                  <a:srgbClr val="000000">
                    <a:alpha val="50000"/>
                  </a:srgbClr>
                </a:outerShdw>
              </a:effectLst>
            </a:endParaRPr>
          </a:p>
        </p:txBody>
      </p:sp>
      <p:sp>
        <p:nvSpPr>
          <p:cNvPr id="12" name="Text Box 5">
            <a:extLst>
              <a:ext uri="{FF2B5EF4-FFF2-40B4-BE49-F238E27FC236}">
                <a16:creationId xmlns:a16="http://schemas.microsoft.com/office/drawing/2014/main" id="{93EEF019-4C52-4079-AAC5-C59D9068F711}"/>
              </a:ext>
            </a:extLst>
          </p:cNvPr>
          <p:cNvSpPr txBox="1">
            <a:spLocks noChangeArrowheads="1"/>
          </p:cNvSpPr>
          <p:nvPr/>
        </p:nvSpPr>
        <p:spPr bwMode="auto">
          <a:xfrm>
            <a:off x="1008112" y="66250"/>
            <a:ext cx="9144000" cy="956288"/>
          </a:xfrm>
          <a:prstGeom prst="rect">
            <a:avLst/>
          </a:prstGeom>
          <a:solidFill>
            <a:schemeClr val="tx2">
              <a:lumMod val="50000"/>
            </a:schemeClr>
          </a:solidFill>
          <a:ln w="9525">
            <a:noFill/>
            <a:round/>
            <a:headEnd/>
            <a:tailEnd/>
          </a:ln>
          <a:effectLst/>
        </p:spPr>
        <p:txBody>
          <a:bodyPr wrap="square"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chemeClr val="tx1"/>
                </a:solidFill>
                <a:latin typeface="Tahoma" pitchFamily="32" charset="0"/>
                <a:cs typeface="Tahoma" pitchFamily="32" charset="0"/>
              </a:rPr>
              <a:t>LA VICTIME SE PLAINT D’UNE PLAIE QUI NE SAIGNE PAS ABONDAMMENT</a:t>
            </a:r>
          </a:p>
        </p:txBody>
      </p:sp>
    </p:spTree>
    <p:extLst>
      <p:ext uri="{BB962C8B-B14F-4D97-AF65-F5344CB8AC3E}">
        <p14:creationId xmlns:p14="http://schemas.microsoft.com/office/powerpoint/2010/main" val="172454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Effect transition="in" filter="wipe(left)">
                                      <p:cBhvr additive="repl">
                                        <p:cTn id="12" dur="1000"/>
                                        <p:tgtEl>
                                          <p:spTgt spid="3"/>
                                        </p:tgtEl>
                                      </p:cBhvr>
                                    </p:animEffect>
                                  </p:childTnLst>
                                </p:cTn>
                              </p:par>
                            </p:childTnLst>
                          </p:cTn>
                        </p:par>
                        <p:par>
                          <p:cTn id="13" fill="hold">
                            <p:stCondLst>
                              <p:cond delay="1000"/>
                            </p:stCondLst>
                            <p:childTnLst>
                              <p:par>
                                <p:cTn id="14" presetID="22" presetClass="entr" presetSubtype="8" fill="hold" nodeType="afterEffect">
                                  <p:stCondLst>
                                    <p:cond delay="500"/>
                                  </p:stCondLst>
                                  <p:childTnLst>
                                    <p:set>
                                      <p:cBhvr additive="repl">
                                        <p:cTn id="15" dur="1" fill="hold">
                                          <p:stCondLst>
                                            <p:cond delay="0"/>
                                          </p:stCondLst>
                                        </p:cTn>
                                        <p:tgtEl>
                                          <p:spTgt spid="4"/>
                                        </p:tgtEl>
                                        <p:attrNameLst>
                                          <p:attrName>style.visibility</p:attrName>
                                        </p:attrNameLst>
                                      </p:cBhvr>
                                      <p:to>
                                        <p:strVal val="visible"/>
                                      </p:to>
                                    </p:set>
                                    <p:animEffect transition="in" filter="wipe(left)">
                                      <p:cBhvr additive="repl">
                                        <p:cTn id="16" dur="500"/>
                                        <p:tgtEl>
                                          <p:spTgt spid="4"/>
                                        </p:tgtEl>
                                      </p:cBhvr>
                                    </p:animEffect>
                                  </p:childTnLst>
                                </p:cTn>
                              </p:par>
                            </p:childTnLst>
                          </p:cTn>
                        </p:par>
                        <p:par>
                          <p:cTn id="17" fill="hold">
                            <p:stCondLst>
                              <p:cond delay="2000"/>
                            </p:stCondLst>
                            <p:childTnLst>
                              <p:par>
                                <p:cTn id="18" presetID="22" presetClass="entr" presetSubtype="8" fill="hold" nodeType="afterEffect">
                                  <p:stCondLst>
                                    <p:cond delay="500"/>
                                  </p:stCondLst>
                                  <p:childTnLst>
                                    <p:set>
                                      <p:cBhvr additive="repl">
                                        <p:cTn id="19" dur="1" fill="hold">
                                          <p:stCondLst>
                                            <p:cond delay="0"/>
                                          </p:stCondLst>
                                        </p:cTn>
                                        <p:tgtEl>
                                          <p:spTgt spid="6"/>
                                        </p:tgtEl>
                                        <p:attrNameLst>
                                          <p:attrName>style.visibility</p:attrName>
                                        </p:attrNameLst>
                                      </p:cBhvr>
                                      <p:to>
                                        <p:strVal val="visible"/>
                                      </p:to>
                                    </p:set>
                                    <p:animEffect transition="in" filter="wipe(left)">
                                      <p:cBhvr additive="repl">
                                        <p:cTn id="20" dur="1000"/>
                                        <p:tgtEl>
                                          <p:spTgt spid="6"/>
                                        </p:tgtEl>
                                      </p:cBhvr>
                                    </p:animEffect>
                                  </p:childTnLst>
                                </p:cTn>
                              </p:par>
                            </p:childTnLst>
                          </p:cTn>
                        </p:par>
                        <p:par>
                          <p:cTn id="21" fill="hold">
                            <p:stCondLst>
                              <p:cond delay="3500"/>
                            </p:stCondLst>
                            <p:childTnLst>
                              <p:par>
                                <p:cTn id="22" presetID="22" presetClass="entr" presetSubtype="8" fill="hold" nodeType="afterEffect">
                                  <p:stCondLst>
                                    <p:cond delay="500"/>
                                  </p:stCondLst>
                                  <p:childTnLst>
                                    <p:set>
                                      <p:cBhvr additive="repl">
                                        <p:cTn id="23" dur="1" fill="hold">
                                          <p:stCondLst>
                                            <p:cond delay="0"/>
                                          </p:stCondLst>
                                        </p:cTn>
                                        <p:tgtEl>
                                          <p:spTgt spid="5"/>
                                        </p:tgtEl>
                                        <p:attrNameLst>
                                          <p:attrName>style.visibility</p:attrName>
                                        </p:attrNameLst>
                                      </p:cBhvr>
                                      <p:to>
                                        <p:strVal val="visible"/>
                                      </p:to>
                                    </p:set>
                                    <p:animEffect transition="in" filter="wipe(left)">
                                      <p:cBhvr additive="repl">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additive="repl">
                                        <p:cTn id="28" dur="1" fill="hold">
                                          <p:stCondLst>
                                            <p:cond delay="0"/>
                                          </p:stCondLst>
                                        </p:cTn>
                                        <p:tgtEl>
                                          <p:spTgt spid="8"/>
                                        </p:tgtEl>
                                        <p:attrNameLst>
                                          <p:attrName>style.visibility</p:attrName>
                                        </p:attrNameLst>
                                      </p:cBhvr>
                                      <p:to>
                                        <p:strVal val="visible"/>
                                      </p:to>
                                    </p:set>
                                    <p:animEffect transition="in" filter="wipe(left)">
                                      <p:cBhvr additive="repl">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additive="repl">
                                        <p:cTn id="33" dur="1" fill="hold">
                                          <p:stCondLst>
                                            <p:cond delay="0"/>
                                          </p:stCondLst>
                                        </p:cTn>
                                        <p:tgtEl>
                                          <p:spTgt spid="7"/>
                                        </p:tgtEl>
                                        <p:attrNameLst>
                                          <p:attrName>style.visibility</p:attrName>
                                        </p:attrNameLst>
                                      </p:cBhvr>
                                      <p:to>
                                        <p:strVal val="visible"/>
                                      </p:to>
                                    </p:set>
                                    <p:animEffect transition="in" filter="wipe(left)">
                                      <p:cBhvr additive="repl">
                                        <p:cTn id="34" dur="1000"/>
                                        <p:tgtEl>
                                          <p:spTgt spid="7"/>
                                        </p:tgtEl>
                                      </p:cBhvr>
                                    </p:animEffect>
                                  </p:childTnLst>
                                </p:cTn>
                              </p:par>
                            </p:childTnLst>
                          </p:cTn>
                        </p:par>
                        <p:par>
                          <p:cTn id="35" fill="hold">
                            <p:stCondLst>
                              <p:cond delay="1000"/>
                            </p:stCondLst>
                            <p:childTnLst>
                              <p:par>
                                <p:cTn id="36" presetID="22" presetClass="entr" presetSubtype="8" fill="hold" nodeType="afterEffect">
                                  <p:stCondLst>
                                    <p:cond delay="500"/>
                                  </p:stCondLst>
                                  <p:childTnLst>
                                    <p:set>
                                      <p:cBhvr additive="repl">
                                        <p:cTn id="37" dur="1" fill="hold">
                                          <p:stCondLst>
                                            <p:cond delay="0"/>
                                          </p:stCondLst>
                                        </p:cTn>
                                        <p:tgtEl>
                                          <p:spTgt spid="9"/>
                                        </p:tgtEl>
                                        <p:attrNameLst>
                                          <p:attrName>style.visibility</p:attrName>
                                        </p:attrNameLst>
                                      </p:cBhvr>
                                      <p:to>
                                        <p:strVal val="visible"/>
                                      </p:to>
                                    </p:set>
                                    <p:animEffect transition="in" filter="wipe(left)">
                                      <p:cBhvr additive="repl">
                                        <p:cTn id="3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
            <a:extLst>
              <a:ext uri="{FF2B5EF4-FFF2-40B4-BE49-F238E27FC236}">
                <a16:creationId xmlns:a16="http://schemas.microsoft.com/office/drawing/2014/main" id="{CE3409DE-5370-40B3-AC0D-371480220B49}"/>
              </a:ext>
            </a:extLst>
          </p:cNvPr>
          <p:cNvGrpSpPr>
            <a:grpSpLocks/>
          </p:cNvGrpSpPr>
          <p:nvPr/>
        </p:nvGrpSpPr>
        <p:grpSpPr bwMode="auto">
          <a:xfrm>
            <a:off x="1416731" y="-26988"/>
            <a:ext cx="8978900" cy="6883401"/>
            <a:chOff x="33" y="-17"/>
            <a:chExt cx="5656" cy="4336"/>
          </a:xfrm>
        </p:grpSpPr>
        <p:sp>
          <p:nvSpPr>
            <p:cNvPr id="26" name="Line 2">
              <a:extLst>
                <a:ext uri="{FF2B5EF4-FFF2-40B4-BE49-F238E27FC236}">
                  <a16:creationId xmlns:a16="http://schemas.microsoft.com/office/drawing/2014/main" id="{60645644-5347-4641-B038-E118E6DF4753}"/>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27" name="Line 3">
              <a:extLst>
                <a:ext uri="{FF2B5EF4-FFF2-40B4-BE49-F238E27FC236}">
                  <a16:creationId xmlns:a16="http://schemas.microsoft.com/office/drawing/2014/main" id="{02CBDC47-B057-4A1E-8798-0A37B7512EAA}"/>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28" name="Line 4">
              <a:extLst>
                <a:ext uri="{FF2B5EF4-FFF2-40B4-BE49-F238E27FC236}">
                  <a16:creationId xmlns:a16="http://schemas.microsoft.com/office/drawing/2014/main" id="{5F879748-4ACA-4D13-8CF3-13508725819C}"/>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29" name="Rectangle 28">
              <a:extLst>
                <a:ext uri="{FF2B5EF4-FFF2-40B4-BE49-F238E27FC236}">
                  <a16:creationId xmlns:a16="http://schemas.microsoft.com/office/drawing/2014/main" id="{CA93798C-9E2C-42B7-969F-A243CE379E41}"/>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35D071BA-192E-48B2-AA1E-78EFD4C511F4}"/>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0C2747DB-267A-4583-91B9-2250691704EF}"/>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AA510F7F-6464-4E53-B33F-645FC88CAB5E}"/>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92C2DC09-8252-4D23-BCAA-1AE550BAC25F}"/>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4" name="Rectangle 33">
              <a:extLst>
                <a:ext uri="{FF2B5EF4-FFF2-40B4-BE49-F238E27FC236}">
                  <a16:creationId xmlns:a16="http://schemas.microsoft.com/office/drawing/2014/main" id="{E407BDE9-BC27-41FA-BF42-F04F7ABC0626}"/>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5" name="Rectangle 34">
              <a:extLst>
                <a:ext uri="{FF2B5EF4-FFF2-40B4-BE49-F238E27FC236}">
                  <a16:creationId xmlns:a16="http://schemas.microsoft.com/office/drawing/2014/main" id="{91B49B44-7F4F-427B-AE1F-EAFA92A3DE0A}"/>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6" name="Rectangle 35">
              <a:extLst>
                <a:ext uri="{FF2B5EF4-FFF2-40B4-BE49-F238E27FC236}">
                  <a16:creationId xmlns:a16="http://schemas.microsoft.com/office/drawing/2014/main" id="{CC1EC163-810A-41DD-959B-37462D4258BA}"/>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7" name="Rectangle 36">
              <a:extLst>
                <a:ext uri="{FF2B5EF4-FFF2-40B4-BE49-F238E27FC236}">
                  <a16:creationId xmlns:a16="http://schemas.microsoft.com/office/drawing/2014/main" id="{E08F02C6-AC70-4FD1-97DE-53E9A716E2DD}"/>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8" name="Rectangle 37">
              <a:extLst>
                <a:ext uri="{FF2B5EF4-FFF2-40B4-BE49-F238E27FC236}">
                  <a16:creationId xmlns:a16="http://schemas.microsoft.com/office/drawing/2014/main" id="{C4A0A2FD-4F2A-4E0B-B485-E98F9FCCA173}"/>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9" name="Rectangle 38">
              <a:extLst>
                <a:ext uri="{FF2B5EF4-FFF2-40B4-BE49-F238E27FC236}">
                  <a16:creationId xmlns:a16="http://schemas.microsoft.com/office/drawing/2014/main" id="{8CECEE07-FBFE-4756-8C64-153EFD7E6A33}"/>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0" name="Rectangle 39">
              <a:extLst>
                <a:ext uri="{FF2B5EF4-FFF2-40B4-BE49-F238E27FC236}">
                  <a16:creationId xmlns:a16="http://schemas.microsoft.com/office/drawing/2014/main" id="{6EE41536-BF05-4C72-9C4E-4279A6DA722E}"/>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1" name="Rectangle 40">
              <a:extLst>
                <a:ext uri="{FF2B5EF4-FFF2-40B4-BE49-F238E27FC236}">
                  <a16:creationId xmlns:a16="http://schemas.microsoft.com/office/drawing/2014/main" id="{8A1C324F-E83C-4752-A564-392A2FE2C0EE}"/>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2" name="Rectangle 41">
              <a:extLst>
                <a:ext uri="{FF2B5EF4-FFF2-40B4-BE49-F238E27FC236}">
                  <a16:creationId xmlns:a16="http://schemas.microsoft.com/office/drawing/2014/main" id="{201B5058-7FA3-4B62-9501-0ACD00518081}"/>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3" name="Rectangle 42">
              <a:extLst>
                <a:ext uri="{FF2B5EF4-FFF2-40B4-BE49-F238E27FC236}">
                  <a16:creationId xmlns:a16="http://schemas.microsoft.com/office/drawing/2014/main" id="{1D6C2E0E-0413-4557-91CB-5842E984B7F3}"/>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4" name="Rectangle 43">
              <a:extLst>
                <a:ext uri="{FF2B5EF4-FFF2-40B4-BE49-F238E27FC236}">
                  <a16:creationId xmlns:a16="http://schemas.microsoft.com/office/drawing/2014/main" id="{34E520B7-898B-4FFF-8661-6248CD318E75}"/>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5" name="Rectangle 44">
              <a:extLst>
                <a:ext uri="{FF2B5EF4-FFF2-40B4-BE49-F238E27FC236}">
                  <a16:creationId xmlns:a16="http://schemas.microsoft.com/office/drawing/2014/main" id="{FFAF8F6E-A0E6-4EE0-9C9E-C7DBA6614470}"/>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6" name="Rectangle 45">
              <a:extLst>
                <a:ext uri="{FF2B5EF4-FFF2-40B4-BE49-F238E27FC236}">
                  <a16:creationId xmlns:a16="http://schemas.microsoft.com/office/drawing/2014/main" id="{EC9A7F61-5914-457E-BBB9-3BCD5DDB41C1}"/>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7" name="Rectangle 46">
              <a:extLst>
                <a:ext uri="{FF2B5EF4-FFF2-40B4-BE49-F238E27FC236}">
                  <a16:creationId xmlns:a16="http://schemas.microsoft.com/office/drawing/2014/main" id="{B926E05E-5259-4E01-A110-E2530128D340}"/>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8" name="Rectangle 47">
              <a:extLst>
                <a:ext uri="{FF2B5EF4-FFF2-40B4-BE49-F238E27FC236}">
                  <a16:creationId xmlns:a16="http://schemas.microsoft.com/office/drawing/2014/main" id="{85A3CB1C-5337-4CA4-B9BD-68DD17D9542A}"/>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49" name="Rectangle 48">
              <a:extLst>
                <a:ext uri="{FF2B5EF4-FFF2-40B4-BE49-F238E27FC236}">
                  <a16:creationId xmlns:a16="http://schemas.microsoft.com/office/drawing/2014/main" id="{96A87C50-EC71-480D-B149-5D3E8CAB2B92}"/>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50" name="Rectangle 49">
              <a:extLst>
                <a:ext uri="{FF2B5EF4-FFF2-40B4-BE49-F238E27FC236}">
                  <a16:creationId xmlns:a16="http://schemas.microsoft.com/office/drawing/2014/main" id="{BD916C71-7F04-40E8-A610-B799A715F4E1}"/>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51" name="Rectangle 50">
              <a:extLst>
                <a:ext uri="{FF2B5EF4-FFF2-40B4-BE49-F238E27FC236}">
                  <a16:creationId xmlns:a16="http://schemas.microsoft.com/office/drawing/2014/main" id="{195A260F-0251-41CF-88EE-EA2D536593AE}"/>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52" name="Rectangle 51">
              <a:extLst>
                <a:ext uri="{FF2B5EF4-FFF2-40B4-BE49-F238E27FC236}">
                  <a16:creationId xmlns:a16="http://schemas.microsoft.com/office/drawing/2014/main" id="{E674561C-3906-44DF-9B71-499132880708}"/>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53" name="Rectangle 52">
              <a:extLst>
                <a:ext uri="{FF2B5EF4-FFF2-40B4-BE49-F238E27FC236}">
                  <a16:creationId xmlns:a16="http://schemas.microsoft.com/office/drawing/2014/main" id="{CFAF88F9-C240-4874-B274-ECA6853B0B7E}"/>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54" name="Rectangle 53">
              <a:extLst>
                <a:ext uri="{FF2B5EF4-FFF2-40B4-BE49-F238E27FC236}">
                  <a16:creationId xmlns:a16="http://schemas.microsoft.com/office/drawing/2014/main" id="{BFACB67E-2610-45AB-A287-E6E6B576B63D}"/>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55" name="Rectangle 54">
              <a:extLst>
                <a:ext uri="{FF2B5EF4-FFF2-40B4-BE49-F238E27FC236}">
                  <a16:creationId xmlns:a16="http://schemas.microsoft.com/office/drawing/2014/main" id="{4ED1D6C9-0E6C-4627-8B6A-E1D75A816081}"/>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56" name="Rectangle 55">
              <a:extLst>
                <a:ext uri="{FF2B5EF4-FFF2-40B4-BE49-F238E27FC236}">
                  <a16:creationId xmlns:a16="http://schemas.microsoft.com/office/drawing/2014/main" id="{F8B8366E-1361-4A48-AF35-CE1EB15C01E5}"/>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57" name="Line 33">
              <a:extLst>
                <a:ext uri="{FF2B5EF4-FFF2-40B4-BE49-F238E27FC236}">
                  <a16:creationId xmlns:a16="http://schemas.microsoft.com/office/drawing/2014/main" id="{3A76EE4D-D970-4844-B011-6865BF0255F0}"/>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58" name="Line 34">
              <a:extLst>
                <a:ext uri="{FF2B5EF4-FFF2-40B4-BE49-F238E27FC236}">
                  <a16:creationId xmlns:a16="http://schemas.microsoft.com/office/drawing/2014/main" id="{71C3502F-9386-4628-9A85-8124AE95F240}"/>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59" name="Line 35">
              <a:extLst>
                <a:ext uri="{FF2B5EF4-FFF2-40B4-BE49-F238E27FC236}">
                  <a16:creationId xmlns:a16="http://schemas.microsoft.com/office/drawing/2014/main" id="{10F92E82-6455-433D-88BB-AFC17C1C10B5}"/>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60" name="Line 36">
              <a:extLst>
                <a:ext uri="{FF2B5EF4-FFF2-40B4-BE49-F238E27FC236}">
                  <a16:creationId xmlns:a16="http://schemas.microsoft.com/office/drawing/2014/main" id="{4C963CF4-B08F-4152-A82C-FD2C6FC5A453}"/>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61" name="Line 37">
              <a:extLst>
                <a:ext uri="{FF2B5EF4-FFF2-40B4-BE49-F238E27FC236}">
                  <a16:creationId xmlns:a16="http://schemas.microsoft.com/office/drawing/2014/main" id="{8A34A2C9-B2B2-4372-940E-C373BA72947E}"/>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62" name="Line 38">
              <a:extLst>
                <a:ext uri="{FF2B5EF4-FFF2-40B4-BE49-F238E27FC236}">
                  <a16:creationId xmlns:a16="http://schemas.microsoft.com/office/drawing/2014/main" id="{DFDBE863-76CB-4CB9-8107-9742F2BF431C}"/>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63" name="Line 39">
              <a:extLst>
                <a:ext uri="{FF2B5EF4-FFF2-40B4-BE49-F238E27FC236}">
                  <a16:creationId xmlns:a16="http://schemas.microsoft.com/office/drawing/2014/main" id="{3F05D9D8-17E9-4938-A4B1-864B7077D8AC}"/>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64" name="Line 40">
              <a:extLst>
                <a:ext uri="{FF2B5EF4-FFF2-40B4-BE49-F238E27FC236}">
                  <a16:creationId xmlns:a16="http://schemas.microsoft.com/office/drawing/2014/main" id="{46137851-CF58-45F6-B169-0224F6E673E6}"/>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65" name="Line 41">
              <a:extLst>
                <a:ext uri="{FF2B5EF4-FFF2-40B4-BE49-F238E27FC236}">
                  <a16:creationId xmlns:a16="http://schemas.microsoft.com/office/drawing/2014/main" id="{64153526-E376-4C5F-97EA-671E18BFC50D}"/>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66" name="Line 42">
              <a:extLst>
                <a:ext uri="{FF2B5EF4-FFF2-40B4-BE49-F238E27FC236}">
                  <a16:creationId xmlns:a16="http://schemas.microsoft.com/office/drawing/2014/main" id="{2633A846-D476-4A24-B393-01E6649B1D53}"/>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67" name="Line 43">
              <a:extLst>
                <a:ext uri="{FF2B5EF4-FFF2-40B4-BE49-F238E27FC236}">
                  <a16:creationId xmlns:a16="http://schemas.microsoft.com/office/drawing/2014/main" id="{618373E3-984A-4BB0-A00A-FF11C0DDAC81}"/>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68" name="Line 44">
              <a:extLst>
                <a:ext uri="{FF2B5EF4-FFF2-40B4-BE49-F238E27FC236}">
                  <a16:creationId xmlns:a16="http://schemas.microsoft.com/office/drawing/2014/main" id="{2F32F57F-0CD1-4A3D-8088-E8F3375BA384}"/>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69" name="Line 45">
              <a:extLst>
                <a:ext uri="{FF2B5EF4-FFF2-40B4-BE49-F238E27FC236}">
                  <a16:creationId xmlns:a16="http://schemas.microsoft.com/office/drawing/2014/main" id="{54EF6C28-8248-4177-858B-6B1DC569E250}"/>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70" name="Line 46">
              <a:extLst>
                <a:ext uri="{FF2B5EF4-FFF2-40B4-BE49-F238E27FC236}">
                  <a16:creationId xmlns:a16="http://schemas.microsoft.com/office/drawing/2014/main" id="{F5A192EF-5948-4087-B39A-E2AAE02FD4CA}"/>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71" name="Line 47">
              <a:extLst>
                <a:ext uri="{FF2B5EF4-FFF2-40B4-BE49-F238E27FC236}">
                  <a16:creationId xmlns:a16="http://schemas.microsoft.com/office/drawing/2014/main" id="{870B74D6-807A-4D52-9760-CC8757B30063}"/>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72" name="Line 48">
              <a:extLst>
                <a:ext uri="{FF2B5EF4-FFF2-40B4-BE49-F238E27FC236}">
                  <a16:creationId xmlns:a16="http://schemas.microsoft.com/office/drawing/2014/main" id="{444BFFCA-5021-44EE-96F8-0A3BDAC7F840}"/>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73" name="Line 49">
              <a:extLst>
                <a:ext uri="{FF2B5EF4-FFF2-40B4-BE49-F238E27FC236}">
                  <a16:creationId xmlns:a16="http://schemas.microsoft.com/office/drawing/2014/main" id="{20FB3175-3DD3-4216-ADBE-099F5DCF2D46}"/>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74" name="Line 50">
              <a:extLst>
                <a:ext uri="{FF2B5EF4-FFF2-40B4-BE49-F238E27FC236}">
                  <a16:creationId xmlns:a16="http://schemas.microsoft.com/office/drawing/2014/main" id="{773F4B9B-0EC9-44AE-9B55-18ED2B7A66B1}"/>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75" name="Line 51">
              <a:extLst>
                <a:ext uri="{FF2B5EF4-FFF2-40B4-BE49-F238E27FC236}">
                  <a16:creationId xmlns:a16="http://schemas.microsoft.com/office/drawing/2014/main" id="{E37BFF2E-6361-474F-86B3-492D4D53E340}"/>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76" name="Line 52">
              <a:extLst>
                <a:ext uri="{FF2B5EF4-FFF2-40B4-BE49-F238E27FC236}">
                  <a16:creationId xmlns:a16="http://schemas.microsoft.com/office/drawing/2014/main" id="{EAD58BE2-2A5B-42EA-9CC0-63CDABC5C83E}"/>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77" name="Line 53">
              <a:extLst>
                <a:ext uri="{FF2B5EF4-FFF2-40B4-BE49-F238E27FC236}">
                  <a16:creationId xmlns:a16="http://schemas.microsoft.com/office/drawing/2014/main" id="{B36EA6B1-8244-47F1-9E07-EF311AD8D8A3}"/>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78" name="Line 54">
              <a:extLst>
                <a:ext uri="{FF2B5EF4-FFF2-40B4-BE49-F238E27FC236}">
                  <a16:creationId xmlns:a16="http://schemas.microsoft.com/office/drawing/2014/main" id="{06C67503-4E73-438A-95C3-B04388804C46}"/>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79" name="Line 55">
              <a:extLst>
                <a:ext uri="{FF2B5EF4-FFF2-40B4-BE49-F238E27FC236}">
                  <a16:creationId xmlns:a16="http://schemas.microsoft.com/office/drawing/2014/main" id="{2AF50BF3-55A0-4D98-9A01-9492B86EB371}"/>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80" name="Line 56">
              <a:extLst>
                <a:ext uri="{FF2B5EF4-FFF2-40B4-BE49-F238E27FC236}">
                  <a16:creationId xmlns:a16="http://schemas.microsoft.com/office/drawing/2014/main" id="{DBD52C4B-B177-46FF-A9C8-8115BE16F2A6}"/>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81" name="Line 57">
              <a:extLst>
                <a:ext uri="{FF2B5EF4-FFF2-40B4-BE49-F238E27FC236}">
                  <a16:creationId xmlns:a16="http://schemas.microsoft.com/office/drawing/2014/main" id="{F54A0BAA-DAD0-4179-B8D7-BCBBD0AFD38E}"/>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82" name="Line 58">
              <a:extLst>
                <a:ext uri="{FF2B5EF4-FFF2-40B4-BE49-F238E27FC236}">
                  <a16:creationId xmlns:a16="http://schemas.microsoft.com/office/drawing/2014/main" id="{0C87A530-B59C-472C-B44E-44DED74D984A}"/>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83" name="Line 59">
              <a:extLst>
                <a:ext uri="{FF2B5EF4-FFF2-40B4-BE49-F238E27FC236}">
                  <a16:creationId xmlns:a16="http://schemas.microsoft.com/office/drawing/2014/main" id="{85AA0229-8E66-4B2D-88ED-DD3F89071C41}"/>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84" name="Line 60">
              <a:extLst>
                <a:ext uri="{FF2B5EF4-FFF2-40B4-BE49-F238E27FC236}">
                  <a16:creationId xmlns:a16="http://schemas.microsoft.com/office/drawing/2014/main" id="{B17BCA5C-897E-44EF-AE17-BE44406FB4C2}"/>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85" name="Line 61">
              <a:extLst>
                <a:ext uri="{FF2B5EF4-FFF2-40B4-BE49-F238E27FC236}">
                  <a16:creationId xmlns:a16="http://schemas.microsoft.com/office/drawing/2014/main" id="{D4AD2727-3FCC-4FBE-9CFD-362DA786AAEC}"/>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86" name="Line 62">
              <a:extLst>
                <a:ext uri="{FF2B5EF4-FFF2-40B4-BE49-F238E27FC236}">
                  <a16:creationId xmlns:a16="http://schemas.microsoft.com/office/drawing/2014/main" id="{AB4FC03E-E357-4E8E-9EEB-0B32A219D785}"/>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87" name="Line 63">
              <a:extLst>
                <a:ext uri="{FF2B5EF4-FFF2-40B4-BE49-F238E27FC236}">
                  <a16:creationId xmlns:a16="http://schemas.microsoft.com/office/drawing/2014/main" id="{C173045F-48DA-4DC0-BA8A-EE79574F3ACD}"/>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88" name="Line 64">
              <a:extLst>
                <a:ext uri="{FF2B5EF4-FFF2-40B4-BE49-F238E27FC236}">
                  <a16:creationId xmlns:a16="http://schemas.microsoft.com/office/drawing/2014/main" id="{49DC46B6-3102-4962-BCAA-E4DBF3B6550A}"/>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89" name="Line 65">
              <a:extLst>
                <a:ext uri="{FF2B5EF4-FFF2-40B4-BE49-F238E27FC236}">
                  <a16:creationId xmlns:a16="http://schemas.microsoft.com/office/drawing/2014/main" id="{07770AB9-6D30-4E55-90D6-6101183D328A}"/>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90" name="Line 66">
              <a:extLst>
                <a:ext uri="{FF2B5EF4-FFF2-40B4-BE49-F238E27FC236}">
                  <a16:creationId xmlns:a16="http://schemas.microsoft.com/office/drawing/2014/main" id="{8DE80673-3AE0-4A51-AAFF-AA462FAAFB83}"/>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91" name="Text Box 67">
              <a:extLst>
                <a:ext uri="{FF2B5EF4-FFF2-40B4-BE49-F238E27FC236}">
                  <a16:creationId xmlns:a16="http://schemas.microsoft.com/office/drawing/2014/main" id="{8E564621-73CB-47BD-BDD0-2A99453C71A7}"/>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92" name="Picture 68">
            <a:extLst>
              <a:ext uri="{FF2B5EF4-FFF2-40B4-BE49-F238E27FC236}">
                <a16:creationId xmlns:a16="http://schemas.microsoft.com/office/drawing/2014/main" id="{830B46C9-9DCE-41D8-B310-25A4EE175E19}"/>
              </a:ext>
            </a:extLst>
          </p:cNvPr>
          <p:cNvPicPr>
            <a:picLocks noChangeAspect="1" noChangeArrowheads="1"/>
          </p:cNvPicPr>
          <p:nvPr/>
        </p:nvPicPr>
        <p:blipFill>
          <a:blip r:embed="rId2" cstate="print"/>
          <a:srcRect l="18050" t="4512" r="14304" b="5280"/>
          <a:stretch>
            <a:fillRect/>
          </a:stretch>
        </p:blipFill>
        <p:spPr bwMode="auto">
          <a:xfrm>
            <a:off x="7201581" y="630238"/>
            <a:ext cx="539750" cy="720725"/>
          </a:xfrm>
          <a:prstGeom prst="rect">
            <a:avLst/>
          </a:prstGeom>
          <a:noFill/>
          <a:ln w="9525">
            <a:noFill/>
            <a:round/>
            <a:headEnd/>
            <a:tailEnd/>
          </a:ln>
          <a:effectLst/>
        </p:spPr>
      </p:pic>
      <p:pic>
        <p:nvPicPr>
          <p:cNvPr id="93" name="Picture 69">
            <a:extLst>
              <a:ext uri="{FF2B5EF4-FFF2-40B4-BE49-F238E27FC236}">
                <a16:creationId xmlns:a16="http://schemas.microsoft.com/office/drawing/2014/main" id="{0BD27724-DA64-4163-AA4F-1109E7161243}"/>
              </a:ext>
            </a:extLst>
          </p:cNvPr>
          <p:cNvPicPr>
            <a:picLocks noChangeAspect="1" noChangeArrowheads="1"/>
          </p:cNvPicPr>
          <p:nvPr/>
        </p:nvPicPr>
        <p:blipFill>
          <a:blip r:embed="rId3" cstate="print"/>
          <a:srcRect t="13522"/>
          <a:stretch>
            <a:fillRect/>
          </a:stretch>
        </p:blipFill>
        <p:spPr bwMode="auto">
          <a:xfrm>
            <a:off x="3021693" y="3951288"/>
            <a:ext cx="695325" cy="649287"/>
          </a:xfrm>
          <a:prstGeom prst="rect">
            <a:avLst/>
          </a:prstGeom>
          <a:noFill/>
          <a:ln w="9525">
            <a:noFill/>
            <a:round/>
            <a:headEnd/>
            <a:tailEnd/>
          </a:ln>
          <a:effectLst/>
        </p:spPr>
      </p:pic>
      <p:pic>
        <p:nvPicPr>
          <p:cNvPr id="94" name="Picture 70">
            <a:extLst>
              <a:ext uri="{FF2B5EF4-FFF2-40B4-BE49-F238E27FC236}">
                <a16:creationId xmlns:a16="http://schemas.microsoft.com/office/drawing/2014/main" id="{1D0714C4-B5CE-49F9-B0C7-76F0D28561CC}"/>
              </a:ext>
            </a:extLst>
          </p:cNvPr>
          <p:cNvPicPr>
            <a:picLocks noChangeAspect="1" noChangeArrowheads="1"/>
          </p:cNvPicPr>
          <p:nvPr/>
        </p:nvPicPr>
        <p:blipFill>
          <a:blip r:embed="rId4" cstate="print"/>
          <a:srcRect l="18057" t="4514" r="12994" b="4605"/>
          <a:stretch>
            <a:fillRect/>
          </a:stretch>
        </p:blipFill>
        <p:spPr bwMode="auto">
          <a:xfrm>
            <a:off x="8812893" y="3902075"/>
            <a:ext cx="546100" cy="719138"/>
          </a:xfrm>
          <a:prstGeom prst="rect">
            <a:avLst/>
          </a:prstGeom>
          <a:noFill/>
          <a:ln w="9525">
            <a:noFill/>
            <a:round/>
            <a:headEnd/>
            <a:tailEnd/>
          </a:ln>
          <a:effectLst/>
        </p:spPr>
      </p:pic>
      <p:pic>
        <p:nvPicPr>
          <p:cNvPr id="95" name="Picture 71">
            <a:extLst>
              <a:ext uri="{FF2B5EF4-FFF2-40B4-BE49-F238E27FC236}">
                <a16:creationId xmlns:a16="http://schemas.microsoft.com/office/drawing/2014/main" id="{ACD3F67E-4D83-4B4B-814E-8260C0DBC9A5}"/>
              </a:ext>
            </a:extLst>
          </p:cNvPr>
          <p:cNvPicPr>
            <a:picLocks noChangeAspect="1" noChangeArrowheads="1"/>
          </p:cNvPicPr>
          <p:nvPr/>
        </p:nvPicPr>
        <p:blipFill>
          <a:blip r:embed="rId5" cstate="print"/>
          <a:srcRect t="21826" r="2530"/>
          <a:stretch>
            <a:fillRect/>
          </a:stretch>
        </p:blipFill>
        <p:spPr bwMode="auto">
          <a:xfrm>
            <a:off x="4242481" y="5516563"/>
            <a:ext cx="720725" cy="649287"/>
          </a:xfrm>
          <a:prstGeom prst="rect">
            <a:avLst/>
          </a:prstGeom>
          <a:noFill/>
          <a:ln w="9525">
            <a:noFill/>
            <a:round/>
            <a:headEnd/>
            <a:tailEnd/>
          </a:ln>
          <a:effectLst/>
        </p:spPr>
      </p:pic>
      <p:pic>
        <p:nvPicPr>
          <p:cNvPr id="96" name="Picture 72">
            <a:extLst>
              <a:ext uri="{FF2B5EF4-FFF2-40B4-BE49-F238E27FC236}">
                <a16:creationId xmlns:a16="http://schemas.microsoft.com/office/drawing/2014/main" id="{3C86861D-3721-44B8-9368-706ACEFF41EB}"/>
              </a:ext>
            </a:extLst>
          </p:cNvPr>
          <p:cNvPicPr>
            <a:picLocks noChangeAspect="1" noChangeArrowheads="1"/>
          </p:cNvPicPr>
          <p:nvPr/>
        </p:nvPicPr>
        <p:blipFill>
          <a:blip r:embed="rId6" cstate="print"/>
          <a:srcRect l="4512" t="9024" r="5280" b="9792"/>
          <a:stretch>
            <a:fillRect/>
          </a:stretch>
        </p:blipFill>
        <p:spPr bwMode="auto">
          <a:xfrm>
            <a:off x="8700181" y="2286000"/>
            <a:ext cx="720725" cy="647700"/>
          </a:xfrm>
          <a:prstGeom prst="rect">
            <a:avLst/>
          </a:prstGeom>
          <a:noFill/>
          <a:ln w="9525">
            <a:noFill/>
            <a:round/>
            <a:headEnd/>
            <a:tailEnd/>
          </a:ln>
          <a:effectLst/>
        </p:spPr>
      </p:pic>
      <p:pic>
        <p:nvPicPr>
          <p:cNvPr id="97" name="Picture 73">
            <a:extLst>
              <a:ext uri="{FF2B5EF4-FFF2-40B4-BE49-F238E27FC236}">
                <a16:creationId xmlns:a16="http://schemas.microsoft.com/office/drawing/2014/main" id="{71E82C5E-0296-4BBE-BF58-66C9D361BEDE}"/>
              </a:ext>
            </a:extLst>
          </p:cNvPr>
          <p:cNvPicPr>
            <a:picLocks noChangeAspect="1" noChangeArrowheads="1"/>
          </p:cNvPicPr>
          <p:nvPr/>
        </p:nvPicPr>
        <p:blipFill>
          <a:blip r:embed="rId7" cstate="print"/>
          <a:srcRect l="18063" t="2501" r="9819" b="2779"/>
          <a:stretch>
            <a:fillRect/>
          </a:stretch>
        </p:blipFill>
        <p:spPr bwMode="auto">
          <a:xfrm>
            <a:off x="5215618" y="5476875"/>
            <a:ext cx="561975" cy="735013"/>
          </a:xfrm>
          <a:prstGeom prst="rect">
            <a:avLst/>
          </a:prstGeom>
          <a:noFill/>
          <a:ln w="9525">
            <a:noFill/>
            <a:round/>
            <a:headEnd/>
            <a:tailEnd/>
          </a:ln>
          <a:effectLst/>
        </p:spPr>
      </p:pic>
      <p:pic>
        <p:nvPicPr>
          <p:cNvPr id="98" name="Picture 74">
            <a:extLst>
              <a:ext uri="{FF2B5EF4-FFF2-40B4-BE49-F238E27FC236}">
                <a16:creationId xmlns:a16="http://schemas.microsoft.com/office/drawing/2014/main" id="{631D4B5D-A480-46D0-8222-B300A7CD6885}"/>
              </a:ext>
            </a:extLst>
          </p:cNvPr>
          <p:cNvPicPr>
            <a:picLocks noChangeAspect="1" noChangeArrowheads="1"/>
          </p:cNvPicPr>
          <p:nvPr/>
        </p:nvPicPr>
        <p:blipFill>
          <a:blip r:embed="rId8" cstate="print"/>
          <a:srcRect l="4510" t="9021" r="5315" b="14336"/>
          <a:stretch>
            <a:fillRect/>
          </a:stretch>
        </p:blipFill>
        <p:spPr bwMode="auto">
          <a:xfrm>
            <a:off x="1524681" y="5535613"/>
            <a:ext cx="728662" cy="620712"/>
          </a:xfrm>
          <a:prstGeom prst="rect">
            <a:avLst/>
          </a:prstGeom>
          <a:noFill/>
          <a:ln w="9525">
            <a:noFill/>
            <a:round/>
            <a:headEnd/>
            <a:tailEnd/>
          </a:ln>
          <a:effectLst/>
        </p:spPr>
      </p:pic>
      <p:pic>
        <p:nvPicPr>
          <p:cNvPr id="99" name="Picture 75">
            <a:extLst>
              <a:ext uri="{FF2B5EF4-FFF2-40B4-BE49-F238E27FC236}">
                <a16:creationId xmlns:a16="http://schemas.microsoft.com/office/drawing/2014/main" id="{1756FD7B-6367-4676-AA67-13326D862324}"/>
              </a:ext>
            </a:extLst>
          </p:cNvPr>
          <p:cNvPicPr>
            <a:picLocks noChangeAspect="1" noChangeArrowheads="1"/>
          </p:cNvPicPr>
          <p:nvPr/>
        </p:nvPicPr>
        <p:blipFill>
          <a:blip r:embed="rId9" cstate="print"/>
          <a:srcRect l="3960" t="10818" b="9827"/>
          <a:stretch>
            <a:fillRect/>
          </a:stretch>
        </p:blipFill>
        <p:spPr bwMode="auto">
          <a:xfrm>
            <a:off x="8706531" y="5516563"/>
            <a:ext cx="696912" cy="663575"/>
          </a:xfrm>
          <a:prstGeom prst="rect">
            <a:avLst/>
          </a:prstGeom>
          <a:noFill/>
          <a:ln w="9525">
            <a:noFill/>
            <a:round/>
            <a:headEnd/>
            <a:tailEnd/>
          </a:ln>
          <a:effectLst/>
        </p:spPr>
      </p:pic>
      <p:pic>
        <p:nvPicPr>
          <p:cNvPr id="100" name="Picture 76">
            <a:extLst>
              <a:ext uri="{FF2B5EF4-FFF2-40B4-BE49-F238E27FC236}">
                <a16:creationId xmlns:a16="http://schemas.microsoft.com/office/drawing/2014/main" id="{6E05319E-FFAE-47B7-8FDF-EED36F5F09E4}"/>
              </a:ext>
            </a:extLst>
          </p:cNvPr>
          <p:cNvPicPr>
            <a:picLocks noChangeAspect="1" noChangeArrowheads="1"/>
          </p:cNvPicPr>
          <p:nvPr/>
        </p:nvPicPr>
        <p:blipFill>
          <a:blip r:embed="rId10" cstate="print"/>
          <a:srcRect t="18033" b="9787"/>
          <a:stretch>
            <a:fillRect/>
          </a:stretch>
        </p:blipFill>
        <p:spPr bwMode="auto">
          <a:xfrm>
            <a:off x="3013756" y="2309813"/>
            <a:ext cx="731837" cy="623887"/>
          </a:xfrm>
          <a:prstGeom prst="rect">
            <a:avLst/>
          </a:prstGeom>
          <a:noFill/>
          <a:ln w="9525">
            <a:noFill/>
            <a:round/>
            <a:headEnd/>
            <a:tailEnd/>
          </a:ln>
          <a:effectLst/>
        </p:spPr>
      </p:pic>
      <p:pic>
        <p:nvPicPr>
          <p:cNvPr id="101" name="Picture 77">
            <a:extLst>
              <a:ext uri="{FF2B5EF4-FFF2-40B4-BE49-F238E27FC236}">
                <a16:creationId xmlns:a16="http://schemas.microsoft.com/office/drawing/2014/main" id="{B900392B-2042-402E-A0A6-75EE0C419926}"/>
              </a:ext>
            </a:extLst>
          </p:cNvPr>
          <p:cNvPicPr>
            <a:picLocks noChangeAspect="1" noChangeArrowheads="1"/>
          </p:cNvPicPr>
          <p:nvPr/>
        </p:nvPicPr>
        <p:blipFill>
          <a:blip r:embed="rId11" cstate="print"/>
          <a:srcRect l="17690" t="4216" r="17415" b="1924"/>
          <a:stretch>
            <a:fillRect/>
          </a:stretch>
        </p:blipFill>
        <p:spPr bwMode="auto">
          <a:xfrm>
            <a:off x="5188631" y="3895725"/>
            <a:ext cx="509587" cy="736600"/>
          </a:xfrm>
          <a:prstGeom prst="rect">
            <a:avLst/>
          </a:prstGeom>
          <a:noFill/>
          <a:ln w="9525">
            <a:noFill/>
            <a:round/>
            <a:headEnd/>
            <a:tailEnd/>
          </a:ln>
          <a:effectLst/>
        </p:spPr>
      </p:pic>
      <p:pic>
        <p:nvPicPr>
          <p:cNvPr id="102" name="Picture 78">
            <a:extLst>
              <a:ext uri="{FF2B5EF4-FFF2-40B4-BE49-F238E27FC236}">
                <a16:creationId xmlns:a16="http://schemas.microsoft.com/office/drawing/2014/main" id="{2ECE1EAC-D7D1-4085-9ADC-27D8EAFBDE66}"/>
              </a:ext>
            </a:extLst>
          </p:cNvPr>
          <p:cNvPicPr>
            <a:picLocks noChangeAspect="1" noChangeArrowheads="1"/>
          </p:cNvPicPr>
          <p:nvPr/>
        </p:nvPicPr>
        <p:blipFill>
          <a:blip r:embed="rId12" cstate="print"/>
          <a:srcRect l="961" t="5305" b="5305"/>
          <a:stretch>
            <a:fillRect/>
          </a:stretch>
        </p:blipFill>
        <p:spPr bwMode="auto">
          <a:xfrm>
            <a:off x="5879193" y="641350"/>
            <a:ext cx="704850" cy="709613"/>
          </a:xfrm>
          <a:prstGeom prst="rect">
            <a:avLst/>
          </a:prstGeom>
          <a:noFill/>
          <a:ln w="9525">
            <a:noFill/>
            <a:round/>
            <a:headEnd/>
            <a:tailEnd/>
          </a:ln>
          <a:effectLst/>
        </p:spPr>
      </p:pic>
      <p:pic>
        <p:nvPicPr>
          <p:cNvPr id="103" name="Picture 79">
            <a:extLst>
              <a:ext uri="{FF2B5EF4-FFF2-40B4-BE49-F238E27FC236}">
                <a16:creationId xmlns:a16="http://schemas.microsoft.com/office/drawing/2014/main" id="{F0BE2509-F3E1-4342-A561-C7EF94D113B0}"/>
              </a:ext>
            </a:extLst>
          </p:cNvPr>
          <p:cNvPicPr>
            <a:picLocks noChangeAspect="1" noChangeArrowheads="1"/>
          </p:cNvPicPr>
          <p:nvPr/>
        </p:nvPicPr>
        <p:blipFill>
          <a:blip r:embed="rId13" cstate="print"/>
          <a:srcRect/>
          <a:stretch>
            <a:fillRect/>
          </a:stretch>
        </p:blipFill>
        <p:spPr bwMode="auto">
          <a:xfrm>
            <a:off x="1788206" y="3902075"/>
            <a:ext cx="720725" cy="719138"/>
          </a:xfrm>
          <a:prstGeom prst="rect">
            <a:avLst/>
          </a:prstGeom>
          <a:noFill/>
          <a:ln w="9525">
            <a:noFill/>
            <a:round/>
            <a:headEnd/>
            <a:tailEnd/>
          </a:ln>
          <a:effectLst/>
        </p:spPr>
      </p:pic>
      <p:pic>
        <p:nvPicPr>
          <p:cNvPr id="104" name="Picture 80">
            <a:extLst>
              <a:ext uri="{FF2B5EF4-FFF2-40B4-BE49-F238E27FC236}">
                <a16:creationId xmlns:a16="http://schemas.microsoft.com/office/drawing/2014/main" id="{E01D77E8-DC57-4C3C-B87E-AF749320563C}"/>
              </a:ext>
            </a:extLst>
          </p:cNvPr>
          <p:cNvPicPr>
            <a:picLocks noChangeAspect="1" noChangeArrowheads="1"/>
          </p:cNvPicPr>
          <p:nvPr/>
        </p:nvPicPr>
        <p:blipFill>
          <a:blip r:embed="rId14" cstate="print"/>
          <a:srcRect t="4778" b="14783"/>
          <a:stretch>
            <a:fillRect/>
          </a:stretch>
        </p:blipFill>
        <p:spPr bwMode="auto">
          <a:xfrm>
            <a:off x="3310618" y="5516563"/>
            <a:ext cx="715963" cy="649287"/>
          </a:xfrm>
          <a:prstGeom prst="rect">
            <a:avLst/>
          </a:prstGeom>
          <a:noFill/>
          <a:ln w="9525">
            <a:noFill/>
            <a:round/>
            <a:headEnd/>
            <a:tailEnd/>
          </a:ln>
          <a:effectLst/>
        </p:spPr>
      </p:pic>
      <p:pic>
        <p:nvPicPr>
          <p:cNvPr id="105" name="Picture 81">
            <a:extLst>
              <a:ext uri="{FF2B5EF4-FFF2-40B4-BE49-F238E27FC236}">
                <a16:creationId xmlns:a16="http://schemas.microsoft.com/office/drawing/2014/main" id="{5DAAC9F2-5D23-4D12-873C-BB8F8212AF3D}"/>
              </a:ext>
            </a:extLst>
          </p:cNvPr>
          <p:cNvPicPr>
            <a:picLocks noChangeAspect="1" noChangeArrowheads="1"/>
          </p:cNvPicPr>
          <p:nvPr/>
        </p:nvPicPr>
        <p:blipFill>
          <a:blip r:embed="rId15" cstate="print"/>
          <a:srcRect l="198" t="20778" b="7042"/>
          <a:stretch>
            <a:fillRect/>
          </a:stretch>
        </p:blipFill>
        <p:spPr bwMode="auto">
          <a:xfrm>
            <a:off x="9643156" y="3949700"/>
            <a:ext cx="720725" cy="593725"/>
          </a:xfrm>
          <a:prstGeom prst="rect">
            <a:avLst/>
          </a:prstGeom>
          <a:noFill/>
          <a:ln w="9525">
            <a:noFill/>
            <a:round/>
            <a:headEnd/>
            <a:tailEnd/>
          </a:ln>
          <a:effectLst/>
        </p:spPr>
      </p:pic>
      <p:pic>
        <p:nvPicPr>
          <p:cNvPr id="106" name="Picture 82">
            <a:extLst>
              <a:ext uri="{FF2B5EF4-FFF2-40B4-BE49-F238E27FC236}">
                <a16:creationId xmlns:a16="http://schemas.microsoft.com/office/drawing/2014/main" id="{BB8E7DA9-FFA1-4D9A-8FB4-DB6C2562F741}"/>
              </a:ext>
            </a:extLst>
          </p:cNvPr>
          <p:cNvPicPr>
            <a:picLocks noChangeAspect="1" noChangeArrowheads="1"/>
          </p:cNvPicPr>
          <p:nvPr/>
        </p:nvPicPr>
        <p:blipFill>
          <a:blip r:embed="rId16" cstate="print"/>
          <a:srcRect l="11703" b="2776"/>
          <a:stretch>
            <a:fillRect/>
          </a:stretch>
        </p:blipFill>
        <p:spPr bwMode="auto">
          <a:xfrm>
            <a:off x="7860393" y="3902075"/>
            <a:ext cx="679450" cy="733425"/>
          </a:xfrm>
          <a:prstGeom prst="rect">
            <a:avLst/>
          </a:prstGeom>
          <a:noFill/>
          <a:ln w="9525">
            <a:noFill/>
            <a:round/>
            <a:headEnd/>
            <a:tailEnd/>
          </a:ln>
          <a:effectLst/>
        </p:spPr>
      </p:pic>
      <p:pic>
        <p:nvPicPr>
          <p:cNvPr id="107" name="Picture 83">
            <a:extLst>
              <a:ext uri="{FF2B5EF4-FFF2-40B4-BE49-F238E27FC236}">
                <a16:creationId xmlns:a16="http://schemas.microsoft.com/office/drawing/2014/main" id="{1FB9E45B-9D17-44BA-8C76-F2E7B67187B5}"/>
              </a:ext>
            </a:extLst>
          </p:cNvPr>
          <p:cNvPicPr>
            <a:picLocks noChangeAspect="1" noChangeArrowheads="1"/>
          </p:cNvPicPr>
          <p:nvPr/>
        </p:nvPicPr>
        <p:blipFill>
          <a:blip r:embed="rId17" cstate="print"/>
          <a:srcRect l="6006" t="4503" r="3783" b="9787"/>
          <a:stretch>
            <a:fillRect/>
          </a:stretch>
        </p:blipFill>
        <p:spPr bwMode="auto">
          <a:xfrm>
            <a:off x="8706531" y="646113"/>
            <a:ext cx="1123950" cy="711200"/>
          </a:xfrm>
          <a:prstGeom prst="rect">
            <a:avLst/>
          </a:prstGeom>
          <a:noFill/>
          <a:ln w="9525">
            <a:noFill/>
            <a:round/>
            <a:headEnd/>
            <a:tailEnd/>
          </a:ln>
          <a:effectLst/>
        </p:spPr>
      </p:pic>
      <p:pic>
        <p:nvPicPr>
          <p:cNvPr id="108" name="Picture 84">
            <a:extLst>
              <a:ext uri="{FF2B5EF4-FFF2-40B4-BE49-F238E27FC236}">
                <a16:creationId xmlns:a16="http://schemas.microsoft.com/office/drawing/2014/main" id="{340DF9A4-539E-4ED6-B5B6-4E468498316C}"/>
              </a:ext>
            </a:extLst>
          </p:cNvPr>
          <p:cNvPicPr>
            <a:picLocks noChangeAspect="1" noChangeArrowheads="1"/>
          </p:cNvPicPr>
          <p:nvPr/>
        </p:nvPicPr>
        <p:blipFill>
          <a:blip r:embed="rId18" cstate="print"/>
          <a:srcRect l="1903" t="9123" r="2332" b="4955"/>
          <a:stretch>
            <a:fillRect/>
          </a:stretch>
        </p:blipFill>
        <p:spPr bwMode="auto">
          <a:xfrm>
            <a:off x="2383518" y="668338"/>
            <a:ext cx="725488" cy="666750"/>
          </a:xfrm>
          <a:prstGeom prst="rect">
            <a:avLst/>
          </a:prstGeom>
          <a:noFill/>
          <a:ln w="9525">
            <a:noFill/>
            <a:round/>
            <a:headEnd/>
            <a:tailEnd/>
          </a:ln>
          <a:effectLst/>
        </p:spPr>
      </p:pic>
      <p:pic>
        <p:nvPicPr>
          <p:cNvPr id="109" name="Picture 85">
            <a:extLst>
              <a:ext uri="{FF2B5EF4-FFF2-40B4-BE49-F238E27FC236}">
                <a16:creationId xmlns:a16="http://schemas.microsoft.com/office/drawing/2014/main" id="{14B6AC6E-90DD-4AB6-BCD7-69ABDDCEEDDA}"/>
              </a:ext>
            </a:extLst>
          </p:cNvPr>
          <p:cNvPicPr>
            <a:picLocks noChangeAspect="1" noChangeArrowheads="1"/>
          </p:cNvPicPr>
          <p:nvPr/>
        </p:nvPicPr>
        <p:blipFill>
          <a:blip r:embed="rId19" cstate="print"/>
          <a:srcRect l="769" t="19014" r="1683" b="9940"/>
          <a:stretch>
            <a:fillRect/>
          </a:stretch>
        </p:blipFill>
        <p:spPr bwMode="auto">
          <a:xfrm>
            <a:off x="4239306" y="4019550"/>
            <a:ext cx="728662" cy="561975"/>
          </a:xfrm>
          <a:prstGeom prst="rect">
            <a:avLst/>
          </a:prstGeom>
          <a:noFill/>
          <a:ln w="9525">
            <a:noFill/>
            <a:round/>
            <a:headEnd/>
            <a:tailEnd/>
          </a:ln>
          <a:effectLst/>
        </p:spPr>
      </p:pic>
      <p:pic>
        <p:nvPicPr>
          <p:cNvPr id="110" name="Picture 86">
            <a:extLst>
              <a:ext uri="{FF2B5EF4-FFF2-40B4-BE49-F238E27FC236}">
                <a16:creationId xmlns:a16="http://schemas.microsoft.com/office/drawing/2014/main" id="{5C6CA7E2-70D4-4924-A5F0-61302FAB4FB8}"/>
              </a:ext>
            </a:extLst>
          </p:cNvPr>
          <p:cNvPicPr>
            <a:picLocks noChangeAspect="1" noChangeArrowheads="1"/>
          </p:cNvPicPr>
          <p:nvPr/>
        </p:nvPicPr>
        <p:blipFill>
          <a:blip r:embed="rId20" cstate="print"/>
          <a:srcRect l="3342" t="12032" r="1176" b="4260"/>
          <a:stretch>
            <a:fillRect/>
          </a:stretch>
        </p:blipFill>
        <p:spPr bwMode="auto">
          <a:xfrm>
            <a:off x="9641568" y="5516563"/>
            <a:ext cx="731838" cy="642937"/>
          </a:xfrm>
          <a:prstGeom prst="rect">
            <a:avLst/>
          </a:prstGeom>
          <a:noFill/>
          <a:ln w="9525">
            <a:noFill/>
            <a:round/>
            <a:headEnd/>
            <a:tailEnd/>
          </a:ln>
          <a:effectLst/>
        </p:spPr>
      </p:pic>
      <p:pic>
        <p:nvPicPr>
          <p:cNvPr id="111" name="Picture 87">
            <a:extLst>
              <a:ext uri="{FF2B5EF4-FFF2-40B4-BE49-F238E27FC236}">
                <a16:creationId xmlns:a16="http://schemas.microsoft.com/office/drawing/2014/main" id="{CC7951D5-41FD-4855-A022-2F1CD88D0A6B}"/>
              </a:ext>
            </a:extLst>
          </p:cNvPr>
          <p:cNvPicPr>
            <a:picLocks noChangeAspect="1" noChangeArrowheads="1"/>
          </p:cNvPicPr>
          <p:nvPr/>
        </p:nvPicPr>
        <p:blipFill>
          <a:blip r:embed="rId21" cstate="print"/>
          <a:srcRect l="1657" t="19472" r="2319" b="7368"/>
          <a:stretch>
            <a:fillRect/>
          </a:stretch>
        </p:blipFill>
        <p:spPr bwMode="auto">
          <a:xfrm>
            <a:off x="7839756" y="5537200"/>
            <a:ext cx="730250" cy="590550"/>
          </a:xfrm>
          <a:prstGeom prst="rect">
            <a:avLst/>
          </a:prstGeom>
          <a:noFill/>
          <a:ln w="9525">
            <a:noFill/>
            <a:round/>
            <a:headEnd/>
            <a:tailEnd/>
          </a:ln>
          <a:effectLst/>
        </p:spPr>
      </p:pic>
      <p:pic>
        <p:nvPicPr>
          <p:cNvPr id="112" name="Picture 88">
            <a:extLst>
              <a:ext uri="{FF2B5EF4-FFF2-40B4-BE49-F238E27FC236}">
                <a16:creationId xmlns:a16="http://schemas.microsoft.com/office/drawing/2014/main" id="{E4B7CA4E-28EC-47CD-8B91-4C6DD506CCF0}"/>
              </a:ext>
            </a:extLst>
          </p:cNvPr>
          <p:cNvPicPr>
            <a:picLocks noChangeAspect="1" noChangeArrowheads="1"/>
          </p:cNvPicPr>
          <p:nvPr/>
        </p:nvPicPr>
        <p:blipFill>
          <a:blip r:embed="rId22" cstate="print"/>
          <a:srcRect l="5383" t="25197"/>
          <a:stretch>
            <a:fillRect/>
          </a:stretch>
        </p:blipFill>
        <p:spPr bwMode="auto">
          <a:xfrm>
            <a:off x="1792968" y="2289175"/>
            <a:ext cx="727075" cy="611188"/>
          </a:xfrm>
          <a:prstGeom prst="rect">
            <a:avLst/>
          </a:prstGeom>
          <a:noFill/>
          <a:ln w="9525">
            <a:noFill/>
            <a:round/>
            <a:headEnd/>
            <a:tailEnd/>
          </a:ln>
          <a:effectLst/>
        </p:spPr>
      </p:pic>
      <p:pic>
        <p:nvPicPr>
          <p:cNvPr id="113" name="Picture 89">
            <a:extLst>
              <a:ext uri="{FF2B5EF4-FFF2-40B4-BE49-F238E27FC236}">
                <a16:creationId xmlns:a16="http://schemas.microsoft.com/office/drawing/2014/main" id="{01E95D82-F522-4044-8E80-B8143A1E1A52}"/>
              </a:ext>
            </a:extLst>
          </p:cNvPr>
          <p:cNvPicPr>
            <a:picLocks noChangeAspect="1" noChangeArrowheads="1"/>
          </p:cNvPicPr>
          <p:nvPr/>
        </p:nvPicPr>
        <p:blipFill>
          <a:blip r:embed="rId23" cstate="print"/>
          <a:srcRect l="4823" t="6590" r="38731" b="7773"/>
          <a:stretch>
            <a:fillRect/>
          </a:stretch>
        </p:blipFill>
        <p:spPr bwMode="auto">
          <a:xfrm>
            <a:off x="2480356" y="5473700"/>
            <a:ext cx="576262" cy="728663"/>
          </a:xfrm>
          <a:prstGeom prst="rect">
            <a:avLst/>
          </a:prstGeom>
          <a:noFill/>
          <a:ln w="9525">
            <a:noFill/>
            <a:round/>
            <a:headEnd/>
            <a:tailEnd/>
          </a:ln>
          <a:effectLst/>
        </p:spPr>
      </p:pic>
    </p:spTree>
    <p:extLst>
      <p:ext uri="{BB962C8B-B14F-4D97-AF65-F5344CB8AC3E}">
        <p14:creationId xmlns:p14="http://schemas.microsoft.com/office/powerpoint/2010/main" val="1404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110"/>
                                        </p:tgtEl>
                                        <p:attrNameLst>
                                          <p:attrName>style.visibility</p:attrName>
                                        </p:attrNameLst>
                                      </p:cBhvr>
                                      <p:to>
                                        <p:strVal val="visible"/>
                                      </p:to>
                                    </p:set>
                                    <p:anim calcmode="lin" valueType="num">
                                      <p:cBhvr additive="repl">
                                        <p:cTn id="7" dur="2000" fill="hold"/>
                                        <p:tgtEl>
                                          <p:spTgt spid="110"/>
                                        </p:tgtEl>
                                        <p:attrNameLst>
                                          <p:attrName>ppt_w</p:attrName>
                                        </p:attrNameLst>
                                      </p:cBhvr>
                                      <p:tavLst>
                                        <p:tav tm="100000">
                                          <p:val>
                                            <p:fltVal val="0"/>
                                          </p:val>
                                        </p:tav>
                                        <p:tav>
                                          <p:val>
                                            <p:strVal val="#ppt_w"/>
                                          </p:val>
                                        </p:tav>
                                      </p:tavLst>
                                    </p:anim>
                                    <p:anim calcmode="lin" valueType="num">
                                      <p:cBhvr additive="repl">
                                        <p:cTn id="8" dur="2000" fill="hold"/>
                                        <p:tgtEl>
                                          <p:spTgt spid="110"/>
                                        </p:tgtEl>
                                        <p:attrNameLst>
                                          <p:attrName>ppt_h</p:attrName>
                                        </p:attrNameLst>
                                      </p:cBhvr>
                                      <p:tavLst>
                                        <p:tav tm="100000">
                                          <p:val>
                                            <p:fltVal val="0"/>
                                          </p:val>
                                        </p:tav>
                                        <p:tav>
                                          <p:val>
                                            <p:strVal val="#ppt_h"/>
                                          </p:val>
                                        </p:tav>
                                      </p:tavLst>
                                    </p:anim>
                                    <p:anim calcmode="lin" valueType="num">
                                      <p:cBhvr additive="repl">
                                        <p:cTn id="9" dur="2000" fill="hold"/>
                                        <p:tgtEl>
                                          <p:spTgt spid="110"/>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1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114540" y="190029"/>
            <a:ext cx="6181108" cy="3329581"/>
          </a:xfrm>
          <a:prstGeom prst="rect">
            <a:avLst/>
          </a:prstGeom>
        </p:spPr>
        <p:txBody>
          <a:bodyPr vert="horz" lIns="91440" tIns="45720" rIns="91440" bIns="45720" rtlCol="0" anchor="b">
            <a:normAutofit/>
          </a:bodyPr>
          <a:lstStyle/>
          <a:p>
            <a:pPr algn="r">
              <a:lnSpc>
                <a:spcPct val="90000"/>
              </a:lnSpc>
            </a:pPr>
            <a:r>
              <a:rPr lang="fr-FR" sz="6600" b="0" i="0" kern="1200" dirty="0">
                <a:solidFill>
                  <a:srgbClr val="EBEBEB"/>
                </a:solidFill>
                <a:latin typeface="+mj-lt"/>
                <a:ea typeface="+mj-ea"/>
                <a:cs typeface="+mj-cs"/>
              </a:rPr>
              <a:t>P.L.S.</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73254239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D8513C4-2D7C-43C7-B41D-97722835F4FB}"/>
              </a:ext>
            </a:extLst>
          </p:cNvPr>
          <p:cNvPicPr>
            <a:picLocks noChangeAspect="1" noChangeArrowheads="1"/>
          </p:cNvPicPr>
          <p:nvPr/>
        </p:nvPicPr>
        <p:blipFill>
          <a:blip r:embed="rId2" cstate="print"/>
          <a:srcRect l="1820" t="10323" r="397" b="11740"/>
          <a:stretch>
            <a:fillRect/>
          </a:stretch>
        </p:blipFill>
        <p:spPr bwMode="auto">
          <a:xfrm>
            <a:off x="4112673" y="1874514"/>
            <a:ext cx="4968875" cy="3960813"/>
          </a:xfrm>
          <a:prstGeom prst="rect">
            <a:avLst/>
          </a:prstGeom>
          <a:noFill/>
          <a:ln w="9525">
            <a:noFill/>
            <a:round/>
            <a:headEnd/>
            <a:tailEnd/>
          </a:ln>
          <a:effectLst/>
        </p:spPr>
      </p:pic>
      <p:sp>
        <p:nvSpPr>
          <p:cNvPr id="3" name="Text Box 7">
            <a:extLst>
              <a:ext uri="{FF2B5EF4-FFF2-40B4-BE49-F238E27FC236}">
                <a16:creationId xmlns:a16="http://schemas.microsoft.com/office/drawing/2014/main" id="{C8B93962-851D-47E1-BB9A-0BDCF1420A51}"/>
              </a:ext>
            </a:extLst>
          </p:cNvPr>
          <p:cNvSpPr txBox="1">
            <a:spLocks noChangeArrowheads="1"/>
          </p:cNvSpPr>
          <p:nvPr/>
        </p:nvSpPr>
        <p:spPr bwMode="auto">
          <a:xfrm>
            <a:off x="1261835" y="105003"/>
            <a:ext cx="6991350" cy="1190625"/>
          </a:xfrm>
          <a:prstGeom prst="rect">
            <a:avLst/>
          </a:prstGeom>
          <a:solidFill>
            <a:schemeClr val="tx1">
              <a:lumMod val="85000"/>
            </a:schemeClr>
          </a:solidFill>
          <a:ln w="9525">
            <a:noFill/>
            <a:round/>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LA VICTIME NE REPOND PAS, MAIS ELLE RESPIRE.</a:t>
            </a:r>
          </a:p>
        </p:txBody>
      </p:sp>
    </p:spTree>
    <p:extLst>
      <p:ext uri="{BB962C8B-B14F-4D97-AF65-F5344CB8AC3E}">
        <p14:creationId xmlns:p14="http://schemas.microsoft.com/office/powerpoint/2010/main" val="22618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2000"/>
                                        <p:tgtEl>
                                          <p:spTgt spid="2"/>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additive="repl">
                                        <p:cTn id="10" dur="1" fill="hold">
                                          <p:stCondLst>
                                            <p:cond delay="0"/>
                                          </p:stCondLst>
                                        </p:cTn>
                                        <p:tgtEl>
                                          <p:spTgt spid="3"/>
                                        </p:tgtEl>
                                        <p:attrNameLst>
                                          <p:attrName>style.visibility</p:attrName>
                                        </p:attrNameLst>
                                      </p:cBhvr>
                                      <p:to>
                                        <p:strVal val="visible"/>
                                      </p:to>
                                    </p:set>
                                    <p:animEffect transition="in" filter="wipe(up)">
                                      <p:cBhvr additive="repl">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50CEC-50B5-4569-B86E-1E17757D038D}"/>
              </a:ext>
            </a:extLst>
          </p:cNvPr>
          <p:cNvGrpSpPr>
            <a:grpSpLocks/>
          </p:cNvGrpSpPr>
          <p:nvPr/>
        </p:nvGrpSpPr>
        <p:grpSpPr bwMode="auto">
          <a:xfrm>
            <a:off x="1373188" y="0"/>
            <a:ext cx="8978900" cy="6883401"/>
            <a:chOff x="33" y="-17"/>
            <a:chExt cx="5656" cy="4336"/>
          </a:xfrm>
        </p:grpSpPr>
        <p:sp>
          <p:nvSpPr>
            <p:cNvPr id="3" name="Line 2">
              <a:extLst>
                <a:ext uri="{FF2B5EF4-FFF2-40B4-BE49-F238E27FC236}">
                  <a16:creationId xmlns:a16="http://schemas.microsoft.com/office/drawing/2014/main" id="{51EF5CF1-8DDE-4357-8E00-BD2C2AC3CB1F}"/>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948FCFF9-6A96-43BC-8D35-D611DCA9360A}"/>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27951BA0-B02D-4AD1-98A5-82205F56656D}"/>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030F1DAB-E140-4B6E-A095-B3230EFA6DAA}"/>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BBB8A7F3-2EFD-4554-829E-8B75860A02EE}"/>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80FD8158-B37E-45F2-816D-22423D53AAF0}"/>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4EF07790-0CF5-4CD3-B21C-0C84875EA425}"/>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FB0EA477-58E7-4A95-9FAB-8D55DEA83181}"/>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279929F3-F77D-405A-A1A9-60408093DF84}"/>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8B93AC1B-C082-46EB-AF55-0282A336665D}"/>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99F93625-3200-4315-B3E1-CCEB5DF272CF}"/>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9D509FC2-98B7-454C-AFA1-AD238A7AFF43}"/>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65437CCB-60F1-4993-A479-30688E04C277}"/>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D4D3122A-8882-4320-A244-D336D8470242}"/>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8D223A4B-A63B-4055-A91E-83521BFD9103}"/>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F9F9C088-FB76-4C3C-A35D-D150EE0CA623}"/>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91DF706E-73E6-4B18-B944-7DBFC687BC5B}"/>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B25AB3F8-110F-4D2F-91BC-B4779AF65B10}"/>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154D5B8C-A0FD-49A6-9294-8267C8B1156A}"/>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2BAFCF2B-FBBE-480B-9050-D82D7A1A9BA9}"/>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7B5E742E-B8F9-4AE0-A274-2E0F38E136DA}"/>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02351A0C-0126-4D7B-9D15-26F4D361B4ED}"/>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EF87E07B-DE48-4D87-80A8-0E053AA301E0}"/>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7DEFEBE1-B269-40BC-AA1E-A1103D016734}"/>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57F20601-5D1F-429D-ACC3-311BABB5F47C}"/>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820AB78E-A6B4-4B63-ABEF-E6D52F05E0C1}"/>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1070AF86-4AD4-4F91-8FC6-7165001CB83E}"/>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41D30177-3343-4509-932A-95D47B50750D}"/>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7B2F0ABC-EDD9-4020-8B40-DC7139BA310C}"/>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2D00F1C2-0B2D-4E95-94CE-FEC0C0B937B7}"/>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1E8B33B4-7B67-4548-BC57-30863ABF907C}"/>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490C2012-6429-41CD-A1BC-79B750BA8AFC}"/>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8896D436-AEAE-4C68-AD30-FC324B112949}"/>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DB2F0D1D-9570-4E20-834F-4DE7DC571F55}"/>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718EAE46-CCD9-4B69-9C15-A2DE4B46B295}"/>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3755EADA-44BF-4BA2-ABEF-66CFB0BC0171}"/>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1B6C6F71-82C1-42A8-A804-5D782CF2ECCF}"/>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518E7ED9-2878-4538-AAA4-9E9D82B395DC}"/>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1A7276EA-CCEA-4AF4-B64A-D11CCE2BD617}"/>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998052EA-4459-4676-BF38-7C6CAAA5131A}"/>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FA66317A-BB57-4795-8F73-E88620AC3441}"/>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1CD9D45A-0BEC-4AE7-A7C5-9D92342782E6}"/>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0CF46FEF-A38F-4749-9DCD-8B78D39D125D}"/>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D48436BB-3366-4D64-9261-015FD80E781F}"/>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9EE8563F-0589-407D-8291-C3E7378CE012}"/>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BFEEBF98-1094-4BA1-BA7B-127414ACA2E4}"/>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F8FDA4F0-A959-465C-82B9-D7F5AAA84ABD}"/>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F2895663-780E-408E-A1C7-8AA75B9C8414}"/>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2D11F167-4662-4635-BE22-3626D4B2F4A5}"/>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0E040288-5C64-47DE-B995-67B06991CA3F}"/>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F4B80DE4-C1D9-4F17-BF0B-B8F02A3D2E16}"/>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57BEA5F5-EF93-479F-ADA6-0A7E5C3CD9E8}"/>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DD9C877C-4B40-4191-B588-22846CF662CA}"/>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66D35EA2-B468-41BB-B765-66AA0375A930}"/>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E2AD9E17-3199-4D8F-B335-49CD88D6E750}"/>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83305045-E5FD-4B2A-A0DF-8791282043D0}"/>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5ACC5F4E-F2C8-4968-8617-F1A61514C055}"/>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6A2A03BC-D95F-44A7-992B-269380BB0545}"/>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32FB39ED-F67E-4785-B26E-2BF3C7D7C594}"/>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0AEC5059-6968-44D7-AB9C-DDD6AEE3A5E7}"/>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D6C6F449-32AA-468A-94CE-3E7F88FAE3DA}"/>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77F38D4E-8CF5-4915-A748-103FC4A6FC8A}"/>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CC715BD3-230D-4D66-B0CA-2260DBC30B27}"/>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522609AF-E94A-42ED-8705-4D568BAA17B3}"/>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B2E61AA5-F860-4F82-9341-0CDEBA02AD89}"/>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5A58CBA6-732D-4F41-B576-A1D5FB758154}"/>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E44422E5-B5EE-4DF1-9D7D-1B63E7E1AEC2}"/>
              </a:ext>
            </a:extLst>
          </p:cNvPr>
          <p:cNvPicPr>
            <a:picLocks noChangeAspect="1" noChangeArrowheads="1"/>
          </p:cNvPicPr>
          <p:nvPr/>
        </p:nvPicPr>
        <p:blipFill>
          <a:blip r:embed="rId2" cstate="print"/>
          <a:srcRect l="18050" t="4512" r="14304" b="5280"/>
          <a:stretch>
            <a:fillRect/>
          </a:stretch>
        </p:blipFill>
        <p:spPr bwMode="auto">
          <a:xfrm>
            <a:off x="7158038"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52DCB986-B18B-4455-A61C-7292B4805625}"/>
              </a:ext>
            </a:extLst>
          </p:cNvPr>
          <p:cNvPicPr>
            <a:picLocks noChangeAspect="1" noChangeArrowheads="1"/>
          </p:cNvPicPr>
          <p:nvPr/>
        </p:nvPicPr>
        <p:blipFill>
          <a:blip r:embed="rId3" cstate="print"/>
          <a:srcRect t="13522"/>
          <a:stretch>
            <a:fillRect/>
          </a:stretch>
        </p:blipFill>
        <p:spPr bwMode="auto">
          <a:xfrm>
            <a:off x="2978150"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4DCB6BA9-6554-4631-887E-A64B0451707E}"/>
              </a:ext>
            </a:extLst>
          </p:cNvPr>
          <p:cNvPicPr>
            <a:picLocks noChangeAspect="1" noChangeArrowheads="1"/>
          </p:cNvPicPr>
          <p:nvPr/>
        </p:nvPicPr>
        <p:blipFill>
          <a:blip r:embed="rId4" cstate="print"/>
          <a:srcRect l="18057" t="4514" r="12994" b="4605"/>
          <a:stretch>
            <a:fillRect/>
          </a:stretch>
        </p:blipFill>
        <p:spPr bwMode="auto">
          <a:xfrm>
            <a:off x="8769350" y="3929063"/>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5594EB35-DA2F-46B3-B673-00BC01D0334A}"/>
              </a:ext>
            </a:extLst>
          </p:cNvPr>
          <p:cNvPicPr>
            <a:picLocks noChangeAspect="1" noChangeArrowheads="1"/>
          </p:cNvPicPr>
          <p:nvPr/>
        </p:nvPicPr>
        <p:blipFill>
          <a:blip r:embed="rId5" cstate="print"/>
          <a:srcRect t="21826" r="2530"/>
          <a:stretch>
            <a:fillRect/>
          </a:stretch>
        </p:blipFill>
        <p:spPr bwMode="auto">
          <a:xfrm>
            <a:off x="4198938" y="5543551"/>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E34A89C9-511D-4914-B456-B9E2FD1FA1BD}"/>
              </a:ext>
            </a:extLst>
          </p:cNvPr>
          <p:cNvPicPr>
            <a:picLocks noChangeAspect="1" noChangeArrowheads="1"/>
          </p:cNvPicPr>
          <p:nvPr/>
        </p:nvPicPr>
        <p:blipFill>
          <a:blip r:embed="rId6" cstate="print"/>
          <a:srcRect l="4512" t="9024" r="5280" b="9792"/>
          <a:stretch>
            <a:fillRect/>
          </a:stretch>
        </p:blipFill>
        <p:spPr bwMode="auto">
          <a:xfrm>
            <a:off x="8656638" y="2312988"/>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E447AEC2-9570-4CD6-AEC2-733F8A5105AD}"/>
              </a:ext>
            </a:extLst>
          </p:cNvPr>
          <p:cNvPicPr>
            <a:picLocks noChangeAspect="1" noChangeArrowheads="1"/>
          </p:cNvPicPr>
          <p:nvPr/>
        </p:nvPicPr>
        <p:blipFill>
          <a:blip r:embed="rId7" cstate="print"/>
          <a:srcRect l="18063" t="2501" r="9819" b="2779"/>
          <a:stretch>
            <a:fillRect/>
          </a:stretch>
        </p:blipFill>
        <p:spPr bwMode="auto">
          <a:xfrm>
            <a:off x="5172075" y="5503863"/>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B5B2D6D4-D214-458E-AC7C-A1D8D97AA340}"/>
              </a:ext>
            </a:extLst>
          </p:cNvPr>
          <p:cNvPicPr>
            <a:picLocks noChangeAspect="1" noChangeArrowheads="1"/>
          </p:cNvPicPr>
          <p:nvPr/>
        </p:nvPicPr>
        <p:blipFill>
          <a:blip r:embed="rId8" cstate="print"/>
          <a:srcRect l="4510" t="9021" r="5315" b="14336"/>
          <a:stretch>
            <a:fillRect/>
          </a:stretch>
        </p:blipFill>
        <p:spPr bwMode="auto">
          <a:xfrm>
            <a:off x="1481138" y="5562601"/>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F2AE78C0-AA4D-4D08-B6B5-97EC128F7424}"/>
              </a:ext>
            </a:extLst>
          </p:cNvPr>
          <p:cNvPicPr>
            <a:picLocks noChangeAspect="1" noChangeArrowheads="1"/>
          </p:cNvPicPr>
          <p:nvPr/>
        </p:nvPicPr>
        <p:blipFill>
          <a:blip r:embed="rId9" cstate="print"/>
          <a:srcRect l="3960" t="10818" b="9827"/>
          <a:stretch>
            <a:fillRect/>
          </a:stretch>
        </p:blipFill>
        <p:spPr bwMode="auto">
          <a:xfrm>
            <a:off x="8662988" y="5543551"/>
            <a:ext cx="696912" cy="663575"/>
          </a:xfrm>
          <a:prstGeom prst="rect">
            <a:avLst/>
          </a:prstGeom>
          <a:noFill/>
          <a:ln w="9525">
            <a:noFill/>
            <a:round/>
            <a:headEnd/>
            <a:tailEnd/>
          </a:ln>
          <a:effectLst/>
        </p:spPr>
      </p:pic>
      <p:pic>
        <p:nvPicPr>
          <p:cNvPr id="77" name="Picture 76">
            <a:extLst>
              <a:ext uri="{FF2B5EF4-FFF2-40B4-BE49-F238E27FC236}">
                <a16:creationId xmlns:a16="http://schemas.microsoft.com/office/drawing/2014/main" id="{93E2E28B-4390-461D-97D0-705C46148253}"/>
              </a:ext>
            </a:extLst>
          </p:cNvPr>
          <p:cNvPicPr>
            <a:picLocks noChangeAspect="1" noChangeArrowheads="1"/>
          </p:cNvPicPr>
          <p:nvPr/>
        </p:nvPicPr>
        <p:blipFill>
          <a:blip r:embed="rId10" cstate="print"/>
          <a:srcRect t="18033" b="9787"/>
          <a:stretch>
            <a:fillRect/>
          </a:stretch>
        </p:blipFill>
        <p:spPr bwMode="auto">
          <a:xfrm>
            <a:off x="2970213" y="2336801"/>
            <a:ext cx="731837" cy="6238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774899C5-23D8-4172-ADE6-429FCC0130FC}"/>
              </a:ext>
            </a:extLst>
          </p:cNvPr>
          <p:cNvPicPr>
            <a:picLocks noChangeAspect="1" noChangeArrowheads="1"/>
          </p:cNvPicPr>
          <p:nvPr/>
        </p:nvPicPr>
        <p:blipFill>
          <a:blip r:embed="rId11" cstate="print"/>
          <a:srcRect l="17690" t="4216" r="17415" b="1924"/>
          <a:stretch>
            <a:fillRect/>
          </a:stretch>
        </p:blipFill>
        <p:spPr bwMode="auto">
          <a:xfrm>
            <a:off x="5145088" y="3922713"/>
            <a:ext cx="509587" cy="7366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24225AA0-D85F-49E9-8FE4-EFD8870843EC}"/>
              </a:ext>
            </a:extLst>
          </p:cNvPr>
          <p:cNvPicPr>
            <a:picLocks noChangeAspect="1" noChangeArrowheads="1"/>
          </p:cNvPicPr>
          <p:nvPr/>
        </p:nvPicPr>
        <p:blipFill>
          <a:blip r:embed="rId12" cstate="print"/>
          <a:srcRect l="961" t="5305" b="5305"/>
          <a:stretch>
            <a:fillRect/>
          </a:stretch>
        </p:blipFill>
        <p:spPr bwMode="auto">
          <a:xfrm>
            <a:off x="5835650" y="668338"/>
            <a:ext cx="704850" cy="709613"/>
          </a:xfrm>
          <a:prstGeom prst="rect">
            <a:avLst/>
          </a:prstGeom>
          <a:noFill/>
          <a:ln w="9525">
            <a:noFill/>
            <a:round/>
            <a:headEnd/>
            <a:tailEnd/>
          </a:ln>
          <a:effectLst/>
        </p:spPr>
      </p:pic>
      <p:pic>
        <p:nvPicPr>
          <p:cNvPr id="80" name="Picture 79">
            <a:extLst>
              <a:ext uri="{FF2B5EF4-FFF2-40B4-BE49-F238E27FC236}">
                <a16:creationId xmlns:a16="http://schemas.microsoft.com/office/drawing/2014/main" id="{8C18C0E9-8AE6-4D79-B533-36F7BB80DA41}"/>
              </a:ext>
            </a:extLst>
          </p:cNvPr>
          <p:cNvPicPr>
            <a:picLocks noChangeAspect="1" noChangeArrowheads="1"/>
          </p:cNvPicPr>
          <p:nvPr/>
        </p:nvPicPr>
        <p:blipFill>
          <a:blip r:embed="rId13" cstate="print"/>
          <a:srcRect/>
          <a:stretch>
            <a:fillRect/>
          </a:stretch>
        </p:blipFill>
        <p:spPr bwMode="auto">
          <a:xfrm>
            <a:off x="1744663" y="3929063"/>
            <a:ext cx="720725" cy="71913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141FC8E8-5B37-4B59-9F77-D138657A8BAF}"/>
              </a:ext>
            </a:extLst>
          </p:cNvPr>
          <p:cNvPicPr>
            <a:picLocks noChangeAspect="1" noChangeArrowheads="1"/>
          </p:cNvPicPr>
          <p:nvPr/>
        </p:nvPicPr>
        <p:blipFill>
          <a:blip r:embed="rId14" cstate="print"/>
          <a:srcRect t="4778" b="14783"/>
          <a:stretch>
            <a:fillRect/>
          </a:stretch>
        </p:blipFill>
        <p:spPr bwMode="auto">
          <a:xfrm>
            <a:off x="3267075" y="5543551"/>
            <a:ext cx="715963" cy="649287"/>
          </a:xfrm>
          <a:prstGeom prst="rect">
            <a:avLst/>
          </a:prstGeom>
          <a:noFill/>
          <a:ln w="9525">
            <a:noFill/>
            <a:round/>
            <a:headEnd/>
            <a:tailEnd/>
          </a:ln>
          <a:effectLst/>
        </p:spPr>
      </p:pic>
      <p:pic>
        <p:nvPicPr>
          <p:cNvPr id="82" name="Picture 81">
            <a:extLst>
              <a:ext uri="{FF2B5EF4-FFF2-40B4-BE49-F238E27FC236}">
                <a16:creationId xmlns:a16="http://schemas.microsoft.com/office/drawing/2014/main" id="{9A48B955-4F8C-433E-BAF2-18AC919BBEA3}"/>
              </a:ext>
            </a:extLst>
          </p:cNvPr>
          <p:cNvPicPr>
            <a:picLocks noChangeAspect="1" noChangeArrowheads="1"/>
          </p:cNvPicPr>
          <p:nvPr/>
        </p:nvPicPr>
        <p:blipFill>
          <a:blip r:embed="rId15" cstate="print"/>
          <a:srcRect l="198" t="20778" b="7042"/>
          <a:stretch>
            <a:fillRect/>
          </a:stretch>
        </p:blipFill>
        <p:spPr bwMode="auto">
          <a:xfrm>
            <a:off x="9599613" y="3976688"/>
            <a:ext cx="720725" cy="593725"/>
          </a:xfrm>
          <a:prstGeom prst="rect">
            <a:avLst/>
          </a:prstGeom>
          <a:noFill/>
          <a:ln w="9525">
            <a:noFill/>
            <a:round/>
            <a:headEnd/>
            <a:tailEnd/>
          </a:ln>
          <a:effectLst/>
        </p:spPr>
      </p:pic>
      <p:pic>
        <p:nvPicPr>
          <p:cNvPr id="83" name="Picture 82">
            <a:extLst>
              <a:ext uri="{FF2B5EF4-FFF2-40B4-BE49-F238E27FC236}">
                <a16:creationId xmlns:a16="http://schemas.microsoft.com/office/drawing/2014/main" id="{D8460CE7-E9BF-40A5-BC8A-9787A36D5A6D}"/>
              </a:ext>
            </a:extLst>
          </p:cNvPr>
          <p:cNvPicPr>
            <a:picLocks noChangeAspect="1" noChangeArrowheads="1"/>
          </p:cNvPicPr>
          <p:nvPr/>
        </p:nvPicPr>
        <p:blipFill>
          <a:blip r:embed="rId16" cstate="print"/>
          <a:srcRect l="4512" t="9027" r="5280" b="9796"/>
          <a:stretch>
            <a:fillRect/>
          </a:stretch>
        </p:blipFill>
        <p:spPr bwMode="auto">
          <a:xfrm>
            <a:off x="6435725" y="2270126"/>
            <a:ext cx="719138" cy="720725"/>
          </a:xfrm>
          <a:prstGeom prst="rect">
            <a:avLst/>
          </a:prstGeom>
          <a:noFill/>
          <a:ln w="9525">
            <a:noFill/>
            <a:round/>
            <a:headEnd/>
            <a:tailEnd/>
          </a:ln>
          <a:effectLst/>
        </p:spPr>
      </p:pic>
      <p:pic>
        <p:nvPicPr>
          <p:cNvPr id="84" name="Picture 83">
            <a:extLst>
              <a:ext uri="{FF2B5EF4-FFF2-40B4-BE49-F238E27FC236}">
                <a16:creationId xmlns:a16="http://schemas.microsoft.com/office/drawing/2014/main" id="{388DD578-E410-49DF-AB35-AE4A21BBFDFB}"/>
              </a:ext>
            </a:extLst>
          </p:cNvPr>
          <p:cNvPicPr>
            <a:picLocks noChangeAspect="1" noChangeArrowheads="1"/>
          </p:cNvPicPr>
          <p:nvPr/>
        </p:nvPicPr>
        <p:blipFill>
          <a:blip r:embed="rId17" cstate="print"/>
          <a:srcRect l="1894" t="10561" r="804" b="9810"/>
          <a:stretch>
            <a:fillRect/>
          </a:stretch>
        </p:blipFill>
        <p:spPr bwMode="auto">
          <a:xfrm>
            <a:off x="6858000" y="3963988"/>
            <a:ext cx="739775" cy="647700"/>
          </a:xfrm>
          <a:prstGeom prst="rect">
            <a:avLst/>
          </a:prstGeom>
          <a:noFill/>
          <a:ln w="9525">
            <a:noFill/>
            <a:round/>
            <a:headEnd/>
            <a:tailEnd/>
          </a:ln>
          <a:effectLst/>
        </p:spPr>
      </p:pic>
      <p:pic>
        <p:nvPicPr>
          <p:cNvPr id="85" name="Picture 84">
            <a:extLst>
              <a:ext uri="{FF2B5EF4-FFF2-40B4-BE49-F238E27FC236}">
                <a16:creationId xmlns:a16="http://schemas.microsoft.com/office/drawing/2014/main" id="{36A0B7A2-D4F2-405D-B59D-7C13129E904E}"/>
              </a:ext>
            </a:extLst>
          </p:cNvPr>
          <p:cNvPicPr>
            <a:picLocks noChangeAspect="1" noChangeArrowheads="1"/>
          </p:cNvPicPr>
          <p:nvPr/>
        </p:nvPicPr>
        <p:blipFill>
          <a:blip r:embed="rId18" cstate="print"/>
          <a:srcRect l="11703" b="2776"/>
          <a:stretch>
            <a:fillRect/>
          </a:stretch>
        </p:blipFill>
        <p:spPr bwMode="auto">
          <a:xfrm>
            <a:off x="7816850" y="3929063"/>
            <a:ext cx="679450" cy="733425"/>
          </a:xfrm>
          <a:prstGeom prst="rect">
            <a:avLst/>
          </a:prstGeom>
          <a:noFill/>
          <a:ln w="9525">
            <a:noFill/>
            <a:round/>
            <a:headEnd/>
            <a:tailEnd/>
          </a:ln>
          <a:effectLst/>
        </p:spPr>
      </p:pic>
      <p:pic>
        <p:nvPicPr>
          <p:cNvPr id="86" name="Picture 85">
            <a:extLst>
              <a:ext uri="{FF2B5EF4-FFF2-40B4-BE49-F238E27FC236}">
                <a16:creationId xmlns:a16="http://schemas.microsoft.com/office/drawing/2014/main" id="{AF4855FC-4291-4343-A749-985BDED8EC12}"/>
              </a:ext>
            </a:extLst>
          </p:cNvPr>
          <p:cNvPicPr>
            <a:picLocks noChangeAspect="1" noChangeArrowheads="1"/>
          </p:cNvPicPr>
          <p:nvPr/>
        </p:nvPicPr>
        <p:blipFill>
          <a:blip r:embed="rId19" cstate="print"/>
          <a:srcRect l="6006" t="4503" r="3783" b="9787"/>
          <a:stretch>
            <a:fillRect/>
          </a:stretch>
        </p:blipFill>
        <p:spPr bwMode="auto">
          <a:xfrm>
            <a:off x="8662988" y="673101"/>
            <a:ext cx="1123950" cy="711200"/>
          </a:xfrm>
          <a:prstGeom prst="rect">
            <a:avLst/>
          </a:prstGeom>
          <a:noFill/>
          <a:ln w="9525">
            <a:noFill/>
            <a:round/>
            <a:headEnd/>
            <a:tailEnd/>
          </a:ln>
          <a:effectLst/>
        </p:spPr>
      </p:pic>
      <p:pic>
        <p:nvPicPr>
          <p:cNvPr id="87" name="Picture 86">
            <a:extLst>
              <a:ext uri="{FF2B5EF4-FFF2-40B4-BE49-F238E27FC236}">
                <a16:creationId xmlns:a16="http://schemas.microsoft.com/office/drawing/2014/main" id="{A65626AE-9F11-4706-82CD-664D79700468}"/>
              </a:ext>
            </a:extLst>
          </p:cNvPr>
          <p:cNvPicPr>
            <a:picLocks noChangeAspect="1" noChangeArrowheads="1"/>
          </p:cNvPicPr>
          <p:nvPr/>
        </p:nvPicPr>
        <p:blipFill>
          <a:blip r:embed="rId20" cstate="print"/>
          <a:srcRect l="1903" t="9123" r="2332" b="4955"/>
          <a:stretch>
            <a:fillRect/>
          </a:stretch>
        </p:blipFill>
        <p:spPr bwMode="auto">
          <a:xfrm>
            <a:off x="2339975" y="695326"/>
            <a:ext cx="725488" cy="666750"/>
          </a:xfrm>
          <a:prstGeom prst="rect">
            <a:avLst/>
          </a:prstGeom>
          <a:noFill/>
          <a:ln w="9525">
            <a:noFill/>
            <a:round/>
            <a:headEnd/>
            <a:tailEnd/>
          </a:ln>
          <a:effectLst/>
        </p:spPr>
      </p:pic>
      <p:pic>
        <p:nvPicPr>
          <p:cNvPr id="88" name="Picture 87">
            <a:extLst>
              <a:ext uri="{FF2B5EF4-FFF2-40B4-BE49-F238E27FC236}">
                <a16:creationId xmlns:a16="http://schemas.microsoft.com/office/drawing/2014/main" id="{3FAD345D-0FFB-4994-9073-0DEC65FDEB1B}"/>
              </a:ext>
            </a:extLst>
          </p:cNvPr>
          <p:cNvPicPr>
            <a:picLocks noChangeAspect="1" noChangeArrowheads="1"/>
          </p:cNvPicPr>
          <p:nvPr/>
        </p:nvPicPr>
        <p:blipFill>
          <a:blip r:embed="rId21" cstate="print"/>
          <a:srcRect l="769" t="19014" r="1683" b="9940"/>
          <a:stretch>
            <a:fillRect/>
          </a:stretch>
        </p:blipFill>
        <p:spPr bwMode="auto">
          <a:xfrm>
            <a:off x="4195763" y="4046538"/>
            <a:ext cx="728662" cy="561975"/>
          </a:xfrm>
          <a:prstGeom prst="rect">
            <a:avLst/>
          </a:prstGeom>
          <a:noFill/>
          <a:ln w="9525">
            <a:noFill/>
            <a:round/>
            <a:headEnd/>
            <a:tailEnd/>
          </a:ln>
          <a:effectLst/>
        </p:spPr>
      </p:pic>
      <p:pic>
        <p:nvPicPr>
          <p:cNvPr id="89" name="Picture 88">
            <a:extLst>
              <a:ext uri="{FF2B5EF4-FFF2-40B4-BE49-F238E27FC236}">
                <a16:creationId xmlns:a16="http://schemas.microsoft.com/office/drawing/2014/main" id="{C908982A-405C-41F0-A226-2AF933569CE8}"/>
              </a:ext>
            </a:extLst>
          </p:cNvPr>
          <p:cNvPicPr>
            <a:picLocks noChangeAspect="1" noChangeArrowheads="1"/>
          </p:cNvPicPr>
          <p:nvPr/>
        </p:nvPicPr>
        <p:blipFill>
          <a:blip r:embed="rId22" cstate="print"/>
          <a:srcRect l="3342" t="12032" r="1176" b="4260"/>
          <a:stretch>
            <a:fillRect/>
          </a:stretch>
        </p:blipFill>
        <p:spPr bwMode="auto">
          <a:xfrm>
            <a:off x="9598025" y="5543551"/>
            <a:ext cx="731838" cy="642937"/>
          </a:xfrm>
          <a:prstGeom prst="rect">
            <a:avLst/>
          </a:prstGeom>
          <a:noFill/>
          <a:ln w="9525">
            <a:noFill/>
            <a:round/>
            <a:headEnd/>
            <a:tailEnd/>
          </a:ln>
          <a:effectLst/>
        </p:spPr>
      </p:pic>
      <p:pic>
        <p:nvPicPr>
          <p:cNvPr id="90" name="Picture 89">
            <a:extLst>
              <a:ext uri="{FF2B5EF4-FFF2-40B4-BE49-F238E27FC236}">
                <a16:creationId xmlns:a16="http://schemas.microsoft.com/office/drawing/2014/main" id="{AFC6E3A4-BC26-4BA4-A2B6-C341479442B8}"/>
              </a:ext>
            </a:extLst>
          </p:cNvPr>
          <p:cNvPicPr>
            <a:picLocks noChangeAspect="1" noChangeArrowheads="1"/>
          </p:cNvPicPr>
          <p:nvPr/>
        </p:nvPicPr>
        <p:blipFill>
          <a:blip r:embed="rId23" cstate="print"/>
          <a:srcRect l="1657" t="19472" r="2319" b="7368"/>
          <a:stretch>
            <a:fillRect/>
          </a:stretch>
        </p:blipFill>
        <p:spPr bwMode="auto">
          <a:xfrm>
            <a:off x="7796213" y="5564188"/>
            <a:ext cx="730250" cy="590550"/>
          </a:xfrm>
          <a:prstGeom prst="rect">
            <a:avLst/>
          </a:prstGeom>
          <a:noFill/>
          <a:ln w="9525">
            <a:noFill/>
            <a:round/>
            <a:headEnd/>
            <a:tailEnd/>
          </a:ln>
          <a:effectLst/>
        </p:spPr>
      </p:pic>
      <p:pic>
        <p:nvPicPr>
          <p:cNvPr id="91" name="Picture 90">
            <a:extLst>
              <a:ext uri="{FF2B5EF4-FFF2-40B4-BE49-F238E27FC236}">
                <a16:creationId xmlns:a16="http://schemas.microsoft.com/office/drawing/2014/main" id="{AB43B91A-C62B-4F80-B0E1-C540C1956F91}"/>
              </a:ext>
            </a:extLst>
          </p:cNvPr>
          <p:cNvPicPr>
            <a:picLocks noChangeAspect="1" noChangeArrowheads="1"/>
          </p:cNvPicPr>
          <p:nvPr/>
        </p:nvPicPr>
        <p:blipFill>
          <a:blip r:embed="rId24" cstate="print"/>
          <a:srcRect l="5383" t="25197"/>
          <a:stretch>
            <a:fillRect/>
          </a:stretch>
        </p:blipFill>
        <p:spPr bwMode="auto">
          <a:xfrm>
            <a:off x="1749425" y="2316163"/>
            <a:ext cx="727075" cy="611188"/>
          </a:xfrm>
          <a:prstGeom prst="rect">
            <a:avLst/>
          </a:prstGeom>
          <a:noFill/>
          <a:ln w="9525">
            <a:noFill/>
            <a:round/>
            <a:headEnd/>
            <a:tailEnd/>
          </a:ln>
          <a:effectLst/>
        </p:spPr>
      </p:pic>
      <p:pic>
        <p:nvPicPr>
          <p:cNvPr id="92" name="Picture 91">
            <a:extLst>
              <a:ext uri="{FF2B5EF4-FFF2-40B4-BE49-F238E27FC236}">
                <a16:creationId xmlns:a16="http://schemas.microsoft.com/office/drawing/2014/main" id="{EEDFE6CC-F256-4869-B5CD-479ECBC02646}"/>
              </a:ext>
            </a:extLst>
          </p:cNvPr>
          <p:cNvPicPr>
            <a:picLocks noChangeAspect="1" noChangeArrowheads="1"/>
          </p:cNvPicPr>
          <p:nvPr/>
        </p:nvPicPr>
        <p:blipFill>
          <a:blip r:embed="rId25" cstate="print"/>
          <a:srcRect l="4823" t="6590" r="38731" b="7773"/>
          <a:stretch>
            <a:fillRect/>
          </a:stretch>
        </p:blipFill>
        <p:spPr bwMode="auto">
          <a:xfrm>
            <a:off x="2436813" y="5500688"/>
            <a:ext cx="576262" cy="728663"/>
          </a:xfrm>
          <a:prstGeom prst="rect">
            <a:avLst/>
          </a:prstGeom>
          <a:noFill/>
          <a:ln w="9525">
            <a:noFill/>
            <a:round/>
            <a:headEnd/>
            <a:tailEnd/>
          </a:ln>
          <a:effectLst/>
        </p:spPr>
      </p:pic>
    </p:spTree>
    <p:extLst>
      <p:ext uri="{BB962C8B-B14F-4D97-AF65-F5344CB8AC3E}">
        <p14:creationId xmlns:p14="http://schemas.microsoft.com/office/powerpoint/2010/main" val="398925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83"/>
                                        </p:tgtEl>
                                        <p:attrNameLst>
                                          <p:attrName>style.visibility</p:attrName>
                                        </p:attrNameLst>
                                      </p:cBhvr>
                                      <p:to>
                                        <p:strVal val="visible"/>
                                      </p:to>
                                    </p:set>
                                    <p:anim calcmode="lin" valueType="num">
                                      <p:cBhvr additive="repl">
                                        <p:cTn id="7" dur="2000" fill="hold"/>
                                        <p:tgtEl>
                                          <p:spTgt spid="83"/>
                                        </p:tgtEl>
                                        <p:attrNameLst>
                                          <p:attrName>ppt_w</p:attrName>
                                        </p:attrNameLst>
                                      </p:cBhvr>
                                      <p:tavLst>
                                        <p:tav tm="100000">
                                          <p:val>
                                            <p:fltVal val="0"/>
                                          </p:val>
                                        </p:tav>
                                        <p:tav>
                                          <p:val>
                                            <p:strVal val="#ppt_w"/>
                                          </p:val>
                                        </p:tav>
                                      </p:tavLst>
                                    </p:anim>
                                    <p:anim calcmode="lin" valueType="num">
                                      <p:cBhvr additive="repl">
                                        <p:cTn id="8" dur="2000" fill="hold"/>
                                        <p:tgtEl>
                                          <p:spTgt spid="83"/>
                                        </p:tgtEl>
                                        <p:attrNameLst>
                                          <p:attrName>ppt_h</p:attrName>
                                        </p:attrNameLst>
                                      </p:cBhvr>
                                      <p:tavLst>
                                        <p:tav tm="100000">
                                          <p:val>
                                            <p:fltVal val="0"/>
                                          </p:val>
                                        </p:tav>
                                        <p:tav>
                                          <p:val>
                                            <p:strVal val="#ppt_h"/>
                                          </p:val>
                                        </p:tav>
                                      </p:tavLst>
                                    </p:anim>
                                    <p:anim calcmode="lin" valueType="num">
                                      <p:cBhvr additive="repl">
                                        <p:cTn id="9" dur="2000" fill="hold"/>
                                        <p:tgtEl>
                                          <p:spTgt spid="83"/>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fill="hold" nodeType="clickEffect">
                                  <p:stCondLst>
                                    <p:cond delay="0"/>
                                  </p:stCondLst>
                                  <p:childTnLst>
                                    <p:set>
                                      <p:cBhvr additive="repl">
                                        <p:cTn id="14" dur="1" fill="hold">
                                          <p:stCondLst>
                                            <p:cond delay="0"/>
                                          </p:stCondLst>
                                        </p:cTn>
                                        <p:tgtEl>
                                          <p:spTgt spid="84"/>
                                        </p:tgtEl>
                                        <p:attrNameLst>
                                          <p:attrName>style.visibility</p:attrName>
                                        </p:attrNameLst>
                                      </p:cBhvr>
                                      <p:to>
                                        <p:strVal val="visible"/>
                                      </p:to>
                                    </p:set>
                                    <p:anim calcmode="lin" valueType="num">
                                      <p:cBhvr additive="repl">
                                        <p:cTn id="15" dur="2000" fill="hold"/>
                                        <p:tgtEl>
                                          <p:spTgt spid="84"/>
                                        </p:tgtEl>
                                        <p:attrNameLst>
                                          <p:attrName>ppt_w</p:attrName>
                                        </p:attrNameLst>
                                      </p:cBhvr>
                                      <p:tavLst>
                                        <p:tav tm="100000">
                                          <p:val>
                                            <p:fltVal val="0"/>
                                          </p:val>
                                        </p:tav>
                                        <p:tav>
                                          <p:val>
                                            <p:strVal val="#ppt_w"/>
                                          </p:val>
                                        </p:tav>
                                      </p:tavLst>
                                    </p:anim>
                                    <p:anim calcmode="lin" valueType="num">
                                      <p:cBhvr additive="repl">
                                        <p:cTn id="16" dur="2000" fill="hold"/>
                                        <p:tgtEl>
                                          <p:spTgt spid="84"/>
                                        </p:tgtEl>
                                        <p:attrNameLst>
                                          <p:attrName>ppt_h</p:attrName>
                                        </p:attrNameLst>
                                      </p:cBhvr>
                                      <p:tavLst>
                                        <p:tav tm="100000">
                                          <p:val>
                                            <p:fltVal val="0"/>
                                          </p:val>
                                        </p:tav>
                                        <p:tav>
                                          <p:val>
                                            <p:strVal val="#ppt_h"/>
                                          </p:val>
                                        </p:tav>
                                      </p:tavLst>
                                    </p:anim>
                                    <p:anim calcmode="lin" valueType="num">
                                      <p:cBhvr additive="repl">
                                        <p:cTn id="17" dur="2000" fill="hold"/>
                                        <p:tgtEl>
                                          <p:spTgt spid="84"/>
                                        </p:tgtEl>
                                        <p:attrNameLst>
                                          <p:attrName>ppt_x</p:attrName>
                                        </p:attrNameLst>
                                      </p:cBhvr>
                                      <p:tavLst>
                                        <p:tav tm="0" fmla="#ppt_x+(cos(-2*pi*(1-$))*-#ppt_x-sin(-2*pi*(1-$))*(1-#ppt_y))*(1-$)">
                                          <p:val>
                                            <p:fltVal val="0"/>
                                          </p:val>
                                        </p:tav>
                                        <p:tav tm="100000">
                                          <p:val>
                                            <p:fltVal val="1"/>
                                          </p:val>
                                        </p:tav>
                                      </p:tavLst>
                                    </p:anim>
                                    <p:anim calcmode="lin" valueType="num">
                                      <p:cBhvr additive="repl">
                                        <p:cTn id="18" dur="2000" fill="hold"/>
                                        <p:tgtEl>
                                          <p:spTgt spid="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9B0301A4-02EA-459A-8B4B-FBFA5A2C5237}"/>
              </a:ext>
            </a:extLst>
          </p:cNvPr>
          <p:cNvSpPr txBox="1">
            <a:spLocks noChangeArrowheads="1"/>
          </p:cNvSpPr>
          <p:nvPr/>
        </p:nvSpPr>
        <p:spPr bwMode="auto">
          <a:xfrm>
            <a:off x="971600" y="260648"/>
            <a:ext cx="6641860"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Ne répond pas, mais respire</a:t>
            </a:r>
          </a:p>
        </p:txBody>
      </p:sp>
      <p:sp>
        <p:nvSpPr>
          <p:cNvPr id="4" name="Rectangle 1">
            <a:extLst>
              <a:ext uri="{FF2B5EF4-FFF2-40B4-BE49-F238E27FC236}">
                <a16:creationId xmlns:a16="http://schemas.microsoft.com/office/drawing/2014/main" id="{B7EB0995-AB75-465D-AC82-C4394EEC4D90}"/>
              </a:ext>
            </a:extLst>
          </p:cNvPr>
          <p:cNvSpPr>
            <a:spLocks noChangeArrowheads="1"/>
          </p:cNvSpPr>
          <p:nvPr/>
        </p:nvSpPr>
        <p:spPr bwMode="auto">
          <a:xfrm>
            <a:off x="1545689" y="1160426"/>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Qu’est-ce qui pourrait faire qu’une victime ne répond pas mais respire?</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pic>
        <p:nvPicPr>
          <p:cNvPr id="5" name="Picture 2" descr="Afficher l'image d'origine">
            <a:extLst>
              <a:ext uri="{FF2B5EF4-FFF2-40B4-BE49-F238E27FC236}">
                <a16:creationId xmlns:a16="http://schemas.microsoft.com/office/drawing/2014/main" id="{A2D4FBBE-47F1-427F-A39E-280D9914EA37}"/>
              </a:ext>
            </a:extLst>
          </p:cNvPr>
          <p:cNvPicPr>
            <a:picLocks noChangeAspect="1" noChangeArrowheads="1"/>
          </p:cNvPicPr>
          <p:nvPr/>
        </p:nvPicPr>
        <p:blipFill>
          <a:blip r:embed="rId2" cstate="print"/>
          <a:srcRect/>
          <a:stretch>
            <a:fillRect/>
          </a:stretch>
        </p:blipFill>
        <p:spPr bwMode="auto">
          <a:xfrm>
            <a:off x="6293271" y="3216923"/>
            <a:ext cx="2857500" cy="2857500"/>
          </a:xfrm>
          <a:prstGeom prst="rect">
            <a:avLst/>
          </a:prstGeom>
          <a:noFill/>
        </p:spPr>
      </p:pic>
    </p:spTree>
    <p:extLst>
      <p:ext uri="{BB962C8B-B14F-4D97-AF65-F5344CB8AC3E}">
        <p14:creationId xmlns:p14="http://schemas.microsoft.com/office/powerpoint/2010/main" val="362415140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1A4E8B-0647-4A58-B7B3-FCC908216CA2}"/>
              </a:ext>
            </a:extLst>
          </p:cNvPr>
          <p:cNvSpPr>
            <a:spLocks noChangeArrowheads="1"/>
          </p:cNvSpPr>
          <p:nvPr/>
        </p:nvSpPr>
        <p:spPr bwMode="auto">
          <a:xfrm>
            <a:off x="879669" y="1071209"/>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D4238A16-4CC0-492F-AC69-FCE0E45B79B8}"/>
              </a:ext>
            </a:extLst>
          </p:cNvPr>
          <p:cNvSpPr/>
          <p:nvPr/>
        </p:nvSpPr>
        <p:spPr>
          <a:xfrm rot="20964615">
            <a:off x="3595811" y="2459197"/>
            <a:ext cx="7184454" cy="20652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800" b="1" dirty="0">
                <a:solidFill>
                  <a:schemeClr val="tx1">
                    <a:lumMod val="95000"/>
                    <a:lumOff val="5000"/>
                  </a:schemeClr>
                </a:solidFill>
              </a:rPr>
              <a:t>Permettre à la victime de continuer à respirer!</a:t>
            </a:r>
          </a:p>
        </p:txBody>
      </p:sp>
      <p:sp>
        <p:nvSpPr>
          <p:cNvPr id="4" name="Text Box 3">
            <a:extLst>
              <a:ext uri="{FF2B5EF4-FFF2-40B4-BE49-F238E27FC236}">
                <a16:creationId xmlns:a16="http://schemas.microsoft.com/office/drawing/2014/main" id="{F38C69CD-BC62-4289-9CC2-BB8285AF754E}"/>
              </a:ext>
            </a:extLst>
          </p:cNvPr>
          <p:cNvSpPr txBox="1">
            <a:spLocks noChangeArrowheads="1"/>
          </p:cNvSpPr>
          <p:nvPr/>
        </p:nvSpPr>
        <p:spPr bwMode="auto">
          <a:xfrm>
            <a:off x="971600" y="260648"/>
            <a:ext cx="6641860"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Ne répond pas, mais respire</a:t>
            </a:r>
          </a:p>
        </p:txBody>
      </p:sp>
    </p:spTree>
    <p:extLst>
      <p:ext uri="{BB962C8B-B14F-4D97-AF65-F5344CB8AC3E}">
        <p14:creationId xmlns:p14="http://schemas.microsoft.com/office/powerpoint/2010/main" val="41938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0015046-7BBF-4C94-B667-050C939632CB}"/>
              </a:ext>
            </a:extLst>
          </p:cNvPr>
          <p:cNvSpPr txBox="1"/>
          <p:nvPr/>
        </p:nvSpPr>
        <p:spPr>
          <a:xfrm>
            <a:off x="1899822" y="887766"/>
            <a:ext cx="1606858" cy="5401479"/>
          </a:xfrm>
          <a:prstGeom prst="rect">
            <a:avLst/>
          </a:prstGeom>
          <a:noFill/>
        </p:spPr>
        <p:txBody>
          <a:bodyPr wrap="square" rtlCol="0">
            <a:spAutoFit/>
          </a:bodyPr>
          <a:lstStyle/>
          <a:p>
            <a:r>
              <a:rPr lang="fr-FR" sz="11500" dirty="0"/>
              <a:t>S</a:t>
            </a:r>
          </a:p>
          <a:p>
            <a:r>
              <a:rPr lang="fr-FR" sz="11500" dirty="0"/>
              <a:t>S</a:t>
            </a:r>
          </a:p>
          <a:p>
            <a:r>
              <a:rPr lang="fr-FR" sz="11500" dirty="0"/>
              <a:t>T</a:t>
            </a:r>
          </a:p>
        </p:txBody>
      </p:sp>
      <p:sp>
        <p:nvSpPr>
          <p:cNvPr id="3" name="ZoneTexte 2">
            <a:extLst>
              <a:ext uri="{FF2B5EF4-FFF2-40B4-BE49-F238E27FC236}">
                <a16:creationId xmlns:a16="http://schemas.microsoft.com/office/drawing/2014/main" id="{BB5EBEEE-A46A-40CE-A14B-E398E2D55A3B}"/>
              </a:ext>
            </a:extLst>
          </p:cNvPr>
          <p:cNvSpPr txBox="1"/>
          <p:nvPr/>
        </p:nvSpPr>
        <p:spPr>
          <a:xfrm>
            <a:off x="2840849" y="1251751"/>
            <a:ext cx="6462944" cy="4862870"/>
          </a:xfrm>
          <a:prstGeom prst="rect">
            <a:avLst/>
          </a:prstGeom>
          <a:noFill/>
        </p:spPr>
        <p:txBody>
          <a:bodyPr wrap="square" rtlCol="0">
            <a:spAutoFit/>
          </a:bodyPr>
          <a:lstStyle/>
          <a:p>
            <a:r>
              <a:rPr lang="fr-FR" sz="7200" dirty="0"/>
              <a:t>auveteur</a:t>
            </a:r>
          </a:p>
          <a:p>
            <a:endParaRPr lang="fr-FR" sz="4000" dirty="0"/>
          </a:p>
          <a:p>
            <a:r>
              <a:rPr lang="fr-FR" sz="7200" dirty="0"/>
              <a:t>ecouriste du</a:t>
            </a:r>
          </a:p>
          <a:p>
            <a:endParaRPr lang="fr-FR" sz="4400" dirty="0"/>
          </a:p>
          <a:p>
            <a:r>
              <a:rPr lang="fr-FR" sz="7200" dirty="0"/>
              <a:t>ravail</a:t>
            </a:r>
          </a:p>
        </p:txBody>
      </p:sp>
      <p:sp>
        <p:nvSpPr>
          <p:cNvPr id="5" name="ZoneTexte 4">
            <a:extLst>
              <a:ext uri="{FF2B5EF4-FFF2-40B4-BE49-F238E27FC236}">
                <a16:creationId xmlns:a16="http://schemas.microsoft.com/office/drawing/2014/main" id="{44A20933-15C0-463B-AB54-80FE8B5A60AD}"/>
              </a:ext>
            </a:extLst>
          </p:cNvPr>
          <p:cNvSpPr txBox="1"/>
          <p:nvPr/>
        </p:nvSpPr>
        <p:spPr>
          <a:xfrm>
            <a:off x="0" y="94816"/>
            <a:ext cx="1733107" cy="707886"/>
          </a:xfrm>
          <a:prstGeom prst="rect">
            <a:avLst/>
          </a:prstGeom>
          <a:noFill/>
        </p:spPr>
        <p:txBody>
          <a:bodyPr wrap="square">
            <a:spAutoFit/>
          </a:bodyPr>
          <a:lstStyle/>
          <a:p>
            <a:pPr marL="72000" lvl="1"/>
            <a:r>
              <a:rPr lang="fr-FR" sz="2000" dirty="0">
                <a:latin typeface="Bookman Old Style" panose="02050604050505020204" pitchFamily="18" charset="0"/>
              </a:rPr>
              <a:t>Un SST c’est quoi ?</a:t>
            </a:r>
          </a:p>
        </p:txBody>
      </p:sp>
    </p:spTree>
    <p:extLst>
      <p:ext uri="{BB962C8B-B14F-4D97-AF65-F5344CB8AC3E}">
        <p14:creationId xmlns:p14="http://schemas.microsoft.com/office/powerpoint/2010/main" val="144002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1C92A45-E054-4775-B520-D819BE19CE01}"/>
              </a:ext>
            </a:extLst>
          </p:cNvPr>
          <p:cNvGraphicFramePr>
            <a:graphicFrameLocks noGrp="1"/>
          </p:cNvGraphicFramePr>
          <p:nvPr/>
        </p:nvGraphicFramePr>
        <p:xfrm>
          <a:off x="1073212" y="1030388"/>
          <a:ext cx="10876132" cy="5605082"/>
        </p:xfrm>
        <a:graphic>
          <a:graphicData uri="http://schemas.openxmlformats.org/drawingml/2006/table">
            <a:tbl>
              <a:tblPr firstRow="1" bandRow="1">
                <a:tableStyleId>{16D9F66E-5EB9-4882-86FB-DCBF35E3C3E4}</a:tableStyleId>
              </a:tblPr>
              <a:tblGrid>
                <a:gridCol w="2646532">
                  <a:extLst>
                    <a:ext uri="{9D8B030D-6E8A-4147-A177-3AD203B41FA5}">
                      <a16:colId xmlns:a16="http://schemas.microsoft.com/office/drawing/2014/main" val="2374088685"/>
                    </a:ext>
                  </a:extLst>
                </a:gridCol>
                <a:gridCol w="8229600">
                  <a:extLst>
                    <a:ext uri="{9D8B030D-6E8A-4147-A177-3AD203B41FA5}">
                      <a16:colId xmlns:a16="http://schemas.microsoft.com/office/drawing/2014/main" val="86175586"/>
                    </a:ext>
                  </a:extLst>
                </a:gridCol>
              </a:tblGrid>
              <a:tr h="1246442">
                <a:tc gridSpan="2">
                  <a:txBody>
                    <a:bodyPr/>
                    <a:lstStyle/>
                    <a:p>
                      <a:r>
                        <a:rPr lang="fr-FR" sz="2800" b="1" dirty="0"/>
                        <a:t>Est-il obligatoire de former, dans chaque entreprise, des salariés au sauvetage secourisme du travail (SST) ? </a:t>
                      </a:r>
                    </a:p>
                  </a:txBody>
                  <a:tcPr/>
                </a:tc>
                <a:tc hMerge="1">
                  <a:txBody>
                    <a:bodyPr/>
                    <a:lstStyle/>
                    <a:p>
                      <a:endParaRPr lang="fr-FR" dirty="0"/>
                    </a:p>
                  </a:txBody>
                  <a:tcPr/>
                </a:tc>
                <a:extLst>
                  <a:ext uri="{0D108BD9-81ED-4DB2-BD59-A6C34878D82A}">
                    <a16:rowId xmlns:a16="http://schemas.microsoft.com/office/drawing/2014/main" val="903639309"/>
                  </a:ext>
                </a:extLst>
              </a:tr>
              <a:tr h="4345915">
                <a:tc>
                  <a:txBody>
                    <a:bodyPr/>
                    <a:lstStyle/>
                    <a:p>
                      <a:endParaRPr lang="fr-FR" sz="2400" dirty="0"/>
                    </a:p>
                  </a:txBody>
                  <a:tcPr/>
                </a:tc>
                <a:tc>
                  <a:txBody>
                    <a:bodyPr/>
                    <a:lstStyle/>
                    <a:p>
                      <a:r>
                        <a:rPr lang="fr-FR" sz="2800" dirty="0"/>
                        <a:t>Il appartient à l’employeur d’évaluer la nécessité de désigner, pour intervenir en cas d’urgence, des salariés ayant reçu la formation adéquate pour dispenser les premiers secours.</a:t>
                      </a:r>
                    </a:p>
                    <a:p>
                      <a:endParaRPr lang="fr-FR" sz="28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altLang="fr-FR" sz="2800" i="1" dirty="0">
                          <a:cs typeface="Times New Roman" pitchFamily="18" charset="0"/>
                        </a:rPr>
                        <a:t>Article L4121-1</a:t>
                      </a:r>
                      <a:r>
                        <a:rPr lang="fr-FR" altLang="fr-FR" sz="2800" dirty="0">
                          <a:cs typeface="Times New Roman" pitchFamily="18" charset="0"/>
                        </a:rPr>
                        <a:t> : l'employeur </a:t>
                      </a:r>
                      <a:r>
                        <a:rPr lang="fr-FR" altLang="fr-FR" sz="2800" b="1" dirty="0">
                          <a:solidFill>
                            <a:schemeClr val="bg1"/>
                          </a:solidFill>
                          <a:cs typeface="Times New Roman" pitchFamily="18" charset="0"/>
                        </a:rPr>
                        <a:t>prend les mesures nécessaires</a:t>
                      </a:r>
                      <a:r>
                        <a:rPr lang="fr-FR" altLang="fr-FR" sz="2800" dirty="0">
                          <a:cs typeface="Times New Roman" pitchFamily="18" charset="0"/>
                        </a:rPr>
                        <a:t> pour assurer la </a:t>
                      </a:r>
                      <a:r>
                        <a:rPr lang="fr-FR" altLang="fr-FR" sz="2800" b="1" dirty="0">
                          <a:solidFill>
                            <a:schemeClr val="bg1"/>
                          </a:solidFill>
                          <a:cs typeface="Times New Roman" pitchFamily="18" charset="0"/>
                        </a:rPr>
                        <a:t>sécurité</a:t>
                      </a:r>
                      <a:r>
                        <a:rPr lang="fr-FR" altLang="fr-FR" sz="2800" dirty="0">
                          <a:cs typeface="Times New Roman" pitchFamily="18" charset="0"/>
                        </a:rPr>
                        <a:t> et </a:t>
                      </a:r>
                      <a:r>
                        <a:rPr lang="fr-FR" altLang="fr-FR" sz="2800" b="1" dirty="0">
                          <a:solidFill>
                            <a:schemeClr val="bg1"/>
                          </a:solidFill>
                          <a:cs typeface="Times New Roman" pitchFamily="18" charset="0"/>
                        </a:rPr>
                        <a:t>protéger la santé </a:t>
                      </a:r>
                      <a:r>
                        <a:rPr lang="fr-FR" altLang="fr-FR" sz="2800" dirty="0">
                          <a:cs typeface="Times New Roman" pitchFamily="18" charset="0"/>
                        </a:rPr>
                        <a:t>physique et mentale des travailleurs</a:t>
                      </a:r>
                      <a:r>
                        <a:rPr lang="fr-FR" altLang="fr-FR" sz="2800" dirty="0">
                          <a:solidFill>
                            <a:srgbClr val="000000"/>
                          </a:solidFill>
                          <a:cs typeface="Times New Roman" pitchFamily="18" charset="0"/>
                        </a:rPr>
                        <a:t>.</a:t>
                      </a:r>
                    </a:p>
                  </a:txBody>
                  <a:tcPr/>
                </a:tc>
                <a:extLst>
                  <a:ext uri="{0D108BD9-81ED-4DB2-BD59-A6C34878D82A}">
                    <a16:rowId xmlns:a16="http://schemas.microsoft.com/office/drawing/2014/main" val="2753005131"/>
                  </a:ext>
                </a:extLst>
              </a:tr>
            </a:tbl>
          </a:graphicData>
        </a:graphic>
      </p:graphicFrame>
      <p:pic>
        <p:nvPicPr>
          <p:cNvPr id="3" name="Image 2">
            <a:extLst>
              <a:ext uri="{FF2B5EF4-FFF2-40B4-BE49-F238E27FC236}">
                <a16:creationId xmlns:a16="http://schemas.microsoft.com/office/drawing/2014/main" id="{05F5D621-4A3A-4203-BA89-41E703FCC3BD}"/>
              </a:ext>
            </a:extLst>
          </p:cNvPr>
          <p:cNvPicPr>
            <a:picLocks noChangeAspect="1"/>
          </p:cNvPicPr>
          <p:nvPr/>
        </p:nvPicPr>
        <p:blipFill>
          <a:blip r:embed="rId2"/>
          <a:stretch>
            <a:fillRect/>
          </a:stretch>
        </p:blipFill>
        <p:spPr>
          <a:xfrm>
            <a:off x="1266635" y="3404339"/>
            <a:ext cx="2378394" cy="1682569"/>
          </a:xfrm>
          <a:prstGeom prst="rect">
            <a:avLst/>
          </a:prstGeom>
        </p:spPr>
      </p:pic>
      <p:sp>
        <p:nvSpPr>
          <p:cNvPr id="2" name="ZoneTexte 1">
            <a:extLst>
              <a:ext uri="{FF2B5EF4-FFF2-40B4-BE49-F238E27FC236}">
                <a16:creationId xmlns:a16="http://schemas.microsoft.com/office/drawing/2014/main" id="{DB8B2D2B-611F-45E5-BEFD-6E5B9D2F7340}"/>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spTree>
    <p:extLst>
      <p:ext uri="{BB962C8B-B14F-4D97-AF65-F5344CB8AC3E}">
        <p14:creationId xmlns:p14="http://schemas.microsoft.com/office/powerpoint/2010/main" val="157290601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38A16-4CC0-492F-AC69-FCE0E45B79B8}"/>
              </a:ext>
            </a:extLst>
          </p:cNvPr>
          <p:cNvSpPr/>
          <p:nvPr/>
        </p:nvSpPr>
        <p:spPr>
          <a:xfrm rot="20964615">
            <a:off x="2339692" y="1729136"/>
            <a:ext cx="7184454" cy="959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pPr>
            <a:r>
              <a:rPr lang="fr-FR" sz="4800" b="1" dirty="0">
                <a:solidFill>
                  <a:schemeClr val="tx1"/>
                </a:solidFill>
                <a:latin typeface="Calibri" pitchFamily="34" charset="0"/>
                <a:ea typeface="Calibri" pitchFamily="34" charset="0"/>
                <a:cs typeface="Times New Roman" pitchFamily="18" charset="0"/>
              </a:rPr>
              <a:t>Deux cas possibles</a:t>
            </a:r>
            <a:endParaRPr lang="fr-FR" sz="6600" b="1" dirty="0">
              <a:solidFill>
                <a:schemeClr val="tx1"/>
              </a:solidFill>
              <a:latin typeface="Arial" pitchFamily="34" charset="0"/>
              <a:cs typeface="Arial" pitchFamily="34" charset="0"/>
            </a:endParaRPr>
          </a:p>
        </p:txBody>
      </p:sp>
      <p:sp>
        <p:nvSpPr>
          <p:cNvPr id="4" name="Text Box 3">
            <a:extLst>
              <a:ext uri="{FF2B5EF4-FFF2-40B4-BE49-F238E27FC236}">
                <a16:creationId xmlns:a16="http://schemas.microsoft.com/office/drawing/2014/main" id="{F38C69CD-BC62-4289-9CC2-BB8285AF754E}"/>
              </a:ext>
            </a:extLst>
          </p:cNvPr>
          <p:cNvSpPr txBox="1">
            <a:spLocks noChangeArrowheads="1"/>
          </p:cNvSpPr>
          <p:nvPr/>
        </p:nvSpPr>
        <p:spPr bwMode="auto">
          <a:xfrm>
            <a:off x="971600" y="260648"/>
            <a:ext cx="6641860"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Ne répond pas, mais respire</a:t>
            </a:r>
          </a:p>
        </p:txBody>
      </p:sp>
      <p:sp>
        <p:nvSpPr>
          <p:cNvPr id="5" name="Rectangle 4">
            <a:extLst>
              <a:ext uri="{FF2B5EF4-FFF2-40B4-BE49-F238E27FC236}">
                <a16:creationId xmlns:a16="http://schemas.microsoft.com/office/drawing/2014/main" id="{151A5A70-C77C-BA95-2865-34BBA3E92E5F}"/>
              </a:ext>
            </a:extLst>
          </p:cNvPr>
          <p:cNvSpPr/>
          <p:nvPr/>
        </p:nvSpPr>
        <p:spPr>
          <a:xfrm>
            <a:off x="6884718" y="3781480"/>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
        <p:nvSpPr>
          <p:cNvPr id="6" name="Rectangle 5">
            <a:extLst>
              <a:ext uri="{FF2B5EF4-FFF2-40B4-BE49-F238E27FC236}">
                <a16:creationId xmlns:a16="http://schemas.microsoft.com/office/drawing/2014/main" id="{DDD829CF-DD9B-CD65-D381-B824F09279A2}"/>
              </a:ext>
            </a:extLst>
          </p:cNvPr>
          <p:cNvSpPr/>
          <p:nvPr/>
        </p:nvSpPr>
        <p:spPr>
          <a:xfrm>
            <a:off x="788718" y="3524134"/>
            <a:ext cx="4485246" cy="1754326"/>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traumatique ou inconnu</a:t>
            </a:r>
          </a:p>
        </p:txBody>
      </p:sp>
    </p:spTree>
    <p:extLst>
      <p:ext uri="{BB962C8B-B14F-4D97-AF65-F5344CB8AC3E}">
        <p14:creationId xmlns:p14="http://schemas.microsoft.com/office/powerpoint/2010/main" val="15798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814FFB-E259-4AE0-ABAD-E358F139BE58}"/>
              </a:ext>
            </a:extLst>
          </p:cNvPr>
          <p:cNvSpPr/>
          <p:nvPr/>
        </p:nvSpPr>
        <p:spPr>
          <a:xfrm>
            <a:off x="3854663" y="973823"/>
            <a:ext cx="4286159" cy="1446550"/>
          </a:xfrm>
          <a:prstGeom prst="rect">
            <a:avLst/>
          </a:prstGeom>
          <a:noFill/>
        </p:spPr>
        <p:txBody>
          <a:bodyPr wrap="square" lIns="91440" tIns="45720" rIns="91440" bIns="45720">
            <a:spAutoFit/>
          </a:bodyPr>
          <a:lstStyle/>
          <a:p>
            <a:pPr algn="ctr"/>
            <a:r>
              <a:rPr lang="fr-FR"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D.T.R.</a:t>
            </a:r>
            <a:endParaRPr lang="fr-FR" sz="66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3" name="Tableau 3">
            <a:extLst>
              <a:ext uri="{FF2B5EF4-FFF2-40B4-BE49-F238E27FC236}">
                <a16:creationId xmlns:a16="http://schemas.microsoft.com/office/drawing/2014/main" id="{2E2094A9-C155-419A-8A17-DC296A7C5EA1}"/>
              </a:ext>
            </a:extLst>
          </p:cNvPr>
          <p:cNvGraphicFramePr>
            <a:graphicFrameLocks noGrp="1"/>
          </p:cNvGraphicFramePr>
          <p:nvPr/>
        </p:nvGraphicFramePr>
        <p:xfrm>
          <a:off x="1402672" y="5148334"/>
          <a:ext cx="10214182" cy="1056290"/>
        </p:xfrm>
        <a:graphic>
          <a:graphicData uri="http://schemas.openxmlformats.org/drawingml/2006/table">
            <a:tbl>
              <a:tblPr firstRow="1" bandRow="1">
                <a:tableStyleId>{5C22544A-7EE6-4342-B048-85BDC9FD1C3A}</a:tableStyleId>
              </a:tblPr>
              <a:tblGrid>
                <a:gridCol w="1855433">
                  <a:extLst>
                    <a:ext uri="{9D8B030D-6E8A-4147-A177-3AD203B41FA5}">
                      <a16:colId xmlns:a16="http://schemas.microsoft.com/office/drawing/2014/main" val="2802897407"/>
                    </a:ext>
                  </a:extLst>
                </a:gridCol>
                <a:gridCol w="6170627">
                  <a:extLst>
                    <a:ext uri="{9D8B030D-6E8A-4147-A177-3AD203B41FA5}">
                      <a16:colId xmlns:a16="http://schemas.microsoft.com/office/drawing/2014/main" val="2489690569"/>
                    </a:ext>
                  </a:extLst>
                </a:gridCol>
                <a:gridCol w="2188122">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 </a:t>
                      </a:r>
                      <a:r>
                        <a:rPr lang="fr-FR" sz="2000" b="1" i="1" dirty="0">
                          <a:solidFill>
                            <a:schemeClr val="tx1"/>
                          </a:solidFill>
                        </a:rPr>
                        <a:t>humour</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03_PLS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4" name="Image 3">
            <a:hlinkClick r:id="rId2" action="ppaction://hlinkfile"/>
            <a:extLst>
              <a:ext uri="{FF2B5EF4-FFF2-40B4-BE49-F238E27FC236}">
                <a16:creationId xmlns:a16="http://schemas.microsoft.com/office/drawing/2014/main" id="{E4469033-328D-4AC1-95BF-064863EF9702}"/>
              </a:ext>
            </a:extLst>
          </p:cNvPr>
          <p:cNvPicPr>
            <a:picLocks noChangeAspect="1"/>
          </p:cNvPicPr>
          <p:nvPr/>
        </p:nvPicPr>
        <p:blipFill rotWithShape="1">
          <a:blip r:embed="rId3"/>
          <a:srcRect l="12625" t="11672" r="13515" b="12637"/>
          <a:stretch/>
        </p:blipFill>
        <p:spPr>
          <a:xfrm>
            <a:off x="10359119" y="5232416"/>
            <a:ext cx="872360" cy="872358"/>
          </a:xfrm>
          <a:prstGeom prst="rect">
            <a:avLst/>
          </a:prstGeom>
        </p:spPr>
      </p:pic>
      <p:sp>
        <p:nvSpPr>
          <p:cNvPr id="5" name="Rectangle 4">
            <a:extLst>
              <a:ext uri="{FF2B5EF4-FFF2-40B4-BE49-F238E27FC236}">
                <a16:creationId xmlns:a16="http://schemas.microsoft.com/office/drawing/2014/main" id="{7ACA867F-B757-29FD-5D9E-14CA773431DB}"/>
              </a:ext>
            </a:extLst>
          </p:cNvPr>
          <p:cNvSpPr/>
          <p:nvPr/>
        </p:nvSpPr>
        <p:spPr>
          <a:xfrm>
            <a:off x="-181100" y="53211"/>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287666443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7A2AD36-9A07-4C0B-8C74-3F4B33637951}"/>
              </a:ext>
            </a:extLst>
          </p:cNvPr>
          <p:cNvPicPr>
            <a:picLocks noChangeAspect="1" noChangeArrowheads="1"/>
          </p:cNvPicPr>
          <p:nvPr/>
        </p:nvPicPr>
        <p:blipFill>
          <a:blip r:embed="rId2" cstate="print"/>
          <a:srcRect/>
          <a:stretch>
            <a:fillRect/>
          </a:stretch>
        </p:blipFill>
        <p:spPr bwMode="auto">
          <a:xfrm>
            <a:off x="2326579" y="1393675"/>
            <a:ext cx="3785233" cy="3888432"/>
          </a:xfrm>
          <a:prstGeom prst="rect">
            <a:avLst/>
          </a:prstGeom>
          <a:noFill/>
          <a:ln w="9525">
            <a:noFill/>
            <a:miter lim="800000"/>
            <a:headEnd/>
            <a:tailEnd/>
          </a:ln>
        </p:spPr>
      </p:pic>
      <p:pic>
        <p:nvPicPr>
          <p:cNvPr id="3" name="Image 2" descr="COPEUX.jpg">
            <a:extLst>
              <a:ext uri="{FF2B5EF4-FFF2-40B4-BE49-F238E27FC236}">
                <a16:creationId xmlns:a16="http://schemas.microsoft.com/office/drawing/2014/main" id="{0784BD57-6FF7-4185-90A3-D5FD62D98D80}"/>
              </a:ext>
            </a:extLst>
          </p:cNvPr>
          <p:cNvPicPr>
            <a:picLocks noChangeAspect="1"/>
          </p:cNvPicPr>
          <p:nvPr/>
        </p:nvPicPr>
        <p:blipFill>
          <a:blip r:embed="rId3" cstate="print"/>
          <a:stretch>
            <a:fillRect/>
          </a:stretch>
        </p:blipFill>
        <p:spPr>
          <a:xfrm>
            <a:off x="6445299" y="1393675"/>
            <a:ext cx="2881139" cy="2212661"/>
          </a:xfrm>
          <a:prstGeom prst="rect">
            <a:avLst/>
          </a:prstGeom>
        </p:spPr>
      </p:pic>
      <p:pic>
        <p:nvPicPr>
          <p:cNvPr id="4" name="Image 3" descr="BRIQUETTES.jpg">
            <a:extLst>
              <a:ext uri="{FF2B5EF4-FFF2-40B4-BE49-F238E27FC236}">
                <a16:creationId xmlns:a16="http://schemas.microsoft.com/office/drawing/2014/main" id="{C002FC78-5E46-47A9-8FD5-FF8A556887AB}"/>
              </a:ext>
            </a:extLst>
          </p:cNvPr>
          <p:cNvPicPr>
            <a:picLocks noChangeAspect="1"/>
          </p:cNvPicPr>
          <p:nvPr/>
        </p:nvPicPr>
        <p:blipFill>
          <a:blip r:embed="rId4" cstate="print"/>
          <a:stretch>
            <a:fillRect/>
          </a:stretch>
        </p:blipFill>
        <p:spPr>
          <a:xfrm>
            <a:off x="7556810" y="3828545"/>
            <a:ext cx="3539256" cy="2448272"/>
          </a:xfrm>
          <a:prstGeom prst="rect">
            <a:avLst/>
          </a:prstGeom>
        </p:spPr>
      </p:pic>
      <p:sp>
        <p:nvSpPr>
          <p:cNvPr id="5" name="Rectangle 4">
            <a:extLst>
              <a:ext uri="{FF2B5EF4-FFF2-40B4-BE49-F238E27FC236}">
                <a16:creationId xmlns:a16="http://schemas.microsoft.com/office/drawing/2014/main" id="{2F4FD5EC-A226-58BA-1960-79528D2D0A12}"/>
              </a:ext>
            </a:extLst>
          </p:cNvPr>
          <p:cNvSpPr/>
          <p:nvPr/>
        </p:nvSpPr>
        <p:spPr>
          <a:xfrm>
            <a:off x="-181100" y="50872"/>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394458516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_MACHINE_BRIQUETTIC.JPG">
            <a:extLst>
              <a:ext uri="{FF2B5EF4-FFF2-40B4-BE49-F238E27FC236}">
                <a16:creationId xmlns:a16="http://schemas.microsoft.com/office/drawing/2014/main" id="{3B080034-D6F9-4C32-B561-EED4AF3927A6}"/>
              </a:ext>
            </a:extLst>
          </p:cNvPr>
          <p:cNvPicPr>
            <a:picLocks noChangeAspect="1"/>
          </p:cNvPicPr>
          <p:nvPr/>
        </p:nvPicPr>
        <p:blipFill>
          <a:blip r:embed="rId2" cstate="print">
            <a:lum bright="10000" contrast="10000"/>
          </a:blip>
          <a:stretch>
            <a:fillRect/>
          </a:stretch>
        </p:blipFill>
        <p:spPr>
          <a:xfrm>
            <a:off x="3225799" y="2589991"/>
            <a:ext cx="6660232" cy="3746381"/>
          </a:xfrm>
          <a:prstGeom prst="rect">
            <a:avLst/>
          </a:prstGeom>
        </p:spPr>
      </p:pic>
      <p:sp>
        <p:nvSpPr>
          <p:cNvPr id="3" name="ZoneTexte 2">
            <a:extLst>
              <a:ext uri="{FF2B5EF4-FFF2-40B4-BE49-F238E27FC236}">
                <a16:creationId xmlns:a16="http://schemas.microsoft.com/office/drawing/2014/main" id="{D141C001-8EE1-4566-8C14-2E56EEFF466D}"/>
              </a:ext>
            </a:extLst>
          </p:cNvPr>
          <p:cNvSpPr txBox="1"/>
          <p:nvPr/>
        </p:nvSpPr>
        <p:spPr>
          <a:xfrm>
            <a:off x="3756572" y="975431"/>
            <a:ext cx="7344816" cy="954107"/>
          </a:xfrm>
          <a:prstGeom prst="rect">
            <a:avLst/>
          </a:prstGeom>
          <a:noFill/>
        </p:spPr>
        <p:txBody>
          <a:bodyPr wrap="square" rtlCol="0">
            <a:spAutoFit/>
          </a:bodyPr>
          <a:lstStyle/>
          <a:p>
            <a:r>
              <a:rPr lang="fr-FR" sz="2800" b="1" dirty="0"/>
              <a:t>L’intervenir se déroule sur le vérin de remplissage de la chambre de compression.</a:t>
            </a:r>
          </a:p>
        </p:txBody>
      </p:sp>
      <p:cxnSp>
        <p:nvCxnSpPr>
          <p:cNvPr id="4" name="Connecteur droit avec flèche 3">
            <a:extLst>
              <a:ext uri="{FF2B5EF4-FFF2-40B4-BE49-F238E27FC236}">
                <a16:creationId xmlns:a16="http://schemas.microsoft.com/office/drawing/2014/main" id="{443A7FB9-BB7D-4EF5-8A69-641BA9AC41EC}"/>
              </a:ext>
            </a:extLst>
          </p:cNvPr>
          <p:cNvCxnSpPr>
            <a:cxnSpLocks/>
          </p:cNvCxnSpPr>
          <p:nvPr/>
        </p:nvCxnSpPr>
        <p:spPr>
          <a:xfrm flipH="1">
            <a:off x="4549698" y="2373745"/>
            <a:ext cx="696557" cy="165184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5823546E-2504-7F80-74D1-DBEB294E7EF7}"/>
              </a:ext>
            </a:extLst>
          </p:cNvPr>
          <p:cNvSpPr/>
          <p:nvPr/>
        </p:nvSpPr>
        <p:spPr>
          <a:xfrm>
            <a:off x="-181100" y="50872"/>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107441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5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_POSITION.JPG">
            <a:extLst>
              <a:ext uri="{FF2B5EF4-FFF2-40B4-BE49-F238E27FC236}">
                <a16:creationId xmlns:a16="http://schemas.microsoft.com/office/drawing/2014/main" id="{BFE3A03F-0452-4C5B-B2C9-4FB34DD82BCA}"/>
              </a:ext>
            </a:extLst>
          </p:cNvPr>
          <p:cNvPicPr>
            <a:picLocks noChangeAspect="1"/>
          </p:cNvPicPr>
          <p:nvPr/>
        </p:nvPicPr>
        <p:blipFill>
          <a:blip r:embed="rId2" cstate="print"/>
          <a:stretch>
            <a:fillRect/>
          </a:stretch>
        </p:blipFill>
        <p:spPr>
          <a:xfrm>
            <a:off x="2852005" y="1615749"/>
            <a:ext cx="8064896" cy="4536504"/>
          </a:xfrm>
          <a:prstGeom prst="rect">
            <a:avLst/>
          </a:prstGeom>
        </p:spPr>
      </p:pic>
      <p:sp>
        <p:nvSpPr>
          <p:cNvPr id="3" name="ZoneTexte 2">
            <a:extLst>
              <a:ext uri="{FF2B5EF4-FFF2-40B4-BE49-F238E27FC236}">
                <a16:creationId xmlns:a16="http://schemas.microsoft.com/office/drawing/2014/main" id="{63857E75-393B-4577-B1D2-DDA9A61CD51F}"/>
              </a:ext>
            </a:extLst>
          </p:cNvPr>
          <p:cNvSpPr txBox="1"/>
          <p:nvPr/>
        </p:nvSpPr>
        <p:spPr>
          <a:xfrm>
            <a:off x="2852005" y="1012687"/>
            <a:ext cx="8346669" cy="523220"/>
          </a:xfrm>
          <a:prstGeom prst="rect">
            <a:avLst/>
          </a:prstGeom>
          <a:noFill/>
        </p:spPr>
        <p:txBody>
          <a:bodyPr wrap="square" rtlCol="0">
            <a:spAutoFit/>
          </a:bodyPr>
          <a:lstStyle/>
          <a:p>
            <a:r>
              <a:rPr lang="fr-FR" sz="2800" b="1" dirty="0"/>
              <a:t>Le technicien commence son intervention</a:t>
            </a:r>
          </a:p>
        </p:txBody>
      </p:sp>
      <p:sp>
        <p:nvSpPr>
          <p:cNvPr id="4" name="Rectangle 3">
            <a:extLst>
              <a:ext uri="{FF2B5EF4-FFF2-40B4-BE49-F238E27FC236}">
                <a16:creationId xmlns:a16="http://schemas.microsoft.com/office/drawing/2014/main" id="{58B208FE-F644-7671-BE64-4BBAED42FA10}"/>
              </a:ext>
            </a:extLst>
          </p:cNvPr>
          <p:cNvSpPr/>
          <p:nvPr/>
        </p:nvSpPr>
        <p:spPr>
          <a:xfrm>
            <a:off x="-181100" y="50872"/>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428192134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16C130-714F-42FF-A819-460E074E32A2}"/>
              </a:ext>
            </a:extLst>
          </p:cNvPr>
          <p:cNvSpPr/>
          <p:nvPr/>
        </p:nvSpPr>
        <p:spPr>
          <a:xfrm>
            <a:off x="2763719" y="1216594"/>
            <a:ext cx="7128426" cy="2585323"/>
          </a:xfrm>
          <a:prstGeom prst="rect">
            <a:avLst/>
          </a:prstGeom>
          <a:noFill/>
        </p:spPr>
        <p:txBody>
          <a:bodyPr wrap="squar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Un témoin le voit se mettre à genoux puis s’allonger au sol</a:t>
            </a:r>
          </a:p>
        </p:txBody>
      </p:sp>
      <p:sp>
        <p:nvSpPr>
          <p:cNvPr id="3" name="ZoneTexte 2">
            <a:extLst>
              <a:ext uri="{FF2B5EF4-FFF2-40B4-BE49-F238E27FC236}">
                <a16:creationId xmlns:a16="http://schemas.microsoft.com/office/drawing/2014/main" id="{25728DAA-4568-4820-A470-12CD215295A3}"/>
              </a:ext>
            </a:extLst>
          </p:cNvPr>
          <p:cNvSpPr txBox="1"/>
          <p:nvPr/>
        </p:nvSpPr>
        <p:spPr>
          <a:xfrm>
            <a:off x="2848303" y="4487244"/>
            <a:ext cx="9174304" cy="1754326"/>
          </a:xfrm>
          <a:prstGeom prst="rect">
            <a:avLst/>
          </a:prstGeom>
          <a:noFill/>
        </p:spPr>
        <p:txBody>
          <a:bodyPr wrap="square" rtlCol="0">
            <a:spAutoFit/>
          </a:bodyPr>
          <a:lstStyle/>
          <a:p>
            <a:r>
              <a:rPr lang="fr-FR" dirty="0">
                <a:solidFill>
                  <a:schemeClr val="accent2">
                    <a:lumMod val="40000"/>
                    <a:lumOff val="60000"/>
                  </a:schemeClr>
                </a:solidFill>
              </a:rPr>
              <a:t>Info formateur:</a:t>
            </a:r>
          </a:p>
          <a:p>
            <a:endParaRPr lang="fr-FR" dirty="0">
              <a:solidFill>
                <a:schemeClr val="accent2">
                  <a:lumMod val="40000"/>
                  <a:lumOff val="60000"/>
                </a:schemeClr>
              </a:solidFill>
            </a:endParaRPr>
          </a:p>
          <a:p>
            <a:r>
              <a:rPr lang="fr-FR" dirty="0">
                <a:solidFill>
                  <a:schemeClr val="accent2">
                    <a:lumMod val="40000"/>
                    <a:lumOff val="60000"/>
                  </a:schemeClr>
                </a:solidFill>
              </a:rPr>
              <a:t>Projeter la diapo suivante et mettre en place une victime en lui disant de ne pas répondre de respirer et de se laisser faire.</a:t>
            </a:r>
          </a:p>
          <a:p>
            <a:endParaRPr lang="fr-FR" dirty="0">
              <a:solidFill>
                <a:schemeClr val="accent2">
                  <a:lumMod val="40000"/>
                  <a:lumOff val="60000"/>
                </a:schemeClr>
              </a:solidFill>
            </a:endParaRPr>
          </a:p>
          <a:p>
            <a:r>
              <a:rPr lang="fr-FR" dirty="0">
                <a:solidFill>
                  <a:schemeClr val="accent2">
                    <a:lumMod val="40000"/>
                    <a:lumOff val="60000"/>
                  </a:schemeClr>
                </a:solidFill>
              </a:rPr>
              <a:t>COVID: La victime doit porter une blouse personnelle propre ou à usage unique</a:t>
            </a:r>
          </a:p>
        </p:txBody>
      </p:sp>
      <p:sp>
        <p:nvSpPr>
          <p:cNvPr id="4" name="Rectangle 3">
            <a:extLst>
              <a:ext uri="{FF2B5EF4-FFF2-40B4-BE49-F238E27FC236}">
                <a16:creationId xmlns:a16="http://schemas.microsoft.com/office/drawing/2014/main" id="{2251127E-1D65-11B1-7EB9-06D852E4FD29}"/>
              </a:ext>
            </a:extLst>
          </p:cNvPr>
          <p:cNvSpPr/>
          <p:nvPr/>
        </p:nvSpPr>
        <p:spPr>
          <a:xfrm>
            <a:off x="-181100" y="50872"/>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10858625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_MACHINE_BRIQUETTIC.JPG">
            <a:extLst>
              <a:ext uri="{FF2B5EF4-FFF2-40B4-BE49-F238E27FC236}">
                <a16:creationId xmlns:a16="http://schemas.microsoft.com/office/drawing/2014/main" id="{F2CBF5A5-6F63-4437-85F0-54DC11EEFA6C}"/>
              </a:ext>
            </a:extLst>
          </p:cNvPr>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28448820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2C506F-2125-4660-9EA2-563C1D0E1FCF}"/>
              </a:ext>
            </a:extLst>
          </p:cNvPr>
          <p:cNvSpPr/>
          <p:nvPr/>
        </p:nvSpPr>
        <p:spPr>
          <a:xfrm>
            <a:off x="4953955" y="929435"/>
            <a:ext cx="1597105" cy="923330"/>
          </a:xfrm>
          <a:prstGeom prst="rect">
            <a:avLst/>
          </a:prstGeom>
          <a:noFill/>
        </p:spPr>
        <p:txBody>
          <a:bodyPr wrap="none" lIns="91440" tIns="45720" rIns="91440" bIns="45720">
            <a:spAutoFit/>
          </a:bodyPr>
          <a:lstStyle/>
          <a:p>
            <a:pPr algn="ctr"/>
            <a:r>
              <a:rPr lang="fr-F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a:t>
            </a:r>
            <a:r>
              <a:rPr lang="fr-F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a:t>
            </a:r>
            <a:r>
              <a:rPr lang="fr-FR" sz="40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j.</a:t>
            </a:r>
          </a:p>
        </p:txBody>
      </p:sp>
      <p:graphicFrame>
        <p:nvGraphicFramePr>
          <p:cNvPr id="3" name="Tableau 3">
            <a:extLst>
              <a:ext uri="{FF2B5EF4-FFF2-40B4-BE49-F238E27FC236}">
                <a16:creationId xmlns:a16="http://schemas.microsoft.com/office/drawing/2014/main" id="{B27059C2-0527-42F6-A15F-E666A732B2D4}"/>
              </a:ext>
            </a:extLst>
          </p:cNvPr>
          <p:cNvGraphicFramePr>
            <a:graphicFrameLocks noGrp="1"/>
          </p:cNvGraphicFramePr>
          <p:nvPr/>
        </p:nvGraphicFramePr>
        <p:xfrm>
          <a:off x="1443969" y="3239635"/>
          <a:ext cx="10214182" cy="2112580"/>
        </p:xfrm>
        <a:graphic>
          <a:graphicData uri="http://schemas.openxmlformats.org/drawingml/2006/table">
            <a:tbl>
              <a:tblPr firstRow="1" bandRow="1">
                <a:tableStyleId>{5C22544A-7EE6-4342-B048-85BDC9FD1C3A}</a:tableStyleId>
              </a:tblPr>
              <a:tblGrid>
                <a:gridCol w="1467907">
                  <a:extLst>
                    <a:ext uri="{9D8B030D-6E8A-4147-A177-3AD203B41FA5}">
                      <a16:colId xmlns:a16="http://schemas.microsoft.com/office/drawing/2014/main" val="2802897407"/>
                    </a:ext>
                  </a:extLst>
                </a:gridCol>
                <a:gridCol w="6558153">
                  <a:extLst>
                    <a:ext uri="{9D8B030D-6E8A-4147-A177-3AD203B41FA5}">
                      <a16:colId xmlns:a16="http://schemas.microsoft.com/office/drawing/2014/main" val="2489690569"/>
                    </a:ext>
                  </a:extLst>
                </a:gridCol>
                <a:gridCol w="2188122">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 </a:t>
                      </a:r>
                      <a:r>
                        <a:rPr lang="fr-FR" sz="2000" b="1" i="1" dirty="0">
                          <a:solidFill>
                            <a:schemeClr val="tx1"/>
                          </a:solidFill>
                        </a:rPr>
                        <a:t>INRS</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01_PLS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r h="1056290">
                <a:tc>
                  <a:txBody>
                    <a:bodyPr/>
                    <a:lstStyle/>
                    <a:p>
                      <a:pPr algn="ctr"/>
                      <a:r>
                        <a:rPr lang="fr-FR" sz="2400" b="1" dirty="0">
                          <a:solidFill>
                            <a:schemeClr val="tx1"/>
                          </a:solidFill>
                        </a:rPr>
                        <a:t>VIDEO </a:t>
                      </a:r>
                      <a:r>
                        <a:rPr lang="fr-FR" sz="2000" b="1" i="1" dirty="0">
                          <a:solidFill>
                            <a:schemeClr val="tx1"/>
                          </a:solidFill>
                        </a:rPr>
                        <a:t>pompiers</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02_PLS_POMPIER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856033"/>
                  </a:ext>
                </a:extLst>
              </a:tr>
            </a:tbl>
          </a:graphicData>
        </a:graphic>
      </p:graphicFrame>
      <p:pic>
        <p:nvPicPr>
          <p:cNvPr id="4" name="Image 3">
            <a:hlinkClick r:id="rId2" action="ppaction://hlinkfile"/>
            <a:extLst>
              <a:ext uri="{FF2B5EF4-FFF2-40B4-BE49-F238E27FC236}">
                <a16:creationId xmlns:a16="http://schemas.microsoft.com/office/drawing/2014/main" id="{F3CAC603-D080-4D6B-A45B-88EAAF213CBA}"/>
              </a:ext>
            </a:extLst>
          </p:cNvPr>
          <p:cNvPicPr>
            <a:picLocks noChangeAspect="1"/>
          </p:cNvPicPr>
          <p:nvPr/>
        </p:nvPicPr>
        <p:blipFill rotWithShape="1">
          <a:blip r:embed="rId3"/>
          <a:srcRect l="12625" t="11672" r="13515" b="12637"/>
          <a:stretch/>
        </p:blipFill>
        <p:spPr>
          <a:xfrm>
            <a:off x="10197710" y="3278658"/>
            <a:ext cx="872360" cy="872358"/>
          </a:xfrm>
          <a:prstGeom prst="rect">
            <a:avLst/>
          </a:prstGeom>
        </p:spPr>
      </p:pic>
      <p:pic>
        <p:nvPicPr>
          <p:cNvPr id="5" name="Image 4">
            <a:hlinkClick r:id="rId4" action="ppaction://hlinkfile"/>
            <a:extLst>
              <a:ext uri="{FF2B5EF4-FFF2-40B4-BE49-F238E27FC236}">
                <a16:creationId xmlns:a16="http://schemas.microsoft.com/office/drawing/2014/main" id="{3CB0B3D6-2EF6-4218-81B4-8344AD64ED19}"/>
              </a:ext>
            </a:extLst>
          </p:cNvPr>
          <p:cNvPicPr>
            <a:picLocks noChangeAspect="1"/>
          </p:cNvPicPr>
          <p:nvPr/>
        </p:nvPicPr>
        <p:blipFill rotWithShape="1">
          <a:blip r:embed="rId3"/>
          <a:srcRect l="12625" t="11672" r="13515" b="12637"/>
          <a:stretch/>
        </p:blipFill>
        <p:spPr>
          <a:xfrm>
            <a:off x="10197710" y="4408272"/>
            <a:ext cx="872360" cy="872358"/>
          </a:xfrm>
          <a:prstGeom prst="rect">
            <a:avLst/>
          </a:prstGeom>
        </p:spPr>
      </p:pic>
      <p:sp>
        <p:nvSpPr>
          <p:cNvPr id="6" name="ZoneTexte 5">
            <a:extLst>
              <a:ext uri="{FF2B5EF4-FFF2-40B4-BE49-F238E27FC236}">
                <a16:creationId xmlns:a16="http://schemas.microsoft.com/office/drawing/2014/main" id="{C7A82878-D677-4136-80F5-1564DB8DBAD6}"/>
              </a:ext>
            </a:extLst>
          </p:cNvPr>
          <p:cNvSpPr txBox="1"/>
          <p:nvPr/>
        </p:nvSpPr>
        <p:spPr>
          <a:xfrm>
            <a:off x="1793289" y="2539014"/>
            <a:ext cx="1473694" cy="523220"/>
          </a:xfrm>
          <a:prstGeom prst="rect">
            <a:avLst/>
          </a:prstGeom>
          <a:noFill/>
        </p:spPr>
        <p:txBody>
          <a:bodyPr wrap="square" rtlCol="0">
            <a:spAutoFit/>
          </a:bodyPr>
          <a:lstStyle/>
          <a:p>
            <a:r>
              <a:rPr lang="fr-FR" sz="2800" dirty="0">
                <a:solidFill>
                  <a:schemeClr val="accent3">
                    <a:lumMod val="40000"/>
                    <a:lumOff val="60000"/>
                  </a:schemeClr>
                </a:solidFill>
              </a:rPr>
              <a:t>ou</a:t>
            </a:r>
          </a:p>
        </p:txBody>
      </p:sp>
      <p:sp>
        <p:nvSpPr>
          <p:cNvPr id="7" name="Rectangle 6">
            <a:extLst>
              <a:ext uri="{FF2B5EF4-FFF2-40B4-BE49-F238E27FC236}">
                <a16:creationId xmlns:a16="http://schemas.microsoft.com/office/drawing/2014/main" id="{C16C3FD7-1490-039E-2751-C46281BA3DC5}"/>
              </a:ext>
            </a:extLst>
          </p:cNvPr>
          <p:cNvSpPr/>
          <p:nvPr/>
        </p:nvSpPr>
        <p:spPr>
          <a:xfrm>
            <a:off x="-181100" y="50872"/>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53736928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885814A6-0995-461B-BE36-BC291AD80F17}"/>
              </a:ext>
            </a:extLst>
          </p:cNvPr>
          <p:cNvSpPr txBox="1">
            <a:spLocks noChangeArrowheads="1"/>
          </p:cNvSpPr>
          <p:nvPr/>
        </p:nvSpPr>
        <p:spPr bwMode="auto">
          <a:xfrm>
            <a:off x="1598613" y="328712"/>
            <a:ext cx="4852987" cy="520700"/>
          </a:xfrm>
          <a:prstGeom prst="rect">
            <a:avLst/>
          </a:prstGeom>
          <a:solidFill>
            <a:schemeClr val="tx1">
              <a:lumMod val="85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Quel résultat à atteindre ?</a:t>
            </a:r>
          </a:p>
        </p:txBody>
      </p:sp>
      <p:sp>
        <p:nvSpPr>
          <p:cNvPr id="3" name="Text Box 7">
            <a:extLst>
              <a:ext uri="{FF2B5EF4-FFF2-40B4-BE49-F238E27FC236}">
                <a16:creationId xmlns:a16="http://schemas.microsoft.com/office/drawing/2014/main" id="{45A60DC5-670C-4C54-8A65-963238807D28}"/>
              </a:ext>
            </a:extLst>
          </p:cNvPr>
          <p:cNvSpPr txBox="1">
            <a:spLocks noChangeArrowheads="1"/>
          </p:cNvSpPr>
          <p:nvPr/>
        </p:nvSpPr>
        <p:spPr bwMode="auto">
          <a:xfrm>
            <a:off x="1598613" y="1295922"/>
            <a:ext cx="6892925" cy="520700"/>
          </a:xfrm>
          <a:prstGeom prst="rect">
            <a:avLst/>
          </a:prstGeom>
          <a:solidFill>
            <a:schemeClr val="tx1">
              <a:lumMod val="85000"/>
            </a:schemeClr>
          </a:solidFill>
          <a:ln w="57240" cap="sq">
            <a:solidFill>
              <a:srgbClr val="FF0000"/>
            </a:solidFill>
            <a:miter lim="800000"/>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Lui permettre de continuer à respirer.</a:t>
            </a:r>
          </a:p>
        </p:txBody>
      </p:sp>
      <p:sp>
        <p:nvSpPr>
          <p:cNvPr id="4" name="Text Box 8">
            <a:extLst>
              <a:ext uri="{FF2B5EF4-FFF2-40B4-BE49-F238E27FC236}">
                <a16:creationId xmlns:a16="http://schemas.microsoft.com/office/drawing/2014/main" id="{574A8BE8-A0B8-4AD2-996C-6696778B2540}"/>
              </a:ext>
            </a:extLst>
          </p:cNvPr>
          <p:cNvSpPr txBox="1">
            <a:spLocks noChangeArrowheads="1"/>
          </p:cNvSpPr>
          <p:nvPr/>
        </p:nvSpPr>
        <p:spPr bwMode="auto">
          <a:xfrm>
            <a:off x="1598613" y="2196413"/>
            <a:ext cx="5616575" cy="460375"/>
          </a:xfrm>
          <a:prstGeom prst="rect">
            <a:avLst/>
          </a:prstGeom>
          <a:solidFill>
            <a:schemeClr val="tx1">
              <a:lumMod val="85000"/>
            </a:schemeClr>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rgbClr val="000000"/>
                </a:solidFill>
                <a:latin typeface="Tahoma" pitchFamily="32" charset="0"/>
                <a:cs typeface="Tahoma" pitchFamily="32" charset="0"/>
              </a:rPr>
              <a:t>Mettre la victime sur le coté</a:t>
            </a:r>
          </a:p>
        </p:txBody>
      </p:sp>
      <p:sp>
        <p:nvSpPr>
          <p:cNvPr id="5" name="Text Box 9">
            <a:extLst>
              <a:ext uri="{FF2B5EF4-FFF2-40B4-BE49-F238E27FC236}">
                <a16:creationId xmlns:a16="http://schemas.microsoft.com/office/drawing/2014/main" id="{7E73B5E1-DF4D-4B52-A41C-04155CC25770}"/>
              </a:ext>
            </a:extLst>
          </p:cNvPr>
          <p:cNvSpPr txBox="1">
            <a:spLocks noChangeArrowheads="1"/>
          </p:cNvSpPr>
          <p:nvPr/>
        </p:nvSpPr>
        <p:spPr bwMode="auto">
          <a:xfrm>
            <a:off x="6213060" y="2962176"/>
            <a:ext cx="4824412" cy="3567112"/>
          </a:xfrm>
          <a:prstGeom prst="rect">
            <a:avLst/>
          </a:prstGeom>
          <a:solidFill>
            <a:schemeClr val="accent1">
              <a:lumMod val="40000"/>
              <a:lumOff val="60000"/>
            </a:schemeClr>
          </a:solidFill>
          <a:ln w="9525">
            <a:noFill/>
            <a:round/>
            <a:headEnd/>
            <a:tailEnd/>
          </a:ln>
          <a:effectLst/>
        </p:spPr>
        <p:txBody>
          <a:bodyPr lIns="90000" tIns="46800" rIns="90000" bIns="46800">
            <a:spAutoFit/>
          </a:bodyPr>
          <a:lstStyle/>
          <a:p>
            <a:pPr marL="457200" indent="-452438" algn="ctr">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4800" b="1" dirty="0">
                <a:solidFill>
                  <a:srgbClr val="FFFFFF"/>
                </a:solidFill>
                <a:latin typeface="Tahoma" pitchFamily="32" charset="0"/>
                <a:cs typeface="Tahoma" pitchFamily="32" charset="0"/>
              </a:rPr>
              <a:t>PLS</a:t>
            </a:r>
            <a:r>
              <a:rPr lang="fr-FR" altLang="fr-FR" sz="4000" b="1" dirty="0">
                <a:solidFill>
                  <a:srgbClr val="000000"/>
                </a:solidFill>
                <a:latin typeface="Tahoma" pitchFamily="32" charset="0"/>
                <a:cs typeface="Tahoma" pitchFamily="32" charset="0"/>
              </a:rPr>
              <a:t> </a:t>
            </a:r>
          </a:p>
          <a:p>
            <a:pPr marL="457200" indent="-452438" algn="ctr">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4800" b="1" dirty="0">
                <a:solidFill>
                  <a:srgbClr val="000000"/>
                </a:solidFill>
                <a:latin typeface="Tahoma" pitchFamily="32" charset="0"/>
                <a:cs typeface="Tahoma" pitchFamily="32" charset="0"/>
              </a:rPr>
              <a:t>=</a:t>
            </a:r>
            <a:r>
              <a:rPr lang="fr-FR" altLang="fr-FR" sz="4000" b="1" dirty="0">
                <a:solidFill>
                  <a:srgbClr val="000000"/>
                </a:solidFill>
                <a:latin typeface="Tahoma" pitchFamily="32" charset="0"/>
                <a:cs typeface="Tahoma" pitchFamily="32" charset="0"/>
              </a:rPr>
              <a:t> </a:t>
            </a:r>
          </a:p>
          <a:p>
            <a:pPr marL="457200" indent="-452438" algn="ctr">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4400" b="1" dirty="0">
                <a:solidFill>
                  <a:srgbClr val="FFFFFF"/>
                </a:solidFill>
                <a:latin typeface="Tahoma" pitchFamily="32" charset="0"/>
                <a:cs typeface="Tahoma" pitchFamily="32" charset="0"/>
              </a:rPr>
              <a:t>P</a:t>
            </a:r>
            <a:r>
              <a:rPr lang="fr-FR" altLang="fr-FR" sz="4000" b="1" dirty="0">
                <a:solidFill>
                  <a:srgbClr val="000000"/>
                </a:solidFill>
                <a:latin typeface="Tahoma" pitchFamily="32" charset="0"/>
                <a:cs typeface="Tahoma" pitchFamily="32" charset="0"/>
              </a:rPr>
              <a:t>osition </a:t>
            </a:r>
          </a:p>
          <a:p>
            <a:pPr marL="457200" indent="-452438" algn="ctr">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4400" b="1" dirty="0">
                <a:solidFill>
                  <a:srgbClr val="FFFFFF"/>
                </a:solidFill>
                <a:latin typeface="Tahoma" pitchFamily="32" charset="0"/>
                <a:cs typeface="Tahoma" pitchFamily="32" charset="0"/>
              </a:rPr>
              <a:t>     L</a:t>
            </a:r>
            <a:r>
              <a:rPr lang="fr-FR" altLang="fr-FR" sz="4000" b="1" dirty="0">
                <a:solidFill>
                  <a:srgbClr val="000000"/>
                </a:solidFill>
                <a:latin typeface="Tahoma" pitchFamily="32" charset="0"/>
                <a:cs typeface="Tahoma" pitchFamily="32" charset="0"/>
              </a:rPr>
              <a:t>atérale de </a:t>
            </a:r>
            <a:r>
              <a:rPr lang="fr-FR" altLang="fr-FR" sz="4400" b="1" dirty="0">
                <a:solidFill>
                  <a:srgbClr val="FFFFFF"/>
                </a:solidFill>
                <a:latin typeface="Tahoma" pitchFamily="32" charset="0"/>
                <a:cs typeface="Tahoma" pitchFamily="32" charset="0"/>
              </a:rPr>
              <a:t>S</a:t>
            </a:r>
            <a:r>
              <a:rPr lang="fr-FR" altLang="fr-FR" sz="4000" b="1" dirty="0">
                <a:solidFill>
                  <a:srgbClr val="000000"/>
                </a:solidFill>
                <a:latin typeface="Tahoma" pitchFamily="32" charset="0"/>
                <a:cs typeface="Tahoma" pitchFamily="32" charset="0"/>
              </a:rPr>
              <a:t>écurité.</a:t>
            </a:r>
          </a:p>
        </p:txBody>
      </p:sp>
      <p:sp>
        <p:nvSpPr>
          <p:cNvPr id="6" name="Rectangle 5">
            <a:extLst>
              <a:ext uri="{FF2B5EF4-FFF2-40B4-BE49-F238E27FC236}">
                <a16:creationId xmlns:a16="http://schemas.microsoft.com/office/drawing/2014/main" id="{B86FCCF3-EB09-DE27-2586-8AFE5741CE0C}"/>
              </a:ext>
            </a:extLst>
          </p:cNvPr>
          <p:cNvSpPr/>
          <p:nvPr/>
        </p:nvSpPr>
        <p:spPr>
          <a:xfrm>
            <a:off x="1154528" y="4201213"/>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237899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additive="repl">
                                        <p:cTn id="6" dur="1" fill="hold">
                                          <p:stCondLst>
                                            <p:cond delay="0"/>
                                          </p:stCondLst>
                                        </p:cTn>
                                        <p:tgtEl>
                                          <p:spTgt spid="2"/>
                                        </p:tgtEl>
                                        <p:attrNameLst>
                                          <p:attrName>style.visibility</p:attrName>
                                        </p:attrNameLst>
                                      </p:cBhvr>
                                      <p:to>
                                        <p:strVal val="visible"/>
                                      </p:to>
                                    </p:set>
                                    <p:animEffect transition="in" filter="wipe(left)">
                                      <p:cBhvr additive="repl">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Effect transition="in" filter="wipe(left)">
                                      <p:cBhvr additive="repl">
                                        <p:cTn id="12" dur="1000"/>
                                        <p:tgtEl>
                                          <p:spTgt spid="3"/>
                                        </p:tgtEl>
                                      </p:cBhvr>
                                    </p:animEffect>
                                  </p:childTnLst>
                                </p:cTn>
                              </p:par>
                            </p:childTnLst>
                          </p:cTn>
                        </p:par>
                        <p:par>
                          <p:cTn id="13" fill="hold">
                            <p:stCondLst>
                              <p:cond delay="1000"/>
                            </p:stCondLst>
                            <p:childTnLst>
                              <p:par>
                                <p:cTn id="14" presetID="22" presetClass="entr" presetSubtype="8" fill="hold" nodeType="afterEffect">
                                  <p:stCondLst>
                                    <p:cond delay="500"/>
                                  </p:stCondLst>
                                  <p:childTnLst>
                                    <p:set>
                                      <p:cBhvr additive="repl">
                                        <p:cTn id="15" dur="1" fill="hold">
                                          <p:stCondLst>
                                            <p:cond delay="0"/>
                                          </p:stCondLst>
                                        </p:cTn>
                                        <p:tgtEl>
                                          <p:spTgt spid="4"/>
                                        </p:tgtEl>
                                        <p:attrNameLst>
                                          <p:attrName>style.visibility</p:attrName>
                                        </p:attrNameLst>
                                      </p:cBhvr>
                                      <p:to>
                                        <p:strVal val="visible"/>
                                      </p:to>
                                    </p:set>
                                    <p:animEffect transition="in" filter="wipe(left)">
                                      <p:cBhvr additive="repl">
                                        <p:cTn id="16" dur="1000"/>
                                        <p:tgtEl>
                                          <p:spTgt spid="4"/>
                                        </p:tgtEl>
                                      </p:cBhvr>
                                    </p:animEffect>
                                  </p:childTnLst>
                                </p:cTn>
                              </p:par>
                            </p:childTnLst>
                          </p:cTn>
                        </p:par>
                        <p:par>
                          <p:cTn id="17" fill="hold">
                            <p:stCondLst>
                              <p:cond delay="2500"/>
                            </p:stCondLst>
                            <p:childTnLst>
                              <p:par>
                                <p:cTn id="18" presetID="22" presetClass="entr" presetSubtype="1" fill="hold" nodeType="afterEffect">
                                  <p:stCondLst>
                                    <p:cond delay="500"/>
                                  </p:stCondLst>
                                  <p:childTnLst>
                                    <p:set>
                                      <p:cBhvr additive="repl">
                                        <p:cTn id="19" dur="1" fill="hold">
                                          <p:stCondLst>
                                            <p:cond delay="0"/>
                                          </p:stCondLst>
                                        </p:cTn>
                                        <p:tgtEl>
                                          <p:spTgt spid="5"/>
                                        </p:tgtEl>
                                        <p:attrNameLst>
                                          <p:attrName>style.visibility</p:attrName>
                                        </p:attrNameLst>
                                      </p:cBhvr>
                                      <p:to>
                                        <p:strVal val="visible"/>
                                      </p:to>
                                    </p:set>
                                    <p:animEffect transition="in" filter="wipe(up)">
                                      <p:cBhvr additive="repl">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2D47E6F-99A4-4074-AA38-84D04F63E75D}"/>
              </a:ext>
            </a:extLst>
          </p:cNvPr>
          <p:cNvPicPr>
            <a:picLocks noChangeAspect="1"/>
          </p:cNvPicPr>
          <p:nvPr/>
        </p:nvPicPr>
        <p:blipFill>
          <a:blip r:embed="rId2"/>
          <a:stretch>
            <a:fillRect/>
          </a:stretch>
        </p:blipFill>
        <p:spPr>
          <a:xfrm>
            <a:off x="1303282" y="4454129"/>
            <a:ext cx="5552997" cy="2334575"/>
          </a:xfrm>
          <a:prstGeom prst="rect">
            <a:avLst/>
          </a:prstGeom>
        </p:spPr>
      </p:pic>
      <p:sp>
        <p:nvSpPr>
          <p:cNvPr id="5" name="Rectangle 4">
            <a:extLst>
              <a:ext uri="{FF2B5EF4-FFF2-40B4-BE49-F238E27FC236}">
                <a16:creationId xmlns:a16="http://schemas.microsoft.com/office/drawing/2014/main" id="{1A1613AE-D38A-412E-AF35-8C50AED73208}"/>
              </a:ext>
            </a:extLst>
          </p:cNvPr>
          <p:cNvSpPr/>
          <p:nvPr/>
        </p:nvSpPr>
        <p:spPr>
          <a:xfrm>
            <a:off x="1547664" y="89731"/>
            <a:ext cx="7596335"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La victime ne répond pas mais elle respire</a:t>
            </a:r>
          </a:p>
        </p:txBody>
      </p:sp>
      <p:sp>
        <p:nvSpPr>
          <p:cNvPr id="6" name="Rectangle 2">
            <a:extLst>
              <a:ext uri="{FF2B5EF4-FFF2-40B4-BE49-F238E27FC236}">
                <a16:creationId xmlns:a16="http://schemas.microsoft.com/office/drawing/2014/main" id="{1A1F2535-D492-4497-B198-4A77F77776C2}"/>
              </a:ext>
            </a:extLst>
          </p:cNvPr>
          <p:cNvSpPr txBox="1">
            <a:spLocks noChangeArrowheads="1"/>
          </p:cNvSpPr>
          <p:nvPr/>
        </p:nvSpPr>
        <p:spPr bwMode="auto">
          <a:xfrm>
            <a:off x="1576698" y="908720"/>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7" name="Rectangle 2">
            <a:extLst>
              <a:ext uri="{FF2B5EF4-FFF2-40B4-BE49-F238E27FC236}">
                <a16:creationId xmlns:a16="http://schemas.microsoft.com/office/drawing/2014/main" id="{D800417C-109F-49D9-B9E3-E4FBDF25E557}"/>
              </a:ext>
            </a:extLst>
          </p:cNvPr>
          <p:cNvSpPr txBox="1">
            <a:spLocks noChangeArrowheads="1"/>
          </p:cNvSpPr>
          <p:nvPr/>
        </p:nvSpPr>
        <p:spPr bwMode="auto">
          <a:xfrm>
            <a:off x="3734536" y="892473"/>
            <a:ext cx="5991388" cy="1388272"/>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40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Lui permettre de continuer à respirer</a:t>
            </a:r>
          </a:p>
        </p:txBody>
      </p:sp>
      <p:sp>
        <p:nvSpPr>
          <p:cNvPr id="8" name="Rectangle 7">
            <a:extLst>
              <a:ext uri="{FF2B5EF4-FFF2-40B4-BE49-F238E27FC236}">
                <a16:creationId xmlns:a16="http://schemas.microsoft.com/office/drawing/2014/main" id="{9B9B29A4-A54E-43F9-970A-F36006DD32E8}"/>
              </a:ext>
            </a:extLst>
          </p:cNvPr>
          <p:cNvSpPr/>
          <p:nvPr/>
        </p:nvSpPr>
        <p:spPr>
          <a:xfrm>
            <a:off x="3734536" y="2587648"/>
            <a:ext cx="8010029" cy="1815882"/>
          </a:xfrm>
          <a:prstGeom prst="rect">
            <a:avLst/>
          </a:prstGeom>
          <a:solidFill>
            <a:schemeClr val="accent1"/>
          </a:solidFill>
        </p:spPr>
        <p:txBody>
          <a:bodyPr wrap="square">
            <a:spAutoFit/>
          </a:bodyPr>
          <a:lstStyle/>
          <a:p>
            <a:r>
              <a:rPr lang="fr-FR" sz="2800" dirty="0"/>
              <a:t>1. </a:t>
            </a:r>
            <a:r>
              <a:rPr lang="fr-FR" sz="2800" dirty="0">
                <a:solidFill>
                  <a:srgbClr val="FFFF00"/>
                </a:solidFill>
              </a:rPr>
              <a:t>Placer</a:t>
            </a:r>
            <a:r>
              <a:rPr lang="fr-FR" sz="2800" dirty="0"/>
              <a:t> la victime sur le côté, en position latérale de sécurité     (PLS)</a:t>
            </a:r>
          </a:p>
          <a:p>
            <a:r>
              <a:rPr lang="fr-FR" sz="2800" dirty="0"/>
              <a:t>2. </a:t>
            </a:r>
            <a:r>
              <a:rPr lang="fr-FR" sz="2800" dirty="0">
                <a:solidFill>
                  <a:srgbClr val="FFFF00"/>
                </a:solidFill>
              </a:rPr>
              <a:t>Alerter</a:t>
            </a:r>
            <a:r>
              <a:rPr lang="fr-FR" sz="2800" dirty="0"/>
              <a:t> immédiatement les secours</a:t>
            </a:r>
          </a:p>
          <a:p>
            <a:r>
              <a:rPr lang="fr-FR" sz="2800" dirty="0"/>
              <a:t>3. </a:t>
            </a:r>
            <a:r>
              <a:rPr lang="fr-FR" sz="2800" dirty="0">
                <a:solidFill>
                  <a:srgbClr val="FFFF00"/>
                </a:solidFill>
              </a:rPr>
              <a:t>Surveiller</a:t>
            </a:r>
            <a:r>
              <a:rPr lang="fr-FR" sz="2800" dirty="0"/>
              <a:t> l’état de la victime :</a:t>
            </a:r>
          </a:p>
        </p:txBody>
      </p:sp>
      <p:sp>
        <p:nvSpPr>
          <p:cNvPr id="10" name="Rectangle 2">
            <a:extLst>
              <a:ext uri="{FF2B5EF4-FFF2-40B4-BE49-F238E27FC236}">
                <a16:creationId xmlns:a16="http://schemas.microsoft.com/office/drawing/2014/main" id="{859866A1-5285-4D12-9D03-450BD782CCC7}"/>
              </a:ext>
            </a:extLst>
          </p:cNvPr>
          <p:cNvSpPr txBox="1">
            <a:spLocks noChangeArrowheads="1"/>
          </p:cNvSpPr>
          <p:nvPr/>
        </p:nvSpPr>
        <p:spPr bwMode="auto">
          <a:xfrm>
            <a:off x="1666036" y="2587648"/>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Moyen</a:t>
            </a:r>
          </a:p>
        </p:txBody>
      </p:sp>
      <p:sp>
        <p:nvSpPr>
          <p:cNvPr id="2" name="Rectangle 1">
            <a:extLst>
              <a:ext uri="{FF2B5EF4-FFF2-40B4-BE49-F238E27FC236}">
                <a16:creationId xmlns:a16="http://schemas.microsoft.com/office/drawing/2014/main" id="{F70633CF-265E-5B9C-EDD9-368034825440}"/>
              </a:ext>
            </a:extLst>
          </p:cNvPr>
          <p:cNvSpPr/>
          <p:nvPr/>
        </p:nvSpPr>
        <p:spPr>
          <a:xfrm>
            <a:off x="7632864" y="5149345"/>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1632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left)">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par>
                          <p:cTn id="23" fill="hold">
                            <p:stCondLst>
                              <p:cond delay="500"/>
                            </p:stCondLst>
                            <p:childTnLst>
                              <p:par>
                                <p:cTn id="24" presetID="1" presetClass="entr" presetSubtype="0" fill="hold" nodeType="afterEffect">
                                  <p:stCondLst>
                                    <p:cond delay="500"/>
                                  </p:stCondLst>
                                  <p:childTnLst>
                                    <p:set>
                                      <p:cBhvr>
                                        <p:cTn id="25"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1C92A45-E054-4775-B520-D819BE19CE01}"/>
              </a:ext>
            </a:extLst>
          </p:cNvPr>
          <p:cNvGraphicFramePr>
            <a:graphicFrameLocks noGrp="1"/>
          </p:cNvGraphicFramePr>
          <p:nvPr/>
        </p:nvGraphicFramePr>
        <p:xfrm>
          <a:off x="913414" y="1163549"/>
          <a:ext cx="10876132" cy="5407913"/>
        </p:xfrm>
        <a:graphic>
          <a:graphicData uri="http://schemas.openxmlformats.org/drawingml/2006/table">
            <a:tbl>
              <a:tblPr firstRow="1" bandRow="1">
                <a:tableStyleId>{16D9F66E-5EB9-4882-86FB-DCBF35E3C3E4}</a:tableStyleId>
              </a:tblPr>
              <a:tblGrid>
                <a:gridCol w="2784527">
                  <a:extLst>
                    <a:ext uri="{9D8B030D-6E8A-4147-A177-3AD203B41FA5}">
                      <a16:colId xmlns:a16="http://schemas.microsoft.com/office/drawing/2014/main" val="2374088685"/>
                    </a:ext>
                  </a:extLst>
                </a:gridCol>
                <a:gridCol w="8091605">
                  <a:extLst>
                    <a:ext uri="{9D8B030D-6E8A-4147-A177-3AD203B41FA5}">
                      <a16:colId xmlns:a16="http://schemas.microsoft.com/office/drawing/2014/main" val="1248211292"/>
                    </a:ext>
                  </a:extLst>
                </a:gridCol>
              </a:tblGrid>
              <a:tr h="665251">
                <a:tc gridSpan="2">
                  <a:txBody>
                    <a:bodyPr/>
                    <a:lstStyle/>
                    <a:p>
                      <a:r>
                        <a:rPr lang="fr-FR" sz="2400" dirty="0"/>
                        <a:t>R 4224-15 du </a:t>
                      </a:r>
                      <a:r>
                        <a:rPr lang="fr-FR" sz="2400" b="1" dirty="0"/>
                        <a:t>Code du Travail</a:t>
                      </a:r>
                      <a:endParaRPr lang="fr-FR" sz="2400" dirty="0"/>
                    </a:p>
                  </a:txBody>
                  <a:tcPr anchor="ctr"/>
                </a:tc>
                <a:tc hMerge="1">
                  <a:txBody>
                    <a:bodyPr/>
                    <a:lstStyle/>
                    <a:p>
                      <a:endParaRPr lang="fr-FR" dirty="0"/>
                    </a:p>
                  </a:txBody>
                  <a:tcPr/>
                </a:tc>
                <a:extLst>
                  <a:ext uri="{0D108BD9-81ED-4DB2-BD59-A6C34878D82A}">
                    <a16:rowId xmlns:a16="http://schemas.microsoft.com/office/drawing/2014/main" val="3601947284"/>
                  </a:ext>
                </a:extLst>
              </a:tr>
              <a:tr h="1539310">
                <a:tc rowSpan="5">
                  <a:txBody>
                    <a:bodyPr/>
                    <a:lstStyle/>
                    <a:p>
                      <a:endParaRPr lang="fr-FR" dirty="0"/>
                    </a:p>
                  </a:txBody>
                  <a:tcPr/>
                </a:tc>
                <a:tc>
                  <a:txBody>
                    <a:bodyPr/>
                    <a:lstStyle/>
                    <a:p>
                      <a:r>
                        <a:rPr lang="fr-FR" b="1" dirty="0"/>
                        <a:t>« Un membre du personnel reçoit la formation de secouriste nécessaire pour donner les premiers secours en cas d’urgence dans :</a:t>
                      </a:r>
                      <a:br>
                        <a:rPr lang="fr-FR" b="1" dirty="0"/>
                      </a:br>
                      <a:r>
                        <a:rPr lang="fr-FR" b="1" dirty="0"/>
                        <a:t>1° Chaque atelier où sont accomplis des travaux dangereux ;</a:t>
                      </a:r>
                      <a:br>
                        <a:rPr lang="fr-FR" b="1" dirty="0"/>
                      </a:br>
                      <a:r>
                        <a:rPr lang="fr-FR" b="1" dirty="0"/>
                        <a:t>2° Chaque chantier employant vingt travailleurs au moins pendant plus de quinze jours où sont réalisés des travaux dangereux.</a:t>
                      </a:r>
                      <a:endParaRPr lang="fr-FR" dirty="0"/>
                    </a:p>
                  </a:txBody>
                  <a:tcPr/>
                </a:tc>
                <a:extLst>
                  <a:ext uri="{0D108BD9-81ED-4DB2-BD59-A6C34878D82A}">
                    <a16:rowId xmlns:a16="http://schemas.microsoft.com/office/drawing/2014/main" val="903639309"/>
                  </a:ext>
                </a:extLst>
              </a:tr>
              <a:tr h="426813">
                <a:tc vMerge="1">
                  <a:txBody>
                    <a:bodyPr/>
                    <a:lstStyle/>
                    <a:p>
                      <a:endParaRPr lang="fr-FR" dirty="0"/>
                    </a:p>
                  </a:txBody>
                  <a:tcPr/>
                </a:tc>
                <a:tc>
                  <a:txBody>
                    <a:bodyPr/>
                    <a:lstStyle/>
                    <a:p>
                      <a:r>
                        <a:rPr lang="fr-FR" b="1" dirty="0"/>
                        <a:t>Les travailleurs ainsi formés ne peuvent remplacer les infirmiers. »</a:t>
                      </a:r>
                      <a:endParaRPr lang="fr-FR" dirty="0"/>
                    </a:p>
                  </a:txBody>
                  <a:tcPr/>
                </a:tc>
                <a:extLst>
                  <a:ext uri="{0D108BD9-81ED-4DB2-BD59-A6C34878D82A}">
                    <a16:rowId xmlns:a16="http://schemas.microsoft.com/office/drawing/2014/main" val="2753005131"/>
                  </a:ext>
                </a:extLst>
              </a:tr>
              <a:tr h="925513">
                <a:tc vMerge="1">
                  <a:txBody>
                    <a:bodyPr/>
                    <a:lstStyle/>
                    <a:p>
                      <a:endParaRPr lang="fr-FR" dirty="0"/>
                    </a:p>
                  </a:txBody>
                  <a:tcPr/>
                </a:tc>
                <a:tc>
                  <a:txBody>
                    <a:bodyPr/>
                    <a:lstStyle/>
                    <a:p>
                      <a:r>
                        <a:rPr lang="fr-FR" b="1" dirty="0"/>
                        <a:t>Il vaut mieux disposer de plusieurs sauveteurs secouristes du travail, surtout dans les lieux où les risques d’accident sont plus élevés ou plus graves.</a:t>
                      </a:r>
                      <a:endParaRPr lang="fr-FR" dirty="0"/>
                    </a:p>
                  </a:txBody>
                  <a:tcPr/>
                </a:tc>
                <a:extLst>
                  <a:ext uri="{0D108BD9-81ED-4DB2-BD59-A6C34878D82A}">
                    <a16:rowId xmlns:a16="http://schemas.microsoft.com/office/drawing/2014/main" val="1742427070"/>
                  </a:ext>
                </a:extLst>
              </a:tr>
              <a:tr h="925513">
                <a:tc vMerge="1">
                  <a:txBody>
                    <a:bodyPr/>
                    <a:lstStyle/>
                    <a:p>
                      <a:endParaRPr lang="fr-FR" dirty="0"/>
                    </a:p>
                  </a:txBody>
                  <a:tcPr/>
                </a:tc>
                <a:tc>
                  <a:txBody>
                    <a:bodyPr/>
                    <a:lstStyle/>
                    <a:p>
                      <a:r>
                        <a:rPr lang="fr-FR" b="1" dirty="0"/>
                        <a:t>En cas d’accident, il n’est pas nécessaire d’être SST pour intervenir, et inversement, la nécessité de porter secours pour un SST ne s’arrête pas à la porte de son entreprise.</a:t>
                      </a:r>
                      <a:endParaRPr lang="fr-FR" dirty="0"/>
                    </a:p>
                  </a:txBody>
                  <a:tcPr/>
                </a:tc>
                <a:extLst>
                  <a:ext uri="{0D108BD9-81ED-4DB2-BD59-A6C34878D82A}">
                    <a16:rowId xmlns:a16="http://schemas.microsoft.com/office/drawing/2014/main" val="2096265910"/>
                  </a:ext>
                </a:extLst>
              </a:tr>
              <a:tr h="925513">
                <a:tc vMerge="1">
                  <a:txBody>
                    <a:bodyPr/>
                    <a:lstStyle/>
                    <a:p>
                      <a:endParaRPr lang="fr-FR" dirty="0"/>
                    </a:p>
                  </a:txBody>
                  <a:tcPr/>
                </a:tc>
                <a:tc>
                  <a:txBody>
                    <a:bodyPr/>
                    <a:lstStyle/>
                    <a:p>
                      <a:r>
                        <a:rPr lang="fr-FR" b="1" dirty="0"/>
                        <a:t>Il y a pour chacun de nous obligation de porter assistance à une personne en péril s’il y a absence de danger pour le sauveteur. Cette assistance comprend au minimum un appel aux secours.</a:t>
                      </a:r>
                      <a:endParaRPr lang="fr-FR" dirty="0"/>
                    </a:p>
                  </a:txBody>
                  <a:tcPr/>
                </a:tc>
                <a:extLst>
                  <a:ext uri="{0D108BD9-81ED-4DB2-BD59-A6C34878D82A}">
                    <a16:rowId xmlns:a16="http://schemas.microsoft.com/office/drawing/2014/main" val="3549474643"/>
                  </a:ext>
                </a:extLst>
              </a:tr>
            </a:tbl>
          </a:graphicData>
        </a:graphic>
      </p:graphicFrame>
      <p:pic>
        <p:nvPicPr>
          <p:cNvPr id="3" name="Image 2">
            <a:extLst>
              <a:ext uri="{FF2B5EF4-FFF2-40B4-BE49-F238E27FC236}">
                <a16:creationId xmlns:a16="http://schemas.microsoft.com/office/drawing/2014/main" id="{05F5D621-4A3A-4203-BA89-41E703FCC3BD}"/>
              </a:ext>
            </a:extLst>
          </p:cNvPr>
          <p:cNvPicPr>
            <a:picLocks noChangeAspect="1"/>
          </p:cNvPicPr>
          <p:nvPr/>
        </p:nvPicPr>
        <p:blipFill>
          <a:blip r:embed="rId2"/>
          <a:stretch>
            <a:fillRect/>
          </a:stretch>
        </p:blipFill>
        <p:spPr>
          <a:xfrm>
            <a:off x="1193786" y="2981256"/>
            <a:ext cx="2378394" cy="1682569"/>
          </a:xfrm>
          <a:prstGeom prst="rect">
            <a:avLst/>
          </a:prstGeom>
        </p:spPr>
      </p:pic>
      <p:sp>
        <p:nvSpPr>
          <p:cNvPr id="2" name="ZoneTexte 1">
            <a:extLst>
              <a:ext uri="{FF2B5EF4-FFF2-40B4-BE49-F238E27FC236}">
                <a16:creationId xmlns:a16="http://schemas.microsoft.com/office/drawing/2014/main" id="{E6035F93-9299-415B-93EC-1CD4EC6BF581}"/>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spTree>
    <p:extLst>
      <p:ext uri="{BB962C8B-B14F-4D97-AF65-F5344CB8AC3E}">
        <p14:creationId xmlns:p14="http://schemas.microsoft.com/office/powerpoint/2010/main" val="190707924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B05F96B-EDC7-405F-A3E0-F0B1407DFB5D}"/>
              </a:ext>
            </a:extLst>
          </p:cNvPr>
          <p:cNvSpPr txBox="1">
            <a:spLocks noChangeArrowheads="1"/>
          </p:cNvSpPr>
          <p:nvPr/>
        </p:nvSpPr>
        <p:spPr bwMode="auto">
          <a:xfrm>
            <a:off x="7343844" y="313094"/>
            <a:ext cx="2760664" cy="1347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000" b="0" i="0" u="none" strike="noStrike" kern="0" cap="none" spc="0" normalizeH="0" baseline="0" noProof="0" dirty="0">
                <a:ln>
                  <a:noFill/>
                </a:ln>
                <a:solidFill>
                  <a:schemeClr val="tx1"/>
                </a:solidFill>
                <a:effectLst/>
                <a:uLnTx/>
                <a:uFillTx/>
                <a:latin typeface="+mj-lt"/>
                <a:ea typeface="+mj-ea"/>
                <a:cs typeface="+mj-cs"/>
              </a:rPr>
              <a:t>On s’entraine</a:t>
            </a:r>
          </a:p>
        </p:txBody>
      </p:sp>
      <p:sp>
        <p:nvSpPr>
          <p:cNvPr id="4" name="Rectangle 3">
            <a:extLst>
              <a:ext uri="{FF2B5EF4-FFF2-40B4-BE49-F238E27FC236}">
                <a16:creationId xmlns:a16="http://schemas.microsoft.com/office/drawing/2014/main" id="{079E848C-3C0E-473A-8CDA-E017FA0812D6}"/>
              </a:ext>
            </a:extLst>
          </p:cNvPr>
          <p:cNvSpPr/>
          <p:nvPr/>
        </p:nvSpPr>
        <p:spPr>
          <a:xfrm>
            <a:off x="1016771" y="138627"/>
            <a:ext cx="5394540" cy="65807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3" name="Tableau 2">
            <a:extLst>
              <a:ext uri="{FF2B5EF4-FFF2-40B4-BE49-F238E27FC236}">
                <a16:creationId xmlns:a16="http://schemas.microsoft.com/office/drawing/2014/main" id="{F1CCBB70-5216-4CDF-A63E-EAF001042F69}"/>
              </a:ext>
            </a:extLst>
          </p:cNvPr>
          <p:cNvGraphicFramePr>
            <a:graphicFrameLocks noGrp="1"/>
          </p:cNvGraphicFramePr>
          <p:nvPr/>
        </p:nvGraphicFramePr>
        <p:xfrm>
          <a:off x="1016771" y="138627"/>
          <a:ext cx="5394540" cy="6580745"/>
        </p:xfrm>
        <a:graphic>
          <a:graphicData uri="http://schemas.openxmlformats.org/drawingml/2006/table">
            <a:tbl>
              <a:tblPr/>
              <a:tblGrid>
                <a:gridCol w="2991030">
                  <a:extLst>
                    <a:ext uri="{9D8B030D-6E8A-4147-A177-3AD203B41FA5}">
                      <a16:colId xmlns:a16="http://schemas.microsoft.com/office/drawing/2014/main" val="20000"/>
                    </a:ext>
                  </a:extLst>
                </a:gridCol>
                <a:gridCol w="801170">
                  <a:extLst>
                    <a:ext uri="{9D8B030D-6E8A-4147-A177-3AD203B41FA5}">
                      <a16:colId xmlns:a16="http://schemas.microsoft.com/office/drawing/2014/main" val="20001"/>
                    </a:ext>
                  </a:extLst>
                </a:gridCol>
                <a:gridCol w="801170">
                  <a:extLst>
                    <a:ext uri="{9D8B030D-6E8A-4147-A177-3AD203B41FA5}">
                      <a16:colId xmlns:a16="http://schemas.microsoft.com/office/drawing/2014/main" val="20002"/>
                    </a:ext>
                  </a:extLst>
                </a:gridCol>
                <a:gridCol w="801170">
                  <a:extLst>
                    <a:ext uri="{9D8B030D-6E8A-4147-A177-3AD203B41FA5}">
                      <a16:colId xmlns:a16="http://schemas.microsoft.com/office/drawing/2014/main" val="20003"/>
                    </a:ext>
                  </a:extLst>
                </a:gridCol>
              </a:tblGrid>
              <a:tr h="435476">
                <a:tc gridSpan="4">
                  <a:txBody>
                    <a:bodyPr/>
                    <a:lstStyle/>
                    <a:p>
                      <a:pPr algn="ctr" fontAlgn="ctr"/>
                      <a:r>
                        <a:rPr lang="fr-FR" sz="1400" b="1" i="0" u="none" strike="noStrike" dirty="0">
                          <a:solidFill>
                            <a:srgbClr val="000000"/>
                          </a:solidFill>
                          <a:latin typeface="Tahoma"/>
                        </a:rPr>
                        <a:t>FICHE D'APPRENTISSAGE N°7 :</a:t>
                      </a:r>
                      <a:br>
                        <a:rPr lang="fr-FR" sz="1400" b="1" i="0" u="none" strike="noStrike" dirty="0">
                          <a:solidFill>
                            <a:srgbClr val="000000"/>
                          </a:solidFill>
                          <a:latin typeface="Tahoma"/>
                        </a:rPr>
                      </a:br>
                      <a:r>
                        <a:rPr lang="fr-FR" sz="1400" b="1" i="0" u="none" strike="noStrike" dirty="0">
                          <a:solidFill>
                            <a:srgbClr val="000000"/>
                          </a:solidFill>
                          <a:latin typeface="Tahoma"/>
                        </a:rPr>
                        <a:t>SECOURS</a:t>
                      </a:r>
                    </a:p>
                  </a:txBody>
                  <a:tcPr marL="4861" marR="4861" marT="48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99250">
                <a:tc gridSpan="4">
                  <a:txBody>
                    <a:bodyPr/>
                    <a:lstStyle/>
                    <a:p>
                      <a:pPr algn="ctr" fontAlgn="ctr"/>
                      <a:r>
                        <a:rPr lang="fr-FR" sz="900" b="1" i="0" u="none" strike="noStrike" dirty="0">
                          <a:solidFill>
                            <a:srgbClr val="000000"/>
                          </a:solidFill>
                          <a:latin typeface="Tahoma"/>
                        </a:rPr>
                        <a:t> </a:t>
                      </a:r>
                    </a:p>
                  </a:txBody>
                  <a:tcPr marL="4861" marR="4861" marT="486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630369">
                <a:tc gridSpan="4">
                  <a:txBody>
                    <a:bodyPr/>
                    <a:lstStyle/>
                    <a:p>
                      <a:pPr algn="ctr" fontAlgn="ctr"/>
                      <a:r>
                        <a:rPr lang="fr-FR" sz="2000" b="1" i="0" u="none" strike="noStrike" dirty="0">
                          <a:solidFill>
                            <a:srgbClr val="000000"/>
                          </a:solidFill>
                          <a:latin typeface="Tahoma"/>
                        </a:rPr>
                        <a:t>LA VICTIME NE REPOND PAS MAIS RESPIRE.</a:t>
                      </a:r>
                    </a:p>
                  </a:txBody>
                  <a:tcPr marL="4861" marR="4861" marT="48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183358">
                <a:tc gridSpan="4">
                  <a:txBody>
                    <a:bodyPr/>
                    <a:lstStyle/>
                    <a:p>
                      <a:pPr algn="ctr" fontAlgn="ctr"/>
                      <a:r>
                        <a:rPr lang="fr-FR" sz="800" b="0" i="0" u="none" strike="noStrike" dirty="0">
                          <a:solidFill>
                            <a:srgbClr val="000000"/>
                          </a:solidFill>
                          <a:latin typeface="Tahoma"/>
                        </a:rPr>
                        <a:t> </a:t>
                      </a:r>
                    </a:p>
                  </a:txBody>
                  <a:tcPr marL="4861" marR="4861" marT="4862"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223200">
                <a:tc rowSpan="2">
                  <a:txBody>
                    <a:bodyPr/>
                    <a:lstStyle/>
                    <a:p>
                      <a:pPr algn="ctr" fontAlgn="ctr"/>
                      <a:r>
                        <a:rPr lang="fr-FR" sz="1400" b="1" i="0" u="none" strike="noStrike" dirty="0">
                          <a:solidFill>
                            <a:srgbClr val="000000"/>
                          </a:solidFill>
                          <a:latin typeface="Tahoma"/>
                        </a:rPr>
                        <a:t>ETAPES</a:t>
                      </a: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1200" b="1" i="0" u="none" strike="noStrike" dirty="0">
                          <a:solidFill>
                            <a:srgbClr val="000000"/>
                          </a:solidFill>
                          <a:latin typeface="Tahoma"/>
                        </a:rPr>
                        <a:t>Observations</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4"/>
                  </a:ext>
                </a:extLst>
              </a:tr>
              <a:tr h="199250">
                <a:tc vMerge="1">
                  <a:txBody>
                    <a:bodyPr/>
                    <a:lstStyle/>
                    <a:p>
                      <a:endParaRPr lang="fr-FR"/>
                    </a:p>
                  </a:txBody>
                  <a:tcPr/>
                </a:tc>
                <a:tc>
                  <a:txBody>
                    <a:bodyPr/>
                    <a:lstStyle/>
                    <a:p>
                      <a:pPr algn="ctr" fontAlgn="ctr"/>
                      <a:r>
                        <a:rPr lang="fr-FR" sz="1200" b="1" i="0" u="none" strike="noStrike" dirty="0">
                          <a:solidFill>
                            <a:srgbClr val="000000"/>
                          </a:solidFill>
                          <a:latin typeface="Tahoma"/>
                        </a:rPr>
                        <a:t>OUI</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fr-FR" sz="1200" b="1" i="0" u="none" strike="noStrike" dirty="0">
                          <a:solidFill>
                            <a:srgbClr val="000000"/>
                          </a:solidFill>
                          <a:latin typeface="Tahoma"/>
                        </a:rPr>
                        <a:t>A revoir</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1" i="0" u="none" strike="noStrike" dirty="0">
                          <a:solidFill>
                            <a:srgbClr val="000000"/>
                          </a:solidFill>
                          <a:latin typeface="Tahoma"/>
                        </a:rPr>
                        <a:t>NON</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582466">
                <a:tc>
                  <a:txBody>
                    <a:bodyPr/>
                    <a:lstStyle/>
                    <a:p>
                      <a:pPr algn="l" fontAlgn="ctr"/>
                      <a:r>
                        <a:rPr lang="fr-FR" sz="1200" b="1" i="0" u="none" strike="noStrike" dirty="0">
                          <a:solidFill>
                            <a:srgbClr val="000000"/>
                          </a:solidFill>
                          <a:latin typeface="Tahoma"/>
                        </a:rPr>
                        <a:t>1 - Préparer la victime :</a:t>
                      </a:r>
                      <a:br>
                        <a:rPr lang="fr-FR" sz="1200" b="1" i="0" u="none" strike="noStrike" dirty="0">
                          <a:solidFill>
                            <a:srgbClr val="000000"/>
                          </a:solidFill>
                          <a:latin typeface="Tahoma"/>
                        </a:rPr>
                      </a:br>
                      <a:r>
                        <a:rPr lang="fr-FR" sz="1200" b="1" i="0" u="none" strike="noStrike" dirty="0">
                          <a:solidFill>
                            <a:srgbClr val="000000"/>
                          </a:solidFill>
                          <a:latin typeface="Tahoma"/>
                        </a:rPr>
                        <a:t>      - </a:t>
                      </a:r>
                      <a:r>
                        <a:rPr lang="fr-FR" sz="1200" b="0" i="0" u="none" strike="noStrike" dirty="0">
                          <a:solidFill>
                            <a:srgbClr val="000000"/>
                          </a:solidFill>
                          <a:latin typeface="Tahoma"/>
                        </a:rPr>
                        <a:t>Oter clés, lunettes, etc. ...</a:t>
                      </a:r>
                      <a:br>
                        <a:rPr lang="fr-FR" sz="1200" b="1" i="0" u="none" strike="noStrike" dirty="0">
                          <a:solidFill>
                            <a:srgbClr val="000000"/>
                          </a:solidFill>
                          <a:latin typeface="Tahoma"/>
                        </a:rPr>
                      </a:br>
                      <a:r>
                        <a:rPr lang="fr-FR" sz="1200" b="1" i="0" u="none" strike="noStrike" dirty="0">
                          <a:solidFill>
                            <a:srgbClr val="000000"/>
                          </a:solidFill>
                          <a:latin typeface="Tahoma"/>
                        </a:rPr>
                        <a:t>      - </a:t>
                      </a:r>
                      <a:r>
                        <a:rPr lang="fr-FR" sz="1200" b="0" i="0" u="none" strike="noStrike" dirty="0">
                          <a:solidFill>
                            <a:srgbClr val="000000"/>
                          </a:solidFill>
                          <a:latin typeface="Tahoma"/>
                        </a:rPr>
                        <a:t>Replacer les jambes droites si besoin.</a:t>
                      </a:r>
                      <a:endParaRPr lang="fr-FR" sz="1200" b="1" i="0" u="none" strike="noStrike" dirty="0">
                        <a:solidFill>
                          <a:srgbClr val="000000"/>
                        </a:solidFill>
                        <a:latin typeface="Tahoma"/>
                      </a:endParaRP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20194">
                <a:tc>
                  <a:txBody>
                    <a:bodyPr/>
                    <a:lstStyle/>
                    <a:p>
                      <a:pPr algn="l" fontAlgn="ctr"/>
                      <a:r>
                        <a:rPr lang="fr-FR" sz="1200" b="1" i="0" u="none" strike="noStrike" dirty="0">
                          <a:solidFill>
                            <a:srgbClr val="000000"/>
                          </a:solidFill>
                          <a:latin typeface="Tahoma"/>
                        </a:rPr>
                        <a:t>2 - S'agenouiller près de la victime</a:t>
                      </a: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20194">
                <a:tc>
                  <a:txBody>
                    <a:bodyPr/>
                    <a:lstStyle/>
                    <a:p>
                      <a:pPr algn="l" fontAlgn="ctr"/>
                      <a:r>
                        <a:rPr lang="fr-FR" sz="1200" b="1" i="0" u="none" strike="noStrike" dirty="0">
                          <a:solidFill>
                            <a:srgbClr val="000000"/>
                          </a:solidFill>
                          <a:latin typeface="Tahoma"/>
                        </a:rPr>
                        <a:t>3 - Glisser le bras </a:t>
                      </a:r>
                      <a:r>
                        <a:rPr lang="fr-FR" sz="1200" b="0" i="0" u="none" strike="noStrike" dirty="0">
                          <a:solidFill>
                            <a:srgbClr val="000000"/>
                          </a:solidFill>
                          <a:latin typeface="Tahoma"/>
                        </a:rPr>
                        <a:t>(coté SST) </a:t>
                      </a:r>
                      <a:r>
                        <a:rPr lang="fr-FR" sz="1200" b="1" i="0" u="none" strike="noStrike" dirty="0">
                          <a:solidFill>
                            <a:srgbClr val="000000"/>
                          </a:solidFill>
                          <a:latin typeface="Tahoma"/>
                        </a:rPr>
                        <a:t>à angle droit</a:t>
                      </a:r>
                      <a:endParaRPr lang="fr-FR" sz="1200" b="0" i="0" u="none" strike="noStrike" dirty="0">
                        <a:solidFill>
                          <a:srgbClr val="000000"/>
                        </a:solidFill>
                        <a:latin typeface="Tahoma"/>
                      </a:endParaRP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20194">
                <a:tc>
                  <a:txBody>
                    <a:bodyPr/>
                    <a:lstStyle/>
                    <a:p>
                      <a:pPr algn="l" fontAlgn="ctr"/>
                      <a:r>
                        <a:rPr lang="fr-FR" sz="1200" b="1" i="0" u="none" strike="noStrike" dirty="0">
                          <a:solidFill>
                            <a:srgbClr val="000000"/>
                          </a:solidFill>
                          <a:latin typeface="Tahoma"/>
                        </a:rPr>
                        <a:t>4 - placer le dos de l'autre main contre l'oreille de la victime et la maintenir</a:t>
                      </a: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20194">
                <a:tc>
                  <a:txBody>
                    <a:bodyPr/>
                    <a:lstStyle/>
                    <a:p>
                      <a:pPr algn="l" fontAlgn="ctr"/>
                      <a:r>
                        <a:rPr lang="fr-FR" sz="1200" b="1" i="0" u="none" strike="noStrike" dirty="0">
                          <a:solidFill>
                            <a:srgbClr val="000000"/>
                          </a:solidFill>
                          <a:latin typeface="Tahoma"/>
                        </a:rPr>
                        <a:t>5 - Plier la jambe opposée</a:t>
                      </a:r>
                      <a:br>
                        <a:rPr lang="fr-FR" sz="1200" b="1" i="0" u="none" strike="noStrike" dirty="0">
                          <a:solidFill>
                            <a:srgbClr val="000000"/>
                          </a:solidFill>
                          <a:latin typeface="Tahoma"/>
                        </a:rPr>
                      </a:br>
                      <a:r>
                        <a:rPr lang="fr-FR" sz="1200" b="1" i="0" u="none" strike="noStrike" dirty="0">
                          <a:solidFill>
                            <a:srgbClr val="000000"/>
                          </a:solidFill>
                          <a:latin typeface="Tahoma"/>
                        </a:rPr>
                        <a:t>    </a:t>
                      </a:r>
                      <a:r>
                        <a:rPr lang="fr-FR" sz="1200" b="0" i="0" u="none" strike="noStrike" dirty="0">
                          <a:solidFill>
                            <a:srgbClr val="000000"/>
                          </a:solidFill>
                          <a:latin typeface="Tahoma"/>
                        </a:rPr>
                        <a:t>(pour en faire un levier)</a:t>
                      </a:r>
                      <a:endParaRPr lang="fr-FR" sz="1200" b="1" i="0" u="none" strike="noStrike" dirty="0">
                        <a:solidFill>
                          <a:srgbClr val="000000"/>
                        </a:solidFill>
                        <a:latin typeface="Tahoma"/>
                      </a:endParaRP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20194">
                <a:tc>
                  <a:txBody>
                    <a:bodyPr/>
                    <a:lstStyle/>
                    <a:p>
                      <a:pPr algn="l" fontAlgn="ctr"/>
                      <a:r>
                        <a:rPr lang="fr-FR" sz="1200" b="1" i="0" u="none" strike="noStrike" dirty="0">
                          <a:solidFill>
                            <a:srgbClr val="000000"/>
                          </a:solidFill>
                          <a:latin typeface="Tahoma"/>
                        </a:rPr>
                        <a:t>6 - Se reculer</a:t>
                      </a:r>
                      <a:br>
                        <a:rPr lang="fr-FR" sz="1200" b="1" i="0" u="none" strike="noStrike" dirty="0">
                          <a:solidFill>
                            <a:srgbClr val="000000"/>
                          </a:solidFill>
                          <a:latin typeface="Tahoma"/>
                        </a:rPr>
                      </a:br>
                      <a:r>
                        <a:rPr lang="fr-FR" sz="1200" b="1" i="0" u="none" strike="noStrike" dirty="0">
                          <a:solidFill>
                            <a:srgbClr val="000000"/>
                          </a:solidFill>
                          <a:latin typeface="Tahoma"/>
                        </a:rPr>
                        <a:t>     </a:t>
                      </a:r>
                      <a:r>
                        <a:rPr lang="fr-FR" sz="1200" b="0" i="0" u="none" strike="noStrike" dirty="0">
                          <a:solidFill>
                            <a:srgbClr val="000000"/>
                          </a:solidFill>
                          <a:latin typeface="Tahoma"/>
                        </a:rPr>
                        <a:t>(à l'aplomb du coude de la victime)</a:t>
                      </a:r>
                      <a:endParaRPr lang="fr-FR" sz="1200" b="1" i="0" u="none" strike="noStrike" dirty="0">
                        <a:solidFill>
                          <a:srgbClr val="000000"/>
                        </a:solidFill>
                        <a:latin typeface="Tahoma"/>
                      </a:endParaRP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20194">
                <a:tc>
                  <a:txBody>
                    <a:bodyPr/>
                    <a:lstStyle/>
                    <a:p>
                      <a:pPr algn="l" fontAlgn="ctr"/>
                      <a:r>
                        <a:rPr lang="fr-FR" sz="1200" b="1" i="0" u="none" strike="noStrike" dirty="0">
                          <a:solidFill>
                            <a:srgbClr val="000000"/>
                          </a:solidFill>
                          <a:latin typeface="Tahoma"/>
                        </a:rPr>
                        <a:t>7 - Basculer la victime en tirant sur le genoux vers soi</a:t>
                      </a: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82466">
                <a:tc>
                  <a:txBody>
                    <a:bodyPr/>
                    <a:lstStyle/>
                    <a:p>
                      <a:pPr algn="l" fontAlgn="ctr"/>
                      <a:r>
                        <a:rPr lang="fr-FR" sz="1200" b="1" i="0" u="none" strike="noStrike" dirty="0">
                          <a:solidFill>
                            <a:srgbClr val="000000"/>
                          </a:solidFill>
                          <a:latin typeface="Tahoma"/>
                        </a:rPr>
                        <a:t>8 - Dégager la main bloquée sous l'oreille</a:t>
                      </a:r>
                      <a:br>
                        <a:rPr lang="fr-FR" sz="1200" b="1" i="0" u="none" strike="noStrike" dirty="0">
                          <a:solidFill>
                            <a:srgbClr val="000000"/>
                          </a:solidFill>
                          <a:latin typeface="Tahoma"/>
                        </a:rPr>
                      </a:br>
                      <a:r>
                        <a:rPr lang="fr-FR" sz="1200" b="1" i="0" u="none" strike="noStrike" dirty="0">
                          <a:solidFill>
                            <a:srgbClr val="000000"/>
                          </a:solidFill>
                          <a:latin typeface="Tahoma"/>
                        </a:rPr>
                        <a:t>     </a:t>
                      </a:r>
                      <a:r>
                        <a:rPr lang="fr-FR" sz="1200" b="0" i="0" u="none" strike="noStrike" dirty="0">
                          <a:solidFill>
                            <a:srgbClr val="000000"/>
                          </a:solidFill>
                          <a:latin typeface="Tahoma"/>
                        </a:rPr>
                        <a:t>(en maintenant le coude de la victime)</a:t>
                      </a:r>
                      <a:endParaRPr lang="fr-FR" sz="1200" b="1" i="0" u="none" strike="noStrike" dirty="0">
                        <a:solidFill>
                          <a:srgbClr val="000000"/>
                        </a:solidFill>
                        <a:latin typeface="Tahoma"/>
                      </a:endParaRP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20194">
                <a:tc>
                  <a:txBody>
                    <a:bodyPr/>
                    <a:lstStyle/>
                    <a:p>
                      <a:pPr algn="l" fontAlgn="ctr"/>
                      <a:r>
                        <a:rPr lang="fr-FR" sz="1200" b="1" i="0" u="none" strike="noStrike" dirty="0">
                          <a:solidFill>
                            <a:srgbClr val="000000"/>
                          </a:solidFill>
                          <a:latin typeface="Tahoma"/>
                        </a:rPr>
                        <a:t>9 - Stabiliser le corps avec la jambe à angle droit</a:t>
                      </a: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latin typeface="Tahoma"/>
                        </a:rPr>
                        <a:t> </a:t>
                      </a:r>
                    </a:p>
                  </a:txBody>
                  <a:tcPr marL="4861" marR="4861" marT="4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latin typeface="Tahoma"/>
                        </a:rPr>
                        <a:t> </a:t>
                      </a:r>
                    </a:p>
                  </a:txBody>
                  <a:tcPr marL="4861" marR="4861" marT="4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latin typeface="Tahoma"/>
                        </a:rPr>
                        <a:t> </a:t>
                      </a:r>
                    </a:p>
                  </a:txBody>
                  <a:tcPr marL="4861" marR="4861" marT="486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20194">
                <a:tc>
                  <a:txBody>
                    <a:bodyPr/>
                    <a:lstStyle/>
                    <a:p>
                      <a:pPr algn="l" fontAlgn="ctr"/>
                      <a:r>
                        <a:rPr lang="fr-FR" sz="1200" b="1" i="0" u="none" strike="noStrike" dirty="0">
                          <a:solidFill>
                            <a:srgbClr val="000000"/>
                          </a:solidFill>
                          <a:latin typeface="Tahoma"/>
                        </a:rPr>
                        <a:t>10 - Ouvrir la bouche</a:t>
                      </a:r>
                    </a:p>
                  </a:txBody>
                  <a:tcPr marL="4861" marR="4861" marT="486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rgbClr val="000000"/>
                          </a:solidFill>
                          <a:latin typeface="Tahoma"/>
                        </a:rPr>
                        <a:t> </a:t>
                      </a:r>
                    </a:p>
                  </a:txBody>
                  <a:tcPr marL="4861" marR="4861" marT="48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fr-FR" sz="800" b="0" i="0" u="none" strike="noStrike" dirty="0">
                          <a:solidFill>
                            <a:srgbClr val="000000"/>
                          </a:solidFill>
                          <a:latin typeface="Tahoma"/>
                        </a:rPr>
                        <a:t> </a:t>
                      </a:r>
                    </a:p>
                  </a:txBody>
                  <a:tcPr marL="4861" marR="4861" marT="48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fr-FR" sz="800" b="0" i="0" u="none" strike="noStrike" dirty="0">
                          <a:solidFill>
                            <a:srgbClr val="000000"/>
                          </a:solidFill>
                          <a:latin typeface="Tahoma"/>
                        </a:rPr>
                        <a:t> </a:t>
                      </a:r>
                    </a:p>
                  </a:txBody>
                  <a:tcPr marL="4861" marR="4861" marT="486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83358">
                <a:tc gridSpan="4">
                  <a:txBody>
                    <a:bodyPr/>
                    <a:lstStyle/>
                    <a:p>
                      <a:pPr algn="ctr" fontAlgn="b"/>
                      <a:r>
                        <a:rPr lang="fr-FR" sz="800" b="0" i="0" u="none" strike="noStrike" dirty="0">
                          <a:solidFill>
                            <a:srgbClr val="FF0000"/>
                          </a:solidFill>
                          <a:latin typeface="Tahoma"/>
                        </a:rPr>
                        <a:t> </a:t>
                      </a:r>
                    </a:p>
                  </a:txBody>
                  <a:tcPr marL="4861" marR="4861" marT="48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CC"/>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6"/>
                  </a:ext>
                </a:extLst>
              </a:tr>
            </a:tbl>
          </a:graphicData>
        </a:graphic>
      </p:graphicFrame>
      <p:sp>
        <p:nvSpPr>
          <p:cNvPr id="5" name="Rectangle 4">
            <a:extLst>
              <a:ext uri="{FF2B5EF4-FFF2-40B4-BE49-F238E27FC236}">
                <a16:creationId xmlns:a16="http://schemas.microsoft.com/office/drawing/2014/main" id="{7AA82813-48AD-DD30-910A-A83764145390}"/>
              </a:ext>
            </a:extLst>
          </p:cNvPr>
          <p:cNvSpPr/>
          <p:nvPr/>
        </p:nvSpPr>
        <p:spPr>
          <a:xfrm>
            <a:off x="7706754" y="4992327"/>
            <a:ext cx="4485246"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non traumatique</a:t>
            </a:r>
          </a:p>
        </p:txBody>
      </p:sp>
    </p:spTree>
    <p:extLst>
      <p:ext uri="{BB962C8B-B14F-4D97-AF65-F5344CB8AC3E}">
        <p14:creationId xmlns:p14="http://schemas.microsoft.com/office/powerpoint/2010/main" val="30725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457196-DD66-2A42-2D09-FDCEBD899291}"/>
              </a:ext>
            </a:extLst>
          </p:cNvPr>
          <p:cNvSpPr/>
          <p:nvPr/>
        </p:nvSpPr>
        <p:spPr>
          <a:xfrm>
            <a:off x="742536" y="300643"/>
            <a:ext cx="5861464" cy="1200329"/>
          </a:xfrm>
          <a:prstGeom prst="rect">
            <a:avLst/>
          </a:prstGeom>
          <a:noFill/>
        </p:spPr>
        <p:txBody>
          <a:bodyPr wrap="square" lIns="91440" tIns="45720" rIns="91440" bIns="45720">
            <a:spAutoFit/>
          </a:bodyPr>
          <a:lstStyle/>
          <a:p>
            <a:pPr algn="ctr"/>
            <a:r>
              <a:rPr lang="fr-FR" sz="3600" b="1" cap="none" spc="0" dirty="0">
                <a:ln w="22225">
                  <a:solidFill>
                    <a:schemeClr val="accent2"/>
                  </a:solidFill>
                  <a:prstDash val="solid"/>
                </a:ln>
                <a:solidFill>
                  <a:schemeClr val="accent2">
                    <a:lumMod val="40000"/>
                    <a:lumOff val="60000"/>
                  </a:schemeClr>
                </a:solidFill>
                <a:effectLst/>
              </a:rPr>
              <a:t>Evènement traumatique ou inconnu</a:t>
            </a:r>
          </a:p>
        </p:txBody>
      </p:sp>
      <p:sp>
        <p:nvSpPr>
          <p:cNvPr id="3" name="ZoneTexte 2">
            <a:extLst>
              <a:ext uri="{FF2B5EF4-FFF2-40B4-BE49-F238E27FC236}">
                <a16:creationId xmlns:a16="http://schemas.microsoft.com/office/drawing/2014/main" id="{2F62174D-54ED-7982-DEA9-70A71F5B63D4}"/>
              </a:ext>
            </a:extLst>
          </p:cNvPr>
          <p:cNvSpPr txBox="1"/>
          <p:nvPr/>
        </p:nvSpPr>
        <p:spPr>
          <a:xfrm>
            <a:off x="1838036" y="1616364"/>
            <a:ext cx="9781309" cy="5016758"/>
          </a:xfrm>
          <a:prstGeom prst="rect">
            <a:avLst/>
          </a:prstGeom>
          <a:noFill/>
        </p:spPr>
        <p:txBody>
          <a:bodyPr wrap="square" rtlCol="0">
            <a:spAutoFit/>
          </a:bodyPr>
          <a:lstStyle/>
          <a:p>
            <a:pPr marL="457200" indent="-457200">
              <a:buFontTx/>
              <a:buChar char="-"/>
            </a:pPr>
            <a:r>
              <a:rPr lang="fr-FR" sz="3200" b="1" dirty="0"/>
              <a:t>Laisser la victime sur le dos</a:t>
            </a:r>
          </a:p>
          <a:p>
            <a:pPr marL="457200" indent="-457200">
              <a:buFontTx/>
              <a:buChar char="-"/>
            </a:pPr>
            <a:r>
              <a:rPr lang="fr-FR" sz="3200" b="1" dirty="0"/>
              <a:t>Assurer la liberté des voies aériennes </a:t>
            </a:r>
            <a:r>
              <a:rPr lang="fr-FR" sz="3200" i="1" dirty="0"/>
              <a:t>(Maintenir la bascule en arrière de la tête)</a:t>
            </a:r>
          </a:p>
          <a:p>
            <a:pPr marL="457200" indent="-457200">
              <a:buFontTx/>
              <a:buChar char="-"/>
            </a:pPr>
            <a:r>
              <a:rPr lang="fr-FR" sz="3200" b="1" dirty="0"/>
              <a:t>Faire alerter ou alerter</a:t>
            </a:r>
          </a:p>
          <a:p>
            <a:pPr marL="457200" indent="-457200">
              <a:buFontTx/>
              <a:buChar char="-"/>
            </a:pPr>
            <a:r>
              <a:rPr lang="fr-FR" sz="3200" b="1" dirty="0"/>
              <a:t>Protéger contre la chaleur, le froid, les intempéries.</a:t>
            </a:r>
          </a:p>
          <a:p>
            <a:pPr marL="457200" indent="-457200">
              <a:buFontTx/>
              <a:buChar char="-"/>
            </a:pPr>
            <a:r>
              <a:rPr lang="fr-FR" sz="3200" b="1" dirty="0"/>
              <a:t>Surveiller en permanence</a:t>
            </a:r>
          </a:p>
          <a:p>
            <a:pPr marL="457200" indent="-457200">
              <a:buFontTx/>
              <a:buChar char="-"/>
            </a:pPr>
            <a:endParaRPr lang="fr-FR" sz="3200" b="1" dirty="0"/>
          </a:p>
          <a:p>
            <a:pPr marL="457200" indent="-457200">
              <a:buFontTx/>
              <a:buChar char="-"/>
            </a:pPr>
            <a:r>
              <a:rPr lang="fr-FR" sz="3200" b="1" dirty="0"/>
              <a:t>Si elle vomit, la mettre sur le côté en maintenant l’axe tête-coup-tronc</a:t>
            </a:r>
          </a:p>
        </p:txBody>
      </p:sp>
    </p:spTree>
    <p:extLst>
      <p:ext uri="{BB962C8B-B14F-4D97-AF65-F5344CB8AC3E}">
        <p14:creationId xmlns:p14="http://schemas.microsoft.com/office/powerpoint/2010/main" val="143853195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462026F-1CEF-44B4-9664-5A66003E52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2881"/>
          <a:stretch/>
        </p:blipFill>
        <p:spPr bwMode="auto">
          <a:xfrm>
            <a:off x="1374643" y="2123091"/>
            <a:ext cx="10668194" cy="119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C200F50-8D5A-4976-9416-17B13532303C}"/>
              </a:ext>
            </a:extLst>
          </p:cNvPr>
          <p:cNvSpPr txBox="1">
            <a:spLocks noChangeArrowheads="1"/>
          </p:cNvSpPr>
          <p:nvPr/>
        </p:nvSpPr>
        <p:spPr bwMode="auto">
          <a:xfrm>
            <a:off x="5076056" y="710679"/>
            <a:ext cx="4067943" cy="651984"/>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bg1"/>
                </a:solidFill>
                <a:latin typeface="Arial" panose="020B0604020202020204" pitchFamily="34" charset="0"/>
                <a:cs typeface="Arial" panose="020B0604020202020204" pitchFamily="34" charset="0"/>
              </a:rPr>
              <a:t>Cas particuliers</a:t>
            </a:r>
          </a:p>
        </p:txBody>
      </p:sp>
      <p:pic>
        <p:nvPicPr>
          <p:cNvPr id="5" name="Picture 2">
            <a:extLst>
              <a:ext uri="{FF2B5EF4-FFF2-40B4-BE49-F238E27FC236}">
                <a16:creationId xmlns:a16="http://schemas.microsoft.com/office/drawing/2014/main" id="{952EFFED-DC62-4DD7-AFDC-A98A2B30369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157" b="58238"/>
          <a:stretch/>
        </p:blipFill>
        <p:spPr bwMode="auto">
          <a:xfrm>
            <a:off x="1374642" y="3579105"/>
            <a:ext cx="10675363" cy="646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A4BF67C5-0FDC-4FA0-A741-199F758143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812"/>
          <a:stretch/>
        </p:blipFill>
        <p:spPr bwMode="auto">
          <a:xfrm>
            <a:off x="1374643" y="4389694"/>
            <a:ext cx="10671168" cy="98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BFD2364-FC39-49F9-836D-FBDFC1747E8D}"/>
              </a:ext>
            </a:extLst>
          </p:cNvPr>
          <p:cNvSpPr/>
          <p:nvPr/>
        </p:nvSpPr>
        <p:spPr>
          <a:xfrm>
            <a:off x="1547664" y="89731"/>
            <a:ext cx="7596335"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bg1"/>
                </a:solidFill>
              </a:rPr>
              <a:t>La victime ne répond pas mais elle respire</a:t>
            </a:r>
          </a:p>
        </p:txBody>
      </p:sp>
    </p:spTree>
    <p:extLst>
      <p:ext uri="{BB962C8B-B14F-4D97-AF65-F5344CB8AC3E}">
        <p14:creationId xmlns:p14="http://schemas.microsoft.com/office/powerpoint/2010/main" val="154981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50CEC-50B5-4569-B86E-1E17757D038D}"/>
              </a:ext>
            </a:extLst>
          </p:cNvPr>
          <p:cNvGrpSpPr>
            <a:grpSpLocks/>
          </p:cNvGrpSpPr>
          <p:nvPr/>
        </p:nvGrpSpPr>
        <p:grpSpPr bwMode="auto">
          <a:xfrm>
            <a:off x="1373188" y="0"/>
            <a:ext cx="8978900" cy="6883401"/>
            <a:chOff x="33" y="-17"/>
            <a:chExt cx="5656" cy="4336"/>
          </a:xfrm>
        </p:grpSpPr>
        <p:sp>
          <p:nvSpPr>
            <p:cNvPr id="3" name="Line 2">
              <a:extLst>
                <a:ext uri="{FF2B5EF4-FFF2-40B4-BE49-F238E27FC236}">
                  <a16:creationId xmlns:a16="http://schemas.microsoft.com/office/drawing/2014/main" id="{51EF5CF1-8DDE-4357-8E00-BD2C2AC3CB1F}"/>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948FCFF9-6A96-43BC-8D35-D611DCA9360A}"/>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27951BA0-B02D-4AD1-98A5-82205F56656D}"/>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030F1DAB-E140-4B6E-A095-B3230EFA6DAA}"/>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BBB8A7F3-2EFD-4554-829E-8B75860A02EE}"/>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80FD8158-B37E-45F2-816D-22423D53AAF0}"/>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4EF07790-0CF5-4CD3-B21C-0C84875EA425}"/>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FB0EA477-58E7-4A95-9FAB-8D55DEA83181}"/>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279929F3-F77D-405A-A1A9-60408093DF84}"/>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8B93AC1B-C082-46EB-AF55-0282A336665D}"/>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99F93625-3200-4315-B3E1-CCEB5DF272CF}"/>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9D509FC2-98B7-454C-AFA1-AD238A7AFF43}"/>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65437CCB-60F1-4993-A479-30688E04C277}"/>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D4D3122A-8882-4320-A244-D336D8470242}"/>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8D223A4B-A63B-4055-A91E-83521BFD9103}"/>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F9F9C088-FB76-4C3C-A35D-D150EE0CA623}"/>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91DF706E-73E6-4B18-B944-7DBFC687BC5B}"/>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B25AB3F8-110F-4D2F-91BC-B4779AF65B10}"/>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154D5B8C-A0FD-49A6-9294-8267C8B1156A}"/>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2BAFCF2B-FBBE-480B-9050-D82D7A1A9BA9}"/>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7B5E742E-B8F9-4AE0-A274-2E0F38E136DA}"/>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02351A0C-0126-4D7B-9D15-26F4D361B4ED}"/>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EF87E07B-DE48-4D87-80A8-0E053AA301E0}"/>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7DEFEBE1-B269-40BC-AA1E-A1103D016734}"/>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57F20601-5D1F-429D-ACC3-311BABB5F47C}"/>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820AB78E-A6B4-4B63-ABEF-E6D52F05E0C1}"/>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1070AF86-4AD4-4F91-8FC6-7165001CB83E}"/>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41D30177-3343-4509-932A-95D47B50750D}"/>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7B2F0ABC-EDD9-4020-8B40-DC7139BA310C}"/>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2D00F1C2-0B2D-4E95-94CE-FEC0C0B937B7}"/>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1E8B33B4-7B67-4548-BC57-30863ABF907C}"/>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490C2012-6429-41CD-A1BC-79B750BA8AFC}"/>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8896D436-AEAE-4C68-AD30-FC324B112949}"/>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DB2F0D1D-9570-4E20-834F-4DE7DC571F55}"/>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718EAE46-CCD9-4B69-9C15-A2DE4B46B295}"/>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3755EADA-44BF-4BA2-ABEF-66CFB0BC0171}"/>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1B6C6F71-82C1-42A8-A804-5D782CF2ECCF}"/>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518E7ED9-2878-4538-AAA4-9E9D82B395DC}"/>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1A7276EA-CCEA-4AF4-B64A-D11CCE2BD617}"/>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998052EA-4459-4676-BF38-7C6CAAA5131A}"/>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FA66317A-BB57-4795-8F73-E88620AC3441}"/>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1CD9D45A-0BEC-4AE7-A7C5-9D92342782E6}"/>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0CF46FEF-A38F-4749-9DCD-8B78D39D125D}"/>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D48436BB-3366-4D64-9261-015FD80E781F}"/>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9EE8563F-0589-407D-8291-C3E7378CE012}"/>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BFEEBF98-1094-4BA1-BA7B-127414ACA2E4}"/>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F8FDA4F0-A959-465C-82B9-D7F5AAA84ABD}"/>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F2895663-780E-408E-A1C7-8AA75B9C8414}"/>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2D11F167-4662-4635-BE22-3626D4B2F4A5}"/>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0E040288-5C64-47DE-B995-67B06991CA3F}"/>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F4B80DE4-C1D9-4F17-BF0B-B8F02A3D2E16}"/>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57BEA5F5-EF93-479F-ADA6-0A7E5C3CD9E8}"/>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DD9C877C-4B40-4191-B588-22846CF662CA}"/>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66D35EA2-B468-41BB-B765-66AA0375A930}"/>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E2AD9E17-3199-4D8F-B335-49CD88D6E750}"/>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83305045-E5FD-4B2A-A0DF-8791282043D0}"/>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5ACC5F4E-F2C8-4968-8617-F1A61514C055}"/>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6A2A03BC-D95F-44A7-992B-269380BB0545}"/>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32FB39ED-F67E-4785-B26E-2BF3C7D7C594}"/>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0AEC5059-6968-44D7-AB9C-DDD6AEE3A5E7}"/>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D6C6F449-32AA-468A-94CE-3E7F88FAE3DA}"/>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77F38D4E-8CF5-4915-A748-103FC4A6FC8A}"/>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CC715BD3-230D-4D66-B0CA-2260DBC30B27}"/>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522609AF-E94A-42ED-8705-4D568BAA17B3}"/>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B2E61AA5-F860-4F82-9341-0CDEBA02AD89}"/>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5A58CBA6-732D-4F41-B576-A1D5FB758154}"/>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E44422E5-B5EE-4DF1-9D7D-1B63E7E1AEC2}"/>
              </a:ext>
            </a:extLst>
          </p:cNvPr>
          <p:cNvPicPr>
            <a:picLocks noChangeAspect="1" noChangeArrowheads="1"/>
          </p:cNvPicPr>
          <p:nvPr/>
        </p:nvPicPr>
        <p:blipFill>
          <a:blip r:embed="rId2" cstate="print"/>
          <a:srcRect l="18050" t="4512" r="14304" b="5280"/>
          <a:stretch>
            <a:fillRect/>
          </a:stretch>
        </p:blipFill>
        <p:spPr bwMode="auto">
          <a:xfrm>
            <a:off x="7158038" y="657226"/>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52DCB986-B18B-4455-A61C-7292B4805625}"/>
              </a:ext>
            </a:extLst>
          </p:cNvPr>
          <p:cNvPicPr>
            <a:picLocks noChangeAspect="1" noChangeArrowheads="1"/>
          </p:cNvPicPr>
          <p:nvPr/>
        </p:nvPicPr>
        <p:blipFill>
          <a:blip r:embed="rId3" cstate="print"/>
          <a:srcRect t="13522"/>
          <a:stretch>
            <a:fillRect/>
          </a:stretch>
        </p:blipFill>
        <p:spPr bwMode="auto">
          <a:xfrm>
            <a:off x="2978150" y="3978276"/>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4DCB6BA9-6554-4631-887E-A64B0451707E}"/>
              </a:ext>
            </a:extLst>
          </p:cNvPr>
          <p:cNvPicPr>
            <a:picLocks noChangeAspect="1" noChangeArrowheads="1"/>
          </p:cNvPicPr>
          <p:nvPr/>
        </p:nvPicPr>
        <p:blipFill>
          <a:blip r:embed="rId4" cstate="print"/>
          <a:srcRect l="18057" t="4514" r="12994" b="4605"/>
          <a:stretch>
            <a:fillRect/>
          </a:stretch>
        </p:blipFill>
        <p:spPr bwMode="auto">
          <a:xfrm>
            <a:off x="8769350" y="3929063"/>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5594EB35-DA2F-46B3-B673-00BC01D0334A}"/>
              </a:ext>
            </a:extLst>
          </p:cNvPr>
          <p:cNvPicPr>
            <a:picLocks noChangeAspect="1" noChangeArrowheads="1"/>
          </p:cNvPicPr>
          <p:nvPr/>
        </p:nvPicPr>
        <p:blipFill>
          <a:blip r:embed="rId5" cstate="print"/>
          <a:srcRect t="21826" r="2530"/>
          <a:stretch>
            <a:fillRect/>
          </a:stretch>
        </p:blipFill>
        <p:spPr bwMode="auto">
          <a:xfrm>
            <a:off x="4198938" y="5543551"/>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E34A89C9-511D-4914-B456-B9E2FD1FA1BD}"/>
              </a:ext>
            </a:extLst>
          </p:cNvPr>
          <p:cNvPicPr>
            <a:picLocks noChangeAspect="1" noChangeArrowheads="1"/>
          </p:cNvPicPr>
          <p:nvPr/>
        </p:nvPicPr>
        <p:blipFill>
          <a:blip r:embed="rId6" cstate="print"/>
          <a:srcRect l="4512" t="9024" r="5280" b="9792"/>
          <a:stretch>
            <a:fillRect/>
          </a:stretch>
        </p:blipFill>
        <p:spPr bwMode="auto">
          <a:xfrm>
            <a:off x="8656638" y="2312988"/>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E447AEC2-9570-4CD6-AEC2-733F8A5105AD}"/>
              </a:ext>
            </a:extLst>
          </p:cNvPr>
          <p:cNvPicPr>
            <a:picLocks noChangeAspect="1" noChangeArrowheads="1"/>
          </p:cNvPicPr>
          <p:nvPr/>
        </p:nvPicPr>
        <p:blipFill>
          <a:blip r:embed="rId7" cstate="print"/>
          <a:srcRect l="18063" t="2501" r="9819" b="2779"/>
          <a:stretch>
            <a:fillRect/>
          </a:stretch>
        </p:blipFill>
        <p:spPr bwMode="auto">
          <a:xfrm>
            <a:off x="5172075" y="5503863"/>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B5B2D6D4-D214-458E-AC7C-A1D8D97AA340}"/>
              </a:ext>
            </a:extLst>
          </p:cNvPr>
          <p:cNvPicPr>
            <a:picLocks noChangeAspect="1" noChangeArrowheads="1"/>
          </p:cNvPicPr>
          <p:nvPr/>
        </p:nvPicPr>
        <p:blipFill>
          <a:blip r:embed="rId8" cstate="print"/>
          <a:srcRect l="4510" t="9021" r="5315" b="14336"/>
          <a:stretch>
            <a:fillRect/>
          </a:stretch>
        </p:blipFill>
        <p:spPr bwMode="auto">
          <a:xfrm>
            <a:off x="1481138" y="5562601"/>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F2AE78C0-AA4D-4D08-B6B5-97EC128F7424}"/>
              </a:ext>
            </a:extLst>
          </p:cNvPr>
          <p:cNvPicPr>
            <a:picLocks noChangeAspect="1" noChangeArrowheads="1"/>
          </p:cNvPicPr>
          <p:nvPr/>
        </p:nvPicPr>
        <p:blipFill>
          <a:blip r:embed="rId9" cstate="print"/>
          <a:srcRect l="3960" t="10818" b="9827"/>
          <a:stretch>
            <a:fillRect/>
          </a:stretch>
        </p:blipFill>
        <p:spPr bwMode="auto">
          <a:xfrm>
            <a:off x="8662988" y="5543551"/>
            <a:ext cx="696912" cy="663575"/>
          </a:xfrm>
          <a:prstGeom prst="rect">
            <a:avLst/>
          </a:prstGeom>
          <a:noFill/>
          <a:ln w="9525">
            <a:noFill/>
            <a:round/>
            <a:headEnd/>
            <a:tailEnd/>
          </a:ln>
          <a:effectLst/>
        </p:spPr>
      </p:pic>
      <p:pic>
        <p:nvPicPr>
          <p:cNvPr id="77" name="Picture 76">
            <a:extLst>
              <a:ext uri="{FF2B5EF4-FFF2-40B4-BE49-F238E27FC236}">
                <a16:creationId xmlns:a16="http://schemas.microsoft.com/office/drawing/2014/main" id="{93E2E28B-4390-461D-97D0-705C46148253}"/>
              </a:ext>
            </a:extLst>
          </p:cNvPr>
          <p:cNvPicPr>
            <a:picLocks noChangeAspect="1" noChangeArrowheads="1"/>
          </p:cNvPicPr>
          <p:nvPr/>
        </p:nvPicPr>
        <p:blipFill>
          <a:blip r:embed="rId10" cstate="print"/>
          <a:srcRect t="18033" b="9787"/>
          <a:stretch>
            <a:fillRect/>
          </a:stretch>
        </p:blipFill>
        <p:spPr bwMode="auto">
          <a:xfrm>
            <a:off x="2970213" y="2336801"/>
            <a:ext cx="731837" cy="6238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774899C5-23D8-4172-ADE6-429FCC0130FC}"/>
              </a:ext>
            </a:extLst>
          </p:cNvPr>
          <p:cNvPicPr>
            <a:picLocks noChangeAspect="1" noChangeArrowheads="1"/>
          </p:cNvPicPr>
          <p:nvPr/>
        </p:nvPicPr>
        <p:blipFill>
          <a:blip r:embed="rId11" cstate="print"/>
          <a:srcRect l="17690" t="4216" r="17415" b="1924"/>
          <a:stretch>
            <a:fillRect/>
          </a:stretch>
        </p:blipFill>
        <p:spPr bwMode="auto">
          <a:xfrm>
            <a:off x="5145088" y="3922713"/>
            <a:ext cx="509587" cy="7366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24225AA0-D85F-49E9-8FE4-EFD8870843EC}"/>
              </a:ext>
            </a:extLst>
          </p:cNvPr>
          <p:cNvPicPr>
            <a:picLocks noChangeAspect="1" noChangeArrowheads="1"/>
          </p:cNvPicPr>
          <p:nvPr/>
        </p:nvPicPr>
        <p:blipFill>
          <a:blip r:embed="rId12" cstate="print"/>
          <a:srcRect l="961" t="5305" b="5305"/>
          <a:stretch>
            <a:fillRect/>
          </a:stretch>
        </p:blipFill>
        <p:spPr bwMode="auto">
          <a:xfrm>
            <a:off x="5835650" y="668338"/>
            <a:ext cx="704850" cy="709613"/>
          </a:xfrm>
          <a:prstGeom prst="rect">
            <a:avLst/>
          </a:prstGeom>
          <a:noFill/>
          <a:ln w="9525">
            <a:noFill/>
            <a:round/>
            <a:headEnd/>
            <a:tailEnd/>
          </a:ln>
          <a:effectLst/>
        </p:spPr>
      </p:pic>
      <p:pic>
        <p:nvPicPr>
          <p:cNvPr id="80" name="Picture 79">
            <a:extLst>
              <a:ext uri="{FF2B5EF4-FFF2-40B4-BE49-F238E27FC236}">
                <a16:creationId xmlns:a16="http://schemas.microsoft.com/office/drawing/2014/main" id="{8C18C0E9-8AE6-4D79-B533-36F7BB80DA41}"/>
              </a:ext>
            </a:extLst>
          </p:cNvPr>
          <p:cNvPicPr>
            <a:picLocks noChangeAspect="1" noChangeArrowheads="1"/>
          </p:cNvPicPr>
          <p:nvPr/>
        </p:nvPicPr>
        <p:blipFill>
          <a:blip r:embed="rId13" cstate="print"/>
          <a:srcRect/>
          <a:stretch>
            <a:fillRect/>
          </a:stretch>
        </p:blipFill>
        <p:spPr bwMode="auto">
          <a:xfrm>
            <a:off x="1744663" y="3929063"/>
            <a:ext cx="720725" cy="71913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141FC8E8-5B37-4B59-9F77-D138657A8BAF}"/>
              </a:ext>
            </a:extLst>
          </p:cNvPr>
          <p:cNvPicPr>
            <a:picLocks noChangeAspect="1" noChangeArrowheads="1"/>
          </p:cNvPicPr>
          <p:nvPr/>
        </p:nvPicPr>
        <p:blipFill>
          <a:blip r:embed="rId14" cstate="print"/>
          <a:srcRect t="4778" b="14783"/>
          <a:stretch>
            <a:fillRect/>
          </a:stretch>
        </p:blipFill>
        <p:spPr bwMode="auto">
          <a:xfrm>
            <a:off x="3267075" y="5543551"/>
            <a:ext cx="715963" cy="649287"/>
          </a:xfrm>
          <a:prstGeom prst="rect">
            <a:avLst/>
          </a:prstGeom>
          <a:noFill/>
          <a:ln w="9525">
            <a:noFill/>
            <a:round/>
            <a:headEnd/>
            <a:tailEnd/>
          </a:ln>
          <a:effectLst/>
        </p:spPr>
      </p:pic>
      <p:pic>
        <p:nvPicPr>
          <p:cNvPr id="82" name="Picture 81">
            <a:extLst>
              <a:ext uri="{FF2B5EF4-FFF2-40B4-BE49-F238E27FC236}">
                <a16:creationId xmlns:a16="http://schemas.microsoft.com/office/drawing/2014/main" id="{9A48B955-4F8C-433E-BAF2-18AC919BBEA3}"/>
              </a:ext>
            </a:extLst>
          </p:cNvPr>
          <p:cNvPicPr>
            <a:picLocks noChangeAspect="1" noChangeArrowheads="1"/>
          </p:cNvPicPr>
          <p:nvPr/>
        </p:nvPicPr>
        <p:blipFill>
          <a:blip r:embed="rId15" cstate="print"/>
          <a:srcRect l="198" t="20778" b="7042"/>
          <a:stretch>
            <a:fillRect/>
          </a:stretch>
        </p:blipFill>
        <p:spPr bwMode="auto">
          <a:xfrm>
            <a:off x="9599613" y="3976688"/>
            <a:ext cx="720725" cy="593725"/>
          </a:xfrm>
          <a:prstGeom prst="rect">
            <a:avLst/>
          </a:prstGeom>
          <a:noFill/>
          <a:ln w="9525">
            <a:noFill/>
            <a:round/>
            <a:headEnd/>
            <a:tailEnd/>
          </a:ln>
          <a:effectLst/>
        </p:spPr>
      </p:pic>
      <p:pic>
        <p:nvPicPr>
          <p:cNvPr id="83" name="Picture 82">
            <a:extLst>
              <a:ext uri="{FF2B5EF4-FFF2-40B4-BE49-F238E27FC236}">
                <a16:creationId xmlns:a16="http://schemas.microsoft.com/office/drawing/2014/main" id="{D8460CE7-E9BF-40A5-BC8A-9787A36D5A6D}"/>
              </a:ext>
            </a:extLst>
          </p:cNvPr>
          <p:cNvPicPr>
            <a:picLocks noChangeAspect="1" noChangeArrowheads="1"/>
          </p:cNvPicPr>
          <p:nvPr/>
        </p:nvPicPr>
        <p:blipFill>
          <a:blip r:embed="rId16" cstate="print"/>
          <a:srcRect l="4512" t="9027" r="5280" b="9796"/>
          <a:stretch>
            <a:fillRect/>
          </a:stretch>
        </p:blipFill>
        <p:spPr bwMode="auto">
          <a:xfrm>
            <a:off x="6435725" y="2270126"/>
            <a:ext cx="719138" cy="720725"/>
          </a:xfrm>
          <a:prstGeom prst="rect">
            <a:avLst/>
          </a:prstGeom>
          <a:noFill/>
          <a:ln w="9525">
            <a:noFill/>
            <a:round/>
            <a:headEnd/>
            <a:tailEnd/>
          </a:ln>
          <a:effectLst/>
        </p:spPr>
      </p:pic>
      <p:pic>
        <p:nvPicPr>
          <p:cNvPr id="84" name="Picture 83">
            <a:extLst>
              <a:ext uri="{FF2B5EF4-FFF2-40B4-BE49-F238E27FC236}">
                <a16:creationId xmlns:a16="http://schemas.microsoft.com/office/drawing/2014/main" id="{388DD578-E410-49DF-AB35-AE4A21BBFDFB}"/>
              </a:ext>
            </a:extLst>
          </p:cNvPr>
          <p:cNvPicPr>
            <a:picLocks noChangeAspect="1" noChangeArrowheads="1"/>
          </p:cNvPicPr>
          <p:nvPr/>
        </p:nvPicPr>
        <p:blipFill>
          <a:blip r:embed="rId17" cstate="print"/>
          <a:srcRect l="1894" t="10561" r="804" b="9810"/>
          <a:stretch>
            <a:fillRect/>
          </a:stretch>
        </p:blipFill>
        <p:spPr bwMode="auto">
          <a:xfrm>
            <a:off x="6858000" y="3963988"/>
            <a:ext cx="739775" cy="647700"/>
          </a:xfrm>
          <a:prstGeom prst="rect">
            <a:avLst/>
          </a:prstGeom>
          <a:noFill/>
          <a:ln w="9525">
            <a:noFill/>
            <a:round/>
            <a:headEnd/>
            <a:tailEnd/>
          </a:ln>
          <a:effectLst/>
        </p:spPr>
      </p:pic>
      <p:pic>
        <p:nvPicPr>
          <p:cNvPr id="85" name="Picture 84">
            <a:extLst>
              <a:ext uri="{FF2B5EF4-FFF2-40B4-BE49-F238E27FC236}">
                <a16:creationId xmlns:a16="http://schemas.microsoft.com/office/drawing/2014/main" id="{36A0B7A2-D4F2-405D-B59D-7C13129E904E}"/>
              </a:ext>
            </a:extLst>
          </p:cNvPr>
          <p:cNvPicPr>
            <a:picLocks noChangeAspect="1" noChangeArrowheads="1"/>
          </p:cNvPicPr>
          <p:nvPr/>
        </p:nvPicPr>
        <p:blipFill>
          <a:blip r:embed="rId18" cstate="print"/>
          <a:srcRect l="11703" b="2776"/>
          <a:stretch>
            <a:fillRect/>
          </a:stretch>
        </p:blipFill>
        <p:spPr bwMode="auto">
          <a:xfrm>
            <a:off x="7816850" y="3929063"/>
            <a:ext cx="679450" cy="733425"/>
          </a:xfrm>
          <a:prstGeom prst="rect">
            <a:avLst/>
          </a:prstGeom>
          <a:noFill/>
          <a:ln w="9525">
            <a:noFill/>
            <a:round/>
            <a:headEnd/>
            <a:tailEnd/>
          </a:ln>
          <a:effectLst/>
        </p:spPr>
      </p:pic>
      <p:pic>
        <p:nvPicPr>
          <p:cNvPr id="86" name="Picture 85">
            <a:extLst>
              <a:ext uri="{FF2B5EF4-FFF2-40B4-BE49-F238E27FC236}">
                <a16:creationId xmlns:a16="http://schemas.microsoft.com/office/drawing/2014/main" id="{AF4855FC-4291-4343-A749-985BDED8EC12}"/>
              </a:ext>
            </a:extLst>
          </p:cNvPr>
          <p:cNvPicPr>
            <a:picLocks noChangeAspect="1" noChangeArrowheads="1"/>
          </p:cNvPicPr>
          <p:nvPr/>
        </p:nvPicPr>
        <p:blipFill>
          <a:blip r:embed="rId19" cstate="print"/>
          <a:srcRect l="6006" t="4503" r="3783" b="9787"/>
          <a:stretch>
            <a:fillRect/>
          </a:stretch>
        </p:blipFill>
        <p:spPr bwMode="auto">
          <a:xfrm>
            <a:off x="8662988" y="673101"/>
            <a:ext cx="1123950" cy="711200"/>
          </a:xfrm>
          <a:prstGeom prst="rect">
            <a:avLst/>
          </a:prstGeom>
          <a:noFill/>
          <a:ln w="9525">
            <a:noFill/>
            <a:round/>
            <a:headEnd/>
            <a:tailEnd/>
          </a:ln>
          <a:effectLst/>
        </p:spPr>
      </p:pic>
      <p:pic>
        <p:nvPicPr>
          <p:cNvPr id="87" name="Picture 86">
            <a:extLst>
              <a:ext uri="{FF2B5EF4-FFF2-40B4-BE49-F238E27FC236}">
                <a16:creationId xmlns:a16="http://schemas.microsoft.com/office/drawing/2014/main" id="{A65626AE-9F11-4706-82CD-664D79700468}"/>
              </a:ext>
            </a:extLst>
          </p:cNvPr>
          <p:cNvPicPr>
            <a:picLocks noChangeAspect="1" noChangeArrowheads="1"/>
          </p:cNvPicPr>
          <p:nvPr/>
        </p:nvPicPr>
        <p:blipFill>
          <a:blip r:embed="rId20" cstate="print"/>
          <a:srcRect l="1903" t="9123" r="2332" b="4955"/>
          <a:stretch>
            <a:fillRect/>
          </a:stretch>
        </p:blipFill>
        <p:spPr bwMode="auto">
          <a:xfrm>
            <a:off x="2339975" y="695326"/>
            <a:ext cx="725488" cy="666750"/>
          </a:xfrm>
          <a:prstGeom prst="rect">
            <a:avLst/>
          </a:prstGeom>
          <a:noFill/>
          <a:ln w="9525">
            <a:noFill/>
            <a:round/>
            <a:headEnd/>
            <a:tailEnd/>
          </a:ln>
          <a:effectLst/>
        </p:spPr>
      </p:pic>
      <p:pic>
        <p:nvPicPr>
          <p:cNvPr id="88" name="Picture 87">
            <a:extLst>
              <a:ext uri="{FF2B5EF4-FFF2-40B4-BE49-F238E27FC236}">
                <a16:creationId xmlns:a16="http://schemas.microsoft.com/office/drawing/2014/main" id="{3FAD345D-0FFB-4994-9073-0DEC65FDEB1B}"/>
              </a:ext>
            </a:extLst>
          </p:cNvPr>
          <p:cNvPicPr>
            <a:picLocks noChangeAspect="1" noChangeArrowheads="1"/>
          </p:cNvPicPr>
          <p:nvPr/>
        </p:nvPicPr>
        <p:blipFill>
          <a:blip r:embed="rId21" cstate="print"/>
          <a:srcRect l="769" t="19014" r="1683" b="9940"/>
          <a:stretch>
            <a:fillRect/>
          </a:stretch>
        </p:blipFill>
        <p:spPr bwMode="auto">
          <a:xfrm>
            <a:off x="4195763" y="4046538"/>
            <a:ext cx="728662" cy="561975"/>
          </a:xfrm>
          <a:prstGeom prst="rect">
            <a:avLst/>
          </a:prstGeom>
          <a:noFill/>
          <a:ln w="9525">
            <a:noFill/>
            <a:round/>
            <a:headEnd/>
            <a:tailEnd/>
          </a:ln>
          <a:effectLst/>
        </p:spPr>
      </p:pic>
      <p:pic>
        <p:nvPicPr>
          <p:cNvPr id="89" name="Picture 88">
            <a:extLst>
              <a:ext uri="{FF2B5EF4-FFF2-40B4-BE49-F238E27FC236}">
                <a16:creationId xmlns:a16="http://schemas.microsoft.com/office/drawing/2014/main" id="{C908982A-405C-41F0-A226-2AF933569CE8}"/>
              </a:ext>
            </a:extLst>
          </p:cNvPr>
          <p:cNvPicPr>
            <a:picLocks noChangeAspect="1" noChangeArrowheads="1"/>
          </p:cNvPicPr>
          <p:nvPr/>
        </p:nvPicPr>
        <p:blipFill>
          <a:blip r:embed="rId22" cstate="print"/>
          <a:srcRect l="3342" t="12032" r="1176" b="4260"/>
          <a:stretch>
            <a:fillRect/>
          </a:stretch>
        </p:blipFill>
        <p:spPr bwMode="auto">
          <a:xfrm>
            <a:off x="9598025" y="5543551"/>
            <a:ext cx="731838" cy="642937"/>
          </a:xfrm>
          <a:prstGeom prst="rect">
            <a:avLst/>
          </a:prstGeom>
          <a:noFill/>
          <a:ln w="9525">
            <a:noFill/>
            <a:round/>
            <a:headEnd/>
            <a:tailEnd/>
          </a:ln>
          <a:effectLst/>
        </p:spPr>
      </p:pic>
      <p:pic>
        <p:nvPicPr>
          <p:cNvPr id="90" name="Picture 89">
            <a:extLst>
              <a:ext uri="{FF2B5EF4-FFF2-40B4-BE49-F238E27FC236}">
                <a16:creationId xmlns:a16="http://schemas.microsoft.com/office/drawing/2014/main" id="{AFC6E3A4-BC26-4BA4-A2B6-C341479442B8}"/>
              </a:ext>
            </a:extLst>
          </p:cNvPr>
          <p:cNvPicPr>
            <a:picLocks noChangeAspect="1" noChangeArrowheads="1"/>
          </p:cNvPicPr>
          <p:nvPr/>
        </p:nvPicPr>
        <p:blipFill>
          <a:blip r:embed="rId23" cstate="print"/>
          <a:srcRect l="1657" t="19472" r="2319" b="7368"/>
          <a:stretch>
            <a:fillRect/>
          </a:stretch>
        </p:blipFill>
        <p:spPr bwMode="auto">
          <a:xfrm>
            <a:off x="7796213" y="5564188"/>
            <a:ext cx="730250" cy="590550"/>
          </a:xfrm>
          <a:prstGeom prst="rect">
            <a:avLst/>
          </a:prstGeom>
          <a:noFill/>
          <a:ln w="9525">
            <a:noFill/>
            <a:round/>
            <a:headEnd/>
            <a:tailEnd/>
          </a:ln>
          <a:effectLst/>
        </p:spPr>
      </p:pic>
      <p:pic>
        <p:nvPicPr>
          <p:cNvPr id="91" name="Picture 90">
            <a:extLst>
              <a:ext uri="{FF2B5EF4-FFF2-40B4-BE49-F238E27FC236}">
                <a16:creationId xmlns:a16="http://schemas.microsoft.com/office/drawing/2014/main" id="{AB43B91A-C62B-4F80-B0E1-C540C1956F91}"/>
              </a:ext>
            </a:extLst>
          </p:cNvPr>
          <p:cNvPicPr>
            <a:picLocks noChangeAspect="1" noChangeArrowheads="1"/>
          </p:cNvPicPr>
          <p:nvPr/>
        </p:nvPicPr>
        <p:blipFill>
          <a:blip r:embed="rId24" cstate="print"/>
          <a:srcRect l="5383" t="25197"/>
          <a:stretch>
            <a:fillRect/>
          </a:stretch>
        </p:blipFill>
        <p:spPr bwMode="auto">
          <a:xfrm>
            <a:off x="1749425" y="2316163"/>
            <a:ext cx="727075" cy="611188"/>
          </a:xfrm>
          <a:prstGeom prst="rect">
            <a:avLst/>
          </a:prstGeom>
          <a:noFill/>
          <a:ln w="9525">
            <a:noFill/>
            <a:round/>
            <a:headEnd/>
            <a:tailEnd/>
          </a:ln>
          <a:effectLst/>
        </p:spPr>
      </p:pic>
      <p:pic>
        <p:nvPicPr>
          <p:cNvPr id="92" name="Picture 91">
            <a:extLst>
              <a:ext uri="{FF2B5EF4-FFF2-40B4-BE49-F238E27FC236}">
                <a16:creationId xmlns:a16="http://schemas.microsoft.com/office/drawing/2014/main" id="{EEDFE6CC-F256-4869-B5CD-479ECBC02646}"/>
              </a:ext>
            </a:extLst>
          </p:cNvPr>
          <p:cNvPicPr>
            <a:picLocks noChangeAspect="1" noChangeArrowheads="1"/>
          </p:cNvPicPr>
          <p:nvPr/>
        </p:nvPicPr>
        <p:blipFill>
          <a:blip r:embed="rId25" cstate="print"/>
          <a:srcRect l="4823" t="6590" r="38731" b="7773"/>
          <a:stretch>
            <a:fillRect/>
          </a:stretch>
        </p:blipFill>
        <p:spPr bwMode="auto">
          <a:xfrm>
            <a:off x="2436813" y="5500688"/>
            <a:ext cx="576262" cy="728663"/>
          </a:xfrm>
          <a:prstGeom prst="rect">
            <a:avLst/>
          </a:prstGeom>
          <a:noFill/>
          <a:ln w="9525">
            <a:noFill/>
            <a:round/>
            <a:headEnd/>
            <a:tailEnd/>
          </a:ln>
          <a:effectLst/>
        </p:spPr>
      </p:pic>
      <p:pic>
        <p:nvPicPr>
          <p:cNvPr id="94" name="Picture 86">
            <a:extLst>
              <a:ext uri="{FF2B5EF4-FFF2-40B4-BE49-F238E27FC236}">
                <a16:creationId xmlns:a16="http://schemas.microsoft.com/office/drawing/2014/main" id="{0C2850FC-B868-816E-0BC8-B509E91A6190}"/>
              </a:ext>
            </a:extLst>
          </p:cNvPr>
          <p:cNvPicPr>
            <a:picLocks noChangeAspect="1" noChangeArrowheads="1"/>
          </p:cNvPicPr>
          <p:nvPr/>
        </p:nvPicPr>
        <p:blipFill>
          <a:blip r:embed="rId26" cstate="print"/>
          <a:srcRect l="1665" t="12704" r="2188" b="12038"/>
          <a:stretch>
            <a:fillRect/>
          </a:stretch>
        </p:blipFill>
        <p:spPr bwMode="auto">
          <a:xfrm>
            <a:off x="6923704" y="5565776"/>
            <a:ext cx="727075" cy="609600"/>
          </a:xfrm>
          <a:prstGeom prst="rect">
            <a:avLst/>
          </a:prstGeom>
          <a:noFill/>
          <a:ln w="9525">
            <a:noFill/>
            <a:round/>
            <a:headEnd/>
            <a:tailEnd/>
          </a:ln>
          <a:effectLst/>
        </p:spPr>
      </p:pic>
    </p:spTree>
    <p:extLst>
      <p:ext uri="{BB962C8B-B14F-4D97-AF65-F5344CB8AC3E}">
        <p14:creationId xmlns:p14="http://schemas.microsoft.com/office/powerpoint/2010/main" val="2986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94"/>
                                        </p:tgtEl>
                                        <p:attrNameLst>
                                          <p:attrName>style.visibility</p:attrName>
                                        </p:attrNameLst>
                                      </p:cBhvr>
                                      <p:to>
                                        <p:strVal val="visible"/>
                                      </p:to>
                                    </p:set>
                                    <p:anim calcmode="lin" valueType="num">
                                      <p:cBhvr additive="repl">
                                        <p:cTn id="7" dur="2000" fill="hold"/>
                                        <p:tgtEl>
                                          <p:spTgt spid="94"/>
                                        </p:tgtEl>
                                        <p:attrNameLst>
                                          <p:attrName>ppt_w</p:attrName>
                                        </p:attrNameLst>
                                      </p:cBhvr>
                                      <p:tavLst>
                                        <p:tav tm="100000">
                                          <p:val>
                                            <p:fltVal val="0"/>
                                          </p:val>
                                        </p:tav>
                                        <p:tav>
                                          <p:val>
                                            <p:strVal val="#ppt_w"/>
                                          </p:val>
                                        </p:tav>
                                      </p:tavLst>
                                    </p:anim>
                                    <p:anim calcmode="lin" valueType="num">
                                      <p:cBhvr additive="repl">
                                        <p:cTn id="8" dur="2000" fill="hold"/>
                                        <p:tgtEl>
                                          <p:spTgt spid="94"/>
                                        </p:tgtEl>
                                        <p:attrNameLst>
                                          <p:attrName>ppt_h</p:attrName>
                                        </p:attrNameLst>
                                      </p:cBhvr>
                                      <p:tavLst>
                                        <p:tav tm="100000">
                                          <p:val>
                                            <p:fltVal val="0"/>
                                          </p:val>
                                        </p:tav>
                                        <p:tav>
                                          <p:val>
                                            <p:strVal val="#ppt_h"/>
                                          </p:val>
                                        </p:tav>
                                      </p:tavLst>
                                    </p:anim>
                                    <p:anim calcmode="lin" valueType="num">
                                      <p:cBhvr additive="repl">
                                        <p:cTn id="9" dur="2000" fill="hold"/>
                                        <p:tgtEl>
                                          <p:spTgt spid="94"/>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114540" y="190029"/>
            <a:ext cx="6181108" cy="3329581"/>
          </a:xfrm>
          <a:prstGeom prst="rect">
            <a:avLst/>
          </a:prstGeom>
        </p:spPr>
        <p:txBody>
          <a:bodyPr vert="horz" lIns="91440" tIns="45720" rIns="91440" bIns="45720" rtlCol="0" anchor="b">
            <a:normAutofit/>
          </a:bodyPr>
          <a:lstStyle/>
          <a:p>
            <a:pPr algn="r">
              <a:lnSpc>
                <a:spcPct val="90000"/>
              </a:lnSpc>
            </a:pPr>
            <a:r>
              <a:rPr lang="fr-FR" sz="6600" b="0" i="0" kern="1200" dirty="0">
                <a:solidFill>
                  <a:srgbClr val="EBEBEB"/>
                </a:solidFill>
                <a:latin typeface="+mj-lt"/>
                <a:ea typeface="+mj-ea"/>
                <a:cs typeface="+mj-cs"/>
              </a:rPr>
              <a:t>R.C.P.</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309783072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DC2FBB8B-9458-4FC0-AE0C-F2C287C76418}"/>
              </a:ext>
            </a:extLst>
          </p:cNvPr>
          <p:cNvSpPr txBox="1">
            <a:spLocks noChangeArrowheads="1"/>
          </p:cNvSpPr>
          <p:nvPr/>
        </p:nvSpPr>
        <p:spPr bwMode="auto">
          <a:xfrm>
            <a:off x="1004888" y="141904"/>
            <a:ext cx="6991350" cy="1190625"/>
          </a:xfrm>
          <a:prstGeom prst="rect">
            <a:avLst/>
          </a:prstGeom>
          <a:solidFill>
            <a:schemeClr val="tx1">
              <a:lumMod val="85000"/>
            </a:schemeClr>
          </a:solidFill>
          <a:ln w="9525">
            <a:noFill/>
            <a:round/>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LA VICTIME NE REPOND PAS, ET NE RESPIRE PAS.</a:t>
            </a:r>
          </a:p>
        </p:txBody>
      </p:sp>
      <p:pic>
        <p:nvPicPr>
          <p:cNvPr id="3" name="Picture 7">
            <a:extLst>
              <a:ext uri="{FF2B5EF4-FFF2-40B4-BE49-F238E27FC236}">
                <a16:creationId xmlns:a16="http://schemas.microsoft.com/office/drawing/2014/main" id="{6B8C8C0B-CE89-49B8-BE0C-720C3768A14C}"/>
              </a:ext>
            </a:extLst>
          </p:cNvPr>
          <p:cNvPicPr>
            <a:picLocks noChangeAspect="1" noChangeArrowheads="1"/>
          </p:cNvPicPr>
          <p:nvPr/>
        </p:nvPicPr>
        <p:blipFill>
          <a:blip r:embed="rId2" cstate="print"/>
          <a:srcRect l="4648" t="11740" r="7481" b="15991"/>
          <a:stretch>
            <a:fillRect/>
          </a:stretch>
        </p:blipFill>
        <p:spPr bwMode="auto">
          <a:xfrm>
            <a:off x="3955296" y="2203404"/>
            <a:ext cx="4464050" cy="3673475"/>
          </a:xfrm>
          <a:prstGeom prst="rect">
            <a:avLst/>
          </a:prstGeom>
          <a:noFill/>
          <a:ln w="9525">
            <a:noFill/>
            <a:round/>
            <a:headEnd/>
            <a:tailEnd/>
          </a:ln>
          <a:effectLst/>
        </p:spPr>
      </p:pic>
    </p:spTree>
    <p:extLst>
      <p:ext uri="{BB962C8B-B14F-4D97-AF65-F5344CB8AC3E}">
        <p14:creationId xmlns:p14="http://schemas.microsoft.com/office/powerpoint/2010/main" val="31232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dissolve">
                                      <p:cBhvr additive="repl">
                                        <p:cTn id="7" dur="2000"/>
                                        <p:tgtEl>
                                          <p:spTgt spid="3"/>
                                        </p:tgtEl>
                                      </p:cBhvr>
                                    </p:animEffect>
                                  </p:childTnLst>
                                </p:cTn>
                              </p:par>
                              <p:par>
                                <p:cTn id="8" presetID="22" presetClass="entr" presetSubtype="1" fill="hold" nodeType="withEffect">
                                  <p:stCondLst>
                                    <p:cond delay="0"/>
                                  </p:stCondLst>
                                  <p:childTnLst>
                                    <p:set>
                                      <p:cBhvr additive="repl">
                                        <p:cTn id="9" dur="1" fill="hold">
                                          <p:stCondLst>
                                            <p:cond delay="0"/>
                                          </p:stCondLst>
                                        </p:cTn>
                                        <p:tgtEl>
                                          <p:spTgt spid="2"/>
                                        </p:tgtEl>
                                        <p:attrNameLst>
                                          <p:attrName>style.visibility</p:attrName>
                                        </p:attrNameLst>
                                      </p:cBhvr>
                                      <p:to>
                                        <p:strVal val="visible"/>
                                      </p:to>
                                    </p:set>
                                    <p:animEffect transition="in" filter="wipe(up)">
                                      <p:cBhvr additive="repl">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202CE-BB83-4501-A757-6969D5362C9C}"/>
              </a:ext>
            </a:extLst>
          </p:cNvPr>
          <p:cNvGrpSpPr>
            <a:grpSpLocks/>
          </p:cNvGrpSpPr>
          <p:nvPr/>
        </p:nvGrpSpPr>
        <p:grpSpPr bwMode="auto">
          <a:xfrm>
            <a:off x="1694757" y="-26988"/>
            <a:ext cx="8978900" cy="6883401"/>
            <a:chOff x="33" y="-17"/>
            <a:chExt cx="5656" cy="4336"/>
          </a:xfrm>
        </p:grpSpPr>
        <p:sp>
          <p:nvSpPr>
            <p:cNvPr id="3" name="Line 2">
              <a:extLst>
                <a:ext uri="{FF2B5EF4-FFF2-40B4-BE49-F238E27FC236}">
                  <a16:creationId xmlns:a16="http://schemas.microsoft.com/office/drawing/2014/main" id="{88DBD3A9-A9E4-4D29-AFC9-655B4432C176}"/>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813AA9A9-B77D-4A65-8FA6-2104C5E6E8C9}"/>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B8EA26FA-78A4-493E-8909-505150979E4F}"/>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B64CDF90-85FB-4DE8-8D36-81F84A8A18E9}"/>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6C3F6F0E-1D83-4CE5-B5DA-E24CD880D18C}"/>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1FA22B9E-2AE0-40F0-9D2D-B9CA0D770B1B}"/>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E786BF67-2AF3-4B47-B59F-E4B7C96C1F0E}"/>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B067A478-EACE-41CC-ABF9-B576CFDA0E20}"/>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E45874CF-DE09-4FA3-B08C-695C9735B20B}"/>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EED20AF6-B3FB-4C59-8D8B-2714027E9535}"/>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ED63E04C-4448-405D-AAB9-17638F46EFD4}"/>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DAFEE6B2-67CF-4E8C-8F45-8B86BC8E439C}"/>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C78AC2C6-A62C-495B-B01B-E801D809A1C9}"/>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D14862EA-4A6B-4EB8-8D36-C1BDA30C6829}"/>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900F0D88-C754-427A-A320-EA772D5D53D9}"/>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CB709C90-BDA7-4897-A5E2-BD9B3A760A07}"/>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A0B48A6B-BB21-4BD1-9142-A93B586D5798}"/>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FE802AE2-73E9-4347-ADDD-C9DD4059ED74}"/>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DB94DDE0-838F-430E-8987-B8BAD72F1B97}"/>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2ACFD880-9105-4B9B-956B-E9ADBBD54772}"/>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91D3B732-27DE-4C72-BD07-C3D47A324B72}"/>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5E193A01-A2BA-4F91-965A-E5FFDBDA06A9}"/>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BCC201EC-9C6A-4707-9947-BAFD22A6D2C9}"/>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91D1D5F8-6C9C-465B-B6C8-7BBB46A9E90C}"/>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6AE2DCAF-2E1C-43B4-B0C5-7C064E33B6AD}"/>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A077517A-5697-4E4B-99A9-DAAFCC86A49F}"/>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42CC78A5-A910-44B5-A2C0-B7678D2E7F7B}"/>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59D9BD62-C4AB-4F7E-9C4B-21EB6B419395}"/>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06D15D74-F926-48C8-831A-B5824F9100DA}"/>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04D93787-F3B6-4573-812E-4323EAAF18B4}"/>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28F50A81-5AE2-4D88-982A-45ABF7B09D44}"/>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EBDCFDF3-8B50-47A3-9AF6-8B871D5CE7BB}"/>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34BFFC0A-A10E-45F4-A408-16E76AFD01BC}"/>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74F26082-93F3-4D91-A553-2BC22A60E628}"/>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5D459B35-D553-4454-BC5C-7D17DC8F6CBB}"/>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E550849C-A847-4E0B-B271-00CD49B82D6C}"/>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6A113B7D-9EFE-4832-B68E-260209CBAEB8}"/>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B7E10B3B-AE46-4781-8298-015CC246CE07}"/>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56C5EE0B-FE0F-4D97-8D3A-DB8CB2167FD2}"/>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1295265F-45E0-4C1C-A9C4-22DBE8821CDC}"/>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6428FE2A-2B81-4011-9C94-7A377821376B}"/>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678744FC-8279-494F-B8E4-1BB1D0D1A26E}"/>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EAA38FFA-64FA-433E-B473-63DFD1B77FF1}"/>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E6C4B152-1C9E-46D3-A4F0-3B9C359D9E6F}"/>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6853CEE1-53B6-4545-A877-6832E14FB992}"/>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6DCDAB19-5E59-4169-AF9A-42BB995091EE}"/>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7F89185F-F69C-46E8-9EE3-5D8573F4FC26}"/>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1616E01A-DE42-40C6-B4E7-9F56AA9BAC3B}"/>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E0E7E15B-EA39-4AE7-AC5A-ACB1C7FE716E}"/>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2CCA89CA-250A-42ED-943E-251DD669472E}"/>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7D8BE050-0E5B-4758-A522-FED59A72530D}"/>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2786DF80-09BC-4F70-96FC-08E8626ADA2A}"/>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CBB2822F-64FA-4D7A-B7CF-F226C4ED91C1}"/>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E24E7954-9921-4921-96CD-DF66F95E08F3}"/>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DF3F8147-7F9A-49C6-A651-E44A18DDC90D}"/>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1AAA9787-0247-41F9-917B-A6BCB6082757}"/>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25DEF9EC-F5EB-44CB-80C9-42E2D7F0939C}"/>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2F996005-A790-4805-AE7F-77676834972C}"/>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2FDC10B7-0C48-44D0-94C7-153ED1FE0FD9}"/>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6D797E7E-7EA5-411B-83F5-1DCA93C9EE6E}"/>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22E238A0-958C-4A8E-839B-6668DB006E32}"/>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4C306DF2-FB3F-4E85-AB92-511B99D897E1}"/>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305865DD-3313-439B-B313-EC391161628D}"/>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F55C454B-7036-404C-9529-490715A59AF8}"/>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7BD38B41-7BB1-4415-8E95-AE7962824303}"/>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21828ECC-AE9C-457D-A8D3-9A5BA526D235}"/>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382AB4CE-25D7-432B-9B4C-5D0C9487CC73}"/>
              </a:ext>
            </a:extLst>
          </p:cNvPr>
          <p:cNvPicPr>
            <a:picLocks noChangeAspect="1" noChangeArrowheads="1"/>
          </p:cNvPicPr>
          <p:nvPr/>
        </p:nvPicPr>
        <p:blipFill>
          <a:blip r:embed="rId2" cstate="print"/>
          <a:srcRect l="18050" t="4512" r="14304" b="5280"/>
          <a:stretch>
            <a:fillRect/>
          </a:stretch>
        </p:blipFill>
        <p:spPr bwMode="auto">
          <a:xfrm>
            <a:off x="7479607" y="630238"/>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C9CB104F-9279-4263-AF58-C09C1ACEB469}"/>
              </a:ext>
            </a:extLst>
          </p:cNvPr>
          <p:cNvPicPr>
            <a:picLocks noChangeAspect="1" noChangeArrowheads="1"/>
          </p:cNvPicPr>
          <p:nvPr/>
        </p:nvPicPr>
        <p:blipFill>
          <a:blip r:embed="rId3" cstate="print"/>
          <a:srcRect t="13522"/>
          <a:stretch>
            <a:fillRect/>
          </a:stretch>
        </p:blipFill>
        <p:spPr bwMode="auto">
          <a:xfrm>
            <a:off x="3299719" y="3951288"/>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A4B630B9-F843-4BCB-95CC-2A1C58D7883D}"/>
              </a:ext>
            </a:extLst>
          </p:cNvPr>
          <p:cNvPicPr>
            <a:picLocks noChangeAspect="1" noChangeArrowheads="1"/>
          </p:cNvPicPr>
          <p:nvPr/>
        </p:nvPicPr>
        <p:blipFill>
          <a:blip r:embed="rId4" cstate="print"/>
          <a:srcRect l="18057" t="4514" r="12994" b="4605"/>
          <a:stretch>
            <a:fillRect/>
          </a:stretch>
        </p:blipFill>
        <p:spPr bwMode="auto">
          <a:xfrm>
            <a:off x="9090919" y="3902075"/>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36B2BA17-E473-4659-A552-181D95AA5B1A}"/>
              </a:ext>
            </a:extLst>
          </p:cNvPr>
          <p:cNvPicPr>
            <a:picLocks noChangeAspect="1" noChangeArrowheads="1"/>
          </p:cNvPicPr>
          <p:nvPr/>
        </p:nvPicPr>
        <p:blipFill>
          <a:blip r:embed="rId5" cstate="print"/>
          <a:srcRect t="21826" r="2530"/>
          <a:stretch>
            <a:fillRect/>
          </a:stretch>
        </p:blipFill>
        <p:spPr bwMode="auto">
          <a:xfrm>
            <a:off x="4520507" y="5516563"/>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B693FA40-8352-4AE0-928D-E373290959EF}"/>
              </a:ext>
            </a:extLst>
          </p:cNvPr>
          <p:cNvPicPr>
            <a:picLocks noChangeAspect="1" noChangeArrowheads="1"/>
          </p:cNvPicPr>
          <p:nvPr/>
        </p:nvPicPr>
        <p:blipFill>
          <a:blip r:embed="rId6" cstate="print"/>
          <a:srcRect l="4512" t="9024" r="5280" b="9792"/>
          <a:stretch>
            <a:fillRect/>
          </a:stretch>
        </p:blipFill>
        <p:spPr bwMode="auto">
          <a:xfrm>
            <a:off x="8978207" y="2286000"/>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B2ED5FDD-AEFA-4B6E-B7FE-CB5E7A160C8E}"/>
              </a:ext>
            </a:extLst>
          </p:cNvPr>
          <p:cNvPicPr>
            <a:picLocks noChangeAspect="1" noChangeArrowheads="1"/>
          </p:cNvPicPr>
          <p:nvPr/>
        </p:nvPicPr>
        <p:blipFill>
          <a:blip r:embed="rId7" cstate="print"/>
          <a:srcRect l="18063" t="2501" r="9819" b="2779"/>
          <a:stretch>
            <a:fillRect/>
          </a:stretch>
        </p:blipFill>
        <p:spPr bwMode="auto">
          <a:xfrm>
            <a:off x="5493644" y="5476875"/>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AA941292-425E-4F91-83B4-B1827C419CDD}"/>
              </a:ext>
            </a:extLst>
          </p:cNvPr>
          <p:cNvPicPr>
            <a:picLocks noChangeAspect="1" noChangeArrowheads="1"/>
          </p:cNvPicPr>
          <p:nvPr/>
        </p:nvPicPr>
        <p:blipFill>
          <a:blip r:embed="rId8" cstate="print"/>
          <a:srcRect l="4510" t="9021" r="5315" b="14336"/>
          <a:stretch>
            <a:fillRect/>
          </a:stretch>
        </p:blipFill>
        <p:spPr bwMode="auto">
          <a:xfrm>
            <a:off x="1802707" y="5535613"/>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A07FDF59-1B73-4DC1-89D8-7F1A55BA4441}"/>
              </a:ext>
            </a:extLst>
          </p:cNvPr>
          <p:cNvPicPr>
            <a:picLocks noChangeAspect="1" noChangeArrowheads="1"/>
          </p:cNvPicPr>
          <p:nvPr/>
        </p:nvPicPr>
        <p:blipFill>
          <a:blip r:embed="rId9" cstate="print"/>
          <a:srcRect l="3960" t="10818" b="9827"/>
          <a:stretch>
            <a:fillRect/>
          </a:stretch>
        </p:blipFill>
        <p:spPr bwMode="auto">
          <a:xfrm>
            <a:off x="8984557" y="5516563"/>
            <a:ext cx="696912" cy="663575"/>
          </a:xfrm>
          <a:prstGeom prst="rect">
            <a:avLst/>
          </a:prstGeom>
          <a:noFill/>
          <a:ln w="9525">
            <a:noFill/>
            <a:round/>
            <a:headEnd/>
            <a:tailEnd/>
          </a:ln>
          <a:effectLst/>
        </p:spPr>
      </p:pic>
      <p:pic>
        <p:nvPicPr>
          <p:cNvPr id="77" name="Picture 76">
            <a:extLst>
              <a:ext uri="{FF2B5EF4-FFF2-40B4-BE49-F238E27FC236}">
                <a16:creationId xmlns:a16="http://schemas.microsoft.com/office/drawing/2014/main" id="{743F7204-8322-4A70-983D-4409E84B82E7}"/>
              </a:ext>
            </a:extLst>
          </p:cNvPr>
          <p:cNvPicPr>
            <a:picLocks noChangeAspect="1" noChangeArrowheads="1"/>
          </p:cNvPicPr>
          <p:nvPr/>
        </p:nvPicPr>
        <p:blipFill>
          <a:blip r:embed="rId10" cstate="print"/>
          <a:srcRect t="18033" b="9787"/>
          <a:stretch>
            <a:fillRect/>
          </a:stretch>
        </p:blipFill>
        <p:spPr bwMode="auto">
          <a:xfrm>
            <a:off x="3291782" y="2309813"/>
            <a:ext cx="731837" cy="6238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AB4993A3-00A9-44F9-8891-E390333289CC}"/>
              </a:ext>
            </a:extLst>
          </p:cNvPr>
          <p:cNvPicPr>
            <a:picLocks noChangeAspect="1" noChangeArrowheads="1"/>
          </p:cNvPicPr>
          <p:nvPr/>
        </p:nvPicPr>
        <p:blipFill>
          <a:blip r:embed="rId11" cstate="print"/>
          <a:srcRect l="17690" t="4216" r="17415" b="1924"/>
          <a:stretch>
            <a:fillRect/>
          </a:stretch>
        </p:blipFill>
        <p:spPr bwMode="auto">
          <a:xfrm>
            <a:off x="5466657" y="3895725"/>
            <a:ext cx="509587" cy="7366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C4EEEF29-9971-41C4-A492-7AC23A265EC8}"/>
              </a:ext>
            </a:extLst>
          </p:cNvPr>
          <p:cNvPicPr>
            <a:picLocks noChangeAspect="1" noChangeArrowheads="1"/>
          </p:cNvPicPr>
          <p:nvPr/>
        </p:nvPicPr>
        <p:blipFill>
          <a:blip r:embed="rId12" cstate="print"/>
          <a:srcRect l="961" t="5305" b="5305"/>
          <a:stretch>
            <a:fillRect/>
          </a:stretch>
        </p:blipFill>
        <p:spPr bwMode="auto">
          <a:xfrm>
            <a:off x="6157219" y="641350"/>
            <a:ext cx="704850" cy="709613"/>
          </a:xfrm>
          <a:prstGeom prst="rect">
            <a:avLst/>
          </a:prstGeom>
          <a:noFill/>
          <a:ln w="9525">
            <a:noFill/>
            <a:round/>
            <a:headEnd/>
            <a:tailEnd/>
          </a:ln>
          <a:effectLst/>
        </p:spPr>
      </p:pic>
      <p:pic>
        <p:nvPicPr>
          <p:cNvPr id="80" name="Picture 79">
            <a:extLst>
              <a:ext uri="{FF2B5EF4-FFF2-40B4-BE49-F238E27FC236}">
                <a16:creationId xmlns:a16="http://schemas.microsoft.com/office/drawing/2014/main" id="{32B598BD-897B-4488-8860-5924A40EA878}"/>
              </a:ext>
            </a:extLst>
          </p:cNvPr>
          <p:cNvPicPr>
            <a:picLocks noChangeAspect="1" noChangeArrowheads="1"/>
          </p:cNvPicPr>
          <p:nvPr/>
        </p:nvPicPr>
        <p:blipFill>
          <a:blip r:embed="rId13" cstate="print"/>
          <a:srcRect/>
          <a:stretch>
            <a:fillRect/>
          </a:stretch>
        </p:blipFill>
        <p:spPr bwMode="auto">
          <a:xfrm>
            <a:off x="2066232" y="3902075"/>
            <a:ext cx="720725" cy="71913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F669B6B5-B3F7-41C8-85AC-29A36BDDD58F}"/>
              </a:ext>
            </a:extLst>
          </p:cNvPr>
          <p:cNvPicPr>
            <a:picLocks noChangeAspect="1" noChangeArrowheads="1"/>
          </p:cNvPicPr>
          <p:nvPr/>
        </p:nvPicPr>
        <p:blipFill>
          <a:blip r:embed="rId14" cstate="print"/>
          <a:srcRect t="4778" b="14783"/>
          <a:stretch>
            <a:fillRect/>
          </a:stretch>
        </p:blipFill>
        <p:spPr bwMode="auto">
          <a:xfrm>
            <a:off x="3588644" y="5516563"/>
            <a:ext cx="715963" cy="649287"/>
          </a:xfrm>
          <a:prstGeom prst="rect">
            <a:avLst/>
          </a:prstGeom>
          <a:noFill/>
          <a:ln w="9525">
            <a:noFill/>
            <a:round/>
            <a:headEnd/>
            <a:tailEnd/>
          </a:ln>
          <a:effectLst/>
        </p:spPr>
      </p:pic>
      <p:pic>
        <p:nvPicPr>
          <p:cNvPr id="82" name="Picture 81">
            <a:extLst>
              <a:ext uri="{FF2B5EF4-FFF2-40B4-BE49-F238E27FC236}">
                <a16:creationId xmlns:a16="http://schemas.microsoft.com/office/drawing/2014/main" id="{7F45BE20-AB82-4160-9755-F6A10E793AB7}"/>
              </a:ext>
            </a:extLst>
          </p:cNvPr>
          <p:cNvPicPr>
            <a:picLocks noChangeAspect="1" noChangeArrowheads="1"/>
          </p:cNvPicPr>
          <p:nvPr/>
        </p:nvPicPr>
        <p:blipFill>
          <a:blip r:embed="rId15" cstate="print"/>
          <a:srcRect l="198" t="20778" b="7042"/>
          <a:stretch>
            <a:fillRect/>
          </a:stretch>
        </p:blipFill>
        <p:spPr bwMode="auto">
          <a:xfrm>
            <a:off x="9921182" y="3949700"/>
            <a:ext cx="720725" cy="593725"/>
          </a:xfrm>
          <a:prstGeom prst="rect">
            <a:avLst/>
          </a:prstGeom>
          <a:noFill/>
          <a:ln w="9525">
            <a:noFill/>
            <a:round/>
            <a:headEnd/>
            <a:tailEnd/>
          </a:ln>
          <a:effectLst/>
        </p:spPr>
      </p:pic>
      <p:pic>
        <p:nvPicPr>
          <p:cNvPr id="83" name="Picture 82">
            <a:extLst>
              <a:ext uri="{FF2B5EF4-FFF2-40B4-BE49-F238E27FC236}">
                <a16:creationId xmlns:a16="http://schemas.microsoft.com/office/drawing/2014/main" id="{E5A90664-0169-4DC4-ACB9-EB4352606FE5}"/>
              </a:ext>
            </a:extLst>
          </p:cNvPr>
          <p:cNvPicPr>
            <a:picLocks noChangeAspect="1" noChangeArrowheads="1"/>
          </p:cNvPicPr>
          <p:nvPr/>
        </p:nvPicPr>
        <p:blipFill>
          <a:blip r:embed="rId16" cstate="print"/>
          <a:srcRect l="4512" t="9027" r="5280" b="9796"/>
          <a:stretch>
            <a:fillRect/>
          </a:stretch>
        </p:blipFill>
        <p:spPr bwMode="auto">
          <a:xfrm>
            <a:off x="6757294" y="2243138"/>
            <a:ext cx="719138" cy="720725"/>
          </a:xfrm>
          <a:prstGeom prst="rect">
            <a:avLst/>
          </a:prstGeom>
          <a:noFill/>
          <a:ln w="9525">
            <a:noFill/>
            <a:round/>
            <a:headEnd/>
            <a:tailEnd/>
          </a:ln>
          <a:effectLst/>
        </p:spPr>
      </p:pic>
      <p:pic>
        <p:nvPicPr>
          <p:cNvPr id="84" name="Picture 83">
            <a:extLst>
              <a:ext uri="{FF2B5EF4-FFF2-40B4-BE49-F238E27FC236}">
                <a16:creationId xmlns:a16="http://schemas.microsoft.com/office/drawing/2014/main" id="{9E29A6B3-469B-4C84-975C-332187173F8E}"/>
              </a:ext>
            </a:extLst>
          </p:cNvPr>
          <p:cNvPicPr>
            <a:picLocks noChangeAspect="1" noChangeArrowheads="1"/>
          </p:cNvPicPr>
          <p:nvPr/>
        </p:nvPicPr>
        <p:blipFill>
          <a:blip r:embed="rId17" cstate="print"/>
          <a:srcRect l="4645" t="9286" r="6342" b="7246"/>
          <a:stretch>
            <a:fillRect/>
          </a:stretch>
        </p:blipFill>
        <p:spPr bwMode="auto">
          <a:xfrm>
            <a:off x="6322319" y="3905250"/>
            <a:ext cx="717550" cy="722313"/>
          </a:xfrm>
          <a:prstGeom prst="rect">
            <a:avLst/>
          </a:prstGeom>
          <a:noFill/>
          <a:ln w="9525">
            <a:noFill/>
            <a:round/>
            <a:headEnd/>
            <a:tailEnd/>
          </a:ln>
          <a:effectLst/>
        </p:spPr>
      </p:pic>
      <p:pic>
        <p:nvPicPr>
          <p:cNvPr id="85" name="Picture 84">
            <a:extLst>
              <a:ext uri="{FF2B5EF4-FFF2-40B4-BE49-F238E27FC236}">
                <a16:creationId xmlns:a16="http://schemas.microsoft.com/office/drawing/2014/main" id="{70077307-B975-448E-B20D-669840F18C8C}"/>
              </a:ext>
            </a:extLst>
          </p:cNvPr>
          <p:cNvPicPr>
            <a:picLocks noChangeAspect="1" noChangeArrowheads="1"/>
          </p:cNvPicPr>
          <p:nvPr/>
        </p:nvPicPr>
        <p:blipFill>
          <a:blip r:embed="rId18" cstate="print"/>
          <a:srcRect l="1894" t="10561" r="804" b="9810"/>
          <a:stretch>
            <a:fillRect/>
          </a:stretch>
        </p:blipFill>
        <p:spPr bwMode="auto">
          <a:xfrm>
            <a:off x="7179569" y="3937000"/>
            <a:ext cx="739775" cy="647700"/>
          </a:xfrm>
          <a:prstGeom prst="rect">
            <a:avLst/>
          </a:prstGeom>
          <a:noFill/>
          <a:ln w="9525">
            <a:noFill/>
            <a:round/>
            <a:headEnd/>
            <a:tailEnd/>
          </a:ln>
          <a:effectLst/>
        </p:spPr>
      </p:pic>
      <p:pic>
        <p:nvPicPr>
          <p:cNvPr id="86" name="Picture 85">
            <a:extLst>
              <a:ext uri="{FF2B5EF4-FFF2-40B4-BE49-F238E27FC236}">
                <a16:creationId xmlns:a16="http://schemas.microsoft.com/office/drawing/2014/main" id="{903FD81A-B586-4CA5-814B-1C5F7E84A80D}"/>
              </a:ext>
            </a:extLst>
          </p:cNvPr>
          <p:cNvPicPr>
            <a:picLocks noChangeAspect="1" noChangeArrowheads="1"/>
          </p:cNvPicPr>
          <p:nvPr/>
        </p:nvPicPr>
        <p:blipFill>
          <a:blip r:embed="rId19" cstate="print"/>
          <a:srcRect l="11703" b="2776"/>
          <a:stretch>
            <a:fillRect/>
          </a:stretch>
        </p:blipFill>
        <p:spPr bwMode="auto">
          <a:xfrm>
            <a:off x="8138419" y="3902075"/>
            <a:ext cx="679450" cy="733425"/>
          </a:xfrm>
          <a:prstGeom prst="rect">
            <a:avLst/>
          </a:prstGeom>
          <a:noFill/>
          <a:ln w="9525">
            <a:noFill/>
            <a:round/>
            <a:headEnd/>
            <a:tailEnd/>
          </a:ln>
          <a:effectLst/>
        </p:spPr>
      </p:pic>
      <p:pic>
        <p:nvPicPr>
          <p:cNvPr id="87" name="Picture 86">
            <a:extLst>
              <a:ext uri="{FF2B5EF4-FFF2-40B4-BE49-F238E27FC236}">
                <a16:creationId xmlns:a16="http://schemas.microsoft.com/office/drawing/2014/main" id="{88408B89-CA27-4EAA-B627-6B406FB5C6FF}"/>
              </a:ext>
            </a:extLst>
          </p:cNvPr>
          <p:cNvPicPr>
            <a:picLocks noChangeAspect="1" noChangeArrowheads="1"/>
          </p:cNvPicPr>
          <p:nvPr/>
        </p:nvPicPr>
        <p:blipFill>
          <a:blip r:embed="rId20" cstate="print"/>
          <a:srcRect l="6006" t="4503" r="3783" b="9787"/>
          <a:stretch>
            <a:fillRect/>
          </a:stretch>
        </p:blipFill>
        <p:spPr bwMode="auto">
          <a:xfrm>
            <a:off x="8984557" y="646113"/>
            <a:ext cx="1123950" cy="711200"/>
          </a:xfrm>
          <a:prstGeom prst="rect">
            <a:avLst/>
          </a:prstGeom>
          <a:noFill/>
          <a:ln w="9525">
            <a:noFill/>
            <a:round/>
            <a:headEnd/>
            <a:tailEnd/>
          </a:ln>
          <a:effectLst/>
        </p:spPr>
      </p:pic>
      <p:pic>
        <p:nvPicPr>
          <p:cNvPr id="88" name="Picture 87">
            <a:extLst>
              <a:ext uri="{FF2B5EF4-FFF2-40B4-BE49-F238E27FC236}">
                <a16:creationId xmlns:a16="http://schemas.microsoft.com/office/drawing/2014/main" id="{54D9C80E-2AC0-48D6-A877-C00D2D73A27F}"/>
              </a:ext>
            </a:extLst>
          </p:cNvPr>
          <p:cNvPicPr>
            <a:picLocks noChangeAspect="1" noChangeArrowheads="1"/>
          </p:cNvPicPr>
          <p:nvPr/>
        </p:nvPicPr>
        <p:blipFill>
          <a:blip r:embed="rId21" cstate="print"/>
          <a:srcRect l="1665" t="12704" r="2188" b="12038"/>
          <a:stretch>
            <a:fillRect/>
          </a:stretch>
        </p:blipFill>
        <p:spPr bwMode="auto">
          <a:xfrm>
            <a:off x="7181157" y="5538788"/>
            <a:ext cx="727075" cy="609600"/>
          </a:xfrm>
          <a:prstGeom prst="rect">
            <a:avLst/>
          </a:prstGeom>
          <a:noFill/>
          <a:ln w="9525">
            <a:noFill/>
            <a:round/>
            <a:headEnd/>
            <a:tailEnd/>
          </a:ln>
          <a:effectLst/>
        </p:spPr>
      </p:pic>
      <p:pic>
        <p:nvPicPr>
          <p:cNvPr id="89" name="Picture 88">
            <a:extLst>
              <a:ext uri="{FF2B5EF4-FFF2-40B4-BE49-F238E27FC236}">
                <a16:creationId xmlns:a16="http://schemas.microsoft.com/office/drawing/2014/main" id="{FD659256-D4E0-4D2F-8FC9-72CD5F00A8EC}"/>
              </a:ext>
            </a:extLst>
          </p:cNvPr>
          <p:cNvPicPr>
            <a:picLocks noChangeAspect="1" noChangeArrowheads="1"/>
          </p:cNvPicPr>
          <p:nvPr/>
        </p:nvPicPr>
        <p:blipFill>
          <a:blip r:embed="rId22" cstate="print"/>
          <a:srcRect l="1903" t="9123" r="2332" b="4955"/>
          <a:stretch>
            <a:fillRect/>
          </a:stretch>
        </p:blipFill>
        <p:spPr bwMode="auto">
          <a:xfrm>
            <a:off x="2661544" y="668338"/>
            <a:ext cx="725488" cy="666750"/>
          </a:xfrm>
          <a:prstGeom prst="rect">
            <a:avLst/>
          </a:prstGeom>
          <a:noFill/>
          <a:ln w="9525">
            <a:noFill/>
            <a:round/>
            <a:headEnd/>
            <a:tailEnd/>
          </a:ln>
          <a:effectLst/>
        </p:spPr>
      </p:pic>
      <p:pic>
        <p:nvPicPr>
          <p:cNvPr id="90" name="Picture 89">
            <a:extLst>
              <a:ext uri="{FF2B5EF4-FFF2-40B4-BE49-F238E27FC236}">
                <a16:creationId xmlns:a16="http://schemas.microsoft.com/office/drawing/2014/main" id="{7131923B-D827-41A4-9792-F4C335EEC5C2}"/>
              </a:ext>
            </a:extLst>
          </p:cNvPr>
          <p:cNvPicPr>
            <a:picLocks noChangeAspect="1" noChangeArrowheads="1"/>
          </p:cNvPicPr>
          <p:nvPr/>
        </p:nvPicPr>
        <p:blipFill>
          <a:blip r:embed="rId23" cstate="print"/>
          <a:srcRect l="769" t="19014" r="1683" b="9940"/>
          <a:stretch>
            <a:fillRect/>
          </a:stretch>
        </p:blipFill>
        <p:spPr bwMode="auto">
          <a:xfrm>
            <a:off x="4517332" y="4019550"/>
            <a:ext cx="728662" cy="561975"/>
          </a:xfrm>
          <a:prstGeom prst="rect">
            <a:avLst/>
          </a:prstGeom>
          <a:noFill/>
          <a:ln w="9525">
            <a:noFill/>
            <a:round/>
            <a:headEnd/>
            <a:tailEnd/>
          </a:ln>
          <a:effectLst/>
        </p:spPr>
      </p:pic>
      <p:pic>
        <p:nvPicPr>
          <p:cNvPr id="91" name="Picture 90">
            <a:extLst>
              <a:ext uri="{FF2B5EF4-FFF2-40B4-BE49-F238E27FC236}">
                <a16:creationId xmlns:a16="http://schemas.microsoft.com/office/drawing/2014/main" id="{980EA23B-0A16-4338-86DD-A5F0EAC345AB}"/>
              </a:ext>
            </a:extLst>
          </p:cNvPr>
          <p:cNvPicPr>
            <a:picLocks noChangeAspect="1" noChangeArrowheads="1"/>
          </p:cNvPicPr>
          <p:nvPr/>
        </p:nvPicPr>
        <p:blipFill>
          <a:blip r:embed="rId24" cstate="print"/>
          <a:srcRect l="3342" t="12032" r="1176" b="4260"/>
          <a:stretch>
            <a:fillRect/>
          </a:stretch>
        </p:blipFill>
        <p:spPr bwMode="auto">
          <a:xfrm>
            <a:off x="9919594" y="5516563"/>
            <a:ext cx="731838" cy="642937"/>
          </a:xfrm>
          <a:prstGeom prst="rect">
            <a:avLst/>
          </a:prstGeom>
          <a:noFill/>
          <a:ln w="9525">
            <a:noFill/>
            <a:round/>
            <a:headEnd/>
            <a:tailEnd/>
          </a:ln>
          <a:effectLst/>
        </p:spPr>
      </p:pic>
      <p:pic>
        <p:nvPicPr>
          <p:cNvPr id="92" name="Picture 91">
            <a:extLst>
              <a:ext uri="{FF2B5EF4-FFF2-40B4-BE49-F238E27FC236}">
                <a16:creationId xmlns:a16="http://schemas.microsoft.com/office/drawing/2014/main" id="{7441FE14-7FC9-47EC-B1FB-2672ED8269BC}"/>
              </a:ext>
            </a:extLst>
          </p:cNvPr>
          <p:cNvPicPr>
            <a:picLocks noChangeAspect="1" noChangeArrowheads="1"/>
          </p:cNvPicPr>
          <p:nvPr/>
        </p:nvPicPr>
        <p:blipFill>
          <a:blip r:embed="rId25" cstate="print"/>
          <a:srcRect l="1657" t="19472" r="2319" b="7368"/>
          <a:stretch>
            <a:fillRect/>
          </a:stretch>
        </p:blipFill>
        <p:spPr bwMode="auto">
          <a:xfrm>
            <a:off x="8117782" y="5537200"/>
            <a:ext cx="730250" cy="590550"/>
          </a:xfrm>
          <a:prstGeom prst="rect">
            <a:avLst/>
          </a:prstGeom>
          <a:noFill/>
          <a:ln w="9525">
            <a:noFill/>
            <a:round/>
            <a:headEnd/>
            <a:tailEnd/>
          </a:ln>
          <a:effectLst/>
        </p:spPr>
      </p:pic>
      <p:pic>
        <p:nvPicPr>
          <p:cNvPr id="93" name="Picture 92">
            <a:extLst>
              <a:ext uri="{FF2B5EF4-FFF2-40B4-BE49-F238E27FC236}">
                <a16:creationId xmlns:a16="http://schemas.microsoft.com/office/drawing/2014/main" id="{BB213D5B-49F7-46F9-AFC2-741B584DF94A}"/>
              </a:ext>
            </a:extLst>
          </p:cNvPr>
          <p:cNvPicPr>
            <a:picLocks noChangeAspect="1" noChangeArrowheads="1"/>
          </p:cNvPicPr>
          <p:nvPr/>
        </p:nvPicPr>
        <p:blipFill>
          <a:blip r:embed="rId26" cstate="print"/>
          <a:srcRect l="5383" t="25197"/>
          <a:stretch>
            <a:fillRect/>
          </a:stretch>
        </p:blipFill>
        <p:spPr bwMode="auto">
          <a:xfrm>
            <a:off x="2070994" y="2289175"/>
            <a:ext cx="727075" cy="611188"/>
          </a:xfrm>
          <a:prstGeom prst="rect">
            <a:avLst/>
          </a:prstGeom>
          <a:noFill/>
          <a:ln w="9525">
            <a:noFill/>
            <a:round/>
            <a:headEnd/>
            <a:tailEnd/>
          </a:ln>
          <a:effectLst/>
        </p:spPr>
      </p:pic>
      <p:pic>
        <p:nvPicPr>
          <p:cNvPr id="94" name="Picture 93">
            <a:extLst>
              <a:ext uri="{FF2B5EF4-FFF2-40B4-BE49-F238E27FC236}">
                <a16:creationId xmlns:a16="http://schemas.microsoft.com/office/drawing/2014/main" id="{39F38889-1A67-4750-A3DD-31F48FDABF73}"/>
              </a:ext>
            </a:extLst>
          </p:cNvPr>
          <p:cNvPicPr>
            <a:picLocks noChangeAspect="1" noChangeArrowheads="1"/>
          </p:cNvPicPr>
          <p:nvPr/>
        </p:nvPicPr>
        <p:blipFill>
          <a:blip r:embed="rId27" cstate="print"/>
          <a:srcRect l="4823" t="6590" r="38731" b="7773"/>
          <a:stretch>
            <a:fillRect/>
          </a:stretch>
        </p:blipFill>
        <p:spPr bwMode="auto">
          <a:xfrm>
            <a:off x="2758382" y="5473700"/>
            <a:ext cx="576262" cy="728663"/>
          </a:xfrm>
          <a:prstGeom prst="rect">
            <a:avLst/>
          </a:prstGeom>
          <a:noFill/>
          <a:ln w="9525">
            <a:noFill/>
            <a:round/>
            <a:headEnd/>
            <a:tailEnd/>
          </a:ln>
          <a:effectLst/>
        </p:spPr>
      </p:pic>
    </p:spTree>
    <p:extLst>
      <p:ext uri="{BB962C8B-B14F-4D97-AF65-F5344CB8AC3E}">
        <p14:creationId xmlns:p14="http://schemas.microsoft.com/office/powerpoint/2010/main" val="416760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84"/>
                                        </p:tgtEl>
                                        <p:attrNameLst>
                                          <p:attrName>style.visibility</p:attrName>
                                        </p:attrNameLst>
                                      </p:cBhvr>
                                      <p:to>
                                        <p:strVal val="visible"/>
                                      </p:to>
                                    </p:set>
                                    <p:anim calcmode="lin" valueType="num">
                                      <p:cBhvr additive="repl">
                                        <p:cTn id="7" dur="2000" fill="hold"/>
                                        <p:tgtEl>
                                          <p:spTgt spid="84"/>
                                        </p:tgtEl>
                                        <p:attrNameLst>
                                          <p:attrName>ppt_w</p:attrName>
                                        </p:attrNameLst>
                                      </p:cBhvr>
                                      <p:tavLst>
                                        <p:tav tm="100000">
                                          <p:val>
                                            <p:fltVal val="0"/>
                                          </p:val>
                                        </p:tav>
                                        <p:tav>
                                          <p:val>
                                            <p:strVal val="#ppt_w"/>
                                          </p:val>
                                        </p:tav>
                                      </p:tavLst>
                                    </p:anim>
                                    <p:anim calcmode="lin" valueType="num">
                                      <p:cBhvr additive="repl">
                                        <p:cTn id="8" dur="2000" fill="hold"/>
                                        <p:tgtEl>
                                          <p:spTgt spid="84"/>
                                        </p:tgtEl>
                                        <p:attrNameLst>
                                          <p:attrName>ppt_h</p:attrName>
                                        </p:attrNameLst>
                                      </p:cBhvr>
                                      <p:tavLst>
                                        <p:tav tm="100000">
                                          <p:val>
                                            <p:fltVal val="0"/>
                                          </p:val>
                                        </p:tav>
                                        <p:tav>
                                          <p:val>
                                            <p:strVal val="#ppt_h"/>
                                          </p:val>
                                        </p:tav>
                                      </p:tavLst>
                                    </p:anim>
                                    <p:anim calcmode="lin" valueType="num">
                                      <p:cBhvr additive="repl">
                                        <p:cTn id="9" dur="2000" fill="hold"/>
                                        <p:tgtEl>
                                          <p:spTgt spid="84"/>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021B9BD4-80F5-4D34-B447-E3522D569E16}"/>
              </a:ext>
            </a:extLst>
          </p:cNvPr>
          <p:cNvSpPr txBox="1">
            <a:spLocks noChangeArrowheads="1"/>
          </p:cNvSpPr>
          <p:nvPr/>
        </p:nvSpPr>
        <p:spPr bwMode="auto">
          <a:xfrm>
            <a:off x="971600" y="260648"/>
            <a:ext cx="6425455"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Répond pas, ne respire pas</a:t>
            </a:r>
          </a:p>
        </p:txBody>
      </p:sp>
      <p:sp>
        <p:nvSpPr>
          <p:cNvPr id="3" name="Rectangle 1">
            <a:extLst>
              <a:ext uri="{FF2B5EF4-FFF2-40B4-BE49-F238E27FC236}">
                <a16:creationId xmlns:a16="http://schemas.microsoft.com/office/drawing/2014/main" id="{97B7BD0F-AB83-412E-906B-AB479B1AD7BA}"/>
              </a:ext>
            </a:extLst>
          </p:cNvPr>
          <p:cNvSpPr>
            <a:spLocks noChangeArrowheads="1"/>
          </p:cNvSpPr>
          <p:nvPr/>
        </p:nvSpPr>
        <p:spPr bwMode="auto">
          <a:xfrm>
            <a:off x="971600" y="1750127"/>
            <a:ext cx="738132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Qu’est-ce qui pourrait faire qu’une victime ne répond pas et ne respire pas?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pic>
        <p:nvPicPr>
          <p:cNvPr id="4" name="Picture 2" descr="Afficher l'image d'origine">
            <a:extLst>
              <a:ext uri="{FF2B5EF4-FFF2-40B4-BE49-F238E27FC236}">
                <a16:creationId xmlns:a16="http://schemas.microsoft.com/office/drawing/2014/main" id="{2AFD7601-888F-48B5-911A-75908C0C3096}"/>
              </a:ext>
            </a:extLst>
          </p:cNvPr>
          <p:cNvPicPr>
            <a:picLocks noChangeAspect="1" noChangeArrowheads="1"/>
          </p:cNvPicPr>
          <p:nvPr/>
        </p:nvPicPr>
        <p:blipFill>
          <a:blip r:embed="rId2" cstate="print"/>
          <a:srcRect/>
          <a:stretch>
            <a:fillRect/>
          </a:stretch>
        </p:blipFill>
        <p:spPr bwMode="auto">
          <a:xfrm>
            <a:off x="8450545" y="3536519"/>
            <a:ext cx="2857500" cy="2857500"/>
          </a:xfrm>
          <a:prstGeom prst="rect">
            <a:avLst/>
          </a:prstGeom>
          <a:noFill/>
        </p:spPr>
      </p:pic>
    </p:spTree>
    <p:extLst>
      <p:ext uri="{BB962C8B-B14F-4D97-AF65-F5344CB8AC3E}">
        <p14:creationId xmlns:p14="http://schemas.microsoft.com/office/powerpoint/2010/main" val="70485557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90CC24-A6AC-40FF-B7C9-826EA15866B3}"/>
              </a:ext>
            </a:extLst>
          </p:cNvPr>
          <p:cNvSpPr>
            <a:spLocks noChangeArrowheads="1"/>
          </p:cNvSpPr>
          <p:nvPr/>
        </p:nvSpPr>
        <p:spPr bwMode="auto">
          <a:xfrm>
            <a:off x="935088" y="1052736"/>
            <a:ext cx="820891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Quel est l’objectif du geste de secours?</a:t>
            </a:r>
            <a:endParaRPr kumimoji="0" lang="fr-FR" sz="54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a:extLst>
              <a:ext uri="{FF2B5EF4-FFF2-40B4-BE49-F238E27FC236}">
                <a16:creationId xmlns:a16="http://schemas.microsoft.com/office/drawing/2014/main" id="{6F62A1F6-4EAD-400F-90B9-8791AEE7F1F6}"/>
              </a:ext>
            </a:extLst>
          </p:cNvPr>
          <p:cNvSpPr/>
          <p:nvPr/>
        </p:nvSpPr>
        <p:spPr>
          <a:xfrm rot="20964615">
            <a:off x="4280549" y="3010131"/>
            <a:ext cx="7148326" cy="2687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4800" b="1" dirty="0">
                <a:solidFill>
                  <a:schemeClr val="tx1">
                    <a:lumMod val="95000"/>
                    <a:lumOff val="5000"/>
                  </a:schemeClr>
                </a:solidFill>
              </a:rPr>
              <a:t>Assurer une respiration et une circulation artificielles!</a:t>
            </a:r>
          </a:p>
        </p:txBody>
      </p:sp>
      <p:sp>
        <p:nvSpPr>
          <p:cNvPr id="4" name="Text Box 3">
            <a:extLst>
              <a:ext uri="{FF2B5EF4-FFF2-40B4-BE49-F238E27FC236}">
                <a16:creationId xmlns:a16="http://schemas.microsoft.com/office/drawing/2014/main" id="{8A9D48F8-6FB5-49F4-B7A9-DDE7CC6E1482}"/>
              </a:ext>
            </a:extLst>
          </p:cNvPr>
          <p:cNvSpPr txBox="1">
            <a:spLocks noChangeArrowheads="1"/>
          </p:cNvSpPr>
          <p:nvPr/>
        </p:nvSpPr>
        <p:spPr bwMode="auto">
          <a:xfrm>
            <a:off x="971600" y="260648"/>
            <a:ext cx="6425455" cy="648512"/>
          </a:xfrm>
          <a:prstGeom prst="rect">
            <a:avLst/>
          </a:prstGeom>
          <a:solidFill>
            <a:schemeClr val="accent5">
              <a:lumMod val="60000"/>
              <a:lumOff val="4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rgbClr val="000000"/>
                </a:solidFill>
                <a:latin typeface="Tahoma" pitchFamily="32" charset="0"/>
                <a:cs typeface="Tahoma" pitchFamily="32" charset="0"/>
              </a:rPr>
              <a:t>Répond pas, ne respire pas</a:t>
            </a:r>
          </a:p>
        </p:txBody>
      </p:sp>
    </p:spTree>
    <p:extLst>
      <p:ext uri="{BB962C8B-B14F-4D97-AF65-F5344CB8AC3E}">
        <p14:creationId xmlns:p14="http://schemas.microsoft.com/office/powerpoint/2010/main" val="34771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814FFB-E259-4AE0-ABAD-E358F139BE58}"/>
              </a:ext>
            </a:extLst>
          </p:cNvPr>
          <p:cNvSpPr/>
          <p:nvPr/>
        </p:nvSpPr>
        <p:spPr>
          <a:xfrm>
            <a:off x="3854663" y="973823"/>
            <a:ext cx="4286159" cy="1446550"/>
          </a:xfrm>
          <a:prstGeom prst="rect">
            <a:avLst/>
          </a:prstGeom>
          <a:noFill/>
        </p:spPr>
        <p:txBody>
          <a:bodyPr wrap="square" lIns="91440" tIns="45720" rIns="91440" bIns="45720">
            <a:spAutoFit/>
          </a:bodyPr>
          <a:lstStyle/>
          <a:p>
            <a:pPr algn="ctr"/>
            <a:r>
              <a:rPr lang="fr-FR"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D.T.R.</a:t>
            </a:r>
            <a:endParaRPr lang="fr-FR" sz="66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3" name="Tableau 3">
            <a:extLst>
              <a:ext uri="{FF2B5EF4-FFF2-40B4-BE49-F238E27FC236}">
                <a16:creationId xmlns:a16="http://schemas.microsoft.com/office/drawing/2014/main" id="{2E2094A9-C155-419A-8A17-DC296A7C5EA1}"/>
              </a:ext>
            </a:extLst>
          </p:cNvPr>
          <p:cNvGraphicFramePr>
            <a:graphicFrameLocks noGrp="1"/>
          </p:cNvGraphicFramePr>
          <p:nvPr/>
        </p:nvGraphicFramePr>
        <p:xfrm>
          <a:off x="1402672" y="5148334"/>
          <a:ext cx="10214182" cy="1056290"/>
        </p:xfrm>
        <a:graphic>
          <a:graphicData uri="http://schemas.openxmlformats.org/drawingml/2006/table">
            <a:tbl>
              <a:tblPr firstRow="1" bandRow="1">
                <a:tableStyleId>{5C22544A-7EE6-4342-B048-85BDC9FD1C3A}</a:tableStyleId>
              </a:tblPr>
              <a:tblGrid>
                <a:gridCol w="1855433">
                  <a:extLst>
                    <a:ext uri="{9D8B030D-6E8A-4147-A177-3AD203B41FA5}">
                      <a16:colId xmlns:a16="http://schemas.microsoft.com/office/drawing/2014/main" val="2802897407"/>
                    </a:ext>
                  </a:extLst>
                </a:gridCol>
                <a:gridCol w="6170627">
                  <a:extLst>
                    <a:ext uri="{9D8B030D-6E8A-4147-A177-3AD203B41FA5}">
                      <a16:colId xmlns:a16="http://schemas.microsoft.com/office/drawing/2014/main" val="2489690569"/>
                    </a:ext>
                  </a:extLst>
                </a:gridCol>
                <a:gridCol w="2188122">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 </a:t>
                      </a:r>
                      <a:r>
                        <a:rPr lang="fr-FR" sz="2000" b="1" i="1" dirty="0">
                          <a:solidFill>
                            <a:schemeClr val="tx1"/>
                          </a:solidFill>
                        </a:rPr>
                        <a:t>humour</a:t>
                      </a:r>
                      <a:endParaRPr lang="fr-FR" sz="2400" b="1" i="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10_bref_aujourdhui_jai_sauve_une_vie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1" dirty="0">
                          <a:solidFill>
                            <a:schemeClr val="tx1"/>
                          </a:solidFill>
                        </a:rPr>
                        <a:t> </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4" name="Image 3">
            <a:hlinkClick r:id="rId2" action="ppaction://hlinkfile"/>
            <a:extLst>
              <a:ext uri="{FF2B5EF4-FFF2-40B4-BE49-F238E27FC236}">
                <a16:creationId xmlns:a16="http://schemas.microsoft.com/office/drawing/2014/main" id="{E4469033-328D-4AC1-95BF-064863EF9702}"/>
              </a:ext>
            </a:extLst>
          </p:cNvPr>
          <p:cNvPicPr>
            <a:picLocks noChangeAspect="1"/>
          </p:cNvPicPr>
          <p:nvPr/>
        </p:nvPicPr>
        <p:blipFill rotWithShape="1">
          <a:blip r:embed="rId3"/>
          <a:srcRect l="12625" t="11672" r="13515" b="12637"/>
          <a:stretch/>
        </p:blipFill>
        <p:spPr>
          <a:xfrm>
            <a:off x="10359119" y="5232416"/>
            <a:ext cx="872360" cy="872358"/>
          </a:xfrm>
          <a:prstGeom prst="rect">
            <a:avLst/>
          </a:prstGeom>
        </p:spPr>
      </p:pic>
      <p:sp>
        <p:nvSpPr>
          <p:cNvPr id="5" name="ZoneTexte 4">
            <a:extLst>
              <a:ext uri="{FF2B5EF4-FFF2-40B4-BE49-F238E27FC236}">
                <a16:creationId xmlns:a16="http://schemas.microsoft.com/office/drawing/2014/main" id="{5F0836CB-F6D0-4A87-BF45-F594CB344A05}"/>
              </a:ext>
            </a:extLst>
          </p:cNvPr>
          <p:cNvSpPr txBox="1"/>
          <p:nvPr/>
        </p:nvSpPr>
        <p:spPr>
          <a:xfrm>
            <a:off x="1980921" y="4656305"/>
            <a:ext cx="4016821" cy="369332"/>
          </a:xfrm>
          <a:prstGeom prst="rect">
            <a:avLst/>
          </a:prstGeom>
          <a:noFill/>
        </p:spPr>
        <p:txBody>
          <a:bodyPr wrap="square" rtlCol="0">
            <a:spAutoFit/>
          </a:bodyPr>
          <a:lstStyle/>
          <a:p>
            <a:r>
              <a:rPr lang="fr-FR" b="1" dirty="0">
                <a:solidFill>
                  <a:schemeClr val="accent2">
                    <a:lumMod val="40000"/>
                    <a:lumOff val="60000"/>
                  </a:schemeClr>
                </a:solidFill>
              </a:rPr>
              <a:t>Ou</a:t>
            </a:r>
          </a:p>
        </p:txBody>
      </p:sp>
    </p:spTree>
    <p:extLst>
      <p:ext uri="{BB962C8B-B14F-4D97-AF65-F5344CB8AC3E}">
        <p14:creationId xmlns:p14="http://schemas.microsoft.com/office/powerpoint/2010/main" val="3314252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4098" name="Picture 2" descr="Amazon.fr - Code de la sécurité sociale 2020 - Coursier, Philippe - Livres">
            <a:extLst>
              <a:ext uri="{FF2B5EF4-FFF2-40B4-BE49-F238E27FC236}">
                <a16:creationId xmlns:a16="http://schemas.microsoft.com/office/drawing/2014/main" id="{ABF4D1D4-FAD4-463D-8DB6-4E13DF7D4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9059" y="1194524"/>
            <a:ext cx="3925265" cy="547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580336"/>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CCF2D72-59AB-4F4E-B407-32E99CBF58C7}"/>
              </a:ext>
            </a:extLst>
          </p:cNvPr>
          <p:cNvSpPr txBox="1"/>
          <p:nvPr/>
        </p:nvSpPr>
        <p:spPr>
          <a:xfrm>
            <a:off x="899592" y="332656"/>
            <a:ext cx="8244408" cy="1200329"/>
          </a:xfrm>
          <a:prstGeom prst="rect">
            <a:avLst/>
          </a:prstGeom>
          <a:noFill/>
        </p:spPr>
        <p:txBody>
          <a:bodyPr wrap="square" rtlCol="0">
            <a:spAutoFit/>
          </a:bodyPr>
          <a:lstStyle/>
          <a:p>
            <a:r>
              <a:rPr lang="fr-FR" sz="2400" b="1" dirty="0"/>
              <a:t>Nous sommes dans un atelier de soudure, des stagiaires du GRETA réalisent un travail de soudure, un mercredi après-midi. </a:t>
            </a:r>
          </a:p>
        </p:txBody>
      </p:sp>
      <p:pic>
        <p:nvPicPr>
          <p:cNvPr id="4" name="Picture 2" descr="E:\03_SST\2016_FORMATION_FORMATEUR\INTERSESSION\T08_NE_REPOND_PAS_NE_RESPIRE_PAS\PHOTOS\ATELIER\02_SOUDURE.JPG">
            <a:extLst>
              <a:ext uri="{FF2B5EF4-FFF2-40B4-BE49-F238E27FC236}">
                <a16:creationId xmlns:a16="http://schemas.microsoft.com/office/drawing/2014/main" id="{7FF80ECC-8847-4FFE-9DE9-C15B719781FF}"/>
              </a:ext>
            </a:extLst>
          </p:cNvPr>
          <p:cNvPicPr>
            <a:picLocks noChangeAspect="1" noChangeArrowheads="1"/>
          </p:cNvPicPr>
          <p:nvPr/>
        </p:nvPicPr>
        <p:blipFill>
          <a:blip r:embed="rId2" cstate="print"/>
          <a:srcRect/>
          <a:stretch>
            <a:fillRect/>
          </a:stretch>
        </p:blipFill>
        <p:spPr bwMode="auto">
          <a:xfrm>
            <a:off x="2856828" y="1690607"/>
            <a:ext cx="6656738" cy="3744416"/>
          </a:xfrm>
          <a:prstGeom prst="rect">
            <a:avLst/>
          </a:prstGeom>
          <a:noFill/>
        </p:spPr>
      </p:pic>
      <p:sp>
        <p:nvSpPr>
          <p:cNvPr id="5" name="ZoneTexte 4">
            <a:extLst>
              <a:ext uri="{FF2B5EF4-FFF2-40B4-BE49-F238E27FC236}">
                <a16:creationId xmlns:a16="http://schemas.microsoft.com/office/drawing/2014/main" id="{1D8EDE61-7D3D-4035-80AC-7CD5E07F52E7}"/>
              </a:ext>
            </a:extLst>
          </p:cNvPr>
          <p:cNvSpPr txBox="1"/>
          <p:nvPr/>
        </p:nvSpPr>
        <p:spPr>
          <a:xfrm>
            <a:off x="1598319" y="5961977"/>
            <a:ext cx="9396783" cy="461665"/>
          </a:xfrm>
          <a:prstGeom prst="rect">
            <a:avLst/>
          </a:prstGeom>
          <a:noFill/>
        </p:spPr>
        <p:txBody>
          <a:bodyPr wrap="square" rtlCol="0">
            <a:spAutoFit/>
          </a:bodyPr>
          <a:lstStyle/>
          <a:p>
            <a:r>
              <a:rPr lang="fr-FR" sz="2400" b="1" i="1" dirty="0"/>
              <a:t>Pour info: le mercredi après-midi, il n’y a pas d’infirmerie.</a:t>
            </a:r>
          </a:p>
        </p:txBody>
      </p:sp>
    </p:spTree>
    <p:extLst>
      <p:ext uri="{BB962C8B-B14F-4D97-AF65-F5344CB8AC3E}">
        <p14:creationId xmlns:p14="http://schemas.microsoft.com/office/powerpoint/2010/main" val="319340139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03_SST\2016_FORMATION_FORMATEUR\INTERSESSION\T08_NE_REPOND_PAS_NE_RESPIRE_PAS\PHOTOS\ATELIER\05_BRANCHEMENT_MEULE.JPG">
            <a:extLst>
              <a:ext uri="{FF2B5EF4-FFF2-40B4-BE49-F238E27FC236}">
                <a16:creationId xmlns:a16="http://schemas.microsoft.com/office/drawing/2014/main" id="{8CD2590A-BD94-4E5B-BC02-5AD224E3AC2D}"/>
              </a:ext>
            </a:extLst>
          </p:cNvPr>
          <p:cNvPicPr>
            <a:picLocks noChangeAspect="1" noChangeArrowheads="1"/>
          </p:cNvPicPr>
          <p:nvPr/>
        </p:nvPicPr>
        <p:blipFill>
          <a:blip r:embed="rId2" cstate="print"/>
          <a:srcRect r="18391"/>
          <a:stretch>
            <a:fillRect/>
          </a:stretch>
        </p:blipFill>
        <p:spPr bwMode="auto">
          <a:xfrm>
            <a:off x="6879353" y="3226918"/>
            <a:ext cx="4355976" cy="3002400"/>
          </a:xfrm>
          <a:prstGeom prst="rect">
            <a:avLst/>
          </a:prstGeom>
          <a:noFill/>
        </p:spPr>
      </p:pic>
      <p:sp>
        <p:nvSpPr>
          <p:cNvPr id="3" name="ZoneTexte 2">
            <a:extLst>
              <a:ext uri="{FF2B5EF4-FFF2-40B4-BE49-F238E27FC236}">
                <a16:creationId xmlns:a16="http://schemas.microsoft.com/office/drawing/2014/main" id="{F25A1C19-3F69-49DE-8066-EAF3745F2230}"/>
              </a:ext>
            </a:extLst>
          </p:cNvPr>
          <p:cNvSpPr txBox="1"/>
          <p:nvPr/>
        </p:nvSpPr>
        <p:spPr>
          <a:xfrm>
            <a:off x="1043608" y="476672"/>
            <a:ext cx="8100392" cy="1384995"/>
          </a:xfrm>
          <a:prstGeom prst="rect">
            <a:avLst/>
          </a:prstGeom>
          <a:noFill/>
        </p:spPr>
        <p:txBody>
          <a:bodyPr wrap="square" rtlCol="0">
            <a:spAutoFit/>
          </a:bodyPr>
          <a:lstStyle/>
          <a:p>
            <a:r>
              <a:rPr lang="fr-FR" sz="2800" b="1" dirty="0"/>
              <a:t>La soudure étant terminée, il refroidit sa soudure à l’eau pour gagner du temps. Il branche la meuleuse pour faire les finitions.</a:t>
            </a:r>
          </a:p>
        </p:txBody>
      </p:sp>
      <p:pic>
        <p:nvPicPr>
          <p:cNvPr id="4" name="Picture 3" descr="E:\03_SST\2016_FORMATION_FORMATEUR\INTERSESSION\T08_NE_REPOND_PAS_NE_RESPIRE_PAS\PHOTOS\ATELIER\03_EAU_1.JPG">
            <a:extLst>
              <a:ext uri="{FF2B5EF4-FFF2-40B4-BE49-F238E27FC236}">
                <a16:creationId xmlns:a16="http://schemas.microsoft.com/office/drawing/2014/main" id="{B6064521-64F0-4E11-A652-F5DD551AFC59}"/>
              </a:ext>
            </a:extLst>
          </p:cNvPr>
          <p:cNvPicPr>
            <a:picLocks noChangeAspect="1" noChangeArrowheads="1"/>
          </p:cNvPicPr>
          <p:nvPr/>
        </p:nvPicPr>
        <p:blipFill>
          <a:blip r:embed="rId3" cstate="print"/>
          <a:srcRect l="12795" r="12762"/>
          <a:stretch>
            <a:fillRect/>
          </a:stretch>
        </p:blipFill>
        <p:spPr bwMode="auto">
          <a:xfrm>
            <a:off x="1648624" y="2157059"/>
            <a:ext cx="4104456" cy="3101374"/>
          </a:xfrm>
          <a:prstGeom prst="rect">
            <a:avLst/>
          </a:prstGeom>
          <a:noFill/>
        </p:spPr>
      </p:pic>
    </p:spTree>
    <p:extLst>
      <p:ext uri="{BB962C8B-B14F-4D97-AF65-F5344CB8AC3E}">
        <p14:creationId xmlns:p14="http://schemas.microsoft.com/office/powerpoint/2010/main" val="280234174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C6FDF0A-7507-4EAF-AA61-15498B12FB99}"/>
              </a:ext>
            </a:extLst>
          </p:cNvPr>
          <p:cNvSpPr txBox="1"/>
          <p:nvPr/>
        </p:nvSpPr>
        <p:spPr>
          <a:xfrm>
            <a:off x="1187624" y="404664"/>
            <a:ext cx="7344816" cy="523220"/>
          </a:xfrm>
          <a:prstGeom prst="rect">
            <a:avLst/>
          </a:prstGeom>
          <a:noFill/>
        </p:spPr>
        <p:txBody>
          <a:bodyPr wrap="square" rtlCol="0">
            <a:spAutoFit/>
          </a:bodyPr>
          <a:lstStyle/>
          <a:p>
            <a:r>
              <a:rPr lang="fr-FR" sz="2800" b="1" dirty="0"/>
              <a:t>Il prend la meuleuse</a:t>
            </a:r>
          </a:p>
        </p:txBody>
      </p:sp>
      <p:pic>
        <p:nvPicPr>
          <p:cNvPr id="3" name="Picture 2" descr="E:\03_SST\2016_FORMATION_FORMATEUR\INTERSESSION\T08_NE_REPOND_PAS_NE_RESPIRE_PAS\PHOTOS\ATELIER\06_CONTACT_ENERGIE.JPG">
            <a:extLst>
              <a:ext uri="{FF2B5EF4-FFF2-40B4-BE49-F238E27FC236}">
                <a16:creationId xmlns:a16="http://schemas.microsoft.com/office/drawing/2014/main" id="{DB4EE729-ACFF-461A-9C6A-8809A7B840EB}"/>
              </a:ext>
            </a:extLst>
          </p:cNvPr>
          <p:cNvPicPr>
            <a:picLocks noChangeAspect="1" noChangeArrowheads="1"/>
          </p:cNvPicPr>
          <p:nvPr/>
        </p:nvPicPr>
        <p:blipFill>
          <a:blip r:embed="rId2" cstate="print"/>
          <a:srcRect/>
          <a:stretch>
            <a:fillRect/>
          </a:stretch>
        </p:blipFill>
        <p:spPr bwMode="auto">
          <a:xfrm>
            <a:off x="3149289" y="2093001"/>
            <a:ext cx="6656740" cy="3744416"/>
          </a:xfrm>
          <a:prstGeom prst="rect">
            <a:avLst/>
          </a:prstGeom>
          <a:noFill/>
        </p:spPr>
      </p:pic>
    </p:spTree>
    <p:extLst>
      <p:ext uri="{BB962C8B-B14F-4D97-AF65-F5344CB8AC3E}">
        <p14:creationId xmlns:p14="http://schemas.microsoft.com/office/powerpoint/2010/main" val="305290993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C52DAC-0386-42CE-A4C6-998A33E75D96}"/>
              </a:ext>
            </a:extLst>
          </p:cNvPr>
          <p:cNvSpPr/>
          <p:nvPr/>
        </p:nvSpPr>
        <p:spPr>
          <a:xfrm>
            <a:off x="2763719" y="1216594"/>
            <a:ext cx="6664562" cy="1754326"/>
          </a:xfrm>
          <a:prstGeom prst="rect">
            <a:avLst/>
          </a:prstGeom>
          <a:noFill/>
        </p:spPr>
        <p:txBody>
          <a:bodyPr wrap="squar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Il </a:t>
            </a:r>
            <a:r>
              <a:rPr lang="fr-FR" sz="5400" dirty="0">
                <a:ln w="0"/>
                <a:effectLst>
                  <a:outerShdw blurRad="38100" dist="19050" dir="2700000" algn="tl" rotWithShape="0">
                    <a:schemeClr val="dk1">
                      <a:alpha val="40000"/>
                    </a:schemeClr>
                  </a:outerShdw>
                </a:effectLst>
              </a:rPr>
              <a:t>s</a:t>
            </a:r>
            <a:r>
              <a:rPr lang="fr-FR" sz="5400" b="0" cap="none" spc="0" dirty="0">
                <a:ln w="0"/>
                <a:solidFill>
                  <a:schemeClr val="tx1"/>
                </a:solidFill>
                <a:effectLst>
                  <a:outerShdw blurRad="38100" dist="19050" dir="2700000" algn="tl" rotWithShape="0">
                    <a:schemeClr val="dk1">
                      <a:alpha val="40000"/>
                    </a:schemeClr>
                  </a:outerShdw>
                </a:effectLst>
              </a:rPr>
              <a:t>’écroule immédiatement</a:t>
            </a:r>
          </a:p>
        </p:txBody>
      </p:sp>
      <p:sp>
        <p:nvSpPr>
          <p:cNvPr id="4" name="ZoneTexte 3">
            <a:extLst>
              <a:ext uri="{FF2B5EF4-FFF2-40B4-BE49-F238E27FC236}">
                <a16:creationId xmlns:a16="http://schemas.microsoft.com/office/drawing/2014/main" id="{25B7FAA4-9F7E-488F-BA1E-16FF770220D2}"/>
              </a:ext>
            </a:extLst>
          </p:cNvPr>
          <p:cNvSpPr txBox="1"/>
          <p:nvPr/>
        </p:nvSpPr>
        <p:spPr>
          <a:xfrm>
            <a:off x="7828156" y="4066401"/>
            <a:ext cx="4137103" cy="2031325"/>
          </a:xfrm>
          <a:prstGeom prst="rect">
            <a:avLst/>
          </a:prstGeom>
          <a:noFill/>
        </p:spPr>
        <p:txBody>
          <a:bodyPr wrap="square" rtlCol="0">
            <a:spAutoFit/>
          </a:bodyPr>
          <a:lstStyle/>
          <a:p>
            <a:r>
              <a:rPr lang="fr-FR" dirty="0">
                <a:solidFill>
                  <a:schemeClr val="accent2">
                    <a:lumMod val="40000"/>
                    <a:lumOff val="60000"/>
                  </a:schemeClr>
                </a:solidFill>
              </a:rPr>
              <a:t>Info formateur :</a:t>
            </a:r>
          </a:p>
          <a:p>
            <a:endParaRPr lang="fr-FR" dirty="0">
              <a:solidFill>
                <a:schemeClr val="accent2">
                  <a:lumMod val="40000"/>
                  <a:lumOff val="60000"/>
                </a:schemeClr>
              </a:solidFill>
            </a:endParaRPr>
          </a:p>
          <a:p>
            <a:r>
              <a:rPr lang="fr-FR" dirty="0">
                <a:solidFill>
                  <a:schemeClr val="accent2">
                    <a:lumMod val="40000"/>
                    <a:lumOff val="60000"/>
                  </a:schemeClr>
                </a:solidFill>
              </a:rPr>
              <a:t>Projeter la diapo suivante et mettre en place un mannequin devant l’image qui remplacera la victime.</a:t>
            </a:r>
          </a:p>
          <a:p>
            <a:r>
              <a:rPr lang="fr-FR" dirty="0">
                <a:solidFill>
                  <a:schemeClr val="accent2">
                    <a:lumMod val="40000"/>
                    <a:lumOff val="60000"/>
                  </a:schemeClr>
                </a:solidFill>
              </a:rPr>
              <a:t>Disposer une meuleuse sans la mettre sous tension</a:t>
            </a:r>
          </a:p>
        </p:txBody>
      </p:sp>
    </p:spTree>
    <p:extLst>
      <p:ext uri="{BB962C8B-B14F-4D97-AF65-F5344CB8AC3E}">
        <p14:creationId xmlns:p14="http://schemas.microsoft.com/office/powerpoint/2010/main" val="204278803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03_SST\2016_FORMATION_FORMATEUR\INTERSESSION\T08_NE_REPOND_PAS_NE_RESPIRE_PAS\PHOTOS\ATELIER\01_ZONE_VIDE.JPG">
            <a:extLst>
              <a:ext uri="{FF2B5EF4-FFF2-40B4-BE49-F238E27FC236}">
                <a16:creationId xmlns:a16="http://schemas.microsoft.com/office/drawing/2014/main" id="{CDBB9849-9B38-4960-8536-C831162E06FA}"/>
              </a:ext>
            </a:extLst>
          </p:cNvPr>
          <p:cNvPicPr>
            <a:picLocks noChangeAspect="1" noChangeArrowheads="1"/>
          </p:cNvPicPr>
          <p:nvPr/>
        </p:nvPicPr>
        <p:blipFill>
          <a:blip r:embed="rId2" cstate="print"/>
          <a:srcRect/>
          <a:stretch>
            <a:fillRect/>
          </a:stretch>
        </p:blipFill>
        <p:spPr bwMode="auto">
          <a:xfrm>
            <a:off x="1" y="0"/>
            <a:ext cx="12191999" cy="6858000"/>
          </a:xfrm>
          <a:prstGeom prst="rect">
            <a:avLst/>
          </a:prstGeom>
          <a:noFill/>
        </p:spPr>
      </p:pic>
    </p:spTree>
    <p:extLst>
      <p:ext uri="{BB962C8B-B14F-4D97-AF65-F5344CB8AC3E}">
        <p14:creationId xmlns:p14="http://schemas.microsoft.com/office/powerpoint/2010/main" val="1147138966"/>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814FFB-E259-4AE0-ABAD-E358F139BE58}"/>
              </a:ext>
            </a:extLst>
          </p:cNvPr>
          <p:cNvSpPr/>
          <p:nvPr/>
        </p:nvSpPr>
        <p:spPr>
          <a:xfrm>
            <a:off x="2317073" y="653376"/>
            <a:ext cx="8343493" cy="3662541"/>
          </a:xfrm>
          <a:prstGeom prst="rect">
            <a:avLst/>
          </a:prstGeom>
          <a:noFill/>
        </p:spPr>
        <p:txBody>
          <a:bodyPr wrap="square" lIns="91440" tIns="45720" rIns="91440" bIns="45720">
            <a:spAutoFit/>
          </a:bodyPr>
          <a:lstStyle/>
          <a:p>
            <a:pPr algn="ctr"/>
            <a:r>
              <a:rPr lang="fr-FR"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D.C.</a:t>
            </a:r>
            <a:r>
              <a:rPr lang="fr-FR" sz="88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j</a:t>
            </a:r>
            <a:r>
              <a:rPr lang="fr-FR" sz="8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t>
            </a:r>
          </a:p>
          <a:p>
            <a:pPr algn="ctr"/>
            <a:endParaRPr lang="fr-FR" sz="16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endParaRPr lang="fr-FR" sz="16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endParaRPr lang="fr-FR" sz="16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r>
              <a:rPr lang="fr-FR" sz="48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1) RCP</a:t>
            </a:r>
          </a:p>
          <a:p>
            <a:r>
              <a:rPr lang="fr-FR" sz="48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RCP + DAE</a:t>
            </a:r>
            <a:endParaRPr lang="fr-FR" sz="36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3" name="Tableau 3">
            <a:extLst>
              <a:ext uri="{FF2B5EF4-FFF2-40B4-BE49-F238E27FC236}">
                <a16:creationId xmlns:a16="http://schemas.microsoft.com/office/drawing/2014/main" id="{2E2094A9-C155-419A-8A17-DC296A7C5EA1}"/>
              </a:ext>
            </a:extLst>
          </p:cNvPr>
          <p:cNvGraphicFramePr>
            <a:graphicFrameLocks noGrp="1"/>
          </p:cNvGraphicFramePr>
          <p:nvPr/>
        </p:nvGraphicFramePr>
        <p:xfrm>
          <a:off x="4084442" y="5148334"/>
          <a:ext cx="7532412" cy="1056290"/>
        </p:xfrm>
        <a:graphic>
          <a:graphicData uri="http://schemas.openxmlformats.org/drawingml/2006/table">
            <a:tbl>
              <a:tblPr firstRow="1" bandRow="1">
                <a:tableStyleId>{5C22544A-7EE6-4342-B048-85BDC9FD1C3A}</a:tableStyleId>
              </a:tblPr>
              <a:tblGrid>
                <a:gridCol w="1618593">
                  <a:extLst>
                    <a:ext uri="{9D8B030D-6E8A-4147-A177-3AD203B41FA5}">
                      <a16:colId xmlns:a16="http://schemas.microsoft.com/office/drawing/2014/main" val="2802897407"/>
                    </a:ext>
                  </a:extLst>
                </a:gridCol>
                <a:gridCol w="4300196">
                  <a:extLst>
                    <a:ext uri="{9D8B030D-6E8A-4147-A177-3AD203B41FA5}">
                      <a16:colId xmlns:a16="http://schemas.microsoft.com/office/drawing/2014/main" val="2489690569"/>
                    </a:ext>
                  </a:extLst>
                </a:gridCol>
                <a:gridCol w="1613623">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01_RCP_ADULTE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4" name="Image 3">
            <a:hlinkClick r:id="rId2" action="ppaction://hlinkfile"/>
            <a:extLst>
              <a:ext uri="{FF2B5EF4-FFF2-40B4-BE49-F238E27FC236}">
                <a16:creationId xmlns:a16="http://schemas.microsoft.com/office/drawing/2014/main" id="{E4469033-328D-4AC1-95BF-064863EF9702}"/>
              </a:ext>
            </a:extLst>
          </p:cNvPr>
          <p:cNvPicPr>
            <a:picLocks noChangeAspect="1"/>
          </p:cNvPicPr>
          <p:nvPr/>
        </p:nvPicPr>
        <p:blipFill rotWithShape="1">
          <a:blip r:embed="rId3"/>
          <a:srcRect l="12625" t="11672" r="13515" b="12637"/>
          <a:stretch/>
        </p:blipFill>
        <p:spPr>
          <a:xfrm>
            <a:off x="10359119" y="5232416"/>
            <a:ext cx="872360" cy="872358"/>
          </a:xfrm>
          <a:prstGeom prst="rect">
            <a:avLst/>
          </a:prstGeom>
        </p:spPr>
      </p:pic>
    </p:spTree>
    <p:extLst>
      <p:ext uri="{BB962C8B-B14F-4D97-AF65-F5344CB8AC3E}">
        <p14:creationId xmlns:p14="http://schemas.microsoft.com/office/powerpoint/2010/main" val="267870030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BE870-F692-41CE-AD41-260A865DBC9C}"/>
              </a:ext>
            </a:extLst>
          </p:cNvPr>
          <p:cNvSpPr/>
          <p:nvPr/>
        </p:nvSpPr>
        <p:spPr>
          <a:xfrm>
            <a:off x="1256782" y="286933"/>
            <a:ext cx="9084421"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
        <p:nvSpPr>
          <p:cNvPr id="3" name="Rectangle 2">
            <a:extLst>
              <a:ext uri="{FF2B5EF4-FFF2-40B4-BE49-F238E27FC236}">
                <a16:creationId xmlns:a16="http://schemas.microsoft.com/office/drawing/2014/main" id="{AA79D9CD-58A2-4C9E-9D9E-5B1454BC9F8B}"/>
              </a:ext>
            </a:extLst>
          </p:cNvPr>
          <p:cNvSpPr txBox="1">
            <a:spLocks noChangeArrowheads="1"/>
          </p:cNvSpPr>
          <p:nvPr/>
        </p:nvSpPr>
        <p:spPr bwMode="auto">
          <a:xfrm>
            <a:off x="1246823" y="988749"/>
            <a:ext cx="1935623" cy="461041"/>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Objectif</a:t>
            </a:r>
          </a:p>
        </p:txBody>
      </p:sp>
      <p:sp>
        <p:nvSpPr>
          <p:cNvPr id="4" name="Rectangle 2">
            <a:extLst>
              <a:ext uri="{FF2B5EF4-FFF2-40B4-BE49-F238E27FC236}">
                <a16:creationId xmlns:a16="http://schemas.microsoft.com/office/drawing/2014/main" id="{69522FE1-0DE7-4562-805E-641FC1CB24E6}"/>
              </a:ext>
            </a:extLst>
          </p:cNvPr>
          <p:cNvSpPr txBox="1">
            <a:spLocks noChangeArrowheads="1"/>
          </p:cNvSpPr>
          <p:nvPr/>
        </p:nvSpPr>
        <p:spPr bwMode="auto">
          <a:xfrm>
            <a:off x="3182446" y="988749"/>
            <a:ext cx="7158757" cy="1220737"/>
          </a:xfrm>
          <a:prstGeom prst="rect">
            <a:avLst/>
          </a:prstGeom>
          <a:solidFill>
            <a:schemeClr val="tx2">
              <a:lumMod val="9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sz="4000"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Assurer une respiration</a:t>
            </a:r>
            <a:br>
              <a:rPr lang="fr-FR" sz="4000"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FR" sz="4000"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 une circulation, artificielles</a:t>
            </a:r>
          </a:p>
        </p:txBody>
      </p:sp>
      <p:sp>
        <p:nvSpPr>
          <p:cNvPr id="5" name="Rectangle 4">
            <a:extLst>
              <a:ext uri="{FF2B5EF4-FFF2-40B4-BE49-F238E27FC236}">
                <a16:creationId xmlns:a16="http://schemas.microsoft.com/office/drawing/2014/main" id="{8E399CD5-6B51-468F-BE99-83B91BBA7448}"/>
              </a:ext>
            </a:extLst>
          </p:cNvPr>
          <p:cNvSpPr/>
          <p:nvPr/>
        </p:nvSpPr>
        <p:spPr>
          <a:xfrm>
            <a:off x="1114740" y="2355826"/>
            <a:ext cx="10496602" cy="3170099"/>
          </a:xfrm>
          <a:prstGeom prst="rect">
            <a:avLst/>
          </a:prstGeom>
          <a:solidFill>
            <a:schemeClr val="accent4">
              <a:lumMod val="75000"/>
            </a:schemeClr>
          </a:solidFill>
        </p:spPr>
        <p:txBody>
          <a:bodyPr wrap="square">
            <a:spAutoFit/>
          </a:bodyPr>
          <a:lstStyle/>
          <a:p>
            <a:r>
              <a:rPr lang="fr-FR" sz="2800" dirty="0"/>
              <a:t>1. </a:t>
            </a:r>
            <a:r>
              <a:rPr lang="fr-FR" sz="2800" b="1" dirty="0">
                <a:solidFill>
                  <a:srgbClr val="FF0000"/>
                </a:solidFill>
              </a:rPr>
              <a:t>Faire alerter </a:t>
            </a:r>
            <a:r>
              <a:rPr lang="fr-FR" sz="2800" dirty="0"/>
              <a:t>les secours et réclamer un défibrillateur</a:t>
            </a:r>
          </a:p>
          <a:p>
            <a:r>
              <a:rPr lang="fr-FR" sz="2800" dirty="0"/>
              <a:t>2. </a:t>
            </a:r>
            <a:r>
              <a:rPr lang="fr-FR" sz="2800" b="1" dirty="0">
                <a:solidFill>
                  <a:srgbClr val="FF0000"/>
                </a:solidFill>
              </a:rPr>
              <a:t>Pratiquer</a:t>
            </a:r>
            <a:r>
              <a:rPr lang="fr-FR" sz="2800" dirty="0"/>
              <a:t> immédiatement une réanimation cardio-pulmonaire    (RCP 30/2).</a:t>
            </a:r>
          </a:p>
          <a:p>
            <a:r>
              <a:rPr lang="fr-FR" sz="2800" dirty="0"/>
              <a:t>3. </a:t>
            </a:r>
            <a:r>
              <a:rPr lang="fr-FR" sz="2800" b="1" dirty="0">
                <a:solidFill>
                  <a:srgbClr val="FF0000"/>
                </a:solidFill>
              </a:rPr>
              <a:t>Mettre en œuvre </a:t>
            </a:r>
            <a:r>
              <a:rPr lang="fr-FR" sz="2800" dirty="0"/>
              <a:t>le plus tôt possible le DAE.</a:t>
            </a:r>
          </a:p>
          <a:p>
            <a:r>
              <a:rPr lang="fr-FR" sz="2800" dirty="0"/>
              <a:t>4. </a:t>
            </a:r>
            <a:r>
              <a:rPr lang="fr-FR" sz="2800" b="1" dirty="0">
                <a:solidFill>
                  <a:srgbClr val="FF0000"/>
                </a:solidFill>
              </a:rPr>
              <a:t>Poursuivre</a:t>
            </a:r>
            <a:r>
              <a:rPr lang="fr-FR" sz="2800" dirty="0"/>
              <a:t> la réanimation jusqu’à l’arrivée des secours</a:t>
            </a:r>
            <a:br>
              <a:rPr lang="fr-FR" sz="2800" dirty="0"/>
            </a:br>
            <a:r>
              <a:rPr lang="fr-FR" sz="2800" dirty="0"/>
              <a:t>    </a:t>
            </a:r>
          </a:p>
          <a:p>
            <a:r>
              <a:rPr lang="fr-FR" sz="3200" b="1" dirty="0"/>
              <a:t>Le DAE doit rester en place.</a:t>
            </a:r>
          </a:p>
        </p:txBody>
      </p:sp>
      <p:graphicFrame>
        <p:nvGraphicFramePr>
          <p:cNvPr id="8" name="Tableau 3">
            <a:extLst>
              <a:ext uri="{FF2B5EF4-FFF2-40B4-BE49-F238E27FC236}">
                <a16:creationId xmlns:a16="http://schemas.microsoft.com/office/drawing/2014/main" id="{438E364C-435F-4AC6-8361-D3B98711F262}"/>
              </a:ext>
            </a:extLst>
          </p:cNvPr>
          <p:cNvGraphicFramePr>
            <a:graphicFrameLocks noGrp="1"/>
          </p:cNvGraphicFramePr>
          <p:nvPr/>
        </p:nvGraphicFramePr>
        <p:xfrm>
          <a:off x="4078930" y="5514777"/>
          <a:ext cx="7532412" cy="1056290"/>
        </p:xfrm>
        <a:graphic>
          <a:graphicData uri="http://schemas.openxmlformats.org/drawingml/2006/table">
            <a:tbl>
              <a:tblPr firstRow="1" bandRow="1">
                <a:tableStyleId>{5C22544A-7EE6-4342-B048-85BDC9FD1C3A}</a:tableStyleId>
              </a:tblPr>
              <a:tblGrid>
                <a:gridCol w="1618593">
                  <a:extLst>
                    <a:ext uri="{9D8B030D-6E8A-4147-A177-3AD203B41FA5}">
                      <a16:colId xmlns:a16="http://schemas.microsoft.com/office/drawing/2014/main" val="2802897407"/>
                    </a:ext>
                  </a:extLst>
                </a:gridCol>
                <a:gridCol w="4289856">
                  <a:extLst>
                    <a:ext uri="{9D8B030D-6E8A-4147-A177-3AD203B41FA5}">
                      <a16:colId xmlns:a16="http://schemas.microsoft.com/office/drawing/2014/main" val="2489690569"/>
                    </a:ext>
                  </a:extLst>
                </a:gridCol>
                <a:gridCol w="1623963">
                  <a:extLst>
                    <a:ext uri="{9D8B030D-6E8A-4147-A177-3AD203B41FA5}">
                      <a16:colId xmlns:a16="http://schemas.microsoft.com/office/drawing/2014/main" val="984549223"/>
                    </a:ext>
                  </a:extLst>
                </a:gridCol>
              </a:tblGrid>
              <a:tr h="1056290">
                <a:tc>
                  <a:txBody>
                    <a:bodyPr/>
                    <a:lstStyle/>
                    <a:p>
                      <a:pPr algn="ctr"/>
                      <a:r>
                        <a:rPr lang="fr-FR" sz="2400" b="1" dirty="0">
                          <a:solidFill>
                            <a:schemeClr val="tx1"/>
                          </a:solidFill>
                        </a:rPr>
                        <a:t>VIDEO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2400" b="1" dirty="0">
                          <a:solidFill>
                            <a:schemeClr val="tx1"/>
                          </a:solidFill>
                        </a:rPr>
                        <a:t>05_RCP_RESUME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400" b="1" dirty="0">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4525823"/>
                  </a:ext>
                </a:extLst>
              </a:tr>
            </a:tbl>
          </a:graphicData>
        </a:graphic>
      </p:graphicFrame>
      <p:pic>
        <p:nvPicPr>
          <p:cNvPr id="9" name="Image 8">
            <a:hlinkClick r:id="rId2" action="ppaction://hlinkfile"/>
            <a:extLst>
              <a:ext uri="{FF2B5EF4-FFF2-40B4-BE49-F238E27FC236}">
                <a16:creationId xmlns:a16="http://schemas.microsoft.com/office/drawing/2014/main" id="{41D26D8D-C8AF-4351-8FE8-C3B07817C45D}"/>
              </a:ext>
            </a:extLst>
          </p:cNvPr>
          <p:cNvPicPr>
            <a:picLocks noChangeAspect="1"/>
          </p:cNvPicPr>
          <p:nvPr/>
        </p:nvPicPr>
        <p:blipFill rotWithShape="1">
          <a:blip r:embed="rId3"/>
          <a:srcRect l="12625" t="11672" r="13515" b="12637"/>
          <a:stretch/>
        </p:blipFill>
        <p:spPr>
          <a:xfrm>
            <a:off x="10353607" y="5598859"/>
            <a:ext cx="872360" cy="872358"/>
          </a:xfrm>
          <a:prstGeom prst="rect">
            <a:avLst/>
          </a:prstGeom>
        </p:spPr>
      </p:pic>
    </p:spTree>
    <p:extLst>
      <p:ext uri="{BB962C8B-B14F-4D97-AF65-F5344CB8AC3E}">
        <p14:creationId xmlns:p14="http://schemas.microsoft.com/office/powerpoint/2010/main" val="196863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500"/>
                                  </p:stCondLst>
                                  <p:childTnLst>
                                    <p:set>
                                      <p:cBhvr>
                                        <p:cTn id="19" dur="1" fill="hold">
                                          <p:stCondLst>
                                            <p:cond delay="0"/>
                                          </p:stCondLst>
                                        </p:cTn>
                                        <p:tgtEl>
                                          <p:spTgt spid="5">
                                            <p:bg/>
                                          </p:spTgt>
                                        </p:tgtEl>
                                        <p:attrNameLst>
                                          <p:attrName>style.visibility</p:attrName>
                                        </p:attrNameLst>
                                      </p:cBhvr>
                                      <p:to>
                                        <p:strVal val="visible"/>
                                      </p:to>
                                    </p:set>
                                    <p:animEffect transition="in" filter="wipe(left)">
                                      <p:cBhvr>
                                        <p:cTn id="20" dur="500"/>
                                        <p:tgtEl>
                                          <p:spTgt spid="5">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par>
                          <p:cTn id="26" fill="hold">
                            <p:stCondLst>
                              <p:cond delay="500"/>
                            </p:stCondLst>
                            <p:childTnLst>
                              <p:par>
                                <p:cTn id="27" presetID="22" presetClass="entr" presetSubtype="8" fill="hold" grpId="0" nodeType="afterEffect">
                                  <p:stCondLst>
                                    <p:cond delay="50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left)">
                                      <p:cBhvr>
                                        <p:cTn id="29" dur="500"/>
                                        <p:tgtEl>
                                          <p:spTgt spid="5">
                                            <p:txEl>
                                              <p:pRg st="1" end="1"/>
                                            </p:txEl>
                                          </p:spTgt>
                                        </p:tgtEl>
                                      </p:cBhvr>
                                    </p:animEffect>
                                  </p:childTnLst>
                                </p:cTn>
                              </p:par>
                            </p:childTnLst>
                          </p:cTn>
                        </p:par>
                        <p:par>
                          <p:cTn id="30" fill="hold">
                            <p:stCondLst>
                              <p:cond delay="1500"/>
                            </p:stCondLst>
                            <p:childTnLst>
                              <p:par>
                                <p:cTn id="31" presetID="22" presetClass="entr" presetSubtype="8" fill="hold" grpId="0" nodeType="afterEffect">
                                  <p:stCondLst>
                                    <p:cond delay="50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left)">
                                      <p:cBhvr>
                                        <p:cTn id="33" dur="500"/>
                                        <p:tgtEl>
                                          <p:spTgt spid="5">
                                            <p:txEl>
                                              <p:pRg st="2" end="2"/>
                                            </p:txEl>
                                          </p:spTgt>
                                        </p:tgtEl>
                                      </p:cBhvr>
                                    </p:animEffect>
                                  </p:childTnLst>
                                </p:cTn>
                              </p:par>
                            </p:childTnLst>
                          </p:cTn>
                        </p:par>
                        <p:par>
                          <p:cTn id="34" fill="hold">
                            <p:stCondLst>
                              <p:cond delay="2500"/>
                            </p:stCondLst>
                            <p:childTnLst>
                              <p:par>
                                <p:cTn id="35" presetID="22" presetClass="entr" presetSubtype="8" fill="hold" grpId="0" nodeType="afterEffect">
                                  <p:stCondLst>
                                    <p:cond delay="50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left)">
                                      <p:cBhvr>
                                        <p:cTn id="37" dur="500"/>
                                        <p:tgtEl>
                                          <p:spTgt spid="5">
                                            <p:txEl>
                                              <p:pRg st="3" end="3"/>
                                            </p:txEl>
                                          </p:spTgt>
                                        </p:tgtEl>
                                      </p:cBhvr>
                                    </p:animEffect>
                                  </p:childTnLst>
                                </p:cTn>
                              </p:par>
                            </p:childTnLst>
                          </p:cTn>
                        </p:par>
                        <p:par>
                          <p:cTn id="38" fill="hold">
                            <p:stCondLst>
                              <p:cond delay="3500"/>
                            </p:stCondLst>
                            <p:childTnLst>
                              <p:par>
                                <p:cTn id="39" presetID="22" presetClass="entr" presetSubtype="8" fill="hold" grpId="0" nodeType="afterEffect">
                                  <p:stCondLst>
                                    <p:cond delay="50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wipe(left)">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build="p"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A31D46-1D29-4EB1-B9ED-80E640977197}"/>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pic>
        <p:nvPicPr>
          <p:cNvPr id="4" name="Image 3">
            <a:extLst>
              <a:ext uri="{FF2B5EF4-FFF2-40B4-BE49-F238E27FC236}">
                <a16:creationId xmlns:a16="http://schemas.microsoft.com/office/drawing/2014/main" id="{A5A7C524-723E-4F6A-96F9-95DABE2419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653" y="1084404"/>
            <a:ext cx="395561" cy="641288"/>
          </a:xfrm>
          <a:prstGeom prst="rect">
            <a:avLst/>
          </a:prstGeom>
        </p:spPr>
      </p:pic>
      <p:sp>
        <p:nvSpPr>
          <p:cNvPr id="7" name="ZoneTexte 10">
            <a:extLst>
              <a:ext uri="{FF2B5EF4-FFF2-40B4-BE49-F238E27FC236}">
                <a16:creationId xmlns:a16="http://schemas.microsoft.com/office/drawing/2014/main" id="{74AF6F0F-C4F1-4824-8733-5E611A040DB4}"/>
              </a:ext>
            </a:extLst>
          </p:cNvPr>
          <p:cNvSpPr txBox="1"/>
          <p:nvPr/>
        </p:nvSpPr>
        <p:spPr>
          <a:xfrm>
            <a:off x="6278137" y="989496"/>
            <a:ext cx="3646448"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accent2">
                    <a:lumMod val="40000"/>
                    <a:lumOff val="60000"/>
                  </a:schemeClr>
                </a:solidFill>
              </a:rPr>
              <a:t>ADULTE</a:t>
            </a:r>
          </a:p>
        </p:txBody>
      </p:sp>
      <p:sp>
        <p:nvSpPr>
          <p:cNvPr id="11" name="ZoneTexte 16">
            <a:extLst>
              <a:ext uri="{FF2B5EF4-FFF2-40B4-BE49-F238E27FC236}">
                <a16:creationId xmlns:a16="http://schemas.microsoft.com/office/drawing/2014/main" id="{3B27772F-EC9C-4BA4-B0FB-A1C98B1D79F3}"/>
              </a:ext>
            </a:extLst>
          </p:cNvPr>
          <p:cNvSpPr txBox="1"/>
          <p:nvPr/>
        </p:nvSpPr>
        <p:spPr>
          <a:xfrm>
            <a:off x="3600742" y="3693641"/>
            <a:ext cx="504056"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800" dirty="0"/>
              <a:t>+</a:t>
            </a:r>
          </a:p>
        </p:txBody>
      </p:sp>
      <p:sp>
        <p:nvSpPr>
          <p:cNvPr id="12" name="ZoneTexte 17">
            <a:extLst>
              <a:ext uri="{FF2B5EF4-FFF2-40B4-BE49-F238E27FC236}">
                <a16:creationId xmlns:a16="http://schemas.microsoft.com/office/drawing/2014/main" id="{9890F527-41CF-4946-AABE-F194F3A8524E}"/>
              </a:ext>
            </a:extLst>
          </p:cNvPr>
          <p:cNvSpPr txBox="1"/>
          <p:nvPr/>
        </p:nvSpPr>
        <p:spPr>
          <a:xfrm>
            <a:off x="7181715" y="3610569"/>
            <a:ext cx="504056"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800" dirty="0"/>
              <a:t>+</a:t>
            </a:r>
          </a:p>
        </p:txBody>
      </p:sp>
      <p:sp>
        <p:nvSpPr>
          <p:cNvPr id="13" name="ZoneTexte 15">
            <a:extLst>
              <a:ext uri="{FF2B5EF4-FFF2-40B4-BE49-F238E27FC236}">
                <a16:creationId xmlns:a16="http://schemas.microsoft.com/office/drawing/2014/main" id="{07FC0BB0-17ED-4B9C-BAD3-771B8FBDF12E}"/>
              </a:ext>
            </a:extLst>
          </p:cNvPr>
          <p:cNvSpPr txBox="1"/>
          <p:nvPr/>
        </p:nvSpPr>
        <p:spPr>
          <a:xfrm>
            <a:off x="8132613" y="3429000"/>
            <a:ext cx="2986500" cy="132343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solidFill>
                  <a:schemeClr val="accent2">
                    <a:lumMod val="40000"/>
                    <a:lumOff val="60000"/>
                  </a:schemeClr>
                </a:solidFill>
              </a:rPr>
              <a:t>ALTERNANCE JUSQU’À LA POSE DU DEA et de L’ARRIVEE DES SECOURS</a:t>
            </a:r>
          </a:p>
        </p:txBody>
      </p:sp>
      <p:sp>
        <p:nvSpPr>
          <p:cNvPr id="18" name="ZoneTexte 20">
            <a:extLst>
              <a:ext uri="{FF2B5EF4-FFF2-40B4-BE49-F238E27FC236}">
                <a16:creationId xmlns:a16="http://schemas.microsoft.com/office/drawing/2014/main" id="{A3F733C9-FBA0-490C-BBBB-F5CD48013C35}"/>
              </a:ext>
            </a:extLst>
          </p:cNvPr>
          <p:cNvSpPr txBox="1"/>
          <p:nvPr/>
        </p:nvSpPr>
        <p:spPr>
          <a:xfrm>
            <a:off x="475680" y="4848363"/>
            <a:ext cx="4577946"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t>Enfoncement de 5 à 6 cm</a:t>
            </a:r>
          </a:p>
          <a:p>
            <a:r>
              <a:rPr lang="fr-FR" sz="2400" b="1" dirty="0"/>
              <a:t>100 à 120 compressions/mn</a:t>
            </a:r>
          </a:p>
        </p:txBody>
      </p:sp>
      <p:sp>
        <p:nvSpPr>
          <p:cNvPr id="19" name="ZoneTexte 23">
            <a:extLst>
              <a:ext uri="{FF2B5EF4-FFF2-40B4-BE49-F238E27FC236}">
                <a16:creationId xmlns:a16="http://schemas.microsoft.com/office/drawing/2014/main" id="{886010E2-6F34-4B33-85AE-710628489D3F}"/>
              </a:ext>
            </a:extLst>
          </p:cNvPr>
          <p:cNvSpPr txBox="1"/>
          <p:nvPr/>
        </p:nvSpPr>
        <p:spPr>
          <a:xfrm>
            <a:off x="1649495" y="2005186"/>
            <a:ext cx="1261738"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b="1" dirty="0">
                <a:solidFill>
                  <a:schemeClr val="accent2">
                    <a:lumMod val="40000"/>
                    <a:lumOff val="60000"/>
                  </a:schemeClr>
                </a:solidFill>
              </a:rPr>
              <a:t>30</a:t>
            </a:r>
          </a:p>
        </p:txBody>
      </p:sp>
      <p:sp>
        <p:nvSpPr>
          <p:cNvPr id="21" name="ZoneTexte 26">
            <a:extLst>
              <a:ext uri="{FF2B5EF4-FFF2-40B4-BE49-F238E27FC236}">
                <a16:creationId xmlns:a16="http://schemas.microsoft.com/office/drawing/2014/main" id="{783D9A16-5B8E-4EEA-BE8D-1D1E8ACEABF6}"/>
              </a:ext>
            </a:extLst>
          </p:cNvPr>
          <p:cNvSpPr txBox="1"/>
          <p:nvPr/>
        </p:nvSpPr>
        <p:spPr>
          <a:xfrm>
            <a:off x="5161425" y="2244580"/>
            <a:ext cx="1261738" cy="52322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800" b="1" dirty="0">
                <a:solidFill>
                  <a:schemeClr val="accent2">
                    <a:lumMod val="40000"/>
                    <a:lumOff val="60000"/>
                  </a:schemeClr>
                </a:solidFill>
              </a:rPr>
              <a:t>2</a:t>
            </a:r>
          </a:p>
        </p:txBody>
      </p:sp>
      <p:sp>
        <p:nvSpPr>
          <p:cNvPr id="5" name="Rectangle 4">
            <a:extLst>
              <a:ext uri="{FF2B5EF4-FFF2-40B4-BE49-F238E27FC236}">
                <a16:creationId xmlns:a16="http://schemas.microsoft.com/office/drawing/2014/main" id="{725D9C13-61A9-2D97-72AF-8742BA796BE6}"/>
              </a:ext>
            </a:extLst>
          </p:cNvPr>
          <p:cNvSpPr/>
          <p:nvPr/>
        </p:nvSpPr>
        <p:spPr>
          <a:xfrm rot="19232778">
            <a:off x="1110893" y="2244580"/>
            <a:ext cx="2621230" cy="523220"/>
          </a:xfrm>
          <a:prstGeom prst="rect">
            <a:avLst/>
          </a:prstGeom>
          <a:noFill/>
        </p:spPr>
        <p:txBody>
          <a:bodyPr wrap="non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Compressions</a:t>
            </a:r>
          </a:p>
        </p:txBody>
      </p:sp>
      <p:sp>
        <p:nvSpPr>
          <p:cNvPr id="6" name="Rectangle 5">
            <a:extLst>
              <a:ext uri="{FF2B5EF4-FFF2-40B4-BE49-F238E27FC236}">
                <a16:creationId xmlns:a16="http://schemas.microsoft.com/office/drawing/2014/main" id="{80169D9A-B2D6-9556-E31A-D301A78707DB}"/>
              </a:ext>
            </a:extLst>
          </p:cNvPr>
          <p:cNvSpPr/>
          <p:nvPr/>
        </p:nvSpPr>
        <p:spPr>
          <a:xfrm rot="19232778">
            <a:off x="4622440" y="2625159"/>
            <a:ext cx="2196435" cy="523220"/>
          </a:xfrm>
          <a:prstGeom prst="rect">
            <a:avLst/>
          </a:prstGeom>
          <a:noFill/>
        </p:spPr>
        <p:txBody>
          <a:bodyPr wrap="non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Insufflations</a:t>
            </a:r>
          </a:p>
        </p:txBody>
      </p:sp>
      <p:pic>
        <p:nvPicPr>
          <p:cNvPr id="8" name="Image 7" descr="Une image contenant personne, plein air, Visage humain, herbe&#10;&#10;Description générée automatiquement">
            <a:extLst>
              <a:ext uri="{FF2B5EF4-FFF2-40B4-BE49-F238E27FC236}">
                <a16:creationId xmlns:a16="http://schemas.microsoft.com/office/drawing/2014/main" id="{40C03DCA-D9E6-E6CB-A90B-C9A197EB4D46}"/>
              </a:ext>
            </a:extLst>
          </p:cNvPr>
          <p:cNvPicPr>
            <a:picLocks noChangeAspect="1"/>
          </p:cNvPicPr>
          <p:nvPr/>
        </p:nvPicPr>
        <p:blipFill>
          <a:blip r:embed="rId3"/>
          <a:stretch>
            <a:fillRect/>
          </a:stretch>
        </p:blipFill>
        <p:spPr>
          <a:xfrm>
            <a:off x="4787968" y="4041343"/>
            <a:ext cx="1985159" cy="1323439"/>
          </a:xfrm>
          <a:prstGeom prst="rect">
            <a:avLst/>
          </a:prstGeom>
        </p:spPr>
      </p:pic>
      <p:pic>
        <p:nvPicPr>
          <p:cNvPr id="10" name="Image 9" descr="Une image contenant personne, joint, ongle, doigt&#10;&#10;Description générée automatiquement">
            <a:extLst>
              <a:ext uri="{FF2B5EF4-FFF2-40B4-BE49-F238E27FC236}">
                <a16:creationId xmlns:a16="http://schemas.microsoft.com/office/drawing/2014/main" id="{7C1F9FC5-966D-D399-5F61-22BDB39CB2A8}"/>
              </a:ext>
            </a:extLst>
          </p:cNvPr>
          <p:cNvPicPr>
            <a:picLocks noChangeAspect="1"/>
          </p:cNvPicPr>
          <p:nvPr/>
        </p:nvPicPr>
        <p:blipFill>
          <a:blip r:embed="rId4"/>
          <a:stretch>
            <a:fillRect/>
          </a:stretch>
        </p:blipFill>
        <p:spPr>
          <a:xfrm>
            <a:off x="1266146" y="3392051"/>
            <a:ext cx="2028435" cy="1456312"/>
          </a:xfrm>
          <a:prstGeom prst="rect">
            <a:avLst/>
          </a:prstGeom>
        </p:spPr>
      </p:pic>
    </p:spTree>
    <p:extLst>
      <p:ext uri="{BB962C8B-B14F-4D97-AF65-F5344CB8AC3E}">
        <p14:creationId xmlns:p14="http://schemas.microsoft.com/office/powerpoint/2010/main" val="98066786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E40EDA-DAB1-4558-A25F-751B66120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297" y="955662"/>
            <a:ext cx="864096" cy="858335"/>
          </a:xfrm>
          <a:prstGeom prst="rect">
            <a:avLst/>
          </a:prstGeom>
        </p:spPr>
      </p:pic>
      <p:sp>
        <p:nvSpPr>
          <p:cNvPr id="9" name="Flèche droite rayée 19">
            <a:extLst>
              <a:ext uri="{FF2B5EF4-FFF2-40B4-BE49-F238E27FC236}">
                <a16:creationId xmlns:a16="http://schemas.microsoft.com/office/drawing/2014/main" id="{9E30A702-4C63-41A0-A117-FEE118892924}"/>
              </a:ext>
            </a:extLst>
          </p:cNvPr>
          <p:cNvSpPr/>
          <p:nvPr/>
        </p:nvSpPr>
        <p:spPr>
          <a:xfrm>
            <a:off x="3383770" y="3041221"/>
            <a:ext cx="864096" cy="35665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0" name="Flèche droite rayée 20">
            <a:extLst>
              <a:ext uri="{FF2B5EF4-FFF2-40B4-BE49-F238E27FC236}">
                <a16:creationId xmlns:a16="http://schemas.microsoft.com/office/drawing/2014/main" id="{1F61CFAF-17F4-41D0-A9FD-3E3E901EB5D6}"/>
              </a:ext>
            </a:extLst>
          </p:cNvPr>
          <p:cNvSpPr/>
          <p:nvPr/>
        </p:nvSpPr>
        <p:spPr>
          <a:xfrm>
            <a:off x="6463305" y="3095178"/>
            <a:ext cx="864096" cy="35665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1" name="ZoneTexte 21">
            <a:extLst>
              <a:ext uri="{FF2B5EF4-FFF2-40B4-BE49-F238E27FC236}">
                <a16:creationId xmlns:a16="http://schemas.microsoft.com/office/drawing/2014/main" id="{87A3952C-5DD7-42C5-9C1B-26A1B2D57AA5}"/>
              </a:ext>
            </a:extLst>
          </p:cNvPr>
          <p:cNvSpPr txBox="1"/>
          <p:nvPr/>
        </p:nvSpPr>
        <p:spPr>
          <a:xfrm>
            <a:off x="4226355" y="1177884"/>
            <a:ext cx="3158806"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solidFill>
                  <a:schemeClr val="accent2">
                    <a:lumMod val="40000"/>
                    <a:lumOff val="60000"/>
                  </a:schemeClr>
                </a:solidFill>
              </a:rPr>
              <a:t>Suivre les instructions données du DAE</a:t>
            </a:r>
          </a:p>
        </p:txBody>
      </p:sp>
      <p:sp>
        <p:nvSpPr>
          <p:cNvPr id="12" name="ZoneTexte 22">
            <a:extLst>
              <a:ext uri="{FF2B5EF4-FFF2-40B4-BE49-F238E27FC236}">
                <a16:creationId xmlns:a16="http://schemas.microsoft.com/office/drawing/2014/main" id="{8A98BC96-E7FA-4959-B681-CFF5601742C0}"/>
              </a:ext>
            </a:extLst>
          </p:cNvPr>
          <p:cNvSpPr txBox="1"/>
          <p:nvPr/>
        </p:nvSpPr>
        <p:spPr>
          <a:xfrm>
            <a:off x="2158735" y="4869841"/>
            <a:ext cx="2821047" cy="1569660"/>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solidFill>
                  <a:schemeClr val="accent2">
                    <a:lumMod val="40000"/>
                    <a:lumOff val="60000"/>
                  </a:schemeClr>
                </a:solidFill>
              </a:rPr>
              <a:t>Aucun contact avec la victime lors de la lecture et du choc</a:t>
            </a:r>
          </a:p>
        </p:txBody>
      </p:sp>
      <p:sp>
        <p:nvSpPr>
          <p:cNvPr id="13" name="Flèche droite rayée 23">
            <a:extLst>
              <a:ext uri="{FF2B5EF4-FFF2-40B4-BE49-F238E27FC236}">
                <a16:creationId xmlns:a16="http://schemas.microsoft.com/office/drawing/2014/main" id="{11DD432C-218A-4AEB-9E1F-1DDEE107C96A}"/>
              </a:ext>
            </a:extLst>
          </p:cNvPr>
          <p:cNvSpPr/>
          <p:nvPr/>
        </p:nvSpPr>
        <p:spPr>
          <a:xfrm>
            <a:off x="5822625" y="5438429"/>
            <a:ext cx="864096" cy="35665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4" name="ZoneTexte 24">
            <a:extLst>
              <a:ext uri="{FF2B5EF4-FFF2-40B4-BE49-F238E27FC236}">
                <a16:creationId xmlns:a16="http://schemas.microsoft.com/office/drawing/2014/main" id="{94558D71-1B47-4128-8FAA-258C09FC85B6}"/>
              </a:ext>
            </a:extLst>
          </p:cNvPr>
          <p:cNvSpPr txBox="1"/>
          <p:nvPr/>
        </p:nvSpPr>
        <p:spPr>
          <a:xfrm>
            <a:off x="7159369" y="5218451"/>
            <a:ext cx="3998157" cy="1200329"/>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a:solidFill>
                  <a:schemeClr val="accent2">
                    <a:lumMod val="40000"/>
                    <a:lumOff val="60000"/>
                  </a:schemeClr>
                </a:solidFill>
              </a:rPr>
              <a:t>Reprendre la RCP = </a:t>
            </a:r>
          </a:p>
          <a:p>
            <a:r>
              <a:rPr lang="fr-FR" sz="2400" b="1" dirty="0">
                <a:solidFill>
                  <a:schemeClr val="accent2">
                    <a:lumMod val="40000"/>
                    <a:lumOff val="60000"/>
                  </a:schemeClr>
                </a:solidFill>
              </a:rPr>
              <a:t>30 compressions + 2 insufflations</a:t>
            </a:r>
          </a:p>
        </p:txBody>
      </p:sp>
      <p:sp>
        <p:nvSpPr>
          <p:cNvPr id="15" name="Rectangle 14">
            <a:extLst>
              <a:ext uri="{FF2B5EF4-FFF2-40B4-BE49-F238E27FC236}">
                <a16:creationId xmlns:a16="http://schemas.microsoft.com/office/drawing/2014/main" id="{AAC2E7A6-35E2-456E-BA31-79EDA346B80B}"/>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
        <p:nvSpPr>
          <p:cNvPr id="16" name="Rectangle 15">
            <a:extLst>
              <a:ext uri="{FF2B5EF4-FFF2-40B4-BE49-F238E27FC236}">
                <a16:creationId xmlns:a16="http://schemas.microsoft.com/office/drawing/2014/main" id="{0975DDDA-5661-7962-E32D-73FB19F2F8C8}"/>
              </a:ext>
            </a:extLst>
          </p:cNvPr>
          <p:cNvSpPr/>
          <p:nvPr/>
        </p:nvSpPr>
        <p:spPr>
          <a:xfrm rot="19232778">
            <a:off x="668181" y="2025687"/>
            <a:ext cx="2981108" cy="2246769"/>
          </a:xfrm>
          <a:prstGeom prst="rect">
            <a:avLst/>
          </a:prstGeom>
          <a:noFill/>
        </p:spPr>
        <p:txBody>
          <a:bodyPr wrap="squar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Couper les vêtements. Sécher la peau et/ou raser si besoin</a:t>
            </a:r>
          </a:p>
        </p:txBody>
      </p:sp>
      <p:sp>
        <p:nvSpPr>
          <p:cNvPr id="17" name="Rectangle 16">
            <a:extLst>
              <a:ext uri="{FF2B5EF4-FFF2-40B4-BE49-F238E27FC236}">
                <a16:creationId xmlns:a16="http://schemas.microsoft.com/office/drawing/2014/main" id="{3405E945-46DD-76CA-6D7F-AF0D9A31AA75}"/>
              </a:ext>
            </a:extLst>
          </p:cNvPr>
          <p:cNvSpPr/>
          <p:nvPr/>
        </p:nvSpPr>
        <p:spPr>
          <a:xfrm rot="19232778">
            <a:off x="4170154" y="2485991"/>
            <a:ext cx="2892359" cy="954107"/>
          </a:xfrm>
          <a:prstGeom prst="rect">
            <a:avLst/>
          </a:prstGeom>
          <a:noFill/>
        </p:spPr>
        <p:txBody>
          <a:bodyPr wrap="squar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Récupérer les patchs adaptés</a:t>
            </a:r>
          </a:p>
        </p:txBody>
      </p:sp>
      <p:sp>
        <p:nvSpPr>
          <p:cNvPr id="18" name="Rectangle 17">
            <a:extLst>
              <a:ext uri="{FF2B5EF4-FFF2-40B4-BE49-F238E27FC236}">
                <a16:creationId xmlns:a16="http://schemas.microsoft.com/office/drawing/2014/main" id="{4A4A545E-14AC-B3DC-CCF9-489B5CF04984}"/>
              </a:ext>
            </a:extLst>
          </p:cNvPr>
          <p:cNvSpPr/>
          <p:nvPr/>
        </p:nvSpPr>
        <p:spPr>
          <a:xfrm rot="19232778">
            <a:off x="8234202" y="2969933"/>
            <a:ext cx="3906796" cy="1384995"/>
          </a:xfrm>
          <a:prstGeom prst="rect">
            <a:avLst/>
          </a:prstGeom>
          <a:noFill/>
        </p:spPr>
        <p:txBody>
          <a:bodyPr wrap="squar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Coller les patchs en respectant les croquis</a:t>
            </a:r>
          </a:p>
        </p:txBody>
      </p:sp>
      <p:pic>
        <p:nvPicPr>
          <p:cNvPr id="20" name="Image 19">
            <a:extLst>
              <a:ext uri="{FF2B5EF4-FFF2-40B4-BE49-F238E27FC236}">
                <a16:creationId xmlns:a16="http://schemas.microsoft.com/office/drawing/2014/main" id="{0C8A182F-931D-3ED2-52E6-F46B70301F78}"/>
              </a:ext>
            </a:extLst>
          </p:cNvPr>
          <p:cNvPicPr>
            <a:picLocks noChangeAspect="1"/>
          </p:cNvPicPr>
          <p:nvPr/>
        </p:nvPicPr>
        <p:blipFill rotWithShape="1">
          <a:blip r:embed="rId3"/>
          <a:srcRect l="8652" t="10343" r="5615" b="12503"/>
          <a:stretch/>
        </p:blipFill>
        <p:spPr>
          <a:xfrm>
            <a:off x="7322092" y="1299970"/>
            <a:ext cx="2186751" cy="1663074"/>
          </a:xfrm>
          <a:prstGeom prst="rect">
            <a:avLst/>
          </a:prstGeom>
        </p:spPr>
      </p:pic>
    </p:spTree>
    <p:extLst>
      <p:ext uri="{BB962C8B-B14F-4D97-AF65-F5344CB8AC3E}">
        <p14:creationId xmlns:p14="http://schemas.microsoft.com/office/powerpoint/2010/main" val="97082593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3_DEFIBRILATEUR_VIRTUEL">
            <a:hlinkClick r:id="" action="ppaction://media"/>
            <a:extLst>
              <a:ext uri="{FF2B5EF4-FFF2-40B4-BE49-F238E27FC236}">
                <a16:creationId xmlns:a16="http://schemas.microsoft.com/office/drawing/2014/main" id="{1AD50AA4-3E86-4F86-8F7A-711737CFC0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2055" y="119850"/>
            <a:ext cx="8279905" cy="6209928"/>
          </a:xfrm>
          <a:prstGeom prst="rect">
            <a:avLst/>
          </a:prstGeom>
        </p:spPr>
      </p:pic>
      <p:pic>
        <p:nvPicPr>
          <p:cNvPr id="5" name="Image 4">
            <a:hlinkClick r:id="rId5" action="ppaction://hlinkfile"/>
            <a:extLst>
              <a:ext uri="{FF2B5EF4-FFF2-40B4-BE49-F238E27FC236}">
                <a16:creationId xmlns:a16="http://schemas.microsoft.com/office/drawing/2014/main" id="{1928DF25-38DC-4989-8D3C-3FD151C5D8A8}"/>
              </a:ext>
            </a:extLst>
          </p:cNvPr>
          <p:cNvPicPr>
            <a:picLocks noChangeAspect="1"/>
          </p:cNvPicPr>
          <p:nvPr/>
        </p:nvPicPr>
        <p:blipFill>
          <a:blip r:embed="rId6"/>
          <a:stretch>
            <a:fillRect/>
          </a:stretch>
        </p:blipFill>
        <p:spPr>
          <a:xfrm>
            <a:off x="10263881" y="5117329"/>
            <a:ext cx="1181100" cy="1152525"/>
          </a:xfrm>
          <a:prstGeom prst="rect">
            <a:avLst/>
          </a:prstGeom>
        </p:spPr>
      </p:pic>
      <p:sp>
        <p:nvSpPr>
          <p:cNvPr id="6" name="ZoneTexte 5">
            <a:extLst>
              <a:ext uri="{FF2B5EF4-FFF2-40B4-BE49-F238E27FC236}">
                <a16:creationId xmlns:a16="http://schemas.microsoft.com/office/drawing/2014/main" id="{D8A81068-708A-4B53-8099-670B99ABB17A}"/>
              </a:ext>
            </a:extLst>
          </p:cNvPr>
          <p:cNvSpPr txBox="1"/>
          <p:nvPr/>
        </p:nvSpPr>
        <p:spPr>
          <a:xfrm>
            <a:off x="10067277" y="4323426"/>
            <a:ext cx="1571347" cy="646331"/>
          </a:xfrm>
          <a:prstGeom prst="rect">
            <a:avLst/>
          </a:prstGeom>
          <a:noFill/>
        </p:spPr>
        <p:txBody>
          <a:bodyPr wrap="square" rtlCol="0">
            <a:spAutoFit/>
          </a:bodyPr>
          <a:lstStyle/>
          <a:p>
            <a:pPr algn="ctr"/>
            <a:r>
              <a:rPr lang="fr-FR" dirty="0">
                <a:solidFill>
                  <a:schemeClr val="accent2">
                    <a:lumMod val="40000"/>
                    <a:lumOff val="60000"/>
                  </a:schemeClr>
                </a:solidFill>
              </a:rPr>
              <a:t>Cœur ouvert</a:t>
            </a:r>
          </a:p>
        </p:txBody>
      </p:sp>
      <p:pic>
        <p:nvPicPr>
          <p:cNvPr id="7" name="Image 6">
            <a:hlinkClick r:id="rId7" action="ppaction://hlinkfile"/>
            <a:extLst>
              <a:ext uri="{FF2B5EF4-FFF2-40B4-BE49-F238E27FC236}">
                <a16:creationId xmlns:a16="http://schemas.microsoft.com/office/drawing/2014/main" id="{492CBF73-6227-4BEE-B5E4-661A08394E7D}"/>
              </a:ext>
            </a:extLst>
          </p:cNvPr>
          <p:cNvPicPr>
            <a:picLocks noChangeAspect="1"/>
          </p:cNvPicPr>
          <p:nvPr/>
        </p:nvPicPr>
        <p:blipFill>
          <a:blip r:embed="rId6"/>
          <a:stretch>
            <a:fillRect/>
          </a:stretch>
        </p:blipFill>
        <p:spPr>
          <a:xfrm>
            <a:off x="10263881" y="2534574"/>
            <a:ext cx="1181100" cy="1152525"/>
          </a:xfrm>
          <a:prstGeom prst="rect">
            <a:avLst/>
          </a:prstGeom>
        </p:spPr>
      </p:pic>
      <p:sp>
        <p:nvSpPr>
          <p:cNvPr id="8" name="ZoneTexte 7">
            <a:extLst>
              <a:ext uri="{FF2B5EF4-FFF2-40B4-BE49-F238E27FC236}">
                <a16:creationId xmlns:a16="http://schemas.microsoft.com/office/drawing/2014/main" id="{2CCAC1CC-DF58-4983-A6E9-09BC2B96719A}"/>
              </a:ext>
            </a:extLst>
          </p:cNvPr>
          <p:cNvSpPr txBox="1"/>
          <p:nvPr/>
        </p:nvSpPr>
        <p:spPr>
          <a:xfrm>
            <a:off x="9971101" y="2017670"/>
            <a:ext cx="1571347" cy="369332"/>
          </a:xfrm>
          <a:prstGeom prst="rect">
            <a:avLst/>
          </a:prstGeom>
          <a:noFill/>
        </p:spPr>
        <p:txBody>
          <a:bodyPr wrap="square" rtlCol="0">
            <a:spAutoFit/>
          </a:bodyPr>
          <a:lstStyle/>
          <a:p>
            <a:pPr algn="ctr"/>
            <a:r>
              <a:rPr lang="fr-FR" dirty="0">
                <a:solidFill>
                  <a:schemeClr val="accent2">
                    <a:lumMod val="40000"/>
                    <a:lumOff val="60000"/>
                  </a:schemeClr>
                </a:solidFill>
              </a:rPr>
              <a:t>D.A.E.</a:t>
            </a:r>
          </a:p>
        </p:txBody>
      </p:sp>
    </p:spTree>
    <p:extLst>
      <p:ext uri="{BB962C8B-B14F-4D97-AF65-F5344CB8AC3E}">
        <p14:creationId xmlns:p14="http://schemas.microsoft.com/office/powerpoint/2010/main" val="33590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1C92A45-E054-4775-B520-D819BE19CE01}"/>
              </a:ext>
            </a:extLst>
          </p:cNvPr>
          <p:cNvGraphicFramePr>
            <a:graphicFrameLocks noGrp="1"/>
          </p:cNvGraphicFramePr>
          <p:nvPr/>
        </p:nvGraphicFramePr>
        <p:xfrm>
          <a:off x="1073212" y="1406906"/>
          <a:ext cx="10876132" cy="4414944"/>
        </p:xfrm>
        <a:graphic>
          <a:graphicData uri="http://schemas.openxmlformats.org/drawingml/2006/table">
            <a:tbl>
              <a:tblPr firstRow="1" bandRow="1">
                <a:tableStyleId>{16D9F66E-5EB9-4882-86FB-DCBF35E3C3E4}</a:tableStyleId>
              </a:tblPr>
              <a:tblGrid>
                <a:gridCol w="2646532">
                  <a:extLst>
                    <a:ext uri="{9D8B030D-6E8A-4147-A177-3AD203B41FA5}">
                      <a16:colId xmlns:a16="http://schemas.microsoft.com/office/drawing/2014/main" val="2374088685"/>
                    </a:ext>
                  </a:extLst>
                </a:gridCol>
                <a:gridCol w="8229600">
                  <a:extLst>
                    <a:ext uri="{9D8B030D-6E8A-4147-A177-3AD203B41FA5}">
                      <a16:colId xmlns:a16="http://schemas.microsoft.com/office/drawing/2014/main" val="86175586"/>
                    </a:ext>
                  </a:extLst>
                </a:gridCol>
              </a:tblGrid>
              <a:tr h="754454">
                <a:tc gridSpan="2">
                  <a:txBody>
                    <a:bodyPr/>
                    <a:lstStyle/>
                    <a:p>
                      <a:r>
                        <a:rPr lang="fr-FR" sz="2800" b="1" u="none" dirty="0">
                          <a:latin typeface="Century Gothic" panose="020B0502020202020204" pitchFamily="34" charset="0"/>
                          <a:ea typeface="Calibri" panose="020F0502020204030204" pitchFamily="34" charset="0"/>
                          <a:cs typeface="Times New Roman" panose="02020603050405020304" pitchFamily="18" charset="0"/>
                        </a:rPr>
                        <a:t>L’intervention du SST s’effectue dans un cadre règlementé </a:t>
                      </a:r>
                      <a:r>
                        <a:rPr lang="fr-FR" sz="2800" b="1" dirty="0">
                          <a:latin typeface="Century Gothic" panose="020B0502020202020204" pitchFamily="34" charset="0"/>
                          <a:ea typeface="Calibri" panose="020F0502020204030204" pitchFamily="34" charset="0"/>
                          <a:cs typeface="Times New Roman" panose="02020603050405020304" pitchFamily="18" charset="0"/>
                        </a:rPr>
                        <a:t>de par son lien de subordination à l’employeur </a:t>
                      </a:r>
                      <a:endParaRPr lang="fr-FR" sz="2800" b="1" u="none" dirty="0"/>
                    </a:p>
                  </a:txBody>
                  <a:tcPr/>
                </a:tc>
                <a:tc hMerge="1">
                  <a:txBody>
                    <a:bodyPr/>
                    <a:lstStyle/>
                    <a:p>
                      <a:endParaRPr lang="fr-FR" dirty="0"/>
                    </a:p>
                  </a:txBody>
                  <a:tcPr/>
                </a:tc>
                <a:extLst>
                  <a:ext uri="{0D108BD9-81ED-4DB2-BD59-A6C34878D82A}">
                    <a16:rowId xmlns:a16="http://schemas.microsoft.com/office/drawing/2014/main" val="903639309"/>
                  </a:ext>
                </a:extLst>
              </a:tr>
              <a:tr h="3470064">
                <a:tc>
                  <a:txBody>
                    <a:bodyPr/>
                    <a:lstStyle/>
                    <a:p>
                      <a:endParaRPr lang="fr-FR"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t>Article L 452 -1 : </a:t>
                      </a:r>
                      <a:r>
                        <a:rPr lang="fr-FR" sz="2400" dirty="0"/>
                        <a:t>réparation du dommage causé par les AT dû à une faute inexcusable de l’employeur ou l’un de ses préposés.</a:t>
                      </a:r>
                    </a:p>
                    <a:p>
                      <a:endParaRPr lang="fr-FR" sz="2400" dirty="0"/>
                    </a:p>
                    <a:p>
                      <a:r>
                        <a:rPr lang="fr-FR" sz="2400" b="1" dirty="0"/>
                        <a:t>Article L 452-5 : </a:t>
                      </a:r>
                      <a:r>
                        <a:rPr lang="fr-FR" sz="2400" dirty="0"/>
                        <a:t>Demande de réparation du préjudice en cas de faute intentionnelle de l’employeur ou l’un de ses préposés</a:t>
                      </a:r>
                    </a:p>
                  </a:txBody>
                  <a:tcPr/>
                </a:tc>
                <a:extLst>
                  <a:ext uri="{0D108BD9-81ED-4DB2-BD59-A6C34878D82A}">
                    <a16:rowId xmlns:a16="http://schemas.microsoft.com/office/drawing/2014/main" val="2753005131"/>
                  </a:ext>
                </a:extLst>
              </a:tr>
            </a:tbl>
          </a:graphicData>
        </a:graphic>
      </p:graphicFrame>
      <p:sp>
        <p:nvSpPr>
          <p:cNvPr id="2" name="ZoneTexte 1">
            <a:extLst>
              <a:ext uri="{FF2B5EF4-FFF2-40B4-BE49-F238E27FC236}">
                <a16:creationId xmlns:a16="http://schemas.microsoft.com/office/drawing/2014/main" id="{DB8B2D2B-611F-45E5-BEFD-6E5B9D2F7340}"/>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6" name="Picture 2" descr="Amazon.fr - Code de la sécurité sociale 2020 - Coursier, Philippe - Livres">
            <a:extLst>
              <a:ext uri="{FF2B5EF4-FFF2-40B4-BE49-F238E27FC236}">
                <a16:creationId xmlns:a16="http://schemas.microsoft.com/office/drawing/2014/main" id="{A509DE4A-E83D-4B2B-AA78-E8D3900429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183" b="44004"/>
          <a:stretch/>
        </p:blipFill>
        <p:spPr bwMode="auto">
          <a:xfrm rot="16200000">
            <a:off x="1144448" y="3240911"/>
            <a:ext cx="2455280" cy="126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28682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3">
            <a:extLst>
              <a:ext uri="{FF2B5EF4-FFF2-40B4-BE49-F238E27FC236}">
                <a16:creationId xmlns:a16="http://schemas.microsoft.com/office/drawing/2014/main" id="{EED7435F-4446-41AB-87B6-473A3F766524}"/>
              </a:ext>
            </a:extLst>
          </p:cNvPr>
          <p:cNvPicPr>
            <a:picLocks noChangeAspect="1" noChangeArrowheads="1"/>
          </p:cNvPicPr>
          <p:nvPr/>
        </p:nvPicPr>
        <p:blipFill>
          <a:blip r:embed="rId2" cstate="print"/>
          <a:srcRect/>
          <a:stretch>
            <a:fillRect/>
          </a:stretch>
        </p:blipFill>
        <p:spPr bwMode="auto">
          <a:xfrm>
            <a:off x="1282273" y="2175742"/>
            <a:ext cx="6840538" cy="4300538"/>
          </a:xfrm>
          <a:prstGeom prst="rect">
            <a:avLst/>
          </a:prstGeom>
          <a:noFill/>
          <a:ln w="9525">
            <a:noFill/>
            <a:miter lim="800000"/>
            <a:headEnd/>
            <a:tailEnd/>
          </a:ln>
          <a:effectLst/>
        </p:spPr>
      </p:pic>
      <p:sp>
        <p:nvSpPr>
          <p:cNvPr id="87" name="Text Box 5">
            <a:extLst>
              <a:ext uri="{FF2B5EF4-FFF2-40B4-BE49-F238E27FC236}">
                <a16:creationId xmlns:a16="http://schemas.microsoft.com/office/drawing/2014/main" id="{233D9E14-D13A-4695-81B6-E35D6B06C7AD}"/>
              </a:ext>
            </a:extLst>
          </p:cNvPr>
          <p:cNvSpPr txBox="1">
            <a:spLocks noChangeArrowheads="1"/>
          </p:cNvSpPr>
          <p:nvPr/>
        </p:nvSpPr>
        <p:spPr bwMode="auto">
          <a:xfrm>
            <a:off x="1256782" y="1032022"/>
            <a:ext cx="5915233" cy="954107"/>
          </a:xfrm>
          <a:prstGeom prst="rect">
            <a:avLst/>
          </a:prstGeom>
          <a:solidFill>
            <a:schemeClr val="tx1"/>
          </a:solidFill>
          <a:ln w="9525">
            <a:noFill/>
            <a:miter lim="800000"/>
            <a:headEnd/>
            <a:tailEnd/>
          </a:ln>
        </p:spPr>
        <p:txBody>
          <a:bodyPr wrap="square">
            <a:spAutoFit/>
          </a:bodyPr>
          <a:lstStyle/>
          <a:p>
            <a:pPr algn="ctr"/>
            <a:r>
              <a:rPr lang="fr-FR" sz="2800" b="1" dirty="0">
                <a:solidFill>
                  <a:srgbClr val="1B955B"/>
                </a:solidFill>
                <a:latin typeface="Arial Black" pitchFamily="34" charset="0"/>
              </a:rPr>
              <a:t> 1 minute perdue</a:t>
            </a:r>
          </a:p>
          <a:p>
            <a:pPr algn="ctr"/>
            <a:r>
              <a:rPr lang="fr-FR" sz="2800" b="1" dirty="0">
                <a:solidFill>
                  <a:srgbClr val="1B955B"/>
                </a:solidFill>
                <a:latin typeface="Arial Black" pitchFamily="34" charset="0"/>
              </a:rPr>
              <a:t>= 10 % de survie en moins</a:t>
            </a:r>
          </a:p>
        </p:txBody>
      </p:sp>
      <p:sp>
        <p:nvSpPr>
          <p:cNvPr id="88" name="Rectangle 87">
            <a:extLst>
              <a:ext uri="{FF2B5EF4-FFF2-40B4-BE49-F238E27FC236}">
                <a16:creationId xmlns:a16="http://schemas.microsoft.com/office/drawing/2014/main" id="{4BEB5DAF-A9D7-4C94-9DE1-1136928CBDB6}"/>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Tree>
    <p:extLst>
      <p:ext uri="{BB962C8B-B14F-4D97-AF65-F5344CB8AC3E}">
        <p14:creationId xmlns:p14="http://schemas.microsoft.com/office/powerpoint/2010/main" val="214263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500"/>
                                  </p:stCondLst>
                                  <p:childTnLst>
                                    <p:set>
                                      <p:cBhvr>
                                        <p:cTn id="6" dur="1" fill="hold">
                                          <p:stCondLst>
                                            <p:cond delay="0"/>
                                          </p:stCondLst>
                                        </p:cTn>
                                        <p:tgtEl>
                                          <p:spTgt spid="86"/>
                                        </p:tgtEl>
                                        <p:attrNameLst>
                                          <p:attrName>style.visibility</p:attrName>
                                        </p:attrNameLst>
                                      </p:cBhvr>
                                      <p:to>
                                        <p:strVal val="visible"/>
                                      </p:to>
                                    </p:set>
                                    <p:animEffect transition="in" filter="barn(outVertical)">
                                      <p:cBhvr>
                                        <p:cTn id="7" dur="500"/>
                                        <p:tgtEl>
                                          <p:spTgt spid="86"/>
                                        </p:tgtEl>
                                      </p:cBhvr>
                                    </p:animEffect>
                                  </p:childTnLst>
                                </p:cTn>
                              </p:par>
                            </p:childTnLst>
                          </p:cTn>
                        </p:par>
                        <p:par>
                          <p:cTn id="8" fill="hold">
                            <p:stCondLst>
                              <p:cond delay="1000"/>
                            </p:stCondLst>
                            <p:childTnLst>
                              <p:par>
                                <p:cTn id="9" presetID="23" presetClass="entr" presetSubtype="16" fill="hold" grpId="0" nodeType="afterEffect">
                                  <p:stCondLst>
                                    <p:cond delay="500"/>
                                  </p:stCondLst>
                                  <p:childTnLst>
                                    <p:set>
                                      <p:cBhvr>
                                        <p:cTn id="10" dur="1" fill="hold">
                                          <p:stCondLst>
                                            <p:cond delay="0"/>
                                          </p:stCondLst>
                                        </p:cTn>
                                        <p:tgtEl>
                                          <p:spTgt spid="87"/>
                                        </p:tgtEl>
                                        <p:attrNameLst>
                                          <p:attrName>style.visibility</p:attrName>
                                        </p:attrNameLst>
                                      </p:cBhvr>
                                      <p:to>
                                        <p:strVal val="visible"/>
                                      </p:to>
                                    </p:set>
                                    <p:anim calcmode="lin" valueType="num">
                                      <p:cBhvr>
                                        <p:cTn id="11" dur="500" fill="hold"/>
                                        <p:tgtEl>
                                          <p:spTgt spid="87"/>
                                        </p:tgtEl>
                                        <p:attrNameLst>
                                          <p:attrName>ppt_w</p:attrName>
                                        </p:attrNameLst>
                                      </p:cBhvr>
                                      <p:tavLst>
                                        <p:tav tm="0">
                                          <p:val>
                                            <p:fltVal val="0"/>
                                          </p:val>
                                        </p:tav>
                                        <p:tav tm="100000">
                                          <p:val>
                                            <p:strVal val="#ppt_w"/>
                                          </p:val>
                                        </p:tav>
                                      </p:tavLst>
                                    </p:anim>
                                    <p:anim calcmode="lin" valueType="num">
                                      <p:cBhvr>
                                        <p:cTn id="12"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5">
            <a:extLst>
              <a:ext uri="{FF2B5EF4-FFF2-40B4-BE49-F238E27FC236}">
                <a16:creationId xmlns:a16="http://schemas.microsoft.com/office/drawing/2014/main" id="{F10CBD0D-14D4-447D-A974-739C07ECBE80}"/>
              </a:ext>
            </a:extLst>
          </p:cNvPr>
          <p:cNvSpPr>
            <a:spLocks noChangeArrowheads="1"/>
          </p:cNvSpPr>
          <p:nvPr/>
        </p:nvSpPr>
        <p:spPr bwMode="auto">
          <a:xfrm>
            <a:off x="1524000" y="1345643"/>
            <a:ext cx="9144000" cy="4205288"/>
          </a:xfrm>
          <a:prstGeom prst="rect">
            <a:avLst/>
          </a:prstGeom>
          <a:noFill/>
          <a:ln w="9525">
            <a:solidFill>
              <a:schemeClr val="tx1"/>
            </a:solidFill>
            <a:miter lim="800000"/>
            <a:headEnd/>
            <a:tailEnd/>
          </a:ln>
        </p:spPr>
        <p:txBody>
          <a:bodyPr wrap="none" anchor="ctr"/>
          <a:lstStyle/>
          <a:p>
            <a:endParaRPr lang="fr-FR" dirty="0"/>
          </a:p>
        </p:txBody>
      </p:sp>
      <p:sp>
        <p:nvSpPr>
          <p:cNvPr id="5" name="Line 10">
            <a:extLst>
              <a:ext uri="{FF2B5EF4-FFF2-40B4-BE49-F238E27FC236}">
                <a16:creationId xmlns:a16="http://schemas.microsoft.com/office/drawing/2014/main" id="{69CE5C5D-F480-4AB6-9821-941AE4FD86C2}"/>
              </a:ext>
            </a:extLst>
          </p:cNvPr>
          <p:cNvSpPr>
            <a:spLocks noChangeShapeType="1"/>
          </p:cNvSpPr>
          <p:nvPr/>
        </p:nvSpPr>
        <p:spPr bwMode="auto">
          <a:xfrm>
            <a:off x="2438400" y="1880631"/>
            <a:ext cx="7467600" cy="0"/>
          </a:xfrm>
          <a:prstGeom prst="line">
            <a:avLst/>
          </a:prstGeom>
          <a:noFill/>
          <a:ln w="9525">
            <a:solidFill>
              <a:schemeClr val="tx1">
                <a:lumMod val="85000"/>
                <a:lumOff val="15000"/>
              </a:schemeClr>
            </a:solidFill>
            <a:round/>
            <a:headEnd/>
            <a:tailEnd type="triangle" w="med" len="med"/>
          </a:ln>
        </p:spPr>
        <p:txBody>
          <a:bodyPr/>
          <a:lstStyle/>
          <a:p>
            <a:endParaRPr lang="fr-FR" dirty="0"/>
          </a:p>
        </p:txBody>
      </p:sp>
      <p:sp>
        <p:nvSpPr>
          <p:cNvPr id="6" name="Text Box 11">
            <a:extLst>
              <a:ext uri="{FF2B5EF4-FFF2-40B4-BE49-F238E27FC236}">
                <a16:creationId xmlns:a16="http://schemas.microsoft.com/office/drawing/2014/main" id="{685D09F1-B2CB-427B-AC99-DCB864BA4833}"/>
              </a:ext>
            </a:extLst>
          </p:cNvPr>
          <p:cNvSpPr txBox="1">
            <a:spLocks noChangeArrowheads="1"/>
          </p:cNvSpPr>
          <p:nvPr/>
        </p:nvSpPr>
        <p:spPr bwMode="auto">
          <a:xfrm>
            <a:off x="2971801" y="1345643"/>
            <a:ext cx="811213" cy="457200"/>
          </a:xfrm>
          <a:prstGeom prst="rect">
            <a:avLst/>
          </a:prstGeom>
          <a:noFill/>
          <a:ln w="9525">
            <a:noFill/>
            <a:miter lim="800000"/>
            <a:headEnd/>
            <a:tailEnd/>
          </a:ln>
        </p:spPr>
        <p:txBody>
          <a:bodyPr wrap="none">
            <a:spAutoFit/>
          </a:bodyPr>
          <a:lstStyle/>
          <a:p>
            <a:r>
              <a:rPr lang="fr-FR" sz="2400" dirty="0">
                <a:solidFill>
                  <a:srgbClr val="FF9B9B"/>
                </a:solidFill>
                <a:latin typeface="Arial" charset="0"/>
              </a:rPr>
              <a:t>arrêt</a:t>
            </a:r>
          </a:p>
        </p:txBody>
      </p:sp>
      <p:sp>
        <p:nvSpPr>
          <p:cNvPr id="7" name="Text Box 12">
            <a:extLst>
              <a:ext uri="{FF2B5EF4-FFF2-40B4-BE49-F238E27FC236}">
                <a16:creationId xmlns:a16="http://schemas.microsoft.com/office/drawing/2014/main" id="{D05AA3F7-46D6-4990-A58B-58CF0541E392}"/>
              </a:ext>
            </a:extLst>
          </p:cNvPr>
          <p:cNvSpPr txBox="1">
            <a:spLocks noChangeArrowheads="1"/>
          </p:cNvSpPr>
          <p:nvPr/>
        </p:nvSpPr>
        <p:spPr bwMode="auto">
          <a:xfrm>
            <a:off x="3810001" y="1347231"/>
            <a:ext cx="574675" cy="457200"/>
          </a:xfrm>
          <a:prstGeom prst="rect">
            <a:avLst/>
          </a:prstGeom>
          <a:noFill/>
          <a:ln w="9525">
            <a:noFill/>
            <a:miter lim="800000"/>
            <a:headEnd/>
            <a:tailEnd/>
          </a:ln>
        </p:spPr>
        <p:txBody>
          <a:bodyPr wrap="none">
            <a:spAutoFit/>
          </a:bodyPr>
          <a:lstStyle/>
          <a:p>
            <a:r>
              <a:rPr lang="fr-FR" sz="2400" dirty="0">
                <a:solidFill>
                  <a:srgbClr val="FF9B9B"/>
                </a:solidFill>
                <a:latin typeface="Arial" charset="0"/>
              </a:rPr>
              <a:t>FV</a:t>
            </a:r>
          </a:p>
        </p:txBody>
      </p:sp>
      <p:sp>
        <p:nvSpPr>
          <p:cNvPr id="8" name="Text Box 13">
            <a:extLst>
              <a:ext uri="{FF2B5EF4-FFF2-40B4-BE49-F238E27FC236}">
                <a16:creationId xmlns:a16="http://schemas.microsoft.com/office/drawing/2014/main" id="{4F222D69-7A82-4D50-B2E1-26781937F46B}"/>
              </a:ext>
            </a:extLst>
          </p:cNvPr>
          <p:cNvSpPr txBox="1">
            <a:spLocks noChangeArrowheads="1"/>
          </p:cNvSpPr>
          <p:nvPr/>
        </p:nvSpPr>
        <p:spPr bwMode="auto">
          <a:xfrm>
            <a:off x="5029201" y="1345643"/>
            <a:ext cx="930275" cy="457200"/>
          </a:xfrm>
          <a:prstGeom prst="rect">
            <a:avLst/>
          </a:prstGeom>
          <a:noFill/>
          <a:ln w="9525">
            <a:noFill/>
            <a:miter lim="800000"/>
            <a:headEnd/>
            <a:tailEnd/>
          </a:ln>
        </p:spPr>
        <p:txBody>
          <a:bodyPr wrap="none">
            <a:spAutoFit/>
          </a:bodyPr>
          <a:lstStyle/>
          <a:p>
            <a:r>
              <a:rPr lang="fr-FR" sz="2400" dirty="0">
                <a:solidFill>
                  <a:srgbClr val="FF9B9B"/>
                </a:solidFill>
                <a:latin typeface="Arial" charset="0"/>
              </a:rPr>
              <a:t>4 min</a:t>
            </a:r>
          </a:p>
        </p:txBody>
      </p:sp>
      <p:sp>
        <p:nvSpPr>
          <p:cNvPr id="9" name="Text Box 14">
            <a:extLst>
              <a:ext uri="{FF2B5EF4-FFF2-40B4-BE49-F238E27FC236}">
                <a16:creationId xmlns:a16="http://schemas.microsoft.com/office/drawing/2014/main" id="{7403743C-4EFB-4927-B855-812A84F69202}"/>
              </a:ext>
            </a:extLst>
          </p:cNvPr>
          <p:cNvSpPr txBox="1">
            <a:spLocks noChangeArrowheads="1"/>
          </p:cNvSpPr>
          <p:nvPr/>
        </p:nvSpPr>
        <p:spPr bwMode="auto">
          <a:xfrm>
            <a:off x="6705601" y="1345643"/>
            <a:ext cx="930275" cy="457200"/>
          </a:xfrm>
          <a:prstGeom prst="rect">
            <a:avLst/>
          </a:prstGeom>
          <a:noFill/>
          <a:ln w="9525">
            <a:noFill/>
            <a:miter lim="800000"/>
            <a:headEnd/>
            <a:tailEnd/>
          </a:ln>
        </p:spPr>
        <p:txBody>
          <a:bodyPr wrap="none">
            <a:spAutoFit/>
          </a:bodyPr>
          <a:lstStyle/>
          <a:p>
            <a:r>
              <a:rPr lang="fr-FR" sz="2400" dirty="0">
                <a:solidFill>
                  <a:srgbClr val="FF9B9B"/>
                </a:solidFill>
                <a:latin typeface="Arial" charset="0"/>
              </a:rPr>
              <a:t>8 min</a:t>
            </a:r>
          </a:p>
        </p:txBody>
      </p:sp>
      <p:sp>
        <p:nvSpPr>
          <p:cNvPr id="10" name="Text Box 15">
            <a:extLst>
              <a:ext uri="{FF2B5EF4-FFF2-40B4-BE49-F238E27FC236}">
                <a16:creationId xmlns:a16="http://schemas.microsoft.com/office/drawing/2014/main" id="{6C2893F5-73A9-44BB-80B6-CA47EA1367CF}"/>
              </a:ext>
            </a:extLst>
          </p:cNvPr>
          <p:cNvSpPr txBox="1">
            <a:spLocks noChangeArrowheads="1"/>
          </p:cNvSpPr>
          <p:nvPr/>
        </p:nvSpPr>
        <p:spPr bwMode="auto">
          <a:xfrm>
            <a:off x="8305800" y="1345643"/>
            <a:ext cx="1100138" cy="457200"/>
          </a:xfrm>
          <a:prstGeom prst="rect">
            <a:avLst/>
          </a:prstGeom>
          <a:noFill/>
          <a:ln w="9525">
            <a:noFill/>
            <a:miter lim="800000"/>
            <a:headEnd/>
            <a:tailEnd/>
          </a:ln>
        </p:spPr>
        <p:txBody>
          <a:bodyPr wrap="none">
            <a:spAutoFit/>
          </a:bodyPr>
          <a:lstStyle/>
          <a:p>
            <a:r>
              <a:rPr lang="fr-FR" sz="2400" dirty="0">
                <a:solidFill>
                  <a:srgbClr val="FF9B9B"/>
                </a:solidFill>
                <a:latin typeface="Arial" charset="0"/>
              </a:rPr>
              <a:t>12 min</a:t>
            </a:r>
          </a:p>
        </p:txBody>
      </p:sp>
      <p:sp>
        <p:nvSpPr>
          <p:cNvPr id="11" name="Text Box 16">
            <a:extLst>
              <a:ext uri="{FF2B5EF4-FFF2-40B4-BE49-F238E27FC236}">
                <a16:creationId xmlns:a16="http://schemas.microsoft.com/office/drawing/2014/main" id="{19224C2B-E0D4-4F54-AE56-FEA0AC0EE25C}"/>
              </a:ext>
            </a:extLst>
          </p:cNvPr>
          <p:cNvSpPr txBox="1">
            <a:spLocks noChangeArrowheads="1"/>
          </p:cNvSpPr>
          <p:nvPr/>
        </p:nvSpPr>
        <p:spPr bwMode="auto">
          <a:xfrm>
            <a:off x="9448800" y="1345643"/>
            <a:ext cx="998538" cy="457200"/>
          </a:xfrm>
          <a:prstGeom prst="rect">
            <a:avLst/>
          </a:prstGeom>
          <a:noFill/>
          <a:ln w="9525">
            <a:noFill/>
            <a:miter lim="800000"/>
            <a:headEnd/>
            <a:tailEnd/>
          </a:ln>
        </p:spPr>
        <p:txBody>
          <a:bodyPr wrap="none">
            <a:spAutoFit/>
          </a:bodyPr>
          <a:lstStyle/>
          <a:p>
            <a:r>
              <a:rPr lang="fr-FR" sz="2400" dirty="0">
                <a:solidFill>
                  <a:schemeClr val="tx2"/>
                </a:solidFill>
                <a:latin typeface="Arial" charset="0"/>
              </a:rPr>
              <a:t>survie</a:t>
            </a:r>
          </a:p>
        </p:txBody>
      </p:sp>
      <p:sp>
        <p:nvSpPr>
          <p:cNvPr id="12" name="Line 17">
            <a:extLst>
              <a:ext uri="{FF2B5EF4-FFF2-40B4-BE49-F238E27FC236}">
                <a16:creationId xmlns:a16="http://schemas.microsoft.com/office/drawing/2014/main" id="{1A7C404F-B776-448F-B948-313AB33865C0}"/>
              </a:ext>
            </a:extLst>
          </p:cNvPr>
          <p:cNvSpPr>
            <a:spLocks noChangeShapeType="1"/>
          </p:cNvSpPr>
          <p:nvPr/>
        </p:nvSpPr>
        <p:spPr bwMode="auto">
          <a:xfrm>
            <a:off x="5486400" y="1728231"/>
            <a:ext cx="0" cy="304800"/>
          </a:xfrm>
          <a:prstGeom prst="line">
            <a:avLst/>
          </a:prstGeom>
          <a:noFill/>
          <a:ln w="9525">
            <a:solidFill>
              <a:schemeClr val="tx1">
                <a:lumMod val="85000"/>
                <a:lumOff val="15000"/>
              </a:schemeClr>
            </a:solidFill>
            <a:round/>
            <a:headEnd/>
            <a:tailEnd/>
          </a:ln>
        </p:spPr>
        <p:txBody>
          <a:bodyPr/>
          <a:lstStyle/>
          <a:p>
            <a:endParaRPr lang="fr-FR" dirty="0"/>
          </a:p>
        </p:txBody>
      </p:sp>
      <p:sp>
        <p:nvSpPr>
          <p:cNvPr id="13" name="Line 18">
            <a:extLst>
              <a:ext uri="{FF2B5EF4-FFF2-40B4-BE49-F238E27FC236}">
                <a16:creationId xmlns:a16="http://schemas.microsoft.com/office/drawing/2014/main" id="{94BB2C6F-2978-4655-BA37-C0DBE156315F}"/>
              </a:ext>
            </a:extLst>
          </p:cNvPr>
          <p:cNvSpPr>
            <a:spLocks noChangeShapeType="1"/>
          </p:cNvSpPr>
          <p:nvPr/>
        </p:nvSpPr>
        <p:spPr bwMode="auto">
          <a:xfrm>
            <a:off x="7086600" y="1728231"/>
            <a:ext cx="0" cy="304800"/>
          </a:xfrm>
          <a:prstGeom prst="line">
            <a:avLst/>
          </a:prstGeom>
          <a:noFill/>
          <a:ln w="9525">
            <a:solidFill>
              <a:schemeClr val="tx1">
                <a:lumMod val="85000"/>
                <a:lumOff val="15000"/>
              </a:schemeClr>
            </a:solidFill>
            <a:round/>
            <a:headEnd/>
            <a:tailEnd/>
          </a:ln>
        </p:spPr>
        <p:txBody>
          <a:bodyPr/>
          <a:lstStyle/>
          <a:p>
            <a:endParaRPr lang="fr-FR" dirty="0"/>
          </a:p>
        </p:txBody>
      </p:sp>
      <p:sp>
        <p:nvSpPr>
          <p:cNvPr id="14" name="Line 19">
            <a:extLst>
              <a:ext uri="{FF2B5EF4-FFF2-40B4-BE49-F238E27FC236}">
                <a16:creationId xmlns:a16="http://schemas.microsoft.com/office/drawing/2014/main" id="{A75C0FBB-56C5-4F08-A537-D9E26AA1493C}"/>
              </a:ext>
            </a:extLst>
          </p:cNvPr>
          <p:cNvSpPr>
            <a:spLocks noChangeShapeType="1"/>
          </p:cNvSpPr>
          <p:nvPr/>
        </p:nvSpPr>
        <p:spPr bwMode="auto">
          <a:xfrm>
            <a:off x="8686800" y="1728231"/>
            <a:ext cx="0" cy="304800"/>
          </a:xfrm>
          <a:prstGeom prst="line">
            <a:avLst/>
          </a:prstGeom>
          <a:noFill/>
          <a:ln w="9525">
            <a:solidFill>
              <a:schemeClr val="tx1">
                <a:lumMod val="85000"/>
                <a:lumOff val="15000"/>
              </a:schemeClr>
            </a:solidFill>
            <a:round/>
            <a:headEnd/>
            <a:tailEnd/>
          </a:ln>
        </p:spPr>
        <p:txBody>
          <a:bodyPr/>
          <a:lstStyle/>
          <a:p>
            <a:endParaRPr lang="fr-FR" dirty="0"/>
          </a:p>
        </p:txBody>
      </p:sp>
      <p:sp>
        <p:nvSpPr>
          <p:cNvPr id="15" name="Line 20">
            <a:extLst>
              <a:ext uri="{FF2B5EF4-FFF2-40B4-BE49-F238E27FC236}">
                <a16:creationId xmlns:a16="http://schemas.microsoft.com/office/drawing/2014/main" id="{64CEBC92-072A-472B-9B3E-9B6A10894A88}"/>
              </a:ext>
            </a:extLst>
          </p:cNvPr>
          <p:cNvSpPr>
            <a:spLocks noChangeShapeType="1"/>
          </p:cNvSpPr>
          <p:nvPr/>
        </p:nvSpPr>
        <p:spPr bwMode="auto">
          <a:xfrm>
            <a:off x="2438400" y="2490231"/>
            <a:ext cx="7467600" cy="0"/>
          </a:xfrm>
          <a:prstGeom prst="line">
            <a:avLst/>
          </a:prstGeom>
          <a:noFill/>
          <a:ln w="9525">
            <a:solidFill>
              <a:schemeClr val="tx1">
                <a:lumMod val="85000"/>
                <a:lumOff val="15000"/>
              </a:schemeClr>
            </a:solidFill>
            <a:round/>
            <a:headEnd/>
            <a:tailEnd/>
          </a:ln>
        </p:spPr>
        <p:txBody>
          <a:bodyPr/>
          <a:lstStyle/>
          <a:p>
            <a:endParaRPr lang="fr-FR" dirty="0"/>
          </a:p>
        </p:txBody>
      </p:sp>
      <p:sp>
        <p:nvSpPr>
          <p:cNvPr id="16" name="Line 24">
            <a:extLst>
              <a:ext uri="{FF2B5EF4-FFF2-40B4-BE49-F238E27FC236}">
                <a16:creationId xmlns:a16="http://schemas.microsoft.com/office/drawing/2014/main" id="{6AE3B15E-855F-4461-9B1A-F92282D58BA4}"/>
              </a:ext>
            </a:extLst>
          </p:cNvPr>
          <p:cNvSpPr>
            <a:spLocks noChangeShapeType="1"/>
          </p:cNvSpPr>
          <p:nvPr/>
        </p:nvSpPr>
        <p:spPr bwMode="auto">
          <a:xfrm>
            <a:off x="2514600" y="3176031"/>
            <a:ext cx="7467600" cy="0"/>
          </a:xfrm>
          <a:prstGeom prst="line">
            <a:avLst/>
          </a:prstGeom>
          <a:noFill/>
          <a:ln w="9525">
            <a:solidFill>
              <a:schemeClr val="tx1">
                <a:lumMod val="85000"/>
                <a:lumOff val="15000"/>
              </a:schemeClr>
            </a:solidFill>
            <a:round/>
            <a:headEnd/>
            <a:tailEnd/>
          </a:ln>
        </p:spPr>
        <p:txBody>
          <a:bodyPr/>
          <a:lstStyle/>
          <a:p>
            <a:endParaRPr lang="fr-FR" dirty="0"/>
          </a:p>
        </p:txBody>
      </p:sp>
      <p:sp>
        <p:nvSpPr>
          <p:cNvPr id="17" name="Line 27">
            <a:extLst>
              <a:ext uri="{FF2B5EF4-FFF2-40B4-BE49-F238E27FC236}">
                <a16:creationId xmlns:a16="http://schemas.microsoft.com/office/drawing/2014/main" id="{7DE0C8B8-3BCE-4FBF-994C-F584D9994053}"/>
              </a:ext>
            </a:extLst>
          </p:cNvPr>
          <p:cNvSpPr>
            <a:spLocks noChangeShapeType="1"/>
          </p:cNvSpPr>
          <p:nvPr/>
        </p:nvSpPr>
        <p:spPr bwMode="auto">
          <a:xfrm>
            <a:off x="2514600" y="4166631"/>
            <a:ext cx="7467600" cy="0"/>
          </a:xfrm>
          <a:prstGeom prst="line">
            <a:avLst/>
          </a:prstGeom>
          <a:noFill/>
          <a:ln w="9525">
            <a:solidFill>
              <a:schemeClr val="tx1">
                <a:lumMod val="85000"/>
                <a:lumOff val="15000"/>
              </a:schemeClr>
            </a:solidFill>
            <a:round/>
            <a:headEnd/>
            <a:tailEnd/>
          </a:ln>
        </p:spPr>
        <p:txBody>
          <a:bodyPr/>
          <a:lstStyle/>
          <a:p>
            <a:endParaRPr lang="fr-FR" dirty="0"/>
          </a:p>
        </p:txBody>
      </p:sp>
      <p:sp>
        <p:nvSpPr>
          <p:cNvPr id="18" name="Line 35">
            <a:extLst>
              <a:ext uri="{FF2B5EF4-FFF2-40B4-BE49-F238E27FC236}">
                <a16:creationId xmlns:a16="http://schemas.microsoft.com/office/drawing/2014/main" id="{17C194F0-FBB7-4C02-8C97-FF6FE6831763}"/>
              </a:ext>
            </a:extLst>
          </p:cNvPr>
          <p:cNvSpPr>
            <a:spLocks noChangeShapeType="1"/>
          </p:cNvSpPr>
          <p:nvPr/>
        </p:nvSpPr>
        <p:spPr bwMode="auto">
          <a:xfrm>
            <a:off x="3733800" y="1728231"/>
            <a:ext cx="0" cy="3657600"/>
          </a:xfrm>
          <a:prstGeom prst="line">
            <a:avLst/>
          </a:prstGeom>
          <a:noFill/>
          <a:ln w="9525">
            <a:solidFill>
              <a:schemeClr val="tx1">
                <a:lumMod val="85000"/>
                <a:lumOff val="15000"/>
              </a:schemeClr>
            </a:solidFill>
            <a:round/>
            <a:headEnd/>
            <a:tailEnd/>
          </a:ln>
        </p:spPr>
        <p:txBody>
          <a:bodyPr/>
          <a:lstStyle/>
          <a:p>
            <a:endParaRPr lang="fr-FR" dirty="0"/>
          </a:p>
        </p:txBody>
      </p:sp>
      <p:sp>
        <p:nvSpPr>
          <p:cNvPr id="19" name="Line 36">
            <a:extLst>
              <a:ext uri="{FF2B5EF4-FFF2-40B4-BE49-F238E27FC236}">
                <a16:creationId xmlns:a16="http://schemas.microsoft.com/office/drawing/2014/main" id="{9D38FAC5-6733-400A-A1B2-17171F7DF898}"/>
              </a:ext>
            </a:extLst>
          </p:cNvPr>
          <p:cNvSpPr>
            <a:spLocks noChangeShapeType="1"/>
          </p:cNvSpPr>
          <p:nvPr/>
        </p:nvSpPr>
        <p:spPr bwMode="auto">
          <a:xfrm>
            <a:off x="2438400" y="5385831"/>
            <a:ext cx="7467600" cy="0"/>
          </a:xfrm>
          <a:prstGeom prst="line">
            <a:avLst/>
          </a:prstGeom>
          <a:noFill/>
          <a:ln w="9525">
            <a:solidFill>
              <a:schemeClr val="tx1">
                <a:lumMod val="85000"/>
                <a:lumOff val="15000"/>
              </a:schemeClr>
            </a:solidFill>
            <a:round/>
            <a:headEnd/>
            <a:tailEnd/>
          </a:ln>
        </p:spPr>
        <p:txBody>
          <a:bodyPr/>
          <a:lstStyle/>
          <a:p>
            <a:endParaRPr lang="fr-FR" dirty="0"/>
          </a:p>
        </p:txBody>
      </p:sp>
      <p:graphicFrame>
        <p:nvGraphicFramePr>
          <p:cNvPr id="20" name="Object 37">
            <a:extLst>
              <a:ext uri="{FF2B5EF4-FFF2-40B4-BE49-F238E27FC236}">
                <a16:creationId xmlns:a16="http://schemas.microsoft.com/office/drawing/2014/main" id="{4C98A6D2-F53A-48C7-8236-D47653CB7CB4}"/>
              </a:ext>
            </a:extLst>
          </p:cNvPr>
          <p:cNvGraphicFramePr>
            <a:graphicFrameLocks noChangeAspect="1"/>
          </p:cNvGraphicFramePr>
          <p:nvPr/>
        </p:nvGraphicFramePr>
        <p:xfrm>
          <a:off x="9067800" y="5690631"/>
          <a:ext cx="685800" cy="685800"/>
        </p:xfrm>
        <a:graphic>
          <a:graphicData uri="http://schemas.openxmlformats.org/presentationml/2006/ole">
            <mc:AlternateContent xmlns:mc="http://schemas.openxmlformats.org/markup-compatibility/2006">
              <mc:Choice xmlns:v="urn:schemas-microsoft-com:vml" Requires="v">
                <p:oleObj name="CorelPhotoPaint.Image.10" r:id="rId2" imgW="5079365" imgH="5079365" progId="">
                  <p:embed/>
                </p:oleObj>
              </mc:Choice>
              <mc:Fallback>
                <p:oleObj name="CorelPhotoPaint.Image.10" r:id="rId2" imgW="5079365" imgH="5079365" progId="">
                  <p:embed/>
                  <p:pic>
                    <p:nvPicPr>
                      <p:cNvPr id="20" name="Object 37">
                        <a:extLst>
                          <a:ext uri="{FF2B5EF4-FFF2-40B4-BE49-F238E27FC236}">
                            <a16:creationId xmlns:a16="http://schemas.microsoft.com/office/drawing/2014/main" id="{4C98A6D2-F53A-48C7-8236-D47653CB7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5690631"/>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 name="Object 38">
            <a:extLst>
              <a:ext uri="{FF2B5EF4-FFF2-40B4-BE49-F238E27FC236}">
                <a16:creationId xmlns:a16="http://schemas.microsoft.com/office/drawing/2014/main" id="{08FA75AF-7F18-4549-8875-8938B2D80A6C}"/>
              </a:ext>
            </a:extLst>
          </p:cNvPr>
          <p:cNvGraphicFramePr>
            <a:graphicFrameLocks noChangeAspect="1"/>
          </p:cNvGraphicFramePr>
          <p:nvPr/>
        </p:nvGraphicFramePr>
        <p:xfrm>
          <a:off x="6992938" y="5677931"/>
          <a:ext cx="711200" cy="711200"/>
        </p:xfrm>
        <a:graphic>
          <a:graphicData uri="http://schemas.openxmlformats.org/presentationml/2006/ole">
            <mc:AlternateContent xmlns:mc="http://schemas.openxmlformats.org/markup-compatibility/2006">
              <mc:Choice xmlns:v="urn:schemas-microsoft-com:vml" Requires="v">
                <p:oleObj name="CorelPhotoPaint.Image.10" r:id="rId4" imgW="5079365" imgH="5079365" progId="">
                  <p:embed/>
                </p:oleObj>
              </mc:Choice>
              <mc:Fallback>
                <p:oleObj name="CorelPhotoPaint.Image.10" r:id="rId4" imgW="5079365" imgH="5079365" progId="">
                  <p:embed/>
                  <p:pic>
                    <p:nvPicPr>
                      <p:cNvPr id="21" name="Object 38">
                        <a:extLst>
                          <a:ext uri="{FF2B5EF4-FFF2-40B4-BE49-F238E27FC236}">
                            <a16:creationId xmlns:a16="http://schemas.microsoft.com/office/drawing/2014/main" id="{08FA75AF-7F18-4549-8875-8938B2D80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938" y="5677931"/>
                        <a:ext cx="7112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 name="Object 39">
            <a:extLst>
              <a:ext uri="{FF2B5EF4-FFF2-40B4-BE49-F238E27FC236}">
                <a16:creationId xmlns:a16="http://schemas.microsoft.com/office/drawing/2014/main" id="{45A4ED9F-7BAF-4CC0-A352-E205B5746C30}"/>
              </a:ext>
            </a:extLst>
          </p:cNvPr>
          <p:cNvGraphicFramePr>
            <a:graphicFrameLocks noChangeAspect="1"/>
          </p:cNvGraphicFramePr>
          <p:nvPr/>
        </p:nvGraphicFramePr>
        <p:xfrm>
          <a:off x="2895600" y="5690631"/>
          <a:ext cx="685800" cy="685800"/>
        </p:xfrm>
        <a:graphic>
          <a:graphicData uri="http://schemas.openxmlformats.org/presentationml/2006/ole">
            <mc:AlternateContent xmlns:mc="http://schemas.openxmlformats.org/markup-compatibility/2006">
              <mc:Choice xmlns:v="urn:schemas-microsoft-com:vml" Requires="v">
                <p:oleObj name="CorelPhotoPaint.Image.10" r:id="rId6" imgW="5079365" imgH="5079365" progId="">
                  <p:embed/>
                </p:oleObj>
              </mc:Choice>
              <mc:Fallback>
                <p:oleObj name="CorelPhotoPaint.Image.10" r:id="rId6" imgW="5079365" imgH="5079365" progId="">
                  <p:embed/>
                  <p:pic>
                    <p:nvPicPr>
                      <p:cNvPr id="22" name="Object 39">
                        <a:extLst>
                          <a:ext uri="{FF2B5EF4-FFF2-40B4-BE49-F238E27FC236}">
                            <a16:creationId xmlns:a16="http://schemas.microsoft.com/office/drawing/2014/main" id="{45A4ED9F-7BAF-4CC0-A352-E205B5746C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690631"/>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 name="Object 40">
            <a:extLst>
              <a:ext uri="{FF2B5EF4-FFF2-40B4-BE49-F238E27FC236}">
                <a16:creationId xmlns:a16="http://schemas.microsoft.com/office/drawing/2014/main" id="{F8EC94C5-058C-462F-AF99-545B60EA29CB}"/>
              </a:ext>
            </a:extLst>
          </p:cNvPr>
          <p:cNvGraphicFramePr>
            <a:graphicFrameLocks noChangeAspect="1"/>
          </p:cNvGraphicFramePr>
          <p:nvPr/>
        </p:nvGraphicFramePr>
        <p:xfrm>
          <a:off x="4943475" y="5690631"/>
          <a:ext cx="685800" cy="685800"/>
        </p:xfrm>
        <a:graphic>
          <a:graphicData uri="http://schemas.openxmlformats.org/presentationml/2006/ole">
            <mc:AlternateContent xmlns:mc="http://schemas.openxmlformats.org/markup-compatibility/2006">
              <mc:Choice xmlns:v="urn:schemas-microsoft-com:vml" Requires="v">
                <p:oleObj name="CorelPhotoPaint.Image.10" r:id="rId8" imgW="5079365" imgH="5079365" progId="">
                  <p:embed/>
                </p:oleObj>
              </mc:Choice>
              <mc:Fallback>
                <p:oleObj name="CorelPhotoPaint.Image.10" r:id="rId8" imgW="5079365" imgH="5079365" progId="">
                  <p:embed/>
                  <p:pic>
                    <p:nvPicPr>
                      <p:cNvPr id="23" name="Object 40">
                        <a:extLst>
                          <a:ext uri="{FF2B5EF4-FFF2-40B4-BE49-F238E27FC236}">
                            <a16:creationId xmlns:a16="http://schemas.microsoft.com/office/drawing/2014/main" id="{F8EC94C5-058C-462F-AF99-545B60EA2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3475" y="5690631"/>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 Box 41">
            <a:extLst>
              <a:ext uri="{FF2B5EF4-FFF2-40B4-BE49-F238E27FC236}">
                <a16:creationId xmlns:a16="http://schemas.microsoft.com/office/drawing/2014/main" id="{388C47BA-B82A-4830-ADE8-84539907B7EC}"/>
              </a:ext>
            </a:extLst>
          </p:cNvPr>
          <p:cNvSpPr txBox="1">
            <a:spLocks noChangeArrowheads="1"/>
          </p:cNvSpPr>
          <p:nvPr/>
        </p:nvSpPr>
        <p:spPr bwMode="auto">
          <a:xfrm>
            <a:off x="2895600" y="6300231"/>
            <a:ext cx="692150" cy="336550"/>
          </a:xfrm>
          <a:prstGeom prst="rect">
            <a:avLst/>
          </a:prstGeom>
          <a:noFill/>
          <a:ln w="9525">
            <a:noFill/>
            <a:miter lim="800000"/>
            <a:headEnd/>
            <a:tailEnd/>
          </a:ln>
        </p:spPr>
        <p:txBody>
          <a:bodyPr wrap="none">
            <a:spAutoFit/>
          </a:bodyPr>
          <a:lstStyle/>
          <a:p>
            <a:r>
              <a:rPr lang="fr-FR" sz="1600" dirty="0">
                <a:latin typeface="Arial" charset="0"/>
              </a:rPr>
              <a:t>alerte</a:t>
            </a:r>
          </a:p>
        </p:txBody>
      </p:sp>
      <p:sp>
        <p:nvSpPr>
          <p:cNvPr id="25" name="Text Box 42">
            <a:extLst>
              <a:ext uri="{FF2B5EF4-FFF2-40B4-BE49-F238E27FC236}">
                <a16:creationId xmlns:a16="http://schemas.microsoft.com/office/drawing/2014/main" id="{805FF61B-7CA2-4BDB-BAF0-3F066AC5A540}"/>
              </a:ext>
            </a:extLst>
          </p:cNvPr>
          <p:cNvSpPr txBox="1">
            <a:spLocks noChangeArrowheads="1"/>
          </p:cNvSpPr>
          <p:nvPr/>
        </p:nvSpPr>
        <p:spPr bwMode="auto">
          <a:xfrm>
            <a:off x="5029200" y="6300231"/>
            <a:ext cx="611188" cy="336550"/>
          </a:xfrm>
          <a:prstGeom prst="rect">
            <a:avLst/>
          </a:prstGeom>
          <a:noFill/>
          <a:ln w="9525">
            <a:noFill/>
            <a:miter lim="800000"/>
            <a:headEnd/>
            <a:tailEnd/>
          </a:ln>
        </p:spPr>
        <p:txBody>
          <a:bodyPr wrap="none">
            <a:spAutoFit/>
          </a:bodyPr>
          <a:lstStyle/>
          <a:p>
            <a:r>
              <a:rPr lang="fr-FR" sz="1600" dirty="0">
                <a:latin typeface="Arial" charset="0"/>
              </a:rPr>
              <a:t>RCP</a:t>
            </a:r>
          </a:p>
        </p:txBody>
      </p:sp>
      <p:sp>
        <p:nvSpPr>
          <p:cNvPr id="26" name="Text Box 43">
            <a:extLst>
              <a:ext uri="{FF2B5EF4-FFF2-40B4-BE49-F238E27FC236}">
                <a16:creationId xmlns:a16="http://schemas.microsoft.com/office/drawing/2014/main" id="{F4079548-A348-4F4B-B907-BFB830AABFAE}"/>
              </a:ext>
            </a:extLst>
          </p:cNvPr>
          <p:cNvSpPr txBox="1">
            <a:spLocks noChangeArrowheads="1"/>
          </p:cNvSpPr>
          <p:nvPr/>
        </p:nvSpPr>
        <p:spPr bwMode="auto">
          <a:xfrm>
            <a:off x="7086601" y="6300231"/>
            <a:ext cx="600075" cy="336550"/>
          </a:xfrm>
          <a:prstGeom prst="rect">
            <a:avLst/>
          </a:prstGeom>
          <a:noFill/>
          <a:ln w="9525">
            <a:noFill/>
            <a:miter lim="800000"/>
            <a:headEnd/>
            <a:tailEnd/>
          </a:ln>
        </p:spPr>
        <p:txBody>
          <a:bodyPr wrap="none">
            <a:spAutoFit/>
          </a:bodyPr>
          <a:lstStyle/>
          <a:p>
            <a:r>
              <a:rPr lang="fr-FR" sz="1600" dirty="0">
                <a:latin typeface="Arial" charset="0"/>
              </a:rPr>
              <a:t>DSA</a:t>
            </a:r>
          </a:p>
        </p:txBody>
      </p:sp>
      <p:sp>
        <p:nvSpPr>
          <p:cNvPr id="27" name="Text Box 44">
            <a:extLst>
              <a:ext uri="{FF2B5EF4-FFF2-40B4-BE49-F238E27FC236}">
                <a16:creationId xmlns:a16="http://schemas.microsoft.com/office/drawing/2014/main" id="{3C8FACCF-1399-48F1-A478-B9AF83794549}"/>
              </a:ext>
            </a:extLst>
          </p:cNvPr>
          <p:cNvSpPr txBox="1">
            <a:spLocks noChangeArrowheads="1"/>
          </p:cNvSpPr>
          <p:nvPr/>
        </p:nvSpPr>
        <p:spPr bwMode="auto">
          <a:xfrm>
            <a:off x="8596314" y="6300231"/>
            <a:ext cx="1704975" cy="336550"/>
          </a:xfrm>
          <a:prstGeom prst="rect">
            <a:avLst/>
          </a:prstGeom>
          <a:noFill/>
          <a:ln w="9525">
            <a:noFill/>
            <a:miter lim="800000"/>
            <a:headEnd/>
            <a:tailEnd/>
          </a:ln>
        </p:spPr>
        <p:txBody>
          <a:bodyPr wrap="none">
            <a:spAutoFit/>
          </a:bodyPr>
          <a:lstStyle/>
          <a:p>
            <a:pPr algn="ctr"/>
            <a:r>
              <a:rPr lang="fr-FR" sz="1600" dirty="0">
                <a:latin typeface="Arial" charset="0"/>
              </a:rPr>
              <a:t>soins spécialisés</a:t>
            </a:r>
          </a:p>
        </p:txBody>
      </p:sp>
      <p:grpSp>
        <p:nvGrpSpPr>
          <p:cNvPr id="28" name="Group 58">
            <a:extLst>
              <a:ext uri="{FF2B5EF4-FFF2-40B4-BE49-F238E27FC236}">
                <a16:creationId xmlns:a16="http://schemas.microsoft.com/office/drawing/2014/main" id="{1C40F235-AE68-4EF0-AF5E-A6CBD32D3010}"/>
              </a:ext>
            </a:extLst>
          </p:cNvPr>
          <p:cNvGrpSpPr>
            <a:grpSpLocks/>
          </p:cNvGrpSpPr>
          <p:nvPr/>
        </p:nvGrpSpPr>
        <p:grpSpPr bwMode="auto">
          <a:xfrm>
            <a:off x="2133600" y="1863169"/>
            <a:ext cx="8331200" cy="612775"/>
            <a:chOff x="384" y="996"/>
            <a:chExt cx="5248" cy="386"/>
          </a:xfrm>
        </p:grpSpPr>
        <p:graphicFrame>
          <p:nvGraphicFramePr>
            <p:cNvPr id="29" name="Object 6">
              <a:extLst>
                <a:ext uri="{FF2B5EF4-FFF2-40B4-BE49-F238E27FC236}">
                  <a16:creationId xmlns:a16="http://schemas.microsoft.com/office/drawing/2014/main" id="{C0BB4759-5F39-426D-B55B-01C7687A4393}"/>
                </a:ext>
              </a:extLst>
            </p:cNvPr>
            <p:cNvGraphicFramePr>
              <a:graphicFrameLocks noChangeAspect="1"/>
            </p:cNvGraphicFramePr>
            <p:nvPr/>
          </p:nvGraphicFramePr>
          <p:xfrm>
            <a:off x="4320" y="998"/>
            <a:ext cx="384" cy="384"/>
          </p:xfrm>
          <a:graphic>
            <a:graphicData uri="http://schemas.openxmlformats.org/presentationml/2006/ole">
              <mc:AlternateContent xmlns:mc="http://schemas.openxmlformats.org/markup-compatibility/2006">
                <mc:Choice xmlns:v="urn:schemas-microsoft-com:vml" Requires="v">
                  <p:oleObj name="CorelPhotoPaint.Image.10" r:id="rId10" imgW="5079365" imgH="5079365" progId="">
                    <p:embed/>
                  </p:oleObj>
                </mc:Choice>
                <mc:Fallback>
                  <p:oleObj name="CorelPhotoPaint.Image.10" r:id="rId10" imgW="5079365" imgH="5079365" progId="">
                    <p:embed/>
                    <p:pic>
                      <p:nvPicPr>
                        <p:cNvPr id="29" name="Object 6">
                          <a:extLst>
                            <a:ext uri="{FF2B5EF4-FFF2-40B4-BE49-F238E27FC236}">
                              <a16:creationId xmlns:a16="http://schemas.microsoft.com/office/drawing/2014/main" id="{C0BB4759-5F39-426D-B55B-01C7687A4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998"/>
                          <a:ext cx="38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Text Box 21">
              <a:extLst>
                <a:ext uri="{FF2B5EF4-FFF2-40B4-BE49-F238E27FC236}">
                  <a16:creationId xmlns:a16="http://schemas.microsoft.com/office/drawing/2014/main" id="{130805CF-A7FA-4D24-9204-19C90D4C3314}"/>
                </a:ext>
              </a:extLst>
            </p:cNvPr>
            <p:cNvSpPr txBox="1">
              <a:spLocks noChangeArrowheads="1"/>
            </p:cNvSpPr>
            <p:nvPr/>
          </p:nvSpPr>
          <p:spPr bwMode="auto">
            <a:xfrm>
              <a:off x="5185" y="1044"/>
              <a:ext cx="447" cy="288"/>
            </a:xfrm>
            <a:prstGeom prst="rect">
              <a:avLst/>
            </a:prstGeom>
            <a:noFill/>
            <a:ln w="9525">
              <a:noFill/>
              <a:miter lim="800000"/>
              <a:headEnd/>
              <a:tailEnd/>
            </a:ln>
          </p:spPr>
          <p:txBody>
            <a:bodyPr wrap="none">
              <a:spAutoFit/>
            </a:bodyPr>
            <a:lstStyle/>
            <a:p>
              <a:r>
                <a:rPr lang="fr-FR" sz="2400" dirty="0">
                  <a:solidFill>
                    <a:schemeClr val="accent3">
                      <a:lumMod val="20000"/>
                      <a:lumOff val="80000"/>
                    </a:schemeClr>
                  </a:solidFill>
                  <a:latin typeface="Arial" charset="0"/>
                </a:rPr>
                <a:t>2 %</a:t>
              </a:r>
            </a:p>
          </p:txBody>
        </p:sp>
        <p:sp>
          <p:nvSpPr>
            <p:cNvPr id="31" name="Text Box 22">
              <a:extLst>
                <a:ext uri="{FF2B5EF4-FFF2-40B4-BE49-F238E27FC236}">
                  <a16:creationId xmlns:a16="http://schemas.microsoft.com/office/drawing/2014/main" id="{83E98508-9918-4A13-A8B3-5FBD07EEABA9}"/>
                </a:ext>
              </a:extLst>
            </p:cNvPr>
            <p:cNvSpPr txBox="1">
              <a:spLocks noChangeArrowheads="1"/>
            </p:cNvSpPr>
            <p:nvPr/>
          </p:nvSpPr>
          <p:spPr bwMode="auto">
            <a:xfrm>
              <a:off x="384" y="996"/>
              <a:ext cx="1008" cy="368"/>
            </a:xfrm>
            <a:prstGeom prst="rect">
              <a:avLst/>
            </a:prstGeom>
            <a:noFill/>
            <a:ln w="9525">
              <a:noFill/>
              <a:miter lim="800000"/>
              <a:headEnd/>
              <a:tailEnd/>
            </a:ln>
          </p:spPr>
          <p:txBody>
            <a:bodyPr>
              <a:spAutoFit/>
            </a:bodyPr>
            <a:lstStyle/>
            <a:p>
              <a:pPr algn="ctr"/>
              <a:r>
                <a:rPr lang="fr-FR" sz="1600" b="1" dirty="0">
                  <a:solidFill>
                    <a:schemeClr val="accent3">
                      <a:lumMod val="20000"/>
                      <a:lumOff val="80000"/>
                    </a:schemeClr>
                  </a:solidFill>
                  <a:latin typeface="Arial" charset="0"/>
                </a:rPr>
                <a:t>défibrillation tardive</a:t>
              </a:r>
            </a:p>
          </p:txBody>
        </p:sp>
      </p:grpSp>
      <p:grpSp>
        <p:nvGrpSpPr>
          <p:cNvPr id="32" name="Group 53">
            <a:extLst>
              <a:ext uri="{FF2B5EF4-FFF2-40B4-BE49-F238E27FC236}">
                <a16:creationId xmlns:a16="http://schemas.microsoft.com/office/drawing/2014/main" id="{B2B9C083-7EC0-4EFB-A870-C5B320347441}"/>
              </a:ext>
            </a:extLst>
          </p:cNvPr>
          <p:cNvGrpSpPr>
            <a:grpSpLocks/>
          </p:cNvGrpSpPr>
          <p:nvPr/>
        </p:nvGrpSpPr>
        <p:grpSpPr bwMode="auto">
          <a:xfrm>
            <a:off x="1524000" y="3158569"/>
            <a:ext cx="8940800" cy="830263"/>
            <a:chOff x="0" y="1812"/>
            <a:chExt cx="5632" cy="523"/>
          </a:xfrm>
        </p:grpSpPr>
        <p:graphicFrame>
          <p:nvGraphicFramePr>
            <p:cNvPr id="33" name="Object 8">
              <a:extLst>
                <a:ext uri="{FF2B5EF4-FFF2-40B4-BE49-F238E27FC236}">
                  <a16:creationId xmlns:a16="http://schemas.microsoft.com/office/drawing/2014/main" id="{8CB63543-ADD0-490A-84E2-15EAB76009C8}"/>
                </a:ext>
              </a:extLst>
            </p:cNvPr>
            <p:cNvGraphicFramePr>
              <a:graphicFrameLocks noChangeAspect="1"/>
            </p:cNvGraphicFramePr>
            <p:nvPr/>
          </p:nvGraphicFramePr>
          <p:xfrm>
            <a:off x="2592" y="1860"/>
            <a:ext cx="448" cy="448"/>
          </p:xfrm>
          <a:graphic>
            <a:graphicData uri="http://schemas.openxmlformats.org/presentationml/2006/ole">
              <mc:AlternateContent xmlns:mc="http://schemas.openxmlformats.org/markup-compatibility/2006">
                <mc:Choice xmlns:v="urn:schemas-microsoft-com:vml" Requires="v">
                  <p:oleObj name="CorelPhotoPaint.Image.10" r:id="rId11" imgW="5079365" imgH="5079365" progId="">
                    <p:embed/>
                  </p:oleObj>
                </mc:Choice>
                <mc:Fallback>
                  <p:oleObj name="CorelPhotoPaint.Image.10" r:id="rId11" imgW="5079365" imgH="5079365" progId="">
                    <p:embed/>
                    <p:pic>
                      <p:nvPicPr>
                        <p:cNvPr id="33" name="Object 8">
                          <a:extLst>
                            <a:ext uri="{FF2B5EF4-FFF2-40B4-BE49-F238E27FC236}">
                              <a16:creationId xmlns:a16="http://schemas.microsoft.com/office/drawing/2014/main" id="{8CB63543-ADD0-490A-84E2-15EAB76009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1860"/>
                          <a:ext cx="448"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 name="Object 9">
              <a:extLst>
                <a:ext uri="{FF2B5EF4-FFF2-40B4-BE49-F238E27FC236}">
                  <a16:creationId xmlns:a16="http://schemas.microsoft.com/office/drawing/2014/main" id="{1510CD25-A97F-4758-BD0A-1B9CE2B4D351}"/>
                </a:ext>
              </a:extLst>
            </p:cNvPr>
            <p:cNvGraphicFramePr>
              <a:graphicFrameLocks noChangeAspect="1"/>
            </p:cNvGraphicFramePr>
            <p:nvPr/>
          </p:nvGraphicFramePr>
          <p:xfrm>
            <a:off x="1399" y="1860"/>
            <a:ext cx="432" cy="432"/>
          </p:xfrm>
          <a:graphic>
            <a:graphicData uri="http://schemas.openxmlformats.org/presentationml/2006/ole">
              <mc:AlternateContent xmlns:mc="http://schemas.openxmlformats.org/markup-compatibility/2006">
                <mc:Choice xmlns:v="urn:schemas-microsoft-com:vml" Requires="v">
                  <p:oleObj name="CorelPhotoPaint.Image.10" r:id="rId12" imgW="5079365" imgH="5079365" progId="">
                    <p:embed/>
                  </p:oleObj>
                </mc:Choice>
                <mc:Fallback>
                  <p:oleObj name="CorelPhotoPaint.Image.10" r:id="rId12" imgW="5079365" imgH="5079365" progId="">
                    <p:embed/>
                    <p:pic>
                      <p:nvPicPr>
                        <p:cNvPr id="34" name="Object 9">
                          <a:extLst>
                            <a:ext uri="{FF2B5EF4-FFF2-40B4-BE49-F238E27FC236}">
                              <a16:creationId xmlns:a16="http://schemas.microsoft.com/office/drawing/2014/main" id="{1510CD25-A97F-4758-BD0A-1B9CE2B4D3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9" y="1860"/>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 name="Text Box 26">
              <a:extLst>
                <a:ext uri="{FF2B5EF4-FFF2-40B4-BE49-F238E27FC236}">
                  <a16:creationId xmlns:a16="http://schemas.microsoft.com/office/drawing/2014/main" id="{19455984-3A8A-4A39-9EB9-839914E3796D}"/>
                </a:ext>
              </a:extLst>
            </p:cNvPr>
            <p:cNvSpPr txBox="1">
              <a:spLocks noChangeArrowheads="1"/>
            </p:cNvSpPr>
            <p:nvPr/>
          </p:nvSpPr>
          <p:spPr bwMode="auto">
            <a:xfrm>
              <a:off x="0" y="1812"/>
              <a:ext cx="1392" cy="523"/>
            </a:xfrm>
            <a:prstGeom prst="rect">
              <a:avLst/>
            </a:prstGeom>
            <a:noFill/>
            <a:ln w="9525">
              <a:noFill/>
              <a:miter lim="800000"/>
              <a:headEnd/>
              <a:tailEnd/>
            </a:ln>
          </p:spPr>
          <p:txBody>
            <a:bodyPr>
              <a:spAutoFit/>
            </a:bodyPr>
            <a:lstStyle/>
            <a:p>
              <a:pPr algn="ctr"/>
              <a:r>
                <a:rPr lang="fr-FR" sz="1600" b="1" dirty="0">
                  <a:solidFill>
                    <a:schemeClr val="accent3">
                      <a:lumMod val="20000"/>
                      <a:lumOff val="80000"/>
                    </a:schemeClr>
                  </a:solidFill>
                  <a:latin typeface="Arial" charset="0"/>
                </a:rPr>
                <a:t>alerte immédiate + </a:t>
              </a:r>
              <a:br>
                <a:rPr lang="fr-FR" sz="1600" b="1" dirty="0">
                  <a:solidFill>
                    <a:schemeClr val="accent3">
                      <a:lumMod val="20000"/>
                      <a:lumOff val="80000"/>
                    </a:schemeClr>
                  </a:solidFill>
                  <a:latin typeface="Arial" charset="0"/>
                </a:rPr>
              </a:br>
              <a:r>
                <a:rPr lang="fr-FR" sz="1600" b="1" dirty="0">
                  <a:solidFill>
                    <a:schemeClr val="accent3">
                      <a:lumMod val="20000"/>
                      <a:lumOff val="80000"/>
                    </a:schemeClr>
                  </a:solidFill>
                  <a:latin typeface="Arial" charset="0"/>
                </a:rPr>
                <a:t>RCP précoce + DSA précoce</a:t>
              </a:r>
            </a:p>
          </p:txBody>
        </p:sp>
        <p:graphicFrame>
          <p:nvGraphicFramePr>
            <p:cNvPr id="36" name="Object 28">
              <a:extLst>
                <a:ext uri="{FF2B5EF4-FFF2-40B4-BE49-F238E27FC236}">
                  <a16:creationId xmlns:a16="http://schemas.microsoft.com/office/drawing/2014/main" id="{EA946FBF-8258-485F-867A-4EF25845AAE6}"/>
                </a:ext>
              </a:extLst>
            </p:cNvPr>
            <p:cNvGraphicFramePr>
              <a:graphicFrameLocks noChangeAspect="1"/>
            </p:cNvGraphicFramePr>
            <p:nvPr/>
          </p:nvGraphicFramePr>
          <p:xfrm>
            <a:off x="1824" y="1860"/>
            <a:ext cx="432" cy="432"/>
          </p:xfrm>
          <a:graphic>
            <a:graphicData uri="http://schemas.openxmlformats.org/presentationml/2006/ole">
              <mc:AlternateContent xmlns:mc="http://schemas.openxmlformats.org/markup-compatibility/2006">
                <mc:Choice xmlns:v="urn:schemas-microsoft-com:vml" Requires="v">
                  <p:oleObj name="CorelPhotoPaint.Image.10" r:id="rId13" imgW="5079365" imgH="5079365" progId="">
                    <p:embed/>
                  </p:oleObj>
                </mc:Choice>
                <mc:Fallback>
                  <p:oleObj name="CorelPhotoPaint.Image.10" r:id="rId13" imgW="5079365" imgH="5079365" progId="">
                    <p:embed/>
                    <p:pic>
                      <p:nvPicPr>
                        <p:cNvPr id="36" name="Object 28">
                          <a:extLst>
                            <a:ext uri="{FF2B5EF4-FFF2-40B4-BE49-F238E27FC236}">
                              <a16:creationId xmlns:a16="http://schemas.microsoft.com/office/drawing/2014/main" id="{EA946FBF-8258-485F-867A-4EF25845AA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4" y="1860"/>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 name="Text Box 29">
              <a:extLst>
                <a:ext uri="{FF2B5EF4-FFF2-40B4-BE49-F238E27FC236}">
                  <a16:creationId xmlns:a16="http://schemas.microsoft.com/office/drawing/2014/main" id="{C36F9DBD-ED30-4180-9DCE-BF7834183708}"/>
                </a:ext>
              </a:extLst>
            </p:cNvPr>
            <p:cNvSpPr txBox="1">
              <a:spLocks noChangeArrowheads="1"/>
            </p:cNvSpPr>
            <p:nvPr/>
          </p:nvSpPr>
          <p:spPr bwMode="auto">
            <a:xfrm>
              <a:off x="5078" y="2004"/>
              <a:ext cx="554" cy="288"/>
            </a:xfrm>
            <a:prstGeom prst="rect">
              <a:avLst/>
            </a:prstGeom>
            <a:noFill/>
            <a:ln w="9525">
              <a:noFill/>
              <a:miter lim="800000"/>
              <a:headEnd/>
              <a:tailEnd/>
            </a:ln>
          </p:spPr>
          <p:txBody>
            <a:bodyPr wrap="none">
              <a:spAutoFit/>
            </a:bodyPr>
            <a:lstStyle/>
            <a:p>
              <a:r>
                <a:rPr lang="fr-FR" sz="2400" dirty="0">
                  <a:solidFill>
                    <a:schemeClr val="accent3">
                      <a:lumMod val="20000"/>
                      <a:lumOff val="80000"/>
                    </a:schemeClr>
                  </a:solidFill>
                  <a:latin typeface="Arial" charset="0"/>
                </a:rPr>
                <a:t>20 %</a:t>
              </a:r>
            </a:p>
          </p:txBody>
        </p:sp>
      </p:grpSp>
      <p:grpSp>
        <p:nvGrpSpPr>
          <p:cNvPr id="38" name="Group 52">
            <a:extLst>
              <a:ext uri="{FF2B5EF4-FFF2-40B4-BE49-F238E27FC236}">
                <a16:creationId xmlns:a16="http://schemas.microsoft.com/office/drawing/2014/main" id="{7A73FC5E-6F3B-4B9C-B091-28B621F8FA2E}"/>
              </a:ext>
            </a:extLst>
          </p:cNvPr>
          <p:cNvGrpSpPr>
            <a:grpSpLocks/>
          </p:cNvGrpSpPr>
          <p:nvPr/>
        </p:nvGrpSpPr>
        <p:grpSpPr bwMode="auto">
          <a:xfrm>
            <a:off x="1524001" y="4149169"/>
            <a:ext cx="8951913" cy="1108075"/>
            <a:chOff x="0" y="2436"/>
            <a:chExt cx="5639" cy="698"/>
          </a:xfrm>
        </p:grpSpPr>
        <p:graphicFrame>
          <p:nvGraphicFramePr>
            <p:cNvPr id="39" name="Object 7">
              <a:extLst>
                <a:ext uri="{FF2B5EF4-FFF2-40B4-BE49-F238E27FC236}">
                  <a16:creationId xmlns:a16="http://schemas.microsoft.com/office/drawing/2014/main" id="{DDA59D39-BDB3-4711-B5FC-40C8FB66E448}"/>
                </a:ext>
              </a:extLst>
            </p:cNvPr>
            <p:cNvGraphicFramePr>
              <a:graphicFrameLocks noChangeAspect="1"/>
            </p:cNvGraphicFramePr>
            <p:nvPr/>
          </p:nvGraphicFramePr>
          <p:xfrm>
            <a:off x="3936" y="2588"/>
            <a:ext cx="432" cy="432"/>
          </p:xfrm>
          <a:graphic>
            <a:graphicData uri="http://schemas.openxmlformats.org/presentationml/2006/ole">
              <mc:AlternateContent xmlns:mc="http://schemas.openxmlformats.org/markup-compatibility/2006">
                <mc:Choice xmlns:v="urn:schemas-microsoft-com:vml" Requires="v">
                  <p:oleObj name="CorelPhotoPaint.Image.10" r:id="rId14" imgW="5079365" imgH="5079365" progId="">
                    <p:embed/>
                  </p:oleObj>
                </mc:Choice>
                <mc:Fallback>
                  <p:oleObj name="CorelPhotoPaint.Image.10" r:id="rId14" imgW="5079365" imgH="5079365" progId="">
                    <p:embed/>
                    <p:pic>
                      <p:nvPicPr>
                        <p:cNvPr id="39" name="Object 7">
                          <a:extLst>
                            <a:ext uri="{FF2B5EF4-FFF2-40B4-BE49-F238E27FC236}">
                              <a16:creationId xmlns:a16="http://schemas.microsoft.com/office/drawing/2014/main" id="{DDA59D39-BDB3-4711-B5FC-40C8FB66E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 y="2588"/>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 name="Object 30">
              <a:extLst>
                <a:ext uri="{FF2B5EF4-FFF2-40B4-BE49-F238E27FC236}">
                  <a16:creationId xmlns:a16="http://schemas.microsoft.com/office/drawing/2014/main" id="{D1D26A0C-17F1-4395-8DF5-09BEB4B7AF8D}"/>
                </a:ext>
              </a:extLst>
            </p:cNvPr>
            <p:cNvGraphicFramePr>
              <a:graphicFrameLocks noChangeAspect="1"/>
            </p:cNvGraphicFramePr>
            <p:nvPr/>
          </p:nvGraphicFramePr>
          <p:xfrm>
            <a:off x="2592" y="2580"/>
            <a:ext cx="448" cy="448"/>
          </p:xfrm>
          <a:graphic>
            <a:graphicData uri="http://schemas.openxmlformats.org/presentationml/2006/ole">
              <mc:AlternateContent xmlns:mc="http://schemas.openxmlformats.org/markup-compatibility/2006">
                <mc:Choice xmlns:v="urn:schemas-microsoft-com:vml" Requires="v">
                  <p:oleObj name="CorelPhotoPaint.Image.10" r:id="rId15" imgW="5079365" imgH="5079365" progId="">
                    <p:embed/>
                  </p:oleObj>
                </mc:Choice>
                <mc:Fallback>
                  <p:oleObj name="CorelPhotoPaint.Image.10" r:id="rId15" imgW="5079365" imgH="5079365" progId="">
                    <p:embed/>
                    <p:pic>
                      <p:nvPicPr>
                        <p:cNvPr id="40" name="Object 30">
                          <a:extLst>
                            <a:ext uri="{FF2B5EF4-FFF2-40B4-BE49-F238E27FC236}">
                              <a16:creationId xmlns:a16="http://schemas.microsoft.com/office/drawing/2014/main" id="{D1D26A0C-17F1-4395-8DF5-09BEB4B7AF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2580"/>
                          <a:ext cx="448"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 name="Object 31">
              <a:extLst>
                <a:ext uri="{FF2B5EF4-FFF2-40B4-BE49-F238E27FC236}">
                  <a16:creationId xmlns:a16="http://schemas.microsoft.com/office/drawing/2014/main" id="{926140A6-DC35-401B-AB06-2746B9914670}"/>
                </a:ext>
              </a:extLst>
            </p:cNvPr>
            <p:cNvGraphicFramePr>
              <a:graphicFrameLocks noChangeAspect="1"/>
            </p:cNvGraphicFramePr>
            <p:nvPr/>
          </p:nvGraphicFramePr>
          <p:xfrm>
            <a:off x="1399" y="2588"/>
            <a:ext cx="432" cy="432"/>
          </p:xfrm>
          <a:graphic>
            <a:graphicData uri="http://schemas.openxmlformats.org/presentationml/2006/ole">
              <mc:AlternateContent xmlns:mc="http://schemas.openxmlformats.org/markup-compatibility/2006">
                <mc:Choice xmlns:v="urn:schemas-microsoft-com:vml" Requires="v">
                  <p:oleObj name="CorelPhotoPaint.Image.10" r:id="rId16" imgW="5079365" imgH="5079365" progId="">
                    <p:embed/>
                  </p:oleObj>
                </mc:Choice>
                <mc:Fallback>
                  <p:oleObj name="CorelPhotoPaint.Image.10" r:id="rId16" imgW="5079365" imgH="5079365" progId="">
                    <p:embed/>
                    <p:pic>
                      <p:nvPicPr>
                        <p:cNvPr id="41" name="Object 31">
                          <a:extLst>
                            <a:ext uri="{FF2B5EF4-FFF2-40B4-BE49-F238E27FC236}">
                              <a16:creationId xmlns:a16="http://schemas.microsoft.com/office/drawing/2014/main" id="{926140A6-DC35-401B-AB06-2746B99146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9" y="2588"/>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 name="Text Box 32">
              <a:extLst>
                <a:ext uri="{FF2B5EF4-FFF2-40B4-BE49-F238E27FC236}">
                  <a16:creationId xmlns:a16="http://schemas.microsoft.com/office/drawing/2014/main" id="{E8965FB5-1E0C-4216-BEAB-973627653890}"/>
                </a:ext>
              </a:extLst>
            </p:cNvPr>
            <p:cNvSpPr txBox="1">
              <a:spLocks noChangeArrowheads="1"/>
            </p:cNvSpPr>
            <p:nvPr/>
          </p:nvSpPr>
          <p:spPr bwMode="auto">
            <a:xfrm>
              <a:off x="0" y="2436"/>
              <a:ext cx="1392" cy="698"/>
            </a:xfrm>
            <a:prstGeom prst="rect">
              <a:avLst/>
            </a:prstGeom>
            <a:noFill/>
            <a:ln w="9525">
              <a:noFill/>
              <a:miter lim="800000"/>
              <a:headEnd/>
              <a:tailEnd/>
            </a:ln>
          </p:spPr>
          <p:txBody>
            <a:bodyPr>
              <a:spAutoFit/>
            </a:bodyPr>
            <a:lstStyle/>
            <a:p>
              <a:pPr algn="ctr"/>
              <a:r>
                <a:rPr lang="fr-FR" sz="1600" b="1" dirty="0">
                  <a:solidFill>
                    <a:schemeClr val="accent3">
                      <a:lumMod val="20000"/>
                      <a:lumOff val="80000"/>
                    </a:schemeClr>
                  </a:solidFill>
                  <a:latin typeface="Arial" charset="0"/>
                </a:rPr>
                <a:t>alerte immédiate + </a:t>
              </a:r>
              <a:br>
                <a:rPr lang="fr-FR" sz="1600" b="1" dirty="0">
                  <a:solidFill>
                    <a:schemeClr val="accent3">
                      <a:lumMod val="20000"/>
                      <a:lumOff val="80000"/>
                    </a:schemeClr>
                  </a:solidFill>
                  <a:latin typeface="Arial" charset="0"/>
                </a:rPr>
              </a:br>
              <a:r>
                <a:rPr lang="fr-FR" sz="1600" b="1" dirty="0">
                  <a:solidFill>
                    <a:schemeClr val="accent3">
                      <a:lumMod val="20000"/>
                      <a:lumOff val="80000"/>
                    </a:schemeClr>
                  </a:solidFill>
                  <a:latin typeface="Arial" charset="0"/>
                </a:rPr>
                <a:t>RCP précoce + DSA précoce + </a:t>
              </a:r>
            </a:p>
            <a:p>
              <a:pPr algn="ctr"/>
              <a:r>
                <a:rPr lang="fr-FR" sz="1600" b="1" dirty="0">
                  <a:solidFill>
                    <a:schemeClr val="accent3">
                      <a:lumMod val="20000"/>
                      <a:lumOff val="80000"/>
                    </a:schemeClr>
                  </a:solidFill>
                  <a:latin typeface="Arial" charset="0"/>
                </a:rPr>
                <a:t>soins spécialisés</a:t>
              </a:r>
            </a:p>
          </p:txBody>
        </p:sp>
        <p:graphicFrame>
          <p:nvGraphicFramePr>
            <p:cNvPr id="43" name="Object 33">
              <a:extLst>
                <a:ext uri="{FF2B5EF4-FFF2-40B4-BE49-F238E27FC236}">
                  <a16:creationId xmlns:a16="http://schemas.microsoft.com/office/drawing/2014/main" id="{6222C25E-4B1A-43B2-880D-30391AE0F1AF}"/>
                </a:ext>
              </a:extLst>
            </p:cNvPr>
            <p:cNvGraphicFramePr>
              <a:graphicFrameLocks noChangeAspect="1"/>
            </p:cNvGraphicFramePr>
            <p:nvPr/>
          </p:nvGraphicFramePr>
          <p:xfrm>
            <a:off x="1824" y="2588"/>
            <a:ext cx="432" cy="432"/>
          </p:xfrm>
          <a:graphic>
            <a:graphicData uri="http://schemas.openxmlformats.org/presentationml/2006/ole">
              <mc:AlternateContent xmlns:mc="http://schemas.openxmlformats.org/markup-compatibility/2006">
                <mc:Choice xmlns:v="urn:schemas-microsoft-com:vml" Requires="v">
                  <p:oleObj name="CorelPhotoPaint.Image.10" r:id="rId17" imgW="5079365" imgH="5079365" progId="">
                    <p:embed/>
                  </p:oleObj>
                </mc:Choice>
                <mc:Fallback>
                  <p:oleObj name="CorelPhotoPaint.Image.10" r:id="rId17" imgW="5079365" imgH="5079365" progId="">
                    <p:embed/>
                    <p:pic>
                      <p:nvPicPr>
                        <p:cNvPr id="43" name="Object 33">
                          <a:extLst>
                            <a:ext uri="{FF2B5EF4-FFF2-40B4-BE49-F238E27FC236}">
                              <a16:creationId xmlns:a16="http://schemas.microsoft.com/office/drawing/2014/main" id="{6222C25E-4B1A-43B2-880D-30391AE0F1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4" y="2588"/>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 name="Text Box 34">
              <a:extLst>
                <a:ext uri="{FF2B5EF4-FFF2-40B4-BE49-F238E27FC236}">
                  <a16:creationId xmlns:a16="http://schemas.microsoft.com/office/drawing/2014/main" id="{D9E78F1F-7686-4BD7-87A8-F54AB824FEA7}"/>
                </a:ext>
              </a:extLst>
            </p:cNvPr>
            <p:cNvSpPr txBox="1">
              <a:spLocks noChangeArrowheads="1"/>
            </p:cNvSpPr>
            <p:nvPr/>
          </p:nvSpPr>
          <p:spPr bwMode="auto">
            <a:xfrm>
              <a:off x="4800" y="2660"/>
              <a:ext cx="839" cy="291"/>
            </a:xfrm>
            <a:prstGeom prst="rect">
              <a:avLst/>
            </a:prstGeom>
            <a:noFill/>
            <a:ln w="9525">
              <a:noFill/>
              <a:miter lim="800000"/>
              <a:headEnd/>
              <a:tailEnd/>
            </a:ln>
          </p:spPr>
          <p:txBody>
            <a:bodyPr wrap="none">
              <a:spAutoFit/>
            </a:bodyPr>
            <a:lstStyle/>
            <a:p>
              <a:r>
                <a:rPr lang="fr-FR" sz="2400" b="1" dirty="0">
                  <a:solidFill>
                    <a:schemeClr val="accent3">
                      <a:lumMod val="20000"/>
                      <a:lumOff val="80000"/>
                    </a:schemeClr>
                  </a:solidFill>
                  <a:latin typeface="Arial" charset="0"/>
                </a:rPr>
                <a:t>40-50 %</a:t>
              </a:r>
            </a:p>
          </p:txBody>
        </p:sp>
      </p:grpSp>
      <p:grpSp>
        <p:nvGrpSpPr>
          <p:cNvPr id="45" name="Group 59">
            <a:extLst>
              <a:ext uri="{FF2B5EF4-FFF2-40B4-BE49-F238E27FC236}">
                <a16:creationId xmlns:a16="http://schemas.microsoft.com/office/drawing/2014/main" id="{65D49354-D212-43C1-B606-E30544EC6BA9}"/>
              </a:ext>
            </a:extLst>
          </p:cNvPr>
          <p:cNvGrpSpPr>
            <a:grpSpLocks/>
          </p:cNvGrpSpPr>
          <p:nvPr/>
        </p:nvGrpSpPr>
        <p:grpSpPr bwMode="auto">
          <a:xfrm>
            <a:off x="1828800" y="2472768"/>
            <a:ext cx="8636000" cy="698500"/>
            <a:chOff x="192" y="1380"/>
            <a:chExt cx="5440" cy="440"/>
          </a:xfrm>
        </p:grpSpPr>
        <p:sp>
          <p:nvSpPr>
            <p:cNvPr id="46" name="Text Box 25">
              <a:extLst>
                <a:ext uri="{FF2B5EF4-FFF2-40B4-BE49-F238E27FC236}">
                  <a16:creationId xmlns:a16="http://schemas.microsoft.com/office/drawing/2014/main" id="{C9E16380-4042-409D-8702-BD81D332B9D4}"/>
                </a:ext>
              </a:extLst>
            </p:cNvPr>
            <p:cNvSpPr txBox="1">
              <a:spLocks noChangeArrowheads="1"/>
            </p:cNvSpPr>
            <p:nvPr/>
          </p:nvSpPr>
          <p:spPr bwMode="auto">
            <a:xfrm>
              <a:off x="5185" y="1428"/>
              <a:ext cx="447" cy="288"/>
            </a:xfrm>
            <a:prstGeom prst="rect">
              <a:avLst/>
            </a:prstGeom>
            <a:noFill/>
            <a:ln w="9525">
              <a:noFill/>
              <a:miter lim="800000"/>
              <a:headEnd/>
              <a:tailEnd/>
            </a:ln>
          </p:spPr>
          <p:txBody>
            <a:bodyPr wrap="none">
              <a:spAutoFit/>
            </a:bodyPr>
            <a:lstStyle/>
            <a:p>
              <a:r>
                <a:rPr lang="fr-FR" sz="2400" dirty="0">
                  <a:solidFill>
                    <a:schemeClr val="accent3">
                      <a:lumMod val="20000"/>
                      <a:lumOff val="80000"/>
                    </a:schemeClr>
                  </a:solidFill>
                  <a:latin typeface="Arial" charset="0"/>
                </a:rPr>
                <a:t>8 %</a:t>
              </a:r>
            </a:p>
          </p:txBody>
        </p:sp>
        <p:grpSp>
          <p:nvGrpSpPr>
            <p:cNvPr id="47" name="Group 56">
              <a:extLst>
                <a:ext uri="{FF2B5EF4-FFF2-40B4-BE49-F238E27FC236}">
                  <a16:creationId xmlns:a16="http://schemas.microsoft.com/office/drawing/2014/main" id="{C03546B1-F03B-42FC-97A3-A28800131035}"/>
                </a:ext>
              </a:extLst>
            </p:cNvPr>
            <p:cNvGrpSpPr>
              <a:grpSpLocks/>
            </p:cNvGrpSpPr>
            <p:nvPr/>
          </p:nvGrpSpPr>
          <p:grpSpPr bwMode="auto">
            <a:xfrm>
              <a:off x="192" y="1380"/>
              <a:ext cx="4512" cy="440"/>
              <a:chOff x="192" y="1380"/>
              <a:chExt cx="4512" cy="440"/>
            </a:xfrm>
          </p:grpSpPr>
          <p:grpSp>
            <p:nvGrpSpPr>
              <p:cNvPr id="48" name="Group 54">
                <a:extLst>
                  <a:ext uri="{FF2B5EF4-FFF2-40B4-BE49-F238E27FC236}">
                    <a16:creationId xmlns:a16="http://schemas.microsoft.com/office/drawing/2014/main" id="{AA59F821-DF6C-4FDE-9828-13148D34E876}"/>
                  </a:ext>
                </a:extLst>
              </p:cNvPr>
              <p:cNvGrpSpPr>
                <a:grpSpLocks/>
              </p:cNvGrpSpPr>
              <p:nvPr/>
            </p:nvGrpSpPr>
            <p:grpSpPr bwMode="auto">
              <a:xfrm>
                <a:off x="192" y="1380"/>
                <a:ext cx="4512" cy="440"/>
                <a:chOff x="192" y="1380"/>
                <a:chExt cx="4512" cy="440"/>
              </a:xfrm>
            </p:grpSpPr>
            <p:graphicFrame>
              <p:nvGraphicFramePr>
                <p:cNvPr id="50" name="Object 4">
                  <a:extLst>
                    <a:ext uri="{FF2B5EF4-FFF2-40B4-BE49-F238E27FC236}">
                      <a16:creationId xmlns:a16="http://schemas.microsoft.com/office/drawing/2014/main" id="{9DBE0F84-5A26-4EAC-8457-B212D55FDCE7}"/>
                    </a:ext>
                  </a:extLst>
                </p:cNvPr>
                <p:cNvGraphicFramePr>
                  <a:graphicFrameLocks noChangeAspect="1"/>
                </p:cNvGraphicFramePr>
                <p:nvPr/>
              </p:nvGraphicFramePr>
              <p:xfrm>
                <a:off x="1824" y="1388"/>
                <a:ext cx="432" cy="432"/>
              </p:xfrm>
              <a:graphic>
                <a:graphicData uri="http://schemas.openxmlformats.org/presentationml/2006/ole">
                  <mc:AlternateContent xmlns:mc="http://schemas.openxmlformats.org/markup-compatibility/2006">
                    <mc:Choice xmlns:v="urn:schemas-microsoft-com:vml" Requires="v">
                      <p:oleObj name="CorelPhotoPaint.Image.10" r:id="rId18" imgW="5079365" imgH="5079365" progId="">
                        <p:embed/>
                      </p:oleObj>
                    </mc:Choice>
                    <mc:Fallback>
                      <p:oleObj name="CorelPhotoPaint.Image.10" r:id="rId18" imgW="5079365" imgH="5079365" progId="">
                        <p:embed/>
                        <p:pic>
                          <p:nvPicPr>
                            <p:cNvPr id="50" name="Object 4">
                              <a:extLst>
                                <a:ext uri="{FF2B5EF4-FFF2-40B4-BE49-F238E27FC236}">
                                  <a16:creationId xmlns:a16="http://schemas.microsoft.com/office/drawing/2014/main" id="{9DBE0F84-5A26-4EAC-8457-B212D55FDC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4" y="1388"/>
                              <a:ext cx="432"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 name="Object 5">
                  <a:extLst>
                    <a:ext uri="{FF2B5EF4-FFF2-40B4-BE49-F238E27FC236}">
                      <a16:creationId xmlns:a16="http://schemas.microsoft.com/office/drawing/2014/main" id="{9A1B066A-28A7-4D41-96FB-1EADFC2E92D2}"/>
                    </a:ext>
                  </a:extLst>
                </p:cNvPr>
                <p:cNvGraphicFramePr>
                  <a:graphicFrameLocks noChangeAspect="1"/>
                </p:cNvGraphicFramePr>
                <p:nvPr/>
              </p:nvGraphicFramePr>
              <p:xfrm>
                <a:off x="4320" y="1423"/>
                <a:ext cx="384" cy="384"/>
              </p:xfrm>
              <a:graphic>
                <a:graphicData uri="http://schemas.openxmlformats.org/presentationml/2006/ole">
                  <mc:AlternateContent xmlns:mc="http://schemas.openxmlformats.org/markup-compatibility/2006">
                    <mc:Choice xmlns:v="urn:schemas-microsoft-com:vml" Requires="v">
                      <p:oleObj name="CorelPhotoPaint.Image.10" r:id="rId19" imgW="5079365" imgH="5079365" progId="">
                        <p:embed/>
                      </p:oleObj>
                    </mc:Choice>
                    <mc:Fallback>
                      <p:oleObj name="CorelPhotoPaint.Image.10" r:id="rId19" imgW="5079365" imgH="5079365" progId="">
                        <p:embed/>
                        <p:pic>
                          <p:nvPicPr>
                            <p:cNvPr id="51" name="Object 5">
                              <a:extLst>
                                <a:ext uri="{FF2B5EF4-FFF2-40B4-BE49-F238E27FC236}">
                                  <a16:creationId xmlns:a16="http://schemas.microsoft.com/office/drawing/2014/main" id="{9A1B066A-28A7-4D41-96FB-1EADFC2E9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1423"/>
                              <a:ext cx="384"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 name="Text Box 23">
                  <a:extLst>
                    <a:ext uri="{FF2B5EF4-FFF2-40B4-BE49-F238E27FC236}">
                      <a16:creationId xmlns:a16="http://schemas.microsoft.com/office/drawing/2014/main" id="{C560B998-5AB7-4904-9506-972F0D3E26EC}"/>
                    </a:ext>
                  </a:extLst>
                </p:cNvPr>
                <p:cNvSpPr txBox="1">
                  <a:spLocks noChangeArrowheads="1"/>
                </p:cNvSpPr>
                <p:nvPr/>
              </p:nvSpPr>
              <p:spPr bwMode="auto">
                <a:xfrm>
                  <a:off x="192" y="1380"/>
                  <a:ext cx="1200" cy="368"/>
                </a:xfrm>
                <a:prstGeom prst="rect">
                  <a:avLst/>
                </a:prstGeom>
                <a:noFill/>
                <a:ln w="9525">
                  <a:noFill/>
                  <a:miter lim="800000"/>
                  <a:headEnd/>
                  <a:tailEnd/>
                </a:ln>
              </p:spPr>
              <p:txBody>
                <a:bodyPr>
                  <a:spAutoFit/>
                </a:bodyPr>
                <a:lstStyle/>
                <a:p>
                  <a:pPr algn="ctr"/>
                  <a:r>
                    <a:rPr lang="fr-FR" sz="1600" b="1" dirty="0">
                      <a:solidFill>
                        <a:schemeClr val="accent3">
                          <a:lumMod val="20000"/>
                          <a:lumOff val="80000"/>
                        </a:schemeClr>
                      </a:solidFill>
                      <a:latin typeface="Arial" charset="0"/>
                    </a:rPr>
                    <a:t>RCP précoce + DSA tardive</a:t>
                  </a:r>
                </a:p>
              </p:txBody>
            </p:sp>
          </p:grpSp>
          <p:sp>
            <p:nvSpPr>
              <p:cNvPr id="49" name="Line 55">
                <a:extLst>
                  <a:ext uri="{FF2B5EF4-FFF2-40B4-BE49-F238E27FC236}">
                    <a16:creationId xmlns:a16="http://schemas.microsoft.com/office/drawing/2014/main" id="{EB875034-F6CD-4ECA-8190-CD6B37DF0C21}"/>
                  </a:ext>
                </a:extLst>
              </p:cNvPr>
              <p:cNvSpPr>
                <a:spLocks noChangeShapeType="1"/>
              </p:cNvSpPr>
              <p:nvPr/>
            </p:nvSpPr>
            <p:spPr bwMode="auto">
              <a:xfrm>
                <a:off x="1689" y="1388"/>
                <a:ext cx="897" cy="0"/>
              </a:xfrm>
              <a:prstGeom prst="line">
                <a:avLst/>
              </a:prstGeom>
              <a:noFill/>
              <a:ln w="9525">
                <a:solidFill>
                  <a:schemeClr val="tx1">
                    <a:lumMod val="85000"/>
                    <a:lumOff val="15000"/>
                  </a:schemeClr>
                </a:solidFill>
                <a:round/>
                <a:headEnd/>
                <a:tailEnd/>
              </a:ln>
            </p:spPr>
            <p:txBody>
              <a:bodyPr/>
              <a:lstStyle/>
              <a:p>
                <a:endParaRPr lang="fr-FR" dirty="0">
                  <a:solidFill>
                    <a:schemeClr val="accent3">
                      <a:lumMod val="20000"/>
                      <a:lumOff val="80000"/>
                    </a:schemeClr>
                  </a:solidFill>
                </a:endParaRPr>
              </a:p>
            </p:txBody>
          </p:sp>
        </p:grpSp>
      </p:grpSp>
      <p:sp>
        <p:nvSpPr>
          <p:cNvPr id="53" name="Rectangle 52">
            <a:extLst>
              <a:ext uri="{FF2B5EF4-FFF2-40B4-BE49-F238E27FC236}">
                <a16:creationId xmlns:a16="http://schemas.microsoft.com/office/drawing/2014/main" id="{F3D6A917-4139-4480-A1FD-739F8BC14756}"/>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Tree>
    <p:extLst>
      <p:ext uri="{BB962C8B-B14F-4D97-AF65-F5344CB8AC3E}">
        <p14:creationId xmlns:p14="http://schemas.microsoft.com/office/powerpoint/2010/main" val="3611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ppt_w/2"/>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strVal val="#ppt_h"/>
                                          </p:val>
                                        </p:tav>
                                        <p:tav tm="100000">
                                          <p:val>
                                            <p:strVal val="#ppt_h"/>
                                          </p:val>
                                        </p:tav>
                                      </p:tavLst>
                                    </p:anim>
                                  </p:childTnLst>
                                </p:cTn>
                              </p:par>
                            </p:childTnLst>
                          </p:cTn>
                        </p:par>
                        <p:par>
                          <p:cTn id="11" fill="hold">
                            <p:stCondLst>
                              <p:cond delay="1000"/>
                            </p:stCondLst>
                            <p:childTnLst>
                              <p:par>
                                <p:cTn id="12" presetID="17" presetClass="entr" presetSubtype="8" fill="hold" nodeType="afterEffect">
                                  <p:stCondLst>
                                    <p:cond delay="50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ppt_x</p:attrName>
                                        </p:attrNameLst>
                                      </p:cBhvr>
                                      <p:tavLst>
                                        <p:tav tm="0">
                                          <p:val>
                                            <p:strVal val="#ppt_x-#ppt_w/2"/>
                                          </p:val>
                                        </p:tav>
                                        <p:tav tm="100000">
                                          <p:val>
                                            <p:strVal val="#ppt_x"/>
                                          </p:val>
                                        </p:tav>
                                      </p:tavLst>
                                    </p:anim>
                                    <p:anim calcmode="lin" valueType="num">
                                      <p:cBhvr>
                                        <p:cTn id="15" dur="500" fill="hold"/>
                                        <p:tgtEl>
                                          <p:spTgt spid="45"/>
                                        </p:tgtEl>
                                        <p:attrNameLst>
                                          <p:attrName>ppt_y</p:attrName>
                                        </p:attrNameLst>
                                      </p:cBhvr>
                                      <p:tavLst>
                                        <p:tav tm="0">
                                          <p:val>
                                            <p:strVal val="#ppt_y"/>
                                          </p:val>
                                        </p:tav>
                                        <p:tav tm="100000">
                                          <p:val>
                                            <p:strVal val="#ppt_y"/>
                                          </p:val>
                                        </p:tav>
                                      </p:tavLst>
                                    </p:anim>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strVal val="#ppt_h"/>
                                          </p:val>
                                        </p:tav>
                                        <p:tav tm="100000">
                                          <p:val>
                                            <p:strVal val="#ppt_h"/>
                                          </p:val>
                                        </p:tav>
                                      </p:tavLst>
                                    </p:anim>
                                  </p:childTnLst>
                                </p:cTn>
                              </p:par>
                            </p:childTnLst>
                          </p:cTn>
                        </p:par>
                        <p:par>
                          <p:cTn id="18" fill="hold">
                            <p:stCondLst>
                              <p:cond delay="2000"/>
                            </p:stCondLst>
                            <p:childTnLst>
                              <p:par>
                                <p:cTn id="19" presetID="17" presetClass="entr" presetSubtype="8" fill="hold" nodeType="afterEffect">
                                  <p:stCondLst>
                                    <p:cond delay="50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ppt_x</p:attrName>
                                        </p:attrNameLst>
                                      </p:cBhvr>
                                      <p:tavLst>
                                        <p:tav tm="0">
                                          <p:val>
                                            <p:strVal val="#ppt_x-#ppt_w/2"/>
                                          </p:val>
                                        </p:tav>
                                        <p:tav tm="100000">
                                          <p:val>
                                            <p:strVal val="#ppt_x"/>
                                          </p:val>
                                        </p:tav>
                                      </p:tavLst>
                                    </p:anim>
                                    <p:anim calcmode="lin" valueType="num">
                                      <p:cBhvr>
                                        <p:cTn id="22" dur="500" fill="hold"/>
                                        <p:tgtEl>
                                          <p:spTgt spid="32"/>
                                        </p:tgtEl>
                                        <p:attrNameLst>
                                          <p:attrName>ppt_y</p:attrName>
                                        </p:attrNameLst>
                                      </p:cBhvr>
                                      <p:tavLst>
                                        <p:tav tm="0">
                                          <p:val>
                                            <p:strVal val="#ppt_y"/>
                                          </p:val>
                                        </p:tav>
                                        <p:tav tm="100000">
                                          <p:val>
                                            <p:strVal val="#ppt_y"/>
                                          </p:val>
                                        </p:tav>
                                      </p:tavLst>
                                    </p:anim>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childTnLst>
                                </p:cTn>
                              </p:par>
                            </p:childTnLst>
                          </p:cTn>
                        </p:par>
                        <p:par>
                          <p:cTn id="25" fill="hold">
                            <p:stCondLst>
                              <p:cond delay="3000"/>
                            </p:stCondLst>
                            <p:childTnLst>
                              <p:par>
                                <p:cTn id="26" presetID="17" presetClass="entr" presetSubtype="8" fill="hold" nodeType="afterEffect">
                                  <p:stCondLst>
                                    <p:cond delay="50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ppt_x</p:attrName>
                                        </p:attrNameLst>
                                      </p:cBhvr>
                                      <p:tavLst>
                                        <p:tav tm="0">
                                          <p:val>
                                            <p:strVal val="#ppt_x-#ppt_w/2"/>
                                          </p:val>
                                        </p:tav>
                                        <p:tav tm="100000">
                                          <p:val>
                                            <p:strVal val="#ppt_x"/>
                                          </p:val>
                                        </p:tav>
                                      </p:tavLst>
                                    </p:anim>
                                    <p:anim calcmode="lin" valueType="num">
                                      <p:cBhvr>
                                        <p:cTn id="29" dur="500" fill="hold"/>
                                        <p:tgtEl>
                                          <p:spTgt spid="38"/>
                                        </p:tgtEl>
                                        <p:attrNameLst>
                                          <p:attrName>ppt_y</p:attrName>
                                        </p:attrNameLst>
                                      </p:cBhvr>
                                      <p:tavLst>
                                        <p:tav tm="0">
                                          <p:val>
                                            <p:strVal val="#ppt_y"/>
                                          </p:val>
                                        </p:tav>
                                        <p:tav tm="100000">
                                          <p:val>
                                            <p:strVal val="#ppt_y"/>
                                          </p:val>
                                        </p:tav>
                                      </p:tavLst>
                                    </p:anim>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F352BDF-E21B-4B77-9AD1-00BB4774F82E}"/>
              </a:ext>
            </a:extLst>
          </p:cNvPr>
          <p:cNvSpPr txBox="1">
            <a:spLocks noChangeArrowheads="1"/>
          </p:cNvSpPr>
          <p:nvPr/>
        </p:nvSpPr>
        <p:spPr bwMode="auto">
          <a:xfrm>
            <a:off x="5824490" y="842409"/>
            <a:ext cx="3419871" cy="723992"/>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kern="0" dirty="0">
                <a:solidFill>
                  <a:schemeClr val="bg1"/>
                </a:solidFill>
                <a:latin typeface="Arial" panose="020B0604020202020204" pitchFamily="34" charset="0"/>
                <a:cs typeface="Arial" panose="020B0604020202020204" pitchFamily="34" charset="0"/>
              </a:rPr>
              <a:t>Cas particuliers</a:t>
            </a:r>
          </a:p>
        </p:txBody>
      </p:sp>
      <p:sp>
        <p:nvSpPr>
          <p:cNvPr id="5" name="Rectangle 4">
            <a:extLst>
              <a:ext uri="{FF2B5EF4-FFF2-40B4-BE49-F238E27FC236}">
                <a16:creationId xmlns:a16="http://schemas.microsoft.com/office/drawing/2014/main" id="{D1769033-016E-47FD-85D6-DCBC69739A91}"/>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
        <p:nvSpPr>
          <p:cNvPr id="9" name="ZoneTexte 8">
            <a:extLst>
              <a:ext uri="{FF2B5EF4-FFF2-40B4-BE49-F238E27FC236}">
                <a16:creationId xmlns:a16="http://schemas.microsoft.com/office/drawing/2014/main" id="{0125EE11-7921-ACDA-9885-BF0E018ECEE8}"/>
              </a:ext>
            </a:extLst>
          </p:cNvPr>
          <p:cNvSpPr txBox="1"/>
          <p:nvPr/>
        </p:nvSpPr>
        <p:spPr>
          <a:xfrm>
            <a:off x="5652654" y="1479427"/>
            <a:ext cx="6945746" cy="646331"/>
          </a:xfrm>
          <a:prstGeom prst="rect">
            <a:avLst/>
          </a:prstGeom>
          <a:noFill/>
        </p:spPr>
        <p:txBody>
          <a:bodyPr wrap="square" rtlCol="0">
            <a:spAutoFit/>
          </a:bodyPr>
          <a:lstStyle/>
          <a:p>
            <a:r>
              <a:rPr lang="fr-FR" sz="3600" dirty="0"/>
              <a:t>Enfant et nourrisson.</a:t>
            </a:r>
          </a:p>
        </p:txBody>
      </p:sp>
      <p:sp>
        <p:nvSpPr>
          <p:cNvPr id="10" name="ZoneTexte 9">
            <a:extLst>
              <a:ext uri="{FF2B5EF4-FFF2-40B4-BE49-F238E27FC236}">
                <a16:creationId xmlns:a16="http://schemas.microsoft.com/office/drawing/2014/main" id="{2C450095-5117-28C0-494B-21B93AD37AC6}"/>
              </a:ext>
            </a:extLst>
          </p:cNvPr>
          <p:cNvSpPr txBox="1"/>
          <p:nvPr/>
        </p:nvSpPr>
        <p:spPr>
          <a:xfrm>
            <a:off x="874658" y="2055123"/>
            <a:ext cx="7075055" cy="1200329"/>
          </a:xfrm>
          <a:prstGeom prst="rect">
            <a:avLst/>
          </a:prstGeom>
          <a:noFill/>
        </p:spPr>
        <p:txBody>
          <a:bodyPr wrap="square" rtlCol="0">
            <a:spAutoFit/>
          </a:bodyPr>
          <a:lstStyle/>
          <a:p>
            <a:r>
              <a:rPr lang="fr-FR" sz="3600" dirty="0"/>
              <a:t>Conduite à tenir identique, mais rythme différent.</a:t>
            </a:r>
          </a:p>
        </p:txBody>
      </p:sp>
      <p:sp>
        <p:nvSpPr>
          <p:cNvPr id="11" name="ZoneTexte 10">
            <a:extLst>
              <a:ext uri="{FF2B5EF4-FFF2-40B4-BE49-F238E27FC236}">
                <a16:creationId xmlns:a16="http://schemas.microsoft.com/office/drawing/2014/main" id="{6045FC50-BD1F-8029-AC8C-3A7CB81D87B5}"/>
              </a:ext>
            </a:extLst>
          </p:cNvPr>
          <p:cNvSpPr txBox="1"/>
          <p:nvPr/>
        </p:nvSpPr>
        <p:spPr>
          <a:xfrm>
            <a:off x="1628695" y="3449299"/>
            <a:ext cx="757382" cy="646331"/>
          </a:xfrm>
          <a:prstGeom prst="rect">
            <a:avLst/>
          </a:prstGeom>
          <a:noFill/>
        </p:spPr>
        <p:txBody>
          <a:bodyPr wrap="square" rtlCol="0">
            <a:spAutoFit/>
          </a:bodyPr>
          <a:lstStyle/>
          <a:p>
            <a:r>
              <a:rPr lang="fr-FR" sz="3600" b="1" dirty="0">
                <a:solidFill>
                  <a:schemeClr val="accent2">
                    <a:lumMod val="40000"/>
                    <a:lumOff val="60000"/>
                  </a:schemeClr>
                </a:solidFill>
              </a:rPr>
              <a:t>5</a:t>
            </a:r>
          </a:p>
        </p:txBody>
      </p:sp>
      <p:sp>
        <p:nvSpPr>
          <p:cNvPr id="12" name="ZoneTexte 16">
            <a:extLst>
              <a:ext uri="{FF2B5EF4-FFF2-40B4-BE49-F238E27FC236}">
                <a16:creationId xmlns:a16="http://schemas.microsoft.com/office/drawing/2014/main" id="{56953459-EDA8-0498-45E0-4A4337C2EC20}"/>
              </a:ext>
            </a:extLst>
          </p:cNvPr>
          <p:cNvSpPr txBox="1"/>
          <p:nvPr/>
        </p:nvSpPr>
        <p:spPr>
          <a:xfrm>
            <a:off x="5669603" y="4628403"/>
            <a:ext cx="504056"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800" dirty="0"/>
              <a:t>+</a:t>
            </a:r>
          </a:p>
        </p:txBody>
      </p:sp>
      <p:sp>
        <p:nvSpPr>
          <p:cNvPr id="14" name="ZoneTexte 15">
            <a:extLst>
              <a:ext uri="{FF2B5EF4-FFF2-40B4-BE49-F238E27FC236}">
                <a16:creationId xmlns:a16="http://schemas.microsoft.com/office/drawing/2014/main" id="{311CFC8D-08F2-812F-DAD6-5857C26F3761}"/>
              </a:ext>
            </a:extLst>
          </p:cNvPr>
          <p:cNvSpPr txBox="1"/>
          <p:nvPr/>
        </p:nvSpPr>
        <p:spPr>
          <a:xfrm>
            <a:off x="7305964" y="5643988"/>
            <a:ext cx="4750645" cy="1015663"/>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solidFill>
                  <a:schemeClr val="accent2">
                    <a:lumMod val="40000"/>
                    <a:lumOff val="60000"/>
                  </a:schemeClr>
                </a:solidFill>
              </a:rPr>
              <a:t>ALTERNANCE 15/2 JUSQU’À LA POSE DU DEA et de L’ARRIVEE DES SECOURS</a:t>
            </a:r>
          </a:p>
        </p:txBody>
      </p:sp>
      <p:sp>
        <p:nvSpPr>
          <p:cNvPr id="15" name="ZoneTexte 20">
            <a:extLst>
              <a:ext uri="{FF2B5EF4-FFF2-40B4-BE49-F238E27FC236}">
                <a16:creationId xmlns:a16="http://schemas.microsoft.com/office/drawing/2014/main" id="{46EAC8F5-B28A-5113-D0D4-28A59F6DCE82}"/>
              </a:ext>
            </a:extLst>
          </p:cNvPr>
          <p:cNvSpPr txBox="1"/>
          <p:nvPr/>
        </p:nvSpPr>
        <p:spPr>
          <a:xfrm>
            <a:off x="1713134" y="5884080"/>
            <a:ext cx="4577946" cy="70788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b="1" dirty="0"/>
              <a:t>Enfoncement de 5 (1/3 épaisseur)</a:t>
            </a:r>
          </a:p>
          <a:p>
            <a:r>
              <a:rPr lang="fr-FR" sz="2000" b="1" dirty="0"/>
              <a:t>100 à 120 compressions/mn</a:t>
            </a:r>
          </a:p>
        </p:txBody>
      </p:sp>
      <p:sp>
        <p:nvSpPr>
          <p:cNvPr id="16" name="ZoneTexte 23">
            <a:extLst>
              <a:ext uri="{FF2B5EF4-FFF2-40B4-BE49-F238E27FC236}">
                <a16:creationId xmlns:a16="http://schemas.microsoft.com/office/drawing/2014/main" id="{57B5609C-1AB2-9F11-A005-4C4A87A8A21F}"/>
              </a:ext>
            </a:extLst>
          </p:cNvPr>
          <p:cNvSpPr txBox="1"/>
          <p:nvPr/>
        </p:nvSpPr>
        <p:spPr>
          <a:xfrm>
            <a:off x="3418416" y="4289478"/>
            <a:ext cx="1261738"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2">
                    <a:lumMod val="40000"/>
                    <a:lumOff val="60000"/>
                  </a:schemeClr>
                </a:solidFill>
              </a:rPr>
              <a:t>15</a:t>
            </a:r>
          </a:p>
        </p:txBody>
      </p:sp>
      <p:sp>
        <p:nvSpPr>
          <p:cNvPr id="17" name="ZoneTexte 26">
            <a:extLst>
              <a:ext uri="{FF2B5EF4-FFF2-40B4-BE49-F238E27FC236}">
                <a16:creationId xmlns:a16="http://schemas.microsoft.com/office/drawing/2014/main" id="{1E0E4D08-EF15-6EAE-E070-6C6D777BC57A}"/>
              </a:ext>
            </a:extLst>
          </p:cNvPr>
          <p:cNvSpPr txBox="1"/>
          <p:nvPr/>
        </p:nvSpPr>
        <p:spPr>
          <a:xfrm>
            <a:off x="6932852" y="4578943"/>
            <a:ext cx="1261738" cy="646331"/>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600" b="1" dirty="0">
                <a:solidFill>
                  <a:schemeClr val="accent2">
                    <a:lumMod val="40000"/>
                    <a:lumOff val="60000"/>
                  </a:schemeClr>
                </a:solidFill>
              </a:rPr>
              <a:t>2</a:t>
            </a:r>
          </a:p>
        </p:txBody>
      </p:sp>
      <p:sp>
        <p:nvSpPr>
          <p:cNvPr id="18" name="Rectangle 17">
            <a:extLst>
              <a:ext uri="{FF2B5EF4-FFF2-40B4-BE49-F238E27FC236}">
                <a16:creationId xmlns:a16="http://schemas.microsoft.com/office/drawing/2014/main" id="{7AA65336-BCD7-A800-0EC3-C551AD298F03}"/>
              </a:ext>
            </a:extLst>
          </p:cNvPr>
          <p:cNvSpPr/>
          <p:nvPr/>
        </p:nvSpPr>
        <p:spPr>
          <a:xfrm rot="20635573">
            <a:off x="3300976" y="4739700"/>
            <a:ext cx="2621230" cy="523220"/>
          </a:xfrm>
          <a:prstGeom prst="rect">
            <a:avLst/>
          </a:prstGeom>
          <a:noFill/>
        </p:spPr>
        <p:txBody>
          <a:bodyPr wrap="non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Compressions</a:t>
            </a:r>
          </a:p>
        </p:txBody>
      </p:sp>
      <p:sp>
        <p:nvSpPr>
          <p:cNvPr id="19" name="Rectangle 18">
            <a:extLst>
              <a:ext uri="{FF2B5EF4-FFF2-40B4-BE49-F238E27FC236}">
                <a16:creationId xmlns:a16="http://schemas.microsoft.com/office/drawing/2014/main" id="{6C265027-011A-0331-0AC8-B464AE06F9C3}"/>
              </a:ext>
            </a:extLst>
          </p:cNvPr>
          <p:cNvSpPr/>
          <p:nvPr/>
        </p:nvSpPr>
        <p:spPr>
          <a:xfrm rot="20804212">
            <a:off x="6898365" y="4986692"/>
            <a:ext cx="2196435" cy="523220"/>
          </a:xfrm>
          <a:prstGeom prst="rect">
            <a:avLst/>
          </a:prstGeom>
          <a:noFill/>
        </p:spPr>
        <p:txBody>
          <a:bodyPr wrap="non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Insufflations</a:t>
            </a:r>
          </a:p>
        </p:txBody>
      </p:sp>
      <p:sp>
        <p:nvSpPr>
          <p:cNvPr id="3" name="Rectangle 2">
            <a:extLst>
              <a:ext uri="{FF2B5EF4-FFF2-40B4-BE49-F238E27FC236}">
                <a16:creationId xmlns:a16="http://schemas.microsoft.com/office/drawing/2014/main" id="{9F214F4F-A6E2-2CE3-FA9E-F1A65D9853D8}"/>
              </a:ext>
            </a:extLst>
          </p:cNvPr>
          <p:cNvSpPr/>
          <p:nvPr/>
        </p:nvSpPr>
        <p:spPr>
          <a:xfrm rot="20804212">
            <a:off x="1448123" y="3900298"/>
            <a:ext cx="2196435" cy="523220"/>
          </a:xfrm>
          <a:prstGeom prst="rect">
            <a:avLst/>
          </a:prstGeom>
          <a:noFill/>
        </p:spPr>
        <p:txBody>
          <a:bodyPr wrap="none" lIns="91440" tIns="45720" rIns="91440" bIns="45720">
            <a:spAutoFit/>
          </a:bodyPr>
          <a:lstStyle/>
          <a:p>
            <a:pPr algn="ctr"/>
            <a:r>
              <a:rPr lang="fr-FR"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Insufflations</a:t>
            </a:r>
          </a:p>
        </p:txBody>
      </p:sp>
      <p:cxnSp>
        <p:nvCxnSpPr>
          <p:cNvPr id="6" name="Connecteur : en arc 5">
            <a:extLst>
              <a:ext uri="{FF2B5EF4-FFF2-40B4-BE49-F238E27FC236}">
                <a16:creationId xmlns:a16="http://schemas.microsoft.com/office/drawing/2014/main" id="{5237C0F2-43A0-6C32-00DC-D1869FD59801}"/>
              </a:ext>
            </a:extLst>
          </p:cNvPr>
          <p:cNvCxnSpPr>
            <a:cxnSpLocks/>
            <a:stCxn id="17" idx="0"/>
            <a:endCxn id="16" idx="0"/>
          </p:cNvCxnSpPr>
          <p:nvPr/>
        </p:nvCxnSpPr>
        <p:spPr>
          <a:xfrm rot="16200000" flipV="1">
            <a:off x="5661771" y="2676993"/>
            <a:ext cx="289465" cy="3514436"/>
          </a:xfrm>
          <a:prstGeom prst="curvedConnector3">
            <a:avLst>
              <a:gd name="adj1" fmla="val 383186"/>
            </a:avLst>
          </a:prstGeom>
          <a:ln>
            <a:tailEnd type="triangle"/>
          </a:ln>
        </p:spPr>
        <p:style>
          <a:lnRef idx="3">
            <a:schemeClr val="dk1"/>
          </a:lnRef>
          <a:fillRef idx="0">
            <a:schemeClr val="dk1"/>
          </a:fillRef>
          <a:effectRef idx="2">
            <a:schemeClr val="dk1"/>
          </a:effectRef>
          <a:fontRef idx="minor">
            <a:schemeClr val="tx1"/>
          </a:fontRef>
        </p:style>
      </p:cxnSp>
      <p:sp>
        <p:nvSpPr>
          <p:cNvPr id="20" name="ZoneTexte 16">
            <a:extLst>
              <a:ext uri="{FF2B5EF4-FFF2-40B4-BE49-F238E27FC236}">
                <a16:creationId xmlns:a16="http://schemas.microsoft.com/office/drawing/2014/main" id="{2CC0A79C-A758-25C0-98F1-9F4B03C367A9}"/>
              </a:ext>
            </a:extLst>
          </p:cNvPr>
          <p:cNvSpPr txBox="1"/>
          <p:nvPr/>
        </p:nvSpPr>
        <p:spPr>
          <a:xfrm>
            <a:off x="2579688" y="4161908"/>
            <a:ext cx="504056" cy="830997"/>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800" dirty="0"/>
              <a:t>+</a:t>
            </a:r>
          </a:p>
        </p:txBody>
      </p:sp>
    </p:spTree>
    <p:extLst>
      <p:ext uri="{BB962C8B-B14F-4D97-AF65-F5344CB8AC3E}">
        <p14:creationId xmlns:p14="http://schemas.microsoft.com/office/powerpoint/2010/main" val="13709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9" descr="http://www.daexal.fr/upload/Image/La%20chaine%20de%20survie.jpg">
            <a:extLst>
              <a:ext uri="{FF2B5EF4-FFF2-40B4-BE49-F238E27FC236}">
                <a16:creationId xmlns:a16="http://schemas.microsoft.com/office/drawing/2014/main" id="{8522AA10-F10E-4E99-8574-75981549AB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222"/>
          <a:stretch/>
        </p:blipFill>
        <p:spPr bwMode="auto">
          <a:xfrm>
            <a:off x="3180060" y="1885384"/>
            <a:ext cx="5734679" cy="20424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e 2">
            <a:extLst>
              <a:ext uri="{FF2B5EF4-FFF2-40B4-BE49-F238E27FC236}">
                <a16:creationId xmlns:a16="http://schemas.microsoft.com/office/drawing/2014/main" id="{71AD5B2F-B725-4900-A3CF-E07EC09D2961}"/>
              </a:ext>
            </a:extLst>
          </p:cNvPr>
          <p:cNvGrpSpPr/>
          <p:nvPr/>
        </p:nvGrpSpPr>
        <p:grpSpPr>
          <a:xfrm>
            <a:off x="1499402" y="4766027"/>
            <a:ext cx="9553297" cy="1430625"/>
            <a:chOff x="966742" y="4578811"/>
            <a:chExt cx="7947997" cy="787949"/>
          </a:xfrm>
        </p:grpSpPr>
        <p:pic>
          <p:nvPicPr>
            <p:cNvPr id="4" name="Picture 2">
              <a:extLst>
                <a:ext uri="{FF2B5EF4-FFF2-40B4-BE49-F238E27FC236}">
                  <a16:creationId xmlns:a16="http://schemas.microsoft.com/office/drawing/2014/main" id="{79CDFF65-70C2-4D6A-8321-093EC11BFD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742" y="4578811"/>
              <a:ext cx="7947997" cy="78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DAACEB37-B16D-4822-8CF3-E3CD4ABA047B}"/>
                </a:ext>
              </a:extLst>
            </p:cNvPr>
            <p:cNvSpPr/>
            <p:nvPr/>
          </p:nvSpPr>
          <p:spPr>
            <a:xfrm>
              <a:off x="8486685" y="4972786"/>
              <a:ext cx="428054" cy="393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grpSp>
      <p:sp>
        <p:nvSpPr>
          <p:cNvPr id="6" name="Rectangle 5">
            <a:extLst>
              <a:ext uri="{FF2B5EF4-FFF2-40B4-BE49-F238E27FC236}">
                <a16:creationId xmlns:a16="http://schemas.microsoft.com/office/drawing/2014/main" id="{1480A123-4F30-4D2B-8499-8993E45F6AAE}"/>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
        <p:nvSpPr>
          <p:cNvPr id="7" name="Rectangle 2">
            <a:extLst>
              <a:ext uri="{FF2B5EF4-FFF2-40B4-BE49-F238E27FC236}">
                <a16:creationId xmlns:a16="http://schemas.microsoft.com/office/drawing/2014/main" id="{19D37A4B-D3A1-45CC-9F46-47375123C320}"/>
              </a:ext>
            </a:extLst>
          </p:cNvPr>
          <p:cNvSpPr txBox="1">
            <a:spLocks noChangeArrowheads="1"/>
          </p:cNvSpPr>
          <p:nvPr/>
        </p:nvSpPr>
        <p:spPr bwMode="auto">
          <a:xfrm>
            <a:off x="3180060" y="963650"/>
            <a:ext cx="5734678" cy="800493"/>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b="1" kern="0" dirty="0">
                <a:solidFill>
                  <a:schemeClr val="accent3">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Une chaîne de survie courte</a:t>
            </a:r>
          </a:p>
        </p:txBody>
      </p:sp>
      <p:sp>
        <p:nvSpPr>
          <p:cNvPr id="8" name="Rectangle 7">
            <a:extLst>
              <a:ext uri="{FF2B5EF4-FFF2-40B4-BE49-F238E27FC236}">
                <a16:creationId xmlns:a16="http://schemas.microsoft.com/office/drawing/2014/main" id="{3956F320-5943-4A0E-9C7E-8FEE0F82DFC2}"/>
              </a:ext>
            </a:extLst>
          </p:cNvPr>
          <p:cNvSpPr/>
          <p:nvPr/>
        </p:nvSpPr>
        <p:spPr>
          <a:xfrm>
            <a:off x="1377849" y="4009992"/>
            <a:ext cx="2464136" cy="707886"/>
          </a:xfrm>
          <a:prstGeom prst="rect">
            <a:avLst/>
          </a:prstGeom>
          <a:noFill/>
        </p:spPr>
        <p:txBody>
          <a:bodyPr wrap="none" lIns="91440" tIns="45720" rIns="91440" bIns="45720">
            <a:spAutoFit/>
          </a:bodyPr>
          <a:lstStyle/>
          <a:p>
            <a:pPr algn="ctr"/>
            <a:r>
              <a:rPr lang="fr-FR"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Pour info!</a:t>
            </a:r>
          </a:p>
        </p:txBody>
      </p:sp>
    </p:spTree>
    <p:extLst>
      <p:ext uri="{BB962C8B-B14F-4D97-AF65-F5344CB8AC3E}">
        <p14:creationId xmlns:p14="http://schemas.microsoft.com/office/powerpoint/2010/main" val="36940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22" presetClass="entr" presetSubtype="1" fill="hold"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2000"/>
                            </p:stCondLst>
                            <p:childTnLst>
                              <p:par>
                                <p:cTn id="15" presetID="22" presetClass="entr" presetSubtype="8" fill="hold" grpId="0"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414FFA-AA8F-44BE-AF93-93680044E043}"/>
              </a:ext>
            </a:extLst>
          </p:cNvPr>
          <p:cNvSpPr txBox="1">
            <a:spLocks noChangeArrowheads="1"/>
          </p:cNvSpPr>
          <p:nvPr/>
        </p:nvSpPr>
        <p:spPr bwMode="auto">
          <a:xfrm>
            <a:off x="6565608" y="277822"/>
            <a:ext cx="3629616" cy="5771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000" b="0" i="0" u="none" strike="noStrike" kern="0" cap="none" spc="0" normalizeH="0" baseline="0" noProof="0" dirty="0">
                <a:ln>
                  <a:noFill/>
                </a:ln>
                <a:solidFill>
                  <a:schemeClr val="tx1"/>
                </a:solidFill>
                <a:effectLst/>
                <a:uLnTx/>
                <a:uFillTx/>
                <a:latin typeface="+mj-lt"/>
                <a:ea typeface="+mj-ea"/>
                <a:cs typeface="+mj-cs"/>
              </a:rPr>
              <a:t>On s’entraine</a:t>
            </a:r>
          </a:p>
        </p:txBody>
      </p:sp>
      <p:sp>
        <p:nvSpPr>
          <p:cNvPr id="4" name="Rectangle 3">
            <a:extLst>
              <a:ext uri="{FF2B5EF4-FFF2-40B4-BE49-F238E27FC236}">
                <a16:creationId xmlns:a16="http://schemas.microsoft.com/office/drawing/2014/main" id="{0710CA41-C23F-44C4-874A-542E81797350}"/>
              </a:ext>
            </a:extLst>
          </p:cNvPr>
          <p:cNvSpPr/>
          <p:nvPr/>
        </p:nvSpPr>
        <p:spPr>
          <a:xfrm>
            <a:off x="1562470" y="88777"/>
            <a:ext cx="5003137" cy="65616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aphicFrame>
        <p:nvGraphicFramePr>
          <p:cNvPr id="3" name="Tableau 2">
            <a:extLst>
              <a:ext uri="{FF2B5EF4-FFF2-40B4-BE49-F238E27FC236}">
                <a16:creationId xmlns:a16="http://schemas.microsoft.com/office/drawing/2014/main" id="{51AC68AB-6792-4547-B7ED-24577D9D503D}"/>
              </a:ext>
            </a:extLst>
          </p:cNvPr>
          <p:cNvGraphicFramePr>
            <a:graphicFrameLocks noGrp="1"/>
          </p:cNvGraphicFramePr>
          <p:nvPr/>
        </p:nvGraphicFramePr>
        <p:xfrm>
          <a:off x="1562470" y="88777"/>
          <a:ext cx="5003139" cy="6561624"/>
        </p:xfrm>
        <a:graphic>
          <a:graphicData uri="http://schemas.openxmlformats.org/drawingml/2006/table">
            <a:tbl>
              <a:tblPr/>
              <a:tblGrid>
                <a:gridCol w="3033975">
                  <a:extLst>
                    <a:ext uri="{9D8B030D-6E8A-4147-A177-3AD203B41FA5}">
                      <a16:colId xmlns:a16="http://schemas.microsoft.com/office/drawing/2014/main" val="20000"/>
                    </a:ext>
                  </a:extLst>
                </a:gridCol>
                <a:gridCol w="656388">
                  <a:extLst>
                    <a:ext uri="{9D8B030D-6E8A-4147-A177-3AD203B41FA5}">
                      <a16:colId xmlns:a16="http://schemas.microsoft.com/office/drawing/2014/main" val="20001"/>
                    </a:ext>
                  </a:extLst>
                </a:gridCol>
                <a:gridCol w="656388">
                  <a:extLst>
                    <a:ext uri="{9D8B030D-6E8A-4147-A177-3AD203B41FA5}">
                      <a16:colId xmlns:a16="http://schemas.microsoft.com/office/drawing/2014/main" val="20002"/>
                    </a:ext>
                  </a:extLst>
                </a:gridCol>
                <a:gridCol w="656388">
                  <a:extLst>
                    <a:ext uri="{9D8B030D-6E8A-4147-A177-3AD203B41FA5}">
                      <a16:colId xmlns:a16="http://schemas.microsoft.com/office/drawing/2014/main" val="20003"/>
                    </a:ext>
                  </a:extLst>
                </a:gridCol>
              </a:tblGrid>
              <a:tr h="278583">
                <a:tc gridSpan="4">
                  <a:txBody>
                    <a:bodyPr/>
                    <a:lstStyle/>
                    <a:p>
                      <a:pPr algn="ctr" fontAlgn="ctr"/>
                      <a:r>
                        <a:rPr lang="fr-FR" sz="900" b="1" i="0" u="none" strike="noStrike" dirty="0">
                          <a:solidFill>
                            <a:srgbClr val="000000"/>
                          </a:solidFill>
                          <a:latin typeface="Tahoma"/>
                        </a:rPr>
                        <a:t>FICHE D'APPRENTISSAGE N°8 :</a:t>
                      </a:r>
                      <a:br>
                        <a:rPr lang="fr-FR" sz="900" b="1" i="0" u="none" strike="noStrike" dirty="0">
                          <a:solidFill>
                            <a:srgbClr val="000000"/>
                          </a:solidFill>
                          <a:latin typeface="Tahoma"/>
                        </a:rPr>
                      </a:br>
                      <a:r>
                        <a:rPr lang="fr-FR" sz="900" b="1" i="0" u="none" strike="noStrike" dirty="0">
                          <a:solidFill>
                            <a:srgbClr val="000000"/>
                          </a:solidFill>
                          <a:latin typeface="Tahoma"/>
                        </a:rPr>
                        <a:t>SECOURS</a:t>
                      </a:r>
                    </a:p>
                  </a:txBody>
                  <a:tcPr marL="2700" marR="2700" marT="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10120">
                <a:tc gridSpan="4">
                  <a:txBody>
                    <a:bodyPr/>
                    <a:lstStyle/>
                    <a:p>
                      <a:pPr algn="ctr" fontAlgn="ctr"/>
                      <a:r>
                        <a:rPr lang="fr-FR" sz="500" b="1" i="0" u="none" strike="noStrike" dirty="0">
                          <a:solidFill>
                            <a:srgbClr val="000000"/>
                          </a:solidFill>
                          <a:latin typeface="Tahoma"/>
                        </a:rPr>
                        <a:t> </a:t>
                      </a:r>
                    </a:p>
                  </a:txBody>
                  <a:tcPr marL="2700" marR="2700" marT="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177886">
                <a:tc gridSpan="4">
                  <a:txBody>
                    <a:bodyPr/>
                    <a:lstStyle/>
                    <a:p>
                      <a:pPr algn="ctr" fontAlgn="ctr"/>
                      <a:r>
                        <a:rPr lang="fr-FR" sz="1050" b="1" i="0" u="none" strike="noStrike" dirty="0">
                          <a:solidFill>
                            <a:srgbClr val="000000"/>
                          </a:solidFill>
                          <a:latin typeface="Tahoma"/>
                        </a:rPr>
                        <a:t>LA VICTIME NE REPOND PAS ET NE RESPIRE PAS.</a:t>
                      </a:r>
                    </a:p>
                  </a:txBody>
                  <a:tcPr marL="2700" marR="2700" marT="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FF"/>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101650">
                <a:tc gridSpan="4">
                  <a:txBody>
                    <a:bodyPr/>
                    <a:lstStyle/>
                    <a:p>
                      <a:pPr algn="ctr" fontAlgn="ctr"/>
                      <a:r>
                        <a:rPr lang="fr-FR" sz="500" b="0" i="0" u="none" strike="noStrike" dirty="0">
                          <a:solidFill>
                            <a:srgbClr val="000000"/>
                          </a:solidFill>
                          <a:latin typeface="Tahoma"/>
                        </a:rPr>
                        <a:t> </a:t>
                      </a:r>
                    </a:p>
                  </a:txBody>
                  <a:tcPr marL="2700" marR="2700" marT="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3"/>
                  </a:ext>
                </a:extLst>
              </a:tr>
              <a:tr h="140817">
                <a:tc rowSpan="2">
                  <a:txBody>
                    <a:bodyPr/>
                    <a:lstStyle/>
                    <a:p>
                      <a:pPr algn="ctr" fontAlgn="ctr"/>
                      <a:r>
                        <a:rPr lang="fr-FR" sz="1000" b="1" i="0" u="none" strike="noStrike" dirty="0">
                          <a:solidFill>
                            <a:srgbClr val="000000"/>
                          </a:solidFill>
                          <a:latin typeface="Tahoma"/>
                        </a:rPr>
                        <a:t>ETAPES</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fr-FR" sz="900" b="1" i="0" u="none" strike="noStrike" dirty="0">
                          <a:solidFill>
                            <a:srgbClr val="000000"/>
                          </a:solidFill>
                          <a:latin typeface="Tahoma"/>
                        </a:rPr>
                        <a:t>Observations</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4"/>
                  </a:ext>
                </a:extLst>
              </a:tr>
              <a:tr h="123596">
                <a:tc vMerge="1">
                  <a:txBody>
                    <a:bodyPr/>
                    <a:lstStyle/>
                    <a:p>
                      <a:endParaRPr lang="fr-FR"/>
                    </a:p>
                  </a:txBody>
                  <a:tcPr/>
                </a:tc>
                <a:tc>
                  <a:txBody>
                    <a:bodyPr/>
                    <a:lstStyle/>
                    <a:p>
                      <a:pPr algn="ctr" fontAlgn="ctr"/>
                      <a:r>
                        <a:rPr lang="fr-FR" sz="800" b="1" i="0" u="none" strike="noStrike" dirty="0">
                          <a:solidFill>
                            <a:srgbClr val="000000"/>
                          </a:solidFill>
                          <a:latin typeface="Tahoma"/>
                        </a:rPr>
                        <a:t>OUI</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fr-FR" sz="800" b="1" i="0" u="none" strike="noStrike" dirty="0">
                          <a:solidFill>
                            <a:srgbClr val="000000"/>
                          </a:solidFill>
                          <a:latin typeface="Tahoma"/>
                        </a:rPr>
                        <a:t>A revoir</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1" i="0" u="none" strike="noStrike" dirty="0">
                          <a:solidFill>
                            <a:srgbClr val="000000"/>
                          </a:solidFill>
                          <a:latin typeface="Tahoma"/>
                        </a:rPr>
                        <a:t>NON</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177656">
                <a:tc>
                  <a:txBody>
                    <a:bodyPr/>
                    <a:lstStyle/>
                    <a:p>
                      <a:pPr algn="ctr" fontAlgn="ctr"/>
                      <a:r>
                        <a:rPr lang="fr-FR" sz="1000" b="1" i="0" u="none" strike="noStrike" dirty="0">
                          <a:solidFill>
                            <a:srgbClr val="000000"/>
                          </a:solidFill>
                          <a:latin typeface="Tahoma"/>
                        </a:rPr>
                        <a:t>ADULTE :</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6"/>
                  </a:ext>
                </a:extLst>
              </a:tr>
              <a:tr h="416350">
                <a:tc>
                  <a:txBody>
                    <a:bodyPr/>
                    <a:lstStyle/>
                    <a:p>
                      <a:pPr algn="l" fontAlgn="ctr"/>
                      <a:r>
                        <a:rPr lang="fr-FR" sz="900" b="1" i="0" u="none" strike="noStrike" dirty="0">
                          <a:solidFill>
                            <a:srgbClr val="000000"/>
                          </a:solidFill>
                          <a:latin typeface="Tahoma"/>
                        </a:rPr>
                        <a:t>Poser le talon de la main :</a:t>
                      </a:r>
                      <a:br>
                        <a:rPr lang="fr-FR" sz="900" b="1" i="0" u="none" strike="noStrike" dirty="0">
                          <a:solidFill>
                            <a:srgbClr val="000000"/>
                          </a:solidFill>
                          <a:latin typeface="Tahoma"/>
                        </a:rPr>
                      </a:br>
                      <a:r>
                        <a:rPr lang="fr-FR" sz="900" b="1" i="0" u="none" strike="noStrike" dirty="0">
                          <a:solidFill>
                            <a:srgbClr val="000000"/>
                          </a:solidFill>
                          <a:latin typeface="Tahoma"/>
                        </a:rPr>
                        <a:t>    - </a:t>
                      </a:r>
                      <a:r>
                        <a:rPr lang="fr-FR" sz="900" b="0" i="0" u="none" strike="noStrike" dirty="0">
                          <a:solidFill>
                            <a:srgbClr val="000000"/>
                          </a:solidFill>
                          <a:latin typeface="Tahoma"/>
                        </a:rPr>
                        <a:t>sur la moitié inférieur du sternum</a:t>
                      </a:r>
                      <a:br>
                        <a:rPr lang="fr-FR" sz="900" b="1" i="0" u="none" strike="noStrike" dirty="0">
                          <a:solidFill>
                            <a:srgbClr val="000000"/>
                          </a:solidFill>
                          <a:latin typeface="Tahoma"/>
                        </a:rPr>
                      </a:br>
                      <a:r>
                        <a:rPr lang="fr-FR" sz="900" b="1" i="0" u="none" strike="noStrike" dirty="0">
                          <a:solidFill>
                            <a:srgbClr val="000000"/>
                          </a:solidFill>
                          <a:latin typeface="Tahoma"/>
                        </a:rPr>
                        <a:t>    - </a:t>
                      </a:r>
                      <a:r>
                        <a:rPr lang="fr-FR" sz="900" b="0" i="0" u="none" strike="noStrike" dirty="0">
                          <a:solidFill>
                            <a:srgbClr val="000000"/>
                          </a:solidFill>
                          <a:latin typeface="Tahoma"/>
                        </a:rPr>
                        <a:t>au milieu de la poitrine dénudée</a:t>
                      </a: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8583">
                <a:tc>
                  <a:txBody>
                    <a:bodyPr/>
                    <a:lstStyle/>
                    <a:p>
                      <a:pPr algn="l" fontAlgn="ctr"/>
                      <a:r>
                        <a:rPr lang="fr-FR" sz="900" b="1" i="0" u="none" strike="noStrike" dirty="0">
                          <a:solidFill>
                            <a:srgbClr val="000000"/>
                          </a:solidFill>
                          <a:latin typeface="Tahoma"/>
                        </a:rPr>
                        <a:t>Placer l'autre main sur la première </a:t>
                      </a:r>
                      <a:br>
                        <a:rPr lang="fr-FR" sz="900" b="1" i="0" u="none" strike="noStrike" dirty="0">
                          <a:solidFill>
                            <a:srgbClr val="000000"/>
                          </a:solidFill>
                          <a:latin typeface="Tahoma"/>
                        </a:rPr>
                      </a:br>
                      <a:r>
                        <a:rPr lang="fr-FR" sz="900" b="0" i="0" u="none" strike="noStrike" dirty="0">
                          <a:solidFill>
                            <a:srgbClr val="000000"/>
                          </a:solidFill>
                          <a:latin typeface="Tahoma"/>
                        </a:rPr>
                        <a:t>     (doigts relevés)</a:t>
                      </a: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8583">
                <a:tc>
                  <a:txBody>
                    <a:bodyPr/>
                    <a:lstStyle/>
                    <a:p>
                      <a:pPr algn="l" fontAlgn="ctr"/>
                      <a:r>
                        <a:rPr lang="fr-FR" sz="900" b="1" i="0" u="none" strike="noStrike" dirty="0">
                          <a:solidFill>
                            <a:srgbClr val="000000"/>
                          </a:solidFill>
                          <a:latin typeface="Tahoma"/>
                        </a:rPr>
                        <a:t>Exercer une poussée verticale</a:t>
                      </a:r>
                      <a:br>
                        <a:rPr lang="fr-FR" sz="900" b="1" i="0" u="none" strike="noStrike" dirty="0">
                          <a:solidFill>
                            <a:srgbClr val="000000"/>
                          </a:solidFill>
                          <a:latin typeface="Tahoma"/>
                        </a:rPr>
                      </a:br>
                      <a:r>
                        <a:rPr lang="fr-FR" sz="900" b="1" i="0" u="none" strike="noStrike" dirty="0">
                          <a:solidFill>
                            <a:srgbClr val="000000"/>
                          </a:solidFill>
                          <a:latin typeface="Tahoma"/>
                        </a:rPr>
                        <a:t>    - </a:t>
                      </a:r>
                      <a:r>
                        <a:rPr lang="fr-FR" sz="900" b="0" i="0" u="none" strike="noStrike" dirty="0">
                          <a:solidFill>
                            <a:srgbClr val="000000"/>
                          </a:solidFill>
                          <a:latin typeface="Tahoma"/>
                        </a:rPr>
                        <a:t>1/3 du thorax (5 à 6 cm) + bras tendus</a:t>
                      </a: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8583">
                <a:tc>
                  <a:txBody>
                    <a:bodyPr/>
                    <a:lstStyle/>
                    <a:p>
                      <a:pPr algn="l" fontAlgn="ctr"/>
                      <a:r>
                        <a:rPr lang="fr-FR" sz="900" b="1" i="0" u="none" strike="noStrike" dirty="0">
                          <a:solidFill>
                            <a:srgbClr val="000000"/>
                          </a:solidFill>
                          <a:latin typeface="Tahoma"/>
                        </a:rPr>
                        <a:t>Laisser le thorax reprendre sa forme </a:t>
                      </a:r>
                      <a:br>
                        <a:rPr lang="fr-FR" sz="900" b="1" i="0" u="none" strike="noStrike" dirty="0">
                          <a:solidFill>
                            <a:srgbClr val="000000"/>
                          </a:solidFill>
                          <a:latin typeface="Tahoma"/>
                        </a:rPr>
                      </a:br>
                      <a:r>
                        <a:rPr lang="fr-FR" sz="900" b="1" i="0" u="none" strike="noStrike" dirty="0">
                          <a:solidFill>
                            <a:srgbClr val="000000"/>
                          </a:solidFill>
                          <a:latin typeface="Tahoma"/>
                        </a:rPr>
                        <a:t>après chaque compression</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8583">
                <a:tc>
                  <a:txBody>
                    <a:bodyPr/>
                    <a:lstStyle/>
                    <a:p>
                      <a:pPr algn="l" fontAlgn="ctr"/>
                      <a:r>
                        <a:rPr lang="fr-FR" sz="900" b="1" i="0" u="none" strike="noStrike" dirty="0">
                          <a:solidFill>
                            <a:srgbClr val="000000"/>
                          </a:solidFill>
                          <a:latin typeface="Tahoma"/>
                        </a:rPr>
                        <a:t>Effectuer 30 compressions </a:t>
                      </a:r>
                      <a:br>
                        <a:rPr lang="fr-FR" sz="900" b="1" i="0" u="none" strike="noStrike" dirty="0">
                          <a:solidFill>
                            <a:srgbClr val="000000"/>
                          </a:solidFill>
                          <a:latin typeface="Tahoma"/>
                        </a:rPr>
                      </a:br>
                      <a:r>
                        <a:rPr lang="fr-FR" sz="900" b="1" i="0" u="none" strike="noStrike" dirty="0">
                          <a:solidFill>
                            <a:srgbClr val="000000"/>
                          </a:solidFill>
                          <a:latin typeface="Tahoma"/>
                        </a:rPr>
                        <a:t>     ( 100 à 120 par minutes)</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8583">
                <a:tc>
                  <a:txBody>
                    <a:bodyPr/>
                    <a:lstStyle/>
                    <a:p>
                      <a:pPr algn="l" fontAlgn="ctr"/>
                      <a:r>
                        <a:rPr lang="fr-FR" sz="900" b="1" i="0" u="none" strike="noStrike" dirty="0">
                          <a:solidFill>
                            <a:srgbClr val="000000"/>
                          </a:solidFill>
                          <a:latin typeface="Tahoma"/>
                        </a:rPr>
                        <a:t>Libérer les voies respiratoires </a:t>
                      </a:r>
                      <a:br>
                        <a:rPr lang="fr-FR" sz="900" b="1" i="0" u="none" strike="noStrike" dirty="0">
                          <a:solidFill>
                            <a:srgbClr val="000000"/>
                          </a:solidFill>
                          <a:latin typeface="Tahoma"/>
                        </a:rPr>
                      </a:br>
                      <a:r>
                        <a:rPr lang="fr-FR" sz="900" b="1" i="0" u="none" strike="noStrike" dirty="0">
                          <a:solidFill>
                            <a:srgbClr val="000000"/>
                          </a:solidFill>
                          <a:latin typeface="Tahoma"/>
                        </a:rPr>
                        <a:t>    (bascule de tête)</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10012"/>
                  </a:ext>
                </a:extLst>
              </a:tr>
              <a:tr h="254124">
                <a:tc>
                  <a:txBody>
                    <a:bodyPr/>
                    <a:lstStyle/>
                    <a:p>
                      <a:pPr algn="l" fontAlgn="ctr"/>
                      <a:r>
                        <a:rPr lang="fr-FR" sz="900" b="1" i="0" u="none" strike="noStrike" dirty="0">
                          <a:solidFill>
                            <a:srgbClr val="000000"/>
                          </a:solidFill>
                          <a:latin typeface="Tahoma"/>
                        </a:rPr>
                        <a:t>Pratiquer 2 insufflations efficaces</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10013"/>
                  </a:ext>
                </a:extLst>
              </a:tr>
              <a:tr h="99849">
                <a:tc gridSpan="4">
                  <a:txBody>
                    <a:bodyPr/>
                    <a:lstStyle/>
                    <a:p>
                      <a:pPr algn="ctr" fontAlgn="ctr"/>
                      <a:r>
                        <a:rPr lang="fr-FR" sz="500" b="0" i="0" u="none" strike="noStrike" dirty="0">
                          <a:solidFill>
                            <a:srgbClr val="FF0000"/>
                          </a:solidFill>
                          <a:latin typeface="Tahoma"/>
                        </a:rPr>
                        <a:t> </a:t>
                      </a:r>
                    </a:p>
                  </a:txBody>
                  <a:tcPr marL="2700" marR="2700" marT="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4"/>
                  </a:ext>
                </a:extLst>
              </a:tr>
              <a:tr h="187467">
                <a:tc>
                  <a:txBody>
                    <a:bodyPr/>
                    <a:lstStyle/>
                    <a:p>
                      <a:pPr algn="ctr" fontAlgn="ctr"/>
                      <a:r>
                        <a:rPr lang="fr-FR" sz="1000" b="1" i="0" u="none" strike="noStrike" dirty="0">
                          <a:solidFill>
                            <a:srgbClr val="000000"/>
                          </a:solidFill>
                          <a:latin typeface="Tahoma"/>
                        </a:rPr>
                        <a:t>ENFANT :</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15"/>
                  </a:ext>
                </a:extLst>
              </a:tr>
              <a:tr h="254124">
                <a:tc>
                  <a:txBody>
                    <a:bodyPr/>
                    <a:lstStyle/>
                    <a:p>
                      <a:pPr algn="l" fontAlgn="ct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10016"/>
                  </a:ext>
                </a:extLst>
              </a:tr>
              <a:tr h="278583">
                <a:tc>
                  <a:txBody>
                    <a:bodyPr/>
                    <a:lstStyle/>
                    <a:p>
                      <a:pPr algn="l" fontAlgn="ctr"/>
                      <a:r>
                        <a:rPr lang="fr-FR" sz="900" b="1" i="0" u="none" strike="noStrike" dirty="0">
                          <a:solidFill>
                            <a:srgbClr val="000000"/>
                          </a:solidFill>
                          <a:latin typeface="Tahoma"/>
                        </a:rPr>
                        <a:t>Compresser le thorax avec le talon </a:t>
                      </a:r>
                      <a:br>
                        <a:rPr lang="fr-FR" sz="900" b="1" i="0" u="none" strike="noStrike" dirty="0">
                          <a:solidFill>
                            <a:srgbClr val="000000"/>
                          </a:solidFill>
                          <a:latin typeface="Tahoma"/>
                        </a:rPr>
                      </a:br>
                      <a:r>
                        <a:rPr lang="fr-FR" sz="900" b="1" i="0" u="none" strike="noStrike" dirty="0">
                          <a:solidFill>
                            <a:srgbClr val="000000"/>
                          </a:solidFill>
                          <a:latin typeface="Tahoma"/>
                        </a:rPr>
                        <a:t>d'une seule main</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78583">
                <a:tc>
                  <a:txBody>
                    <a:bodyPr/>
                    <a:lstStyle/>
                    <a:p>
                      <a:pPr algn="l" fontAlgn="ctr"/>
                      <a:r>
                        <a:rPr lang="fr-FR" sz="900" b="1" i="0" u="none" strike="noStrike" dirty="0">
                          <a:solidFill>
                            <a:srgbClr val="000000"/>
                          </a:solidFill>
                          <a:latin typeface="Tahoma"/>
                        </a:rPr>
                        <a:t>Exercer une poussée verticale</a:t>
                      </a:r>
                      <a:br>
                        <a:rPr lang="fr-FR" sz="900" b="1" i="0" u="none" strike="noStrike" dirty="0">
                          <a:solidFill>
                            <a:srgbClr val="000000"/>
                          </a:solidFill>
                          <a:latin typeface="Tahoma"/>
                        </a:rPr>
                      </a:br>
                      <a:r>
                        <a:rPr lang="fr-FR" sz="900" b="1" i="0" u="none" strike="noStrike" dirty="0">
                          <a:solidFill>
                            <a:srgbClr val="000000"/>
                          </a:solidFill>
                          <a:latin typeface="Tahoma"/>
                        </a:rPr>
                        <a:t>    - </a:t>
                      </a:r>
                      <a:r>
                        <a:rPr lang="fr-FR" sz="900" b="0" i="0" u="none" strike="noStrike" dirty="0">
                          <a:solidFill>
                            <a:srgbClr val="000000"/>
                          </a:solidFill>
                          <a:latin typeface="Tahoma"/>
                        </a:rPr>
                        <a:t>1/3 du thorax (5 cm) + bras tendus</a:t>
                      </a: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78583">
                <a:tc>
                  <a:txBody>
                    <a:bodyPr/>
                    <a:lstStyle/>
                    <a:p>
                      <a:pPr algn="l" fontAlgn="ctr"/>
                      <a:r>
                        <a:rPr lang="fr-FR" sz="900" b="1" i="0" u="none" strike="noStrike" dirty="0">
                          <a:solidFill>
                            <a:srgbClr val="000000"/>
                          </a:solidFill>
                          <a:latin typeface="Tahoma"/>
                        </a:rPr>
                        <a:t>Effectuer 30 compressions </a:t>
                      </a:r>
                      <a:br>
                        <a:rPr lang="fr-FR" sz="900" b="1" i="0" u="none" strike="noStrike" dirty="0">
                          <a:solidFill>
                            <a:srgbClr val="000000"/>
                          </a:solidFill>
                          <a:latin typeface="Tahoma"/>
                        </a:rPr>
                      </a:br>
                      <a:r>
                        <a:rPr lang="fr-FR" sz="900" b="1" i="0" u="none" strike="noStrike" dirty="0">
                          <a:solidFill>
                            <a:srgbClr val="000000"/>
                          </a:solidFill>
                          <a:latin typeface="Tahoma"/>
                        </a:rPr>
                        <a:t>     ( 100 à 120 par minutes)</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54124">
                <a:tc>
                  <a:txBody>
                    <a:bodyPr/>
                    <a:lstStyle/>
                    <a:p>
                      <a:pPr algn="l" fontAlgn="ctr"/>
                      <a:r>
                        <a:rPr lang="fr-FR" sz="900" b="1" i="0" u="none" strike="noStrike" dirty="0">
                          <a:solidFill>
                            <a:srgbClr val="000000"/>
                          </a:solidFill>
                          <a:latin typeface="Tahoma"/>
                        </a:rPr>
                        <a:t>Pratiquer 2 insufflations efficaces</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10020"/>
                  </a:ext>
                </a:extLst>
              </a:tr>
              <a:tr h="105884">
                <a:tc gridSpan="4">
                  <a:txBody>
                    <a:bodyPr/>
                    <a:lstStyle/>
                    <a:p>
                      <a:pPr algn="ctr" fontAlgn="ctr"/>
                      <a:r>
                        <a:rPr lang="fr-FR" sz="500" b="1" i="0" u="none" strike="noStrike" dirty="0">
                          <a:solidFill>
                            <a:srgbClr val="FF0000"/>
                          </a:solidFill>
                          <a:latin typeface="Tahoma"/>
                        </a:rPr>
                        <a:t> </a:t>
                      </a:r>
                    </a:p>
                  </a:txBody>
                  <a:tcPr marL="2700" marR="2700" marT="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21"/>
                  </a:ext>
                </a:extLst>
              </a:tr>
              <a:tr h="204059">
                <a:tc>
                  <a:txBody>
                    <a:bodyPr/>
                    <a:lstStyle/>
                    <a:p>
                      <a:pPr algn="ctr" fontAlgn="ctr"/>
                      <a:r>
                        <a:rPr lang="fr-FR" sz="1000" b="1" i="0" u="none" strike="noStrike" dirty="0">
                          <a:solidFill>
                            <a:srgbClr val="000000"/>
                          </a:solidFill>
                          <a:latin typeface="Tahoma"/>
                        </a:rPr>
                        <a:t>NOURRISSON :</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22"/>
                  </a:ext>
                </a:extLst>
              </a:tr>
              <a:tr h="254124">
                <a:tc>
                  <a:txBody>
                    <a:bodyPr/>
                    <a:lstStyle/>
                    <a:p>
                      <a:pPr algn="l" fontAlgn="ct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10023"/>
                  </a:ext>
                </a:extLst>
              </a:tr>
              <a:tr h="278583">
                <a:tc>
                  <a:txBody>
                    <a:bodyPr/>
                    <a:lstStyle/>
                    <a:p>
                      <a:pPr algn="l" fontAlgn="ctr"/>
                      <a:r>
                        <a:rPr lang="fr-FR" sz="900" b="1" i="0" u="none" strike="noStrike" dirty="0">
                          <a:solidFill>
                            <a:srgbClr val="000000"/>
                          </a:solidFill>
                          <a:latin typeface="Tahoma"/>
                        </a:rPr>
                        <a:t>Bien placer ses doigts sur le sternum</a:t>
                      </a:r>
                      <a:br>
                        <a:rPr lang="fr-FR" sz="900" b="1" i="0" u="none" strike="noStrike" dirty="0">
                          <a:solidFill>
                            <a:srgbClr val="000000"/>
                          </a:solidFill>
                          <a:latin typeface="Tahoma"/>
                        </a:rPr>
                      </a:br>
                      <a:r>
                        <a:rPr lang="fr-FR" sz="900" b="1" i="0" u="none" strike="noStrike" dirty="0">
                          <a:solidFill>
                            <a:srgbClr val="000000"/>
                          </a:solidFill>
                          <a:latin typeface="Tahoma"/>
                        </a:rPr>
                        <a:t>    </a:t>
                      </a:r>
                      <a:r>
                        <a:rPr lang="fr-FR" sz="900" b="0" i="0" u="none" strike="noStrike" dirty="0">
                          <a:solidFill>
                            <a:srgbClr val="000000"/>
                          </a:solidFill>
                          <a:latin typeface="Tahoma"/>
                        </a:rPr>
                        <a:t>(2 doigts sous la ligne médiane des mamelons)</a:t>
                      </a: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78583">
                <a:tc>
                  <a:txBody>
                    <a:bodyPr/>
                    <a:lstStyle/>
                    <a:p>
                      <a:pPr algn="l" fontAlgn="ctr"/>
                      <a:r>
                        <a:rPr lang="fr-FR" sz="900" b="1" i="0" u="none" strike="noStrike" dirty="0">
                          <a:solidFill>
                            <a:srgbClr val="000000"/>
                          </a:solidFill>
                          <a:latin typeface="Tahoma"/>
                        </a:rPr>
                        <a:t>Comprimer le thorax avec 2 doigts</a:t>
                      </a:r>
                      <a:br>
                        <a:rPr lang="fr-FR" sz="900" b="1" i="0" u="none" strike="noStrike" dirty="0">
                          <a:solidFill>
                            <a:srgbClr val="000000"/>
                          </a:solidFill>
                          <a:latin typeface="Tahoma"/>
                        </a:rPr>
                      </a:br>
                      <a:r>
                        <a:rPr lang="fr-FR" sz="900" b="1" i="0" u="none" strike="noStrike" dirty="0">
                          <a:solidFill>
                            <a:srgbClr val="000000"/>
                          </a:solidFill>
                          <a:latin typeface="Tahoma"/>
                        </a:rPr>
                        <a:t>    </a:t>
                      </a:r>
                      <a:r>
                        <a:rPr lang="fr-FR" sz="900" b="0" i="0" u="none" strike="noStrike" dirty="0">
                          <a:solidFill>
                            <a:srgbClr val="000000"/>
                          </a:solidFill>
                          <a:latin typeface="Tahoma"/>
                        </a:rPr>
                        <a:t>( 4 cm</a:t>
                      </a:r>
                      <a:r>
                        <a:rPr lang="fr-FR" sz="900" b="0" i="0" u="none" strike="noStrike" baseline="0" dirty="0">
                          <a:solidFill>
                            <a:srgbClr val="000000"/>
                          </a:solidFill>
                          <a:latin typeface="Tahoma"/>
                        </a:rPr>
                        <a:t> environ</a:t>
                      </a:r>
                      <a:r>
                        <a:rPr lang="fr-FR" sz="900" b="0" i="0" u="none" strike="noStrike" dirty="0">
                          <a:solidFill>
                            <a:srgbClr val="000000"/>
                          </a:solidFill>
                          <a:latin typeface="Tahoma"/>
                        </a:rPr>
                        <a:t>)</a:t>
                      </a:r>
                      <a:endParaRPr lang="fr-FR" sz="900" b="1" i="0" u="none" strike="noStrike" dirty="0">
                        <a:solidFill>
                          <a:srgbClr val="000000"/>
                        </a:solidFill>
                        <a:latin typeface="Tahoma"/>
                      </a:endParaRP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78583">
                <a:tc>
                  <a:txBody>
                    <a:bodyPr/>
                    <a:lstStyle/>
                    <a:p>
                      <a:pPr algn="l" fontAlgn="ctr"/>
                      <a:r>
                        <a:rPr lang="fr-FR" sz="900" b="1" i="0" u="none" strike="noStrike" dirty="0">
                          <a:solidFill>
                            <a:srgbClr val="000000"/>
                          </a:solidFill>
                          <a:latin typeface="Tahoma"/>
                        </a:rPr>
                        <a:t>Effectuer 30 compressions </a:t>
                      </a:r>
                      <a:br>
                        <a:rPr lang="fr-FR" sz="900" b="1" i="0" u="none" strike="noStrike" dirty="0">
                          <a:solidFill>
                            <a:srgbClr val="000000"/>
                          </a:solidFill>
                          <a:latin typeface="Tahoma"/>
                        </a:rPr>
                      </a:br>
                      <a:r>
                        <a:rPr lang="fr-FR" sz="900" b="1" i="0" u="none" strike="noStrike" dirty="0">
                          <a:solidFill>
                            <a:srgbClr val="000000"/>
                          </a:solidFill>
                          <a:latin typeface="Tahoma"/>
                        </a:rPr>
                        <a:t>     ( 100 à 120 par minutes)</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54124">
                <a:tc>
                  <a:txBody>
                    <a:bodyPr/>
                    <a:lstStyle/>
                    <a:p>
                      <a:pPr algn="l" fontAlgn="ctr"/>
                      <a:r>
                        <a:rPr lang="fr-FR" sz="900" b="1" i="0" u="none" strike="noStrike" dirty="0">
                          <a:solidFill>
                            <a:srgbClr val="000000"/>
                          </a:solidFill>
                          <a:latin typeface="Tahoma"/>
                        </a:rPr>
                        <a:t>Pratiquer 2 insufflations efficaces</a:t>
                      </a:r>
                    </a:p>
                  </a:txBody>
                  <a:tcPr marL="2700" marR="2700" marT="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l" fontAlgn="ctr"/>
                      <a:r>
                        <a:rPr lang="fr-FR" sz="500" b="0" i="0" u="none" strike="noStrike" dirty="0">
                          <a:solidFill>
                            <a:srgbClr val="000000"/>
                          </a:solidFill>
                          <a:latin typeface="Tahoma"/>
                        </a:rPr>
                        <a:t> </a:t>
                      </a:r>
                    </a:p>
                  </a:txBody>
                  <a:tcPr marL="2700" marR="2700" marT="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val="10027"/>
                  </a:ext>
                </a:extLst>
              </a:tr>
              <a:tr h="101650">
                <a:tc gridSpan="4">
                  <a:txBody>
                    <a:bodyPr/>
                    <a:lstStyle/>
                    <a:p>
                      <a:pPr algn="ctr" fontAlgn="b"/>
                      <a:r>
                        <a:rPr lang="fr-FR" sz="500" b="0" i="0" u="none" strike="noStrike" dirty="0">
                          <a:solidFill>
                            <a:srgbClr val="FF0000"/>
                          </a:solidFill>
                          <a:latin typeface="Tahoma"/>
                        </a:rPr>
                        <a:t> </a:t>
                      </a:r>
                    </a:p>
                  </a:txBody>
                  <a:tcPr marL="2700" marR="2700" marT="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182895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637A8-FCA4-45C5-AE7E-A940544978B7}"/>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pic>
        <p:nvPicPr>
          <p:cNvPr id="3" name="Picture 2">
            <a:extLst>
              <a:ext uri="{FF2B5EF4-FFF2-40B4-BE49-F238E27FC236}">
                <a16:creationId xmlns:a16="http://schemas.microsoft.com/office/drawing/2014/main" id="{A05E4696-F486-4562-8EC0-41EB9786736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8174"/>
          <a:stretch/>
        </p:blipFill>
        <p:spPr bwMode="auto">
          <a:xfrm>
            <a:off x="1256782" y="1772973"/>
            <a:ext cx="8565278" cy="232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a:extLst>
              <a:ext uri="{FF2B5EF4-FFF2-40B4-BE49-F238E27FC236}">
                <a16:creationId xmlns:a16="http://schemas.microsoft.com/office/drawing/2014/main" id="{12720B66-0DEF-4802-8F82-9536A3F5A99E}"/>
              </a:ext>
            </a:extLst>
          </p:cNvPr>
          <p:cNvSpPr txBox="1">
            <a:spLocks noChangeArrowheads="1"/>
          </p:cNvSpPr>
          <p:nvPr/>
        </p:nvSpPr>
        <p:spPr bwMode="auto">
          <a:xfrm>
            <a:off x="5250571" y="842409"/>
            <a:ext cx="3995935" cy="723992"/>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kern="0" dirty="0">
                <a:solidFill>
                  <a:schemeClr val="bg1"/>
                </a:solidFill>
                <a:latin typeface="Arial" panose="020B0604020202020204" pitchFamily="34" charset="0"/>
                <a:cs typeface="Arial" panose="020B0604020202020204" pitchFamily="34" charset="0"/>
              </a:rPr>
              <a:t>Cas particuliers</a:t>
            </a:r>
          </a:p>
        </p:txBody>
      </p:sp>
      <p:pic>
        <p:nvPicPr>
          <p:cNvPr id="5" name="Picture 2">
            <a:extLst>
              <a:ext uri="{FF2B5EF4-FFF2-40B4-BE49-F238E27FC236}">
                <a16:creationId xmlns:a16="http://schemas.microsoft.com/office/drawing/2014/main" id="{DB0DFF4A-8DC9-4584-9706-940068BC2D2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2091" r="43697"/>
          <a:stretch/>
        </p:blipFill>
        <p:spPr bwMode="auto">
          <a:xfrm>
            <a:off x="1256782" y="4391737"/>
            <a:ext cx="610100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6637A8-FCA4-45C5-AE7E-A940544978B7}"/>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pic>
        <p:nvPicPr>
          <p:cNvPr id="3" name="Picture 2">
            <a:extLst>
              <a:ext uri="{FF2B5EF4-FFF2-40B4-BE49-F238E27FC236}">
                <a16:creationId xmlns:a16="http://schemas.microsoft.com/office/drawing/2014/main" id="{D8F93238-3C1E-441B-89C5-B58B163CD3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8279"/>
          <a:stretch/>
        </p:blipFill>
        <p:spPr bwMode="auto">
          <a:xfrm>
            <a:off x="1256783" y="2604286"/>
            <a:ext cx="8836269" cy="126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ED92CD04-9219-4CF3-B2BE-7F880BC59A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5513"/>
          <a:stretch/>
        </p:blipFill>
        <p:spPr bwMode="auto">
          <a:xfrm>
            <a:off x="1256783" y="1810909"/>
            <a:ext cx="8836269" cy="50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BE765B65-11C2-4629-8CC7-676EDC180BB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797" b="34860"/>
          <a:stretch/>
        </p:blipFill>
        <p:spPr bwMode="auto">
          <a:xfrm>
            <a:off x="1256783" y="4300625"/>
            <a:ext cx="8836269" cy="769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CD91B379-2AFD-4A72-AC54-3CE730C61C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5750"/>
          <a:stretch/>
        </p:blipFill>
        <p:spPr bwMode="auto">
          <a:xfrm>
            <a:off x="1256782" y="5499931"/>
            <a:ext cx="8836269" cy="103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a:extLst>
              <a:ext uri="{FF2B5EF4-FFF2-40B4-BE49-F238E27FC236}">
                <a16:creationId xmlns:a16="http://schemas.microsoft.com/office/drawing/2014/main" id="{AC113A03-58B1-4F0A-B5D9-75E8BFA58E2F}"/>
              </a:ext>
            </a:extLst>
          </p:cNvPr>
          <p:cNvSpPr txBox="1">
            <a:spLocks noChangeArrowheads="1"/>
          </p:cNvSpPr>
          <p:nvPr/>
        </p:nvSpPr>
        <p:spPr bwMode="auto">
          <a:xfrm>
            <a:off x="5250571" y="842409"/>
            <a:ext cx="3995935" cy="723992"/>
          </a:xfrm>
          <a:prstGeom prst="rect">
            <a:avLst/>
          </a:prstGeom>
          <a:solidFill>
            <a:srgbClr val="1B955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buClr>
                <a:srgbClr val="000000"/>
              </a:buClr>
              <a:buSzPct val="100000"/>
              <a:defRPr sz="3200">
                <a:solidFill>
                  <a:schemeClr val="tx1"/>
                </a:solidFill>
                <a:latin typeface="+mj-lt"/>
                <a:ea typeface="+mj-ea"/>
                <a:cs typeface="+mj-cs"/>
              </a:defRPr>
            </a:lvl1pPr>
            <a:lvl2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a:lstStyle>
          <a:p>
            <a:pPr algn="ctr"/>
            <a:r>
              <a:rPr lang="fr-FR" kern="0" dirty="0">
                <a:solidFill>
                  <a:schemeClr val="bg1"/>
                </a:solidFill>
                <a:latin typeface="Arial" panose="020B0604020202020204" pitchFamily="34" charset="0"/>
                <a:cs typeface="Arial" panose="020B0604020202020204" pitchFamily="34" charset="0"/>
              </a:rPr>
              <a:t>Cas particuliers</a:t>
            </a:r>
          </a:p>
        </p:txBody>
      </p:sp>
    </p:spTree>
    <p:extLst>
      <p:ext uri="{BB962C8B-B14F-4D97-AF65-F5344CB8AC3E}">
        <p14:creationId xmlns:p14="http://schemas.microsoft.com/office/powerpoint/2010/main" val="387276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864FF0-58E7-4DF7-98B7-AC020B0CFF32}"/>
              </a:ext>
            </a:extLst>
          </p:cNvPr>
          <p:cNvSpPr txBox="1">
            <a:spLocks noChangeArrowheads="1"/>
          </p:cNvSpPr>
          <p:nvPr/>
        </p:nvSpPr>
        <p:spPr bwMode="auto">
          <a:xfrm rot="18369934">
            <a:off x="-870074" y="1992916"/>
            <a:ext cx="4519324" cy="5771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000" b="0" i="0" u="none" strike="noStrike" kern="0" cap="none" spc="0" normalizeH="0" baseline="0" noProof="0" dirty="0">
                <a:ln>
                  <a:noFill/>
                </a:ln>
                <a:solidFill>
                  <a:schemeClr val="tx1"/>
                </a:solidFill>
                <a:effectLst/>
                <a:uLnTx/>
                <a:uFillTx/>
                <a:latin typeface="+mj-lt"/>
                <a:ea typeface="+mj-ea"/>
                <a:cs typeface="+mj-cs"/>
              </a:rPr>
              <a:t>On résume…</a:t>
            </a:r>
          </a:p>
        </p:txBody>
      </p:sp>
      <p:sp>
        <p:nvSpPr>
          <p:cNvPr id="4" name="Rectangle 3">
            <a:extLst>
              <a:ext uri="{FF2B5EF4-FFF2-40B4-BE49-F238E27FC236}">
                <a16:creationId xmlns:a16="http://schemas.microsoft.com/office/drawing/2014/main" id="{F6786E52-0FA3-4E3A-866B-4C04341FD081}"/>
              </a:ext>
            </a:extLst>
          </p:cNvPr>
          <p:cNvSpPr txBox="1">
            <a:spLocks noChangeArrowheads="1"/>
          </p:cNvSpPr>
          <p:nvPr/>
        </p:nvSpPr>
        <p:spPr>
          <a:xfrm>
            <a:off x="2363649" y="1371253"/>
            <a:ext cx="1928813" cy="592138"/>
          </a:xfrm>
          <a:prstGeom prst="rect">
            <a:avLst/>
          </a:prstGeom>
        </p:spPr>
        <p:txBody>
          <a:bodyPr/>
          <a:lstStyle/>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fr-FR" sz="3200" b="1" i="0" u="sng" strike="noStrike" kern="1200" cap="none" spc="0" normalizeH="0" baseline="0" noProof="0" dirty="0">
                <a:ln>
                  <a:noFill/>
                </a:ln>
                <a:solidFill>
                  <a:schemeClr val="accent3">
                    <a:lumMod val="20000"/>
                    <a:lumOff val="80000"/>
                  </a:schemeClr>
                </a:solidFill>
                <a:effectLst/>
                <a:uLnTx/>
                <a:uFillTx/>
                <a:latin typeface="Arial Black" pitchFamily="34" charset="0"/>
                <a:ea typeface="+mn-ea"/>
                <a:cs typeface="+mn-cs"/>
              </a:rPr>
              <a:t>Adulte </a:t>
            </a:r>
          </a:p>
        </p:txBody>
      </p:sp>
      <p:grpSp>
        <p:nvGrpSpPr>
          <p:cNvPr id="5" name="Group 52">
            <a:extLst>
              <a:ext uri="{FF2B5EF4-FFF2-40B4-BE49-F238E27FC236}">
                <a16:creationId xmlns:a16="http://schemas.microsoft.com/office/drawing/2014/main" id="{69EA4F04-B20D-4461-B2C2-7DFE5F7A3EB2}"/>
              </a:ext>
            </a:extLst>
          </p:cNvPr>
          <p:cNvGrpSpPr>
            <a:grpSpLocks/>
          </p:cNvGrpSpPr>
          <p:nvPr/>
        </p:nvGrpSpPr>
        <p:grpSpPr bwMode="auto">
          <a:xfrm>
            <a:off x="4060687" y="3520728"/>
            <a:ext cx="6956425" cy="1169988"/>
            <a:chOff x="1199" y="2284"/>
            <a:chExt cx="4382" cy="737"/>
          </a:xfrm>
        </p:grpSpPr>
        <p:sp>
          <p:nvSpPr>
            <p:cNvPr id="6" name="Text Box 21">
              <a:extLst>
                <a:ext uri="{FF2B5EF4-FFF2-40B4-BE49-F238E27FC236}">
                  <a16:creationId xmlns:a16="http://schemas.microsoft.com/office/drawing/2014/main" id="{0E41C052-1FF6-461F-9205-9C1137505DA4}"/>
                </a:ext>
              </a:extLst>
            </p:cNvPr>
            <p:cNvSpPr txBox="1">
              <a:spLocks noChangeArrowheads="1"/>
            </p:cNvSpPr>
            <p:nvPr/>
          </p:nvSpPr>
          <p:spPr bwMode="auto">
            <a:xfrm>
              <a:off x="2038" y="2509"/>
              <a:ext cx="3543" cy="288"/>
            </a:xfrm>
            <a:prstGeom prst="rect">
              <a:avLst/>
            </a:prstGeom>
            <a:noFill/>
            <a:ln w="9525">
              <a:noFill/>
              <a:miter lim="800000"/>
              <a:headEnd/>
              <a:tailEnd/>
            </a:ln>
          </p:spPr>
          <p:txBody>
            <a:bodyPr>
              <a:spAutoFit/>
            </a:bodyPr>
            <a:lstStyle/>
            <a:p>
              <a:pPr algn="ctr"/>
              <a:r>
                <a:rPr lang="fr-FR" sz="2400" b="1" dirty="0">
                  <a:latin typeface="Arial" panose="020B0604020202020204" pitchFamily="34" charset="0"/>
                  <a:cs typeface="Arial" panose="020B0604020202020204" pitchFamily="34" charset="0"/>
                </a:rPr>
                <a:t>RCP 30/2 , en attendant le DAE</a:t>
              </a:r>
            </a:p>
          </p:txBody>
        </p:sp>
        <p:pic>
          <p:nvPicPr>
            <p:cNvPr id="7" name="Picture 39" descr="logo_rcp">
              <a:extLst>
                <a:ext uri="{FF2B5EF4-FFF2-40B4-BE49-F238E27FC236}">
                  <a16:creationId xmlns:a16="http://schemas.microsoft.com/office/drawing/2014/main" id="{8D4B5B9B-548E-46F0-94DF-C5BCA9A378AB}"/>
                </a:ext>
              </a:extLst>
            </p:cNvPr>
            <p:cNvPicPr>
              <a:picLocks noChangeAspect="1" noChangeArrowheads="1"/>
            </p:cNvPicPr>
            <p:nvPr/>
          </p:nvPicPr>
          <p:blipFill>
            <a:blip r:embed="rId2" cstate="print"/>
            <a:srcRect/>
            <a:stretch>
              <a:fillRect/>
            </a:stretch>
          </p:blipFill>
          <p:spPr bwMode="auto">
            <a:xfrm>
              <a:off x="1199" y="2284"/>
              <a:ext cx="737" cy="737"/>
            </a:xfrm>
            <a:prstGeom prst="rect">
              <a:avLst/>
            </a:prstGeom>
            <a:noFill/>
            <a:ln w="9525">
              <a:noFill/>
              <a:miter lim="800000"/>
              <a:headEnd/>
              <a:tailEnd/>
            </a:ln>
          </p:spPr>
        </p:pic>
      </p:grpSp>
      <p:grpSp>
        <p:nvGrpSpPr>
          <p:cNvPr id="8" name="Group 51">
            <a:extLst>
              <a:ext uri="{FF2B5EF4-FFF2-40B4-BE49-F238E27FC236}">
                <a16:creationId xmlns:a16="http://schemas.microsoft.com/office/drawing/2014/main" id="{612E5E25-2135-4FE3-8A32-F1E8B24D178E}"/>
              </a:ext>
            </a:extLst>
          </p:cNvPr>
          <p:cNvGrpSpPr>
            <a:grpSpLocks/>
          </p:cNvGrpSpPr>
          <p:nvPr/>
        </p:nvGrpSpPr>
        <p:grpSpPr bwMode="auto">
          <a:xfrm>
            <a:off x="2589074" y="1963391"/>
            <a:ext cx="7253288" cy="1169987"/>
            <a:chOff x="272" y="1303"/>
            <a:chExt cx="4569" cy="737"/>
          </a:xfrm>
        </p:grpSpPr>
        <p:sp>
          <p:nvSpPr>
            <p:cNvPr id="9" name="Text Box 22">
              <a:extLst>
                <a:ext uri="{FF2B5EF4-FFF2-40B4-BE49-F238E27FC236}">
                  <a16:creationId xmlns:a16="http://schemas.microsoft.com/office/drawing/2014/main" id="{87FDEE66-4CD2-4CDF-BB88-7A1FF19CE3FE}"/>
                </a:ext>
              </a:extLst>
            </p:cNvPr>
            <p:cNvSpPr txBox="1">
              <a:spLocks noChangeArrowheads="1"/>
            </p:cNvSpPr>
            <p:nvPr/>
          </p:nvSpPr>
          <p:spPr bwMode="auto">
            <a:xfrm>
              <a:off x="1123" y="1528"/>
              <a:ext cx="3718" cy="288"/>
            </a:xfrm>
            <a:prstGeom prst="rect">
              <a:avLst/>
            </a:prstGeom>
            <a:noFill/>
            <a:ln w="9525">
              <a:noFill/>
              <a:miter lim="800000"/>
              <a:headEnd/>
              <a:tailEnd/>
            </a:ln>
          </p:spPr>
          <p:txBody>
            <a:bodyPr>
              <a:spAutoFit/>
            </a:bodyPr>
            <a:lstStyle/>
            <a:p>
              <a:pPr algn="ctr"/>
              <a:r>
                <a:rPr lang="fr-FR" sz="2400" b="1" dirty="0">
                  <a:latin typeface="Arial" panose="020B0604020202020204" pitchFamily="34" charset="0"/>
                  <a:cs typeface="Arial" panose="020B0604020202020204" pitchFamily="34" charset="0"/>
                </a:rPr>
                <a:t>Faire alerter , demander un DAE</a:t>
              </a:r>
            </a:p>
          </p:txBody>
        </p:sp>
        <p:pic>
          <p:nvPicPr>
            <p:cNvPr id="10" name="Picture 41" descr="logo_alerter">
              <a:extLst>
                <a:ext uri="{FF2B5EF4-FFF2-40B4-BE49-F238E27FC236}">
                  <a16:creationId xmlns:a16="http://schemas.microsoft.com/office/drawing/2014/main" id="{086AB168-1E56-4D37-BBA4-768D3E2E51A0}"/>
                </a:ext>
              </a:extLst>
            </p:cNvPr>
            <p:cNvPicPr>
              <a:picLocks noChangeAspect="1" noChangeArrowheads="1"/>
            </p:cNvPicPr>
            <p:nvPr/>
          </p:nvPicPr>
          <p:blipFill>
            <a:blip r:embed="rId3" cstate="print"/>
            <a:srcRect/>
            <a:stretch>
              <a:fillRect/>
            </a:stretch>
          </p:blipFill>
          <p:spPr bwMode="auto">
            <a:xfrm>
              <a:off x="272" y="1303"/>
              <a:ext cx="737" cy="737"/>
            </a:xfrm>
            <a:prstGeom prst="rect">
              <a:avLst/>
            </a:prstGeom>
            <a:noFill/>
            <a:ln w="9525">
              <a:noFill/>
              <a:miter lim="800000"/>
              <a:headEnd/>
              <a:tailEnd/>
            </a:ln>
          </p:spPr>
        </p:pic>
      </p:grpSp>
      <p:grpSp>
        <p:nvGrpSpPr>
          <p:cNvPr id="11" name="Group 53">
            <a:extLst>
              <a:ext uri="{FF2B5EF4-FFF2-40B4-BE49-F238E27FC236}">
                <a16:creationId xmlns:a16="http://schemas.microsoft.com/office/drawing/2014/main" id="{29E3E1AF-4F45-4E8D-A7CE-862FC35CB37F}"/>
              </a:ext>
            </a:extLst>
          </p:cNvPr>
          <p:cNvGrpSpPr>
            <a:grpSpLocks/>
          </p:cNvGrpSpPr>
          <p:nvPr/>
        </p:nvGrpSpPr>
        <p:grpSpPr bwMode="auto">
          <a:xfrm>
            <a:off x="5233849" y="5078066"/>
            <a:ext cx="5807075" cy="1169987"/>
            <a:chOff x="1938" y="3265"/>
            <a:chExt cx="3658" cy="737"/>
          </a:xfrm>
        </p:grpSpPr>
        <p:sp>
          <p:nvSpPr>
            <p:cNvPr id="12" name="Text Box 20">
              <a:extLst>
                <a:ext uri="{FF2B5EF4-FFF2-40B4-BE49-F238E27FC236}">
                  <a16:creationId xmlns:a16="http://schemas.microsoft.com/office/drawing/2014/main" id="{FD6D1C44-056B-4AF0-8EAA-FD1A42F30FB7}"/>
                </a:ext>
              </a:extLst>
            </p:cNvPr>
            <p:cNvSpPr txBox="1">
              <a:spLocks noChangeArrowheads="1"/>
            </p:cNvSpPr>
            <p:nvPr/>
          </p:nvSpPr>
          <p:spPr bwMode="auto">
            <a:xfrm>
              <a:off x="2789" y="3375"/>
              <a:ext cx="2807" cy="523"/>
            </a:xfrm>
            <a:prstGeom prst="rect">
              <a:avLst/>
            </a:prstGeom>
            <a:noFill/>
            <a:ln w="9525">
              <a:noFill/>
              <a:miter lim="800000"/>
              <a:headEnd/>
              <a:tailEnd/>
            </a:ln>
          </p:spPr>
          <p:txBody>
            <a:bodyPr>
              <a:spAutoFit/>
            </a:bodyPr>
            <a:lstStyle/>
            <a:p>
              <a:pPr algn="ctr"/>
              <a:r>
                <a:rPr lang="fr-FR" sz="2400" b="1" dirty="0">
                  <a:latin typeface="Arial" panose="020B0604020202020204" pitchFamily="34" charset="0"/>
                  <a:cs typeface="Arial" panose="020B0604020202020204" pitchFamily="34" charset="0"/>
                </a:rPr>
                <a:t>Mise en œuvre du DAE</a:t>
              </a:r>
              <a:br>
                <a:rPr lang="fr-FR" sz="2400" b="1" dirty="0">
                  <a:latin typeface="Arial" panose="020B0604020202020204" pitchFamily="34" charset="0"/>
                  <a:cs typeface="Arial" panose="020B0604020202020204" pitchFamily="34" charset="0"/>
                </a:rPr>
              </a:br>
              <a:r>
                <a:rPr lang="fr-FR" sz="2400" b="1" dirty="0">
                  <a:latin typeface="Arial" panose="020B0604020202020204" pitchFamily="34" charset="0"/>
                  <a:cs typeface="Arial" panose="020B0604020202020204" pitchFamily="34" charset="0"/>
                </a:rPr>
                <a:t>suivre les instructions</a:t>
              </a:r>
            </a:p>
          </p:txBody>
        </p:sp>
        <p:grpSp>
          <p:nvGrpSpPr>
            <p:cNvPr id="13" name="Group 47">
              <a:extLst>
                <a:ext uri="{FF2B5EF4-FFF2-40B4-BE49-F238E27FC236}">
                  <a16:creationId xmlns:a16="http://schemas.microsoft.com/office/drawing/2014/main" id="{BF2EAA5B-C0BE-441B-BAA2-843B892B21B5}"/>
                </a:ext>
              </a:extLst>
            </p:cNvPr>
            <p:cNvGrpSpPr>
              <a:grpSpLocks/>
            </p:cNvGrpSpPr>
            <p:nvPr/>
          </p:nvGrpSpPr>
          <p:grpSpPr bwMode="auto">
            <a:xfrm>
              <a:off x="1938" y="3265"/>
              <a:ext cx="737" cy="737"/>
              <a:chOff x="3090" y="3237"/>
              <a:chExt cx="737" cy="737"/>
            </a:xfrm>
          </p:grpSpPr>
          <p:pic>
            <p:nvPicPr>
              <p:cNvPr id="14" name="Picture 42" descr="logo_alerter">
                <a:extLst>
                  <a:ext uri="{FF2B5EF4-FFF2-40B4-BE49-F238E27FC236}">
                    <a16:creationId xmlns:a16="http://schemas.microsoft.com/office/drawing/2014/main" id="{FF861A32-CA6D-47AB-9BEF-8D8F3C8FAA83}"/>
                  </a:ext>
                </a:extLst>
              </p:cNvPr>
              <p:cNvPicPr>
                <a:picLocks noChangeAspect="1" noChangeArrowheads="1"/>
              </p:cNvPicPr>
              <p:nvPr/>
            </p:nvPicPr>
            <p:blipFill>
              <a:blip r:embed="rId3" cstate="print"/>
              <a:srcRect/>
              <a:stretch>
                <a:fillRect/>
              </a:stretch>
            </p:blipFill>
            <p:spPr bwMode="auto">
              <a:xfrm>
                <a:off x="3090" y="3237"/>
                <a:ext cx="737" cy="737"/>
              </a:xfrm>
              <a:prstGeom prst="rect">
                <a:avLst/>
              </a:prstGeom>
              <a:noFill/>
              <a:ln w="9525">
                <a:noFill/>
                <a:miter lim="800000"/>
                <a:headEnd/>
                <a:tailEnd/>
              </a:ln>
            </p:spPr>
          </p:pic>
          <p:sp>
            <p:nvSpPr>
              <p:cNvPr id="15" name="Oval 43">
                <a:extLst>
                  <a:ext uri="{FF2B5EF4-FFF2-40B4-BE49-F238E27FC236}">
                    <a16:creationId xmlns:a16="http://schemas.microsoft.com/office/drawing/2014/main" id="{91EEAD71-3272-4DDF-BBB8-87BBB6734461}"/>
                  </a:ext>
                </a:extLst>
              </p:cNvPr>
              <p:cNvSpPr>
                <a:spLocks noChangeArrowheads="1"/>
              </p:cNvSpPr>
              <p:nvPr/>
            </p:nvSpPr>
            <p:spPr bwMode="auto">
              <a:xfrm>
                <a:off x="3141" y="3288"/>
                <a:ext cx="635" cy="635"/>
              </a:xfrm>
              <a:prstGeom prst="ellipse">
                <a:avLst/>
              </a:prstGeom>
              <a:solidFill>
                <a:srgbClr val="FF6600"/>
              </a:solidFill>
              <a:ln w="9525">
                <a:solidFill>
                  <a:schemeClr val="tx1"/>
                </a:solidFill>
                <a:round/>
                <a:headEnd/>
                <a:tailEnd/>
              </a:ln>
            </p:spPr>
            <p:txBody>
              <a:bodyPr wrap="none" anchor="ctr"/>
              <a:lstStyle/>
              <a:p>
                <a:endParaRPr lang="fr-FR" dirty="0"/>
              </a:p>
            </p:txBody>
          </p:sp>
          <p:sp>
            <p:nvSpPr>
              <p:cNvPr id="16" name="AutoShape 46">
                <a:extLst>
                  <a:ext uri="{FF2B5EF4-FFF2-40B4-BE49-F238E27FC236}">
                    <a16:creationId xmlns:a16="http://schemas.microsoft.com/office/drawing/2014/main" id="{4F4E3820-992C-406F-8CD6-745588D3CB9A}"/>
                  </a:ext>
                </a:extLst>
              </p:cNvPr>
              <p:cNvSpPr>
                <a:spLocks noChangeArrowheads="1"/>
              </p:cNvSpPr>
              <p:nvPr/>
            </p:nvSpPr>
            <p:spPr bwMode="auto">
              <a:xfrm flipH="1">
                <a:off x="3275" y="3422"/>
                <a:ext cx="368" cy="368"/>
              </a:xfrm>
              <a:prstGeom prst="lightningBolt">
                <a:avLst/>
              </a:prstGeom>
              <a:solidFill>
                <a:srgbClr val="FFFF00"/>
              </a:solidFill>
              <a:ln w="9525">
                <a:solidFill>
                  <a:schemeClr val="tx1"/>
                </a:solidFill>
                <a:miter lim="800000"/>
                <a:headEnd/>
                <a:tailEnd/>
              </a:ln>
            </p:spPr>
            <p:txBody>
              <a:bodyPr wrap="none" anchor="ctr"/>
              <a:lstStyle/>
              <a:p>
                <a:endParaRPr lang="fr-FR" dirty="0"/>
              </a:p>
            </p:txBody>
          </p:sp>
        </p:grpSp>
      </p:grpSp>
      <p:sp>
        <p:nvSpPr>
          <p:cNvPr id="17" name="Rectangle 16">
            <a:extLst>
              <a:ext uri="{FF2B5EF4-FFF2-40B4-BE49-F238E27FC236}">
                <a16:creationId xmlns:a16="http://schemas.microsoft.com/office/drawing/2014/main" id="{9E1E1F96-6465-4F10-A578-E0F8A8D78292}"/>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Tree>
    <p:extLst>
      <p:ext uri="{BB962C8B-B14F-4D97-AF65-F5344CB8AC3E}">
        <p14:creationId xmlns:p14="http://schemas.microsoft.com/office/powerpoint/2010/main" val="6773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7" presetClass="entr" presetSubtype="8" fill="hold" nodeType="after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ppt_w/2"/>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7" presetClass="entr" presetSubtype="8"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ppt_w/2"/>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childTnLst>
                                </p:cTn>
                              </p:par>
                            </p:childTnLst>
                          </p:cTn>
                        </p:par>
                        <p:par>
                          <p:cTn id="23" fill="hold">
                            <p:stCondLst>
                              <p:cond delay="3000"/>
                            </p:stCondLst>
                            <p:childTnLst>
                              <p:par>
                                <p:cTn id="24" presetID="17" presetClass="entr" presetSubtype="8" fill="hold" nodeType="afterEffect">
                                  <p:stCondLst>
                                    <p:cond delay="5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ppt_w/2"/>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A864FF0-58E7-4DF7-98B7-AC020B0CFF32}"/>
              </a:ext>
            </a:extLst>
          </p:cNvPr>
          <p:cNvSpPr txBox="1">
            <a:spLocks noChangeArrowheads="1"/>
          </p:cNvSpPr>
          <p:nvPr/>
        </p:nvSpPr>
        <p:spPr bwMode="auto">
          <a:xfrm rot="18369934">
            <a:off x="-870074" y="1992916"/>
            <a:ext cx="4519324" cy="5771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
                <a:srgbClr val="000000"/>
              </a:buClr>
              <a:buSzPct val="100000"/>
              <a:buFontTx/>
              <a:buNone/>
              <a:tabLst/>
              <a:defRPr/>
            </a:pPr>
            <a:r>
              <a:rPr kumimoji="0" lang="fr-FR" sz="4000" b="0" i="0" u="none" strike="noStrike" kern="0" cap="none" spc="0" normalizeH="0" baseline="0" noProof="0" dirty="0">
                <a:ln>
                  <a:noFill/>
                </a:ln>
                <a:solidFill>
                  <a:schemeClr val="tx1"/>
                </a:solidFill>
                <a:effectLst/>
                <a:uLnTx/>
                <a:uFillTx/>
                <a:latin typeface="+mj-lt"/>
                <a:ea typeface="+mj-ea"/>
                <a:cs typeface="+mj-cs"/>
              </a:rPr>
              <a:t>On résume…</a:t>
            </a:r>
          </a:p>
        </p:txBody>
      </p:sp>
      <p:sp>
        <p:nvSpPr>
          <p:cNvPr id="17" name="Rectangle 16">
            <a:extLst>
              <a:ext uri="{FF2B5EF4-FFF2-40B4-BE49-F238E27FC236}">
                <a16:creationId xmlns:a16="http://schemas.microsoft.com/office/drawing/2014/main" id="{9E1E1F96-6465-4F10-A578-E0F8A8D78292}"/>
              </a:ext>
            </a:extLst>
          </p:cNvPr>
          <p:cNvSpPr/>
          <p:nvPr/>
        </p:nvSpPr>
        <p:spPr>
          <a:xfrm>
            <a:off x="1256782" y="286933"/>
            <a:ext cx="7987579" cy="555476"/>
          </a:xfrm>
          <a:prstGeom prst="rect">
            <a:avLst/>
          </a:prstGeom>
          <a:solidFill>
            <a:srgbClr val="1B955B"/>
          </a:solidFill>
          <a:ln>
            <a:solidFill>
              <a:srgbClr val="1B95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accent2">
                    <a:lumMod val="40000"/>
                    <a:lumOff val="60000"/>
                  </a:schemeClr>
                </a:solidFill>
              </a:rPr>
              <a:t>La victime ne répond pas et ne respire pas</a:t>
            </a:r>
          </a:p>
        </p:txBody>
      </p:sp>
      <p:sp>
        <p:nvSpPr>
          <p:cNvPr id="19" name="Rectangle 3">
            <a:extLst>
              <a:ext uri="{FF2B5EF4-FFF2-40B4-BE49-F238E27FC236}">
                <a16:creationId xmlns:a16="http://schemas.microsoft.com/office/drawing/2014/main" id="{B160496D-2C19-4CF2-814A-02185AC63029}"/>
              </a:ext>
            </a:extLst>
          </p:cNvPr>
          <p:cNvSpPr txBox="1">
            <a:spLocks noChangeArrowheads="1"/>
          </p:cNvSpPr>
          <p:nvPr/>
        </p:nvSpPr>
        <p:spPr>
          <a:xfrm>
            <a:off x="2470181" y="1347384"/>
            <a:ext cx="3810148" cy="592138"/>
          </a:xfrm>
          <a:prstGeom prst="rect">
            <a:avLst/>
          </a:prstGeom>
        </p:spPr>
        <p:txBody>
          <a:bodyPr/>
          <a:lstStyle/>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fr-FR" sz="2400" b="1" i="0" u="sng" strike="noStrike" kern="1200" cap="none" spc="0" normalizeH="0" baseline="0" noProof="0" dirty="0">
                <a:ln>
                  <a:noFill/>
                </a:ln>
                <a:solidFill>
                  <a:schemeClr val="accent3">
                    <a:lumMod val="20000"/>
                    <a:lumOff val="80000"/>
                  </a:schemeClr>
                </a:solidFill>
                <a:effectLst/>
                <a:uLnTx/>
                <a:uFillTx/>
                <a:latin typeface="Arial Black" pitchFamily="34" charset="0"/>
                <a:ea typeface="+mn-ea"/>
                <a:cs typeface="+mn-cs"/>
              </a:rPr>
              <a:t>Enfant et Nourrisson</a:t>
            </a:r>
          </a:p>
        </p:txBody>
      </p:sp>
      <p:grpSp>
        <p:nvGrpSpPr>
          <p:cNvPr id="20" name="Group 52">
            <a:extLst>
              <a:ext uri="{FF2B5EF4-FFF2-40B4-BE49-F238E27FC236}">
                <a16:creationId xmlns:a16="http://schemas.microsoft.com/office/drawing/2014/main" id="{BDA489DA-25F9-4ADA-B6C3-4C49CCCF28F2}"/>
              </a:ext>
            </a:extLst>
          </p:cNvPr>
          <p:cNvGrpSpPr>
            <a:grpSpLocks/>
          </p:cNvGrpSpPr>
          <p:nvPr/>
        </p:nvGrpSpPr>
        <p:grpSpPr bwMode="auto">
          <a:xfrm>
            <a:off x="4167219" y="3496859"/>
            <a:ext cx="6956425" cy="1169988"/>
            <a:chOff x="1199" y="2284"/>
            <a:chExt cx="4382" cy="737"/>
          </a:xfrm>
        </p:grpSpPr>
        <p:sp>
          <p:nvSpPr>
            <p:cNvPr id="21" name="Text Box 21">
              <a:extLst>
                <a:ext uri="{FF2B5EF4-FFF2-40B4-BE49-F238E27FC236}">
                  <a16:creationId xmlns:a16="http://schemas.microsoft.com/office/drawing/2014/main" id="{D4AB8661-4129-4B80-A8B7-6EED553CA43E}"/>
                </a:ext>
              </a:extLst>
            </p:cNvPr>
            <p:cNvSpPr txBox="1">
              <a:spLocks noChangeArrowheads="1"/>
            </p:cNvSpPr>
            <p:nvPr/>
          </p:nvSpPr>
          <p:spPr bwMode="auto">
            <a:xfrm>
              <a:off x="2038" y="2374"/>
              <a:ext cx="3543" cy="523"/>
            </a:xfrm>
            <a:prstGeom prst="rect">
              <a:avLst/>
            </a:prstGeom>
            <a:noFill/>
            <a:ln w="9525">
              <a:noFill/>
              <a:miter lim="800000"/>
              <a:headEnd/>
              <a:tailEnd/>
            </a:ln>
          </p:spPr>
          <p:txBody>
            <a:bodyPr>
              <a:spAutoFit/>
            </a:bodyPr>
            <a:lstStyle/>
            <a:p>
              <a:pPr algn="ctr"/>
              <a:r>
                <a:rPr lang="fr-FR" sz="2400" b="1" dirty="0">
                  <a:latin typeface="Arial" panose="020B0604020202020204" pitchFamily="34" charset="0"/>
                  <a:cs typeface="Arial" panose="020B0604020202020204" pitchFamily="34" charset="0"/>
                </a:rPr>
                <a:t>5 insufflations puis</a:t>
              </a:r>
            </a:p>
            <a:p>
              <a:pPr algn="ctr"/>
              <a:r>
                <a:rPr lang="fr-FR" sz="2400" b="1" dirty="0">
                  <a:latin typeface="Arial" panose="020B0604020202020204" pitchFamily="34" charset="0"/>
                  <a:cs typeface="Arial" panose="020B0604020202020204" pitchFamily="34" charset="0"/>
                </a:rPr>
                <a:t>RCP 15/2 , en attendant le DAE</a:t>
              </a:r>
            </a:p>
          </p:txBody>
        </p:sp>
        <p:pic>
          <p:nvPicPr>
            <p:cNvPr id="22" name="Picture 39" descr="logo_rcp">
              <a:extLst>
                <a:ext uri="{FF2B5EF4-FFF2-40B4-BE49-F238E27FC236}">
                  <a16:creationId xmlns:a16="http://schemas.microsoft.com/office/drawing/2014/main" id="{625D83BE-6E2A-48CF-8381-D2CC02DB0BC3}"/>
                </a:ext>
              </a:extLst>
            </p:cNvPr>
            <p:cNvPicPr>
              <a:picLocks noChangeAspect="1" noChangeArrowheads="1"/>
            </p:cNvPicPr>
            <p:nvPr/>
          </p:nvPicPr>
          <p:blipFill>
            <a:blip r:embed="rId2" cstate="print"/>
            <a:srcRect/>
            <a:stretch>
              <a:fillRect/>
            </a:stretch>
          </p:blipFill>
          <p:spPr bwMode="auto">
            <a:xfrm>
              <a:off x="1199" y="2284"/>
              <a:ext cx="737" cy="737"/>
            </a:xfrm>
            <a:prstGeom prst="rect">
              <a:avLst/>
            </a:prstGeom>
            <a:noFill/>
            <a:ln w="9525">
              <a:noFill/>
              <a:miter lim="800000"/>
              <a:headEnd/>
              <a:tailEnd/>
            </a:ln>
          </p:spPr>
        </p:pic>
      </p:grpSp>
      <p:grpSp>
        <p:nvGrpSpPr>
          <p:cNvPr id="23" name="Group 51">
            <a:extLst>
              <a:ext uri="{FF2B5EF4-FFF2-40B4-BE49-F238E27FC236}">
                <a16:creationId xmlns:a16="http://schemas.microsoft.com/office/drawing/2014/main" id="{79FE0837-4176-410A-931C-CDDB2C86CA12}"/>
              </a:ext>
            </a:extLst>
          </p:cNvPr>
          <p:cNvGrpSpPr>
            <a:grpSpLocks/>
          </p:cNvGrpSpPr>
          <p:nvPr/>
        </p:nvGrpSpPr>
        <p:grpSpPr bwMode="auto">
          <a:xfrm>
            <a:off x="2695606" y="1939522"/>
            <a:ext cx="7253288" cy="1169987"/>
            <a:chOff x="272" y="1303"/>
            <a:chExt cx="4569" cy="737"/>
          </a:xfrm>
        </p:grpSpPr>
        <p:sp>
          <p:nvSpPr>
            <p:cNvPr id="24" name="Text Box 22">
              <a:extLst>
                <a:ext uri="{FF2B5EF4-FFF2-40B4-BE49-F238E27FC236}">
                  <a16:creationId xmlns:a16="http://schemas.microsoft.com/office/drawing/2014/main" id="{4B670505-C588-434B-A923-EF45D22F29C8}"/>
                </a:ext>
              </a:extLst>
            </p:cNvPr>
            <p:cNvSpPr txBox="1">
              <a:spLocks noChangeArrowheads="1"/>
            </p:cNvSpPr>
            <p:nvPr/>
          </p:nvSpPr>
          <p:spPr bwMode="auto">
            <a:xfrm>
              <a:off x="1123" y="1528"/>
              <a:ext cx="3718" cy="288"/>
            </a:xfrm>
            <a:prstGeom prst="rect">
              <a:avLst/>
            </a:prstGeom>
            <a:noFill/>
            <a:ln w="9525">
              <a:noFill/>
              <a:miter lim="800000"/>
              <a:headEnd/>
              <a:tailEnd/>
            </a:ln>
          </p:spPr>
          <p:txBody>
            <a:bodyPr>
              <a:spAutoFit/>
            </a:bodyPr>
            <a:lstStyle/>
            <a:p>
              <a:pPr algn="ctr"/>
              <a:r>
                <a:rPr lang="fr-FR" sz="2400" b="1" dirty="0">
                  <a:latin typeface="Arial" panose="020B0604020202020204" pitchFamily="34" charset="0"/>
                  <a:cs typeface="Arial" panose="020B0604020202020204" pitchFamily="34" charset="0"/>
                </a:rPr>
                <a:t>Faire alerter , demander un DAE</a:t>
              </a:r>
            </a:p>
          </p:txBody>
        </p:sp>
        <p:pic>
          <p:nvPicPr>
            <p:cNvPr id="25" name="Picture 41" descr="logo_alerter">
              <a:extLst>
                <a:ext uri="{FF2B5EF4-FFF2-40B4-BE49-F238E27FC236}">
                  <a16:creationId xmlns:a16="http://schemas.microsoft.com/office/drawing/2014/main" id="{ACF24C19-1B25-4023-B54B-1E8A64A66AEF}"/>
                </a:ext>
              </a:extLst>
            </p:cNvPr>
            <p:cNvPicPr>
              <a:picLocks noChangeAspect="1" noChangeArrowheads="1"/>
            </p:cNvPicPr>
            <p:nvPr/>
          </p:nvPicPr>
          <p:blipFill>
            <a:blip r:embed="rId3" cstate="print"/>
            <a:srcRect/>
            <a:stretch>
              <a:fillRect/>
            </a:stretch>
          </p:blipFill>
          <p:spPr bwMode="auto">
            <a:xfrm>
              <a:off x="272" y="1303"/>
              <a:ext cx="737" cy="737"/>
            </a:xfrm>
            <a:prstGeom prst="rect">
              <a:avLst/>
            </a:prstGeom>
            <a:noFill/>
            <a:ln w="9525">
              <a:noFill/>
              <a:miter lim="800000"/>
              <a:headEnd/>
              <a:tailEnd/>
            </a:ln>
          </p:spPr>
        </p:pic>
      </p:grpSp>
      <p:grpSp>
        <p:nvGrpSpPr>
          <p:cNvPr id="26" name="Group 53">
            <a:extLst>
              <a:ext uri="{FF2B5EF4-FFF2-40B4-BE49-F238E27FC236}">
                <a16:creationId xmlns:a16="http://schemas.microsoft.com/office/drawing/2014/main" id="{7D31D8DA-522F-45B6-9392-E661AEBD451D}"/>
              </a:ext>
            </a:extLst>
          </p:cNvPr>
          <p:cNvGrpSpPr>
            <a:grpSpLocks/>
          </p:cNvGrpSpPr>
          <p:nvPr/>
        </p:nvGrpSpPr>
        <p:grpSpPr bwMode="auto">
          <a:xfrm>
            <a:off x="5340381" y="5054197"/>
            <a:ext cx="5807075" cy="1169987"/>
            <a:chOff x="1938" y="3265"/>
            <a:chExt cx="3658" cy="737"/>
          </a:xfrm>
        </p:grpSpPr>
        <p:sp>
          <p:nvSpPr>
            <p:cNvPr id="27" name="Text Box 20">
              <a:extLst>
                <a:ext uri="{FF2B5EF4-FFF2-40B4-BE49-F238E27FC236}">
                  <a16:creationId xmlns:a16="http://schemas.microsoft.com/office/drawing/2014/main" id="{6B4F445D-5BC9-4C64-A73D-E798E317267B}"/>
                </a:ext>
              </a:extLst>
            </p:cNvPr>
            <p:cNvSpPr txBox="1">
              <a:spLocks noChangeArrowheads="1"/>
            </p:cNvSpPr>
            <p:nvPr/>
          </p:nvSpPr>
          <p:spPr bwMode="auto">
            <a:xfrm>
              <a:off x="2789" y="3375"/>
              <a:ext cx="2807" cy="523"/>
            </a:xfrm>
            <a:prstGeom prst="rect">
              <a:avLst/>
            </a:prstGeom>
            <a:noFill/>
            <a:ln w="9525">
              <a:noFill/>
              <a:miter lim="800000"/>
              <a:headEnd/>
              <a:tailEnd/>
            </a:ln>
          </p:spPr>
          <p:txBody>
            <a:bodyPr>
              <a:spAutoFit/>
            </a:bodyPr>
            <a:lstStyle/>
            <a:p>
              <a:pPr algn="ctr"/>
              <a:r>
                <a:rPr lang="fr-FR" sz="2400" b="1" dirty="0">
                  <a:latin typeface="Arial" panose="020B0604020202020204" pitchFamily="34" charset="0"/>
                  <a:cs typeface="Arial" panose="020B0604020202020204" pitchFamily="34" charset="0"/>
                </a:rPr>
                <a:t>Mise en œuvre du DAE</a:t>
              </a:r>
              <a:br>
                <a:rPr lang="fr-FR" sz="2400" b="1" dirty="0">
                  <a:latin typeface="Arial" panose="020B0604020202020204" pitchFamily="34" charset="0"/>
                  <a:cs typeface="Arial" panose="020B0604020202020204" pitchFamily="34" charset="0"/>
                </a:rPr>
              </a:br>
              <a:r>
                <a:rPr lang="fr-FR" sz="2400" b="1" dirty="0">
                  <a:latin typeface="Arial" panose="020B0604020202020204" pitchFamily="34" charset="0"/>
                  <a:cs typeface="Arial" panose="020B0604020202020204" pitchFamily="34" charset="0"/>
                </a:rPr>
                <a:t>suivre les instructions</a:t>
              </a:r>
            </a:p>
          </p:txBody>
        </p:sp>
        <p:grpSp>
          <p:nvGrpSpPr>
            <p:cNvPr id="28" name="Group 47">
              <a:extLst>
                <a:ext uri="{FF2B5EF4-FFF2-40B4-BE49-F238E27FC236}">
                  <a16:creationId xmlns:a16="http://schemas.microsoft.com/office/drawing/2014/main" id="{67C49D8F-D7DB-4E99-B6B0-2B26C6B8EDC6}"/>
                </a:ext>
              </a:extLst>
            </p:cNvPr>
            <p:cNvGrpSpPr>
              <a:grpSpLocks/>
            </p:cNvGrpSpPr>
            <p:nvPr/>
          </p:nvGrpSpPr>
          <p:grpSpPr bwMode="auto">
            <a:xfrm>
              <a:off x="1938" y="3265"/>
              <a:ext cx="737" cy="737"/>
              <a:chOff x="3090" y="3237"/>
              <a:chExt cx="737" cy="737"/>
            </a:xfrm>
          </p:grpSpPr>
          <p:pic>
            <p:nvPicPr>
              <p:cNvPr id="29" name="Picture 42" descr="logo_alerter">
                <a:extLst>
                  <a:ext uri="{FF2B5EF4-FFF2-40B4-BE49-F238E27FC236}">
                    <a16:creationId xmlns:a16="http://schemas.microsoft.com/office/drawing/2014/main" id="{2644F758-B07A-4311-AEA5-946EB9EDB98F}"/>
                  </a:ext>
                </a:extLst>
              </p:cNvPr>
              <p:cNvPicPr>
                <a:picLocks noChangeAspect="1" noChangeArrowheads="1"/>
              </p:cNvPicPr>
              <p:nvPr/>
            </p:nvPicPr>
            <p:blipFill>
              <a:blip r:embed="rId3" cstate="print"/>
              <a:srcRect/>
              <a:stretch>
                <a:fillRect/>
              </a:stretch>
            </p:blipFill>
            <p:spPr bwMode="auto">
              <a:xfrm>
                <a:off x="3090" y="3237"/>
                <a:ext cx="737" cy="737"/>
              </a:xfrm>
              <a:prstGeom prst="rect">
                <a:avLst/>
              </a:prstGeom>
              <a:noFill/>
              <a:ln w="9525">
                <a:noFill/>
                <a:miter lim="800000"/>
                <a:headEnd/>
                <a:tailEnd/>
              </a:ln>
            </p:spPr>
          </p:pic>
          <p:sp>
            <p:nvSpPr>
              <p:cNvPr id="30" name="Oval 43">
                <a:extLst>
                  <a:ext uri="{FF2B5EF4-FFF2-40B4-BE49-F238E27FC236}">
                    <a16:creationId xmlns:a16="http://schemas.microsoft.com/office/drawing/2014/main" id="{35DBA9E9-E963-4646-BB63-17E9DE9BEAAE}"/>
                  </a:ext>
                </a:extLst>
              </p:cNvPr>
              <p:cNvSpPr>
                <a:spLocks noChangeArrowheads="1"/>
              </p:cNvSpPr>
              <p:nvPr/>
            </p:nvSpPr>
            <p:spPr bwMode="auto">
              <a:xfrm>
                <a:off x="3141" y="3288"/>
                <a:ext cx="635" cy="635"/>
              </a:xfrm>
              <a:prstGeom prst="ellipse">
                <a:avLst/>
              </a:prstGeom>
              <a:solidFill>
                <a:srgbClr val="FF6600"/>
              </a:solidFill>
              <a:ln w="9525">
                <a:solidFill>
                  <a:schemeClr val="tx1"/>
                </a:solidFill>
                <a:round/>
                <a:headEnd/>
                <a:tailEnd/>
              </a:ln>
            </p:spPr>
            <p:txBody>
              <a:bodyPr wrap="none" anchor="ctr"/>
              <a:lstStyle/>
              <a:p>
                <a:endParaRPr lang="fr-FR" dirty="0"/>
              </a:p>
            </p:txBody>
          </p:sp>
          <p:sp>
            <p:nvSpPr>
              <p:cNvPr id="31" name="AutoShape 46">
                <a:extLst>
                  <a:ext uri="{FF2B5EF4-FFF2-40B4-BE49-F238E27FC236}">
                    <a16:creationId xmlns:a16="http://schemas.microsoft.com/office/drawing/2014/main" id="{B0363BC2-955E-4443-9368-6ACC1F06BE7C}"/>
                  </a:ext>
                </a:extLst>
              </p:cNvPr>
              <p:cNvSpPr>
                <a:spLocks noChangeArrowheads="1"/>
              </p:cNvSpPr>
              <p:nvPr/>
            </p:nvSpPr>
            <p:spPr bwMode="auto">
              <a:xfrm flipH="1">
                <a:off x="3275" y="3422"/>
                <a:ext cx="368" cy="368"/>
              </a:xfrm>
              <a:prstGeom prst="lightningBolt">
                <a:avLst/>
              </a:prstGeom>
              <a:solidFill>
                <a:srgbClr val="FFFF00"/>
              </a:solidFill>
              <a:ln w="9525">
                <a:solidFill>
                  <a:schemeClr val="tx1"/>
                </a:solidFill>
                <a:miter lim="800000"/>
                <a:headEnd/>
                <a:tailEnd/>
              </a:ln>
            </p:spPr>
            <p:txBody>
              <a:bodyPr wrap="none" anchor="ctr"/>
              <a:lstStyle/>
              <a:p>
                <a:endParaRPr lang="fr-FR" dirty="0"/>
              </a:p>
            </p:txBody>
          </p:sp>
        </p:grpSp>
      </p:grpSp>
    </p:spTree>
    <p:extLst>
      <p:ext uri="{BB962C8B-B14F-4D97-AF65-F5344CB8AC3E}">
        <p14:creationId xmlns:p14="http://schemas.microsoft.com/office/powerpoint/2010/main" val="187792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17" presetClass="entr" presetSubtype="8" fill="hold" nodeType="after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ppt_x</p:attrName>
                                        </p:attrNameLst>
                                      </p:cBhvr>
                                      <p:tavLst>
                                        <p:tav tm="0">
                                          <p:val>
                                            <p:strVal val="#ppt_x-#ppt_w/2"/>
                                          </p:val>
                                        </p:tav>
                                        <p:tav tm="100000">
                                          <p:val>
                                            <p:strVal val="#ppt_x"/>
                                          </p:val>
                                        </p:tav>
                                      </p:tavLst>
                                    </p:anim>
                                    <p:anim calcmode="lin" valueType="num">
                                      <p:cBhvr>
                                        <p:cTn id="13" dur="500" fill="hold"/>
                                        <p:tgtEl>
                                          <p:spTgt spid="23"/>
                                        </p:tgtEl>
                                        <p:attrNameLst>
                                          <p:attrName>ppt_y</p:attrName>
                                        </p:attrNameLst>
                                      </p:cBhvr>
                                      <p:tavLst>
                                        <p:tav tm="0">
                                          <p:val>
                                            <p:strVal val="#ppt_y"/>
                                          </p:val>
                                        </p:tav>
                                        <p:tav tm="100000">
                                          <p:val>
                                            <p:strVal val="#ppt_y"/>
                                          </p:val>
                                        </p:tav>
                                      </p:tavLst>
                                    </p:anim>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strVal val="#ppt_h"/>
                                          </p:val>
                                        </p:tav>
                                        <p:tav tm="100000">
                                          <p:val>
                                            <p:strVal val="#ppt_h"/>
                                          </p:val>
                                        </p:tav>
                                      </p:tavLst>
                                    </p:anim>
                                  </p:childTnLst>
                                </p:cTn>
                              </p:par>
                            </p:childTnLst>
                          </p:cTn>
                        </p:par>
                        <p:par>
                          <p:cTn id="16" fill="hold">
                            <p:stCondLst>
                              <p:cond delay="2000"/>
                            </p:stCondLst>
                            <p:childTnLst>
                              <p:par>
                                <p:cTn id="17" presetID="17" presetClass="entr" presetSubtype="8"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ppt_w/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childTnLst>
                          </p:cTn>
                        </p:par>
                        <p:par>
                          <p:cTn id="23" fill="hold">
                            <p:stCondLst>
                              <p:cond delay="3000"/>
                            </p:stCondLst>
                            <p:childTnLst>
                              <p:par>
                                <p:cTn id="24" presetID="17" presetClass="entr" presetSubtype="8" fill="hold" nodeType="after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ppt_x</p:attrName>
                                        </p:attrNameLst>
                                      </p:cBhvr>
                                      <p:tavLst>
                                        <p:tav tm="0">
                                          <p:val>
                                            <p:strVal val="#ppt_x-#ppt_w/2"/>
                                          </p:val>
                                        </p:tav>
                                        <p:tav tm="100000">
                                          <p:val>
                                            <p:strVal val="#ppt_x"/>
                                          </p:val>
                                        </p:tav>
                                      </p:tavLst>
                                    </p:anim>
                                    <p:anim calcmode="lin" valueType="num">
                                      <p:cBhvr>
                                        <p:cTn id="27" dur="500" fill="hold"/>
                                        <p:tgtEl>
                                          <p:spTgt spid="26"/>
                                        </p:tgtEl>
                                        <p:attrNameLst>
                                          <p:attrName>ppt_y</p:attrName>
                                        </p:attrNameLst>
                                      </p:cBhvr>
                                      <p:tavLst>
                                        <p:tav tm="0">
                                          <p:val>
                                            <p:strVal val="#ppt_y"/>
                                          </p:val>
                                        </p:tav>
                                        <p:tav tm="100000">
                                          <p:val>
                                            <p:strVal val="#ppt_y"/>
                                          </p:val>
                                        </p:tav>
                                      </p:tavLst>
                                    </p:anim>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8BA05FCB-7E7A-496D-B3C6-785FAB48250D}"/>
              </a:ext>
            </a:extLst>
          </p:cNvPr>
          <p:cNvSpPr txBox="1">
            <a:spLocks noChangeArrowheads="1"/>
          </p:cNvSpPr>
          <p:nvPr/>
        </p:nvSpPr>
        <p:spPr bwMode="auto">
          <a:xfrm>
            <a:off x="1243013" y="753789"/>
            <a:ext cx="4852987" cy="520700"/>
          </a:xfrm>
          <a:prstGeom prst="rect">
            <a:avLst/>
          </a:prstGeom>
          <a:solidFill>
            <a:schemeClr val="bg2">
              <a:lumMod val="20000"/>
              <a:lumOff val="8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Quel résultat à atteindre ?</a:t>
            </a:r>
          </a:p>
        </p:txBody>
      </p:sp>
      <p:sp>
        <p:nvSpPr>
          <p:cNvPr id="3" name="Text Box 7">
            <a:extLst>
              <a:ext uri="{FF2B5EF4-FFF2-40B4-BE49-F238E27FC236}">
                <a16:creationId xmlns:a16="http://schemas.microsoft.com/office/drawing/2014/main" id="{B7FCBD8A-C12B-44E6-8713-177BF5E165AB}"/>
              </a:ext>
            </a:extLst>
          </p:cNvPr>
          <p:cNvSpPr txBox="1">
            <a:spLocks noChangeArrowheads="1"/>
          </p:cNvSpPr>
          <p:nvPr/>
        </p:nvSpPr>
        <p:spPr bwMode="auto">
          <a:xfrm>
            <a:off x="3220348" y="1656283"/>
            <a:ext cx="6142037" cy="947738"/>
          </a:xfrm>
          <a:prstGeom prst="rect">
            <a:avLst/>
          </a:prstGeom>
          <a:solidFill>
            <a:schemeClr val="bg2">
              <a:lumMod val="20000"/>
              <a:lumOff val="80000"/>
            </a:schemeClr>
          </a:solidFill>
          <a:ln w="57240" cap="sq">
            <a:solidFill>
              <a:srgbClr val="FF0000"/>
            </a:solidFill>
            <a:miter lim="800000"/>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Assurer une respiration et une circulation artificielles efficaces.</a:t>
            </a:r>
          </a:p>
        </p:txBody>
      </p:sp>
      <p:sp>
        <p:nvSpPr>
          <p:cNvPr id="4" name="Text Box 8">
            <a:extLst>
              <a:ext uri="{FF2B5EF4-FFF2-40B4-BE49-F238E27FC236}">
                <a16:creationId xmlns:a16="http://schemas.microsoft.com/office/drawing/2014/main" id="{9B764D85-FC0C-488A-9467-B0922F901032}"/>
              </a:ext>
            </a:extLst>
          </p:cNvPr>
          <p:cNvSpPr txBox="1">
            <a:spLocks noChangeArrowheads="1"/>
          </p:cNvSpPr>
          <p:nvPr/>
        </p:nvSpPr>
        <p:spPr bwMode="auto">
          <a:xfrm>
            <a:off x="3098110" y="2827858"/>
            <a:ext cx="5616575" cy="460375"/>
          </a:xfrm>
          <a:prstGeom prst="rect">
            <a:avLst/>
          </a:prstGeom>
          <a:solidFill>
            <a:schemeClr val="bg2">
              <a:lumMod val="20000"/>
              <a:lumOff val="80000"/>
            </a:schemeClr>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rgbClr val="000000"/>
                </a:solidFill>
                <a:latin typeface="Tahoma" pitchFamily="32" charset="0"/>
                <a:cs typeface="Tahoma" pitchFamily="32" charset="0"/>
              </a:rPr>
              <a:t>En pratiquant une RCP.</a:t>
            </a:r>
          </a:p>
        </p:txBody>
      </p:sp>
      <p:sp>
        <p:nvSpPr>
          <p:cNvPr id="5" name="Text Box 9">
            <a:extLst>
              <a:ext uri="{FF2B5EF4-FFF2-40B4-BE49-F238E27FC236}">
                <a16:creationId xmlns:a16="http://schemas.microsoft.com/office/drawing/2014/main" id="{37767651-7017-4B15-BDE9-46852AA37831}"/>
              </a:ext>
            </a:extLst>
          </p:cNvPr>
          <p:cNvSpPr txBox="1">
            <a:spLocks noChangeArrowheads="1"/>
          </p:cNvSpPr>
          <p:nvPr/>
        </p:nvSpPr>
        <p:spPr bwMode="auto">
          <a:xfrm>
            <a:off x="1153423" y="3672408"/>
            <a:ext cx="3392487" cy="460375"/>
          </a:xfrm>
          <a:prstGeom prst="rect">
            <a:avLst/>
          </a:prstGeom>
          <a:solidFill>
            <a:schemeClr val="bg2">
              <a:lumMod val="20000"/>
              <a:lumOff val="80000"/>
            </a:schemeClr>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000000"/>
                </a:solidFill>
                <a:latin typeface="Tahoma" pitchFamily="32" charset="0"/>
                <a:cs typeface="Tahoma" pitchFamily="32" charset="0"/>
              </a:rPr>
              <a:t>CAS PARTICULIERS :</a:t>
            </a:r>
          </a:p>
        </p:txBody>
      </p:sp>
      <p:sp>
        <p:nvSpPr>
          <p:cNvPr id="6" name="Text Box 10">
            <a:extLst>
              <a:ext uri="{FF2B5EF4-FFF2-40B4-BE49-F238E27FC236}">
                <a16:creationId xmlns:a16="http://schemas.microsoft.com/office/drawing/2014/main" id="{2EFF2C2B-362A-4F7D-B85E-D79C8AF467C6}"/>
              </a:ext>
            </a:extLst>
          </p:cNvPr>
          <p:cNvSpPr txBox="1">
            <a:spLocks noChangeArrowheads="1"/>
          </p:cNvSpPr>
          <p:nvPr/>
        </p:nvSpPr>
        <p:spPr bwMode="auto">
          <a:xfrm>
            <a:off x="1585223" y="4278833"/>
            <a:ext cx="5467350" cy="398463"/>
          </a:xfrm>
          <a:prstGeom prst="rect">
            <a:avLst/>
          </a:prstGeom>
          <a:solidFill>
            <a:schemeClr val="bg2">
              <a:lumMod val="20000"/>
              <a:lumOff val="80000"/>
            </a:schemeClr>
          </a:solidFill>
          <a:ln w="9525">
            <a:noFill/>
            <a:round/>
            <a:headEnd/>
            <a:tailEnd/>
          </a:ln>
          <a:effectLst/>
        </p:spPr>
        <p:txBody>
          <a:bodyPr wrap="none" lIns="90000" tIns="46800" rIns="90000" bIns="46800">
            <a:spAutoFit/>
          </a:bodyPr>
          <a:lstStyle/>
          <a:p>
            <a:pPr marL="457200" indent="-457200">
              <a:buFont typeface="Times New Roman" pitchFamily="16"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000" b="1" dirty="0">
                <a:solidFill>
                  <a:srgbClr val="000000"/>
                </a:solidFill>
                <a:latin typeface="Tahoma" pitchFamily="32" charset="0"/>
                <a:cs typeface="Tahoma" pitchFamily="32" charset="0"/>
              </a:rPr>
              <a:t>La victime est âgée de moins de 8 ans</a:t>
            </a:r>
          </a:p>
        </p:txBody>
      </p:sp>
      <p:sp>
        <p:nvSpPr>
          <p:cNvPr id="7" name="Text Box 11">
            <a:extLst>
              <a:ext uri="{FF2B5EF4-FFF2-40B4-BE49-F238E27FC236}">
                <a16:creationId xmlns:a16="http://schemas.microsoft.com/office/drawing/2014/main" id="{CA865821-67F8-499C-85BE-99F63083815A}"/>
              </a:ext>
            </a:extLst>
          </p:cNvPr>
          <p:cNvSpPr txBox="1">
            <a:spLocks noChangeArrowheads="1"/>
          </p:cNvSpPr>
          <p:nvPr/>
        </p:nvSpPr>
        <p:spPr bwMode="auto">
          <a:xfrm>
            <a:off x="1585223" y="4886846"/>
            <a:ext cx="7848600" cy="703262"/>
          </a:xfrm>
          <a:prstGeom prst="rect">
            <a:avLst/>
          </a:prstGeom>
          <a:solidFill>
            <a:schemeClr val="bg2">
              <a:lumMod val="20000"/>
              <a:lumOff val="80000"/>
            </a:schemeClr>
          </a:solidFill>
          <a:ln w="9525">
            <a:noFill/>
            <a:round/>
            <a:headEnd/>
            <a:tailEnd/>
          </a:ln>
          <a:effectLst/>
        </p:spPr>
        <p:txBody>
          <a:bodyPr lIns="90000" tIns="46800" rIns="90000" bIns="46800">
            <a:spAutoFit/>
          </a:bodyPr>
          <a:lstStyle/>
          <a:p>
            <a:pPr marL="457200" indent="-457200">
              <a:buFont typeface="Times New Roman" pitchFamily="16" charset="0"/>
              <a:buAutoNum type="arabicPeriod" startAt="2"/>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000" b="1" dirty="0">
                <a:solidFill>
                  <a:srgbClr val="000000"/>
                </a:solidFill>
                <a:latin typeface="Tahoma" pitchFamily="32" charset="0"/>
                <a:cs typeface="Tahoma" pitchFamily="32" charset="0"/>
              </a:rPr>
              <a:t>Le ventre et la poitrine de la victime ne se soulève pas lors des insufflations.</a:t>
            </a:r>
          </a:p>
        </p:txBody>
      </p:sp>
      <p:sp>
        <p:nvSpPr>
          <p:cNvPr id="8" name="Text Box 12">
            <a:extLst>
              <a:ext uri="{FF2B5EF4-FFF2-40B4-BE49-F238E27FC236}">
                <a16:creationId xmlns:a16="http://schemas.microsoft.com/office/drawing/2014/main" id="{3CF3CC92-0174-445A-8CF0-D357F65B2196}"/>
              </a:ext>
            </a:extLst>
          </p:cNvPr>
          <p:cNvSpPr txBox="1">
            <a:spLocks noChangeArrowheads="1"/>
          </p:cNvSpPr>
          <p:nvPr/>
        </p:nvSpPr>
        <p:spPr bwMode="auto">
          <a:xfrm>
            <a:off x="1585223" y="5832996"/>
            <a:ext cx="6750050" cy="398462"/>
          </a:xfrm>
          <a:prstGeom prst="rect">
            <a:avLst/>
          </a:prstGeom>
          <a:solidFill>
            <a:schemeClr val="bg2">
              <a:lumMod val="20000"/>
              <a:lumOff val="80000"/>
            </a:schemeClr>
          </a:solidFill>
          <a:ln w="9525">
            <a:noFill/>
            <a:round/>
            <a:headEnd/>
            <a:tailEnd/>
          </a:ln>
          <a:effectLst/>
        </p:spPr>
        <p:txBody>
          <a:bodyPr wrap="none" lIns="90000" tIns="46800" rIns="90000" bIns="46800">
            <a:spAutoFit/>
          </a:bodyPr>
          <a:lstStyle/>
          <a:p>
            <a:pPr marL="457200" indent="-457200">
              <a:buFont typeface="Times New Roman" pitchFamily="16" charset="0"/>
              <a:buAutoNum type="arabicPeriod" startAt="3"/>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000" b="1" dirty="0">
                <a:solidFill>
                  <a:srgbClr val="000000"/>
                </a:solidFill>
                <a:latin typeface="Tahoma" pitchFamily="32" charset="0"/>
                <a:cs typeface="Tahoma" pitchFamily="32" charset="0"/>
              </a:rPr>
              <a:t>Les insufflations ne peuvent pas être effectuées</a:t>
            </a:r>
          </a:p>
        </p:txBody>
      </p:sp>
      <p:sp>
        <p:nvSpPr>
          <p:cNvPr id="9" name="Rectangle 8">
            <a:extLst>
              <a:ext uri="{FF2B5EF4-FFF2-40B4-BE49-F238E27FC236}">
                <a16:creationId xmlns:a16="http://schemas.microsoft.com/office/drawing/2014/main" id="{8D256AC1-C3C3-4547-8172-1EC2D562C027}"/>
              </a:ext>
            </a:extLst>
          </p:cNvPr>
          <p:cNvSpPr/>
          <p:nvPr/>
        </p:nvSpPr>
        <p:spPr>
          <a:xfrm>
            <a:off x="6615691" y="0"/>
            <a:ext cx="3466848" cy="923330"/>
          </a:xfrm>
          <a:prstGeom prst="rect">
            <a:avLst/>
          </a:prstGeom>
          <a:noFill/>
        </p:spPr>
        <p:txBody>
          <a:bodyPr wrap="none" lIns="91440" tIns="45720" rIns="91440" bIns="45720">
            <a:spAutoFit/>
          </a:bodyPr>
          <a:lstStyle/>
          <a:p>
            <a:pPr algn="ctr"/>
            <a:r>
              <a:rPr lang="fr-FR"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Points forts</a:t>
            </a:r>
            <a:endParaRPr lang="fr-FR"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25751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500"/>
                                  </p:stCondLst>
                                  <p:childTnLst>
                                    <p:set>
                                      <p:cBhvr additive="repl">
                                        <p:cTn id="14" dur="1" fill="hold">
                                          <p:stCondLst>
                                            <p:cond delay="0"/>
                                          </p:stCondLst>
                                        </p:cTn>
                                        <p:tgtEl>
                                          <p:spTgt spid="5"/>
                                        </p:tgtEl>
                                        <p:attrNameLst>
                                          <p:attrName>style.visibility</p:attrName>
                                        </p:attrNameLst>
                                      </p:cBhvr>
                                      <p:to>
                                        <p:strVal val="visible"/>
                                      </p:to>
                                    </p:set>
                                    <p:animEffect transition="in" filter="wipe(left)">
                                      <p:cBhvr additive="repl">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additive="repl">
                                        <p:cTn id="19" dur="1" fill="hold">
                                          <p:stCondLst>
                                            <p:cond delay="0"/>
                                          </p:stCondLst>
                                        </p:cTn>
                                        <p:tgtEl>
                                          <p:spTgt spid="6"/>
                                        </p:tgtEl>
                                        <p:attrNameLst>
                                          <p:attrName>style.visibility</p:attrName>
                                        </p:attrNameLst>
                                      </p:cBhvr>
                                      <p:to>
                                        <p:strVal val="visible"/>
                                      </p:to>
                                    </p:set>
                                    <p:animEffect transition="in" filter="wipe(left)">
                                      <p:cBhvr additive="repl">
                                        <p:cTn id="20" dur="1000"/>
                                        <p:tgtEl>
                                          <p:spTgt spid="6"/>
                                        </p:tgtEl>
                                      </p:cBhvr>
                                    </p:animEffect>
                                  </p:childTnLst>
                                </p:cTn>
                              </p:par>
                            </p:childTnLst>
                          </p:cTn>
                        </p:par>
                        <p:par>
                          <p:cTn id="21" fill="hold">
                            <p:stCondLst>
                              <p:cond delay="1000"/>
                            </p:stCondLst>
                            <p:childTnLst>
                              <p:par>
                                <p:cTn id="22" presetID="22" presetClass="entr" presetSubtype="8" fill="hold" nodeType="afterEffect">
                                  <p:stCondLst>
                                    <p:cond delay="500"/>
                                  </p:stCondLst>
                                  <p:childTnLst>
                                    <p:set>
                                      <p:cBhvr additive="repl">
                                        <p:cTn id="23" dur="1" fill="hold">
                                          <p:stCondLst>
                                            <p:cond delay="0"/>
                                          </p:stCondLst>
                                        </p:cTn>
                                        <p:tgtEl>
                                          <p:spTgt spid="7"/>
                                        </p:tgtEl>
                                        <p:attrNameLst>
                                          <p:attrName>style.visibility</p:attrName>
                                        </p:attrNameLst>
                                      </p:cBhvr>
                                      <p:to>
                                        <p:strVal val="visible"/>
                                      </p:to>
                                    </p:set>
                                    <p:animEffect transition="in" filter="wipe(left)">
                                      <p:cBhvr additive="repl">
                                        <p:cTn id="24" dur="1000"/>
                                        <p:tgtEl>
                                          <p:spTgt spid="7"/>
                                        </p:tgtEl>
                                      </p:cBhvr>
                                    </p:animEffect>
                                  </p:childTnLst>
                                </p:cTn>
                              </p:par>
                            </p:childTnLst>
                          </p:cTn>
                        </p:par>
                        <p:par>
                          <p:cTn id="25" fill="hold">
                            <p:stCondLst>
                              <p:cond delay="2500"/>
                            </p:stCondLst>
                            <p:childTnLst>
                              <p:par>
                                <p:cTn id="26" presetID="22" presetClass="entr" presetSubtype="8" fill="hold" nodeType="afterEffect">
                                  <p:stCondLst>
                                    <p:cond delay="500"/>
                                  </p:stCondLst>
                                  <p:childTnLst>
                                    <p:set>
                                      <p:cBhvr additive="repl">
                                        <p:cTn id="27" dur="1" fill="hold">
                                          <p:stCondLst>
                                            <p:cond delay="0"/>
                                          </p:stCondLst>
                                        </p:cTn>
                                        <p:tgtEl>
                                          <p:spTgt spid="8"/>
                                        </p:tgtEl>
                                        <p:attrNameLst>
                                          <p:attrName>style.visibility</p:attrName>
                                        </p:attrNameLst>
                                      </p:cBhvr>
                                      <p:to>
                                        <p:strVal val="visible"/>
                                      </p:to>
                                    </p:set>
                                    <p:animEffect transition="in" filter="wipe(left)">
                                      <p:cBhvr additive="repl">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3" name="Picture 5">
            <a:extLst>
              <a:ext uri="{FF2B5EF4-FFF2-40B4-BE49-F238E27FC236}">
                <a16:creationId xmlns:a16="http://schemas.microsoft.com/office/drawing/2014/main" id="{F2F3B8A8-2A2A-4643-95A0-74FC0DF88E5E}"/>
              </a:ext>
            </a:extLst>
          </p:cNvPr>
          <p:cNvPicPr>
            <a:picLocks noChangeAspect="1" noChangeArrowheads="1"/>
          </p:cNvPicPr>
          <p:nvPr/>
        </p:nvPicPr>
        <p:blipFill>
          <a:blip r:embed="rId2" cstate="email"/>
          <a:srcRect/>
          <a:stretch>
            <a:fillRect/>
          </a:stretch>
        </p:blipFill>
        <p:spPr bwMode="auto">
          <a:xfrm>
            <a:off x="10256633" y="4764621"/>
            <a:ext cx="1519555" cy="1745408"/>
          </a:xfrm>
          <a:prstGeom prst="rect">
            <a:avLst/>
          </a:prstGeom>
          <a:noFill/>
          <a:ln w="9525">
            <a:noFill/>
            <a:round/>
            <a:headEnd/>
            <a:tailEnd/>
          </a:ln>
          <a:effectLst/>
        </p:spPr>
      </p:pic>
      <p:sp>
        <p:nvSpPr>
          <p:cNvPr id="7" name="ZoneTexte 6">
            <a:extLst>
              <a:ext uri="{FF2B5EF4-FFF2-40B4-BE49-F238E27FC236}">
                <a16:creationId xmlns:a16="http://schemas.microsoft.com/office/drawing/2014/main" id="{E295F498-B7D5-4B68-8E26-456165211B59}"/>
              </a:ext>
            </a:extLst>
          </p:cNvPr>
          <p:cNvSpPr txBox="1"/>
          <p:nvPr/>
        </p:nvSpPr>
        <p:spPr>
          <a:xfrm>
            <a:off x="1615736" y="466679"/>
            <a:ext cx="9139989" cy="5786199"/>
          </a:xfrm>
          <a:prstGeom prst="rect">
            <a:avLst/>
          </a:prstGeom>
          <a:noFill/>
        </p:spPr>
        <p:txBody>
          <a:bodyPr wrap="square">
            <a:spAutoFit/>
          </a:bodyPr>
          <a:lstStyle/>
          <a:p>
            <a:pPr>
              <a:spcBef>
                <a:spcPct val="50000"/>
              </a:spcBef>
            </a:pPr>
            <a:r>
              <a:rPr lang="fr-FR" altLang="fr-FR" sz="4400" b="1" dirty="0"/>
              <a:t>CODE DE LA SECURITE SOCIALE: </a:t>
            </a:r>
            <a:r>
              <a:rPr lang="fr-FR" altLang="fr-FR" sz="4000" b="1" i="1" dirty="0"/>
              <a:t>(en résumé)</a:t>
            </a:r>
          </a:p>
          <a:p>
            <a:pPr>
              <a:spcBef>
                <a:spcPct val="50000"/>
              </a:spcBef>
            </a:pPr>
            <a:r>
              <a:rPr lang="fr-FR" altLang="fr-FR" sz="4400" dirty="0"/>
              <a:t>Il </a:t>
            </a:r>
            <a:r>
              <a:rPr lang="fr-FR" altLang="fr-FR" sz="4000" dirty="0"/>
              <a:t>regroupe les lois relatives au droit de la sécurité sociale français. </a:t>
            </a:r>
          </a:p>
          <a:p>
            <a:pPr>
              <a:spcBef>
                <a:spcPct val="50000"/>
              </a:spcBef>
            </a:pPr>
            <a:r>
              <a:rPr lang="fr-FR" altLang="fr-FR" sz="4000" dirty="0"/>
              <a:t>Il définit le montant et la nature des droits en cas d’accident du travail, d’arrêt maladie ou de maladie professionnelle. </a:t>
            </a:r>
          </a:p>
        </p:txBody>
      </p:sp>
    </p:spTree>
    <p:extLst>
      <p:ext uri="{BB962C8B-B14F-4D97-AF65-F5344CB8AC3E}">
        <p14:creationId xmlns:p14="http://schemas.microsoft.com/office/powerpoint/2010/main" val="61461514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AD7CD9-F9DB-48C7-A77A-4DCABC3ED810}"/>
              </a:ext>
            </a:extLst>
          </p:cNvPr>
          <p:cNvSpPr/>
          <p:nvPr/>
        </p:nvSpPr>
        <p:spPr>
          <a:xfrm>
            <a:off x="5641656" y="-171400"/>
            <a:ext cx="3466848" cy="923330"/>
          </a:xfrm>
          <a:prstGeom prst="rect">
            <a:avLst/>
          </a:prstGeom>
          <a:noFill/>
        </p:spPr>
        <p:txBody>
          <a:bodyPr wrap="none" lIns="91440" tIns="45720" rIns="91440" bIns="45720">
            <a:spAutoFit/>
          </a:bodyPr>
          <a:lstStyle/>
          <a:p>
            <a:pPr algn="ctr"/>
            <a:r>
              <a:rPr lang="fr-FR"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Points forts</a:t>
            </a:r>
            <a:endParaRPr lang="fr-FR"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Text Box 6">
            <a:extLst>
              <a:ext uri="{FF2B5EF4-FFF2-40B4-BE49-F238E27FC236}">
                <a16:creationId xmlns:a16="http://schemas.microsoft.com/office/drawing/2014/main" id="{40C7B2E4-81D6-43F7-92B4-AE2A0F4F2961}"/>
              </a:ext>
            </a:extLst>
          </p:cNvPr>
          <p:cNvSpPr txBox="1">
            <a:spLocks noChangeArrowheads="1"/>
          </p:cNvSpPr>
          <p:nvPr/>
        </p:nvSpPr>
        <p:spPr bwMode="auto">
          <a:xfrm>
            <a:off x="1831147" y="859090"/>
            <a:ext cx="4852987" cy="520700"/>
          </a:xfrm>
          <a:prstGeom prst="rect">
            <a:avLst/>
          </a:prstGeom>
          <a:solidFill>
            <a:srgbClr val="3399FF"/>
          </a:solid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Quel résultat à atteindre ?</a:t>
            </a:r>
          </a:p>
        </p:txBody>
      </p:sp>
      <p:sp>
        <p:nvSpPr>
          <p:cNvPr id="6" name="Text Box 7">
            <a:extLst>
              <a:ext uri="{FF2B5EF4-FFF2-40B4-BE49-F238E27FC236}">
                <a16:creationId xmlns:a16="http://schemas.microsoft.com/office/drawing/2014/main" id="{E17987B9-C7F8-425D-94DC-FCC75B0AEEB0}"/>
              </a:ext>
            </a:extLst>
          </p:cNvPr>
          <p:cNvSpPr txBox="1">
            <a:spLocks noChangeArrowheads="1"/>
          </p:cNvSpPr>
          <p:nvPr/>
        </p:nvSpPr>
        <p:spPr bwMode="auto">
          <a:xfrm>
            <a:off x="1831147" y="1552566"/>
            <a:ext cx="6142037" cy="947738"/>
          </a:xfrm>
          <a:prstGeom prst="rect">
            <a:avLst/>
          </a:prstGeom>
          <a:solidFill>
            <a:srgbClr val="3399FF"/>
          </a:solidFill>
          <a:ln w="57240" cap="sq">
            <a:solidFill>
              <a:srgbClr val="FF0000"/>
            </a:solidFill>
            <a:miter lim="800000"/>
            <a:headEnd/>
            <a:tailEnd/>
          </a:ln>
          <a:effectLst/>
        </p:spPr>
        <p:txBody>
          <a:bodyPr lIns="90000" tIns="46800" rIns="90000" bIns="46800">
            <a:sp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b="1" dirty="0">
                <a:solidFill>
                  <a:srgbClr val="000000"/>
                </a:solidFill>
                <a:latin typeface="Tahoma" pitchFamily="32" charset="0"/>
                <a:cs typeface="Tahoma" pitchFamily="32" charset="0"/>
              </a:rPr>
              <a:t>Assurer une respiration et une circulation artificielles efficaces.</a:t>
            </a:r>
          </a:p>
        </p:txBody>
      </p:sp>
      <p:sp>
        <p:nvSpPr>
          <p:cNvPr id="7" name="Text Box 8">
            <a:extLst>
              <a:ext uri="{FF2B5EF4-FFF2-40B4-BE49-F238E27FC236}">
                <a16:creationId xmlns:a16="http://schemas.microsoft.com/office/drawing/2014/main" id="{E64A6A6D-EA15-471B-A488-B7E383AD6C6E}"/>
              </a:ext>
            </a:extLst>
          </p:cNvPr>
          <p:cNvSpPr txBox="1">
            <a:spLocks noChangeArrowheads="1"/>
          </p:cNvSpPr>
          <p:nvPr/>
        </p:nvSpPr>
        <p:spPr bwMode="auto">
          <a:xfrm>
            <a:off x="1831147" y="2584173"/>
            <a:ext cx="5616575" cy="460375"/>
          </a:xfrm>
          <a:prstGeom prst="rect">
            <a:avLst/>
          </a:prstGeom>
          <a:solidFill>
            <a:srgbClr val="3399FF"/>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rgbClr val="000000"/>
                </a:solidFill>
                <a:latin typeface="Tahoma" pitchFamily="32" charset="0"/>
                <a:cs typeface="Tahoma" pitchFamily="32" charset="0"/>
              </a:rPr>
              <a:t>En pratiquant une RCP.</a:t>
            </a:r>
          </a:p>
        </p:txBody>
      </p:sp>
      <p:sp>
        <p:nvSpPr>
          <p:cNvPr id="8" name="Text Box 9">
            <a:extLst>
              <a:ext uri="{FF2B5EF4-FFF2-40B4-BE49-F238E27FC236}">
                <a16:creationId xmlns:a16="http://schemas.microsoft.com/office/drawing/2014/main" id="{4A29AE28-2FFD-48B6-98F6-C65815D39B96}"/>
              </a:ext>
            </a:extLst>
          </p:cNvPr>
          <p:cNvSpPr txBox="1">
            <a:spLocks noChangeArrowheads="1"/>
          </p:cNvSpPr>
          <p:nvPr/>
        </p:nvSpPr>
        <p:spPr bwMode="auto">
          <a:xfrm>
            <a:off x="1831147" y="3128417"/>
            <a:ext cx="5616575" cy="825500"/>
          </a:xfrm>
          <a:prstGeom prst="rect">
            <a:avLst/>
          </a:prstGeom>
          <a:solidFill>
            <a:srgbClr val="3399FF"/>
          </a:solidFill>
          <a:ln w="9525">
            <a:noFill/>
            <a:round/>
            <a:headEnd/>
            <a:tailEnd/>
          </a:ln>
          <a:effectLst/>
        </p:spPr>
        <p:txBody>
          <a:bodyPr lIns="90000" tIns="46800" rIns="90000" bIns="46800">
            <a:spAutoFit/>
          </a:bodyPr>
          <a:lstStyle/>
          <a:p>
            <a:pPr marL="457200" indent="-452438">
              <a:buClr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fr-FR" altLang="fr-FR" sz="2400" b="1" dirty="0">
                <a:solidFill>
                  <a:srgbClr val="000000"/>
                </a:solidFill>
                <a:latin typeface="Tahoma" pitchFamily="32" charset="0"/>
                <a:cs typeface="Tahoma" pitchFamily="32" charset="0"/>
              </a:rPr>
              <a:t>Et en mettant œuvre le plus tôt possible un défibrillateur.</a:t>
            </a:r>
          </a:p>
        </p:txBody>
      </p:sp>
    </p:spTree>
    <p:extLst>
      <p:ext uri="{BB962C8B-B14F-4D97-AF65-F5344CB8AC3E}">
        <p14:creationId xmlns:p14="http://schemas.microsoft.com/office/powerpoint/2010/main" val="4116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additive="repl">
                                        <p:cTn id="6" dur="1" fill="hold">
                                          <p:stCondLst>
                                            <p:cond delay="0"/>
                                          </p:stCondLst>
                                        </p:cTn>
                                        <p:tgtEl>
                                          <p:spTgt spid="8"/>
                                        </p:tgtEl>
                                        <p:attrNameLst>
                                          <p:attrName>style.visibility</p:attrName>
                                        </p:attrNameLst>
                                      </p:cBhvr>
                                      <p:to>
                                        <p:strVal val="visible"/>
                                      </p:to>
                                    </p:set>
                                    <p:animEffect transition="in" filter="wipe(up)">
                                      <p:cBhvr additive="repl">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2A990E-C0AA-4134-8EE0-CFF309A8F9CE}"/>
              </a:ext>
            </a:extLst>
          </p:cNvPr>
          <p:cNvGrpSpPr>
            <a:grpSpLocks/>
          </p:cNvGrpSpPr>
          <p:nvPr/>
        </p:nvGrpSpPr>
        <p:grpSpPr bwMode="auto">
          <a:xfrm>
            <a:off x="1642650" y="-76683"/>
            <a:ext cx="8978900" cy="6883401"/>
            <a:chOff x="33" y="-17"/>
            <a:chExt cx="5656" cy="4336"/>
          </a:xfrm>
        </p:grpSpPr>
        <p:sp>
          <p:nvSpPr>
            <p:cNvPr id="3" name="Line 2">
              <a:extLst>
                <a:ext uri="{FF2B5EF4-FFF2-40B4-BE49-F238E27FC236}">
                  <a16:creationId xmlns:a16="http://schemas.microsoft.com/office/drawing/2014/main" id="{E9AD6187-7740-4508-934F-C7F6AF6A5ABF}"/>
                </a:ext>
              </a:extLst>
            </p:cNvPr>
            <p:cNvSpPr>
              <a:spLocks noChangeShapeType="1"/>
            </p:cNvSpPr>
            <p:nvPr/>
          </p:nvSpPr>
          <p:spPr bwMode="auto">
            <a:xfrm flipH="1">
              <a:off x="1105" y="628"/>
              <a:ext cx="3431" cy="0"/>
            </a:xfrm>
            <a:prstGeom prst="line">
              <a:avLst/>
            </a:prstGeom>
            <a:noFill/>
            <a:ln w="57240" cap="sq">
              <a:solidFill>
                <a:srgbClr val="00B050"/>
              </a:solidFill>
              <a:miter lim="800000"/>
              <a:headEnd type="triangle" w="lg" len="lg"/>
              <a:tailEnd/>
            </a:ln>
            <a:effectLst/>
          </p:spPr>
          <p:txBody>
            <a:bodyPr/>
            <a:lstStyle/>
            <a:p>
              <a:endParaRPr lang="fr-FR" dirty="0"/>
            </a:p>
          </p:txBody>
        </p:sp>
        <p:sp>
          <p:nvSpPr>
            <p:cNvPr id="4" name="Line 3">
              <a:extLst>
                <a:ext uri="{FF2B5EF4-FFF2-40B4-BE49-F238E27FC236}">
                  <a16:creationId xmlns:a16="http://schemas.microsoft.com/office/drawing/2014/main" id="{E3F92C53-0581-4894-AD3A-DBAAEBDD76F0}"/>
                </a:ext>
              </a:extLst>
            </p:cNvPr>
            <p:cNvSpPr>
              <a:spLocks noChangeShapeType="1"/>
            </p:cNvSpPr>
            <p:nvPr/>
          </p:nvSpPr>
          <p:spPr bwMode="auto">
            <a:xfrm flipH="1">
              <a:off x="77" y="1642"/>
              <a:ext cx="1640" cy="0"/>
            </a:xfrm>
            <a:prstGeom prst="line">
              <a:avLst/>
            </a:prstGeom>
            <a:noFill/>
            <a:ln w="57240" cap="sq">
              <a:solidFill>
                <a:srgbClr val="00B050"/>
              </a:solidFill>
              <a:miter lim="800000"/>
              <a:headEnd/>
              <a:tailEnd/>
            </a:ln>
            <a:effectLst/>
          </p:spPr>
          <p:txBody>
            <a:bodyPr/>
            <a:lstStyle/>
            <a:p>
              <a:endParaRPr lang="fr-FR" dirty="0"/>
            </a:p>
          </p:txBody>
        </p:sp>
        <p:sp>
          <p:nvSpPr>
            <p:cNvPr id="5" name="Line 4">
              <a:extLst>
                <a:ext uri="{FF2B5EF4-FFF2-40B4-BE49-F238E27FC236}">
                  <a16:creationId xmlns:a16="http://schemas.microsoft.com/office/drawing/2014/main" id="{F12E0E8F-8838-45EC-93B8-90F05602B9E0}"/>
                </a:ext>
              </a:extLst>
            </p:cNvPr>
            <p:cNvSpPr>
              <a:spLocks noChangeShapeType="1"/>
            </p:cNvSpPr>
            <p:nvPr/>
          </p:nvSpPr>
          <p:spPr bwMode="auto">
            <a:xfrm flipH="1" flipV="1">
              <a:off x="65" y="2690"/>
              <a:ext cx="1646" cy="6"/>
            </a:xfrm>
            <a:prstGeom prst="line">
              <a:avLst/>
            </a:prstGeom>
            <a:noFill/>
            <a:ln w="57240" cap="sq">
              <a:solidFill>
                <a:srgbClr val="00B050"/>
              </a:solidFill>
              <a:miter lim="800000"/>
              <a:headEnd/>
              <a:tailEnd/>
            </a:ln>
            <a:effectLst/>
          </p:spPr>
          <p:txBody>
            <a:bodyPr/>
            <a:lstStyle/>
            <a:p>
              <a:endParaRPr lang="fr-FR" dirty="0"/>
            </a:p>
          </p:txBody>
        </p:sp>
        <p:sp>
          <p:nvSpPr>
            <p:cNvPr id="6" name="Rectangle 5">
              <a:extLst>
                <a:ext uri="{FF2B5EF4-FFF2-40B4-BE49-F238E27FC236}">
                  <a16:creationId xmlns:a16="http://schemas.microsoft.com/office/drawing/2014/main" id="{1E88D156-90F3-4198-8132-E8645242367E}"/>
                </a:ext>
              </a:extLst>
            </p:cNvPr>
            <p:cNvSpPr>
              <a:spLocks noChangeArrowheads="1"/>
            </p:cNvSpPr>
            <p:nvPr/>
          </p:nvSpPr>
          <p:spPr bwMode="auto">
            <a:xfrm>
              <a:off x="622"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7" name="Rectangle 6">
              <a:extLst>
                <a:ext uri="{FF2B5EF4-FFF2-40B4-BE49-F238E27FC236}">
                  <a16:creationId xmlns:a16="http://schemas.microsoft.com/office/drawing/2014/main" id="{8DACE203-0540-4576-8F67-A18750AB0E12}"/>
                </a:ext>
              </a:extLst>
            </p:cNvPr>
            <p:cNvSpPr>
              <a:spLocks noChangeArrowheads="1"/>
            </p:cNvSpPr>
            <p:nvPr/>
          </p:nvSpPr>
          <p:spPr bwMode="auto">
            <a:xfrm>
              <a:off x="24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8" name="Rectangle 7">
              <a:extLst>
                <a:ext uri="{FF2B5EF4-FFF2-40B4-BE49-F238E27FC236}">
                  <a16:creationId xmlns:a16="http://schemas.microsoft.com/office/drawing/2014/main" id="{666D9D03-4A25-4251-B9F9-20B141988155}"/>
                </a:ext>
              </a:extLst>
            </p:cNvPr>
            <p:cNvSpPr>
              <a:spLocks noChangeArrowheads="1"/>
            </p:cNvSpPr>
            <p:nvPr/>
          </p:nvSpPr>
          <p:spPr bwMode="auto">
            <a:xfrm>
              <a:off x="249"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9" name="Rectangle 8">
              <a:extLst>
                <a:ext uri="{FF2B5EF4-FFF2-40B4-BE49-F238E27FC236}">
                  <a16:creationId xmlns:a16="http://schemas.microsoft.com/office/drawing/2014/main" id="{424DAD18-8DC7-445B-BB7F-A4E2C19FA3EE}"/>
                </a:ext>
              </a:extLst>
            </p:cNvPr>
            <p:cNvSpPr>
              <a:spLocks noChangeArrowheads="1"/>
            </p:cNvSpPr>
            <p:nvPr/>
          </p:nvSpPr>
          <p:spPr bwMode="auto">
            <a:xfrm>
              <a:off x="1020"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0" name="Rectangle 9">
              <a:extLst>
                <a:ext uri="{FF2B5EF4-FFF2-40B4-BE49-F238E27FC236}">
                  <a16:creationId xmlns:a16="http://schemas.microsoft.com/office/drawing/2014/main" id="{CD41F23D-29A1-47B3-8D56-011A20674CD6}"/>
                </a:ext>
              </a:extLst>
            </p:cNvPr>
            <p:cNvSpPr>
              <a:spLocks noChangeArrowheads="1"/>
            </p:cNvSpPr>
            <p:nvPr/>
          </p:nvSpPr>
          <p:spPr bwMode="auto">
            <a:xfrm>
              <a:off x="102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1" name="Rectangle 10">
              <a:extLst>
                <a:ext uri="{FF2B5EF4-FFF2-40B4-BE49-F238E27FC236}">
                  <a16:creationId xmlns:a16="http://schemas.microsoft.com/office/drawing/2014/main" id="{EE258D30-05DB-4A23-BA96-5ED87685F1AF}"/>
                </a:ext>
              </a:extLst>
            </p:cNvPr>
            <p:cNvSpPr>
              <a:spLocks noChangeArrowheads="1"/>
            </p:cNvSpPr>
            <p:nvPr/>
          </p:nvSpPr>
          <p:spPr bwMode="auto">
            <a:xfrm>
              <a:off x="1792" y="2437"/>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2" name="Rectangle 11">
              <a:extLst>
                <a:ext uri="{FF2B5EF4-FFF2-40B4-BE49-F238E27FC236}">
                  <a16:creationId xmlns:a16="http://schemas.microsoft.com/office/drawing/2014/main" id="{D9159D57-B5A7-4C22-9FA2-B8823153579C}"/>
                </a:ext>
              </a:extLst>
            </p:cNvPr>
            <p:cNvSpPr>
              <a:spLocks noChangeArrowheads="1"/>
            </p:cNvSpPr>
            <p:nvPr/>
          </p:nvSpPr>
          <p:spPr bwMode="auto">
            <a:xfrm>
              <a:off x="2336"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3" name="Rectangle 12">
              <a:extLst>
                <a:ext uri="{FF2B5EF4-FFF2-40B4-BE49-F238E27FC236}">
                  <a16:creationId xmlns:a16="http://schemas.microsoft.com/office/drawing/2014/main" id="{56648AA9-53BD-479C-8A63-57EA97AE55D2}"/>
                </a:ext>
              </a:extLst>
            </p:cNvPr>
            <p:cNvSpPr>
              <a:spLocks noChangeArrowheads="1"/>
            </p:cNvSpPr>
            <p:nvPr/>
          </p:nvSpPr>
          <p:spPr bwMode="auto">
            <a:xfrm>
              <a:off x="2925"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4" name="Rectangle 13">
              <a:extLst>
                <a:ext uri="{FF2B5EF4-FFF2-40B4-BE49-F238E27FC236}">
                  <a16:creationId xmlns:a16="http://schemas.microsoft.com/office/drawing/2014/main" id="{A687C4BC-7F2A-4C31-BE10-F9081532A2DC}"/>
                </a:ext>
              </a:extLst>
            </p:cNvPr>
            <p:cNvSpPr>
              <a:spLocks noChangeArrowheads="1"/>
            </p:cNvSpPr>
            <p:nvPr/>
          </p:nvSpPr>
          <p:spPr bwMode="auto">
            <a:xfrm>
              <a:off x="3470"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5" name="Rectangle 14">
              <a:extLst>
                <a:ext uri="{FF2B5EF4-FFF2-40B4-BE49-F238E27FC236}">
                  <a16:creationId xmlns:a16="http://schemas.microsoft.com/office/drawing/2014/main" id="{07F8D48B-FE03-41F3-894B-06E0E6EDAD60}"/>
                </a:ext>
              </a:extLst>
            </p:cNvPr>
            <p:cNvSpPr>
              <a:spLocks noChangeArrowheads="1"/>
            </p:cNvSpPr>
            <p:nvPr/>
          </p:nvSpPr>
          <p:spPr bwMode="auto">
            <a:xfrm>
              <a:off x="8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6" name="Rectangle 15">
              <a:extLst>
                <a:ext uri="{FF2B5EF4-FFF2-40B4-BE49-F238E27FC236}">
                  <a16:creationId xmlns:a16="http://schemas.microsoft.com/office/drawing/2014/main" id="{3234689B-9FCD-455E-B0CD-DA3BF3CD5724}"/>
                </a:ext>
              </a:extLst>
            </p:cNvPr>
            <p:cNvSpPr>
              <a:spLocks noChangeArrowheads="1"/>
            </p:cNvSpPr>
            <p:nvPr/>
          </p:nvSpPr>
          <p:spPr bwMode="auto">
            <a:xfrm>
              <a:off x="64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7" name="Rectangle 16">
              <a:extLst>
                <a:ext uri="{FF2B5EF4-FFF2-40B4-BE49-F238E27FC236}">
                  <a16:creationId xmlns:a16="http://schemas.microsoft.com/office/drawing/2014/main" id="{AE34C16A-285A-4431-99D1-FE6F7DB7E6D1}"/>
                </a:ext>
              </a:extLst>
            </p:cNvPr>
            <p:cNvSpPr>
              <a:spLocks noChangeArrowheads="1"/>
            </p:cNvSpPr>
            <p:nvPr/>
          </p:nvSpPr>
          <p:spPr bwMode="auto">
            <a:xfrm>
              <a:off x="1202"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8" name="Rectangle 17">
              <a:extLst>
                <a:ext uri="{FF2B5EF4-FFF2-40B4-BE49-F238E27FC236}">
                  <a16:creationId xmlns:a16="http://schemas.microsoft.com/office/drawing/2014/main" id="{AC371FE3-52A7-4ABF-B8B8-9678893D3EF0}"/>
                </a:ext>
              </a:extLst>
            </p:cNvPr>
            <p:cNvSpPr>
              <a:spLocks noChangeArrowheads="1"/>
            </p:cNvSpPr>
            <p:nvPr/>
          </p:nvSpPr>
          <p:spPr bwMode="auto">
            <a:xfrm>
              <a:off x="1792" y="3430"/>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19" name="Rectangle 18">
              <a:extLst>
                <a:ext uri="{FF2B5EF4-FFF2-40B4-BE49-F238E27FC236}">
                  <a16:creationId xmlns:a16="http://schemas.microsoft.com/office/drawing/2014/main" id="{4161ED54-94FA-4465-B5A0-D6E37BED0AC3}"/>
                </a:ext>
              </a:extLst>
            </p:cNvPr>
            <p:cNvSpPr>
              <a:spLocks noChangeArrowheads="1"/>
            </p:cNvSpPr>
            <p:nvPr/>
          </p:nvSpPr>
          <p:spPr bwMode="auto">
            <a:xfrm>
              <a:off x="2336"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0" name="Rectangle 19">
              <a:extLst>
                <a:ext uri="{FF2B5EF4-FFF2-40B4-BE49-F238E27FC236}">
                  <a16:creationId xmlns:a16="http://schemas.microsoft.com/office/drawing/2014/main" id="{95284EB4-DD8C-4058-B424-C10BB2A4B1B2}"/>
                </a:ext>
              </a:extLst>
            </p:cNvPr>
            <p:cNvSpPr>
              <a:spLocks noChangeArrowheads="1"/>
            </p:cNvSpPr>
            <p:nvPr/>
          </p:nvSpPr>
          <p:spPr bwMode="auto">
            <a:xfrm>
              <a:off x="2925"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1" name="Rectangle 20">
              <a:extLst>
                <a:ext uri="{FF2B5EF4-FFF2-40B4-BE49-F238E27FC236}">
                  <a16:creationId xmlns:a16="http://schemas.microsoft.com/office/drawing/2014/main" id="{0EB24DC9-89D4-4E69-91FB-5490500903DC}"/>
                </a:ext>
              </a:extLst>
            </p:cNvPr>
            <p:cNvSpPr>
              <a:spLocks noChangeArrowheads="1"/>
            </p:cNvSpPr>
            <p:nvPr/>
          </p:nvSpPr>
          <p:spPr bwMode="auto">
            <a:xfrm>
              <a:off x="3470"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2" name="Rectangle 21">
              <a:extLst>
                <a:ext uri="{FF2B5EF4-FFF2-40B4-BE49-F238E27FC236}">
                  <a16:creationId xmlns:a16="http://schemas.microsoft.com/office/drawing/2014/main" id="{7C041B87-5802-4738-9A6A-FE0483AF017A}"/>
                </a:ext>
              </a:extLst>
            </p:cNvPr>
            <p:cNvSpPr>
              <a:spLocks noChangeArrowheads="1"/>
            </p:cNvSpPr>
            <p:nvPr/>
          </p:nvSpPr>
          <p:spPr bwMode="auto">
            <a:xfrm>
              <a:off x="4059"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3" name="Rectangle 22">
              <a:extLst>
                <a:ext uri="{FF2B5EF4-FFF2-40B4-BE49-F238E27FC236}">
                  <a16:creationId xmlns:a16="http://schemas.microsoft.com/office/drawing/2014/main" id="{078B4204-63B2-4EF7-B0AF-1D0DEE895CEB}"/>
                </a:ext>
              </a:extLst>
            </p:cNvPr>
            <p:cNvSpPr>
              <a:spLocks noChangeArrowheads="1"/>
            </p:cNvSpPr>
            <p:nvPr/>
          </p:nvSpPr>
          <p:spPr bwMode="auto">
            <a:xfrm>
              <a:off x="460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4" name="Rectangle 23">
              <a:extLst>
                <a:ext uri="{FF2B5EF4-FFF2-40B4-BE49-F238E27FC236}">
                  <a16:creationId xmlns:a16="http://schemas.microsoft.com/office/drawing/2014/main" id="{E17F7EE7-1BFB-46AA-BA4C-475628660357}"/>
                </a:ext>
              </a:extLst>
            </p:cNvPr>
            <p:cNvSpPr>
              <a:spLocks noChangeArrowheads="1"/>
            </p:cNvSpPr>
            <p:nvPr/>
          </p:nvSpPr>
          <p:spPr bwMode="auto">
            <a:xfrm>
              <a:off x="5193" y="3430"/>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5" name="Rectangle 24">
              <a:extLst>
                <a:ext uri="{FF2B5EF4-FFF2-40B4-BE49-F238E27FC236}">
                  <a16:creationId xmlns:a16="http://schemas.microsoft.com/office/drawing/2014/main" id="{A8989EF5-8FC3-4FA9-B551-AB58745FCAC5}"/>
                </a:ext>
              </a:extLst>
            </p:cNvPr>
            <p:cNvSpPr>
              <a:spLocks noChangeArrowheads="1"/>
            </p:cNvSpPr>
            <p:nvPr/>
          </p:nvSpPr>
          <p:spPr bwMode="auto">
            <a:xfrm>
              <a:off x="4059"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6" name="Rectangle 25">
              <a:extLst>
                <a:ext uri="{FF2B5EF4-FFF2-40B4-BE49-F238E27FC236}">
                  <a16:creationId xmlns:a16="http://schemas.microsoft.com/office/drawing/2014/main" id="{DBB6EFC0-A97A-4319-A90A-0569E1BE7507}"/>
                </a:ext>
              </a:extLst>
            </p:cNvPr>
            <p:cNvSpPr>
              <a:spLocks noChangeArrowheads="1"/>
            </p:cNvSpPr>
            <p:nvPr/>
          </p:nvSpPr>
          <p:spPr bwMode="auto">
            <a:xfrm>
              <a:off x="4603" y="2432"/>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7" name="Rectangle 26">
              <a:extLst>
                <a:ext uri="{FF2B5EF4-FFF2-40B4-BE49-F238E27FC236}">
                  <a16:creationId xmlns:a16="http://schemas.microsoft.com/office/drawing/2014/main" id="{6BEAD724-E625-4720-95F8-D723F908B498}"/>
                </a:ext>
              </a:extLst>
            </p:cNvPr>
            <p:cNvSpPr>
              <a:spLocks noChangeArrowheads="1"/>
            </p:cNvSpPr>
            <p:nvPr/>
          </p:nvSpPr>
          <p:spPr bwMode="auto">
            <a:xfrm>
              <a:off x="5193" y="2437"/>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8" name="Rectangle 27">
              <a:extLst>
                <a:ext uri="{FF2B5EF4-FFF2-40B4-BE49-F238E27FC236}">
                  <a16:creationId xmlns:a16="http://schemas.microsoft.com/office/drawing/2014/main" id="{01C07BE5-C876-402C-8036-411EF249C1B6}"/>
                </a:ext>
              </a:extLst>
            </p:cNvPr>
            <p:cNvSpPr>
              <a:spLocks noChangeArrowheads="1"/>
            </p:cNvSpPr>
            <p:nvPr/>
          </p:nvSpPr>
          <p:spPr bwMode="auto">
            <a:xfrm>
              <a:off x="3198" y="1389"/>
              <a:ext cx="495"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29" name="Rectangle 28">
              <a:extLst>
                <a:ext uri="{FF2B5EF4-FFF2-40B4-BE49-F238E27FC236}">
                  <a16:creationId xmlns:a16="http://schemas.microsoft.com/office/drawing/2014/main" id="{66A1F0F5-D7A2-48FB-A12D-80CFCD717252}"/>
                </a:ext>
              </a:extLst>
            </p:cNvPr>
            <p:cNvSpPr>
              <a:spLocks noChangeArrowheads="1"/>
            </p:cNvSpPr>
            <p:nvPr/>
          </p:nvSpPr>
          <p:spPr bwMode="auto">
            <a:xfrm>
              <a:off x="4603" y="1394"/>
              <a:ext cx="496" cy="496"/>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0" name="Rectangle 29">
              <a:extLst>
                <a:ext uri="{FF2B5EF4-FFF2-40B4-BE49-F238E27FC236}">
                  <a16:creationId xmlns:a16="http://schemas.microsoft.com/office/drawing/2014/main" id="{C435E76C-CB5A-492E-812E-33B4E5E09D89}"/>
                </a:ext>
              </a:extLst>
            </p:cNvPr>
            <p:cNvSpPr>
              <a:spLocks noChangeArrowheads="1"/>
            </p:cNvSpPr>
            <p:nvPr/>
          </p:nvSpPr>
          <p:spPr bwMode="auto">
            <a:xfrm>
              <a:off x="4603" y="378"/>
              <a:ext cx="75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1" name="Rectangle 30">
              <a:extLst>
                <a:ext uri="{FF2B5EF4-FFF2-40B4-BE49-F238E27FC236}">
                  <a16:creationId xmlns:a16="http://schemas.microsoft.com/office/drawing/2014/main" id="{38F809E8-2870-4987-847F-C98A76D1AD9C}"/>
                </a:ext>
              </a:extLst>
            </p:cNvPr>
            <p:cNvSpPr>
              <a:spLocks noChangeArrowheads="1"/>
            </p:cNvSpPr>
            <p:nvPr/>
          </p:nvSpPr>
          <p:spPr bwMode="auto">
            <a:xfrm>
              <a:off x="3606" y="383"/>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2" name="Rectangle 31">
              <a:extLst>
                <a:ext uri="{FF2B5EF4-FFF2-40B4-BE49-F238E27FC236}">
                  <a16:creationId xmlns:a16="http://schemas.microsoft.com/office/drawing/2014/main" id="{38B0FFAB-B9FC-4340-86F5-FEABB0EFF65D}"/>
                </a:ext>
              </a:extLst>
            </p:cNvPr>
            <p:cNvSpPr>
              <a:spLocks noChangeArrowheads="1"/>
            </p:cNvSpPr>
            <p:nvPr/>
          </p:nvSpPr>
          <p:spPr bwMode="auto">
            <a:xfrm>
              <a:off x="2815" y="378"/>
              <a:ext cx="496" cy="495"/>
            </a:xfrm>
            <a:prstGeom prst="rect">
              <a:avLst/>
            </a:prstGeom>
            <a:solidFill>
              <a:srgbClr val="FFFFFF"/>
            </a:solidFill>
            <a:ln w="57240" cap="sq">
              <a:solidFill>
                <a:srgbClr val="00B050"/>
              </a:solidFill>
              <a:miter lim="800000"/>
              <a:headEnd/>
              <a:tailEnd/>
            </a:ln>
            <a:effectLst/>
          </p:spPr>
          <p:txBody>
            <a:bodyPr wrap="none" anchor="ctr"/>
            <a:lstStyle/>
            <a:p>
              <a:endParaRPr lang="fr-FR" dirty="0"/>
            </a:p>
          </p:txBody>
        </p:sp>
        <p:sp>
          <p:nvSpPr>
            <p:cNvPr id="33" name="Rectangle 32">
              <a:extLst>
                <a:ext uri="{FF2B5EF4-FFF2-40B4-BE49-F238E27FC236}">
                  <a16:creationId xmlns:a16="http://schemas.microsoft.com/office/drawing/2014/main" id="{02785A96-98A5-4C16-85FA-79552FF8D8C9}"/>
                </a:ext>
              </a:extLst>
            </p:cNvPr>
            <p:cNvSpPr>
              <a:spLocks noChangeArrowheads="1"/>
            </p:cNvSpPr>
            <p:nvPr/>
          </p:nvSpPr>
          <p:spPr bwMode="auto">
            <a:xfrm>
              <a:off x="45" y="4020"/>
              <a:ext cx="5100" cy="297"/>
            </a:xfrm>
            <a:prstGeom prst="rect">
              <a:avLst/>
            </a:prstGeom>
            <a:solidFill>
              <a:srgbClr val="00B050"/>
            </a:solidFill>
            <a:ln w="25560" cap="sq">
              <a:solidFill>
                <a:srgbClr val="00B050"/>
              </a:solidFill>
              <a:miter lim="800000"/>
              <a:headEnd/>
              <a:tailEnd/>
            </a:ln>
            <a:effectLst/>
          </p:spPr>
          <p:txBody>
            <a:bodyPr lIns="90000" tIns="46800" rIns="90000" bIns="46800"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solidFill>
                    <a:srgbClr val="FFFFFF"/>
                  </a:solidFill>
                  <a:latin typeface="Tahoma" pitchFamily="32" charset="0"/>
                  <a:cs typeface="Tahoma" pitchFamily="32" charset="0"/>
                </a:rPr>
                <a:t>MOINS DE TROIS MINUTES POUR AGIR</a:t>
              </a:r>
            </a:p>
          </p:txBody>
        </p:sp>
        <p:sp>
          <p:nvSpPr>
            <p:cNvPr id="34" name="Line 33">
              <a:extLst>
                <a:ext uri="{FF2B5EF4-FFF2-40B4-BE49-F238E27FC236}">
                  <a16:creationId xmlns:a16="http://schemas.microsoft.com/office/drawing/2014/main" id="{E0D9228F-62FA-46F6-863D-42E7532EEB1F}"/>
                </a:ext>
              </a:extLst>
            </p:cNvPr>
            <p:cNvSpPr>
              <a:spLocks noChangeShapeType="1"/>
            </p:cNvSpPr>
            <p:nvPr/>
          </p:nvSpPr>
          <p:spPr bwMode="auto">
            <a:xfrm>
              <a:off x="5147"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5" name="Line 34">
              <a:extLst>
                <a:ext uri="{FF2B5EF4-FFF2-40B4-BE49-F238E27FC236}">
                  <a16:creationId xmlns:a16="http://schemas.microsoft.com/office/drawing/2014/main" id="{D036FD1A-8081-4757-85A3-48DF987B6892}"/>
                </a:ext>
              </a:extLst>
            </p:cNvPr>
            <p:cNvSpPr>
              <a:spLocks noChangeShapeType="1"/>
            </p:cNvSpPr>
            <p:nvPr/>
          </p:nvSpPr>
          <p:spPr bwMode="auto">
            <a:xfrm>
              <a:off x="33" y="3778"/>
              <a:ext cx="0" cy="541"/>
            </a:xfrm>
            <a:prstGeom prst="line">
              <a:avLst/>
            </a:prstGeom>
            <a:noFill/>
            <a:ln w="57240" cap="sq">
              <a:solidFill>
                <a:srgbClr val="00B050"/>
              </a:solidFill>
              <a:miter lim="800000"/>
              <a:headEnd/>
              <a:tailEnd/>
            </a:ln>
            <a:effectLst/>
          </p:spPr>
          <p:txBody>
            <a:bodyPr/>
            <a:lstStyle/>
            <a:p>
              <a:endParaRPr lang="fr-FR" dirty="0"/>
            </a:p>
          </p:txBody>
        </p:sp>
        <p:sp>
          <p:nvSpPr>
            <p:cNvPr id="36" name="Line 35">
              <a:extLst>
                <a:ext uri="{FF2B5EF4-FFF2-40B4-BE49-F238E27FC236}">
                  <a16:creationId xmlns:a16="http://schemas.microsoft.com/office/drawing/2014/main" id="{128E3B15-B094-4865-90CF-5AF7C6BB7C5B}"/>
                </a:ext>
              </a:extLst>
            </p:cNvPr>
            <p:cNvSpPr>
              <a:spLocks noChangeShapeType="1"/>
            </p:cNvSpPr>
            <p:nvPr/>
          </p:nvSpPr>
          <p:spPr bwMode="auto">
            <a:xfrm>
              <a:off x="54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7" name="Line 36">
              <a:extLst>
                <a:ext uri="{FF2B5EF4-FFF2-40B4-BE49-F238E27FC236}">
                  <a16:creationId xmlns:a16="http://schemas.microsoft.com/office/drawing/2014/main" id="{450D7160-87D2-4202-9762-D5ED9A66C39A}"/>
                </a:ext>
              </a:extLst>
            </p:cNvPr>
            <p:cNvSpPr>
              <a:spLocks noChangeShapeType="1"/>
            </p:cNvSpPr>
            <p:nvPr/>
          </p:nvSpPr>
          <p:spPr bwMode="auto">
            <a:xfrm>
              <a:off x="484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8" name="Line 37">
              <a:extLst>
                <a:ext uri="{FF2B5EF4-FFF2-40B4-BE49-F238E27FC236}">
                  <a16:creationId xmlns:a16="http://schemas.microsoft.com/office/drawing/2014/main" id="{A5252EC7-C0E2-4F0F-8373-F7E5BF58ADE0}"/>
                </a:ext>
              </a:extLst>
            </p:cNvPr>
            <p:cNvSpPr>
              <a:spLocks noChangeShapeType="1"/>
            </p:cNvSpPr>
            <p:nvPr/>
          </p:nvSpPr>
          <p:spPr bwMode="auto">
            <a:xfrm>
              <a:off x="4306" y="2931"/>
              <a:ext cx="1" cy="497"/>
            </a:xfrm>
            <a:prstGeom prst="line">
              <a:avLst/>
            </a:prstGeom>
            <a:noFill/>
            <a:ln w="57240" cap="sq">
              <a:solidFill>
                <a:srgbClr val="00B050"/>
              </a:solidFill>
              <a:miter lim="800000"/>
              <a:headEnd/>
              <a:tailEnd/>
            </a:ln>
            <a:effectLst/>
          </p:spPr>
          <p:txBody>
            <a:bodyPr/>
            <a:lstStyle/>
            <a:p>
              <a:endParaRPr lang="fr-FR" dirty="0"/>
            </a:p>
          </p:txBody>
        </p:sp>
        <p:sp>
          <p:nvSpPr>
            <p:cNvPr id="39" name="Line 38">
              <a:extLst>
                <a:ext uri="{FF2B5EF4-FFF2-40B4-BE49-F238E27FC236}">
                  <a16:creationId xmlns:a16="http://schemas.microsoft.com/office/drawing/2014/main" id="{999CF59C-1066-4D1C-A613-43C289D5C2FD}"/>
                </a:ext>
              </a:extLst>
            </p:cNvPr>
            <p:cNvSpPr>
              <a:spLocks noChangeShapeType="1"/>
            </p:cNvSpPr>
            <p:nvPr/>
          </p:nvSpPr>
          <p:spPr bwMode="auto">
            <a:xfrm>
              <a:off x="3711"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0" name="Line 39">
              <a:extLst>
                <a:ext uri="{FF2B5EF4-FFF2-40B4-BE49-F238E27FC236}">
                  <a16:creationId xmlns:a16="http://schemas.microsoft.com/office/drawing/2014/main" id="{96F7ED4B-DA07-4763-88E5-D73FAADF817C}"/>
                </a:ext>
              </a:extLst>
            </p:cNvPr>
            <p:cNvSpPr>
              <a:spLocks noChangeShapeType="1"/>
            </p:cNvSpPr>
            <p:nvPr/>
          </p:nvSpPr>
          <p:spPr bwMode="auto">
            <a:xfrm>
              <a:off x="31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1" name="Line 40">
              <a:extLst>
                <a:ext uri="{FF2B5EF4-FFF2-40B4-BE49-F238E27FC236}">
                  <a16:creationId xmlns:a16="http://schemas.microsoft.com/office/drawing/2014/main" id="{6C9924A6-EA01-49D0-8A3E-82FC4114BAD4}"/>
                </a:ext>
              </a:extLst>
            </p:cNvPr>
            <p:cNvSpPr>
              <a:spLocks noChangeShapeType="1"/>
            </p:cNvSpPr>
            <p:nvPr/>
          </p:nvSpPr>
          <p:spPr bwMode="auto">
            <a:xfrm>
              <a:off x="2573"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2" name="Line 41">
              <a:extLst>
                <a:ext uri="{FF2B5EF4-FFF2-40B4-BE49-F238E27FC236}">
                  <a16:creationId xmlns:a16="http://schemas.microsoft.com/office/drawing/2014/main" id="{02A481E7-AF1B-4299-9FB1-2741F4AC0A1E}"/>
                </a:ext>
              </a:extLst>
            </p:cNvPr>
            <p:cNvSpPr>
              <a:spLocks noChangeShapeType="1"/>
            </p:cNvSpPr>
            <p:nvPr/>
          </p:nvSpPr>
          <p:spPr bwMode="auto">
            <a:xfrm>
              <a:off x="2035" y="2931"/>
              <a:ext cx="1" cy="497"/>
            </a:xfrm>
            <a:prstGeom prst="line">
              <a:avLst/>
            </a:prstGeom>
            <a:noFill/>
            <a:ln w="57240" cap="sq">
              <a:solidFill>
                <a:srgbClr val="00B050"/>
              </a:solidFill>
              <a:miter lim="800000"/>
              <a:headEnd/>
              <a:tailEnd/>
            </a:ln>
            <a:effectLst/>
          </p:spPr>
          <p:txBody>
            <a:bodyPr/>
            <a:lstStyle/>
            <a:p>
              <a:endParaRPr lang="fr-FR" dirty="0"/>
            </a:p>
          </p:txBody>
        </p:sp>
        <p:sp>
          <p:nvSpPr>
            <p:cNvPr id="43" name="Line 42">
              <a:extLst>
                <a:ext uri="{FF2B5EF4-FFF2-40B4-BE49-F238E27FC236}">
                  <a16:creationId xmlns:a16="http://schemas.microsoft.com/office/drawing/2014/main" id="{C377BC06-EA9B-40CD-A66A-50626C8069B2}"/>
                </a:ext>
              </a:extLst>
            </p:cNvPr>
            <p:cNvSpPr>
              <a:spLocks noChangeShapeType="1"/>
            </p:cNvSpPr>
            <p:nvPr/>
          </p:nvSpPr>
          <p:spPr bwMode="auto">
            <a:xfrm>
              <a:off x="887" y="1630"/>
              <a:ext cx="0" cy="1798"/>
            </a:xfrm>
            <a:prstGeom prst="line">
              <a:avLst/>
            </a:prstGeom>
            <a:noFill/>
            <a:ln w="57240" cap="sq">
              <a:solidFill>
                <a:srgbClr val="00B050"/>
              </a:solidFill>
              <a:miter lim="800000"/>
              <a:headEnd/>
              <a:tailEnd/>
            </a:ln>
            <a:effectLst/>
          </p:spPr>
          <p:txBody>
            <a:bodyPr/>
            <a:lstStyle/>
            <a:p>
              <a:endParaRPr lang="fr-FR" dirty="0"/>
            </a:p>
          </p:txBody>
        </p:sp>
        <p:sp>
          <p:nvSpPr>
            <p:cNvPr id="44" name="Line 43">
              <a:extLst>
                <a:ext uri="{FF2B5EF4-FFF2-40B4-BE49-F238E27FC236}">
                  <a16:creationId xmlns:a16="http://schemas.microsoft.com/office/drawing/2014/main" id="{5BC334F0-68AC-4D02-932D-1E39AB0BC3C6}"/>
                </a:ext>
              </a:extLst>
            </p:cNvPr>
            <p:cNvSpPr>
              <a:spLocks noChangeShapeType="1"/>
            </p:cNvSpPr>
            <p:nvPr/>
          </p:nvSpPr>
          <p:spPr bwMode="auto">
            <a:xfrm>
              <a:off x="1433" y="3160"/>
              <a:ext cx="0" cy="268"/>
            </a:xfrm>
            <a:prstGeom prst="line">
              <a:avLst/>
            </a:prstGeom>
            <a:noFill/>
            <a:ln w="57240" cap="sq">
              <a:solidFill>
                <a:srgbClr val="00B050"/>
              </a:solidFill>
              <a:miter lim="800000"/>
              <a:headEnd/>
              <a:tailEnd/>
            </a:ln>
            <a:effectLst/>
          </p:spPr>
          <p:txBody>
            <a:bodyPr/>
            <a:lstStyle/>
            <a:p>
              <a:endParaRPr lang="fr-FR" dirty="0"/>
            </a:p>
          </p:txBody>
        </p:sp>
        <p:sp>
          <p:nvSpPr>
            <p:cNvPr id="45" name="Line 44">
              <a:extLst>
                <a:ext uri="{FF2B5EF4-FFF2-40B4-BE49-F238E27FC236}">
                  <a16:creationId xmlns:a16="http://schemas.microsoft.com/office/drawing/2014/main" id="{1DA628C0-5BB4-47E7-A70D-BCA9269686E1}"/>
                </a:ext>
              </a:extLst>
            </p:cNvPr>
            <p:cNvSpPr>
              <a:spLocks noChangeShapeType="1"/>
            </p:cNvSpPr>
            <p:nvPr/>
          </p:nvSpPr>
          <p:spPr bwMode="auto">
            <a:xfrm>
              <a:off x="340" y="3158"/>
              <a:ext cx="0" cy="267"/>
            </a:xfrm>
            <a:prstGeom prst="line">
              <a:avLst/>
            </a:prstGeom>
            <a:noFill/>
            <a:ln w="57240" cap="sq">
              <a:solidFill>
                <a:srgbClr val="00B050"/>
              </a:solidFill>
              <a:miter lim="800000"/>
              <a:headEnd/>
              <a:tailEnd/>
            </a:ln>
            <a:effectLst/>
          </p:spPr>
          <p:txBody>
            <a:bodyPr/>
            <a:lstStyle/>
            <a:p>
              <a:endParaRPr lang="fr-FR" dirty="0"/>
            </a:p>
          </p:txBody>
        </p:sp>
        <p:sp>
          <p:nvSpPr>
            <p:cNvPr id="46" name="Line 45">
              <a:extLst>
                <a:ext uri="{FF2B5EF4-FFF2-40B4-BE49-F238E27FC236}">
                  <a16:creationId xmlns:a16="http://schemas.microsoft.com/office/drawing/2014/main" id="{515FB950-6532-4FDD-909A-9C0E54F0F900}"/>
                </a:ext>
              </a:extLst>
            </p:cNvPr>
            <p:cNvSpPr>
              <a:spLocks noChangeShapeType="1"/>
            </p:cNvSpPr>
            <p:nvPr/>
          </p:nvSpPr>
          <p:spPr bwMode="auto">
            <a:xfrm>
              <a:off x="2033"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7" name="Line 46">
              <a:extLst>
                <a:ext uri="{FF2B5EF4-FFF2-40B4-BE49-F238E27FC236}">
                  <a16:creationId xmlns:a16="http://schemas.microsoft.com/office/drawing/2014/main" id="{4FA90C77-9C1E-4DB1-A868-4E83B5E2CB1B}"/>
                </a:ext>
              </a:extLst>
            </p:cNvPr>
            <p:cNvSpPr>
              <a:spLocks noChangeShapeType="1"/>
            </p:cNvSpPr>
            <p:nvPr/>
          </p:nvSpPr>
          <p:spPr bwMode="auto">
            <a:xfrm>
              <a:off x="2578" y="2167"/>
              <a:ext cx="0" cy="267"/>
            </a:xfrm>
            <a:prstGeom prst="line">
              <a:avLst/>
            </a:prstGeom>
            <a:noFill/>
            <a:ln w="57240" cap="sq">
              <a:solidFill>
                <a:srgbClr val="00B050"/>
              </a:solidFill>
              <a:miter lim="800000"/>
              <a:headEnd/>
              <a:tailEnd/>
            </a:ln>
            <a:effectLst/>
          </p:spPr>
          <p:txBody>
            <a:bodyPr/>
            <a:lstStyle/>
            <a:p>
              <a:endParaRPr lang="fr-FR" dirty="0"/>
            </a:p>
          </p:txBody>
        </p:sp>
        <p:sp>
          <p:nvSpPr>
            <p:cNvPr id="48" name="Line 47">
              <a:extLst>
                <a:ext uri="{FF2B5EF4-FFF2-40B4-BE49-F238E27FC236}">
                  <a16:creationId xmlns:a16="http://schemas.microsoft.com/office/drawing/2014/main" id="{3B838C2A-CAAE-4BF5-86A8-64F112C2A4E7}"/>
                </a:ext>
              </a:extLst>
            </p:cNvPr>
            <p:cNvSpPr>
              <a:spLocks noChangeShapeType="1"/>
            </p:cNvSpPr>
            <p:nvPr/>
          </p:nvSpPr>
          <p:spPr bwMode="auto">
            <a:xfrm>
              <a:off x="5440" y="2165"/>
              <a:ext cx="0" cy="267"/>
            </a:xfrm>
            <a:prstGeom prst="line">
              <a:avLst/>
            </a:prstGeom>
            <a:noFill/>
            <a:ln w="57240" cap="sq">
              <a:solidFill>
                <a:srgbClr val="00B050"/>
              </a:solidFill>
              <a:miter lim="800000"/>
              <a:headEnd/>
              <a:tailEnd/>
            </a:ln>
            <a:effectLst/>
          </p:spPr>
          <p:txBody>
            <a:bodyPr/>
            <a:lstStyle/>
            <a:p>
              <a:endParaRPr lang="fr-FR" dirty="0"/>
            </a:p>
          </p:txBody>
        </p:sp>
        <p:sp>
          <p:nvSpPr>
            <p:cNvPr id="49" name="Line 48">
              <a:extLst>
                <a:ext uri="{FF2B5EF4-FFF2-40B4-BE49-F238E27FC236}">
                  <a16:creationId xmlns:a16="http://schemas.microsoft.com/office/drawing/2014/main" id="{4BBEDC7A-472A-44D1-B8C2-7528E447BCD7}"/>
                </a:ext>
              </a:extLst>
            </p:cNvPr>
            <p:cNvSpPr>
              <a:spLocks noChangeShapeType="1"/>
            </p:cNvSpPr>
            <p:nvPr/>
          </p:nvSpPr>
          <p:spPr bwMode="auto">
            <a:xfrm>
              <a:off x="4850" y="2160"/>
              <a:ext cx="0" cy="267"/>
            </a:xfrm>
            <a:prstGeom prst="line">
              <a:avLst/>
            </a:prstGeom>
            <a:noFill/>
            <a:ln w="57240" cap="sq">
              <a:solidFill>
                <a:srgbClr val="00B050"/>
              </a:solidFill>
              <a:miter lim="800000"/>
              <a:headEnd/>
              <a:tailEnd/>
            </a:ln>
            <a:effectLst/>
          </p:spPr>
          <p:txBody>
            <a:bodyPr/>
            <a:lstStyle/>
            <a:p>
              <a:endParaRPr lang="fr-FR" dirty="0"/>
            </a:p>
          </p:txBody>
        </p:sp>
        <p:sp>
          <p:nvSpPr>
            <p:cNvPr id="50" name="Line 49">
              <a:extLst>
                <a:ext uri="{FF2B5EF4-FFF2-40B4-BE49-F238E27FC236}">
                  <a16:creationId xmlns:a16="http://schemas.microsoft.com/office/drawing/2014/main" id="{971CF546-7F22-498F-961E-B4A2C13E5FDB}"/>
                </a:ext>
              </a:extLst>
            </p:cNvPr>
            <p:cNvSpPr>
              <a:spLocks noChangeShapeType="1"/>
            </p:cNvSpPr>
            <p:nvPr/>
          </p:nvSpPr>
          <p:spPr bwMode="auto">
            <a:xfrm>
              <a:off x="4311"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1" name="Line 50">
              <a:extLst>
                <a:ext uri="{FF2B5EF4-FFF2-40B4-BE49-F238E27FC236}">
                  <a16:creationId xmlns:a16="http://schemas.microsoft.com/office/drawing/2014/main" id="{A6D08A2C-A492-429A-B0A5-B526891F95A0}"/>
                </a:ext>
              </a:extLst>
            </p:cNvPr>
            <p:cNvSpPr>
              <a:spLocks noChangeShapeType="1"/>
            </p:cNvSpPr>
            <p:nvPr/>
          </p:nvSpPr>
          <p:spPr bwMode="auto">
            <a:xfrm>
              <a:off x="3717" y="2167"/>
              <a:ext cx="0" cy="267"/>
            </a:xfrm>
            <a:prstGeom prst="line">
              <a:avLst/>
            </a:prstGeom>
            <a:noFill/>
            <a:ln w="57240" cap="sq">
              <a:solidFill>
                <a:srgbClr val="00B050"/>
              </a:solidFill>
              <a:miter lim="800000"/>
              <a:headEnd/>
              <a:tailEnd/>
            </a:ln>
            <a:effectLst/>
          </p:spPr>
          <p:txBody>
            <a:bodyPr/>
            <a:lstStyle/>
            <a:p>
              <a:endParaRPr lang="fr-FR" dirty="0"/>
            </a:p>
          </p:txBody>
        </p:sp>
        <p:sp>
          <p:nvSpPr>
            <p:cNvPr id="52" name="Line 51">
              <a:extLst>
                <a:ext uri="{FF2B5EF4-FFF2-40B4-BE49-F238E27FC236}">
                  <a16:creationId xmlns:a16="http://schemas.microsoft.com/office/drawing/2014/main" id="{A3A75925-0534-4A00-9A59-83E94000152C}"/>
                </a:ext>
              </a:extLst>
            </p:cNvPr>
            <p:cNvSpPr>
              <a:spLocks noChangeShapeType="1"/>
            </p:cNvSpPr>
            <p:nvPr/>
          </p:nvSpPr>
          <p:spPr bwMode="auto">
            <a:xfrm>
              <a:off x="3182" y="2165"/>
              <a:ext cx="0" cy="267"/>
            </a:xfrm>
            <a:prstGeom prst="line">
              <a:avLst/>
            </a:prstGeom>
            <a:noFill/>
            <a:ln w="57240" cap="sq">
              <a:solidFill>
                <a:srgbClr val="00B050"/>
              </a:solidFill>
              <a:miter lim="800000"/>
              <a:headEnd/>
              <a:tailEnd/>
            </a:ln>
            <a:effectLst/>
          </p:spPr>
          <p:txBody>
            <a:bodyPr/>
            <a:lstStyle/>
            <a:p>
              <a:endParaRPr lang="fr-FR" dirty="0"/>
            </a:p>
          </p:txBody>
        </p:sp>
        <p:sp>
          <p:nvSpPr>
            <p:cNvPr id="53" name="Line 52">
              <a:extLst>
                <a:ext uri="{FF2B5EF4-FFF2-40B4-BE49-F238E27FC236}">
                  <a16:creationId xmlns:a16="http://schemas.microsoft.com/office/drawing/2014/main" id="{9262A2A5-7D2E-458F-B325-4F2F8723FB0F}"/>
                </a:ext>
              </a:extLst>
            </p:cNvPr>
            <p:cNvSpPr>
              <a:spLocks noChangeShapeType="1"/>
            </p:cNvSpPr>
            <p:nvPr/>
          </p:nvSpPr>
          <p:spPr bwMode="auto">
            <a:xfrm>
              <a:off x="344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4" name="Line 53">
              <a:extLst>
                <a:ext uri="{FF2B5EF4-FFF2-40B4-BE49-F238E27FC236}">
                  <a16:creationId xmlns:a16="http://schemas.microsoft.com/office/drawing/2014/main" id="{002017DE-A9A6-4B4E-8EF1-ABAC09C264E1}"/>
                </a:ext>
              </a:extLst>
            </p:cNvPr>
            <p:cNvSpPr>
              <a:spLocks noChangeShapeType="1"/>
            </p:cNvSpPr>
            <p:nvPr/>
          </p:nvSpPr>
          <p:spPr bwMode="auto">
            <a:xfrm>
              <a:off x="4850" y="1119"/>
              <a:ext cx="0" cy="267"/>
            </a:xfrm>
            <a:prstGeom prst="line">
              <a:avLst/>
            </a:prstGeom>
            <a:noFill/>
            <a:ln w="57240" cap="sq">
              <a:solidFill>
                <a:srgbClr val="00B050"/>
              </a:solidFill>
              <a:miter lim="800000"/>
              <a:headEnd/>
              <a:tailEnd/>
            </a:ln>
            <a:effectLst/>
          </p:spPr>
          <p:txBody>
            <a:bodyPr/>
            <a:lstStyle/>
            <a:p>
              <a:endParaRPr lang="fr-FR" dirty="0"/>
            </a:p>
          </p:txBody>
        </p:sp>
        <p:sp>
          <p:nvSpPr>
            <p:cNvPr id="55" name="Line 54">
              <a:extLst>
                <a:ext uri="{FF2B5EF4-FFF2-40B4-BE49-F238E27FC236}">
                  <a16:creationId xmlns:a16="http://schemas.microsoft.com/office/drawing/2014/main" id="{85EEDCCA-D6BE-4087-BB5F-4798DD66B145}"/>
                </a:ext>
              </a:extLst>
            </p:cNvPr>
            <p:cNvSpPr>
              <a:spLocks noChangeShapeType="1"/>
            </p:cNvSpPr>
            <p:nvPr/>
          </p:nvSpPr>
          <p:spPr bwMode="auto">
            <a:xfrm>
              <a:off x="3061" y="876"/>
              <a:ext cx="0" cy="268"/>
            </a:xfrm>
            <a:prstGeom prst="line">
              <a:avLst/>
            </a:prstGeom>
            <a:noFill/>
            <a:ln w="57240" cap="sq">
              <a:solidFill>
                <a:srgbClr val="00B050"/>
              </a:solidFill>
              <a:miter lim="800000"/>
              <a:headEnd/>
              <a:tailEnd/>
            </a:ln>
            <a:effectLst/>
          </p:spPr>
          <p:txBody>
            <a:bodyPr/>
            <a:lstStyle/>
            <a:p>
              <a:endParaRPr lang="fr-FR" dirty="0"/>
            </a:p>
          </p:txBody>
        </p:sp>
        <p:sp>
          <p:nvSpPr>
            <p:cNvPr id="56" name="Line 55">
              <a:extLst>
                <a:ext uri="{FF2B5EF4-FFF2-40B4-BE49-F238E27FC236}">
                  <a16:creationId xmlns:a16="http://schemas.microsoft.com/office/drawing/2014/main" id="{2E289866-193F-4AC6-B1EB-9238DE4F98EB}"/>
                </a:ext>
              </a:extLst>
            </p:cNvPr>
            <p:cNvSpPr>
              <a:spLocks noChangeShapeType="1"/>
            </p:cNvSpPr>
            <p:nvPr/>
          </p:nvSpPr>
          <p:spPr bwMode="auto">
            <a:xfrm>
              <a:off x="884" y="892"/>
              <a:ext cx="0" cy="267"/>
            </a:xfrm>
            <a:prstGeom prst="line">
              <a:avLst/>
            </a:prstGeom>
            <a:noFill/>
            <a:ln w="57240" cap="sq">
              <a:solidFill>
                <a:srgbClr val="00B050"/>
              </a:solidFill>
              <a:miter lim="800000"/>
              <a:headEnd/>
              <a:tailEnd/>
            </a:ln>
            <a:effectLst/>
          </p:spPr>
          <p:txBody>
            <a:bodyPr/>
            <a:lstStyle/>
            <a:p>
              <a:endParaRPr lang="fr-FR" dirty="0"/>
            </a:p>
          </p:txBody>
        </p:sp>
        <p:sp>
          <p:nvSpPr>
            <p:cNvPr id="57" name="Line 56">
              <a:extLst>
                <a:ext uri="{FF2B5EF4-FFF2-40B4-BE49-F238E27FC236}">
                  <a16:creationId xmlns:a16="http://schemas.microsoft.com/office/drawing/2014/main" id="{577A4560-7801-491D-9A05-C0F7E8E8A241}"/>
                </a:ext>
              </a:extLst>
            </p:cNvPr>
            <p:cNvSpPr>
              <a:spLocks noChangeShapeType="1"/>
            </p:cNvSpPr>
            <p:nvPr/>
          </p:nvSpPr>
          <p:spPr bwMode="auto">
            <a:xfrm>
              <a:off x="3439" y="1895"/>
              <a:ext cx="0" cy="268"/>
            </a:xfrm>
            <a:prstGeom prst="line">
              <a:avLst/>
            </a:prstGeom>
            <a:noFill/>
            <a:ln w="57240" cap="sq">
              <a:solidFill>
                <a:srgbClr val="00B050"/>
              </a:solidFill>
              <a:miter lim="800000"/>
              <a:headEnd/>
              <a:tailEnd/>
            </a:ln>
            <a:effectLst/>
          </p:spPr>
          <p:txBody>
            <a:bodyPr/>
            <a:lstStyle/>
            <a:p>
              <a:endParaRPr lang="fr-FR" dirty="0"/>
            </a:p>
          </p:txBody>
        </p:sp>
        <p:sp>
          <p:nvSpPr>
            <p:cNvPr id="58" name="Line 57">
              <a:extLst>
                <a:ext uri="{FF2B5EF4-FFF2-40B4-BE49-F238E27FC236}">
                  <a16:creationId xmlns:a16="http://schemas.microsoft.com/office/drawing/2014/main" id="{21555F01-AFA9-4F5B-AF66-B1F1E5B854CF}"/>
                </a:ext>
              </a:extLst>
            </p:cNvPr>
            <p:cNvSpPr>
              <a:spLocks noChangeShapeType="1"/>
            </p:cNvSpPr>
            <p:nvPr/>
          </p:nvSpPr>
          <p:spPr bwMode="auto">
            <a:xfrm>
              <a:off x="4850" y="1890"/>
              <a:ext cx="0" cy="267"/>
            </a:xfrm>
            <a:prstGeom prst="line">
              <a:avLst/>
            </a:prstGeom>
            <a:noFill/>
            <a:ln w="57240" cap="sq">
              <a:solidFill>
                <a:srgbClr val="00B050"/>
              </a:solidFill>
              <a:miter lim="800000"/>
              <a:headEnd/>
              <a:tailEnd/>
            </a:ln>
            <a:effectLst/>
          </p:spPr>
          <p:txBody>
            <a:bodyPr/>
            <a:lstStyle/>
            <a:p>
              <a:endParaRPr lang="fr-FR" dirty="0"/>
            </a:p>
          </p:txBody>
        </p:sp>
        <p:sp>
          <p:nvSpPr>
            <p:cNvPr id="59" name="Line 58">
              <a:extLst>
                <a:ext uri="{FF2B5EF4-FFF2-40B4-BE49-F238E27FC236}">
                  <a16:creationId xmlns:a16="http://schemas.microsoft.com/office/drawing/2014/main" id="{4E9D2711-91E3-48A6-B837-F99B0141EB06}"/>
                </a:ext>
              </a:extLst>
            </p:cNvPr>
            <p:cNvSpPr>
              <a:spLocks noChangeShapeType="1"/>
            </p:cNvSpPr>
            <p:nvPr/>
          </p:nvSpPr>
          <p:spPr bwMode="auto">
            <a:xfrm flipH="1">
              <a:off x="2016" y="2182"/>
              <a:ext cx="579" cy="0"/>
            </a:xfrm>
            <a:prstGeom prst="line">
              <a:avLst/>
            </a:prstGeom>
            <a:noFill/>
            <a:ln w="57240" cap="sq">
              <a:solidFill>
                <a:srgbClr val="00B050"/>
              </a:solidFill>
              <a:miter lim="800000"/>
              <a:headEnd/>
              <a:tailEnd/>
            </a:ln>
            <a:effectLst/>
          </p:spPr>
          <p:txBody>
            <a:bodyPr/>
            <a:lstStyle/>
            <a:p>
              <a:endParaRPr lang="fr-FR" dirty="0"/>
            </a:p>
          </p:txBody>
        </p:sp>
        <p:sp>
          <p:nvSpPr>
            <p:cNvPr id="60" name="Line 59">
              <a:extLst>
                <a:ext uri="{FF2B5EF4-FFF2-40B4-BE49-F238E27FC236}">
                  <a16:creationId xmlns:a16="http://schemas.microsoft.com/office/drawing/2014/main" id="{28751162-36A2-447B-B079-D3EAC6EE360F}"/>
                </a:ext>
              </a:extLst>
            </p:cNvPr>
            <p:cNvSpPr>
              <a:spLocks noChangeShapeType="1"/>
            </p:cNvSpPr>
            <p:nvPr/>
          </p:nvSpPr>
          <p:spPr bwMode="auto">
            <a:xfrm flipH="1" flipV="1">
              <a:off x="3162" y="2177"/>
              <a:ext cx="572" cy="5"/>
            </a:xfrm>
            <a:prstGeom prst="line">
              <a:avLst/>
            </a:prstGeom>
            <a:noFill/>
            <a:ln w="57240" cap="sq">
              <a:solidFill>
                <a:srgbClr val="00B050"/>
              </a:solidFill>
              <a:miter lim="800000"/>
              <a:headEnd/>
              <a:tailEnd/>
            </a:ln>
            <a:effectLst/>
          </p:spPr>
          <p:txBody>
            <a:bodyPr/>
            <a:lstStyle/>
            <a:p>
              <a:endParaRPr lang="fr-FR" dirty="0"/>
            </a:p>
          </p:txBody>
        </p:sp>
        <p:sp>
          <p:nvSpPr>
            <p:cNvPr id="61" name="Line 60">
              <a:extLst>
                <a:ext uri="{FF2B5EF4-FFF2-40B4-BE49-F238E27FC236}">
                  <a16:creationId xmlns:a16="http://schemas.microsoft.com/office/drawing/2014/main" id="{D04576F7-4F1B-44E6-A56B-78B218C03F00}"/>
                </a:ext>
              </a:extLst>
            </p:cNvPr>
            <p:cNvSpPr>
              <a:spLocks noChangeShapeType="1"/>
            </p:cNvSpPr>
            <p:nvPr/>
          </p:nvSpPr>
          <p:spPr bwMode="auto">
            <a:xfrm flipH="1">
              <a:off x="4291" y="2182"/>
              <a:ext cx="1166" cy="0"/>
            </a:xfrm>
            <a:prstGeom prst="line">
              <a:avLst/>
            </a:prstGeom>
            <a:noFill/>
            <a:ln w="57240" cap="sq">
              <a:solidFill>
                <a:srgbClr val="00B050"/>
              </a:solidFill>
              <a:miter lim="800000"/>
              <a:headEnd/>
              <a:tailEnd/>
            </a:ln>
            <a:effectLst/>
          </p:spPr>
          <p:txBody>
            <a:bodyPr/>
            <a:lstStyle/>
            <a:p>
              <a:endParaRPr lang="fr-FR" dirty="0"/>
            </a:p>
          </p:txBody>
        </p:sp>
        <p:sp>
          <p:nvSpPr>
            <p:cNvPr id="62" name="Line 61">
              <a:extLst>
                <a:ext uri="{FF2B5EF4-FFF2-40B4-BE49-F238E27FC236}">
                  <a16:creationId xmlns:a16="http://schemas.microsoft.com/office/drawing/2014/main" id="{7BE455FF-7177-49D1-B7C7-E73CDCA9F442}"/>
                </a:ext>
              </a:extLst>
            </p:cNvPr>
            <p:cNvSpPr>
              <a:spLocks noChangeShapeType="1"/>
            </p:cNvSpPr>
            <p:nvPr/>
          </p:nvSpPr>
          <p:spPr bwMode="auto">
            <a:xfrm flipH="1" flipV="1">
              <a:off x="320" y="3171"/>
              <a:ext cx="1132" cy="6"/>
            </a:xfrm>
            <a:prstGeom prst="line">
              <a:avLst/>
            </a:prstGeom>
            <a:noFill/>
            <a:ln w="57240" cap="sq">
              <a:solidFill>
                <a:srgbClr val="00B050"/>
              </a:solidFill>
              <a:miter lim="800000"/>
              <a:headEnd/>
              <a:tailEnd/>
            </a:ln>
            <a:effectLst/>
          </p:spPr>
          <p:txBody>
            <a:bodyPr/>
            <a:lstStyle/>
            <a:p>
              <a:endParaRPr lang="fr-FR" dirty="0"/>
            </a:p>
          </p:txBody>
        </p:sp>
        <p:sp>
          <p:nvSpPr>
            <p:cNvPr id="63" name="Line 62">
              <a:extLst>
                <a:ext uri="{FF2B5EF4-FFF2-40B4-BE49-F238E27FC236}">
                  <a16:creationId xmlns:a16="http://schemas.microsoft.com/office/drawing/2014/main" id="{7E4CD389-61C0-45B8-A458-96DCA0905BBD}"/>
                </a:ext>
              </a:extLst>
            </p:cNvPr>
            <p:cNvSpPr>
              <a:spLocks noChangeShapeType="1"/>
            </p:cNvSpPr>
            <p:nvPr/>
          </p:nvSpPr>
          <p:spPr bwMode="auto">
            <a:xfrm flipH="1">
              <a:off x="54" y="1142"/>
              <a:ext cx="1664" cy="1"/>
            </a:xfrm>
            <a:prstGeom prst="line">
              <a:avLst/>
            </a:prstGeom>
            <a:noFill/>
            <a:ln w="57240" cap="sq">
              <a:solidFill>
                <a:srgbClr val="00B050"/>
              </a:solidFill>
              <a:miter lim="800000"/>
              <a:headEnd/>
              <a:tailEnd/>
            </a:ln>
            <a:effectLst/>
          </p:spPr>
          <p:txBody>
            <a:bodyPr/>
            <a:lstStyle/>
            <a:p>
              <a:endParaRPr lang="fr-FR" dirty="0"/>
            </a:p>
          </p:txBody>
        </p:sp>
        <p:sp>
          <p:nvSpPr>
            <p:cNvPr id="64" name="Line 63">
              <a:extLst>
                <a:ext uri="{FF2B5EF4-FFF2-40B4-BE49-F238E27FC236}">
                  <a16:creationId xmlns:a16="http://schemas.microsoft.com/office/drawing/2014/main" id="{EC449F3E-A563-4A6B-9958-F0DE48BD4518}"/>
                </a:ext>
              </a:extLst>
            </p:cNvPr>
            <p:cNvSpPr>
              <a:spLocks noChangeShapeType="1"/>
            </p:cNvSpPr>
            <p:nvPr/>
          </p:nvSpPr>
          <p:spPr bwMode="auto">
            <a:xfrm flipH="1">
              <a:off x="1690" y="1130"/>
              <a:ext cx="11" cy="1578"/>
            </a:xfrm>
            <a:prstGeom prst="line">
              <a:avLst/>
            </a:prstGeom>
            <a:noFill/>
            <a:ln w="57240" cap="sq">
              <a:solidFill>
                <a:srgbClr val="00B050"/>
              </a:solidFill>
              <a:miter lim="800000"/>
              <a:headEnd/>
              <a:tailEnd/>
            </a:ln>
            <a:effectLst/>
          </p:spPr>
          <p:txBody>
            <a:bodyPr/>
            <a:lstStyle/>
            <a:p>
              <a:endParaRPr lang="fr-FR" dirty="0"/>
            </a:p>
          </p:txBody>
        </p:sp>
        <p:sp>
          <p:nvSpPr>
            <p:cNvPr id="65" name="Line 64">
              <a:extLst>
                <a:ext uri="{FF2B5EF4-FFF2-40B4-BE49-F238E27FC236}">
                  <a16:creationId xmlns:a16="http://schemas.microsoft.com/office/drawing/2014/main" id="{75AF2A54-AD2E-4F16-8C7D-46AC9BE0C08C}"/>
                </a:ext>
              </a:extLst>
            </p:cNvPr>
            <p:cNvSpPr>
              <a:spLocks noChangeShapeType="1"/>
            </p:cNvSpPr>
            <p:nvPr/>
          </p:nvSpPr>
          <p:spPr bwMode="auto">
            <a:xfrm flipH="1">
              <a:off x="67" y="1133"/>
              <a:ext cx="8" cy="1575"/>
            </a:xfrm>
            <a:prstGeom prst="line">
              <a:avLst/>
            </a:prstGeom>
            <a:noFill/>
            <a:ln w="57240" cap="sq">
              <a:solidFill>
                <a:srgbClr val="00B050"/>
              </a:solidFill>
              <a:miter lim="800000"/>
              <a:headEnd/>
              <a:tailEnd/>
            </a:ln>
            <a:effectLst/>
          </p:spPr>
          <p:txBody>
            <a:bodyPr/>
            <a:lstStyle/>
            <a:p>
              <a:endParaRPr lang="fr-FR" dirty="0"/>
            </a:p>
          </p:txBody>
        </p:sp>
        <p:sp>
          <p:nvSpPr>
            <p:cNvPr id="66" name="Line 65">
              <a:extLst>
                <a:ext uri="{FF2B5EF4-FFF2-40B4-BE49-F238E27FC236}">
                  <a16:creationId xmlns:a16="http://schemas.microsoft.com/office/drawing/2014/main" id="{372DE95A-B470-43C1-8CAF-B583F814B0F2}"/>
                </a:ext>
              </a:extLst>
            </p:cNvPr>
            <p:cNvSpPr>
              <a:spLocks noChangeShapeType="1"/>
            </p:cNvSpPr>
            <p:nvPr/>
          </p:nvSpPr>
          <p:spPr bwMode="auto">
            <a:xfrm flipH="1">
              <a:off x="2295" y="1132"/>
              <a:ext cx="2575" cy="0"/>
            </a:xfrm>
            <a:prstGeom prst="line">
              <a:avLst/>
            </a:prstGeom>
            <a:noFill/>
            <a:ln w="57240" cap="sq">
              <a:solidFill>
                <a:srgbClr val="00B050"/>
              </a:solidFill>
              <a:miter lim="800000"/>
              <a:headEnd/>
              <a:tailEnd/>
            </a:ln>
            <a:effectLst/>
          </p:spPr>
          <p:txBody>
            <a:bodyPr/>
            <a:lstStyle/>
            <a:p>
              <a:endParaRPr lang="fr-FR" dirty="0"/>
            </a:p>
          </p:txBody>
        </p:sp>
        <p:sp>
          <p:nvSpPr>
            <p:cNvPr id="67" name="Line 66">
              <a:extLst>
                <a:ext uri="{FF2B5EF4-FFF2-40B4-BE49-F238E27FC236}">
                  <a16:creationId xmlns:a16="http://schemas.microsoft.com/office/drawing/2014/main" id="{3D92DA0E-4A19-4E32-942B-DB1D3EB67979}"/>
                </a:ext>
              </a:extLst>
            </p:cNvPr>
            <p:cNvSpPr>
              <a:spLocks noChangeShapeType="1"/>
            </p:cNvSpPr>
            <p:nvPr/>
          </p:nvSpPr>
          <p:spPr bwMode="auto">
            <a:xfrm flipH="1">
              <a:off x="2313" y="1133"/>
              <a:ext cx="5" cy="1061"/>
            </a:xfrm>
            <a:prstGeom prst="line">
              <a:avLst/>
            </a:prstGeom>
            <a:noFill/>
            <a:ln w="57240" cap="sq">
              <a:solidFill>
                <a:srgbClr val="00B050"/>
              </a:solidFill>
              <a:miter lim="800000"/>
              <a:headEnd/>
              <a:tailEnd/>
            </a:ln>
            <a:effectLst/>
          </p:spPr>
          <p:txBody>
            <a:bodyPr/>
            <a:lstStyle/>
            <a:p>
              <a:endParaRPr lang="fr-FR" dirty="0"/>
            </a:p>
          </p:txBody>
        </p:sp>
        <p:sp>
          <p:nvSpPr>
            <p:cNvPr id="68" name="Text Box 67">
              <a:extLst>
                <a:ext uri="{FF2B5EF4-FFF2-40B4-BE49-F238E27FC236}">
                  <a16:creationId xmlns:a16="http://schemas.microsoft.com/office/drawing/2014/main" id="{26187D5E-DAEB-4DB1-A7A8-E2CB7780566F}"/>
                </a:ext>
              </a:extLst>
            </p:cNvPr>
            <p:cNvSpPr txBox="1">
              <a:spLocks noChangeArrowheads="1"/>
            </p:cNvSpPr>
            <p:nvPr/>
          </p:nvSpPr>
          <p:spPr bwMode="auto">
            <a:xfrm>
              <a:off x="1383" y="-17"/>
              <a:ext cx="2998" cy="289"/>
            </a:xfrm>
            <a:prstGeom prst="rect">
              <a:avLst/>
            </a:prstGeom>
            <a:noFill/>
            <a:ln w="9525">
              <a:noFill/>
              <a:round/>
              <a:headEnd/>
              <a:tailEnd/>
            </a:ln>
            <a:effectLst/>
          </p:spPr>
          <p:txBody>
            <a:bodyPr wrap="none" lIns="90000" tIns="46800" rIns="90000" bIns="46800">
              <a:spAutoFit/>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i="1" dirty="0">
                  <a:solidFill>
                    <a:srgbClr val="000000"/>
                  </a:solidFill>
                  <a:latin typeface="Tahoma" pitchFamily="32" charset="0"/>
                  <a:cs typeface="Tahoma" pitchFamily="32" charset="0"/>
                </a:rPr>
                <a:t>PLAN D’INTERVENTION S.S.T.</a:t>
              </a:r>
            </a:p>
          </p:txBody>
        </p:sp>
      </p:grpSp>
      <p:pic>
        <p:nvPicPr>
          <p:cNvPr id="69" name="Picture 68">
            <a:extLst>
              <a:ext uri="{FF2B5EF4-FFF2-40B4-BE49-F238E27FC236}">
                <a16:creationId xmlns:a16="http://schemas.microsoft.com/office/drawing/2014/main" id="{E380988E-25B3-4B2B-A11F-85B3A34F8E87}"/>
              </a:ext>
            </a:extLst>
          </p:cNvPr>
          <p:cNvPicPr>
            <a:picLocks noChangeAspect="1" noChangeArrowheads="1"/>
          </p:cNvPicPr>
          <p:nvPr/>
        </p:nvPicPr>
        <p:blipFill>
          <a:blip r:embed="rId2" cstate="print"/>
          <a:srcRect l="18050" t="4512" r="14304" b="5280"/>
          <a:stretch>
            <a:fillRect/>
          </a:stretch>
        </p:blipFill>
        <p:spPr bwMode="auto">
          <a:xfrm>
            <a:off x="7427500" y="580543"/>
            <a:ext cx="539750" cy="720725"/>
          </a:xfrm>
          <a:prstGeom prst="rect">
            <a:avLst/>
          </a:prstGeom>
          <a:noFill/>
          <a:ln w="9525">
            <a:noFill/>
            <a:round/>
            <a:headEnd/>
            <a:tailEnd/>
          </a:ln>
          <a:effectLst/>
        </p:spPr>
      </p:pic>
      <p:pic>
        <p:nvPicPr>
          <p:cNvPr id="70" name="Picture 69">
            <a:extLst>
              <a:ext uri="{FF2B5EF4-FFF2-40B4-BE49-F238E27FC236}">
                <a16:creationId xmlns:a16="http://schemas.microsoft.com/office/drawing/2014/main" id="{379BF561-7FE0-495C-BD77-D87E3B536D51}"/>
              </a:ext>
            </a:extLst>
          </p:cNvPr>
          <p:cNvPicPr>
            <a:picLocks noChangeAspect="1" noChangeArrowheads="1"/>
          </p:cNvPicPr>
          <p:nvPr/>
        </p:nvPicPr>
        <p:blipFill>
          <a:blip r:embed="rId3" cstate="print"/>
          <a:srcRect t="13522"/>
          <a:stretch>
            <a:fillRect/>
          </a:stretch>
        </p:blipFill>
        <p:spPr bwMode="auto">
          <a:xfrm>
            <a:off x="3247612" y="3901593"/>
            <a:ext cx="695325" cy="649287"/>
          </a:xfrm>
          <a:prstGeom prst="rect">
            <a:avLst/>
          </a:prstGeom>
          <a:noFill/>
          <a:ln w="9525">
            <a:noFill/>
            <a:round/>
            <a:headEnd/>
            <a:tailEnd/>
          </a:ln>
          <a:effectLst/>
        </p:spPr>
      </p:pic>
      <p:pic>
        <p:nvPicPr>
          <p:cNvPr id="71" name="Picture 70">
            <a:extLst>
              <a:ext uri="{FF2B5EF4-FFF2-40B4-BE49-F238E27FC236}">
                <a16:creationId xmlns:a16="http://schemas.microsoft.com/office/drawing/2014/main" id="{759CC0A6-E80F-47AC-A202-7E936063E2D0}"/>
              </a:ext>
            </a:extLst>
          </p:cNvPr>
          <p:cNvPicPr>
            <a:picLocks noChangeAspect="1" noChangeArrowheads="1"/>
          </p:cNvPicPr>
          <p:nvPr/>
        </p:nvPicPr>
        <p:blipFill>
          <a:blip r:embed="rId4" cstate="print"/>
          <a:srcRect l="18057" t="4514" r="12994" b="4605"/>
          <a:stretch>
            <a:fillRect/>
          </a:stretch>
        </p:blipFill>
        <p:spPr bwMode="auto">
          <a:xfrm>
            <a:off x="9038812" y="3852380"/>
            <a:ext cx="546100" cy="719138"/>
          </a:xfrm>
          <a:prstGeom prst="rect">
            <a:avLst/>
          </a:prstGeom>
          <a:noFill/>
          <a:ln w="9525">
            <a:noFill/>
            <a:round/>
            <a:headEnd/>
            <a:tailEnd/>
          </a:ln>
          <a:effectLst/>
        </p:spPr>
      </p:pic>
      <p:pic>
        <p:nvPicPr>
          <p:cNvPr id="72" name="Picture 71">
            <a:extLst>
              <a:ext uri="{FF2B5EF4-FFF2-40B4-BE49-F238E27FC236}">
                <a16:creationId xmlns:a16="http://schemas.microsoft.com/office/drawing/2014/main" id="{F6BF8E0C-5EA3-404A-A8DB-A3D2E2CB6475}"/>
              </a:ext>
            </a:extLst>
          </p:cNvPr>
          <p:cNvPicPr>
            <a:picLocks noChangeAspect="1" noChangeArrowheads="1"/>
          </p:cNvPicPr>
          <p:nvPr/>
        </p:nvPicPr>
        <p:blipFill>
          <a:blip r:embed="rId5" cstate="print"/>
          <a:srcRect t="21826" r="2530"/>
          <a:stretch>
            <a:fillRect/>
          </a:stretch>
        </p:blipFill>
        <p:spPr bwMode="auto">
          <a:xfrm>
            <a:off x="4468400" y="5466868"/>
            <a:ext cx="720725" cy="649287"/>
          </a:xfrm>
          <a:prstGeom prst="rect">
            <a:avLst/>
          </a:prstGeom>
          <a:noFill/>
          <a:ln w="9525">
            <a:noFill/>
            <a:round/>
            <a:headEnd/>
            <a:tailEnd/>
          </a:ln>
          <a:effectLst/>
        </p:spPr>
      </p:pic>
      <p:pic>
        <p:nvPicPr>
          <p:cNvPr id="73" name="Picture 72">
            <a:extLst>
              <a:ext uri="{FF2B5EF4-FFF2-40B4-BE49-F238E27FC236}">
                <a16:creationId xmlns:a16="http://schemas.microsoft.com/office/drawing/2014/main" id="{55ECFA4A-6399-47D7-9003-A103EAD46EAE}"/>
              </a:ext>
            </a:extLst>
          </p:cNvPr>
          <p:cNvPicPr>
            <a:picLocks noChangeAspect="1" noChangeArrowheads="1"/>
          </p:cNvPicPr>
          <p:nvPr/>
        </p:nvPicPr>
        <p:blipFill>
          <a:blip r:embed="rId6" cstate="print"/>
          <a:srcRect l="4512" t="9024" r="5280" b="9792"/>
          <a:stretch>
            <a:fillRect/>
          </a:stretch>
        </p:blipFill>
        <p:spPr bwMode="auto">
          <a:xfrm>
            <a:off x="8926100" y="2236305"/>
            <a:ext cx="720725" cy="647700"/>
          </a:xfrm>
          <a:prstGeom prst="rect">
            <a:avLst/>
          </a:prstGeom>
          <a:noFill/>
          <a:ln w="9525">
            <a:noFill/>
            <a:round/>
            <a:headEnd/>
            <a:tailEnd/>
          </a:ln>
          <a:effectLst/>
        </p:spPr>
      </p:pic>
      <p:pic>
        <p:nvPicPr>
          <p:cNvPr id="74" name="Picture 73">
            <a:extLst>
              <a:ext uri="{FF2B5EF4-FFF2-40B4-BE49-F238E27FC236}">
                <a16:creationId xmlns:a16="http://schemas.microsoft.com/office/drawing/2014/main" id="{7CF0F06C-A8FC-4B22-B942-203731C7E3F3}"/>
              </a:ext>
            </a:extLst>
          </p:cNvPr>
          <p:cNvPicPr>
            <a:picLocks noChangeAspect="1" noChangeArrowheads="1"/>
          </p:cNvPicPr>
          <p:nvPr/>
        </p:nvPicPr>
        <p:blipFill>
          <a:blip r:embed="rId7" cstate="print"/>
          <a:srcRect l="18063" t="2501" r="9819" b="2779"/>
          <a:stretch>
            <a:fillRect/>
          </a:stretch>
        </p:blipFill>
        <p:spPr bwMode="auto">
          <a:xfrm>
            <a:off x="5441537" y="5427180"/>
            <a:ext cx="561975" cy="735013"/>
          </a:xfrm>
          <a:prstGeom prst="rect">
            <a:avLst/>
          </a:prstGeom>
          <a:noFill/>
          <a:ln w="9525">
            <a:noFill/>
            <a:round/>
            <a:headEnd/>
            <a:tailEnd/>
          </a:ln>
          <a:effectLst/>
        </p:spPr>
      </p:pic>
      <p:pic>
        <p:nvPicPr>
          <p:cNvPr id="75" name="Picture 74">
            <a:extLst>
              <a:ext uri="{FF2B5EF4-FFF2-40B4-BE49-F238E27FC236}">
                <a16:creationId xmlns:a16="http://schemas.microsoft.com/office/drawing/2014/main" id="{31C5CABE-95FA-46DD-B2A7-CB2ABE28114F}"/>
              </a:ext>
            </a:extLst>
          </p:cNvPr>
          <p:cNvPicPr>
            <a:picLocks noChangeAspect="1" noChangeArrowheads="1"/>
          </p:cNvPicPr>
          <p:nvPr/>
        </p:nvPicPr>
        <p:blipFill>
          <a:blip r:embed="rId8" cstate="print"/>
          <a:srcRect l="4510" t="9021" r="5315" b="14336"/>
          <a:stretch>
            <a:fillRect/>
          </a:stretch>
        </p:blipFill>
        <p:spPr bwMode="auto">
          <a:xfrm>
            <a:off x="1750600" y="5485918"/>
            <a:ext cx="728662" cy="620712"/>
          </a:xfrm>
          <a:prstGeom prst="rect">
            <a:avLst/>
          </a:prstGeom>
          <a:noFill/>
          <a:ln w="9525">
            <a:noFill/>
            <a:round/>
            <a:headEnd/>
            <a:tailEnd/>
          </a:ln>
          <a:effectLst/>
        </p:spPr>
      </p:pic>
      <p:pic>
        <p:nvPicPr>
          <p:cNvPr id="76" name="Picture 75">
            <a:extLst>
              <a:ext uri="{FF2B5EF4-FFF2-40B4-BE49-F238E27FC236}">
                <a16:creationId xmlns:a16="http://schemas.microsoft.com/office/drawing/2014/main" id="{E3746EEE-CA05-4F21-A38B-3F00FF6415C0}"/>
              </a:ext>
            </a:extLst>
          </p:cNvPr>
          <p:cNvPicPr>
            <a:picLocks noChangeAspect="1" noChangeArrowheads="1"/>
          </p:cNvPicPr>
          <p:nvPr/>
        </p:nvPicPr>
        <p:blipFill>
          <a:blip r:embed="rId9" cstate="print"/>
          <a:srcRect l="3960" t="10818" b="9827"/>
          <a:stretch>
            <a:fillRect/>
          </a:stretch>
        </p:blipFill>
        <p:spPr bwMode="auto">
          <a:xfrm>
            <a:off x="8932450" y="5466868"/>
            <a:ext cx="696912" cy="663575"/>
          </a:xfrm>
          <a:prstGeom prst="rect">
            <a:avLst/>
          </a:prstGeom>
          <a:noFill/>
          <a:ln w="9525">
            <a:noFill/>
            <a:round/>
            <a:headEnd/>
            <a:tailEnd/>
          </a:ln>
          <a:effectLst/>
        </p:spPr>
      </p:pic>
      <p:pic>
        <p:nvPicPr>
          <p:cNvPr id="77" name="Picture 76">
            <a:extLst>
              <a:ext uri="{FF2B5EF4-FFF2-40B4-BE49-F238E27FC236}">
                <a16:creationId xmlns:a16="http://schemas.microsoft.com/office/drawing/2014/main" id="{A5D5B239-6E09-4462-9494-CBC59B3638E5}"/>
              </a:ext>
            </a:extLst>
          </p:cNvPr>
          <p:cNvPicPr>
            <a:picLocks noChangeAspect="1" noChangeArrowheads="1"/>
          </p:cNvPicPr>
          <p:nvPr/>
        </p:nvPicPr>
        <p:blipFill>
          <a:blip r:embed="rId10" cstate="print"/>
          <a:srcRect t="18033" b="9787"/>
          <a:stretch>
            <a:fillRect/>
          </a:stretch>
        </p:blipFill>
        <p:spPr bwMode="auto">
          <a:xfrm>
            <a:off x="3239675" y="2260118"/>
            <a:ext cx="731837" cy="623887"/>
          </a:xfrm>
          <a:prstGeom prst="rect">
            <a:avLst/>
          </a:prstGeom>
          <a:noFill/>
          <a:ln w="9525">
            <a:noFill/>
            <a:round/>
            <a:headEnd/>
            <a:tailEnd/>
          </a:ln>
          <a:effectLst/>
        </p:spPr>
      </p:pic>
      <p:pic>
        <p:nvPicPr>
          <p:cNvPr id="78" name="Picture 77">
            <a:extLst>
              <a:ext uri="{FF2B5EF4-FFF2-40B4-BE49-F238E27FC236}">
                <a16:creationId xmlns:a16="http://schemas.microsoft.com/office/drawing/2014/main" id="{BBDA3764-4FDB-4C2F-9CE2-32F5B7BD24D7}"/>
              </a:ext>
            </a:extLst>
          </p:cNvPr>
          <p:cNvPicPr>
            <a:picLocks noChangeAspect="1" noChangeArrowheads="1"/>
          </p:cNvPicPr>
          <p:nvPr/>
        </p:nvPicPr>
        <p:blipFill>
          <a:blip r:embed="rId11" cstate="print"/>
          <a:srcRect l="17690" t="4216" r="17415" b="1924"/>
          <a:stretch>
            <a:fillRect/>
          </a:stretch>
        </p:blipFill>
        <p:spPr bwMode="auto">
          <a:xfrm>
            <a:off x="5414550" y="3846030"/>
            <a:ext cx="509587" cy="736600"/>
          </a:xfrm>
          <a:prstGeom prst="rect">
            <a:avLst/>
          </a:prstGeom>
          <a:noFill/>
          <a:ln w="9525">
            <a:noFill/>
            <a:round/>
            <a:headEnd/>
            <a:tailEnd/>
          </a:ln>
          <a:effectLst/>
        </p:spPr>
      </p:pic>
      <p:pic>
        <p:nvPicPr>
          <p:cNvPr id="79" name="Picture 78">
            <a:extLst>
              <a:ext uri="{FF2B5EF4-FFF2-40B4-BE49-F238E27FC236}">
                <a16:creationId xmlns:a16="http://schemas.microsoft.com/office/drawing/2014/main" id="{9AA41A21-C963-43BC-A4DF-F6F139579A7D}"/>
              </a:ext>
            </a:extLst>
          </p:cNvPr>
          <p:cNvPicPr>
            <a:picLocks noChangeAspect="1" noChangeArrowheads="1"/>
          </p:cNvPicPr>
          <p:nvPr/>
        </p:nvPicPr>
        <p:blipFill>
          <a:blip r:embed="rId12" cstate="print"/>
          <a:srcRect l="961" t="5305" b="5305"/>
          <a:stretch>
            <a:fillRect/>
          </a:stretch>
        </p:blipFill>
        <p:spPr bwMode="auto">
          <a:xfrm>
            <a:off x="6105112" y="591655"/>
            <a:ext cx="704850" cy="709613"/>
          </a:xfrm>
          <a:prstGeom prst="rect">
            <a:avLst/>
          </a:prstGeom>
          <a:noFill/>
          <a:ln w="9525">
            <a:noFill/>
            <a:round/>
            <a:headEnd/>
            <a:tailEnd/>
          </a:ln>
          <a:effectLst/>
        </p:spPr>
      </p:pic>
      <p:pic>
        <p:nvPicPr>
          <p:cNvPr id="80" name="Picture 79">
            <a:extLst>
              <a:ext uri="{FF2B5EF4-FFF2-40B4-BE49-F238E27FC236}">
                <a16:creationId xmlns:a16="http://schemas.microsoft.com/office/drawing/2014/main" id="{2280EF26-95E9-4C54-AC17-F7A6A8A3D636}"/>
              </a:ext>
            </a:extLst>
          </p:cNvPr>
          <p:cNvPicPr>
            <a:picLocks noChangeAspect="1" noChangeArrowheads="1"/>
          </p:cNvPicPr>
          <p:nvPr/>
        </p:nvPicPr>
        <p:blipFill>
          <a:blip r:embed="rId13" cstate="print"/>
          <a:srcRect/>
          <a:stretch>
            <a:fillRect/>
          </a:stretch>
        </p:blipFill>
        <p:spPr bwMode="auto">
          <a:xfrm>
            <a:off x="2014125" y="3852380"/>
            <a:ext cx="720725" cy="719138"/>
          </a:xfrm>
          <a:prstGeom prst="rect">
            <a:avLst/>
          </a:prstGeom>
          <a:noFill/>
          <a:ln w="9525">
            <a:noFill/>
            <a:round/>
            <a:headEnd/>
            <a:tailEnd/>
          </a:ln>
          <a:effectLst/>
        </p:spPr>
      </p:pic>
      <p:pic>
        <p:nvPicPr>
          <p:cNvPr id="81" name="Picture 80">
            <a:extLst>
              <a:ext uri="{FF2B5EF4-FFF2-40B4-BE49-F238E27FC236}">
                <a16:creationId xmlns:a16="http://schemas.microsoft.com/office/drawing/2014/main" id="{A1AF4561-D274-4C55-8A2D-938790908420}"/>
              </a:ext>
            </a:extLst>
          </p:cNvPr>
          <p:cNvPicPr>
            <a:picLocks noChangeAspect="1" noChangeArrowheads="1"/>
          </p:cNvPicPr>
          <p:nvPr/>
        </p:nvPicPr>
        <p:blipFill>
          <a:blip r:embed="rId14" cstate="print"/>
          <a:srcRect t="4778" b="14783"/>
          <a:stretch>
            <a:fillRect/>
          </a:stretch>
        </p:blipFill>
        <p:spPr bwMode="auto">
          <a:xfrm>
            <a:off x="3536537" y="5466868"/>
            <a:ext cx="715963" cy="649287"/>
          </a:xfrm>
          <a:prstGeom prst="rect">
            <a:avLst/>
          </a:prstGeom>
          <a:noFill/>
          <a:ln w="9525">
            <a:noFill/>
            <a:round/>
            <a:headEnd/>
            <a:tailEnd/>
          </a:ln>
          <a:effectLst/>
        </p:spPr>
      </p:pic>
      <p:pic>
        <p:nvPicPr>
          <p:cNvPr id="82" name="Picture 81">
            <a:extLst>
              <a:ext uri="{FF2B5EF4-FFF2-40B4-BE49-F238E27FC236}">
                <a16:creationId xmlns:a16="http://schemas.microsoft.com/office/drawing/2014/main" id="{5DDECC68-1A10-4649-9E1F-9DC767A23FBD}"/>
              </a:ext>
            </a:extLst>
          </p:cNvPr>
          <p:cNvPicPr>
            <a:picLocks noChangeAspect="1" noChangeArrowheads="1"/>
          </p:cNvPicPr>
          <p:nvPr/>
        </p:nvPicPr>
        <p:blipFill>
          <a:blip r:embed="rId15" cstate="print"/>
          <a:srcRect l="198" t="20778" b="7042"/>
          <a:stretch>
            <a:fillRect/>
          </a:stretch>
        </p:blipFill>
        <p:spPr bwMode="auto">
          <a:xfrm>
            <a:off x="9869075" y="3900005"/>
            <a:ext cx="720725" cy="593725"/>
          </a:xfrm>
          <a:prstGeom prst="rect">
            <a:avLst/>
          </a:prstGeom>
          <a:noFill/>
          <a:ln w="9525">
            <a:noFill/>
            <a:round/>
            <a:headEnd/>
            <a:tailEnd/>
          </a:ln>
          <a:effectLst/>
        </p:spPr>
      </p:pic>
      <p:pic>
        <p:nvPicPr>
          <p:cNvPr id="83" name="Picture 82">
            <a:extLst>
              <a:ext uri="{FF2B5EF4-FFF2-40B4-BE49-F238E27FC236}">
                <a16:creationId xmlns:a16="http://schemas.microsoft.com/office/drawing/2014/main" id="{206A9645-0460-4194-828B-CA9FDA161E0A}"/>
              </a:ext>
            </a:extLst>
          </p:cNvPr>
          <p:cNvPicPr>
            <a:picLocks noChangeAspect="1" noChangeArrowheads="1"/>
          </p:cNvPicPr>
          <p:nvPr/>
        </p:nvPicPr>
        <p:blipFill>
          <a:blip r:embed="rId16" cstate="print"/>
          <a:srcRect l="4512" t="9027" r="5280" b="9796"/>
          <a:stretch>
            <a:fillRect/>
          </a:stretch>
        </p:blipFill>
        <p:spPr bwMode="auto">
          <a:xfrm>
            <a:off x="6705187" y="2193443"/>
            <a:ext cx="719138" cy="720725"/>
          </a:xfrm>
          <a:prstGeom prst="rect">
            <a:avLst/>
          </a:prstGeom>
          <a:noFill/>
          <a:ln w="9525">
            <a:noFill/>
            <a:round/>
            <a:headEnd/>
            <a:tailEnd/>
          </a:ln>
          <a:effectLst/>
        </p:spPr>
      </p:pic>
      <p:pic>
        <p:nvPicPr>
          <p:cNvPr id="84" name="Picture 83">
            <a:extLst>
              <a:ext uri="{FF2B5EF4-FFF2-40B4-BE49-F238E27FC236}">
                <a16:creationId xmlns:a16="http://schemas.microsoft.com/office/drawing/2014/main" id="{4EA36A6E-87E9-44AF-A527-625C4D0F62E5}"/>
              </a:ext>
            </a:extLst>
          </p:cNvPr>
          <p:cNvPicPr>
            <a:picLocks noChangeAspect="1" noChangeArrowheads="1"/>
          </p:cNvPicPr>
          <p:nvPr/>
        </p:nvPicPr>
        <p:blipFill>
          <a:blip r:embed="rId17" cstate="print"/>
          <a:srcRect l="4645" t="9286" r="6342" b="7246"/>
          <a:stretch>
            <a:fillRect/>
          </a:stretch>
        </p:blipFill>
        <p:spPr bwMode="auto">
          <a:xfrm>
            <a:off x="6270212" y="3855555"/>
            <a:ext cx="717550" cy="722313"/>
          </a:xfrm>
          <a:prstGeom prst="rect">
            <a:avLst/>
          </a:prstGeom>
          <a:noFill/>
          <a:ln w="9525">
            <a:noFill/>
            <a:round/>
            <a:headEnd/>
            <a:tailEnd/>
          </a:ln>
          <a:effectLst/>
        </p:spPr>
      </p:pic>
      <p:pic>
        <p:nvPicPr>
          <p:cNvPr id="85" name="Picture 84">
            <a:extLst>
              <a:ext uri="{FF2B5EF4-FFF2-40B4-BE49-F238E27FC236}">
                <a16:creationId xmlns:a16="http://schemas.microsoft.com/office/drawing/2014/main" id="{4346DFA2-202B-4CD4-905F-B06C1DB030A0}"/>
              </a:ext>
            </a:extLst>
          </p:cNvPr>
          <p:cNvPicPr>
            <a:picLocks noChangeAspect="1" noChangeArrowheads="1"/>
          </p:cNvPicPr>
          <p:nvPr/>
        </p:nvPicPr>
        <p:blipFill>
          <a:blip r:embed="rId18" cstate="print"/>
          <a:srcRect l="1894" t="10561" r="804" b="9810"/>
          <a:stretch>
            <a:fillRect/>
          </a:stretch>
        </p:blipFill>
        <p:spPr bwMode="auto">
          <a:xfrm>
            <a:off x="7127462" y="3887305"/>
            <a:ext cx="739775" cy="647700"/>
          </a:xfrm>
          <a:prstGeom prst="rect">
            <a:avLst/>
          </a:prstGeom>
          <a:noFill/>
          <a:ln w="9525">
            <a:noFill/>
            <a:round/>
            <a:headEnd/>
            <a:tailEnd/>
          </a:ln>
          <a:effectLst/>
        </p:spPr>
      </p:pic>
      <p:pic>
        <p:nvPicPr>
          <p:cNvPr id="86" name="Picture 85">
            <a:extLst>
              <a:ext uri="{FF2B5EF4-FFF2-40B4-BE49-F238E27FC236}">
                <a16:creationId xmlns:a16="http://schemas.microsoft.com/office/drawing/2014/main" id="{31FE5589-7C66-403D-A2E0-D0D0D0769424}"/>
              </a:ext>
            </a:extLst>
          </p:cNvPr>
          <p:cNvPicPr>
            <a:picLocks noChangeAspect="1" noChangeArrowheads="1"/>
          </p:cNvPicPr>
          <p:nvPr/>
        </p:nvPicPr>
        <p:blipFill>
          <a:blip r:embed="rId19" cstate="print"/>
          <a:srcRect l="11703" b="2776"/>
          <a:stretch>
            <a:fillRect/>
          </a:stretch>
        </p:blipFill>
        <p:spPr bwMode="auto">
          <a:xfrm>
            <a:off x="8086312" y="3852380"/>
            <a:ext cx="679450" cy="733425"/>
          </a:xfrm>
          <a:prstGeom prst="rect">
            <a:avLst/>
          </a:prstGeom>
          <a:noFill/>
          <a:ln w="9525">
            <a:noFill/>
            <a:round/>
            <a:headEnd/>
            <a:tailEnd/>
          </a:ln>
          <a:effectLst/>
        </p:spPr>
      </p:pic>
      <p:pic>
        <p:nvPicPr>
          <p:cNvPr id="87" name="Picture 86">
            <a:extLst>
              <a:ext uri="{FF2B5EF4-FFF2-40B4-BE49-F238E27FC236}">
                <a16:creationId xmlns:a16="http://schemas.microsoft.com/office/drawing/2014/main" id="{18D13050-A4DA-43A0-9B5E-C5ED06B7745F}"/>
              </a:ext>
            </a:extLst>
          </p:cNvPr>
          <p:cNvPicPr>
            <a:picLocks noChangeAspect="1" noChangeArrowheads="1"/>
          </p:cNvPicPr>
          <p:nvPr/>
        </p:nvPicPr>
        <p:blipFill>
          <a:blip r:embed="rId20" cstate="print"/>
          <a:srcRect l="6006" t="4503" r="3783" b="9787"/>
          <a:stretch>
            <a:fillRect/>
          </a:stretch>
        </p:blipFill>
        <p:spPr bwMode="auto">
          <a:xfrm>
            <a:off x="8932450" y="596418"/>
            <a:ext cx="1123950" cy="711200"/>
          </a:xfrm>
          <a:prstGeom prst="rect">
            <a:avLst/>
          </a:prstGeom>
          <a:noFill/>
          <a:ln w="9525">
            <a:noFill/>
            <a:round/>
            <a:headEnd/>
            <a:tailEnd/>
          </a:ln>
          <a:effectLst/>
        </p:spPr>
      </p:pic>
      <p:pic>
        <p:nvPicPr>
          <p:cNvPr id="88" name="Picture 87">
            <a:extLst>
              <a:ext uri="{FF2B5EF4-FFF2-40B4-BE49-F238E27FC236}">
                <a16:creationId xmlns:a16="http://schemas.microsoft.com/office/drawing/2014/main" id="{6DEE9AA5-A4CB-4450-A427-F9B5742A3799}"/>
              </a:ext>
            </a:extLst>
          </p:cNvPr>
          <p:cNvPicPr>
            <a:picLocks noChangeAspect="1" noChangeArrowheads="1"/>
          </p:cNvPicPr>
          <p:nvPr/>
        </p:nvPicPr>
        <p:blipFill>
          <a:blip r:embed="rId21" cstate="print"/>
          <a:srcRect l="1665" t="12704" r="2188" b="12038"/>
          <a:stretch>
            <a:fillRect/>
          </a:stretch>
        </p:blipFill>
        <p:spPr bwMode="auto">
          <a:xfrm>
            <a:off x="7129050" y="5489093"/>
            <a:ext cx="727075" cy="609600"/>
          </a:xfrm>
          <a:prstGeom prst="rect">
            <a:avLst/>
          </a:prstGeom>
          <a:noFill/>
          <a:ln w="9525">
            <a:noFill/>
            <a:round/>
            <a:headEnd/>
            <a:tailEnd/>
          </a:ln>
          <a:effectLst/>
        </p:spPr>
      </p:pic>
      <p:pic>
        <p:nvPicPr>
          <p:cNvPr id="89" name="Picture 88">
            <a:extLst>
              <a:ext uri="{FF2B5EF4-FFF2-40B4-BE49-F238E27FC236}">
                <a16:creationId xmlns:a16="http://schemas.microsoft.com/office/drawing/2014/main" id="{6C89FF12-43B7-4DDD-AF19-C405EFB97850}"/>
              </a:ext>
            </a:extLst>
          </p:cNvPr>
          <p:cNvPicPr>
            <a:picLocks noChangeAspect="1" noChangeArrowheads="1"/>
          </p:cNvPicPr>
          <p:nvPr/>
        </p:nvPicPr>
        <p:blipFill>
          <a:blip r:embed="rId22" cstate="print"/>
          <a:srcRect l="1903" t="9123" r="2332" b="4955"/>
          <a:stretch>
            <a:fillRect/>
          </a:stretch>
        </p:blipFill>
        <p:spPr bwMode="auto">
          <a:xfrm>
            <a:off x="2609437" y="618643"/>
            <a:ext cx="725488" cy="666750"/>
          </a:xfrm>
          <a:prstGeom prst="rect">
            <a:avLst/>
          </a:prstGeom>
          <a:noFill/>
          <a:ln w="9525">
            <a:noFill/>
            <a:round/>
            <a:headEnd/>
            <a:tailEnd/>
          </a:ln>
          <a:effectLst/>
        </p:spPr>
      </p:pic>
      <p:pic>
        <p:nvPicPr>
          <p:cNvPr id="90" name="Picture 89">
            <a:extLst>
              <a:ext uri="{FF2B5EF4-FFF2-40B4-BE49-F238E27FC236}">
                <a16:creationId xmlns:a16="http://schemas.microsoft.com/office/drawing/2014/main" id="{B47FD731-3121-430F-80EE-E7908AB8787E}"/>
              </a:ext>
            </a:extLst>
          </p:cNvPr>
          <p:cNvPicPr>
            <a:picLocks noChangeAspect="1" noChangeArrowheads="1"/>
          </p:cNvPicPr>
          <p:nvPr/>
        </p:nvPicPr>
        <p:blipFill>
          <a:blip r:embed="rId23" cstate="print"/>
          <a:srcRect l="3076" t="7419" r="1610" b="8263"/>
          <a:stretch>
            <a:fillRect/>
          </a:stretch>
        </p:blipFill>
        <p:spPr bwMode="auto">
          <a:xfrm>
            <a:off x="6268625" y="5443055"/>
            <a:ext cx="723900" cy="684213"/>
          </a:xfrm>
          <a:prstGeom prst="rect">
            <a:avLst/>
          </a:prstGeom>
          <a:noFill/>
          <a:ln w="9525">
            <a:noFill/>
            <a:round/>
            <a:headEnd/>
            <a:tailEnd/>
          </a:ln>
          <a:effectLst/>
        </p:spPr>
      </p:pic>
      <p:pic>
        <p:nvPicPr>
          <p:cNvPr id="91" name="Picture 90">
            <a:extLst>
              <a:ext uri="{FF2B5EF4-FFF2-40B4-BE49-F238E27FC236}">
                <a16:creationId xmlns:a16="http://schemas.microsoft.com/office/drawing/2014/main" id="{764A65C1-3DC0-4C90-BFDB-FC0B9C1B8CB3}"/>
              </a:ext>
            </a:extLst>
          </p:cNvPr>
          <p:cNvPicPr>
            <a:picLocks noChangeAspect="1" noChangeArrowheads="1"/>
          </p:cNvPicPr>
          <p:nvPr/>
        </p:nvPicPr>
        <p:blipFill>
          <a:blip r:embed="rId24" cstate="print"/>
          <a:srcRect l="769" t="19014" r="1683" b="9940"/>
          <a:stretch>
            <a:fillRect/>
          </a:stretch>
        </p:blipFill>
        <p:spPr bwMode="auto">
          <a:xfrm>
            <a:off x="4465225" y="3969855"/>
            <a:ext cx="728662" cy="561975"/>
          </a:xfrm>
          <a:prstGeom prst="rect">
            <a:avLst/>
          </a:prstGeom>
          <a:noFill/>
          <a:ln w="9525">
            <a:noFill/>
            <a:round/>
            <a:headEnd/>
            <a:tailEnd/>
          </a:ln>
          <a:effectLst/>
        </p:spPr>
      </p:pic>
      <p:pic>
        <p:nvPicPr>
          <p:cNvPr id="92" name="Picture 91">
            <a:extLst>
              <a:ext uri="{FF2B5EF4-FFF2-40B4-BE49-F238E27FC236}">
                <a16:creationId xmlns:a16="http://schemas.microsoft.com/office/drawing/2014/main" id="{E7118A26-8D66-4BF2-B953-532560EF28CB}"/>
              </a:ext>
            </a:extLst>
          </p:cNvPr>
          <p:cNvPicPr>
            <a:picLocks noChangeAspect="1" noChangeArrowheads="1"/>
          </p:cNvPicPr>
          <p:nvPr/>
        </p:nvPicPr>
        <p:blipFill>
          <a:blip r:embed="rId25" cstate="print"/>
          <a:srcRect l="3342" t="12032" r="1176" b="4260"/>
          <a:stretch>
            <a:fillRect/>
          </a:stretch>
        </p:blipFill>
        <p:spPr bwMode="auto">
          <a:xfrm>
            <a:off x="9867487" y="5466868"/>
            <a:ext cx="731838" cy="642937"/>
          </a:xfrm>
          <a:prstGeom prst="rect">
            <a:avLst/>
          </a:prstGeom>
          <a:noFill/>
          <a:ln w="9525">
            <a:noFill/>
            <a:round/>
            <a:headEnd/>
            <a:tailEnd/>
          </a:ln>
          <a:effectLst/>
        </p:spPr>
      </p:pic>
      <p:pic>
        <p:nvPicPr>
          <p:cNvPr id="93" name="Picture 92">
            <a:extLst>
              <a:ext uri="{FF2B5EF4-FFF2-40B4-BE49-F238E27FC236}">
                <a16:creationId xmlns:a16="http://schemas.microsoft.com/office/drawing/2014/main" id="{7EB9CD59-AADE-460A-A2FA-20848F65D678}"/>
              </a:ext>
            </a:extLst>
          </p:cNvPr>
          <p:cNvPicPr>
            <a:picLocks noChangeAspect="1" noChangeArrowheads="1"/>
          </p:cNvPicPr>
          <p:nvPr/>
        </p:nvPicPr>
        <p:blipFill>
          <a:blip r:embed="rId26" cstate="print"/>
          <a:srcRect l="1657" t="19472" r="2319" b="7368"/>
          <a:stretch>
            <a:fillRect/>
          </a:stretch>
        </p:blipFill>
        <p:spPr bwMode="auto">
          <a:xfrm>
            <a:off x="8065675" y="5487505"/>
            <a:ext cx="730250" cy="590550"/>
          </a:xfrm>
          <a:prstGeom prst="rect">
            <a:avLst/>
          </a:prstGeom>
          <a:noFill/>
          <a:ln w="9525">
            <a:noFill/>
            <a:round/>
            <a:headEnd/>
            <a:tailEnd/>
          </a:ln>
          <a:effectLst/>
        </p:spPr>
      </p:pic>
      <p:pic>
        <p:nvPicPr>
          <p:cNvPr id="94" name="Picture 93">
            <a:extLst>
              <a:ext uri="{FF2B5EF4-FFF2-40B4-BE49-F238E27FC236}">
                <a16:creationId xmlns:a16="http://schemas.microsoft.com/office/drawing/2014/main" id="{7FCA3088-EA31-4C14-988E-897F4056A341}"/>
              </a:ext>
            </a:extLst>
          </p:cNvPr>
          <p:cNvPicPr>
            <a:picLocks noChangeAspect="1" noChangeArrowheads="1"/>
          </p:cNvPicPr>
          <p:nvPr/>
        </p:nvPicPr>
        <p:blipFill>
          <a:blip r:embed="rId27" cstate="print"/>
          <a:srcRect l="5383" t="25197"/>
          <a:stretch>
            <a:fillRect/>
          </a:stretch>
        </p:blipFill>
        <p:spPr bwMode="auto">
          <a:xfrm>
            <a:off x="2018887" y="2239480"/>
            <a:ext cx="727075" cy="611188"/>
          </a:xfrm>
          <a:prstGeom prst="rect">
            <a:avLst/>
          </a:prstGeom>
          <a:noFill/>
          <a:ln w="9525">
            <a:noFill/>
            <a:round/>
            <a:headEnd/>
            <a:tailEnd/>
          </a:ln>
          <a:effectLst/>
        </p:spPr>
      </p:pic>
      <p:pic>
        <p:nvPicPr>
          <p:cNvPr id="95" name="Picture 94">
            <a:extLst>
              <a:ext uri="{FF2B5EF4-FFF2-40B4-BE49-F238E27FC236}">
                <a16:creationId xmlns:a16="http://schemas.microsoft.com/office/drawing/2014/main" id="{FF28B320-47E5-4085-80E2-82D123A7924D}"/>
              </a:ext>
            </a:extLst>
          </p:cNvPr>
          <p:cNvPicPr>
            <a:picLocks noChangeAspect="1" noChangeArrowheads="1"/>
          </p:cNvPicPr>
          <p:nvPr/>
        </p:nvPicPr>
        <p:blipFill>
          <a:blip r:embed="rId28" cstate="print"/>
          <a:srcRect l="4823" t="6590" r="38731" b="7773"/>
          <a:stretch>
            <a:fillRect/>
          </a:stretch>
        </p:blipFill>
        <p:spPr bwMode="auto">
          <a:xfrm>
            <a:off x="2706275" y="5424005"/>
            <a:ext cx="576262" cy="728663"/>
          </a:xfrm>
          <a:prstGeom prst="rect">
            <a:avLst/>
          </a:prstGeom>
          <a:noFill/>
          <a:ln w="9525">
            <a:noFill/>
            <a:round/>
            <a:headEnd/>
            <a:tailEnd/>
          </a:ln>
          <a:effectLst/>
        </p:spPr>
      </p:pic>
    </p:spTree>
    <p:extLst>
      <p:ext uri="{BB962C8B-B14F-4D97-AF65-F5344CB8AC3E}">
        <p14:creationId xmlns:p14="http://schemas.microsoft.com/office/powerpoint/2010/main" val="29529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fill="hold" nodeType="clickEffect">
                                  <p:stCondLst>
                                    <p:cond delay="0"/>
                                  </p:stCondLst>
                                  <p:childTnLst>
                                    <p:set>
                                      <p:cBhvr additive="repl">
                                        <p:cTn id="6" dur="1" fill="hold">
                                          <p:stCondLst>
                                            <p:cond delay="0"/>
                                          </p:stCondLst>
                                        </p:cTn>
                                        <p:tgtEl>
                                          <p:spTgt spid="90"/>
                                        </p:tgtEl>
                                        <p:attrNameLst>
                                          <p:attrName>style.visibility</p:attrName>
                                        </p:attrNameLst>
                                      </p:cBhvr>
                                      <p:to>
                                        <p:strVal val="visible"/>
                                      </p:to>
                                    </p:set>
                                    <p:anim calcmode="lin" valueType="num">
                                      <p:cBhvr additive="repl">
                                        <p:cTn id="7" dur="2000" fill="hold"/>
                                        <p:tgtEl>
                                          <p:spTgt spid="90"/>
                                        </p:tgtEl>
                                        <p:attrNameLst>
                                          <p:attrName>ppt_w</p:attrName>
                                        </p:attrNameLst>
                                      </p:cBhvr>
                                      <p:tavLst>
                                        <p:tav tm="100000">
                                          <p:val>
                                            <p:fltVal val="0"/>
                                          </p:val>
                                        </p:tav>
                                        <p:tav>
                                          <p:val>
                                            <p:strVal val="#ppt_w"/>
                                          </p:val>
                                        </p:tav>
                                      </p:tavLst>
                                    </p:anim>
                                    <p:anim calcmode="lin" valueType="num">
                                      <p:cBhvr additive="repl">
                                        <p:cTn id="8" dur="2000" fill="hold"/>
                                        <p:tgtEl>
                                          <p:spTgt spid="90"/>
                                        </p:tgtEl>
                                        <p:attrNameLst>
                                          <p:attrName>ppt_h</p:attrName>
                                        </p:attrNameLst>
                                      </p:cBhvr>
                                      <p:tavLst>
                                        <p:tav tm="100000">
                                          <p:val>
                                            <p:fltVal val="0"/>
                                          </p:val>
                                        </p:tav>
                                        <p:tav>
                                          <p:val>
                                            <p:strVal val="#ppt_h"/>
                                          </p:val>
                                        </p:tav>
                                      </p:tavLst>
                                    </p:anim>
                                    <p:anim calcmode="lin" valueType="num">
                                      <p:cBhvr additive="repl">
                                        <p:cTn id="9" dur="2000" fill="hold"/>
                                        <p:tgtEl>
                                          <p:spTgt spid="90"/>
                                        </p:tgtEl>
                                        <p:attrNameLst>
                                          <p:attrName>ppt_x</p:attrName>
                                        </p:attrNameLst>
                                      </p:cBhvr>
                                      <p:tavLst>
                                        <p:tav tm="0" fmla="#ppt_x+(cos(-2*pi*(1-$))*-#ppt_x-sin(-2*pi*(1-$))*(1-#ppt_y))*(1-$)">
                                          <p:val>
                                            <p:fltVal val="0"/>
                                          </p:val>
                                        </p:tav>
                                        <p:tav tm="100000">
                                          <p:val>
                                            <p:fltVal val="1"/>
                                          </p:val>
                                        </p:tav>
                                      </p:tavLst>
                                    </p:anim>
                                    <p:anim calcmode="lin" valueType="num">
                                      <p:cBhvr additive="repl">
                                        <p:cTn id="10" dur="2000" fill="hold"/>
                                        <p:tgtEl>
                                          <p:spTgt spid="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1579417" y="1300019"/>
            <a:ext cx="3646929" cy="3329581"/>
          </a:xfrm>
          <a:prstGeom prst="rect">
            <a:avLst/>
          </a:prstGeom>
        </p:spPr>
        <p:txBody>
          <a:bodyPr vert="horz" lIns="91440" tIns="45720" rIns="91440" bIns="45720" rtlCol="0" anchor="b">
            <a:normAutofit/>
          </a:bodyPr>
          <a:lstStyle/>
          <a:p>
            <a:pPr algn="r">
              <a:lnSpc>
                <a:spcPct val="90000"/>
              </a:lnSpc>
            </a:pPr>
            <a:br>
              <a:rPr lang="fr-FR" sz="6600" b="0" i="0" kern="1200" dirty="0">
                <a:solidFill>
                  <a:srgbClr val="EBEBEB"/>
                </a:solidFill>
                <a:latin typeface="+mj-lt"/>
                <a:ea typeface="+mj-ea"/>
                <a:cs typeface="+mj-cs"/>
              </a:rPr>
            </a:br>
            <a:r>
              <a:rPr lang="fr-FR" sz="6600" b="0" i="0" kern="1200" dirty="0">
                <a:solidFill>
                  <a:srgbClr val="EBEBEB"/>
                </a:solidFill>
                <a:latin typeface="+mj-lt"/>
                <a:ea typeface="+mj-ea"/>
                <a:cs typeface="+mj-cs"/>
              </a:rPr>
              <a:t>FIN</a:t>
            </a:r>
            <a:br>
              <a:rPr lang="fr-FR" sz="6600" b="0" i="0" kern="1200" dirty="0">
                <a:solidFill>
                  <a:srgbClr val="EBEBEB"/>
                </a:solidFill>
                <a:latin typeface="+mj-lt"/>
                <a:ea typeface="+mj-ea"/>
                <a:cs typeface="+mj-cs"/>
              </a:rPr>
            </a:br>
            <a:endParaRPr lang="fr-FR" sz="6600" b="0" i="0" kern="1200" dirty="0">
              <a:solidFill>
                <a:srgbClr val="EBEBEB"/>
              </a:solidFill>
              <a:latin typeface="+mj-lt"/>
              <a:ea typeface="+mj-ea"/>
              <a:cs typeface="+mj-cs"/>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spTree>
    <p:extLst>
      <p:ext uri="{BB962C8B-B14F-4D97-AF65-F5344CB8AC3E}">
        <p14:creationId xmlns:p14="http://schemas.microsoft.com/office/powerpoint/2010/main" val="1735475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6146" name="Picture 2" descr="L'expression &quot;Bon père de famille &quot; a disparu du Code Civil depuis 2014 —  MonAulnay.com - Le blog sur Aulnay-sous-Bois (93600) % - MonAulnay.com – Le  blog sur Aulnay-sous-Bois (93600)">
            <a:extLst>
              <a:ext uri="{FF2B5EF4-FFF2-40B4-BE49-F238E27FC236}">
                <a16:creationId xmlns:a16="http://schemas.microsoft.com/office/drawing/2014/main" id="{B547AC2C-5133-4645-BA70-30A757B25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403" y="2058147"/>
            <a:ext cx="6076950" cy="253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0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1C92A45-E054-4775-B520-D819BE19CE01}"/>
              </a:ext>
            </a:extLst>
          </p:cNvPr>
          <p:cNvGraphicFramePr>
            <a:graphicFrameLocks noGrp="1"/>
          </p:cNvGraphicFramePr>
          <p:nvPr/>
        </p:nvGraphicFramePr>
        <p:xfrm>
          <a:off x="1073212" y="1406906"/>
          <a:ext cx="10876132" cy="4841664"/>
        </p:xfrm>
        <a:graphic>
          <a:graphicData uri="http://schemas.openxmlformats.org/drawingml/2006/table">
            <a:tbl>
              <a:tblPr firstRow="1" bandRow="1">
                <a:tableStyleId>{16D9F66E-5EB9-4882-86FB-DCBF35E3C3E4}</a:tableStyleId>
              </a:tblPr>
              <a:tblGrid>
                <a:gridCol w="2646532">
                  <a:extLst>
                    <a:ext uri="{9D8B030D-6E8A-4147-A177-3AD203B41FA5}">
                      <a16:colId xmlns:a16="http://schemas.microsoft.com/office/drawing/2014/main" val="2374088685"/>
                    </a:ext>
                  </a:extLst>
                </a:gridCol>
                <a:gridCol w="8229600">
                  <a:extLst>
                    <a:ext uri="{9D8B030D-6E8A-4147-A177-3AD203B41FA5}">
                      <a16:colId xmlns:a16="http://schemas.microsoft.com/office/drawing/2014/main" val="86175586"/>
                    </a:ext>
                  </a:extLst>
                </a:gridCol>
              </a:tblGrid>
              <a:tr h="754454">
                <a:tc gridSpan="2">
                  <a:txBody>
                    <a:bodyPr/>
                    <a:lstStyle/>
                    <a:p>
                      <a:r>
                        <a:rPr lang="fr-FR" sz="2800" b="1" u="none" dirty="0">
                          <a:latin typeface="Century Gothic" panose="020B0502020202020204" pitchFamily="34" charset="0"/>
                          <a:ea typeface="Calibri" panose="020F0502020204030204" pitchFamily="34" charset="0"/>
                          <a:cs typeface="Times New Roman" panose="02020603050405020304" pitchFamily="18" charset="0"/>
                        </a:rPr>
                        <a:t>L’intervention du SST s’effectue dans un cadre règlementé </a:t>
                      </a:r>
                      <a:r>
                        <a:rPr lang="fr-FR" sz="2800" b="1" dirty="0">
                          <a:latin typeface="Century Gothic" panose="020B0502020202020204" pitchFamily="34" charset="0"/>
                          <a:ea typeface="Calibri" panose="020F0502020204030204" pitchFamily="34" charset="0"/>
                          <a:cs typeface="Times New Roman" panose="02020603050405020304" pitchFamily="18" charset="0"/>
                        </a:rPr>
                        <a:t>de par son statut de citoyen et son lien de subordination à l’employeur </a:t>
                      </a:r>
                      <a:endParaRPr lang="fr-FR" sz="2800" b="1" u="none" dirty="0"/>
                    </a:p>
                  </a:txBody>
                  <a:tcPr/>
                </a:tc>
                <a:tc hMerge="1">
                  <a:txBody>
                    <a:bodyPr/>
                    <a:lstStyle/>
                    <a:p>
                      <a:endParaRPr lang="fr-FR" dirty="0"/>
                    </a:p>
                  </a:txBody>
                  <a:tcPr/>
                </a:tc>
                <a:extLst>
                  <a:ext uri="{0D108BD9-81ED-4DB2-BD59-A6C34878D82A}">
                    <a16:rowId xmlns:a16="http://schemas.microsoft.com/office/drawing/2014/main" val="903639309"/>
                  </a:ext>
                </a:extLst>
              </a:tr>
              <a:tr h="3470064">
                <a:tc>
                  <a:txBody>
                    <a:bodyPr/>
                    <a:lstStyle/>
                    <a:p>
                      <a:endParaRPr lang="fr-FR" sz="2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24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t>Article 1382 : </a:t>
                      </a:r>
                      <a:r>
                        <a:rPr lang="fr-FR" sz="2400" dirty="0"/>
                        <a:t>principes de réparation du dommage.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24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240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2400" b="1" dirty="0"/>
                        <a:t>Article 1384 alinéa 5 : </a:t>
                      </a:r>
                      <a:r>
                        <a:rPr lang="fr-FR" sz="2400" dirty="0"/>
                        <a:t>Responsabilité civile de l’employeur (lien de subordination).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2400" dirty="0"/>
                    </a:p>
                  </a:txBody>
                  <a:tcPr/>
                </a:tc>
                <a:extLst>
                  <a:ext uri="{0D108BD9-81ED-4DB2-BD59-A6C34878D82A}">
                    <a16:rowId xmlns:a16="http://schemas.microsoft.com/office/drawing/2014/main" val="2753005131"/>
                  </a:ext>
                </a:extLst>
              </a:tr>
            </a:tbl>
          </a:graphicData>
        </a:graphic>
      </p:graphicFrame>
      <p:sp>
        <p:nvSpPr>
          <p:cNvPr id="2" name="ZoneTexte 1">
            <a:extLst>
              <a:ext uri="{FF2B5EF4-FFF2-40B4-BE49-F238E27FC236}">
                <a16:creationId xmlns:a16="http://schemas.microsoft.com/office/drawing/2014/main" id="{DB8B2D2B-611F-45E5-BEFD-6E5B9D2F7340}"/>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7170" name="Picture 2" descr="Photo libre de droit de Livre Du Code Civil Français banque d'images et  plus d'images libres de droit de Adoption - iStock">
            <a:extLst>
              <a:ext uri="{FF2B5EF4-FFF2-40B4-BE49-F238E27FC236}">
                <a16:creationId xmlns:a16="http://schemas.microsoft.com/office/drawing/2014/main" id="{042920D0-C7E7-43C4-B715-E91833B40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91875" y="3620621"/>
            <a:ext cx="25622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68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C6F962-BA2B-49EE-852B-255089B34344}"/>
              </a:ext>
            </a:extLst>
          </p:cNvPr>
          <p:cNvSpPr txBox="1"/>
          <p:nvPr/>
        </p:nvSpPr>
        <p:spPr>
          <a:xfrm>
            <a:off x="142043" y="112736"/>
            <a:ext cx="1473694" cy="707886"/>
          </a:xfrm>
          <a:prstGeom prst="rect">
            <a:avLst/>
          </a:prstGeom>
          <a:noFill/>
        </p:spPr>
        <p:txBody>
          <a:bodyPr wrap="square">
            <a:spAutoFit/>
          </a:bodyPr>
          <a:lstStyle/>
          <a:p>
            <a:pPr marL="72000" lvl="1"/>
            <a:r>
              <a:rPr lang="fr-FR" sz="2000" dirty="0">
                <a:latin typeface="Bookman Old Style" panose="02050604050505020204" pitchFamily="18" charset="0"/>
              </a:rPr>
              <a:t>Cadre juridique</a:t>
            </a:r>
          </a:p>
        </p:txBody>
      </p:sp>
      <p:pic>
        <p:nvPicPr>
          <p:cNvPr id="3" name="Picture 2">
            <a:extLst>
              <a:ext uri="{FF2B5EF4-FFF2-40B4-BE49-F238E27FC236}">
                <a16:creationId xmlns:a16="http://schemas.microsoft.com/office/drawing/2014/main" id="{39FB9115-4242-44DA-A58F-4FC0D7EEA0F7}"/>
              </a:ext>
            </a:extLst>
          </p:cNvPr>
          <p:cNvPicPr>
            <a:picLocks noChangeAspect="1" noChangeArrowheads="1"/>
          </p:cNvPicPr>
          <p:nvPr/>
        </p:nvPicPr>
        <p:blipFill>
          <a:blip r:embed="rId2" cstate="email"/>
          <a:srcRect/>
          <a:stretch>
            <a:fillRect/>
          </a:stretch>
        </p:blipFill>
        <p:spPr bwMode="auto">
          <a:xfrm rot="300000">
            <a:off x="1036733" y="1372439"/>
            <a:ext cx="1371225" cy="1575814"/>
          </a:xfrm>
          <a:prstGeom prst="rect">
            <a:avLst/>
          </a:prstGeom>
          <a:noFill/>
          <a:ln w="9525">
            <a:noFill/>
            <a:round/>
            <a:headEnd/>
            <a:tailEnd/>
          </a:ln>
          <a:effectLst/>
        </p:spPr>
      </p:pic>
      <p:sp>
        <p:nvSpPr>
          <p:cNvPr id="7" name="ZoneTexte 6">
            <a:extLst>
              <a:ext uri="{FF2B5EF4-FFF2-40B4-BE49-F238E27FC236}">
                <a16:creationId xmlns:a16="http://schemas.microsoft.com/office/drawing/2014/main" id="{8D46A83A-94E7-4E41-B554-39578F74A8CC}"/>
              </a:ext>
            </a:extLst>
          </p:cNvPr>
          <p:cNvSpPr txBox="1"/>
          <p:nvPr/>
        </p:nvSpPr>
        <p:spPr>
          <a:xfrm>
            <a:off x="2779295" y="583574"/>
            <a:ext cx="8947484" cy="5970865"/>
          </a:xfrm>
          <a:prstGeom prst="rect">
            <a:avLst/>
          </a:prstGeom>
          <a:noFill/>
        </p:spPr>
        <p:txBody>
          <a:bodyPr wrap="square">
            <a:spAutoFit/>
          </a:bodyPr>
          <a:lstStyle/>
          <a:p>
            <a:pPr>
              <a:spcBef>
                <a:spcPct val="50000"/>
              </a:spcBef>
            </a:pPr>
            <a:r>
              <a:rPr lang="fr-FR" altLang="fr-FR" sz="4000" b="1" dirty="0"/>
              <a:t>CODE </a:t>
            </a:r>
            <a:r>
              <a:rPr lang="fr-FR" altLang="fr-FR" sz="3600" b="1" dirty="0"/>
              <a:t>CIVIL  en résumé</a:t>
            </a:r>
          </a:p>
          <a:p>
            <a:pPr>
              <a:spcBef>
                <a:spcPct val="50000"/>
              </a:spcBef>
            </a:pPr>
            <a:endParaRPr lang="fr-FR" altLang="fr-FR" sz="3600" b="1" dirty="0"/>
          </a:p>
          <a:p>
            <a:r>
              <a:rPr lang="fr-FR" altLang="fr-FR" sz="3600" b="1" dirty="0"/>
              <a:t>Dans l’entreprise le SST agit sous la responsabilité civile  de l’employeur </a:t>
            </a:r>
            <a:r>
              <a:rPr lang="fr-FR" altLang="fr-FR" sz="3600" b="1" i="1" dirty="0"/>
              <a:t>(puisqu'il y a  lien de subordination ).</a:t>
            </a:r>
          </a:p>
          <a:p>
            <a:endParaRPr lang="fr-FR" altLang="fr-FR" sz="3600" b="1" dirty="0"/>
          </a:p>
          <a:p>
            <a:r>
              <a:rPr lang="fr-FR" altLang="fr-FR" sz="3600" dirty="0"/>
              <a:t>Le sauveteur secouriste n’engage sa responsabilité que pour des gestes de secourisme pratiqués en dehors de l’entreprise.</a:t>
            </a:r>
          </a:p>
        </p:txBody>
      </p:sp>
    </p:spTree>
    <p:extLst>
      <p:ext uri="{BB962C8B-B14F-4D97-AF65-F5344CB8AC3E}">
        <p14:creationId xmlns:p14="http://schemas.microsoft.com/office/powerpoint/2010/main" val="2828423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4C16385-5616-4897-8A1C-C91166B817A3}"/>
              </a:ext>
            </a:extLst>
          </p:cNvPr>
          <p:cNvSpPr txBox="1"/>
          <p:nvPr/>
        </p:nvSpPr>
        <p:spPr>
          <a:xfrm>
            <a:off x="819531" y="246287"/>
            <a:ext cx="9117845" cy="707886"/>
          </a:xfrm>
          <a:prstGeom prst="rect">
            <a:avLst/>
          </a:prstGeom>
          <a:noFill/>
        </p:spPr>
        <p:txBody>
          <a:bodyPr wrap="square">
            <a:spAutoFit/>
          </a:bodyPr>
          <a:lstStyle/>
          <a:p>
            <a:pPr lvl="1"/>
            <a:r>
              <a:rPr lang="fr-FR" sz="4000" dirty="0">
                <a:latin typeface="Bookman Old Style" panose="02050604050505020204" pitchFamily="18" charset="0"/>
              </a:rPr>
              <a:t>Cadre juridique en résumé</a:t>
            </a:r>
          </a:p>
        </p:txBody>
      </p:sp>
      <p:sp>
        <p:nvSpPr>
          <p:cNvPr id="5" name="ZoneTexte 4">
            <a:extLst>
              <a:ext uri="{FF2B5EF4-FFF2-40B4-BE49-F238E27FC236}">
                <a16:creationId xmlns:a16="http://schemas.microsoft.com/office/drawing/2014/main" id="{73A94544-B074-41DB-8722-C8CBCC42C93B}"/>
              </a:ext>
            </a:extLst>
          </p:cNvPr>
          <p:cNvSpPr txBox="1"/>
          <p:nvPr/>
        </p:nvSpPr>
        <p:spPr>
          <a:xfrm>
            <a:off x="1102658" y="1561940"/>
            <a:ext cx="3784146" cy="400110"/>
          </a:xfrm>
          <a:prstGeom prst="rect">
            <a:avLst/>
          </a:prstGeom>
          <a:solidFill>
            <a:srgbClr val="FFFF00"/>
          </a:solidFill>
        </p:spPr>
        <p:txBody>
          <a:bodyPr wrap="square" rtlCol="0">
            <a:spAutoFit/>
          </a:bodyPr>
          <a:lstStyle/>
          <a:p>
            <a:pPr algn="ctr"/>
            <a:r>
              <a:rPr lang="fr-FR" sz="2000" b="1" dirty="0">
                <a:solidFill>
                  <a:schemeClr val="bg1"/>
                </a:solidFill>
                <a:latin typeface="Bookman Old Style" panose="02050604050505020204" pitchFamily="18" charset="0"/>
              </a:rPr>
              <a:t>Situation</a:t>
            </a:r>
          </a:p>
        </p:txBody>
      </p:sp>
      <p:sp>
        <p:nvSpPr>
          <p:cNvPr id="6" name="ZoneTexte 5">
            <a:extLst>
              <a:ext uri="{FF2B5EF4-FFF2-40B4-BE49-F238E27FC236}">
                <a16:creationId xmlns:a16="http://schemas.microsoft.com/office/drawing/2014/main" id="{11BB2A20-077D-47D5-BB2C-F6883B471F38}"/>
              </a:ext>
            </a:extLst>
          </p:cNvPr>
          <p:cNvSpPr txBox="1"/>
          <p:nvPr/>
        </p:nvSpPr>
        <p:spPr>
          <a:xfrm>
            <a:off x="7038983" y="1596296"/>
            <a:ext cx="3024868" cy="400110"/>
          </a:xfrm>
          <a:prstGeom prst="rect">
            <a:avLst/>
          </a:prstGeom>
          <a:noFill/>
          <a:ln>
            <a:solidFill>
              <a:srgbClr val="FFFF00"/>
            </a:solidFill>
          </a:ln>
        </p:spPr>
        <p:txBody>
          <a:bodyPr wrap="square" rtlCol="0">
            <a:spAutoFit/>
          </a:bodyPr>
          <a:lstStyle/>
          <a:p>
            <a:pPr algn="ctr"/>
            <a:r>
              <a:rPr lang="fr-FR" sz="2000" b="1" dirty="0">
                <a:latin typeface="Bookman Old Style" panose="02050604050505020204" pitchFamily="18" charset="0"/>
              </a:rPr>
              <a:t>Code(s) concerné(s)</a:t>
            </a:r>
          </a:p>
        </p:txBody>
      </p:sp>
      <p:sp>
        <p:nvSpPr>
          <p:cNvPr id="7" name="ZoneTexte 6">
            <a:extLst>
              <a:ext uri="{FF2B5EF4-FFF2-40B4-BE49-F238E27FC236}">
                <a16:creationId xmlns:a16="http://schemas.microsoft.com/office/drawing/2014/main" id="{766A9867-6377-431D-8D76-88DB125D87D1}"/>
              </a:ext>
            </a:extLst>
          </p:cNvPr>
          <p:cNvSpPr txBox="1"/>
          <p:nvPr/>
        </p:nvSpPr>
        <p:spPr>
          <a:xfrm>
            <a:off x="1102658" y="2361181"/>
            <a:ext cx="5556515" cy="731354"/>
          </a:xfrm>
          <a:prstGeom prst="rect">
            <a:avLst/>
          </a:prstGeom>
          <a:solidFill>
            <a:srgbClr val="FFFF00"/>
          </a:solidFill>
        </p:spPr>
        <p:txBody>
          <a:bodyPr wrap="square" rtlCol="0">
            <a:spAutoFit/>
          </a:bodyPr>
          <a:lstStyle/>
          <a:p>
            <a:pPr>
              <a:lnSpc>
                <a:spcPct val="107000"/>
              </a:lnSpc>
              <a:spcAft>
                <a:spcPts val="0"/>
              </a:spcAft>
            </a:pPr>
            <a:r>
              <a:rPr lang="fr-FR" sz="2000" dirty="0">
                <a:solidFill>
                  <a:schemeClr val="bg1"/>
                </a:solidFill>
                <a:latin typeface="Bookman Old Style" panose="02050604050505020204" pitchFamily="18" charset="0"/>
              </a:rPr>
              <a:t>Un SST refuse de porter</a:t>
            </a:r>
            <a:r>
              <a:rPr lang="fr-FR" sz="2000" b="1" dirty="0">
                <a:solidFill>
                  <a:schemeClr val="bg1"/>
                </a:solidFill>
                <a:latin typeface="Bookman Old Style" panose="02050604050505020204" pitchFamily="18" charset="0"/>
              </a:rPr>
              <a:t>.</a:t>
            </a:r>
            <a:r>
              <a:rPr lang="fr-FR" sz="2000" dirty="0">
                <a:solidFill>
                  <a:schemeClr val="bg1"/>
                </a:solidFill>
                <a:latin typeface="Bookman Old Style" panose="02050604050505020204" pitchFamily="18" charset="0"/>
              </a:rPr>
              <a:t> secours à une personne ou un collègue en péril</a:t>
            </a:r>
            <a:endParaRPr lang="fr-FR" sz="2000" b="1"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A9569877-B97E-4A48-BEFA-17265CFA456A}"/>
              </a:ext>
            </a:extLst>
          </p:cNvPr>
          <p:cNvSpPr txBox="1"/>
          <p:nvPr/>
        </p:nvSpPr>
        <p:spPr>
          <a:xfrm>
            <a:off x="7038985" y="2619549"/>
            <a:ext cx="3024868" cy="400110"/>
          </a:xfrm>
          <a:prstGeom prst="rect">
            <a:avLst/>
          </a:prstGeom>
          <a:noFill/>
          <a:ln>
            <a:solidFill>
              <a:srgbClr val="FFFF00"/>
            </a:solidFill>
          </a:ln>
        </p:spPr>
        <p:txBody>
          <a:bodyPr wrap="square" rtlCol="0">
            <a:spAutoFit/>
          </a:bodyPr>
          <a:lstStyle/>
          <a:p>
            <a:r>
              <a:rPr lang="fr-FR" sz="2000" dirty="0">
                <a:latin typeface="Bookman Old Style" panose="02050604050505020204" pitchFamily="18" charset="0"/>
              </a:rPr>
              <a:t>Code pénal</a:t>
            </a:r>
          </a:p>
        </p:txBody>
      </p:sp>
      <p:sp>
        <p:nvSpPr>
          <p:cNvPr id="9" name="ZoneTexte 8">
            <a:extLst>
              <a:ext uri="{FF2B5EF4-FFF2-40B4-BE49-F238E27FC236}">
                <a16:creationId xmlns:a16="http://schemas.microsoft.com/office/drawing/2014/main" id="{4030D5D3-539E-4842-9BBB-E96830C7ECBB}"/>
              </a:ext>
            </a:extLst>
          </p:cNvPr>
          <p:cNvSpPr txBox="1"/>
          <p:nvPr/>
        </p:nvSpPr>
        <p:spPr>
          <a:xfrm>
            <a:off x="7038984" y="3605696"/>
            <a:ext cx="3024868" cy="707886"/>
          </a:xfrm>
          <a:prstGeom prst="rect">
            <a:avLst/>
          </a:prstGeom>
          <a:noFill/>
          <a:ln>
            <a:solidFill>
              <a:srgbClr val="FFFF00"/>
            </a:solidFill>
          </a:ln>
        </p:spPr>
        <p:txBody>
          <a:bodyPr wrap="square" rtlCol="0">
            <a:spAutoFit/>
          </a:bodyPr>
          <a:lstStyle/>
          <a:p>
            <a:r>
              <a:rPr lang="fr-FR" sz="2000" dirty="0">
                <a:latin typeface="Bookman Old Style" panose="02050604050505020204" pitchFamily="18" charset="0"/>
              </a:rPr>
              <a:t>Code de la sécurité sociale</a:t>
            </a:r>
          </a:p>
        </p:txBody>
      </p:sp>
      <p:sp>
        <p:nvSpPr>
          <p:cNvPr id="10" name="ZoneTexte 9">
            <a:extLst>
              <a:ext uri="{FF2B5EF4-FFF2-40B4-BE49-F238E27FC236}">
                <a16:creationId xmlns:a16="http://schemas.microsoft.com/office/drawing/2014/main" id="{35A08C66-3023-46E0-B2B4-983FA35DAB40}"/>
              </a:ext>
            </a:extLst>
          </p:cNvPr>
          <p:cNvSpPr txBox="1"/>
          <p:nvPr/>
        </p:nvSpPr>
        <p:spPr>
          <a:xfrm>
            <a:off x="1102659" y="3490688"/>
            <a:ext cx="5556516" cy="731867"/>
          </a:xfrm>
          <a:prstGeom prst="rect">
            <a:avLst/>
          </a:prstGeom>
          <a:solidFill>
            <a:srgbClr val="FFFF00"/>
          </a:solidFill>
        </p:spPr>
        <p:txBody>
          <a:bodyPr wrap="square" rtlCol="0">
            <a:spAutoFit/>
          </a:bodyPr>
          <a:lstStyle/>
          <a:p>
            <a:pPr>
              <a:lnSpc>
                <a:spcPct val="107000"/>
              </a:lnSpc>
              <a:spcAft>
                <a:spcPts val="0"/>
              </a:spcAft>
            </a:pPr>
            <a:r>
              <a:rPr lang="fr-FR" sz="2000" dirty="0">
                <a:solidFill>
                  <a:schemeClr val="bg1"/>
                </a:solidFill>
                <a:latin typeface="Bookman Old Style" panose="02050604050505020204" pitchFamily="18" charset="0"/>
              </a:rPr>
              <a:t>L’employeur n’applique pas la démarche de prévention dans son entreprise.</a:t>
            </a:r>
            <a:endParaRPr lang="fr-FR" sz="20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61E3F767-FD29-4BC1-B510-E4D2F30527EA}"/>
              </a:ext>
            </a:extLst>
          </p:cNvPr>
          <p:cNvSpPr txBox="1"/>
          <p:nvPr/>
        </p:nvSpPr>
        <p:spPr>
          <a:xfrm>
            <a:off x="1102658" y="4551287"/>
            <a:ext cx="5556517" cy="731867"/>
          </a:xfrm>
          <a:prstGeom prst="rect">
            <a:avLst/>
          </a:prstGeom>
          <a:solidFill>
            <a:srgbClr val="FFFF00"/>
          </a:solidFill>
        </p:spPr>
        <p:txBody>
          <a:bodyPr wrap="square" rtlCol="0">
            <a:spAutoFit/>
          </a:bodyPr>
          <a:lstStyle/>
          <a:p>
            <a:pPr>
              <a:lnSpc>
                <a:spcPct val="107000"/>
              </a:lnSpc>
              <a:spcAft>
                <a:spcPts val="0"/>
              </a:spcAft>
            </a:pPr>
            <a:r>
              <a:rPr lang="fr-FR" sz="2000" dirty="0">
                <a:solidFill>
                  <a:schemeClr val="bg1"/>
                </a:solidFill>
                <a:latin typeface="Bookman Old Style" panose="02050604050505020204" pitchFamily="18" charset="0"/>
              </a:rPr>
              <a:t>L’employeur a l’obligation de former un SST pour 20 salariés.</a:t>
            </a:r>
            <a:endParaRPr lang="fr-FR" sz="20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06570624-56D1-47D6-AD2F-6957548C53EA}"/>
              </a:ext>
            </a:extLst>
          </p:cNvPr>
          <p:cNvSpPr txBox="1"/>
          <p:nvPr/>
        </p:nvSpPr>
        <p:spPr>
          <a:xfrm>
            <a:off x="7038984" y="4635373"/>
            <a:ext cx="3024868" cy="400110"/>
          </a:xfrm>
          <a:prstGeom prst="rect">
            <a:avLst/>
          </a:prstGeom>
          <a:noFill/>
          <a:ln>
            <a:solidFill>
              <a:srgbClr val="FFFF00"/>
            </a:solidFill>
          </a:ln>
        </p:spPr>
        <p:txBody>
          <a:bodyPr wrap="square" rtlCol="0">
            <a:spAutoFit/>
          </a:bodyPr>
          <a:lstStyle/>
          <a:p>
            <a:r>
              <a:rPr lang="fr-FR" sz="2000" dirty="0">
                <a:latin typeface="Bookman Old Style" panose="02050604050505020204" pitchFamily="18" charset="0"/>
              </a:rPr>
              <a:t>Code du travail</a:t>
            </a:r>
          </a:p>
        </p:txBody>
      </p:sp>
      <p:sp>
        <p:nvSpPr>
          <p:cNvPr id="13" name="ZoneTexte 12">
            <a:extLst>
              <a:ext uri="{FF2B5EF4-FFF2-40B4-BE49-F238E27FC236}">
                <a16:creationId xmlns:a16="http://schemas.microsoft.com/office/drawing/2014/main" id="{6DCF5984-836D-4B5B-808F-DD1D9035CD3B}"/>
              </a:ext>
            </a:extLst>
          </p:cNvPr>
          <p:cNvSpPr txBox="1"/>
          <p:nvPr/>
        </p:nvSpPr>
        <p:spPr>
          <a:xfrm>
            <a:off x="7038983" y="5881659"/>
            <a:ext cx="3024868" cy="400110"/>
          </a:xfrm>
          <a:prstGeom prst="rect">
            <a:avLst/>
          </a:prstGeom>
          <a:noFill/>
          <a:ln>
            <a:solidFill>
              <a:srgbClr val="FFFF00"/>
            </a:solidFill>
          </a:ln>
        </p:spPr>
        <p:txBody>
          <a:bodyPr wrap="square" rtlCol="0">
            <a:spAutoFit/>
          </a:bodyPr>
          <a:lstStyle/>
          <a:p>
            <a:r>
              <a:rPr lang="fr-FR" sz="2000" dirty="0">
                <a:latin typeface="Bookman Old Style" panose="02050604050505020204" pitchFamily="18" charset="0"/>
              </a:rPr>
              <a:t>Code civil</a:t>
            </a:r>
          </a:p>
        </p:txBody>
      </p:sp>
      <p:sp>
        <p:nvSpPr>
          <p:cNvPr id="14" name="ZoneTexte 13">
            <a:extLst>
              <a:ext uri="{FF2B5EF4-FFF2-40B4-BE49-F238E27FC236}">
                <a16:creationId xmlns:a16="http://schemas.microsoft.com/office/drawing/2014/main" id="{192489C2-109F-47F6-9898-08E30CB4DE0F}"/>
              </a:ext>
            </a:extLst>
          </p:cNvPr>
          <p:cNvSpPr txBox="1"/>
          <p:nvPr/>
        </p:nvSpPr>
        <p:spPr>
          <a:xfrm>
            <a:off x="1102658" y="5723797"/>
            <a:ext cx="5556517" cy="731867"/>
          </a:xfrm>
          <a:prstGeom prst="rect">
            <a:avLst/>
          </a:prstGeom>
          <a:solidFill>
            <a:srgbClr val="FFFF00"/>
          </a:solidFill>
        </p:spPr>
        <p:txBody>
          <a:bodyPr wrap="square" rtlCol="0">
            <a:spAutoFit/>
          </a:bodyPr>
          <a:lstStyle/>
          <a:p>
            <a:pPr>
              <a:lnSpc>
                <a:spcPct val="107000"/>
              </a:lnSpc>
              <a:spcAft>
                <a:spcPts val="0"/>
              </a:spcAft>
            </a:pPr>
            <a:r>
              <a:rPr lang="fr-FR" sz="2000" dirty="0">
                <a:solidFill>
                  <a:schemeClr val="bg1"/>
                </a:solidFill>
                <a:latin typeface="Bookman Old Style" panose="02050604050505020204" pitchFamily="18" charset="0"/>
                <a:ea typeface="Calibri" panose="020F0502020204030204" pitchFamily="34" charset="0"/>
                <a:cs typeface="Times New Roman" panose="02020603050405020304" pitchFamily="18" charset="0"/>
              </a:rPr>
              <a:t>L’employeur ou le SST a l’obligation de réparer tout dommage.</a:t>
            </a:r>
          </a:p>
        </p:txBody>
      </p:sp>
    </p:spTree>
    <p:extLst>
      <p:ext uri="{BB962C8B-B14F-4D97-AF65-F5344CB8AC3E}">
        <p14:creationId xmlns:p14="http://schemas.microsoft.com/office/powerpoint/2010/main" val="39838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ircle(in)">
                                      <p:cBhvr>
                                        <p:cTn id="58" dur="2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90"/>
                                          </p:val>
                                        </p:tav>
                                        <p:tav tm="100000">
                                          <p:val>
                                            <p:fltVal val="0"/>
                                          </p:val>
                                        </p:tav>
                                      </p:tavLst>
                                    </p:anim>
                                    <p:animEffect transition="in" filter="fade">
                                      <p:cBhvr>
                                        <p:cTn id="6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7698FC1-2189-4D21-9429-84AA018E5CD5}"/>
              </a:ext>
            </a:extLst>
          </p:cNvPr>
          <p:cNvSpPr txBox="1"/>
          <p:nvPr/>
        </p:nvSpPr>
        <p:spPr>
          <a:xfrm>
            <a:off x="0" y="106546"/>
            <a:ext cx="9485421" cy="830997"/>
          </a:xfrm>
          <a:prstGeom prst="rect">
            <a:avLst/>
          </a:prstGeom>
          <a:noFill/>
        </p:spPr>
        <p:txBody>
          <a:bodyPr wrap="square" rtlCol="0">
            <a:spAutoFit/>
          </a:bodyPr>
          <a:lstStyle/>
          <a:p>
            <a:pPr marL="914400" lvl="1" indent="-457200">
              <a:buFont typeface="Wingdings" panose="05000000000000000000" pitchFamily="2" charset="2"/>
              <a:buChar char="ü"/>
            </a:pPr>
            <a:r>
              <a:rPr lang="fr-FR" sz="4800" dirty="0">
                <a:latin typeface="Bookman Old Style" panose="02050604050505020204" pitchFamily="18" charset="0"/>
              </a:rPr>
              <a:t>Ajout juridique: INRS</a:t>
            </a:r>
          </a:p>
        </p:txBody>
      </p:sp>
      <p:sp>
        <p:nvSpPr>
          <p:cNvPr id="9" name="ZoneTexte 8">
            <a:extLst>
              <a:ext uri="{FF2B5EF4-FFF2-40B4-BE49-F238E27FC236}">
                <a16:creationId xmlns:a16="http://schemas.microsoft.com/office/drawing/2014/main" id="{ADC7F872-CB28-44BF-82BF-671A16F076D2}"/>
              </a:ext>
            </a:extLst>
          </p:cNvPr>
          <p:cNvSpPr txBox="1"/>
          <p:nvPr/>
        </p:nvSpPr>
        <p:spPr>
          <a:xfrm>
            <a:off x="1018884" y="5616344"/>
            <a:ext cx="4484198" cy="1200329"/>
          </a:xfrm>
          <a:prstGeom prst="rect">
            <a:avLst/>
          </a:prstGeom>
          <a:noFill/>
        </p:spPr>
        <p:txBody>
          <a:bodyPr wrap="square">
            <a:spAutoFit/>
          </a:bodyPr>
          <a:lstStyle/>
          <a:p>
            <a:r>
              <a:rPr lang="fr-FR" sz="1800" b="1" cap="none" spc="0" dirty="0">
                <a:ln/>
                <a:solidFill>
                  <a:schemeClr val="accent3"/>
                </a:solidFill>
                <a:effectLst/>
              </a:rPr>
              <a:t>Documents disponibles dans le dossier ressources de la boite « introduction » sous le nom: </a:t>
            </a:r>
            <a:endParaRPr lang="fr-FR" sz="1800" b="1" cap="none" spc="0" dirty="0">
              <a:ln/>
              <a:solidFill>
                <a:schemeClr val="accent3"/>
              </a:solidFill>
              <a:effectLst/>
              <a:hlinkClick r:id="" action="ppaction://hlinkfile"/>
            </a:endParaRPr>
          </a:p>
          <a:p>
            <a:r>
              <a:rPr lang="fr-FR" sz="1800" b="1" cap="none" spc="0" dirty="0">
                <a:ln/>
                <a:solidFill>
                  <a:schemeClr val="accent3"/>
                </a:solidFill>
                <a:effectLst/>
                <a:hlinkClick r:id="" action="ppaction://hlinkfile"/>
              </a:rPr>
              <a:t>03_INRS_AJ-09-2020.pdf</a:t>
            </a:r>
            <a:endParaRPr lang="fr-FR" sz="1800" b="1" cap="none" spc="0" dirty="0">
              <a:ln/>
              <a:solidFill>
                <a:schemeClr val="accent3"/>
              </a:solidFill>
              <a:effectLst/>
            </a:endParaRPr>
          </a:p>
        </p:txBody>
      </p:sp>
      <p:pic>
        <p:nvPicPr>
          <p:cNvPr id="4" name="Image 3">
            <a:extLst>
              <a:ext uri="{FF2B5EF4-FFF2-40B4-BE49-F238E27FC236}">
                <a16:creationId xmlns:a16="http://schemas.microsoft.com/office/drawing/2014/main" id="{7A5A344A-81EB-422A-91FA-FEE29DDBE8E5}"/>
              </a:ext>
            </a:extLst>
          </p:cNvPr>
          <p:cNvPicPr>
            <a:picLocks noChangeAspect="1"/>
          </p:cNvPicPr>
          <p:nvPr/>
        </p:nvPicPr>
        <p:blipFill>
          <a:blip r:embed="rId2"/>
          <a:stretch>
            <a:fillRect/>
          </a:stretch>
        </p:blipFill>
        <p:spPr>
          <a:xfrm>
            <a:off x="1511350" y="1096460"/>
            <a:ext cx="3499266" cy="4519884"/>
          </a:xfrm>
          <a:prstGeom prst="rect">
            <a:avLst/>
          </a:prstGeom>
        </p:spPr>
      </p:pic>
      <p:pic>
        <p:nvPicPr>
          <p:cNvPr id="6" name="Image 5">
            <a:extLst>
              <a:ext uri="{FF2B5EF4-FFF2-40B4-BE49-F238E27FC236}">
                <a16:creationId xmlns:a16="http://schemas.microsoft.com/office/drawing/2014/main" id="{6CBA4452-0190-4953-9366-81D8A5584E91}"/>
              </a:ext>
            </a:extLst>
          </p:cNvPr>
          <p:cNvPicPr>
            <a:picLocks noChangeAspect="1"/>
          </p:cNvPicPr>
          <p:nvPr/>
        </p:nvPicPr>
        <p:blipFill rotWithShape="1">
          <a:blip r:embed="rId2"/>
          <a:srcRect t="37357" r="28502" b="9819"/>
          <a:stretch/>
        </p:blipFill>
        <p:spPr>
          <a:xfrm>
            <a:off x="6096000" y="1130083"/>
            <a:ext cx="5813716" cy="5548115"/>
          </a:xfrm>
          <a:prstGeom prst="rect">
            <a:avLst/>
          </a:prstGeom>
        </p:spPr>
      </p:pic>
    </p:spTree>
    <p:extLst>
      <p:ext uri="{BB962C8B-B14F-4D97-AF65-F5344CB8AC3E}">
        <p14:creationId xmlns:p14="http://schemas.microsoft.com/office/powerpoint/2010/main" val="1279418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213A93C1-3C05-43DD-B5E5-4C4F6BC0BB1E}"/>
              </a:ext>
            </a:extLst>
          </p:cNvPr>
          <p:cNvGraphicFramePr>
            <a:graphicFrameLocks noGrp="1"/>
          </p:cNvGraphicFramePr>
          <p:nvPr>
            <p:extLst>
              <p:ext uri="{D42A27DB-BD31-4B8C-83A1-F6EECF244321}">
                <p14:modId xmlns:p14="http://schemas.microsoft.com/office/powerpoint/2010/main" val="800403417"/>
              </p:ext>
            </p:extLst>
          </p:nvPr>
        </p:nvGraphicFramePr>
        <p:xfrm>
          <a:off x="1922318" y="1270000"/>
          <a:ext cx="9188705" cy="5295903"/>
        </p:xfrm>
        <a:graphic>
          <a:graphicData uri="http://schemas.openxmlformats.org/drawingml/2006/table">
            <a:tbl>
              <a:tblPr firstRow="1" bandRow="1">
                <a:tableStyleId>{C4B1156A-380E-4F78-BDF5-A606A8083BF9}</a:tableStyleId>
              </a:tblPr>
              <a:tblGrid>
                <a:gridCol w="3397267">
                  <a:extLst>
                    <a:ext uri="{9D8B030D-6E8A-4147-A177-3AD203B41FA5}">
                      <a16:colId xmlns:a16="http://schemas.microsoft.com/office/drawing/2014/main" val="120794419"/>
                    </a:ext>
                  </a:extLst>
                </a:gridCol>
                <a:gridCol w="5791438">
                  <a:extLst>
                    <a:ext uri="{9D8B030D-6E8A-4147-A177-3AD203B41FA5}">
                      <a16:colId xmlns:a16="http://schemas.microsoft.com/office/drawing/2014/main" val="2446670900"/>
                    </a:ext>
                  </a:extLst>
                </a:gridCol>
              </a:tblGrid>
              <a:tr h="1308101">
                <a:tc rowSpan="2">
                  <a:txBody>
                    <a:bodyPr/>
                    <a:lstStyle/>
                    <a:p>
                      <a:r>
                        <a:rPr lang="fr-FR" sz="3600" b="1" dirty="0"/>
                        <a:t>Le premier maillon de la chaine de secours</a:t>
                      </a:r>
                    </a:p>
                  </a:txBody>
                  <a:tcPr anchor="ctr"/>
                </a:tc>
                <a:tc>
                  <a:txBody>
                    <a:bodyPr/>
                    <a:lstStyle/>
                    <a:p>
                      <a:r>
                        <a:rPr lang="fr-FR" sz="2800" b="1" dirty="0"/>
                        <a:t>Le SST est présent sur le lieu de travail, donc au plus proche de la zone d’accident</a:t>
                      </a:r>
                    </a:p>
                  </a:txBody>
                  <a:tcPr anchor="ctr"/>
                </a:tc>
                <a:extLst>
                  <a:ext uri="{0D108BD9-81ED-4DB2-BD59-A6C34878D82A}">
                    <a16:rowId xmlns:a16="http://schemas.microsoft.com/office/drawing/2014/main" val="4182563008"/>
                  </a:ext>
                </a:extLst>
              </a:tr>
              <a:tr h="1308101">
                <a:tc vMerge="1">
                  <a:txBody>
                    <a:bodyPr/>
                    <a:lstStyle/>
                    <a:p>
                      <a:endParaRPr lang="fr-FR" sz="2800" b="1" dirty="0"/>
                    </a:p>
                  </a:txBody>
                  <a:tcPr anchor="ctr"/>
                </a:tc>
                <a:tc>
                  <a:txBody>
                    <a:bodyPr/>
                    <a:lstStyle/>
                    <a:p>
                      <a:r>
                        <a:rPr lang="fr-FR" sz="2800" b="1" dirty="0">
                          <a:solidFill>
                            <a:schemeClr val="accent6">
                              <a:lumMod val="50000"/>
                            </a:schemeClr>
                          </a:solidFill>
                        </a:rPr>
                        <a:t>Pour autant, il n’est pas médecin ni infirmier</a:t>
                      </a:r>
                    </a:p>
                  </a:txBody>
                  <a:tcPr anchor="ctr"/>
                </a:tc>
                <a:extLst>
                  <a:ext uri="{0D108BD9-81ED-4DB2-BD59-A6C34878D82A}">
                    <a16:rowId xmlns:a16="http://schemas.microsoft.com/office/drawing/2014/main" val="2289992301"/>
                  </a:ext>
                </a:extLst>
              </a:tr>
              <a:tr h="2616202">
                <a:tc gridSpan="2">
                  <a:txBody>
                    <a:bodyPr/>
                    <a:lstStyle/>
                    <a:p>
                      <a:endParaRPr lang="fr-FR" sz="2800" b="1" dirty="0"/>
                    </a:p>
                  </a:txBody>
                  <a:tcPr anchor="ctr"/>
                </a:tc>
                <a:tc hMerge="1">
                  <a:txBody>
                    <a:bodyPr/>
                    <a:lstStyle/>
                    <a:p>
                      <a:endParaRPr lang="fr-FR" sz="2800" b="1" dirty="0"/>
                    </a:p>
                  </a:txBody>
                  <a:tcPr anchor="ctr"/>
                </a:tc>
                <a:extLst>
                  <a:ext uri="{0D108BD9-81ED-4DB2-BD59-A6C34878D82A}">
                    <a16:rowId xmlns:a16="http://schemas.microsoft.com/office/drawing/2014/main" val="316193221"/>
                  </a:ext>
                </a:extLst>
              </a:tr>
            </a:tbl>
          </a:graphicData>
        </a:graphic>
      </p:graphicFrame>
      <p:sp>
        <p:nvSpPr>
          <p:cNvPr id="4" name="ZoneTexte 3">
            <a:extLst>
              <a:ext uri="{FF2B5EF4-FFF2-40B4-BE49-F238E27FC236}">
                <a16:creationId xmlns:a16="http://schemas.microsoft.com/office/drawing/2014/main" id="{03240272-5BBC-455B-9E7F-025A4C8F85B1}"/>
              </a:ext>
            </a:extLst>
          </p:cNvPr>
          <p:cNvSpPr txBox="1"/>
          <p:nvPr/>
        </p:nvSpPr>
        <p:spPr>
          <a:xfrm>
            <a:off x="0" y="94816"/>
            <a:ext cx="1733107" cy="707886"/>
          </a:xfrm>
          <a:prstGeom prst="rect">
            <a:avLst/>
          </a:prstGeom>
          <a:noFill/>
        </p:spPr>
        <p:txBody>
          <a:bodyPr wrap="square">
            <a:spAutoFit/>
          </a:bodyPr>
          <a:lstStyle/>
          <a:p>
            <a:pPr marL="72000" lvl="1"/>
            <a:r>
              <a:rPr lang="fr-FR" sz="2000" dirty="0">
                <a:latin typeface="Bookman Old Style" panose="02050604050505020204" pitchFamily="18" charset="0"/>
              </a:rPr>
              <a:t>Un SST c’est quoi ?</a:t>
            </a:r>
          </a:p>
        </p:txBody>
      </p:sp>
      <p:pic>
        <p:nvPicPr>
          <p:cNvPr id="5" name="Picture 8">
            <a:extLst>
              <a:ext uri="{FF2B5EF4-FFF2-40B4-BE49-F238E27FC236}">
                <a16:creationId xmlns:a16="http://schemas.microsoft.com/office/drawing/2014/main" id="{AD3073F5-E750-49C4-8D2F-1D74EF7011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4" t="8593" r="1174" b="14843"/>
          <a:stretch/>
        </p:blipFill>
        <p:spPr bwMode="auto">
          <a:xfrm>
            <a:off x="4311391" y="4111621"/>
            <a:ext cx="3890541" cy="223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62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710D8-53ED-49E5-A8BC-23C26E0E592A}"/>
              </a:ext>
            </a:extLst>
          </p:cNvPr>
          <p:cNvSpPr>
            <a:spLocks noGrp="1"/>
          </p:cNvSpPr>
          <p:nvPr>
            <p:ph type="ctrTitle" idx="4294967295"/>
          </p:nvPr>
        </p:nvSpPr>
        <p:spPr>
          <a:xfrm>
            <a:off x="845238" y="1511958"/>
            <a:ext cx="7175448" cy="3329581"/>
          </a:xfrm>
          <a:prstGeom prst="rect">
            <a:avLst/>
          </a:prstGeom>
        </p:spPr>
        <p:txBody>
          <a:bodyPr vert="horz" lIns="91440" tIns="45720" rIns="91440" bIns="45720" rtlCol="0" anchor="b">
            <a:normAutofit/>
          </a:bodyPr>
          <a:lstStyle/>
          <a:p>
            <a:pPr>
              <a:lnSpc>
                <a:spcPct val="90000"/>
              </a:lnSpc>
            </a:pPr>
            <a:r>
              <a:rPr lang="en-US" sz="6600" b="0" i="0" kern="1200" dirty="0">
                <a:solidFill>
                  <a:srgbClr val="EBEBEB"/>
                </a:solidFill>
                <a:latin typeface="+mj-lt"/>
                <a:ea typeface="+mj-ea"/>
                <a:cs typeface="+mj-cs"/>
              </a:rPr>
              <a:t>PREVENTION</a:t>
            </a:r>
            <a:br>
              <a:rPr lang="en-US" sz="6600" b="0" i="0" kern="1200" dirty="0">
                <a:solidFill>
                  <a:srgbClr val="EBEBEB"/>
                </a:solidFill>
                <a:latin typeface="+mj-lt"/>
                <a:ea typeface="+mj-ea"/>
                <a:cs typeface="+mj-cs"/>
              </a:rPr>
            </a:br>
            <a:endParaRPr lang="en-US" sz="6600" b="0" i="0" kern="1200" dirty="0">
              <a:solidFill>
                <a:srgbClr val="EBEBEB"/>
              </a:solidFill>
              <a:latin typeface="+mj-lt"/>
              <a:ea typeface="+mj-ea"/>
              <a:cs typeface="+mj-cs"/>
            </a:endParaRPr>
          </a:p>
        </p:txBody>
      </p:sp>
      <p:sp>
        <p:nvSpPr>
          <p:cNvPr id="3" name="Sous-titre 2">
            <a:extLst>
              <a:ext uri="{FF2B5EF4-FFF2-40B4-BE49-F238E27FC236}">
                <a16:creationId xmlns:a16="http://schemas.microsoft.com/office/drawing/2014/main" id="{3FB707F3-56E9-474B-B11E-9E03F165785B}"/>
              </a:ext>
            </a:extLst>
          </p:cNvPr>
          <p:cNvSpPr>
            <a:spLocks noGrp="1"/>
          </p:cNvSpPr>
          <p:nvPr>
            <p:ph type="subTitle" idx="4294967295"/>
          </p:nvPr>
        </p:nvSpPr>
        <p:spPr>
          <a:xfrm>
            <a:off x="1154956" y="4777380"/>
            <a:ext cx="4752398" cy="861420"/>
          </a:xfrm>
          <a:prstGeom prst="rect">
            <a:avLst/>
          </a:prstGeom>
        </p:spPr>
        <p:txBody>
          <a:bodyPr vert="horz" lIns="91440" tIns="45720" rIns="91440" bIns="45720" rtlCol="0" anchor="t">
            <a:normAutofit fontScale="62500" lnSpcReduction="20000"/>
          </a:bodyPr>
          <a:lstStyle/>
          <a:p>
            <a:pPr marL="0" indent="0">
              <a:buNone/>
            </a:pPr>
            <a:r>
              <a:rPr lang="fr-FR" sz="3200" cap="all" dirty="0">
                <a:solidFill>
                  <a:schemeClr val="tx2">
                    <a:lumMod val="40000"/>
                    <a:lumOff val="60000"/>
                  </a:schemeClr>
                </a:solidFill>
              </a:rPr>
              <a:t>Objectif : Déterminer le rôle du secouriste dans la prévention</a:t>
            </a:r>
            <a:r>
              <a:rPr lang="fr-FR" sz="1800" cap="all" dirty="0">
                <a:solidFill>
                  <a:schemeClr val="tx2">
                    <a:lumMod val="40000"/>
                    <a:lumOff val="60000"/>
                  </a:schemeClr>
                </a:solidFill>
              </a:rPr>
              <a:t>
</a:t>
            </a:r>
            <a:endParaRPr lang="en-US" sz="1800" cap="all" dirty="0">
              <a:solidFill>
                <a:schemeClr val="tx2">
                  <a:lumMod val="40000"/>
                  <a:lumOff val="60000"/>
                </a:schemeClr>
              </a:solidFill>
            </a:endParaRPr>
          </a:p>
        </p:txBody>
      </p:sp>
      <p:pic>
        <p:nvPicPr>
          <p:cNvPr id="7" name="Image 6">
            <a:extLst>
              <a:ext uri="{FF2B5EF4-FFF2-40B4-BE49-F238E27FC236}">
                <a16:creationId xmlns:a16="http://schemas.microsoft.com/office/drawing/2014/main" id="{CD9C8474-D39B-43AF-AD59-F003D10A4107}"/>
              </a:ext>
            </a:extLst>
          </p:cNvPr>
          <p:cNvPicPr>
            <a:picLocks noChangeAspect="1"/>
          </p:cNvPicPr>
          <p:nvPr/>
        </p:nvPicPr>
        <p:blipFill>
          <a:blip r:embed="rId2"/>
          <a:stretch>
            <a:fillRect/>
          </a:stretch>
        </p:blipFill>
        <p:spPr>
          <a:xfrm>
            <a:off x="6616185" y="5566725"/>
            <a:ext cx="2110436" cy="1058547"/>
          </a:xfrm>
          <a:prstGeom prst="rect">
            <a:avLst/>
          </a:prstGeom>
        </p:spPr>
      </p:pic>
      <p:pic>
        <p:nvPicPr>
          <p:cNvPr id="5" name="Image 4" descr="Une image contenant signe, dessin, horloge, rue&#10;&#10;Description générée automatiquement">
            <a:extLst>
              <a:ext uri="{FF2B5EF4-FFF2-40B4-BE49-F238E27FC236}">
                <a16:creationId xmlns:a16="http://schemas.microsoft.com/office/drawing/2014/main" id="{E9AF5489-0C67-4E21-A946-4BF21A9345B0}"/>
              </a:ext>
            </a:extLst>
          </p:cNvPr>
          <p:cNvPicPr>
            <a:picLocks noChangeAspect="1"/>
          </p:cNvPicPr>
          <p:nvPr/>
        </p:nvPicPr>
        <p:blipFill>
          <a:blip r:embed="rId3"/>
          <a:stretch>
            <a:fillRect/>
          </a:stretch>
        </p:blipFill>
        <p:spPr>
          <a:xfrm>
            <a:off x="8020686" y="1640841"/>
            <a:ext cx="3996052" cy="3996052"/>
          </a:xfrm>
          <a:prstGeom prst="rect">
            <a:avLst/>
          </a:prstGeom>
        </p:spPr>
      </p:pic>
      <p:pic>
        <p:nvPicPr>
          <p:cNvPr id="8" name="Image 7">
            <a:extLst>
              <a:ext uri="{FF2B5EF4-FFF2-40B4-BE49-F238E27FC236}">
                <a16:creationId xmlns:a16="http://schemas.microsoft.com/office/drawing/2014/main" id="{A0E079B2-A4B8-4E44-8FC9-13B5A9A3C7D2}"/>
              </a:ext>
            </a:extLst>
          </p:cNvPr>
          <p:cNvPicPr>
            <a:picLocks noChangeAspect="1"/>
          </p:cNvPicPr>
          <p:nvPr/>
        </p:nvPicPr>
        <p:blipFill>
          <a:blip r:embed="rId4"/>
          <a:stretch>
            <a:fillRect/>
          </a:stretch>
        </p:blipFill>
        <p:spPr>
          <a:xfrm>
            <a:off x="6616185" y="152400"/>
            <a:ext cx="3188552" cy="1224404"/>
          </a:xfrm>
          <a:prstGeom prst="rect">
            <a:avLst/>
          </a:prstGeom>
        </p:spPr>
      </p:pic>
      <p:pic>
        <p:nvPicPr>
          <p:cNvPr id="23" name="Image 22" descr="ACTEUR_PREVENTION.png">
            <a:extLst>
              <a:ext uri="{FF2B5EF4-FFF2-40B4-BE49-F238E27FC236}">
                <a16:creationId xmlns:a16="http://schemas.microsoft.com/office/drawing/2014/main" id="{3023F0F6-DD71-4502-B237-5D40DA23278A}"/>
              </a:ext>
            </a:extLst>
          </p:cNvPr>
          <p:cNvPicPr>
            <a:picLocks noChangeAspect="1"/>
          </p:cNvPicPr>
          <p:nvPr/>
        </p:nvPicPr>
        <p:blipFill>
          <a:blip r:embed="rId5" cstate="print"/>
          <a:srcRect/>
          <a:stretch>
            <a:fillRect/>
          </a:stretch>
        </p:blipFill>
        <p:spPr bwMode="auto">
          <a:xfrm rot="-471593">
            <a:off x="4004709" y="755345"/>
            <a:ext cx="1520966" cy="1513226"/>
          </a:xfrm>
          <a:prstGeom prst="rect">
            <a:avLst/>
          </a:prstGeom>
          <a:noFill/>
          <a:ln w="9525">
            <a:noFill/>
            <a:miter lim="800000"/>
            <a:headEnd/>
            <a:tailEnd/>
          </a:ln>
        </p:spPr>
      </p:pic>
    </p:spTree>
    <p:extLst>
      <p:ext uri="{BB962C8B-B14F-4D97-AF65-F5344CB8AC3E}">
        <p14:creationId xmlns:p14="http://schemas.microsoft.com/office/powerpoint/2010/main" val="14710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CTEUR_PREVENTION.png"/>
          <p:cNvPicPr>
            <a:picLocks noChangeAspect="1"/>
          </p:cNvPicPr>
          <p:nvPr/>
        </p:nvPicPr>
        <p:blipFill>
          <a:blip r:embed="rId2" cstate="print"/>
          <a:srcRect/>
          <a:stretch>
            <a:fillRect/>
          </a:stretch>
        </p:blipFill>
        <p:spPr bwMode="auto">
          <a:xfrm rot="-471593">
            <a:off x="1433813" y="3792151"/>
            <a:ext cx="2495550" cy="2482850"/>
          </a:xfrm>
          <a:prstGeom prst="rect">
            <a:avLst/>
          </a:prstGeom>
          <a:noFill/>
          <a:ln w="9525">
            <a:noFill/>
            <a:miter lim="800000"/>
            <a:headEnd/>
            <a:tailEnd/>
          </a:ln>
        </p:spPr>
      </p:pic>
      <p:sp>
        <p:nvSpPr>
          <p:cNvPr id="6" name="Rectangle 5"/>
          <p:cNvSpPr/>
          <p:nvPr/>
        </p:nvSpPr>
        <p:spPr>
          <a:xfrm>
            <a:off x="3647729" y="188640"/>
            <a:ext cx="6247927" cy="923330"/>
          </a:xfrm>
          <a:prstGeom prst="rect">
            <a:avLst/>
          </a:prstGeom>
          <a:noFill/>
        </p:spPr>
        <p:txBody>
          <a:bodyPr>
            <a:spAutoFit/>
          </a:bodyPr>
          <a:lstStyle/>
          <a:p>
            <a:pPr algn="ctr">
              <a:defRPr/>
            </a:pPr>
            <a:r>
              <a:rPr lang="fr-FR"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 pictogramme</a:t>
            </a:r>
          </a:p>
        </p:txBody>
      </p:sp>
      <p:sp>
        <p:nvSpPr>
          <p:cNvPr id="7" name="ZoneTexte 6"/>
          <p:cNvSpPr txBox="1">
            <a:spLocks noChangeArrowheads="1"/>
          </p:cNvSpPr>
          <p:nvPr/>
        </p:nvSpPr>
        <p:spPr bwMode="auto">
          <a:xfrm>
            <a:off x="2063750" y="1124745"/>
            <a:ext cx="7200900" cy="1076325"/>
          </a:xfrm>
          <a:prstGeom prst="rect">
            <a:avLst/>
          </a:prstGeom>
          <a:noFill/>
          <a:ln w="9525">
            <a:noFill/>
            <a:miter lim="800000"/>
            <a:headEnd/>
            <a:tailEnd/>
          </a:ln>
        </p:spPr>
        <p:txBody>
          <a:bodyPr>
            <a:spAutoFit/>
          </a:bodyPr>
          <a:lstStyle/>
          <a:p>
            <a:r>
              <a:rPr lang="fr-FR" sz="3200" b="1" dirty="0"/>
              <a:t>Être acteur de la prévention des risques professionnels</a:t>
            </a:r>
          </a:p>
        </p:txBody>
      </p:sp>
      <p:sp>
        <p:nvSpPr>
          <p:cNvPr id="8" name="ZoneTexte 7"/>
          <p:cNvSpPr txBox="1">
            <a:spLocks noChangeArrowheads="1"/>
          </p:cNvSpPr>
          <p:nvPr/>
        </p:nvSpPr>
        <p:spPr bwMode="auto">
          <a:xfrm>
            <a:off x="4485503" y="2410162"/>
            <a:ext cx="6787979" cy="2246769"/>
          </a:xfrm>
          <a:prstGeom prst="rect">
            <a:avLst/>
          </a:prstGeom>
          <a:noFill/>
          <a:ln w="9525">
            <a:noFill/>
            <a:miter lim="800000"/>
            <a:headEnd/>
            <a:tailEnd/>
          </a:ln>
        </p:spPr>
        <p:txBody>
          <a:bodyPr wrap="square">
            <a:spAutoFit/>
          </a:bodyPr>
          <a:lstStyle/>
          <a:p>
            <a:pPr>
              <a:buFontTx/>
              <a:buChar char="-"/>
            </a:pPr>
            <a:r>
              <a:rPr lang="fr-FR" dirty="0"/>
              <a:t> </a:t>
            </a:r>
            <a:r>
              <a:rPr lang="fr-FR" sz="2800" b="1" dirty="0"/>
              <a:t>Contribuer</a:t>
            </a:r>
            <a:r>
              <a:rPr lang="fr-FR" sz="2800" dirty="0"/>
              <a:t> à la mise en œuvre d’actions de prévention.</a:t>
            </a:r>
          </a:p>
          <a:p>
            <a:pPr>
              <a:buFontTx/>
              <a:buChar char="-"/>
            </a:pPr>
            <a:r>
              <a:rPr lang="fr-FR" sz="2800" dirty="0"/>
              <a:t> </a:t>
            </a:r>
            <a:r>
              <a:rPr lang="fr-FR" sz="2800" b="1" dirty="0"/>
              <a:t>Informer</a:t>
            </a:r>
            <a:r>
              <a:rPr lang="fr-FR" sz="2800" dirty="0"/>
              <a:t> les personnes en charge de la prévention dans l’entreprise des situation dangereuses repérées.</a:t>
            </a:r>
          </a:p>
        </p:txBody>
      </p:sp>
      <p:sp>
        <p:nvSpPr>
          <p:cNvPr id="2" name="Rectangle 1">
            <a:extLst>
              <a:ext uri="{FF2B5EF4-FFF2-40B4-BE49-F238E27FC236}">
                <a16:creationId xmlns:a16="http://schemas.microsoft.com/office/drawing/2014/main" id="{2A78EEEC-FF55-4043-9182-B7486D4F64D0}"/>
              </a:ext>
            </a:extLst>
          </p:cNvPr>
          <p:cNvSpPr/>
          <p:nvPr/>
        </p:nvSpPr>
        <p:spPr>
          <a:xfrm>
            <a:off x="3846479" y="4710410"/>
            <a:ext cx="2464136" cy="646331"/>
          </a:xfrm>
          <a:prstGeom prst="rect">
            <a:avLst/>
          </a:prstGeom>
          <a:noFill/>
        </p:spPr>
        <p:txBody>
          <a:bodyPr wrap="none" lIns="91440" tIns="45720" rIns="91440" bIns="45720">
            <a:spAutoFit/>
          </a:bodyPr>
          <a:lstStyle/>
          <a:p>
            <a:pPr algn="ctr"/>
            <a:r>
              <a:rPr lang="fr-FR" sz="3600" b="1" dirty="0">
                <a:ln w="12700" cmpd="sng">
                  <a:solidFill>
                    <a:schemeClr val="accent4"/>
                  </a:solidFill>
                  <a:prstDash val="solid"/>
                </a:ln>
                <a:solidFill>
                  <a:srgbClr val="92D050"/>
                </a:solidFill>
              </a:rPr>
              <a:t>Secouriste</a:t>
            </a:r>
          </a:p>
        </p:txBody>
      </p:sp>
      <p:sp>
        <p:nvSpPr>
          <p:cNvPr id="9" name="Rectangle 8">
            <a:extLst>
              <a:ext uri="{FF2B5EF4-FFF2-40B4-BE49-F238E27FC236}">
                <a16:creationId xmlns:a16="http://schemas.microsoft.com/office/drawing/2014/main" id="{540DA1E0-4D7A-42D2-874F-A7CFB6E3BB77}"/>
              </a:ext>
            </a:extLst>
          </p:cNvPr>
          <p:cNvSpPr/>
          <p:nvPr/>
        </p:nvSpPr>
        <p:spPr>
          <a:xfrm>
            <a:off x="0" y="2624656"/>
            <a:ext cx="3138112" cy="1200329"/>
          </a:xfrm>
          <a:prstGeom prst="rect">
            <a:avLst/>
          </a:prstGeom>
          <a:noFill/>
        </p:spPr>
        <p:txBody>
          <a:bodyPr wrap="square" lIns="91440" tIns="45720" rIns="91440" bIns="45720">
            <a:spAutoFit/>
          </a:bodyPr>
          <a:lstStyle/>
          <a:p>
            <a:pPr algn="ctr"/>
            <a:r>
              <a:rPr lang="fr-FR" sz="3600" b="0" cap="none" spc="0" dirty="0">
                <a:ln w="0"/>
                <a:effectLst>
                  <a:outerShdw blurRad="38100" dist="19050" dir="2700000" algn="tl" rotWithShape="0">
                    <a:schemeClr val="dk1">
                      <a:alpha val="40000"/>
                    </a:schemeClr>
                  </a:outerShdw>
                </a:effectLst>
              </a:rPr>
              <a:t>Membre du personnel</a:t>
            </a:r>
          </a:p>
        </p:txBody>
      </p:sp>
      <p:sp>
        <p:nvSpPr>
          <p:cNvPr id="10" name="Rectangle 9">
            <a:extLst>
              <a:ext uri="{FF2B5EF4-FFF2-40B4-BE49-F238E27FC236}">
                <a16:creationId xmlns:a16="http://schemas.microsoft.com/office/drawing/2014/main" id="{EEAC7DDD-948A-4EB6-A39F-96EF7170868A}"/>
              </a:ext>
            </a:extLst>
          </p:cNvPr>
          <p:cNvSpPr/>
          <p:nvPr/>
        </p:nvSpPr>
        <p:spPr>
          <a:xfrm>
            <a:off x="1760041" y="5679343"/>
            <a:ext cx="4654732" cy="646331"/>
          </a:xfrm>
          <a:prstGeom prst="rect">
            <a:avLst/>
          </a:prstGeom>
          <a:noFill/>
        </p:spPr>
        <p:txBody>
          <a:bodyPr wrap="square" lIns="91440" tIns="45720" rIns="91440" bIns="45720">
            <a:spAutoFit/>
          </a:bodyPr>
          <a:lstStyle/>
          <a:p>
            <a:pPr algn="ctr"/>
            <a:r>
              <a:rPr lang="fr-FR" sz="3600" b="0" cap="none" spc="0" dirty="0">
                <a:ln w="0"/>
                <a:solidFill>
                  <a:schemeClr val="bg1"/>
                </a:solidFill>
                <a:effectLst>
                  <a:outerShdw blurRad="38100" dist="19050" dir="2700000" algn="tl" rotWithShape="0">
                    <a:schemeClr val="dk1">
                      <a:alpha val="40000"/>
                    </a:schemeClr>
                  </a:outerShdw>
                </a:effectLst>
              </a:rPr>
              <a:t>Pas de victime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8" presetClass="entr" presetSubtype="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Right)">
                                      <p:cBhvr>
                                        <p:cTn id="10" dur="2000"/>
                                        <p:tgtEl>
                                          <p:spTgt spid="7"/>
                                        </p:tgtEl>
                                      </p:cBhvr>
                                    </p:animEffect>
                                  </p:childTnLst>
                                </p:cTn>
                              </p:par>
                            </p:childTnLst>
                          </p:cTn>
                        </p:par>
                        <p:par>
                          <p:cTn id="11" fill="hold">
                            <p:stCondLst>
                              <p:cond delay="3000"/>
                            </p:stCondLst>
                            <p:childTnLst>
                              <p:par>
                                <p:cTn id="12" presetID="18" presetClass="entr" presetSubtype="6"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strips(downRigh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rot="-471593">
            <a:off x="548105" y="540813"/>
            <a:ext cx="1471612" cy="1466850"/>
          </a:xfrm>
          <a:prstGeom prst="rect">
            <a:avLst/>
          </a:prstGeom>
          <a:noFill/>
          <a:ln w="9525">
            <a:noFill/>
            <a:miter lim="800000"/>
            <a:headEnd/>
            <a:tailEnd/>
          </a:ln>
        </p:spPr>
      </p:pic>
      <p:sp>
        <p:nvSpPr>
          <p:cNvPr id="17413" name="ZoneTexte 6"/>
          <p:cNvSpPr txBox="1">
            <a:spLocks noChangeArrowheads="1"/>
          </p:cNvSpPr>
          <p:nvPr/>
        </p:nvSpPr>
        <p:spPr bwMode="auto">
          <a:xfrm>
            <a:off x="4006850" y="0"/>
            <a:ext cx="6337300" cy="1077913"/>
          </a:xfrm>
          <a:prstGeom prst="rect">
            <a:avLst/>
          </a:prstGeom>
          <a:noFill/>
          <a:ln w="9525">
            <a:noFill/>
            <a:miter lim="800000"/>
            <a:headEnd/>
            <a:tailEnd/>
          </a:ln>
        </p:spPr>
        <p:txBody>
          <a:bodyPr>
            <a:spAutoFit/>
          </a:bodyPr>
          <a:lstStyle/>
          <a:p>
            <a:pPr algn="r"/>
            <a:r>
              <a:rPr lang="fr-FR" sz="3200" b="1" i="1" dirty="0"/>
              <a:t>Être acteur de la prévention des risques professionnels</a:t>
            </a:r>
          </a:p>
        </p:txBody>
      </p:sp>
      <p:sp>
        <p:nvSpPr>
          <p:cNvPr id="9" name="Rectangle 8"/>
          <p:cNvSpPr/>
          <p:nvPr/>
        </p:nvSpPr>
        <p:spPr>
          <a:xfrm>
            <a:off x="2379217" y="1185678"/>
            <a:ext cx="8208886" cy="1200329"/>
          </a:xfrm>
          <a:prstGeom prst="rect">
            <a:avLst/>
          </a:prstGeom>
        </p:spPr>
        <p:txBody>
          <a:bodyPr wrap="square">
            <a:spAutoFit/>
          </a:bodyPr>
          <a:lstStyle/>
          <a:p>
            <a:pPr>
              <a:buFontTx/>
              <a:buChar char="-"/>
              <a:defRPr/>
            </a:pPr>
            <a:r>
              <a:rPr lang="fr-FR" sz="3600" dirty="0">
                <a:solidFill>
                  <a:srgbClr val="FFFF00"/>
                </a:solidFill>
              </a:rPr>
              <a:t> </a:t>
            </a:r>
            <a:r>
              <a:rPr lang="fr-FR" sz="3600" b="1" dirty="0">
                <a:solidFill>
                  <a:srgbClr val="FFFF00"/>
                </a:solidFill>
              </a:rPr>
              <a:t>Contribuer</a:t>
            </a:r>
            <a:r>
              <a:rPr lang="fr-FR" sz="3600" dirty="0">
                <a:solidFill>
                  <a:srgbClr val="FFFF00"/>
                </a:solidFill>
              </a:rPr>
              <a:t> à la mise en œuvre d’actions de prévention.</a:t>
            </a:r>
          </a:p>
        </p:txBody>
      </p:sp>
      <p:sp>
        <p:nvSpPr>
          <p:cNvPr id="17415" name="ZoneTexte 9"/>
          <p:cNvSpPr txBox="1">
            <a:spLocks noChangeArrowheads="1"/>
          </p:cNvSpPr>
          <p:nvPr/>
        </p:nvSpPr>
        <p:spPr bwMode="auto">
          <a:xfrm>
            <a:off x="1038903" y="2637253"/>
            <a:ext cx="10709752" cy="3785652"/>
          </a:xfrm>
          <a:prstGeom prst="rect">
            <a:avLst/>
          </a:prstGeom>
          <a:noFill/>
          <a:ln w="9525">
            <a:noFill/>
            <a:miter lim="800000"/>
            <a:headEnd/>
            <a:tailEnd/>
          </a:ln>
        </p:spPr>
        <p:txBody>
          <a:bodyPr wrap="square">
            <a:spAutoFit/>
          </a:bodyPr>
          <a:lstStyle/>
          <a:p>
            <a:r>
              <a:rPr lang="fr-FR" sz="2800" b="1" dirty="0"/>
              <a:t>Face à une situation de travail, le sauveteur secouriste du travail est capable de:</a:t>
            </a:r>
          </a:p>
          <a:p>
            <a:endParaRPr lang="fr-FR" sz="1200" b="1" dirty="0"/>
          </a:p>
          <a:p>
            <a:pPr lvl="1">
              <a:buFont typeface="Arial" charset="0"/>
              <a:buChar char="•"/>
            </a:pPr>
            <a:r>
              <a:rPr lang="fr-FR" sz="2800" dirty="0"/>
              <a:t> Repérer les dangers dans une situation de travail.</a:t>
            </a:r>
          </a:p>
          <a:p>
            <a:pPr lvl="1"/>
            <a:endParaRPr lang="fr-FR" sz="1200" dirty="0"/>
          </a:p>
          <a:p>
            <a:pPr lvl="1">
              <a:buFont typeface="Arial" charset="0"/>
              <a:buChar char="•"/>
            </a:pPr>
            <a:r>
              <a:rPr lang="fr-FR" sz="2800" dirty="0"/>
              <a:t> Supprimer ou faire supprimer des dangers dans une situation de travail dangereuse, </a:t>
            </a:r>
            <a:r>
              <a:rPr lang="fr-FR" sz="2400" i="1" dirty="0"/>
              <a:t>dans la limite de son champ de compétence, de son autonomie et dans le respect de l’organisation de l’entreprise et des procédures spécifiques fixées en matière de prévention</a:t>
            </a:r>
            <a:r>
              <a:rPr lang="fr-FR" sz="2800" dirty="0"/>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rot="-471593">
            <a:off x="548105" y="540813"/>
            <a:ext cx="1471612" cy="1466850"/>
          </a:xfrm>
          <a:prstGeom prst="rect">
            <a:avLst/>
          </a:prstGeom>
          <a:noFill/>
          <a:ln w="9525">
            <a:noFill/>
            <a:miter lim="800000"/>
            <a:headEnd/>
            <a:tailEnd/>
          </a:ln>
        </p:spPr>
      </p:pic>
      <p:sp>
        <p:nvSpPr>
          <p:cNvPr id="17413" name="ZoneTexte 6"/>
          <p:cNvSpPr txBox="1">
            <a:spLocks noChangeArrowheads="1"/>
          </p:cNvSpPr>
          <p:nvPr/>
        </p:nvSpPr>
        <p:spPr bwMode="auto">
          <a:xfrm>
            <a:off x="4006850" y="0"/>
            <a:ext cx="6337300" cy="1077913"/>
          </a:xfrm>
          <a:prstGeom prst="rect">
            <a:avLst/>
          </a:prstGeom>
          <a:noFill/>
          <a:ln w="9525">
            <a:noFill/>
            <a:miter lim="800000"/>
            <a:headEnd/>
            <a:tailEnd/>
          </a:ln>
        </p:spPr>
        <p:txBody>
          <a:bodyPr>
            <a:spAutoFit/>
          </a:bodyPr>
          <a:lstStyle/>
          <a:p>
            <a:pPr algn="r"/>
            <a:r>
              <a:rPr lang="fr-FR" sz="3200" b="1" i="1" dirty="0"/>
              <a:t>Être acteur de la prévention des risques professionnels</a:t>
            </a:r>
          </a:p>
        </p:txBody>
      </p:sp>
      <p:sp>
        <p:nvSpPr>
          <p:cNvPr id="9" name="Rectangle 8"/>
          <p:cNvSpPr/>
          <p:nvPr/>
        </p:nvSpPr>
        <p:spPr>
          <a:xfrm>
            <a:off x="2379217" y="1185678"/>
            <a:ext cx="8208886" cy="1200329"/>
          </a:xfrm>
          <a:prstGeom prst="rect">
            <a:avLst/>
          </a:prstGeom>
        </p:spPr>
        <p:txBody>
          <a:bodyPr wrap="square">
            <a:spAutoFit/>
          </a:bodyPr>
          <a:lstStyle/>
          <a:p>
            <a:pPr>
              <a:buFontTx/>
              <a:buChar char="-"/>
              <a:defRPr/>
            </a:pPr>
            <a:r>
              <a:rPr lang="fr-FR" sz="3600" dirty="0">
                <a:solidFill>
                  <a:srgbClr val="FFFF00"/>
                </a:solidFill>
              </a:rPr>
              <a:t> </a:t>
            </a:r>
            <a:r>
              <a:rPr lang="fr-FR" sz="3600" b="1" dirty="0">
                <a:solidFill>
                  <a:srgbClr val="FFFF00"/>
                </a:solidFill>
              </a:rPr>
              <a:t>Contribuer</a:t>
            </a:r>
            <a:r>
              <a:rPr lang="fr-FR" sz="3600" dirty="0">
                <a:solidFill>
                  <a:srgbClr val="FFFF00"/>
                </a:solidFill>
              </a:rPr>
              <a:t> à la mise en œuvre d’actions de prévention.</a:t>
            </a:r>
          </a:p>
        </p:txBody>
      </p:sp>
      <p:sp>
        <p:nvSpPr>
          <p:cNvPr id="17415" name="ZoneTexte 9"/>
          <p:cNvSpPr txBox="1">
            <a:spLocks noChangeArrowheads="1"/>
          </p:cNvSpPr>
          <p:nvPr/>
        </p:nvSpPr>
        <p:spPr bwMode="auto">
          <a:xfrm>
            <a:off x="1038903" y="2637253"/>
            <a:ext cx="10883808" cy="1569660"/>
          </a:xfrm>
          <a:prstGeom prst="rect">
            <a:avLst/>
          </a:prstGeom>
          <a:noFill/>
          <a:ln w="9525">
            <a:noFill/>
            <a:miter lim="800000"/>
            <a:headEnd/>
            <a:tailEnd/>
          </a:ln>
        </p:spPr>
        <p:txBody>
          <a:bodyPr wrap="square">
            <a:spAutoFit/>
          </a:bodyPr>
          <a:lstStyle/>
          <a:p>
            <a:r>
              <a:rPr lang="fr-FR" sz="9600" dirty="0"/>
              <a:t>Le P.A.D.</a:t>
            </a:r>
          </a:p>
        </p:txBody>
      </p:sp>
      <p:pic>
        <p:nvPicPr>
          <p:cNvPr id="6" name="Image 5">
            <a:extLst>
              <a:ext uri="{FF2B5EF4-FFF2-40B4-BE49-F238E27FC236}">
                <a16:creationId xmlns:a16="http://schemas.microsoft.com/office/drawing/2014/main" id="{71D72B75-3367-4C71-98D5-541038E202A0}"/>
              </a:ext>
            </a:extLst>
          </p:cNvPr>
          <p:cNvPicPr>
            <a:picLocks noChangeAspect="1"/>
          </p:cNvPicPr>
          <p:nvPr/>
        </p:nvPicPr>
        <p:blipFill>
          <a:blip r:embed="rId3"/>
          <a:stretch>
            <a:fillRect/>
          </a:stretch>
        </p:blipFill>
        <p:spPr>
          <a:xfrm>
            <a:off x="7618128" y="3879542"/>
            <a:ext cx="2127687" cy="1873187"/>
          </a:xfrm>
          <a:prstGeom prst="rect">
            <a:avLst/>
          </a:prstGeom>
        </p:spPr>
      </p:pic>
    </p:spTree>
    <p:extLst>
      <p:ext uri="{BB962C8B-B14F-4D97-AF65-F5344CB8AC3E}">
        <p14:creationId xmlns:p14="http://schemas.microsoft.com/office/powerpoint/2010/main" val="923526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4006851" y="143548"/>
            <a:ext cx="5264241" cy="954107"/>
          </a:xfrm>
          <a:prstGeom prst="rect">
            <a:avLst/>
          </a:prstGeom>
        </p:spPr>
        <p:txBody>
          <a:bodyPr wrap="square">
            <a:spAutoFit/>
          </a:bodyPr>
          <a:lstStyle/>
          <a:p>
            <a:pPr>
              <a:defRPr/>
            </a:pPr>
            <a:r>
              <a:rPr lang="fr-FR" sz="2800" dirty="0"/>
              <a:t>Repérer les dangers dans une situation de travail</a:t>
            </a:r>
            <a:endParaRPr lang="fr-FR" sz="2800"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13064" y="1728472"/>
            <a:ext cx="5164624" cy="4131900"/>
          </a:xfrm>
          <a:prstGeom prst="rect">
            <a:avLst/>
          </a:prstGeom>
          <a:noFill/>
        </p:spPr>
        <p:txBody>
          <a:bodyPr wrap="square">
            <a:spAutoFit/>
          </a:bodyPr>
          <a:lstStyle/>
          <a:p>
            <a:r>
              <a:rPr lang="fr-FR" sz="3600" dirty="0"/>
              <a:t>Outil 1:</a:t>
            </a:r>
          </a:p>
          <a:p>
            <a:endParaRPr lang="fr-FR" sz="1050" dirty="0"/>
          </a:p>
          <a:p>
            <a:r>
              <a:rPr lang="fr-FR" sz="3600" dirty="0"/>
              <a:t>Le</a:t>
            </a:r>
          </a:p>
          <a:p>
            <a:r>
              <a:rPr lang="fr-FR" sz="3600" dirty="0"/>
              <a:t>Mécanisme/Processus d'Apparition du Dommage</a:t>
            </a:r>
          </a:p>
          <a:p>
            <a:endParaRPr lang="fr-FR" sz="3600" dirty="0"/>
          </a:p>
          <a:p>
            <a:pPr algn="ctr"/>
            <a:r>
              <a:rPr lang="fr-FR" sz="3600" dirty="0"/>
              <a:t>P.A.D.</a:t>
            </a:r>
          </a:p>
        </p:txBody>
      </p:sp>
      <p:pic>
        <p:nvPicPr>
          <p:cNvPr id="6" name="Image 5">
            <a:extLst>
              <a:ext uri="{FF2B5EF4-FFF2-40B4-BE49-F238E27FC236}">
                <a16:creationId xmlns:a16="http://schemas.microsoft.com/office/drawing/2014/main" id="{001FF704-0570-442E-A706-33F86770469F}"/>
              </a:ext>
            </a:extLst>
          </p:cNvPr>
          <p:cNvPicPr>
            <a:picLocks noChangeAspect="1"/>
          </p:cNvPicPr>
          <p:nvPr/>
        </p:nvPicPr>
        <p:blipFill>
          <a:blip r:embed="rId3"/>
          <a:stretch>
            <a:fillRect/>
          </a:stretch>
        </p:blipFill>
        <p:spPr>
          <a:xfrm>
            <a:off x="5741673" y="1393793"/>
            <a:ext cx="5717533" cy="5033639"/>
          </a:xfrm>
          <a:prstGeom prst="rect">
            <a:avLst/>
          </a:prstGeom>
        </p:spPr>
      </p:pic>
    </p:spTree>
    <p:extLst>
      <p:ext uri="{BB962C8B-B14F-4D97-AF65-F5344CB8AC3E}">
        <p14:creationId xmlns:p14="http://schemas.microsoft.com/office/powerpoint/2010/main" val="2344581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189452" y="1020586"/>
            <a:ext cx="3330791" cy="707886"/>
          </a:xfrm>
          <a:prstGeom prst="rect">
            <a:avLst/>
          </a:prstGeom>
        </p:spPr>
        <p:txBody>
          <a:bodyPr wrap="square">
            <a:spAutoFit/>
          </a:bodyPr>
          <a:lstStyle/>
          <a:p>
            <a:pPr>
              <a:defRPr/>
            </a:pPr>
            <a:r>
              <a:rPr lang="fr-FR" sz="2000" dirty="0"/>
              <a:t>Repérer les dangers dans une situation de travail</a:t>
            </a:r>
            <a:endParaRPr lang="fr-FR" sz="2000" dirty="0">
              <a:solidFill>
                <a:srgbClr val="FFFF00"/>
              </a:solidFill>
            </a:endParaRPr>
          </a:p>
        </p:txBody>
      </p:sp>
      <p:pic>
        <p:nvPicPr>
          <p:cNvPr id="4" name="Image 3">
            <a:extLst>
              <a:ext uri="{FF2B5EF4-FFF2-40B4-BE49-F238E27FC236}">
                <a16:creationId xmlns:a16="http://schemas.microsoft.com/office/drawing/2014/main" id="{7DECF4F2-DE21-4AC2-A98D-69482876E992}"/>
              </a:ext>
            </a:extLst>
          </p:cNvPr>
          <p:cNvPicPr>
            <a:picLocks noChangeAspect="1"/>
          </p:cNvPicPr>
          <p:nvPr/>
        </p:nvPicPr>
        <p:blipFill>
          <a:blip r:embed="rId3"/>
          <a:stretch>
            <a:fillRect/>
          </a:stretch>
        </p:blipFill>
        <p:spPr>
          <a:xfrm>
            <a:off x="5637321" y="0"/>
            <a:ext cx="6498238" cy="6856326"/>
          </a:xfrm>
          <a:prstGeom prst="rect">
            <a:avLst/>
          </a:prstGeom>
        </p:spPr>
      </p:pic>
      <p:sp>
        <p:nvSpPr>
          <p:cNvPr id="11" name="ZoneTexte 10">
            <a:extLst>
              <a:ext uri="{FF2B5EF4-FFF2-40B4-BE49-F238E27FC236}">
                <a16:creationId xmlns:a16="http://schemas.microsoft.com/office/drawing/2014/main" id="{C6E566D4-0D99-46CF-B180-AD99D9C871D7}"/>
              </a:ext>
            </a:extLst>
          </p:cNvPr>
          <p:cNvSpPr txBox="1"/>
          <p:nvPr/>
        </p:nvSpPr>
        <p:spPr>
          <a:xfrm>
            <a:off x="488272" y="2031654"/>
            <a:ext cx="4829452" cy="4401205"/>
          </a:xfrm>
          <a:prstGeom prst="rect">
            <a:avLst/>
          </a:prstGeom>
          <a:noFill/>
        </p:spPr>
        <p:txBody>
          <a:bodyPr wrap="square">
            <a:spAutoFit/>
          </a:bodyPr>
          <a:lstStyle/>
          <a:p>
            <a:r>
              <a:rPr lang="fr-FR" sz="2800" dirty="0"/>
              <a:t>Danger</a:t>
            </a:r>
          </a:p>
          <a:p>
            <a:endParaRPr lang="fr-FR" sz="2800" dirty="0"/>
          </a:p>
          <a:p>
            <a:r>
              <a:rPr lang="fr-FR" sz="2800" dirty="0"/>
              <a:t>Pour repérer les dangers d’une situation de travail, on peut utiliser la liste des risques, </a:t>
            </a:r>
            <a:r>
              <a:rPr lang="fr-FR" sz="2400" i="1" dirty="0"/>
              <a:t>répertoriés par l’INRS</a:t>
            </a:r>
            <a:r>
              <a:rPr lang="fr-FR" sz="2800" dirty="0"/>
              <a:t>, qui peuvent engendrer des accidents du travail mais aussi des maladies professionnelles.</a:t>
            </a:r>
            <a:endParaRPr lang="fr-FR" sz="2800" b="0" i="0" u="none" strike="noStrike" baseline="0" dirty="0">
              <a:latin typeface="Calibri" panose="020F0502020204030204" pitchFamily="34" charset="0"/>
            </a:endParaRPr>
          </a:p>
        </p:txBody>
      </p:sp>
      <p:sp>
        <p:nvSpPr>
          <p:cNvPr id="8" name="ZoneTexte 7">
            <a:extLst>
              <a:ext uri="{FF2B5EF4-FFF2-40B4-BE49-F238E27FC236}">
                <a16:creationId xmlns:a16="http://schemas.microsoft.com/office/drawing/2014/main" id="{C615C804-F10A-4BD0-AFAE-9C1D489EDEE9}"/>
              </a:ext>
            </a:extLst>
          </p:cNvPr>
          <p:cNvSpPr txBox="1"/>
          <p:nvPr/>
        </p:nvSpPr>
        <p:spPr>
          <a:xfrm>
            <a:off x="3953092" y="287269"/>
            <a:ext cx="1551219" cy="584775"/>
          </a:xfrm>
          <a:prstGeom prst="rect">
            <a:avLst/>
          </a:prstGeom>
          <a:noFill/>
        </p:spPr>
        <p:txBody>
          <a:bodyPr wrap="square">
            <a:spAutoFit/>
          </a:bodyPr>
          <a:lstStyle/>
          <a:p>
            <a:pPr algn="ctr"/>
            <a:r>
              <a:rPr lang="fr-FR" sz="3200" b="1" dirty="0"/>
              <a:t>P.A.D.</a:t>
            </a:r>
          </a:p>
        </p:txBody>
      </p:sp>
    </p:spTree>
    <p:extLst>
      <p:ext uri="{BB962C8B-B14F-4D97-AF65-F5344CB8AC3E}">
        <p14:creationId xmlns:p14="http://schemas.microsoft.com/office/powerpoint/2010/main" val="1865986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189452" y="1020586"/>
            <a:ext cx="3330791" cy="707886"/>
          </a:xfrm>
          <a:prstGeom prst="rect">
            <a:avLst/>
          </a:prstGeom>
        </p:spPr>
        <p:txBody>
          <a:bodyPr wrap="square">
            <a:spAutoFit/>
          </a:bodyPr>
          <a:lstStyle/>
          <a:p>
            <a:pPr>
              <a:defRPr/>
            </a:pPr>
            <a:r>
              <a:rPr lang="fr-FR" sz="2000" dirty="0"/>
              <a:t>Repérer les dangers dans une situation de travail</a:t>
            </a:r>
            <a:endParaRPr lang="fr-FR" sz="2000" dirty="0">
              <a:solidFill>
                <a:srgbClr val="FFFF00"/>
              </a:solidFill>
            </a:endParaRPr>
          </a:p>
        </p:txBody>
      </p:sp>
      <p:sp>
        <p:nvSpPr>
          <p:cNvPr id="11" name="ZoneTexte 10">
            <a:extLst>
              <a:ext uri="{FF2B5EF4-FFF2-40B4-BE49-F238E27FC236}">
                <a16:creationId xmlns:a16="http://schemas.microsoft.com/office/drawing/2014/main" id="{C6E566D4-0D99-46CF-B180-AD99D9C871D7}"/>
              </a:ext>
            </a:extLst>
          </p:cNvPr>
          <p:cNvSpPr txBox="1"/>
          <p:nvPr/>
        </p:nvSpPr>
        <p:spPr>
          <a:xfrm>
            <a:off x="488272" y="2031654"/>
            <a:ext cx="3926710" cy="3170099"/>
          </a:xfrm>
          <a:prstGeom prst="rect">
            <a:avLst/>
          </a:prstGeom>
          <a:noFill/>
        </p:spPr>
        <p:txBody>
          <a:bodyPr wrap="square">
            <a:spAutoFit/>
          </a:bodyPr>
          <a:lstStyle/>
          <a:p>
            <a:r>
              <a:rPr lang="fr-FR" sz="4000" dirty="0"/>
              <a:t>Opérateur</a:t>
            </a:r>
          </a:p>
          <a:p>
            <a:endParaRPr lang="fr-FR" sz="4000" b="0" i="0" u="none" strike="noStrike" baseline="0" dirty="0">
              <a:latin typeface="Calibri" panose="020F0502020204030204" pitchFamily="34" charset="0"/>
            </a:endParaRPr>
          </a:p>
          <a:p>
            <a:r>
              <a:rPr lang="fr-FR" sz="4000" dirty="0">
                <a:latin typeface="Calibri" panose="020F0502020204030204" pitchFamily="34" charset="0"/>
              </a:rPr>
              <a:t>C’est la personne qui est exposé au danger</a:t>
            </a:r>
            <a:endParaRPr lang="fr-FR" sz="4000" b="0" i="0" u="none" strike="noStrike" baseline="0" dirty="0">
              <a:latin typeface="Calibri" panose="020F0502020204030204" pitchFamily="34" charset="0"/>
            </a:endParaRPr>
          </a:p>
        </p:txBody>
      </p:sp>
      <p:pic>
        <p:nvPicPr>
          <p:cNvPr id="6" name="Image 5" descr="Une image contenant extérieur, skiant, neige, homme&#10;&#10;Description générée automatiquement">
            <a:extLst>
              <a:ext uri="{FF2B5EF4-FFF2-40B4-BE49-F238E27FC236}">
                <a16:creationId xmlns:a16="http://schemas.microsoft.com/office/drawing/2014/main" id="{0EDCA5CC-82BA-4B5A-BE0D-1BF727CC89D6}"/>
              </a:ext>
            </a:extLst>
          </p:cNvPr>
          <p:cNvPicPr>
            <a:picLocks noChangeAspect="1"/>
          </p:cNvPicPr>
          <p:nvPr/>
        </p:nvPicPr>
        <p:blipFill>
          <a:blip r:embed="rId3"/>
          <a:stretch>
            <a:fillRect/>
          </a:stretch>
        </p:blipFill>
        <p:spPr>
          <a:xfrm>
            <a:off x="5413099" y="1538403"/>
            <a:ext cx="5682122" cy="3781194"/>
          </a:xfrm>
          <a:prstGeom prst="rect">
            <a:avLst/>
          </a:prstGeom>
        </p:spPr>
      </p:pic>
      <p:sp>
        <p:nvSpPr>
          <p:cNvPr id="8" name="Rectangle 7">
            <a:extLst>
              <a:ext uri="{FF2B5EF4-FFF2-40B4-BE49-F238E27FC236}">
                <a16:creationId xmlns:a16="http://schemas.microsoft.com/office/drawing/2014/main" id="{D94441B6-54EE-483B-8388-6B1213EFBADC}"/>
              </a:ext>
            </a:extLst>
          </p:cNvPr>
          <p:cNvSpPr/>
          <p:nvPr/>
        </p:nvSpPr>
        <p:spPr>
          <a:xfrm>
            <a:off x="5257137" y="5416099"/>
            <a:ext cx="6279082" cy="1077218"/>
          </a:xfrm>
          <a:prstGeom prst="rect">
            <a:avLst/>
          </a:prstGeom>
          <a:noFill/>
        </p:spPr>
        <p:txBody>
          <a:bodyPr wrap="square" lIns="91440" tIns="45720" rIns="91440" bIns="45720">
            <a:spAutoFit/>
          </a:bodyPr>
          <a:lstStyle/>
          <a:p>
            <a:r>
              <a:rPr lang="fr-FR"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Exemple : technicien exposé à un travail en hauteur</a:t>
            </a:r>
          </a:p>
        </p:txBody>
      </p:sp>
      <p:sp>
        <p:nvSpPr>
          <p:cNvPr id="14" name="ZoneTexte 13">
            <a:extLst>
              <a:ext uri="{FF2B5EF4-FFF2-40B4-BE49-F238E27FC236}">
                <a16:creationId xmlns:a16="http://schemas.microsoft.com/office/drawing/2014/main" id="{EFB62D92-123F-43E0-87DB-20B902A1D182}"/>
              </a:ext>
            </a:extLst>
          </p:cNvPr>
          <p:cNvSpPr txBox="1"/>
          <p:nvPr/>
        </p:nvSpPr>
        <p:spPr>
          <a:xfrm>
            <a:off x="3953092" y="287269"/>
            <a:ext cx="1551219" cy="584775"/>
          </a:xfrm>
          <a:prstGeom prst="rect">
            <a:avLst/>
          </a:prstGeom>
          <a:noFill/>
        </p:spPr>
        <p:txBody>
          <a:bodyPr wrap="square">
            <a:spAutoFit/>
          </a:bodyPr>
          <a:lstStyle/>
          <a:p>
            <a:pPr algn="ctr"/>
            <a:r>
              <a:rPr lang="fr-FR" sz="3200" b="1" dirty="0"/>
              <a:t>P.A.D.</a:t>
            </a:r>
          </a:p>
        </p:txBody>
      </p:sp>
    </p:spTree>
    <p:extLst>
      <p:ext uri="{BB962C8B-B14F-4D97-AF65-F5344CB8AC3E}">
        <p14:creationId xmlns:p14="http://schemas.microsoft.com/office/powerpoint/2010/main" val="828175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189452" y="1020586"/>
            <a:ext cx="3330791" cy="707886"/>
          </a:xfrm>
          <a:prstGeom prst="rect">
            <a:avLst/>
          </a:prstGeom>
        </p:spPr>
        <p:txBody>
          <a:bodyPr wrap="square">
            <a:spAutoFit/>
          </a:bodyPr>
          <a:lstStyle/>
          <a:p>
            <a:pPr>
              <a:defRPr/>
            </a:pPr>
            <a:r>
              <a:rPr lang="fr-FR" sz="2000" dirty="0"/>
              <a:t>Repérer les dangers dans une situation de travail</a:t>
            </a:r>
            <a:endParaRPr lang="fr-FR" sz="2000" dirty="0">
              <a:solidFill>
                <a:srgbClr val="FFFF00"/>
              </a:solidFill>
            </a:endParaRPr>
          </a:p>
        </p:txBody>
      </p:sp>
      <p:sp>
        <p:nvSpPr>
          <p:cNvPr id="11" name="ZoneTexte 10">
            <a:extLst>
              <a:ext uri="{FF2B5EF4-FFF2-40B4-BE49-F238E27FC236}">
                <a16:creationId xmlns:a16="http://schemas.microsoft.com/office/drawing/2014/main" id="{C6E566D4-0D99-46CF-B180-AD99D9C871D7}"/>
              </a:ext>
            </a:extLst>
          </p:cNvPr>
          <p:cNvSpPr txBox="1"/>
          <p:nvPr/>
        </p:nvSpPr>
        <p:spPr>
          <a:xfrm>
            <a:off x="488272" y="1882066"/>
            <a:ext cx="5057068" cy="3031599"/>
          </a:xfrm>
          <a:prstGeom prst="rect">
            <a:avLst/>
          </a:prstGeom>
          <a:noFill/>
        </p:spPr>
        <p:txBody>
          <a:bodyPr wrap="square">
            <a:spAutoFit/>
          </a:bodyPr>
          <a:lstStyle/>
          <a:p>
            <a:r>
              <a:rPr lang="fr-FR" sz="3600" dirty="0"/>
              <a:t>Situation dangereuse</a:t>
            </a:r>
          </a:p>
          <a:p>
            <a:endParaRPr lang="fr-FR" sz="1100" b="0" i="0" u="none" strike="noStrike" baseline="0" dirty="0">
              <a:latin typeface="Calibri" panose="020F0502020204030204" pitchFamily="34" charset="0"/>
            </a:endParaRPr>
          </a:p>
          <a:p>
            <a:r>
              <a:rPr lang="fr-FR" sz="3600" dirty="0">
                <a:latin typeface="Calibri" panose="020F0502020204030204" pitchFamily="34" charset="0"/>
              </a:rPr>
              <a:t>C’est toute situation dans laquelle une personne est soumise à un ou plusieurs dangers</a:t>
            </a:r>
            <a:endParaRPr lang="fr-FR" sz="3600" b="0" i="0" u="none" strike="noStrike" baseline="0" dirty="0">
              <a:latin typeface="Calibri" panose="020F0502020204030204" pitchFamily="34" charset="0"/>
            </a:endParaRPr>
          </a:p>
        </p:txBody>
      </p:sp>
      <p:pic>
        <p:nvPicPr>
          <p:cNvPr id="1026" name="Picture 2" descr="Jouer Avec Le Feu Dans La Cuisine. Quel Alcool Choisir ?">
            <a:extLst>
              <a:ext uri="{FF2B5EF4-FFF2-40B4-BE49-F238E27FC236}">
                <a16:creationId xmlns:a16="http://schemas.microsoft.com/office/drawing/2014/main" id="{044D8D8B-DE20-458C-98BC-65CFB02D6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340" y="1537559"/>
            <a:ext cx="6252838" cy="31264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8D3CEFC-FDA1-46C0-93CD-42EA5E3F7DC9}"/>
              </a:ext>
            </a:extLst>
          </p:cNvPr>
          <p:cNvSpPr/>
          <p:nvPr/>
        </p:nvSpPr>
        <p:spPr>
          <a:xfrm>
            <a:off x="692727" y="5157481"/>
            <a:ext cx="10326255" cy="1446550"/>
          </a:xfrm>
          <a:prstGeom prst="rect">
            <a:avLst/>
          </a:prstGeom>
          <a:noFill/>
        </p:spPr>
        <p:txBody>
          <a:bodyPr wrap="square" lIns="91440" tIns="45720" rIns="91440" bIns="45720">
            <a:spAutoFit/>
          </a:bodyPr>
          <a:lstStyle/>
          <a:p>
            <a:r>
              <a:rPr lang="fr-FR"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Exemple : Cuisinier en présence de deux dangers</a:t>
            </a:r>
          </a:p>
          <a:p>
            <a:pPr marL="914400" lvl="1" indent="-457200">
              <a:buFontTx/>
              <a:buChar char="-"/>
            </a:pPr>
            <a:r>
              <a:rPr lang="fr-FR"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Danger thermique</a:t>
            </a:r>
          </a:p>
          <a:p>
            <a:pPr marL="914400" lvl="1" indent="-457200">
              <a:buFontTx/>
              <a:buChar char="-"/>
            </a:pPr>
            <a:r>
              <a:rPr lang="fr-FR"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Port de charges répétées</a:t>
            </a:r>
          </a:p>
        </p:txBody>
      </p:sp>
      <p:sp>
        <p:nvSpPr>
          <p:cNvPr id="10" name="ZoneTexte 9">
            <a:extLst>
              <a:ext uri="{FF2B5EF4-FFF2-40B4-BE49-F238E27FC236}">
                <a16:creationId xmlns:a16="http://schemas.microsoft.com/office/drawing/2014/main" id="{0F835156-D046-4F99-9E82-A3C575836990}"/>
              </a:ext>
            </a:extLst>
          </p:cNvPr>
          <p:cNvSpPr txBox="1"/>
          <p:nvPr/>
        </p:nvSpPr>
        <p:spPr>
          <a:xfrm>
            <a:off x="3953092" y="287269"/>
            <a:ext cx="1551219" cy="584775"/>
          </a:xfrm>
          <a:prstGeom prst="rect">
            <a:avLst/>
          </a:prstGeom>
          <a:noFill/>
        </p:spPr>
        <p:txBody>
          <a:bodyPr wrap="square">
            <a:spAutoFit/>
          </a:bodyPr>
          <a:lstStyle/>
          <a:p>
            <a:pPr algn="ctr"/>
            <a:r>
              <a:rPr lang="fr-FR" sz="3200" b="1" dirty="0"/>
              <a:t>P.A.D.</a:t>
            </a:r>
          </a:p>
        </p:txBody>
      </p:sp>
    </p:spTree>
    <p:extLst>
      <p:ext uri="{BB962C8B-B14F-4D97-AF65-F5344CB8AC3E}">
        <p14:creationId xmlns:p14="http://schemas.microsoft.com/office/powerpoint/2010/main" val="1682998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189452" y="1020586"/>
            <a:ext cx="3330791" cy="707886"/>
          </a:xfrm>
          <a:prstGeom prst="rect">
            <a:avLst/>
          </a:prstGeom>
        </p:spPr>
        <p:txBody>
          <a:bodyPr wrap="square">
            <a:spAutoFit/>
          </a:bodyPr>
          <a:lstStyle/>
          <a:p>
            <a:pPr>
              <a:defRPr/>
            </a:pPr>
            <a:r>
              <a:rPr lang="fr-FR" sz="2000" dirty="0"/>
              <a:t>Repérer les dangers dans une situation de travail</a:t>
            </a:r>
            <a:endParaRPr lang="fr-FR" sz="2000" dirty="0">
              <a:solidFill>
                <a:srgbClr val="FFFF00"/>
              </a:solidFill>
            </a:endParaRPr>
          </a:p>
        </p:txBody>
      </p:sp>
      <p:sp>
        <p:nvSpPr>
          <p:cNvPr id="11" name="ZoneTexte 10">
            <a:extLst>
              <a:ext uri="{FF2B5EF4-FFF2-40B4-BE49-F238E27FC236}">
                <a16:creationId xmlns:a16="http://schemas.microsoft.com/office/drawing/2014/main" id="{C6E566D4-0D99-46CF-B180-AD99D9C871D7}"/>
              </a:ext>
            </a:extLst>
          </p:cNvPr>
          <p:cNvSpPr txBox="1"/>
          <p:nvPr/>
        </p:nvSpPr>
        <p:spPr>
          <a:xfrm>
            <a:off x="331494" y="1890117"/>
            <a:ext cx="5154905" cy="3077766"/>
          </a:xfrm>
          <a:prstGeom prst="rect">
            <a:avLst/>
          </a:prstGeom>
          <a:noFill/>
        </p:spPr>
        <p:txBody>
          <a:bodyPr wrap="square">
            <a:spAutoFit/>
          </a:bodyPr>
          <a:lstStyle/>
          <a:p>
            <a:r>
              <a:rPr lang="fr-FR" sz="3600" dirty="0"/>
              <a:t>Evènement déclencheur</a:t>
            </a:r>
          </a:p>
          <a:p>
            <a:endParaRPr lang="fr-FR" sz="1200" b="0" i="0" u="none" strike="noStrike" baseline="0" dirty="0">
              <a:latin typeface="Calibri" panose="020F0502020204030204" pitchFamily="34" charset="0"/>
            </a:endParaRPr>
          </a:p>
          <a:p>
            <a:r>
              <a:rPr lang="fr-FR" sz="3600" dirty="0">
                <a:latin typeface="Calibri" panose="020F0502020204030204" pitchFamily="34" charset="0"/>
              </a:rPr>
              <a:t>C’est l’évènement susceptible de causer un dommage</a:t>
            </a:r>
            <a:endParaRPr lang="fr-FR" sz="3600" b="0" i="0" u="none" strike="noStrike" baseline="0" dirty="0">
              <a:latin typeface="Calibri" panose="020F0502020204030204" pitchFamily="34" charset="0"/>
            </a:endParaRPr>
          </a:p>
        </p:txBody>
      </p:sp>
      <p:sp>
        <p:nvSpPr>
          <p:cNvPr id="8" name="Rectangle 7">
            <a:extLst>
              <a:ext uri="{FF2B5EF4-FFF2-40B4-BE49-F238E27FC236}">
                <a16:creationId xmlns:a16="http://schemas.microsoft.com/office/drawing/2014/main" id="{68D3CEFC-FDA1-46C0-93CD-42EA5E3F7DC9}"/>
              </a:ext>
            </a:extLst>
          </p:cNvPr>
          <p:cNvSpPr/>
          <p:nvPr/>
        </p:nvSpPr>
        <p:spPr>
          <a:xfrm>
            <a:off x="692727" y="5157481"/>
            <a:ext cx="10326255" cy="1323439"/>
          </a:xfrm>
          <a:prstGeom prst="rect">
            <a:avLst/>
          </a:prstGeom>
          <a:noFill/>
        </p:spPr>
        <p:txBody>
          <a:bodyPr wrap="square" lIns="91440" tIns="45720" rIns="91440" bIns="45720">
            <a:spAutoFit/>
          </a:bodyPr>
          <a:lstStyle/>
          <a:p>
            <a:r>
              <a:rPr lang="fr-FR"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Exemple : L’employer glisse n’ayant pas vu le panneau absorbé par la lecture de ses documents en marchant </a:t>
            </a:r>
            <a:r>
              <a:rPr lang="fr-FR"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(ou de son téléphone portable aujourd’hui).</a:t>
            </a:r>
          </a:p>
        </p:txBody>
      </p:sp>
      <p:pic>
        <p:nvPicPr>
          <p:cNvPr id="2050" name="Picture 2" descr="La sécurité en cinq minutes – Glissades, trébuchements et chutes – The  Guard | Le Gardien">
            <a:extLst>
              <a:ext uri="{FF2B5EF4-FFF2-40B4-BE49-F238E27FC236}">
                <a16:creationId xmlns:a16="http://schemas.microsoft.com/office/drawing/2014/main" id="{A4FFC1F5-5F37-4402-9F2E-8641507A6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337" y="1176995"/>
            <a:ext cx="5992843" cy="398048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1C979E9D-ED82-414A-AEAE-63D2E833AF7A}"/>
              </a:ext>
            </a:extLst>
          </p:cNvPr>
          <p:cNvSpPr txBox="1"/>
          <p:nvPr/>
        </p:nvSpPr>
        <p:spPr>
          <a:xfrm>
            <a:off x="3953092" y="287269"/>
            <a:ext cx="1551219" cy="584775"/>
          </a:xfrm>
          <a:prstGeom prst="rect">
            <a:avLst/>
          </a:prstGeom>
          <a:noFill/>
        </p:spPr>
        <p:txBody>
          <a:bodyPr wrap="square">
            <a:spAutoFit/>
          </a:bodyPr>
          <a:lstStyle/>
          <a:p>
            <a:pPr algn="ctr"/>
            <a:r>
              <a:rPr lang="fr-FR" sz="3200" b="1" dirty="0"/>
              <a:t>P.A.D.</a:t>
            </a:r>
          </a:p>
        </p:txBody>
      </p:sp>
    </p:spTree>
    <p:extLst>
      <p:ext uri="{BB962C8B-B14F-4D97-AF65-F5344CB8AC3E}">
        <p14:creationId xmlns:p14="http://schemas.microsoft.com/office/powerpoint/2010/main" val="1312709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189452" y="1020586"/>
            <a:ext cx="3330791" cy="707886"/>
          </a:xfrm>
          <a:prstGeom prst="rect">
            <a:avLst/>
          </a:prstGeom>
        </p:spPr>
        <p:txBody>
          <a:bodyPr wrap="square">
            <a:spAutoFit/>
          </a:bodyPr>
          <a:lstStyle/>
          <a:p>
            <a:pPr>
              <a:defRPr/>
            </a:pPr>
            <a:r>
              <a:rPr lang="fr-FR" sz="2000" dirty="0"/>
              <a:t>Repérer les dangers dans une situation de travail</a:t>
            </a:r>
            <a:endParaRPr lang="fr-FR" sz="2000" dirty="0">
              <a:solidFill>
                <a:srgbClr val="FFFF00"/>
              </a:solidFill>
            </a:endParaRPr>
          </a:p>
        </p:txBody>
      </p:sp>
      <p:sp>
        <p:nvSpPr>
          <p:cNvPr id="11" name="ZoneTexte 10">
            <a:extLst>
              <a:ext uri="{FF2B5EF4-FFF2-40B4-BE49-F238E27FC236}">
                <a16:creationId xmlns:a16="http://schemas.microsoft.com/office/drawing/2014/main" id="{C6E566D4-0D99-46CF-B180-AD99D9C871D7}"/>
              </a:ext>
            </a:extLst>
          </p:cNvPr>
          <p:cNvSpPr txBox="1"/>
          <p:nvPr/>
        </p:nvSpPr>
        <p:spPr>
          <a:xfrm>
            <a:off x="189452" y="1960684"/>
            <a:ext cx="4462740" cy="4401205"/>
          </a:xfrm>
          <a:prstGeom prst="rect">
            <a:avLst/>
          </a:prstGeom>
          <a:noFill/>
        </p:spPr>
        <p:txBody>
          <a:bodyPr wrap="square">
            <a:spAutoFit/>
          </a:bodyPr>
          <a:lstStyle/>
          <a:p>
            <a:r>
              <a:rPr lang="fr-FR" sz="4000" dirty="0"/>
              <a:t>Dommage</a:t>
            </a:r>
          </a:p>
          <a:p>
            <a:endParaRPr lang="fr-FR" sz="4000" b="0" i="0" u="none" strike="noStrike" baseline="0" dirty="0">
              <a:latin typeface="Calibri" panose="020F0502020204030204" pitchFamily="34" charset="0"/>
            </a:endParaRPr>
          </a:p>
          <a:p>
            <a:r>
              <a:rPr lang="fr-FR" sz="4000" dirty="0">
                <a:latin typeface="Calibri" panose="020F0502020204030204" pitchFamily="34" charset="0"/>
              </a:rPr>
              <a:t>C’est la lésion </a:t>
            </a:r>
            <a:r>
              <a:rPr lang="fr-FR" sz="3600" i="1" dirty="0">
                <a:latin typeface="Calibri" panose="020F0502020204030204" pitchFamily="34" charset="0"/>
              </a:rPr>
              <a:t>(Accident du travail)</a:t>
            </a:r>
            <a:r>
              <a:rPr lang="fr-FR" sz="4000" dirty="0">
                <a:latin typeface="Calibri" panose="020F0502020204030204" pitchFamily="34" charset="0"/>
              </a:rPr>
              <a:t> ou l’atteinte à la santé </a:t>
            </a:r>
            <a:r>
              <a:rPr lang="fr-FR" sz="3600" i="1" dirty="0">
                <a:latin typeface="Calibri" panose="020F0502020204030204" pitchFamily="34" charset="0"/>
              </a:rPr>
              <a:t>(maladie professionnelle)</a:t>
            </a:r>
            <a:r>
              <a:rPr lang="fr-FR" sz="4000" dirty="0">
                <a:latin typeface="Calibri" panose="020F0502020204030204" pitchFamily="34" charset="0"/>
              </a:rPr>
              <a:t>.</a:t>
            </a:r>
            <a:endParaRPr lang="fr-FR" sz="4000" b="0" i="0" u="none" strike="noStrike" baseline="0" dirty="0">
              <a:latin typeface="Calibri" panose="020F0502020204030204" pitchFamily="34" charset="0"/>
            </a:endParaRPr>
          </a:p>
        </p:txBody>
      </p:sp>
      <p:sp>
        <p:nvSpPr>
          <p:cNvPr id="8" name="Rectangle 7">
            <a:extLst>
              <a:ext uri="{FF2B5EF4-FFF2-40B4-BE49-F238E27FC236}">
                <a16:creationId xmlns:a16="http://schemas.microsoft.com/office/drawing/2014/main" id="{68D3CEFC-FDA1-46C0-93CD-42EA5E3F7DC9}"/>
              </a:ext>
            </a:extLst>
          </p:cNvPr>
          <p:cNvSpPr/>
          <p:nvPr/>
        </p:nvSpPr>
        <p:spPr>
          <a:xfrm>
            <a:off x="8060926" y="1540605"/>
            <a:ext cx="3438348" cy="892552"/>
          </a:xfrm>
          <a:prstGeom prst="rect">
            <a:avLst/>
          </a:prstGeom>
          <a:noFill/>
        </p:spPr>
        <p:txBody>
          <a:bodyPr wrap="square" lIns="91440" tIns="45720" rIns="91440" bIns="45720">
            <a:spAutoFit/>
          </a:bodyPr>
          <a:lstStyle/>
          <a:p>
            <a:r>
              <a:rPr lang="fr-FR"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Exemple : Fracture </a:t>
            </a:r>
            <a:r>
              <a:rPr lang="fr-FR" sz="2400" i="1" dirty="0">
                <a:latin typeface="Calibri" panose="020F0502020204030204" pitchFamily="34" charset="0"/>
              </a:rPr>
              <a:t>(Accident du travail)</a:t>
            </a:r>
            <a:endParaRPr lang="fr-FR"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3074" name="Picture 2">
            <a:extLst>
              <a:ext uri="{FF2B5EF4-FFF2-40B4-BE49-F238E27FC236}">
                <a16:creationId xmlns:a16="http://schemas.microsoft.com/office/drawing/2014/main" id="{8D74C5F4-AFED-49B9-AC07-7A9A9AF50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24" y="309728"/>
            <a:ext cx="2994701" cy="2913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iante. Effets sur la santé - Risques - INRS">
            <a:extLst>
              <a:ext uri="{FF2B5EF4-FFF2-40B4-BE49-F238E27FC236}">
                <a16:creationId xmlns:a16="http://schemas.microsoft.com/office/drawing/2014/main" id="{EC2FF0B4-84C8-49C7-8B9F-BBFA3DF61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099" y="3429000"/>
            <a:ext cx="3065827" cy="22993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AFA0BBB-44F5-4CD8-963F-F364018F8E55}"/>
              </a:ext>
            </a:extLst>
          </p:cNvPr>
          <p:cNvSpPr/>
          <p:nvPr/>
        </p:nvSpPr>
        <p:spPr>
          <a:xfrm>
            <a:off x="8314926" y="3978568"/>
            <a:ext cx="3438348" cy="1754326"/>
          </a:xfrm>
          <a:prstGeom prst="rect">
            <a:avLst/>
          </a:prstGeom>
          <a:noFill/>
        </p:spPr>
        <p:txBody>
          <a:bodyPr wrap="square" lIns="91440" tIns="45720" rIns="91440" bIns="45720">
            <a:spAutoFit/>
          </a:bodyPr>
          <a:lstStyle/>
          <a:p>
            <a:r>
              <a:rPr lang="fr-FR" sz="2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Exemple : Lésion pulmonaire (amiante) </a:t>
            </a:r>
          </a:p>
          <a:p>
            <a:r>
              <a:rPr lang="fr-FR" sz="2400" i="1" dirty="0">
                <a:latin typeface="Calibri" panose="020F0502020204030204" pitchFamily="34" charset="0"/>
              </a:rPr>
              <a:t>(maladie professionnelle)</a:t>
            </a:r>
            <a:endParaRPr lang="fr-FR"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2" name="ZoneTexte 11">
            <a:extLst>
              <a:ext uri="{FF2B5EF4-FFF2-40B4-BE49-F238E27FC236}">
                <a16:creationId xmlns:a16="http://schemas.microsoft.com/office/drawing/2014/main" id="{868F53D2-03E4-4DF6-AC0E-2092B61289D9}"/>
              </a:ext>
            </a:extLst>
          </p:cNvPr>
          <p:cNvSpPr txBox="1"/>
          <p:nvPr/>
        </p:nvSpPr>
        <p:spPr>
          <a:xfrm>
            <a:off x="3695639" y="203723"/>
            <a:ext cx="1551219" cy="584775"/>
          </a:xfrm>
          <a:prstGeom prst="rect">
            <a:avLst/>
          </a:prstGeom>
          <a:noFill/>
        </p:spPr>
        <p:txBody>
          <a:bodyPr wrap="square">
            <a:spAutoFit/>
          </a:bodyPr>
          <a:lstStyle/>
          <a:p>
            <a:pPr algn="ctr"/>
            <a:r>
              <a:rPr lang="fr-FR" sz="3200" b="1" dirty="0"/>
              <a:t>P.A.D.</a:t>
            </a:r>
          </a:p>
        </p:txBody>
      </p:sp>
    </p:spTree>
    <p:extLst>
      <p:ext uri="{BB962C8B-B14F-4D97-AF65-F5344CB8AC3E}">
        <p14:creationId xmlns:p14="http://schemas.microsoft.com/office/powerpoint/2010/main" val="71151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213A93C1-3C05-43DD-B5E5-4C4F6BC0BB1E}"/>
              </a:ext>
            </a:extLst>
          </p:cNvPr>
          <p:cNvGraphicFramePr>
            <a:graphicFrameLocks noGrp="1"/>
          </p:cNvGraphicFramePr>
          <p:nvPr>
            <p:extLst>
              <p:ext uri="{D42A27DB-BD31-4B8C-83A1-F6EECF244321}">
                <p14:modId xmlns:p14="http://schemas.microsoft.com/office/powerpoint/2010/main" val="1954145796"/>
              </p:ext>
            </p:extLst>
          </p:nvPr>
        </p:nvGraphicFramePr>
        <p:xfrm>
          <a:off x="1922318" y="1270000"/>
          <a:ext cx="9188705" cy="5555879"/>
        </p:xfrm>
        <a:graphic>
          <a:graphicData uri="http://schemas.openxmlformats.org/drawingml/2006/table">
            <a:tbl>
              <a:tblPr firstRow="1" bandRow="1">
                <a:tableStyleId>{C4B1156A-380E-4F78-BDF5-A606A8083BF9}</a:tableStyleId>
              </a:tblPr>
              <a:tblGrid>
                <a:gridCol w="3397267">
                  <a:extLst>
                    <a:ext uri="{9D8B030D-6E8A-4147-A177-3AD203B41FA5}">
                      <a16:colId xmlns:a16="http://schemas.microsoft.com/office/drawing/2014/main" val="120794419"/>
                    </a:ext>
                  </a:extLst>
                </a:gridCol>
                <a:gridCol w="5791438">
                  <a:extLst>
                    <a:ext uri="{9D8B030D-6E8A-4147-A177-3AD203B41FA5}">
                      <a16:colId xmlns:a16="http://schemas.microsoft.com/office/drawing/2014/main" val="2446670900"/>
                    </a:ext>
                  </a:extLst>
                </a:gridCol>
              </a:tblGrid>
              <a:tr h="1693974">
                <a:tc rowSpan="2">
                  <a:txBody>
                    <a:bodyPr/>
                    <a:lstStyle/>
                    <a:p>
                      <a:r>
                        <a:rPr lang="fr-FR" sz="3600" b="1" dirty="0"/>
                        <a:t>Il est le premier à intervenir lors d’un accident</a:t>
                      </a:r>
                    </a:p>
                  </a:txBody>
                  <a:tcPr anchor="ctr"/>
                </a:tc>
                <a:tc>
                  <a:txBody>
                    <a:bodyPr/>
                    <a:lstStyle/>
                    <a:p>
                      <a:r>
                        <a:rPr lang="fr-FR" sz="2800" b="1" dirty="0"/>
                        <a:t>Le SST intervient dès qu’il a connaissance de l’accident et jusque l’arrivée d’un </a:t>
                      </a:r>
                      <a:r>
                        <a:rPr lang="fr-FR" sz="3200" b="1" dirty="0"/>
                        <a:t>professionnel de secours</a:t>
                      </a:r>
                      <a:r>
                        <a:rPr lang="fr-FR" sz="2800" b="1" dirty="0"/>
                        <a:t>.</a:t>
                      </a:r>
                    </a:p>
                  </a:txBody>
                  <a:tcPr anchor="ctr"/>
                </a:tc>
                <a:extLst>
                  <a:ext uri="{0D108BD9-81ED-4DB2-BD59-A6C34878D82A}">
                    <a16:rowId xmlns:a16="http://schemas.microsoft.com/office/drawing/2014/main" val="4182563008"/>
                  </a:ext>
                </a:extLst>
              </a:tr>
              <a:tr h="1232200">
                <a:tc vMerge="1">
                  <a:txBody>
                    <a:bodyPr/>
                    <a:lstStyle/>
                    <a:p>
                      <a:endParaRPr lang="fr-FR" sz="2800" b="1" dirty="0"/>
                    </a:p>
                  </a:txBody>
                  <a:tcPr anchor="ctr"/>
                </a:tc>
                <a:tc>
                  <a:txBody>
                    <a:bodyPr/>
                    <a:lstStyle/>
                    <a:p>
                      <a:r>
                        <a:rPr lang="fr-FR" sz="2800" b="1" dirty="0">
                          <a:solidFill>
                            <a:schemeClr val="accent6">
                              <a:lumMod val="50000"/>
                            </a:schemeClr>
                          </a:solidFill>
                        </a:rPr>
                        <a:t>Il est donc limité dans le temps</a:t>
                      </a:r>
                    </a:p>
                  </a:txBody>
                  <a:tcPr anchor="ctr"/>
                </a:tc>
                <a:extLst>
                  <a:ext uri="{0D108BD9-81ED-4DB2-BD59-A6C34878D82A}">
                    <a16:rowId xmlns:a16="http://schemas.microsoft.com/office/drawing/2014/main" val="2289992301"/>
                  </a:ext>
                </a:extLst>
              </a:tr>
              <a:tr h="2464399">
                <a:tc gridSpan="2">
                  <a:txBody>
                    <a:bodyPr/>
                    <a:lstStyle/>
                    <a:p>
                      <a:endParaRPr lang="fr-FR" sz="2800" b="1" dirty="0"/>
                    </a:p>
                  </a:txBody>
                  <a:tcPr anchor="ctr"/>
                </a:tc>
                <a:tc hMerge="1">
                  <a:txBody>
                    <a:bodyPr/>
                    <a:lstStyle/>
                    <a:p>
                      <a:endParaRPr lang="fr-FR" sz="2800" b="1" dirty="0"/>
                    </a:p>
                  </a:txBody>
                  <a:tcPr anchor="ctr"/>
                </a:tc>
                <a:extLst>
                  <a:ext uri="{0D108BD9-81ED-4DB2-BD59-A6C34878D82A}">
                    <a16:rowId xmlns:a16="http://schemas.microsoft.com/office/drawing/2014/main" val="316193221"/>
                  </a:ext>
                </a:extLst>
              </a:tr>
            </a:tbl>
          </a:graphicData>
        </a:graphic>
      </p:graphicFrame>
      <p:sp>
        <p:nvSpPr>
          <p:cNvPr id="4" name="ZoneTexte 3">
            <a:extLst>
              <a:ext uri="{FF2B5EF4-FFF2-40B4-BE49-F238E27FC236}">
                <a16:creationId xmlns:a16="http://schemas.microsoft.com/office/drawing/2014/main" id="{03240272-5BBC-455B-9E7F-025A4C8F85B1}"/>
              </a:ext>
            </a:extLst>
          </p:cNvPr>
          <p:cNvSpPr txBox="1"/>
          <p:nvPr/>
        </p:nvSpPr>
        <p:spPr>
          <a:xfrm>
            <a:off x="0" y="94816"/>
            <a:ext cx="1733107" cy="707886"/>
          </a:xfrm>
          <a:prstGeom prst="rect">
            <a:avLst/>
          </a:prstGeom>
          <a:noFill/>
        </p:spPr>
        <p:txBody>
          <a:bodyPr wrap="square">
            <a:spAutoFit/>
          </a:bodyPr>
          <a:lstStyle/>
          <a:p>
            <a:pPr marL="72000" lvl="1"/>
            <a:r>
              <a:rPr lang="fr-FR" sz="2000" dirty="0">
                <a:latin typeface="Bookman Old Style" panose="02050604050505020204" pitchFamily="18" charset="0"/>
              </a:rPr>
              <a:t>Un SST c’est quoi ?</a:t>
            </a:r>
          </a:p>
        </p:txBody>
      </p:sp>
      <p:pic>
        <p:nvPicPr>
          <p:cNvPr id="6" name="Image 5" descr="Une image contenant intérieur, table, assis, femme&#10;&#10;Description générée automatiquement">
            <a:extLst>
              <a:ext uri="{FF2B5EF4-FFF2-40B4-BE49-F238E27FC236}">
                <a16:creationId xmlns:a16="http://schemas.microsoft.com/office/drawing/2014/main" id="{C50B8D26-DF03-46AD-95CB-F1461C22CC68}"/>
              </a:ext>
            </a:extLst>
          </p:cNvPr>
          <p:cNvPicPr>
            <a:picLocks noChangeAspect="1"/>
          </p:cNvPicPr>
          <p:nvPr/>
        </p:nvPicPr>
        <p:blipFill rotWithShape="1">
          <a:blip r:embed="rId2"/>
          <a:srcRect l="9981" t="5095" b="11082"/>
          <a:stretch/>
        </p:blipFill>
        <p:spPr>
          <a:xfrm>
            <a:off x="2961410" y="4426527"/>
            <a:ext cx="2015836" cy="1782895"/>
          </a:xfrm>
          <a:prstGeom prst="rect">
            <a:avLst/>
          </a:prstGeom>
        </p:spPr>
      </p:pic>
      <p:pic>
        <p:nvPicPr>
          <p:cNvPr id="8" name="Image 7">
            <a:extLst>
              <a:ext uri="{FF2B5EF4-FFF2-40B4-BE49-F238E27FC236}">
                <a16:creationId xmlns:a16="http://schemas.microsoft.com/office/drawing/2014/main" id="{0186574E-4740-4946-8ABD-908E6DF503C2}"/>
              </a:ext>
            </a:extLst>
          </p:cNvPr>
          <p:cNvPicPr>
            <a:picLocks noChangeAspect="1"/>
          </p:cNvPicPr>
          <p:nvPr/>
        </p:nvPicPr>
        <p:blipFill>
          <a:blip r:embed="rId3"/>
          <a:stretch>
            <a:fillRect/>
          </a:stretch>
        </p:blipFill>
        <p:spPr>
          <a:xfrm>
            <a:off x="5860472" y="4193034"/>
            <a:ext cx="2161289" cy="2251109"/>
          </a:xfrm>
          <a:prstGeom prst="rect">
            <a:avLst/>
          </a:prstGeom>
        </p:spPr>
      </p:pic>
      <p:pic>
        <p:nvPicPr>
          <p:cNvPr id="10" name="Image 9" descr="Une image contenant orange, neige, cerf-volant, homme&#10;&#10;Description générée automatiquement">
            <a:extLst>
              <a:ext uri="{FF2B5EF4-FFF2-40B4-BE49-F238E27FC236}">
                <a16:creationId xmlns:a16="http://schemas.microsoft.com/office/drawing/2014/main" id="{FD336272-5BB4-4AE2-BBC5-A3CD045C8411}"/>
              </a:ext>
            </a:extLst>
          </p:cNvPr>
          <p:cNvPicPr>
            <a:picLocks noChangeAspect="1"/>
          </p:cNvPicPr>
          <p:nvPr/>
        </p:nvPicPr>
        <p:blipFill>
          <a:blip r:embed="rId4"/>
          <a:stretch>
            <a:fillRect/>
          </a:stretch>
        </p:blipFill>
        <p:spPr>
          <a:xfrm>
            <a:off x="8690212" y="4499473"/>
            <a:ext cx="2050523" cy="1637001"/>
          </a:xfrm>
          <a:prstGeom prst="rect">
            <a:avLst/>
          </a:prstGeom>
        </p:spPr>
      </p:pic>
    </p:spTree>
    <p:extLst>
      <p:ext uri="{BB962C8B-B14F-4D97-AF65-F5344CB8AC3E}">
        <p14:creationId xmlns:p14="http://schemas.microsoft.com/office/powerpoint/2010/main" val="3315005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0" name="ZoneTexte 9">
            <a:extLst>
              <a:ext uri="{FF2B5EF4-FFF2-40B4-BE49-F238E27FC236}">
                <a16:creationId xmlns:a16="http://schemas.microsoft.com/office/drawing/2014/main" id="{83D22E17-E05F-4D97-9D4A-1E9F09FA30CC}"/>
              </a:ext>
            </a:extLst>
          </p:cNvPr>
          <p:cNvSpPr txBox="1"/>
          <p:nvPr/>
        </p:nvSpPr>
        <p:spPr>
          <a:xfrm>
            <a:off x="452802" y="112108"/>
            <a:ext cx="4109961" cy="584775"/>
          </a:xfrm>
          <a:prstGeom prst="rect">
            <a:avLst/>
          </a:prstGeom>
          <a:noFill/>
        </p:spPr>
        <p:txBody>
          <a:bodyPr wrap="square">
            <a:spAutoFit/>
          </a:bodyPr>
          <a:lstStyle/>
          <a:p>
            <a:r>
              <a:rPr lang="fr-FR" sz="3200" dirty="0"/>
              <a:t>En résumé: P.A.D.</a:t>
            </a:r>
          </a:p>
        </p:txBody>
      </p:sp>
      <p:pic>
        <p:nvPicPr>
          <p:cNvPr id="6" name="Image 5">
            <a:extLst>
              <a:ext uri="{FF2B5EF4-FFF2-40B4-BE49-F238E27FC236}">
                <a16:creationId xmlns:a16="http://schemas.microsoft.com/office/drawing/2014/main" id="{001FF704-0570-442E-A706-33F86770469F}"/>
              </a:ext>
            </a:extLst>
          </p:cNvPr>
          <p:cNvPicPr>
            <a:picLocks noChangeAspect="1"/>
          </p:cNvPicPr>
          <p:nvPr/>
        </p:nvPicPr>
        <p:blipFill>
          <a:blip r:embed="rId3"/>
          <a:stretch>
            <a:fillRect/>
          </a:stretch>
        </p:blipFill>
        <p:spPr>
          <a:xfrm>
            <a:off x="6684885" y="1435047"/>
            <a:ext cx="5196037" cy="4574520"/>
          </a:xfrm>
          <a:prstGeom prst="rect">
            <a:avLst/>
          </a:prstGeom>
        </p:spPr>
      </p:pic>
      <p:pic>
        <p:nvPicPr>
          <p:cNvPr id="8" name="Image 7" descr="Une image contenant extérieur, skiant, neige, homme&#10;&#10;Description générée automatiquement">
            <a:extLst>
              <a:ext uri="{FF2B5EF4-FFF2-40B4-BE49-F238E27FC236}">
                <a16:creationId xmlns:a16="http://schemas.microsoft.com/office/drawing/2014/main" id="{90B59CCA-489D-4BCE-97BD-885C5526D858}"/>
              </a:ext>
            </a:extLst>
          </p:cNvPr>
          <p:cNvPicPr>
            <a:picLocks noChangeAspect="1"/>
          </p:cNvPicPr>
          <p:nvPr/>
        </p:nvPicPr>
        <p:blipFill>
          <a:blip r:embed="rId4"/>
          <a:stretch>
            <a:fillRect/>
          </a:stretch>
        </p:blipFill>
        <p:spPr>
          <a:xfrm>
            <a:off x="246295" y="1911927"/>
            <a:ext cx="5797454" cy="3857942"/>
          </a:xfrm>
          <a:prstGeom prst="rect">
            <a:avLst/>
          </a:prstGeom>
        </p:spPr>
      </p:pic>
      <p:sp>
        <p:nvSpPr>
          <p:cNvPr id="2" name="ZoneTexte 1">
            <a:extLst>
              <a:ext uri="{FF2B5EF4-FFF2-40B4-BE49-F238E27FC236}">
                <a16:creationId xmlns:a16="http://schemas.microsoft.com/office/drawing/2014/main" id="{D39887A5-1053-4722-8EDC-29EA849282FB}"/>
              </a:ext>
            </a:extLst>
          </p:cNvPr>
          <p:cNvSpPr txBox="1"/>
          <p:nvPr/>
        </p:nvSpPr>
        <p:spPr>
          <a:xfrm>
            <a:off x="7483876" y="3228945"/>
            <a:ext cx="1411550" cy="400110"/>
          </a:xfrm>
          <a:prstGeom prst="rect">
            <a:avLst/>
          </a:prstGeom>
          <a:noFill/>
        </p:spPr>
        <p:txBody>
          <a:bodyPr wrap="square" rtlCol="0">
            <a:spAutoFit/>
          </a:bodyPr>
          <a:lstStyle/>
          <a:p>
            <a:r>
              <a:rPr lang="fr-FR" sz="2000" b="1" dirty="0">
                <a:solidFill>
                  <a:srgbClr val="FF0000"/>
                </a:solidFill>
              </a:rPr>
              <a:t>HAUTEUR</a:t>
            </a:r>
          </a:p>
        </p:txBody>
      </p:sp>
      <p:sp>
        <p:nvSpPr>
          <p:cNvPr id="11" name="ZoneTexte 10">
            <a:extLst>
              <a:ext uri="{FF2B5EF4-FFF2-40B4-BE49-F238E27FC236}">
                <a16:creationId xmlns:a16="http://schemas.microsoft.com/office/drawing/2014/main" id="{DB209805-5DE8-4D4C-B3DF-7FF7BDB83449}"/>
              </a:ext>
            </a:extLst>
          </p:cNvPr>
          <p:cNvSpPr txBox="1"/>
          <p:nvPr/>
        </p:nvSpPr>
        <p:spPr>
          <a:xfrm>
            <a:off x="9623394" y="3228945"/>
            <a:ext cx="1562122" cy="400110"/>
          </a:xfrm>
          <a:prstGeom prst="rect">
            <a:avLst/>
          </a:prstGeom>
          <a:noFill/>
        </p:spPr>
        <p:txBody>
          <a:bodyPr wrap="square" rtlCol="0">
            <a:spAutoFit/>
          </a:bodyPr>
          <a:lstStyle/>
          <a:p>
            <a:r>
              <a:rPr lang="fr-FR" sz="2000" b="1" dirty="0">
                <a:solidFill>
                  <a:srgbClr val="FF0000"/>
                </a:solidFill>
              </a:rPr>
              <a:t>Technicien</a:t>
            </a:r>
          </a:p>
        </p:txBody>
      </p:sp>
      <p:sp>
        <p:nvSpPr>
          <p:cNvPr id="12" name="ZoneTexte 11">
            <a:extLst>
              <a:ext uri="{FF2B5EF4-FFF2-40B4-BE49-F238E27FC236}">
                <a16:creationId xmlns:a16="http://schemas.microsoft.com/office/drawing/2014/main" id="{CD94EE2B-34B2-4FB1-B3E3-110FB59DCE85}"/>
              </a:ext>
            </a:extLst>
          </p:cNvPr>
          <p:cNvSpPr txBox="1"/>
          <p:nvPr/>
        </p:nvSpPr>
        <p:spPr>
          <a:xfrm>
            <a:off x="6695022" y="1911927"/>
            <a:ext cx="2546513" cy="400110"/>
          </a:xfrm>
          <a:prstGeom prst="rect">
            <a:avLst/>
          </a:prstGeom>
          <a:noFill/>
        </p:spPr>
        <p:txBody>
          <a:bodyPr wrap="square" rtlCol="0">
            <a:spAutoFit/>
          </a:bodyPr>
          <a:lstStyle/>
          <a:p>
            <a:r>
              <a:rPr lang="fr-FR" sz="2000" b="1" dirty="0">
                <a:solidFill>
                  <a:srgbClr val="FF0000"/>
                </a:solidFill>
              </a:rPr>
              <a:t>Travail sur échelle</a:t>
            </a:r>
          </a:p>
        </p:txBody>
      </p:sp>
      <p:sp>
        <p:nvSpPr>
          <p:cNvPr id="13" name="ZoneTexte 12">
            <a:extLst>
              <a:ext uri="{FF2B5EF4-FFF2-40B4-BE49-F238E27FC236}">
                <a16:creationId xmlns:a16="http://schemas.microsoft.com/office/drawing/2014/main" id="{D6D76ED8-9389-4001-92BF-1E786C16C196}"/>
              </a:ext>
            </a:extLst>
          </p:cNvPr>
          <p:cNvSpPr txBox="1"/>
          <p:nvPr/>
        </p:nvSpPr>
        <p:spPr>
          <a:xfrm>
            <a:off x="9623394" y="1824854"/>
            <a:ext cx="2246390" cy="400110"/>
          </a:xfrm>
          <a:prstGeom prst="rect">
            <a:avLst/>
          </a:prstGeom>
          <a:noFill/>
        </p:spPr>
        <p:txBody>
          <a:bodyPr wrap="square" rtlCol="0">
            <a:spAutoFit/>
          </a:bodyPr>
          <a:lstStyle/>
          <a:p>
            <a:r>
              <a:rPr lang="fr-FR" sz="2000" b="1" dirty="0">
                <a:solidFill>
                  <a:srgbClr val="FF0000"/>
                </a:solidFill>
              </a:rPr>
              <a:t>Perte d’équilibre</a:t>
            </a:r>
          </a:p>
        </p:txBody>
      </p:sp>
      <p:sp>
        <p:nvSpPr>
          <p:cNvPr id="14" name="ZoneTexte 13">
            <a:extLst>
              <a:ext uri="{FF2B5EF4-FFF2-40B4-BE49-F238E27FC236}">
                <a16:creationId xmlns:a16="http://schemas.microsoft.com/office/drawing/2014/main" id="{892CD704-9BAF-49B4-80C4-0A27B1B83564}"/>
              </a:ext>
            </a:extLst>
          </p:cNvPr>
          <p:cNvSpPr txBox="1"/>
          <p:nvPr/>
        </p:nvSpPr>
        <p:spPr>
          <a:xfrm>
            <a:off x="8291744" y="4715067"/>
            <a:ext cx="1866350" cy="707886"/>
          </a:xfrm>
          <a:prstGeom prst="rect">
            <a:avLst/>
          </a:prstGeom>
          <a:noFill/>
        </p:spPr>
        <p:txBody>
          <a:bodyPr wrap="square" rtlCol="0">
            <a:spAutoFit/>
          </a:bodyPr>
          <a:lstStyle/>
          <a:p>
            <a:endParaRPr lang="fr-FR" sz="2000" b="1" dirty="0">
              <a:solidFill>
                <a:srgbClr val="FF0000"/>
              </a:solidFill>
            </a:endParaRPr>
          </a:p>
          <a:p>
            <a:r>
              <a:rPr lang="fr-FR" sz="2000" b="1" dirty="0">
                <a:solidFill>
                  <a:srgbClr val="FF0000"/>
                </a:solidFill>
              </a:rPr>
              <a:t>traumatismes</a:t>
            </a:r>
          </a:p>
        </p:txBody>
      </p:sp>
    </p:spTree>
    <p:extLst>
      <p:ext uri="{BB962C8B-B14F-4D97-AF65-F5344CB8AC3E}">
        <p14:creationId xmlns:p14="http://schemas.microsoft.com/office/powerpoint/2010/main" val="542930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0" name="ZoneTexte 9">
            <a:extLst>
              <a:ext uri="{FF2B5EF4-FFF2-40B4-BE49-F238E27FC236}">
                <a16:creationId xmlns:a16="http://schemas.microsoft.com/office/drawing/2014/main" id="{83D22E17-E05F-4D97-9D4A-1E9F09FA30CC}"/>
              </a:ext>
            </a:extLst>
          </p:cNvPr>
          <p:cNvSpPr txBox="1"/>
          <p:nvPr/>
        </p:nvSpPr>
        <p:spPr>
          <a:xfrm>
            <a:off x="452802" y="112108"/>
            <a:ext cx="4109961" cy="584775"/>
          </a:xfrm>
          <a:prstGeom prst="rect">
            <a:avLst/>
          </a:prstGeom>
          <a:noFill/>
        </p:spPr>
        <p:txBody>
          <a:bodyPr wrap="square">
            <a:spAutoFit/>
          </a:bodyPr>
          <a:lstStyle/>
          <a:p>
            <a:r>
              <a:rPr lang="fr-FR" sz="3200" dirty="0"/>
              <a:t>En résumé: P.A.D.</a:t>
            </a:r>
          </a:p>
        </p:txBody>
      </p:sp>
      <p:pic>
        <p:nvPicPr>
          <p:cNvPr id="6" name="Image 5">
            <a:extLst>
              <a:ext uri="{FF2B5EF4-FFF2-40B4-BE49-F238E27FC236}">
                <a16:creationId xmlns:a16="http://schemas.microsoft.com/office/drawing/2014/main" id="{001FF704-0570-442E-A706-33F86770469F}"/>
              </a:ext>
            </a:extLst>
          </p:cNvPr>
          <p:cNvPicPr>
            <a:picLocks noChangeAspect="1"/>
          </p:cNvPicPr>
          <p:nvPr/>
        </p:nvPicPr>
        <p:blipFill>
          <a:blip r:embed="rId3"/>
          <a:stretch>
            <a:fillRect/>
          </a:stretch>
        </p:blipFill>
        <p:spPr>
          <a:xfrm>
            <a:off x="6684885" y="1435047"/>
            <a:ext cx="5196037" cy="4574520"/>
          </a:xfrm>
          <a:prstGeom prst="rect">
            <a:avLst/>
          </a:prstGeom>
        </p:spPr>
      </p:pic>
      <p:sp>
        <p:nvSpPr>
          <p:cNvPr id="2" name="ZoneTexte 1">
            <a:extLst>
              <a:ext uri="{FF2B5EF4-FFF2-40B4-BE49-F238E27FC236}">
                <a16:creationId xmlns:a16="http://schemas.microsoft.com/office/drawing/2014/main" id="{D39887A5-1053-4722-8EDC-29EA849282FB}"/>
              </a:ext>
            </a:extLst>
          </p:cNvPr>
          <p:cNvSpPr txBox="1"/>
          <p:nvPr/>
        </p:nvSpPr>
        <p:spPr>
          <a:xfrm>
            <a:off x="7483876" y="3228945"/>
            <a:ext cx="1411550" cy="400110"/>
          </a:xfrm>
          <a:prstGeom prst="rect">
            <a:avLst/>
          </a:prstGeom>
          <a:noFill/>
        </p:spPr>
        <p:txBody>
          <a:bodyPr wrap="square" rtlCol="0">
            <a:spAutoFit/>
          </a:bodyPr>
          <a:lstStyle/>
          <a:p>
            <a:r>
              <a:rPr lang="fr-FR" sz="2000" b="1" dirty="0">
                <a:solidFill>
                  <a:srgbClr val="FF0000"/>
                </a:solidFill>
              </a:rPr>
              <a:t>Flammes</a:t>
            </a:r>
          </a:p>
        </p:txBody>
      </p:sp>
      <p:sp>
        <p:nvSpPr>
          <p:cNvPr id="11" name="ZoneTexte 10">
            <a:extLst>
              <a:ext uri="{FF2B5EF4-FFF2-40B4-BE49-F238E27FC236}">
                <a16:creationId xmlns:a16="http://schemas.microsoft.com/office/drawing/2014/main" id="{DB209805-5DE8-4D4C-B3DF-7FF7BDB83449}"/>
              </a:ext>
            </a:extLst>
          </p:cNvPr>
          <p:cNvSpPr txBox="1"/>
          <p:nvPr/>
        </p:nvSpPr>
        <p:spPr>
          <a:xfrm>
            <a:off x="9623394" y="3228945"/>
            <a:ext cx="1562122" cy="400110"/>
          </a:xfrm>
          <a:prstGeom prst="rect">
            <a:avLst/>
          </a:prstGeom>
          <a:noFill/>
        </p:spPr>
        <p:txBody>
          <a:bodyPr wrap="square" rtlCol="0">
            <a:spAutoFit/>
          </a:bodyPr>
          <a:lstStyle/>
          <a:p>
            <a:r>
              <a:rPr lang="fr-FR" sz="2000" b="1" dirty="0">
                <a:solidFill>
                  <a:srgbClr val="FF0000"/>
                </a:solidFill>
              </a:rPr>
              <a:t>Cuisinier</a:t>
            </a:r>
          </a:p>
        </p:txBody>
      </p:sp>
      <p:sp>
        <p:nvSpPr>
          <p:cNvPr id="12" name="ZoneTexte 11">
            <a:extLst>
              <a:ext uri="{FF2B5EF4-FFF2-40B4-BE49-F238E27FC236}">
                <a16:creationId xmlns:a16="http://schemas.microsoft.com/office/drawing/2014/main" id="{CD94EE2B-34B2-4FB1-B3E3-110FB59DCE85}"/>
              </a:ext>
            </a:extLst>
          </p:cNvPr>
          <p:cNvSpPr txBox="1"/>
          <p:nvPr/>
        </p:nvSpPr>
        <p:spPr>
          <a:xfrm>
            <a:off x="7191542" y="1942878"/>
            <a:ext cx="1925195" cy="400110"/>
          </a:xfrm>
          <a:prstGeom prst="rect">
            <a:avLst/>
          </a:prstGeom>
          <a:noFill/>
        </p:spPr>
        <p:txBody>
          <a:bodyPr wrap="square" rtlCol="0">
            <a:spAutoFit/>
          </a:bodyPr>
          <a:lstStyle/>
          <a:p>
            <a:r>
              <a:rPr lang="fr-FR" sz="2000" b="1" dirty="0">
                <a:solidFill>
                  <a:srgbClr val="FF0000"/>
                </a:solidFill>
              </a:rPr>
              <a:t>Flambage</a:t>
            </a:r>
          </a:p>
        </p:txBody>
      </p:sp>
      <p:sp>
        <p:nvSpPr>
          <p:cNvPr id="13" name="ZoneTexte 12">
            <a:extLst>
              <a:ext uri="{FF2B5EF4-FFF2-40B4-BE49-F238E27FC236}">
                <a16:creationId xmlns:a16="http://schemas.microsoft.com/office/drawing/2014/main" id="{D6D76ED8-9389-4001-92BF-1E786C16C196}"/>
              </a:ext>
            </a:extLst>
          </p:cNvPr>
          <p:cNvSpPr txBox="1"/>
          <p:nvPr/>
        </p:nvSpPr>
        <p:spPr>
          <a:xfrm>
            <a:off x="9623394" y="1824854"/>
            <a:ext cx="2246390" cy="400110"/>
          </a:xfrm>
          <a:prstGeom prst="rect">
            <a:avLst/>
          </a:prstGeom>
          <a:noFill/>
        </p:spPr>
        <p:txBody>
          <a:bodyPr wrap="square" rtlCol="0">
            <a:spAutoFit/>
          </a:bodyPr>
          <a:lstStyle/>
          <a:p>
            <a:r>
              <a:rPr lang="fr-FR" sz="2000" b="1" dirty="0">
                <a:solidFill>
                  <a:srgbClr val="FF0000"/>
                </a:solidFill>
              </a:rPr>
              <a:t>La poêle tombe</a:t>
            </a:r>
          </a:p>
        </p:txBody>
      </p:sp>
      <p:sp>
        <p:nvSpPr>
          <p:cNvPr id="14" name="ZoneTexte 13">
            <a:extLst>
              <a:ext uri="{FF2B5EF4-FFF2-40B4-BE49-F238E27FC236}">
                <a16:creationId xmlns:a16="http://schemas.microsoft.com/office/drawing/2014/main" id="{892CD704-9BAF-49B4-80C4-0A27B1B83564}"/>
              </a:ext>
            </a:extLst>
          </p:cNvPr>
          <p:cNvSpPr txBox="1"/>
          <p:nvPr/>
        </p:nvSpPr>
        <p:spPr>
          <a:xfrm>
            <a:off x="8291744" y="4715067"/>
            <a:ext cx="1866350" cy="707886"/>
          </a:xfrm>
          <a:prstGeom prst="rect">
            <a:avLst/>
          </a:prstGeom>
          <a:noFill/>
        </p:spPr>
        <p:txBody>
          <a:bodyPr wrap="square" rtlCol="0">
            <a:spAutoFit/>
          </a:bodyPr>
          <a:lstStyle/>
          <a:p>
            <a:endParaRPr lang="fr-FR" sz="2000" b="1" dirty="0">
              <a:solidFill>
                <a:srgbClr val="FF0000"/>
              </a:solidFill>
            </a:endParaRPr>
          </a:p>
          <a:p>
            <a:r>
              <a:rPr lang="fr-FR" sz="2000" b="1" dirty="0">
                <a:solidFill>
                  <a:srgbClr val="FF0000"/>
                </a:solidFill>
              </a:rPr>
              <a:t>Brulures</a:t>
            </a:r>
          </a:p>
        </p:txBody>
      </p:sp>
      <p:pic>
        <p:nvPicPr>
          <p:cNvPr id="15" name="Picture 2" descr="Jouer Avec Le Feu Dans La Cuisine. Quel Alcool Choisir ?">
            <a:extLst>
              <a:ext uri="{FF2B5EF4-FFF2-40B4-BE49-F238E27FC236}">
                <a16:creationId xmlns:a16="http://schemas.microsoft.com/office/drawing/2014/main" id="{85281257-143B-4D5F-8274-15A97E6F2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33" y="2005379"/>
            <a:ext cx="6518157" cy="325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82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0" name="ZoneTexte 9">
            <a:extLst>
              <a:ext uri="{FF2B5EF4-FFF2-40B4-BE49-F238E27FC236}">
                <a16:creationId xmlns:a16="http://schemas.microsoft.com/office/drawing/2014/main" id="{83D22E17-E05F-4D97-9D4A-1E9F09FA30CC}"/>
              </a:ext>
            </a:extLst>
          </p:cNvPr>
          <p:cNvSpPr txBox="1"/>
          <p:nvPr/>
        </p:nvSpPr>
        <p:spPr>
          <a:xfrm>
            <a:off x="452802" y="112108"/>
            <a:ext cx="4109961" cy="584775"/>
          </a:xfrm>
          <a:prstGeom prst="rect">
            <a:avLst/>
          </a:prstGeom>
          <a:noFill/>
        </p:spPr>
        <p:txBody>
          <a:bodyPr wrap="square">
            <a:spAutoFit/>
          </a:bodyPr>
          <a:lstStyle/>
          <a:p>
            <a:r>
              <a:rPr lang="fr-FR" sz="3200" dirty="0"/>
              <a:t>En résumé: P.A.D.</a:t>
            </a:r>
          </a:p>
        </p:txBody>
      </p:sp>
      <p:pic>
        <p:nvPicPr>
          <p:cNvPr id="6" name="Image 5">
            <a:extLst>
              <a:ext uri="{FF2B5EF4-FFF2-40B4-BE49-F238E27FC236}">
                <a16:creationId xmlns:a16="http://schemas.microsoft.com/office/drawing/2014/main" id="{001FF704-0570-442E-A706-33F86770469F}"/>
              </a:ext>
            </a:extLst>
          </p:cNvPr>
          <p:cNvPicPr>
            <a:picLocks noChangeAspect="1"/>
          </p:cNvPicPr>
          <p:nvPr/>
        </p:nvPicPr>
        <p:blipFill>
          <a:blip r:embed="rId3"/>
          <a:stretch>
            <a:fillRect/>
          </a:stretch>
        </p:blipFill>
        <p:spPr>
          <a:xfrm>
            <a:off x="6684885" y="1435047"/>
            <a:ext cx="5196037" cy="4574520"/>
          </a:xfrm>
          <a:prstGeom prst="rect">
            <a:avLst/>
          </a:prstGeom>
        </p:spPr>
      </p:pic>
      <p:sp>
        <p:nvSpPr>
          <p:cNvPr id="2" name="ZoneTexte 1">
            <a:extLst>
              <a:ext uri="{FF2B5EF4-FFF2-40B4-BE49-F238E27FC236}">
                <a16:creationId xmlns:a16="http://schemas.microsoft.com/office/drawing/2014/main" id="{D39887A5-1053-4722-8EDC-29EA849282FB}"/>
              </a:ext>
            </a:extLst>
          </p:cNvPr>
          <p:cNvSpPr txBox="1"/>
          <p:nvPr/>
        </p:nvSpPr>
        <p:spPr>
          <a:xfrm>
            <a:off x="7377344" y="2762130"/>
            <a:ext cx="1411550" cy="707886"/>
          </a:xfrm>
          <a:prstGeom prst="rect">
            <a:avLst/>
          </a:prstGeom>
          <a:noFill/>
        </p:spPr>
        <p:txBody>
          <a:bodyPr wrap="square" rtlCol="0">
            <a:spAutoFit/>
          </a:bodyPr>
          <a:lstStyle/>
          <a:p>
            <a:r>
              <a:rPr lang="fr-FR" sz="2000" b="1" dirty="0">
                <a:solidFill>
                  <a:srgbClr val="FF0000"/>
                </a:solidFill>
              </a:rPr>
              <a:t>Masse de la poêle</a:t>
            </a:r>
          </a:p>
        </p:txBody>
      </p:sp>
      <p:sp>
        <p:nvSpPr>
          <p:cNvPr id="11" name="ZoneTexte 10">
            <a:extLst>
              <a:ext uri="{FF2B5EF4-FFF2-40B4-BE49-F238E27FC236}">
                <a16:creationId xmlns:a16="http://schemas.microsoft.com/office/drawing/2014/main" id="{DB209805-5DE8-4D4C-B3DF-7FF7BDB83449}"/>
              </a:ext>
            </a:extLst>
          </p:cNvPr>
          <p:cNvSpPr txBox="1"/>
          <p:nvPr/>
        </p:nvSpPr>
        <p:spPr>
          <a:xfrm>
            <a:off x="9623394" y="3228945"/>
            <a:ext cx="1562122" cy="400110"/>
          </a:xfrm>
          <a:prstGeom prst="rect">
            <a:avLst/>
          </a:prstGeom>
          <a:noFill/>
        </p:spPr>
        <p:txBody>
          <a:bodyPr wrap="square" rtlCol="0">
            <a:spAutoFit/>
          </a:bodyPr>
          <a:lstStyle/>
          <a:p>
            <a:r>
              <a:rPr lang="fr-FR" sz="2000" b="1" dirty="0">
                <a:solidFill>
                  <a:srgbClr val="FF0000"/>
                </a:solidFill>
              </a:rPr>
              <a:t>Cuisinier</a:t>
            </a:r>
          </a:p>
        </p:txBody>
      </p:sp>
      <p:sp>
        <p:nvSpPr>
          <p:cNvPr id="12" name="ZoneTexte 11">
            <a:extLst>
              <a:ext uri="{FF2B5EF4-FFF2-40B4-BE49-F238E27FC236}">
                <a16:creationId xmlns:a16="http://schemas.microsoft.com/office/drawing/2014/main" id="{CD94EE2B-34B2-4FB1-B3E3-110FB59DCE85}"/>
              </a:ext>
            </a:extLst>
          </p:cNvPr>
          <p:cNvSpPr txBox="1"/>
          <p:nvPr/>
        </p:nvSpPr>
        <p:spPr>
          <a:xfrm>
            <a:off x="6854191" y="1941289"/>
            <a:ext cx="2246390" cy="400110"/>
          </a:xfrm>
          <a:prstGeom prst="rect">
            <a:avLst/>
          </a:prstGeom>
          <a:noFill/>
        </p:spPr>
        <p:txBody>
          <a:bodyPr wrap="square" rtlCol="0">
            <a:spAutoFit/>
          </a:bodyPr>
          <a:lstStyle/>
          <a:p>
            <a:r>
              <a:rPr lang="fr-FR" sz="2000" b="1" dirty="0">
                <a:solidFill>
                  <a:srgbClr val="FF0000"/>
                </a:solidFill>
              </a:rPr>
              <a:t>Port de charge</a:t>
            </a:r>
          </a:p>
        </p:txBody>
      </p:sp>
      <p:sp>
        <p:nvSpPr>
          <p:cNvPr id="13" name="ZoneTexte 12">
            <a:extLst>
              <a:ext uri="{FF2B5EF4-FFF2-40B4-BE49-F238E27FC236}">
                <a16:creationId xmlns:a16="http://schemas.microsoft.com/office/drawing/2014/main" id="{D6D76ED8-9389-4001-92BF-1E786C16C196}"/>
              </a:ext>
            </a:extLst>
          </p:cNvPr>
          <p:cNvSpPr txBox="1"/>
          <p:nvPr/>
        </p:nvSpPr>
        <p:spPr>
          <a:xfrm>
            <a:off x="9569104" y="1488268"/>
            <a:ext cx="2467992" cy="923330"/>
          </a:xfrm>
          <a:prstGeom prst="rect">
            <a:avLst/>
          </a:prstGeom>
          <a:noFill/>
        </p:spPr>
        <p:txBody>
          <a:bodyPr wrap="square" rtlCol="0">
            <a:spAutoFit/>
          </a:bodyPr>
          <a:lstStyle/>
          <a:p>
            <a:r>
              <a:rPr lang="fr-FR" b="1" dirty="0">
                <a:solidFill>
                  <a:srgbClr val="FF0000"/>
                </a:solidFill>
              </a:rPr>
              <a:t>Le cuisinier réalise très souvent ce geste</a:t>
            </a:r>
          </a:p>
        </p:txBody>
      </p:sp>
      <p:sp>
        <p:nvSpPr>
          <p:cNvPr id="14" name="ZoneTexte 13">
            <a:extLst>
              <a:ext uri="{FF2B5EF4-FFF2-40B4-BE49-F238E27FC236}">
                <a16:creationId xmlns:a16="http://schemas.microsoft.com/office/drawing/2014/main" id="{892CD704-9BAF-49B4-80C4-0A27B1B83564}"/>
              </a:ext>
            </a:extLst>
          </p:cNvPr>
          <p:cNvSpPr txBox="1"/>
          <p:nvPr/>
        </p:nvSpPr>
        <p:spPr>
          <a:xfrm>
            <a:off x="8349621" y="4311479"/>
            <a:ext cx="2467992" cy="1015663"/>
          </a:xfrm>
          <a:prstGeom prst="rect">
            <a:avLst/>
          </a:prstGeom>
          <a:noFill/>
        </p:spPr>
        <p:txBody>
          <a:bodyPr wrap="square" rtlCol="0">
            <a:spAutoFit/>
          </a:bodyPr>
          <a:lstStyle/>
          <a:p>
            <a:endParaRPr lang="fr-FR" sz="2000" b="1" dirty="0">
              <a:solidFill>
                <a:srgbClr val="FF0000"/>
              </a:solidFill>
            </a:endParaRPr>
          </a:p>
          <a:p>
            <a:r>
              <a:rPr lang="fr-FR" sz="2000" b="1" dirty="0">
                <a:solidFill>
                  <a:srgbClr val="FF0000"/>
                </a:solidFill>
              </a:rPr>
              <a:t>TMS au coude/poignet</a:t>
            </a:r>
          </a:p>
        </p:txBody>
      </p:sp>
      <p:pic>
        <p:nvPicPr>
          <p:cNvPr id="15" name="Picture 2" descr="Jouer Avec Le Feu Dans La Cuisine. Quel Alcool Choisir ?">
            <a:extLst>
              <a:ext uri="{FF2B5EF4-FFF2-40B4-BE49-F238E27FC236}">
                <a16:creationId xmlns:a16="http://schemas.microsoft.com/office/drawing/2014/main" id="{85281257-143B-4D5F-8274-15A97E6F2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35" y="669533"/>
            <a:ext cx="5361435" cy="26807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E7ACB0B-4A8E-41F5-B903-A1EBEDD7599B}"/>
              </a:ext>
            </a:extLst>
          </p:cNvPr>
          <p:cNvPicPr>
            <a:picLocks noChangeAspect="1"/>
          </p:cNvPicPr>
          <p:nvPr/>
        </p:nvPicPr>
        <p:blipFill rotWithShape="1">
          <a:blip r:embed="rId5"/>
          <a:srcRect l="42821" t="44105" b="21462"/>
          <a:stretch/>
        </p:blipFill>
        <p:spPr>
          <a:xfrm>
            <a:off x="143534" y="3629055"/>
            <a:ext cx="6311636" cy="2680717"/>
          </a:xfrm>
          <a:prstGeom prst="rect">
            <a:avLst/>
          </a:prstGeom>
        </p:spPr>
      </p:pic>
    </p:spTree>
    <p:extLst>
      <p:ext uri="{BB962C8B-B14F-4D97-AF65-F5344CB8AC3E}">
        <p14:creationId xmlns:p14="http://schemas.microsoft.com/office/powerpoint/2010/main" val="2082512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0" name="ZoneTexte 9">
            <a:extLst>
              <a:ext uri="{FF2B5EF4-FFF2-40B4-BE49-F238E27FC236}">
                <a16:creationId xmlns:a16="http://schemas.microsoft.com/office/drawing/2014/main" id="{83D22E17-E05F-4D97-9D4A-1E9F09FA30CC}"/>
              </a:ext>
            </a:extLst>
          </p:cNvPr>
          <p:cNvSpPr txBox="1"/>
          <p:nvPr/>
        </p:nvSpPr>
        <p:spPr>
          <a:xfrm>
            <a:off x="452802" y="112108"/>
            <a:ext cx="4109961" cy="584775"/>
          </a:xfrm>
          <a:prstGeom prst="rect">
            <a:avLst/>
          </a:prstGeom>
          <a:noFill/>
        </p:spPr>
        <p:txBody>
          <a:bodyPr wrap="square">
            <a:spAutoFit/>
          </a:bodyPr>
          <a:lstStyle/>
          <a:p>
            <a:r>
              <a:rPr lang="fr-FR" sz="3200" dirty="0"/>
              <a:t>En résumé: P.A.D.</a:t>
            </a:r>
          </a:p>
        </p:txBody>
      </p:sp>
      <p:pic>
        <p:nvPicPr>
          <p:cNvPr id="6" name="Image 5">
            <a:extLst>
              <a:ext uri="{FF2B5EF4-FFF2-40B4-BE49-F238E27FC236}">
                <a16:creationId xmlns:a16="http://schemas.microsoft.com/office/drawing/2014/main" id="{001FF704-0570-442E-A706-33F86770469F}"/>
              </a:ext>
            </a:extLst>
          </p:cNvPr>
          <p:cNvPicPr>
            <a:picLocks noChangeAspect="1"/>
          </p:cNvPicPr>
          <p:nvPr/>
        </p:nvPicPr>
        <p:blipFill>
          <a:blip r:embed="rId3"/>
          <a:stretch>
            <a:fillRect/>
          </a:stretch>
        </p:blipFill>
        <p:spPr>
          <a:xfrm>
            <a:off x="6684885" y="1435047"/>
            <a:ext cx="5196037" cy="4574520"/>
          </a:xfrm>
          <a:prstGeom prst="rect">
            <a:avLst/>
          </a:prstGeom>
        </p:spPr>
      </p:pic>
      <p:sp>
        <p:nvSpPr>
          <p:cNvPr id="2" name="ZoneTexte 1">
            <a:extLst>
              <a:ext uri="{FF2B5EF4-FFF2-40B4-BE49-F238E27FC236}">
                <a16:creationId xmlns:a16="http://schemas.microsoft.com/office/drawing/2014/main" id="{D39887A5-1053-4722-8EDC-29EA849282FB}"/>
              </a:ext>
            </a:extLst>
          </p:cNvPr>
          <p:cNvSpPr txBox="1"/>
          <p:nvPr/>
        </p:nvSpPr>
        <p:spPr>
          <a:xfrm>
            <a:off x="7262503" y="3228945"/>
            <a:ext cx="1665485" cy="400110"/>
          </a:xfrm>
          <a:prstGeom prst="rect">
            <a:avLst/>
          </a:prstGeom>
          <a:noFill/>
        </p:spPr>
        <p:txBody>
          <a:bodyPr wrap="square" rtlCol="0">
            <a:spAutoFit/>
          </a:bodyPr>
          <a:lstStyle/>
          <a:p>
            <a:r>
              <a:rPr lang="fr-FR" sz="2000" b="1" dirty="0">
                <a:solidFill>
                  <a:srgbClr val="FF0000"/>
                </a:solidFill>
              </a:rPr>
              <a:t>Sol humide</a:t>
            </a:r>
          </a:p>
        </p:txBody>
      </p:sp>
      <p:sp>
        <p:nvSpPr>
          <p:cNvPr id="11" name="ZoneTexte 10">
            <a:extLst>
              <a:ext uri="{FF2B5EF4-FFF2-40B4-BE49-F238E27FC236}">
                <a16:creationId xmlns:a16="http://schemas.microsoft.com/office/drawing/2014/main" id="{DB209805-5DE8-4D4C-B3DF-7FF7BDB83449}"/>
              </a:ext>
            </a:extLst>
          </p:cNvPr>
          <p:cNvSpPr txBox="1"/>
          <p:nvPr/>
        </p:nvSpPr>
        <p:spPr>
          <a:xfrm>
            <a:off x="9623394" y="3228945"/>
            <a:ext cx="1562122" cy="400110"/>
          </a:xfrm>
          <a:prstGeom prst="rect">
            <a:avLst/>
          </a:prstGeom>
          <a:noFill/>
        </p:spPr>
        <p:txBody>
          <a:bodyPr wrap="square" rtlCol="0">
            <a:spAutoFit/>
          </a:bodyPr>
          <a:lstStyle/>
          <a:p>
            <a:r>
              <a:rPr lang="fr-FR" sz="2000" b="1" dirty="0">
                <a:solidFill>
                  <a:srgbClr val="FF0000"/>
                </a:solidFill>
              </a:rPr>
              <a:t>Employé</a:t>
            </a:r>
          </a:p>
        </p:txBody>
      </p:sp>
      <p:sp>
        <p:nvSpPr>
          <p:cNvPr id="12" name="ZoneTexte 11">
            <a:extLst>
              <a:ext uri="{FF2B5EF4-FFF2-40B4-BE49-F238E27FC236}">
                <a16:creationId xmlns:a16="http://schemas.microsoft.com/office/drawing/2014/main" id="{CD94EE2B-34B2-4FB1-B3E3-110FB59DCE85}"/>
              </a:ext>
            </a:extLst>
          </p:cNvPr>
          <p:cNvSpPr txBox="1"/>
          <p:nvPr/>
        </p:nvSpPr>
        <p:spPr>
          <a:xfrm>
            <a:off x="6678406" y="1531619"/>
            <a:ext cx="2546513" cy="707886"/>
          </a:xfrm>
          <a:prstGeom prst="rect">
            <a:avLst/>
          </a:prstGeom>
          <a:noFill/>
        </p:spPr>
        <p:txBody>
          <a:bodyPr wrap="square" rtlCol="0">
            <a:spAutoFit/>
          </a:bodyPr>
          <a:lstStyle/>
          <a:p>
            <a:r>
              <a:rPr lang="fr-FR" sz="2000" b="1" dirty="0">
                <a:solidFill>
                  <a:srgbClr val="FF0000"/>
                </a:solidFill>
              </a:rPr>
              <a:t>L’employé marche sur le sol humide</a:t>
            </a:r>
          </a:p>
        </p:txBody>
      </p:sp>
      <p:sp>
        <p:nvSpPr>
          <p:cNvPr id="13" name="ZoneTexte 12">
            <a:extLst>
              <a:ext uri="{FF2B5EF4-FFF2-40B4-BE49-F238E27FC236}">
                <a16:creationId xmlns:a16="http://schemas.microsoft.com/office/drawing/2014/main" id="{D6D76ED8-9389-4001-92BF-1E786C16C196}"/>
              </a:ext>
            </a:extLst>
          </p:cNvPr>
          <p:cNvSpPr txBox="1"/>
          <p:nvPr/>
        </p:nvSpPr>
        <p:spPr>
          <a:xfrm>
            <a:off x="9623394" y="1824854"/>
            <a:ext cx="2246390" cy="400110"/>
          </a:xfrm>
          <a:prstGeom prst="rect">
            <a:avLst/>
          </a:prstGeom>
          <a:noFill/>
        </p:spPr>
        <p:txBody>
          <a:bodyPr wrap="square" rtlCol="0">
            <a:spAutoFit/>
          </a:bodyPr>
          <a:lstStyle/>
          <a:p>
            <a:r>
              <a:rPr lang="fr-FR" sz="2000" b="1" dirty="0">
                <a:solidFill>
                  <a:srgbClr val="FF0000"/>
                </a:solidFill>
              </a:rPr>
              <a:t>Glissade</a:t>
            </a:r>
          </a:p>
        </p:txBody>
      </p:sp>
      <p:sp>
        <p:nvSpPr>
          <p:cNvPr id="14" name="ZoneTexte 13">
            <a:extLst>
              <a:ext uri="{FF2B5EF4-FFF2-40B4-BE49-F238E27FC236}">
                <a16:creationId xmlns:a16="http://schemas.microsoft.com/office/drawing/2014/main" id="{892CD704-9BAF-49B4-80C4-0A27B1B83564}"/>
              </a:ext>
            </a:extLst>
          </p:cNvPr>
          <p:cNvSpPr txBox="1"/>
          <p:nvPr/>
        </p:nvSpPr>
        <p:spPr>
          <a:xfrm>
            <a:off x="8291744" y="4715067"/>
            <a:ext cx="1866350" cy="707886"/>
          </a:xfrm>
          <a:prstGeom prst="rect">
            <a:avLst/>
          </a:prstGeom>
          <a:noFill/>
        </p:spPr>
        <p:txBody>
          <a:bodyPr wrap="square" rtlCol="0">
            <a:spAutoFit/>
          </a:bodyPr>
          <a:lstStyle/>
          <a:p>
            <a:endParaRPr lang="fr-FR" sz="2000" b="1" dirty="0">
              <a:solidFill>
                <a:srgbClr val="FF0000"/>
              </a:solidFill>
            </a:endParaRPr>
          </a:p>
          <a:p>
            <a:r>
              <a:rPr lang="fr-FR" sz="2000" b="1" dirty="0">
                <a:solidFill>
                  <a:srgbClr val="FF0000"/>
                </a:solidFill>
              </a:rPr>
              <a:t>traumatismes</a:t>
            </a:r>
          </a:p>
        </p:txBody>
      </p:sp>
      <p:pic>
        <p:nvPicPr>
          <p:cNvPr id="15" name="Picture 2" descr="La sécurité en cinq minutes – Glissades, trébuchements et chutes – The  Guard | Le Gardien">
            <a:extLst>
              <a:ext uri="{FF2B5EF4-FFF2-40B4-BE49-F238E27FC236}">
                <a16:creationId xmlns:a16="http://schemas.microsoft.com/office/drawing/2014/main" id="{655944D1-057E-40C4-824C-A0EDCD4DA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02" y="1638812"/>
            <a:ext cx="5992843" cy="398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199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0" name="ZoneTexte 9">
            <a:extLst>
              <a:ext uri="{FF2B5EF4-FFF2-40B4-BE49-F238E27FC236}">
                <a16:creationId xmlns:a16="http://schemas.microsoft.com/office/drawing/2014/main" id="{83D22E17-E05F-4D97-9D4A-1E9F09FA30CC}"/>
              </a:ext>
            </a:extLst>
          </p:cNvPr>
          <p:cNvSpPr txBox="1"/>
          <p:nvPr/>
        </p:nvSpPr>
        <p:spPr>
          <a:xfrm>
            <a:off x="452802" y="112108"/>
            <a:ext cx="4109961" cy="584775"/>
          </a:xfrm>
          <a:prstGeom prst="rect">
            <a:avLst/>
          </a:prstGeom>
          <a:noFill/>
        </p:spPr>
        <p:txBody>
          <a:bodyPr wrap="square">
            <a:spAutoFit/>
          </a:bodyPr>
          <a:lstStyle/>
          <a:p>
            <a:r>
              <a:rPr lang="fr-FR" sz="3200" dirty="0"/>
              <a:t>En résumé: P.A.D.</a:t>
            </a:r>
          </a:p>
        </p:txBody>
      </p:sp>
      <p:pic>
        <p:nvPicPr>
          <p:cNvPr id="4" name="Image 3">
            <a:extLst>
              <a:ext uri="{FF2B5EF4-FFF2-40B4-BE49-F238E27FC236}">
                <a16:creationId xmlns:a16="http://schemas.microsoft.com/office/drawing/2014/main" id="{42B576E8-4B43-4E1D-99EC-435F0019D426}"/>
              </a:ext>
            </a:extLst>
          </p:cNvPr>
          <p:cNvPicPr>
            <a:picLocks noChangeAspect="1"/>
          </p:cNvPicPr>
          <p:nvPr/>
        </p:nvPicPr>
        <p:blipFill>
          <a:blip r:embed="rId3"/>
          <a:stretch>
            <a:fillRect/>
          </a:stretch>
        </p:blipFill>
        <p:spPr>
          <a:xfrm>
            <a:off x="0" y="1276350"/>
            <a:ext cx="12192000" cy="5151082"/>
          </a:xfrm>
          <a:prstGeom prst="rect">
            <a:avLst/>
          </a:prstGeom>
        </p:spPr>
      </p:pic>
    </p:spTree>
    <p:extLst>
      <p:ext uri="{BB962C8B-B14F-4D97-AF65-F5344CB8AC3E}">
        <p14:creationId xmlns:p14="http://schemas.microsoft.com/office/powerpoint/2010/main" val="1324582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rot="-471593">
            <a:off x="548105" y="540813"/>
            <a:ext cx="1471612" cy="1466850"/>
          </a:xfrm>
          <a:prstGeom prst="rect">
            <a:avLst/>
          </a:prstGeom>
          <a:noFill/>
          <a:ln w="9525">
            <a:noFill/>
            <a:miter lim="800000"/>
            <a:headEnd/>
            <a:tailEnd/>
          </a:ln>
        </p:spPr>
      </p:pic>
      <p:sp>
        <p:nvSpPr>
          <p:cNvPr id="17413" name="ZoneTexte 6"/>
          <p:cNvSpPr txBox="1">
            <a:spLocks noChangeArrowheads="1"/>
          </p:cNvSpPr>
          <p:nvPr/>
        </p:nvSpPr>
        <p:spPr bwMode="auto">
          <a:xfrm>
            <a:off x="4006850" y="0"/>
            <a:ext cx="6337300" cy="1077913"/>
          </a:xfrm>
          <a:prstGeom prst="rect">
            <a:avLst/>
          </a:prstGeom>
          <a:noFill/>
          <a:ln w="9525">
            <a:noFill/>
            <a:miter lim="800000"/>
            <a:headEnd/>
            <a:tailEnd/>
          </a:ln>
        </p:spPr>
        <p:txBody>
          <a:bodyPr>
            <a:spAutoFit/>
          </a:bodyPr>
          <a:lstStyle/>
          <a:p>
            <a:pPr algn="r"/>
            <a:r>
              <a:rPr lang="fr-FR" sz="3200" b="1" i="1" dirty="0"/>
              <a:t>Être acteur de la prévention des risques professionnels</a:t>
            </a:r>
          </a:p>
        </p:txBody>
      </p:sp>
      <p:sp>
        <p:nvSpPr>
          <p:cNvPr id="9" name="Rectangle 8"/>
          <p:cNvSpPr/>
          <p:nvPr/>
        </p:nvSpPr>
        <p:spPr>
          <a:xfrm>
            <a:off x="2379217" y="1185678"/>
            <a:ext cx="8208886" cy="1200329"/>
          </a:xfrm>
          <a:prstGeom prst="rect">
            <a:avLst/>
          </a:prstGeom>
        </p:spPr>
        <p:txBody>
          <a:bodyPr wrap="square">
            <a:spAutoFit/>
          </a:bodyPr>
          <a:lstStyle/>
          <a:p>
            <a:pPr>
              <a:buFontTx/>
              <a:buChar char="-"/>
              <a:defRPr/>
            </a:pPr>
            <a:r>
              <a:rPr lang="fr-FR" sz="3600" dirty="0">
                <a:solidFill>
                  <a:srgbClr val="FFFF00"/>
                </a:solidFill>
              </a:rPr>
              <a:t> </a:t>
            </a:r>
            <a:r>
              <a:rPr lang="fr-FR" sz="3600" b="1" dirty="0">
                <a:solidFill>
                  <a:srgbClr val="FFFF00"/>
                </a:solidFill>
              </a:rPr>
              <a:t>Contribuer</a:t>
            </a:r>
            <a:r>
              <a:rPr lang="fr-FR" sz="3600" dirty="0">
                <a:solidFill>
                  <a:srgbClr val="FFFF00"/>
                </a:solidFill>
              </a:rPr>
              <a:t> à la mise en œuvre d’actions de prévention.</a:t>
            </a:r>
          </a:p>
        </p:txBody>
      </p:sp>
      <p:sp>
        <p:nvSpPr>
          <p:cNvPr id="17415" name="ZoneTexte 9"/>
          <p:cNvSpPr txBox="1">
            <a:spLocks noChangeArrowheads="1"/>
          </p:cNvSpPr>
          <p:nvPr/>
        </p:nvSpPr>
        <p:spPr bwMode="auto">
          <a:xfrm>
            <a:off x="1038903" y="2637253"/>
            <a:ext cx="10883808" cy="1569660"/>
          </a:xfrm>
          <a:prstGeom prst="rect">
            <a:avLst/>
          </a:prstGeom>
          <a:noFill/>
          <a:ln w="9525">
            <a:noFill/>
            <a:miter lim="800000"/>
            <a:headEnd/>
            <a:tailEnd/>
          </a:ln>
        </p:spPr>
        <p:txBody>
          <a:bodyPr wrap="square">
            <a:spAutoFit/>
          </a:bodyPr>
          <a:lstStyle/>
          <a:p>
            <a:r>
              <a:rPr lang="fr-FR" sz="9600" dirty="0"/>
              <a:t>Le P.A.P.</a:t>
            </a:r>
          </a:p>
        </p:txBody>
      </p:sp>
      <p:pic>
        <p:nvPicPr>
          <p:cNvPr id="7" name="Image 6">
            <a:extLst>
              <a:ext uri="{FF2B5EF4-FFF2-40B4-BE49-F238E27FC236}">
                <a16:creationId xmlns:a16="http://schemas.microsoft.com/office/drawing/2014/main" id="{E10A73A3-95AD-43A7-904C-976E7DADF7DF}"/>
              </a:ext>
            </a:extLst>
          </p:cNvPr>
          <p:cNvPicPr>
            <a:picLocks noChangeAspect="1"/>
          </p:cNvPicPr>
          <p:nvPr/>
        </p:nvPicPr>
        <p:blipFill>
          <a:blip r:embed="rId3"/>
          <a:stretch>
            <a:fillRect/>
          </a:stretch>
        </p:blipFill>
        <p:spPr>
          <a:xfrm rot="847286">
            <a:off x="7666984" y="3682684"/>
            <a:ext cx="1371638" cy="2120171"/>
          </a:xfrm>
          <a:prstGeom prst="rect">
            <a:avLst/>
          </a:prstGeom>
        </p:spPr>
      </p:pic>
    </p:spTree>
    <p:extLst>
      <p:ext uri="{BB962C8B-B14F-4D97-AF65-F5344CB8AC3E}">
        <p14:creationId xmlns:p14="http://schemas.microsoft.com/office/powerpoint/2010/main" val="2835157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4015728" y="155359"/>
            <a:ext cx="5264241" cy="954107"/>
          </a:xfrm>
          <a:prstGeom prst="rect">
            <a:avLst/>
          </a:prstGeom>
        </p:spPr>
        <p:txBody>
          <a:bodyPr wrap="square">
            <a:spAutoFit/>
          </a:bodyPr>
          <a:lstStyle/>
          <a:p>
            <a:pPr>
              <a:defRPr/>
            </a:pPr>
            <a:r>
              <a:rPr lang="fr-FR" sz="2800" dirty="0"/>
              <a:t>Repérer les dangers dans une situation de travail</a:t>
            </a:r>
            <a:endParaRPr lang="fr-FR" sz="2800"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462038" y="1728472"/>
            <a:ext cx="5352836" cy="4154984"/>
          </a:xfrm>
          <a:prstGeom prst="rect">
            <a:avLst/>
          </a:prstGeom>
          <a:noFill/>
        </p:spPr>
        <p:txBody>
          <a:bodyPr wrap="square">
            <a:spAutoFit/>
          </a:bodyPr>
          <a:lstStyle/>
          <a:p>
            <a:r>
              <a:rPr lang="fr-FR" sz="4400" dirty="0"/>
              <a:t>Outil 2:</a:t>
            </a:r>
          </a:p>
          <a:p>
            <a:endParaRPr lang="fr-FR" sz="4400" dirty="0"/>
          </a:p>
          <a:p>
            <a:r>
              <a:rPr lang="fr-FR" sz="4400" dirty="0"/>
              <a:t>Le P</a:t>
            </a:r>
            <a:r>
              <a:rPr lang="fr-FR" sz="4400" b="0" i="0" u="none" strike="noStrike" baseline="0" dirty="0">
                <a:latin typeface="Calibri" panose="020F0502020204030204" pitchFamily="34" charset="0"/>
              </a:rPr>
              <a:t>lan d’Actions Prévention </a:t>
            </a:r>
          </a:p>
          <a:p>
            <a:endParaRPr lang="fr-FR" sz="4400" dirty="0">
              <a:latin typeface="Calibri" panose="020F0502020204030204" pitchFamily="34" charset="0"/>
            </a:endParaRPr>
          </a:p>
          <a:p>
            <a:pPr algn="ctr"/>
            <a:r>
              <a:rPr lang="fr-FR" sz="44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a:off x="6854379" y="1272714"/>
            <a:ext cx="3512873" cy="5429927"/>
          </a:xfrm>
          <a:prstGeom prst="rect">
            <a:avLst/>
          </a:prstGeom>
        </p:spPr>
      </p:pic>
    </p:spTree>
    <p:extLst>
      <p:ext uri="{BB962C8B-B14F-4D97-AF65-F5344CB8AC3E}">
        <p14:creationId xmlns:p14="http://schemas.microsoft.com/office/powerpoint/2010/main" val="3172672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830997"/>
          </a:xfrm>
          <a:prstGeom prst="rect">
            <a:avLst/>
          </a:prstGeom>
          <a:noFill/>
        </p:spPr>
        <p:txBody>
          <a:bodyPr wrap="square">
            <a:spAutoFit/>
          </a:bodyPr>
          <a:lstStyle/>
          <a:p>
            <a:r>
              <a:rPr lang="fr-FR" sz="2400" b="1" i="0" u="none" strike="noStrike" baseline="0" dirty="0">
                <a:solidFill>
                  <a:srgbClr val="FFC000"/>
                </a:solidFill>
                <a:latin typeface="Arial" panose="020B0604020202020204" pitchFamily="34" charset="0"/>
              </a:rPr>
              <a:t>SIGNIFICATION DES 11 PICTOGRAMMES ET ELEMENTS DE CONTENU </a:t>
            </a:r>
            <a:r>
              <a:rPr lang="fr-FR" sz="2400" b="0" i="0" u="none" strike="noStrike" baseline="0" dirty="0">
                <a:solidFill>
                  <a:srgbClr val="FFC000"/>
                </a:solidFill>
                <a:latin typeface="Arial" panose="020B0604020202020204" pitchFamily="34" charset="0"/>
              </a:rPr>
              <a:t>	</a:t>
            </a:r>
          </a:p>
        </p:txBody>
      </p:sp>
      <p:pic>
        <p:nvPicPr>
          <p:cNvPr id="5" name="Image 4">
            <a:extLst>
              <a:ext uri="{FF2B5EF4-FFF2-40B4-BE49-F238E27FC236}">
                <a16:creationId xmlns:a16="http://schemas.microsoft.com/office/drawing/2014/main" id="{8A682795-4360-414D-B435-50DA3F975450}"/>
              </a:ext>
            </a:extLst>
          </p:cNvPr>
          <p:cNvPicPr>
            <a:picLocks noChangeAspect="1"/>
          </p:cNvPicPr>
          <p:nvPr/>
        </p:nvPicPr>
        <p:blipFill>
          <a:blip r:embed="rId4"/>
          <a:stretch>
            <a:fillRect/>
          </a:stretch>
        </p:blipFill>
        <p:spPr>
          <a:xfrm>
            <a:off x="1165501" y="2302889"/>
            <a:ext cx="9929720" cy="3779848"/>
          </a:xfrm>
          <a:prstGeom prst="rect">
            <a:avLst/>
          </a:prstGeom>
        </p:spPr>
      </p:pic>
    </p:spTree>
    <p:extLst>
      <p:ext uri="{BB962C8B-B14F-4D97-AF65-F5344CB8AC3E}">
        <p14:creationId xmlns:p14="http://schemas.microsoft.com/office/powerpoint/2010/main" val="2048438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830997"/>
          </a:xfrm>
          <a:prstGeom prst="rect">
            <a:avLst/>
          </a:prstGeom>
          <a:noFill/>
        </p:spPr>
        <p:txBody>
          <a:bodyPr wrap="square">
            <a:spAutoFit/>
          </a:bodyPr>
          <a:lstStyle/>
          <a:p>
            <a:r>
              <a:rPr lang="fr-FR" sz="2400" b="1" i="0" u="none" strike="noStrike" baseline="0" dirty="0">
                <a:solidFill>
                  <a:srgbClr val="FFC000"/>
                </a:solidFill>
                <a:latin typeface="Arial" panose="020B0604020202020204" pitchFamily="34" charset="0"/>
              </a:rPr>
              <a:t>SIGNIFICATION DES 11 PICTOGRAMMES ET ELEMENTS DE CONTENU </a:t>
            </a:r>
            <a:r>
              <a:rPr lang="fr-FR" sz="2400" b="0" i="0" u="none" strike="noStrike" baseline="0" dirty="0">
                <a:solidFill>
                  <a:srgbClr val="FFC000"/>
                </a:solidFill>
                <a:latin typeface="Arial" panose="020B0604020202020204" pitchFamily="34" charset="0"/>
              </a:rPr>
              <a:t>	</a:t>
            </a:r>
          </a:p>
        </p:txBody>
      </p:sp>
      <p:pic>
        <p:nvPicPr>
          <p:cNvPr id="4" name="Image 3">
            <a:extLst>
              <a:ext uri="{FF2B5EF4-FFF2-40B4-BE49-F238E27FC236}">
                <a16:creationId xmlns:a16="http://schemas.microsoft.com/office/drawing/2014/main" id="{C627049B-44F2-4661-99BE-7A1BF5EFC566}"/>
              </a:ext>
            </a:extLst>
          </p:cNvPr>
          <p:cNvPicPr>
            <a:picLocks noChangeAspect="1"/>
          </p:cNvPicPr>
          <p:nvPr/>
        </p:nvPicPr>
        <p:blipFill>
          <a:blip r:embed="rId4"/>
          <a:stretch>
            <a:fillRect/>
          </a:stretch>
        </p:blipFill>
        <p:spPr>
          <a:xfrm>
            <a:off x="1249328" y="2777944"/>
            <a:ext cx="9845893" cy="2331922"/>
          </a:xfrm>
          <a:prstGeom prst="rect">
            <a:avLst/>
          </a:prstGeom>
        </p:spPr>
      </p:pic>
    </p:spTree>
    <p:extLst>
      <p:ext uri="{BB962C8B-B14F-4D97-AF65-F5344CB8AC3E}">
        <p14:creationId xmlns:p14="http://schemas.microsoft.com/office/powerpoint/2010/main" val="317507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830997"/>
          </a:xfrm>
          <a:prstGeom prst="rect">
            <a:avLst/>
          </a:prstGeom>
          <a:noFill/>
        </p:spPr>
        <p:txBody>
          <a:bodyPr wrap="square">
            <a:spAutoFit/>
          </a:bodyPr>
          <a:lstStyle/>
          <a:p>
            <a:r>
              <a:rPr lang="fr-FR" sz="2400" b="1" i="0" u="none" strike="noStrike" baseline="0" dirty="0">
                <a:solidFill>
                  <a:srgbClr val="FFC000"/>
                </a:solidFill>
                <a:latin typeface="Arial" panose="020B0604020202020204" pitchFamily="34" charset="0"/>
              </a:rPr>
              <a:t>SIGNIFICATION DES 11 PICTOGRAMMES ET ELEMENTS DE CONTENU </a:t>
            </a:r>
            <a:r>
              <a:rPr lang="fr-FR" sz="2400" b="0" i="0" u="none" strike="noStrike" baseline="0" dirty="0">
                <a:solidFill>
                  <a:srgbClr val="FFC000"/>
                </a:solidFill>
                <a:latin typeface="Arial" panose="020B0604020202020204" pitchFamily="34" charset="0"/>
              </a:rPr>
              <a:t>	</a:t>
            </a:r>
          </a:p>
        </p:txBody>
      </p:sp>
      <p:pic>
        <p:nvPicPr>
          <p:cNvPr id="4" name="Image 3">
            <a:extLst>
              <a:ext uri="{FF2B5EF4-FFF2-40B4-BE49-F238E27FC236}">
                <a16:creationId xmlns:a16="http://schemas.microsoft.com/office/drawing/2014/main" id="{0ADD9CBB-77A7-456C-ABED-C74F68C81549}"/>
              </a:ext>
            </a:extLst>
          </p:cNvPr>
          <p:cNvPicPr>
            <a:picLocks noChangeAspect="1"/>
          </p:cNvPicPr>
          <p:nvPr/>
        </p:nvPicPr>
        <p:blipFill>
          <a:blip r:embed="rId4"/>
          <a:stretch>
            <a:fillRect/>
          </a:stretch>
        </p:blipFill>
        <p:spPr>
          <a:xfrm>
            <a:off x="1249328" y="2797192"/>
            <a:ext cx="9845893" cy="2027096"/>
          </a:xfrm>
          <a:prstGeom prst="rect">
            <a:avLst/>
          </a:prstGeom>
        </p:spPr>
      </p:pic>
    </p:spTree>
    <p:extLst>
      <p:ext uri="{BB962C8B-B14F-4D97-AF65-F5344CB8AC3E}">
        <p14:creationId xmlns:p14="http://schemas.microsoft.com/office/powerpoint/2010/main" val="1236168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213A93C1-3C05-43DD-B5E5-4C4F6BC0BB1E}"/>
              </a:ext>
            </a:extLst>
          </p:cNvPr>
          <p:cNvGraphicFramePr>
            <a:graphicFrameLocks noGrp="1"/>
          </p:cNvGraphicFramePr>
          <p:nvPr>
            <p:extLst>
              <p:ext uri="{D42A27DB-BD31-4B8C-83A1-F6EECF244321}">
                <p14:modId xmlns:p14="http://schemas.microsoft.com/office/powerpoint/2010/main" val="1335733812"/>
              </p:ext>
            </p:extLst>
          </p:nvPr>
        </p:nvGraphicFramePr>
        <p:xfrm>
          <a:off x="1864311" y="1047565"/>
          <a:ext cx="9329840" cy="5626470"/>
        </p:xfrm>
        <a:graphic>
          <a:graphicData uri="http://schemas.openxmlformats.org/drawingml/2006/table">
            <a:tbl>
              <a:tblPr firstRow="1" bandRow="1">
                <a:tableStyleId>{C4B1156A-380E-4F78-BDF5-A606A8083BF9}</a:tableStyleId>
              </a:tblPr>
              <a:tblGrid>
                <a:gridCol w="4474345">
                  <a:extLst>
                    <a:ext uri="{9D8B030D-6E8A-4147-A177-3AD203B41FA5}">
                      <a16:colId xmlns:a16="http://schemas.microsoft.com/office/drawing/2014/main" val="120794419"/>
                    </a:ext>
                  </a:extLst>
                </a:gridCol>
                <a:gridCol w="4855495">
                  <a:extLst>
                    <a:ext uri="{9D8B030D-6E8A-4147-A177-3AD203B41FA5}">
                      <a16:colId xmlns:a16="http://schemas.microsoft.com/office/drawing/2014/main" val="2446670900"/>
                    </a:ext>
                  </a:extLst>
                </a:gridCol>
              </a:tblGrid>
              <a:tr h="2398444">
                <a:tc rowSpan="2">
                  <a:txBody>
                    <a:bodyPr/>
                    <a:lstStyle/>
                    <a:p>
                      <a:r>
                        <a:rPr lang="fr-FR" sz="3600" b="1" dirty="0"/>
                        <a:t>Le secouriste assiste la victime jusqu’à l’arrivée des secours professionnels.</a:t>
                      </a:r>
                    </a:p>
                  </a:txBody>
                  <a:tcPr anchor="ctr"/>
                </a:tc>
                <a:tc>
                  <a:txBody>
                    <a:bodyPr/>
                    <a:lstStyle/>
                    <a:p>
                      <a:r>
                        <a:rPr lang="fr-FR" sz="2800" b="1" dirty="0"/>
                        <a:t>Le SST n’a pas de matériel de secours autre que celui mit à sa disposition par son entreprise. </a:t>
                      </a:r>
                      <a:r>
                        <a:rPr lang="fr-FR" sz="2400" b="1" i="1" dirty="0"/>
                        <a:t>(trousse de secours, matériel spécifique)</a:t>
                      </a:r>
                      <a:endParaRPr lang="fr-FR" sz="2800" b="0" i="1" dirty="0"/>
                    </a:p>
                  </a:txBody>
                  <a:tcPr anchor="ctr"/>
                </a:tc>
                <a:extLst>
                  <a:ext uri="{0D108BD9-81ED-4DB2-BD59-A6C34878D82A}">
                    <a16:rowId xmlns:a16="http://schemas.microsoft.com/office/drawing/2014/main" val="4182563008"/>
                  </a:ext>
                </a:extLst>
              </a:tr>
              <a:tr h="1076009">
                <a:tc vMerge="1">
                  <a:txBody>
                    <a:bodyPr/>
                    <a:lstStyle/>
                    <a:p>
                      <a:endParaRPr lang="fr-FR" sz="2800" b="1" dirty="0"/>
                    </a:p>
                  </a:txBody>
                  <a:tcPr anchor="ctr"/>
                </a:tc>
                <a:tc>
                  <a:txBody>
                    <a:bodyPr/>
                    <a:lstStyle/>
                    <a:p>
                      <a:r>
                        <a:rPr lang="fr-FR" sz="2800" b="1" dirty="0">
                          <a:solidFill>
                            <a:schemeClr val="accent6">
                              <a:lumMod val="50000"/>
                            </a:schemeClr>
                          </a:solidFill>
                        </a:rPr>
                        <a:t>Il est limité dans les moyens.</a:t>
                      </a:r>
                    </a:p>
                  </a:txBody>
                  <a:tcPr anchor="ctr"/>
                </a:tc>
                <a:extLst>
                  <a:ext uri="{0D108BD9-81ED-4DB2-BD59-A6C34878D82A}">
                    <a16:rowId xmlns:a16="http://schemas.microsoft.com/office/drawing/2014/main" val="2289992301"/>
                  </a:ext>
                </a:extLst>
              </a:tr>
              <a:tr h="2152017">
                <a:tc gridSpan="2">
                  <a:txBody>
                    <a:bodyPr/>
                    <a:lstStyle/>
                    <a:p>
                      <a:endParaRPr lang="fr-FR" sz="2800" b="1" dirty="0"/>
                    </a:p>
                  </a:txBody>
                  <a:tcPr anchor="ctr"/>
                </a:tc>
                <a:tc hMerge="1">
                  <a:txBody>
                    <a:bodyPr/>
                    <a:lstStyle/>
                    <a:p>
                      <a:endParaRPr lang="fr-FR" sz="2800" b="1" dirty="0"/>
                    </a:p>
                  </a:txBody>
                  <a:tcPr anchor="ctr"/>
                </a:tc>
                <a:extLst>
                  <a:ext uri="{0D108BD9-81ED-4DB2-BD59-A6C34878D82A}">
                    <a16:rowId xmlns:a16="http://schemas.microsoft.com/office/drawing/2014/main" val="316193221"/>
                  </a:ext>
                </a:extLst>
              </a:tr>
            </a:tbl>
          </a:graphicData>
        </a:graphic>
      </p:graphicFrame>
      <p:sp>
        <p:nvSpPr>
          <p:cNvPr id="4" name="ZoneTexte 3">
            <a:extLst>
              <a:ext uri="{FF2B5EF4-FFF2-40B4-BE49-F238E27FC236}">
                <a16:creationId xmlns:a16="http://schemas.microsoft.com/office/drawing/2014/main" id="{03240272-5BBC-455B-9E7F-025A4C8F85B1}"/>
              </a:ext>
            </a:extLst>
          </p:cNvPr>
          <p:cNvSpPr txBox="1"/>
          <p:nvPr/>
        </p:nvSpPr>
        <p:spPr>
          <a:xfrm>
            <a:off x="0" y="94816"/>
            <a:ext cx="1733107" cy="707886"/>
          </a:xfrm>
          <a:prstGeom prst="rect">
            <a:avLst/>
          </a:prstGeom>
          <a:noFill/>
        </p:spPr>
        <p:txBody>
          <a:bodyPr wrap="square">
            <a:spAutoFit/>
          </a:bodyPr>
          <a:lstStyle/>
          <a:p>
            <a:pPr marL="72000" lvl="1"/>
            <a:r>
              <a:rPr lang="fr-FR" sz="2000" dirty="0">
                <a:latin typeface="Bookman Old Style" panose="02050604050505020204" pitchFamily="18" charset="0"/>
              </a:rPr>
              <a:t>Un SST c’est quoi ?</a:t>
            </a:r>
          </a:p>
        </p:txBody>
      </p:sp>
      <p:pic>
        <p:nvPicPr>
          <p:cNvPr id="2050" name="Picture 2" descr="Trousse de secours agent forestier | Securimed">
            <a:extLst>
              <a:ext uri="{FF2B5EF4-FFF2-40B4-BE49-F238E27FC236}">
                <a16:creationId xmlns:a16="http://schemas.microsoft.com/office/drawing/2014/main" id="{3F1949B7-5E1A-46EA-B1B2-BD05DB0AA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54" y="4525241"/>
            <a:ext cx="25431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uches de sécurité et rince-yeux | Gelis">
            <a:extLst>
              <a:ext uri="{FF2B5EF4-FFF2-40B4-BE49-F238E27FC236}">
                <a16:creationId xmlns:a16="http://schemas.microsoft.com/office/drawing/2014/main" id="{24137298-6470-4947-9D3A-18478B03B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197" y="4525241"/>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S DOUCHES ET LES BASSINS OCULAIRES D'URGENCE - HSE-CI.COM">
            <a:extLst>
              <a:ext uri="{FF2B5EF4-FFF2-40B4-BE49-F238E27FC236}">
                <a16:creationId xmlns:a16="http://schemas.microsoft.com/office/drawing/2014/main" id="{71924FB8-64DA-44C7-BECD-B4FCAA43D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09"/>
          <a:stretch/>
        </p:blipFill>
        <p:spPr bwMode="auto">
          <a:xfrm>
            <a:off x="7577452" y="4582391"/>
            <a:ext cx="148200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itiers AIVIA/PYRESCOM pour un usage intérieur ou extérieur">
            <a:extLst>
              <a:ext uri="{FF2B5EF4-FFF2-40B4-BE49-F238E27FC236}">
                <a16:creationId xmlns:a16="http://schemas.microsoft.com/office/drawing/2014/main" id="{E0CFD681-EE14-409C-8E54-887632D42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1693" y="4453803"/>
            <a:ext cx="18573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84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830997"/>
          </a:xfrm>
          <a:prstGeom prst="rect">
            <a:avLst/>
          </a:prstGeom>
          <a:noFill/>
        </p:spPr>
        <p:txBody>
          <a:bodyPr wrap="square">
            <a:spAutoFit/>
          </a:bodyPr>
          <a:lstStyle/>
          <a:p>
            <a:r>
              <a:rPr lang="fr-FR" sz="2400" b="1" i="0" u="none" strike="noStrike" baseline="0" dirty="0">
                <a:solidFill>
                  <a:srgbClr val="FFC000"/>
                </a:solidFill>
                <a:latin typeface="Arial" panose="020B0604020202020204" pitchFamily="34" charset="0"/>
              </a:rPr>
              <a:t>SIGNIFICATION DES 11 PICTOGRAMMES ET ELEMENTS DE CONTENU </a:t>
            </a:r>
            <a:r>
              <a:rPr lang="fr-FR" sz="2400" b="0" i="0" u="none" strike="noStrike" baseline="0" dirty="0">
                <a:solidFill>
                  <a:srgbClr val="FFC000"/>
                </a:solidFill>
                <a:latin typeface="Arial" panose="020B0604020202020204" pitchFamily="34" charset="0"/>
              </a:rPr>
              <a:t>	</a:t>
            </a:r>
          </a:p>
        </p:txBody>
      </p:sp>
      <p:pic>
        <p:nvPicPr>
          <p:cNvPr id="4" name="Image 3">
            <a:extLst>
              <a:ext uri="{FF2B5EF4-FFF2-40B4-BE49-F238E27FC236}">
                <a16:creationId xmlns:a16="http://schemas.microsoft.com/office/drawing/2014/main" id="{A291663E-2518-4857-966D-FD06F5AA444B}"/>
              </a:ext>
            </a:extLst>
          </p:cNvPr>
          <p:cNvPicPr>
            <a:picLocks noChangeAspect="1"/>
          </p:cNvPicPr>
          <p:nvPr/>
        </p:nvPicPr>
        <p:blipFill>
          <a:blip r:embed="rId4"/>
          <a:stretch>
            <a:fillRect/>
          </a:stretch>
        </p:blipFill>
        <p:spPr>
          <a:xfrm>
            <a:off x="1523672" y="2258791"/>
            <a:ext cx="9571549" cy="4061812"/>
          </a:xfrm>
          <a:prstGeom prst="rect">
            <a:avLst/>
          </a:prstGeom>
        </p:spPr>
      </p:pic>
    </p:spTree>
    <p:extLst>
      <p:ext uri="{BB962C8B-B14F-4D97-AF65-F5344CB8AC3E}">
        <p14:creationId xmlns:p14="http://schemas.microsoft.com/office/powerpoint/2010/main" val="4006634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830997"/>
          </a:xfrm>
          <a:prstGeom prst="rect">
            <a:avLst/>
          </a:prstGeom>
          <a:noFill/>
        </p:spPr>
        <p:txBody>
          <a:bodyPr wrap="square">
            <a:spAutoFit/>
          </a:bodyPr>
          <a:lstStyle/>
          <a:p>
            <a:r>
              <a:rPr lang="fr-FR" sz="2400" b="1" i="0" u="none" strike="noStrike" baseline="0" dirty="0">
                <a:solidFill>
                  <a:srgbClr val="FFC000"/>
                </a:solidFill>
                <a:latin typeface="Arial" panose="020B0604020202020204" pitchFamily="34" charset="0"/>
              </a:rPr>
              <a:t>SIGNIFICATION DES 11 PICTOGRAMMES ET ELEMENTS DE CONTENU </a:t>
            </a:r>
            <a:r>
              <a:rPr lang="fr-FR" sz="2400" b="0" i="0" u="none" strike="noStrike" baseline="0" dirty="0">
                <a:solidFill>
                  <a:srgbClr val="FFC000"/>
                </a:solidFill>
                <a:latin typeface="Arial" panose="020B0604020202020204" pitchFamily="34" charset="0"/>
              </a:rPr>
              <a:t>	</a:t>
            </a:r>
          </a:p>
        </p:txBody>
      </p:sp>
      <p:pic>
        <p:nvPicPr>
          <p:cNvPr id="4" name="Image 3">
            <a:extLst>
              <a:ext uri="{FF2B5EF4-FFF2-40B4-BE49-F238E27FC236}">
                <a16:creationId xmlns:a16="http://schemas.microsoft.com/office/drawing/2014/main" id="{E08599D7-6FEB-4573-9A1F-8C9F280C86B9}"/>
              </a:ext>
            </a:extLst>
          </p:cNvPr>
          <p:cNvPicPr>
            <a:picLocks noChangeAspect="1"/>
          </p:cNvPicPr>
          <p:nvPr/>
        </p:nvPicPr>
        <p:blipFill>
          <a:blip r:embed="rId4"/>
          <a:stretch>
            <a:fillRect/>
          </a:stretch>
        </p:blipFill>
        <p:spPr>
          <a:xfrm>
            <a:off x="1439844" y="2707040"/>
            <a:ext cx="9655377" cy="2171888"/>
          </a:xfrm>
          <a:prstGeom prst="rect">
            <a:avLst/>
          </a:prstGeom>
        </p:spPr>
      </p:pic>
    </p:spTree>
    <p:extLst>
      <p:ext uri="{BB962C8B-B14F-4D97-AF65-F5344CB8AC3E}">
        <p14:creationId xmlns:p14="http://schemas.microsoft.com/office/powerpoint/2010/main" val="2476251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830997"/>
          </a:xfrm>
          <a:prstGeom prst="rect">
            <a:avLst/>
          </a:prstGeom>
          <a:noFill/>
        </p:spPr>
        <p:txBody>
          <a:bodyPr wrap="square">
            <a:spAutoFit/>
          </a:bodyPr>
          <a:lstStyle/>
          <a:p>
            <a:r>
              <a:rPr lang="fr-FR" sz="2400" b="1" i="0" u="none" strike="noStrike" baseline="0" dirty="0">
                <a:solidFill>
                  <a:srgbClr val="FFC000"/>
                </a:solidFill>
                <a:latin typeface="Arial" panose="020B0604020202020204" pitchFamily="34" charset="0"/>
              </a:rPr>
              <a:t>SIGNIFICATION DES 11 PICTOGRAMMES ET ELEMENTS DE CONTENU </a:t>
            </a:r>
            <a:r>
              <a:rPr lang="fr-FR" sz="2400" b="0" i="0" u="none" strike="noStrike" baseline="0" dirty="0">
                <a:solidFill>
                  <a:srgbClr val="FFC000"/>
                </a:solidFill>
                <a:latin typeface="Arial" panose="020B0604020202020204" pitchFamily="34" charset="0"/>
              </a:rPr>
              <a:t>	</a:t>
            </a:r>
          </a:p>
        </p:txBody>
      </p:sp>
      <p:pic>
        <p:nvPicPr>
          <p:cNvPr id="4" name="Image 3">
            <a:extLst>
              <a:ext uri="{FF2B5EF4-FFF2-40B4-BE49-F238E27FC236}">
                <a16:creationId xmlns:a16="http://schemas.microsoft.com/office/drawing/2014/main" id="{D10E1A9A-8BB0-41EC-8130-819A6C5B37C4}"/>
              </a:ext>
            </a:extLst>
          </p:cNvPr>
          <p:cNvPicPr>
            <a:picLocks noChangeAspect="1"/>
          </p:cNvPicPr>
          <p:nvPr/>
        </p:nvPicPr>
        <p:blipFill>
          <a:blip r:embed="rId4"/>
          <a:stretch>
            <a:fillRect/>
          </a:stretch>
        </p:blipFill>
        <p:spPr>
          <a:xfrm>
            <a:off x="1302672" y="1992208"/>
            <a:ext cx="9792549" cy="4435224"/>
          </a:xfrm>
          <a:prstGeom prst="rect">
            <a:avLst/>
          </a:prstGeom>
        </p:spPr>
      </p:pic>
    </p:spTree>
    <p:extLst>
      <p:ext uri="{BB962C8B-B14F-4D97-AF65-F5344CB8AC3E}">
        <p14:creationId xmlns:p14="http://schemas.microsoft.com/office/powerpoint/2010/main" val="35876036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830997"/>
          </a:xfrm>
          <a:prstGeom prst="rect">
            <a:avLst/>
          </a:prstGeom>
          <a:noFill/>
        </p:spPr>
        <p:txBody>
          <a:bodyPr wrap="square">
            <a:spAutoFit/>
          </a:bodyPr>
          <a:lstStyle/>
          <a:p>
            <a:r>
              <a:rPr lang="fr-FR" sz="2400" b="1" i="0" u="none" strike="noStrike" baseline="0" dirty="0">
                <a:solidFill>
                  <a:srgbClr val="FFC000"/>
                </a:solidFill>
                <a:latin typeface="Arial" panose="020B0604020202020204" pitchFamily="34" charset="0"/>
              </a:rPr>
              <a:t>SIGNIFICATION DES 11 PICTOGRAMMES ET ELEMENTS DE CONTENU </a:t>
            </a:r>
            <a:r>
              <a:rPr lang="fr-FR" sz="2400" b="0" i="0" u="none" strike="noStrike" baseline="0" dirty="0">
                <a:solidFill>
                  <a:srgbClr val="FFC000"/>
                </a:solidFill>
                <a:latin typeface="Arial" panose="020B0604020202020204" pitchFamily="34" charset="0"/>
              </a:rPr>
              <a:t>	</a:t>
            </a:r>
          </a:p>
        </p:txBody>
      </p:sp>
      <p:pic>
        <p:nvPicPr>
          <p:cNvPr id="4" name="Image 3">
            <a:extLst>
              <a:ext uri="{FF2B5EF4-FFF2-40B4-BE49-F238E27FC236}">
                <a16:creationId xmlns:a16="http://schemas.microsoft.com/office/drawing/2014/main" id="{93152642-0AA0-4D8B-932A-EB82BE8489AC}"/>
              </a:ext>
            </a:extLst>
          </p:cNvPr>
          <p:cNvPicPr>
            <a:picLocks noChangeAspect="1"/>
          </p:cNvPicPr>
          <p:nvPr/>
        </p:nvPicPr>
        <p:blipFill>
          <a:blip r:embed="rId4"/>
          <a:stretch>
            <a:fillRect/>
          </a:stretch>
        </p:blipFill>
        <p:spPr>
          <a:xfrm>
            <a:off x="1363638" y="1805269"/>
            <a:ext cx="9731583" cy="4740051"/>
          </a:xfrm>
          <a:prstGeom prst="rect">
            <a:avLst/>
          </a:prstGeom>
        </p:spPr>
      </p:pic>
    </p:spTree>
    <p:extLst>
      <p:ext uri="{BB962C8B-B14F-4D97-AF65-F5344CB8AC3E}">
        <p14:creationId xmlns:p14="http://schemas.microsoft.com/office/powerpoint/2010/main" val="40614430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326085" cy="1200329"/>
          </a:xfrm>
          <a:prstGeom prst="rect">
            <a:avLst/>
          </a:prstGeom>
          <a:noFill/>
        </p:spPr>
        <p:txBody>
          <a:bodyPr wrap="square">
            <a:spAutoFit/>
          </a:bodyPr>
          <a:lstStyle/>
          <a:p>
            <a:r>
              <a:rPr lang="fr-FR" sz="2400" b="1" dirty="0">
                <a:solidFill>
                  <a:srgbClr val="FFC000"/>
                </a:solidFill>
                <a:latin typeface="Arial" panose="020B0604020202020204" pitchFamily="34" charset="0"/>
              </a:rPr>
              <a:t>UTILISATION DE L’OUTIL</a:t>
            </a:r>
          </a:p>
          <a:p>
            <a:endParaRPr lang="fr-FR" sz="2400" b="1" i="0" u="none" strike="noStrike" baseline="0" dirty="0">
              <a:solidFill>
                <a:srgbClr val="FFC000"/>
              </a:solidFill>
              <a:latin typeface="Arial" panose="020B0604020202020204" pitchFamily="34" charset="0"/>
            </a:endParaRPr>
          </a:p>
          <a:p>
            <a:pPr algn="ctr"/>
            <a:r>
              <a:rPr lang="fr-FR" sz="2400" b="1" dirty="0">
                <a:solidFill>
                  <a:srgbClr val="FFC000"/>
                </a:solidFill>
                <a:latin typeface="Arial" panose="020B0604020202020204" pitchFamily="34" charset="0"/>
              </a:rPr>
              <a:t>L’ordre d’analyse</a:t>
            </a:r>
            <a:r>
              <a:rPr lang="fr-FR" sz="2400" b="0" i="0" u="none" strike="noStrike" baseline="0" dirty="0">
                <a:solidFill>
                  <a:srgbClr val="FFC000"/>
                </a:solidFill>
                <a:latin typeface="Arial" panose="020B0604020202020204" pitchFamily="34" charset="0"/>
              </a:rPr>
              <a:t>	</a:t>
            </a:r>
          </a:p>
        </p:txBody>
      </p:sp>
      <p:pic>
        <p:nvPicPr>
          <p:cNvPr id="4" name="Image 3">
            <a:extLst>
              <a:ext uri="{FF2B5EF4-FFF2-40B4-BE49-F238E27FC236}">
                <a16:creationId xmlns:a16="http://schemas.microsoft.com/office/drawing/2014/main" id="{A35CE558-7685-47B7-AA7C-EA2976587977}"/>
              </a:ext>
            </a:extLst>
          </p:cNvPr>
          <p:cNvPicPr>
            <a:picLocks noChangeAspect="1"/>
          </p:cNvPicPr>
          <p:nvPr/>
        </p:nvPicPr>
        <p:blipFill>
          <a:blip r:embed="rId4"/>
          <a:stretch>
            <a:fillRect/>
          </a:stretch>
        </p:blipFill>
        <p:spPr>
          <a:xfrm>
            <a:off x="2696659" y="2095913"/>
            <a:ext cx="7918125" cy="4592880"/>
          </a:xfrm>
          <a:prstGeom prst="rect">
            <a:avLst/>
          </a:prstGeom>
        </p:spPr>
      </p:pic>
    </p:spTree>
    <p:extLst>
      <p:ext uri="{BB962C8B-B14F-4D97-AF65-F5344CB8AC3E}">
        <p14:creationId xmlns:p14="http://schemas.microsoft.com/office/powerpoint/2010/main" val="1276101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3818871" y="841979"/>
            <a:ext cx="6878721" cy="1692771"/>
          </a:xfrm>
          <a:prstGeom prst="rect">
            <a:avLst/>
          </a:prstGeom>
          <a:noFill/>
        </p:spPr>
        <p:txBody>
          <a:bodyPr wrap="square">
            <a:spAutoFit/>
          </a:bodyPr>
          <a:lstStyle/>
          <a:p>
            <a:r>
              <a:rPr lang="fr-FR" sz="2400" b="1" dirty="0">
                <a:solidFill>
                  <a:srgbClr val="FFC000"/>
                </a:solidFill>
                <a:latin typeface="Arial" panose="020B0604020202020204" pitchFamily="34" charset="0"/>
              </a:rPr>
              <a:t>UTILISATION DE L’OUTIL</a:t>
            </a:r>
          </a:p>
          <a:p>
            <a:endParaRPr lang="fr-FR" sz="2400" b="1" i="0" u="none" strike="noStrike" baseline="0" dirty="0">
              <a:solidFill>
                <a:srgbClr val="FFC000"/>
              </a:solidFill>
              <a:latin typeface="Arial" panose="020B0604020202020204" pitchFamily="34" charset="0"/>
            </a:endParaRPr>
          </a:p>
          <a:p>
            <a:pPr algn="ctr"/>
            <a:r>
              <a:rPr lang="fr-FR" sz="2800" b="1" i="0" u="none" strike="noStrike" baseline="0" dirty="0">
                <a:solidFill>
                  <a:srgbClr val="FFC000"/>
                </a:solidFill>
              </a:rPr>
              <a:t>9 principes généraux de prévention 	</a:t>
            </a:r>
            <a:r>
              <a:rPr lang="fr-FR" sz="2400" b="0" i="0" u="none" strike="noStrike" baseline="0" dirty="0">
                <a:solidFill>
                  <a:srgbClr val="FFC000"/>
                </a:solidFill>
                <a:latin typeface="Arial" panose="020B0604020202020204" pitchFamily="34" charset="0"/>
              </a:rPr>
              <a:t>	</a:t>
            </a:r>
          </a:p>
        </p:txBody>
      </p:sp>
      <p:pic>
        <p:nvPicPr>
          <p:cNvPr id="5" name="Image 4">
            <a:extLst>
              <a:ext uri="{FF2B5EF4-FFF2-40B4-BE49-F238E27FC236}">
                <a16:creationId xmlns:a16="http://schemas.microsoft.com/office/drawing/2014/main" id="{5F24E268-DE65-456B-A69A-53F2407C27F0}"/>
              </a:ext>
            </a:extLst>
          </p:cNvPr>
          <p:cNvPicPr>
            <a:picLocks noChangeAspect="1"/>
          </p:cNvPicPr>
          <p:nvPr/>
        </p:nvPicPr>
        <p:blipFill>
          <a:blip r:embed="rId4"/>
          <a:stretch>
            <a:fillRect/>
          </a:stretch>
        </p:blipFill>
        <p:spPr>
          <a:xfrm>
            <a:off x="435006" y="2258791"/>
            <a:ext cx="10660215" cy="4385866"/>
          </a:xfrm>
          <a:prstGeom prst="rect">
            <a:avLst/>
          </a:prstGeom>
        </p:spPr>
      </p:pic>
    </p:spTree>
    <p:extLst>
      <p:ext uri="{BB962C8B-B14F-4D97-AF65-F5344CB8AC3E}">
        <p14:creationId xmlns:p14="http://schemas.microsoft.com/office/powerpoint/2010/main" val="302847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773830" y="1895665"/>
            <a:ext cx="3514085" cy="830997"/>
          </a:xfrm>
          <a:prstGeom prst="rect">
            <a:avLst/>
          </a:prstGeom>
          <a:noFill/>
        </p:spPr>
        <p:txBody>
          <a:bodyPr wrap="square">
            <a:spAutoFit/>
          </a:bodyPr>
          <a:lstStyle/>
          <a:p>
            <a:r>
              <a:rPr lang="fr-FR" sz="2400" b="1" dirty="0">
                <a:solidFill>
                  <a:srgbClr val="FFC000"/>
                </a:solidFill>
                <a:latin typeface="Arial" panose="020B0604020202020204" pitchFamily="34" charset="0"/>
              </a:rPr>
              <a:t>Position des pictogrammes</a:t>
            </a:r>
            <a:endParaRPr lang="fr-FR" sz="2400" b="0" i="0" u="none" strike="noStrike" baseline="0" dirty="0">
              <a:solidFill>
                <a:srgbClr val="FFC000"/>
              </a:solidFill>
              <a:latin typeface="Arial" panose="020B0604020202020204" pitchFamily="34" charset="0"/>
            </a:endParaRPr>
          </a:p>
        </p:txBody>
      </p:sp>
      <p:pic>
        <p:nvPicPr>
          <p:cNvPr id="11" name="Image 10">
            <a:extLst>
              <a:ext uri="{FF2B5EF4-FFF2-40B4-BE49-F238E27FC236}">
                <a16:creationId xmlns:a16="http://schemas.microsoft.com/office/drawing/2014/main" id="{78902B32-552D-4FC1-91AF-F22CAAF4F26B}"/>
              </a:ext>
            </a:extLst>
          </p:cNvPr>
          <p:cNvPicPr>
            <a:picLocks noChangeAspect="1"/>
          </p:cNvPicPr>
          <p:nvPr/>
        </p:nvPicPr>
        <p:blipFill rotWithShape="1">
          <a:blip r:embed="rId4"/>
          <a:srcRect l="55573"/>
          <a:stretch/>
        </p:blipFill>
        <p:spPr>
          <a:xfrm>
            <a:off x="6631158" y="203599"/>
            <a:ext cx="3632764" cy="5730737"/>
          </a:xfrm>
          <a:prstGeom prst="rect">
            <a:avLst/>
          </a:prstGeom>
        </p:spPr>
      </p:pic>
    </p:spTree>
    <p:extLst>
      <p:ext uri="{BB962C8B-B14F-4D97-AF65-F5344CB8AC3E}">
        <p14:creationId xmlns:p14="http://schemas.microsoft.com/office/powerpoint/2010/main" val="1773096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773830" y="1895665"/>
            <a:ext cx="3514085" cy="830997"/>
          </a:xfrm>
          <a:prstGeom prst="rect">
            <a:avLst/>
          </a:prstGeom>
          <a:noFill/>
        </p:spPr>
        <p:txBody>
          <a:bodyPr wrap="square">
            <a:spAutoFit/>
          </a:bodyPr>
          <a:lstStyle/>
          <a:p>
            <a:r>
              <a:rPr lang="fr-FR" sz="2400" b="1" dirty="0">
                <a:solidFill>
                  <a:srgbClr val="FFC000"/>
                </a:solidFill>
                <a:latin typeface="Arial" panose="020B0604020202020204" pitchFamily="34" charset="0"/>
              </a:rPr>
              <a:t>Position des pictogrammes</a:t>
            </a:r>
            <a:endParaRPr lang="fr-FR" sz="2400" b="0" i="0" u="none" strike="noStrike" baseline="0" dirty="0">
              <a:solidFill>
                <a:srgbClr val="FFC000"/>
              </a:solidFill>
              <a:latin typeface="Arial" panose="020B0604020202020204" pitchFamily="34" charset="0"/>
            </a:endParaRPr>
          </a:p>
        </p:txBody>
      </p:sp>
      <p:pic>
        <p:nvPicPr>
          <p:cNvPr id="4" name="Image 3">
            <a:extLst>
              <a:ext uri="{FF2B5EF4-FFF2-40B4-BE49-F238E27FC236}">
                <a16:creationId xmlns:a16="http://schemas.microsoft.com/office/drawing/2014/main" id="{F936266E-E1AC-4AF7-882F-AC0E13DF2675}"/>
              </a:ext>
            </a:extLst>
          </p:cNvPr>
          <p:cNvPicPr>
            <a:picLocks noChangeAspect="1"/>
          </p:cNvPicPr>
          <p:nvPr/>
        </p:nvPicPr>
        <p:blipFill rotWithShape="1">
          <a:blip r:embed="rId4"/>
          <a:srcRect l="54705"/>
          <a:stretch/>
        </p:blipFill>
        <p:spPr>
          <a:xfrm>
            <a:off x="6055328" y="142043"/>
            <a:ext cx="4208948" cy="6512358"/>
          </a:xfrm>
          <a:prstGeom prst="rect">
            <a:avLst/>
          </a:prstGeom>
        </p:spPr>
      </p:pic>
    </p:spTree>
    <p:extLst>
      <p:ext uri="{BB962C8B-B14F-4D97-AF65-F5344CB8AC3E}">
        <p14:creationId xmlns:p14="http://schemas.microsoft.com/office/powerpoint/2010/main" val="19973575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773830" y="1895665"/>
            <a:ext cx="3514085" cy="830997"/>
          </a:xfrm>
          <a:prstGeom prst="rect">
            <a:avLst/>
          </a:prstGeom>
          <a:noFill/>
        </p:spPr>
        <p:txBody>
          <a:bodyPr wrap="square">
            <a:spAutoFit/>
          </a:bodyPr>
          <a:lstStyle/>
          <a:p>
            <a:r>
              <a:rPr lang="fr-FR" sz="2400" b="1" dirty="0">
                <a:solidFill>
                  <a:srgbClr val="FFC000"/>
                </a:solidFill>
                <a:latin typeface="Arial" panose="020B0604020202020204" pitchFamily="34" charset="0"/>
              </a:rPr>
              <a:t>Position des pictogrammes</a:t>
            </a:r>
            <a:endParaRPr lang="fr-FR" sz="2400" b="0" i="0" u="none" strike="noStrike" baseline="0" dirty="0">
              <a:solidFill>
                <a:srgbClr val="FFC000"/>
              </a:solidFill>
              <a:latin typeface="Arial" panose="020B0604020202020204" pitchFamily="34" charset="0"/>
            </a:endParaRPr>
          </a:p>
        </p:txBody>
      </p:sp>
      <p:pic>
        <p:nvPicPr>
          <p:cNvPr id="5" name="Image 4">
            <a:extLst>
              <a:ext uri="{FF2B5EF4-FFF2-40B4-BE49-F238E27FC236}">
                <a16:creationId xmlns:a16="http://schemas.microsoft.com/office/drawing/2014/main" id="{8BD862C9-5C8A-4002-B95A-F89A0EAB6A82}"/>
              </a:ext>
            </a:extLst>
          </p:cNvPr>
          <p:cNvPicPr>
            <a:picLocks noChangeAspect="1"/>
          </p:cNvPicPr>
          <p:nvPr/>
        </p:nvPicPr>
        <p:blipFill rotWithShape="1">
          <a:blip r:embed="rId4"/>
          <a:srcRect r="58614"/>
          <a:stretch/>
        </p:blipFill>
        <p:spPr>
          <a:xfrm>
            <a:off x="6198351" y="123697"/>
            <a:ext cx="4109961" cy="6635016"/>
          </a:xfrm>
          <a:prstGeom prst="rect">
            <a:avLst/>
          </a:prstGeom>
        </p:spPr>
      </p:pic>
    </p:spTree>
    <p:extLst>
      <p:ext uri="{BB962C8B-B14F-4D97-AF65-F5344CB8AC3E}">
        <p14:creationId xmlns:p14="http://schemas.microsoft.com/office/powerpoint/2010/main" val="20237442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Image 4" descr="ACTEUR_PREVENTION.png"/>
          <p:cNvPicPr>
            <a:picLocks noChangeAspect="1"/>
          </p:cNvPicPr>
          <p:nvPr/>
        </p:nvPicPr>
        <p:blipFill>
          <a:blip r:embed="rId2" cstate="print"/>
          <a:srcRect/>
          <a:stretch>
            <a:fillRect/>
          </a:stretch>
        </p:blipFill>
        <p:spPr bwMode="auto">
          <a:xfrm>
            <a:off x="10479741" y="430568"/>
            <a:ext cx="615480" cy="613488"/>
          </a:xfrm>
          <a:prstGeom prst="rect">
            <a:avLst/>
          </a:prstGeom>
          <a:noFill/>
          <a:ln w="9525">
            <a:noFill/>
            <a:miter lim="800000"/>
            <a:headEnd/>
            <a:tailEnd/>
          </a:ln>
        </p:spPr>
      </p:pic>
      <p:sp>
        <p:nvSpPr>
          <p:cNvPr id="17413" name="ZoneTexte 6"/>
          <p:cNvSpPr txBox="1">
            <a:spLocks noChangeArrowheads="1"/>
          </p:cNvSpPr>
          <p:nvPr/>
        </p:nvSpPr>
        <p:spPr bwMode="auto">
          <a:xfrm>
            <a:off x="56442" y="142043"/>
            <a:ext cx="3330791" cy="646331"/>
          </a:xfrm>
          <a:prstGeom prst="rect">
            <a:avLst/>
          </a:prstGeom>
          <a:noFill/>
          <a:ln w="9525">
            <a:noFill/>
            <a:miter lim="800000"/>
            <a:headEnd/>
            <a:tailEnd/>
          </a:ln>
        </p:spPr>
        <p:txBody>
          <a:bodyPr wrap="square">
            <a:spAutoFit/>
          </a:bodyPr>
          <a:lstStyle/>
          <a:p>
            <a:pPr algn="r"/>
            <a:r>
              <a:rPr lang="fr-FR" b="1" i="1" dirty="0"/>
              <a:t>Être acteur de la prévention des risques professionnels</a:t>
            </a:r>
          </a:p>
        </p:txBody>
      </p:sp>
      <p:sp>
        <p:nvSpPr>
          <p:cNvPr id="9" name="Rectangle 8"/>
          <p:cNvSpPr/>
          <p:nvPr/>
        </p:nvSpPr>
        <p:spPr>
          <a:xfrm>
            <a:off x="207208" y="920667"/>
            <a:ext cx="3180025" cy="646331"/>
          </a:xfrm>
          <a:prstGeom prst="rect">
            <a:avLst/>
          </a:prstGeom>
        </p:spPr>
        <p:txBody>
          <a:bodyPr wrap="square">
            <a:spAutoFit/>
          </a:bodyPr>
          <a:lstStyle/>
          <a:p>
            <a:pPr>
              <a:defRPr/>
            </a:pPr>
            <a:r>
              <a:rPr lang="fr-FR" i="1" dirty="0"/>
              <a:t>Repérer les dangers dans une situation de travail</a:t>
            </a:r>
            <a:endParaRPr lang="fr-FR" i="1" dirty="0">
              <a:solidFill>
                <a:srgbClr val="FFFF00"/>
              </a:solidFill>
            </a:endParaRPr>
          </a:p>
        </p:txBody>
      </p:sp>
      <p:sp>
        <p:nvSpPr>
          <p:cNvPr id="10" name="ZoneTexte 9">
            <a:extLst>
              <a:ext uri="{FF2B5EF4-FFF2-40B4-BE49-F238E27FC236}">
                <a16:creationId xmlns:a16="http://schemas.microsoft.com/office/drawing/2014/main" id="{83D22E17-E05F-4D97-9D4A-1E9F09FA30CC}"/>
              </a:ext>
            </a:extLst>
          </p:cNvPr>
          <p:cNvSpPr txBox="1"/>
          <p:nvPr/>
        </p:nvSpPr>
        <p:spPr>
          <a:xfrm>
            <a:off x="2823525" y="203599"/>
            <a:ext cx="4109961" cy="584775"/>
          </a:xfrm>
          <a:prstGeom prst="rect">
            <a:avLst/>
          </a:prstGeom>
          <a:noFill/>
        </p:spPr>
        <p:txBody>
          <a:bodyPr wrap="square">
            <a:spAutoFit/>
          </a:bodyPr>
          <a:lstStyle/>
          <a:p>
            <a:pPr algn="ctr"/>
            <a:r>
              <a:rPr lang="fr-FR" sz="3200" b="0" i="0" u="none" strike="noStrike" baseline="0" dirty="0">
                <a:latin typeface="Calibri" panose="020F0502020204030204" pitchFamily="34" charset="0"/>
              </a:rPr>
              <a:t>P.A.P.</a:t>
            </a:r>
          </a:p>
        </p:txBody>
      </p:sp>
      <p:pic>
        <p:nvPicPr>
          <p:cNvPr id="3" name="Image 2">
            <a:extLst>
              <a:ext uri="{FF2B5EF4-FFF2-40B4-BE49-F238E27FC236}">
                <a16:creationId xmlns:a16="http://schemas.microsoft.com/office/drawing/2014/main" id="{F4DB06C5-367E-4EDE-AE1C-F04F5387F190}"/>
              </a:ext>
            </a:extLst>
          </p:cNvPr>
          <p:cNvPicPr>
            <a:picLocks noChangeAspect="1"/>
          </p:cNvPicPr>
          <p:nvPr/>
        </p:nvPicPr>
        <p:blipFill>
          <a:blip r:embed="rId3"/>
          <a:stretch>
            <a:fillRect/>
          </a:stretch>
        </p:blipFill>
        <p:spPr>
          <a:xfrm rot="861341">
            <a:off x="11064614" y="693878"/>
            <a:ext cx="870597" cy="1345701"/>
          </a:xfrm>
          <a:prstGeom prst="rect">
            <a:avLst/>
          </a:prstGeom>
        </p:spPr>
      </p:pic>
      <p:sp>
        <p:nvSpPr>
          <p:cNvPr id="8" name="ZoneTexte 7">
            <a:extLst>
              <a:ext uri="{FF2B5EF4-FFF2-40B4-BE49-F238E27FC236}">
                <a16:creationId xmlns:a16="http://schemas.microsoft.com/office/drawing/2014/main" id="{E4D2ED2F-26B1-490D-88FF-8EA7417FD758}"/>
              </a:ext>
            </a:extLst>
          </p:cNvPr>
          <p:cNvSpPr txBox="1"/>
          <p:nvPr/>
        </p:nvSpPr>
        <p:spPr>
          <a:xfrm>
            <a:off x="773830" y="1895665"/>
            <a:ext cx="3514085" cy="830997"/>
          </a:xfrm>
          <a:prstGeom prst="rect">
            <a:avLst/>
          </a:prstGeom>
          <a:noFill/>
        </p:spPr>
        <p:txBody>
          <a:bodyPr wrap="square">
            <a:spAutoFit/>
          </a:bodyPr>
          <a:lstStyle/>
          <a:p>
            <a:r>
              <a:rPr lang="fr-FR" sz="2400" b="1" dirty="0">
                <a:solidFill>
                  <a:srgbClr val="FFC000"/>
                </a:solidFill>
                <a:latin typeface="Arial" panose="020B0604020202020204" pitchFamily="34" charset="0"/>
              </a:rPr>
              <a:t>Position des pictogrammes</a:t>
            </a:r>
            <a:endParaRPr lang="fr-FR" sz="2400" b="0" i="0" u="none" strike="noStrike" baseline="0" dirty="0">
              <a:solidFill>
                <a:srgbClr val="FFC000"/>
              </a:solidFill>
              <a:latin typeface="Arial" panose="020B0604020202020204" pitchFamily="34" charset="0"/>
            </a:endParaRPr>
          </a:p>
        </p:txBody>
      </p:sp>
      <p:pic>
        <p:nvPicPr>
          <p:cNvPr id="4" name="Image 3">
            <a:extLst>
              <a:ext uri="{FF2B5EF4-FFF2-40B4-BE49-F238E27FC236}">
                <a16:creationId xmlns:a16="http://schemas.microsoft.com/office/drawing/2014/main" id="{687AE7E7-E328-4C93-99B9-8D37FB7396BD}"/>
              </a:ext>
            </a:extLst>
          </p:cNvPr>
          <p:cNvPicPr>
            <a:picLocks noChangeAspect="1"/>
          </p:cNvPicPr>
          <p:nvPr/>
        </p:nvPicPr>
        <p:blipFill rotWithShape="1">
          <a:blip r:embed="rId4"/>
          <a:srcRect l="50000"/>
          <a:stretch/>
        </p:blipFill>
        <p:spPr>
          <a:xfrm>
            <a:off x="5406093" y="111060"/>
            <a:ext cx="4946203" cy="6609336"/>
          </a:xfrm>
          <a:prstGeom prst="rect">
            <a:avLst/>
          </a:prstGeom>
        </p:spPr>
      </p:pic>
    </p:spTree>
    <p:extLst>
      <p:ext uri="{BB962C8B-B14F-4D97-AF65-F5344CB8AC3E}">
        <p14:creationId xmlns:p14="http://schemas.microsoft.com/office/powerpoint/2010/main" val="1927611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id="{213A93C1-3C05-43DD-B5E5-4C4F6BC0BB1E}"/>
              </a:ext>
            </a:extLst>
          </p:cNvPr>
          <p:cNvGraphicFramePr>
            <a:graphicFrameLocks noGrp="1"/>
          </p:cNvGraphicFramePr>
          <p:nvPr>
            <p:extLst>
              <p:ext uri="{D42A27DB-BD31-4B8C-83A1-F6EECF244321}">
                <p14:modId xmlns:p14="http://schemas.microsoft.com/office/powerpoint/2010/main" val="4108336620"/>
              </p:ext>
            </p:extLst>
          </p:nvPr>
        </p:nvGraphicFramePr>
        <p:xfrm>
          <a:off x="2005446" y="1267691"/>
          <a:ext cx="9188705" cy="5451104"/>
        </p:xfrm>
        <a:graphic>
          <a:graphicData uri="http://schemas.openxmlformats.org/drawingml/2006/table">
            <a:tbl>
              <a:tblPr firstRow="1" bandRow="1">
                <a:tableStyleId>{C4B1156A-380E-4F78-BDF5-A606A8083BF9}</a:tableStyleId>
              </a:tblPr>
              <a:tblGrid>
                <a:gridCol w="3896590">
                  <a:extLst>
                    <a:ext uri="{9D8B030D-6E8A-4147-A177-3AD203B41FA5}">
                      <a16:colId xmlns:a16="http://schemas.microsoft.com/office/drawing/2014/main" val="120794419"/>
                    </a:ext>
                  </a:extLst>
                </a:gridCol>
                <a:gridCol w="5292115">
                  <a:extLst>
                    <a:ext uri="{9D8B030D-6E8A-4147-A177-3AD203B41FA5}">
                      <a16:colId xmlns:a16="http://schemas.microsoft.com/office/drawing/2014/main" val="2446670900"/>
                    </a:ext>
                  </a:extLst>
                </a:gridCol>
              </a:tblGrid>
              <a:tr h="2304608">
                <a:tc rowSpan="2">
                  <a:txBody>
                    <a:bodyPr/>
                    <a:lstStyle/>
                    <a:p>
                      <a:r>
                        <a:rPr lang="fr-FR" sz="3600" b="1" dirty="0"/>
                        <a:t>Dans l’entreprise, il agit sous la responsabilité de l’employeur </a:t>
                      </a:r>
                      <a:r>
                        <a:rPr lang="fr-FR" sz="3200" b="1" i="1" dirty="0"/>
                        <a:t>(SST)</a:t>
                      </a:r>
                      <a:r>
                        <a:rPr lang="fr-FR" sz="3600" b="1" dirty="0"/>
                        <a:t>.</a:t>
                      </a:r>
                    </a:p>
                  </a:txBody>
                  <a:tcPr anchor="ctr"/>
                </a:tc>
                <a:tc>
                  <a:txBody>
                    <a:bodyPr/>
                    <a:lstStyle/>
                    <a:p>
                      <a:r>
                        <a:rPr lang="fr-FR" sz="2800" b="1" dirty="0"/>
                        <a:t>En dehors de l’entreprise, il agit sous sa responsabilité </a:t>
                      </a:r>
                      <a:r>
                        <a:rPr lang="fr-FR" sz="2400" b="1" i="1" dirty="0"/>
                        <a:t>(PSC1).</a:t>
                      </a:r>
                      <a:endParaRPr lang="fr-FR" sz="2800" b="0" i="1" dirty="0"/>
                    </a:p>
                  </a:txBody>
                  <a:tcPr anchor="ctr"/>
                </a:tc>
                <a:extLst>
                  <a:ext uri="{0D108BD9-81ED-4DB2-BD59-A6C34878D82A}">
                    <a16:rowId xmlns:a16="http://schemas.microsoft.com/office/drawing/2014/main" val="4182563008"/>
                  </a:ext>
                </a:extLst>
              </a:tr>
              <a:tr h="632823">
                <a:tc vMerge="1">
                  <a:txBody>
                    <a:bodyPr/>
                    <a:lstStyle/>
                    <a:p>
                      <a:endParaRPr lang="fr-FR" sz="2800" b="1" dirty="0"/>
                    </a:p>
                  </a:txBody>
                  <a:tcPr anchor="ctr"/>
                </a:tc>
                <a:tc>
                  <a:txBody>
                    <a:bodyPr/>
                    <a:lstStyle/>
                    <a:p>
                      <a:r>
                        <a:rPr lang="fr-FR" sz="2800" b="1" dirty="0">
                          <a:solidFill>
                            <a:schemeClr val="accent6">
                              <a:lumMod val="50000"/>
                            </a:schemeClr>
                          </a:solidFill>
                        </a:rPr>
                        <a:t>Il est limité dans l’espace.</a:t>
                      </a:r>
                    </a:p>
                  </a:txBody>
                  <a:tcPr anchor="ctr"/>
                </a:tc>
                <a:extLst>
                  <a:ext uri="{0D108BD9-81ED-4DB2-BD59-A6C34878D82A}">
                    <a16:rowId xmlns:a16="http://schemas.microsoft.com/office/drawing/2014/main" val="2289992301"/>
                  </a:ext>
                </a:extLst>
              </a:tr>
              <a:tr h="2067824">
                <a:tc gridSpan="2">
                  <a:txBody>
                    <a:bodyPr/>
                    <a:lstStyle/>
                    <a:p>
                      <a:endParaRPr lang="fr-FR" sz="2800" b="1" dirty="0"/>
                    </a:p>
                  </a:txBody>
                  <a:tcPr anchor="ctr"/>
                </a:tc>
                <a:tc hMerge="1">
                  <a:txBody>
                    <a:bodyPr/>
                    <a:lstStyle/>
                    <a:p>
                      <a:endParaRPr lang="fr-FR" sz="2800" b="1" dirty="0"/>
                    </a:p>
                  </a:txBody>
                  <a:tcPr anchor="ctr"/>
                </a:tc>
                <a:extLst>
                  <a:ext uri="{0D108BD9-81ED-4DB2-BD59-A6C34878D82A}">
                    <a16:rowId xmlns:a16="http://schemas.microsoft.com/office/drawing/2014/main" val="316193221"/>
                  </a:ext>
                </a:extLst>
              </a:tr>
            </a:tbl>
          </a:graphicData>
        </a:graphic>
      </p:graphicFrame>
      <p:sp>
        <p:nvSpPr>
          <p:cNvPr id="4" name="ZoneTexte 3">
            <a:extLst>
              <a:ext uri="{FF2B5EF4-FFF2-40B4-BE49-F238E27FC236}">
                <a16:creationId xmlns:a16="http://schemas.microsoft.com/office/drawing/2014/main" id="{03240272-5BBC-455B-9E7F-025A4C8F85B1}"/>
              </a:ext>
            </a:extLst>
          </p:cNvPr>
          <p:cNvSpPr txBox="1"/>
          <p:nvPr/>
        </p:nvSpPr>
        <p:spPr>
          <a:xfrm>
            <a:off x="0" y="94816"/>
            <a:ext cx="1733107" cy="707886"/>
          </a:xfrm>
          <a:prstGeom prst="rect">
            <a:avLst/>
          </a:prstGeom>
          <a:noFill/>
        </p:spPr>
        <p:txBody>
          <a:bodyPr wrap="square">
            <a:spAutoFit/>
          </a:bodyPr>
          <a:lstStyle/>
          <a:p>
            <a:pPr marL="72000" lvl="1"/>
            <a:r>
              <a:rPr lang="fr-FR" sz="2000" dirty="0">
                <a:latin typeface="Bookman Old Style" panose="02050604050505020204" pitchFamily="18" charset="0"/>
              </a:rPr>
              <a:t>Un SST c’est quoi ?</a:t>
            </a:r>
          </a:p>
        </p:txBody>
      </p:sp>
      <p:pic>
        <p:nvPicPr>
          <p:cNvPr id="5" name="Image 4" descr="Une image contenant signe, assis, avant, rue&#10;&#10;Description générée automatiquement">
            <a:extLst>
              <a:ext uri="{FF2B5EF4-FFF2-40B4-BE49-F238E27FC236}">
                <a16:creationId xmlns:a16="http://schemas.microsoft.com/office/drawing/2014/main" id="{812C0568-0556-46A3-B69A-1766C7F4950E}"/>
              </a:ext>
            </a:extLst>
          </p:cNvPr>
          <p:cNvPicPr>
            <a:picLocks noChangeAspect="1"/>
          </p:cNvPicPr>
          <p:nvPr/>
        </p:nvPicPr>
        <p:blipFill>
          <a:blip r:embed="rId2"/>
          <a:stretch>
            <a:fillRect/>
          </a:stretch>
        </p:blipFill>
        <p:spPr>
          <a:xfrm>
            <a:off x="3439391" y="4756766"/>
            <a:ext cx="1844594" cy="1844594"/>
          </a:xfrm>
          <a:prstGeom prst="rect">
            <a:avLst/>
          </a:prstGeom>
        </p:spPr>
      </p:pic>
      <p:pic>
        <p:nvPicPr>
          <p:cNvPr id="2058" name="Picture 10" descr="Formation PSC1 - ACTUALITES - Collège de Brou">
            <a:extLst>
              <a:ext uri="{FF2B5EF4-FFF2-40B4-BE49-F238E27FC236}">
                <a16:creationId xmlns:a16="http://schemas.microsoft.com/office/drawing/2014/main" id="{1193BDBD-B95C-48E7-A8BC-AE5184EDF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350" y="4874201"/>
            <a:ext cx="2847975"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898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281561" y="1312384"/>
            <a:ext cx="8232684" cy="1754326"/>
          </a:xfrm>
          <a:prstGeom prst="rect">
            <a:avLst/>
          </a:prstGeom>
          <a:noFill/>
        </p:spPr>
        <p:txBody>
          <a:bodyPr wrap="square">
            <a:spAutoFit/>
          </a:bodyPr>
          <a:lstStyle/>
          <a:p>
            <a:pPr>
              <a:buFontTx/>
              <a:buChar char="-"/>
              <a:defRPr/>
            </a:pPr>
            <a:r>
              <a:rPr lang="fr-FR" sz="3600" dirty="0">
                <a:solidFill>
                  <a:srgbClr val="FFFF00"/>
                </a:solidFill>
              </a:rPr>
              <a:t> </a:t>
            </a:r>
            <a:r>
              <a:rPr lang="fr-FR" sz="3600" b="1" dirty="0">
                <a:solidFill>
                  <a:srgbClr val="FFFF00"/>
                </a:solidFill>
              </a:rPr>
              <a:t>Informer</a:t>
            </a:r>
            <a:r>
              <a:rPr lang="fr-FR" sz="3600" dirty="0">
                <a:solidFill>
                  <a:srgbClr val="FFFF00"/>
                </a:solidFill>
              </a:rPr>
              <a:t> les personnes en charge de la prévention dans l’entreprise des situation dangereuses repérées.</a:t>
            </a:r>
          </a:p>
        </p:txBody>
      </p:sp>
      <p:sp>
        <p:nvSpPr>
          <p:cNvPr id="18439" name="ZoneTexte 9"/>
          <p:cNvSpPr txBox="1">
            <a:spLocks noChangeArrowheads="1"/>
          </p:cNvSpPr>
          <p:nvPr/>
        </p:nvSpPr>
        <p:spPr bwMode="auto">
          <a:xfrm>
            <a:off x="692457" y="3506558"/>
            <a:ext cx="10857391" cy="2677656"/>
          </a:xfrm>
          <a:prstGeom prst="rect">
            <a:avLst/>
          </a:prstGeom>
          <a:noFill/>
          <a:ln w="9525">
            <a:noFill/>
            <a:miter lim="800000"/>
            <a:headEnd/>
            <a:tailEnd/>
          </a:ln>
        </p:spPr>
        <p:txBody>
          <a:bodyPr wrap="square">
            <a:spAutoFit/>
          </a:bodyPr>
          <a:lstStyle/>
          <a:p>
            <a:r>
              <a:rPr lang="fr-FR" sz="2800" b="1" dirty="0"/>
              <a:t>Face à une situation de travail, le sauveteur secouriste du travail est capable de :</a:t>
            </a:r>
          </a:p>
          <a:p>
            <a:endParaRPr lang="fr-FR" sz="2800" b="1" dirty="0"/>
          </a:p>
          <a:p>
            <a:pPr lvl="1">
              <a:buFont typeface="Arial" charset="0"/>
              <a:buChar char="•"/>
            </a:pPr>
            <a:r>
              <a:rPr lang="fr-FR" sz="2800" dirty="0"/>
              <a:t> D’informer son responsable hiérarchique et/ou la (les) personne(s) chargée(s) de prévention dans l’entreprise, de la / des situation(s) dangereuse(s) repérée(s).</a:t>
            </a:r>
          </a:p>
        </p:txBody>
      </p:sp>
      <p:pic>
        <p:nvPicPr>
          <p:cNvPr id="9" name="Image 4" descr="ACTEUR_PREVENTION.png"/>
          <p:cNvPicPr>
            <a:picLocks noChangeAspect="1"/>
          </p:cNvPicPr>
          <p:nvPr/>
        </p:nvPicPr>
        <p:blipFill>
          <a:blip r:embed="rId2" cstate="print"/>
          <a:srcRect/>
          <a:stretch>
            <a:fillRect/>
          </a:stretch>
        </p:blipFill>
        <p:spPr bwMode="auto">
          <a:xfrm rot="-471593">
            <a:off x="477083" y="463549"/>
            <a:ext cx="1471612" cy="1466850"/>
          </a:xfrm>
          <a:prstGeom prst="rect">
            <a:avLst/>
          </a:prstGeom>
          <a:noFill/>
          <a:ln w="9525">
            <a:noFill/>
            <a:miter lim="800000"/>
            <a:headEnd/>
            <a:tailEnd/>
          </a:ln>
        </p:spPr>
      </p:pic>
      <p:sp>
        <p:nvSpPr>
          <p:cNvPr id="6" name="ZoneTexte 6">
            <a:extLst>
              <a:ext uri="{FF2B5EF4-FFF2-40B4-BE49-F238E27FC236}">
                <a16:creationId xmlns:a16="http://schemas.microsoft.com/office/drawing/2014/main" id="{732F48DF-7561-494F-8BC1-6348E4FCDFB3}"/>
              </a:ext>
            </a:extLst>
          </p:cNvPr>
          <p:cNvSpPr txBox="1">
            <a:spLocks noChangeArrowheads="1"/>
          </p:cNvSpPr>
          <p:nvPr/>
        </p:nvSpPr>
        <p:spPr bwMode="auto">
          <a:xfrm>
            <a:off x="3863976" y="119061"/>
            <a:ext cx="6337300" cy="1077913"/>
          </a:xfrm>
          <a:prstGeom prst="rect">
            <a:avLst/>
          </a:prstGeom>
          <a:noFill/>
          <a:ln w="9525">
            <a:noFill/>
            <a:miter lim="800000"/>
            <a:headEnd/>
            <a:tailEnd/>
          </a:ln>
        </p:spPr>
        <p:txBody>
          <a:bodyPr>
            <a:spAutoFit/>
          </a:bodyPr>
          <a:lstStyle/>
          <a:p>
            <a:pPr algn="r"/>
            <a:r>
              <a:rPr lang="fr-FR" sz="3200" b="1" i="1" dirty="0"/>
              <a:t>Être acteur de la prévention des risques professionnels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981200" y="274638"/>
            <a:ext cx="8229600" cy="1143000"/>
          </a:xfrm>
          <a:prstGeom prst="rect">
            <a:avLst/>
          </a:prstGeom>
        </p:spPr>
        <p:txBody>
          <a:bodyPr>
            <a:normAutofit fontScale="90000" lnSpcReduction="20000"/>
          </a:bodyPr>
          <a:lstStyle/>
          <a:p>
            <a:pPr algn="r" defTabSz="914400">
              <a:spcBef>
                <a:spcPct val="0"/>
              </a:spcBef>
              <a:defRPr/>
            </a:pPr>
            <a:r>
              <a:rPr lang="fr-FR" sz="4400" b="1" dirty="0">
                <a:latin typeface="Arial Black" pitchFamily="34" charset="0"/>
                <a:ea typeface="+mj-ea"/>
                <a:cs typeface="+mj-cs"/>
              </a:rPr>
              <a:t>Le SST au service </a:t>
            </a:r>
            <a:br>
              <a:rPr lang="fr-FR" sz="4400" b="1" dirty="0">
                <a:latin typeface="Arial Black" pitchFamily="34" charset="0"/>
                <a:ea typeface="+mj-ea"/>
                <a:cs typeface="+mj-cs"/>
              </a:rPr>
            </a:br>
            <a:r>
              <a:rPr lang="fr-FR" sz="4400" b="1" dirty="0">
                <a:latin typeface="Arial Black" pitchFamily="34" charset="0"/>
                <a:ea typeface="+mj-ea"/>
                <a:cs typeface="+mj-cs"/>
              </a:rPr>
              <a:t>de la prévention</a:t>
            </a:r>
          </a:p>
        </p:txBody>
      </p:sp>
      <p:sp>
        <p:nvSpPr>
          <p:cNvPr id="3" name="Espace réservé du contenu 2"/>
          <p:cNvSpPr txBox="1">
            <a:spLocks/>
          </p:cNvSpPr>
          <p:nvPr/>
        </p:nvSpPr>
        <p:spPr>
          <a:xfrm>
            <a:off x="2279576" y="1600200"/>
            <a:ext cx="7931224" cy="4709120"/>
          </a:xfrm>
          <a:prstGeom prst="rect">
            <a:avLst/>
          </a:prstGeom>
        </p:spPr>
        <p:txBody>
          <a:bodyPr>
            <a:normAutofit/>
          </a:bodyPr>
          <a:lstStyle/>
          <a:p>
            <a:pPr marL="342900" indent="-342900" algn="just" defTabSz="914400">
              <a:spcBef>
                <a:spcPct val="20000"/>
              </a:spcBef>
              <a:defRPr/>
            </a:pPr>
            <a:r>
              <a:rPr lang="fr-FR" sz="2800" b="1" dirty="0">
                <a:latin typeface="Arial" pitchFamily="34" charset="0"/>
                <a:cs typeface="Arial" pitchFamily="34" charset="0"/>
              </a:rPr>
              <a:t>	Le SST</a:t>
            </a:r>
            <a:r>
              <a:rPr lang="fr-FR" sz="3500" b="1" dirty="0">
                <a:latin typeface="Arial" pitchFamily="34" charset="0"/>
                <a:cs typeface="Arial" pitchFamily="34" charset="0"/>
              </a:rPr>
              <a:t> peut aider à la rédaction</a:t>
            </a:r>
          </a:p>
          <a:p>
            <a:pPr marL="342900" indent="-342900" algn="just" defTabSz="914400">
              <a:spcBef>
                <a:spcPct val="20000"/>
              </a:spcBef>
              <a:defRPr/>
            </a:pPr>
            <a:r>
              <a:rPr lang="fr-FR" sz="3500" b="1" dirty="0">
                <a:latin typeface="Arial" pitchFamily="34" charset="0"/>
                <a:cs typeface="Arial" pitchFamily="34" charset="0"/>
              </a:rPr>
              <a:t>   du document unique et faire</a:t>
            </a:r>
          </a:p>
          <a:p>
            <a:pPr marL="342900" indent="-342900" algn="just" defTabSz="914400">
              <a:spcBef>
                <a:spcPct val="20000"/>
              </a:spcBef>
              <a:defRPr/>
            </a:pPr>
            <a:r>
              <a:rPr lang="fr-FR" sz="3500" b="1" dirty="0">
                <a:latin typeface="Arial" pitchFamily="34" charset="0"/>
                <a:cs typeface="Arial" pitchFamily="34" charset="0"/>
              </a:rPr>
              <a:t>   remonter les informations </a:t>
            </a:r>
          </a:p>
          <a:p>
            <a:pPr marL="342900" indent="-342900" algn="just" defTabSz="914400">
              <a:spcBef>
                <a:spcPct val="20000"/>
              </a:spcBef>
              <a:defRPr/>
            </a:pPr>
            <a:r>
              <a:rPr lang="fr-FR" sz="3500" b="1" dirty="0">
                <a:latin typeface="Arial" pitchFamily="34" charset="0"/>
                <a:cs typeface="Arial" pitchFamily="34" charset="0"/>
              </a:rPr>
              <a:t>   nécessaires à  son actualisation.</a:t>
            </a:r>
          </a:p>
          <a:p>
            <a:pPr marL="342900" indent="-342900" algn="just" defTabSz="914400">
              <a:spcBef>
                <a:spcPct val="20000"/>
              </a:spcBef>
              <a:defRPr/>
            </a:pPr>
            <a:endParaRPr lang="fr-FR" sz="2400" b="1" dirty="0">
              <a:latin typeface="Arial" pitchFamily="34" charset="0"/>
              <a:cs typeface="Arial" pitchFamily="34" charset="0"/>
            </a:endParaRPr>
          </a:p>
          <a:p>
            <a:pPr marL="342900" indent="-342900" algn="just" defTabSz="914400">
              <a:spcBef>
                <a:spcPct val="20000"/>
              </a:spcBef>
              <a:defRPr/>
            </a:pPr>
            <a:r>
              <a:rPr lang="fr-FR" sz="2400" b="1" dirty="0">
                <a:latin typeface="Arial" pitchFamily="34" charset="0"/>
                <a:cs typeface="Arial" pitchFamily="34" charset="0"/>
              </a:rPr>
              <a:t>	</a:t>
            </a:r>
          </a:p>
          <a:p>
            <a:pPr marL="342900" indent="-342900" algn="just" defTabSz="914400">
              <a:spcBef>
                <a:spcPct val="20000"/>
              </a:spcBef>
              <a:defRPr/>
            </a:pPr>
            <a:endParaRPr lang="fr-FR" sz="2800" b="1" dirty="0">
              <a:latin typeface="Arial" pitchFamily="34" charset="0"/>
              <a:cs typeface="Arial" pitchFamily="34" charset="0"/>
            </a:endParaRPr>
          </a:p>
        </p:txBody>
      </p:sp>
      <p:pic>
        <p:nvPicPr>
          <p:cNvPr id="6" name="Picture 4" descr="http://www.petite-entreprise.net/donnees/cms/originales/prevention-risques-professionnels.jpg"/>
          <p:cNvPicPr>
            <a:picLocks noChangeAspect="1" noChangeArrowheads="1"/>
          </p:cNvPicPr>
          <p:nvPr/>
        </p:nvPicPr>
        <p:blipFill>
          <a:blip r:embed="rId2" cstate="print"/>
          <a:srcRect/>
          <a:stretch>
            <a:fillRect/>
          </a:stretch>
        </p:blipFill>
        <p:spPr bwMode="auto">
          <a:xfrm>
            <a:off x="8544273" y="4293096"/>
            <a:ext cx="1484783" cy="16288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upload.wikimedia.org/wikipedia/commons/thumb/7/7c/A14.svg/220px-A14.svg.png"/>
          <p:cNvPicPr>
            <a:picLocks noChangeAspect="1" noChangeArrowheads="1"/>
          </p:cNvPicPr>
          <p:nvPr/>
        </p:nvPicPr>
        <p:blipFill>
          <a:blip r:embed="rId2" cstate="print"/>
          <a:srcRect/>
          <a:stretch>
            <a:fillRect/>
          </a:stretch>
        </p:blipFill>
        <p:spPr bwMode="auto">
          <a:xfrm>
            <a:off x="9534625" y="4251667"/>
            <a:ext cx="2095500" cy="1847851"/>
          </a:xfrm>
          <a:prstGeom prst="rect">
            <a:avLst/>
          </a:prstGeom>
          <a:noFill/>
        </p:spPr>
      </p:pic>
      <p:sp>
        <p:nvSpPr>
          <p:cNvPr id="6" name="Titre 1">
            <a:extLst>
              <a:ext uri="{FF2B5EF4-FFF2-40B4-BE49-F238E27FC236}">
                <a16:creationId xmlns:a16="http://schemas.microsoft.com/office/drawing/2014/main" id="{DDD32F81-9822-4AA2-8438-982C6AA03AD9}"/>
              </a:ext>
            </a:extLst>
          </p:cNvPr>
          <p:cNvSpPr txBox="1">
            <a:spLocks/>
          </p:cNvSpPr>
          <p:nvPr/>
        </p:nvSpPr>
        <p:spPr>
          <a:xfrm>
            <a:off x="411370" y="274637"/>
            <a:ext cx="5423338"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endParaRPr lang="fr-FR" sz="4400" dirty="0">
              <a:solidFill>
                <a:srgbClr val="FFC000"/>
              </a:solidFill>
              <a:latin typeface="+mj-lt"/>
              <a:ea typeface="+mj-ea"/>
              <a:cs typeface="+mj-cs"/>
            </a:endParaRPr>
          </a:p>
        </p:txBody>
      </p:sp>
      <p:sp>
        <p:nvSpPr>
          <p:cNvPr id="7" name="ZoneTexte 6">
            <a:extLst>
              <a:ext uri="{FF2B5EF4-FFF2-40B4-BE49-F238E27FC236}">
                <a16:creationId xmlns:a16="http://schemas.microsoft.com/office/drawing/2014/main" id="{768B8241-A965-4B16-85F4-8749EE22502A}"/>
              </a:ext>
            </a:extLst>
          </p:cNvPr>
          <p:cNvSpPr txBox="1"/>
          <p:nvPr/>
        </p:nvSpPr>
        <p:spPr>
          <a:xfrm>
            <a:off x="2873828" y="2014248"/>
            <a:ext cx="6096000" cy="1938992"/>
          </a:xfrm>
          <a:prstGeom prst="rect">
            <a:avLst/>
          </a:prstGeom>
          <a:noFill/>
        </p:spPr>
        <p:txBody>
          <a:bodyPr wrap="square">
            <a:spAutoFit/>
          </a:bodyPr>
          <a:lstStyle/>
          <a:p>
            <a:pPr marL="571500" indent="-571500">
              <a:buFontTx/>
              <a:buChar char="-"/>
            </a:pPr>
            <a:r>
              <a:rPr lang="fr-FR" sz="4000" dirty="0">
                <a:solidFill>
                  <a:srgbClr val="FFC000"/>
                </a:solidFill>
                <a:effectLst>
                  <a:outerShdw blurRad="38100" dist="38100" dir="2700000" algn="tl">
                    <a:srgbClr val="000000"/>
                  </a:outerShdw>
                </a:effectLst>
                <a:latin typeface="Arial Black" pitchFamily="34" charset="0"/>
                <a:ea typeface="+mj-ea"/>
                <a:cs typeface="+mj-cs"/>
              </a:rPr>
              <a:t>Avant l’accident</a:t>
            </a:r>
          </a:p>
          <a:p>
            <a:pPr marL="571500" indent="-571500">
              <a:buFontTx/>
              <a:buChar char="-"/>
            </a:pPr>
            <a:r>
              <a:rPr lang="fr-FR" sz="4000" dirty="0">
                <a:solidFill>
                  <a:srgbClr val="FFC000"/>
                </a:solidFill>
                <a:effectLst>
                  <a:outerShdw blurRad="38100" dist="38100" dir="2700000" algn="tl">
                    <a:srgbClr val="000000"/>
                  </a:outerShdw>
                </a:effectLst>
                <a:latin typeface="Arial Black" pitchFamily="34" charset="0"/>
                <a:ea typeface="+mj-ea"/>
                <a:cs typeface="+mj-cs"/>
              </a:rPr>
              <a:t>Pendant l’accident</a:t>
            </a:r>
          </a:p>
          <a:p>
            <a:pPr marL="571500" indent="-571500">
              <a:buFontTx/>
              <a:buChar char="-"/>
            </a:pPr>
            <a:r>
              <a:rPr lang="fr-FR" sz="4000" dirty="0">
                <a:solidFill>
                  <a:srgbClr val="FFC000"/>
                </a:solidFill>
                <a:effectLst>
                  <a:outerShdw blurRad="38100" dist="38100" dir="2700000" algn="tl">
                    <a:srgbClr val="000000"/>
                  </a:outerShdw>
                </a:effectLst>
                <a:latin typeface="Arial Black" pitchFamily="34" charset="0"/>
                <a:ea typeface="+mj-ea"/>
                <a:cs typeface="+mj-cs"/>
              </a:rPr>
              <a:t>Après l’accident.</a:t>
            </a:r>
            <a:endParaRPr lang="fr-FR" sz="4000" dirty="0"/>
          </a:p>
        </p:txBody>
      </p:sp>
    </p:spTree>
    <p:extLst>
      <p:ext uri="{BB962C8B-B14F-4D97-AF65-F5344CB8AC3E}">
        <p14:creationId xmlns:p14="http://schemas.microsoft.com/office/powerpoint/2010/main" val="1257575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85FDAE-7E54-4D5C-A6B2-F6440D25142B}"/>
              </a:ext>
            </a:extLst>
          </p:cNvPr>
          <p:cNvPicPr>
            <a:picLocks noChangeAspect="1"/>
          </p:cNvPicPr>
          <p:nvPr/>
        </p:nvPicPr>
        <p:blipFill>
          <a:blip r:embed="rId2"/>
          <a:stretch>
            <a:fillRect/>
          </a:stretch>
        </p:blipFill>
        <p:spPr>
          <a:xfrm rot="20633060">
            <a:off x="3753769" y="1984281"/>
            <a:ext cx="4684460" cy="2684769"/>
          </a:xfrm>
          <a:prstGeom prst="rect">
            <a:avLst/>
          </a:prstGeom>
        </p:spPr>
      </p:pic>
    </p:spTree>
    <p:extLst>
      <p:ext uri="{BB962C8B-B14F-4D97-AF65-F5344CB8AC3E}">
        <p14:creationId xmlns:p14="http://schemas.microsoft.com/office/powerpoint/2010/main" val="34245731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981200" y="274638"/>
            <a:ext cx="8229600"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r>
              <a:rPr lang="fr-FR" sz="4400" dirty="0">
                <a:solidFill>
                  <a:srgbClr val="FFC000"/>
                </a:solidFill>
                <a:effectLst>
                  <a:outerShdw blurRad="38100" dist="38100" dir="2700000" algn="tl">
                    <a:srgbClr val="000000"/>
                  </a:outerShdw>
                </a:effectLst>
                <a:latin typeface="Arial Black" pitchFamily="34" charset="0"/>
                <a:ea typeface="+mj-ea"/>
                <a:cs typeface="+mj-cs"/>
              </a:rPr>
              <a:t>avant l’accident</a:t>
            </a:r>
            <a:endParaRPr lang="fr-FR" sz="4400" dirty="0">
              <a:solidFill>
                <a:srgbClr val="FFC000"/>
              </a:solidFill>
              <a:latin typeface="+mj-lt"/>
              <a:ea typeface="+mj-ea"/>
              <a:cs typeface="+mj-cs"/>
            </a:endParaRPr>
          </a:p>
        </p:txBody>
      </p:sp>
      <p:sp>
        <p:nvSpPr>
          <p:cNvPr id="3" name="Espace réservé du contenu 4"/>
          <p:cNvSpPr txBox="1">
            <a:spLocks/>
          </p:cNvSpPr>
          <p:nvPr/>
        </p:nvSpPr>
        <p:spPr>
          <a:xfrm>
            <a:off x="411369" y="1037528"/>
            <a:ext cx="9536671" cy="4525963"/>
          </a:xfrm>
          <a:prstGeom prst="rect">
            <a:avLst/>
          </a:prstGeom>
        </p:spPr>
        <p:txBody>
          <a:bodyPr/>
          <a:lstStyle/>
          <a:p>
            <a:pPr marL="342900" indent="-342900" defTabSz="914400">
              <a:spcBef>
                <a:spcPct val="20000"/>
              </a:spcBef>
              <a:buFont typeface="Arial" pitchFamily="34" charset="0"/>
              <a:buChar char="•"/>
              <a:defRPr/>
            </a:pPr>
            <a:endParaRPr lang="fr-FR" sz="3600" b="1" dirty="0">
              <a:solidFill>
                <a:srgbClr val="FFC000"/>
              </a:solidFill>
            </a:endParaRPr>
          </a:p>
          <a:p>
            <a:pPr marL="342900" indent="-342900" defTabSz="914400">
              <a:spcBef>
                <a:spcPct val="20000"/>
              </a:spcBef>
              <a:buFont typeface="Arial" pitchFamily="34" charset="0"/>
              <a:buChar char="•"/>
              <a:defRPr/>
            </a:pPr>
            <a:r>
              <a:rPr lang="fr-FR" sz="3600" b="1" dirty="0">
                <a:solidFill>
                  <a:srgbClr val="FFC000"/>
                </a:solidFill>
                <a:latin typeface="Arial" pitchFamily="34" charset="0"/>
                <a:cs typeface="Arial" pitchFamily="34" charset="0"/>
              </a:rPr>
              <a:t>Le SST travaille dans l’entreprise, il doit connaitre les risques propres à son entreprise. Ainsi,  il peut donc intervenir en amont sur:</a:t>
            </a:r>
          </a:p>
          <a:p>
            <a:pPr marL="342900" indent="-342900" defTabSz="914400">
              <a:spcBef>
                <a:spcPct val="20000"/>
              </a:spcBef>
              <a:defRPr/>
            </a:pPr>
            <a:r>
              <a:rPr lang="fr-FR" sz="3600" b="1" dirty="0">
                <a:solidFill>
                  <a:srgbClr val="FFC000"/>
                </a:solidFill>
                <a:latin typeface="Arial" pitchFamily="34" charset="0"/>
                <a:cs typeface="Arial" pitchFamily="34" charset="0"/>
              </a:rPr>
              <a:t>	- les dangers,</a:t>
            </a:r>
          </a:p>
          <a:p>
            <a:pPr marL="342900" indent="-342900" defTabSz="914400">
              <a:spcBef>
                <a:spcPct val="20000"/>
              </a:spcBef>
              <a:defRPr/>
            </a:pPr>
            <a:r>
              <a:rPr lang="fr-FR" sz="3600" b="1" dirty="0">
                <a:solidFill>
                  <a:srgbClr val="FFC000"/>
                </a:solidFill>
                <a:latin typeface="Arial" pitchFamily="34" charset="0"/>
                <a:cs typeface="Arial" pitchFamily="34" charset="0"/>
              </a:rPr>
              <a:t>	- les moyens matériels,</a:t>
            </a:r>
          </a:p>
          <a:p>
            <a:pPr marL="342900" indent="-342900" defTabSz="914400">
              <a:spcBef>
                <a:spcPct val="20000"/>
              </a:spcBef>
              <a:defRPr/>
            </a:pPr>
            <a:r>
              <a:rPr lang="fr-FR" sz="3600" b="1" dirty="0">
                <a:solidFill>
                  <a:srgbClr val="FFC000"/>
                </a:solidFill>
                <a:latin typeface="Arial" pitchFamily="34" charset="0"/>
                <a:cs typeface="Arial" pitchFamily="34" charset="0"/>
              </a:rPr>
              <a:t>	- les moyens humains.</a:t>
            </a:r>
          </a:p>
        </p:txBody>
      </p:sp>
      <p:pic>
        <p:nvPicPr>
          <p:cNvPr id="5" name="Picture 2" descr="https://upload.wikimedia.org/wikipedia/commons/thumb/7/7c/A14.svg/220px-A14.svg.png"/>
          <p:cNvPicPr>
            <a:picLocks noChangeAspect="1" noChangeArrowheads="1"/>
          </p:cNvPicPr>
          <p:nvPr/>
        </p:nvPicPr>
        <p:blipFill>
          <a:blip r:embed="rId2" cstate="print"/>
          <a:srcRect/>
          <a:stretch>
            <a:fillRect/>
          </a:stretch>
        </p:blipFill>
        <p:spPr bwMode="auto">
          <a:xfrm>
            <a:off x="9534625" y="4251667"/>
            <a:ext cx="2095500" cy="1847851"/>
          </a:xfrm>
          <a:prstGeom prst="rect">
            <a:avLst/>
          </a:prstGeom>
          <a:noFill/>
        </p:spPr>
      </p:pic>
      <p:pic>
        <p:nvPicPr>
          <p:cNvPr id="10" name="Image 9">
            <a:extLst>
              <a:ext uri="{FF2B5EF4-FFF2-40B4-BE49-F238E27FC236}">
                <a16:creationId xmlns:a16="http://schemas.microsoft.com/office/drawing/2014/main" id="{64927096-2FFA-4CBC-A342-66853091469C}"/>
              </a:ext>
            </a:extLst>
          </p:cNvPr>
          <p:cNvPicPr>
            <a:picLocks noChangeAspect="1"/>
          </p:cNvPicPr>
          <p:nvPr/>
        </p:nvPicPr>
        <p:blipFill>
          <a:blip r:embed="rId3"/>
          <a:stretch>
            <a:fillRect/>
          </a:stretch>
        </p:blipFill>
        <p:spPr>
          <a:xfrm rot="20633060">
            <a:off x="562266" y="382703"/>
            <a:ext cx="1994338" cy="114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03789" y="218282"/>
            <a:ext cx="5423338"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r>
              <a:rPr lang="fr-FR" sz="4400" dirty="0">
                <a:solidFill>
                  <a:srgbClr val="FFC000"/>
                </a:solidFill>
                <a:effectLst>
                  <a:outerShdw blurRad="38100" dist="38100" dir="2700000" algn="tl">
                    <a:srgbClr val="000000"/>
                  </a:outerShdw>
                </a:effectLst>
                <a:latin typeface="Arial Black" pitchFamily="34" charset="0"/>
                <a:ea typeface="+mj-ea"/>
                <a:cs typeface="+mj-cs"/>
              </a:rPr>
              <a:t>avant l’accident</a:t>
            </a:r>
            <a:endParaRPr lang="fr-FR" sz="4400" dirty="0">
              <a:solidFill>
                <a:srgbClr val="FFC000"/>
              </a:solidFill>
              <a:latin typeface="+mj-lt"/>
              <a:ea typeface="+mj-ea"/>
              <a:cs typeface="+mj-cs"/>
            </a:endParaRPr>
          </a:p>
        </p:txBody>
      </p:sp>
      <p:sp>
        <p:nvSpPr>
          <p:cNvPr id="3" name="Espace réservé du contenu 4"/>
          <p:cNvSpPr txBox="1">
            <a:spLocks/>
          </p:cNvSpPr>
          <p:nvPr/>
        </p:nvSpPr>
        <p:spPr>
          <a:xfrm>
            <a:off x="411370" y="1037528"/>
            <a:ext cx="6099790" cy="4525963"/>
          </a:xfrm>
          <a:prstGeom prst="rect">
            <a:avLst/>
          </a:prstGeom>
        </p:spPr>
        <p:txBody>
          <a:bodyPr/>
          <a:lstStyle/>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Pour cela, il doit être en relation avec les agents de sécurité, les gardiens, …, L’infirmerie…</a:t>
            </a:r>
          </a:p>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Mais il doit aussi être connu et reconnu.</a:t>
            </a:r>
          </a:p>
        </p:txBody>
      </p:sp>
      <p:pic>
        <p:nvPicPr>
          <p:cNvPr id="5" name="Picture 2" descr="https://upload.wikimedia.org/wikipedia/commons/thumb/7/7c/A14.svg/220px-A14.svg.png"/>
          <p:cNvPicPr>
            <a:picLocks noChangeAspect="1" noChangeArrowheads="1"/>
          </p:cNvPicPr>
          <p:nvPr/>
        </p:nvPicPr>
        <p:blipFill>
          <a:blip r:embed="rId2" cstate="print"/>
          <a:srcRect/>
          <a:stretch>
            <a:fillRect/>
          </a:stretch>
        </p:blipFill>
        <p:spPr bwMode="auto">
          <a:xfrm>
            <a:off x="9534625" y="4251667"/>
            <a:ext cx="2095500" cy="1847851"/>
          </a:xfrm>
          <a:prstGeom prst="rect">
            <a:avLst/>
          </a:prstGeom>
          <a:noFill/>
        </p:spPr>
      </p:pic>
      <p:pic>
        <p:nvPicPr>
          <p:cNvPr id="6" name="Image 5" descr="Une image contenant texte, personne&#10;&#10;Description générée automatiquement">
            <a:extLst>
              <a:ext uri="{FF2B5EF4-FFF2-40B4-BE49-F238E27FC236}">
                <a16:creationId xmlns:a16="http://schemas.microsoft.com/office/drawing/2014/main" id="{8940B0F8-43D7-43D3-A64D-059D0B4AC9F2}"/>
              </a:ext>
            </a:extLst>
          </p:cNvPr>
          <p:cNvPicPr>
            <a:picLocks noChangeAspect="1"/>
          </p:cNvPicPr>
          <p:nvPr/>
        </p:nvPicPr>
        <p:blipFill>
          <a:blip r:embed="rId3"/>
          <a:stretch>
            <a:fillRect/>
          </a:stretch>
        </p:blipFill>
        <p:spPr>
          <a:xfrm>
            <a:off x="6716029" y="3300509"/>
            <a:ext cx="5345956" cy="3557491"/>
          </a:xfrm>
          <a:prstGeom prst="rect">
            <a:avLst/>
          </a:prstGeom>
        </p:spPr>
      </p:pic>
      <p:pic>
        <p:nvPicPr>
          <p:cNvPr id="2050" name="Picture 2" descr="Autocollant SST pour casque de chantier">
            <a:extLst>
              <a:ext uri="{FF2B5EF4-FFF2-40B4-BE49-F238E27FC236}">
                <a16:creationId xmlns:a16="http://schemas.microsoft.com/office/drawing/2014/main" id="{391A0943-D38B-4969-BB5F-CAEEDA6C9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013" y="22225"/>
            <a:ext cx="5355987" cy="316240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EEC954B9-5382-4788-9C9B-361758FA1FC3}"/>
              </a:ext>
            </a:extLst>
          </p:cNvPr>
          <p:cNvPicPr>
            <a:picLocks noChangeAspect="1"/>
          </p:cNvPicPr>
          <p:nvPr/>
        </p:nvPicPr>
        <p:blipFill>
          <a:blip r:embed="rId5"/>
          <a:stretch>
            <a:fillRect/>
          </a:stretch>
        </p:blipFill>
        <p:spPr>
          <a:xfrm rot="20633060">
            <a:off x="60410" y="206095"/>
            <a:ext cx="1994338" cy="1143000"/>
          </a:xfrm>
          <a:prstGeom prst="rect">
            <a:avLst/>
          </a:prstGeom>
        </p:spPr>
      </p:pic>
    </p:spTree>
    <p:extLst>
      <p:ext uri="{BB962C8B-B14F-4D97-AF65-F5344CB8AC3E}">
        <p14:creationId xmlns:p14="http://schemas.microsoft.com/office/powerpoint/2010/main" val="156507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981200" y="274638"/>
            <a:ext cx="8229600"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r>
              <a:rPr lang="fr-FR" sz="4400" dirty="0">
                <a:solidFill>
                  <a:srgbClr val="FFC000"/>
                </a:solidFill>
                <a:effectLst>
                  <a:outerShdw blurRad="38100" dist="38100" dir="2700000" algn="tl">
                    <a:srgbClr val="000000"/>
                  </a:outerShdw>
                </a:effectLst>
                <a:latin typeface="Arial Black" pitchFamily="34" charset="0"/>
                <a:ea typeface="+mj-ea"/>
                <a:cs typeface="+mj-cs"/>
              </a:rPr>
              <a:t>avant l’accident</a:t>
            </a:r>
            <a:endParaRPr lang="fr-FR" sz="4400" dirty="0">
              <a:solidFill>
                <a:srgbClr val="FFC000"/>
              </a:solidFill>
              <a:latin typeface="+mj-lt"/>
              <a:ea typeface="+mj-ea"/>
              <a:cs typeface="+mj-cs"/>
            </a:endParaRPr>
          </a:p>
        </p:txBody>
      </p:sp>
      <p:sp>
        <p:nvSpPr>
          <p:cNvPr id="3" name="Espace réservé du contenu 4"/>
          <p:cNvSpPr txBox="1">
            <a:spLocks/>
          </p:cNvSpPr>
          <p:nvPr/>
        </p:nvSpPr>
        <p:spPr>
          <a:xfrm>
            <a:off x="411369" y="1037528"/>
            <a:ext cx="9536671" cy="4525963"/>
          </a:xfrm>
          <a:prstGeom prst="rect">
            <a:avLst/>
          </a:prstGeom>
        </p:spPr>
        <p:txBody>
          <a:bodyPr/>
          <a:lstStyle/>
          <a:p>
            <a:pPr defTabSz="914400">
              <a:spcBef>
                <a:spcPct val="20000"/>
              </a:spcBef>
              <a:defRPr/>
            </a:pPr>
            <a:endParaRPr lang="fr-FR" sz="3600" b="1" dirty="0">
              <a:solidFill>
                <a:srgbClr val="FFC000"/>
              </a:solidFill>
            </a:endParaRPr>
          </a:p>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Il doit connaitre l’emplacement du matériel de secours.</a:t>
            </a:r>
          </a:p>
        </p:txBody>
      </p:sp>
      <p:pic>
        <p:nvPicPr>
          <p:cNvPr id="5" name="Picture 2" descr="https://upload.wikimedia.org/wikipedia/commons/thumb/7/7c/A14.svg/220px-A14.svg.png"/>
          <p:cNvPicPr>
            <a:picLocks noChangeAspect="1" noChangeArrowheads="1"/>
          </p:cNvPicPr>
          <p:nvPr/>
        </p:nvPicPr>
        <p:blipFill>
          <a:blip r:embed="rId2" cstate="print"/>
          <a:srcRect/>
          <a:stretch>
            <a:fillRect/>
          </a:stretch>
        </p:blipFill>
        <p:spPr bwMode="auto">
          <a:xfrm>
            <a:off x="9685131" y="1294509"/>
            <a:ext cx="2095500" cy="1847851"/>
          </a:xfrm>
          <a:prstGeom prst="rect">
            <a:avLst/>
          </a:prstGeom>
          <a:noFill/>
        </p:spPr>
      </p:pic>
      <p:pic>
        <p:nvPicPr>
          <p:cNvPr id="6" name="Image 5" descr="Une image contenant texte, signe, clipart&#10;&#10;Description générée automatiquement">
            <a:extLst>
              <a:ext uri="{FF2B5EF4-FFF2-40B4-BE49-F238E27FC236}">
                <a16:creationId xmlns:a16="http://schemas.microsoft.com/office/drawing/2014/main" id="{F4F1A7BB-9134-4941-8E15-76E87EF270C3}"/>
              </a:ext>
            </a:extLst>
          </p:cNvPr>
          <p:cNvPicPr>
            <a:picLocks noChangeAspect="1"/>
          </p:cNvPicPr>
          <p:nvPr/>
        </p:nvPicPr>
        <p:blipFill>
          <a:blip r:embed="rId3"/>
          <a:stretch>
            <a:fillRect/>
          </a:stretch>
        </p:blipFill>
        <p:spPr>
          <a:xfrm>
            <a:off x="751981" y="3956393"/>
            <a:ext cx="2143125" cy="2143125"/>
          </a:xfrm>
          <a:prstGeom prst="rect">
            <a:avLst/>
          </a:prstGeom>
        </p:spPr>
      </p:pic>
      <p:pic>
        <p:nvPicPr>
          <p:cNvPr id="1026" name="Picture 2" descr="Trousse de Secours P55 - STAR aid, location de défibrillateurs à La Réunion">
            <a:extLst>
              <a:ext uri="{FF2B5EF4-FFF2-40B4-BE49-F238E27FC236}">
                <a16:creationId xmlns:a16="http://schemas.microsoft.com/office/drawing/2014/main" id="{771A8B38-4BD2-4759-BD5D-57FA58119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718" y="3993971"/>
            <a:ext cx="2268407" cy="21055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itiers AIVIA/PYRESCOM pour un usage intérieur ou extérieur">
            <a:extLst>
              <a:ext uri="{FF2B5EF4-FFF2-40B4-BE49-F238E27FC236}">
                <a16:creationId xmlns:a16="http://schemas.microsoft.com/office/drawing/2014/main" id="{1B634FA0-3014-4433-8CFD-985EAE7E7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8675" y="4029772"/>
            <a:ext cx="2069746" cy="2069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uches de sécurité et rince-yeux | Gelis">
            <a:extLst>
              <a:ext uri="{FF2B5EF4-FFF2-40B4-BE49-F238E27FC236}">
                <a16:creationId xmlns:a16="http://schemas.microsoft.com/office/drawing/2014/main" id="{792E20DC-3769-4F96-8BFC-A72F813DB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0231" y="4029771"/>
            <a:ext cx="3449575" cy="206974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0F38AEDF-C86D-4712-AE32-33CAC4EED0D5}"/>
              </a:ext>
            </a:extLst>
          </p:cNvPr>
          <p:cNvPicPr>
            <a:picLocks noChangeAspect="1"/>
          </p:cNvPicPr>
          <p:nvPr/>
        </p:nvPicPr>
        <p:blipFill>
          <a:blip r:embed="rId7"/>
          <a:stretch>
            <a:fillRect/>
          </a:stretch>
        </p:blipFill>
        <p:spPr>
          <a:xfrm rot="20633060">
            <a:off x="562266" y="382703"/>
            <a:ext cx="1994338" cy="1143000"/>
          </a:xfrm>
          <a:prstGeom prst="rect">
            <a:avLst/>
          </a:prstGeom>
        </p:spPr>
      </p:pic>
    </p:spTree>
    <p:extLst>
      <p:ext uri="{BB962C8B-B14F-4D97-AF65-F5344CB8AC3E}">
        <p14:creationId xmlns:p14="http://schemas.microsoft.com/office/powerpoint/2010/main" val="1895680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59567" y="288019"/>
            <a:ext cx="5806966"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r>
              <a:rPr lang="fr-FR" sz="4400" dirty="0">
                <a:solidFill>
                  <a:srgbClr val="FFC000"/>
                </a:solidFill>
                <a:effectLst>
                  <a:outerShdw blurRad="38100" dist="38100" dir="2700000" algn="tl">
                    <a:srgbClr val="000000"/>
                  </a:outerShdw>
                </a:effectLst>
                <a:latin typeface="Arial Black" pitchFamily="34" charset="0"/>
                <a:ea typeface="+mj-ea"/>
                <a:cs typeface="+mj-cs"/>
              </a:rPr>
              <a:t>avant l’accident</a:t>
            </a:r>
            <a:endParaRPr lang="fr-FR" sz="4400" dirty="0">
              <a:solidFill>
                <a:srgbClr val="FFC000"/>
              </a:solidFill>
              <a:latin typeface="+mj-lt"/>
              <a:ea typeface="+mj-ea"/>
              <a:cs typeface="+mj-cs"/>
            </a:endParaRPr>
          </a:p>
        </p:txBody>
      </p:sp>
      <p:sp>
        <p:nvSpPr>
          <p:cNvPr id="3" name="Espace réservé du contenu 4"/>
          <p:cNvSpPr txBox="1">
            <a:spLocks/>
          </p:cNvSpPr>
          <p:nvPr/>
        </p:nvSpPr>
        <p:spPr>
          <a:xfrm>
            <a:off x="561875" y="1417638"/>
            <a:ext cx="6320507" cy="4525963"/>
          </a:xfrm>
          <a:prstGeom prst="rect">
            <a:avLst/>
          </a:prstGeom>
        </p:spPr>
        <p:txBody>
          <a:bodyPr/>
          <a:lstStyle/>
          <a:p>
            <a:pPr defTabSz="914400">
              <a:spcBef>
                <a:spcPct val="20000"/>
              </a:spcBef>
              <a:defRPr/>
            </a:pPr>
            <a:endParaRPr lang="fr-FR" sz="3600" b="1" dirty="0">
              <a:solidFill>
                <a:srgbClr val="FFC000"/>
              </a:solidFill>
            </a:endParaRPr>
          </a:p>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Il doit connaitre l’emplacement du registre d’hygiène et de sécurité </a:t>
            </a:r>
            <a:r>
              <a:rPr lang="fr-FR" sz="3600" b="1" i="1" dirty="0">
                <a:solidFill>
                  <a:srgbClr val="FFC000"/>
                </a:solidFill>
              </a:rPr>
              <a:t>(pour les entreprises).</a:t>
            </a:r>
          </a:p>
        </p:txBody>
      </p:sp>
      <p:pic>
        <p:nvPicPr>
          <p:cNvPr id="5" name="Picture 2" descr="https://upload.wikimedia.org/wikipedia/commons/thumb/7/7c/A14.svg/220px-A14.svg.png"/>
          <p:cNvPicPr>
            <a:picLocks noChangeAspect="1" noChangeArrowheads="1"/>
          </p:cNvPicPr>
          <p:nvPr/>
        </p:nvPicPr>
        <p:blipFill>
          <a:blip r:embed="rId2" cstate="print"/>
          <a:srcRect/>
          <a:stretch>
            <a:fillRect/>
          </a:stretch>
        </p:blipFill>
        <p:spPr bwMode="auto">
          <a:xfrm>
            <a:off x="9534625" y="4251667"/>
            <a:ext cx="2095500" cy="1847851"/>
          </a:xfrm>
          <a:prstGeom prst="rect">
            <a:avLst/>
          </a:prstGeom>
          <a:noFill/>
        </p:spPr>
      </p:pic>
      <p:pic>
        <p:nvPicPr>
          <p:cNvPr id="7" name="Image 6">
            <a:extLst>
              <a:ext uri="{FF2B5EF4-FFF2-40B4-BE49-F238E27FC236}">
                <a16:creationId xmlns:a16="http://schemas.microsoft.com/office/drawing/2014/main" id="{74D1B152-AAAE-486B-93A0-21810496E996}"/>
              </a:ext>
            </a:extLst>
          </p:cNvPr>
          <p:cNvPicPr>
            <a:picLocks noChangeAspect="1"/>
          </p:cNvPicPr>
          <p:nvPr/>
        </p:nvPicPr>
        <p:blipFill>
          <a:blip r:embed="rId3"/>
          <a:stretch>
            <a:fillRect/>
          </a:stretch>
        </p:blipFill>
        <p:spPr>
          <a:xfrm>
            <a:off x="7346732" y="1488"/>
            <a:ext cx="4845268" cy="6856511"/>
          </a:xfrm>
          <a:prstGeom prst="rect">
            <a:avLst/>
          </a:prstGeom>
        </p:spPr>
      </p:pic>
      <p:pic>
        <p:nvPicPr>
          <p:cNvPr id="8" name="Image 7">
            <a:extLst>
              <a:ext uri="{FF2B5EF4-FFF2-40B4-BE49-F238E27FC236}">
                <a16:creationId xmlns:a16="http://schemas.microsoft.com/office/drawing/2014/main" id="{735B5FF6-3196-416A-8DFF-FB32A5CC6A8C}"/>
              </a:ext>
            </a:extLst>
          </p:cNvPr>
          <p:cNvPicPr>
            <a:picLocks noChangeAspect="1"/>
          </p:cNvPicPr>
          <p:nvPr/>
        </p:nvPicPr>
        <p:blipFill>
          <a:blip r:embed="rId4"/>
          <a:stretch>
            <a:fillRect/>
          </a:stretch>
        </p:blipFill>
        <p:spPr>
          <a:xfrm rot="20633060">
            <a:off x="119450" y="254333"/>
            <a:ext cx="1994338" cy="1143000"/>
          </a:xfrm>
          <a:prstGeom prst="rect">
            <a:avLst/>
          </a:prstGeom>
        </p:spPr>
      </p:pic>
    </p:spTree>
    <p:extLst>
      <p:ext uri="{BB962C8B-B14F-4D97-AF65-F5344CB8AC3E}">
        <p14:creationId xmlns:p14="http://schemas.microsoft.com/office/powerpoint/2010/main" val="1387852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76248" y="266247"/>
            <a:ext cx="5806966"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r>
              <a:rPr lang="fr-FR" sz="4400" dirty="0">
                <a:solidFill>
                  <a:srgbClr val="FFC000"/>
                </a:solidFill>
                <a:effectLst>
                  <a:outerShdw blurRad="38100" dist="38100" dir="2700000" algn="tl">
                    <a:srgbClr val="000000"/>
                  </a:outerShdw>
                </a:effectLst>
                <a:latin typeface="Arial Black" pitchFamily="34" charset="0"/>
                <a:ea typeface="+mj-ea"/>
                <a:cs typeface="+mj-cs"/>
              </a:rPr>
              <a:t>avant l’accident</a:t>
            </a:r>
            <a:endParaRPr lang="fr-FR" sz="4400" dirty="0">
              <a:solidFill>
                <a:srgbClr val="FFC000"/>
              </a:solidFill>
              <a:latin typeface="+mj-lt"/>
              <a:ea typeface="+mj-ea"/>
              <a:cs typeface="+mj-cs"/>
            </a:endParaRPr>
          </a:p>
        </p:txBody>
      </p:sp>
      <p:sp>
        <p:nvSpPr>
          <p:cNvPr id="3" name="Espace réservé du contenu 4"/>
          <p:cNvSpPr txBox="1">
            <a:spLocks/>
          </p:cNvSpPr>
          <p:nvPr/>
        </p:nvSpPr>
        <p:spPr>
          <a:xfrm>
            <a:off x="561875" y="1417638"/>
            <a:ext cx="6320507" cy="4525963"/>
          </a:xfrm>
          <a:prstGeom prst="rect">
            <a:avLst/>
          </a:prstGeom>
        </p:spPr>
        <p:txBody>
          <a:bodyPr/>
          <a:lstStyle/>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Il doit connaitre l’emplacement du registre de santé et de sécurité au travail: RSST </a:t>
            </a:r>
          </a:p>
          <a:p>
            <a:pPr defTabSz="914400">
              <a:spcBef>
                <a:spcPct val="20000"/>
              </a:spcBef>
              <a:defRPr/>
            </a:pPr>
            <a:r>
              <a:rPr lang="fr-FR" sz="3600" b="1" i="1" dirty="0">
                <a:solidFill>
                  <a:srgbClr val="FFC000"/>
                </a:solidFill>
              </a:rPr>
              <a:t>(Pour les services administratifs et les établissement scolaire).</a:t>
            </a:r>
          </a:p>
        </p:txBody>
      </p:sp>
      <p:pic>
        <p:nvPicPr>
          <p:cNvPr id="5" name="Picture 2" descr="https://upload.wikimedia.org/wikipedia/commons/thumb/7/7c/A14.svg/220px-A14.svg.png"/>
          <p:cNvPicPr>
            <a:picLocks noChangeAspect="1" noChangeArrowheads="1"/>
          </p:cNvPicPr>
          <p:nvPr/>
        </p:nvPicPr>
        <p:blipFill>
          <a:blip r:embed="rId2" cstate="print"/>
          <a:srcRect/>
          <a:stretch>
            <a:fillRect/>
          </a:stretch>
        </p:blipFill>
        <p:spPr bwMode="auto">
          <a:xfrm>
            <a:off x="9534625" y="4251667"/>
            <a:ext cx="2095500" cy="1847851"/>
          </a:xfrm>
          <a:prstGeom prst="rect">
            <a:avLst/>
          </a:prstGeom>
          <a:noFill/>
        </p:spPr>
      </p:pic>
      <p:pic>
        <p:nvPicPr>
          <p:cNvPr id="6" name="Picture 2" descr="http://www.maprevention.com/boutique/images_produits/rsst1-z.jpg">
            <a:extLst>
              <a:ext uri="{FF2B5EF4-FFF2-40B4-BE49-F238E27FC236}">
                <a16:creationId xmlns:a16="http://schemas.microsoft.com/office/drawing/2014/main" id="{78F3CD3D-4D0B-4AA2-B769-BF71A24BB2F0}"/>
              </a:ext>
            </a:extLst>
          </p:cNvPr>
          <p:cNvPicPr>
            <a:picLocks noChangeAspect="1" noChangeArrowheads="1"/>
          </p:cNvPicPr>
          <p:nvPr/>
        </p:nvPicPr>
        <p:blipFill>
          <a:blip r:embed="rId3" cstate="print"/>
          <a:srcRect/>
          <a:stretch>
            <a:fillRect/>
          </a:stretch>
        </p:blipFill>
        <p:spPr bwMode="auto">
          <a:xfrm>
            <a:off x="7330405" y="0"/>
            <a:ext cx="4855029" cy="6858000"/>
          </a:xfrm>
          <a:prstGeom prst="rect">
            <a:avLst/>
          </a:prstGeom>
          <a:noFill/>
        </p:spPr>
      </p:pic>
      <p:pic>
        <p:nvPicPr>
          <p:cNvPr id="8" name="Image 7">
            <a:extLst>
              <a:ext uri="{FF2B5EF4-FFF2-40B4-BE49-F238E27FC236}">
                <a16:creationId xmlns:a16="http://schemas.microsoft.com/office/drawing/2014/main" id="{367AECFF-42FF-4C3F-A3A6-A2824467CC76}"/>
              </a:ext>
            </a:extLst>
          </p:cNvPr>
          <p:cNvPicPr>
            <a:picLocks noChangeAspect="1"/>
          </p:cNvPicPr>
          <p:nvPr/>
        </p:nvPicPr>
        <p:blipFill>
          <a:blip r:embed="rId4"/>
          <a:stretch>
            <a:fillRect/>
          </a:stretch>
        </p:blipFill>
        <p:spPr>
          <a:xfrm rot="20633060">
            <a:off x="119450" y="254333"/>
            <a:ext cx="1994338" cy="1143000"/>
          </a:xfrm>
          <a:prstGeom prst="rect">
            <a:avLst/>
          </a:prstGeom>
        </p:spPr>
      </p:pic>
    </p:spTree>
    <p:extLst>
      <p:ext uri="{BB962C8B-B14F-4D97-AF65-F5344CB8AC3E}">
        <p14:creationId xmlns:p14="http://schemas.microsoft.com/office/powerpoint/2010/main" val="3863318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47064" y="1651667"/>
            <a:ext cx="5713522"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r>
              <a:rPr lang="fr-FR" sz="4400" dirty="0">
                <a:solidFill>
                  <a:srgbClr val="FFC000"/>
                </a:solidFill>
                <a:effectLst>
                  <a:outerShdw blurRad="38100" dist="38100" dir="2700000" algn="tl">
                    <a:srgbClr val="000000"/>
                  </a:outerShdw>
                </a:effectLst>
                <a:latin typeface="Arial Black" pitchFamily="34" charset="0"/>
                <a:ea typeface="+mj-ea"/>
                <a:cs typeface="+mj-cs"/>
              </a:rPr>
              <a:t>avant l’accident</a:t>
            </a:r>
            <a:endParaRPr lang="fr-FR" sz="4400" dirty="0">
              <a:solidFill>
                <a:srgbClr val="FFC000"/>
              </a:solidFill>
              <a:latin typeface="+mj-lt"/>
              <a:ea typeface="+mj-ea"/>
              <a:cs typeface="+mj-cs"/>
            </a:endParaRPr>
          </a:p>
        </p:txBody>
      </p:sp>
      <p:sp>
        <p:nvSpPr>
          <p:cNvPr id="3" name="Espace réservé du contenu 4"/>
          <p:cNvSpPr txBox="1">
            <a:spLocks/>
          </p:cNvSpPr>
          <p:nvPr/>
        </p:nvSpPr>
        <p:spPr>
          <a:xfrm>
            <a:off x="454912" y="1766871"/>
            <a:ext cx="4282651" cy="5091129"/>
          </a:xfrm>
          <a:prstGeom prst="rect">
            <a:avLst/>
          </a:prstGeom>
        </p:spPr>
        <p:txBody>
          <a:bodyPr/>
          <a:lstStyle/>
          <a:p>
            <a:pPr defTabSz="914400">
              <a:spcBef>
                <a:spcPct val="20000"/>
              </a:spcBef>
              <a:defRPr/>
            </a:pPr>
            <a:endParaRPr lang="fr-FR" sz="3600" b="1" dirty="0">
              <a:solidFill>
                <a:srgbClr val="FFC000"/>
              </a:solidFill>
            </a:endParaRPr>
          </a:p>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Il doit faire remonter ces observations à l’encadrement et aux instances de la prévention.</a:t>
            </a:r>
          </a:p>
        </p:txBody>
      </p:sp>
      <p:pic>
        <p:nvPicPr>
          <p:cNvPr id="6" name="Image 5" descr="Une image contenant texte&#10;&#10;Description générée automatiquement">
            <a:extLst>
              <a:ext uri="{FF2B5EF4-FFF2-40B4-BE49-F238E27FC236}">
                <a16:creationId xmlns:a16="http://schemas.microsoft.com/office/drawing/2014/main" id="{86F38D31-5C1B-4B3E-9655-B26C25CE67F9}"/>
              </a:ext>
            </a:extLst>
          </p:cNvPr>
          <p:cNvPicPr>
            <a:picLocks noChangeAspect="1"/>
          </p:cNvPicPr>
          <p:nvPr/>
        </p:nvPicPr>
        <p:blipFill>
          <a:blip r:embed="rId2"/>
          <a:stretch>
            <a:fillRect/>
          </a:stretch>
        </p:blipFill>
        <p:spPr>
          <a:xfrm>
            <a:off x="4863199" y="0"/>
            <a:ext cx="7328801" cy="6858000"/>
          </a:xfrm>
          <a:prstGeom prst="rect">
            <a:avLst/>
          </a:prstGeom>
        </p:spPr>
      </p:pic>
      <p:pic>
        <p:nvPicPr>
          <p:cNvPr id="7" name="Image 6">
            <a:extLst>
              <a:ext uri="{FF2B5EF4-FFF2-40B4-BE49-F238E27FC236}">
                <a16:creationId xmlns:a16="http://schemas.microsoft.com/office/drawing/2014/main" id="{2FFF039D-2296-4D68-B187-2813ACB67941}"/>
              </a:ext>
            </a:extLst>
          </p:cNvPr>
          <p:cNvPicPr>
            <a:picLocks noChangeAspect="1"/>
          </p:cNvPicPr>
          <p:nvPr/>
        </p:nvPicPr>
        <p:blipFill>
          <a:blip r:embed="rId3"/>
          <a:stretch>
            <a:fillRect/>
          </a:stretch>
        </p:blipFill>
        <p:spPr>
          <a:xfrm rot="20633060">
            <a:off x="119450" y="254333"/>
            <a:ext cx="1994338" cy="1143000"/>
          </a:xfrm>
          <a:prstGeom prst="rect">
            <a:avLst/>
          </a:prstGeom>
        </p:spPr>
      </p:pic>
    </p:spTree>
    <p:extLst>
      <p:ext uri="{BB962C8B-B14F-4D97-AF65-F5344CB8AC3E}">
        <p14:creationId xmlns:p14="http://schemas.microsoft.com/office/powerpoint/2010/main" val="324672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4EF7F64-CA08-434D-B394-C95A74D7C937}"/>
              </a:ext>
            </a:extLst>
          </p:cNvPr>
          <p:cNvSpPr txBox="1"/>
          <p:nvPr/>
        </p:nvSpPr>
        <p:spPr>
          <a:xfrm>
            <a:off x="3302494" y="2261132"/>
            <a:ext cx="5231906" cy="1323439"/>
          </a:xfrm>
          <a:prstGeom prst="rect">
            <a:avLst/>
          </a:prstGeom>
          <a:noFill/>
        </p:spPr>
        <p:txBody>
          <a:bodyPr wrap="square">
            <a:spAutoFit/>
          </a:bodyPr>
          <a:lstStyle/>
          <a:p>
            <a:pPr lvl="1"/>
            <a:r>
              <a:rPr lang="fr-FR" sz="4000" dirty="0">
                <a:latin typeface="Bookman Old Style" panose="02050604050505020204" pitchFamily="18" charset="0"/>
              </a:rPr>
              <a:t>L’organisation de la formation</a:t>
            </a:r>
          </a:p>
        </p:txBody>
      </p:sp>
    </p:spTree>
    <p:extLst>
      <p:ext uri="{BB962C8B-B14F-4D97-AF65-F5344CB8AC3E}">
        <p14:creationId xmlns:p14="http://schemas.microsoft.com/office/powerpoint/2010/main" val="31141839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77D5F4-CBF2-4E3B-A9E3-6D2A79DABB76}"/>
              </a:ext>
            </a:extLst>
          </p:cNvPr>
          <p:cNvPicPr>
            <a:picLocks noChangeAspect="1"/>
          </p:cNvPicPr>
          <p:nvPr/>
        </p:nvPicPr>
        <p:blipFill>
          <a:blip r:embed="rId2"/>
          <a:stretch>
            <a:fillRect/>
          </a:stretch>
        </p:blipFill>
        <p:spPr>
          <a:xfrm rot="20569973">
            <a:off x="3822984" y="2508365"/>
            <a:ext cx="4546032" cy="1841270"/>
          </a:xfrm>
          <a:prstGeom prst="rect">
            <a:avLst/>
          </a:prstGeom>
        </p:spPr>
      </p:pic>
    </p:spTree>
    <p:extLst>
      <p:ext uri="{BB962C8B-B14F-4D97-AF65-F5344CB8AC3E}">
        <p14:creationId xmlns:p14="http://schemas.microsoft.com/office/powerpoint/2010/main" val="38409206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AD14C1-051E-4C35-B388-2F01EAA8AEB0}"/>
              </a:ext>
            </a:extLst>
          </p:cNvPr>
          <p:cNvSpPr txBox="1">
            <a:spLocks/>
          </p:cNvSpPr>
          <p:nvPr/>
        </p:nvSpPr>
        <p:spPr>
          <a:xfrm>
            <a:off x="0" y="176666"/>
            <a:ext cx="10287751" cy="1143000"/>
          </a:xfrm>
          <a:prstGeom prst="rect">
            <a:avLst/>
          </a:prstGeom>
        </p:spPr>
        <p:txBody>
          <a:bodyPr>
            <a:normAutofit fontScale="9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 Pendant l’accident</a:t>
            </a:r>
            <a:endParaRPr lang="fr-FR" sz="4400" dirty="0">
              <a:solidFill>
                <a:srgbClr val="FFC000"/>
              </a:solidFill>
              <a:latin typeface="+mj-lt"/>
              <a:ea typeface="+mj-ea"/>
              <a:cs typeface="+mj-cs"/>
            </a:endParaRPr>
          </a:p>
        </p:txBody>
      </p:sp>
      <p:graphicFrame>
        <p:nvGraphicFramePr>
          <p:cNvPr id="3" name="Tableau 3">
            <a:extLst>
              <a:ext uri="{FF2B5EF4-FFF2-40B4-BE49-F238E27FC236}">
                <a16:creationId xmlns:a16="http://schemas.microsoft.com/office/drawing/2014/main" id="{49A43306-D385-461C-9C1D-1AF56C37C7F5}"/>
              </a:ext>
            </a:extLst>
          </p:cNvPr>
          <p:cNvGraphicFramePr>
            <a:graphicFrameLocks noGrp="1"/>
          </p:cNvGraphicFramePr>
          <p:nvPr/>
        </p:nvGraphicFramePr>
        <p:xfrm>
          <a:off x="1055914" y="909396"/>
          <a:ext cx="11136086" cy="5948604"/>
        </p:xfrm>
        <a:graphic>
          <a:graphicData uri="http://schemas.openxmlformats.org/drawingml/2006/table">
            <a:tbl>
              <a:tblPr firstRow="1" bandRow="1">
                <a:tableStyleId>{2D5ABB26-0587-4C30-8999-92F81FD0307C}</a:tableStyleId>
              </a:tblPr>
              <a:tblGrid>
                <a:gridCol w="3761269">
                  <a:extLst>
                    <a:ext uri="{9D8B030D-6E8A-4147-A177-3AD203B41FA5}">
                      <a16:colId xmlns:a16="http://schemas.microsoft.com/office/drawing/2014/main" val="3977872775"/>
                    </a:ext>
                  </a:extLst>
                </a:gridCol>
                <a:gridCol w="7374817">
                  <a:extLst>
                    <a:ext uri="{9D8B030D-6E8A-4147-A177-3AD203B41FA5}">
                      <a16:colId xmlns:a16="http://schemas.microsoft.com/office/drawing/2014/main" val="1793295981"/>
                    </a:ext>
                  </a:extLst>
                </a:gridCol>
              </a:tblGrid>
              <a:tr h="1098531">
                <a:tc>
                  <a:txBody>
                    <a:bodyPr/>
                    <a:lstStyle/>
                    <a:p>
                      <a:pPr algn="ctr"/>
                      <a:r>
                        <a:rPr lang="fr-FR" sz="3200" dirty="0">
                          <a:ln>
                            <a:solidFill>
                              <a:schemeClr val="bg1"/>
                            </a:solidFill>
                          </a:ln>
                          <a:solidFill>
                            <a:schemeClr val="bg1"/>
                          </a:solidFill>
                        </a:rPr>
                        <a:t>PROTEGER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tc>
                  <a:txBody>
                    <a:bodyPr/>
                    <a:lstStyle/>
                    <a:p>
                      <a:pPr algn="l"/>
                      <a:r>
                        <a:rPr lang="fr-FR" sz="3200" dirty="0">
                          <a:ln>
                            <a:solidFill>
                              <a:schemeClr val="bg1"/>
                            </a:solidFill>
                          </a:ln>
                          <a:solidFill>
                            <a:schemeClr val="bg1"/>
                          </a:solidFill>
                        </a:rPr>
                        <a:t>Pour éviter le suraccident, mais sans se mettre en danger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13346876"/>
                  </a:ext>
                </a:extLst>
              </a:tr>
              <a:tr h="1098531">
                <a:tc>
                  <a:txBody>
                    <a:bodyPr/>
                    <a:lstStyle/>
                    <a:p>
                      <a:pPr algn="ctr"/>
                      <a:r>
                        <a:rPr lang="fr-FR" sz="3200" dirty="0">
                          <a:ln>
                            <a:solidFill>
                              <a:schemeClr val="bg1"/>
                            </a:solidFill>
                          </a:ln>
                          <a:solidFill>
                            <a:schemeClr val="bg1"/>
                          </a:solidFill>
                        </a:rPr>
                        <a:t>EXAMINER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tc>
                  <a:txBody>
                    <a:bodyPr/>
                    <a:lstStyle/>
                    <a:p>
                      <a:pPr algn="l"/>
                      <a:r>
                        <a:rPr lang="fr-FR" sz="3200" dirty="0">
                          <a:ln>
                            <a:solidFill>
                              <a:schemeClr val="bg1"/>
                            </a:solidFill>
                          </a:ln>
                          <a:solidFill>
                            <a:schemeClr val="bg1"/>
                          </a:solidFill>
                        </a:rPr>
                        <a:t>Pour transmettre un message efficace et gagner du temps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54254538"/>
                  </a:ext>
                </a:extLst>
              </a:tr>
              <a:tr h="1098531">
                <a:tc>
                  <a:txBody>
                    <a:bodyPr/>
                    <a:lstStyle/>
                    <a:p>
                      <a:pPr algn="ctr"/>
                      <a:r>
                        <a:rPr lang="fr-FR" sz="3200" dirty="0">
                          <a:ln>
                            <a:solidFill>
                              <a:schemeClr val="bg1"/>
                            </a:solidFill>
                          </a:ln>
                          <a:solidFill>
                            <a:schemeClr val="bg1"/>
                          </a:solidFill>
                        </a:rPr>
                        <a:t>SECOURIR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tc>
                  <a:txBody>
                    <a:bodyPr/>
                    <a:lstStyle/>
                    <a:p>
                      <a:pPr algn="l"/>
                      <a:r>
                        <a:rPr lang="fr-FR" sz="3200" dirty="0">
                          <a:ln>
                            <a:solidFill>
                              <a:schemeClr val="bg1"/>
                            </a:solidFill>
                          </a:ln>
                          <a:solidFill>
                            <a:schemeClr val="bg1"/>
                          </a:solidFill>
                        </a:rPr>
                        <a:t>Moins de trois minutes pour agir! </a:t>
                      </a:r>
                      <a:br>
                        <a:rPr lang="fr-FR" sz="3200" dirty="0">
                          <a:ln>
                            <a:solidFill>
                              <a:schemeClr val="bg1"/>
                            </a:solidFill>
                          </a:ln>
                          <a:solidFill>
                            <a:schemeClr val="bg1"/>
                          </a:solidFill>
                        </a:rPr>
                      </a:br>
                      <a:r>
                        <a:rPr lang="fr-FR" sz="3200" dirty="0">
                          <a:ln>
                            <a:solidFill>
                              <a:schemeClr val="bg1"/>
                            </a:solidFill>
                          </a:ln>
                          <a:solidFill>
                            <a:schemeClr val="bg1"/>
                          </a:solidFill>
                        </a:rPr>
                        <a:t>En utilisant les gestes de premiers secours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88184836"/>
                  </a:ext>
                </a:extLst>
              </a:tr>
              <a:tr h="1098531">
                <a:tc>
                  <a:txBody>
                    <a:bodyPr/>
                    <a:lstStyle/>
                    <a:p>
                      <a:pPr algn="ctr"/>
                      <a:r>
                        <a:rPr lang="fr-FR" sz="3200" dirty="0">
                          <a:ln>
                            <a:solidFill>
                              <a:schemeClr val="bg1"/>
                            </a:solidFill>
                          </a:ln>
                          <a:solidFill>
                            <a:schemeClr val="bg1"/>
                          </a:solidFill>
                        </a:rPr>
                        <a:t>Alerter, faire alerter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tc>
                  <a:txBody>
                    <a:bodyPr/>
                    <a:lstStyle/>
                    <a:p>
                      <a:pPr algn="l"/>
                      <a:r>
                        <a:rPr lang="fr-FR" sz="3200" dirty="0">
                          <a:ln>
                            <a:solidFill>
                              <a:schemeClr val="bg1"/>
                            </a:solidFill>
                          </a:ln>
                          <a:solidFill>
                            <a:schemeClr val="bg1"/>
                          </a:solidFill>
                        </a:rPr>
                        <a:t>Prendre contact avec un professionnel de santé rapidement.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266748284"/>
                  </a:ext>
                </a:extLst>
              </a:tr>
              <a:tr h="1098531">
                <a:tc>
                  <a:txBody>
                    <a:bodyPr/>
                    <a:lstStyle/>
                    <a:p>
                      <a:pPr algn="ctr"/>
                      <a:r>
                        <a:rPr lang="fr-FR" sz="3200" dirty="0">
                          <a:ln>
                            <a:solidFill>
                              <a:schemeClr val="bg1"/>
                            </a:solidFill>
                          </a:ln>
                          <a:solidFill>
                            <a:schemeClr val="bg1"/>
                          </a:solidFill>
                        </a:rPr>
                        <a:t>SURVEILLER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tc>
                  <a:txBody>
                    <a:bodyPr/>
                    <a:lstStyle/>
                    <a:p>
                      <a:pPr algn="l"/>
                      <a:r>
                        <a:rPr lang="fr-FR" sz="3200" dirty="0">
                          <a:ln>
                            <a:solidFill>
                              <a:schemeClr val="bg1"/>
                            </a:solidFill>
                          </a:ln>
                          <a:solidFill>
                            <a:schemeClr val="bg1"/>
                          </a:solidFill>
                        </a:rPr>
                        <a:t>Jusqu’à l’arrivée d’un professionnel de santé.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183381964"/>
                  </a:ext>
                </a:extLst>
              </a:tr>
            </a:tbl>
          </a:graphicData>
        </a:graphic>
      </p:graphicFrame>
      <p:pic>
        <p:nvPicPr>
          <p:cNvPr id="5" name="Image 4">
            <a:extLst>
              <a:ext uri="{FF2B5EF4-FFF2-40B4-BE49-F238E27FC236}">
                <a16:creationId xmlns:a16="http://schemas.microsoft.com/office/drawing/2014/main" id="{F695EE71-1582-4BDE-9EBE-BDF4B8A8E929}"/>
              </a:ext>
            </a:extLst>
          </p:cNvPr>
          <p:cNvPicPr>
            <a:picLocks noChangeAspect="1"/>
          </p:cNvPicPr>
          <p:nvPr/>
        </p:nvPicPr>
        <p:blipFill>
          <a:blip r:embed="rId2"/>
          <a:stretch>
            <a:fillRect/>
          </a:stretch>
        </p:blipFill>
        <p:spPr>
          <a:xfrm rot="19338033">
            <a:off x="-80067" y="1261017"/>
            <a:ext cx="1946445" cy="788365"/>
          </a:xfrm>
          <a:prstGeom prst="rect">
            <a:avLst/>
          </a:prstGeom>
        </p:spPr>
      </p:pic>
    </p:spTree>
    <p:extLst>
      <p:ext uri="{BB962C8B-B14F-4D97-AF65-F5344CB8AC3E}">
        <p14:creationId xmlns:p14="http://schemas.microsoft.com/office/powerpoint/2010/main" val="9110630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64D9FE-64A3-4772-AE68-56C8871F8796}"/>
              </a:ext>
            </a:extLst>
          </p:cNvPr>
          <p:cNvPicPr>
            <a:picLocks noChangeAspect="1"/>
          </p:cNvPicPr>
          <p:nvPr/>
        </p:nvPicPr>
        <p:blipFill>
          <a:blip r:embed="rId2"/>
          <a:stretch>
            <a:fillRect/>
          </a:stretch>
        </p:blipFill>
        <p:spPr>
          <a:xfrm rot="20331106">
            <a:off x="4388063" y="2508365"/>
            <a:ext cx="3415873" cy="1841270"/>
          </a:xfrm>
          <a:prstGeom prst="rect">
            <a:avLst/>
          </a:prstGeom>
        </p:spPr>
      </p:pic>
    </p:spTree>
    <p:extLst>
      <p:ext uri="{BB962C8B-B14F-4D97-AF65-F5344CB8AC3E}">
        <p14:creationId xmlns:p14="http://schemas.microsoft.com/office/powerpoint/2010/main" val="222106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764288" y="335991"/>
            <a:ext cx="8229600" cy="1143000"/>
          </a:xfrm>
          <a:prstGeom prst="rect">
            <a:avLst/>
          </a:prstGeom>
        </p:spPr>
        <p:txBody>
          <a:bodyPr>
            <a:normAutofit fontScale="90000" lnSpcReduction="20000"/>
          </a:bodyPr>
          <a:lstStyle/>
          <a:p>
            <a:pPr algn="ctr" defTabSz="914400">
              <a:spcBef>
                <a:spcPct val="0"/>
              </a:spcBef>
              <a:defRPr/>
            </a:pPr>
            <a:r>
              <a:rPr lang="fr-FR" sz="4400" dirty="0">
                <a:solidFill>
                  <a:srgbClr val="FFC000"/>
                </a:solidFill>
                <a:effectLst>
                  <a:outerShdw blurRad="38100" dist="38100" dir="2700000" algn="tl">
                    <a:srgbClr val="000000"/>
                  </a:outerShdw>
                </a:effectLst>
                <a:latin typeface="Arial Black" pitchFamily="34" charset="0"/>
                <a:ea typeface="+mj-ea"/>
                <a:cs typeface="+mj-cs"/>
              </a:rPr>
              <a:t>Le rôle du S.S.T.</a:t>
            </a:r>
            <a:br>
              <a:rPr lang="fr-FR" sz="4400" dirty="0">
                <a:solidFill>
                  <a:srgbClr val="FFC000"/>
                </a:solidFill>
                <a:effectLst>
                  <a:outerShdw blurRad="38100" dist="38100" dir="2700000" algn="tl">
                    <a:srgbClr val="000000"/>
                  </a:outerShdw>
                </a:effectLst>
                <a:latin typeface="Arial Black" pitchFamily="34" charset="0"/>
                <a:ea typeface="+mj-ea"/>
                <a:cs typeface="+mj-cs"/>
              </a:rPr>
            </a:br>
            <a:r>
              <a:rPr lang="fr-FR" sz="4400" dirty="0">
                <a:solidFill>
                  <a:srgbClr val="FFC000"/>
                </a:solidFill>
                <a:effectLst>
                  <a:outerShdw blurRad="38100" dist="38100" dir="2700000" algn="tl">
                    <a:srgbClr val="000000"/>
                  </a:outerShdw>
                </a:effectLst>
                <a:latin typeface="Arial Black" pitchFamily="34" charset="0"/>
                <a:ea typeface="+mj-ea"/>
                <a:cs typeface="+mj-cs"/>
              </a:rPr>
              <a:t>après l’accident</a:t>
            </a:r>
            <a:endParaRPr lang="fr-FR" sz="4400" dirty="0">
              <a:solidFill>
                <a:srgbClr val="FFC000"/>
              </a:solidFill>
              <a:latin typeface="+mj-lt"/>
              <a:ea typeface="+mj-ea"/>
              <a:cs typeface="+mj-cs"/>
            </a:endParaRPr>
          </a:p>
        </p:txBody>
      </p:sp>
      <p:sp>
        <p:nvSpPr>
          <p:cNvPr id="3" name="Espace réservé du contenu 4"/>
          <p:cNvSpPr txBox="1">
            <a:spLocks/>
          </p:cNvSpPr>
          <p:nvPr/>
        </p:nvSpPr>
        <p:spPr>
          <a:xfrm>
            <a:off x="411370" y="1037528"/>
            <a:ext cx="7012688" cy="4525963"/>
          </a:xfrm>
          <a:prstGeom prst="rect">
            <a:avLst/>
          </a:prstGeom>
        </p:spPr>
        <p:txBody>
          <a:bodyPr/>
          <a:lstStyle/>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Il doit participer à l’analyse de l’accident.</a:t>
            </a:r>
          </a:p>
          <a:p>
            <a:pPr defTabSz="914400">
              <a:spcBef>
                <a:spcPct val="20000"/>
              </a:spcBef>
              <a:defRPr/>
            </a:pPr>
            <a:endParaRPr lang="fr-FR" sz="3600" b="1" dirty="0">
              <a:solidFill>
                <a:srgbClr val="FFC000"/>
              </a:solidFill>
            </a:endParaRPr>
          </a:p>
          <a:p>
            <a:pPr defTabSz="914400">
              <a:spcBef>
                <a:spcPct val="20000"/>
              </a:spcBef>
              <a:defRPr/>
            </a:pPr>
            <a:r>
              <a:rPr lang="fr-FR" sz="3600" b="1" dirty="0">
                <a:solidFill>
                  <a:srgbClr val="FFC000"/>
                </a:solidFill>
              </a:rPr>
              <a:t>Il doit participer à la mise en place de mesures de prévention pour éviter un autre accident.</a:t>
            </a:r>
          </a:p>
        </p:txBody>
      </p:sp>
      <p:pic>
        <p:nvPicPr>
          <p:cNvPr id="11" name="Image 10">
            <a:extLst>
              <a:ext uri="{FF2B5EF4-FFF2-40B4-BE49-F238E27FC236}">
                <a16:creationId xmlns:a16="http://schemas.microsoft.com/office/drawing/2014/main" id="{818E9750-D6C8-4C5B-B657-344C6C06010E}"/>
              </a:ext>
            </a:extLst>
          </p:cNvPr>
          <p:cNvPicPr>
            <a:picLocks noChangeAspect="1"/>
          </p:cNvPicPr>
          <p:nvPr/>
        </p:nvPicPr>
        <p:blipFill>
          <a:blip r:embed="rId2"/>
          <a:stretch>
            <a:fillRect/>
          </a:stretch>
        </p:blipFill>
        <p:spPr>
          <a:xfrm rot="20331106">
            <a:off x="428710" y="400954"/>
            <a:ext cx="1651784" cy="890367"/>
          </a:xfrm>
          <a:prstGeom prst="rect">
            <a:avLst/>
          </a:prstGeom>
        </p:spPr>
      </p:pic>
      <p:pic>
        <p:nvPicPr>
          <p:cNvPr id="3074" name="Picture 2">
            <a:extLst>
              <a:ext uri="{FF2B5EF4-FFF2-40B4-BE49-F238E27FC236}">
                <a16:creationId xmlns:a16="http://schemas.microsoft.com/office/drawing/2014/main" id="{BD1E6B70-A73B-42E1-AE55-024B5373E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223" y="424777"/>
            <a:ext cx="3569154" cy="287427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11BBB7C7-A949-4910-844D-FE2F7E9D1406}"/>
              </a:ext>
            </a:extLst>
          </p:cNvPr>
          <p:cNvPicPr>
            <a:picLocks noChangeAspect="1"/>
          </p:cNvPicPr>
          <p:nvPr/>
        </p:nvPicPr>
        <p:blipFill>
          <a:blip r:embed="rId4"/>
          <a:stretch>
            <a:fillRect/>
          </a:stretch>
        </p:blipFill>
        <p:spPr>
          <a:xfrm>
            <a:off x="8437864" y="3449191"/>
            <a:ext cx="3569154" cy="3072818"/>
          </a:xfrm>
          <a:prstGeom prst="rect">
            <a:avLst/>
          </a:prstGeom>
        </p:spPr>
      </p:pic>
    </p:spTree>
    <p:extLst>
      <p:ext uri="{BB962C8B-B14F-4D97-AF65-F5344CB8AC3E}">
        <p14:creationId xmlns:p14="http://schemas.microsoft.com/office/powerpoint/2010/main" val="34173934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D70EEA6-C03B-47EB-B118-3FCDA97C7CD1}"/>
              </a:ext>
            </a:extLst>
          </p:cNvPr>
          <p:cNvSpPr txBox="1"/>
          <p:nvPr/>
        </p:nvSpPr>
        <p:spPr>
          <a:xfrm>
            <a:off x="2716568" y="1518082"/>
            <a:ext cx="8069802" cy="3539430"/>
          </a:xfrm>
          <a:prstGeom prst="rect">
            <a:avLst/>
          </a:prstGeom>
          <a:noFill/>
        </p:spPr>
        <p:txBody>
          <a:bodyPr wrap="square" rtlCol="0">
            <a:spAutoFit/>
          </a:bodyPr>
          <a:lstStyle/>
          <a:p>
            <a:r>
              <a:rPr lang="fr-FR" sz="4000" b="1" dirty="0">
                <a:latin typeface="Bookman Old Style" panose="02050604050505020204" pitchFamily="18" charset="0"/>
              </a:rPr>
              <a:t>Série de photos récupérées de ci de là qui peuvent servir pour faire des exercices d’analyse de situations.</a:t>
            </a:r>
            <a:endParaRPr lang="fr-FR" sz="3200" dirty="0">
              <a:latin typeface="Bookman Old Style" panose="02050604050505020204" pitchFamily="18" charset="0"/>
            </a:endParaRPr>
          </a:p>
          <a:p>
            <a:pPr marL="914400" lvl="1" indent="-457200">
              <a:buFont typeface="Wingdings" panose="05000000000000000000" pitchFamily="2" charset="2"/>
              <a:buChar char="ü"/>
            </a:pPr>
            <a:endParaRPr lang="fr-FR" sz="3200" dirty="0">
              <a:latin typeface="Bookman Old Style" panose="02050604050505020204" pitchFamily="18" charset="0"/>
            </a:endParaRPr>
          </a:p>
          <a:p>
            <a:pPr marL="342900" indent="-342900">
              <a:buAutoNum type="arabicParenR"/>
            </a:pPr>
            <a:endParaRPr lang="fr-FR" sz="3200" dirty="0"/>
          </a:p>
        </p:txBody>
      </p:sp>
    </p:spTree>
    <p:extLst>
      <p:ext uri="{BB962C8B-B14F-4D97-AF65-F5344CB8AC3E}">
        <p14:creationId xmlns:p14="http://schemas.microsoft.com/office/powerpoint/2010/main" val="16350080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D9134-7BE2-443D-9773-6D80D187C6FE}"/>
              </a:ext>
            </a:extLst>
          </p:cNvPr>
          <p:cNvSpPr/>
          <p:nvPr/>
        </p:nvSpPr>
        <p:spPr>
          <a:xfrm>
            <a:off x="9703294" y="2550085"/>
            <a:ext cx="1553630"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Meulage…</a:t>
            </a:r>
          </a:p>
        </p:txBody>
      </p:sp>
      <p:pic>
        <p:nvPicPr>
          <p:cNvPr id="3" name="Image 2">
            <a:extLst>
              <a:ext uri="{FF2B5EF4-FFF2-40B4-BE49-F238E27FC236}">
                <a16:creationId xmlns:a16="http://schemas.microsoft.com/office/drawing/2014/main" id="{75DAE5B7-C980-4681-BA30-DB9BE79F8511}"/>
              </a:ext>
            </a:extLst>
          </p:cNvPr>
          <p:cNvPicPr>
            <a:picLocks noChangeAspect="1"/>
          </p:cNvPicPr>
          <p:nvPr/>
        </p:nvPicPr>
        <p:blipFill>
          <a:blip r:embed="rId2"/>
          <a:stretch>
            <a:fillRect/>
          </a:stretch>
        </p:blipFill>
        <p:spPr>
          <a:xfrm>
            <a:off x="358936" y="384169"/>
            <a:ext cx="8207091" cy="6089662"/>
          </a:xfrm>
          <a:prstGeom prst="rect">
            <a:avLst/>
          </a:prstGeom>
        </p:spPr>
      </p:pic>
    </p:spTree>
    <p:extLst>
      <p:ext uri="{BB962C8B-B14F-4D97-AF65-F5344CB8AC3E}">
        <p14:creationId xmlns:p14="http://schemas.microsoft.com/office/powerpoint/2010/main" val="36275904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cuisine, personne, préparation&#10;&#10;Description générée automatiquement">
            <a:extLst>
              <a:ext uri="{FF2B5EF4-FFF2-40B4-BE49-F238E27FC236}">
                <a16:creationId xmlns:a16="http://schemas.microsoft.com/office/drawing/2014/main" id="{5B4C5B73-D28B-400F-A960-B2FFF18FCD76}"/>
              </a:ext>
            </a:extLst>
          </p:cNvPr>
          <p:cNvPicPr>
            <a:picLocks noChangeAspect="1"/>
          </p:cNvPicPr>
          <p:nvPr/>
        </p:nvPicPr>
        <p:blipFill>
          <a:blip r:embed="rId2"/>
          <a:stretch>
            <a:fillRect/>
          </a:stretch>
        </p:blipFill>
        <p:spPr>
          <a:xfrm>
            <a:off x="0" y="0"/>
            <a:ext cx="10301717" cy="6858000"/>
          </a:xfrm>
          <a:prstGeom prst="rect">
            <a:avLst/>
          </a:prstGeom>
        </p:spPr>
      </p:pic>
      <p:sp>
        <p:nvSpPr>
          <p:cNvPr id="5" name="Rectangle 4">
            <a:extLst>
              <a:ext uri="{FF2B5EF4-FFF2-40B4-BE49-F238E27FC236}">
                <a16:creationId xmlns:a16="http://schemas.microsoft.com/office/drawing/2014/main" id="{668FD974-85DF-41EE-8B62-615F20C1AB39}"/>
              </a:ext>
            </a:extLst>
          </p:cNvPr>
          <p:cNvSpPr/>
          <p:nvPr/>
        </p:nvSpPr>
        <p:spPr>
          <a:xfrm>
            <a:off x="10537793" y="2008547"/>
            <a:ext cx="1500327" cy="707886"/>
          </a:xfrm>
          <a:prstGeom prst="rect">
            <a:avLst/>
          </a:prstGeom>
          <a:noFill/>
        </p:spPr>
        <p:txBody>
          <a:bodyPr wrap="square" lIns="91440" tIns="45720" rIns="91440" bIns="45720">
            <a:spAutoFit/>
          </a:bodyPr>
          <a:lstStyle/>
          <a:p>
            <a:r>
              <a:rPr lang="fr-FR" sz="2000" b="1" dirty="0">
                <a:ln w="22225">
                  <a:solidFill>
                    <a:schemeClr val="accent2"/>
                  </a:solidFill>
                  <a:prstDash val="solid"/>
                </a:ln>
                <a:solidFill>
                  <a:schemeClr val="accent2">
                    <a:lumMod val="40000"/>
                    <a:lumOff val="60000"/>
                  </a:schemeClr>
                </a:solidFill>
              </a:rPr>
              <a:t>Produits chimiques</a:t>
            </a:r>
          </a:p>
        </p:txBody>
      </p:sp>
    </p:spTree>
    <p:extLst>
      <p:ext uri="{BB962C8B-B14F-4D97-AF65-F5344CB8AC3E}">
        <p14:creationId xmlns:p14="http://schemas.microsoft.com/office/powerpoint/2010/main" val="3767200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Espace réservé du contenu 2" descr="F:\DCIM\101CANON\IMG_3823.JPG"/>
          <p:cNvPicPr>
            <a:picLocks/>
          </p:cNvPicPr>
          <p:nvPr/>
        </p:nvPicPr>
        <p:blipFill>
          <a:blip r:embed="rId2" cstate="email">
            <a:lum contrast="10000"/>
          </a:blip>
          <a:srcRect/>
          <a:stretch>
            <a:fillRect/>
          </a:stretch>
        </p:blipFill>
        <p:spPr bwMode="auto">
          <a:xfrm>
            <a:off x="0" y="0"/>
            <a:ext cx="9170248" cy="6858000"/>
          </a:xfrm>
          <a:prstGeom prst="rect">
            <a:avLst/>
          </a:prstGeom>
          <a:noFill/>
          <a:ln w="9525">
            <a:noFill/>
            <a:miter lim="800000"/>
            <a:headEnd/>
            <a:tailEnd/>
          </a:ln>
        </p:spPr>
      </p:pic>
      <p:sp>
        <p:nvSpPr>
          <p:cNvPr id="3" name="Rectangle 2">
            <a:extLst>
              <a:ext uri="{FF2B5EF4-FFF2-40B4-BE49-F238E27FC236}">
                <a16:creationId xmlns:a16="http://schemas.microsoft.com/office/drawing/2014/main" id="{861DB51D-2781-4B4F-9E31-124501EB39F8}"/>
              </a:ext>
            </a:extLst>
          </p:cNvPr>
          <p:cNvSpPr/>
          <p:nvPr/>
        </p:nvSpPr>
        <p:spPr>
          <a:xfrm>
            <a:off x="9703294" y="2550085"/>
            <a:ext cx="1914307"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Sol encombré</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intérieur, plancher, plafond&#10;&#10;Description générée automatiquement">
            <a:extLst>
              <a:ext uri="{FF2B5EF4-FFF2-40B4-BE49-F238E27FC236}">
                <a16:creationId xmlns:a16="http://schemas.microsoft.com/office/drawing/2014/main" id="{C4969526-9511-4F70-B055-B843A28177CD}"/>
              </a:ext>
            </a:extLst>
          </p:cNvPr>
          <p:cNvPicPr>
            <a:picLocks noChangeAspect="1"/>
          </p:cNvPicPr>
          <p:nvPr/>
        </p:nvPicPr>
        <p:blipFill>
          <a:blip r:embed="rId2"/>
          <a:stretch>
            <a:fillRect/>
          </a:stretch>
        </p:blipFill>
        <p:spPr>
          <a:xfrm>
            <a:off x="135299" y="213064"/>
            <a:ext cx="9576812" cy="5246702"/>
          </a:xfrm>
          <a:prstGeom prst="rect">
            <a:avLst/>
          </a:prstGeom>
        </p:spPr>
      </p:pic>
      <p:sp>
        <p:nvSpPr>
          <p:cNvPr id="5" name="Rectangle 4">
            <a:extLst>
              <a:ext uri="{FF2B5EF4-FFF2-40B4-BE49-F238E27FC236}">
                <a16:creationId xmlns:a16="http://schemas.microsoft.com/office/drawing/2014/main" id="{FD2A7F0A-EEBA-46FF-910E-35167E3E2722}"/>
              </a:ext>
            </a:extLst>
          </p:cNvPr>
          <p:cNvSpPr/>
          <p:nvPr/>
        </p:nvSpPr>
        <p:spPr>
          <a:xfrm>
            <a:off x="9809992" y="1981914"/>
            <a:ext cx="2246709" cy="707886"/>
          </a:xfrm>
          <a:prstGeom prst="rect">
            <a:avLst/>
          </a:prstGeom>
          <a:noFill/>
        </p:spPr>
        <p:txBody>
          <a:bodyPr wrap="squar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Geste au-dessus des épaules</a:t>
            </a:r>
          </a:p>
        </p:txBody>
      </p:sp>
    </p:spTree>
    <p:extLst>
      <p:ext uri="{BB962C8B-B14F-4D97-AF65-F5344CB8AC3E}">
        <p14:creationId xmlns:p14="http://schemas.microsoft.com/office/powerpoint/2010/main" val="21832941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2"/>
          <p:cNvPicPr>
            <a:picLocks noChangeAspect="1" noChangeArrowheads="1"/>
          </p:cNvPicPr>
          <p:nvPr/>
        </p:nvPicPr>
        <p:blipFill>
          <a:blip r:embed="rId2" cstate="email"/>
          <a:srcRect/>
          <a:stretch>
            <a:fillRect/>
          </a:stretch>
        </p:blipFill>
        <p:spPr bwMode="auto">
          <a:xfrm>
            <a:off x="204186" y="70887"/>
            <a:ext cx="9201722" cy="6716225"/>
          </a:xfrm>
          <a:prstGeom prst="rect">
            <a:avLst/>
          </a:prstGeom>
          <a:noFill/>
          <a:ln w="9525">
            <a:noFill/>
            <a:miter lim="800000"/>
            <a:headEnd/>
            <a:tailEnd/>
          </a:ln>
          <a:effectLst/>
        </p:spPr>
      </p:pic>
      <p:sp>
        <p:nvSpPr>
          <p:cNvPr id="3" name="Rectangle 2">
            <a:extLst>
              <a:ext uri="{FF2B5EF4-FFF2-40B4-BE49-F238E27FC236}">
                <a16:creationId xmlns:a16="http://schemas.microsoft.com/office/drawing/2014/main" id="{A5F36B02-21FE-413F-97BA-2B7F82BD0104}"/>
              </a:ext>
            </a:extLst>
          </p:cNvPr>
          <p:cNvSpPr/>
          <p:nvPr/>
        </p:nvSpPr>
        <p:spPr>
          <a:xfrm>
            <a:off x="9703294" y="2550085"/>
            <a:ext cx="1914307"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Sol encombré</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D8CC77B-4B80-4DF3-881E-A062D5779B3F}"/>
              </a:ext>
            </a:extLst>
          </p:cNvPr>
          <p:cNvSpPr txBox="1"/>
          <p:nvPr/>
        </p:nvSpPr>
        <p:spPr>
          <a:xfrm>
            <a:off x="178294" y="165632"/>
            <a:ext cx="2793506" cy="1200329"/>
          </a:xfrm>
          <a:prstGeom prst="rect">
            <a:avLst/>
          </a:prstGeom>
          <a:noFill/>
        </p:spPr>
        <p:txBody>
          <a:bodyPr wrap="square">
            <a:spAutoFit/>
          </a:bodyPr>
          <a:lstStyle/>
          <a:p>
            <a:pPr lvl="1"/>
            <a:r>
              <a:rPr lang="fr-FR" sz="2400" i="1" dirty="0">
                <a:latin typeface="Bookman Old Style" panose="02050604050505020204" pitchFamily="18" charset="0"/>
              </a:rPr>
              <a:t>L’organisation de la formation</a:t>
            </a:r>
          </a:p>
        </p:txBody>
      </p:sp>
      <p:grpSp>
        <p:nvGrpSpPr>
          <p:cNvPr id="9" name="Groupe 8">
            <a:extLst>
              <a:ext uri="{FF2B5EF4-FFF2-40B4-BE49-F238E27FC236}">
                <a16:creationId xmlns:a16="http://schemas.microsoft.com/office/drawing/2014/main" id="{67089183-15EE-4AEA-A18E-3FF7F0724453}"/>
              </a:ext>
            </a:extLst>
          </p:cNvPr>
          <p:cNvGrpSpPr/>
          <p:nvPr/>
        </p:nvGrpSpPr>
        <p:grpSpPr>
          <a:xfrm>
            <a:off x="2692398" y="1366897"/>
            <a:ext cx="8877302" cy="5003938"/>
            <a:chOff x="2692398" y="1366897"/>
            <a:chExt cx="8877302" cy="5003938"/>
          </a:xfrm>
        </p:grpSpPr>
        <p:sp>
          <p:nvSpPr>
            <p:cNvPr id="4" name="ZoneTexte 3">
              <a:extLst>
                <a:ext uri="{FF2B5EF4-FFF2-40B4-BE49-F238E27FC236}">
                  <a16:creationId xmlns:a16="http://schemas.microsoft.com/office/drawing/2014/main" id="{22FBAA3D-9057-450A-8F9C-A6654288E0EF}"/>
                </a:ext>
              </a:extLst>
            </p:cNvPr>
            <p:cNvSpPr txBox="1"/>
            <p:nvPr/>
          </p:nvSpPr>
          <p:spPr>
            <a:xfrm>
              <a:off x="2692398" y="1366897"/>
              <a:ext cx="8877302" cy="1323439"/>
            </a:xfrm>
            <a:prstGeom prst="rect">
              <a:avLst/>
            </a:prstGeom>
            <a:noFill/>
          </p:spPr>
          <p:txBody>
            <a:bodyPr wrap="square">
              <a:spAutoFit/>
            </a:bodyPr>
            <a:lstStyle/>
            <a:p>
              <a:r>
                <a:rPr lang="fr-FR" sz="3200" b="1" i="0" u="none" strike="noStrike" baseline="0" dirty="0">
                  <a:latin typeface="Calibri" panose="020F0502020204030204" pitchFamily="34" charset="0"/>
                </a:rPr>
                <a:t>Formation initiale : 14 heures </a:t>
              </a:r>
              <a:r>
                <a:rPr lang="fr-FR" sz="3200" b="0" i="0" u="none" strike="noStrike" baseline="0" dirty="0">
                  <a:latin typeface="Calibri" panose="020F0502020204030204" pitchFamily="34" charset="0"/>
                </a:rPr>
                <a:t>en présentiel</a:t>
              </a:r>
            </a:p>
            <a:p>
              <a:pPr lvl="1"/>
              <a:r>
                <a:rPr lang="fr-FR" sz="2400" i="1" dirty="0">
                  <a:latin typeface="Calibri" panose="020F0502020204030204" pitchFamily="34" charset="0"/>
                </a:rPr>
                <a:t>Exceptionnellement possibilité d’ajouter 2h00 pour </a:t>
              </a:r>
              <a:r>
                <a:rPr lang="fr-FR" sz="2400" b="0" i="1" u="none" strike="noStrike" baseline="0" dirty="0">
                  <a:latin typeface="Calibri" panose="020F0502020204030204" pitchFamily="34" charset="0"/>
                </a:rPr>
                <a:t>traiter les risques spécifiques de la profession 	</a:t>
              </a:r>
            </a:p>
          </p:txBody>
        </p:sp>
        <p:sp>
          <p:nvSpPr>
            <p:cNvPr id="5" name="ZoneTexte 4">
              <a:extLst>
                <a:ext uri="{FF2B5EF4-FFF2-40B4-BE49-F238E27FC236}">
                  <a16:creationId xmlns:a16="http://schemas.microsoft.com/office/drawing/2014/main" id="{ECE02191-FD12-4D9C-BD92-ABAE80911EFA}"/>
                </a:ext>
              </a:extLst>
            </p:cNvPr>
            <p:cNvSpPr txBox="1"/>
            <p:nvPr/>
          </p:nvSpPr>
          <p:spPr>
            <a:xfrm>
              <a:off x="2692398" y="2964130"/>
              <a:ext cx="8877302" cy="584775"/>
            </a:xfrm>
            <a:prstGeom prst="rect">
              <a:avLst/>
            </a:prstGeom>
            <a:noFill/>
          </p:spPr>
          <p:txBody>
            <a:bodyPr wrap="square">
              <a:spAutoFit/>
            </a:bodyPr>
            <a:lstStyle/>
            <a:p>
              <a:r>
                <a:rPr lang="fr-FR" sz="3200" b="1" i="0" u="none" strike="noStrike" baseline="0" dirty="0">
                  <a:latin typeface="Calibri" panose="020F0502020204030204" pitchFamily="34" charset="0"/>
                </a:rPr>
                <a:t>Effectif: 4 minimum à 10 maximum</a:t>
              </a:r>
              <a:r>
                <a:rPr lang="fr-FR" sz="3200" b="0" i="0" u="none" strike="noStrike" baseline="0" dirty="0">
                  <a:latin typeface="Calibri" panose="020F0502020204030204" pitchFamily="34" charset="0"/>
                </a:rPr>
                <a:t>	</a:t>
              </a:r>
            </a:p>
          </p:txBody>
        </p:sp>
        <p:sp>
          <p:nvSpPr>
            <p:cNvPr id="6" name="ZoneTexte 5">
              <a:extLst>
                <a:ext uri="{FF2B5EF4-FFF2-40B4-BE49-F238E27FC236}">
                  <a16:creationId xmlns:a16="http://schemas.microsoft.com/office/drawing/2014/main" id="{0F6D1255-415A-43AE-AE55-A67F685243EF}"/>
                </a:ext>
              </a:extLst>
            </p:cNvPr>
            <p:cNvSpPr txBox="1"/>
            <p:nvPr/>
          </p:nvSpPr>
          <p:spPr>
            <a:xfrm>
              <a:off x="2692398" y="3576478"/>
              <a:ext cx="8877302" cy="584775"/>
            </a:xfrm>
            <a:prstGeom prst="rect">
              <a:avLst/>
            </a:prstGeom>
            <a:noFill/>
          </p:spPr>
          <p:txBody>
            <a:bodyPr wrap="square">
              <a:spAutoFit/>
            </a:bodyPr>
            <a:lstStyle/>
            <a:p>
              <a:r>
                <a:rPr lang="fr-FR" sz="3200" b="1" i="0" u="none" strike="noStrike" baseline="0" dirty="0">
                  <a:latin typeface="Calibri" panose="020F0502020204030204" pitchFamily="34" charset="0"/>
                </a:rPr>
                <a:t>Validation: </a:t>
              </a:r>
              <a:r>
                <a:rPr lang="fr-FR" sz="3200" b="0" i="0" u="none" strike="noStrike" baseline="0" dirty="0">
                  <a:latin typeface="Calibri" panose="020F0502020204030204" pitchFamily="34" charset="0"/>
                </a:rPr>
                <a:t>Un certificat SST </a:t>
              </a:r>
              <a:r>
                <a:rPr lang="fr-FR" sz="2000" b="0" i="1" u="none" strike="noStrike" baseline="0" dirty="0">
                  <a:latin typeface="Calibri" panose="020F0502020204030204" pitchFamily="34" charset="0"/>
                </a:rPr>
                <a:t>(modèle national)</a:t>
              </a:r>
              <a:r>
                <a:rPr lang="fr-FR" sz="3200" b="0" i="1" u="none" strike="noStrike" baseline="0" dirty="0">
                  <a:latin typeface="Calibri" panose="020F0502020204030204" pitchFamily="34" charset="0"/>
                </a:rPr>
                <a:t> </a:t>
              </a:r>
              <a:r>
                <a:rPr lang="fr-FR" sz="3200" b="0" i="0" u="none" strike="noStrike" baseline="0" dirty="0">
                  <a:latin typeface="Calibri" panose="020F0502020204030204" pitchFamily="34" charset="0"/>
                </a:rPr>
                <a:t>est délivré </a:t>
              </a:r>
              <a:r>
                <a:rPr lang="fr-FR" sz="1800" b="0" i="0" u="none" strike="noStrike" baseline="0" dirty="0">
                  <a:latin typeface="Calibri" panose="020F0502020204030204" pitchFamily="34" charset="0"/>
                </a:rPr>
                <a:t>	</a:t>
              </a:r>
              <a:endParaRPr lang="fr-FR" sz="3200" b="0" i="0" u="none" strike="noStrike" baseline="0" dirty="0">
                <a:latin typeface="Calibri" panose="020F0502020204030204" pitchFamily="34" charset="0"/>
              </a:endParaRPr>
            </a:p>
          </p:txBody>
        </p:sp>
        <p:sp>
          <p:nvSpPr>
            <p:cNvPr id="7" name="ZoneTexte 6">
              <a:extLst>
                <a:ext uri="{FF2B5EF4-FFF2-40B4-BE49-F238E27FC236}">
                  <a16:creationId xmlns:a16="http://schemas.microsoft.com/office/drawing/2014/main" id="{74974DE5-E9BB-4A36-A67B-AF71DCEDAAD8}"/>
                </a:ext>
              </a:extLst>
            </p:cNvPr>
            <p:cNvSpPr txBox="1"/>
            <p:nvPr/>
          </p:nvSpPr>
          <p:spPr>
            <a:xfrm>
              <a:off x="2692398" y="4188826"/>
              <a:ext cx="8877302" cy="584775"/>
            </a:xfrm>
            <a:prstGeom prst="rect">
              <a:avLst/>
            </a:prstGeom>
            <a:noFill/>
          </p:spPr>
          <p:txBody>
            <a:bodyPr wrap="square">
              <a:spAutoFit/>
            </a:bodyPr>
            <a:lstStyle/>
            <a:p>
              <a:r>
                <a:rPr lang="fr-FR" sz="3200" b="1" i="0" u="none" strike="noStrike" baseline="0" dirty="0">
                  <a:latin typeface="Calibri" panose="020F0502020204030204" pitchFamily="34" charset="0"/>
                </a:rPr>
                <a:t>Durée de validation: </a:t>
              </a:r>
              <a:r>
                <a:rPr lang="fr-FR" sz="3200" dirty="0">
                  <a:latin typeface="Calibri" panose="020F0502020204030204" pitchFamily="34" charset="0"/>
                </a:rPr>
                <a:t>D</a:t>
              </a:r>
              <a:r>
                <a:rPr lang="fr-FR" sz="3200" b="0" i="0" u="none" strike="noStrike" baseline="0" dirty="0">
                  <a:latin typeface="Calibri" panose="020F0502020204030204" pitchFamily="34" charset="0"/>
                </a:rPr>
                <a:t>eux ans</a:t>
              </a:r>
            </a:p>
          </p:txBody>
        </p:sp>
        <p:sp>
          <p:nvSpPr>
            <p:cNvPr id="8" name="ZoneTexte 7">
              <a:extLst>
                <a:ext uri="{FF2B5EF4-FFF2-40B4-BE49-F238E27FC236}">
                  <a16:creationId xmlns:a16="http://schemas.microsoft.com/office/drawing/2014/main" id="{5E42763E-BAC1-42F3-AAAD-3CCC2B1EACFE}"/>
                </a:ext>
              </a:extLst>
            </p:cNvPr>
            <p:cNvSpPr txBox="1"/>
            <p:nvPr/>
          </p:nvSpPr>
          <p:spPr>
            <a:xfrm>
              <a:off x="2692398" y="4801175"/>
              <a:ext cx="8877302" cy="1569660"/>
            </a:xfrm>
            <a:prstGeom prst="rect">
              <a:avLst/>
            </a:prstGeom>
            <a:noFill/>
          </p:spPr>
          <p:txBody>
            <a:bodyPr wrap="square">
              <a:spAutoFit/>
            </a:bodyPr>
            <a:lstStyle/>
            <a:p>
              <a:r>
                <a:rPr lang="fr-FR" sz="3200" b="1" i="0" u="none" strike="noStrike" baseline="0" dirty="0">
                  <a:latin typeface="Calibri" panose="020F0502020204030204" pitchFamily="34" charset="0"/>
                </a:rPr>
                <a:t>Renouvellement: </a:t>
              </a:r>
              <a:r>
                <a:rPr lang="fr-FR" sz="3200" b="0" i="0" u="none" strike="noStrike" baseline="0" dirty="0">
                  <a:latin typeface="Calibri" panose="020F0502020204030204" pitchFamily="34" charset="0"/>
                </a:rPr>
                <a:t>Pour conserver le statut de SST, il faut suivre un M.A.C. </a:t>
              </a:r>
              <a:r>
                <a:rPr lang="fr-FR" sz="2800" b="0" i="1" u="none" strike="noStrike" baseline="0" dirty="0">
                  <a:latin typeface="Calibri" panose="020F0502020204030204" pitchFamily="34" charset="0"/>
                </a:rPr>
                <a:t>(Maintien et Actualisation des Compétences)</a:t>
              </a:r>
              <a:r>
                <a:rPr lang="fr-FR" sz="3200" b="0" i="0" u="none" strike="noStrike" baseline="0" dirty="0">
                  <a:latin typeface="Calibri" panose="020F0502020204030204" pitchFamily="34" charset="0"/>
                </a:rPr>
                <a:t> d’une durée de 7H00 en présentiel</a:t>
              </a:r>
            </a:p>
          </p:txBody>
        </p:sp>
      </p:grpSp>
    </p:spTree>
    <p:extLst>
      <p:ext uri="{BB962C8B-B14F-4D97-AF65-F5344CB8AC3E}">
        <p14:creationId xmlns:p14="http://schemas.microsoft.com/office/powerpoint/2010/main" val="11520293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ciel, extérieur, patinage&#10;&#10;Description générée automatiquement">
            <a:extLst>
              <a:ext uri="{FF2B5EF4-FFF2-40B4-BE49-F238E27FC236}">
                <a16:creationId xmlns:a16="http://schemas.microsoft.com/office/drawing/2014/main" id="{7D869465-0ED5-454C-8647-4B85EB6E7D69}"/>
              </a:ext>
            </a:extLst>
          </p:cNvPr>
          <p:cNvPicPr>
            <a:picLocks noChangeAspect="1"/>
          </p:cNvPicPr>
          <p:nvPr/>
        </p:nvPicPr>
        <p:blipFill>
          <a:blip r:embed="rId2"/>
          <a:stretch>
            <a:fillRect/>
          </a:stretch>
        </p:blipFill>
        <p:spPr>
          <a:xfrm>
            <a:off x="719092" y="302950"/>
            <a:ext cx="8336132" cy="6252099"/>
          </a:xfrm>
          <a:prstGeom prst="rect">
            <a:avLst/>
          </a:prstGeom>
        </p:spPr>
      </p:pic>
      <p:sp>
        <p:nvSpPr>
          <p:cNvPr id="4" name="Rectangle 3">
            <a:extLst>
              <a:ext uri="{FF2B5EF4-FFF2-40B4-BE49-F238E27FC236}">
                <a16:creationId xmlns:a16="http://schemas.microsoft.com/office/drawing/2014/main" id="{63A86E85-BC52-4919-BF39-D341BD5778D0}"/>
              </a:ext>
            </a:extLst>
          </p:cNvPr>
          <p:cNvSpPr/>
          <p:nvPr/>
        </p:nvSpPr>
        <p:spPr>
          <a:xfrm>
            <a:off x="9055224" y="1999669"/>
            <a:ext cx="3121367" cy="1015663"/>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Hauteur.</a:t>
            </a:r>
          </a:p>
          <a:p>
            <a:r>
              <a:rPr lang="fr-FR" sz="2000" b="1" dirty="0">
                <a:ln w="22225">
                  <a:solidFill>
                    <a:schemeClr val="accent2"/>
                  </a:solidFill>
                  <a:prstDash val="solid"/>
                </a:ln>
                <a:solidFill>
                  <a:schemeClr val="accent2">
                    <a:lumMod val="40000"/>
                    <a:lumOff val="60000"/>
                  </a:schemeClr>
                </a:solidFill>
              </a:rPr>
              <a:t>Produits chimiques</a:t>
            </a:r>
          </a:p>
          <a:p>
            <a:r>
              <a:rPr lang="fr-FR" sz="2000" b="1" cap="none" spc="0" dirty="0">
                <a:ln w="22225">
                  <a:solidFill>
                    <a:schemeClr val="accent2"/>
                  </a:solidFill>
                  <a:prstDash val="solid"/>
                </a:ln>
                <a:solidFill>
                  <a:schemeClr val="accent2">
                    <a:lumMod val="40000"/>
                    <a:lumOff val="60000"/>
                  </a:schemeClr>
                </a:solidFill>
                <a:effectLst/>
              </a:rPr>
              <a:t>Chaleur atmosphérique</a:t>
            </a:r>
          </a:p>
        </p:txBody>
      </p:sp>
    </p:spTree>
    <p:extLst>
      <p:ext uri="{BB962C8B-B14F-4D97-AF65-F5344CB8AC3E}">
        <p14:creationId xmlns:p14="http://schemas.microsoft.com/office/powerpoint/2010/main" val="4291920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2"/>
          <p:cNvPicPr>
            <a:picLocks noChangeAspect="1" noChangeArrowheads="1"/>
          </p:cNvPicPr>
          <p:nvPr/>
        </p:nvPicPr>
        <p:blipFill>
          <a:blip r:embed="rId2" cstate="email"/>
          <a:srcRect/>
          <a:stretch>
            <a:fillRect/>
          </a:stretch>
        </p:blipFill>
        <p:spPr bwMode="auto">
          <a:xfrm>
            <a:off x="3601698" y="104277"/>
            <a:ext cx="4988603" cy="6649445"/>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C6CA4A0F-A069-DCF1-0B5E-641C1EF7E4C7}"/>
              </a:ext>
            </a:extLst>
          </p:cNvPr>
          <p:cNvSpPr/>
          <p:nvPr/>
        </p:nvSpPr>
        <p:spPr>
          <a:xfrm>
            <a:off x="9703294" y="2550085"/>
            <a:ext cx="2294742" cy="1015663"/>
          </a:xfrm>
          <a:prstGeom prst="rect">
            <a:avLst/>
          </a:prstGeom>
          <a:noFill/>
        </p:spPr>
        <p:txBody>
          <a:bodyPr wrap="squar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Hauteur chaise</a:t>
            </a:r>
          </a:p>
          <a:p>
            <a:r>
              <a:rPr lang="fr-FR" sz="2000" b="1" dirty="0">
                <a:ln w="22225">
                  <a:solidFill>
                    <a:schemeClr val="accent2"/>
                  </a:solidFill>
                  <a:prstDash val="solid"/>
                </a:ln>
                <a:solidFill>
                  <a:schemeClr val="accent2">
                    <a:lumMod val="40000"/>
                    <a:lumOff val="60000"/>
                  </a:schemeClr>
                </a:solidFill>
              </a:rPr>
              <a:t>Bras au-dessus des épaules</a:t>
            </a:r>
            <a:endParaRPr lang="fr-FR" sz="2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loiseau\Desktop\photo prévention cable .JPG"/>
          <p:cNvPicPr>
            <a:picLocks noChangeAspect="1" noChangeArrowheads="1"/>
          </p:cNvPicPr>
          <p:nvPr/>
        </p:nvPicPr>
        <p:blipFill>
          <a:blip r:embed="rId2" cstate="email"/>
          <a:srcRect/>
          <a:stretch>
            <a:fillRect/>
          </a:stretch>
        </p:blipFill>
        <p:spPr bwMode="auto">
          <a:xfrm>
            <a:off x="478407" y="381000"/>
            <a:ext cx="8128000" cy="6096000"/>
          </a:xfrm>
          <a:prstGeom prst="rect">
            <a:avLst/>
          </a:prstGeom>
          <a:noFill/>
          <a:ln w="9525">
            <a:noFill/>
            <a:miter lim="800000"/>
            <a:headEnd/>
            <a:tailEnd/>
          </a:ln>
        </p:spPr>
      </p:pic>
      <p:sp>
        <p:nvSpPr>
          <p:cNvPr id="3" name="Rectangle 2">
            <a:extLst>
              <a:ext uri="{FF2B5EF4-FFF2-40B4-BE49-F238E27FC236}">
                <a16:creationId xmlns:a16="http://schemas.microsoft.com/office/drawing/2014/main" id="{82354DDD-D72C-4B47-9C4B-B9D7F7F915AC}"/>
              </a:ext>
            </a:extLst>
          </p:cNvPr>
          <p:cNvSpPr/>
          <p:nvPr/>
        </p:nvSpPr>
        <p:spPr>
          <a:xfrm>
            <a:off x="9703294" y="2550085"/>
            <a:ext cx="1914307"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Sol encombré</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D9134-7BE2-443D-9773-6D80D187C6FE}"/>
              </a:ext>
            </a:extLst>
          </p:cNvPr>
          <p:cNvSpPr/>
          <p:nvPr/>
        </p:nvSpPr>
        <p:spPr>
          <a:xfrm>
            <a:off x="9454720" y="2550085"/>
            <a:ext cx="2497800"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Hauteur escabeau</a:t>
            </a:r>
          </a:p>
        </p:txBody>
      </p:sp>
      <p:pic>
        <p:nvPicPr>
          <p:cNvPr id="3" name="Image 2">
            <a:extLst>
              <a:ext uri="{FF2B5EF4-FFF2-40B4-BE49-F238E27FC236}">
                <a16:creationId xmlns:a16="http://schemas.microsoft.com/office/drawing/2014/main" id="{77D15AF9-57DB-45A6-9FCC-17D53BCD00EC}"/>
              </a:ext>
            </a:extLst>
          </p:cNvPr>
          <p:cNvPicPr>
            <a:picLocks noChangeAspect="1"/>
          </p:cNvPicPr>
          <p:nvPr/>
        </p:nvPicPr>
        <p:blipFill>
          <a:blip r:embed="rId2"/>
          <a:stretch>
            <a:fillRect/>
          </a:stretch>
        </p:blipFill>
        <p:spPr>
          <a:xfrm>
            <a:off x="621437" y="425018"/>
            <a:ext cx="8455652" cy="6007964"/>
          </a:xfrm>
          <a:prstGeom prst="rect">
            <a:avLst/>
          </a:prstGeom>
        </p:spPr>
      </p:pic>
    </p:spTree>
    <p:extLst>
      <p:ext uri="{BB962C8B-B14F-4D97-AF65-F5344CB8AC3E}">
        <p14:creationId xmlns:p14="http://schemas.microsoft.com/office/powerpoint/2010/main" val="41380475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D9134-7BE2-443D-9773-6D80D187C6FE}"/>
              </a:ext>
            </a:extLst>
          </p:cNvPr>
          <p:cNvSpPr/>
          <p:nvPr/>
        </p:nvSpPr>
        <p:spPr>
          <a:xfrm>
            <a:off x="9703294" y="2550085"/>
            <a:ext cx="1159292"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Hauteur</a:t>
            </a:r>
          </a:p>
        </p:txBody>
      </p:sp>
      <p:pic>
        <p:nvPicPr>
          <p:cNvPr id="3" name="Image 2" descr="Une image contenant bâtiment, extérieur&#10;&#10;Description générée automatiquement">
            <a:extLst>
              <a:ext uri="{FF2B5EF4-FFF2-40B4-BE49-F238E27FC236}">
                <a16:creationId xmlns:a16="http://schemas.microsoft.com/office/drawing/2014/main" id="{C8D6C416-EECA-4F2E-8A07-AD76E2723327}"/>
              </a:ext>
            </a:extLst>
          </p:cNvPr>
          <p:cNvPicPr>
            <a:picLocks noChangeAspect="1"/>
          </p:cNvPicPr>
          <p:nvPr/>
        </p:nvPicPr>
        <p:blipFill>
          <a:blip r:embed="rId2"/>
          <a:stretch>
            <a:fillRect/>
          </a:stretch>
        </p:blipFill>
        <p:spPr>
          <a:xfrm>
            <a:off x="701706" y="810396"/>
            <a:ext cx="8001000" cy="5041900"/>
          </a:xfrm>
          <a:prstGeom prst="rect">
            <a:avLst/>
          </a:prstGeom>
        </p:spPr>
      </p:pic>
    </p:spTree>
    <p:extLst>
      <p:ext uri="{BB962C8B-B14F-4D97-AF65-F5344CB8AC3E}">
        <p14:creationId xmlns:p14="http://schemas.microsoft.com/office/powerpoint/2010/main" val="28298750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DD9134-7BE2-443D-9773-6D80D187C6FE}"/>
              </a:ext>
            </a:extLst>
          </p:cNvPr>
          <p:cNvSpPr/>
          <p:nvPr/>
        </p:nvSpPr>
        <p:spPr>
          <a:xfrm>
            <a:off x="8771139" y="2413337"/>
            <a:ext cx="2329484" cy="1015663"/>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Hauteur</a:t>
            </a:r>
          </a:p>
          <a:p>
            <a:r>
              <a:rPr lang="fr-FR" sz="2000" b="1" dirty="0">
                <a:ln w="22225">
                  <a:solidFill>
                    <a:schemeClr val="accent2"/>
                  </a:solidFill>
                  <a:prstDash val="solid"/>
                </a:ln>
                <a:solidFill>
                  <a:schemeClr val="accent2">
                    <a:lumMod val="40000"/>
                    <a:lumOff val="60000"/>
                  </a:schemeClr>
                </a:solidFill>
              </a:rPr>
              <a:t>Zone encombrée</a:t>
            </a:r>
          </a:p>
          <a:p>
            <a:r>
              <a:rPr lang="fr-FR" sz="2000" b="1" cap="none" spc="0" dirty="0">
                <a:ln w="22225">
                  <a:solidFill>
                    <a:schemeClr val="accent2"/>
                  </a:solidFill>
                  <a:prstDash val="solid"/>
                </a:ln>
                <a:solidFill>
                  <a:schemeClr val="accent2">
                    <a:lumMod val="40000"/>
                    <a:lumOff val="60000"/>
                  </a:schemeClr>
                </a:solidFill>
                <a:effectLst/>
              </a:rPr>
              <a:t>Chaise</a:t>
            </a:r>
          </a:p>
        </p:txBody>
      </p:sp>
      <p:pic>
        <p:nvPicPr>
          <p:cNvPr id="3" name="Image 2" descr="Une image contenant plafond, intérieur, fraise&#10;&#10;Description générée automatiquement">
            <a:extLst>
              <a:ext uri="{FF2B5EF4-FFF2-40B4-BE49-F238E27FC236}">
                <a16:creationId xmlns:a16="http://schemas.microsoft.com/office/drawing/2014/main" id="{A1A5961A-85A0-4953-A8A8-4C312917792D}"/>
              </a:ext>
            </a:extLst>
          </p:cNvPr>
          <p:cNvPicPr>
            <a:picLocks noChangeAspect="1"/>
          </p:cNvPicPr>
          <p:nvPr/>
        </p:nvPicPr>
        <p:blipFill>
          <a:blip r:embed="rId2"/>
          <a:stretch>
            <a:fillRect/>
          </a:stretch>
        </p:blipFill>
        <p:spPr>
          <a:xfrm>
            <a:off x="2618913" y="154127"/>
            <a:ext cx="4879859" cy="6506479"/>
          </a:xfrm>
          <a:prstGeom prst="rect">
            <a:avLst/>
          </a:prstGeom>
        </p:spPr>
      </p:pic>
    </p:spTree>
    <p:extLst>
      <p:ext uri="{BB962C8B-B14F-4D97-AF65-F5344CB8AC3E}">
        <p14:creationId xmlns:p14="http://schemas.microsoft.com/office/powerpoint/2010/main" val="18283976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2"/>
          <p:cNvPicPr>
            <a:picLocks noChangeAspect="1" noChangeArrowheads="1"/>
          </p:cNvPicPr>
          <p:nvPr/>
        </p:nvPicPr>
        <p:blipFill>
          <a:blip r:embed="rId2" cstate="email"/>
          <a:srcRect/>
          <a:stretch>
            <a:fillRect/>
          </a:stretch>
        </p:blipFill>
        <p:spPr bwMode="auto">
          <a:xfrm>
            <a:off x="3409026" y="69069"/>
            <a:ext cx="5028538" cy="6706581"/>
          </a:xfrm>
          <a:prstGeom prst="rect">
            <a:avLst/>
          </a:prstGeom>
          <a:noFill/>
          <a:ln w="9525">
            <a:noFill/>
            <a:miter lim="800000"/>
            <a:headEnd/>
            <a:tailEnd/>
          </a:ln>
          <a:effectLst/>
        </p:spPr>
      </p:pic>
      <p:sp>
        <p:nvSpPr>
          <p:cNvPr id="7" name="Rectangle 6">
            <a:extLst>
              <a:ext uri="{FF2B5EF4-FFF2-40B4-BE49-F238E27FC236}">
                <a16:creationId xmlns:a16="http://schemas.microsoft.com/office/drawing/2014/main" id="{74DAE276-D7D6-41A2-923E-F740A0EA7F90}"/>
              </a:ext>
            </a:extLst>
          </p:cNvPr>
          <p:cNvSpPr/>
          <p:nvPr/>
        </p:nvSpPr>
        <p:spPr>
          <a:xfrm>
            <a:off x="9703294" y="2550085"/>
            <a:ext cx="1080745"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Posture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photos\Béatrice\lycée\IMG_2255.JPG"/>
          <p:cNvPicPr>
            <a:picLocks noChangeAspect="1" noChangeArrowheads="1"/>
          </p:cNvPicPr>
          <p:nvPr/>
        </p:nvPicPr>
        <p:blipFill>
          <a:blip r:embed="rId2" cstate="email"/>
          <a:srcRect/>
          <a:stretch>
            <a:fillRect/>
          </a:stretch>
        </p:blipFill>
        <p:spPr bwMode="auto">
          <a:xfrm>
            <a:off x="3663042" y="511761"/>
            <a:ext cx="4516437" cy="6021388"/>
          </a:xfrm>
          <a:prstGeom prst="rect">
            <a:avLst/>
          </a:prstGeom>
          <a:noFill/>
          <a:ln w="9525">
            <a:noFill/>
            <a:miter lim="800000"/>
            <a:headEnd/>
            <a:tailEnd/>
          </a:ln>
        </p:spPr>
      </p:pic>
      <p:pic>
        <p:nvPicPr>
          <p:cNvPr id="68611" name="Picture 3" descr="logo SST"/>
          <p:cNvPicPr>
            <a:picLocks noGrp="1" noChangeAspect="1" noChangeArrowheads="1"/>
          </p:cNvPicPr>
          <p:nvPr>
            <p:ph/>
          </p:nvPr>
        </p:nvPicPr>
        <p:blipFill>
          <a:blip r:embed="rId3" cstate="email"/>
          <a:srcRect/>
          <a:stretch>
            <a:fillRect/>
          </a:stretch>
        </p:blipFill>
        <p:spPr>
          <a:xfrm>
            <a:off x="1554164" y="1"/>
            <a:ext cx="1571625" cy="1571625"/>
          </a:xfrm>
          <a:solidFill>
            <a:schemeClr val="bg1"/>
          </a:solidFill>
        </p:spPr>
      </p:pic>
      <p:sp>
        <p:nvSpPr>
          <p:cNvPr id="4" name="Rectangle 3">
            <a:extLst>
              <a:ext uri="{FF2B5EF4-FFF2-40B4-BE49-F238E27FC236}">
                <a16:creationId xmlns:a16="http://schemas.microsoft.com/office/drawing/2014/main" id="{7FA9ECA4-BA70-4360-BCCE-EA509B7EE08D}"/>
              </a:ext>
            </a:extLst>
          </p:cNvPr>
          <p:cNvSpPr/>
          <p:nvPr/>
        </p:nvSpPr>
        <p:spPr>
          <a:xfrm>
            <a:off x="9294921" y="2550085"/>
            <a:ext cx="2499402" cy="400110"/>
          </a:xfrm>
          <a:prstGeom prst="rect">
            <a:avLst/>
          </a:prstGeom>
          <a:noFill/>
        </p:spPr>
        <p:txBody>
          <a:bodyPr wrap="none" lIns="91440" tIns="45720" rIns="91440" bIns="45720">
            <a:spAutoFit/>
          </a:bodyPr>
          <a:lstStyle/>
          <a:p>
            <a:r>
              <a:rPr lang="fr-FR" sz="2000" b="1" cap="none" spc="0" dirty="0">
                <a:ln w="22225">
                  <a:solidFill>
                    <a:schemeClr val="accent2"/>
                  </a:solidFill>
                  <a:prstDash val="solid"/>
                </a:ln>
                <a:solidFill>
                  <a:schemeClr val="accent2">
                    <a:lumMod val="40000"/>
                    <a:lumOff val="60000"/>
                  </a:schemeClr>
                </a:solidFill>
                <a:effectLst/>
              </a:rPr>
              <a:t>Produits chimiques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logo SST"/>
          <p:cNvPicPr>
            <a:picLocks noGrp="1" noChangeAspect="1" noChangeArrowheads="1"/>
          </p:cNvPicPr>
          <p:nvPr>
            <p:ph/>
          </p:nvPr>
        </p:nvPicPr>
        <p:blipFill>
          <a:blip r:embed="rId2" cstate="email"/>
          <a:srcRect/>
          <a:stretch>
            <a:fillRect/>
          </a:stretch>
        </p:blipFill>
        <p:spPr>
          <a:xfrm>
            <a:off x="1631951" y="1"/>
            <a:ext cx="1571625" cy="1571625"/>
          </a:xfrm>
          <a:solidFill>
            <a:schemeClr val="bg1"/>
          </a:solidFill>
        </p:spPr>
      </p:pic>
      <p:pic>
        <p:nvPicPr>
          <p:cNvPr id="3" name="Image 2" descr="Une image contenant vêtement de travail&#10;&#10;Description générée automatiquement">
            <a:extLst>
              <a:ext uri="{FF2B5EF4-FFF2-40B4-BE49-F238E27FC236}">
                <a16:creationId xmlns:a16="http://schemas.microsoft.com/office/drawing/2014/main" id="{51F3E1AC-BCCB-46A4-8002-BD9750138CD3}"/>
              </a:ext>
            </a:extLst>
          </p:cNvPr>
          <p:cNvPicPr>
            <a:picLocks noChangeAspect="1"/>
          </p:cNvPicPr>
          <p:nvPr/>
        </p:nvPicPr>
        <p:blipFill>
          <a:blip r:embed="rId3"/>
          <a:stretch>
            <a:fillRect/>
          </a:stretch>
        </p:blipFill>
        <p:spPr>
          <a:xfrm>
            <a:off x="1020932" y="711864"/>
            <a:ext cx="7226424" cy="5434271"/>
          </a:xfrm>
          <a:prstGeom prst="rect">
            <a:avLst/>
          </a:prstGeom>
        </p:spPr>
      </p:pic>
      <p:sp>
        <p:nvSpPr>
          <p:cNvPr id="6" name="Rectangle 5">
            <a:extLst>
              <a:ext uri="{FF2B5EF4-FFF2-40B4-BE49-F238E27FC236}">
                <a16:creationId xmlns:a16="http://schemas.microsoft.com/office/drawing/2014/main" id="{8990D9E7-59C8-448D-886B-9F6B00B02314}"/>
              </a:ext>
            </a:extLst>
          </p:cNvPr>
          <p:cNvSpPr/>
          <p:nvPr/>
        </p:nvSpPr>
        <p:spPr>
          <a:xfrm>
            <a:off x="9703294" y="2550085"/>
            <a:ext cx="1168910" cy="707886"/>
          </a:xfrm>
          <a:prstGeom prst="rect">
            <a:avLst/>
          </a:prstGeom>
          <a:noFill/>
        </p:spPr>
        <p:txBody>
          <a:bodyPr wrap="none" lIns="91440" tIns="45720" rIns="91440" bIns="45720">
            <a:spAutoFit/>
          </a:bodyPr>
          <a:lstStyle/>
          <a:p>
            <a:r>
              <a:rPr lang="fr-FR" sz="2000" b="1" dirty="0">
                <a:ln w="22225">
                  <a:solidFill>
                    <a:schemeClr val="accent2"/>
                  </a:solidFill>
                  <a:prstDash val="solid"/>
                </a:ln>
                <a:solidFill>
                  <a:schemeClr val="accent2">
                    <a:lumMod val="40000"/>
                    <a:lumOff val="60000"/>
                  </a:schemeClr>
                </a:solidFill>
              </a:rPr>
              <a:t>Chaleur</a:t>
            </a:r>
          </a:p>
          <a:p>
            <a:r>
              <a:rPr lang="fr-FR" sz="2000" b="1" cap="none" spc="0" dirty="0">
                <a:ln w="22225">
                  <a:solidFill>
                    <a:schemeClr val="accent2"/>
                  </a:solidFill>
                  <a:prstDash val="solid"/>
                </a:ln>
                <a:solidFill>
                  <a:schemeClr val="accent2">
                    <a:lumMod val="40000"/>
                    <a:lumOff val="60000"/>
                  </a:schemeClr>
                </a:solidFill>
                <a:effectLst/>
              </a:rPr>
              <a:t>Posture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3" cstate="email"/>
          <a:srcRect/>
          <a:stretch>
            <a:fillRect/>
          </a:stretch>
        </p:blipFill>
        <p:spPr bwMode="auto">
          <a:xfrm>
            <a:off x="3009530" y="65500"/>
            <a:ext cx="5060272" cy="6749397"/>
          </a:xfrm>
          <a:prstGeom prst="rect">
            <a:avLst/>
          </a:prstGeom>
          <a:noFill/>
          <a:ln w="9525">
            <a:noFill/>
            <a:round/>
            <a:headEnd/>
            <a:tailEnd/>
          </a:ln>
          <a:effectLst/>
        </p:spPr>
      </p:pic>
      <p:pic>
        <p:nvPicPr>
          <p:cNvPr id="71684" name="Picture 3" descr="logo SST"/>
          <p:cNvPicPr>
            <a:picLocks noGrp="1" noChangeAspect="1" noChangeArrowheads="1"/>
          </p:cNvPicPr>
          <p:nvPr>
            <p:ph idx="1"/>
          </p:nvPr>
        </p:nvPicPr>
        <p:blipFill>
          <a:blip r:embed="rId4" cstate="email"/>
          <a:srcRect/>
          <a:stretch>
            <a:fillRect/>
          </a:stretch>
        </p:blipFill>
        <p:spPr>
          <a:xfrm>
            <a:off x="1514476" y="1"/>
            <a:ext cx="1571625" cy="1571625"/>
          </a:xfrm>
          <a:solidFill>
            <a:schemeClr val="bg1"/>
          </a:solidFill>
        </p:spPr>
      </p:pic>
      <p:sp>
        <p:nvSpPr>
          <p:cNvPr id="2" name="Rectangle 1">
            <a:extLst>
              <a:ext uri="{FF2B5EF4-FFF2-40B4-BE49-F238E27FC236}">
                <a16:creationId xmlns:a16="http://schemas.microsoft.com/office/drawing/2014/main" id="{16410D53-090D-597D-96F1-EE07BBD706BE}"/>
              </a:ext>
            </a:extLst>
          </p:cNvPr>
          <p:cNvSpPr/>
          <p:nvPr/>
        </p:nvSpPr>
        <p:spPr>
          <a:xfrm>
            <a:off x="9703294" y="2550085"/>
            <a:ext cx="2100255" cy="400110"/>
          </a:xfrm>
          <a:prstGeom prst="rect">
            <a:avLst/>
          </a:prstGeom>
          <a:noFill/>
        </p:spPr>
        <p:txBody>
          <a:bodyPr wrap="none" lIns="91440" tIns="45720" rIns="91440" bIns="45720">
            <a:spAutoFit/>
          </a:bodyPr>
          <a:lstStyle/>
          <a:p>
            <a:r>
              <a:rPr lang="fr-FR" sz="2000" b="1" dirty="0">
                <a:ln w="22225">
                  <a:solidFill>
                    <a:schemeClr val="accent2"/>
                  </a:solidFill>
                  <a:prstDash val="solid"/>
                </a:ln>
                <a:solidFill>
                  <a:schemeClr val="accent2">
                    <a:lumMod val="40000"/>
                    <a:lumOff val="60000"/>
                  </a:schemeClr>
                </a:solidFill>
              </a:rPr>
              <a:t>Outils coupants</a:t>
            </a:r>
            <a:endParaRPr lang="fr-FR" sz="20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BASE.pptx" id="{9046AC49-9DA5-4D22-958E-912610959E5E}" vid="{4458E664-C1E4-482B-A881-ED154D30497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BASE</Template>
  <TotalTime>2</TotalTime>
  <Words>11928</Words>
  <Application>Microsoft Office PowerPoint</Application>
  <PresentationFormat>Grand écran</PresentationFormat>
  <Paragraphs>1904</Paragraphs>
  <Slides>342</Slides>
  <Notes>2</Notes>
  <HiddenSlides>0</HiddenSlides>
  <MMClips>2</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2</vt:i4>
      </vt:variant>
      <vt:variant>
        <vt:lpstr>Titres des diapositives</vt:lpstr>
      </vt:variant>
      <vt:variant>
        <vt:i4>342</vt:i4>
      </vt:variant>
    </vt:vector>
  </HeadingPairs>
  <TitlesOfParts>
    <vt:vector size="360" baseType="lpstr">
      <vt:lpstr>Arial</vt:lpstr>
      <vt:lpstr>Arial Black</vt:lpstr>
      <vt:lpstr>ArialMT</vt:lpstr>
      <vt:lpstr>Bookman Old Style</vt:lpstr>
      <vt:lpstr>Calibri</vt:lpstr>
      <vt:lpstr>Century Gothic</vt:lpstr>
      <vt:lpstr>Courier New</vt:lpstr>
      <vt:lpstr>Eras Light ITC</vt:lpstr>
      <vt:lpstr>Rockwell</vt:lpstr>
      <vt:lpstr>Tahoma</vt:lpstr>
      <vt:lpstr>Times New Roman</vt:lpstr>
      <vt:lpstr>Verdana</vt:lpstr>
      <vt:lpstr>Wingdings</vt:lpstr>
      <vt:lpstr>Wingdings 3</vt:lpstr>
      <vt:lpstr>Wingdings-Regular</vt:lpstr>
      <vt:lpstr>Ion</vt:lpstr>
      <vt:lpstr>Visio</vt:lpstr>
      <vt:lpstr>CorelPhotoPaint.Image.10</vt:lpstr>
      <vt:lpstr>INTRODUCTION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Réglementation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PREVENTION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PROTEGER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EXAMINER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ALERTER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Saignement abondant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ETOUFFEMENT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Malaise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BRULURE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TRAUMATISME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PLAIE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R.C.P.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FIN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dc:creator>
  <cp:lastModifiedBy>Hubert Faigner</cp:lastModifiedBy>
  <cp:revision>67</cp:revision>
  <dcterms:created xsi:type="dcterms:W3CDTF">2020-10-28T09:58:55Z</dcterms:created>
  <dcterms:modified xsi:type="dcterms:W3CDTF">2023-11-23T16:00:02Z</dcterms:modified>
</cp:coreProperties>
</file>