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avi" ContentType="video/avi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3"/>
  </p:notesMasterIdLst>
  <p:handoutMasterIdLst>
    <p:handoutMasterId r:id="rId14"/>
  </p:handoutMasterIdLst>
  <p:sldIdLst>
    <p:sldId id="293" r:id="rId2"/>
    <p:sldId id="294" r:id="rId3"/>
    <p:sldId id="295" r:id="rId4"/>
    <p:sldId id="297" r:id="rId5"/>
    <p:sldId id="298" r:id="rId6"/>
    <p:sldId id="305" r:id="rId7"/>
    <p:sldId id="299" r:id="rId8"/>
    <p:sldId id="300" r:id="rId9"/>
    <p:sldId id="303" r:id="rId10"/>
    <p:sldId id="304" r:id="rId11"/>
    <p:sldId id="301" r:id="rId12"/>
  </p:sldIdLst>
  <p:sldSz cx="9144000" cy="6858000" type="screen4x3"/>
  <p:notesSz cx="6797675" cy="98726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66"/>
    <a:srgbClr val="FF00FF"/>
    <a:srgbClr val="0066FF"/>
    <a:srgbClr val="FF0000"/>
    <a:srgbClr val="003399"/>
    <a:srgbClr val="336699"/>
    <a:srgbClr val="008080"/>
    <a:srgbClr val="009999"/>
    <a:srgbClr val="FF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73535" autoAdjust="0"/>
  </p:normalViewPr>
  <p:slideViewPr>
    <p:cSldViewPr snapToGrid="0">
      <p:cViewPr>
        <p:scale>
          <a:sx n="74" d="100"/>
          <a:sy n="74" d="100"/>
        </p:scale>
        <p:origin x="-127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4" tIns="45217" rIns="90434" bIns="45217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2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4" tIns="45217" rIns="90434" bIns="45217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378477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4" tIns="45217" rIns="90434" bIns="45217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477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4" tIns="45217" rIns="90434" bIns="45217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5FDF20B4-A05B-444B-B19E-5D8356105C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70879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34" tIns="45217" rIns="90434" bIns="45217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2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34" tIns="45217" rIns="90434" bIns="4521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6" y="4689243"/>
            <a:ext cx="4984750" cy="444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34" tIns="45217" rIns="90434" bIns="452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378477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34" tIns="45217" rIns="90434" bIns="45217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477"/>
            <a:ext cx="2946400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34" tIns="45217" rIns="90434" bIns="45217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4CAE624-105B-40D3-8000-240D9510A1C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51854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10</a:t>
            </a:fld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11</a:t>
            </a:fld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F3F01D-59EF-41B7-AF0E-326E9BE85CFB}" type="slidenum">
              <a:rPr lang="fr-FR" smtClean="0"/>
              <a:pPr/>
              <a:t>2</a:t>
            </a:fld>
            <a:endParaRPr lang="fr-FR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F3F01D-59EF-41B7-AF0E-326E9BE85CFB}" type="slidenum">
              <a:rPr lang="fr-FR" smtClean="0"/>
              <a:pPr/>
              <a:t>3</a:t>
            </a:fld>
            <a:endParaRPr lang="fr-FR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F3F01D-59EF-41B7-AF0E-326E9BE85CFB}" type="slidenum">
              <a:rPr lang="fr-FR" smtClean="0"/>
              <a:pPr/>
              <a:t>4</a:t>
            </a:fld>
            <a:endParaRPr lang="fr-FR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F3F01D-59EF-41B7-AF0E-326E9BE85CFB}" type="slidenum">
              <a:rPr lang="fr-FR" smtClean="0"/>
              <a:pPr/>
              <a:t>5</a:t>
            </a:fld>
            <a:endParaRPr lang="fr-FR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6</a:t>
            </a:fld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7</a:t>
            </a:fld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8</a:t>
            </a:fld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2121C-4997-4821-8855-7CB91E1FE77D}" type="slidenum">
              <a:rPr lang="fr-FR" smtClean="0"/>
              <a:pPr/>
              <a:t>9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7C8CA-F342-4850-812B-0BDB5F4E27D4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F236-A2F4-4FCD-BEFE-03305D228F2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6" name="Rectangle 15"/>
          <p:cNvSpPr/>
          <p:nvPr userDrawn="1"/>
        </p:nvSpPr>
        <p:spPr>
          <a:xfrm>
            <a:off x="1081825" y="347730"/>
            <a:ext cx="141668" cy="141667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Logo Richelieu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8637" y="334852"/>
            <a:ext cx="963168" cy="136312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9B4A3-B414-4F10-9CC1-574A254C3D76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C1815-9E3F-42B3-B377-C61A7128A3B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0EDD5-5B63-49D6-9716-1CC68478BEAC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0283A-4B2A-4464-BD42-A000BEAB628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50FEB-81C2-4CEB-B096-9C3687333E71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03DB1-8E84-4B78-BEE2-3A881FC300C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A9F93-9E96-48AB-8BBD-6747AEEAC8C5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8C4F9-7F97-4887-AF25-F91E648A22D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D939D-0D3D-4562-B638-E1BB78B4F6F6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B9EC8-16B6-41F9-ABB0-A4ACEDB2493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1370013" y="3960813"/>
            <a:ext cx="3579812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EBE0B-348C-43F3-A4F8-DD44387616AC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36BFA-B42D-452D-84E8-EB84A79EC4A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70013" y="1920518"/>
            <a:ext cx="7313612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79E88-D18C-4B06-841C-EDDE19766C3D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62CE8-3B9E-409E-AFBC-7029FAC7D07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C5230-144F-43C1-824C-A20C8F8E399C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3C878-F631-4F29-B32D-2BA78768CB3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A51DE-809F-4F89-BCD5-AE614B268292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A3EFF-DF59-4C6D-AA7B-EEA28439598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F23CB-EE57-4A3C-B51B-BDFF54BE3C49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65B3-27F2-400C-851F-8681EF3A9FF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6FD02-8C27-45DA-A0B3-D7FE42F7A24A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DBA73-5207-4EA2-9346-5742B6E89F0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9261C-6A97-4B90-8F76-AA15CF2E43E9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15B4C-406E-4E12-8E45-EA07667C1A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9F5ED-FA8C-4F77-B519-55666BA3E6B4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F59EF-895B-4158-B1DD-E1A451B313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2023A-2A60-4511-995C-B7C8A1B30476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Lycée Richelieu - Rueil-Malmaison  TSI1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0BFFC-1E31-4051-A9DE-E85245909F3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371600" y="1493357"/>
            <a:ext cx="731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4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450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C37D199C-FC05-4AEE-A031-4F7CC391C31B}" type="datetime1">
              <a:rPr lang="fr-FR"/>
              <a:pPr>
                <a:defRPr/>
              </a:pPr>
              <a:t>15/02/2012</a:t>
            </a:fld>
            <a:endParaRPr lang="fr-FR"/>
          </a:p>
        </p:txBody>
      </p:sp>
      <p:sp>
        <p:nvSpPr>
          <p:cNvPr id="450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58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r>
              <a:rPr lang="fr-FR" dirty="0" smtClean="0"/>
              <a:t>Lycée Richelieu - Rueil-Malmaison - TSI1</a:t>
            </a:r>
            <a:endParaRPr lang="fr-FR" dirty="0"/>
          </a:p>
        </p:txBody>
      </p:sp>
      <p:sp>
        <p:nvSpPr>
          <p:cNvPr id="450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6B158A5-7D04-4147-BB21-E39FE3E4270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1" name="Rectangle 10"/>
          <p:cNvSpPr/>
          <p:nvPr userDrawn="1"/>
        </p:nvSpPr>
        <p:spPr>
          <a:xfrm>
            <a:off x="1081825" y="347730"/>
            <a:ext cx="141668" cy="141667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 Richelieu.jp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38638" y="334851"/>
            <a:ext cx="963168" cy="13631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4.xml"/><Relationship Id="rId1" Type="http://schemas.openxmlformats.org/officeDocument/2006/relationships/video" Target="../media/media1.avi"/><Relationship Id="rId6" Type="http://schemas.openxmlformats.org/officeDocument/2006/relationships/image" Target="../media/image5.png"/><Relationship Id="rId11" Type="http://schemas.microsoft.com/office/2007/relationships/media" Target="../media/media1.avi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9747" y="4414170"/>
            <a:ext cx="1378039" cy="178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1896" y="909942"/>
            <a:ext cx="14192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- Rueil-Malmaison</a:t>
            </a:r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1</a:t>
            </a:fld>
            <a:endParaRPr lang="fr-FR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260350"/>
            <a:ext cx="7505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          </a:t>
            </a:r>
            <a:r>
              <a:rPr lang="fr-FR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L’innovation</a:t>
            </a:r>
          </a:p>
          <a:p>
            <a:pPr algn="ctr">
              <a:defRPr/>
            </a:pPr>
            <a:endParaRPr lang="fr-FR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98490" y="1803870"/>
            <a:ext cx="7780519" cy="458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Introduction</a:t>
            </a:r>
            <a:r>
              <a:rPr kumimoji="0" lang="fr-FR" sz="29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à </a:t>
            </a:r>
            <a:r>
              <a:rPr kumimoji="0" lang="fr-FR" sz="29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CIT</a:t>
            </a:r>
            <a:r>
              <a:rPr kumimoji="0" lang="fr-FR" sz="29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900" b="0" i="1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fr-FR" sz="29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réation et </a:t>
            </a:r>
            <a:r>
              <a:rPr kumimoji="0" lang="fr-FR" sz="2900" b="0" i="1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fr-FR" sz="29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nnovation </a:t>
            </a:r>
            <a:r>
              <a:rPr kumimoji="0" lang="fr-FR" sz="2900" b="0" i="1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fr-FR" sz="2900" b="0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echnologique</a:t>
            </a:r>
            <a:endParaRPr kumimoji="0" lang="fr-FR" sz="29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29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2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29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lang="fr-FR" sz="1200" i="1" kern="0" dirty="0" smtClean="0">
              <a:latin typeface="+mn-lt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lang="fr-FR" sz="1200" i="1" kern="0" dirty="0" smtClean="0">
              <a:latin typeface="+mn-lt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lang="fr-FR" sz="1200" i="1" kern="0" dirty="0" smtClean="0">
              <a:latin typeface="+mn-lt"/>
            </a:endParaRP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fr-FR" sz="12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Version 1.13</a:t>
            </a: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fr-FR" sz="12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5" cstate="print"/>
          <a:srcRect l="13355" t="5482" r="8882"/>
          <a:stretch>
            <a:fillRect/>
          </a:stretch>
        </p:blipFill>
        <p:spPr bwMode="auto">
          <a:xfrm>
            <a:off x="2859100" y="2807595"/>
            <a:ext cx="4649273" cy="177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1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0496" y="4873850"/>
            <a:ext cx="1146214" cy="114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8938" y="3086992"/>
            <a:ext cx="1687133" cy="168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5495" y="4448625"/>
            <a:ext cx="2639230" cy="17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88642" y="1542937"/>
            <a:ext cx="825535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Situation problème : </a:t>
            </a:r>
            <a:r>
              <a:rPr lang="fr-FR" dirty="0" smtClean="0"/>
              <a:t>Comment assurer son </a:t>
            </a:r>
            <a:br>
              <a:rPr lang="fr-FR" dirty="0" smtClean="0"/>
            </a:br>
            <a:r>
              <a:rPr lang="fr-FR" dirty="0" smtClean="0"/>
              <a:t>hygiène bucco-dentaire sans se brosser les dents ?</a:t>
            </a:r>
          </a:p>
          <a:p>
            <a:pPr marL="1390650" lvl="2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sz="1400" dirty="0" smtClean="0"/>
              <a:t>Votre </a:t>
            </a:r>
            <a:r>
              <a:rPr lang="fr-FR" sz="1400" dirty="0"/>
              <a:t>carte mentale doit faire </a:t>
            </a:r>
            <a:r>
              <a:rPr lang="fr-FR" sz="1400" dirty="0" smtClean="0"/>
              <a:t>apparaître </a:t>
            </a:r>
            <a:r>
              <a:rPr lang="fr-FR" sz="1400" dirty="0"/>
              <a:t>en premier </a:t>
            </a:r>
            <a:r>
              <a:rPr lang="fr-FR" sz="1400" dirty="0" smtClean="0"/>
              <a:t>lieu la </a:t>
            </a:r>
            <a:r>
              <a:rPr lang="fr-FR" sz="1400" dirty="0"/>
              <a:t/>
            </a:r>
            <a:br>
              <a:rPr lang="fr-FR" sz="1400" dirty="0"/>
            </a:br>
            <a:r>
              <a:rPr lang="fr-FR" sz="1400" dirty="0"/>
              <a:t>solution actuelle basée sur l’utilisation du couple b</a:t>
            </a:r>
            <a:r>
              <a:rPr lang="fr-FR" sz="1400" dirty="0" smtClean="0"/>
              <a:t>rosse </a:t>
            </a:r>
            <a:r>
              <a:rPr lang="fr-FR" sz="1400" dirty="0"/>
              <a:t>à </a:t>
            </a:r>
            <a:r>
              <a:rPr lang="fr-FR" sz="1400" dirty="0" smtClean="0"/>
              <a:t>dents-dentifrice </a:t>
            </a:r>
            <a:r>
              <a:rPr lang="fr-FR" sz="1400" dirty="0"/>
              <a:t>associé à </a:t>
            </a:r>
            <a:r>
              <a:rPr lang="fr-FR" sz="1400" dirty="0" smtClean="0"/>
              <a:t>l’usage moins fréquent </a:t>
            </a:r>
            <a:r>
              <a:rPr lang="fr-FR" sz="1400" dirty="0"/>
              <a:t>du fil dentaire. </a:t>
            </a:r>
          </a:p>
          <a:p>
            <a:pPr marL="1390650" lvl="2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sz="1400" dirty="0" smtClean="0"/>
              <a:t>Elle doit ensuite faire apparaître d’autres solutions en mentionnant à chaque fois les avantages et les inconvénients de ces approches. Vous devrez alors, pour chacune d’entre elles, </a:t>
            </a:r>
            <a:r>
              <a:rPr lang="fr-FR" sz="1400" dirty="0"/>
              <a:t>identifier </a:t>
            </a:r>
            <a:r>
              <a:rPr lang="fr-FR" sz="1400" dirty="0" smtClean="0"/>
              <a:t>les défis</a:t>
            </a:r>
            <a:r>
              <a:rPr lang="fr-FR" sz="1400" dirty="0"/>
              <a:t> sociétaux</a:t>
            </a:r>
            <a:r>
              <a:rPr lang="fr-FR" sz="1400" dirty="0" smtClean="0"/>
              <a:t> et technologiques à résoudre pour mettre en place cette innovation.</a:t>
            </a:r>
          </a:p>
          <a:p>
            <a:pPr marL="1390650" lvl="2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sz="1400" dirty="0" smtClean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i="1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</a:t>
            </a:r>
            <a:r>
              <a:rPr lang="fr-FR" smtClean="0"/>
              <a:t>- Rueil-Malmaison</a:t>
            </a:r>
            <a:endParaRPr lang="fr-FR" dirty="0" smtClean="0"/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10</a:t>
            </a:fld>
            <a:endParaRPr lang="fr-FR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605307"/>
            <a:ext cx="7505700" cy="84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Travail en équipe                             </a:t>
            </a:r>
            <a:r>
              <a:rPr lang="fr-FR" sz="3200" dirty="0" smtClean="0">
                <a:solidFill>
                  <a:schemeClr val="tx2"/>
                </a:solidFill>
              </a:rPr>
              <a:t>–</a:t>
            </a: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2 –</a:t>
            </a:r>
          </a:p>
          <a:p>
            <a:pPr>
              <a:defRPr/>
            </a:pPr>
            <a:r>
              <a:rPr lang="fr-FR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                                       Problème à résoudre</a:t>
            </a:r>
          </a:p>
        </p:txBody>
      </p:sp>
      <p:pic>
        <p:nvPicPr>
          <p:cNvPr id="6" name="Picture 2" descr="Brosse à dents éle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7981">
            <a:off x="170678" y="1992069"/>
            <a:ext cx="936073" cy="168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8070" y="1533278"/>
            <a:ext cx="1101368" cy="84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66810" y="3779967"/>
            <a:ext cx="8752628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i="1" dirty="0" smtClean="0"/>
          </a:p>
          <a:p>
            <a:endParaRPr lang="fr-FR" i="1" dirty="0"/>
          </a:p>
          <a:p>
            <a:endParaRPr lang="fr-FR" i="1" dirty="0" smtClean="0"/>
          </a:p>
          <a:p>
            <a:endParaRPr lang="fr-FR" i="1" dirty="0"/>
          </a:p>
          <a:p>
            <a:endParaRPr lang="fr-FR" i="1" dirty="0" smtClean="0"/>
          </a:p>
          <a:p>
            <a:endParaRPr lang="fr-FR" i="1" dirty="0"/>
          </a:p>
          <a:p>
            <a:endParaRPr lang="fr-FR" i="1" dirty="0" smtClean="0"/>
          </a:p>
          <a:p>
            <a:endParaRPr lang="fr-FR" i="1" dirty="0" smtClean="0"/>
          </a:p>
          <a:p>
            <a:endParaRPr lang="fr-FR" i="1" dirty="0"/>
          </a:p>
        </p:txBody>
      </p:sp>
      <p:sp>
        <p:nvSpPr>
          <p:cNvPr id="9" name="ZoneTexte 8"/>
          <p:cNvSpPr txBox="1">
            <a:spLocks noChangeArrowheads="1"/>
          </p:cNvSpPr>
          <p:nvPr/>
        </p:nvSpPr>
        <p:spPr bwMode="auto">
          <a:xfrm>
            <a:off x="365904" y="3860655"/>
            <a:ext cx="5571256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A l’aide d’une copie d’</a:t>
            </a:r>
            <a:r>
              <a:rPr lang="fr-FR" sz="1600" i="1" dirty="0">
                <a:solidFill>
                  <a:srgbClr val="FF0000"/>
                </a:solidFill>
                <a:latin typeface="Comic Sans MS" pitchFamily="66" charset="0"/>
              </a:rPr>
              <a:t>é</a:t>
            </a:r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cran, recopier votre carte mentale.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5558" y="2003759"/>
            <a:ext cx="694191" cy="73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953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88642" y="1555816"/>
            <a:ext cx="825535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Enseignement d’exploration = 54 heures</a:t>
            </a: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Organisation </a:t>
            </a: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Présentation élève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Chaque fin d’étape donne lieu à une </a:t>
            </a:r>
            <a:r>
              <a:rPr lang="fr-FR" i="1" smtClean="0"/>
              <a:t>présentation orale du </a:t>
            </a:r>
            <a:r>
              <a:rPr lang="fr-FR" i="1" dirty="0" smtClean="0"/>
              <a:t>travail réalisé </a:t>
            </a:r>
            <a:r>
              <a:rPr lang="fr-FR" i="1" dirty="0" smtClean="0">
                <a:solidFill>
                  <a:srgbClr val="C00000"/>
                </a:solidFill>
              </a:rPr>
              <a:t>en équipe</a:t>
            </a:r>
            <a:r>
              <a:rPr lang="fr-FR" i="1" dirty="0" smtClean="0"/>
              <a:t>.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</a:t>
            </a:r>
            <a:r>
              <a:rPr lang="fr-FR" smtClean="0"/>
              <a:t>- Rueil-Malmaison</a:t>
            </a:r>
            <a:endParaRPr lang="fr-FR" dirty="0" smtClean="0"/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11</a:t>
            </a:fld>
            <a:endParaRPr lang="fr-FR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540912"/>
            <a:ext cx="7505700" cy="86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Organisation de l’enseignement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566" y="2391043"/>
            <a:ext cx="47720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- Rueil-Malmaison</a:t>
            </a:r>
          </a:p>
        </p:txBody>
      </p:sp>
      <p:sp>
        <p:nvSpPr>
          <p:cNvPr id="3174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33338C-2C92-49E7-A5F0-C49BAFFFA857}" type="slidenum">
              <a:rPr lang="fr-FR" smtClean="0"/>
              <a:pPr/>
              <a:t>2</a:t>
            </a:fld>
            <a:endParaRPr lang="fr-FR" dirty="0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656823"/>
            <a:ext cx="7313612" cy="787802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fr-FR" sz="3200" dirty="0" smtClean="0"/>
              <a:t>Une question simple mais essentielle  </a:t>
            </a:r>
          </a:p>
        </p:txBody>
      </p:sp>
      <p:sp>
        <p:nvSpPr>
          <p:cNvPr id="31750" name="Rectangle 3"/>
          <p:cNvSpPr>
            <a:spLocks noChangeArrowheads="1"/>
          </p:cNvSpPr>
          <p:nvPr/>
        </p:nvSpPr>
        <p:spPr bwMode="auto">
          <a:xfrm>
            <a:off x="1008063" y="1557338"/>
            <a:ext cx="77406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46976" y="1523619"/>
            <a:ext cx="8190962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Innover - Innovation : Mais pourquoi ? Dans quel but ?</a:t>
            </a:r>
            <a:endParaRPr lang="fr-FR" dirty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/>
              <a:t>Proposer alors des produits qui vous semblent innovants. </a:t>
            </a:r>
            <a:endParaRPr lang="fr-FR" dirty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0" name="ZoneTexte 9"/>
          <p:cNvSpPr txBox="1"/>
          <p:nvPr/>
        </p:nvSpPr>
        <p:spPr>
          <a:xfrm>
            <a:off x="1068946" y="1918953"/>
            <a:ext cx="7868992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068946" y="4235025"/>
            <a:ext cx="7868992" cy="2031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- Rueil-Malmaison</a:t>
            </a:r>
          </a:p>
        </p:txBody>
      </p:sp>
      <p:sp>
        <p:nvSpPr>
          <p:cNvPr id="3174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33338C-2C92-49E7-A5F0-C49BAFFFA857}" type="slidenum">
              <a:rPr lang="fr-FR" smtClean="0"/>
              <a:pPr/>
              <a:t>3</a:t>
            </a:fld>
            <a:endParaRPr lang="fr-FR" dirty="0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592427"/>
            <a:ext cx="7313612" cy="852197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fr-FR" sz="3200" dirty="0" smtClean="0"/>
              <a:t>Classification 				     </a:t>
            </a:r>
            <a:endParaRPr lang="fr-FR" sz="2000" dirty="0" smtClean="0"/>
          </a:p>
        </p:txBody>
      </p:sp>
      <p:sp>
        <p:nvSpPr>
          <p:cNvPr id="31750" name="Rectangle 3"/>
          <p:cNvSpPr>
            <a:spLocks noChangeArrowheads="1"/>
          </p:cNvSpPr>
          <p:nvPr/>
        </p:nvSpPr>
        <p:spPr bwMode="auto">
          <a:xfrm>
            <a:off x="1008063" y="1557338"/>
            <a:ext cx="77406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46976" y="1523619"/>
            <a:ext cx="824247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Il est possible de classer ces innovations en deux grands types :</a:t>
            </a:r>
          </a:p>
          <a:p>
            <a:pPr marL="1390650" lvl="2" indent="-4762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/>
              <a:t>Innovation de rupture</a:t>
            </a:r>
          </a:p>
          <a:p>
            <a:pPr marL="1847850" lvl="3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Type d’innovation qui </a:t>
            </a:r>
            <a:r>
              <a:rPr lang="fr-FR" i="1" dirty="0" smtClean="0">
                <a:solidFill>
                  <a:srgbClr val="C00000"/>
                </a:solidFill>
              </a:rPr>
              <a:t>bouleverse</a:t>
            </a:r>
            <a:r>
              <a:rPr lang="fr-FR" i="1" dirty="0" smtClean="0"/>
              <a:t> des pratiques installées jusqu’à supplanter ces dernières.</a:t>
            </a:r>
          </a:p>
          <a:p>
            <a:pPr marL="1390650" lvl="2" indent="-47625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/>
              <a:t>Innovation incrémentale</a:t>
            </a:r>
          </a:p>
          <a:p>
            <a:pPr marL="1847850" lvl="3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Type d’innovation qui participe à l’évolution d’un produit </a:t>
            </a:r>
            <a:r>
              <a:rPr lang="fr-FR" i="1" dirty="0" smtClean="0">
                <a:solidFill>
                  <a:srgbClr val="C00000"/>
                </a:solidFill>
              </a:rPr>
              <a:t>sans modifier en profondeur</a:t>
            </a:r>
            <a:r>
              <a:rPr lang="fr-FR" i="1" dirty="0" smtClean="0"/>
              <a:t> les habitudes.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Classer les produits précédents dans deux colonnes.</a:t>
            </a:r>
            <a:endParaRPr lang="fr-FR" dirty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0" name="ZoneTexte 9"/>
          <p:cNvSpPr txBox="1"/>
          <p:nvPr/>
        </p:nvSpPr>
        <p:spPr>
          <a:xfrm>
            <a:off x="1171976" y="4895831"/>
            <a:ext cx="7868992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13" name="ZoneTexte 16"/>
          <p:cNvSpPr txBox="1">
            <a:spLocks noChangeArrowheads="1"/>
          </p:cNvSpPr>
          <p:nvPr/>
        </p:nvSpPr>
        <p:spPr bwMode="auto">
          <a:xfrm rot="20026053">
            <a:off x="246591" y="5504635"/>
            <a:ext cx="2059250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Que constatez vous ?</a:t>
            </a:r>
            <a:endParaRPr lang="fr-FR" sz="16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ZoneTexte 16"/>
          <p:cNvSpPr txBox="1">
            <a:spLocks noChangeArrowheads="1"/>
          </p:cNvSpPr>
          <p:nvPr/>
        </p:nvSpPr>
        <p:spPr bwMode="auto">
          <a:xfrm>
            <a:off x="2884868" y="6069161"/>
            <a:ext cx="5988675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Quelles sont pour vous les innovations les plus marquantes ?</a:t>
            </a:r>
            <a:endParaRPr lang="fr-FR" sz="16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- Rueil-Malmaison</a:t>
            </a:r>
          </a:p>
        </p:txBody>
      </p:sp>
      <p:sp>
        <p:nvSpPr>
          <p:cNvPr id="3174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33338C-2C92-49E7-A5F0-C49BAFFFA857}" type="slidenum">
              <a:rPr lang="fr-FR" smtClean="0"/>
              <a:pPr/>
              <a:t>4</a:t>
            </a:fld>
            <a:endParaRPr lang="fr-FR" dirty="0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553791"/>
            <a:ext cx="7313612" cy="890833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fr-FR" sz="3200" dirty="0" smtClean="0"/>
              <a:t>Quelques exemples supplémentaires</a:t>
            </a:r>
            <a:endParaRPr lang="fr-FR" sz="2000" dirty="0" smtClean="0"/>
          </a:p>
        </p:txBody>
      </p:sp>
      <p:sp>
        <p:nvSpPr>
          <p:cNvPr id="31750" name="Rectangle 3"/>
          <p:cNvSpPr>
            <a:spLocks noChangeArrowheads="1"/>
          </p:cNvSpPr>
          <p:nvPr/>
        </p:nvSpPr>
        <p:spPr bwMode="auto">
          <a:xfrm>
            <a:off x="1008063" y="1557338"/>
            <a:ext cx="77406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46976" y="1523619"/>
            <a:ext cx="8190962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Produits industriels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ts val="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Nouvelles technologies de l’information (TICE)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4" name="ZoneTexte 16"/>
          <p:cNvSpPr txBox="1">
            <a:spLocks noChangeArrowheads="1"/>
          </p:cNvSpPr>
          <p:nvPr/>
        </p:nvSpPr>
        <p:spPr bwMode="auto">
          <a:xfrm>
            <a:off x="1841677" y="1625949"/>
            <a:ext cx="6452318" cy="276999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fr-FR" dirty="0" smtClean="0">
                <a:solidFill>
                  <a:srgbClr val="C00000"/>
                </a:solidFill>
              </a:rPr>
              <a:t> </a:t>
            </a:r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Pour chacune de ces innovations, proposer une « classification ».</a:t>
            </a:r>
          </a:p>
        </p:txBody>
      </p:sp>
      <p:pic>
        <p:nvPicPr>
          <p:cNvPr id="1026" name="Picture 2" descr="Brosse à dents éle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74" y="1893193"/>
            <a:ext cx="1223493" cy="22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4443" y="2237797"/>
            <a:ext cx="1558344" cy="137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Image 1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1078" y="2504135"/>
            <a:ext cx="1313645" cy="131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Imag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4579" y="2432240"/>
            <a:ext cx="1738648" cy="148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5204" y="5087154"/>
            <a:ext cx="2120245" cy="72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864870">
            <a:off x="202125" y="4636282"/>
            <a:ext cx="2154705" cy="91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893019">
            <a:off x="4804607" y="4618017"/>
            <a:ext cx="21336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ZoneTexte 16"/>
          <p:cNvSpPr txBox="1">
            <a:spLocks noChangeArrowheads="1"/>
          </p:cNvSpPr>
          <p:nvPr/>
        </p:nvSpPr>
        <p:spPr bwMode="auto">
          <a:xfrm>
            <a:off x="0" y="5912508"/>
            <a:ext cx="6980350" cy="52322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fr-FR" dirty="0" smtClean="0">
                <a:solidFill>
                  <a:srgbClr val="C00000"/>
                </a:solidFill>
              </a:rPr>
              <a:t> </a:t>
            </a:r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Lequel de ces trois concepts, vous semble aujourd’hui le plus innovant ? Sur quoi repose cette innovation ?</a:t>
            </a:r>
          </a:p>
        </p:txBody>
      </p:sp>
      <p:sp>
        <p:nvSpPr>
          <p:cNvPr id="2" name="Rectangle 1"/>
          <p:cNvSpPr/>
          <p:nvPr/>
        </p:nvSpPr>
        <p:spPr>
          <a:xfrm>
            <a:off x="7039309" y="4361578"/>
            <a:ext cx="1957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i="1" dirty="0">
                <a:solidFill>
                  <a:srgbClr val="C00000"/>
                </a:solidFill>
              </a:rPr>
              <a:t>Reportage </a:t>
            </a:r>
            <a:r>
              <a:rPr lang="fr-FR" sz="1200" i="1" dirty="0" err="1">
                <a:solidFill>
                  <a:srgbClr val="C00000"/>
                </a:solidFill>
              </a:rPr>
              <a:t>Zilok</a:t>
            </a:r>
            <a:r>
              <a:rPr lang="fr-FR" sz="1200" i="1" dirty="0">
                <a:solidFill>
                  <a:srgbClr val="C00000"/>
                </a:solidFill>
              </a:rPr>
              <a:t> dans Capital sur </a:t>
            </a:r>
            <a:r>
              <a:rPr lang="fr-FR" sz="1200" i="1" dirty="0" smtClean="0">
                <a:solidFill>
                  <a:srgbClr val="C00000"/>
                </a:solidFill>
              </a:rPr>
              <a:t>M6.avi</a:t>
            </a:r>
            <a:endParaRPr lang="fr-FR" sz="1200" dirty="0"/>
          </a:p>
        </p:txBody>
      </p:sp>
      <p:pic>
        <p:nvPicPr>
          <p:cNvPr id="3" name="Reportage Zilok dans Capital sur M6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7090825" y="4853932"/>
            <a:ext cx="1898629" cy="1553424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4" grpId="0" animBg="1"/>
      <p:bldP spid="19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- Rueil-Malmaison</a:t>
            </a:r>
          </a:p>
        </p:txBody>
      </p:sp>
      <p:sp>
        <p:nvSpPr>
          <p:cNvPr id="3174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33338C-2C92-49E7-A5F0-C49BAFFFA857}" type="slidenum">
              <a:rPr lang="fr-FR" smtClean="0"/>
              <a:pPr/>
              <a:t>5</a:t>
            </a:fld>
            <a:endParaRPr lang="fr-FR" dirty="0" smtClean="0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1434408" y="579548"/>
            <a:ext cx="7313612" cy="877955"/>
          </a:xfrm>
          <a:noFill/>
        </p:spPr>
        <p:txBody>
          <a:bodyPr lIns="92075" tIns="46038" rIns="92075" bIns="46038" anchor="ctr"/>
          <a:lstStyle/>
          <a:p>
            <a:pPr eaLnBrk="1" hangingPunct="1"/>
            <a:r>
              <a:rPr lang="fr-FR" sz="3200" dirty="0" smtClean="0"/>
              <a:t> 	        un cas d’école</a:t>
            </a:r>
          </a:p>
        </p:txBody>
      </p:sp>
      <p:sp>
        <p:nvSpPr>
          <p:cNvPr id="31750" name="Rectangle 3"/>
          <p:cNvSpPr>
            <a:spLocks noChangeArrowheads="1"/>
          </p:cNvSpPr>
          <p:nvPr/>
        </p:nvSpPr>
        <p:spPr bwMode="auto">
          <a:xfrm>
            <a:off x="1008063" y="1557338"/>
            <a:ext cx="77406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/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3076" y="485982"/>
            <a:ext cx="19716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ZoneTexte 20"/>
          <p:cNvSpPr txBox="1"/>
          <p:nvPr/>
        </p:nvSpPr>
        <p:spPr>
          <a:xfrm>
            <a:off x="1107581" y="4264763"/>
            <a:ext cx="7868992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34096" y="1568695"/>
            <a:ext cx="825535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           innovation technologique ou convergence de solutions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Quelle évolution prévisible après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0513" y="1526634"/>
            <a:ext cx="1026627" cy="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oneTexte 23"/>
          <p:cNvSpPr txBox="1"/>
          <p:nvPr/>
        </p:nvSpPr>
        <p:spPr>
          <a:xfrm>
            <a:off x="1053919" y="2111848"/>
            <a:ext cx="7868992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5403" y="3662400"/>
            <a:ext cx="1026627" cy="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ZoneTexte 16"/>
          <p:cNvSpPr txBox="1">
            <a:spLocks noChangeArrowheads="1"/>
          </p:cNvSpPr>
          <p:nvPr/>
        </p:nvSpPr>
        <p:spPr bwMode="auto">
          <a:xfrm>
            <a:off x="2859116" y="5852365"/>
            <a:ext cx="6092230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Et si finalement, il y avait des lois d’évolution derrière tout ça.</a:t>
            </a:r>
            <a:endParaRPr lang="fr-FR" sz="16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ZoneTexte 16"/>
          <p:cNvSpPr txBox="1">
            <a:spLocks noChangeArrowheads="1"/>
          </p:cNvSpPr>
          <p:nvPr/>
        </p:nvSpPr>
        <p:spPr bwMode="auto">
          <a:xfrm>
            <a:off x="1092564" y="2163651"/>
            <a:ext cx="5282478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Lister les solutions technologiques utilisées  dans Velib’.</a:t>
            </a:r>
            <a:endParaRPr lang="fr-FR" sz="16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ZoneTexte 16"/>
          <p:cNvSpPr txBox="1">
            <a:spLocks noChangeArrowheads="1"/>
          </p:cNvSpPr>
          <p:nvPr/>
        </p:nvSpPr>
        <p:spPr bwMode="auto">
          <a:xfrm>
            <a:off x="1123696" y="4321821"/>
            <a:ext cx="7672574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Par une approche de Brainstorming, proposer des évolutions possibles de Velib’.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6" grpId="1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Rectangle 5"/>
          <p:cNvSpPr>
            <a:spLocks noChangeArrowheads="1"/>
          </p:cNvSpPr>
          <p:nvPr/>
        </p:nvSpPr>
        <p:spPr bwMode="auto">
          <a:xfrm>
            <a:off x="3969813" y="1612542"/>
            <a:ext cx="1483702" cy="2503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</a:t>
            </a:r>
            <a:r>
              <a:rPr lang="fr-FR" smtClean="0"/>
              <a:t>- Rueil-Malmaison</a:t>
            </a:r>
            <a:endParaRPr lang="fr-FR" dirty="0" smtClean="0"/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6</a:t>
            </a:fld>
            <a:endParaRPr lang="fr-FR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553792"/>
            <a:ext cx="7505700" cy="84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Une approche plus théorique</a:t>
            </a:r>
            <a:endParaRPr lang="fr-FR" sz="3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2130" y="1518632"/>
            <a:ext cx="64674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llipse 8"/>
          <p:cNvSpPr/>
          <p:nvPr/>
        </p:nvSpPr>
        <p:spPr>
          <a:xfrm rot="20698083">
            <a:off x="-47711" y="5153992"/>
            <a:ext cx="4256571" cy="1488102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72000" rIns="0" bIns="0" rtlCol="0" anchor="ctr">
            <a:noAutofit/>
          </a:bodyPr>
          <a:lstStyle/>
          <a:p>
            <a:pPr marL="0" lvl="1" algn="ctr"/>
            <a:r>
              <a:rPr lang="fr-FR" sz="1200" i="1" dirty="0" smtClean="0">
                <a:solidFill>
                  <a:srgbClr val="FF0000"/>
                </a:solidFill>
                <a:latin typeface="Comic Sans MS" pitchFamily="66" charset="0"/>
              </a:rPr>
              <a:t>Préciser quelle autre loi présente dans ce tableau illustre l’évolution du Walkman jusqu’à l’</a:t>
            </a:r>
            <a:r>
              <a:rPr lang="fr-FR" sz="1200" i="1" dirty="0" err="1" smtClean="0">
                <a:solidFill>
                  <a:srgbClr val="FF0000"/>
                </a:solidFill>
                <a:latin typeface="Comic Sans MS" pitchFamily="66" charset="0"/>
              </a:rPr>
              <a:t>Ipod</a:t>
            </a:r>
            <a:r>
              <a:rPr lang="fr-FR" sz="1200" i="1" dirty="0" smtClean="0">
                <a:solidFill>
                  <a:srgbClr val="FF0000"/>
                </a:solidFill>
                <a:latin typeface="Comic Sans MS" pitchFamily="66" charset="0"/>
              </a:rPr>
              <a:t> Nano (Entourer cette loi.)</a:t>
            </a:r>
          </a:p>
          <a:p>
            <a:pPr marL="0" lvl="1" algn="ctr"/>
            <a:r>
              <a:rPr lang="fr-FR" sz="1100" dirty="0" smtClean="0">
                <a:solidFill>
                  <a:schemeClr val="tx1"/>
                </a:solidFill>
                <a:latin typeface="Comic Sans MS" pitchFamily="66" charset="0"/>
              </a:rPr>
              <a:t>Expliquer en détail cette loi et en particulier sur le fait que « plus un système évolue moins il cherche à transformer l’énergie ».</a:t>
            </a:r>
            <a:endParaRPr lang="fr-FR" sz="1100" i="1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Ellipse 9"/>
          <p:cNvSpPr/>
          <p:nvPr/>
        </p:nvSpPr>
        <p:spPr>
          <a:xfrm rot="20698083">
            <a:off x="47064" y="1901802"/>
            <a:ext cx="2957779" cy="753175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77500" lnSpcReduction="20000"/>
          </a:bodyPr>
          <a:lstStyle/>
          <a:p>
            <a:pPr marL="0" lvl="1"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En plus de la loi 4, entourer les trois lois qui regroupent les éléments précédents</a:t>
            </a:r>
            <a:endParaRPr lang="fr-FR" sz="1400" i="1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88642" y="1555816"/>
            <a:ext cx="825535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Asymétrie : 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Remplacer une forme symétrique de </a:t>
            </a:r>
            <a:br>
              <a:rPr lang="fr-FR" i="1" dirty="0" smtClean="0"/>
            </a:br>
            <a:r>
              <a:rPr lang="fr-FR" i="1" dirty="0" smtClean="0"/>
              <a:t>l’objet par une forme asymétrique.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i="1" dirty="0" smtClean="0"/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Poupées Russes 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Placer les objets les uns </a:t>
            </a:r>
            <a:br>
              <a:rPr lang="fr-FR" i="1" dirty="0" smtClean="0"/>
            </a:br>
            <a:r>
              <a:rPr lang="fr-FR" i="1" dirty="0" smtClean="0"/>
              <a:t>dans les autres </a:t>
            </a:r>
            <a:br>
              <a:rPr lang="fr-FR" i="1" dirty="0" smtClean="0"/>
            </a:br>
            <a:r>
              <a:rPr lang="fr-FR" i="1" dirty="0" smtClean="0"/>
              <a:t>(ou utiliser des cavités) 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</a:t>
            </a:r>
            <a:r>
              <a:rPr lang="fr-FR" smtClean="0"/>
              <a:t>- Rueil-Malmaison</a:t>
            </a:r>
            <a:endParaRPr lang="fr-FR" dirty="0" smtClean="0"/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7</a:t>
            </a:fld>
            <a:endParaRPr lang="fr-FR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605307"/>
            <a:ext cx="7505700" cy="798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Exemples de principes d’innovation  - 1 -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2226" y="2478635"/>
            <a:ext cx="1912512" cy="69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9324" y="1527300"/>
            <a:ext cx="1736792" cy="121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Image 9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9584" y="2960748"/>
            <a:ext cx="1416676" cy="198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Image 94"/>
          <p:cNvPicPr>
            <a:picLocks noChangeAspect="1" noChangeArrowheads="1"/>
          </p:cNvPicPr>
          <p:nvPr/>
        </p:nvPicPr>
        <p:blipFill>
          <a:blip r:embed="rId6" cstate="print"/>
          <a:srcRect l="16216" r="18919"/>
          <a:stretch>
            <a:fillRect/>
          </a:stretch>
        </p:blipFill>
        <p:spPr bwMode="auto">
          <a:xfrm>
            <a:off x="7418232" y="3039414"/>
            <a:ext cx="1160217" cy="178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ZoneTexte 15"/>
          <p:cNvSpPr txBox="1"/>
          <p:nvPr/>
        </p:nvSpPr>
        <p:spPr>
          <a:xfrm>
            <a:off x="618187" y="4984123"/>
            <a:ext cx="7006107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r>
              <a:rPr lang="fr-FR" i="1" dirty="0" smtClean="0"/>
              <a:t>Paire de ciseaux :</a:t>
            </a:r>
          </a:p>
          <a:p>
            <a:endParaRPr lang="fr-FR" dirty="0" smtClean="0"/>
          </a:p>
          <a:p>
            <a:r>
              <a:rPr lang="fr-FR" i="1" dirty="0" smtClean="0"/>
              <a:t>Echelles :</a:t>
            </a:r>
          </a:p>
          <a:p>
            <a:endParaRPr lang="fr-FR" i="1" dirty="0" smtClean="0"/>
          </a:p>
        </p:txBody>
      </p:sp>
      <p:sp>
        <p:nvSpPr>
          <p:cNvPr id="17" name="ZoneTexte 16"/>
          <p:cNvSpPr txBox="1">
            <a:spLocks noChangeArrowheads="1"/>
          </p:cNvSpPr>
          <p:nvPr/>
        </p:nvSpPr>
        <p:spPr bwMode="auto">
          <a:xfrm>
            <a:off x="682572" y="5022760"/>
            <a:ext cx="4610635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Quels sont les apports de ces innovations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88642" y="1555816"/>
            <a:ext cx="825535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Action flash : 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Réaliser le processus ou certaines</a:t>
            </a:r>
            <a:br>
              <a:rPr lang="fr-FR" i="1" dirty="0" smtClean="0"/>
            </a:br>
            <a:r>
              <a:rPr lang="fr-FR" i="1" dirty="0" smtClean="0"/>
              <a:t>étapes dangereuses ou néfastes</a:t>
            </a:r>
            <a:r>
              <a:rPr lang="fr-FR" i="1" smtClean="0"/>
              <a:t/>
            </a:r>
            <a:br>
              <a:rPr lang="fr-FR" i="1" smtClean="0"/>
            </a:br>
            <a:r>
              <a:rPr lang="fr-FR" i="1" smtClean="0"/>
              <a:t>à </a:t>
            </a:r>
            <a:r>
              <a:rPr lang="fr-FR" i="1" dirty="0" smtClean="0"/>
              <a:t>grande vitesse (action flash)..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i="1" dirty="0" smtClean="0"/>
          </a:p>
          <a:p>
            <a:pPr marL="933450" lvl="1" indent="-476250"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Self Service 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Faire en sorte que l’objet se suffise à lui-même en effectuant des fonctions auxiliaires utiles.</a:t>
            </a: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>
              <a:solidFill>
                <a:srgbClr val="C00000"/>
              </a:solidFill>
            </a:endParaRPr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</a:t>
            </a:r>
            <a:r>
              <a:rPr lang="fr-FR" smtClean="0"/>
              <a:t>- Rueil-Malmaison</a:t>
            </a:r>
            <a:endParaRPr lang="fr-FR" dirty="0" smtClean="0"/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8</a:t>
            </a:fld>
            <a:endParaRPr lang="fr-FR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566670"/>
            <a:ext cx="7505700" cy="83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Exemples de principes d’innovation  - 2 - 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257575" y="4507605"/>
            <a:ext cx="7006107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r>
              <a:rPr lang="fr-FR" i="1" dirty="0" smtClean="0"/>
              <a:t>Stérilisation du lait UHT :</a:t>
            </a:r>
          </a:p>
          <a:p>
            <a:endParaRPr lang="fr-FR" dirty="0" smtClean="0"/>
          </a:p>
          <a:p>
            <a:r>
              <a:rPr lang="fr-FR" i="1" dirty="0" smtClean="0"/>
              <a:t>Lampe dynamo :</a:t>
            </a:r>
          </a:p>
          <a:p>
            <a:endParaRPr lang="fr-FR" i="1" dirty="0" smtClean="0"/>
          </a:p>
        </p:txBody>
      </p:sp>
      <p:sp>
        <p:nvSpPr>
          <p:cNvPr id="17" name="ZoneTexte 16"/>
          <p:cNvSpPr txBox="1">
            <a:spLocks noChangeArrowheads="1"/>
          </p:cNvSpPr>
          <p:nvPr/>
        </p:nvSpPr>
        <p:spPr bwMode="auto">
          <a:xfrm>
            <a:off x="309082" y="4559121"/>
            <a:ext cx="4610635" cy="246221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fr-FR" sz="1600" i="1" dirty="0" smtClean="0">
                <a:solidFill>
                  <a:srgbClr val="FF0000"/>
                </a:solidFill>
                <a:latin typeface="Comic Sans MS" pitchFamily="66" charset="0"/>
              </a:rPr>
              <a:t>Quels sont les apports de ces innovations ?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lum bright="-16000" contrast="28000"/>
          </a:blip>
          <a:srcRect t="25593"/>
          <a:stretch>
            <a:fillRect/>
          </a:stretch>
        </p:blipFill>
        <p:spPr bwMode="auto">
          <a:xfrm>
            <a:off x="7100536" y="2962141"/>
            <a:ext cx="1827608" cy="82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Lait U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6406" y="1509868"/>
            <a:ext cx="1326523" cy="178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Image 1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8232" y="4340181"/>
            <a:ext cx="1554274" cy="1554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6982" y="4530276"/>
            <a:ext cx="2734560" cy="185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88642" y="1530058"/>
            <a:ext cx="8255358" cy="482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933450" lvl="1" indent="-476250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dirty="0" smtClean="0">
                <a:solidFill>
                  <a:srgbClr val="C00000"/>
                </a:solidFill>
              </a:rPr>
              <a:t>Un outil d’aide à la création : La carte mentale </a:t>
            </a:r>
            <a:r>
              <a:rPr lang="fr-FR" dirty="0" smtClean="0"/>
              <a:t>ou</a:t>
            </a:r>
            <a:r>
              <a:rPr lang="fr-FR" dirty="0" smtClean="0">
                <a:solidFill>
                  <a:srgbClr val="C00000"/>
                </a:solidFill>
              </a:rPr>
              <a:t> </a:t>
            </a:r>
            <a:r>
              <a:rPr lang="fr-FR" dirty="0" err="1" smtClean="0">
                <a:solidFill>
                  <a:srgbClr val="C00000"/>
                </a:solidFill>
              </a:rPr>
              <a:t>mind</a:t>
            </a:r>
            <a:r>
              <a:rPr lang="fr-FR" dirty="0" smtClean="0">
                <a:solidFill>
                  <a:srgbClr val="C00000"/>
                </a:solidFill>
              </a:rPr>
              <a:t> </a:t>
            </a:r>
            <a:r>
              <a:rPr lang="fr-FR" dirty="0" err="1" smtClean="0">
                <a:solidFill>
                  <a:srgbClr val="C00000"/>
                </a:solidFill>
              </a:rPr>
              <a:t>map</a:t>
            </a:r>
            <a:endParaRPr lang="fr-FR" dirty="0" smtClean="0">
              <a:solidFill>
                <a:srgbClr val="C00000"/>
              </a:solidFill>
            </a:endParaRP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Une </a:t>
            </a:r>
            <a:r>
              <a:rPr lang="fr-FR" i="1" dirty="0"/>
              <a:t>carte </a:t>
            </a:r>
            <a:r>
              <a:rPr lang="fr-FR" i="1" dirty="0" smtClean="0"/>
              <a:t>mentale (ou heuristique) </a:t>
            </a:r>
            <a:r>
              <a:rPr lang="fr-FR" i="1" dirty="0"/>
              <a:t>est un </a:t>
            </a:r>
            <a:r>
              <a:rPr lang="fr-FR" i="1" dirty="0" smtClean="0"/>
              <a:t>diagramme qui </a:t>
            </a:r>
            <a:r>
              <a:rPr lang="fr-FR" i="1" dirty="0"/>
              <a:t>représente </a:t>
            </a:r>
            <a:r>
              <a:rPr lang="fr-FR" i="1" dirty="0" smtClean="0"/>
              <a:t>de façon </a:t>
            </a:r>
            <a:r>
              <a:rPr lang="fr-FR" i="1" dirty="0" smtClean="0">
                <a:solidFill>
                  <a:srgbClr val="C00000"/>
                </a:solidFill>
              </a:rPr>
              <a:t>très visuelle</a:t>
            </a:r>
            <a:r>
              <a:rPr lang="fr-FR" i="1" dirty="0" smtClean="0"/>
              <a:t> :</a:t>
            </a:r>
            <a:endParaRPr lang="fr-FR" i="1" dirty="0"/>
          </a:p>
          <a:p>
            <a:pPr marL="1847850" lvl="3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des</a:t>
            </a:r>
            <a:r>
              <a:rPr lang="fr-FR" i="1" dirty="0" smtClean="0">
                <a:solidFill>
                  <a:srgbClr val="C00000"/>
                </a:solidFill>
              </a:rPr>
              <a:t> liens sémantiques</a:t>
            </a:r>
            <a:r>
              <a:rPr lang="fr-FR" i="1" dirty="0" smtClean="0"/>
              <a:t> entre différentes </a:t>
            </a:r>
            <a:r>
              <a:rPr lang="fr-FR" i="1" dirty="0" smtClean="0">
                <a:solidFill>
                  <a:srgbClr val="C00000"/>
                </a:solidFill>
              </a:rPr>
              <a:t>idées</a:t>
            </a:r>
            <a:r>
              <a:rPr lang="fr-FR" i="1" dirty="0"/>
              <a:t> </a:t>
            </a:r>
            <a:r>
              <a:rPr lang="fr-FR" i="1" dirty="0" smtClean="0"/>
              <a:t>; </a:t>
            </a:r>
          </a:p>
          <a:p>
            <a:pPr marL="1847850" lvl="3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des </a:t>
            </a:r>
            <a:r>
              <a:rPr lang="fr-FR" i="1" dirty="0" smtClean="0">
                <a:solidFill>
                  <a:srgbClr val="C00000"/>
                </a:solidFill>
              </a:rPr>
              <a:t>liens hiérarchiques</a:t>
            </a:r>
            <a:r>
              <a:rPr lang="fr-FR" i="1" dirty="0" smtClean="0"/>
              <a:t> entre </a:t>
            </a:r>
            <a:r>
              <a:rPr lang="fr-FR" i="1" dirty="0"/>
              <a:t>différents </a:t>
            </a:r>
            <a:r>
              <a:rPr lang="fr-FR" i="1" dirty="0">
                <a:solidFill>
                  <a:srgbClr val="C00000"/>
                </a:solidFill>
              </a:rPr>
              <a:t>concepts</a:t>
            </a:r>
            <a:r>
              <a:rPr lang="fr-FR" i="1" dirty="0" smtClean="0"/>
              <a:t>.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On place au centre le problème à résoudre et on cherche à tracer </a:t>
            </a:r>
          </a:p>
          <a:p>
            <a:pPr marL="1847850" lvl="3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/>
              <a:t>d</a:t>
            </a:r>
            <a:r>
              <a:rPr lang="fr-FR" i="1" dirty="0" smtClean="0"/>
              <a:t>es liens hiérarchisés vers des propositions ou des pistes de réflexions. </a:t>
            </a:r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Elle peut être tracée à la main </a:t>
            </a:r>
            <a:br>
              <a:rPr lang="fr-FR" i="1" dirty="0" smtClean="0"/>
            </a:br>
            <a:r>
              <a:rPr lang="fr-FR" i="1" dirty="0" smtClean="0"/>
              <a:t>ou à partir de logiciels spécialisés.</a:t>
            </a:r>
          </a:p>
          <a:p>
            <a:pPr marL="1847850" lvl="3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</a:pPr>
            <a:r>
              <a:rPr lang="fr-FR" i="1" dirty="0" smtClean="0"/>
              <a:t>Nous utiliserons </a:t>
            </a:r>
            <a:r>
              <a:rPr lang="fr-FR" i="1" dirty="0" err="1" smtClean="0">
                <a:solidFill>
                  <a:srgbClr val="C00000"/>
                </a:solidFill>
              </a:rPr>
              <a:t>FreeMind</a:t>
            </a:r>
            <a:r>
              <a:rPr lang="fr-FR" i="1" dirty="0" smtClean="0">
                <a:solidFill>
                  <a:srgbClr val="C00000"/>
                </a:solidFill>
              </a:rPr>
              <a:t> </a:t>
            </a:r>
            <a:br>
              <a:rPr lang="fr-FR" i="1" dirty="0" smtClean="0">
                <a:solidFill>
                  <a:srgbClr val="C00000"/>
                </a:solidFill>
              </a:rPr>
            </a:br>
            <a:r>
              <a:rPr lang="fr-FR" i="1" dirty="0" smtClean="0">
                <a:solidFill>
                  <a:srgbClr val="C00000"/>
                </a:solidFill>
              </a:rPr>
              <a:t>(</a:t>
            </a:r>
            <a:r>
              <a:rPr lang="fr-FR" i="1" dirty="0" err="1" smtClean="0">
                <a:solidFill>
                  <a:srgbClr val="C00000"/>
                </a:solidFill>
              </a:rPr>
              <a:t>FreePlane</a:t>
            </a:r>
            <a:r>
              <a:rPr lang="fr-FR" i="1" dirty="0" smtClean="0">
                <a:solidFill>
                  <a:srgbClr val="C00000"/>
                </a:solidFill>
              </a:rPr>
              <a:t>) </a:t>
            </a:r>
            <a:r>
              <a:rPr lang="fr-FR" sz="1400" i="1" dirty="0" smtClean="0"/>
              <a:t>un outil très simple à </a:t>
            </a:r>
            <a:br>
              <a:rPr lang="fr-FR" sz="1400" i="1" dirty="0" smtClean="0"/>
            </a:br>
            <a:r>
              <a:rPr lang="fr-FR" sz="1400" i="1" dirty="0" smtClean="0"/>
              <a:t>mettre en œuvre.</a:t>
            </a:r>
            <a:endParaRPr lang="fr-FR" dirty="0" smtClean="0"/>
          </a:p>
          <a:p>
            <a:pPr marL="933450" lvl="1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dirty="0" smtClean="0"/>
          </a:p>
          <a:p>
            <a:pPr marL="1612900" lvl="4" indent="-361950">
              <a:spcAft>
                <a:spcPts val="600"/>
              </a:spcAft>
              <a:buClr>
                <a:schemeClr val="tx2"/>
              </a:buClr>
              <a:buSzPct val="70000"/>
            </a:pPr>
            <a:endParaRPr lang="fr-FR" dirty="0"/>
          </a:p>
          <a:p>
            <a:pPr marL="1390650" lvl="2" indent="-476250">
              <a:spcBef>
                <a:spcPct val="20000"/>
              </a:spcBef>
              <a:spcAft>
                <a:spcPct val="40000"/>
              </a:spcAft>
              <a:buClr>
                <a:schemeClr val="tx2"/>
              </a:buClr>
              <a:buSzPct val="70000"/>
            </a:pPr>
            <a:endParaRPr lang="fr-FR" sz="1200" dirty="0"/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fr-FR" sz="1200" dirty="0"/>
              <a:t>      </a:t>
            </a:r>
          </a:p>
          <a:p>
            <a:pPr marL="476250" indent="-476250"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fr-FR" sz="1400" dirty="0"/>
          </a:p>
        </p:txBody>
      </p:sp>
      <p:sp>
        <p:nvSpPr>
          <p:cNvPr id="13316" name="Espace réservé du pied de page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fr-FR" dirty="0" smtClean="0"/>
              <a:t>Lycée Richelieu </a:t>
            </a:r>
            <a:r>
              <a:rPr lang="fr-FR" smtClean="0"/>
              <a:t>- Rueil-Malmaison</a:t>
            </a:r>
            <a:endParaRPr lang="fr-FR" dirty="0" smtClean="0"/>
          </a:p>
        </p:txBody>
      </p:sp>
      <p:sp>
        <p:nvSpPr>
          <p:cNvPr id="1331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009B3E-5C0A-4B7B-982B-49CE20867CC1}" type="slidenum">
              <a:rPr lang="fr-FR" smtClean="0"/>
              <a:pPr/>
              <a:t>9</a:t>
            </a:fld>
            <a:endParaRPr lang="fr-FR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338263" y="592428"/>
            <a:ext cx="7505700" cy="81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>
              <a:defRPr/>
            </a:pP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Travail en équipe                             </a:t>
            </a:r>
            <a:r>
              <a:rPr lang="fr-FR" sz="3200" dirty="0" smtClean="0">
                <a:solidFill>
                  <a:schemeClr val="tx2"/>
                </a:solidFill>
              </a:rPr>
              <a:t>–</a:t>
            </a:r>
            <a:r>
              <a:rPr lang="fr-FR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1 –</a:t>
            </a:r>
          </a:p>
          <a:p>
            <a:pPr>
              <a:defRPr/>
            </a:pPr>
            <a:r>
              <a:rPr lang="fr-FR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                                     Présentation des outils </a:t>
            </a:r>
          </a:p>
        </p:txBody>
      </p:sp>
    </p:spTree>
    <p:extLst>
      <p:ext uri="{BB962C8B-B14F-4D97-AF65-F5344CB8AC3E}">
        <p14:creationId xmlns:p14="http://schemas.microsoft.com/office/powerpoint/2010/main" xmlns="" val="214327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Éclipse">
  <a:themeElements>
    <a:clrScheme name="É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É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É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2139</TotalTime>
  <Words>518</Words>
  <Application>Microsoft Office PowerPoint</Application>
  <PresentationFormat>Affichage à l'écran (4:3)</PresentationFormat>
  <Paragraphs>235</Paragraphs>
  <Slides>11</Slides>
  <Notes>11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Éclipse</vt:lpstr>
      <vt:lpstr>Diapositive 1</vt:lpstr>
      <vt:lpstr>Une question simple mais essentielle  </vt:lpstr>
      <vt:lpstr>Classification          </vt:lpstr>
      <vt:lpstr>Quelques exemples supplémentaires</vt:lpstr>
      <vt:lpstr>          un cas d’école</vt:lpstr>
      <vt:lpstr>Diapositive 6</vt:lpstr>
      <vt:lpstr>Diapositive 7</vt:lpstr>
      <vt:lpstr>Diapositive 8</vt:lpstr>
      <vt:lpstr>Diapositive 9</vt:lpstr>
      <vt:lpstr>Diapositive 10</vt:lpstr>
      <vt:lpstr>Diapositive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Présentation</dc:title>
  <dc:creator>Christophe DEBERNARDI</dc:creator>
  <cp:lastModifiedBy>jriot</cp:lastModifiedBy>
  <cp:revision>211</cp:revision>
  <cp:lastPrinted>2011-09-07T07:43:34Z</cp:lastPrinted>
  <dcterms:created xsi:type="dcterms:W3CDTF">1601-01-01T00:00:00Z</dcterms:created>
  <dcterms:modified xsi:type="dcterms:W3CDTF">2012-02-15T17:36:15Z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1036</vt:i4>
  </property>
</Properties>
</file>