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85" r:id="rId4"/>
    <p:sldId id="286" r:id="rId5"/>
    <p:sldId id="288" r:id="rId6"/>
    <p:sldId id="289" r:id="rId7"/>
    <p:sldId id="284" r:id="rId8"/>
    <p:sldId id="290" r:id="rId9"/>
    <p:sldId id="291" r:id="rId10"/>
    <p:sldId id="280" r:id="rId11"/>
    <p:sldId id="281" r:id="rId12"/>
    <p:sldId id="282" r:id="rId13"/>
    <p:sldId id="283" r:id="rId14"/>
    <p:sldId id="292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099018-0C36-FA22-3465-758013B643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BD9BE53-62B5-C0F5-48B4-5DFC9DD71E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473634-7E4A-0312-CAFA-324083BA8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1F48-8094-4B49-99ED-4425BC761301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3477E2-AE62-36D4-A001-78D46A68C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2064CD-9CFF-5AAE-1B0E-912584A0D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5538-B652-4D7F-947F-613A90F340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07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E399CD-9F7F-CA21-D34C-7C1718ABB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431136D-B357-D853-E0B8-8820A3FB12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10C6E4-B3E9-4F58-9C63-5F896A956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1F48-8094-4B49-99ED-4425BC761301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7E758F-84F1-527B-3EA0-54AEA76E6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37C310-5D63-B192-94AE-E13B04135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5538-B652-4D7F-947F-613A90F340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170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08E5383-7215-5C8D-29F3-18B0A91730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262E75A-ECBD-956D-4180-D0FB8D48F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BCDB0B-29E4-60E2-C3C2-46EB8F0ED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1F48-8094-4B49-99ED-4425BC761301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597607-FD34-0591-C466-34A05E4F3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D710DE-380A-C94E-8E7C-30A93D7AC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5538-B652-4D7F-947F-613A90F340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2989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8217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2570B7-FFDA-7757-9987-F5F36E1D6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0B4EF3-3FDD-B060-1BDB-996CA8C91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4EA380-A20A-E8DC-3958-11B0E4836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1F48-8094-4B49-99ED-4425BC761301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376195-3DE6-8914-1243-C21C9F2B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388C7F-A40E-D5EF-7649-493C420E4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5538-B652-4D7F-947F-613A90F340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3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FAB497-2B2C-C525-73D8-D602AE34A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22CF9F-3D61-A5B9-77DD-835CCC30D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75A8E0-E29D-C21A-0EC6-0B75F0FBF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1F48-8094-4B49-99ED-4425BC761301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477DE2-8472-C34E-4300-AF4AA8BDC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B5E7E6-05CE-09DA-B439-51408F582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5538-B652-4D7F-947F-613A90F340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71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D8F15B-2CA9-59DC-F621-BFBA515D0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949179-C6F7-81BC-3B2A-7623B16893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83097D5-2421-B33A-D9E4-5A76585013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811FD7-98B0-C8A5-DBD7-2BBDB09C2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1F48-8094-4B49-99ED-4425BC761301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9C2F2C7-F092-68A8-A032-554C4F576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EC55CB-B2AF-F87C-C508-E8266F33C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5538-B652-4D7F-947F-613A90F340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0367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6EA1BF-13FD-21AE-2927-070507EF8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1EBFA8-ACFB-C921-0A3C-6CB276038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612604F-BCB8-85E9-5105-2AB7BE286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B3284AD-1762-287B-A21F-E84386A6CA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C19EE39-0AB6-4B7F-43C8-AD831944B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50A281-B544-1B68-678B-5B5E3F32E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1F48-8094-4B49-99ED-4425BC761301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357274B-C109-05D3-3398-1EA1F1E13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F80C47E-FC38-F03E-787D-1060F4067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5538-B652-4D7F-947F-613A90F340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7423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357E9-949E-B0C1-E7C0-A5850CBF5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C99CFB8-C82C-A40C-0401-63ED3D5FA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1F48-8094-4B49-99ED-4425BC761301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87427EE-9B56-1D60-FC62-A810A8EA5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3A7C07D-F0C6-AD64-98B0-46B8F9873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5538-B652-4D7F-947F-613A90F340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45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E0380C7-7DF6-8EAD-FE1E-115721AC2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1F48-8094-4B49-99ED-4425BC761301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8DCD58C-B37A-1742-1B29-76B788BD0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A15424E-7844-697E-C145-DC4F8F332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5538-B652-4D7F-947F-613A90F340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450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04CF3F-BAB1-1501-4E16-F7980E5A8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F3D921-CDFB-7037-6E2D-B9258F07D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93B036B-688B-279E-FA11-9C2D325AC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1B1051F-4734-A540-624D-F5AA04D4D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1F48-8094-4B49-99ED-4425BC761301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9CD54F3-1F06-77F7-6BEC-121359CF6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15C571A-3266-4224-0E94-763E7B9A8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5538-B652-4D7F-947F-613A90F340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37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0F4AC4-D65D-6A85-2B9B-94A0A3611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9086E86-7FCF-53BA-4EF5-A9A9F6A3F0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E7E010A-C19D-F7C2-8AD9-4D7E7108FB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6D1BAA9-384C-804B-F092-A54C875EF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1F48-8094-4B49-99ED-4425BC761301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837B142-2406-96B0-C7C6-4B0C62217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CCDB399-89EB-BB47-70A8-21E7B6289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5538-B652-4D7F-947F-613A90F340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574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258CA82-B38F-6063-0D8E-79F082D26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8E24E92-3AEF-E02C-3F52-ACC95C2BC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FB9960-AF54-3D1B-845A-C84594D326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71F48-8094-4B49-99ED-4425BC761301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420BD1-58C7-B124-5B5C-5CE2ED61C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A1A15E-6E67-8911-E2E0-0C8FFF5740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25538-B652-4D7F-947F-613A90F340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230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rs4yPmsc4Es&amp;t=186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SjmmF4NPoDc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image" Target="../media/image12.jpg"/><Relationship Id="rId4" Type="http://schemas.openxmlformats.org/officeDocument/2006/relationships/hyperlink" Target="https://www.pearltrees.com/private/id67411634?access=4675c38dae5.4049eb2.ee9152762d0517d9f458557b0cfd8d2b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C576A480-D2F9-187A-B3F5-CF070A501F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925" y="1848612"/>
            <a:ext cx="8820150" cy="358140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0EC1D845-7F73-CBDB-A0BB-26B453DDE3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-9144"/>
            <a:ext cx="12192000" cy="103327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892B65FA-92BF-AD15-D146-30142AA922ED}"/>
              </a:ext>
            </a:extLst>
          </p:cNvPr>
          <p:cNvSpPr txBox="1"/>
          <p:nvPr/>
        </p:nvSpPr>
        <p:spPr>
          <a:xfrm>
            <a:off x="641969" y="27432"/>
            <a:ext cx="3205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Bac Pro </a:t>
            </a:r>
          </a:p>
          <a:p>
            <a:pPr algn="ctr"/>
            <a:r>
              <a:rPr lang="fr-FR" b="1" dirty="0"/>
              <a:t>Carrossier Peintre Automobile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D764D2F-8C9F-F5FF-2A63-ECF7ACACFAE6}"/>
              </a:ext>
            </a:extLst>
          </p:cNvPr>
          <p:cNvSpPr txBox="1"/>
          <p:nvPr/>
        </p:nvSpPr>
        <p:spPr>
          <a:xfrm>
            <a:off x="2384214" y="2921168"/>
            <a:ext cx="74235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</a:rPr>
              <a:t>Aide à la création </a:t>
            </a:r>
          </a:p>
          <a:p>
            <a:pPr algn="ctr"/>
            <a:r>
              <a:rPr lang="fr-FR" sz="3200" b="1" dirty="0">
                <a:solidFill>
                  <a:schemeClr val="bg1"/>
                </a:solidFill>
              </a:rPr>
              <a:t>de séquences de </a:t>
            </a:r>
            <a:r>
              <a:rPr lang="fr-FR" sz="3200" b="1" dirty="0" err="1">
                <a:solidFill>
                  <a:schemeClr val="bg1"/>
                </a:solidFill>
              </a:rPr>
              <a:t>co</a:t>
            </a:r>
            <a:r>
              <a:rPr lang="fr-FR" sz="3200" b="1" dirty="0">
                <a:solidFill>
                  <a:schemeClr val="bg1"/>
                </a:solidFill>
              </a:rPr>
              <a:t>-intervention</a:t>
            </a:r>
          </a:p>
          <a:p>
            <a:pPr algn="ctr"/>
            <a:r>
              <a:rPr lang="fr-FR" sz="3200" b="1" dirty="0">
                <a:solidFill>
                  <a:schemeClr val="bg1"/>
                </a:solidFill>
              </a:rPr>
              <a:t>Français / Carrosserie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CDA7E0-3470-DEB1-B55F-FE5AB9B88A17}"/>
              </a:ext>
            </a:extLst>
          </p:cNvPr>
          <p:cNvSpPr/>
          <p:nvPr/>
        </p:nvSpPr>
        <p:spPr>
          <a:xfrm>
            <a:off x="254000" y="6532880"/>
            <a:ext cx="11866880" cy="2338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Pascal Casonato &amp; Vincent </a:t>
            </a:r>
            <a:r>
              <a:rPr lang="fr-FR" sz="1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Bedou</a:t>
            </a:r>
            <a:r>
              <a:rPr lang="fr-FR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- Lycée Gaston Monnerville - Corps d’inspection – Académie de Toulouse</a:t>
            </a:r>
          </a:p>
        </p:txBody>
      </p:sp>
    </p:spTree>
    <p:extLst>
      <p:ext uri="{BB962C8B-B14F-4D97-AF65-F5344CB8AC3E}">
        <p14:creationId xmlns:p14="http://schemas.microsoft.com/office/powerpoint/2010/main" val="1502800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83FB666E-B752-DBC9-0A56-E3B1BD0CB7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823757"/>
              </p:ext>
            </p:extLst>
          </p:nvPr>
        </p:nvGraphicFramePr>
        <p:xfrm>
          <a:off x="172719" y="68793"/>
          <a:ext cx="11871965" cy="67309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1">
                  <a:extLst>
                    <a:ext uri="{9D8B030D-6E8A-4147-A177-3AD203B41FA5}">
                      <a16:colId xmlns:a16="http://schemas.microsoft.com/office/drawing/2014/main" val="4219640304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1026885609"/>
                    </a:ext>
                  </a:extLst>
                </a:gridCol>
                <a:gridCol w="861568">
                  <a:extLst>
                    <a:ext uri="{9D8B030D-6E8A-4147-A177-3AD203B41FA5}">
                      <a16:colId xmlns:a16="http://schemas.microsoft.com/office/drawing/2014/main" val="406348083"/>
                    </a:ext>
                  </a:extLst>
                </a:gridCol>
                <a:gridCol w="703073">
                  <a:extLst>
                    <a:ext uri="{9D8B030D-6E8A-4147-A177-3AD203B41FA5}">
                      <a16:colId xmlns:a16="http://schemas.microsoft.com/office/drawing/2014/main" val="4272928558"/>
                    </a:ext>
                  </a:extLst>
                </a:gridCol>
                <a:gridCol w="1772921">
                  <a:extLst>
                    <a:ext uri="{9D8B030D-6E8A-4147-A177-3AD203B41FA5}">
                      <a16:colId xmlns:a16="http://schemas.microsoft.com/office/drawing/2014/main" val="3919775279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650626878"/>
                    </a:ext>
                  </a:extLst>
                </a:gridCol>
                <a:gridCol w="3281682">
                  <a:extLst>
                    <a:ext uri="{9D8B030D-6E8A-4147-A177-3AD203B41FA5}">
                      <a16:colId xmlns:a16="http://schemas.microsoft.com/office/drawing/2014/main" val="3791539222"/>
                    </a:ext>
                  </a:extLst>
                </a:gridCol>
              </a:tblGrid>
              <a:tr h="258706">
                <a:tc rowSpan="3"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Discipline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 b="1"/>
                        <a:t>Bac Pro Carrossier Peintre Automobile</a:t>
                      </a:r>
                      <a:endParaRPr lang="fr-FR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Thématique : </a:t>
                      </a: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Objectif de la séquence</a:t>
                      </a:r>
                      <a:endParaRPr lang="fr-FR" sz="1100" b="1" i="1" dirty="0"/>
                    </a:p>
                    <a:p>
                      <a:pPr algn="ctr"/>
                      <a:r>
                        <a:rPr lang="fr-F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Parler de soi à l’écrit</a:t>
                      </a:r>
                      <a:endParaRPr lang="fr-FR" sz="1800" b="1" dirty="0"/>
                    </a:p>
                  </a:txBody>
                  <a:tcPr anchor="ctr"/>
                </a:tc>
                <a:tc rowSpan="3"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097903"/>
                  </a:ext>
                </a:extLst>
              </a:tr>
              <a:tr h="258706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Co-intervention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/>
                        <a:t>Français / Carrosserie</a:t>
                      </a:r>
                      <a:endParaRPr lang="fr-FR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066285"/>
                  </a:ext>
                </a:extLst>
              </a:tr>
              <a:tr h="330121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Classe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2</a:t>
                      </a:r>
                      <a:r>
                        <a:rPr lang="fr-FR" sz="1100" baseline="30000" dirty="0"/>
                        <a:t>nd</a:t>
                      </a:r>
                      <a:r>
                        <a:rPr lang="fr-FR" sz="1100" dirty="0"/>
                        <a:t> Bac Pro</a:t>
                      </a:r>
                      <a:endParaRPr lang="fr-FR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875182"/>
                  </a:ext>
                </a:extLst>
              </a:tr>
              <a:tr h="420399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Situation </a:t>
                      </a:r>
                    </a:p>
                    <a:p>
                      <a:pPr algn="ctr"/>
                      <a:r>
                        <a:rPr lang="fr-FR" sz="1100" dirty="0"/>
                        <a:t>Professionnelle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Problématique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Objectifs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Supports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Déroulé : les étapes de la séquence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202309"/>
                  </a:ext>
                </a:extLst>
              </a:tr>
              <a:tr h="255242">
                <a:tc rowSpan="2">
                  <a:txBody>
                    <a:bodyPr/>
                    <a:lstStyle/>
                    <a:p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Proposer une situation professionnelle problématisée</a:t>
                      </a:r>
                    </a:p>
                    <a:p>
                      <a:endParaRPr lang="fr-FR" sz="1100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Vous avez décidé de postuler à une offre d’emploi dans l’entreprise de vos rêves.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Afin de vous démarquer et susciter la curiosité du recruteur, vous devez personnaliser votre candidature.</a:t>
                      </a:r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Décliner la situation en problématique</a:t>
                      </a:r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structurer sa lettre de motivation pour convaincre le recruteur de vous rencontrer en entretien ?</a:t>
                      </a:r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Professionnel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français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Etablir la liste des documents à disposition des élèves</a:t>
                      </a:r>
                    </a:p>
                    <a:p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Documents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Progression classe de seconde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Extraits Vidéos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fabuleux destin d’Amélie Poulain (15’)</a:t>
                      </a:r>
                    </a:p>
                    <a:p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Textes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J’aime; je n’aime pas de Rolland Barthes</a:t>
                      </a:r>
                    </a:p>
                    <a:p>
                      <a:endParaRPr lang="fr-F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d’aide à l’écriture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accords, les temps verbaux, le lexique en lien avec le contexte, les homophones, les phrases simples/complexes…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Roue des émotions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Mes qualités, mes défauts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Mes valeurs professionnelles</a:t>
                      </a:r>
                      <a:endParaRPr lang="fr-FR" sz="1100" dirty="0"/>
                    </a:p>
                    <a:p>
                      <a:endParaRPr lang="fr-FR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Noter les séances envisagées pour construire les apprentissages nécessaires à l’objectif final</a:t>
                      </a:r>
                      <a:endParaRPr lang="fr-FR" sz="11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 0 : </a:t>
                      </a:r>
                      <a:r>
                        <a:rPr lang="fr-FR" sz="11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(anticipation de séance, via espace numérique)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Regarder la vidéo ou lire le texte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Questionnaire de compréhension et d’interprétation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 1 : </a:t>
                      </a:r>
                      <a:r>
                        <a:rPr lang="fr-FR" sz="11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(collaboratif) : Lancement de l’activité à partir de l’anticipation de séances (Activité 0)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Construire une présentation commune (20’)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 1bis 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Ecrire et construire une présentation personnelle dans le style de (20’)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Présentation orale (15’)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 2 : </a:t>
                      </a:r>
                      <a:r>
                        <a:rPr lang="fr-FR" sz="11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(anticipation de séance, via espace numérique)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Elaborer des paragraphes (mes connaissances, je parle de moi et mes qualités) à l’aide des documents ressources (travail relevé par les enseignants)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 3 </a:t>
                      </a:r>
                      <a:r>
                        <a:rPr lang="fr-FR" sz="11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(collaboratif et individuel) 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Analyser et enrichir les travaux rendus de l’activité 2 (10’)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Elaboration d’une lettre de motivation et préparation à un entretien (20’)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Simulation d’un entretien avec un professionnel (15’)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Bilan des résultats obtenus (10’)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75225"/>
                  </a:ext>
                </a:extLst>
              </a:tr>
              <a:tr h="500216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Les compétences du référentiel</a:t>
                      </a:r>
                    </a:p>
                    <a:p>
                      <a:pPr algn="ctr"/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BLOC 4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Diagnostiquer et communiquer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C4-2 Communiquer à l’interne et à l’externe :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Identifier les moyens de communication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Rendre compte à l’écrit ou à l’oral</a:t>
                      </a:r>
                    </a:p>
                    <a:p>
                      <a:endParaRPr lang="fr-F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Les compétences du programme</a:t>
                      </a:r>
                    </a:p>
                    <a:p>
                      <a:pPr algn="ctr"/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OBJET D’ÉTUDE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Devenir soi : écriture autobiographique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Maitriser l’échange écrit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Adapter son écrit selon les enjeux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Maitriser la langue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Maitriser la syntaxe des phrases simples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Maitriser les temps verbaux usuels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Confronter ses connaissances et ses expériences pour se construire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Avoir une analyse critique de son expérience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Argumenter sur ses choix ses goûts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construire une identité</a:t>
                      </a:r>
                      <a:endParaRPr lang="fr-FR" sz="1100" dirty="0"/>
                    </a:p>
                    <a:p>
                      <a:pPr algn="ctr"/>
                      <a:endParaRPr lang="fr-FR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701028"/>
                  </a:ext>
                </a:extLst>
              </a:tr>
            </a:tbl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66E1A2B2-E368-B186-2689-564F3A1D40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90" y="193040"/>
            <a:ext cx="949960" cy="68961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DAB988A-2D65-7179-55CE-2BFEBEC82B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2278380"/>
            <a:ext cx="1257300" cy="78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D14C6D6B-2CA8-B6D9-8D1E-6C2EBB1EB8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5229" y="2278380"/>
            <a:ext cx="128651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723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83FB666E-B752-DBC9-0A56-E3B1BD0CB7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042764"/>
              </p:ext>
            </p:extLst>
          </p:nvPr>
        </p:nvGraphicFramePr>
        <p:xfrm>
          <a:off x="162559" y="129753"/>
          <a:ext cx="11871965" cy="64630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1">
                  <a:extLst>
                    <a:ext uri="{9D8B030D-6E8A-4147-A177-3AD203B41FA5}">
                      <a16:colId xmlns:a16="http://schemas.microsoft.com/office/drawing/2014/main" val="4219640304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1026885609"/>
                    </a:ext>
                  </a:extLst>
                </a:gridCol>
                <a:gridCol w="861568">
                  <a:extLst>
                    <a:ext uri="{9D8B030D-6E8A-4147-A177-3AD203B41FA5}">
                      <a16:colId xmlns:a16="http://schemas.microsoft.com/office/drawing/2014/main" val="406348083"/>
                    </a:ext>
                  </a:extLst>
                </a:gridCol>
                <a:gridCol w="703073">
                  <a:extLst>
                    <a:ext uri="{9D8B030D-6E8A-4147-A177-3AD203B41FA5}">
                      <a16:colId xmlns:a16="http://schemas.microsoft.com/office/drawing/2014/main" val="4272928558"/>
                    </a:ext>
                  </a:extLst>
                </a:gridCol>
                <a:gridCol w="1772921">
                  <a:extLst>
                    <a:ext uri="{9D8B030D-6E8A-4147-A177-3AD203B41FA5}">
                      <a16:colId xmlns:a16="http://schemas.microsoft.com/office/drawing/2014/main" val="3919775279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650626878"/>
                    </a:ext>
                  </a:extLst>
                </a:gridCol>
                <a:gridCol w="3281682">
                  <a:extLst>
                    <a:ext uri="{9D8B030D-6E8A-4147-A177-3AD203B41FA5}">
                      <a16:colId xmlns:a16="http://schemas.microsoft.com/office/drawing/2014/main" val="3791539222"/>
                    </a:ext>
                  </a:extLst>
                </a:gridCol>
              </a:tblGrid>
              <a:tr h="281401">
                <a:tc rowSpan="3"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Discipline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 b="1"/>
                        <a:t>Bac Pro Carrossier Peintre Automobile</a:t>
                      </a:r>
                      <a:endParaRPr lang="fr-FR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Thématique : </a:t>
                      </a:r>
                      <a:r>
                        <a:rPr lang="fr-FR" sz="1100" b="0" i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Objectif de la séquence</a:t>
                      </a:r>
                      <a:endParaRPr lang="fr-FR" sz="1100" b="0" i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fr-F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Communiquer à l’oral avec un client</a:t>
                      </a:r>
                    </a:p>
                  </a:txBody>
                  <a:tcPr anchor="ctr"/>
                </a:tc>
                <a:tc rowSpan="3"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097903"/>
                  </a:ext>
                </a:extLst>
              </a:tr>
              <a:tr h="281401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Co-intervention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/>
                        <a:t>Français / Carrosserie</a:t>
                      </a:r>
                      <a:endParaRPr lang="fr-FR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066285"/>
                  </a:ext>
                </a:extLst>
              </a:tr>
              <a:tr h="281401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Classe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2</a:t>
                      </a:r>
                      <a:r>
                        <a:rPr lang="fr-FR" sz="1100" baseline="30000" dirty="0"/>
                        <a:t>nd</a:t>
                      </a:r>
                      <a:r>
                        <a:rPr lang="fr-FR" sz="1100" dirty="0"/>
                        <a:t> Bac Pro</a:t>
                      </a:r>
                      <a:endParaRPr lang="fr-FR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875182"/>
                  </a:ext>
                </a:extLst>
              </a:tr>
              <a:tr h="435091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Situation </a:t>
                      </a:r>
                    </a:p>
                    <a:p>
                      <a:pPr algn="ctr"/>
                      <a:r>
                        <a:rPr lang="fr-FR" sz="1100" dirty="0"/>
                        <a:t>Professionnelle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Problématique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Objectifs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Supports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Déroulé : les étapes de la séquence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202309"/>
                  </a:ext>
                </a:extLst>
              </a:tr>
              <a:tr h="266617">
                <a:tc rowSpan="2">
                  <a:txBody>
                    <a:bodyPr/>
                    <a:lstStyle/>
                    <a:p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Proposer une situation professionnelle problématisée</a:t>
                      </a:r>
                    </a:p>
                    <a:p>
                      <a:endParaRPr lang="fr-FR" sz="1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endParaRPr lang="fr-FR" sz="1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à l’indisponibilité d’une pièce, la réparation du véhicule a pris du retard. 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 un appel téléphonique, vous informez le client que le délai de livraison ne pourra être respecté.</a:t>
                      </a:r>
                    </a:p>
                    <a:p>
                      <a:endParaRPr lang="fr-FR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Décliner la situation en problématique</a:t>
                      </a:r>
                    </a:p>
                    <a:p>
                      <a:endParaRPr lang="fr-FR" sz="11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endParaRPr lang="fr-FR" sz="11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construire une argumentation afin de maintenir une relation de confiance entre le client et le réparateur ?</a:t>
                      </a:r>
                    </a:p>
                    <a:p>
                      <a:endParaRPr lang="fr-FR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Professionnel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Français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Etablir la liste des documents à disposition des élèves</a:t>
                      </a:r>
                    </a:p>
                    <a:p>
                      <a:endParaRPr lang="fr-FR" sz="1100" b="1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Documents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L’ordre de réparation avec descriptif de l’intervention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bon de commande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Extraits Vidéos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diner de cons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loi du marché (Vincent </a:t>
                      </a:r>
                      <a:r>
                        <a:rPr lang="fr-FR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Lindon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entretien d’embauche)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sens de la fête (Jean Pierre </a:t>
                      </a:r>
                      <a:r>
                        <a:rPr lang="fr-FR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Bacri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explication d’un retard et d’un problème)…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d’aide à l’écriture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Analyse de conversations téléphoniques retranscrites (voir manuels scolaires)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Noter les séances envisagées pour construire les apprentissages nécessaires à l’objectif final</a:t>
                      </a:r>
                    </a:p>
                    <a:p>
                      <a:endParaRPr lang="fr-FR" sz="1100" b="1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 0 :</a:t>
                      </a:r>
                      <a:r>
                        <a:rPr lang="fr-FR" sz="11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(anticipation de séance, via espace numérique)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Regarder la vidéo au choix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Questionnaire de compréhension et d’interprétation</a:t>
                      </a:r>
                    </a:p>
                    <a:p>
                      <a:pPr marL="0" lvl="0" indent="0">
                        <a:buFontTx/>
                        <a:buNone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 1</a:t>
                      </a:r>
                      <a:r>
                        <a:rPr lang="fr-FR" sz="11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(collaboratif) : 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Lancement de l’activité à partir de l’anticipation de séance (Activité 0)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Construire une argumentation, 3 groupes (20’)</a:t>
                      </a:r>
                    </a:p>
                    <a:p>
                      <a:r>
                        <a:rPr lang="fr-FR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 1bis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Correction collective, extraire l’argumentaire le plus pertinent (35’)</a:t>
                      </a:r>
                    </a:p>
                    <a:p>
                      <a:pPr marL="0" lvl="0" indent="0">
                        <a:buFontTx/>
                        <a:buNone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 2</a:t>
                      </a:r>
                      <a:r>
                        <a:rPr lang="fr-FR" sz="11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(anticipation de séance, via espace numérique) : 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Ecrire un dialogue dans le style de … support d’aide à la réalisation (travail relevé par les enseignants)</a:t>
                      </a:r>
                    </a:p>
                    <a:p>
                      <a:pPr marL="0" lvl="0" indent="0">
                        <a:buFontTx/>
                        <a:buNone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 3</a:t>
                      </a:r>
                      <a:r>
                        <a:rPr lang="fr-FR" sz="11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(collaboratif)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Analyse des travaux rendus de l’activité 2 (15’)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partir de 3 travaux élèves, interpréter la scène écrite d’un appel téléphonique à l’oral avec enregistrements (20’ max)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Bilan des résultats obtenus à partir des écoutes (20’)</a:t>
                      </a:r>
                      <a:endParaRPr lang="fr-F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75225"/>
                  </a:ext>
                </a:extLst>
              </a:tr>
              <a:tr h="491716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Les compétences du référentiel</a:t>
                      </a:r>
                    </a:p>
                    <a:p>
                      <a:pPr marL="0" indent="0" algn="ctr">
                        <a:buFont typeface="Courier New" panose="02070309020205020404" pitchFamily="49" charset="0"/>
                        <a:buNone/>
                      </a:pP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 typeface="Courier New" panose="02070309020205020404" pitchFamily="49" charset="0"/>
                        <a:buNone/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BLOC 4 :</a:t>
                      </a:r>
                      <a:endParaRPr lang="fr-F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 typeface="Courier New" panose="02070309020205020404" pitchFamily="49" charset="0"/>
                        <a:buNone/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Diagnostiquer et communiquer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C4-2 Communiquer à l’interne et à l’externe :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Identifier les moyens de communication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Rendre compte à l’écrit ou à l’oral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fr-F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Les compétences du programme</a:t>
                      </a:r>
                    </a:p>
                    <a:p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OBJET D’ÉTUDE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 et se faire entendre : La parole, l’éloquence, le théâtre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Maitriser l’échange oral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S’exprimer en adaptant son discours en fonction de l’auditoire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Parler brièvement en continue avec étayage</a:t>
                      </a:r>
                    </a:p>
                    <a:p>
                      <a:pPr algn="ctr"/>
                      <a:endParaRPr lang="fr-FR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701028"/>
                  </a:ext>
                </a:extLst>
              </a:tr>
            </a:tbl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66E1A2B2-E368-B186-2689-564F3A1D40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90" y="193040"/>
            <a:ext cx="949960" cy="689610"/>
          </a:xfrm>
          <a:prstGeom prst="rect">
            <a:avLst/>
          </a:prstGeom>
        </p:spPr>
      </p:pic>
      <p:pic>
        <p:nvPicPr>
          <p:cNvPr id="3" name="Picture 2" descr="Plan d’appel téléphonique : Comment le rédiger et le mettre en ...">
            <a:extLst>
              <a:ext uri="{FF2B5EF4-FFF2-40B4-BE49-F238E27FC236}">
                <a16:creationId xmlns:a16="http://schemas.microsoft.com/office/drawing/2014/main" id="{684C07B5-E128-DA30-A3A6-9621CE2377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00" y="2249424"/>
            <a:ext cx="1320800" cy="731520"/>
          </a:xfrm>
          <a:prstGeom prst="rect">
            <a:avLst/>
          </a:prstGeom>
          <a:noFill/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6DAF529C-E8EF-9C93-0B97-5824FBE363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7289" y="2249424"/>
            <a:ext cx="1357630" cy="72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286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83FB666E-B752-DBC9-0A56-E3B1BD0CB7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579980"/>
              </p:ext>
            </p:extLst>
          </p:nvPr>
        </p:nvGraphicFramePr>
        <p:xfrm>
          <a:off x="172719" y="129753"/>
          <a:ext cx="11871965" cy="64630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1">
                  <a:extLst>
                    <a:ext uri="{9D8B030D-6E8A-4147-A177-3AD203B41FA5}">
                      <a16:colId xmlns:a16="http://schemas.microsoft.com/office/drawing/2014/main" val="4219640304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1026885609"/>
                    </a:ext>
                  </a:extLst>
                </a:gridCol>
                <a:gridCol w="861568">
                  <a:extLst>
                    <a:ext uri="{9D8B030D-6E8A-4147-A177-3AD203B41FA5}">
                      <a16:colId xmlns:a16="http://schemas.microsoft.com/office/drawing/2014/main" val="406348083"/>
                    </a:ext>
                  </a:extLst>
                </a:gridCol>
                <a:gridCol w="703073">
                  <a:extLst>
                    <a:ext uri="{9D8B030D-6E8A-4147-A177-3AD203B41FA5}">
                      <a16:colId xmlns:a16="http://schemas.microsoft.com/office/drawing/2014/main" val="4272928558"/>
                    </a:ext>
                  </a:extLst>
                </a:gridCol>
                <a:gridCol w="1772921">
                  <a:extLst>
                    <a:ext uri="{9D8B030D-6E8A-4147-A177-3AD203B41FA5}">
                      <a16:colId xmlns:a16="http://schemas.microsoft.com/office/drawing/2014/main" val="3919775279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650626878"/>
                    </a:ext>
                  </a:extLst>
                </a:gridCol>
                <a:gridCol w="3281682">
                  <a:extLst>
                    <a:ext uri="{9D8B030D-6E8A-4147-A177-3AD203B41FA5}">
                      <a16:colId xmlns:a16="http://schemas.microsoft.com/office/drawing/2014/main" val="3791539222"/>
                    </a:ext>
                  </a:extLst>
                </a:gridCol>
              </a:tblGrid>
              <a:tr h="281401">
                <a:tc rowSpan="3"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Discipline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 b="1"/>
                        <a:t>Bac Pro Carrossier Peintre Automobile</a:t>
                      </a:r>
                      <a:endParaRPr lang="fr-FR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Thématique : </a:t>
                      </a: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Objectif de la séquence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Valoriser et sublimer votre métier</a:t>
                      </a:r>
                      <a:endParaRPr lang="fr-FR" sz="1800" b="1" dirty="0"/>
                    </a:p>
                  </a:txBody>
                  <a:tcPr anchor="ctr"/>
                </a:tc>
                <a:tc rowSpan="3"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097903"/>
                  </a:ext>
                </a:extLst>
              </a:tr>
              <a:tr h="281401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Co-intervention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/>
                        <a:t>Français / Carrosserie</a:t>
                      </a:r>
                      <a:endParaRPr lang="fr-FR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066285"/>
                  </a:ext>
                </a:extLst>
              </a:tr>
              <a:tr h="281401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Classe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1ère Bac Pro</a:t>
                      </a:r>
                      <a:endParaRPr lang="fr-FR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875182"/>
                  </a:ext>
                </a:extLst>
              </a:tr>
              <a:tr h="435091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Situation </a:t>
                      </a:r>
                    </a:p>
                    <a:p>
                      <a:pPr algn="ctr"/>
                      <a:r>
                        <a:rPr lang="fr-FR" sz="1100" dirty="0"/>
                        <a:t>Professionnelle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Problématique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Objectifs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Supports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Déroulé : les étapes de la séquence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202309"/>
                  </a:ext>
                </a:extLst>
              </a:tr>
              <a:tr h="26661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Proposer une situation professionnelle problématisée</a:t>
                      </a:r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Lors de la restitution du véhicule au client, vous présenterez les réparations réalisées et répondrez à ses questions.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Décliner la situation en problématique</a:t>
                      </a:r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valoriser et sublimer les compétences du métier de carrossier peintre lors de votre compte rendu oral ?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Professionnel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Français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Etablir la liste des documents à disposition des élèves</a:t>
                      </a:r>
                    </a:p>
                    <a:p>
                      <a:endParaRPr lang="fr-FR" sz="1100" b="1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Documents :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L’ordre de réparation avec descriptif de l’intervention, la facture, le rapport d’expertise, la fiche travaux, la documentation technique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Extraits Vidéos :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(58) ECM : Le métier du jour, carrossier – YouTube</a:t>
                      </a:r>
                      <a:endParaRPr lang="fr-FR" sz="1100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Supports d’aide à l’écriture :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Genres poétiques, rimes, figures de styles, sonorités, …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Noter les séances envisagées pour construire les apprentissages nécessaires à l’objectif final</a:t>
                      </a:r>
                    </a:p>
                    <a:p>
                      <a:endParaRPr lang="fr-FR" sz="1100" b="1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 0 : </a:t>
                      </a:r>
                      <a:r>
                        <a:rPr lang="fr-FR" sz="11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(anticipation de séance, via espace numérique)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Analyser la situation technique et construire un mode opératoire</a:t>
                      </a:r>
                    </a:p>
                    <a:p>
                      <a:pPr marL="0" lvl="0" indent="0">
                        <a:buFontTx/>
                        <a:buNone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 1 : </a:t>
                      </a:r>
                      <a:r>
                        <a:rPr lang="fr-FR" sz="11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(collaboratif)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(Lancement de l’activité à partir de l’anticipation de séance (Activité 0)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Construire un mode opératoire commun, 3 groupes (20’)</a:t>
                      </a:r>
                    </a:p>
                    <a:p>
                      <a:r>
                        <a:rPr lang="fr-FR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 1 bis : </a:t>
                      </a:r>
                      <a:r>
                        <a:rPr lang="fr-FR" sz="11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(collaboratif)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Correction collective (35’)</a:t>
                      </a:r>
                    </a:p>
                    <a:p>
                      <a:pPr marL="0" lvl="0" indent="0">
                        <a:buFontTx/>
                        <a:buNone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 2 : </a:t>
                      </a:r>
                      <a:r>
                        <a:rPr lang="fr-FR" sz="11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(anticipation de séance)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Regarder la vidéo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Ecriture d’un compte rendu de travaux dans le style de la vidéo (travail relevé par les enseignants)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 3 :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(collaboratif)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Analyser et enrichir les travaux rendus de l’activité 2 (20’)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partir des 3 travaux élèves, interpréter à l’oral les comptes rendus (25’)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Bilan des résultats et évaluation (10’)</a:t>
                      </a:r>
                      <a:endParaRPr lang="fr-FR" sz="1100" b="1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75225"/>
                  </a:ext>
                </a:extLst>
              </a:tr>
              <a:tr h="491716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Les compétences du référentiel</a:t>
                      </a:r>
                    </a:p>
                    <a:p>
                      <a:pPr marL="0" indent="0" algn="ctr">
                        <a:buFont typeface="Courier New" panose="02070309020205020404" pitchFamily="49" charset="0"/>
                        <a:buNone/>
                      </a:pP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 typeface="Courier New" panose="02070309020205020404" pitchFamily="49" charset="0"/>
                        <a:buNone/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BLOC 4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 typeface="Courier New" panose="02070309020205020404" pitchFamily="49" charset="0"/>
                        <a:buNone/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Diagnostiquer et communiquer</a:t>
                      </a:r>
                    </a:p>
                    <a:p>
                      <a:pPr marL="0" indent="0" algn="ctr">
                        <a:buFont typeface="Courier New" panose="02070309020205020404" pitchFamily="49" charset="0"/>
                        <a:buNone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C4-1 Analyser une estimation des travaux</a:t>
                      </a:r>
                    </a:p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Analyser les informations</a:t>
                      </a:r>
                    </a:p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C4-2 Communiquer à l’interne et à l’externe :</a:t>
                      </a:r>
                    </a:p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Identifier les moyens de communication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Rendre compte à l’écrit ou à l’oral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Les compétences du programme</a:t>
                      </a:r>
                      <a:endParaRPr lang="fr-FR" sz="1100" b="1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OBJET D’ÉTUDE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Créer, fabriquer : L’invention et l’imaginaire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Maitriser l’échange oral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Ecouter des prises de paroles variées (informations, discours, interprétation poétiques …)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S’exprimer à l’oral pour rendre compte d’un travail de recherche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Maitriser l’échange écrit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Pratiquer l’écriture poétique</a:t>
                      </a:r>
                    </a:p>
                    <a:p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Comprendre les procédés littéraires simples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701028"/>
                  </a:ext>
                </a:extLst>
              </a:tr>
            </a:tbl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66E1A2B2-E368-B186-2689-564F3A1D40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90" y="193040"/>
            <a:ext cx="949960" cy="68961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4355AE99-7100-F3B6-3230-4C10643D4F22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20000" contrast="40000"/>
          </a:blip>
          <a:stretch>
            <a:fillRect/>
          </a:stretch>
        </p:blipFill>
        <p:spPr>
          <a:xfrm>
            <a:off x="233426" y="2261870"/>
            <a:ext cx="1320800" cy="5969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57F91F00-EE43-013E-8EF7-B5DB0720D3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1670" y="2261870"/>
            <a:ext cx="1320800" cy="5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849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83FB666E-B752-DBC9-0A56-E3B1BD0CB7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964925"/>
              </p:ext>
            </p:extLst>
          </p:nvPr>
        </p:nvGraphicFramePr>
        <p:xfrm>
          <a:off x="172719" y="129753"/>
          <a:ext cx="11871965" cy="64989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1">
                  <a:extLst>
                    <a:ext uri="{9D8B030D-6E8A-4147-A177-3AD203B41FA5}">
                      <a16:colId xmlns:a16="http://schemas.microsoft.com/office/drawing/2014/main" val="4219640304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1026885609"/>
                    </a:ext>
                  </a:extLst>
                </a:gridCol>
                <a:gridCol w="861568">
                  <a:extLst>
                    <a:ext uri="{9D8B030D-6E8A-4147-A177-3AD203B41FA5}">
                      <a16:colId xmlns:a16="http://schemas.microsoft.com/office/drawing/2014/main" val="406348083"/>
                    </a:ext>
                  </a:extLst>
                </a:gridCol>
                <a:gridCol w="703073">
                  <a:extLst>
                    <a:ext uri="{9D8B030D-6E8A-4147-A177-3AD203B41FA5}">
                      <a16:colId xmlns:a16="http://schemas.microsoft.com/office/drawing/2014/main" val="4272928558"/>
                    </a:ext>
                  </a:extLst>
                </a:gridCol>
                <a:gridCol w="1772921">
                  <a:extLst>
                    <a:ext uri="{9D8B030D-6E8A-4147-A177-3AD203B41FA5}">
                      <a16:colId xmlns:a16="http://schemas.microsoft.com/office/drawing/2014/main" val="3919775279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650626878"/>
                    </a:ext>
                  </a:extLst>
                </a:gridCol>
                <a:gridCol w="3281682">
                  <a:extLst>
                    <a:ext uri="{9D8B030D-6E8A-4147-A177-3AD203B41FA5}">
                      <a16:colId xmlns:a16="http://schemas.microsoft.com/office/drawing/2014/main" val="3791539222"/>
                    </a:ext>
                  </a:extLst>
                </a:gridCol>
              </a:tblGrid>
              <a:tr h="281401">
                <a:tc rowSpan="3"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Discipline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 b="1"/>
                        <a:t>Bac Pro Carrossier Peintre Automobile</a:t>
                      </a:r>
                      <a:endParaRPr lang="fr-FR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Thématique : </a:t>
                      </a: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Objectif de la séquence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Communiquer à l’écrit avec un client</a:t>
                      </a:r>
                      <a:endParaRPr lang="fr-FR" sz="1800" b="1" dirty="0"/>
                    </a:p>
                  </a:txBody>
                  <a:tcPr anchor="ctr"/>
                </a:tc>
                <a:tc rowSpan="3"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097903"/>
                  </a:ext>
                </a:extLst>
              </a:tr>
              <a:tr h="281401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Co-intervention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/>
                        <a:t>Français / Carrosserie</a:t>
                      </a:r>
                      <a:endParaRPr lang="fr-FR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066285"/>
                  </a:ext>
                </a:extLst>
              </a:tr>
              <a:tr h="281401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Classe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1ère Bac Pro</a:t>
                      </a:r>
                      <a:endParaRPr lang="fr-FR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875182"/>
                  </a:ext>
                </a:extLst>
              </a:tr>
              <a:tr h="435091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Situation </a:t>
                      </a:r>
                    </a:p>
                    <a:p>
                      <a:pPr algn="ctr"/>
                      <a:r>
                        <a:rPr lang="fr-FR" sz="1100" dirty="0"/>
                        <a:t>Professionnelle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Problématique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Objectifs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Supports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Déroulé : les étapes de la séquence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202309"/>
                  </a:ext>
                </a:extLst>
              </a:tr>
              <a:tr h="26661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Proposer une situation professionnelle problématisée</a:t>
                      </a:r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gestion des avis est primordiale pour la réputation de votre établissement.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client vient de poster un avis négatif sur le site de votre entreprise.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Vous devez répondre à ce client mécontent.</a:t>
                      </a:r>
                    </a:p>
                    <a:p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Décliner la situation en problématique</a:t>
                      </a:r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apporter des réponses et des solutions à un client insatisfait afin de promouvoir un service irréprochable.</a:t>
                      </a:r>
                    </a:p>
                    <a:p>
                      <a:endParaRPr lang="fr-FR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Professionnel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Français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Etablir la liste des documents à disposition des élèves</a:t>
                      </a:r>
                    </a:p>
                    <a:p>
                      <a:endParaRPr lang="fr-FR" sz="1100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Documents :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L’OR, la facture, le rapport d’expertise, fiche de contrôle - livraison </a:t>
                      </a:r>
                    </a:p>
                    <a:p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Extraits Vidéos :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(100) Les choses de la vie | Scène de l'accident – YouTube</a:t>
                      </a:r>
                      <a:endParaRPr lang="fr-FR" sz="1100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d’aide à l’écriture :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écrire un récit romanesque : rupture, tragique, trahison, émotions, coup de théâtre, revirement de situation, absurde, empathie…</a:t>
                      </a:r>
                    </a:p>
                    <a:p>
                      <a:pPr marL="0" lvl="0" indent="0">
                        <a:buFontTx/>
                        <a:buNone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100" b="1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Noter les séances envisagées pour construire les apprentissages nécessaires à l’objectif final</a:t>
                      </a:r>
                    </a:p>
                    <a:p>
                      <a:endParaRPr lang="fr-FR" sz="1100" b="1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 0 : </a:t>
                      </a:r>
                      <a:r>
                        <a:rPr lang="fr-FR" sz="11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(anticipation de séance via ENT)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Regarder la vidéo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Questionnaire de compréhension et d’interprétation</a:t>
                      </a:r>
                    </a:p>
                    <a:p>
                      <a:endParaRPr lang="fr-FR" sz="1100" b="1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 1 : </a:t>
                      </a:r>
                      <a:r>
                        <a:rPr lang="fr-FR" sz="11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(collaboratif)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Lancement de l’activité à partir de l’anticipation de séance (Activité 0)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Construire une argumentation, 3 groupes (20’)</a:t>
                      </a:r>
                    </a:p>
                    <a:p>
                      <a:r>
                        <a:rPr lang="fr-FR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 1 bis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Correction collective, extraire l’argumentaire le plus pertinent (35’)</a:t>
                      </a:r>
                    </a:p>
                    <a:p>
                      <a:pPr marL="0" lvl="0" indent="0">
                        <a:buFontTx/>
                        <a:buNone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 2 : </a:t>
                      </a:r>
                      <a:r>
                        <a:rPr lang="fr-FR" sz="11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(anticipation de séance via ENT)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Analyser la situation technique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Construire son argumentation (travail relevé par les enseignants)</a:t>
                      </a:r>
                    </a:p>
                    <a:p>
                      <a:pPr marL="0" lvl="0" indent="0">
                        <a:buFontTx/>
                        <a:buNone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 3 :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(collaboratif)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Analyser, enrichir les travaux de l’activité 2 (20’)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Créer et afficher les avis clients et réponses des réparateurs (25’)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Bilan et évaluations des supports (10’)</a:t>
                      </a:r>
                      <a:endParaRPr lang="fr-FR" sz="1100" b="1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75225"/>
                  </a:ext>
                </a:extLst>
              </a:tr>
              <a:tr h="491716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Les compétences du référentiel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 typeface="Courier New" panose="02070309020205020404" pitchFamily="49" charset="0"/>
                        <a:buNone/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BLOC 4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 typeface="Courier New" panose="02070309020205020404" pitchFamily="49" charset="0"/>
                        <a:buNone/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Diagnostiquer et communiquer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C4-1 Analyser une estimation des travaux</a:t>
                      </a:r>
                    </a:p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Analyser les informations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C4-2 Communiquer à l’interne et à l’externe :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Identifier les moyens de communication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Rendre compte à l’écrit</a:t>
                      </a:r>
                    </a:p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C4-3 Interpréter des valeurs à la suite d’un contrôle</a:t>
                      </a:r>
                    </a:p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Proposer des solutions de réparation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Les compétences du programme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OBJET D’ÉTUDE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Lire et suivre un personnage : Itinéraires romanesque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Confronter ses connaissances et ses expériences pour se construire</a:t>
                      </a:r>
                    </a:p>
                    <a:p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Transposer du réel à la fiction ou inversement</a:t>
                      </a:r>
                    </a:p>
                    <a:p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Maitriser l’échange écrit</a:t>
                      </a:r>
                    </a:p>
                    <a:p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Ecrire un texte argumentatif court et construit</a:t>
                      </a:r>
                    </a:p>
                    <a:p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Maitriser la langue</a:t>
                      </a:r>
                    </a:p>
                    <a:p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Maitriser et utiliser les temps et les modes verbaux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Comprendre et utiliser les connecteurs logiques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701028"/>
                  </a:ext>
                </a:extLst>
              </a:tr>
            </a:tbl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66E1A2B2-E368-B186-2689-564F3A1D40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90" y="193040"/>
            <a:ext cx="949960" cy="689610"/>
          </a:xfrm>
          <a:prstGeom prst="rect">
            <a:avLst/>
          </a:prstGeom>
        </p:spPr>
      </p:pic>
      <p:pic>
        <p:nvPicPr>
          <p:cNvPr id="3" name="Picture 2" descr="[서창동 안경점] 매장에서 정장을 입고 일하는 이유">
            <a:extLst>
              <a:ext uri="{FF2B5EF4-FFF2-40B4-BE49-F238E27FC236}">
                <a16:creationId xmlns:a16="http://schemas.microsoft.com/office/drawing/2014/main" id="{B879E347-01E0-1324-0870-E3F9F6F679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36" y="2239645"/>
            <a:ext cx="1236980" cy="824230"/>
          </a:xfrm>
          <a:prstGeom prst="rect">
            <a:avLst/>
          </a:prstGeom>
          <a:noFill/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98F4D59-9E38-87FD-F646-E0046F9F32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1480" y="2239645"/>
            <a:ext cx="1345184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493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C576A480-D2F9-187A-B3F5-CF070A501F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582" y="1148081"/>
            <a:ext cx="9929498" cy="80044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0EC1D845-7F73-CBDB-A0BB-26B453DDE3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-9144"/>
            <a:ext cx="12192000" cy="103327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892B65FA-92BF-AD15-D146-30142AA922ED}"/>
              </a:ext>
            </a:extLst>
          </p:cNvPr>
          <p:cNvSpPr txBox="1"/>
          <p:nvPr/>
        </p:nvSpPr>
        <p:spPr>
          <a:xfrm>
            <a:off x="641969" y="27432"/>
            <a:ext cx="3205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Co-intervention Bac Pro</a:t>
            </a:r>
          </a:p>
          <a:p>
            <a:pPr algn="ctr"/>
            <a:r>
              <a:rPr lang="fr-FR" b="1" dirty="0"/>
              <a:t>Français / Carrosserie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D764D2F-8C9F-F5FF-2A63-ECF7ACACFAE6}"/>
              </a:ext>
            </a:extLst>
          </p:cNvPr>
          <p:cNvSpPr txBox="1"/>
          <p:nvPr/>
        </p:nvSpPr>
        <p:spPr>
          <a:xfrm>
            <a:off x="274320" y="1263879"/>
            <a:ext cx="11643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</a:rPr>
              <a:t>Liens vers les différents travaux: cliquer sur l’image.</a:t>
            </a:r>
          </a:p>
        </p:txBody>
      </p:sp>
      <p:pic>
        <p:nvPicPr>
          <p:cNvPr id="8" name="Image 7">
            <a:hlinkClick r:id="rId4"/>
            <a:extLst>
              <a:ext uri="{FF2B5EF4-FFF2-40B4-BE49-F238E27FC236}">
                <a16:creationId xmlns:a16="http://schemas.microsoft.com/office/drawing/2014/main" id="{0D92C3BD-75D5-59C0-DF95-95E0BF18C3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582" y="2098567"/>
            <a:ext cx="9929498" cy="4428732"/>
          </a:xfrm>
          <a:prstGeom prst="rect">
            <a:avLst/>
          </a:prstGeom>
        </p:spPr>
      </p:pic>
      <p:pic>
        <p:nvPicPr>
          <p:cNvPr id="4" name="Image 3">
            <a:hlinkClick r:id="rId4"/>
            <a:extLst>
              <a:ext uri="{FF2B5EF4-FFF2-40B4-BE49-F238E27FC236}">
                <a16:creationId xmlns:a16="http://schemas.microsoft.com/office/drawing/2014/main" id="{E2AF3E67-741F-D085-9F7A-5476079A26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471" y="2088407"/>
            <a:ext cx="1525609" cy="152560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32C0EF2-6639-2D2E-7FB4-CDEC61D43869}"/>
              </a:ext>
            </a:extLst>
          </p:cNvPr>
          <p:cNvSpPr/>
          <p:nvPr/>
        </p:nvSpPr>
        <p:spPr>
          <a:xfrm>
            <a:off x="254000" y="6522720"/>
            <a:ext cx="11805920" cy="2484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Pascal Casonato &amp; Vincent </a:t>
            </a:r>
            <a:r>
              <a:rPr lang="fr-FR" sz="1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Bedou</a:t>
            </a:r>
            <a:r>
              <a:rPr lang="fr-FR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- Lycée Gaston Monnerville - Corps d’inspection – Académie de Toulouse</a:t>
            </a:r>
          </a:p>
        </p:txBody>
      </p:sp>
    </p:spTree>
    <p:extLst>
      <p:ext uri="{BB962C8B-B14F-4D97-AF65-F5344CB8AC3E}">
        <p14:creationId xmlns:p14="http://schemas.microsoft.com/office/powerpoint/2010/main" val="219162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A5C54A81-6A25-5D9F-F597-534BD0E650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277855"/>
              </p:ext>
            </p:extLst>
          </p:nvPr>
        </p:nvGraphicFramePr>
        <p:xfrm>
          <a:off x="172719" y="129752"/>
          <a:ext cx="11871965" cy="65097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1">
                  <a:extLst>
                    <a:ext uri="{9D8B030D-6E8A-4147-A177-3AD203B41FA5}">
                      <a16:colId xmlns:a16="http://schemas.microsoft.com/office/drawing/2014/main" val="4219640304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1026885609"/>
                    </a:ext>
                  </a:extLst>
                </a:gridCol>
                <a:gridCol w="861568">
                  <a:extLst>
                    <a:ext uri="{9D8B030D-6E8A-4147-A177-3AD203B41FA5}">
                      <a16:colId xmlns:a16="http://schemas.microsoft.com/office/drawing/2014/main" val="406348083"/>
                    </a:ext>
                  </a:extLst>
                </a:gridCol>
                <a:gridCol w="703073">
                  <a:extLst>
                    <a:ext uri="{9D8B030D-6E8A-4147-A177-3AD203B41FA5}">
                      <a16:colId xmlns:a16="http://schemas.microsoft.com/office/drawing/2014/main" val="4272928558"/>
                    </a:ext>
                  </a:extLst>
                </a:gridCol>
                <a:gridCol w="1772921">
                  <a:extLst>
                    <a:ext uri="{9D8B030D-6E8A-4147-A177-3AD203B41FA5}">
                      <a16:colId xmlns:a16="http://schemas.microsoft.com/office/drawing/2014/main" val="3919775279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650626878"/>
                    </a:ext>
                  </a:extLst>
                </a:gridCol>
                <a:gridCol w="3281682">
                  <a:extLst>
                    <a:ext uri="{9D8B030D-6E8A-4147-A177-3AD203B41FA5}">
                      <a16:colId xmlns:a16="http://schemas.microsoft.com/office/drawing/2014/main" val="3791539222"/>
                    </a:ext>
                  </a:extLst>
                </a:gridCol>
              </a:tblGrid>
              <a:tr h="284542">
                <a:tc rowSpan="3"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Discipline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 b="1"/>
                        <a:t>Bac Pro Carrossier Peintre Automobile</a:t>
                      </a:r>
                      <a:endParaRPr lang="fr-FR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Thématique : </a:t>
                      </a: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Objectif de la séquence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3"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097903"/>
                  </a:ext>
                </a:extLst>
              </a:tr>
              <a:tr h="284542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Co-intervention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/>
                        <a:t>Français / Carrosserie</a:t>
                      </a:r>
                      <a:endParaRPr lang="fr-FR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066285"/>
                  </a:ext>
                </a:extLst>
              </a:tr>
              <a:tr h="23682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Classe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2</a:t>
                      </a:r>
                      <a:r>
                        <a:rPr lang="fr-FR" sz="1100" baseline="30000" dirty="0"/>
                        <a:t>nd</a:t>
                      </a:r>
                      <a:r>
                        <a:rPr lang="fr-FR" sz="1100" dirty="0"/>
                        <a:t> Bac Pro</a:t>
                      </a:r>
                      <a:endParaRPr lang="fr-FR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875182"/>
                  </a:ext>
                </a:extLst>
              </a:tr>
              <a:tr h="439947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Situation </a:t>
                      </a:r>
                    </a:p>
                    <a:p>
                      <a:pPr algn="ctr"/>
                      <a:r>
                        <a:rPr lang="fr-FR" sz="1100" dirty="0"/>
                        <a:t>Professionnelle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Problématique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Objectifs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Supports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Déroulé : les étapes de la séquence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202309"/>
                  </a:ext>
                </a:extLst>
              </a:tr>
              <a:tr h="269593">
                <a:tc rowSpan="2">
                  <a:txBody>
                    <a:bodyPr/>
                    <a:lstStyle/>
                    <a:p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Proposer une situation professionnelle problématisée</a:t>
                      </a:r>
                    </a:p>
                    <a:p>
                      <a:endParaRPr lang="fr-FR" sz="1100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Décliner la situation en problématique</a:t>
                      </a:r>
                    </a:p>
                    <a:p>
                      <a:endParaRPr lang="fr-FR" sz="1400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endParaRPr lang="fr-FR" sz="1400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Professionnel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Français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Etablir la liste des documents à disposition des élèves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Noter les séances envisagées pour construire les apprentissages nécessaires à l’objectif final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75225"/>
                  </a:ext>
                </a:extLst>
              </a:tr>
              <a:tr h="4972042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Les compétences du référentiel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Les compétences du programme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701028"/>
                  </a:ext>
                </a:extLst>
              </a:tr>
            </a:tbl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CF0798C8-5EB4-05BF-F15F-8B3A8AABF1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90" y="193040"/>
            <a:ext cx="949960" cy="689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88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83FB666E-B752-DBC9-0A56-E3B1BD0CB7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471206"/>
              </p:ext>
            </p:extLst>
          </p:nvPr>
        </p:nvGraphicFramePr>
        <p:xfrm>
          <a:off x="172719" y="129753"/>
          <a:ext cx="11871965" cy="649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1">
                  <a:extLst>
                    <a:ext uri="{9D8B030D-6E8A-4147-A177-3AD203B41FA5}">
                      <a16:colId xmlns:a16="http://schemas.microsoft.com/office/drawing/2014/main" val="4219640304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1026885609"/>
                    </a:ext>
                  </a:extLst>
                </a:gridCol>
                <a:gridCol w="861568">
                  <a:extLst>
                    <a:ext uri="{9D8B030D-6E8A-4147-A177-3AD203B41FA5}">
                      <a16:colId xmlns:a16="http://schemas.microsoft.com/office/drawing/2014/main" val="406348083"/>
                    </a:ext>
                  </a:extLst>
                </a:gridCol>
                <a:gridCol w="703073">
                  <a:extLst>
                    <a:ext uri="{9D8B030D-6E8A-4147-A177-3AD203B41FA5}">
                      <a16:colId xmlns:a16="http://schemas.microsoft.com/office/drawing/2014/main" val="4272928558"/>
                    </a:ext>
                  </a:extLst>
                </a:gridCol>
                <a:gridCol w="1772921">
                  <a:extLst>
                    <a:ext uri="{9D8B030D-6E8A-4147-A177-3AD203B41FA5}">
                      <a16:colId xmlns:a16="http://schemas.microsoft.com/office/drawing/2014/main" val="3919775279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650626878"/>
                    </a:ext>
                  </a:extLst>
                </a:gridCol>
                <a:gridCol w="3281682">
                  <a:extLst>
                    <a:ext uri="{9D8B030D-6E8A-4147-A177-3AD203B41FA5}">
                      <a16:colId xmlns:a16="http://schemas.microsoft.com/office/drawing/2014/main" val="3791539222"/>
                    </a:ext>
                  </a:extLst>
                </a:gridCol>
              </a:tblGrid>
              <a:tr h="258706">
                <a:tc rowSpan="3"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Discipline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 b="1"/>
                        <a:t>Bac Pro Carrossier Peintre Automobile</a:t>
                      </a:r>
                      <a:endParaRPr lang="fr-FR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Thématique : </a:t>
                      </a: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Objectif de la séquence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3"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097903"/>
                  </a:ext>
                </a:extLst>
              </a:tr>
              <a:tr h="258706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Co-intervention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/>
                        <a:t>Français / Carrosserie</a:t>
                      </a:r>
                      <a:endParaRPr lang="fr-FR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066285"/>
                  </a:ext>
                </a:extLst>
              </a:tr>
              <a:tr h="287752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Classe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2</a:t>
                      </a:r>
                      <a:r>
                        <a:rPr lang="fr-FR" sz="1100" baseline="30000" dirty="0"/>
                        <a:t>nd</a:t>
                      </a:r>
                      <a:r>
                        <a:rPr lang="fr-FR" sz="1100" dirty="0"/>
                        <a:t> Bac Pro</a:t>
                      </a:r>
                      <a:endParaRPr lang="fr-FR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875182"/>
                  </a:ext>
                </a:extLst>
              </a:tr>
              <a:tr h="420399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Situation </a:t>
                      </a:r>
                    </a:p>
                    <a:p>
                      <a:pPr algn="ctr"/>
                      <a:r>
                        <a:rPr lang="fr-FR" sz="1100" dirty="0"/>
                        <a:t>Professionnelle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Problématique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Objectifs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Supports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Déroulé : les étapes de la séquence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202309"/>
                  </a:ext>
                </a:extLst>
              </a:tr>
              <a:tr h="255242">
                <a:tc rowSpan="2">
                  <a:txBody>
                    <a:bodyPr/>
                    <a:lstStyle/>
                    <a:p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Proposer une situation professionnelle problématisée</a:t>
                      </a:r>
                    </a:p>
                    <a:p>
                      <a:endParaRPr lang="fr-FR" sz="1100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Décliner la situation en problématique</a:t>
                      </a:r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Professionnel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Français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Etablir la liste des documents à disposition des élèves</a:t>
                      </a:r>
                    </a:p>
                    <a:p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Noter les séances envisagées pour construire les apprentissages nécessaires à l’objectif final</a:t>
                      </a:r>
                    </a:p>
                    <a:p>
                      <a:endParaRPr lang="fr-FR" sz="1100" b="1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75225"/>
                  </a:ext>
                </a:extLst>
              </a:tr>
              <a:tr h="500216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Les compétences du référentiel</a:t>
                      </a:r>
                    </a:p>
                    <a:p>
                      <a:pPr algn="ctr"/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BLOC 4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Diagnostiquer et communiquer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C4-2 Communiquer à l’interne et à l’externe :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Identifier les moyens de communication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Rendre compte à l’écrit ou à l’oral</a:t>
                      </a:r>
                    </a:p>
                    <a:p>
                      <a:endParaRPr lang="fr-F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Les compétences du programme</a:t>
                      </a:r>
                    </a:p>
                    <a:p>
                      <a:pPr algn="ctr"/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OBJET D’ÉTUDE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Devenir soi : écriture autobiographique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Maitriser l’échange écrit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Adapter son écrit selon les enjeux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Maitriser la langue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Maitriser la syntaxe des phrases simples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Maitriser les temps verbaux usuels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Confronter ses connaissances et ses expériences pour se construire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Avoir une analyse critique de son expérience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Argumenter sur ses choix ses goûts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construire une identité</a:t>
                      </a:r>
                      <a:endParaRPr lang="fr-FR" sz="1100" dirty="0"/>
                    </a:p>
                    <a:p>
                      <a:pPr algn="ctr"/>
                      <a:endParaRPr lang="fr-FR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701028"/>
                  </a:ext>
                </a:extLst>
              </a:tr>
            </a:tbl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66E1A2B2-E368-B186-2689-564F3A1D40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90" y="193040"/>
            <a:ext cx="949960" cy="689610"/>
          </a:xfrm>
          <a:prstGeom prst="rect">
            <a:avLst/>
          </a:prstGeom>
        </p:spPr>
      </p:pic>
      <p:sp>
        <p:nvSpPr>
          <p:cNvPr id="3" name="Bulle narrative : rectangle à coins arrondis 2">
            <a:extLst>
              <a:ext uri="{FF2B5EF4-FFF2-40B4-BE49-F238E27FC236}">
                <a16:creationId xmlns:a16="http://schemas.microsoft.com/office/drawing/2014/main" id="{B7B3A63F-41BE-E0D7-7BF4-ECC7449E8A01}"/>
              </a:ext>
            </a:extLst>
          </p:cNvPr>
          <p:cNvSpPr/>
          <p:nvPr/>
        </p:nvSpPr>
        <p:spPr>
          <a:xfrm>
            <a:off x="6498181" y="4064154"/>
            <a:ext cx="2715768" cy="1154269"/>
          </a:xfrm>
          <a:prstGeom prst="wedgeRoundRectCallout">
            <a:avLst>
              <a:gd name="adj1" fmla="val -63060"/>
              <a:gd name="adj2" fmla="val -8998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1 - </a:t>
            </a: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Lier votre réflexion en vous appuyant sur le référentiel de spécialité et le programme de Français.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472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83FB666E-B752-DBC9-0A56-E3B1BD0CB7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456353"/>
              </p:ext>
            </p:extLst>
          </p:nvPr>
        </p:nvGraphicFramePr>
        <p:xfrm>
          <a:off x="172719" y="129753"/>
          <a:ext cx="11871965" cy="65362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1">
                  <a:extLst>
                    <a:ext uri="{9D8B030D-6E8A-4147-A177-3AD203B41FA5}">
                      <a16:colId xmlns:a16="http://schemas.microsoft.com/office/drawing/2014/main" val="4219640304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1026885609"/>
                    </a:ext>
                  </a:extLst>
                </a:gridCol>
                <a:gridCol w="861568">
                  <a:extLst>
                    <a:ext uri="{9D8B030D-6E8A-4147-A177-3AD203B41FA5}">
                      <a16:colId xmlns:a16="http://schemas.microsoft.com/office/drawing/2014/main" val="406348083"/>
                    </a:ext>
                  </a:extLst>
                </a:gridCol>
                <a:gridCol w="703073">
                  <a:extLst>
                    <a:ext uri="{9D8B030D-6E8A-4147-A177-3AD203B41FA5}">
                      <a16:colId xmlns:a16="http://schemas.microsoft.com/office/drawing/2014/main" val="4272928558"/>
                    </a:ext>
                  </a:extLst>
                </a:gridCol>
                <a:gridCol w="1772921">
                  <a:extLst>
                    <a:ext uri="{9D8B030D-6E8A-4147-A177-3AD203B41FA5}">
                      <a16:colId xmlns:a16="http://schemas.microsoft.com/office/drawing/2014/main" val="3919775279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650626878"/>
                    </a:ext>
                  </a:extLst>
                </a:gridCol>
                <a:gridCol w="3281682">
                  <a:extLst>
                    <a:ext uri="{9D8B030D-6E8A-4147-A177-3AD203B41FA5}">
                      <a16:colId xmlns:a16="http://schemas.microsoft.com/office/drawing/2014/main" val="3791539222"/>
                    </a:ext>
                  </a:extLst>
                </a:gridCol>
              </a:tblGrid>
              <a:tr h="258706">
                <a:tc rowSpan="3"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Discipline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 b="1"/>
                        <a:t>Bac Pro Carrossier Peintre Automobile</a:t>
                      </a:r>
                      <a:endParaRPr lang="fr-FR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Thématique : </a:t>
                      </a: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Objectif de la séquence</a:t>
                      </a:r>
                      <a:endParaRPr lang="fr-FR" sz="1100" b="1" i="1" dirty="0"/>
                    </a:p>
                    <a:p>
                      <a:pPr algn="ctr"/>
                      <a:r>
                        <a:rPr lang="fr-F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Parler de soi à l’écrit</a:t>
                      </a:r>
                      <a:endParaRPr lang="fr-FR" sz="1800" b="1" dirty="0"/>
                    </a:p>
                  </a:txBody>
                  <a:tcPr anchor="ctr"/>
                </a:tc>
                <a:tc rowSpan="3"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097903"/>
                  </a:ext>
                </a:extLst>
              </a:tr>
              <a:tr h="258706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Co-intervention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/>
                        <a:t>Français / Carrosserie</a:t>
                      </a:r>
                      <a:endParaRPr lang="fr-FR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066285"/>
                  </a:ext>
                </a:extLst>
              </a:tr>
              <a:tr h="330121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Classe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2</a:t>
                      </a:r>
                      <a:r>
                        <a:rPr lang="fr-FR" sz="1100" baseline="30000" dirty="0"/>
                        <a:t>nd</a:t>
                      </a:r>
                      <a:r>
                        <a:rPr lang="fr-FR" sz="1100" dirty="0"/>
                        <a:t> Bac Pro</a:t>
                      </a:r>
                      <a:endParaRPr lang="fr-FR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875182"/>
                  </a:ext>
                </a:extLst>
              </a:tr>
              <a:tr h="420399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Situation </a:t>
                      </a:r>
                    </a:p>
                    <a:p>
                      <a:pPr algn="ctr"/>
                      <a:r>
                        <a:rPr lang="fr-FR" sz="1100" dirty="0"/>
                        <a:t>Professionnelle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Problématique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Objectifs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Supports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Déroulé : les étapes de la séquence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202309"/>
                  </a:ext>
                </a:extLst>
              </a:tr>
              <a:tr h="255242">
                <a:tc rowSpan="2">
                  <a:txBody>
                    <a:bodyPr/>
                    <a:lstStyle/>
                    <a:p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Proposer une situation professionnelle problématisée</a:t>
                      </a:r>
                    </a:p>
                    <a:p>
                      <a:endParaRPr lang="fr-FR" sz="1100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Décliner la situation en problématique</a:t>
                      </a:r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Professionnel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Français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Etablir la liste des documents à disposition des élèves</a:t>
                      </a:r>
                    </a:p>
                    <a:p>
                      <a:endParaRPr lang="fr-FR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Noter les séances envisagées pour construire les apprentissages nécessaires à l’objectif final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75225"/>
                  </a:ext>
                </a:extLst>
              </a:tr>
              <a:tr h="500216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Les compétences du référentiel</a:t>
                      </a:r>
                    </a:p>
                    <a:p>
                      <a:pPr algn="ctr"/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BLOC 4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Diagnostiquer et communiquer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C4-2 Communiquer à l’interne et à l’externe :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Identifier les moyens de communication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Rendre compte à l’écrit ou à l’oral</a:t>
                      </a:r>
                    </a:p>
                    <a:p>
                      <a:endParaRPr lang="fr-F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Les compétences du programme</a:t>
                      </a:r>
                    </a:p>
                    <a:p>
                      <a:pPr algn="ctr"/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OBJET D’ÉTUDE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Devenir soi : écriture autobiographique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Maitriser l’échange écrit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Adapter son écrit selon les enjeux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Maitriser la langue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Maitriser la syntaxe des phrases simples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Maitriser les temps verbaux usuels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Confronter ses connaissances et ses expériences pour se construire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Avoir une analyse critique de son expérience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Argumenter sur ses choix ses goûts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construire une identité</a:t>
                      </a:r>
                      <a:endParaRPr lang="fr-FR" sz="1100" dirty="0"/>
                    </a:p>
                    <a:p>
                      <a:pPr algn="ctr"/>
                      <a:endParaRPr lang="fr-FR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701028"/>
                  </a:ext>
                </a:extLst>
              </a:tr>
            </a:tbl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66E1A2B2-E368-B186-2689-564F3A1D40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90" y="193040"/>
            <a:ext cx="949960" cy="689610"/>
          </a:xfrm>
          <a:prstGeom prst="rect">
            <a:avLst/>
          </a:prstGeom>
        </p:spPr>
      </p:pic>
      <p:sp>
        <p:nvSpPr>
          <p:cNvPr id="3" name="Bulle narrative : rectangle à coins arrondis 2">
            <a:extLst>
              <a:ext uri="{FF2B5EF4-FFF2-40B4-BE49-F238E27FC236}">
                <a16:creationId xmlns:a16="http://schemas.microsoft.com/office/drawing/2014/main" id="{B7B3A63F-41BE-E0D7-7BF4-ECC7449E8A01}"/>
              </a:ext>
            </a:extLst>
          </p:cNvPr>
          <p:cNvSpPr/>
          <p:nvPr/>
        </p:nvSpPr>
        <p:spPr>
          <a:xfrm>
            <a:off x="6498181" y="4064154"/>
            <a:ext cx="2715768" cy="1154269"/>
          </a:xfrm>
          <a:prstGeom prst="wedgeRoundRectCallout">
            <a:avLst>
              <a:gd name="adj1" fmla="val -63060"/>
              <a:gd name="adj2" fmla="val -8998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1 - </a:t>
            </a: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Lier votre réflexion en vous appuyant sur le programme de Français et le référentiel de la spécialité.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Bulle narrative : rectangle à coins arrondis 8">
            <a:extLst>
              <a:ext uri="{FF2B5EF4-FFF2-40B4-BE49-F238E27FC236}">
                <a16:creationId xmlns:a16="http://schemas.microsoft.com/office/drawing/2014/main" id="{D90EEDEB-4449-77BC-28A5-6CDB5D21798F}"/>
              </a:ext>
            </a:extLst>
          </p:cNvPr>
          <p:cNvSpPr/>
          <p:nvPr/>
        </p:nvSpPr>
        <p:spPr>
          <a:xfrm>
            <a:off x="8850728" y="984731"/>
            <a:ext cx="3084577" cy="854710"/>
          </a:xfrm>
          <a:prstGeom prst="wedgeRoundRectCallout">
            <a:avLst>
              <a:gd name="adj1" fmla="val 468"/>
              <a:gd name="adj2" fmla="val -81419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– Trouver un objectif global en lien avec les deux matières.</a:t>
            </a:r>
          </a:p>
        </p:txBody>
      </p:sp>
    </p:spTree>
    <p:extLst>
      <p:ext uri="{BB962C8B-B14F-4D97-AF65-F5344CB8AC3E}">
        <p14:creationId xmlns:p14="http://schemas.microsoft.com/office/powerpoint/2010/main" val="1931439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83FB666E-B752-DBC9-0A56-E3B1BD0CB7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251324"/>
              </p:ext>
            </p:extLst>
          </p:nvPr>
        </p:nvGraphicFramePr>
        <p:xfrm>
          <a:off x="172719" y="129753"/>
          <a:ext cx="11871965" cy="65362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1">
                  <a:extLst>
                    <a:ext uri="{9D8B030D-6E8A-4147-A177-3AD203B41FA5}">
                      <a16:colId xmlns:a16="http://schemas.microsoft.com/office/drawing/2014/main" val="4219640304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1026885609"/>
                    </a:ext>
                  </a:extLst>
                </a:gridCol>
                <a:gridCol w="861568">
                  <a:extLst>
                    <a:ext uri="{9D8B030D-6E8A-4147-A177-3AD203B41FA5}">
                      <a16:colId xmlns:a16="http://schemas.microsoft.com/office/drawing/2014/main" val="406348083"/>
                    </a:ext>
                  </a:extLst>
                </a:gridCol>
                <a:gridCol w="703073">
                  <a:extLst>
                    <a:ext uri="{9D8B030D-6E8A-4147-A177-3AD203B41FA5}">
                      <a16:colId xmlns:a16="http://schemas.microsoft.com/office/drawing/2014/main" val="4272928558"/>
                    </a:ext>
                  </a:extLst>
                </a:gridCol>
                <a:gridCol w="1772921">
                  <a:extLst>
                    <a:ext uri="{9D8B030D-6E8A-4147-A177-3AD203B41FA5}">
                      <a16:colId xmlns:a16="http://schemas.microsoft.com/office/drawing/2014/main" val="3919775279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650626878"/>
                    </a:ext>
                  </a:extLst>
                </a:gridCol>
                <a:gridCol w="3281682">
                  <a:extLst>
                    <a:ext uri="{9D8B030D-6E8A-4147-A177-3AD203B41FA5}">
                      <a16:colId xmlns:a16="http://schemas.microsoft.com/office/drawing/2014/main" val="3791539222"/>
                    </a:ext>
                  </a:extLst>
                </a:gridCol>
              </a:tblGrid>
              <a:tr h="258706">
                <a:tc rowSpan="3"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Discipline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 b="1"/>
                        <a:t>Bac Pro Carrossier Peintre Automobile</a:t>
                      </a:r>
                      <a:endParaRPr lang="fr-FR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Thématique : </a:t>
                      </a: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Objectif de la séquence</a:t>
                      </a:r>
                      <a:endParaRPr lang="fr-FR" sz="1100" b="1" i="1" dirty="0"/>
                    </a:p>
                    <a:p>
                      <a:pPr algn="ctr"/>
                      <a:r>
                        <a:rPr lang="fr-F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Parler de soi à l’écrit</a:t>
                      </a:r>
                      <a:endParaRPr lang="fr-FR" sz="1800" b="1" dirty="0"/>
                    </a:p>
                  </a:txBody>
                  <a:tcPr anchor="ctr"/>
                </a:tc>
                <a:tc rowSpan="3"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097903"/>
                  </a:ext>
                </a:extLst>
              </a:tr>
              <a:tr h="258706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Co-intervention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/>
                        <a:t>Français / Carrosserie</a:t>
                      </a:r>
                      <a:endParaRPr lang="fr-FR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066285"/>
                  </a:ext>
                </a:extLst>
              </a:tr>
              <a:tr h="330121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Classe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2</a:t>
                      </a:r>
                      <a:r>
                        <a:rPr lang="fr-FR" sz="1100" baseline="30000" dirty="0"/>
                        <a:t>nd</a:t>
                      </a:r>
                      <a:r>
                        <a:rPr lang="fr-FR" sz="1100" dirty="0"/>
                        <a:t> Bac Pro</a:t>
                      </a:r>
                      <a:endParaRPr lang="fr-FR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875182"/>
                  </a:ext>
                </a:extLst>
              </a:tr>
              <a:tr h="420399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Situation </a:t>
                      </a:r>
                    </a:p>
                    <a:p>
                      <a:pPr algn="ctr"/>
                      <a:r>
                        <a:rPr lang="fr-FR" sz="1100" dirty="0"/>
                        <a:t>Professionnelle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Problématique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Objectifs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Supports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Déroulé : les étapes de la séquence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202309"/>
                  </a:ext>
                </a:extLst>
              </a:tr>
              <a:tr h="255242">
                <a:tc rowSpan="2">
                  <a:txBody>
                    <a:bodyPr/>
                    <a:lstStyle/>
                    <a:p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Proposer une situation professionnelle problématisée</a:t>
                      </a:r>
                    </a:p>
                    <a:p>
                      <a:endParaRPr lang="fr-FR" sz="1100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Vous avez décidé de postuler à une offre d’emploi dans l’entreprise de vos rêves.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Afin de vous démarquer et susciter la curiosité du recruteur, vous devez personnaliser votre candidature.</a:t>
                      </a:r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Décliner la situation en problématique</a:t>
                      </a:r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Professionnel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Français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Etablir la liste des documents à disposition des élèves</a:t>
                      </a:r>
                    </a:p>
                    <a:p>
                      <a:endParaRPr lang="fr-FR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Noter les séances envisagées pour construire les apprentissages nécessaires à l’objectif final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75225"/>
                  </a:ext>
                </a:extLst>
              </a:tr>
              <a:tr h="500216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Les compétences du référentiel</a:t>
                      </a:r>
                    </a:p>
                    <a:p>
                      <a:pPr algn="ctr"/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BLOC 4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Diagnostiquer et communiquer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C4-2 Communiquer à l’interne et à l’externe :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Identifier les moyens de communication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Rendre compte à l’écrit ou à l’oral</a:t>
                      </a:r>
                    </a:p>
                    <a:p>
                      <a:endParaRPr lang="fr-F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Les compétences du programme</a:t>
                      </a:r>
                    </a:p>
                    <a:p>
                      <a:pPr algn="ctr"/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OBJET D’ÉTUDE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Devenir soi : écriture autobiographique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Maitriser l’échange écrit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Adapter son écrit selon les enjeux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Maitriser la langue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Maitriser la syntaxe des phrases simples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Maitriser les temps verbaux usuels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Confronter ses connaissances et ses expériences pour se construire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Avoir une analyse critique de son expérience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Argumenter sur ses choix ses goûts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construire une identité</a:t>
                      </a:r>
                      <a:endParaRPr lang="fr-FR" sz="1100" dirty="0"/>
                    </a:p>
                    <a:p>
                      <a:pPr algn="ctr"/>
                      <a:endParaRPr lang="fr-FR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701028"/>
                  </a:ext>
                </a:extLst>
              </a:tr>
            </a:tbl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66E1A2B2-E368-B186-2689-564F3A1D40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90" y="193040"/>
            <a:ext cx="949960" cy="68961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DAB988A-2D65-7179-55CE-2BFEBEC82B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2278380"/>
            <a:ext cx="1257300" cy="787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Bulle narrative : rectangle à coins arrondis 2">
            <a:extLst>
              <a:ext uri="{FF2B5EF4-FFF2-40B4-BE49-F238E27FC236}">
                <a16:creationId xmlns:a16="http://schemas.microsoft.com/office/drawing/2014/main" id="{B7B3A63F-41BE-E0D7-7BF4-ECC7449E8A01}"/>
              </a:ext>
            </a:extLst>
          </p:cNvPr>
          <p:cNvSpPr/>
          <p:nvPr/>
        </p:nvSpPr>
        <p:spPr>
          <a:xfrm>
            <a:off x="6498181" y="4064154"/>
            <a:ext cx="2715768" cy="1154269"/>
          </a:xfrm>
          <a:prstGeom prst="wedgeRoundRectCallout">
            <a:avLst>
              <a:gd name="adj1" fmla="val -63060"/>
              <a:gd name="adj2" fmla="val -8998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1 - </a:t>
            </a: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Lier votre réflexion en vous appuyant sur le programme de Français et le référentiel de la spécialité.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Bulle narrative : rectangle à coins arrondis 7">
            <a:extLst>
              <a:ext uri="{FF2B5EF4-FFF2-40B4-BE49-F238E27FC236}">
                <a16:creationId xmlns:a16="http://schemas.microsoft.com/office/drawing/2014/main" id="{E2BD0071-04F5-5F57-259E-A4BB351AF681}"/>
              </a:ext>
            </a:extLst>
          </p:cNvPr>
          <p:cNvSpPr/>
          <p:nvPr/>
        </p:nvSpPr>
        <p:spPr>
          <a:xfrm>
            <a:off x="274320" y="5659250"/>
            <a:ext cx="3616452" cy="930768"/>
          </a:xfrm>
          <a:prstGeom prst="wedgeRoundRectCallout">
            <a:avLst>
              <a:gd name="adj1" fmla="val -34358"/>
              <a:gd name="adj2" fmla="val -89612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– Proposer une situation professionnelle avec </a:t>
            </a:r>
            <a:r>
              <a:rPr lang="fr-FR" sz="1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c</a:t>
            </a:r>
            <a:r>
              <a:rPr lang="fr-FR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onsigne simple, unique, pas de double sens.</a:t>
            </a:r>
          </a:p>
        </p:txBody>
      </p:sp>
      <p:sp>
        <p:nvSpPr>
          <p:cNvPr id="9" name="Bulle narrative : rectangle à coins arrondis 8">
            <a:extLst>
              <a:ext uri="{FF2B5EF4-FFF2-40B4-BE49-F238E27FC236}">
                <a16:creationId xmlns:a16="http://schemas.microsoft.com/office/drawing/2014/main" id="{D90EEDEB-4449-77BC-28A5-6CDB5D21798F}"/>
              </a:ext>
            </a:extLst>
          </p:cNvPr>
          <p:cNvSpPr/>
          <p:nvPr/>
        </p:nvSpPr>
        <p:spPr>
          <a:xfrm>
            <a:off x="8850728" y="965551"/>
            <a:ext cx="3084577" cy="854710"/>
          </a:xfrm>
          <a:prstGeom prst="wedgeRoundRectCallout">
            <a:avLst>
              <a:gd name="adj1" fmla="val 468"/>
              <a:gd name="adj2" fmla="val -81419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– Trouver un objectif global en lien avec les deux matières.</a:t>
            </a:r>
          </a:p>
        </p:txBody>
      </p:sp>
    </p:spTree>
    <p:extLst>
      <p:ext uri="{BB962C8B-B14F-4D97-AF65-F5344CB8AC3E}">
        <p14:creationId xmlns:p14="http://schemas.microsoft.com/office/powerpoint/2010/main" val="4015839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83FB666E-B752-DBC9-0A56-E3B1BD0CB7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304136"/>
              </p:ext>
            </p:extLst>
          </p:nvPr>
        </p:nvGraphicFramePr>
        <p:xfrm>
          <a:off x="172719" y="129753"/>
          <a:ext cx="11871965" cy="65362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1">
                  <a:extLst>
                    <a:ext uri="{9D8B030D-6E8A-4147-A177-3AD203B41FA5}">
                      <a16:colId xmlns:a16="http://schemas.microsoft.com/office/drawing/2014/main" val="4219640304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1026885609"/>
                    </a:ext>
                  </a:extLst>
                </a:gridCol>
                <a:gridCol w="861568">
                  <a:extLst>
                    <a:ext uri="{9D8B030D-6E8A-4147-A177-3AD203B41FA5}">
                      <a16:colId xmlns:a16="http://schemas.microsoft.com/office/drawing/2014/main" val="406348083"/>
                    </a:ext>
                  </a:extLst>
                </a:gridCol>
                <a:gridCol w="703073">
                  <a:extLst>
                    <a:ext uri="{9D8B030D-6E8A-4147-A177-3AD203B41FA5}">
                      <a16:colId xmlns:a16="http://schemas.microsoft.com/office/drawing/2014/main" val="4272928558"/>
                    </a:ext>
                  </a:extLst>
                </a:gridCol>
                <a:gridCol w="1772921">
                  <a:extLst>
                    <a:ext uri="{9D8B030D-6E8A-4147-A177-3AD203B41FA5}">
                      <a16:colId xmlns:a16="http://schemas.microsoft.com/office/drawing/2014/main" val="3919775279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650626878"/>
                    </a:ext>
                  </a:extLst>
                </a:gridCol>
                <a:gridCol w="3281682">
                  <a:extLst>
                    <a:ext uri="{9D8B030D-6E8A-4147-A177-3AD203B41FA5}">
                      <a16:colId xmlns:a16="http://schemas.microsoft.com/office/drawing/2014/main" val="3791539222"/>
                    </a:ext>
                  </a:extLst>
                </a:gridCol>
              </a:tblGrid>
              <a:tr h="258706">
                <a:tc rowSpan="3"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Discipline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 b="1"/>
                        <a:t>Bac Pro Carrossier Peintre Automobile</a:t>
                      </a:r>
                      <a:endParaRPr lang="fr-FR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Thématique : </a:t>
                      </a: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Objectif de la séquence</a:t>
                      </a:r>
                      <a:endParaRPr lang="fr-FR" sz="1100" b="1" i="1" dirty="0"/>
                    </a:p>
                    <a:p>
                      <a:pPr algn="ctr"/>
                      <a:r>
                        <a:rPr lang="fr-F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Parler de soi à l’écrit</a:t>
                      </a:r>
                      <a:endParaRPr lang="fr-FR" sz="1800" b="1" dirty="0"/>
                    </a:p>
                  </a:txBody>
                  <a:tcPr anchor="ctr"/>
                </a:tc>
                <a:tc rowSpan="3"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097903"/>
                  </a:ext>
                </a:extLst>
              </a:tr>
              <a:tr h="258706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Co-intervention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/>
                        <a:t>Français / Carrosserie</a:t>
                      </a:r>
                      <a:endParaRPr lang="fr-FR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066285"/>
                  </a:ext>
                </a:extLst>
              </a:tr>
              <a:tr h="330121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Classe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2</a:t>
                      </a:r>
                      <a:r>
                        <a:rPr lang="fr-FR" sz="1100" baseline="30000" dirty="0"/>
                        <a:t>nd</a:t>
                      </a:r>
                      <a:r>
                        <a:rPr lang="fr-FR" sz="1100" dirty="0"/>
                        <a:t> Bac Pro</a:t>
                      </a:r>
                      <a:endParaRPr lang="fr-FR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875182"/>
                  </a:ext>
                </a:extLst>
              </a:tr>
              <a:tr h="420399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Situation </a:t>
                      </a:r>
                    </a:p>
                    <a:p>
                      <a:pPr algn="ctr"/>
                      <a:r>
                        <a:rPr lang="fr-FR" sz="1100" dirty="0"/>
                        <a:t>Professionnelle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Problématique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Objectifs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Supports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Déroulé : les étapes de la séquence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202309"/>
                  </a:ext>
                </a:extLst>
              </a:tr>
              <a:tr h="255242">
                <a:tc rowSpan="2">
                  <a:txBody>
                    <a:bodyPr/>
                    <a:lstStyle/>
                    <a:p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Proposer une situation professionnelle problématisée</a:t>
                      </a:r>
                    </a:p>
                    <a:p>
                      <a:endParaRPr lang="fr-FR" sz="1100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Vous avez décidé de postuler à une offre d’emploi dans l’entreprise de vos rêves.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Afin de vous démarquer et susciter la curiosité du recruteur, vous devez personnaliser votre candidature.</a:t>
                      </a:r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Décliner la situation en problématique</a:t>
                      </a:r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structurer sa lettre de motivation pour convaincre un recruteur de vous rencontrer en entretien ?</a:t>
                      </a:r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Professionnel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Français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Etablir la liste des documents à disposition des élèves</a:t>
                      </a:r>
                    </a:p>
                    <a:p>
                      <a:endParaRPr lang="fr-FR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Noter les séances envisagées pour construire les apprentissages nécessaires à l’objectif final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75225"/>
                  </a:ext>
                </a:extLst>
              </a:tr>
              <a:tr h="500216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Les compétences du référentiel</a:t>
                      </a:r>
                    </a:p>
                    <a:p>
                      <a:pPr algn="ctr"/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BLOC 4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Diagnostiquer et communiquer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C4-2 Communiquer à l’interne et à l’externe :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Identifier les moyens de communication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Rendre compte à l’écrit ou à l’oral</a:t>
                      </a:r>
                    </a:p>
                    <a:p>
                      <a:endParaRPr lang="fr-F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Les compétences du programme</a:t>
                      </a:r>
                    </a:p>
                    <a:p>
                      <a:pPr algn="ctr"/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OBJET D’ÉTUDE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Devenir soi : écriture autobiographique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Maitriser l’échange écrit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Adapter son écrit selon les enjeux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Maitriser la langue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Maitriser la syntaxe des phrases simples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Maitriser les temps verbaux usuels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Confronter ses connaissances et ses expériences pour se construire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Avoir une analyse critique de son expérience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Argumenter sur ses choix ses goûts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construire une identité</a:t>
                      </a:r>
                      <a:endParaRPr lang="fr-FR" sz="1100" dirty="0"/>
                    </a:p>
                    <a:p>
                      <a:pPr algn="ctr"/>
                      <a:endParaRPr lang="fr-FR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701028"/>
                  </a:ext>
                </a:extLst>
              </a:tr>
            </a:tbl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66E1A2B2-E368-B186-2689-564F3A1D40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90" y="193040"/>
            <a:ext cx="949960" cy="68961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DAB988A-2D65-7179-55CE-2BFEBEC82B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2278380"/>
            <a:ext cx="1257300" cy="78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D14C6D6B-2CA8-B6D9-8D1E-6C2EBB1EB8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5229" y="2278380"/>
            <a:ext cx="1286510" cy="787400"/>
          </a:xfrm>
          <a:prstGeom prst="rect">
            <a:avLst/>
          </a:prstGeom>
        </p:spPr>
      </p:pic>
      <p:sp>
        <p:nvSpPr>
          <p:cNvPr id="3" name="Bulle narrative : rectangle à coins arrondis 2">
            <a:extLst>
              <a:ext uri="{FF2B5EF4-FFF2-40B4-BE49-F238E27FC236}">
                <a16:creationId xmlns:a16="http://schemas.microsoft.com/office/drawing/2014/main" id="{B7B3A63F-41BE-E0D7-7BF4-ECC7449E8A01}"/>
              </a:ext>
            </a:extLst>
          </p:cNvPr>
          <p:cNvSpPr/>
          <p:nvPr/>
        </p:nvSpPr>
        <p:spPr>
          <a:xfrm>
            <a:off x="6498181" y="4064154"/>
            <a:ext cx="2715768" cy="1154269"/>
          </a:xfrm>
          <a:prstGeom prst="wedgeRoundRectCallout">
            <a:avLst>
              <a:gd name="adj1" fmla="val -63060"/>
              <a:gd name="adj2" fmla="val -8998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1 - </a:t>
            </a: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Lier votre réflexion en vous appuyant sur le programme de Français et le référentiel de la spécialité.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Bulle narrative : rectangle à coins arrondis 5">
            <a:extLst>
              <a:ext uri="{FF2B5EF4-FFF2-40B4-BE49-F238E27FC236}">
                <a16:creationId xmlns:a16="http://schemas.microsoft.com/office/drawing/2014/main" id="{1B87E10B-0F9E-8542-C894-5B3ED5EDA7AA}"/>
              </a:ext>
            </a:extLst>
          </p:cNvPr>
          <p:cNvSpPr/>
          <p:nvPr/>
        </p:nvSpPr>
        <p:spPr>
          <a:xfrm>
            <a:off x="1790290" y="4412512"/>
            <a:ext cx="2715768" cy="1148314"/>
          </a:xfrm>
          <a:prstGeom prst="wedgeRoundRectCallout">
            <a:avLst>
              <a:gd name="adj1" fmla="val -20873"/>
              <a:gd name="adj2" fmla="val -83257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S’interroger sur les compétences communes à développer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à</a:t>
            </a: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acquérir pour être en situation.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Bulle narrative : rectangle à coins arrondis 7">
            <a:extLst>
              <a:ext uri="{FF2B5EF4-FFF2-40B4-BE49-F238E27FC236}">
                <a16:creationId xmlns:a16="http://schemas.microsoft.com/office/drawing/2014/main" id="{E2BD0071-04F5-5F57-259E-A4BB351AF681}"/>
              </a:ext>
            </a:extLst>
          </p:cNvPr>
          <p:cNvSpPr/>
          <p:nvPr/>
        </p:nvSpPr>
        <p:spPr>
          <a:xfrm>
            <a:off x="274320" y="5659250"/>
            <a:ext cx="3616452" cy="930768"/>
          </a:xfrm>
          <a:prstGeom prst="wedgeRoundRectCallout">
            <a:avLst>
              <a:gd name="adj1" fmla="val -34358"/>
              <a:gd name="adj2" fmla="val -89612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FR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Proposer une situation professionnelle : Consigne simple, unique, pas de double sens.</a:t>
            </a:r>
          </a:p>
        </p:txBody>
      </p:sp>
      <p:sp>
        <p:nvSpPr>
          <p:cNvPr id="9" name="Bulle narrative : rectangle à coins arrondis 8">
            <a:extLst>
              <a:ext uri="{FF2B5EF4-FFF2-40B4-BE49-F238E27FC236}">
                <a16:creationId xmlns:a16="http://schemas.microsoft.com/office/drawing/2014/main" id="{D90EEDEB-4449-77BC-28A5-6CDB5D21798F}"/>
              </a:ext>
            </a:extLst>
          </p:cNvPr>
          <p:cNvSpPr/>
          <p:nvPr/>
        </p:nvSpPr>
        <p:spPr>
          <a:xfrm>
            <a:off x="8850728" y="924911"/>
            <a:ext cx="3084577" cy="854710"/>
          </a:xfrm>
          <a:prstGeom prst="wedgeRoundRectCallout">
            <a:avLst>
              <a:gd name="adj1" fmla="val 468"/>
              <a:gd name="adj2" fmla="val -81419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– Trouver un objectif global en lien avec les deux matières.</a:t>
            </a:r>
          </a:p>
        </p:txBody>
      </p:sp>
    </p:spTree>
    <p:extLst>
      <p:ext uri="{BB962C8B-B14F-4D97-AF65-F5344CB8AC3E}">
        <p14:creationId xmlns:p14="http://schemas.microsoft.com/office/powerpoint/2010/main" val="3127728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83FB666E-B752-DBC9-0A56-E3B1BD0CB7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148195"/>
              </p:ext>
            </p:extLst>
          </p:nvPr>
        </p:nvGraphicFramePr>
        <p:xfrm>
          <a:off x="172719" y="129753"/>
          <a:ext cx="11871965" cy="65362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1">
                  <a:extLst>
                    <a:ext uri="{9D8B030D-6E8A-4147-A177-3AD203B41FA5}">
                      <a16:colId xmlns:a16="http://schemas.microsoft.com/office/drawing/2014/main" val="4219640304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1026885609"/>
                    </a:ext>
                  </a:extLst>
                </a:gridCol>
                <a:gridCol w="861568">
                  <a:extLst>
                    <a:ext uri="{9D8B030D-6E8A-4147-A177-3AD203B41FA5}">
                      <a16:colId xmlns:a16="http://schemas.microsoft.com/office/drawing/2014/main" val="406348083"/>
                    </a:ext>
                  </a:extLst>
                </a:gridCol>
                <a:gridCol w="703073">
                  <a:extLst>
                    <a:ext uri="{9D8B030D-6E8A-4147-A177-3AD203B41FA5}">
                      <a16:colId xmlns:a16="http://schemas.microsoft.com/office/drawing/2014/main" val="4272928558"/>
                    </a:ext>
                  </a:extLst>
                </a:gridCol>
                <a:gridCol w="1772921">
                  <a:extLst>
                    <a:ext uri="{9D8B030D-6E8A-4147-A177-3AD203B41FA5}">
                      <a16:colId xmlns:a16="http://schemas.microsoft.com/office/drawing/2014/main" val="3919775279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650626878"/>
                    </a:ext>
                  </a:extLst>
                </a:gridCol>
                <a:gridCol w="3281682">
                  <a:extLst>
                    <a:ext uri="{9D8B030D-6E8A-4147-A177-3AD203B41FA5}">
                      <a16:colId xmlns:a16="http://schemas.microsoft.com/office/drawing/2014/main" val="3791539222"/>
                    </a:ext>
                  </a:extLst>
                </a:gridCol>
              </a:tblGrid>
              <a:tr h="258706">
                <a:tc rowSpan="3"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Discipline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 b="1"/>
                        <a:t>Bac Pro Carrossier Peintre Automobile</a:t>
                      </a:r>
                      <a:endParaRPr lang="fr-FR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Thématique : </a:t>
                      </a: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Objectif de la séquence</a:t>
                      </a:r>
                      <a:endParaRPr lang="fr-FR" sz="1100" b="1" i="1" dirty="0"/>
                    </a:p>
                    <a:p>
                      <a:pPr algn="ctr"/>
                      <a:r>
                        <a:rPr lang="fr-F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Parler de soi à l’écrit</a:t>
                      </a:r>
                      <a:endParaRPr lang="fr-FR" sz="1800" b="1" dirty="0"/>
                    </a:p>
                  </a:txBody>
                  <a:tcPr anchor="ctr"/>
                </a:tc>
                <a:tc rowSpan="3"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097903"/>
                  </a:ext>
                </a:extLst>
              </a:tr>
              <a:tr h="258706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Co-intervention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/>
                        <a:t>Français / Carrosserie</a:t>
                      </a:r>
                      <a:endParaRPr lang="fr-FR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066285"/>
                  </a:ext>
                </a:extLst>
              </a:tr>
              <a:tr h="330121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Classe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2</a:t>
                      </a:r>
                      <a:r>
                        <a:rPr lang="fr-FR" sz="1100" baseline="30000" dirty="0"/>
                        <a:t>nd</a:t>
                      </a:r>
                      <a:r>
                        <a:rPr lang="fr-FR" sz="1100" dirty="0"/>
                        <a:t> Bac Pro</a:t>
                      </a:r>
                      <a:endParaRPr lang="fr-FR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875182"/>
                  </a:ext>
                </a:extLst>
              </a:tr>
              <a:tr h="420399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Situation </a:t>
                      </a:r>
                    </a:p>
                    <a:p>
                      <a:pPr algn="ctr"/>
                      <a:r>
                        <a:rPr lang="fr-FR" sz="1100" dirty="0"/>
                        <a:t>Professionnelle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Problématique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Objectifs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Supports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Déroulé : les étapes de la séquence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202309"/>
                  </a:ext>
                </a:extLst>
              </a:tr>
              <a:tr h="255242">
                <a:tc rowSpan="2">
                  <a:txBody>
                    <a:bodyPr/>
                    <a:lstStyle/>
                    <a:p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Proposer une situation professionnelle problématisée</a:t>
                      </a:r>
                    </a:p>
                    <a:p>
                      <a:endParaRPr lang="fr-FR" sz="1100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Vous avez décidé de postuler à une offre d’emploi dans l’entreprise de vos rêves.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Afin de vous démarquer et susciter la curiosité du recruteur, vous devez personnaliser votre candidature.</a:t>
                      </a:r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Décliner la situation en problématique</a:t>
                      </a:r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structurer sa lettre de motivation pour convaincre le recruteur de vous rencontrer en entretien ?</a:t>
                      </a:r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Professionnel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Français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Etablir la liste des documents à disposition des élèves</a:t>
                      </a:r>
                    </a:p>
                    <a:p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Documents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Progression classe de seconde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Extraits Vidéos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fabuleux destin d’Amélie Poulain (15’)</a:t>
                      </a:r>
                    </a:p>
                    <a:p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Textes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J’aime; je n’aime pas de Rolland Barthes</a:t>
                      </a:r>
                    </a:p>
                    <a:p>
                      <a:endParaRPr lang="fr-F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d’aide à l’écriture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accords, les temps verbaux, le lexique en lien avec le contexte, les homophones, les phrases simples/complexes…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Roue des émotions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Mes qualités, mes défauts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Mes valeurs professionnelles</a:t>
                      </a:r>
                      <a:endParaRPr lang="fr-FR" sz="1100" dirty="0"/>
                    </a:p>
                    <a:p>
                      <a:endParaRPr lang="fr-FR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Noter les séances envisagées pour construire les apprentissages nécessaires à l’objectif final</a:t>
                      </a:r>
                    </a:p>
                    <a:p>
                      <a:endParaRPr lang="fr-FR" sz="1100" b="1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75225"/>
                  </a:ext>
                </a:extLst>
              </a:tr>
              <a:tr h="500216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Les compétences du référentiel</a:t>
                      </a:r>
                    </a:p>
                    <a:p>
                      <a:pPr algn="ctr"/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BLOC 4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Diagnostiquer et communiquer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C4-2 Communiquer à l’interne et à l’externe :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Identifier les moyens de communication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Rendre compte à l’écrit ou à l’oral</a:t>
                      </a:r>
                    </a:p>
                    <a:p>
                      <a:endParaRPr lang="fr-F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Les compétences du programme</a:t>
                      </a:r>
                    </a:p>
                    <a:p>
                      <a:pPr algn="ctr"/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OBJET D’ÉTUDE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Devenir soi : écriture autobiographique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Maitriser l’échange écrit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Adapter son écrit selon les enjeux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Maitriser la langue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Maitriser la syntaxe des phrases simples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Maitriser les temps verbaux usuels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Confronter ses connaissances et ses expériences pour se construire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Avoir une analyse critique de son expérience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Argumenter sur ses choix ses goûts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construire une identité</a:t>
                      </a:r>
                      <a:endParaRPr lang="fr-FR" sz="1100" dirty="0"/>
                    </a:p>
                    <a:p>
                      <a:pPr algn="ctr"/>
                      <a:endParaRPr lang="fr-FR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701028"/>
                  </a:ext>
                </a:extLst>
              </a:tr>
            </a:tbl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66E1A2B2-E368-B186-2689-564F3A1D40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90" y="193040"/>
            <a:ext cx="949960" cy="68961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DAB988A-2D65-7179-55CE-2BFEBEC82B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2278380"/>
            <a:ext cx="1257300" cy="78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D14C6D6B-2CA8-B6D9-8D1E-6C2EBB1EB8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5229" y="2278380"/>
            <a:ext cx="1286510" cy="787400"/>
          </a:xfrm>
          <a:prstGeom prst="rect">
            <a:avLst/>
          </a:prstGeom>
        </p:spPr>
      </p:pic>
      <p:sp>
        <p:nvSpPr>
          <p:cNvPr id="10" name="Bulle narrative : rectangle à coins arrondis 9">
            <a:extLst>
              <a:ext uri="{FF2B5EF4-FFF2-40B4-BE49-F238E27FC236}">
                <a16:creationId xmlns:a16="http://schemas.microsoft.com/office/drawing/2014/main" id="{43CD7114-7959-88A4-666C-067586A1849C}"/>
              </a:ext>
            </a:extLst>
          </p:cNvPr>
          <p:cNvSpPr/>
          <p:nvPr/>
        </p:nvSpPr>
        <p:spPr>
          <a:xfrm>
            <a:off x="8854369" y="2606802"/>
            <a:ext cx="3084577" cy="1784445"/>
          </a:xfrm>
          <a:prstGeom prst="wedgeRoundRectCallout">
            <a:avLst>
              <a:gd name="adj1" fmla="val -62884"/>
              <a:gd name="adj2" fmla="val -23533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5 - </a:t>
            </a: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Identifier des supports adaptés.</a:t>
            </a: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xtraire les supports précis. </a:t>
            </a:r>
          </a:p>
          <a:p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 d’œuvre intégrales ! </a:t>
            </a: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implifier les supports.</a:t>
            </a:r>
          </a:p>
          <a:p>
            <a:r>
              <a:rPr lang="fr-FR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Proposer des aides à l’écriture</a:t>
            </a:r>
          </a:p>
        </p:txBody>
      </p:sp>
    </p:spTree>
    <p:extLst>
      <p:ext uri="{BB962C8B-B14F-4D97-AF65-F5344CB8AC3E}">
        <p14:creationId xmlns:p14="http://schemas.microsoft.com/office/powerpoint/2010/main" val="1384182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83FB666E-B752-DBC9-0A56-E3B1BD0CB7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589118"/>
              </p:ext>
            </p:extLst>
          </p:nvPr>
        </p:nvGraphicFramePr>
        <p:xfrm>
          <a:off x="172719" y="78953"/>
          <a:ext cx="11871965" cy="67309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1">
                  <a:extLst>
                    <a:ext uri="{9D8B030D-6E8A-4147-A177-3AD203B41FA5}">
                      <a16:colId xmlns:a16="http://schemas.microsoft.com/office/drawing/2014/main" val="4219640304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1026885609"/>
                    </a:ext>
                  </a:extLst>
                </a:gridCol>
                <a:gridCol w="861568">
                  <a:extLst>
                    <a:ext uri="{9D8B030D-6E8A-4147-A177-3AD203B41FA5}">
                      <a16:colId xmlns:a16="http://schemas.microsoft.com/office/drawing/2014/main" val="406348083"/>
                    </a:ext>
                  </a:extLst>
                </a:gridCol>
                <a:gridCol w="703073">
                  <a:extLst>
                    <a:ext uri="{9D8B030D-6E8A-4147-A177-3AD203B41FA5}">
                      <a16:colId xmlns:a16="http://schemas.microsoft.com/office/drawing/2014/main" val="4272928558"/>
                    </a:ext>
                  </a:extLst>
                </a:gridCol>
                <a:gridCol w="1772921">
                  <a:extLst>
                    <a:ext uri="{9D8B030D-6E8A-4147-A177-3AD203B41FA5}">
                      <a16:colId xmlns:a16="http://schemas.microsoft.com/office/drawing/2014/main" val="3919775279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650626878"/>
                    </a:ext>
                  </a:extLst>
                </a:gridCol>
                <a:gridCol w="3281682">
                  <a:extLst>
                    <a:ext uri="{9D8B030D-6E8A-4147-A177-3AD203B41FA5}">
                      <a16:colId xmlns:a16="http://schemas.microsoft.com/office/drawing/2014/main" val="3791539222"/>
                    </a:ext>
                  </a:extLst>
                </a:gridCol>
              </a:tblGrid>
              <a:tr h="258706">
                <a:tc rowSpan="3"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Discipline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 b="1"/>
                        <a:t>Bac Pro Carrossier Peintre Automobile</a:t>
                      </a:r>
                      <a:endParaRPr lang="fr-FR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Thématique : </a:t>
                      </a: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Objectif de la séquence</a:t>
                      </a:r>
                      <a:endParaRPr lang="fr-FR" sz="1100" b="1" i="1" dirty="0"/>
                    </a:p>
                    <a:p>
                      <a:pPr algn="ctr"/>
                      <a:r>
                        <a:rPr lang="fr-F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Parler de soi à l’écrit</a:t>
                      </a:r>
                      <a:endParaRPr lang="fr-FR" sz="1800" b="1" dirty="0"/>
                    </a:p>
                  </a:txBody>
                  <a:tcPr anchor="ctr"/>
                </a:tc>
                <a:tc rowSpan="3"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097903"/>
                  </a:ext>
                </a:extLst>
              </a:tr>
              <a:tr h="258706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Co-intervention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/>
                        <a:t>Français / Carrosserie</a:t>
                      </a:r>
                      <a:endParaRPr lang="fr-FR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066285"/>
                  </a:ext>
                </a:extLst>
              </a:tr>
              <a:tr h="330121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Classe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2</a:t>
                      </a:r>
                      <a:r>
                        <a:rPr lang="fr-FR" sz="1100" baseline="30000" dirty="0"/>
                        <a:t>nd</a:t>
                      </a:r>
                      <a:r>
                        <a:rPr lang="fr-FR" sz="1100" dirty="0"/>
                        <a:t> Bac Pro</a:t>
                      </a:r>
                      <a:endParaRPr lang="fr-FR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875182"/>
                  </a:ext>
                </a:extLst>
              </a:tr>
              <a:tr h="420399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Situation </a:t>
                      </a:r>
                    </a:p>
                    <a:p>
                      <a:pPr algn="ctr"/>
                      <a:r>
                        <a:rPr lang="fr-FR" sz="1100" dirty="0"/>
                        <a:t>Professionnelle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Problématique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Objectifs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Supports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Déroulé : les étapes de la séquence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202309"/>
                  </a:ext>
                </a:extLst>
              </a:tr>
              <a:tr h="255242">
                <a:tc rowSpan="2">
                  <a:txBody>
                    <a:bodyPr/>
                    <a:lstStyle/>
                    <a:p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Proposer une situation professionnelle problématisée</a:t>
                      </a:r>
                    </a:p>
                    <a:p>
                      <a:endParaRPr lang="fr-FR" sz="1100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Vous avez décidé de postuler à une offre d’emploi dans l’entreprise de vos rêves.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Afin de vous démarquer et susciter la curiosité du recruteur, vous devez personnaliser votre candidature.</a:t>
                      </a:r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Décliner la situation en problématique</a:t>
                      </a:r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structurer sa lettre de motivation pour convaincre le recruteur de vous rencontrer en entretien ?</a:t>
                      </a:r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Professionnel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Français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Etablir la liste des documents à disposition des élèves</a:t>
                      </a:r>
                    </a:p>
                    <a:p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Documents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Progression classe de seconde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Extraits Vidéos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fabuleux destin d’Amélie Poulin (15’)</a:t>
                      </a:r>
                    </a:p>
                    <a:p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Textes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J’aime, je n’aime pas de Rolland Barthes</a:t>
                      </a:r>
                    </a:p>
                    <a:p>
                      <a:endParaRPr lang="fr-F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d’aide à l’écriture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accords, les temps verbaux, le lexique en lien avec le contexte, les homophones, les phrases simple/complexe…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Roue des émotions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Mes qualités, mes défauts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Mes valeurs professionnelles</a:t>
                      </a:r>
                      <a:endParaRPr lang="fr-FR" sz="1100" dirty="0"/>
                    </a:p>
                    <a:p>
                      <a:endParaRPr lang="fr-FR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Noter les séances envisagées pour construire les apprentissages nécessaires à l’objectif final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u="sng" dirty="0">
                          <a:solidFill>
                            <a:schemeClr val="tx1"/>
                          </a:solidFill>
                        </a:rPr>
                        <a:t>Activité 0 : </a:t>
                      </a:r>
                      <a:r>
                        <a:rPr lang="fr-FR" sz="1100" b="0" u="sng" dirty="0">
                          <a:solidFill>
                            <a:schemeClr val="tx1"/>
                          </a:solidFill>
                        </a:rPr>
                        <a:t>(anticipation de séance, via espace numérique)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Regarder la vidéo ou lire le texte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Questionnaire de compréhension et d’interprétation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u="sng" dirty="0">
                          <a:solidFill>
                            <a:schemeClr val="tx1"/>
                          </a:solidFill>
                        </a:rPr>
                        <a:t>Activité 1 : </a:t>
                      </a:r>
                      <a:r>
                        <a:rPr lang="fr-FR" sz="1100" b="0" u="sng" dirty="0">
                          <a:solidFill>
                            <a:schemeClr val="tx1"/>
                          </a:solidFill>
                        </a:rPr>
                        <a:t>(collaboratif) : Lancement de l’activité à partir de l’anticipation de séances (Activité 0)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Construire une présentation commune (20’)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u="sng" dirty="0">
                          <a:solidFill>
                            <a:schemeClr val="tx1"/>
                          </a:solidFill>
                        </a:rPr>
                        <a:t>Activité 1bis 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Ecrire et construire une présentation personnelle dans le style de (20’)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Présentation orale (15’)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u="sng" dirty="0">
                          <a:solidFill>
                            <a:schemeClr val="tx1"/>
                          </a:solidFill>
                        </a:rPr>
                        <a:t>Activité 2 : </a:t>
                      </a:r>
                      <a:r>
                        <a:rPr lang="fr-FR" sz="1100" b="0" u="sng" dirty="0">
                          <a:solidFill>
                            <a:schemeClr val="tx1"/>
                          </a:solidFill>
                        </a:rPr>
                        <a:t>(anticipation de séance, via espace numérique)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Elaborer des paragraphes (mes connaissances, je parle de moi et mes qualités) à l’aide des documents ressources (travail relevé par les enseignants)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u="sng" dirty="0">
                          <a:solidFill>
                            <a:schemeClr val="tx1"/>
                          </a:solidFill>
                        </a:rPr>
                        <a:t>Activité 3 : </a:t>
                      </a:r>
                      <a:r>
                        <a:rPr lang="fr-FR" sz="1100" b="0" u="sng" dirty="0">
                          <a:solidFill>
                            <a:schemeClr val="tx1"/>
                          </a:solidFill>
                        </a:rPr>
                        <a:t>(collaboratif et individuel) 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Analyser et enrichir les travaux rendus de l’activité 2 (10’)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Elaboration d’une lettre de motivation et préparation à un entretien (20’)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Simulation d’un entretien avec un professionnel (15’)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Bilan des résultats obtenus (10’)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75225"/>
                  </a:ext>
                </a:extLst>
              </a:tr>
              <a:tr h="500216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Les compétences du référentiel</a:t>
                      </a:r>
                    </a:p>
                    <a:p>
                      <a:pPr algn="ctr"/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BLOC 4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Diagnostiquer et communiquer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C4-2 Communiquer à l’interne et à l’externe :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Identifier les moyens de communication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Rendre compte à l’écrit ou à l’oral</a:t>
                      </a:r>
                    </a:p>
                    <a:p>
                      <a:endParaRPr lang="fr-F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Les compétences du programme</a:t>
                      </a:r>
                    </a:p>
                    <a:p>
                      <a:pPr algn="ctr"/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OBJET D’ÉTUDE :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Devenir soi : écriture autobiographique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Maitriser l’échange écrit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Adapter son écrit selon les enjeux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Maitriser la langue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Maitriser la syntaxe des phrases simples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Maitriser les temps verbaux usuels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Confronter ses connaissances et ses expériences pour se construire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Avoir une analyse critique de son expérience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Argumenter sur ses choix ses goûts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construire une identité</a:t>
                      </a:r>
                      <a:endParaRPr lang="fr-FR" sz="1100" dirty="0"/>
                    </a:p>
                    <a:p>
                      <a:pPr algn="ctr"/>
                      <a:endParaRPr lang="fr-FR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701028"/>
                  </a:ext>
                </a:extLst>
              </a:tr>
            </a:tbl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66E1A2B2-E368-B186-2689-564F3A1D40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90" y="193040"/>
            <a:ext cx="949960" cy="68961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DAB988A-2D65-7179-55CE-2BFEBEC82B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2278380"/>
            <a:ext cx="1257300" cy="78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D14C6D6B-2CA8-B6D9-8D1E-6C2EBB1EB8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5229" y="2278380"/>
            <a:ext cx="1286510" cy="787400"/>
          </a:xfrm>
          <a:prstGeom prst="rect">
            <a:avLst/>
          </a:prstGeom>
        </p:spPr>
      </p:pic>
      <p:sp>
        <p:nvSpPr>
          <p:cNvPr id="3" name="Bulle narrative : rectangle à coins arrondis 2">
            <a:extLst>
              <a:ext uri="{FF2B5EF4-FFF2-40B4-BE49-F238E27FC236}">
                <a16:creationId xmlns:a16="http://schemas.microsoft.com/office/drawing/2014/main" id="{90708CFD-C2D1-8EBD-3647-8F505949CBBD}"/>
              </a:ext>
            </a:extLst>
          </p:cNvPr>
          <p:cNvSpPr/>
          <p:nvPr/>
        </p:nvSpPr>
        <p:spPr>
          <a:xfrm>
            <a:off x="2915920" y="5204460"/>
            <a:ext cx="5618480" cy="1419860"/>
          </a:xfrm>
          <a:prstGeom prst="wedgeRoundRectCallout">
            <a:avLst>
              <a:gd name="adj1" fmla="val 57349"/>
              <a:gd name="adj2" fmla="val -51200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– Proposer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</a:t>
            </a: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activités intellectuelles de 1 à 20 min afin de dynamiser vos séances.</a:t>
            </a: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t</a:t>
            </a: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ravail </a:t>
            </a:r>
            <a:r>
              <a:rPr lang="fr-FR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individuel hors </a:t>
            </a: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temps de classe.</a:t>
            </a: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classe, d</a:t>
            </a: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activités en binôme ou en groupe de niveau. </a:t>
            </a:r>
          </a:p>
          <a:p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Soyer créatif, c’est votre liberté pédagogique!</a:t>
            </a:r>
          </a:p>
        </p:txBody>
      </p:sp>
    </p:spTree>
    <p:extLst>
      <p:ext uri="{BB962C8B-B14F-4D97-AF65-F5344CB8AC3E}">
        <p14:creationId xmlns:p14="http://schemas.microsoft.com/office/powerpoint/2010/main" val="410974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C576A480-D2F9-187A-B3F5-CF070A501F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925" y="1848612"/>
            <a:ext cx="8820150" cy="358140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0EC1D845-7F73-CBDB-A0BB-26B453DDE3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-9144"/>
            <a:ext cx="12192000" cy="103327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892B65FA-92BF-AD15-D146-30142AA922ED}"/>
              </a:ext>
            </a:extLst>
          </p:cNvPr>
          <p:cNvSpPr txBox="1"/>
          <p:nvPr/>
        </p:nvSpPr>
        <p:spPr>
          <a:xfrm>
            <a:off x="641969" y="27432"/>
            <a:ext cx="3205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Co-intervention Bac Pro</a:t>
            </a:r>
          </a:p>
          <a:p>
            <a:pPr algn="ctr"/>
            <a:r>
              <a:rPr lang="fr-FR" b="1" dirty="0"/>
              <a:t>Carrosserie/Français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D764D2F-8C9F-F5FF-2A63-ECF7ACACFAE6}"/>
              </a:ext>
            </a:extLst>
          </p:cNvPr>
          <p:cNvSpPr txBox="1"/>
          <p:nvPr/>
        </p:nvSpPr>
        <p:spPr>
          <a:xfrm>
            <a:off x="2384214" y="2921168"/>
            <a:ext cx="76843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</a:rPr>
              <a:t>Proposition de séquences </a:t>
            </a:r>
          </a:p>
          <a:p>
            <a:pPr algn="ctr"/>
            <a:r>
              <a:rPr lang="fr-FR" sz="3200" b="1" dirty="0" err="1">
                <a:solidFill>
                  <a:schemeClr val="bg1"/>
                </a:solidFill>
              </a:rPr>
              <a:t>co</a:t>
            </a:r>
            <a:r>
              <a:rPr lang="fr-FR" sz="3200" b="1" dirty="0">
                <a:solidFill>
                  <a:schemeClr val="bg1"/>
                </a:solidFill>
              </a:rPr>
              <a:t>-intervention Français / Carrosserie </a:t>
            </a:r>
          </a:p>
          <a:p>
            <a:pPr algn="ctr"/>
            <a:r>
              <a:rPr lang="fr-FR" sz="3200" b="1" dirty="0">
                <a:solidFill>
                  <a:schemeClr val="bg1"/>
                </a:solidFill>
              </a:rPr>
              <a:t>Classe de 2</a:t>
            </a:r>
            <a:r>
              <a:rPr lang="fr-FR" sz="3200" b="1" baseline="30000" dirty="0">
                <a:solidFill>
                  <a:schemeClr val="bg1"/>
                </a:solidFill>
              </a:rPr>
              <a:t>nd</a:t>
            </a:r>
            <a:r>
              <a:rPr lang="fr-FR" sz="3200" b="1" dirty="0">
                <a:solidFill>
                  <a:schemeClr val="bg1"/>
                </a:solidFill>
              </a:rPr>
              <a:t> et 1</a:t>
            </a:r>
            <a:r>
              <a:rPr lang="fr-FR" sz="3200" b="1" baseline="30000" dirty="0">
                <a:solidFill>
                  <a:schemeClr val="bg1"/>
                </a:solidFill>
              </a:rPr>
              <a:t>ère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endParaRPr lang="fr-F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6321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3544</Words>
  <PresentationFormat>Grand écran</PresentationFormat>
  <Paragraphs>861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2023-06-15T13:01:39Z</dcterms:created>
  <dcterms:modified xsi:type="dcterms:W3CDTF">2023-08-28T16:19:06Z</dcterms:modified>
</cp:coreProperties>
</file>