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</p:sldIdLst>
  <p:sldSz cy="5143500" cx="9144000"/>
  <p:notesSz cx="6858000" cy="9144000"/>
  <p:embeddedFontLst>
    <p:embeddedFont>
      <p:font typeface="Dosis"/>
      <p:regular r:id="rId60"/>
      <p:bold r:id="rId61"/>
    </p:embeddedFont>
    <p:embeddedFont>
      <p:font typeface="Roboto"/>
      <p:regular r:id="rId62"/>
      <p:bold r:id="rId63"/>
      <p:italic r:id="rId64"/>
      <p:boldItalic r:id="rId65"/>
    </p:embeddedFont>
    <p:embeddedFont>
      <p:font typeface="Caveat"/>
      <p:regular r:id="rId66"/>
      <p:bold r:id="rId67"/>
    </p:embeddedFont>
    <p:embeddedFont>
      <p:font typeface="Fredoka One"/>
      <p:regular r:id="rId68"/>
    </p:embeddedFont>
    <p:embeddedFont>
      <p:font typeface="Marck Script"/>
      <p:regular r:id="rId6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787780BE-53A1-497F-B7AC-A26C3CB023E1}">
  <a:tblStyle styleId="{787780BE-53A1-497F-B7AC-A26C3CB023E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0D91042F-08D1-41F4-B6C4-8174E679BD75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Roboto-regular.fntdata"/><Relationship Id="rId61" Type="http://schemas.openxmlformats.org/officeDocument/2006/relationships/font" Target="fonts/Dosis-bold.fntdata"/><Relationship Id="rId20" Type="http://schemas.openxmlformats.org/officeDocument/2006/relationships/slide" Target="slides/slide15.xml"/><Relationship Id="rId64" Type="http://schemas.openxmlformats.org/officeDocument/2006/relationships/font" Target="fonts/Roboto-italic.fntdata"/><Relationship Id="rId63" Type="http://schemas.openxmlformats.org/officeDocument/2006/relationships/font" Target="fonts/Roboto-bold.fntdata"/><Relationship Id="rId22" Type="http://schemas.openxmlformats.org/officeDocument/2006/relationships/slide" Target="slides/slide17.xml"/><Relationship Id="rId66" Type="http://schemas.openxmlformats.org/officeDocument/2006/relationships/font" Target="fonts/Caveat-regular.fntdata"/><Relationship Id="rId21" Type="http://schemas.openxmlformats.org/officeDocument/2006/relationships/slide" Target="slides/slide16.xml"/><Relationship Id="rId65" Type="http://schemas.openxmlformats.org/officeDocument/2006/relationships/font" Target="fonts/Roboto-boldItalic.fntdata"/><Relationship Id="rId24" Type="http://schemas.openxmlformats.org/officeDocument/2006/relationships/slide" Target="slides/slide19.xml"/><Relationship Id="rId68" Type="http://schemas.openxmlformats.org/officeDocument/2006/relationships/font" Target="fonts/FredokaOne-regular.fntdata"/><Relationship Id="rId23" Type="http://schemas.openxmlformats.org/officeDocument/2006/relationships/slide" Target="slides/slide18.xml"/><Relationship Id="rId67" Type="http://schemas.openxmlformats.org/officeDocument/2006/relationships/font" Target="fonts/Caveat-bold.fntdata"/><Relationship Id="rId60" Type="http://schemas.openxmlformats.org/officeDocument/2006/relationships/font" Target="fonts/Dosis-regular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font" Target="fonts/MarckScript-regular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20793e49611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20793e4961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1d686a628b0_0_23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1d686a628b0_0_2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1d686a628b0_0_23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1d686a628b0_0_2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1d686a628b0_0_24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1d686a628b0_0_2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d686a628b0_0_24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1d686a628b0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1d686a628b0_0_25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" name="Google Shape;263;g1d686a628b0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1c9859902a3_0_3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1c9859902a3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1cfa7cc7265_0_17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1cfa7cc7265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1c9859902a3_0_9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1c9859902a3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1c9859902a3_0_5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1c9859902a3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054ccbe22c_0_1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054ccbe22c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1c9859902a3_0_7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1c9859902a3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d4e38f1eb3_0_1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d4e38f1eb3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1cfa7cc7265_0_3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1cfa7cc7265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1cfa7cc7265_0_4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1cfa7cc7265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2043b3ff561_0_3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2043b3ff561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g1d52af2e3f8_0_1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2" name="Google Shape;422;g1d52af2e3f8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2043b3ff561_0_5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2043b3ff561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1f88b99952b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1f88b99952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2043b3ff561_0_1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Google Shape;463;g2043b3ff561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g2043b3ff561_0_4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Google Shape;479;g2043b3ff561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5f391192_0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35f391192_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1e023216ea6_0_11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1e023216ea6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1d69d36a4de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1d69d36a4d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1e023216ea6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1" name="Google Shape;531;g1e023216ea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1e023216ea6_0_3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1e023216ea6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1e023216ea6_0_7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1e023216ea6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1f68d376d95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8" name="Google Shape;608;g1f68d376d9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g1f68d376d95_0_1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9" name="Google Shape;619;g1f68d376d95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1f68d376d95_0_3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6" name="Google Shape;626;g1f68d376d95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g1f68d376d95_0_2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6" name="Google Shape;636;g1f68d376d95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g1fb73e62b18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8" name="Google Shape;648;g1fb73e62b1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3606f1c2d_3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3606f1c2d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1fb73e62b18_0_3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Google Shape;656;g1fb73e62b18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1fb73e62b18_0_2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" name="Google Shape;666;g1fb73e62b18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2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g1fb73e62b18_0_1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4" name="Google Shape;674;g1fb73e62b18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3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1fb73e62b18_0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5" name="Google Shape;685;g1fb73e62b18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g1fb73e62b18_0_7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8" name="Google Shape;698;g1fb73e62b18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1fb73e62b18_0_8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g1fb73e62b18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1fc4879e547_0_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0" name="Google Shape;720;g1fc4879e547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1fc4879e547_0_1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1fc4879e547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20e23dad156_0_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20e23dad156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20e23dad156_0_1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1" name="Google Shape;761;g20e23dad156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cfa7cc7265_0_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1cfa7cc7265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20e23dad156_0_2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0" name="Google Shape;770;g20e23dad156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20e23dad156_0_3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20e23dad156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5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20e23dad156_0_4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20e23dad156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35ed75ccf_08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2" name="Google Shape;802;g35ed75ccf_0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70986e5564_2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70986e5564_2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c9859902a3_0_1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c9859902a3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1cfa7cc7265_0_1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1cfa7cc7265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1d686a628b0_0_21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1d686a628b0_0_2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d686a628b0_0_22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1d686a628b0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bg>
      <p:bgPr>
        <a:solidFill>
          <a:srgbClr val="22222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1025" y="-11025"/>
            <a:ext cx="9144000" cy="5143500"/>
          </a:xfrm>
          <a:prstGeom prst="rect">
            <a:avLst/>
          </a:prstGeom>
          <a:solidFill>
            <a:srgbClr val="222222">
              <a:alpha val="646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086350" y="-38100"/>
            <a:ext cx="4114800" cy="5219700"/>
          </a:xfrm>
          <a:custGeom>
            <a:rect b="b" l="l" r="r" t="t"/>
            <a:pathLst>
              <a:path extrusionOk="0" h="208788" w="164592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Google Shape;12;p2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fmla="val 51542" name="adj"/>
            </a:avLst>
          </a:prstGeom>
          <a:solidFill>
            <a:srgbClr val="FFFFFF">
              <a:alpha val="1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13" name="Google Shape;13;p2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 txBox="1"/>
          <p:nvPr>
            <p:ph type="ctrTitle"/>
          </p:nvPr>
        </p:nvSpPr>
        <p:spPr>
          <a:xfrm>
            <a:off x="1028475" y="0"/>
            <a:ext cx="5238600" cy="402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-55075" y="-38100"/>
            <a:ext cx="3312625" cy="5214650"/>
          </a:xfrm>
          <a:custGeom>
            <a:rect b="b" l="l" r="r" t="t"/>
            <a:pathLst>
              <a:path extrusionOk="0" h="208586" w="132505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101" name="Google Shape;101;p11"/>
          <p:cNvSpPr/>
          <p:nvPr/>
        </p:nvSpPr>
        <p:spPr>
          <a:xfrm flipH="1">
            <a:off x="742953" y="4406300"/>
            <a:ext cx="75057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1"/>
          <p:cNvSpPr/>
          <p:nvPr/>
        </p:nvSpPr>
        <p:spPr>
          <a:xfrm flipH="1">
            <a:off x="7861618" y="4406300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1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1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fmla="val 7500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1"/>
          <p:cNvSpPr txBox="1"/>
          <p:nvPr>
            <p:ph idx="1" type="body"/>
          </p:nvPr>
        </p:nvSpPr>
        <p:spPr>
          <a:xfrm>
            <a:off x="1123950" y="4406300"/>
            <a:ext cx="67374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</a:lstStyle>
          <a:p/>
        </p:txBody>
      </p:sp>
      <p:sp>
        <p:nvSpPr>
          <p:cNvPr id="106" name="Google Shape;106;p1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"/>
          <p:cNvSpPr/>
          <p:nvPr/>
        </p:nvSpPr>
        <p:spPr>
          <a:xfrm>
            <a:off x="-55075" y="-38100"/>
            <a:ext cx="3312625" cy="5214650"/>
          </a:xfrm>
          <a:custGeom>
            <a:rect b="b" l="l" r="r" t="t"/>
            <a:pathLst>
              <a:path extrusionOk="0" h="208586" w="132505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109" name="Google Shape;109;p12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2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fmla="val 7500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2"/>
          <p:cNvSpPr/>
          <p:nvPr/>
        </p:nvSpPr>
        <p:spPr>
          <a:xfrm flipH="1">
            <a:off x="990375" y="492585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2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3" name="Google Shape;113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7400" y="4947575"/>
            <a:ext cx="736325" cy="195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grpSp>
        <p:nvGrpSpPr>
          <p:cNvPr id="114" name="Google Shape;114;p12"/>
          <p:cNvGrpSpPr/>
          <p:nvPr/>
        </p:nvGrpSpPr>
        <p:grpSpPr>
          <a:xfrm>
            <a:off x="8178584" y="-1"/>
            <a:ext cx="953962" cy="382315"/>
            <a:chOff x="5863525" y="92800"/>
            <a:chExt cx="3280473" cy="1314700"/>
          </a:xfrm>
        </p:grpSpPr>
        <p:sp>
          <p:nvSpPr>
            <p:cNvPr id="115" name="Google Shape;115;p12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16" name="Google Shape;116;p1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inverted">
  <p:cSld name="BLANK_1">
    <p:bg>
      <p:bgPr>
        <a:solidFill>
          <a:schemeClr val="dk1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3"/>
          <p:cNvSpPr/>
          <p:nvPr/>
        </p:nvSpPr>
        <p:spPr>
          <a:xfrm>
            <a:off x="-55075" y="-38100"/>
            <a:ext cx="3312625" cy="5214650"/>
          </a:xfrm>
          <a:custGeom>
            <a:rect b="b" l="l" r="r" t="t"/>
            <a:pathLst>
              <a:path extrusionOk="0" h="208586" w="132505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19" name="Google Shape;119;p13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13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fmla="val 75009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3"/>
          <p:cNvSpPr/>
          <p:nvPr/>
        </p:nvSpPr>
        <p:spPr>
          <a:xfrm flipH="1">
            <a:off x="990375" y="492585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3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3" name="Google Shape;123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7400" y="4947575"/>
            <a:ext cx="736325" cy="195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grpSp>
        <p:nvGrpSpPr>
          <p:cNvPr id="124" name="Google Shape;124;p13"/>
          <p:cNvGrpSpPr/>
          <p:nvPr/>
        </p:nvGrpSpPr>
        <p:grpSpPr>
          <a:xfrm>
            <a:off x="8126121" y="349374"/>
            <a:ext cx="953962" cy="382315"/>
            <a:chOff x="5863525" y="92800"/>
            <a:chExt cx="3280473" cy="1314700"/>
          </a:xfrm>
        </p:grpSpPr>
        <p:sp>
          <p:nvSpPr>
            <p:cNvPr id="125" name="Google Shape;125;p13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26" name="Google Shape;126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 1">
  <p:cSld name="TITLE_2">
    <p:bg>
      <p:bgPr>
        <a:solidFill>
          <a:srgbClr val="222222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-11025" y="-11025"/>
            <a:ext cx="9144000" cy="5143500"/>
          </a:xfrm>
          <a:prstGeom prst="rect">
            <a:avLst/>
          </a:prstGeom>
          <a:solidFill>
            <a:srgbClr val="222222">
              <a:alpha val="646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5086350" y="-38100"/>
            <a:ext cx="4114800" cy="5219700"/>
          </a:xfrm>
          <a:custGeom>
            <a:rect b="b" l="l" r="r" t="t"/>
            <a:pathLst>
              <a:path extrusionOk="0" h="208788" w="164592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rgbClr val="6FA8DC"/>
          </a:solidFill>
          <a:ln>
            <a:noFill/>
          </a:ln>
        </p:spPr>
      </p:sp>
      <p:sp>
        <p:nvSpPr>
          <p:cNvPr id="18" name="Google Shape;18;p3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fmla="val 51542" name="adj"/>
            </a:avLst>
          </a:prstGeom>
          <a:solidFill>
            <a:srgbClr val="FFFFFF">
              <a:alpha val="1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19" name="Google Shape;19;p3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3"/>
          <p:cNvSpPr txBox="1"/>
          <p:nvPr>
            <p:ph type="ctrTitle"/>
          </p:nvPr>
        </p:nvSpPr>
        <p:spPr>
          <a:xfrm>
            <a:off x="1028475" y="0"/>
            <a:ext cx="5238600" cy="402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bg>
      <p:bgPr>
        <a:solidFill>
          <a:schemeClr val="accen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/>
          <p:nvPr/>
        </p:nvSpPr>
        <p:spPr>
          <a:xfrm>
            <a:off x="5086350" y="-38100"/>
            <a:ext cx="4114800" cy="5219700"/>
          </a:xfrm>
          <a:custGeom>
            <a:rect b="b" l="l" r="r" t="t"/>
            <a:pathLst>
              <a:path extrusionOk="0" h="208788" w="164592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rgbClr val="FFFFFF">
              <a:alpha val="17690"/>
            </a:srgbClr>
          </a:solidFill>
          <a:ln>
            <a:noFill/>
          </a:ln>
        </p:spPr>
      </p:sp>
      <p:sp>
        <p:nvSpPr>
          <p:cNvPr id="23" name="Google Shape;23;p4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fmla="val 5154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24" name="Google Shape;24;p4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7400" y="4947575"/>
            <a:ext cx="736325" cy="195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grpSp>
        <p:nvGrpSpPr>
          <p:cNvPr id="28" name="Google Shape;28;p4"/>
          <p:cNvGrpSpPr/>
          <p:nvPr/>
        </p:nvGrpSpPr>
        <p:grpSpPr>
          <a:xfrm>
            <a:off x="8126121" y="349374"/>
            <a:ext cx="953962" cy="382315"/>
            <a:chOff x="5863525" y="92800"/>
            <a:chExt cx="3280473" cy="1314700"/>
          </a:xfrm>
        </p:grpSpPr>
        <p:sp>
          <p:nvSpPr>
            <p:cNvPr id="29" name="Google Shape;29;p4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0" name="Google Shape;30;p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-44050" y="-38100"/>
            <a:ext cx="4139800" cy="5192625"/>
          </a:xfrm>
          <a:custGeom>
            <a:rect b="b" l="l" r="r" t="t"/>
            <a:pathLst>
              <a:path extrusionOk="0" h="207705" w="165592">
                <a:moveTo>
                  <a:pt x="165592" y="207264"/>
                </a:moveTo>
                <a:lnTo>
                  <a:pt x="58150" y="0"/>
                </a:lnTo>
                <a:lnTo>
                  <a:pt x="0" y="643"/>
                </a:lnTo>
                <a:lnTo>
                  <a:pt x="881" y="20770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33" name="Google Shape;33;p5"/>
          <p:cNvSpPr/>
          <p:nvPr/>
        </p:nvSpPr>
        <p:spPr>
          <a:xfrm flipH="1">
            <a:off x="-647600" y="-14750"/>
            <a:ext cx="24819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990375" y="1021950"/>
            <a:ext cx="7343100" cy="337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600"/>
              </a:spcBef>
              <a:spcAft>
                <a:spcPts val="0"/>
              </a:spcAft>
              <a:buSzPts val="3600"/>
              <a:buChar char="▸"/>
              <a:defRPr i="1" sz="3600"/>
            </a:lvl1pPr>
            <a:lvl2pPr indent="-457200" lvl="1" marL="9144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2pPr>
            <a:lvl3pPr indent="-457200" lvl="2" marL="13716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3pPr>
            <a:lvl4pPr indent="-457200" lvl="3" marL="18288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4pPr>
            <a:lvl5pPr indent="-457200" lvl="4" marL="22860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5pPr>
            <a:lvl6pPr indent="-457200" lvl="5" marL="2743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6pPr>
            <a:lvl7pPr indent="-457200" lvl="6" marL="32004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7pPr>
            <a:lvl8pPr indent="-457200" lvl="7" marL="36576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8pPr>
            <a:lvl9pPr indent="-457200" lvl="8" marL="411480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9pPr>
          </a:lstStyle>
          <a:p/>
        </p:txBody>
      </p:sp>
      <p:sp>
        <p:nvSpPr>
          <p:cNvPr id="35" name="Google Shape;35;p5"/>
          <p:cNvSpPr txBox="1"/>
          <p:nvPr/>
        </p:nvSpPr>
        <p:spPr>
          <a:xfrm>
            <a:off x="-121150" y="-271850"/>
            <a:ext cx="19557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“</a:t>
            </a:r>
            <a:endParaRPr sz="15000">
              <a:solidFill>
                <a:srgbClr val="FFFFFF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36" name="Google Shape;36;p5"/>
          <p:cNvSpPr/>
          <p:nvPr/>
        </p:nvSpPr>
        <p:spPr>
          <a:xfrm flipH="1">
            <a:off x="1440947" y="-14750"/>
            <a:ext cx="7458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5"/>
          <p:cNvSpPr/>
          <p:nvPr/>
        </p:nvSpPr>
        <p:spPr>
          <a:xfrm flipH="1">
            <a:off x="6957299" y="4394650"/>
            <a:ext cx="26439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5"/>
          <p:cNvSpPr txBox="1"/>
          <p:nvPr/>
        </p:nvSpPr>
        <p:spPr>
          <a:xfrm>
            <a:off x="6957475" y="4137550"/>
            <a:ext cx="21864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”</a:t>
            </a:r>
            <a:endParaRPr sz="15000">
              <a:solidFill>
                <a:srgbClr val="FFFFFF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39" name="Google Shape;39;p5"/>
          <p:cNvSpPr/>
          <p:nvPr/>
        </p:nvSpPr>
        <p:spPr>
          <a:xfrm flipH="1">
            <a:off x="6626547" y="4394650"/>
            <a:ext cx="7458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oogle Shape;41;p6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42" name="Google Shape;42;p6"/>
            <p:cNvSpPr/>
            <p:nvPr/>
          </p:nvSpPr>
          <p:spPr>
            <a:xfrm>
              <a:off x="-55075" y="-38100"/>
              <a:ext cx="3312625" cy="5214650"/>
            </a:xfrm>
            <a:custGeom>
              <a:rect b="b" l="l" r="r" t="t"/>
              <a:pathLst>
                <a:path extrusionOk="0" h="208586" w="132505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43" name="Google Shape;43;p6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fmla="val 7500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6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6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" name="Google Shape;47;p6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8" name="Google Shape;48;p6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" type="body"/>
          </p:nvPr>
        </p:nvSpPr>
        <p:spPr>
          <a:xfrm>
            <a:off x="1104900" y="1277625"/>
            <a:ext cx="7581900" cy="364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▸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oogle Shape;52;p7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53" name="Google Shape;53;p7"/>
            <p:cNvSpPr/>
            <p:nvPr/>
          </p:nvSpPr>
          <p:spPr>
            <a:xfrm>
              <a:off x="-55075" y="-38100"/>
              <a:ext cx="3312625" cy="5214650"/>
            </a:xfrm>
            <a:custGeom>
              <a:rect b="b" l="l" r="r" t="t"/>
              <a:pathLst>
                <a:path extrusionOk="0" h="208586" w="132505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54" name="Google Shape;54;p7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7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fmla="val 7500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7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" name="Google Shape;57;p7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7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7"/>
          <p:cNvSpPr txBox="1"/>
          <p:nvPr>
            <p:ph type="title"/>
          </p:nvPr>
        </p:nvSpPr>
        <p:spPr>
          <a:xfrm>
            <a:off x="1101386" y="272850"/>
            <a:ext cx="75744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9pPr>
          </a:lstStyle>
          <a:p/>
        </p:txBody>
      </p:sp>
      <p:sp>
        <p:nvSpPr>
          <p:cNvPr id="60" name="Google Shape;60;p7"/>
          <p:cNvSpPr txBox="1"/>
          <p:nvPr>
            <p:ph idx="1" type="body"/>
          </p:nvPr>
        </p:nvSpPr>
        <p:spPr>
          <a:xfrm>
            <a:off x="1101375" y="1311550"/>
            <a:ext cx="3681900" cy="3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93700" lvl="0" marL="457200">
              <a:spcBef>
                <a:spcPts val="600"/>
              </a:spcBef>
              <a:spcAft>
                <a:spcPts val="0"/>
              </a:spcAft>
              <a:buSzPts val="2600"/>
              <a:buChar char="▸"/>
              <a:defRPr sz="2600"/>
            </a:lvl1pPr>
            <a:lvl2pPr indent="-393700" lvl="1" marL="9144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2pPr>
            <a:lvl3pPr indent="-393700" lvl="2" marL="13716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3pPr>
            <a:lvl4pPr indent="-393700" lvl="3" marL="18288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4pPr>
            <a:lvl5pPr indent="-393700" lvl="4" marL="22860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5pPr>
            <a:lvl6pPr indent="-393700" lvl="5" marL="27432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6pPr>
            <a:lvl7pPr indent="-393700" lvl="6" marL="32004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7pPr>
            <a:lvl8pPr indent="-393700" lvl="7" marL="36576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8pPr>
            <a:lvl9pPr indent="-393700" lvl="8" marL="41148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9pPr>
          </a:lstStyle>
          <a:p/>
        </p:txBody>
      </p:sp>
      <p:sp>
        <p:nvSpPr>
          <p:cNvPr id="61" name="Google Shape;61;p7"/>
          <p:cNvSpPr txBox="1"/>
          <p:nvPr>
            <p:ph idx="2" type="body"/>
          </p:nvPr>
        </p:nvSpPr>
        <p:spPr>
          <a:xfrm>
            <a:off x="5004949" y="1311550"/>
            <a:ext cx="3681900" cy="3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93700" lvl="0" marL="457200">
              <a:spcBef>
                <a:spcPts val="600"/>
              </a:spcBef>
              <a:spcAft>
                <a:spcPts val="0"/>
              </a:spcAft>
              <a:buSzPts val="2600"/>
              <a:buChar char="▸"/>
              <a:defRPr sz="2600"/>
            </a:lvl1pPr>
            <a:lvl2pPr indent="-393700" lvl="1" marL="9144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2pPr>
            <a:lvl3pPr indent="-393700" lvl="2" marL="13716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3pPr>
            <a:lvl4pPr indent="-393700" lvl="3" marL="18288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4pPr>
            <a:lvl5pPr indent="-393700" lvl="4" marL="22860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5pPr>
            <a:lvl6pPr indent="-393700" lvl="5" marL="27432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6pPr>
            <a:lvl7pPr indent="-393700" lvl="6" marL="32004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7pPr>
            <a:lvl8pPr indent="-393700" lvl="7" marL="36576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8pPr>
            <a:lvl9pPr indent="-393700" lvl="8" marL="41148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9pPr>
          </a:lstStyle>
          <a:p/>
        </p:txBody>
      </p:sp>
      <p:sp>
        <p:nvSpPr>
          <p:cNvPr id="62" name="Google Shape;62;p7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8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65" name="Google Shape;65;p8"/>
            <p:cNvSpPr/>
            <p:nvPr/>
          </p:nvSpPr>
          <p:spPr>
            <a:xfrm>
              <a:off x="-55075" y="-38100"/>
              <a:ext cx="3312625" cy="5214650"/>
            </a:xfrm>
            <a:custGeom>
              <a:rect b="b" l="l" r="r" t="t"/>
              <a:pathLst>
                <a:path extrusionOk="0" h="208586" w="132505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66" name="Google Shape;66;p8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" name="Google Shape;67;p8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fmla="val 7500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8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" name="Google Shape;69;p8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" name="Google Shape;70;p8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1" name="Google Shape;71;p8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72" name="Google Shape;72;p8"/>
          <p:cNvSpPr txBox="1"/>
          <p:nvPr>
            <p:ph idx="1" type="body"/>
          </p:nvPr>
        </p:nvSpPr>
        <p:spPr>
          <a:xfrm>
            <a:off x="1104900" y="1224350"/>
            <a:ext cx="2423100" cy="354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▸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9pPr>
          </a:lstStyle>
          <a:p/>
        </p:txBody>
      </p:sp>
      <p:sp>
        <p:nvSpPr>
          <p:cNvPr id="73" name="Google Shape;73;p8"/>
          <p:cNvSpPr txBox="1"/>
          <p:nvPr>
            <p:ph idx="2" type="body"/>
          </p:nvPr>
        </p:nvSpPr>
        <p:spPr>
          <a:xfrm>
            <a:off x="3652189" y="1224350"/>
            <a:ext cx="2423100" cy="354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▸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9pPr>
          </a:lstStyle>
          <a:p/>
        </p:txBody>
      </p:sp>
      <p:sp>
        <p:nvSpPr>
          <p:cNvPr id="74" name="Google Shape;74;p8"/>
          <p:cNvSpPr txBox="1"/>
          <p:nvPr>
            <p:ph idx="3" type="body"/>
          </p:nvPr>
        </p:nvSpPr>
        <p:spPr>
          <a:xfrm>
            <a:off x="6199478" y="1224350"/>
            <a:ext cx="2423100" cy="354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▸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9pPr>
          </a:lstStyle>
          <a:p/>
        </p:txBody>
      </p:sp>
      <p:sp>
        <p:nvSpPr>
          <p:cNvPr id="75" name="Google Shape;75;p8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oogle Shape;77;p9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78" name="Google Shape;78;p9"/>
            <p:cNvSpPr/>
            <p:nvPr/>
          </p:nvSpPr>
          <p:spPr>
            <a:xfrm>
              <a:off x="-55075" y="-38100"/>
              <a:ext cx="3312625" cy="5214650"/>
            </a:xfrm>
            <a:custGeom>
              <a:rect b="b" l="l" r="r" t="t"/>
              <a:pathLst>
                <a:path extrusionOk="0" h="208586" w="132505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79" name="Google Shape;79;p9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9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fmla="val 7500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9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9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9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9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6" name="Google Shape;86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7400" y="4947575"/>
            <a:ext cx="736325" cy="195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grpSp>
        <p:nvGrpSpPr>
          <p:cNvPr id="87" name="Google Shape;87;p9"/>
          <p:cNvGrpSpPr/>
          <p:nvPr/>
        </p:nvGrpSpPr>
        <p:grpSpPr>
          <a:xfrm>
            <a:off x="8126121" y="349374"/>
            <a:ext cx="953962" cy="382315"/>
            <a:chOff x="5863525" y="92800"/>
            <a:chExt cx="3280473" cy="1314700"/>
          </a:xfrm>
        </p:grpSpPr>
        <p:sp>
          <p:nvSpPr>
            <p:cNvPr id="88" name="Google Shape;88;p9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9" name="Google Shape;89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background">
  <p:cSld name="TITLE_ONLY_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/>
          <p:nvPr/>
        </p:nvSpPr>
        <p:spPr>
          <a:xfrm>
            <a:off x="-55075" y="-38100"/>
            <a:ext cx="3312625" cy="5214650"/>
          </a:xfrm>
          <a:custGeom>
            <a:rect b="b" l="l" r="r" t="t"/>
            <a:pathLst>
              <a:path extrusionOk="0" h="208586" w="132505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rgbClr val="FFFFFF">
              <a:alpha val="17690"/>
            </a:srgbClr>
          </a:solidFill>
          <a:ln>
            <a:noFill/>
          </a:ln>
        </p:spPr>
      </p:sp>
      <p:sp>
        <p:nvSpPr>
          <p:cNvPr id="92" name="Google Shape;92;p10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0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fmla="val 7500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0"/>
          <p:cNvSpPr/>
          <p:nvPr/>
        </p:nvSpPr>
        <p:spPr>
          <a:xfrm flipH="1">
            <a:off x="742953" y="272850"/>
            <a:ext cx="7505700" cy="749100"/>
          </a:xfrm>
          <a:prstGeom prst="parallelogram">
            <a:avLst>
              <a:gd fmla="val 51542" name="adj"/>
            </a:avLst>
          </a:prstGeom>
          <a:solidFill>
            <a:srgbClr val="222222">
              <a:alpha val="646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0"/>
          <p:cNvSpPr/>
          <p:nvPr/>
        </p:nvSpPr>
        <p:spPr>
          <a:xfrm flipH="1">
            <a:off x="7861618" y="272850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0"/>
          <p:cNvSpPr/>
          <p:nvPr/>
        </p:nvSpPr>
        <p:spPr>
          <a:xfrm flipH="1">
            <a:off x="990375" y="492585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0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98" name="Google Shape;98;p10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104900" y="1200150"/>
            <a:ext cx="75819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Roboto"/>
              <a:buChar char="▸"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Roboto"/>
              <a:buChar char="▹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"/>
              <a:buChar char="▹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3.jp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2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www.youtube.com/watch?v=6oRZgZRy9_Q" TargetMode="External"/><Relationship Id="rId4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jpg"/><Relationship Id="rId4" Type="http://schemas.openxmlformats.org/officeDocument/2006/relationships/image" Target="../media/image17.jpg"/><Relationship Id="rId5" Type="http://schemas.openxmlformats.org/officeDocument/2006/relationships/image" Target="../media/image1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0.png"/><Relationship Id="rId4" Type="http://schemas.openxmlformats.org/officeDocument/2006/relationships/image" Target="../media/image23.png"/><Relationship Id="rId5" Type="http://schemas.openxmlformats.org/officeDocument/2006/relationships/image" Target="../media/image68.png"/><Relationship Id="rId6" Type="http://schemas.openxmlformats.org/officeDocument/2006/relationships/image" Target="../media/image7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Relationship Id="rId4" Type="http://schemas.openxmlformats.org/officeDocument/2006/relationships/image" Target="../media/image19.png"/><Relationship Id="rId5" Type="http://schemas.openxmlformats.org/officeDocument/2006/relationships/image" Target="../media/image22.png"/><Relationship Id="rId6" Type="http://schemas.openxmlformats.org/officeDocument/2006/relationships/image" Target="../media/image21.gif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Relationship Id="rId4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3.jp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2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2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5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7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png"/><Relationship Id="rId4" Type="http://schemas.openxmlformats.org/officeDocument/2006/relationships/image" Target="../media/image29.png"/><Relationship Id="rId5" Type="http://schemas.openxmlformats.org/officeDocument/2006/relationships/image" Target="../media/image28.png"/><Relationship Id="rId6" Type="http://schemas.openxmlformats.org/officeDocument/2006/relationships/image" Target="../media/image33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://www.youtube.com/watch?v=QQDSrV1Xe2M" TargetMode="External"/><Relationship Id="rId4" Type="http://schemas.openxmlformats.org/officeDocument/2006/relationships/image" Target="../media/image26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6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6.png"/><Relationship Id="rId4" Type="http://schemas.openxmlformats.org/officeDocument/2006/relationships/image" Target="../media/image3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3.jpg"/></Relationships>
</file>

<file path=ppt/slides/_rels/slide31.xml.rels><?xml version="1.0" encoding="UTF-8" standalone="yes"?><Relationships xmlns="http://schemas.openxmlformats.org/package/2006/relationships"><Relationship Id="rId10" Type="http://schemas.openxmlformats.org/officeDocument/2006/relationships/image" Target="../media/image69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4.png"/><Relationship Id="rId4" Type="http://schemas.openxmlformats.org/officeDocument/2006/relationships/image" Target="../media/image67.png"/><Relationship Id="rId9" Type="http://schemas.openxmlformats.org/officeDocument/2006/relationships/image" Target="../media/image65.png"/><Relationship Id="rId5" Type="http://schemas.openxmlformats.org/officeDocument/2006/relationships/image" Target="../media/image29.png"/><Relationship Id="rId6" Type="http://schemas.openxmlformats.org/officeDocument/2006/relationships/image" Target="../media/image28.png"/><Relationship Id="rId7" Type="http://schemas.openxmlformats.org/officeDocument/2006/relationships/image" Target="../media/image33.png"/><Relationship Id="rId8" Type="http://schemas.openxmlformats.org/officeDocument/2006/relationships/image" Target="../media/image5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24.png"/><Relationship Id="rId4" Type="http://schemas.openxmlformats.org/officeDocument/2006/relationships/image" Target="../media/image67.png"/><Relationship Id="rId5" Type="http://schemas.openxmlformats.org/officeDocument/2006/relationships/image" Target="../media/image29.png"/><Relationship Id="rId6" Type="http://schemas.openxmlformats.org/officeDocument/2006/relationships/image" Target="../media/image28.png"/><Relationship Id="rId7" Type="http://schemas.openxmlformats.org/officeDocument/2006/relationships/image" Target="../media/image33.png"/><Relationship Id="rId8" Type="http://schemas.openxmlformats.org/officeDocument/2006/relationships/image" Target="../media/image6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24.png"/><Relationship Id="rId4" Type="http://schemas.openxmlformats.org/officeDocument/2006/relationships/image" Target="../media/image29.png"/><Relationship Id="rId5" Type="http://schemas.openxmlformats.org/officeDocument/2006/relationships/image" Target="../media/image28.png"/><Relationship Id="rId6" Type="http://schemas.openxmlformats.org/officeDocument/2006/relationships/image" Target="../media/image33.png"/><Relationship Id="rId7" Type="http://schemas.openxmlformats.org/officeDocument/2006/relationships/image" Target="../media/image58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24.png"/><Relationship Id="rId4" Type="http://schemas.openxmlformats.org/officeDocument/2006/relationships/image" Target="../media/image29.png"/><Relationship Id="rId5" Type="http://schemas.openxmlformats.org/officeDocument/2006/relationships/image" Target="../media/image28.png"/><Relationship Id="rId6" Type="http://schemas.openxmlformats.org/officeDocument/2006/relationships/image" Target="../media/image33.png"/><Relationship Id="rId7" Type="http://schemas.openxmlformats.org/officeDocument/2006/relationships/image" Target="../media/image6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9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7.png"/><Relationship Id="rId4" Type="http://schemas.openxmlformats.org/officeDocument/2006/relationships/image" Target="../media/image38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6.png"/><Relationship Id="rId4" Type="http://schemas.openxmlformats.org/officeDocument/2006/relationships/image" Target="../media/image41.gif"/><Relationship Id="rId5" Type="http://schemas.openxmlformats.org/officeDocument/2006/relationships/image" Target="../media/image37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2.png"/><Relationship Id="rId4" Type="http://schemas.openxmlformats.org/officeDocument/2006/relationships/image" Target="../media/image43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6.png"/><Relationship Id="rId4" Type="http://schemas.openxmlformats.org/officeDocument/2006/relationships/image" Target="../media/image4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5.png"/><Relationship Id="rId6" Type="http://schemas.openxmlformats.org/officeDocument/2006/relationships/image" Target="../media/image49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.png"/><Relationship Id="rId4" Type="http://schemas.openxmlformats.org/officeDocument/2006/relationships/image" Target="../media/image50.png"/><Relationship Id="rId5" Type="http://schemas.openxmlformats.org/officeDocument/2006/relationships/image" Target="../media/image16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50.png"/><Relationship Id="rId4" Type="http://schemas.openxmlformats.org/officeDocument/2006/relationships/image" Target="../media/image4.png"/><Relationship Id="rId5" Type="http://schemas.openxmlformats.org/officeDocument/2006/relationships/image" Target="../media/image51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50.png"/><Relationship Id="rId4" Type="http://schemas.openxmlformats.org/officeDocument/2006/relationships/image" Target="../media/image3.png"/><Relationship Id="rId5" Type="http://schemas.openxmlformats.org/officeDocument/2006/relationships/image" Target="../media/image51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52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5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59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57.png"/><Relationship Id="rId4" Type="http://schemas.openxmlformats.org/officeDocument/2006/relationships/image" Target="../media/image60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61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54.jpg"/><Relationship Id="rId4" Type="http://schemas.openxmlformats.org/officeDocument/2006/relationships/image" Target="../media/image55.png"/><Relationship Id="rId5" Type="http://schemas.openxmlformats.org/officeDocument/2006/relationships/image" Target="../media/image64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6.png"/><Relationship Id="rId4" Type="http://schemas.openxmlformats.org/officeDocument/2006/relationships/image" Target="../media/image5.png"/><Relationship Id="rId5" Type="http://schemas.openxmlformats.org/officeDocument/2006/relationships/image" Target="../media/image6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Relationship Id="rId4" Type="http://schemas.openxmlformats.org/officeDocument/2006/relationships/image" Target="../media/image10.jpg"/><Relationship Id="rId5" Type="http://schemas.openxmlformats.org/officeDocument/2006/relationships/image" Target="../media/image14.jpg"/><Relationship Id="rId6" Type="http://schemas.openxmlformats.org/officeDocument/2006/relationships/image" Target="../media/image4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"/>
          <p:cNvSpPr txBox="1"/>
          <p:nvPr>
            <p:ph type="ctrTitle"/>
          </p:nvPr>
        </p:nvSpPr>
        <p:spPr>
          <a:xfrm>
            <a:off x="1028475" y="0"/>
            <a:ext cx="6354900" cy="402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/>
              <a:t>Pliage</a:t>
            </a:r>
            <a:r>
              <a:rPr lang="en" sz="5500"/>
              <a:t> :</a:t>
            </a:r>
            <a:endParaRPr sz="5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Fibre neutre &amp; longueur développée</a:t>
            </a:r>
            <a:endParaRPr sz="3100"/>
          </a:p>
        </p:txBody>
      </p:sp>
      <p:grpSp>
        <p:nvGrpSpPr>
          <p:cNvPr id="132" name="Google Shape;132;p14"/>
          <p:cNvGrpSpPr/>
          <p:nvPr/>
        </p:nvGrpSpPr>
        <p:grpSpPr>
          <a:xfrm>
            <a:off x="5863525" y="92800"/>
            <a:ext cx="3280473" cy="1314700"/>
            <a:chOff x="5863525" y="92800"/>
            <a:chExt cx="3280473" cy="1314700"/>
          </a:xfrm>
        </p:grpSpPr>
        <p:sp>
          <p:nvSpPr>
            <p:cNvPr id="133" name="Google Shape;133;p14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34" name="Google Shape;134;p1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5" name="Google Shape;13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32450" y="1890775"/>
            <a:ext cx="2274326" cy="605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sp>
        <p:nvSpPr>
          <p:cNvPr id="136" name="Google Shape;136;p14"/>
          <p:cNvSpPr txBox="1"/>
          <p:nvPr/>
        </p:nvSpPr>
        <p:spPr>
          <a:xfrm>
            <a:off x="4088100" y="4046425"/>
            <a:ext cx="5055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Sciences et Techniques Industrielles</a:t>
            </a:r>
            <a:r>
              <a:rPr lang="en" sz="1700">
                <a:solidFill>
                  <a:srgbClr val="4A86E8"/>
                </a:solidFill>
              </a:rPr>
              <a:t> </a:t>
            </a:r>
            <a:r>
              <a:rPr lang="en" sz="1100"/>
              <a:t>Portail national de ressources</a:t>
            </a:r>
            <a:endParaRPr sz="1500"/>
          </a:p>
        </p:txBody>
      </p:sp>
      <p:pic>
        <p:nvPicPr>
          <p:cNvPr id="137" name="Google Shape;13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45051" y="2594226"/>
            <a:ext cx="1049101" cy="1049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3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21" name="Google Shape;221;p23" title="Pliage  EDUSCOL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30875" y="202125"/>
            <a:ext cx="6082250" cy="456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4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7" name="Google Shape;227;p24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Pliage</a:t>
            </a:r>
            <a:endParaRPr/>
          </a:p>
        </p:txBody>
      </p:sp>
      <p:pic>
        <p:nvPicPr>
          <p:cNvPr id="228" name="Google Shape;22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0175" y="981425"/>
            <a:ext cx="3278175" cy="2944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22827" y="359700"/>
            <a:ext cx="2144824" cy="216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06652" y="1950849"/>
            <a:ext cx="2011848" cy="216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5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6" name="Google Shape;236;p25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Contrôle</a:t>
            </a:r>
            <a:r>
              <a:rPr lang="en"/>
              <a:t> au pied à coulisse</a:t>
            </a:r>
            <a:endParaRPr/>
          </a:p>
        </p:txBody>
      </p:sp>
      <p:pic>
        <p:nvPicPr>
          <p:cNvPr id="237" name="Google Shape;23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9436" y="1863147"/>
            <a:ext cx="2565788" cy="221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25"/>
          <p:cNvPicPr preferRelativeResize="0"/>
          <p:nvPr/>
        </p:nvPicPr>
        <p:blipFill rotWithShape="1">
          <a:blip r:embed="rId4">
            <a:alphaModFix/>
          </a:blip>
          <a:srcRect b="0" l="5381" r="8656" t="0"/>
          <a:stretch/>
        </p:blipFill>
        <p:spPr>
          <a:xfrm rot="-5400000">
            <a:off x="1258887" y="1494513"/>
            <a:ext cx="2120450" cy="285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01675" y="229225"/>
            <a:ext cx="2565798" cy="2565798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5"/>
          <p:cNvSpPr txBox="1"/>
          <p:nvPr/>
        </p:nvSpPr>
        <p:spPr>
          <a:xfrm rot="-1527">
            <a:off x="7685355" y="453095"/>
            <a:ext cx="13512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0000FF"/>
                </a:solidFill>
                <a:latin typeface="Fredoka One"/>
                <a:ea typeface="Fredoka One"/>
                <a:cs typeface="Fredoka One"/>
                <a:sym typeface="Fredoka One"/>
              </a:rPr>
              <a:t>10</a:t>
            </a:r>
            <a:r>
              <a:rPr lang="en" sz="3600">
                <a:solidFill>
                  <a:srgbClr val="0000FF"/>
                </a:solidFill>
                <a:latin typeface="Fredoka One"/>
                <a:ea typeface="Fredoka One"/>
                <a:cs typeface="Fredoka One"/>
                <a:sym typeface="Fredoka One"/>
              </a:rPr>
              <a:t>6.1</a:t>
            </a:r>
            <a:endParaRPr sz="3600">
              <a:solidFill>
                <a:srgbClr val="0000FF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sp>
        <p:nvSpPr>
          <p:cNvPr id="241" name="Google Shape;241;p25"/>
          <p:cNvSpPr/>
          <p:nvPr/>
        </p:nvSpPr>
        <p:spPr>
          <a:xfrm rot="-3972061">
            <a:off x="6821162" y="2519349"/>
            <a:ext cx="597727" cy="611830"/>
          </a:xfrm>
          <a:prstGeom prst="bentArrow">
            <a:avLst>
              <a:gd fmla="val 18081" name="adj1"/>
              <a:gd fmla="val 25000" name="adj2"/>
              <a:gd fmla="val 25000" name="adj3"/>
              <a:gd fmla="val 70200" name="adj4"/>
            </a:avLst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FF"/>
              </a:solidFill>
            </a:endParaRPr>
          </a:p>
        </p:txBody>
      </p:sp>
      <p:pic>
        <p:nvPicPr>
          <p:cNvPr id="242" name="Google Shape;242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68199" y="731711"/>
            <a:ext cx="2565800" cy="2579364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5"/>
          <p:cNvSpPr txBox="1"/>
          <p:nvPr/>
        </p:nvSpPr>
        <p:spPr>
          <a:xfrm rot="-827">
            <a:off x="4621329" y="731834"/>
            <a:ext cx="12465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rgbClr val="0000FF"/>
                </a:solidFill>
                <a:latin typeface="Fredoka One"/>
                <a:ea typeface="Fredoka One"/>
                <a:cs typeface="Fredoka One"/>
                <a:sym typeface="Fredoka One"/>
              </a:rPr>
              <a:t>56.1</a:t>
            </a:r>
            <a:endParaRPr sz="3600">
              <a:solidFill>
                <a:srgbClr val="0000FF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sp>
        <p:nvSpPr>
          <p:cNvPr id="244" name="Google Shape;244;p25"/>
          <p:cNvSpPr/>
          <p:nvPr/>
        </p:nvSpPr>
        <p:spPr>
          <a:xfrm flipH="1" rot="7452029">
            <a:off x="3413126" y="2788726"/>
            <a:ext cx="597769" cy="611830"/>
          </a:xfrm>
          <a:prstGeom prst="bentArrow">
            <a:avLst>
              <a:gd fmla="val 18081" name="adj1"/>
              <a:gd fmla="val 25000" name="adj2"/>
              <a:gd fmla="val 25000" name="adj3"/>
              <a:gd fmla="val 70200" name="adj4"/>
            </a:avLst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6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0" name="Google Shape;250;p26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 remarque-t-on ?</a:t>
            </a:r>
            <a:endParaRPr/>
          </a:p>
        </p:txBody>
      </p:sp>
      <p:sp>
        <p:nvSpPr>
          <p:cNvPr id="251" name="Google Shape;251;p26"/>
          <p:cNvSpPr txBox="1"/>
          <p:nvPr/>
        </p:nvSpPr>
        <p:spPr>
          <a:xfrm>
            <a:off x="413125" y="1402425"/>
            <a:ext cx="8505600" cy="31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La cote extérieure de 50 mm n’est pas respectée.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➔"/>
            </a:pPr>
            <a:r>
              <a:rPr lang="en" sz="1600"/>
              <a:t>Au pied à coulisse, on mesure 56.1 mm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➔"/>
            </a:pPr>
            <a:r>
              <a:rPr lang="en" sz="1600"/>
              <a:t>La dimension est trop longue de 6.1 mm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La cote extérieure de 100 mm n’est pas respectée.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➔"/>
            </a:pPr>
            <a:r>
              <a:rPr lang="en" sz="1600"/>
              <a:t>Au pied à coulisse, on mesure 106.1 mm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➔"/>
            </a:pPr>
            <a:r>
              <a:rPr lang="en" sz="1600"/>
              <a:t>La dimension est trop longue de 6.1 mm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0000"/>
                </a:solidFill>
              </a:rPr>
              <a:t>En tout, la somme des surlongueurs est de 12.2 mm</a:t>
            </a:r>
            <a:endParaRPr b="1" sz="1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7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7" name="Google Shape;257;p27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Solution : débit</a:t>
            </a:r>
            <a:endParaRPr/>
          </a:p>
        </p:txBody>
      </p:sp>
      <p:pic>
        <p:nvPicPr>
          <p:cNvPr id="258" name="Google Shape;25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40650" y="1313425"/>
            <a:ext cx="4744149" cy="3336225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820000" dist="85725">
              <a:srgbClr val="000000">
                <a:alpha val="50000"/>
              </a:srgbClr>
            </a:outerShdw>
          </a:effectLst>
        </p:spPr>
      </p:pic>
      <p:sp>
        <p:nvSpPr>
          <p:cNvPr id="259" name="Google Shape;259;p27"/>
          <p:cNvSpPr txBox="1"/>
          <p:nvPr/>
        </p:nvSpPr>
        <p:spPr>
          <a:xfrm rot="-1621">
            <a:off x="6965775" y="1756796"/>
            <a:ext cx="2545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150 - 12.2 = 137.8</a:t>
            </a:r>
            <a:endParaRPr sz="21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sp>
        <p:nvSpPr>
          <p:cNvPr id="260" name="Google Shape;260;p27"/>
          <p:cNvSpPr txBox="1"/>
          <p:nvPr/>
        </p:nvSpPr>
        <p:spPr>
          <a:xfrm>
            <a:off x="413125" y="1402425"/>
            <a:ext cx="3412200" cy="31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La cote de débit de 150mm est donc 12.2mm trop longue.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Il suffit de réduire la cote de débit de 12.2mm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0000"/>
                </a:solidFill>
              </a:rPr>
              <a:t>150 - 12.2 = 137.8mm</a:t>
            </a:r>
            <a:endParaRPr sz="1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8"/>
          <p:cNvSpPr/>
          <p:nvPr/>
        </p:nvSpPr>
        <p:spPr>
          <a:xfrm>
            <a:off x="3565875" y="1507075"/>
            <a:ext cx="5376300" cy="2970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280000" dist="104775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28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67" name="Google Shape;267;p28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Solution : cote machine (cote x)</a:t>
            </a:r>
            <a:endParaRPr/>
          </a:p>
        </p:txBody>
      </p:sp>
      <p:sp>
        <p:nvSpPr>
          <p:cNvPr id="268" name="Google Shape;268;p28"/>
          <p:cNvSpPr txBox="1"/>
          <p:nvPr/>
        </p:nvSpPr>
        <p:spPr>
          <a:xfrm rot="-1621">
            <a:off x="6333600" y="1756796"/>
            <a:ext cx="2545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150 - 12.2 = 137.8</a:t>
            </a:r>
            <a:endParaRPr sz="21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pic>
        <p:nvPicPr>
          <p:cNvPr id="269" name="Google Shape;26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28725" y="1511479"/>
            <a:ext cx="4584926" cy="29604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0" name="Google Shape;270;p28"/>
          <p:cNvCxnSpPr/>
          <p:nvPr/>
        </p:nvCxnSpPr>
        <p:spPr>
          <a:xfrm flipH="1">
            <a:off x="4051551" y="2804185"/>
            <a:ext cx="312000" cy="199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1" name="Google Shape;271;p28"/>
          <p:cNvCxnSpPr/>
          <p:nvPr/>
        </p:nvCxnSpPr>
        <p:spPr>
          <a:xfrm flipH="1">
            <a:off x="4888460" y="3330511"/>
            <a:ext cx="312000" cy="199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72" name="Google Shape;272;p28"/>
          <p:cNvCxnSpPr/>
          <p:nvPr/>
        </p:nvCxnSpPr>
        <p:spPr>
          <a:xfrm>
            <a:off x="4112479" y="2979627"/>
            <a:ext cx="798900" cy="502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273" name="Google Shape;273;p28"/>
          <p:cNvSpPr txBox="1"/>
          <p:nvPr/>
        </p:nvSpPr>
        <p:spPr>
          <a:xfrm rot="-1308">
            <a:off x="3618525" y="3530144"/>
            <a:ext cx="23646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50-(12.2/2</a:t>
            </a:r>
            <a:r>
              <a:rPr lang="en" sz="1600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) = 43.9</a:t>
            </a:r>
            <a:endParaRPr sz="16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sp>
        <p:nvSpPr>
          <p:cNvPr id="274" name="Google Shape;274;p28"/>
          <p:cNvSpPr txBox="1"/>
          <p:nvPr/>
        </p:nvSpPr>
        <p:spPr>
          <a:xfrm>
            <a:off x="413125" y="1402425"/>
            <a:ext cx="3152700" cy="31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La cote machine (cote x) de 50mm est donc 6.1mm trop longue.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Il suffit de réduire la cote machine de 6.1 mm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0000"/>
                </a:solidFill>
              </a:rPr>
              <a:t>50 - 6.1 = 43.9 mm</a:t>
            </a:r>
            <a:endParaRPr sz="1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29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Perte au pli</a:t>
            </a:r>
            <a:endParaRPr/>
          </a:p>
        </p:txBody>
      </p:sp>
      <p:sp>
        <p:nvSpPr>
          <p:cNvPr id="280" name="Google Shape;280;p29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81" name="Google Shape;281;p29"/>
          <p:cNvSpPr txBox="1"/>
          <p:nvPr/>
        </p:nvSpPr>
        <p:spPr>
          <a:xfrm>
            <a:off x="413125" y="1402425"/>
            <a:ext cx="5259600" cy="31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Des tests sur différentes épaisseurs (épaisseurs standards les plus courantes) et avec différents de pliage (tous les 15°) ont permis d’obtenir un tableau regroupant toutes ces valeurs.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C’est ce que l’on appelle le tableau de “perte au pli” (pertes car généralement les valeurs sont négatives)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282" name="Google Shape;28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8651">
            <a:off x="6292668" y="1313578"/>
            <a:ext cx="2299514" cy="326024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760000" dist="9525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0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Perte au pli</a:t>
            </a:r>
            <a:endParaRPr/>
          </a:p>
        </p:txBody>
      </p:sp>
      <p:sp>
        <p:nvSpPr>
          <p:cNvPr id="288" name="Google Shape;288;p30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9" name="Google Shape;289;p30"/>
          <p:cNvPicPr preferRelativeResize="0"/>
          <p:nvPr/>
        </p:nvPicPr>
        <p:blipFill rotWithShape="1">
          <a:blip r:embed="rId3">
            <a:alphaModFix/>
          </a:blip>
          <a:srcRect b="77148" l="0" r="56421" t="0"/>
          <a:stretch/>
        </p:blipFill>
        <p:spPr>
          <a:xfrm>
            <a:off x="255400" y="1234900"/>
            <a:ext cx="3636426" cy="1640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97125" y="1271397"/>
            <a:ext cx="2712463" cy="749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91" name="Google Shape;291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63550" y="2202950"/>
            <a:ext cx="2271900" cy="2584175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30"/>
          <p:cNvSpPr/>
          <p:nvPr/>
        </p:nvSpPr>
        <p:spPr>
          <a:xfrm>
            <a:off x="342900" y="1271400"/>
            <a:ext cx="457200" cy="1778100"/>
          </a:xfrm>
          <a:prstGeom prst="rect">
            <a:avLst/>
          </a:prstGeom>
          <a:noFill/>
          <a:ln cap="flat" cmpd="sng" w="381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30"/>
          <p:cNvSpPr/>
          <p:nvPr/>
        </p:nvSpPr>
        <p:spPr>
          <a:xfrm>
            <a:off x="866775" y="1271400"/>
            <a:ext cx="457200" cy="1778100"/>
          </a:xfrm>
          <a:prstGeom prst="rect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30"/>
          <p:cNvSpPr/>
          <p:nvPr/>
        </p:nvSpPr>
        <p:spPr>
          <a:xfrm>
            <a:off x="1390650" y="1271400"/>
            <a:ext cx="457200" cy="1778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30"/>
          <p:cNvSpPr/>
          <p:nvPr/>
        </p:nvSpPr>
        <p:spPr>
          <a:xfrm>
            <a:off x="1890725" y="1271400"/>
            <a:ext cx="457200" cy="1778100"/>
          </a:xfrm>
          <a:prstGeom prst="rect">
            <a:avLst/>
          </a:prstGeom>
          <a:noFill/>
          <a:ln cap="flat" cmpd="sng" w="38100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30"/>
          <p:cNvSpPr/>
          <p:nvPr/>
        </p:nvSpPr>
        <p:spPr>
          <a:xfrm>
            <a:off x="2390800" y="1271400"/>
            <a:ext cx="490500" cy="1778100"/>
          </a:xfrm>
          <a:prstGeom prst="rect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97" name="Google Shape;297;p30"/>
          <p:cNvCxnSpPr>
            <a:stCxn id="296" idx="2"/>
            <a:endCxn id="298" idx="1"/>
          </p:cNvCxnSpPr>
          <p:nvPr/>
        </p:nvCxnSpPr>
        <p:spPr>
          <a:xfrm flipH="1" rot="-5400000">
            <a:off x="2717950" y="2967600"/>
            <a:ext cx="396300" cy="560100"/>
          </a:xfrm>
          <a:prstGeom prst="bentConnector2">
            <a:avLst/>
          </a:prstGeom>
          <a:noFill/>
          <a:ln cap="flat" cmpd="sng" w="28575">
            <a:solidFill>
              <a:srgbClr val="4A86E8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99" name="Google Shape;299;p30"/>
          <p:cNvCxnSpPr>
            <a:stCxn id="295" idx="2"/>
            <a:endCxn id="300" idx="1"/>
          </p:cNvCxnSpPr>
          <p:nvPr/>
        </p:nvCxnSpPr>
        <p:spPr>
          <a:xfrm flipH="1" rot="-5400000">
            <a:off x="2307275" y="2861550"/>
            <a:ext cx="701100" cy="1077000"/>
          </a:xfrm>
          <a:prstGeom prst="bentConnector2">
            <a:avLst/>
          </a:prstGeom>
          <a:noFill/>
          <a:ln cap="flat" cmpd="sng" w="28575">
            <a:solidFill>
              <a:srgbClr val="FF00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01" name="Google Shape;301;p30"/>
          <p:cNvCxnSpPr>
            <a:stCxn id="294" idx="2"/>
            <a:endCxn id="302" idx="1"/>
          </p:cNvCxnSpPr>
          <p:nvPr/>
        </p:nvCxnSpPr>
        <p:spPr>
          <a:xfrm flipH="1" rot="-5400000">
            <a:off x="1904700" y="2764050"/>
            <a:ext cx="1005900" cy="1576800"/>
          </a:xfrm>
          <a:prstGeom prst="bentConnector2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03" name="Google Shape;303;p30"/>
          <p:cNvCxnSpPr>
            <a:stCxn id="293" idx="2"/>
            <a:endCxn id="304" idx="1"/>
          </p:cNvCxnSpPr>
          <p:nvPr/>
        </p:nvCxnSpPr>
        <p:spPr>
          <a:xfrm flipH="1" rot="-5400000">
            <a:off x="1490475" y="2654400"/>
            <a:ext cx="1310700" cy="2100900"/>
          </a:xfrm>
          <a:prstGeom prst="bentConnector2">
            <a:avLst/>
          </a:prstGeom>
          <a:noFill/>
          <a:ln cap="flat" cmpd="sng" w="28575">
            <a:solidFill>
              <a:srgbClr val="FF99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305" name="Google Shape;305;p30"/>
          <p:cNvCxnSpPr>
            <a:stCxn id="292" idx="2"/>
            <a:endCxn id="306" idx="1"/>
          </p:cNvCxnSpPr>
          <p:nvPr/>
        </p:nvCxnSpPr>
        <p:spPr>
          <a:xfrm flipH="1" rot="-5400000">
            <a:off x="1076100" y="2544900"/>
            <a:ext cx="1615500" cy="2624700"/>
          </a:xfrm>
          <a:prstGeom prst="bentConnector2">
            <a:avLst/>
          </a:prstGeom>
          <a:noFill/>
          <a:ln cap="flat" cmpd="sng" w="28575">
            <a:solidFill>
              <a:srgbClr val="0000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7" name="Google Shape;307;p30"/>
          <p:cNvSpPr/>
          <p:nvPr/>
        </p:nvSpPr>
        <p:spPr>
          <a:xfrm>
            <a:off x="2924200" y="1271400"/>
            <a:ext cx="2388600" cy="210300"/>
          </a:xfrm>
          <a:prstGeom prst="rect">
            <a:avLst/>
          </a:prstGeom>
          <a:noFill/>
          <a:ln cap="flat" cmpd="sng" w="38100">
            <a:solidFill>
              <a:srgbClr val="99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30"/>
          <p:cNvSpPr txBox="1"/>
          <p:nvPr/>
        </p:nvSpPr>
        <p:spPr>
          <a:xfrm>
            <a:off x="3196175" y="3245550"/>
            <a:ext cx="275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4A86E8"/>
                </a:solidFill>
                <a:latin typeface="Roboto"/>
                <a:ea typeface="Roboto"/>
                <a:cs typeface="Roboto"/>
                <a:sym typeface="Roboto"/>
              </a:rPr>
              <a:t>Bord mini du pli</a:t>
            </a:r>
            <a:endParaRPr b="1">
              <a:solidFill>
                <a:srgbClr val="4A86E8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0" name="Google Shape;300;p30"/>
          <p:cNvSpPr txBox="1"/>
          <p:nvPr/>
        </p:nvSpPr>
        <p:spPr>
          <a:xfrm>
            <a:off x="3196175" y="3550350"/>
            <a:ext cx="339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FF"/>
                </a:solidFill>
                <a:latin typeface="Roboto"/>
                <a:ea typeface="Roboto"/>
                <a:cs typeface="Roboto"/>
                <a:sym typeface="Roboto"/>
              </a:rPr>
              <a:t>Force de pliage en tonne/mètre plié</a:t>
            </a:r>
            <a:endParaRPr b="1">
              <a:solidFill>
                <a:srgbClr val="FF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2" name="Google Shape;302;p30"/>
          <p:cNvSpPr txBox="1"/>
          <p:nvPr/>
        </p:nvSpPr>
        <p:spPr>
          <a:xfrm>
            <a:off x="3196175" y="3855150"/>
            <a:ext cx="339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Rayon intérieur de pliage (mm)</a:t>
            </a:r>
            <a:endParaRPr b="1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4" name="Google Shape;304;p30"/>
          <p:cNvSpPr txBox="1"/>
          <p:nvPr/>
        </p:nvSpPr>
        <p:spPr>
          <a:xfrm>
            <a:off x="3196175" y="4159950"/>
            <a:ext cx="339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8700"/>
                </a:solidFill>
                <a:latin typeface="Roboto"/>
                <a:ea typeface="Roboto"/>
                <a:cs typeface="Roboto"/>
                <a:sym typeface="Roboto"/>
              </a:rPr>
              <a:t>Largeur du Vé</a:t>
            </a:r>
            <a:r>
              <a:rPr b="1" lang="en">
                <a:solidFill>
                  <a:srgbClr val="FF8700"/>
                </a:solidFill>
                <a:latin typeface="Roboto"/>
                <a:ea typeface="Roboto"/>
                <a:cs typeface="Roboto"/>
                <a:sym typeface="Roboto"/>
              </a:rPr>
              <a:t> (mm)</a:t>
            </a:r>
            <a:endParaRPr b="1">
              <a:solidFill>
                <a:srgbClr val="FF87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6" name="Google Shape;306;p30"/>
          <p:cNvSpPr txBox="1"/>
          <p:nvPr/>
        </p:nvSpPr>
        <p:spPr>
          <a:xfrm>
            <a:off x="3196175" y="4464750"/>
            <a:ext cx="339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Epaisseur de la </a:t>
            </a:r>
            <a:r>
              <a:rPr b="1" lang="en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tôle</a:t>
            </a:r>
            <a:r>
              <a:rPr b="1" lang="en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1" lang="en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(mm)</a:t>
            </a:r>
            <a:endParaRPr b="1">
              <a:solidFill>
                <a:srgbClr val="00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08" name="Google Shape;308;p30"/>
          <p:cNvCxnSpPr>
            <a:stCxn id="307" idx="2"/>
          </p:cNvCxnSpPr>
          <p:nvPr/>
        </p:nvCxnSpPr>
        <p:spPr>
          <a:xfrm flipH="1" rot="-5400000">
            <a:off x="3843700" y="1756500"/>
            <a:ext cx="550200" cy="600"/>
          </a:xfrm>
          <a:prstGeom prst="bentConnector3">
            <a:avLst>
              <a:gd fmla="val 50000" name="adj1"/>
            </a:avLst>
          </a:prstGeom>
          <a:noFill/>
          <a:ln cap="flat" cmpd="sng" w="28575">
            <a:solidFill>
              <a:srgbClr val="9900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9" name="Google Shape;309;p30"/>
          <p:cNvSpPr txBox="1"/>
          <p:nvPr/>
        </p:nvSpPr>
        <p:spPr>
          <a:xfrm>
            <a:off x="3958175" y="2026350"/>
            <a:ext cx="2751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9900FF"/>
                </a:solidFill>
                <a:latin typeface="Roboto"/>
                <a:ea typeface="Roboto"/>
                <a:cs typeface="Roboto"/>
                <a:sym typeface="Roboto"/>
              </a:rPr>
              <a:t>Différents angles (tous les 15°)</a:t>
            </a:r>
            <a:endParaRPr b="1">
              <a:solidFill>
                <a:srgbClr val="99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10" name="Google Shape;310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043300" y="1592463"/>
            <a:ext cx="1135975" cy="113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1"/>
          <p:cNvSpPr txBox="1"/>
          <p:nvPr>
            <p:ph idx="4294967295" type="ctrTitle"/>
          </p:nvPr>
        </p:nvSpPr>
        <p:spPr>
          <a:xfrm>
            <a:off x="4038500" y="821350"/>
            <a:ext cx="5105400" cy="11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300">
                <a:solidFill>
                  <a:srgbClr val="FF8700"/>
                </a:solidFill>
              </a:rPr>
              <a:t>2</a:t>
            </a:r>
            <a:r>
              <a:rPr lang="en" sz="5300">
                <a:solidFill>
                  <a:srgbClr val="FF8700"/>
                </a:solidFill>
              </a:rPr>
              <a:t>-Fibre neutre</a:t>
            </a:r>
            <a:endParaRPr sz="5300">
              <a:solidFill>
                <a:srgbClr val="FF8700"/>
              </a:solidFill>
            </a:endParaRPr>
          </a:p>
        </p:txBody>
      </p:sp>
      <p:sp>
        <p:nvSpPr>
          <p:cNvPr id="316" name="Google Shape;316;p31"/>
          <p:cNvSpPr txBox="1"/>
          <p:nvPr>
            <p:ph idx="4294967295" type="subTitle"/>
          </p:nvPr>
        </p:nvSpPr>
        <p:spPr>
          <a:xfrm>
            <a:off x="5081000" y="1868575"/>
            <a:ext cx="3823200" cy="197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400">
              <a:solidFill>
                <a:srgbClr val="FFFFFF"/>
              </a:solidFill>
            </a:endParaRPr>
          </a:p>
        </p:txBody>
      </p:sp>
      <p:sp>
        <p:nvSpPr>
          <p:cNvPr id="317" name="Google Shape;317;p3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8" name="Google Shape;318;p31"/>
          <p:cNvSpPr/>
          <p:nvPr/>
        </p:nvSpPr>
        <p:spPr>
          <a:xfrm flipH="1">
            <a:off x="998375" y="731700"/>
            <a:ext cx="3742800" cy="2105400"/>
          </a:xfrm>
          <a:prstGeom prst="parallelogram">
            <a:avLst>
              <a:gd fmla="val 51269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19" name="Google Shape;319;p31"/>
          <p:cNvPicPr preferRelativeResize="0"/>
          <p:nvPr/>
        </p:nvPicPr>
        <p:blipFill rotWithShape="1">
          <a:blip r:embed="rId3">
            <a:alphaModFix/>
          </a:blip>
          <a:srcRect b="21458" l="14965" r="0" t="19246"/>
          <a:stretch/>
        </p:blipFill>
        <p:spPr>
          <a:xfrm>
            <a:off x="2115046" y="796625"/>
            <a:ext cx="1687354" cy="1631810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1"/>
          <p:cNvSpPr/>
          <p:nvPr/>
        </p:nvSpPr>
        <p:spPr>
          <a:xfrm>
            <a:off x="2400819" y="932156"/>
            <a:ext cx="1337211" cy="1191344"/>
          </a:xfrm>
          <a:custGeom>
            <a:rect b="b" l="l" r="r" t="t"/>
            <a:pathLst>
              <a:path extrusionOk="0" h="81099" w="98036">
                <a:moveTo>
                  <a:pt x="0" y="0"/>
                </a:moveTo>
                <a:cubicBezTo>
                  <a:pt x="272" y="3203"/>
                  <a:pt x="761" y="13789"/>
                  <a:pt x="1629" y="19217"/>
                </a:cubicBezTo>
                <a:cubicBezTo>
                  <a:pt x="2498" y="24645"/>
                  <a:pt x="3963" y="29096"/>
                  <a:pt x="5211" y="32570"/>
                </a:cubicBezTo>
                <a:cubicBezTo>
                  <a:pt x="6460" y="36044"/>
                  <a:pt x="7709" y="37455"/>
                  <a:pt x="9120" y="40061"/>
                </a:cubicBezTo>
                <a:cubicBezTo>
                  <a:pt x="10532" y="42667"/>
                  <a:pt x="11997" y="45436"/>
                  <a:pt x="13680" y="48204"/>
                </a:cubicBezTo>
                <a:cubicBezTo>
                  <a:pt x="15363" y="50973"/>
                  <a:pt x="17099" y="54012"/>
                  <a:pt x="19216" y="56672"/>
                </a:cubicBezTo>
                <a:cubicBezTo>
                  <a:pt x="21333" y="59332"/>
                  <a:pt x="23559" y="61829"/>
                  <a:pt x="26382" y="64163"/>
                </a:cubicBezTo>
                <a:cubicBezTo>
                  <a:pt x="29205" y="66497"/>
                  <a:pt x="32679" y="68723"/>
                  <a:pt x="36153" y="70677"/>
                </a:cubicBezTo>
                <a:cubicBezTo>
                  <a:pt x="39627" y="72631"/>
                  <a:pt x="43373" y="74368"/>
                  <a:pt x="47227" y="75888"/>
                </a:cubicBezTo>
                <a:cubicBezTo>
                  <a:pt x="51081" y="77408"/>
                  <a:pt x="55369" y="78983"/>
                  <a:pt x="59277" y="79797"/>
                </a:cubicBezTo>
                <a:cubicBezTo>
                  <a:pt x="63185" y="80611"/>
                  <a:pt x="64217" y="80557"/>
                  <a:pt x="70677" y="80774"/>
                </a:cubicBezTo>
                <a:cubicBezTo>
                  <a:pt x="77137" y="80991"/>
                  <a:pt x="93476" y="81045"/>
                  <a:pt x="98036" y="81099"/>
                </a:cubicBezTo>
              </a:path>
            </a:pathLst>
          </a:custGeom>
          <a:noFill/>
          <a:ln cap="flat" cmpd="sng" w="1905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21" name="Google Shape;321;p31"/>
          <p:cNvSpPr/>
          <p:nvPr/>
        </p:nvSpPr>
        <p:spPr>
          <a:xfrm>
            <a:off x="2582439" y="1236567"/>
            <a:ext cx="157838" cy="379670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322" name="Google Shape;322;p31"/>
          <p:cNvSpPr/>
          <p:nvPr/>
        </p:nvSpPr>
        <p:spPr>
          <a:xfrm flipH="1" rot="5275940">
            <a:off x="3024807" y="1701549"/>
            <a:ext cx="157820" cy="379555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323" name="Google Shape;323;p31"/>
          <p:cNvSpPr/>
          <p:nvPr/>
        </p:nvSpPr>
        <p:spPr>
          <a:xfrm>
            <a:off x="2303046" y="1236567"/>
            <a:ext cx="157838" cy="379670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sp>
      <p:sp>
        <p:nvSpPr>
          <p:cNvPr id="324" name="Google Shape;324;p31"/>
          <p:cNvSpPr/>
          <p:nvPr/>
        </p:nvSpPr>
        <p:spPr>
          <a:xfrm flipH="1" rot="5275940">
            <a:off x="3024807" y="1980945"/>
            <a:ext cx="157820" cy="379555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sp>
      <p:sp>
        <p:nvSpPr>
          <p:cNvPr id="325" name="Google Shape;325;p31"/>
          <p:cNvSpPr/>
          <p:nvPr/>
        </p:nvSpPr>
        <p:spPr>
          <a:xfrm>
            <a:off x="1860853" y="830576"/>
            <a:ext cx="1941600" cy="1941600"/>
          </a:xfrm>
          <a:prstGeom prst="ellipse">
            <a:avLst/>
          </a:prstGeom>
          <a:noFill/>
          <a:ln cap="flat" cmpd="sng" w="76200">
            <a:solidFill>
              <a:srgbClr val="BD2A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87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2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Au niveau du pli, que se passe-t-il ?</a:t>
            </a:r>
            <a:endParaRPr/>
          </a:p>
        </p:txBody>
      </p:sp>
      <p:sp>
        <p:nvSpPr>
          <p:cNvPr id="331" name="Google Shape;331;p32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2" name="Google Shape;332;p32"/>
          <p:cNvSpPr txBox="1"/>
          <p:nvPr/>
        </p:nvSpPr>
        <p:spPr>
          <a:xfrm>
            <a:off x="89375" y="1129450"/>
            <a:ext cx="38148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Lors du pliage,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les fibres intérieures sont </a:t>
            </a:r>
            <a:r>
              <a:rPr b="1" lang="en" sz="1600">
                <a:solidFill>
                  <a:srgbClr val="FF0000"/>
                </a:solidFill>
              </a:rPr>
              <a:t>comprimées (compression)</a:t>
            </a:r>
            <a:endParaRPr b="1" sz="1600">
              <a:solidFill>
                <a:srgbClr val="FF0000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les fibres extérieures subissent un </a:t>
            </a:r>
            <a:r>
              <a:rPr b="1" lang="en" sz="1600">
                <a:solidFill>
                  <a:srgbClr val="FF0000"/>
                </a:solidFill>
              </a:rPr>
              <a:t>étirement (traction)</a:t>
            </a:r>
            <a:endParaRPr b="1" sz="16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L’angle obtenu est appelé « </a:t>
            </a:r>
            <a:r>
              <a:rPr b="1" lang="en" sz="1600">
                <a:solidFill>
                  <a:srgbClr val="FF0000"/>
                </a:solidFill>
              </a:rPr>
              <a:t>angle de pliage</a:t>
            </a:r>
            <a:r>
              <a:rPr lang="en" sz="1600"/>
              <a:t> ». 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333" name="Google Shape;33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78150" y="1645301"/>
            <a:ext cx="1868351" cy="11743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4" name="Google Shape;334;p32"/>
          <p:cNvGrpSpPr/>
          <p:nvPr/>
        </p:nvGrpSpPr>
        <p:grpSpPr>
          <a:xfrm>
            <a:off x="3904219" y="2015767"/>
            <a:ext cx="2720717" cy="2768293"/>
            <a:chOff x="1633325" y="1129449"/>
            <a:chExt cx="3910200" cy="3978576"/>
          </a:xfrm>
        </p:grpSpPr>
        <p:pic>
          <p:nvPicPr>
            <p:cNvPr id="335" name="Google Shape;335;p32"/>
            <p:cNvPicPr preferRelativeResize="0"/>
            <p:nvPr/>
          </p:nvPicPr>
          <p:blipFill rotWithShape="1">
            <a:blip r:embed="rId4">
              <a:alphaModFix/>
            </a:blip>
            <a:srcRect b="21458" l="14965" r="0" t="19246"/>
            <a:stretch/>
          </p:blipFill>
          <p:spPr>
            <a:xfrm>
              <a:off x="2145250" y="1129449"/>
              <a:ext cx="3398200" cy="32863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6" name="Google Shape;336;p32"/>
            <p:cNvSpPr/>
            <p:nvPr/>
          </p:nvSpPr>
          <p:spPr>
            <a:xfrm>
              <a:off x="1633325" y="1197825"/>
              <a:ext cx="3910200" cy="3910200"/>
            </a:xfrm>
            <a:prstGeom prst="ellipse">
              <a:avLst/>
            </a:prstGeom>
            <a:noFill/>
            <a:ln cap="flat" cmpd="sng" w="76200">
              <a:solidFill>
                <a:srgbClr val="BD2A3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solidFill>
                  <a:srgbClr val="FF8700"/>
                </a:solidFill>
              </a:endParaRPr>
            </a:p>
          </p:txBody>
        </p:sp>
      </p:grpSp>
      <p:sp>
        <p:nvSpPr>
          <p:cNvPr id="337" name="Google Shape;337;p32"/>
          <p:cNvSpPr/>
          <p:nvPr/>
        </p:nvSpPr>
        <p:spPr>
          <a:xfrm>
            <a:off x="7012700" y="2321000"/>
            <a:ext cx="749100" cy="749100"/>
          </a:xfrm>
          <a:prstGeom prst="ellipse">
            <a:avLst/>
          </a:prstGeom>
          <a:noFill/>
          <a:ln cap="flat" cmpd="sng" w="38100">
            <a:solidFill>
              <a:srgbClr val="BD2A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8700"/>
              </a:solidFill>
            </a:endParaRPr>
          </a:p>
        </p:txBody>
      </p:sp>
      <p:sp>
        <p:nvSpPr>
          <p:cNvPr id="338" name="Google Shape;338;p32"/>
          <p:cNvSpPr/>
          <p:nvPr/>
        </p:nvSpPr>
        <p:spPr>
          <a:xfrm>
            <a:off x="6289625" y="2318200"/>
            <a:ext cx="723131" cy="130300"/>
          </a:xfrm>
          <a:custGeom>
            <a:rect b="b" l="l" r="r" t="t"/>
            <a:pathLst>
              <a:path extrusionOk="0" h="5212" w="52764">
                <a:moveTo>
                  <a:pt x="52764" y="5212"/>
                </a:moveTo>
                <a:cubicBezTo>
                  <a:pt x="51461" y="4669"/>
                  <a:pt x="47770" y="2769"/>
                  <a:pt x="44947" y="1955"/>
                </a:cubicBezTo>
                <a:cubicBezTo>
                  <a:pt x="42124" y="1141"/>
                  <a:pt x="38704" y="652"/>
                  <a:pt x="35827" y="326"/>
                </a:cubicBezTo>
                <a:cubicBezTo>
                  <a:pt x="32950" y="0"/>
                  <a:pt x="30508" y="1"/>
                  <a:pt x="27685" y="1"/>
                </a:cubicBezTo>
                <a:cubicBezTo>
                  <a:pt x="24862" y="1"/>
                  <a:pt x="22094" y="0"/>
                  <a:pt x="18891" y="326"/>
                </a:cubicBezTo>
                <a:cubicBezTo>
                  <a:pt x="15688" y="652"/>
                  <a:pt x="11618" y="1249"/>
                  <a:pt x="8469" y="1955"/>
                </a:cubicBezTo>
                <a:cubicBezTo>
                  <a:pt x="5321" y="2661"/>
                  <a:pt x="1412" y="4127"/>
                  <a:pt x="0" y="4561"/>
                </a:cubicBezTo>
              </a:path>
            </a:pathLst>
          </a:custGeom>
          <a:noFill/>
          <a:ln cap="flat" cmpd="sng" w="38100">
            <a:solidFill>
              <a:srgbClr val="BD2A35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339" name="Google Shape;339;p32"/>
          <p:cNvSpPr/>
          <p:nvPr/>
        </p:nvSpPr>
        <p:spPr>
          <a:xfrm>
            <a:off x="7708725" y="1840725"/>
            <a:ext cx="512975" cy="488550"/>
          </a:xfrm>
          <a:custGeom>
            <a:rect b="b" l="l" r="r" t="t"/>
            <a:pathLst>
              <a:path extrusionOk="0" h="19542" w="20519">
                <a:moveTo>
                  <a:pt x="0" y="0"/>
                </a:moveTo>
                <a:cubicBezTo>
                  <a:pt x="1032" y="109"/>
                  <a:pt x="4181" y="218"/>
                  <a:pt x="6189" y="652"/>
                </a:cubicBezTo>
                <a:cubicBezTo>
                  <a:pt x="8198" y="1086"/>
                  <a:pt x="10314" y="1629"/>
                  <a:pt x="12051" y="2606"/>
                </a:cubicBezTo>
                <a:cubicBezTo>
                  <a:pt x="13788" y="3583"/>
                  <a:pt x="15417" y="4994"/>
                  <a:pt x="16611" y="6514"/>
                </a:cubicBezTo>
                <a:cubicBezTo>
                  <a:pt x="17805" y="8034"/>
                  <a:pt x="18566" y="9554"/>
                  <a:pt x="19217" y="11725"/>
                </a:cubicBezTo>
                <a:cubicBezTo>
                  <a:pt x="19868" y="13896"/>
                  <a:pt x="20302" y="18239"/>
                  <a:pt x="20519" y="19542"/>
                </a:cubicBezTo>
              </a:path>
            </a:pathLst>
          </a:custGeom>
          <a:noFill/>
          <a:ln cap="flat" cmpd="sng" w="9525">
            <a:solidFill>
              <a:schemeClr val="dk1"/>
            </a:solidFill>
            <a:prstDash val="solid"/>
            <a:round/>
            <a:headEnd len="med" w="med" type="stealth"/>
            <a:tailEnd len="med" w="med" type="stealth"/>
          </a:ln>
        </p:spPr>
      </p:sp>
      <p:sp>
        <p:nvSpPr>
          <p:cNvPr id="340" name="Google Shape;340;p32"/>
          <p:cNvSpPr txBox="1"/>
          <p:nvPr/>
        </p:nvSpPr>
        <p:spPr>
          <a:xfrm>
            <a:off x="7887850" y="1645300"/>
            <a:ext cx="16692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Angle de pliage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41" name="Google Shape;341;p32"/>
          <p:cNvSpPr/>
          <p:nvPr/>
        </p:nvSpPr>
        <p:spPr>
          <a:xfrm>
            <a:off x="4915484" y="2632330"/>
            <a:ext cx="221166" cy="532002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342" name="Google Shape;342;p32"/>
          <p:cNvSpPr/>
          <p:nvPr/>
        </p:nvSpPr>
        <p:spPr>
          <a:xfrm flipH="1" rot="5275871">
            <a:off x="5535392" y="3283934"/>
            <a:ext cx="221159" cy="531914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343" name="Google Shape;343;p32"/>
          <p:cNvSpPr/>
          <p:nvPr/>
        </p:nvSpPr>
        <p:spPr>
          <a:xfrm>
            <a:off x="4523953" y="2632330"/>
            <a:ext cx="221166" cy="532002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sp>
      <p:sp>
        <p:nvSpPr>
          <p:cNvPr id="344" name="Google Shape;344;p32"/>
          <p:cNvSpPr/>
          <p:nvPr/>
        </p:nvSpPr>
        <p:spPr>
          <a:xfrm flipH="1" rot="5275871">
            <a:off x="5535392" y="3675470"/>
            <a:ext cx="221159" cy="531914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5"/>
          <p:cNvSpPr txBox="1"/>
          <p:nvPr>
            <p:ph type="ctrTitle"/>
          </p:nvPr>
        </p:nvSpPr>
        <p:spPr>
          <a:xfrm>
            <a:off x="1028475" y="0"/>
            <a:ext cx="7099200" cy="402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/>
              <a:t>Le pliage</a:t>
            </a:r>
            <a:endParaRPr sz="2400"/>
          </a:p>
        </p:txBody>
      </p:sp>
      <p:grpSp>
        <p:nvGrpSpPr>
          <p:cNvPr id="143" name="Google Shape;143;p15"/>
          <p:cNvGrpSpPr/>
          <p:nvPr/>
        </p:nvGrpSpPr>
        <p:grpSpPr>
          <a:xfrm>
            <a:off x="5863525" y="92800"/>
            <a:ext cx="3280473" cy="1314700"/>
            <a:chOff x="5863525" y="92800"/>
            <a:chExt cx="3280473" cy="1314700"/>
          </a:xfrm>
        </p:grpSpPr>
        <p:sp>
          <p:nvSpPr>
            <p:cNvPr id="144" name="Google Shape;144;p15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45" name="Google Shape;145;p1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46" name="Google Shape;14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32450" y="1890775"/>
            <a:ext cx="2274326" cy="605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sp>
        <p:nvSpPr>
          <p:cNvPr id="147" name="Google Shape;147;p15"/>
          <p:cNvSpPr txBox="1"/>
          <p:nvPr/>
        </p:nvSpPr>
        <p:spPr>
          <a:xfrm>
            <a:off x="4088100" y="4046425"/>
            <a:ext cx="5055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Sciences et Techniques Industrielles</a:t>
            </a:r>
            <a:r>
              <a:rPr lang="en" sz="1700">
                <a:solidFill>
                  <a:srgbClr val="4A86E8"/>
                </a:solidFill>
              </a:rPr>
              <a:t> </a:t>
            </a:r>
            <a:r>
              <a:rPr lang="en" sz="1100"/>
              <a:t>Portail national de ressources</a:t>
            </a:r>
            <a:endParaRPr sz="1500"/>
          </a:p>
        </p:txBody>
      </p:sp>
      <p:pic>
        <p:nvPicPr>
          <p:cNvPr id="148" name="Google Shape;148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45051" y="2594226"/>
            <a:ext cx="1049101" cy="1049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3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</a:t>
            </a:r>
            <a:endParaRPr/>
          </a:p>
        </p:txBody>
      </p:sp>
      <p:sp>
        <p:nvSpPr>
          <p:cNvPr id="350" name="Google Shape;350;p33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1" name="Google Shape;351;p33"/>
          <p:cNvSpPr txBox="1"/>
          <p:nvPr/>
        </p:nvSpPr>
        <p:spPr>
          <a:xfrm>
            <a:off x="89375" y="1129450"/>
            <a:ext cx="46986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Entre les deux zones de déformations, </a:t>
            </a:r>
            <a:r>
              <a:rPr lang="en" sz="1600">
                <a:solidFill>
                  <a:srgbClr val="FF0000"/>
                </a:solidFill>
              </a:rPr>
              <a:t>la fibre neutre qui ne subit aucun allongement ni raccourcissement </a:t>
            </a:r>
            <a:r>
              <a:rPr lang="en" sz="1600"/>
              <a:t>sera la base de notre calcul de la longueur développée.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En effet, si nous savons déterminer la longueur de cette fibre qui ne subit aucune déformation après pliage, nous trouverons la longueur de la tôle avant pliage. </a:t>
            </a:r>
            <a:endParaRPr sz="1600"/>
          </a:p>
        </p:txBody>
      </p:sp>
      <p:pic>
        <p:nvPicPr>
          <p:cNvPr id="352" name="Google Shape;352;p33"/>
          <p:cNvPicPr preferRelativeResize="0"/>
          <p:nvPr/>
        </p:nvPicPr>
        <p:blipFill rotWithShape="1">
          <a:blip r:embed="rId3">
            <a:alphaModFix/>
          </a:blip>
          <a:srcRect b="21458" l="14965" r="0" t="19246"/>
          <a:stretch/>
        </p:blipFill>
        <p:spPr>
          <a:xfrm>
            <a:off x="5719868" y="1081749"/>
            <a:ext cx="3237512" cy="3130932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33"/>
          <p:cNvSpPr/>
          <p:nvPr/>
        </p:nvSpPr>
        <p:spPr>
          <a:xfrm>
            <a:off x="6268177" y="1341791"/>
            <a:ext cx="2565602" cy="2285978"/>
          </a:xfrm>
          <a:custGeom>
            <a:rect b="b" l="l" r="r" t="t"/>
            <a:pathLst>
              <a:path extrusionOk="0" h="81099" w="98036">
                <a:moveTo>
                  <a:pt x="0" y="0"/>
                </a:moveTo>
                <a:cubicBezTo>
                  <a:pt x="272" y="3203"/>
                  <a:pt x="761" y="13789"/>
                  <a:pt x="1629" y="19217"/>
                </a:cubicBezTo>
                <a:cubicBezTo>
                  <a:pt x="2498" y="24645"/>
                  <a:pt x="3963" y="29096"/>
                  <a:pt x="5211" y="32570"/>
                </a:cubicBezTo>
                <a:cubicBezTo>
                  <a:pt x="6460" y="36044"/>
                  <a:pt x="7709" y="37455"/>
                  <a:pt x="9120" y="40061"/>
                </a:cubicBezTo>
                <a:cubicBezTo>
                  <a:pt x="10532" y="42667"/>
                  <a:pt x="11997" y="45436"/>
                  <a:pt x="13680" y="48204"/>
                </a:cubicBezTo>
                <a:cubicBezTo>
                  <a:pt x="15363" y="50973"/>
                  <a:pt x="17099" y="54012"/>
                  <a:pt x="19216" y="56672"/>
                </a:cubicBezTo>
                <a:cubicBezTo>
                  <a:pt x="21333" y="59332"/>
                  <a:pt x="23559" y="61829"/>
                  <a:pt x="26382" y="64163"/>
                </a:cubicBezTo>
                <a:cubicBezTo>
                  <a:pt x="29205" y="66497"/>
                  <a:pt x="32679" y="68723"/>
                  <a:pt x="36153" y="70677"/>
                </a:cubicBezTo>
                <a:cubicBezTo>
                  <a:pt x="39627" y="72631"/>
                  <a:pt x="43373" y="74368"/>
                  <a:pt x="47227" y="75888"/>
                </a:cubicBezTo>
                <a:cubicBezTo>
                  <a:pt x="51081" y="77408"/>
                  <a:pt x="55369" y="78983"/>
                  <a:pt x="59277" y="79797"/>
                </a:cubicBezTo>
                <a:cubicBezTo>
                  <a:pt x="63185" y="80611"/>
                  <a:pt x="64217" y="80557"/>
                  <a:pt x="70677" y="80774"/>
                </a:cubicBezTo>
                <a:cubicBezTo>
                  <a:pt x="77137" y="80991"/>
                  <a:pt x="93476" y="81045"/>
                  <a:pt x="98036" y="81099"/>
                </a:cubicBezTo>
              </a:path>
            </a:pathLst>
          </a:custGeom>
          <a:noFill/>
          <a:ln cap="flat" cmpd="sng" w="19050">
            <a:solidFill>
              <a:srgbClr val="00FF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54" name="Google Shape;354;p33"/>
          <p:cNvSpPr/>
          <p:nvPr/>
        </p:nvSpPr>
        <p:spPr>
          <a:xfrm>
            <a:off x="6616650" y="1925861"/>
            <a:ext cx="302812" cy="728396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355" name="Google Shape;355;p33"/>
          <p:cNvSpPr/>
          <p:nvPr/>
        </p:nvSpPr>
        <p:spPr>
          <a:xfrm flipH="1" rot="5275811">
            <a:off x="7465396" y="2818011"/>
            <a:ext cx="302798" cy="728291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stealth"/>
          </a:ln>
        </p:spPr>
      </p:sp>
      <p:sp>
        <p:nvSpPr>
          <p:cNvPr id="356" name="Google Shape;356;p33"/>
          <p:cNvSpPr/>
          <p:nvPr/>
        </p:nvSpPr>
        <p:spPr>
          <a:xfrm>
            <a:off x="6080582" y="1925861"/>
            <a:ext cx="302812" cy="728396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sp>
      <p:sp>
        <p:nvSpPr>
          <p:cNvPr id="357" name="Google Shape;357;p33"/>
          <p:cNvSpPr/>
          <p:nvPr/>
        </p:nvSpPr>
        <p:spPr>
          <a:xfrm flipH="1" rot="5275811">
            <a:off x="7465396" y="3354086"/>
            <a:ext cx="302798" cy="728291"/>
          </a:xfrm>
          <a:custGeom>
            <a:rect b="b" l="l" r="r" t="t"/>
            <a:pathLst>
              <a:path extrusionOk="0" h="28988" w="12051">
                <a:moveTo>
                  <a:pt x="0" y="0"/>
                </a:moveTo>
                <a:cubicBezTo>
                  <a:pt x="326" y="1574"/>
                  <a:pt x="1141" y="6786"/>
                  <a:pt x="1955" y="9446"/>
                </a:cubicBezTo>
                <a:cubicBezTo>
                  <a:pt x="2769" y="12106"/>
                  <a:pt x="3855" y="13735"/>
                  <a:pt x="4886" y="15960"/>
                </a:cubicBezTo>
                <a:cubicBezTo>
                  <a:pt x="5917" y="18186"/>
                  <a:pt x="6949" y="20628"/>
                  <a:pt x="8143" y="22799"/>
                </a:cubicBezTo>
                <a:cubicBezTo>
                  <a:pt x="9337" y="24970"/>
                  <a:pt x="11400" y="27957"/>
                  <a:pt x="12051" y="28988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stealth"/>
            <a:tailEnd len="med" w="med" type="none"/>
          </a:ln>
        </p:spPr>
      </p:sp>
      <p:sp>
        <p:nvSpPr>
          <p:cNvPr id="358" name="Google Shape;358;p33"/>
          <p:cNvSpPr/>
          <p:nvPr/>
        </p:nvSpPr>
        <p:spPr>
          <a:xfrm>
            <a:off x="5232150" y="1146892"/>
            <a:ext cx="3725400" cy="3725400"/>
          </a:xfrm>
          <a:prstGeom prst="ellipse">
            <a:avLst/>
          </a:prstGeom>
          <a:noFill/>
          <a:ln cap="flat" cmpd="sng" w="76200">
            <a:solidFill>
              <a:srgbClr val="BD2A3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87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4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</a:t>
            </a:r>
            <a:endParaRPr/>
          </a:p>
        </p:txBody>
      </p:sp>
      <p:sp>
        <p:nvSpPr>
          <p:cNvPr id="364" name="Google Shape;364;p34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5" name="Google Shape;365;p34"/>
          <p:cNvSpPr txBox="1"/>
          <p:nvPr/>
        </p:nvSpPr>
        <p:spPr>
          <a:xfrm>
            <a:off x="89375" y="1129450"/>
            <a:ext cx="34581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Entre les deux zones de déformations, </a:t>
            </a:r>
            <a:r>
              <a:rPr lang="en" sz="1600"/>
              <a:t>la</a:t>
            </a:r>
            <a:r>
              <a:rPr lang="en" sz="1600">
                <a:solidFill>
                  <a:srgbClr val="FF0000"/>
                </a:solidFill>
              </a:rPr>
              <a:t> </a:t>
            </a:r>
            <a:r>
              <a:rPr b="1" lang="en" sz="1600">
                <a:solidFill>
                  <a:srgbClr val="FF0000"/>
                </a:solidFill>
              </a:rPr>
              <a:t>fibre neutre</a:t>
            </a:r>
            <a:r>
              <a:rPr lang="en" sz="1600">
                <a:solidFill>
                  <a:srgbClr val="FF0000"/>
                </a:solidFill>
              </a:rPr>
              <a:t> </a:t>
            </a:r>
            <a:r>
              <a:rPr lang="en" sz="1600"/>
              <a:t>qui ne subit</a:t>
            </a:r>
            <a:r>
              <a:rPr lang="en" sz="1600">
                <a:solidFill>
                  <a:srgbClr val="FF0000"/>
                </a:solidFill>
              </a:rPr>
              <a:t> </a:t>
            </a:r>
            <a:r>
              <a:rPr b="1" lang="en" sz="1600">
                <a:solidFill>
                  <a:srgbClr val="FF0000"/>
                </a:solidFill>
              </a:rPr>
              <a:t>aucun allongement ni raccourcissement</a:t>
            </a:r>
            <a:r>
              <a:rPr lang="en" sz="1600">
                <a:solidFill>
                  <a:srgbClr val="FF0000"/>
                </a:solidFill>
              </a:rPr>
              <a:t> </a:t>
            </a:r>
            <a:r>
              <a:rPr lang="en" sz="1600"/>
              <a:t>sera la base de notre calcul de la longueur développée.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En effet, si nous savons déterminer la longueur de cette fibre qui ne subit aucune déformation après pliage, nous trouverons la longueur de la tôle avant pliage. </a:t>
            </a:r>
            <a:endParaRPr sz="1600"/>
          </a:p>
        </p:txBody>
      </p:sp>
      <p:pic>
        <p:nvPicPr>
          <p:cNvPr id="366" name="Google Shape;366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5325" y="1155250"/>
            <a:ext cx="5180943" cy="3465175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34"/>
          <p:cNvSpPr/>
          <p:nvPr/>
        </p:nvSpPr>
        <p:spPr>
          <a:xfrm>
            <a:off x="3822425" y="1287550"/>
            <a:ext cx="4835100" cy="4500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68" name="Google Shape;368;p34"/>
          <p:cNvCxnSpPr/>
          <p:nvPr/>
        </p:nvCxnSpPr>
        <p:spPr>
          <a:xfrm>
            <a:off x="3726592" y="1510172"/>
            <a:ext cx="52188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med" w="med" type="none"/>
            <a:tailEnd len="med" w="med" type="none"/>
          </a:ln>
        </p:spPr>
      </p:cxnSp>
      <p:cxnSp>
        <p:nvCxnSpPr>
          <p:cNvPr id="369" name="Google Shape;369;p34"/>
          <p:cNvCxnSpPr/>
          <p:nvPr/>
        </p:nvCxnSpPr>
        <p:spPr>
          <a:xfrm>
            <a:off x="6259945" y="1155250"/>
            <a:ext cx="0" cy="3267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med" w="med" type="none"/>
            <a:tailEnd len="med" w="med" type="none"/>
          </a:ln>
        </p:spPr>
      </p:cxnSp>
      <p:sp>
        <p:nvSpPr>
          <p:cNvPr id="370" name="Google Shape;370;p34"/>
          <p:cNvSpPr txBox="1"/>
          <p:nvPr/>
        </p:nvSpPr>
        <p:spPr>
          <a:xfrm>
            <a:off x="5049050" y="1799025"/>
            <a:ext cx="1602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Fibre neutre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71" name="Google Shape;371;p34"/>
          <p:cNvCxnSpPr>
            <a:stCxn id="370" idx="1"/>
          </p:cNvCxnSpPr>
          <p:nvPr/>
        </p:nvCxnSpPr>
        <p:spPr>
          <a:xfrm flipH="1">
            <a:off x="4620350" y="1983675"/>
            <a:ext cx="428700" cy="596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372" name="Google Shape;372;p34"/>
          <p:cNvCxnSpPr>
            <a:stCxn id="370" idx="1"/>
          </p:cNvCxnSpPr>
          <p:nvPr/>
        </p:nvCxnSpPr>
        <p:spPr>
          <a:xfrm rot="10800000">
            <a:off x="4379150" y="1533675"/>
            <a:ext cx="669900" cy="450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73" name="Google Shape;373;p34"/>
          <p:cNvSpPr txBox="1"/>
          <p:nvPr/>
        </p:nvSpPr>
        <p:spPr>
          <a:xfrm>
            <a:off x="7343100" y="1421650"/>
            <a:ext cx="15693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latin typeface="Roboto"/>
                <a:ea typeface="Roboto"/>
                <a:cs typeface="Roboto"/>
                <a:sym typeface="Roboto"/>
              </a:rPr>
              <a:t>Avant pliage</a:t>
            </a:r>
            <a:endParaRPr i="1" sz="1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4" name="Google Shape;374;p34"/>
          <p:cNvSpPr txBox="1"/>
          <p:nvPr/>
        </p:nvSpPr>
        <p:spPr>
          <a:xfrm rot="-3010571">
            <a:off x="7733117" y="2402408"/>
            <a:ext cx="844122" cy="33867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latin typeface="Roboto"/>
                <a:ea typeface="Roboto"/>
                <a:cs typeface="Roboto"/>
                <a:sym typeface="Roboto"/>
              </a:rPr>
              <a:t>Pièce pliée</a:t>
            </a:r>
            <a:endParaRPr i="1" sz="1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75" name="Google Shape;375;p34"/>
          <p:cNvSpPr txBox="1"/>
          <p:nvPr/>
        </p:nvSpPr>
        <p:spPr>
          <a:xfrm>
            <a:off x="7520225" y="3815700"/>
            <a:ext cx="126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Rayon de la f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ibre neutre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76" name="Google Shape;376;p34"/>
          <p:cNvCxnSpPr>
            <a:stCxn id="375" idx="1"/>
          </p:cNvCxnSpPr>
          <p:nvPr/>
        </p:nvCxnSpPr>
        <p:spPr>
          <a:xfrm rot="10800000">
            <a:off x="6685925" y="3788850"/>
            <a:ext cx="834300" cy="303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377" name="Google Shape;377;p34"/>
          <p:cNvSpPr txBox="1"/>
          <p:nvPr/>
        </p:nvSpPr>
        <p:spPr>
          <a:xfrm>
            <a:off x="3890450" y="4155875"/>
            <a:ext cx="12699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Roboto"/>
                <a:ea typeface="Roboto"/>
                <a:cs typeface="Roboto"/>
                <a:sym typeface="Roboto"/>
              </a:rPr>
              <a:t>Amincissement de la </a:t>
            </a:r>
            <a:r>
              <a:rPr lang="en" sz="1200">
                <a:latin typeface="Roboto"/>
                <a:ea typeface="Roboto"/>
                <a:cs typeface="Roboto"/>
                <a:sym typeface="Roboto"/>
              </a:rPr>
              <a:t>tôle</a:t>
            </a:r>
            <a:endParaRPr sz="12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78" name="Google Shape;378;p34"/>
          <p:cNvCxnSpPr>
            <a:stCxn id="377" idx="3"/>
          </p:cNvCxnSpPr>
          <p:nvPr/>
        </p:nvCxnSpPr>
        <p:spPr>
          <a:xfrm flipH="1" rot="10800000">
            <a:off x="5160350" y="4117625"/>
            <a:ext cx="881700" cy="3153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35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Position de la fibre neutre </a:t>
            </a:r>
            <a:endParaRPr/>
          </a:p>
        </p:txBody>
      </p:sp>
      <p:sp>
        <p:nvSpPr>
          <p:cNvPr id="384" name="Google Shape;384;p35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85" name="Google Shape;385;p35"/>
          <p:cNvSpPr txBox="1"/>
          <p:nvPr/>
        </p:nvSpPr>
        <p:spPr>
          <a:xfrm>
            <a:off x="119175" y="1177575"/>
            <a:ext cx="44475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660000"/>
                </a:solidFill>
              </a:rPr>
              <a:t>Approximativement</a:t>
            </a:r>
            <a:r>
              <a:rPr lang="en" sz="1600"/>
              <a:t>, e</a:t>
            </a:r>
            <a:r>
              <a:rPr lang="en" sz="1600"/>
              <a:t>lle se situe à la distance “k” du </a:t>
            </a:r>
            <a:r>
              <a:rPr b="1" lang="en" sz="1600">
                <a:solidFill>
                  <a:srgbClr val="FF0000"/>
                </a:solidFill>
              </a:rPr>
              <a:t>bord intérieur du pli</a:t>
            </a:r>
            <a:r>
              <a:rPr lang="en" sz="1600"/>
              <a:t>. 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Suivant le rapport Ri/e, “k” varie comme suit:</a:t>
            </a:r>
            <a:endParaRPr sz="1600"/>
          </a:p>
        </p:txBody>
      </p:sp>
      <p:graphicFrame>
        <p:nvGraphicFramePr>
          <p:cNvPr id="386" name="Google Shape;386;p35"/>
          <p:cNvGraphicFramePr/>
          <p:nvPr/>
        </p:nvGraphicFramePr>
        <p:xfrm>
          <a:off x="119175" y="28651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{787780BE-53A1-497F-B7AC-A26C3CB023E1}</a:tableStyleId>
              </a:tblPr>
              <a:tblGrid>
                <a:gridCol w="1085425"/>
                <a:gridCol w="1085425"/>
                <a:gridCol w="1085425"/>
                <a:gridCol w="1085425"/>
              </a:tblGrid>
              <a:tr h="388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Si “Ri / e “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= environ 1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= environ 2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= environ 3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Alors k =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</a:t>
                      </a:r>
                      <a:r>
                        <a:rPr lang="en"/>
                        <a:t> / 3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2e / 5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</a:t>
                      </a:r>
                      <a:r>
                        <a:rPr lang="en"/>
                        <a:t> / 2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0.33 x e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0.4 x e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0.5 x e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pic>
        <p:nvPicPr>
          <p:cNvPr id="387" name="Google Shape;387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2801" y="1339174"/>
            <a:ext cx="3614121" cy="300037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88" name="Google Shape;388;p35"/>
          <p:cNvCxnSpPr/>
          <p:nvPr/>
        </p:nvCxnSpPr>
        <p:spPr>
          <a:xfrm>
            <a:off x="6503750" y="2409675"/>
            <a:ext cx="0" cy="1998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med" w="med" type="none"/>
            <a:tailEnd len="med" w="med" type="none"/>
          </a:ln>
        </p:spPr>
      </p:cxnSp>
      <p:cxnSp>
        <p:nvCxnSpPr>
          <p:cNvPr id="389" name="Google Shape;389;p35"/>
          <p:cNvCxnSpPr/>
          <p:nvPr/>
        </p:nvCxnSpPr>
        <p:spPr>
          <a:xfrm rot="10800000">
            <a:off x="4693400" y="2647800"/>
            <a:ext cx="2022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Dot"/>
            <a:round/>
            <a:headEnd len="med" w="med" type="none"/>
            <a:tailEnd len="med" w="med" type="none"/>
          </a:ln>
        </p:spPr>
      </p:cxnSp>
      <p:cxnSp>
        <p:nvCxnSpPr>
          <p:cNvPr id="390" name="Google Shape;390;p35"/>
          <p:cNvCxnSpPr/>
          <p:nvPr/>
        </p:nvCxnSpPr>
        <p:spPr>
          <a:xfrm flipH="1" rot="10800000">
            <a:off x="5810750" y="2333550"/>
            <a:ext cx="1549200" cy="560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391" name="Google Shape;391;p35"/>
          <p:cNvSpPr txBox="1"/>
          <p:nvPr/>
        </p:nvSpPr>
        <p:spPr>
          <a:xfrm>
            <a:off x="7125125" y="1958150"/>
            <a:ext cx="594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Roboto"/>
                <a:ea typeface="Roboto"/>
                <a:cs typeface="Roboto"/>
                <a:sym typeface="Roboto"/>
              </a:rPr>
              <a:t>Ri</a:t>
            </a:r>
            <a:endParaRPr sz="20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92" name="Google Shape;392;p35"/>
          <p:cNvCxnSpPr/>
          <p:nvPr/>
        </p:nvCxnSpPr>
        <p:spPr>
          <a:xfrm>
            <a:off x="8355675" y="3389875"/>
            <a:ext cx="516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3" name="Google Shape;393;p35"/>
          <p:cNvCxnSpPr/>
          <p:nvPr/>
        </p:nvCxnSpPr>
        <p:spPr>
          <a:xfrm>
            <a:off x="8372425" y="4053800"/>
            <a:ext cx="516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4" name="Google Shape;394;p35"/>
          <p:cNvCxnSpPr/>
          <p:nvPr/>
        </p:nvCxnSpPr>
        <p:spPr>
          <a:xfrm>
            <a:off x="8536725" y="3410000"/>
            <a:ext cx="0" cy="633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stealth"/>
            <a:tailEnd len="med" w="med" type="stealth"/>
          </a:ln>
        </p:spPr>
      </p:cxnSp>
      <p:sp>
        <p:nvSpPr>
          <p:cNvPr id="395" name="Google Shape;395;p35"/>
          <p:cNvSpPr txBox="1"/>
          <p:nvPr/>
        </p:nvSpPr>
        <p:spPr>
          <a:xfrm>
            <a:off x="8588550" y="3505400"/>
            <a:ext cx="594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Roboto"/>
                <a:ea typeface="Roboto"/>
                <a:cs typeface="Roboto"/>
                <a:sym typeface="Roboto"/>
              </a:rPr>
              <a:t>e</a:t>
            </a:r>
            <a:endParaRPr sz="2000"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396" name="Google Shape;396;p35"/>
          <p:cNvCxnSpPr/>
          <p:nvPr/>
        </p:nvCxnSpPr>
        <p:spPr>
          <a:xfrm rot="10800000">
            <a:off x="7168825" y="2809800"/>
            <a:ext cx="6600" cy="985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397" name="Google Shape;397;p35"/>
          <p:cNvCxnSpPr/>
          <p:nvPr/>
        </p:nvCxnSpPr>
        <p:spPr>
          <a:xfrm rot="10800000">
            <a:off x="7175425" y="3394900"/>
            <a:ext cx="0" cy="264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stealth"/>
            <a:tailEnd len="med" w="med" type="stealth"/>
          </a:ln>
        </p:spPr>
      </p:cxnSp>
      <p:sp>
        <p:nvSpPr>
          <p:cNvPr id="398" name="Google Shape;398;p35"/>
          <p:cNvSpPr txBox="1"/>
          <p:nvPr/>
        </p:nvSpPr>
        <p:spPr>
          <a:xfrm>
            <a:off x="7234500" y="2809800"/>
            <a:ext cx="594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Roboto"/>
                <a:ea typeface="Roboto"/>
                <a:cs typeface="Roboto"/>
                <a:sym typeface="Roboto"/>
              </a:rPr>
              <a:t>k</a:t>
            </a:r>
            <a:endParaRPr sz="20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6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Exemple</a:t>
            </a:r>
            <a:endParaRPr/>
          </a:p>
        </p:txBody>
      </p:sp>
      <p:sp>
        <p:nvSpPr>
          <p:cNvPr id="404" name="Google Shape;404;p36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5" name="Google Shape;405;p36"/>
          <p:cNvSpPr txBox="1"/>
          <p:nvPr/>
        </p:nvSpPr>
        <p:spPr>
          <a:xfrm>
            <a:off x="140625" y="1025175"/>
            <a:ext cx="50643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Avec une tôle </a:t>
            </a:r>
            <a:r>
              <a:rPr b="1" lang="en" sz="1600">
                <a:solidFill>
                  <a:srgbClr val="0000FF"/>
                </a:solidFill>
              </a:rPr>
              <a:t>épaisseur 3 mm</a:t>
            </a:r>
            <a:r>
              <a:rPr lang="en" sz="1600"/>
              <a:t>, si l’on fait le choix d’un </a:t>
            </a:r>
            <a:r>
              <a:rPr b="1" lang="en" sz="1600">
                <a:solidFill>
                  <a:srgbClr val="FF8700"/>
                </a:solidFill>
              </a:rPr>
              <a:t>vé de 25 mm</a:t>
            </a:r>
            <a:r>
              <a:rPr lang="en" sz="1600"/>
              <a:t>, le </a:t>
            </a:r>
            <a:r>
              <a:rPr b="1" lang="en" sz="1600">
                <a:solidFill>
                  <a:srgbClr val="FF0000"/>
                </a:solidFill>
              </a:rPr>
              <a:t>rayon intérieur Ri</a:t>
            </a:r>
            <a:r>
              <a:rPr lang="en" sz="1600"/>
              <a:t> est de 4.2 mm, </a:t>
            </a:r>
            <a:endParaRPr sz="1600"/>
          </a:p>
          <a:p>
            <a:pPr indent="0" lvl="0" marL="0" marR="4942447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marR="84138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Le rapport Ri/e = 4.2 / 3 = 1.3mm (environ 1)</a:t>
            </a:r>
            <a:endParaRPr sz="1600"/>
          </a:p>
          <a:p>
            <a:pPr indent="0" lvl="0" marL="0" marR="84138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marR="84138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marR="84138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marR="4942447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La fibre de neutre se trouve à </a:t>
            </a:r>
            <a:r>
              <a:rPr lang="en" sz="1600"/>
              <a:t>environ</a:t>
            </a:r>
            <a:r>
              <a:rPr lang="en" sz="1600"/>
              <a:t> </a:t>
            </a:r>
            <a:r>
              <a:rPr b="1" lang="en" sz="1600">
                <a:solidFill>
                  <a:srgbClr val="FF0000"/>
                </a:solidFill>
              </a:rPr>
              <a:t>1/3</a:t>
            </a:r>
            <a:r>
              <a:rPr lang="en" sz="1600"/>
              <a:t> de l’épaisseur. </a:t>
            </a:r>
            <a:endParaRPr sz="1600"/>
          </a:p>
        </p:txBody>
      </p:sp>
      <p:graphicFrame>
        <p:nvGraphicFramePr>
          <p:cNvPr id="406" name="Google Shape;406;p36"/>
          <p:cNvGraphicFramePr/>
          <p:nvPr/>
        </p:nvGraphicFramePr>
        <p:xfrm>
          <a:off x="208675" y="2498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{787780BE-53A1-497F-B7AC-A26C3CB023E1}</a:tableStyleId>
              </a:tblPr>
              <a:tblGrid>
                <a:gridCol w="1085425"/>
                <a:gridCol w="1085425"/>
                <a:gridCol w="1085425"/>
                <a:gridCol w="1085425"/>
              </a:tblGrid>
              <a:tr h="3888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Si “Ri / e “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R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= environ 1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= environ 2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rgbClr val="FFFFFF"/>
                          </a:solidFill>
                        </a:rPr>
                        <a:t>= environ 3</a:t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Alors a =</a:t>
                      </a:r>
                      <a:endParaRPr/>
                    </a:p>
                  </a:txBody>
                  <a:tcPr marT="91425" marB="91425" marR="91425" marL="91425">
                    <a:lnR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e/3</a:t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2 e / 5</a:t>
                      </a:r>
                      <a:endParaRPr/>
                    </a:p>
                  </a:txBody>
                  <a:tcPr marT="91425" marB="91425" marR="91425" marL="91425">
                    <a:lnL cap="flat" cmpd="sng" w="28575">
                      <a:solidFill>
                        <a:srgbClr val="FF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e/2</a:t>
                      </a:r>
                      <a:endParaRPr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pic>
        <p:nvPicPr>
          <p:cNvPr id="407" name="Google Shape;40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6475" y="2598075"/>
            <a:ext cx="7353300" cy="1676400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36"/>
          <p:cNvSpPr/>
          <p:nvPr/>
        </p:nvSpPr>
        <p:spPr>
          <a:xfrm>
            <a:off x="5351525" y="3461125"/>
            <a:ext cx="3323100" cy="2937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9" name="Google Shape;409;p36"/>
          <p:cNvSpPr/>
          <p:nvPr/>
        </p:nvSpPr>
        <p:spPr>
          <a:xfrm>
            <a:off x="5316475" y="2626025"/>
            <a:ext cx="659700" cy="1778100"/>
          </a:xfrm>
          <a:prstGeom prst="rect">
            <a:avLst/>
          </a:prstGeom>
          <a:noFill/>
          <a:ln cap="flat" cmpd="sng" w="3810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36"/>
          <p:cNvSpPr/>
          <p:nvPr/>
        </p:nvSpPr>
        <p:spPr>
          <a:xfrm>
            <a:off x="6035650" y="2626025"/>
            <a:ext cx="594900" cy="1778100"/>
          </a:xfrm>
          <a:prstGeom prst="rect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36"/>
          <p:cNvSpPr/>
          <p:nvPr/>
        </p:nvSpPr>
        <p:spPr>
          <a:xfrm>
            <a:off x="6690025" y="2626025"/>
            <a:ext cx="594900" cy="1778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36"/>
          <p:cNvSpPr/>
          <p:nvPr/>
        </p:nvSpPr>
        <p:spPr>
          <a:xfrm>
            <a:off x="7946625" y="2626025"/>
            <a:ext cx="659700" cy="1778100"/>
          </a:xfrm>
          <a:prstGeom prst="rect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36"/>
          <p:cNvSpPr txBox="1"/>
          <p:nvPr/>
        </p:nvSpPr>
        <p:spPr>
          <a:xfrm>
            <a:off x="140625" y="3754825"/>
            <a:ext cx="4904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P</a:t>
            </a:r>
            <a:r>
              <a:rPr b="1" lang="en" sz="1600"/>
              <a:t>our les grands rayons de courbure </a:t>
            </a:r>
            <a:r>
              <a:rPr b="1" lang="en" sz="1600">
                <a:solidFill>
                  <a:srgbClr val="CC0000"/>
                </a:solidFill>
              </a:rPr>
              <a:t>Ri/e &gt; 3</a:t>
            </a:r>
            <a:endParaRPr b="1" sz="1600">
              <a:solidFill>
                <a:srgbClr val="CC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/>
              <a:t>, et en particulier dans le cas du roulage, </a:t>
            </a:r>
            <a:endParaRPr b="1"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 u="sng">
                <a:solidFill>
                  <a:srgbClr val="FF0000"/>
                </a:solidFill>
              </a:rPr>
              <a:t>la fibre neutre est au milieu. </a:t>
            </a:r>
            <a:r>
              <a:rPr b="1" lang="en" sz="1600">
                <a:solidFill>
                  <a:srgbClr val="FF0000"/>
                </a:solidFill>
              </a:rPr>
              <a:t>(0,5 x e) ⇒ k = 0.5</a:t>
            </a:r>
            <a:endParaRPr b="1" sz="16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7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essai de microdureté</a:t>
            </a:r>
            <a:endParaRPr/>
          </a:p>
        </p:txBody>
      </p:sp>
      <p:sp>
        <p:nvSpPr>
          <p:cNvPr id="419" name="Google Shape;419;p37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23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Google Shape;424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49150" y="1219475"/>
            <a:ext cx="1253325" cy="6447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5" name="Google Shape;425;p38"/>
          <p:cNvGrpSpPr/>
          <p:nvPr/>
        </p:nvGrpSpPr>
        <p:grpSpPr>
          <a:xfrm>
            <a:off x="5217920" y="1129450"/>
            <a:ext cx="3657600" cy="3670640"/>
            <a:chOff x="3818145" y="1129450"/>
            <a:chExt cx="3657600" cy="3670640"/>
          </a:xfrm>
        </p:grpSpPr>
        <p:pic>
          <p:nvPicPr>
            <p:cNvPr id="426" name="Google Shape;426;p3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818145" y="1129450"/>
              <a:ext cx="3657600" cy="36663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7" name="Google Shape;427;p38"/>
            <p:cNvPicPr preferRelativeResize="0"/>
            <p:nvPr/>
          </p:nvPicPr>
          <p:blipFill>
            <a:blip r:embed="rId5">
              <a:alphaModFix amt="39000"/>
            </a:blip>
            <a:stretch>
              <a:fillRect/>
            </a:stretch>
          </p:blipFill>
          <p:spPr>
            <a:xfrm>
              <a:off x="3818145" y="1129450"/>
              <a:ext cx="3657600" cy="36706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8" name="Google Shape;428;p38"/>
            <p:cNvPicPr preferRelativeResize="0"/>
            <p:nvPr/>
          </p:nvPicPr>
          <p:blipFill>
            <a:blip r:embed="rId6">
              <a:alphaModFix amt="30000"/>
            </a:blip>
            <a:stretch>
              <a:fillRect/>
            </a:stretch>
          </p:blipFill>
          <p:spPr>
            <a:xfrm>
              <a:off x="3818145" y="1129450"/>
              <a:ext cx="3657600" cy="36706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29" name="Google Shape;429;p38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essai de microdureté</a:t>
            </a:r>
            <a:endParaRPr/>
          </a:p>
        </p:txBody>
      </p:sp>
      <p:sp>
        <p:nvSpPr>
          <p:cNvPr id="430" name="Google Shape;430;p38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1" name="Google Shape;431;p38"/>
          <p:cNvSpPr txBox="1"/>
          <p:nvPr/>
        </p:nvSpPr>
        <p:spPr>
          <a:xfrm>
            <a:off x="74875" y="1213075"/>
            <a:ext cx="51432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Puisque seule la fibre neutre n’est soumise à aucune déformation, (</a:t>
            </a:r>
            <a:r>
              <a:rPr lang="en" sz="1600">
                <a:solidFill>
                  <a:schemeClr val="dk1"/>
                </a:solidFill>
              </a:rPr>
              <a:t>ni allongement, ni raccourcissement), les zones qui ont été déformées doivent avoir une dureté différente du métal de base.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Pour vérifier cette hypothèse, on se propose d’effectuer une série de microdureté (tous les 0,5 mm) sur l’épaisseur de la pièce.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</a:rPr>
              <a:t>Les essais se font sur une éprouvette pliée à 90° de 8mm d’épaisseur.</a:t>
            </a:r>
            <a:endParaRPr b="1"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Les résultats seront consignés dans un tableau, puis un graphe sera tracé.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432" name="Google Shape;432;p38"/>
          <p:cNvSpPr txBox="1"/>
          <p:nvPr/>
        </p:nvSpPr>
        <p:spPr>
          <a:xfrm>
            <a:off x="8166025" y="3310650"/>
            <a:ext cx="1586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Fibre neutre</a:t>
            </a:r>
            <a:endParaRPr sz="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3" name="Google Shape;433;p38"/>
          <p:cNvSpPr txBox="1"/>
          <p:nvPr/>
        </p:nvSpPr>
        <p:spPr>
          <a:xfrm>
            <a:off x="7461425" y="2749225"/>
            <a:ext cx="1449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Zone </a:t>
            </a:r>
            <a:endParaRPr sz="8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comprimée</a:t>
            </a:r>
            <a:endParaRPr sz="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4" name="Google Shape;434;p38"/>
          <p:cNvSpPr txBox="1"/>
          <p:nvPr/>
        </p:nvSpPr>
        <p:spPr>
          <a:xfrm>
            <a:off x="6867650" y="3618450"/>
            <a:ext cx="1449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Zone </a:t>
            </a:r>
            <a:endParaRPr sz="8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tendue</a:t>
            </a:r>
            <a:endParaRPr sz="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5" name="Google Shape;435;p38"/>
          <p:cNvSpPr/>
          <p:nvPr/>
        </p:nvSpPr>
        <p:spPr>
          <a:xfrm>
            <a:off x="7486125" y="1621400"/>
            <a:ext cx="297000" cy="297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39"/>
          <p:cNvSpPr txBox="1"/>
          <p:nvPr>
            <p:ph idx="4294967295"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L’essai de microdureté</a:t>
            </a:r>
            <a:endParaRPr/>
          </a:p>
        </p:txBody>
      </p:sp>
      <p:sp>
        <p:nvSpPr>
          <p:cNvPr id="441" name="Google Shape;441;p39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42" name="Google Shape;442;p39" title="L'essai de microdureté EDUSCOL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9341" y="140425"/>
            <a:ext cx="6265325" cy="469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40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essai de microdureté</a:t>
            </a:r>
            <a:endParaRPr/>
          </a:p>
        </p:txBody>
      </p:sp>
      <p:sp>
        <p:nvSpPr>
          <p:cNvPr id="448" name="Google Shape;448;p40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49" name="Google Shape;449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09975" y="1075525"/>
            <a:ext cx="4730451" cy="37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Google Shape;450;p40"/>
          <p:cNvSpPr txBox="1"/>
          <p:nvPr/>
        </p:nvSpPr>
        <p:spPr>
          <a:xfrm>
            <a:off x="5013980" y="4080779"/>
            <a:ext cx="2661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Macrographie zone pliée après microdureté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51" name="Google Shape;451;p40"/>
          <p:cNvCxnSpPr/>
          <p:nvPr/>
        </p:nvCxnSpPr>
        <p:spPr>
          <a:xfrm>
            <a:off x="6881740" y="3435854"/>
            <a:ext cx="0" cy="595200"/>
          </a:xfrm>
          <a:prstGeom prst="straightConnector1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452" name="Google Shape;452;p40"/>
          <p:cNvSpPr txBox="1"/>
          <p:nvPr/>
        </p:nvSpPr>
        <p:spPr>
          <a:xfrm>
            <a:off x="6881740" y="3587246"/>
            <a:ext cx="408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00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endParaRPr b="1">
              <a:solidFill>
                <a:srgbClr val="FFFF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53" name="Google Shape;453;p40"/>
          <p:cNvCxnSpPr/>
          <p:nvPr/>
        </p:nvCxnSpPr>
        <p:spPr>
          <a:xfrm>
            <a:off x="6758450" y="2224025"/>
            <a:ext cx="5796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4" name="Google Shape;454;p40"/>
          <p:cNvCxnSpPr/>
          <p:nvPr/>
        </p:nvCxnSpPr>
        <p:spPr>
          <a:xfrm>
            <a:off x="6758450" y="2318200"/>
            <a:ext cx="601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55" name="Google Shape;455;p40"/>
          <p:cNvCxnSpPr/>
          <p:nvPr/>
        </p:nvCxnSpPr>
        <p:spPr>
          <a:xfrm rot="10800000">
            <a:off x="7214850" y="2329075"/>
            <a:ext cx="0" cy="1992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456" name="Google Shape;456;p40"/>
          <p:cNvCxnSpPr/>
          <p:nvPr/>
        </p:nvCxnSpPr>
        <p:spPr>
          <a:xfrm>
            <a:off x="7214850" y="2003225"/>
            <a:ext cx="0" cy="2208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57" name="Google Shape;457;p40"/>
          <p:cNvSpPr txBox="1"/>
          <p:nvPr/>
        </p:nvSpPr>
        <p:spPr>
          <a:xfrm>
            <a:off x="7323125" y="2050150"/>
            <a:ext cx="135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0,25 mm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458" name="Google Shape;458;p40"/>
          <p:cNvGraphicFramePr/>
          <p:nvPr/>
        </p:nvGraphicFramePr>
        <p:xfrm>
          <a:off x="0" y="3435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{787780BE-53A1-497F-B7AC-A26C3CB023E1}</a:tableStyleId>
              </a:tblPr>
              <a:tblGrid>
                <a:gridCol w="1047700"/>
                <a:gridCol w="1047700"/>
                <a:gridCol w="1047700"/>
                <a:gridCol w="1047700"/>
              </a:tblGrid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</a:rPr>
                        <a:t>Si “Ri / e “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</a:rPr>
                        <a:t>= environ 1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</a:rPr>
                        <a:t>= environ 2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</a:rPr>
                        <a:t>= environ 3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Alors k =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e / 3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2e / 5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e / 2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0.33 x e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0.4 x e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0.5 x e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sp>
        <p:nvSpPr>
          <p:cNvPr id="459" name="Google Shape;459;p40"/>
          <p:cNvSpPr txBox="1"/>
          <p:nvPr/>
        </p:nvSpPr>
        <p:spPr>
          <a:xfrm>
            <a:off x="124850" y="1188250"/>
            <a:ext cx="39411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L’épaisseur de la pièce est 8mm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Le rayon intérieur Ri de pliage est 10,5mm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Ri / e = 10.5 / 8 = 1.3125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Dans le tableau, il faut considérer que Ri/e ≃ 1, donc k = 0.33 x e = 0.33 x  8 = 2.66mm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La fibre neutre est approximativement située à 2.66mm du bord intérieur du pli.</a:t>
            </a:r>
            <a:endParaRPr b="1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0" name="Google Shape;460;p40"/>
          <p:cNvSpPr/>
          <p:nvPr/>
        </p:nvSpPr>
        <p:spPr>
          <a:xfrm>
            <a:off x="1035950" y="3426575"/>
            <a:ext cx="1028700" cy="1188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1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essai de microdureté</a:t>
            </a:r>
            <a:endParaRPr/>
          </a:p>
        </p:txBody>
      </p:sp>
      <p:sp>
        <p:nvSpPr>
          <p:cNvPr id="466" name="Google Shape;466;p4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67" name="Google Shape;467;p41"/>
          <p:cNvPicPr preferRelativeResize="0"/>
          <p:nvPr/>
        </p:nvPicPr>
        <p:blipFill rotWithShape="1">
          <a:blip r:embed="rId3">
            <a:alphaModFix/>
          </a:blip>
          <a:srcRect b="0" l="15642" r="27185" t="0"/>
          <a:stretch/>
        </p:blipFill>
        <p:spPr>
          <a:xfrm>
            <a:off x="6478075" y="1082775"/>
            <a:ext cx="2303699" cy="3223575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41"/>
          <p:cNvSpPr txBox="1"/>
          <p:nvPr/>
        </p:nvSpPr>
        <p:spPr>
          <a:xfrm>
            <a:off x="6447425" y="3642550"/>
            <a:ext cx="2267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Macrographie zone pliée après microdureté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469" name="Google Shape;469;p41"/>
          <p:cNvGraphicFramePr/>
          <p:nvPr/>
        </p:nvGraphicFramePr>
        <p:xfrm>
          <a:off x="275575" y="10863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{0D91042F-08D1-41F4-B6C4-8174E679BD75}</a:tableStyleId>
              </a:tblPr>
              <a:tblGrid>
                <a:gridCol w="608425"/>
                <a:gridCol w="608425"/>
              </a:tblGrid>
              <a:tr h="1487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600"/>
                        <a:t>x</a:t>
                      </a:r>
                      <a:endParaRPr b="1" sz="6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600"/>
                        <a:t>HV5</a:t>
                      </a:r>
                      <a:endParaRPr b="1" sz="6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0,75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204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189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180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167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160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148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3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152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3,25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155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3,5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159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3,75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167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171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4,25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178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4,5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177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4,75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180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5,25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190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5,5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5,75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6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6,25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6,5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6,75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7,25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196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7,5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198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470" name="Google Shape;470;p41" title="Graphique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4994" y="1082775"/>
            <a:ext cx="4122701" cy="25498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471" name="Google Shape;471;p41"/>
          <p:cNvCxnSpPr/>
          <p:nvPr/>
        </p:nvCxnSpPr>
        <p:spPr>
          <a:xfrm>
            <a:off x="8038325" y="3093225"/>
            <a:ext cx="0" cy="507000"/>
          </a:xfrm>
          <a:prstGeom prst="straightConnector1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472" name="Google Shape;472;p41"/>
          <p:cNvSpPr txBox="1"/>
          <p:nvPr/>
        </p:nvSpPr>
        <p:spPr>
          <a:xfrm>
            <a:off x="8038325" y="3222175"/>
            <a:ext cx="34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00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endParaRPr b="1">
              <a:solidFill>
                <a:srgbClr val="FFFF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473" name="Google Shape;473;p41"/>
          <p:cNvCxnSpPr/>
          <p:nvPr/>
        </p:nvCxnSpPr>
        <p:spPr>
          <a:xfrm>
            <a:off x="3038350" y="1941225"/>
            <a:ext cx="0" cy="15432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74" name="Google Shape;474;p41"/>
          <p:cNvSpPr/>
          <p:nvPr/>
        </p:nvSpPr>
        <p:spPr>
          <a:xfrm>
            <a:off x="275650" y="2266775"/>
            <a:ext cx="1216800" cy="1290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41"/>
          <p:cNvSpPr txBox="1"/>
          <p:nvPr/>
        </p:nvSpPr>
        <p:spPr>
          <a:xfrm>
            <a:off x="2627825" y="3323075"/>
            <a:ext cx="953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2.75</a:t>
            </a:r>
            <a:endParaRPr b="1" sz="10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6" name="Google Shape;476;p41"/>
          <p:cNvSpPr txBox="1"/>
          <p:nvPr/>
        </p:nvSpPr>
        <p:spPr>
          <a:xfrm>
            <a:off x="1644475" y="3810525"/>
            <a:ext cx="47061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La fibre qui présente la dureté la moins élevée est située approximativement à 2.75 mm du bord intérieur du pli.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Ce qui correspond à l’approximation e / 3 ( 8/3 = 2.66 mm)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42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Macrographie et Micrographie</a:t>
            </a:r>
            <a:endParaRPr/>
          </a:p>
        </p:txBody>
      </p:sp>
      <p:sp>
        <p:nvSpPr>
          <p:cNvPr id="482" name="Google Shape;482;p42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6"/>
          <p:cNvSpPr txBox="1"/>
          <p:nvPr>
            <p:ph idx="4294967295" type="ctrTitle"/>
          </p:nvPr>
        </p:nvSpPr>
        <p:spPr>
          <a:xfrm>
            <a:off x="4038500" y="821350"/>
            <a:ext cx="5105400" cy="11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300">
                <a:solidFill>
                  <a:srgbClr val="FF8700"/>
                </a:solidFill>
              </a:rPr>
              <a:t>1-Expérimentation</a:t>
            </a:r>
            <a:endParaRPr sz="5300">
              <a:solidFill>
                <a:srgbClr val="FF8700"/>
              </a:solidFill>
            </a:endParaRPr>
          </a:p>
        </p:txBody>
      </p:sp>
      <p:sp>
        <p:nvSpPr>
          <p:cNvPr id="154" name="Google Shape;154;p16"/>
          <p:cNvSpPr txBox="1"/>
          <p:nvPr>
            <p:ph idx="4294967295" type="subTitle"/>
          </p:nvPr>
        </p:nvSpPr>
        <p:spPr>
          <a:xfrm>
            <a:off x="5081000" y="1868575"/>
            <a:ext cx="3823200" cy="197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400">
              <a:solidFill>
                <a:srgbClr val="FFFFFF"/>
              </a:solidFill>
            </a:endParaRPr>
          </a:p>
        </p:txBody>
      </p:sp>
      <p:sp>
        <p:nvSpPr>
          <p:cNvPr id="155" name="Google Shape;155;p16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6" name="Google Shape;156;p16"/>
          <p:cNvSpPr/>
          <p:nvPr/>
        </p:nvSpPr>
        <p:spPr>
          <a:xfrm flipH="1">
            <a:off x="998375" y="731700"/>
            <a:ext cx="3742800" cy="2105400"/>
          </a:xfrm>
          <a:prstGeom prst="parallelogram">
            <a:avLst>
              <a:gd fmla="val 51269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7" name="Google Shape;15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8323" y="1015525"/>
            <a:ext cx="1802900" cy="153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43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Macrographie et Micrographie</a:t>
            </a:r>
            <a:endParaRPr/>
          </a:p>
        </p:txBody>
      </p:sp>
      <p:sp>
        <p:nvSpPr>
          <p:cNvPr id="488" name="Google Shape;488;p43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89" name="Google Shape;489;p43"/>
          <p:cNvPicPr preferRelativeResize="0"/>
          <p:nvPr/>
        </p:nvPicPr>
        <p:blipFill rotWithShape="1">
          <a:blip r:embed="rId3">
            <a:alphaModFix/>
          </a:blip>
          <a:srcRect b="4030" l="4699" r="2793" t="14376"/>
          <a:stretch/>
        </p:blipFill>
        <p:spPr>
          <a:xfrm>
            <a:off x="4790750" y="1058350"/>
            <a:ext cx="4223724" cy="3725327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43"/>
          <p:cNvSpPr txBox="1"/>
          <p:nvPr/>
        </p:nvSpPr>
        <p:spPr>
          <a:xfrm>
            <a:off x="109050" y="1852775"/>
            <a:ext cx="45123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Afin de pouvoir observer les différents phénomènes qui se produisent au cours du pliage, nous avons procédé à des micrographies dans les différentes zones de l’éprouvette.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Nous avons pu mettre en évidence que l’opération de pliage avait des conséquences visibles sur le grain du matériau.</a:t>
            </a:r>
            <a:endParaRPr sz="16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5" name="Google Shape;495;p44"/>
          <p:cNvGrpSpPr/>
          <p:nvPr/>
        </p:nvGrpSpPr>
        <p:grpSpPr>
          <a:xfrm>
            <a:off x="2512384" y="-1160125"/>
            <a:ext cx="6525849" cy="5997610"/>
            <a:chOff x="4011225" y="140925"/>
            <a:chExt cx="5238700" cy="4814651"/>
          </a:xfrm>
        </p:grpSpPr>
        <p:pic>
          <p:nvPicPr>
            <p:cNvPr id="496" name="Google Shape;496;p44"/>
            <p:cNvPicPr preferRelativeResize="0"/>
            <p:nvPr/>
          </p:nvPicPr>
          <p:blipFill rotWithShape="1">
            <a:blip r:embed="rId3">
              <a:alphaModFix/>
            </a:blip>
            <a:srcRect b="0" l="0" r="75751" t="69692"/>
            <a:stretch/>
          </p:blipFill>
          <p:spPr>
            <a:xfrm>
              <a:off x="4011225" y="1636275"/>
              <a:ext cx="5162576" cy="33193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497" name="Google Shape;497;p44"/>
            <p:cNvCxnSpPr/>
            <p:nvPr/>
          </p:nvCxnSpPr>
          <p:spPr>
            <a:xfrm>
              <a:off x="5063125" y="1649675"/>
              <a:ext cx="0" cy="40920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  <p:sp>
          <p:nvSpPr>
            <p:cNvPr id="498" name="Google Shape;498;p44"/>
            <p:cNvSpPr/>
            <p:nvPr/>
          </p:nvSpPr>
          <p:spPr>
            <a:xfrm rot="-5400000">
              <a:off x="5026225" y="177825"/>
              <a:ext cx="3802200" cy="3728400"/>
            </a:xfrm>
            <a:prstGeom prst="blockArc">
              <a:avLst>
                <a:gd fmla="val 10800000" name="adj1"/>
                <a:gd fmla="val 16206111" name="adj2"/>
                <a:gd fmla="val 0" name="adj3"/>
              </a:avLst>
            </a:prstGeom>
            <a:solidFill>
              <a:schemeClr val="lt2"/>
            </a:solidFill>
            <a:ln cap="flat" cmpd="sng" w="9525">
              <a:solidFill>
                <a:srgbClr val="00FF00"/>
              </a:solidFill>
              <a:prstDash val="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499" name="Google Shape;499;p44"/>
            <p:cNvCxnSpPr>
              <a:stCxn id="498" idx="0"/>
            </p:cNvCxnSpPr>
            <p:nvPr/>
          </p:nvCxnSpPr>
          <p:spPr>
            <a:xfrm>
              <a:off x="6927325" y="3943125"/>
              <a:ext cx="2322600" cy="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500" name="Google Shape;500;p44"/>
          <p:cNvGrpSpPr/>
          <p:nvPr/>
        </p:nvGrpSpPr>
        <p:grpSpPr>
          <a:xfrm>
            <a:off x="70557" y="87471"/>
            <a:ext cx="2917635" cy="2334113"/>
            <a:chOff x="70557" y="87471"/>
            <a:chExt cx="2917635" cy="2334113"/>
          </a:xfrm>
        </p:grpSpPr>
        <p:pic>
          <p:nvPicPr>
            <p:cNvPr id="501" name="Google Shape;501;p4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0557" y="87471"/>
              <a:ext cx="2917635" cy="23341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2" name="Google Shape;502;p44"/>
            <p:cNvSpPr/>
            <p:nvPr/>
          </p:nvSpPr>
          <p:spPr>
            <a:xfrm>
              <a:off x="434365" y="159518"/>
              <a:ext cx="2227800" cy="2227800"/>
            </a:xfrm>
            <a:prstGeom prst="ellipse">
              <a:avLst/>
            </a:prstGeom>
            <a:noFill/>
            <a:ln cap="flat" cmpd="sng" w="38100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03" name="Google Shape;503;p44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04" name="Google Shape;504;p44"/>
          <p:cNvGrpSpPr/>
          <p:nvPr/>
        </p:nvGrpSpPr>
        <p:grpSpPr>
          <a:xfrm>
            <a:off x="12130711" y="35283"/>
            <a:ext cx="2896906" cy="1425677"/>
            <a:chOff x="6331061" y="8"/>
            <a:chExt cx="2896906" cy="1425677"/>
          </a:xfrm>
        </p:grpSpPr>
        <p:grpSp>
          <p:nvGrpSpPr>
            <p:cNvPr id="505" name="Google Shape;505;p44"/>
            <p:cNvGrpSpPr/>
            <p:nvPr/>
          </p:nvGrpSpPr>
          <p:grpSpPr>
            <a:xfrm>
              <a:off x="6331061" y="8"/>
              <a:ext cx="1420612" cy="1425677"/>
              <a:chOff x="3818145" y="1129450"/>
              <a:chExt cx="3657600" cy="3670640"/>
            </a:xfrm>
          </p:grpSpPr>
          <p:pic>
            <p:nvPicPr>
              <p:cNvPr id="506" name="Google Shape;506;p44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3818145" y="1129450"/>
                <a:ext cx="3657600" cy="3666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07" name="Google Shape;507;p44"/>
              <p:cNvPicPr preferRelativeResize="0"/>
              <p:nvPr/>
            </p:nvPicPr>
            <p:blipFill>
              <a:blip r:embed="rId6">
                <a:alphaModFix amt="39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08" name="Google Shape;508;p44"/>
              <p:cNvPicPr preferRelativeResize="0"/>
              <p:nvPr/>
            </p:nvPicPr>
            <p:blipFill>
              <a:blip r:embed="rId7">
                <a:alphaModFix amt="30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509" name="Google Shape;509;p44"/>
            <p:cNvSpPr txBox="1"/>
            <p:nvPr/>
          </p:nvSpPr>
          <p:spPr>
            <a:xfrm>
              <a:off x="7751666" y="820375"/>
              <a:ext cx="1476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Fibre neutre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10" name="Google Shape;510;p44"/>
            <p:cNvSpPr txBox="1"/>
            <p:nvPr/>
          </p:nvSpPr>
          <p:spPr>
            <a:xfrm>
              <a:off x="7412016" y="658950"/>
              <a:ext cx="1569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comprimée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11" name="Google Shape;511;p44"/>
            <p:cNvSpPr txBox="1"/>
            <p:nvPr/>
          </p:nvSpPr>
          <p:spPr>
            <a:xfrm>
              <a:off x="7412016" y="1058125"/>
              <a:ext cx="1685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tendue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12" name="Google Shape;512;p44"/>
          <p:cNvGrpSpPr/>
          <p:nvPr/>
        </p:nvGrpSpPr>
        <p:grpSpPr>
          <a:xfrm>
            <a:off x="842188" y="2512656"/>
            <a:ext cx="2950099" cy="2362813"/>
            <a:chOff x="842188" y="2512656"/>
            <a:chExt cx="2950099" cy="2362813"/>
          </a:xfrm>
        </p:grpSpPr>
        <p:pic>
          <p:nvPicPr>
            <p:cNvPr id="513" name="Google Shape;513;p44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842188" y="2512656"/>
              <a:ext cx="2950099" cy="23628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4" name="Google Shape;514;p44"/>
            <p:cNvSpPr/>
            <p:nvPr/>
          </p:nvSpPr>
          <p:spPr>
            <a:xfrm>
              <a:off x="1203287" y="2580091"/>
              <a:ext cx="2267100" cy="2267100"/>
            </a:xfrm>
            <a:prstGeom prst="ellipse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5" name="Google Shape;515;p44"/>
          <p:cNvGrpSpPr/>
          <p:nvPr/>
        </p:nvGrpSpPr>
        <p:grpSpPr>
          <a:xfrm>
            <a:off x="4171751" y="12"/>
            <a:ext cx="2950099" cy="2362107"/>
            <a:chOff x="4171751" y="12"/>
            <a:chExt cx="2950099" cy="2362107"/>
          </a:xfrm>
        </p:grpSpPr>
        <p:pic>
          <p:nvPicPr>
            <p:cNvPr id="516" name="Google Shape;516;p44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4171751" y="12"/>
              <a:ext cx="2950099" cy="23621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7" name="Google Shape;517;p44"/>
            <p:cNvSpPr/>
            <p:nvPr/>
          </p:nvSpPr>
          <p:spPr>
            <a:xfrm>
              <a:off x="4513324" y="67102"/>
              <a:ext cx="2267100" cy="2267100"/>
            </a:xfrm>
            <a:prstGeom prst="ellipse">
              <a:avLst/>
            </a:prstGeom>
            <a:noFill/>
            <a:ln cap="flat" cmpd="sng" w="38100">
              <a:solidFill>
                <a:srgbClr val="FF87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18" name="Google Shape;518;p44"/>
          <p:cNvGrpSpPr/>
          <p:nvPr/>
        </p:nvGrpSpPr>
        <p:grpSpPr>
          <a:xfrm>
            <a:off x="6036928" y="799021"/>
            <a:ext cx="2950099" cy="2366751"/>
            <a:chOff x="6036928" y="799021"/>
            <a:chExt cx="2950099" cy="2366751"/>
          </a:xfrm>
        </p:grpSpPr>
        <p:pic>
          <p:nvPicPr>
            <p:cNvPr id="519" name="Google Shape;519;p44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6036928" y="799021"/>
              <a:ext cx="2950099" cy="23667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20" name="Google Shape;520;p44"/>
            <p:cNvSpPr/>
            <p:nvPr/>
          </p:nvSpPr>
          <p:spPr>
            <a:xfrm>
              <a:off x="6393582" y="863998"/>
              <a:ext cx="2236800" cy="2236800"/>
            </a:xfrm>
            <a:prstGeom prst="ellipse">
              <a:avLst/>
            </a:prstGeom>
            <a:noFill/>
            <a:ln cap="flat" cmpd="sng" w="38100">
              <a:solidFill>
                <a:srgbClr val="4A86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21" name="Google Shape;521;p44"/>
          <p:cNvCxnSpPr>
            <a:stCxn id="514" idx="7"/>
          </p:cNvCxnSpPr>
          <p:nvPr/>
        </p:nvCxnSpPr>
        <p:spPr>
          <a:xfrm flipH="1" rot="10800000">
            <a:off x="3138378" y="2540100"/>
            <a:ext cx="481200" cy="3720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2" name="Google Shape;522;p44"/>
          <p:cNvCxnSpPr>
            <a:stCxn id="502" idx="6"/>
          </p:cNvCxnSpPr>
          <p:nvPr/>
        </p:nvCxnSpPr>
        <p:spPr>
          <a:xfrm>
            <a:off x="2662165" y="1273418"/>
            <a:ext cx="1197000" cy="278700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3" name="Google Shape;523;p44"/>
          <p:cNvCxnSpPr>
            <a:stCxn id="517" idx="3"/>
          </p:cNvCxnSpPr>
          <p:nvPr/>
        </p:nvCxnSpPr>
        <p:spPr>
          <a:xfrm flipH="1">
            <a:off x="4550733" y="2002193"/>
            <a:ext cx="294600" cy="319200"/>
          </a:xfrm>
          <a:prstGeom prst="straightConnector1">
            <a:avLst/>
          </a:pr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24" name="Google Shape;524;p44"/>
          <p:cNvCxnSpPr>
            <a:stCxn id="520" idx="4"/>
          </p:cNvCxnSpPr>
          <p:nvPr/>
        </p:nvCxnSpPr>
        <p:spPr>
          <a:xfrm>
            <a:off x="7511982" y="3100798"/>
            <a:ext cx="185700" cy="7515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25" name="Google Shape;525;p44"/>
          <p:cNvSpPr/>
          <p:nvPr/>
        </p:nvSpPr>
        <p:spPr>
          <a:xfrm>
            <a:off x="7888100" y="832550"/>
            <a:ext cx="1150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Métal de base x100</a:t>
            </a:r>
            <a:endParaRPr/>
          </a:p>
        </p:txBody>
      </p:sp>
      <p:sp>
        <p:nvSpPr>
          <p:cNvPr id="526" name="Google Shape;526;p44"/>
          <p:cNvSpPr/>
          <p:nvPr/>
        </p:nvSpPr>
        <p:spPr>
          <a:xfrm>
            <a:off x="6079075" y="101250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Zone comprimée x100</a:t>
            </a:r>
            <a:endParaRPr/>
          </a:p>
        </p:txBody>
      </p:sp>
      <p:sp>
        <p:nvSpPr>
          <p:cNvPr id="527" name="Google Shape;527;p44"/>
          <p:cNvSpPr/>
          <p:nvPr/>
        </p:nvSpPr>
        <p:spPr>
          <a:xfrm>
            <a:off x="2710750" y="4120100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Zone tendue x100</a:t>
            </a:r>
            <a:endParaRPr/>
          </a:p>
        </p:txBody>
      </p:sp>
      <p:sp>
        <p:nvSpPr>
          <p:cNvPr id="528" name="Google Shape;528;p44"/>
          <p:cNvSpPr/>
          <p:nvPr/>
        </p:nvSpPr>
        <p:spPr>
          <a:xfrm>
            <a:off x="393700" y="2010875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x100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3" name="Google Shape;533;p45"/>
          <p:cNvGrpSpPr/>
          <p:nvPr/>
        </p:nvGrpSpPr>
        <p:grpSpPr>
          <a:xfrm>
            <a:off x="2512384" y="-1160125"/>
            <a:ext cx="6525849" cy="5997610"/>
            <a:chOff x="4011225" y="140925"/>
            <a:chExt cx="5238700" cy="4814651"/>
          </a:xfrm>
        </p:grpSpPr>
        <p:pic>
          <p:nvPicPr>
            <p:cNvPr id="534" name="Google Shape;534;p45"/>
            <p:cNvPicPr preferRelativeResize="0"/>
            <p:nvPr/>
          </p:nvPicPr>
          <p:blipFill rotWithShape="1">
            <a:blip r:embed="rId3">
              <a:alphaModFix/>
            </a:blip>
            <a:srcRect b="0" l="0" r="75751" t="69692"/>
            <a:stretch/>
          </p:blipFill>
          <p:spPr>
            <a:xfrm>
              <a:off x="4011225" y="1636275"/>
              <a:ext cx="5162576" cy="33193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35" name="Google Shape;535;p45"/>
            <p:cNvCxnSpPr/>
            <p:nvPr/>
          </p:nvCxnSpPr>
          <p:spPr>
            <a:xfrm>
              <a:off x="5063125" y="1649675"/>
              <a:ext cx="0" cy="40920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  <p:sp>
          <p:nvSpPr>
            <p:cNvPr id="536" name="Google Shape;536;p45"/>
            <p:cNvSpPr/>
            <p:nvPr/>
          </p:nvSpPr>
          <p:spPr>
            <a:xfrm rot="-5400000">
              <a:off x="5026225" y="177825"/>
              <a:ext cx="3802200" cy="3728400"/>
            </a:xfrm>
            <a:prstGeom prst="blockArc">
              <a:avLst>
                <a:gd fmla="val 10800000" name="adj1"/>
                <a:gd fmla="val 16206111" name="adj2"/>
                <a:gd fmla="val 0" name="adj3"/>
              </a:avLst>
            </a:prstGeom>
            <a:solidFill>
              <a:schemeClr val="lt2"/>
            </a:solidFill>
            <a:ln cap="flat" cmpd="sng" w="9525">
              <a:solidFill>
                <a:srgbClr val="00FF00"/>
              </a:solidFill>
              <a:prstDash val="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537" name="Google Shape;537;p45"/>
            <p:cNvCxnSpPr>
              <a:stCxn id="536" idx="0"/>
            </p:cNvCxnSpPr>
            <p:nvPr/>
          </p:nvCxnSpPr>
          <p:spPr>
            <a:xfrm>
              <a:off x="6927325" y="3943125"/>
              <a:ext cx="2322600" cy="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538" name="Google Shape;538;p45"/>
          <p:cNvGrpSpPr/>
          <p:nvPr/>
        </p:nvGrpSpPr>
        <p:grpSpPr>
          <a:xfrm>
            <a:off x="-52900" y="254172"/>
            <a:ext cx="3713274" cy="3002837"/>
            <a:chOff x="70557" y="87471"/>
            <a:chExt cx="2917635" cy="2334113"/>
          </a:xfrm>
        </p:grpSpPr>
        <p:pic>
          <p:nvPicPr>
            <p:cNvPr id="539" name="Google Shape;539;p45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0557" y="87471"/>
              <a:ext cx="2917635" cy="23341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40" name="Google Shape;540;p45"/>
            <p:cNvSpPr/>
            <p:nvPr/>
          </p:nvSpPr>
          <p:spPr>
            <a:xfrm>
              <a:off x="434365" y="159518"/>
              <a:ext cx="2227800" cy="2227800"/>
            </a:xfrm>
            <a:prstGeom prst="ellipse">
              <a:avLst/>
            </a:prstGeom>
            <a:noFill/>
            <a:ln cap="flat" cmpd="sng" w="38100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41" name="Google Shape;541;p45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42" name="Google Shape;542;p45"/>
          <p:cNvGrpSpPr/>
          <p:nvPr/>
        </p:nvGrpSpPr>
        <p:grpSpPr>
          <a:xfrm>
            <a:off x="12130711" y="35283"/>
            <a:ext cx="2896906" cy="1425677"/>
            <a:chOff x="6331061" y="8"/>
            <a:chExt cx="2896906" cy="1425677"/>
          </a:xfrm>
        </p:grpSpPr>
        <p:grpSp>
          <p:nvGrpSpPr>
            <p:cNvPr id="543" name="Google Shape;543;p45"/>
            <p:cNvGrpSpPr/>
            <p:nvPr/>
          </p:nvGrpSpPr>
          <p:grpSpPr>
            <a:xfrm>
              <a:off x="6331061" y="8"/>
              <a:ext cx="1420612" cy="1425677"/>
              <a:chOff x="3818145" y="1129450"/>
              <a:chExt cx="3657600" cy="3670640"/>
            </a:xfrm>
          </p:grpSpPr>
          <p:pic>
            <p:nvPicPr>
              <p:cNvPr id="544" name="Google Shape;544;p45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3818145" y="1129450"/>
                <a:ext cx="3657600" cy="3666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45" name="Google Shape;545;p45"/>
              <p:cNvPicPr preferRelativeResize="0"/>
              <p:nvPr/>
            </p:nvPicPr>
            <p:blipFill>
              <a:blip r:embed="rId6">
                <a:alphaModFix amt="39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46" name="Google Shape;546;p45"/>
              <p:cNvPicPr preferRelativeResize="0"/>
              <p:nvPr/>
            </p:nvPicPr>
            <p:blipFill>
              <a:blip r:embed="rId7">
                <a:alphaModFix amt="30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547" name="Google Shape;547;p45"/>
            <p:cNvSpPr txBox="1"/>
            <p:nvPr/>
          </p:nvSpPr>
          <p:spPr>
            <a:xfrm>
              <a:off x="7751666" y="820375"/>
              <a:ext cx="1476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Fibre neutre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48" name="Google Shape;548;p45"/>
            <p:cNvSpPr txBox="1"/>
            <p:nvPr/>
          </p:nvSpPr>
          <p:spPr>
            <a:xfrm>
              <a:off x="7412016" y="658950"/>
              <a:ext cx="1569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comprimée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49" name="Google Shape;549;p45"/>
            <p:cNvSpPr txBox="1"/>
            <p:nvPr/>
          </p:nvSpPr>
          <p:spPr>
            <a:xfrm>
              <a:off x="7412016" y="1058125"/>
              <a:ext cx="1685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tendue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50" name="Google Shape;550;p45"/>
          <p:cNvGrpSpPr/>
          <p:nvPr/>
        </p:nvGrpSpPr>
        <p:grpSpPr>
          <a:xfrm>
            <a:off x="4986494" y="126418"/>
            <a:ext cx="3754591" cy="3044825"/>
            <a:chOff x="6036928" y="799021"/>
            <a:chExt cx="2950099" cy="2366751"/>
          </a:xfrm>
        </p:grpSpPr>
        <p:pic>
          <p:nvPicPr>
            <p:cNvPr id="551" name="Google Shape;551;p45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036928" y="799021"/>
              <a:ext cx="2950099" cy="23667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52" name="Google Shape;552;p45"/>
            <p:cNvSpPr/>
            <p:nvPr/>
          </p:nvSpPr>
          <p:spPr>
            <a:xfrm>
              <a:off x="6393577" y="863989"/>
              <a:ext cx="2233800" cy="2260800"/>
            </a:xfrm>
            <a:prstGeom prst="ellipse">
              <a:avLst/>
            </a:prstGeom>
            <a:noFill/>
            <a:ln cap="flat" cmpd="sng" w="38100">
              <a:solidFill>
                <a:srgbClr val="4A86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53" name="Google Shape;553;p45"/>
          <p:cNvCxnSpPr>
            <a:stCxn id="540" idx="5"/>
          </p:cNvCxnSpPr>
          <p:nvPr/>
        </p:nvCxnSpPr>
        <p:spPr>
          <a:xfrm flipH="1" rot="10800000">
            <a:off x="2830217" y="2755400"/>
            <a:ext cx="1482000" cy="37800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54" name="Google Shape;554;p45"/>
          <p:cNvCxnSpPr>
            <a:stCxn id="552" idx="5"/>
          </p:cNvCxnSpPr>
          <p:nvPr/>
        </p:nvCxnSpPr>
        <p:spPr>
          <a:xfrm>
            <a:off x="7867016" y="2692576"/>
            <a:ext cx="282300" cy="8634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55" name="Google Shape;555;p45"/>
          <p:cNvSpPr/>
          <p:nvPr/>
        </p:nvSpPr>
        <p:spPr>
          <a:xfrm>
            <a:off x="7888100" y="832550"/>
            <a:ext cx="1150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Métal de base x100</a:t>
            </a:r>
            <a:endParaRPr/>
          </a:p>
        </p:txBody>
      </p:sp>
      <p:sp>
        <p:nvSpPr>
          <p:cNvPr id="556" name="Google Shape;556;p45"/>
          <p:cNvSpPr/>
          <p:nvPr/>
        </p:nvSpPr>
        <p:spPr>
          <a:xfrm>
            <a:off x="1717600" y="126425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x100</a:t>
            </a:r>
            <a:endParaRPr/>
          </a:p>
        </p:txBody>
      </p:sp>
      <p:sp>
        <p:nvSpPr>
          <p:cNvPr id="557" name="Google Shape;557;p45"/>
          <p:cNvSpPr txBox="1"/>
          <p:nvPr/>
        </p:nvSpPr>
        <p:spPr>
          <a:xfrm>
            <a:off x="109050" y="3224375"/>
            <a:ext cx="35514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Puisque seule la fibre neutre n’est soumise à aucune déformation, (</a:t>
            </a:r>
            <a:r>
              <a:rPr lang="en" sz="1600">
                <a:solidFill>
                  <a:schemeClr val="dk1"/>
                </a:solidFill>
              </a:rPr>
              <a:t>ni allongement, ni raccourcissement), la structure cristalline au niveau de la fibre neutre est identique à celle du métal de base.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2" name="Google Shape;562;p46"/>
          <p:cNvGrpSpPr/>
          <p:nvPr/>
        </p:nvGrpSpPr>
        <p:grpSpPr>
          <a:xfrm>
            <a:off x="2512384" y="-1160125"/>
            <a:ext cx="6525849" cy="5997610"/>
            <a:chOff x="4011225" y="140925"/>
            <a:chExt cx="5238700" cy="4814651"/>
          </a:xfrm>
        </p:grpSpPr>
        <p:pic>
          <p:nvPicPr>
            <p:cNvPr id="563" name="Google Shape;563;p46"/>
            <p:cNvPicPr preferRelativeResize="0"/>
            <p:nvPr/>
          </p:nvPicPr>
          <p:blipFill rotWithShape="1">
            <a:blip r:embed="rId3">
              <a:alphaModFix/>
            </a:blip>
            <a:srcRect b="0" l="0" r="75751" t="69692"/>
            <a:stretch/>
          </p:blipFill>
          <p:spPr>
            <a:xfrm>
              <a:off x="4011225" y="1636275"/>
              <a:ext cx="5162576" cy="33193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64" name="Google Shape;564;p46"/>
            <p:cNvCxnSpPr/>
            <p:nvPr/>
          </p:nvCxnSpPr>
          <p:spPr>
            <a:xfrm>
              <a:off x="5063125" y="1649675"/>
              <a:ext cx="0" cy="40920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  <p:sp>
          <p:nvSpPr>
            <p:cNvPr id="565" name="Google Shape;565;p46"/>
            <p:cNvSpPr/>
            <p:nvPr/>
          </p:nvSpPr>
          <p:spPr>
            <a:xfrm rot="-5400000">
              <a:off x="5026225" y="177825"/>
              <a:ext cx="3802200" cy="3728400"/>
            </a:xfrm>
            <a:prstGeom prst="blockArc">
              <a:avLst>
                <a:gd fmla="val 10800000" name="adj1"/>
                <a:gd fmla="val 16206111" name="adj2"/>
                <a:gd fmla="val 0" name="adj3"/>
              </a:avLst>
            </a:prstGeom>
            <a:solidFill>
              <a:schemeClr val="lt2"/>
            </a:solidFill>
            <a:ln cap="flat" cmpd="sng" w="9525">
              <a:solidFill>
                <a:srgbClr val="00FF00"/>
              </a:solidFill>
              <a:prstDash val="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566" name="Google Shape;566;p46"/>
            <p:cNvCxnSpPr>
              <a:stCxn id="565" idx="0"/>
            </p:cNvCxnSpPr>
            <p:nvPr/>
          </p:nvCxnSpPr>
          <p:spPr>
            <a:xfrm>
              <a:off x="6927325" y="3943125"/>
              <a:ext cx="2322600" cy="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</p:grpSp>
      <p:sp>
        <p:nvSpPr>
          <p:cNvPr id="567" name="Google Shape;567;p46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68" name="Google Shape;568;p46"/>
          <p:cNvGrpSpPr/>
          <p:nvPr/>
        </p:nvGrpSpPr>
        <p:grpSpPr>
          <a:xfrm>
            <a:off x="12130711" y="35283"/>
            <a:ext cx="2896906" cy="1425677"/>
            <a:chOff x="6331061" y="8"/>
            <a:chExt cx="2896906" cy="1425677"/>
          </a:xfrm>
        </p:grpSpPr>
        <p:grpSp>
          <p:nvGrpSpPr>
            <p:cNvPr id="569" name="Google Shape;569;p46"/>
            <p:cNvGrpSpPr/>
            <p:nvPr/>
          </p:nvGrpSpPr>
          <p:grpSpPr>
            <a:xfrm>
              <a:off x="6331061" y="8"/>
              <a:ext cx="1420612" cy="1425677"/>
              <a:chOff x="3818145" y="1129450"/>
              <a:chExt cx="3657600" cy="3670640"/>
            </a:xfrm>
          </p:grpSpPr>
          <p:pic>
            <p:nvPicPr>
              <p:cNvPr id="570" name="Google Shape;570;p46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818145" y="1129450"/>
                <a:ext cx="3657600" cy="3666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71" name="Google Shape;571;p46"/>
              <p:cNvPicPr preferRelativeResize="0"/>
              <p:nvPr/>
            </p:nvPicPr>
            <p:blipFill>
              <a:blip r:embed="rId5">
                <a:alphaModFix amt="39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72" name="Google Shape;572;p46"/>
              <p:cNvPicPr preferRelativeResize="0"/>
              <p:nvPr/>
            </p:nvPicPr>
            <p:blipFill>
              <a:blip r:embed="rId6">
                <a:alphaModFix amt="30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573" name="Google Shape;573;p46"/>
            <p:cNvSpPr txBox="1"/>
            <p:nvPr/>
          </p:nvSpPr>
          <p:spPr>
            <a:xfrm>
              <a:off x="7751666" y="820375"/>
              <a:ext cx="1476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Fibre neutre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74" name="Google Shape;574;p46"/>
            <p:cNvSpPr txBox="1"/>
            <p:nvPr/>
          </p:nvSpPr>
          <p:spPr>
            <a:xfrm>
              <a:off x="7412016" y="658950"/>
              <a:ext cx="1569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comprimée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75" name="Google Shape;575;p46"/>
            <p:cNvSpPr txBox="1"/>
            <p:nvPr/>
          </p:nvSpPr>
          <p:spPr>
            <a:xfrm>
              <a:off x="7412016" y="1058125"/>
              <a:ext cx="1685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tendue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576" name="Google Shape;576;p46"/>
          <p:cNvGrpSpPr/>
          <p:nvPr/>
        </p:nvGrpSpPr>
        <p:grpSpPr>
          <a:xfrm>
            <a:off x="4842614" y="35280"/>
            <a:ext cx="3712405" cy="2970056"/>
            <a:chOff x="842188" y="2512656"/>
            <a:chExt cx="2950099" cy="2362813"/>
          </a:xfrm>
        </p:grpSpPr>
        <p:pic>
          <p:nvPicPr>
            <p:cNvPr id="577" name="Google Shape;577;p46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42188" y="2512656"/>
              <a:ext cx="2950099" cy="23628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78" name="Google Shape;578;p46"/>
            <p:cNvSpPr/>
            <p:nvPr/>
          </p:nvSpPr>
          <p:spPr>
            <a:xfrm>
              <a:off x="1203287" y="2580091"/>
              <a:ext cx="2267100" cy="2267100"/>
            </a:xfrm>
            <a:prstGeom prst="ellipse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579" name="Google Shape;579;p46"/>
          <p:cNvCxnSpPr>
            <a:stCxn id="578" idx="3"/>
          </p:cNvCxnSpPr>
          <p:nvPr/>
        </p:nvCxnSpPr>
        <p:spPr>
          <a:xfrm flipH="1">
            <a:off x="4099021" y="2552455"/>
            <a:ext cx="1615800" cy="6297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80" name="Google Shape;580;p46"/>
          <p:cNvSpPr/>
          <p:nvPr/>
        </p:nvSpPr>
        <p:spPr>
          <a:xfrm>
            <a:off x="7409750" y="451200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Zone tendue x100</a:t>
            </a:r>
            <a:endParaRPr/>
          </a:p>
        </p:txBody>
      </p:sp>
      <p:sp>
        <p:nvSpPr>
          <p:cNvPr id="581" name="Google Shape;581;p46"/>
          <p:cNvSpPr txBox="1"/>
          <p:nvPr/>
        </p:nvSpPr>
        <p:spPr>
          <a:xfrm>
            <a:off x="158450" y="3382400"/>
            <a:ext cx="3551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Dans la zone tendue (ou le métal a été soumis à de la traction), les grains se sont allongés.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6" name="Google Shape;586;p47"/>
          <p:cNvGrpSpPr/>
          <p:nvPr/>
        </p:nvGrpSpPr>
        <p:grpSpPr>
          <a:xfrm>
            <a:off x="2512384" y="-1160125"/>
            <a:ext cx="6525849" cy="5997610"/>
            <a:chOff x="4011225" y="140925"/>
            <a:chExt cx="5238700" cy="4814651"/>
          </a:xfrm>
        </p:grpSpPr>
        <p:pic>
          <p:nvPicPr>
            <p:cNvPr id="587" name="Google Shape;587;p47"/>
            <p:cNvPicPr preferRelativeResize="0"/>
            <p:nvPr/>
          </p:nvPicPr>
          <p:blipFill rotWithShape="1">
            <a:blip r:embed="rId3">
              <a:alphaModFix/>
            </a:blip>
            <a:srcRect b="0" l="0" r="75751" t="69692"/>
            <a:stretch/>
          </p:blipFill>
          <p:spPr>
            <a:xfrm>
              <a:off x="4011225" y="1636275"/>
              <a:ext cx="5162576" cy="33193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588" name="Google Shape;588;p47"/>
            <p:cNvCxnSpPr/>
            <p:nvPr/>
          </p:nvCxnSpPr>
          <p:spPr>
            <a:xfrm>
              <a:off x="5063125" y="1649675"/>
              <a:ext cx="0" cy="40920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  <p:sp>
          <p:nvSpPr>
            <p:cNvPr id="589" name="Google Shape;589;p47"/>
            <p:cNvSpPr/>
            <p:nvPr/>
          </p:nvSpPr>
          <p:spPr>
            <a:xfrm rot="-5400000">
              <a:off x="5026225" y="177825"/>
              <a:ext cx="3802200" cy="3728400"/>
            </a:xfrm>
            <a:prstGeom prst="blockArc">
              <a:avLst>
                <a:gd fmla="val 10800000" name="adj1"/>
                <a:gd fmla="val 16206111" name="adj2"/>
                <a:gd fmla="val 0" name="adj3"/>
              </a:avLst>
            </a:prstGeom>
            <a:solidFill>
              <a:schemeClr val="lt2"/>
            </a:solidFill>
            <a:ln cap="flat" cmpd="sng" w="9525">
              <a:solidFill>
                <a:srgbClr val="00FF00"/>
              </a:solidFill>
              <a:prstDash val="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590" name="Google Shape;590;p47"/>
            <p:cNvCxnSpPr>
              <a:stCxn id="589" idx="0"/>
            </p:cNvCxnSpPr>
            <p:nvPr/>
          </p:nvCxnSpPr>
          <p:spPr>
            <a:xfrm>
              <a:off x="6927325" y="3943125"/>
              <a:ext cx="2322600" cy="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</p:grpSp>
      <p:sp>
        <p:nvSpPr>
          <p:cNvPr id="591" name="Google Shape;591;p47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92" name="Google Shape;592;p47"/>
          <p:cNvGrpSpPr/>
          <p:nvPr/>
        </p:nvGrpSpPr>
        <p:grpSpPr>
          <a:xfrm>
            <a:off x="12130711" y="35283"/>
            <a:ext cx="2896906" cy="1425677"/>
            <a:chOff x="6331061" y="8"/>
            <a:chExt cx="2896906" cy="1425677"/>
          </a:xfrm>
        </p:grpSpPr>
        <p:grpSp>
          <p:nvGrpSpPr>
            <p:cNvPr id="593" name="Google Shape;593;p47"/>
            <p:cNvGrpSpPr/>
            <p:nvPr/>
          </p:nvGrpSpPr>
          <p:grpSpPr>
            <a:xfrm>
              <a:off x="6331061" y="8"/>
              <a:ext cx="1420612" cy="1425677"/>
              <a:chOff x="3818145" y="1129450"/>
              <a:chExt cx="3657600" cy="3670640"/>
            </a:xfrm>
          </p:grpSpPr>
          <p:pic>
            <p:nvPicPr>
              <p:cNvPr id="594" name="Google Shape;594;p47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818145" y="1129450"/>
                <a:ext cx="3657600" cy="3666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5" name="Google Shape;595;p47"/>
              <p:cNvPicPr preferRelativeResize="0"/>
              <p:nvPr/>
            </p:nvPicPr>
            <p:blipFill>
              <a:blip r:embed="rId5">
                <a:alphaModFix amt="39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96" name="Google Shape;596;p47"/>
              <p:cNvPicPr preferRelativeResize="0"/>
              <p:nvPr/>
            </p:nvPicPr>
            <p:blipFill>
              <a:blip r:embed="rId6">
                <a:alphaModFix amt="30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597" name="Google Shape;597;p47"/>
            <p:cNvSpPr txBox="1"/>
            <p:nvPr/>
          </p:nvSpPr>
          <p:spPr>
            <a:xfrm>
              <a:off x="7751666" y="820375"/>
              <a:ext cx="1476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Fibre neutre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98" name="Google Shape;598;p47"/>
            <p:cNvSpPr txBox="1"/>
            <p:nvPr/>
          </p:nvSpPr>
          <p:spPr>
            <a:xfrm>
              <a:off x="7412016" y="658950"/>
              <a:ext cx="1569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comprimée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99" name="Google Shape;599;p47"/>
            <p:cNvSpPr txBox="1"/>
            <p:nvPr/>
          </p:nvSpPr>
          <p:spPr>
            <a:xfrm>
              <a:off x="7412016" y="1058125"/>
              <a:ext cx="1685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tendue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600" name="Google Shape;600;p47"/>
          <p:cNvGrpSpPr/>
          <p:nvPr/>
        </p:nvGrpSpPr>
        <p:grpSpPr>
          <a:xfrm>
            <a:off x="4506595" y="-42313"/>
            <a:ext cx="3712405" cy="2960665"/>
            <a:chOff x="4171751" y="12"/>
            <a:chExt cx="2950099" cy="2362107"/>
          </a:xfrm>
        </p:grpSpPr>
        <p:pic>
          <p:nvPicPr>
            <p:cNvPr id="601" name="Google Shape;601;p47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4171751" y="12"/>
              <a:ext cx="2950099" cy="23621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02" name="Google Shape;602;p47"/>
            <p:cNvSpPr/>
            <p:nvPr/>
          </p:nvSpPr>
          <p:spPr>
            <a:xfrm>
              <a:off x="4513324" y="67102"/>
              <a:ext cx="2267100" cy="2267100"/>
            </a:xfrm>
            <a:prstGeom prst="ellipse">
              <a:avLst/>
            </a:prstGeom>
            <a:noFill/>
            <a:ln cap="flat" cmpd="sng" w="38100">
              <a:solidFill>
                <a:srgbClr val="FF87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603" name="Google Shape;603;p47"/>
          <p:cNvCxnSpPr>
            <a:stCxn id="602" idx="3"/>
          </p:cNvCxnSpPr>
          <p:nvPr/>
        </p:nvCxnSpPr>
        <p:spPr>
          <a:xfrm flipH="1">
            <a:off x="4762631" y="2467221"/>
            <a:ext cx="591600" cy="284400"/>
          </a:xfrm>
          <a:prstGeom prst="straightConnector1">
            <a:avLst/>
          </a:pr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04" name="Google Shape;604;p47"/>
          <p:cNvSpPr/>
          <p:nvPr/>
        </p:nvSpPr>
        <p:spPr>
          <a:xfrm>
            <a:off x="7250300" y="432875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Zone comprimée x100</a:t>
            </a:r>
            <a:endParaRPr/>
          </a:p>
        </p:txBody>
      </p:sp>
      <p:sp>
        <p:nvSpPr>
          <p:cNvPr id="605" name="Google Shape;605;p47"/>
          <p:cNvSpPr txBox="1"/>
          <p:nvPr/>
        </p:nvSpPr>
        <p:spPr>
          <a:xfrm>
            <a:off x="158450" y="3382400"/>
            <a:ext cx="3551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Dans la zone comprimée (ou le métal a été soumis à de la compression), les grains se sont écrasés.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48"/>
          <p:cNvSpPr txBox="1"/>
          <p:nvPr>
            <p:ph idx="4294967295" type="ctrTitle"/>
          </p:nvPr>
        </p:nvSpPr>
        <p:spPr>
          <a:xfrm>
            <a:off x="4038500" y="821350"/>
            <a:ext cx="5105400" cy="11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300">
                <a:solidFill>
                  <a:srgbClr val="FF8700"/>
                </a:solidFill>
              </a:rPr>
              <a:t>3</a:t>
            </a:r>
            <a:r>
              <a:rPr lang="en" sz="5300">
                <a:solidFill>
                  <a:srgbClr val="FF8700"/>
                </a:solidFill>
              </a:rPr>
              <a:t>-</a:t>
            </a:r>
            <a:r>
              <a:rPr lang="en" sz="4100">
                <a:solidFill>
                  <a:srgbClr val="FF8700"/>
                </a:solidFill>
              </a:rPr>
              <a:t>Longueur </a:t>
            </a:r>
            <a:r>
              <a:rPr lang="en" sz="4100">
                <a:solidFill>
                  <a:srgbClr val="FF8700"/>
                </a:solidFill>
              </a:rPr>
              <a:t>développée</a:t>
            </a:r>
            <a:endParaRPr sz="4100">
              <a:solidFill>
                <a:srgbClr val="FF8700"/>
              </a:solidFill>
            </a:endParaRPr>
          </a:p>
        </p:txBody>
      </p:sp>
      <p:sp>
        <p:nvSpPr>
          <p:cNvPr id="611" name="Google Shape;611;p48"/>
          <p:cNvSpPr txBox="1"/>
          <p:nvPr>
            <p:ph idx="4294967295" type="subTitle"/>
          </p:nvPr>
        </p:nvSpPr>
        <p:spPr>
          <a:xfrm>
            <a:off x="5081000" y="1868575"/>
            <a:ext cx="3823200" cy="197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400">
              <a:solidFill>
                <a:srgbClr val="FFFFFF"/>
              </a:solidFill>
            </a:endParaRPr>
          </a:p>
        </p:txBody>
      </p:sp>
      <p:sp>
        <p:nvSpPr>
          <p:cNvPr id="612" name="Google Shape;612;p48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13" name="Google Shape;613;p48"/>
          <p:cNvSpPr/>
          <p:nvPr/>
        </p:nvSpPr>
        <p:spPr>
          <a:xfrm flipH="1">
            <a:off x="998375" y="731700"/>
            <a:ext cx="3742800" cy="2105400"/>
          </a:xfrm>
          <a:prstGeom prst="parallelogram">
            <a:avLst>
              <a:gd fmla="val 51269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14" name="Google Shape;614;p48"/>
          <p:cNvPicPr preferRelativeResize="0"/>
          <p:nvPr/>
        </p:nvPicPr>
        <p:blipFill rotWithShape="1">
          <a:blip r:embed="rId3">
            <a:alphaModFix/>
          </a:blip>
          <a:srcRect b="0" l="0" r="655" t="0"/>
          <a:stretch/>
        </p:blipFill>
        <p:spPr>
          <a:xfrm>
            <a:off x="1591450" y="962900"/>
            <a:ext cx="2540025" cy="1643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5" name="Google Shape;615;p48"/>
          <p:cNvCxnSpPr/>
          <p:nvPr/>
        </p:nvCxnSpPr>
        <p:spPr>
          <a:xfrm>
            <a:off x="2173116" y="1266539"/>
            <a:ext cx="1495200" cy="8862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616" name="Google Shape;616;p48"/>
          <p:cNvSpPr txBox="1"/>
          <p:nvPr/>
        </p:nvSpPr>
        <p:spPr>
          <a:xfrm rot="1760349">
            <a:off x="1892824" y="1858570"/>
            <a:ext cx="2364595" cy="32332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900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Longueur développée (LD)</a:t>
            </a:r>
            <a:endParaRPr i="1" sz="9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0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p49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2" name="Google Shape;622;p49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Méthodes</a:t>
            </a:r>
            <a:endParaRPr/>
          </a:p>
        </p:txBody>
      </p:sp>
      <p:sp>
        <p:nvSpPr>
          <p:cNvPr id="623" name="Google Shape;623;p49"/>
          <p:cNvSpPr txBox="1"/>
          <p:nvPr/>
        </p:nvSpPr>
        <p:spPr>
          <a:xfrm>
            <a:off x="523075" y="1448500"/>
            <a:ext cx="63639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La longueur </a:t>
            </a:r>
            <a:r>
              <a:rPr lang="en" sz="1600"/>
              <a:t>développée</a:t>
            </a:r>
            <a:r>
              <a:rPr lang="en" sz="1600"/>
              <a:t> peut être calculée de différentes manières :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en utilisant la </a:t>
            </a:r>
            <a:r>
              <a:rPr b="1" lang="en" sz="1600">
                <a:solidFill>
                  <a:srgbClr val="FF0000"/>
                </a:solidFill>
              </a:rPr>
              <a:t>méthode des cotes intérieures</a:t>
            </a:r>
            <a:endParaRPr b="1" sz="1600">
              <a:solidFill>
                <a:srgbClr val="FF0000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en utilisant un </a:t>
            </a:r>
            <a:r>
              <a:rPr b="1" lang="en" sz="1600">
                <a:solidFill>
                  <a:srgbClr val="FF0000"/>
                </a:solidFill>
              </a:rPr>
              <a:t>correcteur de pliage</a:t>
            </a:r>
            <a:r>
              <a:rPr lang="en" sz="1600"/>
              <a:t> qui tient compte de la déformation des fibres, et qui propose dans le calcul de la longueur développée d’ajouter un ΔL (une perte au pli) </a:t>
            </a:r>
            <a:r>
              <a:rPr b="1" lang="en" sz="1600" u="sng"/>
              <a:t>pour chaque pli</a:t>
            </a:r>
            <a:r>
              <a:rPr lang="en" sz="1600"/>
              <a:t>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50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Méthode des cotes intérieures</a:t>
            </a:r>
            <a:endParaRPr/>
          </a:p>
        </p:txBody>
      </p:sp>
      <p:sp>
        <p:nvSpPr>
          <p:cNvPr id="629" name="Google Shape;629;p50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0" name="Google Shape;630;p50"/>
          <p:cNvSpPr txBox="1"/>
          <p:nvPr/>
        </p:nvSpPr>
        <p:spPr>
          <a:xfrm>
            <a:off x="177600" y="1025175"/>
            <a:ext cx="6789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Pour rappel, pour passer d'une cote extérieure à une cote intérieure, il faut soustraire une épaisseur à cette cote extérieure.</a:t>
            </a:r>
            <a:endParaRPr b="1"/>
          </a:p>
        </p:txBody>
      </p:sp>
      <p:pic>
        <p:nvPicPr>
          <p:cNvPr id="631" name="Google Shape;631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42749" y="1140000"/>
            <a:ext cx="1827475" cy="1624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32" name="Google Shape;632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5800" y="1586875"/>
            <a:ext cx="6169100" cy="3201200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50"/>
          <p:cNvSpPr txBox="1"/>
          <p:nvPr/>
        </p:nvSpPr>
        <p:spPr>
          <a:xfrm>
            <a:off x="3218875" y="2595225"/>
            <a:ext cx="2380500" cy="5541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CI = CE - ép</a:t>
            </a:r>
            <a:endParaRPr b="1" sz="24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51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Méthode des cotes intérieures</a:t>
            </a:r>
            <a:endParaRPr/>
          </a:p>
        </p:txBody>
      </p:sp>
      <p:sp>
        <p:nvSpPr>
          <p:cNvPr id="639" name="Google Shape;639;p5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40" name="Google Shape;640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13650" y="2299426"/>
            <a:ext cx="3456375" cy="2584750"/>
          </a:xfrm>
          <a:prstGeom prst="rect">
            <a:avLst/>
          </a:prstGeom>
          <a:noFill/>
          <a:ln>
            <a:noFill/>
          </a:ln>
        </p:spPr>
      </p:pic>
      <p:sp>
        <p:nvSpPr>
          <p:cNvPr id="641" name="Google Shape;641;p51"/>
          <p:cNvSpPr txBox="1"/>
          <p:nvPr/>
        </p:nvSpPr>
        <p:spPr>
          <a:xfrm>
            <a:off x="157475" y="1159275"/>
            <a:ext cx="50325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Elle consiste à ramener toutes les cotes fournies par le plan en cotes intérieures.</a:t>
            </a:r>
            <a:endParaRPr b="1"/>
          </a:p>
        </p:txBody>
      </p:sp>
      <p:sp>
        <p:nvSpPr>
          <p:cNvPr id="642" name="Google Shape;642;p51"/>
          <p:cNvSpPr/>
          <p:nvPr/>
        </p:nvSpPr>
        <p:spPr>
          <a:xfrm>
            <a:off x="5270925" y="1113200"/>
            <a:ext cx="3601200" cy="1098900"/>
          </a:xfrm>
          <a:prstGeom prst="flowChartAlternateProcess">
            <a:avLst/>
          </a:prstGeom>
          <a:solidFill>
            <a:srgbClr val="FF9900"/>
          </a:solidFill>
          <a:ln cap="flat" cmpd="sng" w="38100">
            <a:solidFill>
              <a:srgbClr val="99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latin typeface="Caveat"/>
                <a:ea typeface="Caveat"/>
                <a:cs typeface="Caveat"/>
                <a:sym typeface="Caveat"/>
              </a:rPr>
              <a:t>Attention cette méthode n'est valable qu'avec les tôles d'</a:t>
            </a:r>
            <a:r>
              <a:rPr b="1" lang="en" sz="1900">
                <a:solidFill>
                  <a:srgbClr val="FF0000"/>
                </a:solidFill>
                <a:latin typeface="Caveat"/>
                <a:ea typeface="Caveat"/>
                <a:cs typeface="Caveat"/>
                <a:sym typeface="Caveat"/>
              </a:rPr>
              <a:t>épaisseurs </a:t>
            </a:r>
            <a:r>
              <a:rPr b="1" lang="en" sz="1900" u="sng">
                <a:solidFill>
                  <a:srgbClr val="FF0000"/>
                </a:solidFill>
                <a:latin typeface="Caveat"/>
                <a:ea typeface="Caveat"/>
                <a:cs typeface="Caveat"/>
                <a:sym typeface="Caveat"/>
              </a:rPr>
              <a:t>inférieures à  </a:t>
            </a:r>
            <a:r>
              <a:rPr b="1" lang="en" sz="2700" u="sng">
                <a:solidFill>
                  <a:srgbClr val="FF0000"/>
                </a:solidFill>
                <a:latin typeface="Caveat"/>
                <a:ea typeface="Caveat"/>
                <a:cs typeface="Caveat"/>
                <a:sym typeface="Caveat"/>
              </a:rPr>
              <a:t>2 mm</a:t>
            </a:r>
            <a:endParaRPr u="sng"/>
          </a:p>
        </p:txBody>
      </p:sp>
      <p:sp>
        <p:nvSpPr>
          <p:cNvPr id="643" name="Google Shape;643;p51"/>
          <p:cNvSpPr txBox="1"/>
          <p:nvPr/>
        </p:nvSpPr>
        <p:spPr>
          <a:xfrm>
            <a:off x="4982575" y="1053600"/>
            <a:ext cx="1267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chemeClr val="dk1"/>
                </a:solidFill>
              </a:rPr>
              <a:t>✋</a:t>
            </a:r>
            <a:endParaRPr sz="7200"/>
          </a:p>
        </p:txBody>
      </p:sp>
      <p:pic>
        <p:nvPicPr>
          <p:cNvPr id="644" name="Google Shape;644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83774" y="1696600"/>
            <a:ext cx="345175" cy="32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5" name="Google Shape;645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56300" y="2346600"/>
            <a:ext cx="2627573" cy="233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52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Application : </a:t>
            </a:r>
            <a:r>
              <a:rPr lang="en"/>
              <a:t>Méthode des cotes intérieures</a:t>
            </a:r>
            <a:endParaRPr/>
          </a:p>
        </p:txBody>
      </p:sp>
      <p:sp>
        <p:nvSpPr>
          <p:cNvPr id="651" name="Google Shape;651;p52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2" name="Google Shape;652;p52"/>
          <p:cNvSpPr txBox="1"/>
          <p:nvPr/>
        </p:nvSpPr>
        <p:spPr>
          <a:xfrm>
            <a:off x="157475" y="1159275"/>
            <a:ext cx="50325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donne 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croquis de la tôle à plier (ci contre),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l'épaisseur de tôle de 1,5 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l'abaque de pliage,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longueur de pliage de 750 mm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demande 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 force de pliage en KN ou en tonne/m 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rayon intérieur en 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bord mini de pliage en 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l'ouverture du vé en mm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 force de pliage pour la pièce à plier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 remplir le premier croquis de façon littérale (sans chiffres ou valeurs).</a:t>
            </a:r>
            <a:endParaRPr/>
          </a:p>
        </p:txBody>
      </p:sp>
      <p:pic>
        <p:nvPicPr>
          <p:cNvPr id="653" name="Google Shape;653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2375" y="1177575"/>
            <a:ext cx="3649225" cy="35319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7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Expérimentation</a:t>
            </a:r>
            <a:endParaRPr/>
          </a:p>
        </p:txBody>
      </p:sp>
      <p:sp>
        <p:nvSpPr>
          <p:cNvPr id="163" name="Google Shape;163;p17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4" name="Google Shape;164;p17"/>
          <p:cNvSpPr txBox="1"/>
          <p:nvPr/>
        </p:nvSpPr>
        <p:spPr>
          <a:xfrm>
            <a:off x="138125" y="1014600"/>
            <a:ext cx="6091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Je désire obtenir une pièce pliée ayant les cotes suivantes</a:t>
            </a:r>
            <a:endParaRPr sz="1600"/>
          </a:p>
        </p:txBody>
      </p:sp>
      <p:pic>
        <p:nvPicPr>
          <p:cNvPr id="165" name="Google Shape;16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38275" y="1445700"/>
            <a:ext cx="3887050" cy="335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53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Application : Méthode des cotes intérieures</a:t>
            </a:r>
            <a:endParaRPr/>
          </a:p>
        </p:txBody>
      </p:sp>
      <p:sp>
        <p:nvSpPr>
          <p:cNvPr id="659" name="Google Shape;659;p53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60" name="Google Shape;660;p53"/>
          <p:cNvSpPr txBox="1"/>
          <p:nvPr/>
        </p:nvSpPr>
        <p:spPr>
          <a:xfrm>
            <a:off x="157475" y="1159275"/>
            <a:ext cx="5032500" cy="34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donne 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croquis de la tôle à plier (ci contre),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l'épaisseur de tôle de 1,5 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l'abaque de pliage,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longueur de pliage de 120 mm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demande 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 force de pliage en KN ou en tonne/m : </a:t>
            </a:r>
            <a:r>
              <a:rPr b="1" lang="en">
                <a:solidFill>
                  <a:srgbClr val="FF0000"/>
                </a:solidFill>
              </a:rPr>
              <a:t>12.6 t/m</a:t>
            </a:r>
            <a:endParaRPr b="1">
              <a:solidFill>
                <a:srgbClr val="FF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rayon intérieur en mm: </a:t>
            </a:r>
            <a:r>
              <a:rPr b="1" lang="en">
                <a:solidFill>
                  <a:srgbClr val="FF0000"/>
                </a:solidFill>
              </a:rPr>
              <a:t>2 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bord mini de pliage : </a:t>
            </a:r>
            <a:r>
              <a:rPr b="1" lang="en">
                <a:solidFill>
                  <a:srgbClr val="FF0000"/>
                </a:solidFill>
              </a:rPr>
              <a:t>8.5 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l'ouverture du vé en mm :</a:t>
            </a:r>
            <a:r>
              <a:rPr b="1" lang="en">
                <a:solidFill>
                  <a:srgbClr val="FF0000"/>
                </a:solidFill>
              </a:rPr>
              <a:t> 12 mm </a:t>
            </a:r>
            <a:r>
              <a:rPr lang="en">
                <a:solidFill>
                  <a:srgbClr val="FF0000"/>
                </a:solidFill>
              </a:rPr>
              <a:t>(≃ 8 x e)</a:t>
            </a:r>
            <a:endParaRPr>
              <a:solidFill>
                <a:srgbClr val="FF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 force de pliage pour la pièce à plier :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</a:rPr>
              <a:t>12.6 t/m sur 750 mm ⇒ 12.6 x 0.75 = 9.45 t</a:t>
            </a:r>
            <a:endParaRPr b="1">
              <a:solidFill>
                <a:srgbClr val="FF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 remplir le croquis suivant de façon littérale (sans chiffres ou valeurs, en </a:t>
            </a:r>
            <a:r>
              <a:rPr lang="en"/>
              <a:t>conservant</a:t>
            </a:r>
            <a:r>
              <a:rPr lang="en"/>
              <a:t> A, B et C).</a:t>
            </a:r>
            <a:endParaRPr/>
          </a:p>
        </p:txBody>
      </p:sp>
      <p:pic>
        <p:nvPicPr>
          <p:cNvPr id="661" name="Google Shape;661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73075" y="3205551"/>
            <a:ext cx="1721551" cy="166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9288" y="1159263"/>
            <a:ext cx="3171825" cy="1781175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p53"/>
          <p:cNvSpPr/>
          <p:nvPr/>
        </p:nvSpPr>
        <p:spPr>
          <a:xfrm>
            <a:off x="4699000" y="2180175"/>
            <a:ext cx="3222000" cy="310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54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Application : Méthode des cotes intérieures</a:t>
            </a:r>
            <a:endParaRPr/>
          </a:p>
        </p:txBody>
      </p:sp>
      <p:sp>
        <p:nvSpPr>
          <p:cNvPr id="669" name="Google Shape;669;p54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70" name="Google Shape;670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113" y="1418175"/>
            <a:ext cx="8141775" cy="318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113" y="1418175"/>
            <a:ext cx="8138429" cy="31832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55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Application : Méthode des cotes intérieures</a:t>
            </a:r>
            <a:endParaRPr/>
          </a:p>
        </p:txBody>
      </p:sp>
      <p:sp>
        <p:nvSpPr>
          <p:cNvPr id="677" name="Google Shape;677;p55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78" name="Google Shape;678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32200" y="1025176"/>
            <a:ext cx="1764601" cy="1771451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Google Shape;679;p55"/>
          <p:cNvSpPr txBox="1"/>
          <p:nvPr/>
        </p:nvSpPr>
        <p:spPr>
          <a:xfrm>
            <a:off x="157475" y="1006875"/>
            <a:ext cx="8810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 remplir le second croquis avec les valeurs suivantes : A= 50;  B = 90;  C = 20;  Ep = 1,5</a:t>
            </a:r>
            <a:endParaRPr/>
          </a:p>
        </p:txBody>
      </p:sp>
      <p:pic>
        <p:nvPicPr>
          <p:cNvPr id="680" name="Google Shape;680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198" y="2029273"/>
            <a:ext cx="7380112" cy="2599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198" y="2029273"/>
            <a:ext cx="7563025" cy="2664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5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5198" y="2029273"/>
            <a:ext cx="7563025" cy="266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56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Perte au pli</a:t>
            </a:r>
            <a:endParaRPr/>
          </a:p>
        </p:txBody>
      </p:sp>
      <p:sp>
        <p:nvSpPr>
          <p:cNvPr id="688" name="Google Shape;688;p56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9" name="Google Shape;689;p56"/>
          <p:cNvSpPr txBox="1"/>
          <p:nvPr/>
        </p:nvSpPr>
        <p:spPr>
          <a:xfrm>
            <a:off x="157475" y="1006875"/>
            <a:ext cx="5338800" cy="261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Reprenons la pièce étudiée précédemment.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Il faut rechercher, dans le document “perte au pli”, l'épaisseur à plier.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a alors le choix entre plusieurs Vé, et l'on choisira celui qui se rapproche le plus de 8 fois l'épaisseur de la tôle à plier,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</a:rPr>
              <a:t>Vé </a:t>
            </a:r>
            <a:r>
              <a:rPr b="1" lang="en" sz="1800">
                <a:solidFill>
                  <a:srgbClr val="FF0000"/>
                </a:solidFill>
              </a:rPr>
              <a:t>≃ 8 x Ep</a:t>
            </a:r>
            <a:endParaRPr b="1" sz="18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Pour l’exemple 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6</a:t>
            </a:r>
            <a:r>
              <a:rPr lang="en"/>
              <a:t> x 8 = 48, le Vé de 50 sera retenu (valeur surlignée)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90" name="Google Shape;690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01625" y="1131375"/>
            <a:ext cx="2668025" cy="230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000" y="3266375"/>
            <a:ext cx="6554174" cy="973150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56"/>
          <p:cNvSpPr/>
          <p:nvPr/>
        </p:nvSpPr>
        <p:spPr>
          <a:xfrm>
            <a:off x="239000" y="3738075"/>
            <a:ext cx="4984200" cy="217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93" name="Google Shape;693;p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548651">
            <a:off x="4764093" y="3124678"/>
            <a:ext cx="2299514" cy="3260244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760000" dist="95250">
              <a:srgbClr val="000000">
                <a:alpha val="50000"/>
              </a:srgbClr>
            </a:outerShdw>
          </a:effectLst>
        </p:spPr>
      </p:pic>
      <p:sp>
        <p:nvSpPr>
          <p:cNvPr id="694" name="Google Shape;694;p56"/>
          <p:cNvSpPr/>
          <p:nvPr/>
        </p:nvSpPr>
        <p:spPr>
          <a:xfrm>
            <a:off x="4744825" y="4434800"/>
            <a:ext cx="883800" cy="5796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2760000" dist="952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5" name="Google Shape;695;p56"/>
          <p:cNvSpPr/>
          <p:nvPr/>
        </p:nvSpPr>
        <p:spPr>
          <a:xfrm>
            <a:off x="3118825" y="4317650"/>
            <a:ext cx="1642425" cy="511700"/>
          </a:xfrm>
          <a:custGeom>
            <a:rect b="b" l="l" r="r" t="t"/>
            <a:pathLst>
              <a:path extrusionOk="0" h="20468" w="65697">
                <a:moveTo>
                  <a:pt x="65697" y="18013"/>
                </a:moveTo>
                <a:cubicBezTo>
                  <a:pt x="64892" y="18147"/>
                  <a:pt x="63104" y="18504"/>
                  <a:pt x="60869" y="18817"/>
                </a:cubicBezTo>
                <a:cubicBezTo>
                  <a:pt x="58634" y="19130"/>
                  <a:pt x="55504" y="19622"/>
                  <a:pt x="52285" y="19890"/>
                </a:cubicBezTo>
                <a:cubicBezTo>
                  <a:pt x="49066" y="20158"/>
                  <a:pt x="44998" y="20606"/>
                  <a:pt x="41556" y="20427"/>
                </a:cubicBezTo>
                <a:cubicBezTo>
                  <a:pt x="38114" y="20248"/>
                  <a:pt x="35176" y="19662"/>
                  <a:pt x="31631" y="18817"/>
                </a:cubicBezTo>
                <a:cubicBezTo>
                  <a:pt x="28086" y="17972"/>
                  <a:pt x="23673" y="16562"/>
                  <a:pt x="20285" y="15358"/>
                </a:cubicBezTo>
                <a:cubicBezTo>
                  <a:pt x="16897" y="14154"/>
                  <a:pt x="13717" y="12943"/>
                  <a:pt x="11302" y="11591"/>
                </a:cubicBezTo>
                <a:cubicBezTo>
                  <a:pt x="8887" y="10239"/>
                  <a:pt x="7680" y="9176"/>
                  <a:pt x="5796" y="7244"/>
                </a:cubicBezTo>
                <a:cubicBezTo>
                  <a:pt x="3912" y="5312"/>
                  <a:pt x="966" y="1207"/>
                  <a:pt x="0" y="0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stealth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57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Perte au pli</a:t>
            </a:r>
            <a:endParaRPr/>
          </a:p>
        </p:txBody>
      </p:sp>
      <p:sp>
        <p:nvSpPr>
          <p:cNvPr id="701" name="Google Shape;701;p57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02" name="Google Shape;702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5400" y="1084450"/>
            <a:ext cx="2668025" cy="2306100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57"/>
          <p:cNvSpPr txBox="1"/>
          <p:nvPr/>
        </p:nvSpPr>
        <p:spPr>
          <a:xfrm>
            <a:off x="157475" y="1006875"/>
            <a:ext cx="6171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A l'intersection des deux lignes (vé et angle) on trouvera la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valeur de correction à appliquer (</a:t>
            </a:r>
            <a:r>
              <a:rPr lang="en" sz="1600">
                <a:solidFill>
                  <a:srgbClr val="FF0000"/>
                </a:solidFill>
              </a:rPr>
              <a:t>ne pas oublier son signe</a:t>
            </a:r>
            <a:r>
              <a:rPr lang="en" sz="1600"/>
              <a:t>).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</p:txBody>
      </p:sp>
      <p:pic>
        <p:nvPicPr>
          <p:cNvPr id="704" name="Google Shape;704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000" y="3266375"/>
            <a:ext cx="6554174" cy="973150"/>
          </a:xfrm>
          <a:prstGeom prst="rect">
            <a:avLst/>
          </a:prstGeom>
          <a:noFill/>
          <a:ln>
            <a:noFill/>
          </a:ln>
        </p:spPr>
      </p:pic>
      <p:sp>
        <p:nvSpPr>
          <p:cNvPr id="705" name="Google Shape;705;p57"/>
          <p:cNvSpPr/>
          <p:nvPr/>
        </p:nvSpPr>
        <p:spPr>
          <a:xfrm>
            <a:off x="239000" y="3738075"/>
            <a:ext cx="4984200" cy="217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6" name="Google Shape;706;p57"/>
          <p:cNvSpPr/>
          <p:nvPr/>
        </p:nvSpPr>
        <p:spPr>
          <a:xfrm>
            <a:off x="4129150" y="3287500"/>
            <a:ext cx="390600" cy="930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07" name="Google Shape;707;p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59144" y="3497404"/>
            <a:ext cx="1139350" cy="663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58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Perte au pli</a:t>
            </a:r>
            <a:endParaRPr/>
          </a:p>
        </p:txBody>
      </p:sp>
      <p:sp>
        <p:nvSpPr>
          <p:cNvPr id="713" name="Google Shape;713;p58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4" name="Google Shape;714;p58"/>
          <p:cNvSpPr txBox="1"/>
          <p:nvPr/>
        </p:nvSpPr>
        <p:spPr>
          <a:xfrm>
            <a:off x="444250" y="1072350"/>
            <a:ext cx="8328600" cy="25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Cette valeur que l'on appelle le ΔL (prononcer Delta L) pour notre épaisseur de 3 mm est de </a:t>
            </a:r>
            <a:r>
              <a:rPr b="1" lang="en" sz="1600">
                <a:solidFill>
                  <a:srgbClr val="FF0000"/>
                </a:solidFill>
              </a:rPr>
              <a:t>-12.2 mm.</a:t>
            </a:r>
            <a:endParaRPr b="1" sz="1600">
              <a:solidFill>
                <a:srgbClr val="FF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0000"/>
                </a:solidFill>
              </a:rPr>
              <a:t>NE PAS OUBLIER LE SIGNE …!!!</a:t>
            </a:r>
            <a:endParaRPr b="1" sz="1600">
              <a:solidFill>
                <a:srgbClr val="FF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La longueur développée avec cette méthode est la suivante :</a:t>
            </a:r>
            <a:endParaRPr sz="1600"/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0000"/>
                </a:solidFill>
              </a:rPr>
              <a:t>LD = ∑ des cotes extérieures + un ΔL pour chaque pli </a:t>
            </a:r>
            <a:endParaRPr b="1" sz="2200">
              <a:solidFill>
                <a:srgbClr val="FF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La cote de traçage (ou butée x) sera la suivante :</a:t>
            </a:r>
            <a:endParaRPr sz="1600"/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>
                <a:solidFill>
                  <a:srgbClr val="FF0000"/>
                </a:solidFill>
              </a:rPr>
              <a:t>x = la cote extérieure + un ΔL/2</a:t>
            </a:r>
            <a:endParaRPr sz="1600"/>
          </a:p>
        </p:txBody>
      </p:sp>
      <p:pic>
        <p:nvPicPr>
          <p:cNvPr id="715" name="Google Shape;715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5700" y="3776025"/>
            <a:ext cx="6554174" cy="97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91750" y="2925850"/>
            <a:ext cx="2252250" cy="194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80294" y="4019479"/>
            <a:ext cx="1139350" cy="663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59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Débit</a:t>
            </a:r>
            <a:endParaRPr/>
          </a:p>
        </p:txBody>
      </p:sp>
      <p:sp>
        <p:nvSpPr>
          <p:cNvPr id="723" name="Google Shape;723;p59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24" name="Google Shape;724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9875" y="1426625"/>
            <a:ext cx="3434133" cy="2403149"/>
          </a:xfrm>
          <a:prstGeom prst="rect">
            <a:avLst/>
          </a:prstGeom>
          <a:noFill/>
          <a:ln>
            <a:noFill/>
          </a:ln>
        </p:spPr>
      </p:pic>
      <p:sp>
        <p:nvSpPr>
          <p:cNvPr id="725" name="Google Shape;725;p59"/>
          <p:cNvSpPr txBox="1"/>
          <p:nvPr/>
        </p:nvSpPr>
        <p:spPr>
          <a:xfrm>
            <a:off x="157475" y="1006875"/>
            <a:ext cx="73143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0000"/>
                </a:solidFill>
              </a:rPr>
              <a:t>LD 	= ∑ des cotes extérieures + un ΔL pour chaque pli</a:t>
            </a:r>
            <a:endParaRPr b="1" sz="19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0000"/>
                </a:solidFill>
              </a:rPr>
              <a:t>      	= 100 + 50  + (-12.2)</a:t>
            </a:r>
            <a:endParaRPr b="1" sz="19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0000"/>
                </a:solidFill>
              </a:rPr>
              <a:t>	= 137.8 mm</a:t>
            </a:r>
            <a:endParaRPr b="1" sz="19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pic>
        <p:nvPicPr>
          <p:cNvPr id="726" name="Google Shape;726;p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9000" y="3266375"/>
            <a:ext cx="6554174" cy="973150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59"/>
          <p:cNvSpPr/>
          <p:nvPr/>
        </p:nvSpPr>
        <p:spPr>
          <a:xfrm>
            <a:off x="239000" y="3738075"/>
            <a:ext cx="4984200" cy="217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8" name="Google Shape;728;p59"/>
          <p:cNvSpPr/>
          <p:nvPr/>
        </p:nvSpPr>
        <p:spPr>
          <a:xfrm>
            <a:off x="4129150" y="3287500"/>
            <a:ext cx="390600" cy="930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9" name="Google Shape;729;p59"/>
          <p:cNvSpPr txBox="1"/>
          <p:nvPr/>
        </p:nvSpPr>
        <p:spPr>
          <a:xfrm rot="-1679">
            <a:off x="7359263" y="1437826"/>
            <a:ext cx="1842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150 - 12.2 = 137.8</a:t>
            </a:r>
            <a:endParaRPr sz="21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pic>
        <p:nvPicPr>
          <p:cNvPr id="730" name="Google Shape;730;p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59144" y="3497404"/>
            <a:ext cx="1139350" cy="663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60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Cote machine (cote x)</a:t>
            </a:r>
            <a:endParaRPr/>
          </a:p>
        </p:txBody>
      </p:sp>
      <p:sp>
        <p:nvSpPr>
          <p:cNvPr id="736" name="Google Shape;736;p60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7" name="Google Shape;737;p60"/>
          <p:cNvSpPr txBox="1"/>
          <p:nvPr/>
        </p:nvSpPr>
        <p:spPr>
          <a:xfrm>
            <a:off x="157475" y="1006875"/>
            <a:ext cx="7314300" cy="15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0000"/>
                </a:solidFill>
              </a:rPr>
              <a:t>x 	= la cote extérieure + un ΔL/2</a:t>
            </a:r>
            <a:endParaRPr b="1" sz="19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0000"/>
                </a:solidFill>
              </a:rPr>
              <a:t>      	= 50  + (-12.2 / 2)</a:t>
            </a:r>
            <a:endParaRPr b="1" sz="19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0000"/>
                </a:solidFill>
              </a:rPr>
              <a:t>	= 50 - 6.1</a:t>
            </a:r>
            <a:endParaRPr b="1" sz="19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FF0000"/>
                </a:solidFill>
              </a:rPr>
              <a:t>	= 43.9 mm</a:t>
            </a:r>
            <a:endParaRPr b="1" sz="19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/>
          </a:p>
        </p:txBody>
      </p:sp>
      <p:pic>
        <p:nvPicPr>
          <p:cNvPr id="738" name="Google Shape;738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9000" y="3266375"/>
            <a:ext cx="6554174" cy="973150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p60"/>
          <p:cNvSpPr/>
          <p:nvPr/>
        </p:nvSpPr>
        <p:spPr>
          <a:xfrm>
            <a:off x="239000" y="3738075"/>
            <a:ext cx="4984200" cy="2175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0" name="Google Shape;740;p60"/>
          <p:cNvSpPr/>
          <p:nvPr/>
        </p:nvSpPr>
        <p:spPr>
          <a:xfrm>
            <a:off x="4129150" y="3287500"/>
            <a:ext cx="390600" cy="930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1" name="Google Shape;741;p60"/>
          <p:cNvSpPr/>
          <p:nvPr/>
        </p:nvSpPr>
        <p:spPr>
          <a:xfrm>
            <a:off x="5223200" y="1091025"/>
            <a:ext cx="3805800" cy="210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2" name="Google Shape;742;p60"/>
          <p:cNvSpPr txBox="1"/>
          <p:nvPr/>
        </p:nvSpPr>
        <p:spPr>
          <a:xfrm rot="-1717">
            <a:off x="7182391" y="1267771"/>
            <a:ext cx="18018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150 - 12.2 = 137.8</a:t>
            </a:r>
            <a:endParaRPr sz="21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pic>
        <p:nvPicPr>
          <p:cNvPr id="743" name="Google Shape;743;p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63199" y="1094142"/>
            <a:ext cx="3245535" cy="209562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44" name="Google Shape;744;p60"/>
          <p:cNvCxnSpPr/>
          <p:nvPr/>
        </p:nvCxnSpPr>
        <p:spPr>
          <a:xfrm flipH="1">
            <a:off x="5567052" y="2009216"/>
            <a:ext cx="220800" cy="141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5" name="Google Shape;745;p60"/>
          <p:cNvCxnSpPr/>
          <p:nvPr/>
        </p:nvCxnSpPr>
        <p:spPr>
          <a:xfrm flipH="1">
            <a:off x="6159475" y="2381789"/>
            <a:ext cx="220800" cy="141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6" name="Google Shape;746;p60"/>
          <p:cNvCxnSpPr/>
          <p:nvPr/>
        </p:nvCxnSpPr>
        <p:spPr>
          <a:xfrm>
            <a:off x="5610125" y="2133407"/>
            <a:ext cx="565500" cy="3558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747" name="Google Shape;747;p60"/>
          <p:cNvSpPr txBox="1"/>
          <p:nvPr/>
        </p:nvSpPr>
        <p:spPr>
          <a:xfrm rot="-995">
            <a:off x="4861276" y="2523268"/>
            <a:ext cx="2073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50-(12.2/2) = 43.9</a:t>
            </a:r>
            <a:endParaRPr sz="16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pic>
        <p:nvPicPr>
          <p:cNvPr id="748" name="Google Shape;748;p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759144" y="3497404"/>
            <a:ext cx="1139350" cy="6634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61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Cotation</a:t>
            </a:r>
            <a:endParaRPr/>
          </a:p>
        </p:txBody>
      </p:sp>
      <p:sp>
        <p:nvSpPr>
          <p:cNvPr id="754" name="Google Shape;754;p6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55" name="Google Shape;755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9275" y="1375125"/>
            <a:ext cx="6248400" cy="3067050"/>
          </a:xfrm>
          <a:prstGeom prst="rect">
            <a:avLst/>
          </a:prstGeom>
          <a:noFill/>
          <a:ln>
            <a:noFill/>
          </a:ln>
        </p:spPr>
      </p:pic>
      <p:sp>
        <p:nvSpPr>
          <p:cNvPr id="756" name="Google Shape;756;p61"/>
          <p:cNvSpPr txBox="1"/>
          <p:nvPr/>
        </p:nvSpPr>
        <p:spPr>
          <a:xfrm>
            <a:off x="4247425" y="4006700"/>
            <a:ext cx="1665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LD = 137.8 mm</a:t>
            </a:r>
            <a:endParaRPr b="1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7" name="Google Shape;757;p61"/>
          <p:cNvSpPr txBox="1"/>
          <p:nvPr/>
        </p:nvSpPr>
        <p:spPr>
          <a:xfrm>
            <a:off x="2037625" y="3701900"/>
            <a:ext cx="1665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CM1</a:t>
            </a:r>
            <a:r>
              <a:rPr b="1" lang="en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 = 43.9 mm</a:t>
            </a:r>
            <a:endParaRPr b="1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8" name="Google Shape;758;p61"/>
          <p:cNvSpPr txBox="1"/>
          <p:nvPr/>
        </p:nvSpPr>
        <p:spPr>
          <a:xfrm>
            <a:off x="4018825" y="3701900"/>
            <a:ext cx="3756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85200C"/>
                </a:solidFill>
                <a:latin typeface="Roboto"/>
                <a:ea typeface="Roboto"/>
                <a:cs typeface="Roboto"/>
                <a:sym typeface="Roboto"/>
              </a:rPr>
              <a:t>Ou </a:t>
            </a:r>
            <a:r>
              <a:rPr b="1" lang="en">
                <a:solidFill>
                  <a:srgbClr val="85200C"/>
                </a:solidFill>
                <a:latin typeface="Roboto"/>
                <a:ea typeface="Roboto"/>
                <a:cs typeface="Roboto"/>
                <a:sym typeface="Roboto"/>
              </a:rPr>
              <a:t>CM1 = 100 - 6,1 = 93.9 mm</a:t>
            </a:r>
            <a:endParaRPr b="1">
              <a:solidFill>
                <a:srgbClr val="85200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62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Application</a:t>
            </a:r>
            <a:endParaRPr/>
          </a:p>
        </p:txBody>
      </p:sp>
      <p:sp>
        <p:nvSpPr>
          <p:cNvPr id="764" name="Google Shape;764;p62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65" name="Google Shape;765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7375" y="1079500"/>
            <a:ext cx="2773275" cy="2479326"/>
          </a:xfrm>
          <a:prstGeom prst="rect">
            <a:avLst/>
          </a:prstGeom>
          <a:noFill/>
          <a:ln>
            <a:noFill/>
          </a:ln>
        </p:spPr>
      </p:pic>
      <p:sp>
        <p:nvSpPr>
          <p:cNvPr id="766" name="Google Shape;766;p62"/>
          <p:cNvSpPr txBox="1"/>
          <p:nvPr/>
        </p:nvSpPr>
        <p:spPr>
          <a:xfrm>
            <a:off x="305625" y="1224850"/>
            <a:ext cx="4941600" cy="3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Dans le cas de plusieurs plis successifs, la méthode va différer un peu.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méthode de calcul de la longueur développée ne change pas 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/>
              <a:t>LD = </a:t>
            </a:r>
            <a:r>
              <a:rPr b="1" lang="en" sz="1500">
                <a:solidFill>
                  <a:srgbClr val="FFFFFF"/>
                </a:solidFill>
              </a:rPr>
              <a:t>A+ B + C + (2ΔL)</a:t>
            </a:r>
            <a:endParaRPr b="1" sz="15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méthode de calcul des Cm varie 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Cm1 = </a:t>
            </a:r>
            <a:r>
              <a:rPr b="1" lang="en">
                <a:solidFill>
                  <a:srgbClr val="FFFFFF"/>
                </a:solidFill>
              </a:rPr>
              <a:t>A + ( ΔL / 2)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Cm2 =</a:t>
            </a:r>
            <a:r>
              <a:rPr b="1" lang="en">
                <a:solidFill>
                  <a:srgbClr val="FFFFFF"/>
                </a:solidFill>
              </a:rPr>
              <a:t> A + (ΔL) + B + (ΔL/2)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veat"/>
              <a:ea typeface="Caveat"/>
              <a:cs typeface="Caveat"/>
              <a:sym typeface="Cave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Et ainsi de suite s'il y avait eu d'autres plis.</a:t>
            </a:r>
            <a:endParaRPr/>
          </a:p>
        </p:txBody>
      </p:sp>
      <p:sp>
        <p:nvSpPr>
          <p:cNvPr id="767" name="Google Shape;767;p62"/>
          <p:cNvSpPr txBox="1"/>
          <p:nvPr/>
        </p:nvSpPr>
        <p:spPr>
          <a:xfrm>
            <a:off x="305625" y="1224850"/>
            <a:ext cx="4941600" cy="3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Dans le cas de plusieurs plis successifs, la méthode va différer un peu.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méthode de calcul de la longueur développée ne change pas 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/>
              <a:t>LD = </a:t>
            </a:r>
            <a:r>
              <a:rPr b="1" lang="en" sz="1500">
                <a:solidFill>
                  <a:srgbClr val="FF0000"/>
                </a:solidFill>
              </a:rPr>
              <a:t>A + B + C + (2 x ΔL)</a:t>
            </a:r>
            <a:r>
              <a:rPr b="1" lang="en" sz="1500"/>
              <a:t> </a:t>
            </a:r>
            <a:r>
              <a:rPr b="1" lang="en" sz="1500">
                <a:solidFill>
                  <a:srgbClr val="FFFFFF"/>
                </a:solidFill>
              </a:rPr>
              <a:t>A+ B + C + (2ΔL)</a:t>
            </a:r>
            <a:endParaRPr b="1" sz="15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méthode de calcul des Cm varie 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Cm1 = </a:t>
            </a:r>
            <a:r>
              <a:rPr b="1" lang="en">
                <a:solidFill>
                  <a:srgbClr val="FF0000"/>
                </a:solidFill>
              </a:rPr>
              <a:t>A + 1/2 ΔL</a:t>
            </a:r>
            <a:r>
              <a:rPr b="1" lang="en">
                <a:solidFill>
                  <a:srgbClr val="FFFFFF"/>
                </a:solidFill>
              </a:rPr>
              <a:t>A + ( ΔL / 2)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Cm2 = </a:t>
            </a:r>
            <a:r>
              <a:rPr b="1" lang="en">
                <a:solidFill>
                  <a:srgbClr val="FF0000"/>
                </a:solidFill>
              </a:rPr>
              <a:t>A + ΔL + B + 1/2 ΔL</a:t>
            </a:r>
            <a:r>
              <a:rPr b="1" lang="en">
                <a:solidFill>
                  <a:srgbClr val="FFFFFF"/>
                </a:solidFill>
              </a:rPr>
              <a:t>AA</a:t>
            </a:r>
            <a:r>
              <a:rPr b="1" lang="en">
                <a:solidFill>
                  <a:srgbClr val="FFFFFF"/>
                </a:solidFill>
              </a:rPr>
              <a:t> A + (ΔL) + B + (ΔL/2)</a:t>
            </a:r>
            <a:endParaRPr b="1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aveat"/>
              <a:ea typeface="Caveat"/>
              <a:cs typeface="Caveat"/>
              <a:sym typeface="Cave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Et ainsi de suite s'il y avait eu d'autres plis.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8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Expérimentation</a:t>
            </a:r>
            <a:endParaRPr/>
          </a:p>
        </p:txBody>
      </p:sp>
      <p:sp>
        <p:nvSpPr>
          <p:cNvPr id="171" name="Google Shape;171;p18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72" name="Google Shape;172;p18"/>
          <p:cNvSpPr txBox="1"/>
          <p:nvPr/>
        </p:nvSpPr>
        <p:spPr>
          <a:xfrm>
            <a:off x="464975" y="1182600"/>
            <a:ext cx="37662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Quelle doit être la cote de débit ?</a:t>
            </a:r>
            <a:endParaRPr sz="1600"/>
          </a:p>
        </p:txBody>
      </p:sp>
      <p:pic>
        <p:nvPicPr>
          <p:cNvPr id="173" name="Google Shape;17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17300" y="1227625"/>
            <a:ext cx="4957850" cy="348652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8"/>
          <p:cNvSpPr txBox="1"/>
          <p:nvPr/>
        </p:nvSpPr>
        <p:spPr>
          <a:xfrm rot="-1196">
            <a:off x="7322016" y="1918544"/>
            <a:ext cx="8622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? </a:t>
            </a:r>
            <a:endParaRPr sz="30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pic>
        <p:nvPicPr>
          <p:cNvPr id="175" name="Google Shape;175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65300" y="1038375"/>
            <a:ext cx="723900" cy="66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p63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3" name="Google Shape;773;p63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4" name="Google Shape;774;p63"/>
          <p:cNvSpPr txBox="1"/>
          <p:nvPr/>
        </p:nvSpPr>
        <p:spPr>
          <a:xfrm>
            <a:off x="218725" y="1093600"/>
            <a:ext cx="56163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On donne :</a:t>
            </a:r>
            <a:endParaRPr b="1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l'épaisseur de tôle de 5mm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longueur de pliage de L =  1550mm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A=75  B = 189   C = 54   Ep = 5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On demande 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 force de pliage en Kn ou en tonne/m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rayon intérieur en 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bord mini de pliage en 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l'ouverture du vé en 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 force de pliage pour la pièce à plier en tonnes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Valeur du ΔL pour 90°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 remplir le croquis ci - dessous.</a:t>
            </a:r>
            <a:endParaRPr/>
          </a:p>
        </p:txBody>
      </p:sp>
      <p:pic>
        <p:nvPicPr>
          <p:cNvPr id="775" name="Google Shape;775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79575" y="1093600"/>
            <a:ext cx="3311624" cy="3090349"/>
          </a:xfrm>
          <a:prstGeom prst="rect">
            <a:avLst/>
          </a:prstGeom>
          <a:noFill/>
          <a:ln>
            <a:noFill/>
          </a:ln>
        </p:spPr>
      </p:pic>
      <p:sp>
        <p:nvSpPr>
          <p:cNvPr id="776" name="Google Shape;776;p63"/>
          <p:cNvSpPr txBox="1"/>
          <p:nvPr/>
        </p:nvSpPr>
        <p:spPr>
          <a:xfrm>
            <a:off x="218725" y="1093600"/>
            <a:ext cx="56163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On donne :</a:t>
            </a:r>
            <a:endParaRPr b="1" u="sng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l'épaisseur de tôle de 5mm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longueur de pliage de L =  1550mm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A=75  B = 189   C = 54   Ep = 5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On demande :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 force de pliage en Kn ou en tonne/m </a:t>
            </a:r>
            <a:r>
              <a:rPr lang="en">
                <a:solidFill>
                  <a:srgbClr val="FF0000"/>
                </a:solidFill>
              </a:rPr>
              <a:t>33,6 t/m</a:t>
            </a:r>
            <a:endParaRPr>
              <a:solidFill>
                <a:srgbClr val="FF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rayon intérieur en mm </a:t>
            </a:r>
            <a:r>
              <a:rPr lang="en">
                <a:solidFill>
                  <a:srgbClr val="FF0000"/>
                </a:solidFill>
              </a:rPr>
              <a:t>8,3 mm</a:t>
            </a:r>
            <a:endParaRPr>
              <a:solidFill>
                <a:srgbClr val="FF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le bord mini de pliage en mm </a:t>
            </a:r>
            <a:r>
              <a:rPr lang="en">
                <a:solidFill>
                  <a:srgbClr val="FF0000"/>
                </a:solidFill>
              </a:rPr>
              <a:t>35 mm</a:t>
            </a:r>
            <a:endParaRPr>
              <a:solidFill>
                <a:srgbClr val="FF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l'ouverture du vé en mm </a:t>
            </a:r>
            <a:r>
              <a:rPr lang="en">
                <a:solidFill>
                  <a:srgbClr val="FF0000"/>
                </a:solidFill>
              </a:rPr>
              <a:t>50 mm</a:t>
            </a:r>
            <a:endParaRPr>
              <a:solidFill>
                <a:srgbClr val="FF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la force de pliage pour la pièce à plier en tonnes </a:t>
            </a:r>
            <a:r>
              <a:rPr lang="en">
                <a:solidFill>
                  <a:srgbClr val="FF0000"/>
                </a:solidFill>
              </a:rPr>
              <a:t>52.08 t</a:t>
            </a:r>
            <a:endParaRPr>
              <a:solidFill>
                <a:srgbClr val="FF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Valeur du ΔL pour 90° </a:t>
            </a:r>
            <a:r>
              <a:rPr lang="en">
                <a:solidFill>
                  <a:srgbClr val="FF0000"/>
                </a:solidFill>
              </a:rPr>
              <a:t>-10 mm</a:t>
            </a:r>
            <a:endParaRPr>
              <a:solidFill>
                <a:srgbClr val="FF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De remplir le croquis ci - dessous.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1" name="Google Shape;781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9400" y="1071750"/>
            <a:ext cx="6791325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Google Shape;782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9400" y="1142300"/>
            <a:ext cx="6724501" cy="3725346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64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4" name="Google Shape;784;p64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65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 feuille “k factor”</a:t>
            </a:r>
            <a:endParaRPr/>
          </a:p>
        </p:txBody>
      </p:sp>
      <p:sp>
        <p:nvSpPr>
          <p:cNvPr id="790" name="Google Shape;790;p65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91" name="Google Shape;791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12375"/>
            <a:ext cx="8839200" cy="3654450"/>
          </a:xfrm>
          <a:prstGeom prst="rect">
            <a:avLst/>
          </a:prstGeom>
          <a:noFill/>
          <a:ln>
            <a:noFill/>
          </a:ln>
        </p:spPr>
      </p:pic>
      <p:sp>
        <p:nvSpPr>
          <p:cNvPr id="792" name="Google Shape;792;p65"/>
          <p:cNvSpPr/>
          <p:nvPr/>
        </p:nvSpPr>
        <p:spPr>
          <a:xfrm>
            <a:off x="2629700" y="4078575"/>
            <a:ext cx="412800" cy="412800"/>
          </a:xfrm>
          <a:prstGeom prst="ellipse">
            <a:avLst/>
          </a:prstGeom>
          <a:solidFill>
            <a:schemeClr val="lt2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1</a:t>
            </a:r>
            <a:endParaRPr>
              <a:solidFill>
                <a:srgbClr val="FF0000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793" name="Google Shape;793;p65"/>
          <p:cNvSpPr/>
          <p:nvPr/>
        </p:nvSpPr>
        <p:spPr>
          <a:xfrm>
            <a:off x="137650" y="4107550"/>
            <a:ext cx="2354400" cy="2247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4" name="Google Shape;794;p65"/>
          <p:cNvSpPr/>
          <p:nvPr/>
        </p:nvSpPr>
        <p:spPr>
          <a:xfrm>
            <a:off x="5774000" y="2253250"/>
            <a:ext cx="231600" cy="521400"/>
          </a:xfrm>
          <a:prstGeom prst="roundRect">
            <a:avLst>
              <a:gd fmla="val 16667" name="adj"/>
            </a:avLst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5" name="Google Shape;795;p65"/>
          <p:cNvSpPr/>
          <p:nvPr/>
        </p:nvSpPr>
        <p:spPr>
          <a:xfrm>
            <a:off x="5860950" y="2876275"/>
            <a:ext cx="412800" cy="412800"/>
          </a:xfrm>
          <a:prstGeom prst="ellipse">
            <a:avLst/>
          </a:prstGeom>
          <a:solidFill>
            <a:schemeClr val="lt2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2</a:t>
            </a:r>
            <a:endParaRPr>
              <a:solidFill>
                <a:srgbClr val="FF0000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796" name="Google Shape;796;p65"/>
          <p:cNvSpPr/>
          <p:nvPr/>
        </p:nvSpPr>
        <p:spPr>
          <a:xfrm>
            <a:off x="6802450" y="3556975"/>
            <a:ext cx="2021100" cy="1296900"/>
          </a:xfrm>
          <a:prstGeom prst="wedgeRectCallout">
            <a:avLst>
              <a:gd fmla="val -34229" name="adj1"/>
              <a:gd fmla="val -134347" name="adj2"/>
            </a:avLst>
          </a:prstGeom>
          <a:solidFill>
            <a:schemeClr val="lt2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 valeurs angulaires en </a:t>
            </a:r>
            <a:r>
              <a:rPr lang="en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rouge</a:t>
            </a:r>
            <a:r>
              <a:rPr lang="en"/>
              <a:t> peuvent être modifiées.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FF"/>
                </a:solidFill>
              </a:rPr>
              <a:t>Ne pas modifier les valeurs blanches</a:t>
            </a:r>
            <a:endParaRPr b="1">
              <a:solidFill>
                <a:srgbClr val="FF00FF"/>
              </a:solidFill>
            </a:endParaRPr>
          </a:p>
        </p:txBody>
      </p:sp>
      <p:sp>
        <p:nvSpPr>
          <p:cNvPr id="797" name="Google Shape;797;p65"/>
          <p:cNvSpPr/>
          <p:nvPr/>
        </p:nvSpPr>
        <p:spPr>
          <a:xfrm>
            <a:off x="1325725" y="1680700"/>
            <a:ext cx="1992300" cy="630300"/>
          </a:xfrm>
          <a:prstGeom prst="ellipse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8" name="Google Shape;798;p65"/>
          <p:cNvSpPr/>
          <p:nvPr/>
        </p:nvSpPr>
        <p:spPr>
          <a:xfrm>
            <a:off x="2600725" y="2550025"/>
            <a:ext cx="3144050" cy="871575"/>
          </a:xfrm>
          <a:custGeom>
            <a:rect b="b" l="l" r="r" t="t"/>
            <a:pathLst>
              <a:path extrusionOk="0" h="34863" w="125762">
                <a:moveTo>
                  <a:pt x="125762" y="579"/>
                </a:moveTo>
                <a:cubicBezTo>
                  <a:pt x="123782" y="3912"/>
                  <a:pt x="118905" y="15406"/>
                  <a:pt x="113882" y="20574"/>
                </a:cubicBezTo>
                <a:cubicBezTo>
                  <a:pt x="108859" y="25742"/>
                  <a:pt x="104464" y="29267"/>
                  <a:pt x="95626" y="31585"/>
                </a:cubicBezTo>
                <a:cubicBezTo>
                  <a:pt x="86788" y="33903"/>
                  <a:pt x="71865" y="35594"/>
                  <a:pt x="60853" y="34483"/>
                </a:cubicBezTo>
                <a:cubicBezTo>
                  <a:pt x="49842" y="33372"/>
                  <a:pt x="39699" y="30667"/>
                  <a:pt x="29557" y="24920"/>
                </a:cubicBezTo>
                <a:cubicBezTo>
                  <a:pt x="19415" y="19173"/>
                  <a:pt x="4926" y="4153"/>
                  <a:pt x="0" y="0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sp>
      <p:sp>
        <p:nvSpPr>
          <p:cNvPr id="799" name="Google Shape;799;p65"/>
          <p:cNvSpPr/>
          <p:nvPr/>
        </p:nvSpPr>
        <p:spPr>
          <a:xfrm>
            <a:off x="1350466" y="2499300"/>
            <a:ext cx="656225" cy="1601000"/>
          </a:xfrm>
          <a:custGeom>
            <a:rect b="b" l="l" r="r" t="t"/>
            <a:pathLst>
              <a:path extrusionOk="0" h="64040" w="26249">
                <a:moveTo>
                  <a:pt x="16686" y="64040"/>
                </a:moveTo>
                <a:cubicBezTo>
                  <a:pt x="14416" y="61094"/>
                  <a:pt x="5723" y="52594"/>
                  <a:pt x="3067" y="46364"/>
                </a:cubicBezTo>
                <a:cubicBezTo>
                  <a:pt x="411" y="40134"/>
                  <a:pt x="-846" y="33373"/>
                  <a:pt x="748" y="26660"/>
                </a:cubicBezTo>
                <a:cubicBezTo>
                  <a:pt x="2342" y="19947"/>
                  <a:pt x="8379" y="10529"/>
                  <a:pt x="12629" y="6086"/>
                </a:cubicBezTo>
                <a:cubicBezTo>
                  <a:pt x="16879" y="1643"/>
                  <a:pt x="23979" y="1014"/>
                  <a:pt x="26249" y="0"/>
                </a:cubicBezTo>
              </a:path>
            </a:pathLst>
          </a:cu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4" name="Google Shape;804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5100" y="839000"/>
            <a:ext cx="1930775" cy="3356100"/>
          </a:xfrm>
          <a:prstGeom prst="rect">
            <a:avLst/>
          </a:prstGeom>
          <a:noFill/>
          <a:ln>
            <a:noFill/>
          </a:ln>
        </p:spPr>
      </p:pic>
      <p:sp>
        <p:nvSpPr>
          <p:cNvPr id="805" name="Google Shape;805;p66"/>
          <p:cNvSpPr/>
          <p:nvPr/>
        </p:nvSpPr>
        <p:spPr>
          <a:xfrm>
            <a:off x="1954060" y="489800"/>
            <a:ext cx="2075120" cy="4163909"/>
          </a:xfrm>
          <a:custGeom>
            <a:rect b="b" l="l" r="r" t="t"/>
            <a:pathLst>
              <a:path extrusionOk="0" h="61841" w="30819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chemeClr val="dk1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6" name="Google Shape;806;p66"/>
          <p:cNvSpPr txBox="1"/>
          <p:nvPr>
            <p:ph idx="4294967295" type="body"/>
          </p:nvPr>
        </p:nvSpPr>
        <p:spPr>
          <a:xfrm>
            <a:off x="4423850" y="1566325"/>
            <a:ext cx="4339200" cy="1411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accent1"/>
                </a:solidFill>
                <a:latin typeface="Dosis"/>
                <a:ea typeface="Dosis"/>
                <a:cs typeface="Dosis"/>
                <a:sym typeface="Dosis"/>
              </a:rPr>
              <a:t>ANDROID facteur k</a:t>
            </a:r>
            <a:endParaRPr>
              <a:solidFill>
                <a:schemeClr val="accent1"/>
              </a:solidFill>
              <a:latin typeface="Dosis"/>
              <a:ea typeface="Dosis"/>
              <a:cs typeface="Dosis"/>
              <a:sym typeface="Dosis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800"/>
              <a:t>Scanner le QRCode pour télécharger l’application Android</a:t>
            </a:r>
            <a:endParaRPr sz="1800"/>
          </a:p>
        </p:txBody>
      </p:sp>
      <p:sp>
        <p:nvSpPr>
          <p:cNvPr id="807" name="Google Shape;807;p66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08" name="Google Shape;808;p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99425" y="166550"/>
            <a:ext cx="1247850" cy="12478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280000" dist="66675">
              <a:srgbClr val="000000">
                <a:alpha val="50000"/>
              </a:srgbClr>
            </a:outerShdw>
          </a:effectLst>
        </p:spPr>
      </p:pic>
      <p:pic>
        <p:nvPicPr>
          <p:cNvPr id="809" name="Google Shape;809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52250" y="2977525"/>
            <a:ext cx="1649260" cy="16492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oogle Shape;814;p67"/>
          <p:cNvGrpSpPr/>
          <p:nvPr/>
        </p:nvGrpSpPr>
        <p:grpSpPr>
          <a:xfrm>
            <a:off x="2931775" y="524375"/>
            <a:ext cx="3280473" cy="1314700"/>
            <a:chOff x="5863525" y="92800"/>
            <a:chExt cx="3280473" cy="1314700"/>
          </a:xfrm>
        </p:grpSpPr>
        <p:sp>
          <p:nvSpPr>
            <p:cNvPr id="815" name="Google Shape;815;p67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16" name="Google Shape;816;p6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17" name="Google Shape;817;p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5262" y="2001919"/>
            <a:ext cx="3333502" cy="8870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sp>
        <p:nvSpPr>
          <p:cNvPr id="818" name="Google Shape;818;p67"/>
          <p:cNvSpPr txBox="1"/>
          <p:nvPr/>
        </p:nvSpPr>
        <p:spPr>
          <a:xfrm>
            <a:off x="2044050" y="2818825"/>
            <a:ext cx="50559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4A86E8"/>
                </a:solidFill>
              </a:rPr>
              <a:t>Sciences et Techniques Industrielles</a:t>
            </a:r>
            <a:r>
              <a:rPr b="1" lang="en" sz="2200">
                <a:solidFill>
                  <a:srgbClr val="4A86E8"/>
                </a:solidFill>
              </a:rPr>
              <a:t> </a:t>
            </a:r>
            <a:endParaRPr b="1" sz="2200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666666"/>
                </a:solidFill>
              </a:rPr>
              <a:t>Portail national de ressources</a:t>
            </a:r>
            <a:endParaRPr b="1" sz="2000">
              <a:solidFill>
                <a:srgbClr val="666666"/>
              </a:solidFill>
            </a:endParaRPr>
          </a:p>
        </p:txBody>
      </p:sp>
      <p:sp>
        <p:nvSpPr>
          <p:cNvPr id="819" name="Google Shape;819;p67"/>
          <p:cNvSpPr txBox="1"/>
          <p:nvPr/>
        </p:nvSpPr>
        <p:spPr>
          <a:xfrm>
            <a:off x="3072013" y="45789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0B5394"/>
                </a:solidFill>
              </a:rPr>
              <a:t>https://eduscol.education.fr/sti/</a:t>
            </a:r>
            <a:endParaRPr u="sng">
              <a:solidFill>
                <a:srgbClr val="0B5394"/>
              </a:solidFill>
            </a:endParaRPr>
          </a:p>
        </p:txBody>
      </p:sp>
      <p:pic>
        <p:nvPicPr>
          <p:cNvPr id="820" name="Google Shape;820;p6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61739" y="4065626"/>
            <a:ext cx="1011525" cy="658900"/>
          </a:xfrm>
          <a:prstGeom prst="rect">
            <a:avLst/>
          </a:prstGeom>
          <a:noFill/>
          <a:ln>
            <a:noFill/>
          </a:ln>
        </p:spPr>
      </p:pic>
      <p:sp>
        <p:nvSpPr>
          <p:cNvPr id="821" name="Google Shape;821;p67"/>
          <p:cNvSpPr txBox="1"/>
          <p:nvPr/>
        </p:nvSpPr>
        <p:spPr>
          <a:xfrm>
            <a:off x="7655988" y="4631350"/>
            <a:ext cx="1623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274E13"/>
                </a:solidFill>
                <a:latin typeface="Roboto"/>
                <a:ea typeface="Roboto"/>
                <a:cs typeface="Roboto"/>
                <a:sym typeface="Roboto"/>
              </a:rPr>
              <a:t>Lycée de l’Europe</a:t>
            </a:r>
            <a:endParaRPr b="1" sz="1000">
              <a:solidFill>
                <a:srgbClr val="274E1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274E13"/>
                </a:solidFill>
                <a:latin typeface="Roboto"/>
                <a:ea typeface="Roboto"/>
                <a:cs typeface="Roboto"/>
                <a:sym typeface="Roboto"/>
              </a:rPr>
              <a:t>Dunkerque</a:t>
            </a:r>
            <a:endParaRPr b="1" sz="1000">
              <a:solidFill>
                <a:srgbClr val="274E1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9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Expérimentation</a:t>
            </a:r>
            <a:endParaRPr/>
          </a:p>
        </p:txBody>
      </p:sp>
      <p:sp>
        <p:nvSpPr>
          <p:cNvPr id="181" name="Google Shape;181;p19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82" name="Google Shape;182;p19"/>
          <p:cNvSpPr txBox="1"/>
          <p:nvPr/>
        </p:nvSpPr>
        <p:spPr>
          <a:xfrm>
            <a:off x="366725" y="1167000"/>
            <a:ext cx="7462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Quelle doit être le réglage de la cote de la butée </a:t>
            </a:r>
            <a:r>
              <a:rPr b="1" lang="en" sz="1600">
                <a:solidFill>
                  <a:srgbClr val="0B5394"/>
                </a:solidFill>
              </a:rPr>
              <a:t>(cote x)</a:t>
            </a:r>
            <a:r>
              <a:rPr lang="en" sz="1600"/>
              <a:t> ?</a:t>
            </a:r>
            <a:endParaRPr sz="1600"/>
          </a:p>
        </p:txBody>
      </p:sp>
      <p:pic>
        <p:nvPicPr>
          <p:cNvPr id="183" name="Google Shape;18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65300" y="1038375"/>
            <a:ext cx="723900" cy="66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8900" y="1817704"/>
            <a:ext cx="4584926" cy="29604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5" name="Google Shape;185;p19"/>
          <p:cNvCxnSpPr/>
          <p:nvPr/>
        </p:nvCxnSpPr>
        <p:spPr>
          <a:xfrm flipH="1">
            <a:off x="3921726" y="3110410"/>
            <a:ext cx="312000" cy="199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6" name="Google Shape;186;p19"/>
          <p:cNvCxnSpPr/>
          <p:nvPr/>
        </p:nvCxnSpPr>
        <p:spPr>
          <a:xfrm flipH="1">
            <a:off x="4758635" y="3636736"/>
            <a:ext cx="312000" cy="199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87" name="Google Shape;187;p19"/>
          <p:cNvCxnSpPr/>
          <p:nvPr/>
        </p:nvCxnSpPr>
        <p:spPr>
          <a:xfrm>
            <a:off x="3982654" y="3285852"/>
            <a:ext cx="798900" cy="5025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188" name="Google Shape;188;p19"/>
          <p:cNvSpPr txBox="1"/>
          <p:nvPr/>
        </p:nvSpPr>
        <p:spPr>
          <a:xfrm rot="-1161">
            <a:off x="3709426" y="3242888"/>
            <a:ext cx="8880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? </a:t>
            </a:r>
            <a:endParaRPr sz="30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0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Expérimentation</a:t>
            </a:r>
            <a:endParaRPr/>
          </a:p>
        </p:txBody>
      </p:sp>
      <p:sp>
        <p:nvSpPr>
          <p:cNvPr id="194" name="Google Shape;194;p20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95" name="Google Shape;195;p20"/>
          <p:cNvSpPr txBox="1"/>
          <p:nvPr/>
        </p:nvSpPr>
        <p:spPr>
          <a:xfrm>
            <a:off x="413125" y="1173825"/>
            <a:ext cx="41832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Après débit et pliage, contrôle de la pièce</a:t>
            </a:r>
            <a:endParaRPr sz="1600"/>
          </a:p>
        </p:txBody>
      </p:sp>
      <p:pic>
        <p:nvPicPr>
          <p:cNvPr id="196" name="Google Shape;19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43750" y="1125775"/>
            <a:ext cx="3853572" cy="328657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0"/>
          <p:cNvSpPr txBox="1"/>
          <p:nvPr/>
        </p:nvSpPr>
        <p:spPr>
          <a:xfrm rot="-1332">
            <a:off x="5267547" y="2078114"/>
            <a:ext cx="7743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? </a:t>
            </a:r>
            <a:endParaRPr sz="30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 rot="-1332">
            <a:off x="5683042" y="3427841"/>
            <a:ext cx="7743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300">
                <a:solidFill>
                  <a:srgbClr val="FF0000"/>
                </a:solidFill>
                <a:latin typeface="Fredoka One"/>
                <a:ea typeface="Fredoka One"/>
                <a:cs typeface="Fredoka One"/>
                <a:sym typeface="Fredoka One"/>
              </a:rPr>
              <a:t>? </a:t>
            </a:r>
            <a:endParaRPr sz="3000">
              <a:solidFill>
                <a:srgbClr val="FF0000"/>
              </a:solidFill>
              <a:latin typeface="Marck Script"/>
              <a:ea typeface="Marck Script"/>
              <a:cs typeface="Marck Script"/>
              <a:sym typeface="Marck Scrip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4" name="Google Shape;204;p21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Expérimentation : débit 100 x 150 mm</a:t>
            </a:r>
            <a:endParaRPr/>
          </a:p>
        </p:txBody>
      </p:sp>
      <p:pic>
        <p:nvPicPr>
          <p:cNvPr id="205" name="Google Shape;20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426" y="906350"/>
            <a:ext cx="3054175" cy="210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11975" y="2757975"/>
            <a:ext cx="3083400" cy="210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1"/>
          <p:cNvPicPr preferRelativeResize="0"/>
          <p:nvPr/>
        </p:nvPicPr>
        <p:blipFill rotWithShape="1">
          <a:blip r:embed="rId5">
            <a:alphaModFix/>
          </a:blip>
          <a:srcRect b="44289" l="0" r="0" t="0"/>
          <a:stretch/>
        </p:blipFill>
        <p:spPr>
          <a:xfrm>
            <a:off x="6167875" y="276075"/>
            <a:ext cx="2693525" cy="1998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21"/>
          <p:cNvPicPr preferRelativeResize="0"/>
          <p:nvPr/>
        </p:nvPicPr>
        <p:blipFill rotWithShape="1">
          <a:blip r:embed="rId6">
            <a:alphaModFix/>
          </a:blip>
          <a:srcRect b="35156" l="13119" r="0" t="10540"/>
          <a:stretch/>
        </p:blipFill>
        <p:spPr>
          <a:xfrm>
            <a:off x="6167875" y="2385475"/>
            <a:ext cx="2693524" cy="1683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2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14" name="Google Shape;214;p22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Réglage cote machine (butée x) à 50 mm</a:t>
            </a:r>
            <a:endParaRPr/>
          </a:p>
        </p:txBody>
      </p:sp>
      <p:pic>
        <p:nvPicPr>
          <p:cNvPr id="215" name="Google Shape;21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3198" y="1060200"/>
            <a:ext cx="3281276" cy="2326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illiam template">
  <a:themeElements>
    <a:clrScheme name="Custom 347">
      <a:dk1>
        <a:srgbClr val="222222"/>
      </a:dk1>
      <a:lt1>
        <a:srgbClr val="FFFFFF"/>
      </a:lt1>
      <a:dk2>
        <a:srgbClr val="666666"/>
      </a:dk2>
      <a:lt2>
        <a:srgbClr val="F3F3F3"/>
      </a:lt2>
      <a:accent1>
        <a:srgbClr val="FF8700"/>
      </a:accent1>
      <a:accent2>
        <a:srgbClr val="FFB840"/>
      </a:accent2>
      <a:accent3>
        <a:srgbClr val="333333"/>
      </a:accent3>
      <a:accent4>
        <a:srgbClr val="9B9796"/>
      </a:accent4>
      <a:accent5>
        <a:srgbClr val="C9C3BD"/>
      </a:accent5>
      <a:accent6>
        <a:srgbClr val="96C94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