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8438-8EB4-481A-8772-08BE2A2EC734}" type="datetimeFigureOut">
              <a:rPr lang="fr-FR" smtClean="0"/>
              <a:t>03/03/2022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A1601-4BC9-4BC6-9066-51AA5F21E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4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A1601-4BC9-4BC6-9066-51AA5F21E1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1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F630-481E-43D5-88AA-7D682052D8E8}" type="datetime1">
              <a:rPr lang="fr-FR" smtClean="0"/>
              <a:t>03/03/2022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2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F455-2472-4513-8445-5FECBE2F82C0}" type="datetime1">
              <a:rPr lang="fr-FR" smtClean="0"/>
              <a:t>03/03/2022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2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C2AC-6BBE-48F6-869A-370515C1593A}" type="datetime1">
              <a:rPr lang="fr-FR" smtClean="0"/>
              <a:t>03/03/2022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48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0A9-9F11-439A-B681-ABFDA3029831}" type="datetime1">
              <a:rPr lang="fr-FR" smtClean="0"/>
              <a:t>03/03/2022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52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0F48-4267-40A1-A70C-AF051E15721A}" type="datetime1">
              <a:rPr lang="fr-FR" smtClean="0"/>
              <a:t>03/03/2022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1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6A92-A02B-41C1-8C34-496E6DC273CA}" type="datetime1">
              <a:rPr lang="fr-FR" smtClean="0"/>
              <a:t>03/03/2022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77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83F9-9A56-4AFE-A43D-905C79E782FB}" type="datetime1">
              <a:rPr lang="fr-FR" smtClean="0"/>
              <a:t>03/03/2022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260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FB4A-F7AF-4B4C-B3F3-1D264B946DEE}" type="datetime1">
              <a:rPr lang="fr-FR" smtClean="0"/>
              <a:t>03/03/2022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2053-EEF2-432A-8CED-04ED22D156CD}" type="datetime1">
              <a:rPr lang="fr-FR" smtClean="0"/>
              <a:t>03/03/2022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BTS SNIR - lycée Aristide Briand - J Cantaloube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6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B0C0B9D-742E-4D0E-ACE7-2BAAFE8FED36}" type="datetime1">
              <a:rPr lang="fr-FR" smtClean="0"/>
              <a:t>03/03/2022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BTS SNIR - lycée Aristide Briand - J Cantaloube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61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76CA-B6BC-4536-9834-7026778C001B}" type="datetime1">
              <a:rPr lang="fr-FR" smtClean="0"/>
              <a:t>03/03/2022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BTS SNIR - lycée Aristide Briand - J Cantaloube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32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8F6B31-E8B5-4915-B4EC-FDBFA09F8C23}" type="datetime1">
              <a:rPr lang="fr-FR" smtClean="0"/>
              <a:t>03/03/2022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BTS SNIR - lycée Aristide Briand - J Cantaloube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677C5F-986A-4D1A-9DE8-FF867603CE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ource:%20https://lora-alliance.org/sites/default/&#64257;les/2018-04/what-is-lorawan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7304" y="436238"/>
            <a:ext cx="10058400" cy="2207554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LORA / LORAWAN</a:t>
            </a:r>
            <a:br>
              <a:rPr lang="fr-FR" dirty="0"/>
            </a:br>
            <a:r>
              <a:rPr lang="fr-FR" dirty="0">
                <a:solidFill>
                  <a:srgbClr val="0070C0"/>
                </a:solidFill>
              </a:rPr>
              <a:t>Principes de base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7304" y="2582132"/>
            <a:ext cx="10058400" cy="1143000"/>
          </a:xfrm>
        </p:spPr>
        <p:txBody>
          <a:bodyPr/>
          <a:lstStyle/>
          <a:p>
            <a:pPr algn="ctr"/>
            <a:r>
              <a:rPr lang="fr-FR" dirty="0"/>
              <a:t>LORA, GATEWAY, NODE, NETWORK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1</a:t>
            </a:fld>
            <a:r>
              <a:rPr lang="fr-FR" dirty="0"/>
              <a:t>/14</a:t>
            </a:r>
          </a:p>
        </p:txBody>
      </p:sp>
      <p:pic>
        <p:nvPicPr>
          <p:cNvPr id="2050" name="Picture 2" descr="RÃ©sultat de recherche d'images pour &quot;io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03" y="2957517"/>
            <a:ext cx="5111934" cy="337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2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adresses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protocole </a:t>
            </a:r>
            <a:r>
              <a:rPr lang="fr-FR" dirty="0" err="1"/>
              <a:t>LoRaWAN</a:t>
            </a:r>
            <a:r>
              <a:rPr lang="fr-FR" dirty="0"/>
              <a:t> utilise plusieurs adresses pour identifier les différents périphériques sur le réseau.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</a:t>
            </a:r>
            <a:r>
              <a:rPr lang="fr-FR" b="1" dirty="0" err="1"/>
              <a:t>DevEUI</a:t>
            </a:r>
            <a:r>
              <a:rPr lang="fr-FR" dirty="0"/>
              <a:t> – Identifie le </a:t>
            </a:r>
            <a:r>
              <a:rPr lang="fr-FR" dirty="0" err="1"/>
              <a:t>node</a:t>
            </a:r>
            <a:r>
              <a:rPr lang="fr-FR" dirty="0"/>
              <a:t> (end-</a:t>
            </a:r>
            <a:r>
              <a:rPr lang="fr-FR" dirty="0" err="1"/>
              <a:t>device</a:t>
            </a:r>
            <a:r>
              <a:rPr lang="fr-FR" dirty="0"/>
              <a:t>), format EUI-64 (unique)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</a:t>
            </a:r>
            <a:r>
              <a:rPr lang="fr-FR" b="1" dirty="0" err="1"/>
              <a:t>AppEUI</a:t>
            </a:r>
            <a:r>
              <a:rPr lang="fr-FR" dirty="0"/>
              <a:t> – Identifie l’application, EUI-64 (unique)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</a:t>
            </a:r>
            <a:r>
              <a:rPr lang="fr-FR" b="1" dirty="0" err="1"/>
              <a:t>GatewayEUI</a:t>
            </a:r>
            <a:r>
              <a:rPr lang="fr-FR" dirty="0"/>
              <a:t> – Identifie la passerelle, EUI-64 (unique)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 </a:t>
            </a:r>
            <a:r>
              <a:rPr lang="fr-FR" b="1" dirty="0" err="1"/>
              <a:t>DevAddr</a:t>
            </a:r>
            <a:r>
              <a:rPr lang="fr-FR" dirty="0"/>
              <a:t> – Adresse du </a:t>
            </a:r>
            <a:r>
              <a:rPr lang="fr-FR" dirty="0" err="1"/>
              <a:t>device</a:t>
            </a:r>
            <a:r>
              <a:rPr lang="fr-FR" dirty="0"/>
              <a:t> sur le réseau (non unique), codée sur 32 bits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10</a:t>
            </a:fld>
            <a:r>
              <a:rPr lang="fr-FR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280206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et activation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337" y="1942900"/>
            <a:ext cx="10957069" cy="985956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Pour être autorisé à utiliser le réseau </a:t>
            </a:r>
            <a:r>
              <a:rPr lang="fr-FR" dirty="0" err="1">
                <a:solidFill>
                  <a:schemeClr val="tx1"/>
                </a:solidFill>
              </a:rPr>
              <a:t>LoRaWAN</a:t>
            </a:r>
            <a:r>
              <a:rPr lang="fr-FR" dirty="0">
                <a:solidFill>
                  <a:schemeClr val="tx1"/>
                </a:solidFill>
              </a:rPr>
              <a:t>, le </a:t>
            </a:r>
            <a:r>
              <a:rPr lang="fr-FR" dirty="0" err="1">
                <a:solidFill>
                  <a:schemeClr val="tx1"/>
                </a:solidFill>
              </a:rPr>
              <a:t>node</a:t>
            </a:r>
            <a:r>
              <a:rPr lang="fr-FR" dirty="0">
                <a:solidFill>
                  <a:schemeClr val="tx1"/>
                </a:solidFill>
              </a:rPr>
              <a:t> doit passer par une étape d’activation afin d’obtenir deux clefs de session </a:t>
            </a:r>
            <a:r>
              <a:rPr lang="fr-FR" b="1" dirty="0" err="1">
                <a:solidFill>
                  <a:schemeClr val="tx1"/>
                </a:solidFill>
              </a:rPr>
              <a:t>NwkSKey</a:t>
            </a:r>
            <a:r>
              <a:rPr lang="fr-FR" dirty="0">
                <a:solidFill>
                  <a:schemeClr val="tx1"/>
                </a:solidFill>
              </a:rPr>
              <a:t>, </a:t>
            </a:r>
            <a:r>
              <a:rPr lang="fr-FR" b="1" dirty="0" err="1">
                <a:solidFill>
                  <a:schemeClr val="tx1"/>
                </a:solidFill>
              </a:rPr>
              <a:t>AppSKey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r>
              <a:rPr lang="fr-FR" altLang="fr-FR" sz="2100" dirty="0">
                <a:solidFill>
                  <a:schemeClr val="tx1"/>
                </a:solidFill>
              </a:rPr>
              <a:t>Cette étape d’activation peut s’effectuer de deux manières : Over-The-Air Activation (</a:t>
            </a:r>
            <a:r>
              <a:rPr lang="fr-FR" altLang="fr-FR" sz="2100" b="1" dirty="0">
                <a:solidFill>
                  <a:schemeClr val="tx1"/>
                </a:solidFill>
              </a:rPr>
              <a:t>OTAA</a:t>
            </a:r>
            <a:r>
              <a:rPr lang="fr-FR" altLang="fr-FR" sz="2100" dirty="0">
                <a:solidFill>
                  <a:schemeClr val="tx1"/>
                </a:solidFill>
              </a:rPr>
              <a:t>) ou Activation By </a:t>
            </a:r>
            <a:r>
              <a:rPr lang="fr-FR" altLang="fr-FR" sz="2100" dirty="0" err="1">
                <a:solidFill>
                  <a:schemeClr val="tx1"/>
                </a:solidFill>
              </a:rPr>
              <a:t>Personalization</a:t>
            </a:r>
            <a:r>
              <a:rPr lang="fr-FR" altLang="fr-FR" sz="2100" dirty="0">
                <a:solidFill>
                  <a:schemeClr val="tx1"/>
                </a:solidFill>
              </a:rPr>
              <a:t> (</a:t>
            </a:r>
            <a:r>
              <a:rPr lang="fr-FR" altLang="fr-FR" sz="2100" b="1" dirty="0">
                <a:solidFill>
                  <a:schemeClr val="tx1"/>
                </a:solidFill>
              </a:rPr>
              <a:t>ABP</a:t>
            </a:r>
            <a:r>
              <a:rPr lang="fr-FR" altLang="fr-FR" sz="21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11</a:t>
            </a:fld>
            <a:r>
              <a:rPr lang="fr-FR" dirty="0"/>
              <a:t>/14</a:t>
            </a:r>
          </a:p>
        </p:txBody>
      </p:sp>
      <p:pic>
        <p:nvPicPr>
          <p:cNvPr id="19458" name="Picture 2" descr="http://www.linuxembedded.fr/wp-content/uploads/2017/12/lora_ac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30" y="3134396"/>
            <a:ext cx="5824921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6337" y="4151461"/>
            <a:ext cx="51560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Le serveur d’enregistrement dispose également de l’</a:t>
            </a:r>
            <a:r>
              <a:rPr lang="fr-FR" sz="1600" i="1" dirty="0" err="1"/>
              <a:t>AppKey</a:t>
            </a:r>
            <a:r>
              <a:rPr lang="fr-FR" sz="1600" dirty="0"/>
              <a:t> utilisée pour vérifier le MIC réceptionné. Le serveur répond ensuite avec un message </a:t>
            </a:r>
            <a:r>
              <a:rPr lang="fr-FR" sz="1600" i="1" dirty="0" err="1"/>
              <a:t>join</a:t>
            </a:r>
            <a:r>
              <a:rPr lang="fr-FR" sz="1600" i="1" dirty="0"/>
              <a:t> </a:t>
            </a:r>
            <a:r>
              <a:rPr lang="fr-FR" sz="1600" i="1" dirty="0" err="1"/>
              <a:t>accept</a:t>
            </a:r>
            <a:r>
              <a:rPr lang="fr-FR" sz="1600" dirty="0"/>
              <a:t> qui contient l’adresse du </a:t>
            </a:r>
            <a:r>
              <a:rPr lang="fr-FR" sz="1600" dirty="0" err="1"/>
              <a:t>node</a:t>
            </a:r>
            <a:r>
              <a:rPr lang="fr-FR" sz="1600" dirty="0"/>
              <a:t> sur le réseau (</a:t>
            </a:r>
            <a:r>
              <a:rPr lang="fr-FR" sz="1600" i="1" dirty="0" err="1"/>
              <a:t>DevAddr</a:t>
            </a:r>
            <a:r>
              <a:rPr lang="fr-FR" sz="1600" i="1" dirty="0"/>
              <a:t> </a:t>
            </a:r>
            <a:r>
              <a:rPr lang="fr-FR" sz="1600" dirty="0"/>
              <a:t>et </a:t>
            </a:r>
            <a:r>
              <a:rPr lang="fr-FR" sz="1600" i="1" dirty="0" err="1"/>
              <a:t>AppNonce</a:t>
            </a:r>
            <a:r>
              <a:rPr lang="fr-FR" sz="1600" i="1" dirty="0"/>
              <a:t>)</a:t>
            </a:r>
            <a:r>
              <a:rPr lang="fr-FR" sz="1600" dirty="0"/>
              <a:t> afin de permettre au </a:t>
            </a:r>
            <a:r>
              <a:rPr lang="fr-FR" sz="1600" dirty="0" err="1"/>
              <a:t>node</a:t>
            </a:r>
            <a:r>
              <a:rPr lang="fr-FR" sz="1600" dirty="0"/>
              <a:t> de déterminer les clefs de session </a:t>
            </a:r>
            <a:r>
              <a:rPr lang="fr-FR" sz="1600" i="1" dirty="0" err="1"/>
              <a:t>NwkSKey</a:t>
            </a:r>
            <a:r>
              <a:rPr lang="fr-FR" sz="1600" dirty="0"/>
              <a:t>, </a:t>
            </a:r>
            <a:r>
              <a:rPr lang="fr-FR" sz="1600" i="1" dirty="0" err="1"/>
              <a:t>AppSKey</a:t>
            </a:r>
            <a:r>
              <a:rPr lang="fr-FR" sz="1600" dirty="0"/>
              <a:t>.</a:t>
            </a:r>
          </a:p>
          <a:p>
            <a:pPr algn="just"/>
            <a:r>
              <a:rPr lang="fr-FR" sz="1600" dirty="0"/>
              <a:t>Aucune réponse n’est transmise au </a:t>
            </a:r>
            <a:r>
              <a:rPr lang="fr-FR" sz="1600" dirty="0" err="1"/>
              <a:t>device</a:t>
            </a:r>
            <a:r>
              <a:rPr lang="fr-FR" sz="1600" dirty="0"/>
              <a:t> si la demande est rejetée (MIC non vérifié).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337" y="284195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En OTAA, le </a:t>
            </a:r>
            <a:r>
              <a:rPr lang="fr-FR" sz="1600" dirty="0" err="1"/>
              <a:t>node</a:t>
            </a:r>
            <a:r>
              <a:rPr lang="fr-FR" sz="1600" dirty="0"/>
              <a:t> doit transmettre au serveur de réseau une demande d’accès, appelée </a:t>
            </a:r>
            <a:r>
              <a:rPr lang="fr-FR" sz="1600" dirty="0" err="1"/>
              <a:t>join</a:t>
            </a:r>
            <a:r>
              <a:rPr lang="fr-FR" sz="1600" dirty="0"/>
              <a:t> </a:t>
            </a:r>
            <a:r>
              <a:rPr lang="fr-FR" sz="1600" dirty="0" err="1"/>
              <a:t>request</a:t>
            </a:r>
            <a:r>
              <a:rPr lang="fr-FR" sz="1600" dirty="0"/>
              <a:t>. Elle est composée de trois paramètres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600" i="1" dirty="0"/>
              <a:t> </a:t>
            </a:r>
            <a:r>
              <a:rPr lang="fr-FR" sz="1600" i="1" dirty="0" err="1"/>
              <a:t>DevEUI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i="1" dirty="0"/>
              <a:t> </a:t>
            </a:r>
            <a:r>
              <a:rPr lang="fr-FR" sz="1600" i="1" dirty="0" err="1"/>
              <a:t>AppEUI</a:t>
            </a: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/>
              <a:t> Un </a:t>
            </a:r>
            <a:r>
              <a:rPr lang="fr-FR" sz="1600" i="1" dirty="0"/>
              <a:t>MIC</a:t>
            </a:r>
            <a:r>
              <a:rPr lang="fr-FR" sz="1600" dirty="0"/>
              <a:t> (Message </a:t>
            </a:r>
            <a:r>
              <a:rPr lang="fr-FR" sz="1600" dirty="0" err="1"/>
              <a:t>Integrity</a:t>
            </a:r>
            <a:r>
              <a:rPr lang="fr-FR" sz="1600" dirty="0"/>
              <a:t> Code) calculé avec l’</a:t>
            </a:r>
            <a:r>
              <a:rPr lang="fr-FR" sz="1600" i="1" dirty="0" err="1"/>
              <a:t>AppKey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7895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et activation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12</a:t>
            </a:fld>
            <a:r>
              <a:rPr lang="fr-FR" dirty="0"/>
              <a:t>/14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97280" y="1762601"/>
            <a:ext cx="10352186" cy="28340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/>
              <a:t>Une fois les 2 clefs de session obtenues, la communication entre le </a:t>
            </a:r>
            <a:r>
              <a:rPr lang="fr-FR" altLang="fr-FR" dirty="0" err="1"/>
              <a:t>node</a:t>
            </a:r>
            <a:r>
              <a:rPr lang="fr-FR" altLang="fr-FR" dirty="0"/>
              <a:t> et le serveur d’application peut commencer de manière sécurisée. En matière de sécurité, la norme </a:t>
            </a:r>
            <a:r>
              <a:rPr lang="fr-FR" altLang="fr-FR" dirty="0" err="1"/>
              <a:t>LoRaWAN</a:t>
            </a:r>
            <a:r>
              <a:rPr lang="fr-FR" altLang="fr-FR" dirty="0"/>
              <a:t> spécifie trois clefs AES-128 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b="1" dirty="0" err="1"/>
              <a:t>NwkSKey</a:t>
            </a:r>
            <a:r>
              <a:rPr lang="fr-FR" altLang="fr-FR" dirty="0"/>
              <a:t>, clef de session réseau, qui est utilisée lors des échanges entre le </a:t>
            </a:r>
            <a:r>
              <a:rPr lang="fr-FR" altLang="fr-FR" dirty="0" err="1"/>
              <a:t>node</a:t>
            </a:r>
            <a:r>
              <a:rPr lang="fr-FR" altLang="fr-FR" dirty="0"/>
              <a:t> et le serveur de réseau. Elle assure l’authenticité des </a:t>
            </a:r>
            <a:r>
              <a:rPr lang="fr-FR" altLang="fr-FR" dirty="0" err="1"/>
              <a:t>nodes</a:t>
            </a:r>
            <a:r>
              <a:rPr lang="fr-FR" altLang="fr-FR" dirty="0"/>
              <a:t> en calculant et vérifiant un Message </a:t>
            </a:r>
            <a:r>
              <a:rPr lang="fr-FR" altLang="fr-FR" dirty="0" err="1"/>
              <a:t>Integrity</a:t>
            </a:r>
            <a:r>
              <a:rPr lang="fr-FR" altLang="fr-FR" dirty="0"/>
              <a:t> Code, MIC, à partir des données transmises (Header + </a:t>
            </a:r>
            <a:r>
              <a:rPr lang="fr-FR" altLang="fr-FR" dirty="0" err="1"/>
              <a:t>Payload</a:t>
            </a:r>
            <a:r>
              <a:rPr lang="fr-FR" altLang="fr-FR" dirty="0"/>
              <a:t> chiffré).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b="1" dirty="0" err="1"/>
              <a:t>AppSKey</a:t>
            </a:r>
            <a:r>
              <a:rPr lang="fr-FR" altLang="fr-FR" dirty="0"/>
              <a:t>, clef de session applicative, spécifique à un </a:t>
            </a:r>
            <a:r>
              <a:rPr lang="fr-FR" altLang="fr-FR" dirty="0" err="1"/>
              <a:t>node</a:t>
            </a:r>
            <a:r>
              <a:rPr lang="fr-FR" altLang="fr-FR" dirty="0"/>
              <a:t>, est utilisée pour chiffrer et déchiffrer le </a:t>
            </a:r>
            <a:r>
              <a:rPr lang="fr-FR" altLang="fr-FR" dirty="0" err="1"/>
              <a:t>payload</a:t>
            </a:r>
            <a:r>
              <a:rPr lang="fr-FR" altLang="fr-FR" dirty="0"/>
              <a:t> (qui contient le message transmis par le </a:t>
            </a:r>
            <a:r>
              <a:rPr lang="fr-FR" altLang="fr-FR" dirty="0" err="1"/>
              <a:t>node</a:t>
            </a:r>
            <a:r>
              <a:rPr lang="fr-FR" altLang="fr-FR" dirty="0"/>
              <a:t>).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altLang="fr-FR" b="1" dirty="0" err="1"/>
              <a:t>AppKey</a:t>
            </a:r>
            <a:r>
              <a:rPr lang="fr-FR" altLang="fr-FR" dirty="0"/>
              <a:t>, clef applicative connue seulement par l’application (le serveur d’application) et le </a:t>
            </a:r>
            <a:r>
              <a:rPr lang="fr-FR" altLang="fr-FR" dirty="0" err="1"/>
              <a:t>node</a:t>
            </a:r>
            <a:r>
              <a:rPr lang="fr-FR" altLang="fr-FR" dirty="0"/>
              <a:t>. Elle permet d’obtenir les deux clefs précédentes.</a:t>
            </a:r>
          </a:p>
        </p:txBody>
      </p:sp>
      <p:pic>
        <p:nvPicPr>
          <p:cNvPr id="17410" name="Picture 2" descr="http://www.linuxembedded.fr/wp-content/uploads/2017/12/lorawan_ke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596690"/>
            <a:ext cx="10090346" cy="160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et activation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13</a:t>
            </a:fld>
            <a:r>
              <a:rPr lang="fr-FR" dirty="0"/>
              <a:t>/14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32180" y="2308171"/>
            <a:ext cx="743507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fr-FR" altLang="fr-FR" sz="1600" dirty="0"/>
              <a:t>Grâce au système de signature/chiffrement mis en œuvre lors de la communication (grâce aux 2 clefs de session), il est impossible pour un tiers de consulter les données (y compris le propriétaire de la passerelle)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dirty="0"/>
          </a:p>
          <a:p>
            <a:pPr lvl="0" algn="just"/>
            <a:r>
              <a:rPr lang="fr-FR" altLang="fr-FR" sz="1600" dirty="0"/>
              <a:t>Le schéma ci-contre résume le processus de signature/chiffrement :</a:t>
            </a:r>
          </a:p>
          <a:p>
            <a:pPr lvl="0" algn="just"/>
            <a:r>
              <a:rPr lang="fr-FR" altLang="fr-FR" sz="1400" dirty="0"/>
              <a:t>L’information (</a:t>
            </a:r>
            <a:r>
              <a:rPr lang="fr-FR" altLang="fr-FR" sz="1400" dirty="0" err="1"/>
              <a:t>Payload</a:t>
            </a:r>
            <a:r>
              <a:rPr lang="fr-FR" altLang="fr-FR" sz="1400" dirty="0"/>
              <a:t>) est cryptée grâce à l’</a:t>
            </a:r>
            <a:r>
              <a:rPr lang="fr-FR" altLang="fr-FR" sz="1400" dirty="0" err="1"/>
              <a:t>AppSkey</a:t>
            </a:r>
            <a:r>
              <a:rPr lang="fr-FR" altLang="fr-FR" sz="1400" dirty="0"/>
              <a:t>. Le </a:t>
            </a:r>
            <a:r>
              <a:rPr lang="fr-FR" altLang="fr-FR" sz="1400" dirty="0" err="1"/>
              <a:t>Payload</a:t>
            </a:r>
            <a:r>
              <a:rPr lang="fr-FR" altLang="fr-FR" sz="1400" dirty="0"/>
              <a:t> ainsi crypté est alors encapsulé dans une </a:t>
            </a:r>
            <a:r>
              <a:rPr lang="fr-FR" altLang="fr-FR" sz="1400"/>
              <a:t>trame encadrée </a:t>
            </a:r>
            <a:r>
              <a:rPr lang="fr-FR" altLang="fr-FR" sz="1400" dirty="0"/>
              <a:t>par un HEADER et un MIC. Ce MIC (la signature) est  calculé à partir du </a:t>
            </a:r>
            <a:r>
              <a:rPr lang="fr-FR" altLang="fr-FR" sz="1400" dirty="0" err="1"/>
              <a:t>Payload</a:t>
            </a:r>
            <a:r>
              <a:rPr lang="fr-FR" altLang="fr-FR" sz="1400" dirty="0"/>
              <a:t> crypté et du HEADER.</a:t>
            </a:r>
          </a:p>
          <a:p>
            <a:pPr lvl="0" algn="just"/>
            <a:endParaRPr lang="fr-FR" altLang="fr-FR" sz="1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u="sng" dirty="0"/>
              <a:t>Remarque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/>
              <a:t>On utilise également un frame </a:t>
            </a:r>
            <a:r>
              <a:rPr lang="fr-FR" altLang="fr-FR" sz="1400" dirty="0" err="1"/>
              <a:t>counter</a:t>
            </a:r>
            <a:r>
              <a:rPr lang="fr-FR" altLang="fr-FR" sz="1400" dirty="0"/>
              <a:t> pour se protéger contre les attaques par </a:t>
            </a:r>
            <a:r>
              <a:rPr lang="fr-FR" altLang="fr-FR" sz="1400" dirty="0" err="1"/>
              <a:t>replay</a:t>
            </a:r>
            <a:r>
              <a:rPr lang="fr-FR" altLang="fr-FR" sz="1400" dirty="0"/>
              <a:t>, qui consistent à répéter une transmission interceptée. Le compteur est incrémenté à chaque transmission. La passerelle et les end-</a:t>
            </a:r>
            <a:r>
              <a:rPr lang="fr-FR" altLang="fr-FR" sz="1400" dirty="0" err="1"/>
              <a:t>devices</a:t>
            </a:r>
            <a:r>
              <a:rPr lang="fr-FR" altLang="fr-FR" sz="1400" dirty="0"/>
              <a:t> rejettent les transmissions dont la valeur de compteur est inférieure à celle attendue.</a:t>
            </a:r>
          </a:p>
        </p:txBody>
      </p:sp>
      <p:pic>
        <p:nvPicPr>
          <p:cNvPr id="18434" name="Picture 2" descr="http://www.linuxembedded.fr/wp-content/uploads/2017/12/lora_secur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r="21076"/>
          <a:stretch/>
        </p:blipFill>
        <p:spPr bwMode="auto">
          <a:xfrm>
            <a:off x="8298179" y="1958622"/>
            <a:ext cx="3503971" cy="40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8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RSSI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14</a:t>
            </a:fld>
            <a:r>
              <a:rPr lang="fr-FR"/>
              <a:t>/14</a:t>
            </a:r>
            <a:endParaRPr lang="fr-FR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197976"/>
            <a:ext cx="10115203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Le RSSI</a:t>
            </a:r>
            <a:r>
              <a:rPr lang="fr-FR" altLang="fr-FR" sz="1800" dirty="0">
                <a:solidFill>
                  <a:srgbClr val="212121"/>
                </a:solidFill>
                <a:latin typeface="inherit"/>
              </a:rPr>
              <a:t> (</a:t>
            </a:r>
            <a:r>
              <a:rPr lang="fr-FR" sz="1800" dirty="0" err="1"/>
              <a:t>Received</a:t>
            </a:r>
            <a:r>
              <a:rPr lang="fr-FR" sz="1800" dirty="0"/>
              <a:t> Signal </a:t>
            </a:r>
            <a:r>
              <a:rPr lang="fr-FR" sz="1800" dirty="0" err="1"/>
              <a:t>Strength</a:t>
            </a:r>
            <a:r>
              <a:rPr lang="fr-FR" sz="1800" dirty="0"/>
              <a:t> Indication</a:t>
            </a:r>
            <a:r>
              <a:rPr lang="fr-FR" altLang="fr-FR" sz="1800" dirty="0">
                <a:solidFill>
                  <a:srgbClr val="212121"/>
                </a:solidFill>
                <a:latin typeface="inherit"/>
              </a:rPr>
              <a:t>)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est la puissance du signal reçu.</a:t>
            </a:r>
            <a:endParaRPr lang="fr-FR" altLang="fr-FR" sz="1800" dirty="0">
              <a:solidFill>
                <a:srgbClr val="212121"/>
              </a:solidFill>
              <a:latin typeface="inheri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Cette valeur peut être utilisée pour évaluer la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qualité de réception d’une passerelle recevant un message issu d’un </a:t>
            </a:r>
            <a:r>
              <a:rPr kumimoji="0" lang="fr-FR" altLang="fr-FR" sz="1800" b="0" i="0" u="none" strike="noStrike" cap="none" normalizeH="0" dirty="0" err="1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node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.</a:t>
            </a:r>
            <a:endParaRPr lang="fr-FR" altLang="fr-FR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59970"/>
            <a:ext cx="5334000" cy="2086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4000" y="3773168"/>
            <a:ext cx="469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RSSI est mesuré en dBm.</a:t>
            </a:r>
          </a:p>
          <a:p>
            <a:r>
              <a:rPr lang="fr-FR" sz="2000" dirty="0"/>
              <a:t>Sa valeur est négative.</a:t>
            </a:r>
          </a:p>
          <a:p>
            <a:r>
              <a:rPr lang="fr-FR" sz="2000" dirty="0"/>
              <a:t>Plus le chiffre est proche de 0, meilleur est le signal.</a:t>
            </a:r>
          </a:p>
          <a:p>
            <a:endParaRPr lang="fr-FR" sz="2000" dirty="0"/>
          </a:p>
          <a:p>
            <a:r>
              <a:rPr lang="fr-FR" sz="2000" dirty="0"/>
              <a:t>Si RSSI = -30dBm : le signal est fort</a:t>
            </a:r>
          </a:p>
          <a:p>
            <a:r>
              <a:rPr lang="fr-FR" sz="2000" dirty="0"/>
              <a:t>Si RSSI = -120dBm : le signal est faible</a:t>
            </a:r>
          </a:p>
        </p:txBody>
      </p:sp>
    </p:spTree>
    <p:extLst>
      <p:ext uri="{BB962C8B-B14F-4D97-AF65-F5344CB8AC3E}">
        <p14:creationId xmlns:p14="http://schemas.microsoft.com/office/powerpoint/2010/main" val="125140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technologie LORA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2</a:t>
            </a:fld>
            <a:r>
              <a:rPr lang="fr-FR" dirty="0"/>
              <a:t>/14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097280" y="1845733"/>
            <a:ext cx="8085221" cy="4179681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LoRa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est l’acronyme de </a:t>
            </a:r>
            <a:r>
              <a:rPr lang="fr-FR" altLang="fr-FR" b="1" dirty="0">
                <a:solidFill>
                  <a:srgbClr val="212121"/>
                </a:solidFill>
                <a:latin typeface="inherit"/>
              </a:rPr>
              <a:t>Long Range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Cette technologie sans fil permet à un émetteur (</a:t>
            </a:r>
            <a:r>
              <a:rPr lang="fr-FR" altLang="fr-FR" b="1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) de faible consommation de transmettre des petits paquets de données (0,3 kbps à 5,5 kbps) à un récepteur sur une longue distance.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Les données passent par une passerelle (</a:t>
            </a:r>
            <a:r>
              <a:rPr lang="fr-FR" altLang="fr-FR" b="1" dirty="0" err="1">
                <a:solidFill>
                  <a:srgbClr val="212121"/>
                </a:solidFill>
                <a:latin typeface="inherit"/>
              </a:rPr>
              <a:t>gateway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) qui peut gérer des centaines de périphériques en même temps.</a:t>
            </a:r>
            <a:r>
              <a:rPr lang="fr-FR" altLang="fr-FR" sz="1100" dirty="0">
                <a:solidFill>
                  <a:schemeClr val="tx1"/>
                </a:solidFill>
              </a:rPr>
              <a:t> </a:t>
            </a:r>
            <a:endParaRPr lang="fr-FR" altLang="fr-FR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467662" y="3181593"/>
            <a:ext cx="1917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Node</a:t>
            </a:r>
            <a:r>
              <a:rPr lang="fr-FR" dirty="0"/>
              <a:t> basé sur une carte </a:t>
            </a:r>
            <a:r>
              <a:rPr lang="fr-FR" dirty="0" err="1"/>
              <a:t>arduino</a:t>
            </a:r>
            <a:r>
              <a:rPr lang="fr-FR" dirty="0"/>
              <a:t> </a:t>
            </a:r>
            <a:r>
              <a:rPr lang="fr-FR" dirty="0" err="1"/>
              <a:t>mkrwan</a:t>
            </a:r>
            <a:r>
              <a:rPr lang="fr-FR" dirty="0"/>
              <a:t> 1310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259154" y="5572787"/>
            <a:ext cx="259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Passerelle </a:t>
            </a:r>
            <a:r>
              <a:rPr lang="fr-FR" dirty="0" err="1"/>
              <a:t>LoRaWAN</a:t>
            </a:r>
            <a:r>
              <a:rPr lang="fr-FR" dirty="0"/>
              <a:t> d’intérieure </a:t>
            </a:r>
            <a:r>
              <a:rPr lang="fr-FR" dirty="0" err="1"/>
              <a:t>Dragino</a:t>
            </a:r>
            <a:r>
              <a:rPr lang="fr-FR" dirty="0"/>
              <a:t> LPS8</a:t>
            </a:r>
          </a:p>
        </p:txBody>
      </p:sp>
      <p:pic>
        <p:nvPicPr>
          <p:cNvPr id="1026" name="Picture 2" descr="Arduino MKR WAN 13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16308" r="4234" b="17424"/>
          <a:stretch/>
        </p:blipFill>
        <p:spPr bwMode="auto">
          <a:xfrm>
            <a:off x="9658172" y="2233556"/>
            <a:ext cx="1727200" cy="93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b="8800"/>
          <a:stretch/>
        </p:blipFill>
        <p:spPr>
          <a:xfrm>
            <a:off x="9658172" y="4197615"/>
            <a:ext cx="1660592" cy="13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NODE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3</a:t>
            </a:fld>
            <a:r>
              <a:rPr lang="fr-FR" dirty="0"/>
              <a:t>/14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3894" y="2015456"/>
            <a:ext cx="7669106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Un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LoRa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est constitué de 3 parties: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Un module radio Lora avec antenne.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Un microprocesseur.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Une batterie. </a:t>
            </a:r>
          </a:p>
          <a:p>
            <a:pPr marL="0"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Il est possible de créer ses propres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nodes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en utilisant des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shields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arduino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ou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raspberry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.</a:t>
            </a:r>
          </a:p>
          <a:p>
            <a:pPr marL="0"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marR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On associe généralement un capteur au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. L’objectif étant de transmettre en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lora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les données issues de ce capteur (température/humidité/…)</a:t>
            </a:r>
          </a:p>
        </p:txBody>
      </p:sp>
      <p:pic>
        <p:nvPicPr>
          <p:cNvPr id="9219" name="Picture 3" descr="RÃ©sultat de recherche d'images pour &quot;lora end nod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926" y="529028"/>
            <a:ext cx="1635691" cy="283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9102543" y="3531800"/>
            <a:ext cx="2610455" cy="2398592"/>
            <a:chOff x="5515705" y="3855514"/>
            <a:chExt cx="2610455" cy="239859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5705" y="3855514"/>
              <a:ext cx="2610455" cy="2398592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6634067" y="4504721"/>
              <a:ext cx="1270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634067" y="5679094"/>
              <a:ext cx="12700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5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Gateway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4</a:t>
            </a:fld>
            <a:r>
              <a:rPr lang="fr-FR" dirty="0"/>
              <a:t>/14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0" y="2233640"/>
            <a:ext cx="8131387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Une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gateway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(passerelle)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LoRa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se compose de 3 parties: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Un module radio Lora avec antenne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Un microprocesseur pour traiter les données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 Une interface réseau (filaire ou wifi) pour se connecter à internet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Les passerelles sont alimentées par le secteur et connectées à Internet.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Suivant son type, indoor (intérieur) ou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outdoor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(extérieur), la passerelle à plus ou moins de couverture Lora. Pour une passerelle indoor, il faut compter un rayon de 100m. Pour une passerelle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outdoor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, la couverture peut atteindre un rayon de plusieurs kilomètres, mais son coût est plus élevé.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8388" r="4917" b="8800"/>
          <a:stretch/>
        </p:blipFill>
        <p:spPr>
          <a:xfrm>
            <a:off x="9330267" y="1191212"/>
            <a:ext cx="2243667" cy="20842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095" y="4092432"/>
            <a:ext cx="1526750" cy="152675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228667" y="3275507"/>
            <a:ext cx="259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Passerelle </a:t>
            </a:r>
            <a:r>
              <a:rPr lang="fr-FR" dirty="0" err="1"/>
              <a:t>LoRaWAN</a:t>
            </a:r>
            <a:r>
              <a:rPr lang="fr-FR" dirty="0"/>
              <a:t> intérieure </a:t>
            </a:r>
            <a:r>
              <a:rPr lang="fr-FR" dirty="0" err="1"/>
              <a:t>Dragino</a:t>
            </a:r>
            <a:r>
              <a:rPr lang="fr-FR" dirty="0"/>
              <a:t> LPS8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259154" y="5619182"/>
            <a:ext cx="259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Passerelle </a:t>
            </a:r>
            <a:r>
              <a:rPr lang="fr-FR" dirty="0" err="1"/>
              <a:t>LoRaWAN</a:t>
            </a:r>
            <a:r>
              <a:rPr lang="fr-FR" dirty="0"/>
              <a:t> extérieure </a:t>
            </a:r>
            <a:r>
              <a:rPr lang="fr-FR" dirty="0" err="1"/>
              <a:t>Dragino</a:t>
            </a:r>
            <a:r>
              <a:rPr lang="fr-FR" dirty="0"/>
              <a:t> DLOS8</a:t>
            </a:r>
          </a:p>
        </p:txBody>
      </p:sp>
    </p:spTree>
    <p:extLst>
      <p:ext uri="{BB962C8B-B14F-4D97-AF65-F5344CB8AC3E}">
        <p14:creationId xmlns:p14="http://schemas.microsoft.com/office/powerpoint/2010/main" val="23704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réseau LORAWAN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5</a:t>
            </a:fld>
            <a:r>
              <a:rPr lang="fr-FR" dirty="0"/>
              <a:t>/14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3" y="1835541"/>
            <a:ext cx="6643363" cy="4062809"/>
          </a:xfrm>
          <a:prstGeom prst="rect">
            <a:avLst/>
          </a:prstGeom>
        </p:spPr>
      </p:pic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478829" y="2319900"/>
            <a:ext cx="4475748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L’architecture du réseau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LoRaWAN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possède une topologie en étoile.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La communication entre le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et la passerelle est bidirectionnelle et alternée (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half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duplex)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Ce qui signifie que le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peut envoyer des données à la passerelle, mais qu’il peut aussi recevoir des données de la passerelle.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633" y="5996532"/>
            <a:ext cx="8961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Source: </a:t>
            </a:r>
            <a:r>
              <a:rPr lang="fr-FR" dirty="0">
                <a:hlinkClick r:id="rId3"/>
              </a:rPr>
              <a:t>https://lora-alliance.org/sites/default/ﬁles/2018-04/what-is-lorawan.pdf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0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UPLINK et DOWNLINK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6</a:t>
            </a:fld>
            <a:r>
              <a:rPr lang="fr-FR" dirty="0"/>
              <a:t>/14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97281" y="1981069"/>
            <a:ext cx="10115202" cy="15388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Lorsqu'un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 transmet des données à la passerelle, cela s'appelle une liaison montante (</a:t>
            </a:r>
            <a:r>
              <a:rPr lang="fr-FR" altLang="fr-FR" b="1" dirty="0" err="1">
                <a:solidFill>
                  <a:srgbClr val="212121"/>
                </a:solidFill>
                <a:latin typeface="inherit"/>
              </a:rPr>
              <a:t>uplink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dirty="0">
              <a:solidFill>
                <a:srgbClr val="212121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>
                <a:solidFill>
                  <a:srgbClr val="212121"/>
                </a:solidFill>
                <a:latin typeface="inherit"/>
              </a:rPr>
              <a:t>Lorsque la passerelle transmet des données au </a:t>
            </a:r>
            <a:r>
              <a:rPr lang="fr-FR" altLang="fr-FR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, cela s'appelle une liaison descendante (</a:t>
            </a:r>
            <a:r>
              <a:rPr lang="fr-FR" altLang="fr-FR" b="1" dirty="0" err="1">
                <a:solidFill>
                  <a:srgbClr val="212121"/>
                </a:solidFill>
                <a:latin typeface="inherit"/>
              </a:rPr>
              <a:t>downlink</a:t>
            </a:r>
            <a:r>
              <a:rPr lang="fr-FR" altLang="fr-FR" dirty="0">
                <a:solidFill>
                  <a:srgbClr val="212121"/>
                </a:solidFill>
                <a:latin typeface="inherit"/>
              </a:rPr>
              <a:t>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020618" y="3529136"/>
            <a:ext cx="6568632" cy="2296113"/>
            <a:chOff x="1807265" y="3218115"/>
            <a:chExt cx="6568632" cy="2296113"/>
          </a:xfrm>
        </p:grpSpPr>
        <p:pic>
          <p:nvPicPr>
            <p:cNvPr id="8" name="Picture 3" descr="RÃ©sultat de recherche d'images pour &quot;lora end node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927" y="4465508"/>
              <a:ext cx="604102" cy="104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9" t="8388" r="4917" b="8800"/>
            <a:stretch/>
          </p:blipFill>
          <p:spPr>
            <a:xfrm>
              <a:off x="5873210" y="3218115"/>
              <a:ext cx="1601918" cy="1488131"/>
            </a:xfrm>
            <a:prstGeom prst="rect">
              <a:avLst/>
            </a:prstGeom>
          </p:spPr>
        </p:pic>
        <p:cxnSp>
          <p:nvCxnSpPr>
            <p:cNvPr id="10" name="Connecteur droit avec flèche 9"/>
            <p:cNvCxnSpPr/>
            <p:nvPr/>
          </p:nvCxnSpPr>
          <p:spPr>
            <a:xfrm flipV="1">
              <a:off x="3216555" y="4125287"/>
              <a:ext cx="2387600" cy="725851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3259667" y="4465508"/>
              <a:ext cx="2479016" cy="794750"/>
            </a:xfrm>
            <a:prstGeom prst="straightConnector1">
              <a:avLst/>
            </a:prstGeom>
            <a:ln>
              <a:prstDash val="dash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854245" y="4126950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uplink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250992" y="4937901"/>
              <a:ext cx="1046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downlink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807265" y="5075592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node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416275" y="3808064"/>
              <a:ext cx="959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gateway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97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Principe de fonctionnement du LORAWAN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7</a:t>
            </a:fld>
            <a:r>
              <a:rPr lang="fr-FR" dirty="0"/>
              <a:t>/14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074568" y="1943263"/>
            <a:ext cx="4764506" cy="40934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Un </a:t>
            </a:r>
            <a:r>
              <a:rPr lang="fr-FR" altLang="fr-FR" sz="1400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 diffuse ses données sur toutes les passerelles se trouvant à proximité.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Les passerelles transmettent ce paquet au serveur de réseau.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dirty="0">
              <a:solidFill>
                <a:srgbClr val="212121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Le serveur de réseau collecte les messages de toutes les passerelles et les filtre pour ne pas dupliquer les données. Il détermine alors la passerelle qui offre la meilleure réception.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dirty="0">
              <a:solidFill>
                <a:srgbClr val="212121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Le serveur de réseau transfère le paquet au serveur d’application approprié où l'utilisateur final peut traiter les données issues de ses </a:t>
            </a:r>
            <a:r>
              <a:rPr lang="fr-FR" altLang="fr-FR" sz="1400" dirty="0" err="1">
                <a:solidFill>
                  <a:srgbClr val="212121"/>
                </a:solidFill>
                <a:latin typeface="inherit"/>
              </a:rPr>
              <a:t>nodes</a:t>
            </a: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400" dirty="0">
              <a:solidFill>
                <a:srgbClr val="212121"/>
              </a:solidFill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Le serveur d'applications peut éventuellement renvoyer une réponse au </a:t>
            </a:r>
            <a:r>
              <a:rPr lang="fr-FR" altLang="fr-FR" sz="1400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Dans ce cas, lorsqu'une réponse est envoyée, le serveur de réseau reçoit la réponse et détermine quelle passerelle utiliser pour retransmettre la réponse au </a:t>
            </a:r>
            <a:r>
              <a:rPr lang="fr-FR" altLang="fr-FR" sz="1400" dirty="0" err="1">
                <a:solidFill>
                  <a:srgbClr val="212121"/>
                </a:solidFill>
                <a:latin typeface="inherit"/>
              </a:rPr>
              <a:t>node</a:t>
            </a: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. Il choisit la passerelle </a:t>
            </a:r>
            <a:r>
              <a:rPr lang="fr-FR" sz="1400" dirty="0">
                <a:solidFill>
                  <a:srgbClr val="212121"/>
                </a:solidFill>
                <a:latin typeface="inherit"/>
              </a:rPr>
              <a:t>ayant mesurée, lors de la réception, le niveau de réception le plus élevé (le RSSI, voir dernière diapo)</a:t>
            </a:r>
            <a:r>
              <a:rPr lang="fr-FR" altLang="fr-FR" sz="1400" dirty="0">
                <a:solidFill>
                  <a:srgbClr val="212121"/>
                </a:solidFill>
                <a:latin typeface="inherit"/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0" y="1835541"/>
            <a:ext cx="6643363" cy="40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en couche du réseau LORAWAN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8</a:t>
            </a:fld>
            <a:r>
              <a:rPr lang="fr-FR" dirty="0"/>
              <a:t>/14</a:t>
            </a:r>
          </a:p>
        </p:txBody>
      </p:sp>
      <p:pic>
        <p:nvPicPr>
          <p:cNvPr id="15362" name="Picture 2" descr="RÃ©sultat de recherche d'images pour &quot;lorawan stac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02783"/>
            <a:ext cx="6401859" cy="29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16768" y="1938955"/>
            <a:ext cx="3806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Le </a:t>
            </a:r>
            <a:r>
              <a:rPr lang="fr-FR" dirty="0">
                <a:solidFill>
                  <a:srgbClr val="212121"/>
                </a:solidFill>
                <a:latin typeface="arial" panose="020B0604020202020204" pitchFamily="34" charset="0"/>
              </a:rPr>
              <a:t>réseau </a:t>
            </a:r>
            <a:r>
              <a:rPr lang="fr-FR" dirty="0" err="1">
                <a:solidFill>
                  <a:srgbClr val="212121"/>
                </a:solidFill>
                <a:latin typeface="arial" panose="020B0604020202020204" pitchFamily="34" charset="0"/>
              </a:rPr>
              <a:t>LoRaWAN</a:t>
            </a:r>
            <a:r>
              <a:rPr lang="fr-FR" dirty="0">
                <a:solidFill>
                  <a:srgbClr val="212121"/>
                </a:solidFill>
                <a:latin typeface="arial" panose="020B0604020202020204" pitchFamily="34" charset="0"/>
              </a:rPr>
              <a:t>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Long Range Wide Area Network</a:t>
            </a:r>
            <a:r>
              <a:rPr lang="en-US" dirty="0">
                <a:solidFill>
                  <a:srgbClr val="212121"/>
                </a:solidFill>
                <a:latin typeface="arial" panose="020B0604020202020204" pitchFamily="34" charset="0"/>
              </a:rPr>
              <a:t>) </a:t>
            </a:r>
            <a:r>
              <a:rPr lang="fr-FR" dirty="0">
                <a:solidFill>
                  <a:srgbClr val="212121"/>
                </a:solidFill>
                <a:latin typeface="arial" panose="020B0604020202020204" pitchFamily="34" charset="0"/>
              </a:rPr>
              <a:t>est défini par la </a:t>
            </a:r>
            <a:r>
              <a:rPr lang="fr-FR" dirty="0" err="1">
                <a:solidFill>
                  <a:srgbClr val="212121"/>
                </a:solidFill>
                <a:latin typeface="arial" panose="020B0604020202020204" pitchFamily="34" charset="0"/>
              </a:rPr>
              <a:t>LoRa</a:t>
            </a:r>
            <a:r>
              <a:rPr lang="fr-FR" dirty="0">
                <a:solidFill>
                  <a:srgbClr val="212121"/>
                </a:solidFill>
                <a:latin typeface="arial" panose="020B0604020202020204" pitchFamily="34" charset="0"/>
              </a:rPr>
              <a:t> Alliance.</a:t>
            </a:r>
          </a:p>
          <a:p>
            <a:pPr algn="just"/>
            <a:r>
              <a:rPr lang="fr-FR" dirty="0">
                <a:solidFill>
                  <a:srgbClr val="212121"/>
                </a:solidFill>
                <a:latin typeface="arial" panose="020B0604020202020204" pitchFamily="34" charset="0"/>
              </a:rPr>
              <a:t>C’est une organisation </a:t>
            </a:r>
            <a:r>
              <a:rPr lang="fr-F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à but non lucratif de plus de 500 entreprises membres. Elle s’engage à déployer à grande échelle le LPWAN à travers le développement et la promotion du standard ouvert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LoRaWAN</a:t>
            </a:r>
            <a:r>
              <a:rPr lang="fr-F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3158067" y="4830840"/>
            <a:ext cx="558798" cy="427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19867" y="4453467"/>
            <a:ext cx="838200" cy="580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3686185" y="5249939"/>
            <a:ext cx="4467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57924" y="4842907"/>
            <a:ext cx="3285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Attention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lors de l’achat de votre matériel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LoraWan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à bien choisir des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nodes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et des </a:t>
            </a:r>
            <a:r>
              <a:rPr lang="fr-FR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gatways</a:t>
            </a:r>
            <a:r>
              <a:rPr lang="fr-FR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compatibles avec la fréquence européenne de </a:t>
            </a:r>
            <a:r>
              <a:rPr lang="fr-FR" sz="1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868 MHz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5347031"/>
            <a:ext cx="6619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212121"/>
                </a:solidFill>
                <a:latin typeface="arial" panose="020B0604020202020204" pitchFamily="34" charset="0"/>
              </a:rPr>
              <a:t>LoRa</a:t>
            </a:r>
            <a:r>
              <a:rPr lang="fr-FR" sz="1200" dirty="0">
                <a:solidFill>
                  <a:srgbClr val="212121"/>
                </a:solidFill>
                <a:latin typeface="arial" panose="020B0604020202020204" pitchFamily="34" charset="0"/>
              </a:rPr>
              <a:t> (Long Range), désigne l’interface radio (couche physique) assurant la transmission des données entre les objets connectés et la passerelle.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212121"/>
                </a:solidFill>
                <a:latin typeface="arial" panose="020B0604020202020204" pitchFamily="34" charset="0"/>
              </a:rPr>
              <a:t>LoRaWAN</a:t>
            </a:r>
            <a:r>
              <a:rPr lang="fr-FR" sz="1200" dirty="0">
                <a:solidFill>
                  <a:srgbClr val="212121"/>
                </a:solidFill>
                <a:latin typeface="arial" panose="020B0604020202020204" pitchFamily="34" charset="0"/>
              </a:rPr>
              <a:t> (Long Range Wide Area Network), désigne le réseau de communications.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r>
              <a:rPr lang="fr-FR" sz="1200" dirty="0" err="1">
                <a:solidFill>
                  <a:srgbClr val="212121"/>
                </a:solidFill>
                <a:latin typeface="arial" panose="020B0604020202020204" pitchFamily="34" charset="0"/>
              </a:rPr>
              <a:t>LoRa</a:t>
            </a:r>
            <a:r>
              <a:rPr lang="fr-FR" sz="1200" dirty="0">
                <a:solidFill>
                  <a:srgbClr val="212121"/>
                </a:solidFill>
                <a:latin typeface="arial" panose="020B0604020202020204" pitchFamily="34" charset="0"/>
              </a:rPr>
              <a:t> est propriétaire (SEMTECH) et </a:t>
            </a:r>
            <a:r>
              <a:rPr lang="fr-FR" sz="1200" dirty="0" err="1">
                <a:solidFill>
                  <a:srgbClr val="212121"/>
                </a:solidFill>
                <a:latin typeface="arial" panose="020B0604020202020204" pitchFamily="34" charset="0"/>
              </a:rPr>
              <a:t>LoRaWAN</a:t>
            </a:r>
            <a:r>
              <a:rPr lang="fr-FR" sz="1200" dirty="0">
                <a:solidFill>
                  <a:srgbClr val="212121"/>
                </a:solidFill>
                <a:latin typeface="arial" panose="020B0604020202020204" pitchFamily="34" charset="0"/>
              </a:rPr>
              <a:t> est ouvert (</a:t>
            </a:r>
            <a:r>
              <a:rPr lang="fr-FR" sz="1200" dirty="0" err="1">
                <a:solidFill>
                  <a:srgbClr val="212121"/>
                </a:solidFill>
                <a:latin typeface="arial" panose="020B0604020202020204" pitchFamily="34" charset="0"/>
              </a:rPr>
              <a:t>LoRa</a:t>
            </a:r>
            <a:r>
              <a:rPr lang="fr-FR" sz="1200" dirty="0">
                <a:solidFill>
                  <a:srgbClr val="212121"/>
                </a:solidFill>
                <a:latin typeface="arial" panose="020B0604020202020204" pitchFamily="34" charset="0"/>
              </a:rPr>
              <a:t> Alliance)</a:t>
            </a:r>
          </a:p>
        </p:txBody>
      </p:sp>
    </p:spTree>
    <p:extLst>
      <p:ext uri="{BB962C8B-B14F-4D97-AF65-F5344CB8AC3E}">
        <p14:creationId xmlns:p14="http://schemas.microsoft.com/office/powerpoint/2010/main" val="220155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</a:t>
            </a:r>
            <a:r>
              <a:rPr lang="fr-FR" dirty="0" err="1"/>
              <a:t>nodes</a:t>
            </a:r>
            <a:r>
              <a:rPr lang="fr-FR" dirty="0"/>
              <a:t> de classes A, B et C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 Cantaloube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7C5F-986A-4D1A-9DE8-FF867603CE8E}" type="slidenum">
              <a:rPr lang="fr-FR" smtClean="0"/>
              <a:t>9</a:t>
            </a:fld>
            <a:r>
              <a:rPr lang="fr-FR" dirty="0"/>
              <a:t>/14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92678"/>
              </p:ext>
            </p:extLst>
          </p:nvPr>
        </p:nvGraphicFramePr>
        <p:xfrm>
          <a:off x="1183908" y="1825137"/>
          <a:ext cx="4995512" cy="4315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301">
                <a:tc>
                  <a:txBody>
                    <a:bodyPr/>
                    <a:lstStyle/>
                    <a:p>
                      <a:r>
                        <a:rPr lang="fr-FR" sz="1600" dirty="0"/>
                        <a:t>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Decription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408">
                <a:tc>
                  <a:txBody>
                    <a:bodyPr/>
                    <a:lstStyle/>
                    <a:p>
                      <a:r>
                        <a:rPr lang="fr-FR" sz="1600" dirty="0"/>
                        <a:t>A(</a:t>
                      </a:r>
                      <a:r>
                        <a:rPr lang="fr-FR" sz="1600" dirty="0" err="1"/>
                        <a:t>ll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inherit"/>
                        </a:rPr>
                        <a:t>Dispositifs alimentés par batterie. Lorsqu’un périphérique envoie un message à la passerelle (</a:t>
                      </a:r>
                      <a:r>
                        <a:rPr kumimoji="0" lang="fr-FR" alt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inherit"/>
                        </a:rPr>
                        <a:t>uplink</a:t>
                      </a: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inherit"/>
                        </a:rPr>
                        <a:t>), la transmission est suivi de deux courtes fenêtres de réception (</a:t>
                      </a:r>
                      <a:r>
                        <a:rPr kumimoji="0" lang="fr-FR" alt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inherit"/>
                        </a:rPr>
                        <a:t>downlink</a:t>
                      </a: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inherit"/>
                        </a:rPr>
                        <a:t>).</a:t>
                      </a: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537">
                <a:tc>
                  <a:txBody>
                    <a:bodyPr/>
                    <a:lstStyle/>
                    <a:p>
                      <a:r>
                        <a:rPr lang="fr-FR" sz="1600" dirty="0"/>
                        <a:t>B(</a:t>
                      </a:r>
                      <a:r>
                        <a:rPr lang="fr-FR" sz="1600" dirty="0" err="1"/>
                        <a:t>eacon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Identique à la classe A, mais ces périphériques ouvrent également des fenêtres de réception supplémentaires à des instants prédéfinis.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535">
                <a:tc>
                  <a:txBody>
                    <a:bodyPr/>
                    <a:lstStyle/>
                    <a:p>
                      <a:r>
                        <a:rPr lang="fr-FR" sz="1600" dirty="0"/>
                        <a:t>C(</a:t>
                      </a:r>
                      <a:r>
                        <a:rPr lang="fr-FR" sz="1600" dirty="0" err="1"/>
                        <a:t>ontinuous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Identique à la classe A, mais ces appareils écoutent en permanence. Ils consomment alors plus d’énergie et sont souvent alimentés par secteur ou panneaux solaires.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47" y="2297360"/>
            <a:ext cx="5553777" cy="11835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47" y="3616763"/>
            <a:ext cx="5553777" cy="12164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547" y="5107500"/>
            <a:ext cx="5553777" cy="8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667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1983</TotalTime>
  <Words>1162</Words>
  <Application>Microsoft Office PowerPoint</Application>
  <PresentationFormat>Grand écran</PresentationFormat>
  <Paragraphs>142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inherit</vt:lpstr>
      <vt:lpstr>Wingdings</vt:lpstr>
      <vt:lpstr>Rétrospective</vt:lpstr>
      <vt:lpstr>LORA / LORAWAN Principes de base</vt:lpstr>
      <vt:lpstr>La technologie LORA</vt:lpstr>
      <vt:lpstr>NODE</vt:lpstr>
      <vt:lpstr>Gateway</vt:lpstr>
      <vt:lpstr>Le réseau LORAWAN</vt:lpstr>
      <vt:lpstr>UPLINK et DOWNLINK</vt:lpstr>
      <vt:lpstr>Principe de fonctionnement du LORAWAN</vt:lpstr>
      <vt:lpstr>Protocole en couche du réseau LORAWAN</vt:lpstr>
      <vt:lpstr>Des nodes de classes A, B et C </vt:lpstr>
      <vt:lpstr>Les adresses</vt:lpstr>
      <vt:lpstr>Sécurité et activation</vt:lpstr>
      <vt:lpstr>Sécurité et activation</vt:lpstr>
      <vt:lpstr>Sécurité et activation</vt:lpstr>
      <vt:lpstr>RSSI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LORA / LORAWAN Introduction</dc:title>
  <dc:creator>J Cantaloube</dc:creator>
  <cp:lastModifiedBy>CANTALOUBE JEROME</cp:lastModifiedBy>
  <cp:revision>55</cp:revision>
  <dcterms:created xsi:type="dcterms:W3CDTF">2019-02-23T10:28:39Z</dcterms:created>
  <dcterms:modified xsi:type="dcterms:W3CDTF">2022-03-03T14:05:11Z</dcterms:modified>
</cp:coreProperties>
</file>