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1" r:id="rId4"/>
    <p:sldId id="283" r:id="rId5"/>
    <p:sldId id="284" r:id="rId6"/>
    <p:sldId id="28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" initials="L" lastIdx="1" clrIdx="0">
    <p:extLst>
      <p:ext uri="{19B8F6BF-5375-455C-9EA6-DF929625EA0E}">
        <p15:presenceInfo xmlns:p15="http://schemas.microsoft.com/office/powerpoint/2012/main" userId="d6e3ed102db70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A5E4-F534-4872-BB3F-0CC6B304193E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8741-B8D6-4397-A8B2-C0D6CFD8E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C6B5C-EBCC-4618-B5FB-0C7D5FDED5AB}"/>
              </a:ext>
            </a:extLst>
          </p:cNvPr>
          <p:cNvSpPr/>
          <p:nvPr userDrawn="1"/>
        </p:nvSpPr>
        <p:spPr>
          <a:xfrm rot="16200000">
            <a:off x="-2291489" y="3473963"/>
            <a:ext cx="508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58A995F5-0E37-46A9-A070-A4BEA87C79FE}" type="datetime8">
              <a:rPr lang="fr-FR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24/10/2023 08:43</a:t>
            </a:fld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fr-FR" sz="1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  <a:cs typeface="Arabic Typesetting" panose="020B0604020202020204" pitchFamily="66" charset="-78"/>
              </a:rPr>
              <a:t>L.L.</a:t>
            </a:r>
            <a:endParaRPr lang="fr-FR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Light ITC" panose="020B04020305040208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5" name="Image 4" descr="Une image contenant signe, assis, vert, rue&#10;&#10;Description générée automatiquement">
            <a:extLst>
              <a:ext uri="{FF2B5EF4-FFF2-40B4-BE49-F238E27FC236}">
                <a16:creationId xmlns:a16="http://schemas.microsoft.com/office/drawing/2014/main" id="{C6D130B5-046F-4E28-8761-E7A6E6048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500" y="400050"/>
            <a:ext cx="609600" cy="609600"/>
          </a:xfrm>
          <a:prstGeom prst="rect">
            <a:avLst/>
          </a:prstGeom>
        </p:spPr>
      </p:pic>
      <p:pic>
        <p:nvPicPr>
          <p:cNvPr id="8" name="Picture 77">
            <a:extLst>
              <a:ext uri="{FF2B5EF4-FFF2-40B4-BE49-F238E27FC236}">
                <a16:creationId xmlns:a16="http://schemas.microsoft.com/office/drawing/2014/main" id="{0F636662-4E2D-4259-A82B-F13EF8E574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769" t="19014" r="1683" b="9940"/>
          <a:stretch>
            <a:fillRect/>
          </a:stretch>
        </p:blipFill>
        <p:spPr bwMode="auto">
          <a:xfrm>
            <a:off x="0" y="6296025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RESSOURCES/10_SAIGNEMENT_NEZ.mp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RESSOURCES/10_SAIGNEMENT_CP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540" y="190029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Saignement abondant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707F3-56E9-474B-B11E-9E03F16578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54956" y="4777380"/>
            <a:ext cx="475239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Objectif: ARRETER LE SAIGNEMENT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8546925-324C-4832-B89F-96863EFAC766}"/>
              </a:ext>
            </a:extLst>
          </p:cNvPr>
          <p:cNvSpPr/>
          <p:nvPr/>
        </p:nvSpPr>
        <p:spPr>
          <a:xfrm>
            <a:off x="700146" y="2832479"/>
            <a:ext cx="57351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 particuliers</a:t>
            </a:r>
            <a:endParaRPr lang="fr-F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0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70EEA6-C03B-47EB-B118-3FCDA97C7CD1}"/>
              </a:ext>
            </a:extLst>
          </p:cNvPr>
          <p:cNvSpPr txBox="1"/>
          <p:nvPr/>
        </p:nvSpPr>
        <p:spPr>
          <a:xfrm>
            <a:off x="1241262" y="1213859"/>
            <a:ext cx="97094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SOMMAIRE:</a:t>
            </a:r>
            <a:endParaRPr lang="fr-FR" sz="4000" i="1" dirty="0">
              <a:latin typeface="Bookman Old Style" panose="02050604050505020204" pitchFamily="18" charset="0"/>
            </a:endParaRPr>
          </a:p>
          <a:p>
            <a:endParaRPr lang="fr-FR" sz="32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Saignement du nez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Autres orifices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Vomit ou crache du sang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3200" dirty="0">
              <a:latin typeface="Bookman Old Style" panose="020506040505050202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FBEEF8-7AB5-4F1F-9548-2220C055E572}"/>
              </a:ext>
            </a:extLst>
          </p:cNvPr>
          <p:cNvSpPr txBox="1"/>
          <p:nvPr/>
        </p:nvSpPr>
        <p:spPr>
          <a:xfrm>
            <a:off x="8522208" y="4757643"/>
            <a:ext cx="357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Situation épidémique.</a:t>
            </a:r>
          </a:p>
          <a:p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Des vidéos sont disponibles pour compléter ou remplacer les gestes.</a:t>
            </a:r>
          </a:p>
        </p:txBody>
      </p:sp>
    </p:spTree>
    <p:extLst>
      <p:ext uri="{BB962C8B-B14F-4D97-AF65-F5344CB8AC3E}">
        <p14:creationId xmlns:p14="http://schemas.microsoft.com/office/powerpoint/2010/main" val="163500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F5E0075-9F2D-4F92-A598-056028881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654" y="980668"/>
            <a:ext cx="5216791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SAIGNEMENT DU NEZ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103F5DB-7047-469D-89FC-7117E586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60648"/>
            <a:ext cx="6112869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SAIGNEMENT ABONDANT</a:t>
            </a:r>
          </a:p>
        </p:txBody>
      </p:sp>
      <p:sp>
        <p:nvSpPr>
          <p:cNvPr id="4" name="Parchemin horizontal 2">
            <a:extLst>
              <a:ext uri="{FF2B5EF4-FFF2-40B4-BE49-F238E27FC236}">
                <a16:creationId xmlns:a16="http://schemas.microsoft.com/office/drawing/2014/main" id="{17BAEC06-2E7E-4337-A26B-675BD7CAEA5A}"/>
              </a:ext>
            </a:extLst>
          </p:cNvPr>
          <p:cNvSpPr/>
          <p:nvPr/>
        </p:nvSpPr>
        <p:spPr>
          <a:xfrm rot="20805572">
            <a:off x="7577312" y="411692"/>
            <a:ext cx="2376264" cy="1159553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Cas particuliers</a:t>
            </a:r>
            <a:endParaRPr lang="fr-FR" sz="1100" b="1" dirty="0"/>
          </a:p>
        </p:txBody>
      </p:sp>
      <p:pic>
        <p:nvPicPr>
          <p:cNvPr id="12" name="Image 11">
            <a:hlinkClick r:id="rId2" action="ppaction://hlinkfile"/>
            <a:extLst>
              <a:ext uri="{FF2B5EF4-FFF2-40B4-BE49-F238E27FC236}">
                <a16:creationId xmlns:a16="http://schemas.microsoft.com/office/drawing/2014/main" id="{E2F143B6-675A-4DF1-833A-F9035225B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972" y="5097714"/>
            <a:ext cx="1352381" cy="711111"/>
          </a:xfrm>
          <a:prstGeom prst="rect">
            <a:avLst/>
          </a:prstGeom>
        </p:spPr>
      </p:pic>
      <p:pic>
        <p:nvPicPr>
          <p:cNvPr id="14" name="Image 13">
            <a:hlinkClick r:id="rId4" action="ppaction://hlinkfile"/>
            <a:extLst>
              <a:ext uri="{FF2B5EF4-FFF2-40B4-BE49-F238E27FC236}">
                <a16:creationId xmlns:a16="http://schemas.microsoft.com/office/drawing/2014/main" id="{4C2596DF-7B7D-4932-84E4-0C7209FBA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972" y="5907204"/>
            <a:ext cx="1396826" cy="71111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D40D9C5-BCD0-47E6-959F-3A2598263CDE}"/>
              </a:ext>
            </a:extLst>
          </p:cNvPr>
          <p:cNvSpPr txBox="1"/>
          <p:nvPr/>
        </p:nvSpPr>
        <p:spPr>
          <a:xfrm>
            <a:off x="878384" y="6056692"/>
            <a:ext cx="98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 situation de SST, il ne faut appliquer que les consignes de l’INRS.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Les remèdes de « grands-mères » ne sont pas tolérés en dehors du cadre privé.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AB4E58E-C4A2-48F6-9E85-321C3C3CD6B4}"/>
              </a:ext>
            </a:extLst>
          </p:cNvPr>
          <p:cNvSpPr txBox="1"/>
          <p:nvPr/>
        </p:nvSpPr>
        <p:spPr>
          <a:xfrm>
            <a:off x="666799" y="1700688"/>
            <a:ext cx="9196292" cy="41549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La victime présente un saignement de nez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(spontané ou provoqué par un choc sur le nez)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Assoir la victime, tête en avant. </a:t>
            </a:r>
            <a:r>
              <a:rPr lang="fr-FR" sz="2400" b="1" dirty="0">
                <a:solidFill>
                  <a:srgbClr val="FF0000"/>
                </a:solidFill>
              </a:rPr>
              <a:t>NE JAMAIS L’ALLONGER</a:t>
            </a: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Lui demander de se moucher vigoureusement.</a:t>
            </a: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Lui demander de comprimer SES narines avec deux doigts, pendant dix minutes sans relâcher.</a:t>
            </a: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Demander un avis médical:</a:t>
            </a:r>
          </a:p>
          <a:p>
            <a:pPr marL="1200150" lvl="2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Si le saignement de nez ne s’arrête pas.</a:t>
            </a:r>
          </a:p>
          <a:p>
            <a:pPr marL="1200150" lvl="2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Le saignement reprend</a:t>
            </a:r>
          </a:p>
          <a:p>
            <a:pPr marL="1200150" lvl="2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Le saignement a pour origine une chute ou un coup</a:t>
            </a:r>
          </a:p>
        </p:txBody>
      </p:sp>
    </p:spTree>
    <p:extLst>
      <p:ext uri="{BB962C8B-B14F-4D97-AF65-F5344CB8AC3E}">
        <p14:creationId xmlns:p14="http://schemas.microsoft.com/office/powerpoint/2010/main" val="267146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1103F5DB-7047-469D-89FC-7117E586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60648"/>
            <a:ext cx="6112869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SAIGNEMENT ABONDANT</a:t>
            </a:r>
          </a:p>
        </p:txBody>
      </p:sp>
      <p:sp>
        <p:nvSpPr>
          <p:cNvPr id="4" name="Parchemin horizontal 2">
            <a:extLst>
              <a:ext uri="{FF2B5EF4-FFF2-40B4-BE49-F238E27FC236}">
                <a16:creationId xmlns:a16="http://schemas.microsoft.com/office/drawing/2014/main" id="{17BAEC06-2E7E-4337-A26B-675BD7CAEA5A}"/>
              </a:ext>
            </a:extLst>
          </p:cNvPr>
          <p:cNvSpPr/>
          <p:nvPr/>
        </p:nvSpPr>
        <p:spPr>
          <a:xfrm rot="19945116">
            <a:off x="7626941" y="630530"/>
            <a:ext cx="2376264" cy="100536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Cas particuliers</a:t>
            </a:r>
            <a:endParaRPr lang="fr-FR" sz="11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331672-35B9-4954-BEB0-CBA3A739AA25}"/>
              </a:ext>
            </a:extLst>
          </p:cNvPr>
          <p:cNvSpPr txBox="1"/>
          <p:nvPr/>
        </p:nvSpPr>
        <p:spPr>
          <a:xfrm>
            <a:off x="755576" y="2274838"/>
            <a:ext cx="8708020" cy="304698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Autres saignement (orifices naturels autres que le nez et la bouche).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Allonger la victime.</a:t>
            </a: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Demander un avis médical et appliquer les consignes</a:t>
            </a: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En cas d’aggravation pratiquer les gestes  qui s’impose et reprendre un avis médical.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1A8BE1-F6E2-476E-9324-79CF866E7833}"/>
              </a:ext>
            </a:extLst>
          </p:cNvPr>
          <p:cNvSpPr txBox="1"/>
          <p:nvPr/>
        </p:nvSpPr>
        <p:spPr>
          <a:xfrm>
            <a:off x="878384" y="6056692"/>
            <a:ext cx="98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 situation de SST, il ne faut appliquer que les consignes de l’INRS.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Les remèdes de « grands-mères » ne sont pas tolérés en dehors du cadre privé.</a:t>
            </a:r>
          </a:p>
        </p:txBody>
      </p:sp>
    </p:spTree>
    <p:extLst>
      <p:ext uri="{BB962C8B-B14F-4D97-AF65-F5344CB8AC3E}">
        <p14:creationId xmlns:p14="http://schemas.microsoft.com/office/powerpoint/2010/main" val="200075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1103F5DB-7047-469D-89FC-7117E586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60648"/>
            <a:ext cx="6112869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SAIGNEMENT ABONDANT</a:t>
            </a:r>
          </a:p>
        </p:txBody>
      </p:sp>
      <p:sp>
        <p:nvSpPr>
          <p:cNvPr id="4" name="Parchemin horizontal 2">
            <a:extLst>
              <a:ext uri="{FF2B5EF4-FFF2-40B4-BE49-F238E27FC236}">
                <a16:creationId xmlns:a16="http://schemas.microsoft.com/office/drawing/2014/main" id="{17BAEC06-2E7E-4337-A26B-675BD7CAEA5A}"/>
              </a:ext>
            </a:extLst>
          </p:cNvPr>
          <p:cNvSpPr/>
          <p:nvPr/>
        </p:nvSpPr>
        <p:spPr>
          <a:xfrm rot="19945116">
            <a:off x="7626941" y="630530"/>
            <a:ext cx="2376264" cy="100536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Cas particuliers</a:t>
            </a:r>
            <a:endParaRPr lang="fr-FR" sz="11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448AA0-52C0-4DE4-B910-6ACCD7AE3273}"/>
              </a:ext>
            </a:extLst>
          </p:cNvPr>
          <p:cNvSpPr txBox="1"/>
          <p:nvPr/>
        </p:nvSpPr>
        <p:spPr>
          <a:xfrm>
            <a:off x="755576" y="2274838"/>
            <a:ext cx="8708020" cy="34163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La victime vomit ou crache du sang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Alerter immédiatement les secours médicalisés (un saignement de ce type est toujours un symptôme grave, nécessitant un traitement d’urgence).</a:t>
            </a: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Installer la victime dans la position où elle se sent le mieux, en position stable sur le côté si elle a perdu connaissance.</a:t>
            </a: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Surveiller la victime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567D95-B095-434D-99CC-DBFA4F7123D7}"/>
              </a:ext>
            </a:extLst>
          </p:cNvPr>
          <p:cNvSpPr txBox="1"/>
          <p:nvPr/>
        </p:nvSpPr>
        <p:spPr>
          <a:xfrm>
            <a:off x="878384" y="6056692"/>
            <a:ext cx="980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 situation de SST, il ne faut appliquer que les consignes de l’INRS.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Les remèdes de « grands-mères » ne sont pas tolérés en dehors du cadre privé.</a:t>
            </a:r>
          </a:p>
        </p:txBody>
      </p:sp>
    </p:spTree>
    <p:extLst>
      <p:ext uri="{BB962C8B-B14F-4D97-AF65-F5344CB8AC3E}">
        <p14:creationId xmlns:p14="http://schemas.microsoft.com/office/powerpoint/2010/main" val="166153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fr-FR" sz="6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Saignement abondant</a:t>
            </a:r>
            <a:br>
              <a:rPr lang="fr-FR" sz="6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fr-FR" sz="6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FIN</a:t>
            </a:r>
            <a:br>
              <a:rPr lang="fr-FR" sz="6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fr-FR" sz="66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F6B360-B37F-4EF1-B916-EC7B5FD4503C}"/>
              </a:ext>
            </a:extLst>
          </p:cNvPr>
          <p:cNvSpPr/>
          <p:nvPr/>
        </p:nvSpPr>
        <p:spPr>
          <a:xfrm>
            <a:off x="895433" y="3548362"/>
            <a:ext cx="57351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 particuliers</a:t>
            </a:r>
            <a:endParaRPr lang="fr-F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475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D1EE42-5E6D-44B4-84FE-873F0B1E5DB3}" vid="{E6E6FDFB-F125-401B-8933-BEE34E7B5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MODELE_SST</Template>
  <TotalTime>0</TotalTime>
  <Words>326</Words>
  <Application>Microsoft Office PowerPoint</Application>
  <PresentationFormat>Grand écran</PresentationFormat>
  <Paragraphs>46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Bookman Old Style</vt:lpstr>
      <vt:lpstr>Calibri</vt:lpstr>
      <vt:lpstr>Century Gothic</vt:lpstr>
      <vt:lpstr>Eras Light ITC</vt:lpstr>
      <vt:lpstr>Tahoma</vt:lpstr>
      <vt:lpstr>Wingdings</vt:lpstr>
      <vt:lpstr>Wingdings 3</vt:lpstr>
      <vt:lpstr>Ion</vt:lpstr>
      <vt:lpstr>Saignement abondant </vt:lpstr>
      <vt:lpstr>Présentation PowerPoint</vt:lpstr>
      <vt:lpstr>Présentation PowerPoint</vt:lpstr>
      <vt:lpstr>Présentation PowerPoint</vt:lpstr>
      <vt:lpstr>Présentation PowerPoint</vt:lpstr>
      <vt:lpstr>Saignement abondant 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PROTEGER</dc:title>
  <dc:creator>L</dc:creator>
  <cp:lastModifiedBy>L L</cp:lastModifiedBy>
  <cp:revision>44</cp:revision>
  <dcterms:created xsi:type="dcterms:W3CDTF">2021-01-13T13:36:51Z</dcterms:created>
  <dcterms:modified xsi:type="dcterms:W3CDTF">2023-10-24T06:45:02Z</dcterms:modified>
</cp:coreProperties>
</file>