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3"/>
  </p:notesMasterIdLst>
  <p:sldIdLst>
    <p:sldId id="256" r:id="rId2"/>
    <p:sldId id="292" r:id="rId3"/>
    <p:sldId id="257" r:id="rId4"/>
    <p:sldId id="281" r:id="rId5"/>
    <p:sldId id="291" r:id="rId6"/>
    <p:sldId id="293" r:id="rId7"/>
    <p:sldId id="300" r:id="rId8"/>
    <p:sldId id="284" r:id="rId9"/>
    <p:sldId id="288" r:id="rId10"/>
    <p:sldId id="285" r:id="rId11"/>
    <p:sldId id="286" r:id="rId12"/>
    <p:sldId id="290" r:id="rId13"/>
    <p:sldId id="289" r:id="rId14"/>
    <p:sldId id="294" r:id="rId15"/>
    <p:sldId id="295" r:id="rId16"/>
    <p:sldId id="296" r:id="rId17"/>
    <p:sldId id="297" r:id="rId18"/>
    <p:sldId id="301" r:id="rId19"/>
    <p:sldId id="298" r:id="rId20"/>
    <p:sldId id="302" r:id="rId21"/>
    <p:sldId id="280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" initials="L" lastIdx="1" clrIdx="0">
    <p:extLst>
      <p:ext uri="{19B8F6BF-5375-455C-9EA6-DF929625EA0E}">
        <p15:presenceInfo xmlns:p15="http://schemas.microsoft.com/office/powerpoint/2012/main" userId="d6e3ed102db7012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Style moyen 4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9" autoAdjust="0"/>
    <p:restoredTop sz="94660"/>
  </p:normalViewPr>
  <p:slideViewPr>
    <p:cSldViewPr snapToGrid="0">
      <p:cViewPr varScale="1">
        <p:scale>
          <a:sx n="83" d="100"/>
          <a:sy n="83" d="100"/>
        </p:scale>
        <p:origin x="55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7FA5E4-F534-4872-BB3F-0CC6B304193E}" type="datetimeFigureOut">
              <a:rPr lang="fr-FR" smtClean="0"/>
              <a:t>23/10/2023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88741-B8D6-4397-A8B2-C0D6CFD8E4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1494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F6C6B5C-EBCC-4618-B5FB-0C7D5FDED5AB}"/>
              </a:ext>
            </a:extLst>
          </p:cNvPr>
          <p:cNvSpPr/>
          <p:nvPr userDrawn="1"/>
        </p:nvSpPr>
        <p:spPr>
          <a:xfrm rot="16200000">
            <a:off x="-2291489" y="3473963"/>
            <a:ext cx="508664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fld id="{58A995F5-0E37-46A9-A070-A4BEA87C79FE}" type="datetime8">
              <a:rPr lang="fr-FR" sz="3200" b="0" cap="none" spc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23/10/2023 10:57</a:t>
            </a:fld>
            <a:r>
              <a:rPr lang="fr-FR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      </a:t>
            </a:r>
            <a:r>
              <a:rPr lang="fr-FR" sz="1800" b="0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ras Light ITC" panose="020B0402030504020804" pitchFamily="34" charset="0"/>
                <a:cs typeface="Arabic Typesetting" panose="020B0604020202020204" pitchFamily="66" charset="-78"/>
              </a:rPr>
              <a:t>L.L.</a:t>
            </a:r>
            <a:endParaRPr lang="fr-FR" sz="3200" b="0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Eras Light ITC" panose="020B0402030504020804" pitchFamily="34" charset="0"/>
              <a:cs typeface="Arabic Typesetting" panose="020B0604020202020204" pitchFamily="66" charset="-78"/>
            </a:endParaRPr>
          </a:p>
        </p:txBody>
      </p:sp>
      <p:pic>
        <p:nvPicPr>
          <p:cNvPr id="5" name="Image 4" descr="Une image contenant signe, assis, vert, rue&#10;&#10;Description générée automatiquement">
            <a:extLst>
              <a:ext uri="{FF2B5EF4-FFF2-40B4-BE49-F238E27FC236}">
                <a16:creationId xmlns:a16="http://schemas.microsoft.com/office/drawing/2014/main" id="{C6D130B5-046F-4E28-8761-E7A6E60480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7500" y="400050"/>
            <a:ext cx="609600" cy="609600"/>
          </a:xfrm>
          <a:prstGeom prst="rect">
            <a:avLst/>
          </a:prstGeom>
        </p:spPr>
      </p:pic>
      <p:pic>
        <p:nvPicPr>
          <p:cNvPr id="11" name="Picture 83">
            <a:extLst>
              <a:ext uri="{FF2B5EF4-FFF2-40B4-BE49-F238E27FC236}">
                <a16:creationId xmlns:a16="http://schemas.microsoft.com/office/drawing/2014/main" id="{3749D54C-DF3B-4D9E-99F5-004B0E528C0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 l="1894" t="10561" r="804" b="9810"/>
          <a:stretch>
            <a:fillRect/>
          </a:stretch>
        </p:blipFill>
        <p:spPr bwMode="auto">
          <a:xfrm>
            <a:off x="1" y="6222124"/>
            <a:ext cx="726270" cy="6358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ghtScreen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fif"/><Relationship Id="rId2" Type="http://schemas.openxmlformats.org/officeDocument/2006/relationships/hyperlink" Target="RESSOURCES/01_PLS.mov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RESSOURCES/02_PLS_POMPIER.mp4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8.png"/><Relationship Id="rId26" Type="http://schemas.openxmlformats.org/officeDocument/2006/relationships/image" Target="../media/image46.png"/><Relationship Id="rId3" Type="http://schemas.openxmlformats.org/officeDocument/2006/relationships/image" Target="../media/image14.png"/><Relationship Id="rId21" Type="http://schemas.openxmlformats.org/officeDocument/2006/relationships/image" Target="../media/image31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4.png"/><Relationship Id="rId25" Type="http://schemas.openxmlformats.org/officeDocument/2006/relationships/image" Target="../media/image35.jpe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24" Type="http://schemas.openxmlformats.org/officeDocument/2006/relationships/image" Target="../media/image34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33.png"/><Relationship Id="rId10" Type="http://schemas.openxmlformats.org/officeDocument/2006/relationships/image" Target="../media/image21.png"/><Relationship Id="rId19" Type="http://schemas.openxmlformats.org/officeDocument/2006/relationships/image" Target="../media/image29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8.png"/><Relationship Id="rId3" Type="http://schemas.openxmlformats.org/officeDocument/2006/relationships/image" Target="../media/image14.png"/><Relationship Id="rId21" Type="http://schemas.openxmlformats.org/officeDocument/2006/relationships/image" Target="../media/image31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4.png"/><Relationship Id="rId25" Type="http://schemas.openxmlformats.org/officeDocument/2006/relationships/image" Target="../media/image35.jpe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24" Type="http://schemas.openxmlformats.org/officeDocument/2006/relationships/image" Target="../media/image34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33.png"/><Relationship Id="rId10" Type="http://schemas.openxmlformats.org/officeDocument/2006/relationships/image" Target="../media/image21.png"/><Relationship Id="rId19" Type="http://schemas.openxmlformats.org/officeDocument/2006/relationships/image" Target="../media/image29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fif"/><Relationship Id="rId2" Type="http://schemas.openxmlformats.org/officeDocument/2006/relationships/hyperlink" Target="RESSOURCES/03_PLS.mp4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72330AA-E11E-458E-8798-12C7F77383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A6BDC1B0-0C91-4230-BFEB-9C8ED19B9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2449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bg1">
                  <a:alpha val="20000"/>
                </a:schemeClr>
              </a:solidFill>
            </a:endParaRPr>
          </a:p>
        </p:txBody>
      </p:sp>
      <p:sp useBgFill="1">
        <p:nvSpPr>
          <p:cNvPr id="26" name="Freeform: Shape 25">
            <a:extLst>
              <a:ext uri="{FF2B5EF4-FFF2-40B4-BE49-F238E27FC236}">
                <a16:creationId xmlns:a16="http://schemas.microsoft.com/office/drawing/2014/main" id="{68E0A26E-4EA8-4E6C-97A2-7B6C1C13F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814824" y="480824"/>
            <a:ext cx="6858001" cy="5896352"/>
          </a:xfrm>
          <a:custGeom>
            <a:avLst/>
            <a:gdLst>
              <a:gd name="connsiteX0" fmla="*/ 6858001 w 6858001"/>
              <a:gd name="connsiteY0" fmla="*/ 1177 h 5896352"/>
              <a:gd name="connsiteX1" fmla="*/ 6858001 w 6858001"/>
              <a:gd name="connsiteY1" fmla="*/ 1344715 h 5896352"/>
              <a:gd name="connsiteX2" fmla="*/ 6858000 w 6858001"/>
              <a:gd name="connsiteY2" fmla="*/ 1344715 h 5896352"/>
              <a:gd name="connsiteX3" fmla="*/ 6858000 w 6858001"/>
              <a:gd name="connsiteY3" fmla="*/ 5896352 h 5896352"/>
              <a:gd name="connsiteX4" fmla="*/ 0 w 6858001"/>
              <a:gd name="connsiteY4" fmla="*/ 5896351 h 5896352"/>
              <a:gd name="connsiteX5" fmla="*/ 0 w 6858001"/>
              <a:gd name="connsiteY5" fmla="*/ 904459 h 5896352"/>
              <a:gd name="connsiteX6" fmla="*/ 1 w 6858001"/>
              <a:gd name="connsiteY6" fmla="*/ 904459 h 5896352"/>
              <a:gd name="connsiteX7" fmla="*/ 1 w 6858001"/>
              <a:gd name="connsiteY7" fmla="*/ 0 h 5896352"/>
              <a:gd name="connsiteX8" fmla="*/ 40463 w 6858001"/>
              <a:gd name="connsiteY8" fmla="*/ 5883 h 5896352"/>
              <a:gd name="connsiteX9" fmla="*/ 159107 w 6858001"/>
              <a:gd name="connsiteY9" fmla="*/ 23196 h 5896352"/>
              <a:gd name="connsiteX10" fmla="*/ 245518 w 6858001"/>
              <a:gd name="connsiteY10" fmla="*/ 35299 h 5896352"/>
              <a:gd name="connsiteX11" fmla="*/ 348388 w 6858001"/>
              <a:gd name="connsiteY11" fmla="*/ 48073 h 5896352"/>
              <a:gd name="connsiteX12" fmla="*/ 470460 w 6858001"/>
              <a:gd name="connsiteY12" fmla="*/ 63369 h 5896352"/>
              <a:gd name="connsiteX13" fmla="*/ 605563 w 6858001"/>
              <a:gd name="connsiteY13" fmla="*/ 79506 h 5896352"/>
              <a:gd name="connsiteX14" fmla="*/ 757810 w 6858001"/>
              <a:gd name="connsiteY14" fmla="*/ 96483 h 5896352"/>
              <a:gd name="connsiteX15" fmla="*/ 923774 w 6858001"/>
              <a:gd name="connsiteY15" fmla="*/ 114469 h 5896352"/>
              <a:gd name="connsiteX16" fmla="*/ 1104139 w 6858001"/>
              <a:gd name="connsiteY16" fmla="*/ 132454 h 5896352"/>
              <a:gd name="connsiteX17" fmla="*/ 1296163 w 6858001"/>
              <a:gd name="connsiteY17" fmla="*/ 150776 h 5896352"/>
              <a:gd name="connsiteX18" fmla="*/ 1503275 w 6858001"/>
              <a:gd name="connsiteY18" fmla="*/ 167753 h 5896352"/>
              <a:gd name="connsiteX19" fmla="*/ 1719988 w 6858001"/>
              <a:gd name="connsiteY19" fmla="*/ 184058 h 5896352"/>
              <a:gd name="connsiteX20" fmla="*/ 1949045 w 6858001"/>
              <a:gd name="connsiteY20" fmla="*/ 198849 h 5896352"/>
              <a:gd name="connsiteX21" fmla="*/ 2187703 w 6858001"/>
              <a:gd name="connsiteY21" fmla="*/ 212969 h 5896352"/>
              <a:gd name="connsiteX22" fmla="*/ 2436649 w 6858001"/>
              <a:gd name="connsiteY22" fmla="*/ 226248 h 5896352"/>
              <a:gd name="connsiteX23" fmla="*/ 2564208 w 6858001"/>
              <a:gd name="connsiteY23" fmla="*/ 230955 h 5896352"/>
              <a:gd name="connsiteX24" fmla="*/ 2694509 w 6858001"/>
              <a:gd name="connsiteY24" fmla="*/ 236165 h 5896352"/>
              <a:gd name="connsiteX25" fmla="*/ 2826868 w 6858001"/>
              <a:gd name="connsiteY25" fmla="*/ 241040 h 5896352"/>
              <a:gd name="connsiteX26" fmla="*/ 2959914 w 6858001"/>
              <a:gd name="connsiteY26" fmla="*/ 244234 h 5896352"/>
              <a:gd name="connsiteX27" fmla="*/ 3095702 w 6858001"/>
              <a:gd name="connsiteY27" fmla="*/ 247091 h 5896352"/>
              <a:gd name="connsiteX28" fmla="*/ 3232862 w 6858001"/>
              <a:gd name="connsiteY28" fmla="*/ 250117 h 5896352"/>
              <a:gd name="connsiteX29" fmla="*/ 3372765 w 6858001"/>
              <a:gd name="connsiteY29" fmla="*/ 252134 h 5896352"/>
              <a:gd name="connsiteX30" fmla="*/ 3514040 w 6858001"/>
              <a:gd name="connsiteY30" fmla="*/ 252134 h 5896352"/>
              <a:gd name="connsiteX31" fmla="*/ 3656686 w 6858001"/>
              <a:gd name="connsiteY31" fmla="*/ 253142 h 5896352"/>
              <a:gd name="connsiteX32" fmla="*/ 3800704 w 6858001"/>
              <a:gd name="connsiteY32" fmla="*/ 252134 h 5896352"/>
              <a:gd name="connsiteX33" fmla="*/ 3946780 w 6858001"/>
              <a:gd name="connsiteY33" fmla="*/ 250117 h 5896352"/>
              <a:gd name="connsiteX34" fmla="*/ 4092855 w 6858001"/>
              <a:gd name="connsiteY34" fmla="*/ 248268 h 5896352"/>
              <a:gd name="connsiteX35" fmla="*/ 4240988 w 6858001"/>
              <a:gd name="connsiteY35" fmla="*/ 244234 h 5896352"/>
              <a:gd name="connsiteX36" fmla="*/ 4390492 w 6858001"/>
              <a:gd name="connsiteY36" fmla="*/ 240032 h 5896352"/>
              <a:gd name="connsiteX37" fmla="*/ 4539997 w 6858001"/>
              <a:gd name="connsiteY37" fmla="*/ 235157 h 5896352"/>
              <a:gd name="connsiteX38" fmla="*/ 4690873 w 6858001"/>
              <a:gd name="connsiteY38" fmla="*/ 228266 h 5896352"/>
              <a:gd name="connsiteX39" fmla="*/ 4843120 w 6858001"/>
              <a:gd name="connsiteY39" fmla="*/ 220029 h 5896352"/>
              <a:gd name="connsiteX40" fmla="*/ 4996054 w 6858001"/>
              <a:gd name="connsiteY40" fmla="*/ 212129 h 5896352"/>
              <a:gd name="connsiteX41" fmla="*/ 5148987 w 6858001"/>
              <a:gd name="connsiteY41" fmla="*/ 202044 h 5896352"/>
              <a:gd name="connsiteX42" fmla="*/ 5303978 w 6858001"/>
              <a:gd name="connsiteY42" fmla="*/ 189941 h 5896352"/>
              <a:gd name="connsiteX43" fmla="*/ 5456911 w 6858001"/>
              <a:gd name="connsiteY43" fmla="*/ 177839 h 5896352"/>
              <a:gd name="connsiteX44" fmla="*/ 5612588 w 6858001"/>
              <a:gd name="connsiteY44" fmla="*/ 163887 h 5896352"/>
              <a:gd name="connsiteX45" fmla="*/ 5768950 w 6858001"/>
              <a:gd name="connsiteY45" fmla="*/ 148591 h 5896352"/>
              <a:gd name="connsiteX46" fmla="*/ 5923255 w 6858001"/>
              <a:gd name="connsiteY46" fmla="*/ 132455 h 5896352"/>
              <a:gd name="connsiteX47" fmla="*/ 6079618 w 6858001"/>
              <a:gd name="connsiteY47" fmla="*/ 113629 h 5896352"/>
              <a:gd name="connsiteX48" fmla="*/ 6235294 w 6858001"/>
              <a:gd name="connsiteY48" fmla="*/ 93458 h 5896352"/>
              <a:gd name="connsiteX49" fmla="*/ 6391657 w 6858001"/>
              <a:gd name="connsiteY49" fmla="*/ 73455 h 5896352"/>
              <a:gd name="connsiteX50" fmla="*/ 6547333 w 6858001"/>
              <a:gd name="connsiteY50" fmla="*/ 50091 h 5896352"/>
              <a:gd name="connsiteX51" fmla="*/ 6702324 w 6858001"/>
              <a:gd name="connsiteY51" fmla="*/ 26222 h 5896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5896352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5896352"/>
                </a:lnTo>
                <a:lnTo>
                  <a:pt x="0" y="5896351"/>
                </a:lnTo>
                <a:lnTo>
                  <a:pt x="0" y="904459"/>
                </a:lnTo>
                <a:lnTo>
                  <a:pt x="1" y="904459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8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5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4" y="252134"/>
                </a:lnTo>
                <a:lnTo>
                  <a:pt x="3946780" y="250117"/>
                </a:lnTo>
                <a:lnTo>
                  <a:pt x="4092855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1841CC0-B7A9-4828-B82F-9C6B433BD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8E05919-D800-40FD-A3BD-4B9CC4078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1428412" cy="6858000"/>
            <a:chOff x="0" y="0"/>
            <a:chExt cx="11428412" cy="6858000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DE70C79C-8688-4786-8FCD-43A4B5D5B7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3"/>
            <a:stretch/>
          </p:blipFill>
          <p:spPr>
            <a:xfrm>
              <a:off x="0" y="2669685"/>
              <a:ext cx="4037012" cy="4188315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9A6338A0-2BDA-4E79-A762-AAD8608C0C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640"/>
            <a:stretch/>
          </p:blipFill>
          <p:spPr>
            <a:xfrm>
              <a:off x="0" y="2892347"/>
              <a:ext cx="1522412" cy="2365453"/>
            </a:xfrm>
            <a:prstGeom prst="rect">
              <a:avLst/>
            </a:prstGeom>
          </p:spPr>
        </p:pic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B685624D-3645-4129-9FF6-0C59DBF23B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alpha val="7000"/>
                    <a:lumMod val="60000"/>
                    <a:lumOff val="40000"/>
                  </a:schemeClr>
                </a:gs>
                <a:gs pos="69000">
                  <a:schemeClr val="tx2">
                    <a:alpha val="0"/>
                    <a:lumMod val="60000"/>
                    <a:lumOff val="40000"/>
                  </a:schemeClr>
                </a:gs>
                <a:gs pos="36000">
                  <a:schemeClr val="tx2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03F24C1B-E4C1-43E7-84B3-DD476F3836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813"/>
            <a:stretch/>
          </p:blipFill>
          <p:spPr>
            <a:xfrm>
              <a:off x="7999412" y="0"/>
              <a:ext cx="1603387" cy="1141407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8725CE5D-088A-4522-9817-4B485D6E7F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320"/>
            <a:stretch/>
          </p:blipFill>
          <p:spPr>
            <a:xfrm>
              <a:off x="8605878" y="6096000"/>
              <a:ext cx="993734" cy="762000"/>
            </a:xfrm>
            <a:prstGeom prst="rect">
              <a:avLst/>
            </a:prstGeom>
          </p:spPr>
        </p:pic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6D3710D8-53ED-49E5-A8BC-23C26E0E592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14540" y="190029"/>
            <a:ext cx="6181108" cy="33295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fr-FR" sz="66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P.L.S.</a:t>
            </a:r>
            <a:br>
              <a:rPr lang="en-US" sz="66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endParaRPr lang="en-US" sz="66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FB707F3-56E9-474B-B11E-9E03F165785B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777766" y="4777380"/>
            <a:ext cx="5517881" cy="8614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r-FR" cap="all" dirty="0">
                <a:solidFill>
                  <a:schemeClr val="tx2">
                    <a:lumMod val="40000"/>
                    <a:lumOff val="60000"/>
                  </a:schemeClr>
                </a:solidFill>
              </a:rPr>
              <a:t>Objectif : PERMETTRE A LA VICTIME DE CONTINUER A RESPIRER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D9C8474-D39B-43AF-AD59-F003D10A41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6185" y="5566725"/>
            <a:ext cx="2110436" cy="1058547"/>
          </a:xfrm>
          <a:prstGeom prst="rect">
            <a:avLst/>
          </a:prstGeom>
        </p:spPr>
      </p:pic>
      <p:pic>
        <p:nvPicPr>
          <p:cNvPr id="5" name="Image 4" descr="Une image contenant signe, dessin, horloge, rue&#10;&#10;Description générée automatiquement">
            <a:extLst>
              <a:ext uri="{FF2B5EF4-FFF2-40B4-BE49-F238E27FC236}">
                <a16:creationId xmlns:a16="http://schemas.microsoft.com/office/drawing/2014/main" id="{E9AF5489-0C67-4E21-A946-4BF21A9345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20686" y="1640841"/>
            <a:ext cx="3996052" cy="399605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0E079B2-A4B8-4E44-8FC9-13B5A9A3C7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16185" y="152400"/>
            <a:ext cx="3188552" cy="122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0519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1_MACHINE_BRIQUETTIC.JPG">
            <a:extLst>
              <a:ext uri="{FF2B5EF4-FFF2-40B4-BE49-F238E27FC236}">
                <a16:creationId xmlns:a16="http://schemas.microsoft.com/office/drawing/2014/main" id="{3B080034-D6F9-4C32-B561-EED4AF3927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tretch>
            <a:fillRect/>
          </a:stretch>
        </p:blipFill>
        <p:spPr>
          <a:xfrm>
            <a:off x="3225799" y="2589991"/>
            <a:ext cx="6660232" cy="3746381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D141C001-8EE1-4566-8C14-2E56EEFF466D}"/>
              </a:ext>
            </a:extLst>
          </p:cNvPr>
          <p:cNvSpPr txBox="1"/>
          <p:nvPr/>
        </p:nvSpPr>
        <p:spPr>
          <a:xfrm>
            <a:off x="3756572" y="975431"/>
            <a:ext cx="7344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L’intervenir se déroule sur le vérin de remplissage de la chambre de compression.</a:t>
            </a:r>
          </a:p>
        </p:txBody>
      </p: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443A7FB9-BB7D-4EF5-8A69-641BA9AC41EC}"/>
              </a:ext>
            </a:extLst>
          </p:cNvPr>
          <p:cNvCxnSpPr>
            <a:cxnSpLocks/>
          </p:cNvCxnSpPr>
          <p:nvPr/>
        </p:nvCxnSpPr>
        <p:spPr>
          <a:xfrm flipH="1">
            <a:off x="4549698" y="2373745"/>
            <a:ext cx="696557" cy="165184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5823546E-2504-7F80-74D1-DBEB294E7EF7}"/>
              </a:ext>
            </a:extLst>
          </p:cNvPr>
          <p:cNvSpPr/>
          <p:nvPr/>
        </p:nvSpPr>
        <p:spPr>
          <a:xfrm>
            <a:off x="-181100" y="50872"/>
            <a:ext cx="448524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Evènement non traumatique</a:t>
            </a:r>
          </a:p>
        </p:txBody>
      </p:sp>
    </p:spTree>
    <p:extLst>
      <p:ext uri="{BB962C8B-B14F-4D97-AF65-F5344CB8AC3E}">
        <p14:creationId xmlns:p14="http://schemas.microsoft.com/office/powerpoint/2010/main" val="107441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1_POSITION.JPG">
            <a:extLst>
              <a:ext uri="{FF2B5EF4-FFF2-40B4-BE49-F238E27FC236}">
                <a16:creationId xmlns:a16="http://schemas.microsoft.com/office/drawing/2014/main" id="{BFE3A03F-0452-4C5B-B2C9-4FB34DD82BC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2005" y="1615749"/>
            <a:ext cx="8064896" cy="4536504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63857E75-393B-4577-B1D2-DDA9A61CD51F}"/>
              </a:ext>
            </a:extLst>
          </p:cNvPr>
          <p:cNvSpPr txBox="1"/>
          <p:nvPr/>
        </p:nvSpPr>
        <p:spPr>
          <a:xfrm>
            <a:off x="2852005" y="1012687"/>
            <a:ext cx="8346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Le technicien commence son intervention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8B208FE-F644-7671-BE64-4BBAED42FA10}"/>
              </a:ext>
            </a:extLst>
          </p:cNvPr>
          <p:cNvSpPr/>
          <p:nvPr/>
        </p:nvSpPr>
        <p:spPr>
          <a:xfrm>
            <a:off x="-181100" y="50872"/>
            <a:ext cx="448524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Evènement non traumatique</a:t>
            </a:r>
          </a:p>
        </p:txBody>
      </p:sp>
    </p:spTree>
    <p:extLst>
      <p:ext uri="{BB962C8B-B14F-4D97-AF65-F5344CB8AC3E}">
        <p14:creationId xmlns:p14="http://schemas.microsoft.com/office/powerpoint/2010/main" val="4281921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A16C130-714F-42FF-A819-460E074E32A2}"/>
              </a:ext>
            </a:extLst>
          </p:cNvPr>
          <p:cNvSpPr/>
          <p:nvPr/>
        </p:nvSpPr>
        <p:spPr>
          <a:xfrm>
            <a:off x="2763719" y="1216594"/>
            <a:ext cx="712842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 témoin le voit se mettre à genoux puis s’allonger au sol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5728DAA-4568-4820-A470-12CD215295A3}"/>
              </a:ext>
            </a:extLst>
          </p:cNvPr>
          <p:cNvSpPr txBox="1"/>
          <p:nvPr/>
        </p:nvSpPr>
        <p:spPr>
          <a:xfrm>
            <a:off x="2848303" y="4487244"/>
            <a:ext cx="91743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Info formateur:</a:t>
            </a:r>
          </a:p>
          <a:p>
            <a:endParaRPr lang="fr-FR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fr-FR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Projeter la diapo suivante et mettre en place une victime en lui disant de ne pas répondre de respirer et de se laisser faire.</a:t>
            </a:r>
          </a:p>
          <a:p>
            <a:endParaRPr lang="fr-FR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fr-FR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COVID: La victime doit porter une blouse personnelle propre ou à usage unique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51127E-1D65-11B1-7EB9-06D852E4FD29}"/>
              </a:ext>
            </a:extLst>
          </p:cNvPr>
          <p:cNvSpPr/>
          <p:nvPr/>
        </p:nvSpPr>
        <p:spPr>
          <a:xfrm>
            <a:off x="-181100" y="50872"/>
            <a:ext cx="448524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Evènement non traumatique</a:t>
            </a:r>
          </a:p>
        </p:txBody>
      </p:sp>
    </p:spTree>
    <p:extLst>
      <p:ext uri="{BB962C8B-B14F-4D97-AF65-F5344CB8AC3E}">
        <p14:creationId xmlns:p14="http://schemas.microsoft.com/office/powerpoint/2010/main" val="1085862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1_MACHINE_BRIQUETTIC.JPG">
            <a:extLst>
              <a:ext uri="{FF2B5EF4-FFF2-40B4-BE49-F238E27FC236}">
                <a16:creationId xmlns:a16="http://schemas.microsoft.com/office/drawing/2014/main" id="{F2CBF5A5-6F63-4437-85F0-54DC11EEFA6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488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12C506F-2125-4660-9EA2-563C1D0E1FCF}"/>
              </a:ext>
            </a:extLst>
          </p:cNvPr>
          <p:cNvSpPr/>
          <p:nvPr/>
        </p:nvSpPr>
        <p:spPr>
          <a:xfrm>
            <a:off x="4953955" y="929435"/>
            <a:ext cx="15971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D.</a:t>
            </a:r>
            <a:r>
              <a:rPr lang="fr-FR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C.</a:t>
            </a:r>
            <a:r>
              <a:rPr lang="fr-FR" sz="4000" b="1" i="1" cap="none" spc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j</a:t>
            </a:r>
            <a:r>
              <a:rPr lang="fr-FR" sz="4000" b="1" i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.</a:t>
            </a:r>
          </a:p>
        </p:txBody>
      </p:sp>
      <p:graphicFrame>
        <p:nvGraphicFramePr>
          <p:cNvPr id="3" name="Tableau 3">
            <a:extLst>
              <a:ext uri="{FF2B5EF4-FFF2-40B4-BE49-F238E27FC236}">
                <a16:creationId xmlns:a16="http://schemas.microsoft.com/office/drawing/2014/main" id="{B27059C2-0527-42F6-A15F-E666A732B2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3808329"/>
              </p:ext>
            </p:extLst>
          </p:nvPr>
        </p:nvGraphicFramePr>
        <p:xfrm>
          <a:off x="1443969" y="3239635"/>
          <a:ext cx="10214182" cy="2112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7907">
                  <a:extLst>
                    <a:ext uri="{9D8B030D-6E8A-4147-A177-3AD203B41FA5}">
                      <a16:colId xmlns:a16="http://schemas.microsoft.com/office/drawing/2014/main" val="2802897407"/>
                    </a:ext>
                  </a:extLst>
                </a:gridCol>
                <a:gridCol w="6558153">
                  <a:extLst>
                    <a:ext uri="{9D8B030D-6E8A-4147-A177-3AD203B41FA5}">
                      <a16:colId xmlns:a16="http://schemas.microsoft.com/office/drawing/2014/main" val="2489690569"/>
                    </a:ext>
                  </a:extLst>
                </a:gridCol>
                <a:gridCol w="2188122">
                  <a:extLst>
                    <a:ext uri="{9D8B030D-6E8A-4147-A177-3AD203B41FA5}">
                      <a16:colId xmlns:a16="http://schemas.microsoft.com/office/drawing/2014/main" val="984549223"/>
                    </a:ext>
                  </a:extLst>
                </a:gridCol>
              </a:tblGrid>
              <a:tr h="1056290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chemeClr val="tx1"/>
                          </a:solidFill>
                        </a:rPr>
                        <a:t>VIDEO </a:t>
                      </a:r>
                      <a:r>
                        <a:rPr lang="fr-FR" sz="2000" b="1" i="1" dirty="0">
                          <a:solidFill>
                            <a:schemeClr val="tx1"/>
                          </a:solidFill>
                        </a:rPr>
                        <a:t>INRS</a:t>
                      </a:r>
                      <a:endParaRPr lang="fr-FR" sz="24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b="1" dirty="0">
                          <a:solidFill>
                            <a:schemeClr val="tx1"/>
                          </a:solidFill>
                        </a:rPr>
                        <a:t>01_PLS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4525823"/>
                  </a:ext>
                </a:extLst>
              </a:tr>
              <a:tr h="1056290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chemeClr val="tx1"/>
                          </a:solidFill>
                        </a:rPr>
                        <a:t>VIDEO </a:t>
                      </a:r>
                      <a:r>
                        <a:rPr lang="fr-FR" sz="2000" b="1" i="1" dirty="0">
                          <a:solidFill>
                            <a:schemeClr val="tx1"/>
                          </a:solidFill>
                        </a:rPr>
                        <a:t>pompiers</a:t>
                      </a:r>
                      <a:endParaRPr lang="fr-FR" sz="24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b="1" dirty="0">
                          <a:solidFill>
                            <a:schemeClr val="tx1"/>
                          </a:solidFill>
                        </a:rPr>
                        <a:t>02_PLS_POMPIER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5856033"/>
                  </a:ext>
                </a:extLst>
              </a:tr>
            </a:tbl>
          </a:graphicData>
        </a:graphic>
      </p:graphicFrame>
      <p:pic>
        <p:nvPicPr>
          <p:cNvPr id="4" name="Image 3">
            <a:hlinkClick r:id="rId2" action="ppaction://hlinkfile"/>
            <a:extLst>
              <a:ext uri="{FF2B5EF4-FFF2-40B4-BE49-F238E27FC236}">
                <a16:creationId xmlns:a16="http://schemas.microsoft.com/office/drawing/2014/main" id="{F3CAC603-D080-4D6B-A45B-88EAAF213C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625" t="11672" r="13515" b="12637"/>
          <a:stretch/>
        </p:blipFill>
        <p:spPr>
          <a:xfrm>
            <a:off x="10197710" y="3278658"/>
            <a:ext cx="872360" cy="872358"/>
          </a:xfrm>
          <a:prstGeom prst="rect">
            <a:avLst/>
          </a:prstGeom>
        </p:spPr>
      </p:pic>
      <p:pic>
        <p:nvPicPr>
          <p:cNvPr id="5" name="Image 4">
            <a:hlinkClick r:id="rId4" action="ppaction://hlinkfile"/>
            <a:extLst>
              <a:ext uri="{FF2B5EF4-FFF2-40B4-BE49-F238E27FC236}">
                <a16:creationId xmlns:a16="http://schemas.microsoft.com/office/drawing/2014/main" id="{3CB0B3D6-2EF6-4218-81B4-8344AD64ED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625" t="11672" r="13515" b="12637"/>
          <a:stretch/>
        </p:blipFill>
        <p:spPr>
          <a:xfrm>
            <a:off x="10197710" y="4408272"/>
            <a:ext cx="872360" cy="87235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7A82878-D677-4136-80F5-1564DB8DBAD6}"/>
              </a:ext>
            </a:extLst>
          </p:cNvPr>
          <p:cNvSpPr txBox="1"/>
          <p:nvPr/>
        </p:nvSpPr>
        <p:spPr>
          <a:xfrm>
            <a:off x="1793289" y="2539014"/>
            <a:ext cx="1473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ou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6C3FD7-1490-039E-2751-C46281BA3DC5}"/>
              </a:ext>
            </a:extLst>
          </p:cNvPr>
          <p:cNvSpPr/>
          <p:nvPr/>
        </p:nvSpPr>
        <p:spPr>
          <a:xfrm>
            <a:off x="-181100" y="50872"/>
            <a:ext cx="448524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Evènement non traumatique</a:t>
            </a:r>
          </a:p>
        </p:txBody>
      </p:sp>
    </p:spTree>
    <p:extLst>
      <p:ext uri="{BB962C8B-B14F-4D97-AF65-F5344CB8AC3E}">
        <p14:creationId xmlns:p14="http://schemas.microsoft.com/office/powerpoint/2010/main" val="537369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>
            <a:extLst>
              <a:ext uri="{FF2B5EF4-FFF2-40B4-BE49-F238E27FC236}">
                <a16:creationId xmlns:a16="http://schemas.microsoft.com/office/drawing/2014/main" id="{885814A6-0995-461B-BE36-BC291AD80F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8613" y="328712"/>
            <a:ext cx="4852987" cy="520700"/>
          </a:xfrm>
          <a:prstGeom prst="rect">
            <a:avLst/>
          </a:prstGeom>
          <a:solidFill>
            <a:schemeClr val="tx1">
              <a:lumMod val="8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800" b="1">
                <a:solidFill>
                  <a:srgbClr val="000000"/>
                </a:solidFill>
                <a:latin typeface="Tahoma" pitchFamily="32" charset="0"/>
                <a:cs typeface="Tahoma" pitchFamily="32" charset="0"/>
              </a:rPr>
              <a:t>Quel résultat à atteindre ?</a:t>
            </a:r>
          </a:p>
        </p:txBody>
      </p:sp>
      <p:sp>
        <p:nvSpPr>
          <p:cNvPr id="3" name="Text Box 7">
            <a:extLst>
              <a:ext uri="{FF2B5EF4-FFF2-40B4-BE49-F238E27FC236}">
                <a16:creationId xmlns:a16="http://schemas.microsoft.com/office/drawing/2014/main" id="{45A60DC5-670C-4C54-8A65-963238807D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8613" y="1295922"/>
            <a:ext cx="6892925" cy="520700"/>
          </a:xfrm>
          <a:prstGeom prst="rect">
            <a:avLst/>
          </a:prstGeom>
          <a:solidFill>
            <a:schemeClr val="tx1">
              <a:lumMod val="85000"/>
            </a:schemeClr>
          </a:solidFill>
          <a:ln w="57240" cap="sq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800" b="1">
                <a:solidFill>
                  <a:srgbClr val="000000"/>
                </a:solidFill>
                <a:latin typeface="Tahoma" pitchFamily="32" charset="0"/>
                <a:cs typeface="Tahoma" pitchFamily="32" charset="0"/>
              </a:rPr>
              <a:t>Lui permettre de continuer à respirer.</a:t>
            </a:r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574A8BE8-A0B8-4AD2-996C-6696778B25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8613" y="2196413"/>
            <a:ext cx="5616575" cy="460375"/>
          </a:xfrm>
          <a:prstGeom prst="rect">
            <a:avLst/>
          </a:prstGeom>
          <a:solidFill>
            <a:schemeClr val="tx1">
              <a:lumMod val="8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457200" indent="-452438">
              <a:buClrTx/>
              <a:buFontTx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fr-FR" altLang="fr-FR" sz="2400" b="1">
                <a:solidFill>
                  <a:srgbClr val="000000"/>
                </a:solidFill>
                <a:latin typeface="Tahoma" pitchFamily="32" charset="0"/>
                <a:cs typeface="Tahoma" pitchFamily="32" charset="0"/>
              </a:rPr>
              <a:t>Mettre la victime sur le coté</a:t>
            </a: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7E73B5E1-DF4D-4B52-A41C-04155CC257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3060" y="2962176"/>
            <a:ext cx="4824412" cy="35671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457200" indent="-452438" algn="ctr">
              <a:buClrTx/>
              <a:buFontTx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fr-FR" altLang="fr-FR" sz="4800" b="1">
                <a:solidFill>
                  <a:srgbClr val="FFFFFF"/>
                </a:solidFill>
                <a:latin typeface="Tahoma" pitchFamily="32" charset="0"/>
                <a:cs typeface="Tahoma" pitchFamily="32" charset="0"/>
              </a:rPr>
              <a:t>PLS</a:t>
            </a:r>
            <a:r>
              <a:rPr lang="fr-FR" altLang="fr-FR" sz="4000" b="1">
                <a:solidFill>
                  <a:srgbClr val="000000"/>
                </a:solidFill>
                <a:latin typeface="Tahoma" pitchFamily="32" charset="0"/>
                <a:cs typeface="Tahoma" pitchFamily="32" charset="0"/>
              </a:rPr>
              <a:t> </a:t>
            </a:r>
          </a:p>
          <a:p>
            <a:pPr marL="457200" indent="-452438" algn="ctr">
              <a:buClrTx/>
              <a:buFontTx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fr-FR" altLang="fr-FR" sz="4800" b="1">
                <a:solidFill>
                  <a:srgbClr val="000000"/>
                </a:solidFill>
                <a:latin typeface="Tahoma" pitchFamily="32" charset="0"/>
                <a:cs typeface="Tahoma" pitchFamily="32" charset="0"/>
              </a:rPr>
              <a:t>=</a:t>
            </a:r>
            <a:r>
              <a:rPr lang="fr-FR" altLang="fr-FR" sz="4000" b="1">
                <a:solidFill>
                  <a:srgbClr val="000000"/>
                </a:solidFill>
                <a:latin typeface="Tahoma" pitchFamily="32" charset="0"/>
                <a:cs typeface="Tahoma" pitchFamily="32" charset="0"/>
              </a:rPr>
              <a:t> </a:t>
            </a:r>
          </a:p>
          <a:p>
            <a:pPr marL="457200" indent="-452438" algn="ctr">
              <a:buClrTx/>
              <a:buFontTx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fr-FR" altLang="fr-FR" sz="4400" b="1">
                <a:solidFill>
                  <a:srgbClr val="FFFFFF"/>
                </a:solidFill>
                <a:latin typeface="Tahoma" pitchFamily="32" charset="0"/>
                <a:cs typeface="Tahoma" pitchFamily="32" charset="0"/>
              </a:rPr>
              <a:t>P</a:t>
            </a:r>
            <a:r>
              <a:rPr lang="fr-FR" altLang="fr-FR" sz="4000" b="1">
                <a:solidFill>
                  <a:srgbClr val="000000"/>
                </a:solidFill>
                <a:latin typeface="Tahoma" pitchFamily="32" charset="0"/>
                <a:cs typeface="Tahoma" pitchFamily="32" charset="0"/>
              </a:rPr>
              <a:t>osition </a:t>
            </a:r>
          </a:p>
          <a:p>
            <a:pPr marL="457200" indent="-452438" algn="ctr">
              <a:buClrTx/>
              <a:buFontTx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fr-FR" altLang="fr-FR" sz="4400" b="1">
                <a:solidFill>
                  <a:srgbClr val="FFFFFF"/>
                </a:solidFill>
                <a:latin typeface="Tahoma" pitchFamily="32" charset="0"/>
                <a:cs typeface="Tahoma" pitchFamily="32" charset="0"/>
              </a:rPr>
              <a:t>     L</a:t>
            </a:r>
            <a:r>
              <a:rPr lang="fr-FR" altLang="fr-FR" sz="4000" b="1">
                <a:solidFill>
                  <a:srgbClr val="000000"/>
                </a:solidFill>
                <a:latin typeface="Tahoma" pitchFamily="32" charset="0"/>
                <a:cs typeface="Tahoma" pitchFamily="32" charset="0"/>
              </a:rPr>
              <a:t>atérale de </a:t>
            </a:r>
            <a:r>
              <a:rPr lang="fr-FR" altLang="fr-FR" sz="4400" b="1">
                <a:solidFill>
                  <a:srgbClr val="FFFFFF"/>
                </a:solidFill>
                <a:latin typeface="Tahoma" pitchFamily="32" charset="0"/>
                <a:cs typeface="Tahoma" pitchFamily="32" charset="0"/>
              </a:rPr>
              <a:t>S</a:t>
            </a:r>
            <a:r>
              <a:rPr lang="fr-FR" altLang="fr-FR" sz="4000" b="1">
                <a:solidFill>
                  <a:srgbClr val="000000"/>
                </a:solidFill>
                <a:latin typeface="Tahoma" pitchFamily="32" charset="0"/>
                <a:cs typeface="Tahoma" pitchFamily="32" charset="0"/>
              </a:rPr>
              <a:t>écurité.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6FCCF3-EB09-DE27-2586-8AFE5741CE0C}"/>
              </a:ext>
            </a:extLst>
          </p:cNvPr>
          <p:cNvSpPr/>
          <p:nvPr/>
        </p:nvSpPr>
        <p:spPr>
          <a:xfrm>
            <a:off x="1154528" y="4201213"/>
            <a:ext cx="448524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Evènement non traumatique</a:t>
            </a:r>
          </a:p>
        </p:txBody>
      </p:sp>
    </p:spTree>
    <p:extLst>
      <p:ext uri="{BB962C8B-B14F-4D97-AF65-F5344CB8AC3E}">
        <p14:creationId xmlns:p14="http://schemas.microsoft.com/office/powerpoint/2010/main" val="237899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2D47E6F-99A4-4074-AA38-84D04F63E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282" y="4454129"/>
            <a:ext cx="5552997" cy="23345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A1613AE-D38A-412E-AF35-8C50AED73208}"/>
              </a:ext>
            </a:extLst>
          </p:cNvPr>
          <p:cNvSpPr/>
          <p:nvPr/>
        </p:nvSpPr>
        <p:spPr>
          <a:xfrm>
            <a:off x="1547664" y="89731"/>
            <a:ext cx="7596335" cy="555476"/>
          </a:xfrm>
          <a:prstGeom prst="rect">
            <a:avLst/>
          </a:prstGeom>
          <a:solidFill>
            <a:srgbClr val="1B955B"/>
          </a:solidFill>
          <a:ln>
            <a:solidFill>
              <a:srgbClr val="1B95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bg1"/>
                </a:solidFill>
              </a:rPr>
              <a:t>La victime ne répond pas mais elle respire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A1F2535-D492-4497-B198-4A77F77776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6698" y="908720"/>
            <a:ext cx="1935623" cy="461041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fr-FR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Objectif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D800417C-109F-49D9-B9E3-E4FBDF25E5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4536" y="892473"/>
            <a:ext cx="5991388" cy="138827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fr-FR" sz="4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Lui permettre de continuer à respirer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9B29A4-A54E-43F9-970A-F36006DD32E8}"/>
              </a:ext>
            </a:extLst>
          </p:cNvPr>
          <p:cNvSpPr/>
          <p:nvPr/>
        </p:nvSpPr>
        <p:spPr>
          <a:xfrm>
            <a:off x="3734536" y="2587648"/>
            <a:ext cx="8010029" cy="181588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fr-FR" sz="2800" dirty="0"/>
              <a:t>1. </a:t>
            </a:r>
            <a:r>
              <a:rPr lang="fr-FR" sz="2800" dirty="0">
                <a:solidFill>
                  <a:srgbClr val="FFFF00"/>
                </a:solidFill>
              </a:rPr>
              <a:t>Placer</a:t>
            </a:r>
            <a:r>
              <a:rPr lang="fr-FR" sz="2800" dirty="0"/>
              <a:t> la victime sur le côté, en position latérale de sécurité     (PLS)</a:t>
            </a:r>
          </a:p>
          <a:p>
            <a:r>
              <a:rPr lang="fr-FR" sz="2800" dirty="0"/>
              <a:t>2. </a:t>
            </a:r>
            <a:r>
              <a:rPr lang="fr-FR" sz="2800" dirty="0">
                <a:solidFill>
                  <a:srgbClr val="FFFF00"/>
                </a:solidFill>
              </a:rPr>
              <a:t>Alerter</a:t>
            </a:r>
            <a:r>
              <a:rPr lang="fr-FR" sz="2800" dirty="0"/>
              <a:t> immédiatement les secours</a:t>
            </a:r>
          </a:p>
          <a:p>
            <a:r>
              <a:rPr lang="fr-FR" sz="2800" dirty="0"/>
              <a:t>3. </a:t>
            </a:r>
            <a:r>
              <a:rPr lang="fr-FR" sz="2800" dirty="0">
                <a:solidFill>
                  <a:srgbClr val="FFFF00"/>
                </a:solidFill>
              </a:rPr>
              <a:t>Surveiller</a:t>
            </a:r>
            <a:r>
              <a:rPr lang="fr-FR" sz="2800" dirty="0"/>
              <a:t> l’état de la victime :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859866A1-5285-4D12-9D03-450BD782C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036" y="2587648"/>
            <a:ext cx="1935623" cy="461041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fr-FR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Moyen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0633CF-265E-5B9C-EDD9-368034825440}"/>
              </a:ext>
            </a:extLst>
          </p:cNvPr>
          <p:cNvSpPr/>
          <p:nvPr/>
        </p:nvSpPr>
        <p:spPr>
          <a:xfrm>
            <a:off x="7632864" y="5149345"/>
            <a:ext cx="448524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Evènement non traumatique</a:t>
            </a:r>
          </a:p>
        </p:txBody>
      </p:sp>
    </p:spTree>
    <p:extLst>
      <p:ext uri="{BB962C8B-B14F-4D97-AF65-F5344CB8AC3E}">
        <p14:creationId xmlns:p14="http://schemas.microsoft.com/office/powerpoint/2010/main" val="1632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B05F96B-EDC7-405F-A3E0-F0B1407DF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3844" y="313094"/>
            <a:ext cx="2760664" cy="1347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fr-FR" sz="4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On s’entraine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79E848C-3C0E-473A-8CDA-E017FA0812D6}"/>
              </a:ext>
            </a:extLst>
          </p:cNvPr>
          <p:cNvSpPr/>
          <p:nvPr/>
        </p:nvSpPr>
        <p:spPr>
          <a:xfrm>
            <a:off x="1016771" y="138627"/>
            <a:ext cx="5394540" cy="658074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F1CCBB70-5216-4CDF-A63E-EAF001042F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6177728"/>
              </p:ext>
            </p:extLst>
          </p:nvPr>
        </p:nvGraphicFramePr>
        <p:xfrm>
          <a:off x="1016771" y="138627"/>
          <a:ext cx="5394540" cy="6580745"/>
        </p:xfrm>
        <a:graphic>
          <a:graphicData uri="http://schemas.openxmlformats.org/drawingml/2006/table">
            <a:tbl>
              <a:tblPr/>
              <a:tblGrid>
                <a:gridCol w="2991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1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11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1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5476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FICHE D'APPRENTISSAGE N°7 :</a:t>
                      </a:r>
                      <a:br>
                        <a:rPr lang="fr-FR" sz="14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</a:b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SECOURS</a:t>
                      </a:r>
                    </a:p>
                  </a:txBody>
                  <a:tcPr marL="4861" marR="4861" marT="48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25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4861" marR="4861" marT="48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0369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LA VICTIME NE REPOND PAS MAIS RESPIRE.</a:t>
                      </a:r>
                    </a:p>
                  </a:txBody>
                  <a:tcPr marL="4861" marR="4861" marT="48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3358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4861" marR="4861" marT="48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32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ETAPES</a:t>
                      </a:r>
                    </a:p>
                  </a:txBody>
                  <a:tcPr marL="4861" marR="4861" marT="48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Observations</a:t>
                      </a:r>
                    </a:p>
                  </a:txBody>
                  <a:tcPr marL="4861" marR="4861" marT="4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25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OUI</a:t>
                      </a:r>
                    </a:p>
                  </a:txBody>
                  <a:tcPr marL="4861" marR="4861" marT="4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A revoir</a:t>
                      </a:r>
                    </a:p>
                  </a:txBody>
                  <a:tcPr marL="4861" marR="4861" marT="4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NON</a:t>
                      </a:r>
                    </a:p>
                  </a:txBody>
                  <a:tcPr marL="4861" marR="4861" marT="4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246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1 - Préparer la victime :</a:t>
                      </a:r>
                      <a:br>
                        <a:rPr lang="fr-FR" sz="12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</a:br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   - </a:t>
                      </a: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Oter clés, lunettes, etc. ...</a:t>
                      </a:r>
                      <a:br>
                        <a:rPr lang="fr-FR" sz="12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</a:br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   - </a:t>
                      </a: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Replacer les jambes droites si besoin.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861" marR="4861" marT="48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4861" marR="4861" marT="4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4861" marR="4861" marT="4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4861" marR="4861" marT="4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019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2 - S'agenouiller près de la victime</a:t>
                      </a:r>
                    </a:p>
                  </a:txBody>
                  <a:tcPr marL="4861" marR="4861" marT="48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4861" marR="4861" marT="4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4861" marR="4861" marT="4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4861" marR="4861" marT="4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019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3 - Glisser le bras </a:t>
                      </a: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(coté SST) </a:t>
                      </a:r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à angle droit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861" marR="4861" marT="48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4861" marR="4861" marT="4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4861" marR="4861" marT="4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4861" marR="4861" marT="4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019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4 - placer le dos de l'autre main contre l'oreille de la victime et la maintenir</a:t>
                      </a:r>
                    </a:p>
                  </a:txBody>
                  <a:tcPr marL="4861" marR="4861" marT="48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4861" marR="4861" marT="4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4861" marR="4861" marT="4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4861" marR="4861" marT="4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019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5 - Plier la jambe opposée</a:t>
                      </a:r>
                      <a:br>
                        <a:rPr lang="fr-FR" sz="12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</a:br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 </a:t>
                      </a: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(pour en faire un levier)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861" marR="4861" marT="48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4861" marR="4861" marT="4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4861" marR="4861" marT="4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4861" marR="4861" marT="4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019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6 - Se reculer</a:t>
                      </a:r>
                      <a:br>
                        <a:rPr lang="fr-FR" sz="12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</a:br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  </a:t>
                      </a: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(à l'aplomb du coude de la victime)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861" marR="4861" marT="48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4861" marR="4861" marT="4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4861" marR="4861" marT="4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4861" marR="4861" marT="4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2019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7 - Basculer la victime en tirant sur le genoux vers soi</a:t>
                      </a:r>
                    </a:p>
                  </a:txBody>
                  <a:tcPr marL="4861" marR="4861" marT="48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4861" marR="4861" marT="4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4861" marR="4861" marT="4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4861" marR="4861" marT="4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8246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8 - Dégager la main bloquée sous l'oreille</a:t>
                      </a:r>
                      <a:br>
                        <a:rPr lang="fr-FR" sz="12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</a:br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  </a:t>
                      </a: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(en maintenant le coude de la victime)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861" marR="4861" marT="48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4861" marR="4861" marT="4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4861" marR="4861" marT="4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4861" marR="4861" marT="4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2019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9 - Stabiliser le corps avec la jambe à angle droit</a:t>
                      </a:r>
                    </a:p>
                  </a:txBody>
                  <a:tcPr marL="4861" marR="4861" marT="48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4861" marR="4861" marT="4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4861" marR="4861" marT="4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4861" marR="4861" marT="4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2019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10 - Ouvrir la bouche</a:t>
                      </a:r>
                    </a:p>
                  </a:txBody>
                  <a:tcPr marL="4861" marR="4861" marT="48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4861" marR="4861" marT="4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4861" marR="4861" marT="4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4861" marR="4861" marT="4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3358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FF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4861" marR="4861" marT="48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7AA82813-48AD-DD30-910A-A83764145390}"/>
              </a:ext>
            </a:extLst>
          </p:cNvPr>
          <p:cNvSpPr/>
          <p:nvPr/>
        </p:nvSpPr>
        <p:spPr>
          <a:xfrm>
            <a:off x="7706754" y="4992327"/>
            <a:ext cx="448524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Evènement non traumatique</a:t>
            </a:r>
          </a:p>
        </p:txBody>
      </p:sp>
    </p:spTree>
    <p:extLst>
      <p:ext uri="{BB962C8B-B14F-4D97-AF65-F5344CB8AC3E}">
        <p14:creationId xmlns:p14="http://schemas.microsoft.com/office/powerpoint/2010/main" val="307251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D457196-DD66-2A42-2D09-FDCEBD899291}"/>
              </a:ext>
            </a:extLst>
          </p:cNvPr>
          <p:cNvSpPr/>
          <p:nvPr/>
        </p:nvSpPr>
        <p:spPr>
          <a:xfrm>
            <a:off x="742536" y="300643"/>
            <a:ext cx="586146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Evènement traumatique ou inconnu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F62174D-54ED-7982-DEA9-70A71F5B63D4}"/>
              </a:ext>
            </a:extLst>
          </p:cNvPr>
          <p:cNvSpPr txBox="1"/>
          <p:nvPr/>
        </p:nvSpPr>
        <p:spPr>
          <a:xfrm>
            <a:off x="1838036" y="1616364"/>
            <a:ext cx="978130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fr-FR" sz="3200" b="1" dirty="0"/>
              <a:t>Laisser la victime sur le dos</a:t>
            </a:r>
          </a:p>
          <a:p>
            <a:pPr marL="457200" indent="-457200">
              <a:buFontTx/>
              <a:buChar char="-"/>
            </a:pPr>
            <a:r>
              <a:rPr lang="fr-FR" sz="3200" b="1" dirty="0"/>
              <a:t>Assurer la liberté des voies aériennes </a:t>
            </a:r>
            <a:r>
              <a:rPr lang="fr-FR" sz="3200" i="1" dirty="0"/>
              <a:t>(Maintenir la bascule en arrière de la tête)</a:t>
            </a:r>
          </a:p>
          <a:p>
            <a:pPr marL="457200" indent="-457200">
              <a:buFontTx/>
              <a:buChar char="-"/>
            </a:pPr>
            <a:r>
              <a:rPr lang="fr-FR" sz="3200" b="1" dirty="0"/>
              <a:t>Faire alerter ou alerter</a:t>
            </a:r>
          </a:p>
          <a:p>
            <a:pPr marL="457200" indent="-457200">
              <a:buFontTx/>
              <a:buChar char="-"/>
            </a:pPr>
            <a:r>
              <a:rPr lang="fr-FR" sz="3200" b="1" dirty="0"/>
              <a:t>Protéger contre la chaleur, le froid, les intempéries.</a:t>
            </a:r>
          </a:p>
          <a:p>
            <a:pPr marL="457200" indent="-457200">
              <a:buFontTx/>
              <a:buChar char="-"/>
            </a:pPr>
            <a:r>
              <a:rPr lang="fr-FR" sz="3200" b="1" dirty="0"/>
              <a:t>Surveiller en permanence</a:t>
            </a:r>
          </a:p>
          <a:p>
            <a:pPr marL="457200" indent="-457200">
              <a:buFontTx/>
              <a:buChar char="-"/>
            </a:pPr>
            <a:endParaRPr lang="fr-FR" sz="3200" b="1" dirty="0"/>
          </a:p>
          <a:p>
            <a:pPr marL="457200" indent="-457200">
              <a:buFontTx/>
              <a:buChar char="-"/>
            </a:pPr>
            <a:r>
              <a:rPr lang="fr-FR" sz="3200" b="1" dirty="0"/>
              <a:t>Si elle vomit, la mettre sur le côté en maintenant l’axe tête-coup-tronc</a:t>
            </a:r>
          </a:p>
        </p:txBody>
      </p:sp>
    </p:spTree>
    <p:extLst>
      <p:ext uri="{BB962C8B-B14F-4D97-AF65-F5344CB8AC3E}">
        <p14:creationId xmlns:p14="http://schemas.microsoft.com/office/powerpoint/2010/main" val="14385319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462026F-1CEF-44B4-9664-5A66003E52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881"/>
          <a:stretch/>
        </p:blipFill>
        <p:spPr bwMode="auto">
          <a:xfrm>
            <a:off x="1374643" y="2123091"/>
            <a:ext cx="10668194" cy="1198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C200F50-8D5A-4976-9416-17B135323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056" y="710679"/>
            <a:ext cx="4067943" cy="651984"/>
          </a:xfrm>
          <a:prstGeom prst="rect">
            <a:avLst/>
          </a:prstGeom>
          <a:solidFill>
            <a:srgbClr val="1B955B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fr-FR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 particuliers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52EFFED-DC62-4DD7-AFDC-A98A2B3036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57" b="58238"/>
          <a:stretch/>
        </p:blipFill>
        <p:spPr bwMode="auto">
          <a:xfrm>
            <a:off x="1374642" y="3579105"/>
            <a:ext cx="10675363" cy="646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A4BF67C5-0FDC-4FA0-A741-199F758143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12"/>
          <a:stretch/>
        </p:blipFill>
        <p:spPr bwMode="auto">
          <a:xfrm>
            <a:off x="1374643" y="4389694"/>
            <a:ext cx="10671168" cy="981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BFD2364-FC39-49F9-836D-FBDFC1747E8D}"/>
              </a:ext>
            </a:extLst>
          </p:cNvPr>
          <p:cNvSpPr/>
          <p:nvPr/>
        </p:nvSpPr>
        <p:spPr>
          <a:xfrm>
            <a:off x="1547664" y="89731"/>
            <a:ext cx="7596335" cy="555476"/>
          </a:xfrm>
          <a:prstGeom prst="rect">
            <a:avLst/>
          </a:prstGeom>
          <a:solidFill>
            <a:srgbClr val="1B955B"/>
          </a:solidFill>
          <a:ln>
            <a:solidFill>
              <a:srgbClr val="1B95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bg1"/>
                </a:solidFill>
              </a:rPr>
              <a:t>La victime ne répond pas mais elle respire</a:t>
            </a:r>
          </a:p>
        </p:txBody>
      </p:sp>
    </p:spTree>
    <p:extLst>
      <p:ext uri="{BB962C8B-B14F-4D97-AF65-F5344CB8AC3E}">
        <p14:creationId xmlns:p14="http://schemas.microsoft.com/office/powerpoint/2010/main" val="1549812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8D8513C4-2D7C-43C7-B41D-97722835F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1820" t="10323" r="397" b="11740"/>
          <a:stretch>
            <a:fillRect/>
          </a:stretch>
        </p:blipFill>
        <p:spPr bwMode="auto">
          <a:xfrm>
            <a:off x="4112673" y="1874514"/>
            <a:ext cx="4968875" cy="3960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" name="Text Box 7">
            <a:extLst>
              <a:ext uri="{FF2B5EF4-FFF2-40B4-BE49-F238E27FC236}">
                <a16:creationId xmlns:a16="http://schemas.microsoft.com/office/drawing/2014/main" id="{C8B93962-851D-47E1-BB9A-0BDCF1420A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1835" y="105003"/>
            <a:ext cx="6991350" cy="1190625"/>
          </a:xfrm>
          <a:prstGeom prst="rect">
            <a:avLst/>
          </a:prstGeom>
          <a:solidFill>
            <a:schemeClr val="tx1">
              <a:lumMod val="8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3600" b="1" dirty="0">
                <a:solidFill>
                  <a:srgbClr val="000000"/>
                </a:solidFill>
                <a:latin typeface="Tahoma" pitchFamily="32" charset="0"/>
                <a:cs typeface="Tahoma" pitchFamily="32" charset="0"/>
              </a:rPr>
              <a:t>LA VICTIME NE REPOND PAS, MAIS ELLE RESPIRE.</a:t>
            </a:r>
          </a:p>
        </p:txBody>
      </p:sp>
    </p:spTree>
    <p:extLst>
      <p:ext uri="{BB962C8B-B14F-4D97-AF65-F5344CB8AC3E}">
        <p14:creationId xmlns:p14="http://schemas.microsoft.com/office/powerpoint/2010/main" val="226182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2650CEC-50B5-4569-B86E-1E17757D038D}"/>
              </a:ext>
            </a:extLst>
          </p:cNvPr>
          <p:cNvGrpSpPr>
            <a:grpSpLocks/>
          </p:cNvGrpSpPr>
          <p:nvPr/>
        </p:nvGrpSpPr>
        <p:grpSpPr bwMode="auto">
          <a:xfrm>
            <a:off x="1373188" y="0"/>
            <a:ext cx="8978900" cy="6883401"/>
            <a:chOff x="33" y="-17"/>
            <a:chExt cx="5656" cy="4336"/>
          </a:xfrm>
        </p:grpSpPr>
        <p:sp>
          <p:nvSpPr>
            <p:cNvPr id="3" name="Line 2">
              <a:extLst>
                <a:ext uri="{FF2B5EF4-FFF2-40B4-BE49-F238E27FC236}">
                  <a16:creationId xmlns:a16="http://schemas.microsoft.com/office/drawing/2014/main" id="{51EF5CF1-8DDE-4357-8E00-BD2C2AC3CB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05" y="628"/>
              <a:ext cx="3431" cy="0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 type="triangle" w="lg" len="lg"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" name="Line 3">
              <a:extLst>
                <a:ext uri="{FF2B5EF4-FFF2-40B4-BE49-F238E27FC236}">
                  <a16:creationId xmlns:a16="http://schemas.microsoft.com/office/drawing/2014/main" id="{948FCFF9-6A96-43BC-8D35-D611DCA936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7" y="1642"/>
              <a:ext cx="1640" cy="0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" name="Line 4">
              <a:extLst>
                <a:ext uri="{FF2B5EF4-FFF2-40B4-BE49-F238E27FC236}">
                  <a16:creationId xmlns:a16="http://schemas.microsoft.com/office/drawing/2014/main" id="{27951BA0-B02D-4AD1-98A5-82205F5665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5" y="2690"/>
              <a:ext cx="1646" cy="6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30F1DAB-E140-4B6E-A095-B3230EFA6D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" y="378"/>
              <a:ext cx="496" cy="495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BB8A7F3-2EFD-4554-829E-8B75860A02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2437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0FD8158-B37E-45F2-816D-22423D53AA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1394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EF07790-0CF5-4CD3-B21C-0C84875EA4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0" y="1394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B0EA477-58E7-4A95-9FAB-8D55DEA831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0" y="2437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79929F3-F77D-405A-A1A9-60408093DF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" y="2437"/>
              <a:ext cx="495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B93AC1B-C082-46EB-AF55-0282A33666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6" y="2437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9F93625-3200-4315-B3E1-CCEB5DF272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5" y="2437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D509FC2-98B7-454C-AFA1-AD238A7AFF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0" y="2437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5437CCB-60F1-4993-A479-30688E04C2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" y="3430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4D3122A-8882-4320-A244-D336D84702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" y="3430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D223A4B-A63B-4055-A91E-83521BFD91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2" y="3430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9F9C088-FB76-4C3C-A35D-D150EE0CA6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" y="3430"/>
              <a:ext cx="495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1DF706E-73E6-4B18-B944-7DBFC687BC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6" y="3430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25AB3F8-110F-4D2F-91BC-B4779AF65B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5" y="3430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54D5B8C-A0FD-49A6-9294-8267C8B115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0" y="3430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BAFCF2B-FBBE-480B-9050-D82D7A1A9B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9" y="3430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B5E742E-B8F9-4AE0-A274-2E0F38E136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3" y="3430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2351A0C-0126-4D7B-9D15-26F4D361B4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3" y="3430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F87E07B-DE48-4D87-80A8-0E053AA301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9" y="2437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DEFEBE1-B269-40BC-AA1E-A1103D0167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3" y="2432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7F20601-5D1F-429D-ACC3-311BABB5F4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3" y="2437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20AB78E-A6B4-4B63-ABEF-E6D52F05E0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8" y="1389"/>
              <a:ext cx="495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070AF86-4AD4-4F91-8FC6-7165001CB8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3" y="1394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1D30177-3343-4509-932A-95D47B5075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3" y="378"/>
              <a:ext cx="756" cy="495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B2F0ABC-EDD9-4020-8B40-DC7139BA31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6" y="383"/>
              <a:ext cx="496" cy="495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D00F1C2-0B2D-4E95-94CE-FEC0C0B937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5" y="378"/>
              <a:ext cx="496" cy="495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E8B33B4-7B67-4548-BC57-30863ABF90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" y="4020"/>
              <a:ext cx="5100" cy="297"/>
            </a:xfrm>
            <a:prstGeom prst="rect">
              <a:avLst/>
            </a:prstGeom>
            <a:solidFill>
              <a:srgbClr val="00B050"/>
            </a:solidFill>
            <a:ln w="2556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fr-FR" altLang="fr-FR" sz="2400" b="1">
                  <a:solidFill>
                    <a:srgbClr val="FFFFFF"/>
                  </a:solidFill>
                  <a:latin typeface="Tahoma" pitchFamily="32" charset="0"/>
                  <a:cs typeface="Tahoma" pitchFamily="32" charset="0"/>
                </a:rPr>
                <a:t>MOINS DE TROIS MINUTES POUR AGIR</a:t>
              </a:r>
            </a:p>
          </p:txBody>
        </p:sp>
        <p:sp>
          <p:nvSpPr>
            <p:cNvPr id="34" name="Line 33">
              <a:extLst>
                <a:ext uri="{FF2B5EF4-FFF2-40B4-BE49-F238E27FC236}">
                  <a16:creationId xmlns:a16="http://schemas.microsoft.com/office/drawing/2014/main" id="{490C2012-6429-41CD-A1BC-79B750BA8A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47" y="3778"/>
              <a:ext cx="0" cy="541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5" name="Line 34">
              <a:extLst>
                <a:ext uri="{FF2B5EF4-FFF2-40B4-BE49-F238E27FC236}">
                  <a16:creationId xmlns:a16="http://schemas.microsoft.com/office/drawing/2014/main" id="{8896D436-AEAE-4C68-AD30-FC324B1129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" y="3778"/>
              <a:ext cx="0" cy="541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6" name="Line 35">
              <a:extLst>
                <a:ext uri="{FF2B5EF4-FFF2-40B4-BE49-F238E27FC236}">
                  <a16:creationId xmlns:a16="http://schemas.microsoft.com/office/drawing/2014/main" id="{DB2F0D1D-9570-4E20-834F-4DE7DC571F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35" y="2931"/>
              <a:ext cx="1" cy="49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7" name="Line 36">
              <a:extLst>
                <a:ext uri="{FF2B5EF4-FFF2-40B4-BE49-F238E27FC236}">
                  <a16:creationId xmlns:a16="http://schemas.microsoft.com/office/drawing/2014/main" id="{718EAE46-CCD9-4B69-9C15-A2DE4B46B2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5" y="2931"/>
              <a:ext cx="1" cy="49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8" name="Line 37">
              <a:extLst>
                <a:ext uri="{FF2B5EF4-FFF2-40B4-BE49-F238E27FC236}">
                  <a16:creationId xmlns:a16="http://schemas.microsoft.com/office/drawing/2014/main" id="{3755EADA-44BF-4BA2-ABEF-66CFB0BC01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06" y="2931"/>
              <a:ext cx="1" cy="49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9" name="Line 38">
              <a:extLst>
                <a:ext uri="{FF2B5EF4-FFF2-40B4-BE49-F238E27FC236}">
                  <a16:creationId xmlns:a16="http://schemas.microsoft.com/office/drawing/2014/main" id="{1B6C6F71-82C1-42A8-A804-5D782CF2EC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1" y="2931"/>
              <a:ext cx="1" cy="49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0" name="Line 39">
              <a:extLst>
                <a:ext uri="{FF2B5EF4-FFF2-40B4-BE49-F238E27FC236}">
                  <a16:creationId xmlns:a16="http://schemas.microsoft.com/office/drawing/2014/main" id="{518E7ED9-2878-4538-AAA4-9E9D82B395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3" y="2931"/>
              <a:ext cx="1" cy="49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1" name="Line 40">
              <a:extLst>
                <a:ext uri="{FF2B5EF4-FFF2-40B4-BE49-F238E27FC236}">
                  <a16:creationId xmlns:a16="http://schemas.microsoft.com/office/drawing/2014/main" id="{1A7276EA-CCEA-4AF4-B64A-D11CCE2BD6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73" y="2931"/>
              <a:ext cx="1" cy="49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2" name="Line 41">
              <a:extLst>
                <a:ext uri="{FF2B5EF4-FFF2-40B4-BE49-F238E27FC236}">
                  <a16:creationId xmlns:a16="http://schemas.microsoft.com/office/drawing/2014/main" id="{998052EA-4459-4676-BF38-7C6CAAA513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35" y="2931"/>
              <a:ext cx="1" cy="49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3" name="Line 42">
              <a:extLst>
                <a:ext uri="{FF2B5EF4-FFF2-40B4-BE49-F238E27FC236}">
                  <a16:creationId xmlns:a16="http://schemas.microsoft.com/office/drawing/2014/main" id="{FA66317A-BB57-4795-8F73-E88620AC34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7" y="1630"/>
              <a:ext cx="0" cy="1798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4" name="Line 43">
              <a:extLst>
                <a:ext uri="{FF2B5EF4-FFF2-40B4-BE49-F238E27FC236}">
                  <a16:creationId xmlns:a16="http://schemas.microsoft.com/office/drawing/2014/main" id="{1CD9D45A-0BEC-4AE7-A7C5-9D92342782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33" y="3160"/>
              <a:ext cx="0" cy="268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5" name="Line 44">
              <a:extLst>
                <a:ext uri="{FF2B5EF4-FFF2-40B4-BE49-F238E27FC236}">
                  <a16:creationId xmlns:a16="http://schemas.microsoft.com/office/drawing/2014/main" id="{0CF46FEF-A38F-4749-9DCD-8B78D39D12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" y="3158"/>
              <a:ext cx="0" cy="26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6" name="Line 45">
              <a:extLst>
                <a:ext uri="{FF2B5EF4-FFF2-40B4-BE49-F238E27FC236}">
                  <a16:creationId xmlns:a16="http://schemas.microsoft.com/office/drawing/2014/main" id="{D48436BB-3366-4D64-9261-015FD80E78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33" y="2165"/>
              <a:ext cx="0" cy="26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7" name="Line 46">
              <a:extLst>
                <a:ext uri="{FF2B5EF4-FFF2-40B4-BE49-F238E27FC236}">
                  <a16:creationId xmlns:a16="http://schemas.microsoft.com/office/drawing/2014/main" id="{9EE8563F-0589-407D-8291-C3E7378CE0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78" y="2167"/>
              <a:ext cx="0" cy="26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8" name="Line 47">
              <a:extLst>
                <a:ext uri="{FF2B5EF4-FFF2-40B4-BE49-F238E27FC236}">
                  <a16:creationId xmlns:a16="http://schemas.microsoft.com/office/drawing/2014/main" id="{BFEEBF98-1094-4BA1-BA7B-127414ACA2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40" y="2165"/>
              <a:ext cx="0" cy="26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9" name="Line 48">
              <a:extLst>
                <a:ext uri="{FF2B5EF4-FFF2-40B4-BE49-F238E27FC236}">
                  <a16:creationId xmlns:a16="http://schemas.microsoft.com/office/drawing/2014/main" id="{F8FDA4F0-A959-465C-82B9-D7F5AAA84A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0" y="2160"/>
              <a:ext cx="0" cy="26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0" name="Line 49">
              <a:extLst>
                <a:ext uri="{FF2B5EF4-FFF2-40B4-BE49-F238E27FC236}">
                  <a16:creationId xmlns:a16="http://schemas.microsoft.com/office/drawing/2014/main" id="{F2895663-780E-408E-A1C7-8AA75B9C84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11" y="2167"/>
              <a:ext cx="0" cy="26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1" name="Line 50">
              <a:extLst>
                <a:ext uri="{FF2B5EF4-FFF2-40B4-BE49-F238E27FC236}">
                  <a16:creationId xmlns:a16="http://schemas.microsoft.com/office/drawing/2014/main" id="{2D11F167-4662-4635-BE22-3626D4B2F4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7" y="2167"/>
              <a:ext cx="0" cy="26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2" name="Line 51">
              <a:extLst>
                <a:ext uri="{FF2B5EF4-FFF2-40B4-BE49-F238E27FC236}">
                  <a16:creationId xmlns:a16="http://schemas.microsoft.com/office/drawing/2014/main" id="{0E040288-5C64-47DE-B995-67B06991CA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82" y="2165"/>
              <a:ext cx="0" cy="26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3" name="Line 52">
              <a:extLst>
                <a:ext uri="{FF2B5EF4-FFF2-40B4-BE49-F238E27FC236}">
                  <a16:creationId xmlns:a16="http://schemas.microsoft.com/office/drawing/2014/main" id="{F4B80DE4-C1D9-4F17-BF0B-B8F02A3D2E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40" y="1119"/>
              <a:ext cx="0" cy="26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4" name="Line 53">
              <a:extLst>
                <a:ext uri="{FF2B5EF4-FFF2-40B4-BE49-F238E27FC236}">
                  <a16:creationId xmlns:a16="http://schemas.microsoft.com/office/drawing/2014/main" id="{57BEA5F5-EF93-479F-ADA6-0A7E5C3CD9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0" y="1119"/>
              <a:ext cx="0" cy="26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5" name="Line 54">
              <a:extLst>
                <a:ext uri="{FF2B5EF4-FFF2-40B4-BE49-F238E27FC236}">
                  <a16:creationId xmlns:a16="http://schemas.microsoft.com/office/drawing/2014/main" id="{DD9C877C-4B40-4191-B588-22846CF662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1" y="876"/>
              <a:ext cx="0" cy="268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6" name="Line 55">
              <a:extLst>
                <a:ext uri="{FF2B5EF4-FFF2-40B4-BE49-F238E27FC236}">
                  <a16:creationId xmlns:a16="http://schemas.microsoft.com/office/drawing/2014/main" id="{66D35EA2-B468-41BB-B765-66AA0375A9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4" y="892"/>
              <a:ext cx="0" cy="26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" name="Line 56">
              <a:extLst>
                <a:ext uri="{FF2B5EF4-FFF2-40B4-BE49-F238E27FC236}">
                  <a16:creationId xmlns:a16="http://schemas.microsoft.com/office/drawing/2014/main" id="{E2AD9E17-3199-4D8F-B335-49CD88D6E7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9" y="1895"/>
              <a:ext cx="0" cy="268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8" name="Line 57">
              <a:extLst>
                <a:ext uri="{FF2B5EF4-FFF2-40B4-BE49-F238E27FC236}">
                  <a16:creationId xmlns:a16="http://schemas.microsoft.com/office/drawing/2014/main" id="{83305045-E5FD-4B2A-A0DF-8791282043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0" y="1890"/>
              <a:ext cx="0" cy="26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9" name="Line 58">
              <a:extLst>
                <a:ext uri="{FF2B5EF4-FFF2-40B4-BE49-F238E27FC236}">
                  <a16:creationId xmlns:a16="http://schemas.microsoft.com/office/drawing/2014/main" id="{5ACC5F4E-F2C8-4968-8617-F1A61514C0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16" y="2182"/>
              <a:ext cx="579" cy="0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0" name="Line 59">
              <a:extLst>
                <a:ext uri="{FF2B5EF4-FFF2-40B4-BE49-F238E27FC236}">
                  <a16:creationId xmlns:a16="http://schemas.microsoft.com/office/drawing/2014/main" id="{6A2A03BC-D95F-44A7-992B-269380BB05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62" y="2177"/>
              <a:ext cx="572" cy="5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1" name="Line 60">
              <a:extLst>
                <a:ext uri="{FF2B5EF4-FFF2-40B4-BE49-F238E27FC236}">
                  <a16:creationId xmlns:a16="http://schemas.microsoft.com/office/drawing/2014/main" id="{32FB39ED-F67E-4785-B26E-2BF3C7D7C5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91" y="2182"/>
              <a:ext cx="1166" cy="0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2" name="Line 61">
              <a:extLst>
                <a:ext uri="{FF2B5EF4-FFF2-40B4-BE49-F238E27FC236}">
                  <a16:creationId xmlns:a16="http://schemas.microsoft.com/office/drawing/2014/main" id="{0AEC5059-6968-44D7-AB9C-DDD6AEE3A5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0" y="3171"/>
              <a:ext cx="1132" cy="6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3" name="Line 62">
              <a:extLst>
                <a:ext uri="{FF2B5EF4-FFF2-40B4-BE49-F238E27FC236}">
                  <a16:creationId xmlns:a16="http://schemas.microsoft.com/office/drawing/2014/main" id="{D6C6F449-32AA-468A-94CE-3E7F88FAE3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" y="1142"/>
              <a:ext cx="1664" cy="1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4" name="Line 63">
              <a:extLst>
                <a:ext uri="{FF2B5EF4-FFF2-40B4-BE49-F238E27FC236}">
                  <a16:creationId xmlns:a16="http://schemas.microsoft.com/office/drawing/2014/main" id="{77F38D4E-8CF5-4915-A748-103FC4A6FC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90" y="1130"/>
              <a:ext cx="11" cy="1578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5" name="Line 64">
              <a:extLst>
                <a:ext uri="{FF2B5EF4-FFF2-40B4-BE49-F238E27FC236}">
                  <a16:creationId xmlns:a16="http://schemas.microsoft.com/office/drawing/2014/main" id="{CC715BD3-230D-4D66-B0CA-2260DBC30B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" y="1133"/>
              <a:ext cx="8" cy="1575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6" name="Line 65">
              <a:extLst>
                <a:ext uri="{FF2B5EF4-FFF2-40B4-BE49-F238E27FC236}">
                  <a16:creationId xmlns:a16="http://schemas.microsoft.com/office/drawing/2014/main" id="{522609AF-E94A-42ED-8705-4D568BAA17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95" y="1132"/>
              <a:ext cx="2575" cy="0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7" name="Line 66">
              <a:extLst>
                <a:ext uri="{FF2B5EF4-FFF2-40B4-BE49-F238E27FC236}">
                  <a16:creationId xmlns:a16="http://schemas.microsoft.com/office/drawing/2014/main" id="{B2E61AA5-F860-4F82-9341-0CDEBA02AD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13" y="1133"/>
              <a:ext cx="5" cy="1061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8" name="Text Box 67">
              <a:extLst>
                <a:ext uri="{FF2B5EF4-FFF2-40B4-BE49-F238E27FC236}">
                  <a16:creationId xmlns:a16="http://schemas.microsoft.com/office/drawing/2014/main" id="{5A58CBA6-732D-4F41-B576-A1D5FB7581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3" y="-17"/>
              <a:ext cx="2998" cy="28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fr-FR" altLang="fr-FR" sz="2400" b="1" i="1">
                  <a:solidFill>
                    <a:srgbClr val="000000"/>
                  </a:solidFill>
                  <a:latin typeface="Tahoma" pitchFamily="32" charset="0"/>
                  <a:cs typeface="Tahoma" pitchFamily="32" charset="0"/>
                </a:rPr>
                <a:t>PLAN D’INTERVENTION S.S.T.</a:t>
              </a:r>
            </a:p>
          </p:txBody>
        </p:sp>
      </p:grpSp>
      <p:pic>
        <p:nvPicPr>
          <p:cNvPr id="69" name="Picture 68">
            <a:extLst>
              <a:ext uri="{FF2B5EF4-FFF2-40B4-BE49-F238E27FC236}">
                <a16:creationId xmlns:a16="http://schemas.microsoft.com/office/drawing/2014/main" id="{E44422E5-B5EE-4DF1-9D7D-1B63E7E1A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18050" t="4512" r="14304" b="5280"/>
          <a:stretch>
            <a:fillRect/>
          </a:stretch>
        </p:blipFill>
        <p:spPr bwMode="auto">
          <a:xfrm>
            <a:off x="7158038" y="657226"/>
            <a:ext cx="539750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52DCB986-B18B-4455-A61C-7292B4805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t="13522"/>
          <a:stretch>
            <a:fillRect/>
          </a:stretch>
        </p:blipFill>
        <p:spPr bwMode="auto">
          <a:xfrm>
            <a:off x="2978150" y="3978276"/>
            <a:ext cx="695325" cy="649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4DCB6BA9-6554-4631-887E-A64B04517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18057" t="4514" r="12994" b="4605"/>
          <a:stretch>
            <a:fillRect/>
          </a:stretch>
        </p:blipFill>
        <p:spPr bwMode="auto">
          <a:xfrm>
            <a:off x="8769350" y="3929063"/>
            <a:ext cx="546100" cy="719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5594EB35-DA2F-46B3-B673-00BC01D03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t="21826" r="2530"/>
          <a:stretch>
            <a:fillRect/>
          </a:stretch>
        </p:blipFill>
        <p:spPr bwMode="auto">
          <a:xfrm>
            <a:off x="4198938" y="5543551"/>
            <a:ext cx="720725" cy="649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E34A89C9-511D-4914-B456-B9E2FD1FA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 l="4512" t="9024" r="5280" b="9792"/>
          <a:stretch>
            <a:fillRect/>
          </a:stretch>
        </p:blipFill>
        <p:spPr bwMode="auto">
          <a:xfrm>
            <a:off x="8656638" y="2312988"/>
            <a:ext cx="720725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E447AEC2-9570-4CD6-AEC2-733F8A510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 l="18063" t="2501" r="9819" b="2779"/>
          <a:stretch>
            <a:fillRect/>
          </a:stretch>
        </p:blipFill>
        <p:spPr bwMode="auto">
          <a:xfrm>
            <a:off x="5172075" y="5503863"/>
            <a:ext cx="561975" cy="735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B5B2D6D4-D214-458E-AC7C-A1D8D97AA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 l="4510" t="9021" r="5315" b="14336"/>
          <a:stretch>
            <a:fillRect/>
          </a:stretch>
        </p:blipFill>
        <p:spPr bwMode="auto">
          <a:xfrm>
            <a:off x="1481138" y="5562601"/>
            <a:ext cx="728662" cy="620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F2AE78C0-AA4D-4D08-B6B5-97EC128F7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 l="3960" t="10818" b="9827"/>
          <a:stretch>
            <a:fillRect/>
          </a:stretch>
        </p:blipFill>
        <p:spPr bwMode="auto">
          <a:xfrm>
            <a:off x="8662988" y="5543551"/>
            <a:ext cx="696912" cy="663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93E2E28B-4390-461D-97D0-705C46148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 t="18033" b="9787"/>
          <a:stretch>
            <a:fillRect/>
          </a:stretch>
        </p:blipFill>
        <p:spPr bwMode="auto">
          <a:xfrm>
            <a:off x="2970213" y="2336801"/>
            <a:ext cx="731837" cy="623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774899C5-23D8-4172-ADE6-429FCC013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/>
          <a:srcRect l="17690" t="4216" r="17415" b="1924"/>
          <a:stretch>
            <a:fillRect/>
          </a:stretch>
        </p:blipFill>
        <p:spPr bwMode="auto">
          <a:xfrm>
            <a:off x="5145088" y="3922713"/>
            <a:ext cx="509587" cy="736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24225AA0-D85F-49E9-8FE4-EFD887084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/>
          <a:srcRect l="961" t="5305" b="5305"/>
          <a:stretch>
            <a:fillRect/>
          </a:stretch>
        </p:blipFill>
        <p:spPr bwMode="auto">
          <a:xfrm>
            <a:off x="5835650" y="668338"/>
            <a:ext cx="704850" cy="709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8C18C0E9-8AE6-4D79-B533-36F7BB80D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44663" y="3929063"/>
            <a:ext cx="720725" cy="719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141FC8E8-5B37-4B59-9F77-D138657A8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/>
          <a:srcRect t="4778" b="14783"/>
          <a:stretch>
            <a:fillRect/>
          </a:stretch>
        </p:blipFill>
        <p:spPr bwMode="auto">
          <a:xfrm>
            <a:off x="3267075" y="5543551"/>
            <a:ext cx="715963" cy="649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9A48B955-4F8C-433E-BAF2-18AC919BB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/>
          <a:srcRect l="198" t="20778" b="7042"/>
          <a:stretch>
            <a:fillRect/>
          </a:stretch>
        </p:blipFill>
        <p:spPr bwMode="auto">
          <a:xfrm>
            <a:off x="9599613" y="3976688"/>
            <a:ext cx="720725" cy="593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D8460CE7-E9BF-40A5-BC8A-9787A36D5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/>
          <a:srcRect l="4512" t="9027" r="5280" b="9796"/>
          <a:stretch>
            <a:fillRect/>
          </a:stretch>
        </p:blipFill>
        <p:spPr bwMode="auto">
          <a:xfrm>
            <a:off x="6435725" y="2270126"/>
            <a:ext cx="719138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388DD578-E410-49DF-AB35-AE4A21BBF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/>
          <a:srcRect l="1894" t="10561" r="804" b="9810"/>
          <a:stretch>
            <a:fillRect/>
          </a:stretch>
        </p:blipFill>
        <p:spPr bwMode="auto">
          <a:xfrm>
            <a:off x="6858000" y="3963988"/>
            <a:ext cx="739775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36A0B7A2-D4F2-405D-B59D-7C13129E9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/>
          <a:srcRect l="11703" b="2776"/>
          <a:stretch>
            <a:fillRect/>
          </a:stretch>
        </p:blipFill>
        <p:spPr bwMode="auto">
          <a:xfrm>
            <a:off x="7816850" y="3929063"/>
            <a:ext cx="679450" cy="733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AF4855FC-4291-4343-A749-985BDED8E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/>
          <a:srcRect l="6006" t="4503" r="3783" b="9787"/>
          <a:stretch>
            <a:fillRect/>
          </a:stretch>
        </p:blipFill>
        <p:spPr bwMode="auto">
          <a:xfrm>
            <a:off x="8662988" y="673101"/>
            <a:ext cx="1123950" cy="711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A65626AE-9F11-4706-82CD-664D79700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/>
          <a:srcRect l="1903" t="9123" r="2332" b="4955"/>
          <a:stretch>
            <a:fillRect/>
          </a:stretch>
        </p:blipFill>
        <p:spPr bwMode="auto">
          <a:xfrm>
            <a:off x="2339975" y="695326"/>
            <a:ext cx="725488" cy="666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3FAD345D-0FFB-4994-9073-0DEC65FDE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/>
          <a:srcRect l="769" t="19014" r="1683" b="9940"/>
          <a:stretch>
            <a:fillRect/>
          </a:stretch>
        </p:blipFill>
        <p:spPr bwMode="auto">
          <a:xfrm>
            <a:off x="4195763" y="4046538"/>
            <a:ext cx="728662" cy="561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C908982A-405C-41F0-A226-2AF933569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/>
          <a:srcRect l="3342" t="12032" r="1176" b="4260"/>
          <a:stretch>
            <a:fillRect/>
          </a:stretch>
        </p:blipFill>
        <p:spPr bwMode="auto">
          <a:xfrm>
            <a:off x="9598025" y="5543551"/>
            <a:ext cx="731838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AFC6E3A4-BC26-4BA4-A2B6-C34147944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/>
          <a:srcRect l="1657" t="19472" r="2319" b="7368"/>
          <a:stretch>
            <a:fillRect/>
          </a:stretch>
        </p:blipFill>
        <p:spPr bwMode="auto">
          <a:xfrm>
            <a:off x="7796213" y="5564188"/>
            <a:ext cx="730250" cy="590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AB43B91A-C62B-4F80-B0E1-C540C1956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/>
          <a:srcRect l="5383" t="25197"/>
          <a:stretch>
            <a:fillRect/>
          </a:stretch>
        </p:blipFill>
        <p:spPr bwMode="auto">
          <a:xfrm>
            <a:off x="1749425" y="2316163"/>
            <a:ext cx="727075" cy="611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EEDFE6CC-F256-4869-B5CD-479ECBC02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/>
          <a:srcRect l="4823" t="6590" r="38731" b="7773"/>
          <a:stretch>
            <a:fillRect/>
          </a:stretch>
        </p:blipFill>
        <p:spPr bwMode="auto">
          <a:xfrm>
            <a:off x="2436813" y="5500688"/>
            <a:ext cx="576262" cy="728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4" name="Picture 86">
            <a:extLst>
              <a:ext uri="{FF2B5EF4-FFF2-40B4-BE49-F238E27FC236}">
                <a16:creationId xmlns:a16="http://schemas.microsoft.com/office/drawing/2014/main" id="{0C2850FC-B868-816E-0BC8-B509E91A6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/>
          <a:srcRect l="1665" t="12704" r="2188" b="12038"/>
          <a:stretch>
            <a:fillRect/>
          </a:stretch>
        </p:blipFill>
        <p:spPr bwMode="auto">
          <a:xfrm>
            <a:off x="6923704" y="5565776"/>
            <a:ext cx="727075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8663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3710D8-53ED-49E5-A8BC-23C26E0E592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75263" y="1447800"/>
            <a:ext cx="7175448" cy="33295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fr-FR" sz="6600" dirty="0">
                <a:solidFill>
                  <a:srgbClr val="EBEBEB"/>
                </a:solidFill>
              </a:rPr>
              <a:t>P.L.S.</a:t>
            </a:r>
            <a:br>
              <a:rPr lang="fr-FR" sz="66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r>
              <a:rPr lang="fr-FR" sz="66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FIN</a:t>
            </a:r>
            <a:br>
              <a:rPr lang="fr-FR" sz="66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endParaRPr lang="fr-FR" sz="66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D9C8474-D39B-43AF-AD59-F003D10A4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6185" y="5566725"/>
            <a:ext cx="2110436" cy="1058547"/>
          </a:xfrm>
          <a:prstGeom prst="rect">
            <a:avLst/>
          </a:prstGeom>
        </p:spPr>
      </p:pic>
      <p:pic>
        <p:nvPicPr>
          <p:cNvPr id="5" name="Image 4" descr="Une image contenant signe, dessin, horloge, rue&#10;&#10;Description générée automatiquement">
            <a:extLst>
              <a:ext uri="{FF2B5EF4-FFF2-40B4-BE49-F238E27FC236}">
                <a16:creationId xmlns:a16="http://schemas.microsoft.com/office/drawing/2014/main" id="{E9AF5489-0C67-4E21-A946-4BF21A934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0686" y="1640841"/>
            <a:ext cx="3996052" cy="399605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0E079B2-A4B8-4E44-8FC9-13B5A9A3C7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6185" y="152400"/>
            <a:ext cx="3188552" cy="122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475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D70EEA6-C03B-47EB-B118-3FCDA97C7CD1}"/>
              </a:ext>
            </a:extLst>
          </p:cNvPr>
          <p:cNvSpPr txBox="1"/>
          <p:nvPr/>
        </p:nvSpPr>
        <p:spPr>
          <a:xfrm>
            <a:off x="1241262" y="187699"/>
            <a:ext cx="9709476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latin typeface="Bookman Old Style" panose="02050604050505020204" pitchFamily="18" charset="0"/>
              </a:rPr>
              <a:t>SOMMAIRE:</a:t>
            </a:r>
            <a:endParaRPr lang="fr-FR" sz="4000" i="1" dirty="0">
              <a:latin typeface="Bookman Old Style" panose="02050604050505020204" pitchFamily="18" charset="0"/>
            </a:endParaRPr>
          </a:p>
          <a:p>
            <a:endParaRPr lang="fr-FR" sz="1000" dirty="0">
              <a:latin typeface="Bookman Old Style" panose="02050604050505020204" pitchFamily="18" charset="0"/>
            </a:endParaRP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fr-FR" sz="3200" dirty="0">
                <a:latin typeface="Bookman Old Style" panose="02050604050505020204" pitchFamily="18" charset="0"/>
              </a:rPr>
              <a:t>Pictogramme d’examen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fr-FR" sz="3200" dirty="0">
                <a:latin typeface="Bookman Old Style" panose="02050604050505020204" pitchFamily="18" charset="0"/>
              </a:rPr>
              <a:t>Questionnement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fr-FR" sz="3200" dirty="0">
                <a:latin typeface="Bookman Old Style" panose="02050604050505020204" pitchFamily="18" charset="0"/>
              </a:rPr>
              <a:t>Définition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fr-FR" sz="3200" dirty="0">
                <a:latin typeface="Bookman Old Style" panose="02050604050505020204" pitchFamily="18" charset="0"/>
              </a:rPr>
              <a:t>Objectif du geste de secours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fr-FR" sz="3200" dirty="0">
                <a:latin typeface="Bookman Old Style" panose="02050604050505020204" pitchFamily="18" charset="0"/>
              </a:rPr>
              <a:t>DTR ou vidéo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fr-FR" sz="3200" dirty="0" err="1">
                <a:latin typeface="Bookman Old Style" panose="02050604050505020204" pitchFamily="18" charset="0"/>
              </a:rPr>
              <a:t>DCj</a:t>
            </a:r>
            <a:r>
              <a:rPr lang="fr-FR" sz="3200" dirty="0">
                <a:latin typeface="Bookman Old Style" panose="02050604050505020204" pitchFamily="18" charset="0"/>
              </a:rPr>
              <a:t> ou vidéo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fr-FR" sz="3200" dirty="0">
                <a:latin typeface="Bookman Old Style" panose="02050604050505020204" pitchFamily="18" charset="0"/>
              </a:rPr>
              <a:t>Points clé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fr-FR" sz="3200" dirty="0">
                <a:latin typeface="Bookman Old Style" panose="02050604050505020204" pitchFamily="18" charset="0"/>
              </a:rPr>
              <a:t>Entrainement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fr-FR" sz="3200" dirty="0">
                <a:latin typeface="Bookman Old Style" panose="02050604050505020204" pitchFamily="18" charset="0"/>
              </a:rPr>
              <a:t>Cas particuliers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fr-FR" sz="3200" dirty="0">
                <a:latin typeface="Bookman Old Style" panose="02050604050505020204" pitchFamily="18" charset="0"/>
              </a:rPr>
              <a:t>Résumé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fr-FR" sz="3200" dirty="0">
                <a:latin typeface="Bookman Old Style" panose="02050604050505020204" pitchFamily="18" charset="0"/>
              </a:rPr>
              <a:t>Pictogramme d’action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endParaRPr lang="fr-FR" sz="3200" dirty="0">
              <a:latin typeface="Bookman Old Style" panose="02050604050505020204" pitchFamily="18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4FBEEF8-7AB5-4F1F-9548-2220C055E572}"/>
              </a:ext>
            </a:extLst>
          </p:cNvPr>
          <p:cNvSpPr txBox="1"/>
          <p:nvPr/>
        </p:nvSpPr>
        <p:spPr>
          <a:xfrm>
            <a:off x="8490677" y="3604019"/>
            <a:ext cx="35722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Situation épidémique.</a:t>
            </a:r>
          </a:p>
          <a:p>
            <a:endParaRPr lang="fr-FR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Des vidéos sont disponibles pour compléter ou remplacer les gestes.</a:t>
            </a:r>
          </a:p>
        </p:txBody>
      </p:sp>
    </p:spTree>
    <p:extLst>
      <p:ext uri="{BB962C8B-B14F-4D97-AF65-F5344CB8AC3E}">
        <p14:creationId xmlns:p14="http://schemas.microsoft.com/office/powerpoint/2010/main" val="1635008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2650CEC-50B5-4569-B86E-1E17757D038D}"/>
              </a:ext>
            </a:extLst>
          </p:cNvPr>
          <p:cNvGrpSpPr>
            <a:grpSpLocks/>
          </p:cNvGrpSpPr>
          <p:nvPr/>
        </p:nvGrpSpPr>
        <p:grpSpPr bwMode="auto">
          <a:xfrm>
            <a:off x="1373188" y="0"/>
            <a:ext cx="8978900" cy="6883401"/>
            <a:chOff x="33" y="-17"/>
            <a:chExt cx="5656" cy="4336"/>
          </a:xfrm>
        </p:grpSpPr>
        <p:sp>
          <p:nvSpPr>
            <p:cNvPr id="3" name="Line 2">
              <a:extLst>
                <a:ext uri="{FF2B5EF4-FFF2-40B4-BE49-F238E27FC236}">
                  <a16:creationId xmlns:a16="http://schemas.microsoft.com/office/drawing/2014/main" id="{51EF5CF1-8DDE-4357-8E00-BD2C2AC3CB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05" y="628"/>
              <a:ext cx="3431" cy="0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 type="triangle" w="lg" len="lg"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" name="Line 3">
              <a:extLst>
                <a:ext uri="{FF2B5EF4-FFF2-40B4-BE49-F238E27FC236}">
                  <a16:creationId xmlns:a16="http://schemas.microsoft.com/office/drawing/2014/main" id="{948FCFF9-6A96-43BC-8D35-D611DCA936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7" y="1642"/>
              <a:ext cx="1640" cy="0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" name="Line 4">
              <a:extLst>
                <a:ext uri="{FF2B5EF4-FFF2-40B4-BE49-F238E27FC236}">
                  <a16:creationId xmlns:a16="http://schemas.microsoft.com/office/drawing/2014/main" id="{27951BA0-B02D-4AD1-98A5-82205F5665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5" y="2690"/>
              <a:ext cx="1646" cy="6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30F1DAB-E140-4B6E-A095-B3230EFA6D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" y="378"/>
              <a:ext cx="496" cy="495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BB8A7F3-2EFD-4554-829E-8B75860A02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2437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0FD8158-B37E-45F2-816D-22423D53AA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1394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EF07790-0CF5-4CD3-B21C-0C84875EA4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0" y="1394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B0EA477-58E7-4A95-9FAB-8D55DEA831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0" y="2437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79929F3-F77D-405A-A1A9-60408093DF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" y="2437"/>
              <a:ext cx="495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B93AC1B-C082-46EB-AF55-0282A33666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6" y="2437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9F93625-3200-4315-B3E1-CCEB5DF272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5" y="2437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D509FC2-98B7-454C-AFA1-AD238A7AFF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0" y="2437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5437CCB-60F1-4993-A479-30688E04C2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" y="3430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4D3122A-8882-4320-A244-D336D84702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" y="3430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D223A4B-A63B-4055-A91E-83521BFD91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2" y="3430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9F9C088-FB76-4C3C-A35D-D150EE0CA6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" y="3430"/>
              <a:ext cx="495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1DF706E-73E6-4B18-B944-7DBFC687BC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6" y="3430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25AB3F8-110F-4D2F-91BC-B4779AF65B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5" y="3430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54D5B8C-A0FD-49A6-9294-8267C8B115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0" y="3430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BAFCF2B-FBBE-480B-9050-D82D7A1A9B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9" y="3430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B5E742E-B8F9-4AE0-A274-2E0F38E136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3" y="3430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2351A0C-0126-4D7B-9D15-26F4D361B4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3" y="3430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F87E07B-DE48-4D87-80A8-0E053AA301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9" y="2437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DEFEBE1-B269-40BC-AA1E-A1103D0167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3" y="2432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7F20601-5D1F-429D-ACC3-311BABB5F4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3" y="2437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20AB78E-A6B4-4B63-ABEF-E6D52F05E0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8" y="1389"/>
              <a:ext cx="495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070AF86-4AD4-4F91-8FC6-7165001CB8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3" y="1394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1D30177-3343-4509-932A-95D47B5075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3" y="378"/>
              <a:ext cx="756" cy="495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B2F0ABC-EDD9-4020-8B40-DC7139BA31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6" y="383"/>
              <a:ext cx="496" cy="495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D00F1C2-0B2D-4E95-94CE-FEC0C0B937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5" y="378"/>
              <a:ext cx="496" cy="495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E8B33B4-7B67-4548-BC57-30863ABF90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" y="4020"/>
              <a:ext cx="5100" cy="297"/>
            </a:xfrm>
            <a:prstGeom prst="rect">
              <a:avLst/>
            </a:prstGeom>
            <a:solidFill>
              <a:srgbClr val="00B050"/>
            </a:solidFill>
            <a:ln w="2556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fr-FR" altLang="fr-FR" sz="2400" b="1">
                  <a:solidFill>
                    <a:srgbClr val="FFFFFF"/>
                  </a:solidFill>
                  <a:latin typeface="Tahoma" pitchFamily="32" charset="0"/>
                  <a:cs typeface="Tahoma" pitchFamily="32" charset="0"/>
                </a:rPr>
                <a:t>MOINS DE TROIS MINUTES POUR AGIR</a:t>
              </a:r>
            </a:p>
          </p:txBody>
        </p:sp>
        <p:sp>
          <p:nvSpPr>
            <p:cNvPr id="34" name="Line 33">
              <a:extLst>
                <a:ext uri="{FF2B5EF4-FFF2-40B4-BE49-F238E27FC236}">
                  <a16:creationId xmlns:a16="http://schemas.microsoft.com/office/drawing/2014/main" id="{490C2012-6429-41CD-A1BC-79B750BA8A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47" y="3778"/>
              <a:ext cx="0" cy="541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5" name="Line 34">
              <a:extLst>
                <a:ext uri="{FF2B5EF4-FFF2-40B4-BE49-F238E27FC236}">
                  <a16:creationId xmlns:a16="http://schemas.microsoft.com/office/drawing/2014/main" id="{8896D436-AEAE-4C68-AD30-FC324B1129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" y="3778"/>
              <a:ext cx="0" cy="541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6" name="Line 35">
              <a:extLst>
                <a:ext uri="{FF2B5EF4-FFF2-40B4-BE49-F238E27FC236}">
                  <a16:creationId xmlns:a16="http://schemas.microsoft.com/office/drawing/2014/main" id="{DB2F0D1D-9570-4E20-834F-4DE7DC571F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35" y="2931"/>
              <a:ext cx="1" cy="49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7" name="Line 36">
              <a:extLst>
                <a:ext uri="{FF2B5EF4-FFF2-40B4-BE49-F238E27FC236}">
                  <a16:creationId xmlns:a16="http://schemas.microsoft.com/office/drawing/2014/main" id="{718EAE46-CCD9-4B69-9C15-A2DE4B46B2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5" y="2931"/>
              <a:ext cx="1" cy="49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8" name="Line 37">
              <a:extLst>
                <a:ext uri="{FF2B5EF4-FFF2-40B4-BE49-F238E27FC236}">
                  <a16:creationId xmlns:a16="http://schemas.microsoft.com/office/drawing/2014/main" id="{3755EADA-44BF-4BA2-ABEF-66CFB0BC01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06" y="2931"/>
              <a:ext cx="1" cy="49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9" name="Line 38">
              <a:extLst>
                <a:ext uri="{FF2B5EF4-FFF2-40B4-BE49-F238E27FC236}">
                  <a16:creationId xmlns:a16="http://schemas.microsoft.com/office/drawing/2014/main" id="{1B6C6F71-82C1-42A8-A804-5D782CF2EC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1" y="2931"/>
              <a:ext cx="1" cy="49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0" name="Line 39">
              <a:extLst>
                <a:ext uri="{FF2B5EF4-FFF2-40B4-BE49-F238E27FC236}">
                  <a16:creationId xmlns:a16="http://schemas.microsoft.com/office/drawing/2014/main" id="{518E7ED9-2878-4538-AAA4-9E9D82B395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3" y="2931"/>
              <a:ext cx="1" cy="49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1" name="Line 40">
              <a:extLst>
                <a:ext uri="{FF2B5EF4-FFF2-40B4-BE49-F238E27FC236}">
                  <a16:creationId xmlns:a16="http://schemas.microsoft.com/office/drawing/2014/main" id="{1A7276EA-CCEA-4AF4-B64A-D11CCE2BD6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73" y="2931"/>
              <a:ext cx="1" cy="49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2" name="Line 41">
              <a:extLst>
                <a:ext uri="{FF2B5EF4-FFF2-40B4-BE49-F238E27FC236}">
                  <a16:creationId xmlns:a16="http://schemas.microsoft.com/office/drawing/2014/main" id="{998052EA-4459-4676-BF38-7C6CAAA513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35" y="2931"/>
              <a:ext cx="1" cy="49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3" name="Line 42">
              <a:extLst>
                <a:ext uri="{FF2B5EF4-FFF2-40B4-BE49-F238E27FC236}">
                  <a16:creationId xmlns:a16="http://schemas.microsoft.com/office/drawing/2014/main" id="{FA66317A-BB57-4795-8F73-E88620AC34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7" y="1630"/>
              <a:ext cx="0" cy="1798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4" name="Line 43">
              <a:extLst>
                <a:ext uri="{FF2B5EF4-FFF2-40B4-BE49-F238E27FC236}">
                  <a16:creationId xmlns:a16="http://schemas.microsoft.com/office/drawing/2014/main" id="{1CD9D45A-0BEC-4AE7-A7C5-9D92342782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33" y="3160"/>
              <a:ext cx="0" cy="268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5" name="Line 44">
              <a:extLst>
                <a:ext uri="{FF2B5EF4-FFF2-40B4-BE49-F238E27FC236}">
                  <a16:creationId xmlns:a16="http://schemas.microsoft.com/office/drawing/2014/main" id="{0CF46FEF-A38F-4749-9DCD-8B78D39D12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" y="3158"/>
              <a:ext cx="0" cy="26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6" name="Line 45">
              <a:extLst>
                <a:ext uri="{FF2B5EF4-FFF2-40B4-BE49-F238E27FC236}">
                  <a16:creationId xmlns:a16="http://schemas.microsoft.com/office/drawing/2014/main" id="{D48436BB-3366-4D64-9261-015FD80E78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33" y="2165"/>
              <a:ext cx="0" cy="26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7" name="Line 46">
              <a:extLst>
                <a:ext uri="{FF2B5EF4-FFF2-40B4-BE49-F238E27FC236}">
                  <a16:creationId xmlns:a16="http://schemas.microsoft.com/office/drawing/2014/main" id="{9EE8563F-0589-407D-8291-C3E7378CE0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78" y="2167"/>
              <a:ext cx="0" cy="26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8" name="Line 47">
              <a:extLst>
                <a:ext uri="{FF2B5EF4-FFF2-40B4-BE49-F238E27FC236}">
                  <a16:creationId xmlns:a16="http://schemas.microsoft.com/office/drawing/2014/main" id="{BFEEBF98-1094-4BA1-BA7B-127414ACA2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40" y="2165"/>
              <a:ext cx="0" cy="26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9" name="Line 48">
              <a:extLst>
                <a:ext uri="{FF2B5EF4-FFF2-40B4-BE49-F238E27FC236}">
                  <a16:creationId xmlns:a16="http://schemas.microsoft.com/office/drawing/2014/main" id="{F8FDA4F0-A959-465C-82B9-D7F5AAA84A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0" y="2160"/>
              <a:ext cx="0" cy="26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0" name="Line 49">
              <a:extLst>
                <a:ext uri="{FF2B5EF4-FFF2-40B4-BE49-F238E27FC236}">
                  <a16:creationId xmlns:a16="http://schemas.microsoft.com/office/drawing/2014/main" id="{F2895663-780E-408E-A1C7-8AA75B9C84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11" y="2167"/>
              <a:ext cx="0" cy="26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1" name="Line 50">
              <a:extLst>
                <a:ext uri="{FF2B5EF4-FFF2-40B4-BE49-F238E27FC236}">
                  <a16:creationId xmlns:a16="http://schemas.microsoft.com/office/drawing/2014/main" id="{2D11F167-4662-4635-BE22-3626D4B2F4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7" y="2167"/>
              <a:ext cx="0" cy="26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2" name="Line 51">
              <a:extLst>
                <a:ext uri="{FF2B5EF4-FFF2-40B4-BE49-F238E27FC236}">
                  <a16:creationId xmlns:a16="http://schemas.microsoft.com/office/drawing/2014/main" id="{0E040288-5C64-47DE-B995-67B06991CA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82" y="2165"/>
              <a:ext cx="0" cy="26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3" name="Line 52">
              <a:extLst>
                <a:ext uri="{FF2B5EF4-FFF2-40B4-BE49-F238E27FC236}">
                  <a16:creationId xmlns:a16="http://schemas.microsoft.com/office/drawing/2014/main" id="{F4B80DE4-C1D9-4F17-BF0B-B8F02A3D2E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40" y="1119"/>
              <a:ext cx="0" cy="26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4" name="Line 53">
              <a:extLst>
                <a:ext uri="{FF2B5EF4-FFF2-40B4-BE49-F238E27FC236}">
                  <a16:creationId xmlns:a16="http://schemas.microsoft.com/office/drawing/2014/main" id="{57BEA5F5-EF93-479F-ADA6-0A7E5C3CD9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0" y="1119"/>
              <a:ext cx="0" cy="26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5" name="Line 54">
              <a:extLst>
                <a:ext uri="{FF2B5EF4-FFF2-40B4-BE49-F238E27FC236}">
                  <a16:creationId xmlns:a16="http://schemas.microsoft.com/office/drawing/2014/main" id="{DD9C877C-4B40-4191-B588-22846CF662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1" y="876"/>
              <a:ext cx="0" cy="268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6" name="Line 55">
              <a:extLst>
                <a:ext uri="{FF2B5EF4-FFF2-40B4-BE49-F238E27FC236}">
                  <a16:creationId xmlns:a16="http://schemas.microsoft.com/office/drawing/2014/main" id="{66D35EA2-B468-41BB-B765-66AA0375A9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4" y="892"/>
              <a:ext cx="0" cy="26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" name="Line 56">
              <a:extLst>
                <a:ext uri="{FF2B5EF4-FFF2-40B4-BE49-F238E27FC236}">
                  <a16:creationId xmlns:a16="http://schemas.microsoft.com/office/drawing/2014/main" id="{E2AD9E17-3199-4D8F-B335-49CD88D6E7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9" y="1895"/>
              <a:ext cx="0" cy="268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8" name="Line 57">
              <a:extLst>
                <a:ext uri="{FF2B5EF4-FFF2-40B4-BE49-F238E27FC236}">
                  <a16:creationId xmlns:a16="http://schemas.microsoft.com/office/drawing/2014/main" id="{83305045-E5FD-4B2A-A0DF-8791282043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0" y="1890"/>
              <a:ext cx="0" cy="26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9" name="Line 58">
              <a:extLst>
                <a:ext uri="{FF2B5EF4-FFF2-40B4-BE49-F238E27FC236}">
                  <a16:creationId xmlns:a16="http://schemas.microsoft.com/office/drawing/2014/main" id="{5ACC5F4E-F2C8-4968-8617-F1A61514C0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16" y="2182"/>
              <a:ext cx="579" cy="0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0" name="Line 59">
              <a:extLst>
                <a:ext uri="{FF2B5EF4-FFF2-40B4-BE49-F238E27FC236}">
                  <a16:creationId xmlns:a16="http://schemas.microsoft.com/office/drawing/2014/main" id="{6A2A03BC-D95F-44A7-992B-269380BB05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62" y="2177"/>
              <a:ext cx="572" cy="5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1" name="Line 60">
              <a:extLst>
                <a:ext uri="{FF2B5EF4-FFF2-40B4-BE49-F238E27FC236}">
                  <a16:creationId xmlns:a16="http://schemas.microsoft.com/office/drawing/2014/main" id="{32FB39ED-F67E-4785-B26E-2BF3C7D7C5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91" y="2182"/>
              <a:ext cx="1166" cy="0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2" name="Line 61">
              <a:extLst>
                <a:ext uri="{FF2B5EF4-FFF2-40B4-BE49-F238E27FC236}">
                  <a16:creationId xmlns:a16="http://schemas.microsoft.com/office/drawing/2014/main" id="{0AEC5059-6968-44D7-AB9C-DDD6AEE3A5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0" y="3171"/>
              <a:ext cx="1132" cy="6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3" name="Line 62">
              <a:extLst>
                <a:ext uri="{FF2B5EF4-FFF2-40B4-BE49-F238E27FC236}">
                  <a16:creationId xmlns:a16="http://schemas.microsoft.com/office/drawing/2014/main" id="{D6C6F449-32AA-468A-94CE-3E7F88FAE3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" y="1142"/>
              <a:ext cx="1664" cy="1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4" name="Line 63">
              <a:extLst>
                <a:ext uri="{FF2B5EF4-FFF2-40B4-BE49-F238E27FC236}">
                  <a16:creationId xmlns:a16="http://schemas.microsoft.com/office/drawing/2014/main" id="{77F38D4E-8CF5-4915-A748-103FC4A6FC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90" y="1130"/>
              <a:ext cx="11" cy="1578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5" name="Line 64">
              <a:extLst>
                <a:ext uri="{FF2B5EF4-FFF2-40B4-BE49-F238E27FC236}">
                  <a16:creationId xmlns:a16="http://schemas.microsoft.com/office/drawing/2014/main" id="{CC715BD3-230D-4D66-B0CA-2260DBC30B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" y="1133"/>
              <a:ext cx="8" cy="1575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6" name="Line 65">
              <a:extLst>
                <a:ext uri="{FF2B5EF4-FFF2-40B4-BE49-F238E27FC236}">
                  <a16:creationId xmlns:a16="http://schemas.microsoft.com/office/drawing/2014/main" id="{522609AF-E94A-42ED-8705-4D568BAA17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95" y="1132"/>
              <a:ext cx="2575" cy="0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7" name="Line 66">
              <a:extLst>
                <a:ext uri="{FF2B5EF4-FFF2-40B4-BE49-F238E27FC236}">
                  <a16:creationId xmlns:a16="http://schemas.microsoft.com/office/drawing/2014/main" id="{B2E61AA5-F860-4F82-9341-0CDEBA02AD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13" y="1133"/>
              <a:ext cx="5" cy="1061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8" name="Text Box 67">
              <a:extLst>
                <a:ext uri="{FF2B5EF4-FFF2-40B4-BE49-F238E27FC236}">
                  <a16:creationId xmlns:a16="http://schemas.microsoft.com/office/drawing/2014/main" id="{5A58CBA6-732D-4F41-B576-A1D5FB7581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3" y="-17"/>
              <a:ext cx="2998" cy="28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fr-FR" altLang="fr-FR" sz="2400" b="1" i="1">
                  <a:solidFill>
                    <a:srgbClr val="000000"/>
                  </a:solidFill>
                  <a:latin typeface="Tahoma" pitchFamily="32" charset="0"/>
                  <a:cs typeface="Tahoma" pitchFamily="32" charset="0"/>
                </a:rPr>
                <a:t>PLAN D’INTERVENTION S.S.T.</a:t>
              </a:r>
            </a:p>
          </p:txBody>
        </p:sp>
      </p:grpSp>
      <p:pic>
        <p:nvPicPr>
          <p:cNvPr id="69" name="Picture 68">
            <a:extLst>
              <a:ext uri="{FF2B5EF4-FFF2-40B4-BE49-F238E27FC236}">
                <a16:creationId xmlns:a16="http://schemas.microsoft.com/office/drawing/2014/main" id="{E44422E5-B5EE-4DF1-9D7D-1B63E7E1A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18050" t="4512" r="14304" b="5280"/>
          <a:stretch>
            <a:fillRect/>
          </a:stretch>
        </p:blipFill>
        <p:spPr bwMode="auto">
          <a:xfrm>
            <a:off x="7158038" y="657226"/>
            <a:ext cx="539750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52DCB986-B18B-4455-A61C-7292B4805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t="13522"/>
          <a:stretch>
            <a:fillRect/>
          </a:stretch>
        </p:blipFill>
        <p:spPr bwMode="auto">
          <a:xfrm>
            <a:off x="2978150" y="3978276"/>
            <a:ext cx="695325" cy="649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4DCB6BA9-6554-4631-887E-A64B04517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18057" t="4514" r="12994" b="4605"/>
          <a:stretch>
            <a:fillRect/>
          </a:stretch>
        </p:blipFill>
        <p:spPr bwMode="auto">
          <a:xfrm>
            <a:off x="8769350" y="3929063"/>
            <a:ext cx="546100" cy="719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5594EB35-DA2F-46B3-B673-00BC01D03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t="21826" r="2530"/>
          <a:stretch>
            <a:fillRect/>
          </a:stretch>
        </p:blipFill>
        <p:spPr bwMode="auto">
          <a:xfrm>
            <a:off x="4198938" y="5543551"/>
            <a:ext cx="720725" cy="649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E34A89C9-511D-4914-B456-B9E2FD1FA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 l="4512" t="9024" r="5280" b="9792"/>
          <a:stretch>
            <a:fillRect/>
          </a:stretch>
        </p:blipFill>
        <p:spPr bwMode="auto">
          <a:xfrm>
            <a:off x="8656638" y="2312988"/>
            <a:ext cx="720725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E447AEC2-9570-4CD6-AEC2-733F8A510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 l="18063" t="2501" r="9819" b="2779"/>
          <a:stretch>
            <a:fillRect/>
          </a:stretch>
        </p:blipFill>
        <p:spPr bwMode="auto">
          <a:xfrm>
            <a:off x="5172075" y="5503863"/>
            <a:ext cx="561975" cy="735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B5B2D6D4-D214-458E-AC7C-A1D8D97AA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 l="4510" t="9021" r="5315" b="14336"/>
          <a:stretch>
            <a:fillRect/>
          </a:stretch>
        </p:blipFill>
        <p:spPr bwMode="auto">
          <a:xfrm>
            <a:off x="1481138" y="5562601"/>
            <a:ext cx="728662" cy="620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F2AE78C0-AA4D-4D08-B6B5-97EC128F7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 l="3960" t="10818" b="9827"/>
          <a:stretch>
            <a:fillRect/>
          </a:stretch>
        </p:blipFill>
        <p:spPr bwMode="auto">
          <a:xfrm>
            <a:off x="8662988" y="5543551"/>
            <a:ext cx="696912" cy="663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93E2E28B-4390-461D-97D0-705C46148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 t="18033" b="9787"/>
          <a:stretch>
            <a:fillRect/>
          </a:stretch>
        </p:blipFill>
        <p:spPr bwMode="auto">
          <a:xfrm>
            <a:off x="2970213" y="2336801"/>
            <a:ext cx="731837" cy="623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774899C5-23D8-4172-ADE6-429FCC013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/>
          <a:srcRect l="17690" t="4216" r="17415" b="1924"/>
          <a:stretch>
            <a:fillRect/>
          </a:stretch>
        </p:blipFill>
        <p:spPr bwMode="auto">
          <a:xfrm>
            <a:off x="5145088" y="3922713"/>
            <a:ext cx="509587" cy="736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24225AA0-D85F-49E9-8FE4-EFD887084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/>
          <a:srcRect l="961" t="5305" b="5305"/>
          <a:stretch>
            <a:fillRect/>
          </a:stretch>
        </p:blipFill>
        <p:spPr bwMode="auto">
          <a:xfrm>
            <a:off x="5835650" y="668338"/>
            <a:ext cx="704850" cy="709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8C18C0E9-8AE6-4D79-B533-36F7BB80D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44663" y="3929063"/>
            <a:ext cx="720725" cy="719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141FC8E8-5B37-4B59-9F77-D138657A8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/>
          <a:srcRect t="4778" b="14783"/>
          <a:stretch>
            <a:fillRect/>
          </a:stretch>
        </p:blipFill>
        <p:spPr bwMode="auto">
          <a:xfrm>
            <a:off x="3267075" y="5543551"/>
            <a:ext cx="715963" cy="649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9A48B955-4F8C-433E-BAF2-18AC919BB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/>
          <a:srcRect l="198" t="20778" b="7042"/>
          <a:stretch>
            <a:fillRect/>
          </a:stretch>
        </p:blipFill>
        <p:spPr bwMode="auto">
          <a:xfrm>
            <a:off x="9599613" y="3976688"/>
            <a:ext cx="720725" cy="593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D8460CE7-E9BF-40A5-BC8A-9787A36D5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/>
          <a:srcRect l="4512" t="9027" r="5280" b="9796"/>
          <a:stretch>
            <a:fillRect/>
          </a:stretch>
        </p:blipFill>
        <p:spPr bwMode="auto">
          <a:xfrm>
            <a:off x="6435725" y="2270126"/>
            <a:ext cx="719138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388DD578-E410-49DF-AB35-AE4A21BBF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/>
          <a:srcRect l="1894" t="10561" r="804" b="9810"/>
          <a:stretch>
            <a:fillRect/>
          </a:stretch>
        </p:blipFill>
        <p:spPr bwMode="auto">
          <a:xfrm>
            <a:off x="6858000" y="3963988"/>
            <a:ext cx="739775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36A0B7A2-D4F2-405D-B59D-7C13129E9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/>
          <a:srcRect l="11703" b="2776"/>
          <a:stretch>
            <a:fillRect/>
          </a:stretch>
        </p:blipFill>
        <p:spPr bwMode="auto">
          <a:xfrm>
            <a:off x="7816850" y="3929063"/>
            <a:ext cx="679450" cy="733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AF4855FC-4291-4343-A749-985BDED8E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/>
          <a:srcRect l="6006" t="4503" r="3783" b="9787"/>
          <a:stretch>
            <a:fillRect/>
          </a:stretch>
        </p:blipFill>
        <p:spPr bwMode="auto">
          <a:xfrm>
            <a:off x="8662988" y="673101"/>
            <a:ext cx="1123950" cy="711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A65626AE-9F11-4706-82CD-664D79700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/>
          <a:srcRect l="1903" t="9123" r="2332" b="4955"/>
          <a:stretch>
            <a:fillRect/>
          </a:stretch>
        </p:blipFill>
        <p:spPr bwMode="auto">
          <a:xfrm>
            <a:off x="2339975" y="695326"/>
            <a:ext cx="725488" cy="666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3FAD345D-0FFB-4994-9073-0DEC65FDE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/>
          <a:srcRect l="769" t="19014" r="1683" b="9940"/>
          <a:stretch>
            <a:fillRect/>
          </a:stretch>
        </p:blipFill>
        <p:spPr bwMode="auto">
          <a:xfrm>
            <a:off x="4195763" y="4046538"/>
            <a:ext cx="728662" cy="561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C908982A-405C-41F0-A226-2AF933569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/>
          <a:srcRect l="3342" t="12032" r="1176" b="4260"/>
          <a:stretch>
            <a:fillRect/>
          </a:stretch>
        </p:blipFill>
        <p:spPr bwMode="auto">
          <a:xfrm>
            <a:off x="9598025" y="5543551"/>
            <a:ext cx="731838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AFC6E3A4-BC26-4BA4-A2B6-C34147944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/>
          <a:srcRect l="1657" t="19472" r="2319" b="7368"/>
          <a:stretch>
            <a:fillRect/>
          </a:stretch>
        </p:blipFill>
        <p:spPr bwMode="auto">
          <a:xfrm>
            <a:off x="7796213" y="5564188"/>
            <a:ext cx="730250" cy="590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AB43B91A-C62B-4F80-B0E1-C540C1956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/>
          <a:srcRect l="5383" t="25197"/>
          <a:stretch>
            <a:fillRect/>
          </a:stretch>
        </p:blipFill>
        <p:spPr bwMode="auto">
          <a:xfrm>
            <a:off x="1749425" y="2316163"/>
            <a:ext cx="727075" cy="611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EEDFE6CC-F256-4869-B5CD-479ECBC02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/>
          <a:srcRect l="4823" t="6590" r="38731" b="7773"/>
          <a:stretch>
            <a:fillRect/>
          </a:stretch>
        </p:blipFill>
        <p:spPr bwMode="auto">
          <a:xfrm>
            <a:off x="2436813" y="5500688"/>
            <a:ext cx="576262" cy="728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8925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9B0301A4-02EA-459A-8B4B-FBFA5A2C5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00" y="260648"/>
            <a:ext cx="6641860" cy="6485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3600" b="1" dirty="0">
                <a:solidFill>
                  <a:srgbClr val="000000"/>
                </a:solidFill>
                <a:latin typeface="Tahoma" pitchFamily="32" charset="0"/>
                <a:cs typeface="Tahoma" pitchFamily="32" charset="0"/>
              </a:rPr>
              <a:t>Ne répond pas, mais respire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B7EB0995-AB75-465D-AC82-C4394EEC4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5689" y="1160426"/>
            <a:ext cx="820891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Qu’est-ce qui pourrait faire qu’une victime ne répond pas mais respire?</a:t>
            </a:r>
            <a:endParaRPr kumimoji="0" lang="fr-FR" sz="5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Afficher l'image d'origine">
            <a:extLst>
              <a:ext uri="{FF2B5EF4-FFF2-40B4-BE49-F238E27FC236}">
                <a16:creationId xmlns:a16="http://schemas.microsoft.com/office/drawing/2014/main" id="{A2D4FBBE-47F1-427F-A39E-280D9914E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93271" y="3216923"/>
            <a:ext cx="2857500" cy="2857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24151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B1A4E8B-0647-4A58-B7B3-FCC908216C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9669" y="1071209"/>
            <a:ext cx="820891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Quel est l’objectif du geste de secours?</a:t>
            </a:r>
            <a:endParaRPr kumimoji="0" lang="fr-FR" sz="5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4238A16-4CC0-492F-AC69-FCE0E45B79B8}"/>
              </a:ext>
            </a:extLst>
          </p:cNvPr>
          <p:cNvSpPr/>
          <p:nvPr/>
        </p:nvSpPr>
        <p:spPr>
          <a:xfrm rot="20964615">
            <a:off x="3595811" y="2459197"/>
            <a:ext cx="7184454" cy="20652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4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Permettre à la victime de continuer à respirer!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F38C69CD-BC62-4289-9CC2-BB8285AF7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00" y="260648"/>
            <a:ext cx="6641860" cy="6485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3600" b="1" dirty="0">
                <a:solidFill>
                  <a:srgbClr val="000000"/>
                </a:solidFill>
                <a:latin typeface="Tahoma" pitchFamily="32" charset="0"/>
                <a:cs typeface="Tahoma" pitchFamily="32" charset="0"/>
              </a:rPr>
              <a:t>Ne répond pas, mais respire</a:t>
            </a:r>
          </a:p>
        </p:txBody>
      </p:sp>
    </p:spTree>
    <p:extLst>
      <p:ext uri="{BB962C8B-B14F-4D97-AF65-F5344CB8AC3E}">
        <p14:creationId xmlns:p14="http://schemas.microsoft.com/office/powerpoint/2010/main" val="4193830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4238A16-4CC0-492F-AC69-FCE0E45B79B8}"/>
              </a:ext>
            </a:extLst>
          </p:cNvPr>
          <p:cNvSpPr/>
          <p:nvPr/>
        </p:nvSpPr>
        <p:spPr>
          <a:xfrm rot="20964615">
            <a:off x="2339692" y="1729136"/>
            <a:ext cx="7184454" cy="9599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4800" b="1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Deux cas possibles</a:t>
            </a:r>
            <a:endParaRPr lang="fr-FR" sz="6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F38C69CD-BC62-4289-9CC2-BB8285AF7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00" y="260648"/>
            <a:ext cx="6641860" cy="6485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3600" b="1" dirty="0">
                <a:solidFill>
                  <a:srgbClr val="000000"/>
                </a:solidFill>
                <a:latin typeface="Tahoma" pitchFamily="32" charset="0"/>
                <a:cs typeface="Tahoma" pitchFamily="32" charset="0"/>
              </a:rPr>
              <a:t>Ne répond pas, mais respire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1A5A70-C77C-BA95-2865-34BBA3E92E5F}"/>
              </a:ext>
            </a:extLst>
          </p:cNvPr>
          <p:cNvSpPr/>
          <p:nvPr/>
        </p:nvSpPr>
        <p:spPr>
          <a:xfrm>
            <a:off x="6884718" y="3781480"/>
            <a:ext cx="448524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Evènement non traumatique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D829CF-DD9B-CD65-D381-B824F09279A2}"/>
              </a:ext>
            </a:extLst>
          </p:cNvPr>
          <p:cNvSpPr/>
          <p:nvPr/>
        </p:nvSpPr>
        <p:spPr>
          <a:xfrm>
            <a:off x="788718" y="3524134"/>
            <a:ext cx="448524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Evènement traumatique ou inconnu</a:t>
            </a:r>
          </a:p>
        </p:txBody>
      </p:sp>
    </p:spTree>
    <p:extLst>
      <p:ext uri="{BB962C8B-B14F-4D97-AF65-F5344CB8AC3E}">
        <p14:creationId xmlns:p14="http://schemas.microsoft.com/office/powerpoint/2010/main" val="157983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B814FFB-E259-4AE0-ABAD-E358F139BE58}"/>
              </a:ext>
            </a:extLst>
          </p:cNvPr>
          <p:cNvSpPr/>
          <p:nvPr/>
        </p:nvSpPr>
        <p:spPr>
          <a:xfrm>
            <a:off x="3854663" y="973823"/>
            <a:ext cx="428615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88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D.T.R.</a:t>
            </a:r>
            <a:endParaRPr lang="fr-FR" sz="6600" b="1" i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graphicFrame>
        <p:nvGraphicFramePr>
          <p:cNvPr id="3" name="Tableau 3">
            <a:extLst>
              <a:ext uri="{FF2B5EF4-FFF2-40B4-BE49-F238E27FC236}">
                <a16:creationId xmlns:a16="http://schemas.microsoft.com/office/drawing/2014/main" id="{2E2094A9-C155-419A-8A17-DC296A7C5E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6652963"/>
              </p:ext>
            </p:extLst>
          </p:nvPr>
        </p:nvGraphicFramePr>
        <p:xfrm>
          <a:off x="1402672" y="5148334"/>
          <a:ext cx="10214182" cy="1056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5433">
                  <a:extLst>
                    <a:ext uri="{9D8B030D-6E8A-4147-A177-3AD203B41FA5}">
                      <a16:colId xmlns:a16="http://schemas.microsoft.com/office/drawing/2014/main" val="2802897407"/>
                    </a:ext>
                  </a:extLst>
                </a:gridCol>
                <a:gridCol w="6170627">
                  <a:extLst>
                    <a:ext uri="{9D8B030D-6E8A-4147-A177-3AD203B41FA5}">
                      <a16:colId xmlns:a16="http://schemas.microsoft.com/office/drawing/2014/main" val="2489690569"/>
                    </a:ext>
                  </a:extLst>
                </a:gridCol>
                <a:gridCol w="2188122">
                  <a:extLst>
                    <a:ext uri="{9D8B030D-6E8A-4147-A177-3AD203B41FA5}">
                      <a16:colId xmlns:a16="http://schemas.microsoft.com/office/drawing/2014/main" val="984549223"/>
                    </a:ext>
                  </a:extLst>
                </a:gridCol>
              </a:tblGrid>
              <a:tr h="1056290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chemeClr val="tx1"/>
                          </a:solidFill>
                        </a:rPr>
                        <a:t>VIDEO </a:t>
                      </a:r>
                      <a:r>
                        <a:rPr lang="fr-FR" sz="2000" b="1" i="1" dirty="0">
                          <a:solidFill>
                            <a:schemeClr val="tx1"/>
                          </a:solidFill>
                        </a:rPr>
                        <a:t>humour</a:t>
                      </a:r>
                      <a:endParaRPr lang="fr-FR" sz="24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b="1" dirty="0">
                          <a:solidFill>
                            <a:schemeClr val="tx1"/>
                          </a:solidFill>
                        </a:rPr>
                        <a:t>03_PLS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4525823"/>
                  </a:ext>
                </a:extLst>
              </a:tr>
            </a:tbl>
          </a:graphicData>
        </a:graphic>
      </p:graphicFrame>
      <p:pic>
        <p:nvPicPr>
          <p:cNvPr id="4" name="Image 3">
            <a:hlinkClick r:id="rId2" action="ppaction://hlinkfile"/>
            <a:extLst>
              <a:ext uri="{FF2B5EF4-FFF2-40B4-BE49-F238E27FC236}">
                <a16:creationId xmlns:a16="http://schemas.microsoft.com/office/drawing/2014/main" id="{E4469033-328D-4AC1-95BF-064863EF97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625" t="11672" r="13515" b="12637"/>
          <a:stretch/>
        </p:blipFill>
        <p:spPr>
          <a:xfrm>
            <a:off x="10359119" y="5232416"/>
            <a:ext cx="872360" cy="87235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ACA867F-B757-29FD-5D9E-14CA773431DB}"/>
              </a:ext>
            </a:extLst>
          </p:cNvPr>
          <p:cNvSpPr/>
          <p:nvPr/>
        </p:nvSpPr>
        <p:spPr>
          <a:xfrm>
            <a:off x="-181100" y="53211"/>
            <a:ext cx="448524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Evènement non traumatique</a:t>
            </a:r>
          </a:p>
        </p:txBody>
      </p:sp>
    </p:spTree>
    <p:extLst>
      <p:ext uri="{BB962C8B-B14F-4D97-AF65-F5344CB8AC3E}">
        <p14:creationId xmlns:p14="http://schemas.microsoft.com/office/powerpoint/2010/main" val="2876664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7A2AD36-9A07-4C0B-8C74-3F4B33637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6579" y="1393675"/>
            <a:ext cx="3785233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 2" descr="COPEUX.jpg">
            <a:extLst>
              <a:ext uri="{FF2B5EF4-FFF2-40B4-BE49-F238E27FC236}">
                <a16:creationId xmlns:a16="http://schemas.microsoft.com/office/drawing/2014/main" id="{0784BD57-6FF7-4185-90A3-D5FD62D98D8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5299" y="1393675"/>
            <a:ext cx="2881139" cy="2212661"/>
          </a:xfrm>
          <a:prstGeom prst="rect">
            <a:avLst/>
          </a:prstGeom>
        </p:spPr>
      </p:pic>
      <p:pic>
        <p:nvPicPr>
          <p:cNvPr id="4" name="Image 3" descr="BRIQUETTES.jpg">
            <a:extLst>
              <a:ext uri="{FF2B5EF4-FFF2-40B4-BE49-F238E27FC236}">
                <a16:creationId xmlns:a16="http://schemas.microsoft.com/office/drawing/2014/main" id="{C002FC78-5E46-47A9-8FD5-FF8A556887A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6810" y="3828545"/>
            <a:ext cx="3539256" cy="244827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F4FD5EC-A226-58BA-1960-79528D2D0A12}"/>
              </a:ext>
            </a:extLst>
          </p:cNvPr>
          <p:cNvSpPr/>
          <p:nvPr/>
        </p:nvSpPr>
        <p:spPr>
          <a:xfrm>
            <a:off x="-181100" y="50872"/>
            <a:ext cx="448524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Evènement non traumatique</a:t>
            </a:r>
          </a:p>
        </p:txBody>
      </p:sp>
    </p:spTree>
    <p:extLst>
      <p:ext uri="{BB962C8B-B14F-4D97-AF65-F5344CB8AC3E}">
        <p14:creationId xmlns:p14="http://schemas.microsoft.com/office/powerpoint/2010/main" val="39445851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88D1EE42-5E6D-44B4-84FE-873F0B1E5DB3}" vid="{E6E6FDFB-F125-401B-8933-BEE34E7B5677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MODELE_SST</Template>
  <TotalTime>0</TotalTime>
  <Words>628</Words>
  <Application>Microsoft Office PowerPoint</Application>
  <PresentationFormat>Grand écran</PresentationFormat>
  <Paragraphs>136</Paragraphs>
  <Slides>21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30" baseType="lpstr">
      <vt:lpstr>Arial</vt:lpstr>
      <vt:lpstr>Bookman Old Style</vt:lpstr>
      <vt:lpstr>Calibri</vt:lpstr>
      <vt:lpstr>Century Gothic</vt:lpstr>
      <vt:lpstr>Eras Light ITC</vt:lpstr>
      <vt:lpstr>Tahoma</vt:lpstr>
      <vt:lpstr>Wingdings</vt:lpstr>
      <vt:lpstr>Wingdings 3</vt:lpstr>
      <vt:lpstr>Ion</vt:lpstr>
      <vt:lpstr>P.L.S.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P.L.S. FIN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PROTEGER</dc:title>
  <dc:creator>L</dc:creator>
  <cp:lastModifiedBy>L L</cp:lastModifiedBy>
  <cp:revision>58</cp:revision>
  <dcterms:created xsi:type="dcterms:W3CDTF">2021-01-13T13:36:51Z</dcterms:created>
  <dcterms:modified xsi:type="dcterms:W3CDTF">2023-10-23T08:59:20Z</dcterms:modified>
</cp:coreProperties>
</file>