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2" r:id="rId2"/>
    <p:sldId id="306" r:id="rId3"/>
    <p:sldId id="313" r:id="rId4"/>
    <p:sldId id="312" r:id="rId5"/>
    <p:sldId id="329" r:id="rId6"/>
    <p:sldId id="321" r:id="rId7"/>
    <p:sldId id="322" r:id="rId8"/>
    <p:sldId id="330" r:id="rId9"/>
    <p:sldId id="316" r:id="rId10"/>
    <p:sldId id="317" r:id="rId11"/>
    <p:sldId id="315" r:id="rId12"/>
    <p:sldId id="279" r:id="rId13"/>
    <p:sldId id="318" r:id="rId14"/>
    <p:sldId id="277" r:id="rId15"/>
    <p:sldId id="325" r:id="rId16"/>
    <p:sldId id="287" r:id="rId17"/>
    <p:sldId id="275" r:id="rId18"/>
    <p:sldId id="323" r:id="rId19"/>
    <p:sldId id="331" r:id="rId20"/>
    <p:sldId id="291" r:id="rId21"/>
    <p:sldId id="290" r:id="rId22"/>
    <p:sldId id="289" r:id="rId23"/>
    <p:sldId id="293" r:id="rId24"/>
    <p:sldId id="319" r:id="rId25"/>
    <p:sldId id="324" r:id="rId26"/>
    <p:sldId id="327" r:id="rId27"/>
    <p:sldId id="314" r:id="rId28"/>
    <p:sldId id="326" r:id="rId29"/>
    <p:sldId id="328" r:id="rId30"/>
    <p:sldId id="307"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1" autoAdjust="0"/>
    <p:restoredTop sz="70171" autoAdjust="0"/>
  </p:normalViewPr>
  <p:slideViewPr>
    <p:cSldViewPr>
      <p:cViewPr>
        <p:scale>
          <a:sx n="66" d="100"/>
          <a:sy n="66" d="100"/>
        </p:scale>
        <p:origin x="-1075" y="2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4ACBF-55C9-4FB4-908B-26543F4CBAE5}" type="datetimeFigureOut">
              <a:rPr lang="fr-FR" smtClean="0"/>
              <a:pPr/>
              <a:t>11/02/2021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0653D-AFFF-4DEE-8599-18D8B196220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Comparaison</a:t>
            </a:r>
            <a:r>
              <a:rPr lang="fr-FR" baseline="0" dirty="0" smtClean="0"/>
              <a:t> du comportement de plusieurs solutions de stabilité sous l’effet d’un vent transversal :</a:t>
            </a:r>
          </a:p>
          <a:p>
            <a:pPr lvl="1">
              <a:buFont typeface="Arial" pitchFamily="34" charset="0"/>
              <a:buChar char="•"/>
            </a:pPr>
            <a:r>
              <a:rPr lang="fr-FR" baseline="0" dirty="0" smtClean="0"/>
              <a:t> Solution sans poutre au vent </a:t>
            </a:r>
            <a:r>
              <a:rPr lang="fr-FR" sz="1050" baseline="0" dirty="0" smtClean="0"/>
              <a:t>longitudinale,</a:t>
            </a:r>
          </a:p>
          <a:p>
            <a:pPr lvl="1">
              <a:buFont typeface="Arial" pitchFamily="34" charset="0"/>
              <a:buChar char="•"/>
            </a:pPr>
            <a:r>
              <a:rPr lang="fr-FR" sz="1050" baseline="0" dirty="0" smtClean="0"/>
              <a:t> Solution avec poutre au vent longitudinale,</a:t>
            </a:r>
          </a:p>
          <a:p>
            <a:pPr lvl="1">
              <a:buFont typeface="Arial" pitchFamily="34" charset="0"/>
              <a:buChar char="•"/>
            </a:pPr>
            <a:r>
              <a:rPr lang="fr-FR" sz="1050" baseline="0" dirty="0" smtClean="0"/>
              <a:t> Solution avec poutre au vent longitudinale renforcée.</a:t>
            </a:r>
            <a:endParaRPr lang="fr-FR" baseline="0"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a:t>
            </a:fld>
            <a:endParaRPr lang="fr-FR"/>
          </a:p>
        </p:txBody>
      </p:sp>
    </p:spTree>
    <p:extLst>
      <p:ext uri="{BB962C8B-B14F-4D97-AF65-F5344CB8AC3E}">
        <p14:creationId xmlns:p14="http://schemas.microsoft.com/office/powerpoint/2010/main" xmlns="" val="201053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a:t>
            </a:r>
            <a:r>
              <a:rPr lang="fr-FR" baseline="0" dirty="0" err="1" smtClean="0"/>
              <a:t>PaV</a:t>
            </a:r>
            <a:r>
              <a:rPr lang="fr-FR" baseline="0" dirty="0" smtClean="0"/>
              <a:t> est-elle obligatoire pour la rigidité sous vent longitudinal ?</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valeurs au nœud 12 sont,</a:t>
            </a:r>
            <a:r>
              <a:rPr lang="fr-FR" baseline="0" dirty="0" smtClean="0"/>
              <a:t> comme attendu, très fortes. Pour la file 2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1043 mm vers l’avant,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et 507 mm vers la droite (dû à la légère dissymétrie de la toiture).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valeur de 1160.1 mm est le module du vecteur déplacement (1043.2;506.9;-22.2).</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déplacements</a:t>
            </a:r>
            <a:r>
              <a:rPr lang="fr-FR" baseline="0" dirty="0" smtClean="0"/>
              <a:t> en tête de poteau sont manifestement supérieurs à la limite des H/150 pour toutes les files, sauf éventuellement pour les pans de fer des files 1 et 7.</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a:t>
            </a:r>
            <a:r>
              <a:rPr lang="fr-FR" baseline="0" dirty="0" err="1" smtClean="0"/>
              <a:t>PaV</a:t>
            </a:r>
            <a:r>
              <a:rPr lang="fr-FR" baseline="0" dirty="0" smtClean="0"/>
              <a:t> est-elle suffisante pour la rigidité sous vent transversal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déplacement maximal n’est plus au nœud</a:t>
            </a:r>
            <a:r>
              <a:rPr lang="fr-FR" baseline="0" dirty="0" smtClean="0"/>
              <a:t> 12 ; et il est</a:t>
            </a:r>
            <a:r>
              <a:rPr lang="fr-FR" dirty="0" smtClean="0"/>
              <a:t> nettement plus faible (divisée par</a:t>
            </a:r>
            <a:r>
              <a:rPr lang="fr-FR" baseline="0" dirty="0" smtClean="0"/>
              <a:t> </a:t>
            </a:r>
            <a:r>
              <a:rPr lang="fr-FR" dirty="0" smtClean="0"/>
              <a:t>1043.2/180.1=6,4).</a:t>
            </a:r>
          </a:p>
          <a:p>
            <a:r>
              <a:rPr lang="fr-FR" dirty="0" smtClean="0"/>
              <a:t>La déformée est maintenant presque symétrique</a:t>
            </a:r>
            <a:r>
              <a:rPr lang="fr-FR" dirty="0"/>
              <a:t>.</a:t>
            </a:r>
            <a:endParaRPr lang="fr-FR" b="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déplacement</a:t>
            </a:r>
            <a:r>
              <a:rPr lang="fr-FR" baseline="0" dirty="0" smtClean="0"/>
              <a:t> en tête de poteau file 4 (1/2 portique) est manifestement supérieur à la limite des H/150=61 mm (La valeur de 180 mm indiquée est celle en haut de l’acrotère).</a:t>
            </a:r>
          </a:p>
          <a:p>
            <a:pPr marL="685800" lvl="1" indent="-228600">
              <a:buFont typeface="Arial" pitchFamily="34" charset="0"/>
              <a:buChar char="•"/>
            </a:pPr>
            <a:r>
              <a:rPr lang="fr-FR" baseline="0" dirty="0" smtClean="0"/>
              <a:t>La file 5 est à vérifier,</a:t>
            </a:r>
          </a:p>
          <a:p>
            <a:pPr marL="685800" lvl="1" indent="-228600">
              <a:buFont typeface="Arial" pitchFamily="34" charset="0"/>
              <a:buChar char="•"/>
            </a:pPr>
            <a:r>
              <a:rPr lang="fr-FR" baseline="0" dirty="0" smtClean="0"/>
              <a:t>et le pan de fer file 7 semble correct, il reste à le vérifier.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 nœud 30 de la file 5, </a:t>
            </a:r>
            <a:r>
              <a:rPr lang="fr-FR" baseline="0" dirty="0" smtClean="0"/>
              <a:t>le critère H/150 est largement NON-vérifié : le portique supporte ses propres charges, de plus il supporte les actions horizontales venant des ½ portiques via la poutre au vent longitudinale.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 nœud 44 du</a:t>
            </a:r>
            <a:r>
              <a:rPr lang="fr-FR" baseline="0" dirty="0" smtClean="0"/>
              <a:t> pan de fer de la file 7</a:t>
            </a:r>
            <a:r>
              <a:rPr lang="fr-FR" dirty="0" smtClean="0"/>
              <a:t>, </a:t>
            </a:r>
            <a:r>
              <a:rPr lang="fr-FR" baseline="0" dirty="0" smtClean="0"/>
              <a:t>le critère H/150 est largement vérifié (le pan de fer est très rigide, comme attendu).</a:t>
            </a:r>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Rigidifier les portiques :</a:t>
            </a:r>
          </a:p>
          <a:p>
            <a:pPr lvl="1">
              <a:buFont typeface="Arial" pitchFamily="34" charset="0"/>
              <a:buChar char="•"/>
            </a:pPr>
            <a:r>
              <a:rPr lang="fr-FR" dirty="0" smtClean="0"/>
              <a:t>Poteaux</a:t>
            </a:r>
            <a:r>
              <a:rPr lang="fr-FR" baseline="0" dirty="0" smtClean="0"/>
              <a:t> en HEA600</a:t>
            </a:r>
          </a:p>
          <a:p>
            <a:pPr lvl="1">
              <a:buFont typeface="Arial" pitchFamily="34" charset="0"/>
              <a:buChar char="•"/>
            </a:pPr>
            <a:r>
              <a:rPr lang="fr-FR" baseline="0" dirty="0" smtClean="0"/>
              <a:t>Traverses en HEA400</a:t>
            </a:r>
          </a:p>
          <a:p>
            <a:pPr lvl="1">
              <a:buFont typeface="Arial" pitchFamily="34" charset="0"/>
              <a:buChar char="•"/>
            </a:pPr>
            <a:r>
              <a:rPr lang="fr-FR" b="0" baseline="0" dirty="0" smtClean="0">
                <a:solidFill>
                  <a:srgbClr val="FF0000"/>
                </a:solidFill>
              </a:rPr>
              <a:t>E</a:t>
            </a:r>
            <a:r>
              <a:rPr lang="fr-FR" b="0" dirty="0" smtClean="0">
                <a:solidFill>
                  <a:srgbClr val="FF0000"/>
                </a:solidFill>
              </a:rPr>
              <a:t>nviron +50% en poids)</a:t>
            </a:r>
            <a:endParaRPr lang="fr-FR" b="0" baseline="0" dirty="0" smtClean="0"/>
          </a:p>
          <a:p>
            <a:pPr lvl="1">
              <a:buFont typeface="Arial" pitchFamily="34" charset="0"/>
              <a:buChar char="•"/>
            </a:pPr>
            <a:r>
              <a:rPr lang="fr-FR" baseline="0" dirty="0" smtClean="0"/>
              <a:t>Le gain en rigidité est sensible.</a:t>
            </a:r>
          </a:p>
          <a:p>
            <a:r>
              <a:rPr lang="fr-FR" baseline="0" dirty="0" smtClean="0"/>
              <a:t>La rigidité peut aussi être fortement augmentée en préconisant des pieds encastrés ; mais attention au coût des liaisons et des massifs.</a:t>
            </a:r>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poutre au vent</a:t>
            </a:r>
            <a:r>
              <a:rPr lang="fr-FR" baseline="0" dirty="0" smtClean="0"/>
              <a:t> longitudinale peut être regardée comme une poutre treillis appuyée sur ses 2 extrémités (sur les pans de fer très rigides) ainsi que appuyée élastiquement sur les portiques files 3 et 5.</a:t>
            </a:r>
          </a:p>
          <a:p>
            <a:r>
              <a:rPr lang="fr-FR" baseline="0" dirty="0" smtClean="0"/>
              <a:t>Les ½ portiques sont tenus par cette poutre treillis.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smtClean="0">
                <a:solidFill>
                  <a:srgbClr val="FF0000"/>
                </a:solidFill>
              </a:rPr>
              <a:t>Si nous pouvons obturer le passage (au moins partiellement) : préconiser</a:t>
            </a:r>
            <a:r>
              <a:rPr lang="fr-FR" b="0" baseline="0" dirty="0" smtClean="0">
                <a:solidFill>
                  <a:srgbClr val="FF0000"/>
                </a:solidFill>
              </a:rPr>
              <a:t> des </a:t>
            </a:r>
            <a:r>
              <a:rPr lang="fr-FR" b="0" dirty="0" smtClean="0">
                <a:solidFill>
                  <a:srgbClr val="FF0000"/>
                </a:solidFill>
              </a:rPr>
              <a:t>portiques contreventés qui apportent beaucoup de rigidité. Cette</a:t>
            </a:r>
            <a:r>
              <a:rPr lang="fr-FR" b="0" baseline="0" dirty="0" smtClean="0">
                <a:solidFill>
                  <a:srgbClr val="FF0000"/>
                </a:solidFill>
              </a:rPr>
              <a:t> solution est probablement très efficace.</a:t>
            </a:r>
            <a:endParaRPr lang="fr-FR" b="0" dirty="0" smtClean="0">
              <a:solidFill>
                <a:srgbClr val="FF0000"/>
              </a:solidFill>
            </a:endParaRPr>
          </a:p>
          <a:p>
            <a:r>
              <a:rPr lang="fr-FR" b="0" dirty="0" smtClean="0">
                <a:solidFill>
                  <a:srgbClr val="FF0000"/>
                </a:solidFill>
              </a:rPr>
              <a:t>On peut aussi imaginer un pan de fer (proche de celui de la file 1).</a:t>
            </a:r>
          </a:p>
          <a:p>
            <a:endParaRPr lang="fr-FR" b="0"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Autre solution : rigidifier la </a:t>
            </a:r>
            <a:r>
              <a:rPr lang="fr-FR" dirty="0" err="1" smtClean="0"/>
              <a:t>PaV</a:t>
            </a:r>
            <a:r>
              <a:rPr lang="fr-FR" baseline="0" dirty="0" smtClean="0"/>
              <a:t> longitudinale</a:t>
            </a:r>
            <a:r>
              <a:rPr lang="fr-FR" dirty="0" smtClean="0"/>
              <a:t> de façon à mieux mobiliser</a:t>
            </a:r>
            <a:r>
              <a:rPr lang="fr-FR" baseline="0" dirty="0" smtClean="0"/>
              <a:t> les pans de fer qui possèdent une réserve de rigidité (16 mm de déplacement ELS pour 61 mm autorisés)</a:t>
            </a:r>
            <a:r>
              <a:rPr lang="fr-FR" dirty="0" smtClean="0"/>
              <a:t> :</a:t>
            </a:r>
          </a:p>
          <a:p>
            <a:pPr lvl="1">
              <a:buFont typeface="Arial" pitchFamily="34" charset="0"/>
              <a:buChar char="•"/>
            </a:pPr>
            <a:r>
              <a:rPr lang="fr-FR" dirty="0" smtClean="0"/>
              <a:t>Doubler, ou tripler la poutre au vent longitudinale</a:t>
            </a:r>
          </a:p>
          <a:p>
            <a:pPr lvl="1">
              <a:buFont typeface="Arial" pitchFamily="34" charset="0"/>
              <a:buChar char="•"/>
            </a:pPr>
            <a:r>
              <a:rPr lang="fr-FR" dirty="0" smtClean="0"/>
              <a:t>Augmenter la taille des profils CHS de la </a:t>
            </a:r>
            <a:r>
              <a:rPr lang="fr-FR" dirty="0" err="1" smtClean="0"/>
              <a:t>PaV</a:t>
            </a:r>
            <a:endParaRPr lang="fr-FR" dirty="0" smtClean="0"/>
          </a:p>
          <a:p>
            <a:r>
              <a:rPr lang="fr-FR" dirty="0" smtClean="0"/>
              <a:t>Les avantages</a:t>
            </a:r>
            <a:r>
              <a:rPr lang="fr-FR" baseline="0" dirty="0" smtClean="0"/>
              <a:t> :</a:t>
            </a:r>
          </a:p>
          <a:p>
            <a:pPr lvl="1">
              <a:buFont typeface="Arial" pitchFamily="34" charset="0"/>
              <a:buChar char="•"/>
            </a:pPr>
            <a:r>
              <a:rPr lang="fr-FR" dirty="0" smtClean="0"/>
              <a:t>Ne </a:t>
            </a:r>
            <a:r>
              <a:rPr lang="fr-FR" baseline="0" dirty="0" smtClean="0"/>
              <a:t>réduit pas le passage intérieur contrairement aux portiques contreventés,</a:t>
            </a:r>
          </a:p>
          <a:p>
            <a:pPr lvl="1">
              <a:buFont typeface="Arial" pitchFamily="34" charset="0"/>
              <a:buChar char="•"/>
            </a:pPr>
            <a:r>
              <a:rPr lang="fr-FR" baseline="0" dirty="0" smtClean="0"/>
              <a:t>Solution probablement plus légère que le renforcement des portiques, et peut-être moins couteuse.</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solution possible, et retenue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err="1" smtClean="0"/>
              <a:t>PaV</a:t>
            </a:r>
            <a:r>
              <a:rPr lang="fr-FR" dirty="0" smtClean="0"/>
              <a:t> triplée mise</a:t>
            </a:r>
            <a:r>
              <a:rPr lang="fr-FR" baseline="0" dirty="0" smtClean="0"/>
              <a:t> </a:t>
            </a:r>
            <a:r>
              <a:rPr lang="fr-FR" dirty="0" smtClean="0"/>
              <a:t>en œuvre diminue les déplacements pour les portiques et les ½ portiques</a:t>
            </a:r>
            <a:r>
              <a:rPr lang="fr-FR" baseline="0" dirty="0" smtClean="0"/>
              <a:t> (u</a:t>
            </a:r>
            <a:r>
              <a:rPr lang="fr-FR" dirty="0" smtClean="0"/>
              <a:t>ne solution avec la </a:t>
            </a:r>
            <a:r>
              <a:rPr lang="fr-FR" dirty="0" err="1" smtClean="0"/>
              <a:t>PaV</a:t>
            </a:r>
            <a:r>
              <a:rPr lang="fr-FR" dirty="0" smtClean="0"/>
              <a:t> doublée - et non pas triplée -, ne serait pas assez rigide).</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ne s’intéresse ici qu’aux actions de </a:t>
            </a:r>
            <a:r>
              <a:rPr lang="fr-FR" baseline="0" dirty="0" smtClean="0"/>
              <a:t>soulèvement </a:t>
            </a:r>
            <a:r>
              <a:rPr lang="fr-FR" dirty="0" smtClean="0"/>
              <a:t>sur les fondations</a:t>
            </a:r>
            <a:r>
              <a:rPr lang="fr-FR" baseline="0" dirty="0" smtClean="0"/>
              <a:t> ; elles seront équilibrées par le poids des massifs de fondation.</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L’étude de l’équilibre est une situation de projet ELU.</a:t>
            </a:r>
          </a:p>
          <a:p>
            <a:r>
              <a:rPr lang="fr-FR" sz="1200" kern="1200" dirty="0" smtClean="0">
                <a:solidFill>
                  <a:schemeClr val="tx1"/>
                </a:solidFill>
                <a:latin typeface="+mn-lt"/>
                <a:ea typeface="+mn-ea"/>
                <a:cs typeface="+mn-cs"/>
              </a:rPr>
              <a:t>L’Annexe nationale FR à la NF EN 1990 (</a:t>
            </a:r>
            <a:r>
              <a:rPr lang="fr-FR" dirty="0" smtClean="0"/>
              <a:t>EC0) précise les situations EQU (d’équilibre) ; elles sont </a:t>
            </a:r>
            <a:r>
              <a:rPr lang="fr-FR" dirty="0" err="1" smtClean="0"/>
              <a:t>coefficientées</a:t>
            </a:r>
            <a:r>
              <a:rPr lang="fr-FR" baseline="0" dirty="0" smtClean="0"/>
              <a:t> </a:t>
            </a:r>
            <a:r>
              <a:rPr lang="fr-FR" dirty="0" smtClean="0"/>
              <a:t>différemment des situations</a:t>
            </a:r>
            <a:r>
              <a:rPr lang="fr-FR" baseline="0" dirty="0" smtClean="0"/>
              <a:t> STR (défaillance interne…).</a:t>
            </a:r>
          </a:p>
          <a:p>
            <a:r>
              <a:rPr lang="fr-FR" baseline="0" dirty="0" smtClean="0"/>
              <a:t>Ici l’altitude du lieu (16 m) est inférieure à 1000 m.</a:t>
            </a:r>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25</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26</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soulèvement correspond</a:t>
            </a:r>
            <a:r>
              <a:rPr lang="fr-FR" baseline="0" dirty="0" smtClean="0"/>
              <a:t> à l’action selon –Z.</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Pour le pied 15, G est favorable à l’équilibre ; de même pour S1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Pour le pied 1, G est défavorable à l’équilibre ; de même pour S1</a:t>
            </a:r>
          </a:p>
          <a:p>
            <a:endParaRPr lang="fr-FR" baseline="0" dirty="0" smtClean="0"/>
          </a:p>
          <a:p>
            <a:r>
              <a:rPr lang="fr-FR" baseline="0" dirty="0" smtClean="0"/>
              <a:t>La valeur maximale du soulèvement est au pied n°1</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pied 1 l’action</a:t>
            </a:r>
            <a:r>
              <a:rPr lang="fr-FR" baseline="0" dirty="0" smtClean="0"/>
              <a:t> augmente. </a:t>
            </a:r>
            <a:r>
              <a:rPr lang="fr-FR" dirty="0" smtClean="0"/>
              <a:t>Au nœud 15 l’action change de signe.</a:t>
            </a:r>
          </a:p>
          <a:p>
            <a:r>
              <a:rPr lang="fr-FR" baseline="0" dirty="0" smtClean="0"/>
              <a:t>L’action des fondations pour le nœud 1 augmente de 33%, la masse de béton nécessaire aussi.</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28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comparer les déplacements aux limites autorisées il faut considérer</a:t>
            </a:r>
            <a:r>
              <a:rPr lang="fr-FR" baseline="0" dirty="0" smtClean="0"/>
              <a:t> le vent, mais aussi les charges concomitantes, soit G et S1 ici.</a:t>
            </a:r>
          </a:p>
          <a:p>
            <a:endParaRPr lang="fr-FR" dirty="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déplacements horizontaux sous le vent transversal arrière et la neige sont de même signe. La charge de vent est dominante.</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Bâtiment</a:t>
            </a:r>
            <a:r>
              <a:rPr lang="fr-FR" baseline="0" dirty="0" smtClean="0"/>
              <a:t> situé à </a:t>
            </a:r>
            <a:r>
              <a:rPr lang="fr-FR" dirty="0" smtClean="0"/>
              <a:t>Istres, altitude &lt;1000 m.</a:t>
            </a:r>
          </a:p>
          <a:p>
            <a:r>
              <a:rPr lang="fr-FR" dirty="0" smtClean="0"/>
              <a:t>La combinaison ELS retenue est donc G+</a:t>
            </a:r>
            <a:r>
              <a:rPr lang="fr-FR" dirty="0" err="1" smtClean="0"/>
              <a:t>W</a:t>
            </a:r>
            <a:r>
              <a:rPr lang="fr-FR" baseline="-25000" dirty="0" err="1" smtClean="0"/>
              <a:t>Trans</a:t>
            </a:r>
            <a:r>
              <a:rPr lang="fr-FR" baseline="-25000" dirty="0" smtClean="0"/>
              <a:t> AR</a:t>
            </a:r>
            <a:r>
              <a:rPr lang="fr-FR" baseline="0" dirty="0" smtClean="0"/>
              <a:t> + 0,5 S1.</a:t>
            </a: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0000"/>
                </a:solidFill>
              </a:rPr>
              <a:t>EC3-1-1 §7.2.2 : on ne vérifie</a:t>
            </a:r>
            <a:r>
              <a:rPr lang="fr-FR" baseline="0" dirty="0" smtClean="0">
                <a:solidFill>
                  <a:srgbClr val="FF0000"/>
                </a:solidFill>
              </a:rPr>
              <a:t> ici que les </a:t>
            </a:r>
            <a:r>
              <a:rPr lang="fr-FR" dirty="0" smtClean="0">
                <a:solidFill>
                  <a:srgbClr val="FF0000"/>
                </a:solidFill>
              </a:rPr>
              <a:t>déplacement</a:t>
            </a:r>
            <a:r>
              <a:rPr lang="fr-FR" baseline="0" dirty="0" smtClean="0">
                <a:solidFill>
                  <a:srgbClr val="FF0000"/>
                </a:solidFill>
              </a:rPr>
              <a:t> en tête des poteaux (</a:t>
            </a:r>
            <a:r>
              <a:rPr lang="fr-FR" dirty="0" smtClean="0">
                <a:solidFill>
                  <a:srgbClr val="FF0000"/>
                </a:solidFill>
              </a:rPr>
              <a:t>H/150).</a:t>
            </a:r>
          </a:p>
          <a:p>
            <a:r>
              <a:rPr lang="fr-FR" dirty="0" smtClean="0">
                <a:solidFill>
                  <a:srgbClr val="FF0000"/>
                </a:solidFill>
              </a:rPr>
              <a:t>Il</a:t>
            </a:r>
            <a:r>
              <a:rPr lang="fr-FR" baseline="0" dirty="0" smtClean="0">
                <a:solidFill>
                  <a:srgbClr val="FF0000"/>
                </a:solidFill>
              </a:rPr>
              <a:t> faudrait aussi vérifier le deuxième critère : déplacement différentiel entre les files, car elles sont très différentes (pan de fer, ½ portique, portique).</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 est mesuré à la cote d’épure de la </a:t>
            </a:r>
            <a:r>
              <a:rPr lang="fr-FR" baseline="0" dirty="0" smtClean="0"/>
              <a:t>file arrière, soit au niveau 9255</a:t>
            </a:r>
            <a:endParaRPr lang="fr-FR"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BCB0653D-AFFF-4DEE-8599-18D8B196220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fr-FR" smtClean="0"/>
              <a:t>partie 2 : vent transversal</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partie 2 : vent transversal</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partie 2 : vent transversal</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partie 2 : vent transversal</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partie 2 : vent transversal</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t>partie 2 : vent transversal</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t>partie 2 : vent transversal</a:t>
            </a:r>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fr-FR" smtClean="0"/>
              <a:t>partie 2 : vent transversal</a:t>
            </a:r>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partie 2 : vent transversal</a:t>
            </a:r>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partie 2 : vent transversal</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partie 2 : vent transversal</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partie 2 : vent transversal</a:t>
            </a:r>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bin"/><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2786050" y="2852668"/>
            <a:ext cx="6357950" cy="4005332"/>
          </a:xfrm>
          <a:prstGeom prst="rect">
            <a:avLst/>
          </a:prstGeom>
          <a:noFill/>
          <a:ln w="9525">
            <a:noFill/>
            <a:miter lim="800000"/>
            <a:headEnd/>
            <a:tailEnd/>
          </a:ln>
          <a:effectLst/>
        </p:spPr>
      </p:pic>
      <p:sp>
        <p:nvSpPr>
          <p:cNvPr id="2" name="Titre 1"/>
          <p:cNvSpPr>
            <a:spLocks noGrp="1"/>
          </p:cNvSpPr>
          <p:nvPr>
            <p:ph type="ctrTitle"/>
          </p:nvPr>
        </p:nvSpPr>
        <p:spPr>
          <a:xfrm>
            <a:off x="0" y="0"/>
            <a:ext cx="9144000" cy="1077218"/>
          </a:xfrm>
          <a:noFill/>
        </p:spPr>
        <p:txBody>
          <a:bodyPr wrap="square" rtlCol="0">
            <a:spAutoFit/>
          </a:bodyPr>
          <a:lstStyle/>
          <a:p>
            <a:r>
              <a:rPr lang="fr-FR" sz="3200" dirty="0" smtClean="0">
                <a:solidFill>
                  <a:schemeClr val="tx1">
                    <a:lumMod val="65000"/>
                    <a:lumOff val="35000"/>
                  </a:schemeClr>
                </a:solidFill>
                <a:latin typeface="Arial Black" pitchFamily="34" charset="0"/>
                <a:ea typeface="+mn-ea"/>
                <a:cs typeface="+mn-cs"/>
              </a:rPr>
              <a:t>Étude de stabilité inspirée par le sujet du BTS CM 2009</a:t>
            </a:r>
            <a:endParaRPr lang="fr-FR" sz="3200" dirty="0">
              <a:solidFill>
                <a:schemeClr val="tx1">
                  <a:lumMod val="65000"/>
                  <a:lumOff val="35000"/>
                </a:schemeClr>
              </a:solidFill>
              <a:latin typeface="Arial Black" pitchFamily="34" charset="0"/>
              <a:ea typeface="+mn-ea"/>
              <a:cs typeface="+mn-cs"/>
            </a:endParaRPr>
          </a:p>
        </p:txBody>
      </p:sp>
      <p:sp>
        <p:nvSpPr>
          <p:cNvPr id="7" name="ZoneTexte 6"/>
          <p:cNvSpPr txBox="1"/>
          <p:nvPr/>
        </p:nvSpPr>
        <p:spPr>
          <a:xfrm>
            <a:off x="0" y="1500174"/>
            <a:ext cx="9144000" cy="461665"/>
          </a:xfrm>
          <a:prstGeom prst="rect">
            <a:avLst/>
          </a:prstGeom>
          <a:noFill/>
        </p:spPr>
        <p:txBody>
          <a:bodyPr wrap="square" rtlCol="0">
            <a:spAutoFit/>
          </a:bodyPr>
          <a:lstStyle/>
          <a:p>
            <a:pPr algn="ctr"/>
            <a:r>
              <a:rPr lang="fr-FR" sz="2400" dirty="0" smtClean="0">
                <a:solidFill>
                  <a:schemeClr val="tx1">
                    <a:lumMod val="65000"/>
                    <a:lumOff val="35000"/>
                  </a:schemeClr>
                </a:solidFill>
                <a:latin typeface="Arial Black" pitchFamily="34" charset="0"/>
              </a:rPr>
              <a:t>Partie 2/3 : stabilité sous vent transversal</a:t>
            </a:r>
            <a:endParaRPr lang="fr-FR" sz="2400" dirty="0">
              <a:solidFill>
                <a:schemeClr val="tx1">
                  <a:lumMod val="65000"/>
                  <a:lumOff val="35000"/>
                </a:schemeClr>
              </a:solidFill>
              <a:latin typeface="Arial Black" pitchFamily="34" charset="0"/>
            </a:endParaRPr>
          </a:p>
        </p:txBody>
      </p:sp>
      <p:sp>
        <p:nvSpPr>
          <p:cNvPr id="8" name="Flèche droite 7"/>
          <p:cNvSpPr/>
          <p:nvPr/>
        </p:nvSpPr>
        <p:spPr>
          <a:xfrm rot="2200776">
            <a:off x="4031454" y="3202883"/>
            <a:ext cx="1069061" cy="4580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14282" y="4071942"/>
            <a:ext cx="3429024" cy="646331"/>
          </a:xfrm>
          <a:prstGeom prst="rect">
            <a:avLst/>
          </a:prstGeom>
          <a:noFill/>
        </p:spPr>
        <p:txBody>
          <a:bodyPr wrap="square" rtlCol="0">
            <a:spAutoFit/>
          </a:bodyPr>
          <a:lstStyle/>
          <a:p>
            <a:r>
              <a:rPr lang="fr-FR" dirty="0" smtClean="0">
                <a:solidFill>
                  <a:schemeClr val="tx1">
                    <a:lumMod val="50000"/>
                    <a:lumOff val="50000"/>
                  </a:schemeClr>
                </a:solidFill>
                <a:latin typeface="Arial Black" pitchFamily="34" charset="0"/>
              </a:rPr>
              <a:t>Avec G et S1 comme charges concomitantes</a:t>
            </a:r>
            <a:endParaRPr lang="fr-FR" dirty="0">
              <a:solidFill>
                <a:schemeClr val="tx1">
                  <a:lumMod val="50000"/>
                  <a:lumOff val="50000"/>
                </a:schemeClr>
              </a:solidFill>
              <a:latin typeface="Arial Black" pitchFamily="34" charset="0"/>
            </a:endParaRPr>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1</a:t>
            </a:fld>
            <a:endParaRPr lang="fr-BE"/>
          </a:p>
        </p:txBody>
      </p:sp>
      <p:sp>
        <p:nvSpPr>
          <p:cNvPr id="13" name="Espace réservé de la date 12"/>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0" y="0"/>
            <a:ext cx="9144000" cy="1571612"/>
          </a:xfrm>
          <a:prstGeom prst="rect">
            <a:avLst/>
          </a:prstGeom>
        </p:spPr>
        <p:txBody>
          <a:bodyPr vert="horz" lIns="91440" tIns="45720" rIns="91440" bIns="45720" rtlCol="0" anchor="ctr">
            <a:normAutofit/>
          </a:bodyPr>
          <a:lstStyle/>
          <a:p>
            <a:pPr lvl="0" algn="ctr">
              <a:spcBef>
                <a:spcPct val="0"/>
              </a:spcBef>
              <a:defRPr/>
            </a:pPr>
            <a:r>
              <a:rPr lang="fr-FR" sz="4400" b="1" dirty="0" smtClean="0">
                <a:solidFill>
                  <a:srgbClr val="7030A0"/>
                </a:solidFill>
                <a:latin typeface="+mj-lt"/>
                <a:ea typeface="+mj-ea"/>
                <a:cs typeface="+mj-cs"/>
              </a:rPr>
              <a:t>Q1. La solution initiale proposée peut-elle être simplifiée ?</a:t>
            </a:r>
            <a:endParaRPr lang="fr-FR" sz="4400" b="1" dirty="0">
              <a:solidFill>
                <a:srgbClr val="7030A0"/>
              </a:solidFill>
              <a:latin typeface="+mj-lt"/>
              <a:ea typeface="+mj-ea"/>
              <a:cs typeface="+mj-cs"/>
            </a:endParaRPr>
          </a:p>
        </p:txBody>
      </p:sp>
      <p:sp>
        <p:nvSpPr>
          <p:cNvPr id="9" name="Titre 1"/>
          <p:cNvSpPr>
            <a:spLocks noGrp="1"/>
          </p:cNvSpPr>
          <p:nvPr>
            <p:ph type="title"/>
          </p:nvPr>
        </p:nvSpPr>
        <p:spPr>
          <a:xfrm>
            <a:off x="214282" y="1785926"/>
            <a:ext cx="8215402" cy="785794"/>
          </a:xfrm>
        </p:spPr>
        <p:txBody>
          <a:bodyPr>
            <a:normAutofit/>
          </a:bodyPr>
          <a:lstStyle/>
          <a:p>
            <a:pPr algn="l"/>
            <a:r>
              <a:rPr lang="fr-FR" sz="2600" b="1" dirty="0" smtClean="0">
                <a:solidFill>
                  <a:schemeClr val="accent3">
                    <a:lumMod val="75000"/>
                  </a:schemeClr>
                </a:solidFill>
              </a:rPr>
              <a:t>Solution simplifiée SANS poutre au vent longitudinale</a:t>
            </a:r>
          </a:p>
        </p:txBody>
      </p:sp>
      <p:pic>
        <p:nvPicPr>
          <p:cNvPr id="139267" name="Picture 3"/>
          <p:cNvPicPr>
            <a:picLocks noChangeAspect="1" noChangeArrowheads="1"/>
          </p:cNvPicPr>
          <p:nvPr/>
        </p:nvPicPr>
        <p:blipFill>
          <a:blip r:embed="rId3"/>
          <a:srcRect/>
          <a:stretch>
            <a:fillRect/>
          </a:stretch>
        </p:blipFill>
        <p:spPr bwMode="auto">
          <a:xfrm>
            <a:off x="1428728" y="2857496"/>
            <a:ext cx="7252639" cy="3857628"/>
          </a:xfrm>
          <a:prstGeom prst="rect">
            <a:avLst/>
          </a:prstGeom>
          <a:noFill/>
          <a:ln w="9525">
            <a:noFill/>
            <a:miter lim="800000"/>
            <a:headEnd/>
            <a:tailEnd/>
          </a:ln>
          <a:effectLst/>
        </p:spPr>
      </p:pic>
      <p:sp>
        <p:nvSpPr>
          <p:cNvPr id="5" name="Flèche droite 4"/>
          <p:cNvSpPr/>
          <p:nvPr/>
        </p:nvSpPr>
        <p:spPr>
          <a:xfrm rot="1771907">
            <a:off x="3400993" y="3091216"/>
            <a:ext cx="1069061" cy="4580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rot="5400000">
            <a:off x="4873709" y="3555919"/>
            <a:ext cx="568996" cy="458034"/>
          </a:xfrm>
          <a:prstGeom prst="rightArrow">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10</a:t>
            </a:fld>
            <a:endParaRPr lang="fr-BE"/>
          </a:p>
        </p:txBody>
      </p:sp>
      <p:sp>
        <p:nvSpPr>
          <p:cNvPr id="11" name="Espace réservé de la date 10"/>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Déplacement  maximal vue en plan</a:t>
            </a:r>
            <a:endParaRPr lang="fr-FR" sz="2800" b="1" dirty="0">
              <a:solidFill>
                <a:schemeClr val="accent2">
                  <a:lumMod val="75000"/>
                </a:schemeClr>
              </a:solidFill>
              <a:latin typeface="+mj-lt"/>
              <a:ea typeface="+mj-ea"/>
              <a:cs typeface="+mj-cs"/>
            </a:endParaRPr>
          </a:p>
        </p:txBody>
      </p:sp>
      <p:pic>
        <p:nvPicPr>
          <p:cNvPr id="11" name="Picture 3"/>
          <p:cNvPicPr>
            <a:picLocks noChangeAspect="1" noChangeArrowheads="1"/>
          </p:cNvPicPr>
          <p:nvPr/>
        </p:nvPicPr>
        <p:blipFill>
          <a:blip r:embed="rId3"/>
          <a:srcRect/>
          <a:stretch>
            <a:fillRect/>
          </a:stretch>
        </p:blipFill>
        <p:spPr bwMode="auto">
          <a:xfrm>
            <a:off x="571472" y="5000636"/>
            <a:ext cx="578308" cy="428628"/>
          </a:xfrm>
          <a:prstGeom prst="rect">
            <a:avLst/>
          </a:prstGeom>
          <a:noFill/>
          <a:ln w="9525">
            <a:noFill/>
            <a:miter lim="800000"/>
            <a:headEnd/>
            <a:tailEnd/>
          </a:ln>
          <a:effectLst/>
        </p:spPr>
      </p:pic>
      <p:graphicFrame>
        <p:nvGraphicFramePr>
          <p:cNvPr id="10" name="Tableau 9"/>
          <p:cNvGraphicFramePr>
            <a:graphicFrameLocks noGrp="1"/>
          </p:cNvGraphicFramePr>
          <p:nvPr/>
        </p:nvGraphicFramePr>
        <p:xfrm>
          <a:off x="3929058" y="1000108"/>
          <a:ext cx="5000660" cy="285752"/>
        </p:xfrm>
        <a:graphic>
          <a:graphicData uri="http://schemas.openxmlformats.org/drawingml/2006/table">
            <a:tbl>
              <a:tblPr/>
              <a:tblGrid>
                <a:gridCol w="1779895"/>
                <a:gridCol w="3220765"/>
              </a:tblGrid>
              <a:tr h="285752">
                <a:tc>
                  <a:txBody>
                    <a:bodyPr/>
                    <a:lstStyle/>
                    <a:p>
                      <a:pPr marL="72000" algn="l" fontAlgn="b"/>
                      <a:r>
                        <a:rPr lang="fr-FR" sz="1600" b="1" i="0" u="none" strike="noStrike" dirty="0">
                          <a:solidFill>
                            <a:srgbClr val="FF0000"/>
                          </a:solidFill>
                          <a:latin typeface="Calibri"/>
                        </a:rPr>
                        <a:t>ELS/ </a:t>
                      </a:r>
                      <a:r>
                        <a:rPr lang="fr-FR" sz="1600" b="1" i="0" u="none" strike="noStrike" dirty="0" smtClean="0">
                          <a:solidFill>
                            <a:srgbClr val="FF0000"/>
                          </a:solidFill>
                          <a:latin typeface="Calibri"/>
                        </a:rPr>
                        <a:t>100(C)</a:t>
                      </a:r>
                      <a:endParaRPr lang="fr-FR" sz="16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72000" algn="l" fontAlgn="b"/>
                      <a:r>
                        <a:rPr lang="fr-FR" sz="1600" b="1" i="0" u="none" strike="noStrike" dirty="0">
                          <a:solidFill>
                            <a:srgbClr val="FF0000"/>
                          </a:solidFill>
                          <a:latin typeface="Calibri"/>
                        </a:rPr>
                        <a:t>G*1.00 + W </a:t>
                      </a:r>
                      <a:r>
                        <a:rPr lang="fr-FR" sz="1600" b="1" i="0" u="none" strike="noStrike" dirty="0" err="1" smtClean="0">
                          <a:solidFill>
                            <a:srgbClr val="FF0000"/>
                          </a:solidFill>
                          <a:latin typeface="Calibri"/>
                        </a:rPr>
                        <a:t>Trans</a:t>
                      </a:r>
                      <a:r>
                        <a:rPr lang="fr-FR" sz="1600" b="1" i="0" u="none" strike="noStrike" dirty="0" smtClean="0">
                          <a:solidFill>
                            <a:srgbClr val="FF0000"/>
                          </a:solidFill>
                          <a:latin typeface="Calibri"/>
                        </a:rPr>
                        <a:t> AR*1.00 + </a:t>
                      </a:r>
                      <a:r>
                        <a:rPr lang="fr-FR" sz="1600" b="1" i="0" u="none" strike="noStrike" dirty="0" smtClean="0">
                          <a:solidFill>
                            <a:srgbClr val="FF0000"/>
                          </a:solidFill>
                          <a:latin typeface="+mn-lt"/>
                        </a:rPr>
                        <a:t>S1*0.5</a:t>
                      </a:r>
                      <a:endParaRPr lang="fr-FR" sz="16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bl>
          </a:graphicData>
        </a:graphic>
      </p:graphicFrame>
      <p:pic>
        <p:nvPicPr>
          <p:cNvPr id="128002" name="Picture 2"/>
          <p:cNvPicPr>
            <a:picLocks noChangeAspect="1" noChangeArrowheads="1"/>
          </p:cNvPicPr>
          <p:nvPr/>
        </p:nvPicPr>
        <p:blipFill>
          <a:blip r:embed="rId4"/>
          <a:srcRect/>
          <a:stretch>
            <a:fillRect/>
          </a:stretch>
        </p:blipFill>
        <p:spPr bwMode="auto">
          <a:xfrm>
            <a:off x="428596" y="2143116"/>
            <a:ext cx="8222794" cy="2857520"/>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5"/>
          <a:srcRect/>
          <a:stretch>
            <a:fillRect/>
          </a:stretch>
        </p:blipFill>
        <p:spPr bwMode="auto">
          <a:xfrm>
            <a:off x="1831630" y="5403212"/>
            <a:ext cx="4046220" cy="697230"/>
          </a:xfrm>
          <a:prstGeom prst="rect">
            <a:avLst/>
          </a:prstGeom>
          <a:noFill/>
          <a:ln w="9525">
            <a:noFill/>
            <a:miter lim="800000"/>
            <a:headEnd/>
            <a:tailEnd/>
          </a:ln>
          <a:effectLst/>
        </p:spPr>
      </p:pic>
      <p:sp>
        <p:nvSpPr>
          <p:cNvPr id="8" name="ZoneTexte 7"/>
          <p:cNvSpPr txBox="1"/>
          <p:nvPr/>
        </p:nvSpPr>
        <p:spPr>
          <a:xfrm>
            <a:off x="3214678" y="5000636"/>
            <a:ext cx="1857388" cy="1200329"/>
          </a:xfrm>
          <a:prstGeom prst="rect">
            <a:avLst/>
          </a:prstGeom>
          <a:noFill/>
          <a:ln w="38100">
            <a:solidFill>
              <a:schemeClr val="accent6">
                <a:lumMod val="75000"/>
              </a:schemeClr>
            </a:solidFill>
          </a:ln>
        </p:spPr>
        <p:txBody>
          <a:bodyPr wrap="square" rtlCol="0">
            <a:spAutoFit/>
          </a:bodyPr>
          <a:lstStyle/>
          <a:p>
            <a:pPr algn="ctr"/>
            <a:r>
              <a:rPr lang="fr-FR" b="1" dirty="0" smtClean="0">
                <a:solidFill>
                  <a:schemeClr val="accent6">
                    <a:lumMod val="50000"/>
                  </a:schemeClr>
                </a:solidFill>
              </a:rPr>
              <a:t>Plan horizontal</a:t>
            </a:r>
          </a:p>
          <a:p>
            <a:endParaRPr lang="fr-FR" dirty="0" smtClean="0"/>
          </a:p>
          <a:p>
            <a:endParaRPr lang="fr-FR" dirty="0" smtClean="0"/>
          </a:p>
          <a:p>
            <a:endParaRPr lang="fr-FR"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11</a:t>
            </a:fld>
            <a:endParaRPr lang="fr-BE"/>
          </a:p>
        </p:txBody>
      </p:sp>
      <p:sp>
        <p:nvSpPr>
          <p:cNvPr id="13" name="Espace réservé de la date 12"/>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4"/>
          <a:srcRect/>
          <a:stretch>
            <a:fillRect/>
          </a:stretch>
        </p:blipFill>
        <p:spPr bwMode="auto">
          <a:xfrm>
            <a:off x="857224" y="2000240"/>
            <a:ext cx="8024934" cy="4857760"/>
          </a:xfrm>
          <a:prstGeom prst="rect">
            <a:avLst/>
          </a:prstGeom>
          <a:noFill/>
          <a:ln w="9525">
            <a:noFill/>
            <a:miter lim="800000"/>
            <a:headEnd/>
            <a:tailEnd/>
          </a:ln>
          <a:effectLst/>
        </p:spPr>
      </p:pic>
      <p:sp>
        <p:nvSpPr>
          <p:cNvPr id="4" name="Titre 1"/>
          <p:cNvSpPr>
            <a:spLocks noGrp="1"/>
          </p:cNvSpPr>
          <p:nvPr>
            <p:ph type="title"/>
          </p:nvPr>
        </p:nvSpPr>
        <p:spPr>
          <a:xfrm>
            <a:off x="428596" y="0"/>
            <a:ext cx="8429684" cy="785794"/>
          </a:xfrm>
        </p:spPr>
        <p:txBody>
          <a:bodyPr>
            <a:normAutofit/>
          </a:bodyPr>
          <a:lstStyle/>
          <a:p>
            <a:r>
              <a:rPr lang="fr-FR" sz="2600" b="1" dirty="0" smtClean="0">
                <a:solidFill>
                  <a:schemeClr val="accent3">
                    <a:lumMod val="75000"/>
                  </a:schemeClr>
                </a:solidFill>
              </a:rPr>
              <a:t>Allure de la déformée</a:t>
            </a:r>
          </a:p>
        </p:txBody>
      </p:sp>
      <p:sp>
        <p:nvSpPr>
          <p:cNvPr id="5" name="Bulle ronde 4"/>
          <p:cNvSpPr/>
          <p:nvPr/>
        </p:nvSpPr>
        <p:spPr>
          <a:xfrm>
            <a:off x="785786" y="1428736"/>
            <a:ext cx="3357586" cy="785818"/>
          </a:xfrm>
          <a:prstGeom prst="wedgeEllipseCallout">
            <a:avLst>
              <a:gd name="adj1" fmla="val 54407"/>
              <a:gd name="adj2" fmla="val 208341"/>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File 4 : manifestement hors limites ELS</a:t>
            </a:r>
            <a:endParaRPr lang="fr-FR" b="1" dirty="0">
              <a:solidFill>
                <a:srgbClr val="FF0000"/>
              </a:solidFill>
            </a:endParaRPr>
          </a:p>
        </p:txBody>
      </p:sp>
      <p:sp>
        <p:nvSpPr>
          <p:cNvPr id="13" name="Bulle ronde 12"/>
          <p:cNvSpPr/>
          <p:nvPr/>
        </p:nvSpPr>
        <p:spPr>
          <a:xfrm>
            <a:off x="3214678" y="857232"/>
            <a:ext cx="3429024" cy="714380"/>
          </a:xfrm>
          <a:prstGeom prst="wedgeEllipseCallout">
            <a:avLst>
              <a:gd name="adj1" fmla="val 13996"/>
              <a:gd name="adj2" fmla="val 257687"/>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File 5 : manifestement hors limites ELS</a:t>
            </a:r>
            <a:endParaRPr lang="fr-FR" b="1" dirty="0">
              <a:solidFill>
                <a:srgbClr val="FF0000"/>
              </a:solidFill>
            </a:endParaRPr>
          </a:p>
        </p:txBody>
      </p:sp>
      <p:sp>
        <p:nvSpPr>
          <p:cNvPr id="14" name="Bulle ronde 13"/>
          <p:cNvSpPr/>
          <p:nvPr/>
        </p:nvSpPr>
        <p:spPr>
          <a:xfrm>
            <a:off x="6572264" y="142852"/>
            <a:ext cx="2000264" cy="1214446"/>
          </a:xfrm>
          <a:prstGeom prst="wedgeEllipseCallout">
            <a:avLst>
              <a:gd name="adj1" fmla="val 1059"/>
              <a:gd name="adj2" fmla="val 128370"/>
            </a:avLst>
          </a:prstGeom>
          <a:solidFill>
            <a:schemeClr val="accent2">
              <a:lumMod val="40000"/>
              <a:lumOff val="60000"/>
              <a:alpha val="57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4">
                    <a:lumMod val="75000"/>
                  </a:schemeClr>
                </a:solidFill>
              </a:rPr>
              <a:t>Peut-être dans les limites de l’ELS</a:t>
            </a:r>
            <a:endParaRPr lang="fr-FR" b="1" dirty="0">
              <a:solidFill>
                <a:schemeClr val="accent4">
                  <a:lumMod val="75000"/>
                </a:schemeClr>
              </a:solidFill>
            </a:endParaRPr>
          </a:p>
        </p:txBody>
      </p:sp>
      <p:sp>
        <p:nvSpPr>
          <p:cNvPr id="8" name="Titre 1"/>
          <p:cNvSpPr txBox="1">
            <a:spLocks/>
          </p:cNvSpPr>
          <p:nvPr/>
        </p:nvSpPr>
        <p:spPr>
          <a:xfrm>
            <a:off x="285720" y="5786454"/>
            <a:ext cx="8572560" cy="928670"/>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i="0" u="none" strike="noStrike" kern="1200" cap="none" spc="0" normalizeH="0" baseline="0" noProof="0" dirty="0" smtClean="0">
                <a:ln>
                  <a:noFill/>
                </a:ln>
                <a:solidFill>
                  <a:srgbClr val="FF0000"/>
                </a:solidFill>
                <a:effectLst/>
                <a:uLnTx/>
                <a:uFillTx/>
                <a:latin typeface="+mj-lt"/>
                <a:ea typeface="+mj-ea"/>
                <a:cs typeface="+mj-cs"/>
              </a:rPr>
              <a:t>Conclusion de la question Q1 : la solution simplifiée ne convient pas pour le critère ELS</a:t>
            </a:r>
            <a:endParaRPr kumimoji="0" lang="fr-FR" sz="2800" i="0" u="none" strike="noStrike" kern="1200" cap="none" spc="0" normalizeH="0" baseline="0" noProof="0" dirty="0">
              <a:ln>
                <a:noFill/>
              </a:ln>
              <a:solidFill>
                <a:srgbClr val="FF0000"/>
              </a:solidFill>
              <a:effectLst/>
              <a:uLnTx/>
              <a:uFillTx/>
              <a:latin typeface="+mj-lt"/>
              <a:ea typeface="+mj-ea"/>
              <a:cs typeface="+mj-cs"/>
            </a:endParaRPr>
          </a:p>
        </p:txBody>
      </p:sp>
      <p:sp>
        <p:nvSpPr>
          <p:cNvPr id="9" name="Bulle ronde 8"/>
          <p:cNvSpPr/>
          <p:nvPr/>
        </p:nvSpPr>
        <p:spPr>
          <a:xfrm>
            <a:off x="500034" y="3214686"/>
            <a:ext cx="2714644" cy="642942"/>
          </a:xfrm>
          <a:prstGeom prst="wedgeEllipseCallout">
            <a:avLst>
              <a:gd name="adj1" fmla="val 61181"/>
              <a:gd name="adj2" fmla="val 273897"/>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File 2 : hors limites ELS</a:t>
            </a:r>
            <a:endParaRPr lang="fr-FR" b="1" dirty="0">
              <a:solidFill>
                <a:srgbClr val="FF0000"/>
              </a:solidFill>
            </a:endParaRP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12</a:t>
            </a:fld>
            <a:endParaRPr lang="fr-BE"/>
          </a:p>
        </p:txBody>
      </p:sp>
      <p:sp>
        <p:nvSpPr>
          <p:cNvPr id="12" name="Espace réservé de la date 11"/>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0" y="0"/>
            <a:ext cx="9144000" cy="1571612"/>
          </a:xfrm>
          <a:prstGeom prst="rect">
            <a:avLst/>
          </a:prstGeom>
        </p:spPr>
        <p:txBody>
          <a:bodyPr vert="horz" lIns="91440" tIns="45720" rIns="91440" bIns="45720" rtlCol="0" anchor="ctr">
            <a:normAutofit/>
          </a:bodyPr>
          <a:lstStyle/>
          <a:p>
            <a:pPr lvl="0" algn="ctr">
              <a:spcBef>
                <a:spcPct val="0"/>
              </a:spcBef>
              <a:defRPr/>
            </a:pPr>
            <a:r>
              <a:rPr lang="fr-FR" sz="4400" b="1" dirty="0" smtClean="0">
                <a:solidFill>
                  <a:srgbClr val="7030A0"/>
                </a:solidFill>
                <a:latin typeface="+mj-lt"/>
                <a:ea typeface="+mj-ea"/>
                <a:cs typeface="+mj-cs"/>
              </a:rPr>
              <a:t>Q2. La solution initiale proposée est-elle suffisamment rigide ?</a:t>
            </a:r>
          </a:p>
        </p:txBody>
      </p:sp>
      <p:pic>
        <p:nvPicPr>
          <p:cNvPr id="3" name="Picture 2"/>
          <p:cNvPicPr>
            <a:picLocks noChangeAspect="1" noChangeArrowheads="1"/>
          </p:cNvPicPr>
          <p:nvPr/>
        </p:nvPicPr>
        <p:blipFill>
          <a:blip r:embed="rId3"/>
          <a:srcRect/>
          <a:stretch>
            <a:fillRect/>
          </a:stretch>
        </p:blipFill>
        <p:spPr bwMode="auto">
          <a:xfrm>
            <a:off x="2786050" y="2488723"/>
            <a:ext cx="5708805" cy="4369277"/>
          </a:xfrm>
          <a:prstGeom prst="rect">
            <a:avLst/>
          </a:prstGeom>
          <a:noFill/>
          <a:ln w="9525">
            <a:noFill/>
            <a:miter lim="800000"/>
            <a:headEnd/>
            <a:tailEnd/>
          </a:ln>
          <a:effectLst/>
        </p:spPr>
      </p:pic>
      <p:sp>
        <p:nvSpPr>
          <p:cNvPr id="4" name="Titre 1"/>
          <p:cNvSpPr>
            <a:spLocks noGrp="1"/>
          </p:cNvSpPr>
          <p:nvPr>
            <p:ph type="title"/>
          </p:nvPr>
        </p:nvSpPr>
        <p:spPr>
          <a:xfrm>
            <a:off x="214282" y="1785926"/>
            <a:ext cx="8215402" cy="785794"/>
          </a:xfrm>
        </p:spPr>
        <p:txBody>
          <a:bodyPr>
            <a:normAutofit/>
          </a:bodyPr>
          <a:lstStyle/>
          <a:p>
            <a:pPr algn="l"/>
            <a:r>
              <a:rPr lang="fr-FR" sz="2600" b="1" dirty="0" smtClean="0">
                <a:solidFill>
                  <a:schemeClr val="accent3">
                    <a:lumMod val="75000"/>
                  </a:schemeClr>
                </a:solidFill>
              </a:rPr>
              <a:t>Solution initiale AVEC poutre au vent longitudinale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a:p>
        </p:txBody>
      </p:sp>
      <p:sp>
        <p:nvSpPr>
          <p:cNvPr id="7" name="Espace réservé de la date 6"/>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28596" y="0"/>
            <a:ext cx="8429684" cy="785794"/>
          </a:xfrm>
        </p:spPr>
        <p:txBody>
          <a:bodyPr>
            <a:normAutofit/>
          </a:bodyPr>
          <a:lstStyle/>
          <a:p>
            <a:r>
              <a:rPr lang="fr-FR" sz="2600" b="1" dirty="0" smtClean="0">
                <a:solidFill>
                  <a:schemeClr val="accent3">
                    <a:lumMod val="75000"/>
                  </a:schemeClr>
                </a:solidFill>
              </a:rPr>
              <a:t>Déplacement  maximal vue en plan</a:t>
            </a:r>
          </a:p>
        </p:txBody>
      </p:sp>
      <p:graphicFrame>
        <p:nvGraphicFramePr>
          <p:cNvPr id="19" name="Tableau 18"/>
          <p:cNvGraphicFramePr>
            <a:graphicFrameLocks noGrp="1"/>
          </p:cNvGraphicFramePr>
          <p:nvPr/>
        </p:nvGraphicFramePr>
        <p:xfrm>
          <a:off x="3857620" y="1071546"/>
          <a:ext cx="5000660" cy="285752"/>
        </p:xfrm>
        <a:graphic>
          <a:graphicData uri="http://schemas.openxmlformats.org/drawingml/2006/table">
            <a:tbl>
              <a:tblPr/>
              <a:tblGrid>
                <a:gridCol w="1779895"/>
                <a:gridCol w="3220765"/>
              </a:tblGrid>
              <a:tr h="285752">
                <a:tc>
                  <a:txBody>
                    <a:bodyPr/>
                    <a:lstStyle/>
                    <a:p>
                      <a:pPr marL="72000" algn="l" fontAlgn="b"/>
                      <a:r>
                        <a:rPr lang="fr-FR" sz="1600" b="1" i="0" u="none" strike="noStrike" dirty="0">
                          <a:solidFill>
                            <a:srgbClr val="FF0000"/>
                          </a:solidFill>
                          <a:latin typeface="Calibri"/>
                        </a:rPr>
                        <a:t>ELS/ </a:t>
                      </a:r>
                      <a:r>
                        <a:rPr lang="fr-FR" sz="1600" b="1" i="0" u="none" strike="noStrike" dirty="0" smtClean="0">
                          <a:solidFill>
                            <a:srgbClr val="FF0000"/>
                          </a:solidFill>
                          <a:latin typeface="Calibri"/>
                        </a:rPr>
                        <a:t>100(C)</a:t>
                      </a:r>
                      <a:endParaRPr lang="fr-FR" sz="16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72000" algn="l" fontAlgn="b"/>
                      <a:r>
                        <a:rPr lang="fr-FR" sz="1600" b="1" i="0" u="none" strike="noStrike" dirty="0">
                          <a:solidFill>
                            <a:srgbClr val="FF0000"/>
                          </a:solidFill>
                          <a:latin typeface="Calibri"/>
                        </a:rPr>
                        <a:t>G*1.00 + W </a:t>
                      </a:r>
                      <a:r>
                        <a:rPr lang="fr-FR" sz="1600" b="1" i="0" u="none" strike="noStrike" dirty="0" err="1" smtClean="0">
                          <a:solidFill>
                            <a:srgbClr val="FF0000"/>
                          </a:solidFill>
                          <a:latin typeface="Calibri"/>
                        </a:rPr>
                        <a:t>Trans</a:t>
                      </a:r>
                      <a:r>
                        <a:rPr lang="fr-FR" sz="1600" b="1" i="0" u="none" strike="noStrike" dirty="0" smtClean="0">
                          <a:solidFill>
                            <a:srgbClr val="FF0000"/>
                          </a:solidFill>
                          <a:latin typeface="Calibri"/>
                        </a:rPr>
                        <a:t> AR*1.00 +</a:t>
                      </a:r>
                      <a:r>
                        <a:rPr lang="fr-FR" sz="1600" b="1" i="0" u="none" strike="noStrike" dirty="0" smtClean="0">
                          <a:solidFill>
                            <a:srgbClr val="FF0000"/>
                          </a:solidFill>
                          <a:latin typeface="+mn-lt"/>
                        </a:rPr>
                        <a:t> S1*0.5</a:t>
                      </a:r>
                      <a:endParaRPr lang="fr-FR" sz="16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bl>
          </a:graphicData>
        </a:graphic>
      </p:graphicFrame>
      <p:pic>
        <p:nvPicPr>
          <p:cNvPr id="103427" name="Picture 3"/>
          <p:cNvPicPr>
            <a:picLocks noChangeAspect="1" noChangeArrowheads="1"/>
          </p:cNvPicPr>
          <p:nvPr/>
        </p:nvPicPr>
        <p:blipFill>
          <a:blip r:embed="rId3"/>
          <a:srcRect/>
          <a:stretch>
            <a:fillRect/>
          </a:stretch>
        </p:blipFill>
        <p:spPr bwMode="auto">
          <a:xfrm>
            <a:off x="428596" y="2143116"/>
            <a:ext cx="8255889" cy="2699995"/>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4"/>
          <a:srcRect/>
          <a:stretch>
            <a:fillRect/>
          </a:stretch>
        </p:blipFill>
        <p:spPr bwMode="auto">
          <a:xfrm>
            <a:off x="1785918" y="5429264"/>
            <a:ext cx="4091940" cy="685800"/>
          </a:xfrm>
          <a:prstGeom prst="rect">
            <a:avLst/>
          </a:prstGeom>
          <a:noFill/>
          <a:ln w="9525">
            <a:noFill/>
            <a:miter lim="800000"/>
            <a:headEnd/>
            <a:tailEnd/>
          </a:ln>
          <a:effectLst/>
        </p:spPr>
      </p:pic>
      <p:pic>
        <p:nvPicPr>
          <p:cNvPr id="20" name="Picture 3"/>
          <p:cNvPicPr>
            <a:picLocks noChangeAspect="1" noChangeArrowheads="1"/>
          </p:cNvPicPr>
          <p:nvPr/>
        </p:nvPicPr>
        <p:blipFill>
          <a:blip r:embed="rId5"/>
          <a:srcRect/>
          <a:stretch>
            <a:fillRect/>
          </a:stretch>
        </p:blipFill>
        <p:spPr bwMode="auto">
          <a:xfrm>
            <a:off x="571472" y="5000636"/>
            <a:ext cx="578308" cy="428628"/>
          </a:xfrm>
          <a:prstGeom prst="rect">
            <a:avLst/>
          </a:prstGeom>
          <a:noFill/>
          <a:ln w="9525">
            <a:noFill/>
            <a:miter lim="800000"/>
            <a:headEnd/>
            <a:tailEnd/>
          </a:ln>
          <a:effectLst/>
        </p:spPr>
      </p:pic>
      <p:sp>
        <p:nvSpPr>
          <p:cNvPr id="7" name="ZoneTexte 6"/>
          <p:cNvSpPr txBox="1"/>
          <p:nvPr/>
        </p:nvSpPr>
        <p:spPr>
          <a:xfrm>
            <a:off x="3214678" y="5000636"/>
            <a:ext cx="1857388" cy="1200329"/>
          </a:xfrm>
          <a:prstGeom prst="rect">
            <a:avLst/>
          </a:prstGeom>
          <a:noFill/>
          <a:ln w="38100">
            <a:solidFill>
              <a:schemeClr val="accent6">
                <a:lumMod val="75000"/>
              </a:schemeClr>
            </a:solidFill>
          </a:ln>
        </p:spPr>
        <p:txBody>
          <a:bodyPr wrap="square" rtlCol="0">
            <a:spAutoFit/>
          </a:bodyPr>
          <a:lstStyle/>
          <a:p>
            <a:pPr algn="ctr"/>
            <a:r>
              <a:rPr lang="fr-FR" b="1" dirty="0" smtClean="0">
                <a:solidFill>
                  <a:schemeClr val="accent6">
                    <a:lumMod val="50000"/>
                  </a:schemeClr>
                </a:solidFill>
              </a:rPr>
              <a:t>Plan horizontal</a:t>
            </a:r>
          </a:p>
          <a:p>
            <a:endParaRPr lang="fr-FR" dirty="0" smtClean="0"/>
          </a:p>
          <a:p>
            <a:endParaRPr lang="fr-FR" dirty="0" smtClean="0"/>
          </a:p>
          <a:p>
            <a:endParaRPr lang="fr-FR" dirty="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14</a:t>
            </a:fld>
            <a:endParaRPr lang="fr-BE"/>
          </a:p>
        </p:txBody>
      </p:sp>
      <p:sp>
        <p:nvSpPr>
          <p:cNvPr id="10" name="Espace réservé de la date 9"/>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4"/>
          <a:srcRect/>
          <a:stretch>
            <a:fillRect/>
          </a:stretch>
        </p:blipFill>
        <p:spPr bwMode="auto">
          <a:xfrm>
            <a:off x="642910" y="928670"/>
            <a:ext cx="7858715" cy="5929330"/>
          </a:xfrm>
          <a:prstGeom prst="rect">
            <a:avLst/>
          </a:prstGeom>
          <a:noFill/>
          <a:ln w="9525">
            <a:noFill/>
            <a:miter lim="800000"/>
            <a:headEnd/>
            <a:tailEnd/>
          </a:ln>
          <a:effectLst/>
        </p:spPr>
      </p:pic>
      <p:sp>
        <p:nvSpPr>
          <p:cNvPr id="4" name="Titre 1"/>
          <p:cNvSpPr>
            <a:spLocks noGrp="1"/>
          </p:cNvSpPr>
          <p:nvPr>
            <p:ph type="title"/>
          </p:nvPr>
        </p:nvSpPr>
        <p:spPr>
          <a:xfrm>
            <a:off x="428596" y="0"/>
            <a:ext cx="8429684" cy="785794"/>
          </a:xfrm>
        </p:spPr>
        <p:txBody>
          <a:bodyPr>
            <a:normAutofit/>
          </a:bodyPr>
          <a:lstStyle/>
          <a:p>
            <a:r>
              <a:rPr lang="fr-FR" sz="2600" b="1" dirty="0" smtClean="0">
                <a:solidFill>
                  <a:schemeClr val="accent6">
                    <a:lumMod val="50000"/>
                  </a:schemeClr>
                </a:solidFill>
              </a:rPr>
              <a:t>Allure de la déformée</a:t>
            </a:r>
          </a:p>
        </p:txBody>
      </p:sp>
      <p:sp>
        <p:nvSpPr>
          <p:cNvPr id="5" name="Bulle ronde 4"/>
          <p:cNvSpPr/>
          <p:nvPr/>
        </p:nvSpPr>
        <p:spPr>
          <a:xfrm>
            <a:off x="2714612" y="571480"/>
            <a:ext cx="2714644" cy="1285884"/>
          </a:xfrm>
          <a:prstGeom prst="wedgeEllipseCallout">
            <a:avLst>
              <a:gd name="adj1" fmla="val 50115"/>
              <a:gd name="adj2" fmla="val 152797"/>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Le ½ portique file 4 est manifestement hors limite ELS</a:t>
            </a:r>
            <a:endParaRPr lang="fr-FR" b="1" dirty="0">
              <a:solidFill>
                <a:srgbClr val="FF0000"/>
              </a:solidFill>
            </a:endParaRPr>
          </a:p>
        </p:txBody>
      </p:sp>
      <p:sp>
        <p:nvSpPr>
          <p:cNvPr id="6" name="Bulle ronde 5"/>
          <p:cNvSpPr/>
          <p:nvPr/>
        </p:nvSpPr>
        <p:spPr>
          <a:xfrm>
            <a:off x="6929454" y="2643182"/>
            <a:ext cx="2000264" cy="642942"/>
          </a:xfrm>
          <a:prstGeom prst="wedgeEllipseCallout">
            <a:avLst>
              <a:gd name="adj1" fmla="val 13817"/>
              <a:gd name="adj2" fmla="val 277205"/>
            </a:avLst>
          </a:prstGeom>
          <a:solidFill>
            <a:schemeClr val="accent2">
              <a:lumMod val="40000"/>
              <a:lumOff val="60000"/>
              <a:alpha val="57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4">
                    <a:lumMod val="75000"/>
                  </a:schemeClr>
                </a:solidFill>
              </a:rPr>
              <a:t>Et pour les pans de fer ?</a:t>
            </a:r>
            <a:endParaRPr lang="fr-FR" b="1" dirty="0">
              <a:solidFill>
                <a:schemeClr val="accent4">
                  <a:lumMod val="75000"/>
                </a:schemeClr>
              </a:solidFill>
            </a:endParaRPr>
          </a:p>
        </p:txBody>
      </p:sp>
      <p:sp>
        <p:nvSpPr>
          <p:cNvPr id="8" name="Bulle ronde 7"/>
          <p:cNvSpPr/>
          <p:nvPr/>
        </p:nvSpPr>
        <p:spPr>
          <a:xfrm>
            <a:off x="5286380" y="1357298"/>
            <a:ext cx="3071834" cy="1143008"/>
          </a:xfrm>
          <a:prstGeom prst="wedgeEllipseCallout">
            <a:avLst>
              <a:gd name="adj1" fmla="val -15216"/>
              <a:gd name="adj2" fmla="val 142325"/>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Le portique file 5 est probablement hors limite ELS</a:t>
            </a:r>
            <a:endParaRPr lang="fr-FR" b="1" dirty="0">
              <a:solidFill>
                <a:srgbClr val="FF0000"/>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15</a:t>
            </a:fld>
            <a:endParaRPr lang="fr-BE"/>
          </a:p>
        </p:txBody>
      </p:sp>
      <p:sp>
        <p:nvSpPr>
          <p:cNvPr id="10" name="Espace réservé de la date 9"/>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srcRect/>
          <a:stretch>
            <a:fillRect/>
          </a:stretch>
        </p:blipFill>
        <p:spPr bwMode="auto">
          <a:xfrm>
            <a:off x="-142908" y="928670"/>
            <a:ext cx="5058461" cy="4460443"/>
          </a:xfrm>
          <a:prstGeom prst="rect">
            <a:avLst/>
          </a:prstGeom>
          <a:noFill/>
          <a:ln w="9525">
            <a:noFill/>
            <a:miter lim="800000"/>
            <a:headEnd/>
            <a:tailEnd/>
          </a:ln>
          <a:effectLst/>
        </p:spPr>
      </p:pic>
      <p:pic>
        <p:nvPicPr>
          <p:cNvPr id="39939" name="Picture 3"/>
          <p:cNvPicPr>
            <a:picLocks noChangeAspect="1" noChangeArrowheads="1"/>
          </p:cNvPicPr>
          <p:nvPr/>
        </p:nvPicPr>
        <p:blipFill>
          <a:blip r:embed="rId5"/>
          <a:srcRect/>
          <a:stretch>
            <a:fillRect/>
          </a:stretch>
        </p:blipFill>
        <p:spPr bwMode="auto">
          <a:xfrm>
            <a:off x="5857883" y="1065542"/>
            <a:ext cx="3071835" cy="2805401"/>
          </a:xfrm>
          <a:prstGeom prst="rect">
            <a:avLst/>
          </a:prstGeom>
          <a:noFill/>
          <a:ln w="9525">
            <a:noFill/>
            <a:miter lim="800000"/>
            <a:headEnd/>
            <a:tailEnd/>
          </a:ln>
          <a:effectLst/>
        </p:spPr>
      </p:pic>
      <p:sp>
        <p:nvSpPr>
          <p:cNvPr id="6" name="Titre 1"/>
          <p:cNvSpPr txBox="1">
            <a:spLocks/>
          </p:cNvSpPr>
          <p:nvPr/>
        </p:nvSpPr>
        <p:spPr>
          <a:xfrm>
            <a:off x="0" y="0"/>
            <a:ext cx="9144000" cy="6429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accent1">
                    <a:lumMod val="75000"/>
                  </a:schemeClr>
                </a:solidFill>
                <a:effectLst/>
                <a:uLnTx/>
                <a:uFillTx/>
                <a:latin typeface="+mj-lt"/>
                <a:ea typeface="+mj-ea"/>
                <a:cs typeface="+mj-cs"/>
              </a:rPr>
              <a:t>Vérification du critère ELS : cas du portique file 5</a:t>
            </a:r>
            <a:endParaRPr kumimoji="0" lang="fr-FR" sz="28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graphicFrame>
        <p:nvGraphicFramePr>
          <p:cNvPr id="114689" name="Object 1"/>
          <p:cNvGraphicFramePr>
            <a:graphicFrameLocks noChangeAspect="1"/>
          </p:cNvGraphicFramePr>
          <p:nvPr/>
        </p:nvGraphicFramePr>
        <p:xfrm>
          <a:off x="214282" y="5715016"/>
          <a:ext cx="8745538" cy="790575"/>
        </p:xfrm>
        <a:graphic>
          <a:graphicData uri="http://schemas.openxmlformats.org/presentationml/2006/ole">
            <p:oleObj spid="_x0000_s114689" name="Équation" r:id="rId6" imgW="3708360" imgH="393480" progId="Equation.3">
              <p:embed/>
            </p:oleObj>
          </a:graphicData>
        </a:graphic>
      </p:graphicFrame>
      <p:pic>
        <p:nvPicPr>
          <p:cNvPr id="114690" name="Picture 2"/>
          <p:cNvPicPr>
            <a:picLocks noChangeAspect="1" noChangeArrowheads="1"/>
          </p:cNvPicPr>
          <p:nvPr/>
        </p:nvPicPr>
        <p:blipFill>
          <a:blip r:embed="rId7"/>
          <a:srcRect/>
          <a:stretch>
            <a:fillRect/>
          </a:stretch>
        </p:blipFill>
        <p:spPr bwMode="auto">
          <a:xfrm>
            <a:off x="4929190" y="4643446"/>
            <a:ext cx="4034790" cy="697230"/>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16</a:t>
            </a:fld>
            <a:endParaRPr lang="fr-BE"/>
          </a:p>
        </p:txBody>
      </p:sp>
      <p:sp>
        <p:nvSpPr>
          <p:cNvPr id="9" name="Espace réservé de la date 8"/>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0"/>
            <a:ext cx="9144000" cy="642918"/>
          </a:xfrm>
        </p:spPr>
        <p:txBody>
          <a:bodyPr>
            <a:normAutofit/>
          </a:bodyPr>
          <a:lstStyle/>
          <a:p>
            <a:r>
              <a:rPr lang="fr-FR" sz="2800" b="1" dirty="0" smtClean="0">
                <a:solidFill>
                  <a:schemeClr val="accent1">
                    <a:lumMod val="75000"/>
                  </a:schemeClr>
                </a:solidFill>
              </a:rPr>
              <a:t>Vérification du critère ELS : cas du pan de fer de la file 7</a:t>
            </a:r>
            <a:endParaRPr lang="fr-FR" sz="2800" b="1" dirty="0">
              <a:solidFill>
                <a:schemeClr val="accent1">
                  <a:lumMod val="75000"/>
                </a:schemeClr>
              </a:solidFill>
            </a:endParaRPr>
          </a:p>
        </p:txBody>
      </p:sp>
      <p:pic>
        <p:nvPicPr>
          <p:cNvPr id="10" name="Picture 3"/>
          <p:cNvPicPr>
            <a:picLocks noChangeAspect="1" noChangeArrowheads="1"/>
          </p:cNvPicPr>
          <p:nvPr/>
        </p:nvPicPr>
        <p:blipFill>
          <a:blip r:embed="rId4"/>
          <a:srcRect/>
          <a:stretch>
            <a:fillRect/>
          </a:stretch>
        </p:blipFill>
        <p:spPr bwMode="auto">
          <a:xfrm>
            <a:off x="1" y="1071546"/>
            <a:ext cx="5393131" cy="4301338"/>
          </a:xfrm>
          <a:prstGeom prst="rect">
            <a:avLst/>
          </a:prstGeom>
          <a:noFill/>
          <a:ln w="9525">
            <a:noFill/>
            <a:miter lim="800000"/>
            <a:headEnd/>
            <a:tailEnd/>
          </a:ln>
          <a:effectLst/>
        </p:spPr>
      </p:pic>
      <p:pic>
        <p:nvPicPr>
          <p:cNvPr id="13" name="Picture 7"/>
          <p:cNvPicPr>
            <a:picLocks noChangeAspect="1" noChangeArrowheads="1"/>
          </p:cNvPicPr>
          <p:nvPr/>
        </p:nvPicPr>
        <p:blipFill>
          <a:blip r:embed="rId5"/>
          <a:srcRect/>
          <a:stretch>
            <a:fillRect/>
          </a:stretch>
        </p:blipFill>
        <p:spPr bwMode="auto">
          <a:xfrm>
            <a:off x="5786446" y="1071546"/>
            <a:ext cx="3124200" cy="2800350"/>
          </a:xfrm>
          <a:prstGeom prst="rect">
            <a:avLst/>
          </a:prstGeom>
          <a:noFill/>
          <a:ln w="9525">
            <a:noFill/>
            <a:miter lim="800000"/>
            <a:headEnd/>
            <a:tailEnd/>
          </a:ln>
          <a:effectLst/>
        </p:spPr>
      </p:pic>
      <p:graphicFrame>
        <p:nvGraphicFramePr>
          <p:cNvPr id="5" name="Object 6"/>
          <p:cNvGraphicFramePr>
            <a:graphicFrameLocks noChangeAspect="1"/>
          </p:cNvGraphicFramePr>
          <p:nvPr/>
        </p:nvGraphicFramePr>
        <p:xfrm>
          <a:off x="214282" y="5715016"/>
          <a:ext cx="8566150" cy="790575"/>
        </p:xfrm>
        <a:graphic>
          <a:graphicData uri="http://schemas.openxmlformats.org/presentationml/2006/ole">
            <p:oleObj spid="_x0000_s72707" name="Équation" r:id="rId6" imgW="3632040" imgH="393480" progId="Equation.3">
              <p:embed/>
            </p:oleObj>
          </a:graphicData>
        </a:graphic>
      </p:graphicFrame>
      <p:pic>
        <p:nvPicPr>
          <p:cNvPr id="6" name="Picture 4"/>
          <p:cNvPicPr>
            <a:picLocks noChangeAspect="1" noChangeArrowheads="1"/>
          </p:cNvPicPr>
          <p:nvPr/>
        </p:nvPicPr>
        <p:blipFill>
          <a:blip r:embed="rId7"/>
          <a:srcRect/>
          <a:stretch>
            <a:fillRect/>
          </a:stretch>
        </p:blipFill>
        <p:spPr bwMode="auto">
          <a:xfrm>
            <a:off x="4929190" y="4643446"/>
            <a:ext cx="4057650" cy="708660"/>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17</a:t>
            </a:fld>
            <a:endParaRPr lang="fr-BE"/>
          </a:p>
        </p:txBody>
      </p:sp>
      <p:sp>
        <p:nvSpPr>
          <p:cNvPr id="11" name="Espace réservé de la date 10"/>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85860"/>
          </a:xfrm>
        </p:spPr>
        <p:txBody>
          <a:bodyPr>
            <a:normAutofit fontScale="90000"/>
          </a:bodyPr>
          <a:lstStyle/>
          <a:p>
            <a:pPr algn="l"/>
            <a:r>
              <a:rPr lang="fr-FR" sz="2800" dirty="0" smtClean="0">
                <a:solidFill>
                  <a:srgbClr val="FF0000"/>
                </a:solidFill>
              </a:rPr>
              <a:t>Conclusion de la question Q2 :</a:t>
            </a:r>
            <a:br>
              <a:rPr lang="fr-FR" sz="2800" dirty="0" smtClean="0">
                <a:solidFill>
                  <a:srgbClr val="FF0000"/>
                </a:solidFill>
              </a:rPr>
            </a:br>
            <a:r>
              <a:rPr lang="fr-FR" sz="2800" dirty="0" smtClean="0">
                <a:solidFill>
                  <a:srgbClr val="FF0000"/>
                </a:solidFill>
              </a:rPr>
              <a:t>La solution initiale proposée ne convient pas pour le critère ELS</a:t>
            </a:r>
            <a:endParaRPr lang="fr-FR" sz="2800" dirty="0">
              <a:solidFill>
                <a:srgbClr val="FF0000"/>
              </a:solidFill>
            </a:endParaRPr>
          </a:p>
        </p:txBody>
      </p:sp>
      <p:pic>
        <p:nvPicPr>
          <p:cNvPr id="6" name="Picture 2"/>
          <p:cNvPicPr>
            <a:picLocks noChangeAspect="1" noChangeArrowheads="1"/>
          </p:cNvPicPr>
          <p:nvPr/>
        </p:nvPicPr>
        <p:blipFill>
          <a:blip r:embed="rId2"/>
          <a:srcRect/>
          <a:stretch>
            <a:fillRect/>
          </a:stretch>
        </p:blipFill>
        <p:spPr bwMode="auto">
          <a:xfrm>
            <a:off x="2571736" y="2143117"/>
            <a:ext cx="6249091" cy="4714883"/>
          </a:xfrm>
          <a:prstGeom prst="rect">
            <a:avLst/>
          </a:prstGeom>
          <a:noFill/>
          <a:ln w="9525">
            <a:noFill/>
            <a:miter lim="800000"/>
            <a:headEnd/>
            <a:tailEnd/>
          </a:ln>
          <a:effectLst/>
        </p:spPr>
      </p:pic>
      <p:sp>
        <p:nvSpPr>
          <p:cNvPr id="7" name="Croix 6"/>
          <p:cNvSpPr/>
          <p:nvPr/>
        </p:nvSpPr>
        <p:spPr>
          <a:xfrm rot="16200000">
            <a:off x="4136882" y="2646145"/>
            <a:ext cx="2857765" cy="3252840"/>
          </a:xfrm>
          <a:prstGeom prst="plus">
            <a:avLst/>
          </a:prstGeom>
          <a:solidFill>
            <a:schemeClr val="accent6">
              <a:lumMod val="20000"/>
              <a:lumOff val="80000"/>
              <a:alpha val="7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sp>
        <p:nvSpPr>
          <p:cNvPr id="9" name="Espace réservé de la date 8"/>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0" y="0"/>
            <a:ext cx="9144000" cy="1571612"/>
          </a:xfrm>
          <a:prstGeom prst="rect">
            <a:avLst/>
          </a:prstGeom>
        </p:spPr>
        <p:txBody>
          <a:bodyPr vert="horz" lIns="91440" tIns="45720" rIns="91440" bIns="45720" rtlCol="0" anchor="ctr">
            <a:normAutofit fontScale="92500"/>
          </a:bodyPr>
          <a:lstStyle/>
          <a:p>
            <a:pPr lvl="0" algn="ctr">
              <a:spcBef>
                <a:spcPct val="0"/>
              </a:spcBef>
              <a:defRPr/>
            </a:pPr>
            <a:r>
              <a:rPr lang="fr-FR" sz="4400" b="1" dirty="0" smtClean="0">
                <a:solidFill>
                  <a:srgbClr val="7030A0"/>
                </a:solidFill>
                <a:latin typeface="+mj-lt"/>
                <a:ea typeface="+mj-ea"/>
                <a:cs typeface="+mj-cs"/>
              </a:rPr>
              <a:t>Q3. Quelle solution pouvons-nous proposer pour respecter les critères ELS ? </a:t>
            </a:r>
            <a:endParaRPr lang="fr-FR" sz="4400" b="1" dirty="0">
              <a:solidFill>
                <a:srgbClr val="7030A0"/>
              </a:solidFill>
              <a:latin typeface="+mj-lt"/>
              <a:ea typeface="+mj-ea"/>
              <a:cs typeface="+mj-cs"/>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19</a:t>
            </a:fld>
            <a:endParaRPr lang="fr-BE"/>
          </a:p>
        </p:txBody>
      </p:sp>
      <p:sp>
        <p:nvSpPr>
          <p:cNvPr id="5" name="Espace réservé de la date 4"/>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lum bright="24000" contrast="10000"/>
          </a:blip>
          <a:srcRect/>
          <a:stretch>
            <a:fillRect/>
          </a:stretch>
        </p:blipFill>
        <p:spPr bwMode="auto">
          <a:xfrm flipH="1">
            <a:off x="642910" y="2143116"/>
            <a:ext cx="7570622" cy="2179320"/>
          </a:xfrm>
          <a:prstGeom prst="rect">
            <a:avLst/>
          </a:prstGeom>
          <a:noFill/>
          <a:ln w="9525">
            <a:noFill/>
            <a:miter lim="800000"/>
            <a:headEnd/>
            <a:tailEnd/>
          </a:ln>
          <a:effectLst/>
        </p:spPr>
      </p:pic>
      <p:cxnSp>
        <p:nvCxnSpPr>
          <p:cNvPr id="5" name="Connecteur droit 4"/>
          <p:cNvCxnSpPr/>
          <p:nvPr/>
        </p:nvCxnSpPr>
        <p:spPr>
          <a:xfrm>
            <a:off x="828668" y="2890827"/>
            <a:ext cx="7222814" cy="318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822642" y="3498530"/>
            <a:ext cx="7249820" cy="3496"/>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500562" y="2928934"/>
            <a:ext cx="1143008" cy="5715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071670" y="2928934"/>
            <a:ext cx="1143008" cy="57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6858016" y="2928934"/>
            <a:ext cx="1143008" cy="57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857224" y="2928934"/>
            <a:ext cx="1143008" cy="57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257543" y="2914656"/>
            <a:ext cx="1143008" cy="57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691180" y="2938468"/>
            <a:ext cx="1143008" cy="57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501820" y="3198478"/>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riangle isocèle 29"/>
          <p:cNvSpPr/>
          <p:nvPr/>
        </p:nvSpPr>
        <p:spPr>
          <a:xfrm>
            <a:off x="712098" y="3499504"/>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714348" y="3429000"/>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p:nvPr/>
        </p:nvCxnSpPr>
        <p:spPr>
          <a:xfrm rot="5400000">
            <a:off x="7719308" y="3199412"/>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Triangle isocèle 32"/>
          <p:cNvSpPr/>
          <p:nvPr/>
        </p:nvSpPr>
        <p:spPr>
          <a:xfrm>
            <a:off x="7929586" y="3500438"/>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7931836" y="3429934"/>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isocèle 35"/>
          <p:cNvSpPr/>
          <p:nvPr/>
        </p:nvSpPr>
        <p:spPr>
          <a:xfrm>
            <a:off x="3143240" y="3500438"/>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38"/>
          <p:cNvCxnSpPr/>
          <p:nvPr/>
        </p:nvCxnSpPr>
        <p:spPr>
          <a:xfrm>
            <a:off x="3138496" y="3808082"/>
            <a:ext cx="248594" cy="238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153736" y="3831904"/>
            <a:ext cx="233354" cy="59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148982" y="3892844"/>
            <a:ext cx="248594" cy="238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3164222" y="3916666"/>
            <a:ext cx="233354" cy="59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3000364" y="3982400"/>
            <a:ext cx="509598" cy="18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riangle isocèle 64"/>
          <p:cNvSpPr/>
          <p:nvPr/>
        </p:nvSpPr>
        <p:spPr>
          <a:xfrm>
            <a:off x="5529260" y="3489002"/>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66"/>
          <p:cNvCxnSpPr/>
          <p:nvPr/>
        </p:nvCxnSpPr>
        <p:spPr>
          <a:xfrm>
            <a:off x="5524516" y="3796646"/>
            <a:ext cx="248594" cy="238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5539756" y="3820468"/>
            <a:ext cx="233354" cy="59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5535002" y="3881408"/>
            <a:ext cx="248594" cy="238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V="1">
            <a:off x="5550242" y="3905230"/>
            <a:ext cx="233354" cy="59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5386384" y="3970964"/>
            <a:ext cx="509598" cy="18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5400000">
            <a:off x="1711520" y="3215622"/>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5400000">
            <a:off x="2920242" y="3217526"/>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a:off x="4131822" y="3197524"/>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5400000">
            <a:off x="6516882" y="3194666"/>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5400000">
            <a:off x="5320542" y="3232766"/>
            <a:ext cx="638654" cy="20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Ellipse 65"/>
          <p:cNvSpPr/>
          <p:nvPr/>
        </p:nvSpPr>
        <p:spPr>
          <a:xfrm>
            <a:off x="5531510" y="3418498"/>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3145490" y="3429934"/>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428728" y="1357298"/>
            <a:ext cx="1357322" cy="369332"/>
          </a:xfrm>
          <a:prstGeom prst="rect">
            <a:avLst/>
          </a:prstGeom>
          <a:noFill/>
        </p:spPr>
        <p:txBody>
          <a:bodyPr wrap="square" rtlCol="0">
            <a:spAutoFit/>
          </a:bodyPr>
          <a:lstStyle/>
          <a:p>
            <a:r>
              <a:rPr lang="fr-FR" b="1" dirty="0" smtClean="0">
                <a:solidFill>
                  <a:srgbClr val="0070C0"/>
                </a:solidFill>
              </a:rPr>
              <a:t>½ portique</a:t>
            </a:r>
            <a:endParaRPr lang="fr-FR" b="1" dirty="0">
              <a:solidFill>
                <a:srgbClr val="0070C0"/>
              </a:solidFill>
            </a:endParaRPr>
          </a:p>
        </p:txBody>
      </p:sp>
      <p:sp>
        <p:nvSpPr>
          <p:cNvPr id="79" name="Flèche vers le bas 78"/>
          <p:cNvSpPr/>
          <p:nvPr/>
        </p:nvSpPr>
        <p:spPr>
          <a:xfrm>
            <a:off x="4337684" y="1853246"/>
            <a:ext cx="199454" cy="425968"/>
          </a:xfrm>
          <a:prstGeom prst="downArrow">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3857620" y="1357298"/>
            <a:ext cx="1357322" cy="369332"/>
          </a:xfrm>
          <a:prstGeom prst="rect">
            <a:avLst/>
          </a:prstGeom>
          <a:noFill/>
        </p:spPr>
        <p:txBody>
          <a:bodyPr wrap="square" rtlCol="0">
            <a:spAutoFit/>
          </a:bodyPr>
          <a:lstStyle/>
          <a:p>
            <a:r>
              <a:rPr lang="fr-FR" b="1" dirty="0" smtClean="0">
                <a:solidFill>
                  <a:srgbClr val="0070C0"/>
                </a:solidFill>
              </a:rPr>
              <a:t>½ portique</a:t>
            </a:r>
            <a:endParaRPr lang="fr-FR" b="1" dirty="0">
              <a:solidFill>
                <a:srgbClr val="0070C0"/>
              </a:solidFill>
            </a:endParaRPr>
          </a:p>
        </p:txBody>
      </p:sp>
      <p:sp>
        <p:nvSpPr>
          <p:cNvPr id="82" name="ZoneTexte 81"/>
          <p:cNvSpPr txBox="1"/>
          <p:nvPr/>
        </p:nvSpPr>
        <p:spPr>
          <a:xfrm>
            <a:off x="6286512" y="1357298"/>
            <a:ext cx="1357322" cy="369332"/>
          </a:xfrm>
          <a:prstGeom prst="rect">
            <a:avLst/>
          </a:prstGeom>
          <a:noFill/>
        </p:spPr>
        <p:txBody>
          <a:bodyPr wrap="square" rtlCol="0">
            <a:spAutoFit/>
          </a:bodyPr>
          <a:lstStyle/>
          <a:p>
            <a:r>
              <a:rPr lang="fr-FR" b="1" dirty="0" smtClean="0">
                <a:solidFill>
                  <a:srgbClr val="0070C0"/>
                </a:solidFill>
              </a:rPr>
              <a:t>½ portique</a:t>
            </a:r>
            <a:endParaRPr lang="fr-FR" b="1" dirty="0">
              <a:solidFill>
                <a:srgbClr val="0070C0"/>
              </a:solidFill>
            </a:endParaRPr>
          </a:p>
        </p:txBody>
      </p:sp>
      <p:sp>
        <p:nvSpPr>
          <p:cNvPr id="44" name="Flèche vers le bas 43"/>
          <p:cNvSpPr/>
          <p:nvPr/>
        </p:nvSpPr>
        <p:spPr>
          <a:xfrm>
            <a:off x="1928794" y="1857364"/>
            <a:ext cx="199454" cy="425968"/>
          </a:xfrm>
          <a:prstGeom prst="downArrow">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bas 46"/>
          <p:cNvSpPr/>
          <p:nvPr/>
        </p:nvSpPr>
        <p:spPr>
          <a:xfrm>
            <a:off x="6735444" y="1878646"/>
            <a:ext cx="199454" cy="425968"/>
          </a:xfrm>
          <a:prstGeom prst="downArrow">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p:cNvSpPr txBox="1">
            <a:spLocks/>
          </p:cNvSpPr>
          <p:nvPr/>
        </p:nvSpPr>
        <p:spPr>
          <a:xfrm>
            <a:off x="428596" y="0"/>
            <a:ext cx="8429684" cy="10001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accent3">
                    <a:lumMod val="75000"/>
                  </a:schemeClr>
                </a:solidFill>
                <a:effectLst/>
                <a:uLnTx/>
                <a:uFillTx/>
                <a:latin typeface="+mj-lt"/>
                <a:ea typeface="+mj-ea"/>
                <a:cs typeface="+mj-cs"/>
              </a:rPr>
              <a:t>La poutre au vent est considérée</a:t>
            </a:r>
            <a:r>
              <a:rPr kumimoji="0" lang="fr-FR" sz="2600" b="1" i="0" u="none" strike="noStrike" kern="1200" cap="none" spc="0" normalizeH="0" noProof="0" dirty="0" smtClean="0">
                <a:ln>
                  <a:noFill/>
                </a:ln>
                <a:solidFill>
                  <a:schemeClr val="accent3">
                    <a:lumMod val="75000"/>
                  </a:schemeClr>
                </a:solidFill>
                <a:effectLst/>
                <a:uLnTx/>
                <a:uFillTx/>
                <a:latin typeface="+mj-lt"/>
                <a:ea typeface="+mj-ea"/>
                <a:cs typeface="+mj-cs"/>
              </a:rPr>
              <a:t> </a:t>
            </a:r>
            <a:r>
              <a:rPr kumimoji="0" lang="fr-FR" sz="2600" b="1" i="0" u="none" strike="noStrike" kern="1200" cap="none" spc="0" normalizeH="0" baseline="0" noProof="0" dirty="0" smtClean="0">
                <a:ln>
                  <a:noFill/>
                </a:ln>
                <a:solidFill>
                  <a:schemeClr val="accent3">
                    <a:lumMod val="75000"/>
                  </a:schemeClr>
                </a:solidFill>
                <a:effectLst/>
                <a:uLnTx/>
                <a:uFillTx/>
                <a:latin typeface="+mj-lt"/>
                <a:ea typeface="+mj-ea"/>
                <a:cs typeface="+mj-cs"/>
              </a:rPr>
              <a:t>comme une poutre treillis</a:t>
            </a:r>
            <a:r>
              <a:rPr kumimoji="0" lang="fr-FR" sz="2600" b="1" i="0" u="none" strike="noStrike" kern="1200" cap="none" spc="0" normalizeH="0" noProof="0" dirty="0" smtClean="0">
                <a:ln>
                  <a:noFill/>
                </a:ln>
                <a:solidFill>
                  <a:schemeClr val="accent3">
                    <a:lumMod val="75000"/>
                  </a:schemeClr>
                </a:solidFill>
                <a:effectLst/>
                <a:uLnTx/>
                <a:uFillTx/>
                <a:latin typeface="+mj-lt"/>
                <a:ea typeface="+mj-ea"/>
                <a:cs typeface="+mj-cs"/>
              </a:rPr>
              <a:t> appuyée sur les pans de fer</a:t>
            </a:r>
            <a:endParaRPr kumimoji="0" lang="fr-FR" sz="2600" b="1" i="0" u="none" strike="noStrike" kern="1200" cap="none" spc="0" normalizeH="0" baseline="0" noProof="0" dirty="0" smtClean="0">
              <a:ln>
                <a:noFill/>
              </a:ln>
              <a:solidFill>
                <a:schemeClr val="accent3">
                  <a:lumMod val="75000"/>
                </a:schemeClr>
              </a:solidFill>
              <a:effectLst/>
              <a:uLnTx/>
              <a:uFillTx/>
              <a:latin typeface="+mj-lt"/>
              <a:ea typeface="+mj-ea"/>
              <a:cs typeface="+mj-cs"/>
            </a:endParaRPr>
          </a:p>
        </p:txBody>
      </p:sp>
      <p:sp>
        <p:nvSpPr>
          <p:cNvPr id="49" name="ZoneTexte 48"/>
          <p:cNvSpPr txBox="1"/>
          <p:nvPr/>
        </p:nvSpPr>
        <p:spPr>
          <a:xfrm>
            <a:off x="500034" y="4500570"/>
            <a:ext cx="7786742" cy="2031325"/>
          </a:xfrm>
          <a:prstGeom prst="rect">
            <a:avLst/>
          </a:prstGeom>
          <a:noFill/>
        </p:spPr>
        <p:txBody>
          <a:bodyPr wrap="square" rtlCol="0">
            <a:spAutoFit/>
          </a:bodyPr>
          <a:lstStyle/>
          <a:p>
            <a:r>
              <a:rPr lang="fr-FR" dirty="0" smtClean="0"/>
              <a:t>L’idée de base de cette solution de poutre au vent longitudinale est de créer une poutre treillis appuyée sur les pans de fer (appuis très rigides) et sur les portiques (appuis élastiques). Cette poutre bloque les déplacements  des ½ portiques dans le plan de la toiture.</a:t>
            </a:r>
          </a:p>
          <a:p>
            <a:endParaRPr lang="fr-FR" dirty="0" smtClean="0"/>
          </a:p>
          <a:p>
            <a:r>
              <a:rPr lang="fr-FR" dirty="0" smtClean="0"/>
              <a:t>Mais aussi, les portiques sont partiellement retenus par les pans de fer via la poutre au vent.</a:t>
            </a:r>
            <a:endParaRPr lang="fr-FR" dirty="0"/>
          </a:p>
        </p:txBody>
      </p:sp>
      <p:sp>
        <p:nvSpPr>
          <p:cNvPr id="45" name="Espace réservé du numéro de diapositive 44"/>
          <p:cNvSpPr>
            <a:spLocks noGrp="1"/>
          </p:cNvSpPr>
          <p:nvPr>
            <p:ph type="sldNum" sz="quarter" idx="12"/>
          </p:nvPr>
        </p:nvSpPr>
        <p:spPr/>
        <p:txBody>
          <a:bodyPr/>
          <a:lstStyle/>
          <a:p>
            <a:fld id="{CF4668DC-857F-487D-BFFA-8C0CA5037977}" type="slidenum">
              <a:rPr lang="fr-BE" smtClean="0"/>
              <a:pPr/>
              <a:t>2</a:t>
            </a:fld>
            <a:endParaRPr lang="fr-BE"/>
          </a:p>
        </p:txBody>
      </p:sp>
      <p:sp>
        <p:nvSpPr>
          <p:cNvPr id="48" name="Espace réservé de la date 47"/>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P spid="36" grpId="0" animBg="1"/>
      <p:bldP spid="65" grpId="0" animBg="1"/>
      <p:bldP spid="66" grpId="0" animBg="1"/>
      <p:bldP spid="37" grpId="0" animBg="1"/>
      <p:bldP spid="78" grpId="0"/>
      <p:bldP spid="79" grpId="0" animBg="1"/>
      <p:bldP spid="80" grpId="0"/>
      <p:bldP spid="82" grpId="0"/>
      <p:bldP spid="44"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srcRect/>
          <a:stretch>
            <a:fillRect/>
          </a:stretch>
        </p:blipFill>
        <p:spPr bwMode="auto">
          <a:xfrm>
            <a:off x="0" y="1142983"/>
            <a:ext cx="6500826" cy="5732291"/>
          </a:xfrm>
          <a:prstGeom prst="rect">
            <a:avLst/>
          </a:prstGeom>
          <a:noFill/>
          <a:ln w="9525">
            <a:noFill/>
            <a:miter lim="800000"/>
            <a:headEnd/>
            <a:tailEnd/>
          </a:ln>
          <a:effectLst/>
        </p:spPr>
      </p:pic>
      <p:sp>
        <p:nvSpPr>
          <p:cNvPr id="14" name="Triangle isocèle 13"/>
          <p:cNvSpPr/>
          <p:nvPr/>
        </p:nvSpPr>
        <p:spPr>
          <a:xfrm rot="2675237">
            <a:off x="5297245" y="2025562"/>
            <a:ext cx="691596" cy="518040"/>
          </a:xfrm>
          <a:prstGeom prst="triangl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rot="18143651">
            <a:off x="713467" y="2226839"/>
            <a:ext cx="658453" cy="529155"/>
          </a:xfrm>
          <a:prstGeom prst="triangl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0" y="0"/>
            <a:ext cx="9144000" cy="1000108"/>
          </a:xfrm>
        </p:spPr>
        <p:txBody>
          <a:bodyPr>
            <a:normAutofit/>
          </a:bodyPr>
          <a:lstStyle/>
          <a:p>
            <a:r>
              <a:rPr lang="fr-FR" sz="2800" b="1" dirty="0" smtClean="0">
                <a:solidFill>
                  <a:schemeClr val="accent3">
                    <a:lumMod val="75000"/>
                  </a:schemeClr>
                </a:solidFill>
              </a:rPr>
              <a:t>Recherche d’une solution acceptable :</a:t>
            </a:r>
            <a:br>
              <a:rPr lang="fr-FR" sz="2800" b="1" dirty="0" smtClean="0">
                <a:solidFill>
                  <a:schemeClr val="accent3">
                    <a:lumMod val="75000"/>
                  </a:schemeClr>
                </a:solidFill>
              </a:rPr>
            </a:br>
            <a:r>
              <a:rPr lang="fr-FR" sz="2800" b="1" dirty="0" smtClean="0">
                <a:solidFill>
                  <a:schemeClr val="accent3">
                    <a:lumMod val="75000"/>
                  </a:schemeClr>
                </a:solidFill>
              </a:rPr>
              <a:t>première piste</a:t>
            </a:r>
            <a:endParaRPr lang="fr-FR" sz="2800" b="1" dirty="0">
              <a:solidFill>
                <a:schemeClr val="accent3">
                  <a:lumMod val="75000"/>
                </a:schemeClr>
              </a:solidFill>
            </a:endParaRPr>
          </a:p>
        </p:txBody>
      </p:sp>
      <p:sp>
        <p:nvSpPr>
          <p:cNvPr id="11" name="Rectangle 10"/>
          <p:cNvSpPr/>
          <p:nvPr/>
        </p:nvSpPr>
        <p:spPr>
          <a:xfrm rot="15994804">
            <a:off x="3231012" y="-418233"/>
            <a:ext cx="359813" cy="5182553"/>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839618" y="5336835"/>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5786446" y="5353063"/>
            <a:ext cx="214314" cy="361953"/>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715008" y="1857364"/>
            <a:ext cx="285752" cy="3500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86446" y="5286388"/>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07397" y="2122752"/>
            <a:ext cx="301556" cy="32350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841868" y="5266331"/>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572396" y="1643050"/>
            <a:ext cx="285752" cy="3500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500958" y="5072074"/>
            <a:ext cx="428628" cy="28575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929454" y="5500702"/>
            <a:ext cx="1928826" cy="646331"/>
          </a:xfrm>
          <a:prstGeom prst="rect">
            <a:avLst/>
          </a:prstGeom>
          <a:noFill/>
        </p:spPr>
        <p:txBody>
          <a:bodyPr wrap="square" rtlCol="0">
            <a:spAutoFit/>
          </a:bodyPr>
          <a:lstStyle/>
          <a:p>
            <a:r>
              <a:rPr lang="fr-FR" dirty="0" smtClean="0"/>
              <a:t>Variante avec les pieds encastrés</a:t>
            </a:r>
            <a:endParaRPr lang="fr-FR" dirty="0"/>
          </a:p>
        </p:txBody>
      </p:sp>
      <p:sp>
        <p:nvSpPr>
          <p:cNvPr id="25" name="ZoneTexte 24"/>
          <p:cNvSpPr txBox="1"/>
          <p:nvPr/>
        </p:nvSpPr>
        <p:spPr>
          <a:xfrm>
            <a:off x="2571736" y="3786190"/>
            <a:ext cx="1928826" cy="369332"/>
          </a:xfrm>
          <a:prstGeom prst="rect">
            <a:avLst/>
          </a:prstGeom>
          <a:noFill/>
        </p:spPr>
        <p:txBody>
          <a:bodyPr wrap="square" rtlCol="0">
            <a:spAutoFit/>
          </a:bodyPr>
          <a:lstStyle/>
          <a:p>
            <a:r>
              <a:rPr lang="fr-FR" dirty="0" smtClean="0"/>
              <a:t>Portique renforcé</a:t>
            </a:r>
            <a:endParaRPr lang="fr-FR" dirty="0"/>
          </a:p>
        </p:txBody>
      </p:sp>
      <p:sp>
        <p:nvSpPr>
          <p:cNvPr id="20" name="Espace réservé du numéro de diapositive 19"/>
          <p:cNvSpPr>
            <a:spLocks noGrp="1"/>
          </p:cNvSpPr>
          <p:nvPr>
            <p:ph type="sldNum" sz="quarter" idx="12"/>
          </p:nvPr>
        </p:nvSpPr>
        <p:spPr/>
        <p:txBody>
          <a:bodyPr/>
          <a:lstStyle/>
          <a:p>
            <a:fld id="{CF4668DC-857F-487D-BFFA-8C0CA5037977}" type="slidenum">
              <a:rPr lang="fr-BE" smtClean="0"/>
              <a:pPr/>
              <a:t>20</a:t>
            </a:fld>
            <a:endParaRPr lang="fr-BE"/>
          </a:p>
        </p:txBody>
      </p:sp>
      <p:sp>
        <p:nvSpPr>
          <p:cNvPr id="26" name="Espace réservé de la date 25"/>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srcRect/>
          <a:stretch>
            <a:fillRect/>
          </a:stretch>
        </p:blipFill>
        <p:spPr bwMode="auto">
          <a:xfrm>
            <a:off x="0" y="1142983"/>
            <a:ext cx="6500826" cy="5732291"/>
          </a:xfrm>
          <a:prstGeom prst="rect">
            <a:avLst/>
          </a:prstGeom>
          <a:noFill/>
          <a:ln w="9525">
            <a:noFill/>
            <a:miter lim="800000"/>
            <a:headEnd/>
            <a:tailEnd/>
          </a:ln>
          <a:effectLst/>
        </p:spPr>
      </p:pic>
      <p:sp>
        <p:nvSpPr>
          <p:cNvPr id="5" name="Rectangle 4"/>
          <p:cNvSpPr/>
          <p:nvPr/>
        </p:nvSpPr>
        <p:spPr>
          <a:xfrm rot="19437406">
            <a:off x="4662504" y="1875634"/>
            <a:ext cx="99259" cy="39822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428992" y="2214554"/>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rot="2267523">
            <a:off x="2131846" y="1830464"/>
            <a:ext cx="103620" cy="39649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3214678" y="2214554"/>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p:cNvSpPr/>
          <p:nvPr/>
        </p:nvSpPr>
        <p:spPr>
          <a:xfrm rot="2675237">
            <a:off x="5368685" y="1954124"/>
            <a:ext cx="691596" cy="518040"/>
          </a:xfrm>
          <a:prstGeom prst="triangl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p:cNvSpPr/>
          <p:nvPr/>
        </p:nvSpPr>
        <p:spPr>
          <a:xfrm rot="18143651">
            <a:off x="713467" y="2226839"/>
            <a:ext cx="658453" cy="529155"/>
          </a:xfrm>
          <a:prstGeom prst="triangl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15994804">
            <a:off x="3284244" y="-430340"/>
            <a:ext cx="285242" cy="5147161"/>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839618" y="5336835"/>
            <a:ext cx="214314" cy="28575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5786446" y="5353063"/>
            <a:ext cx="214314" cy="361953"/>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786446" y="1857364"/>
            <a:ext cx="214314" cy="350046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786446" y="5286388"/>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57224" y="2122752"/>
            <a:ext cx="214314" cy="32350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841868" y="5266331"/>
            <a:ext cx="207040" cy="1933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itre 1"/>
          <p:cNvSpPr>
            <a:spLocks noGrp="1"/>
          </p:cNvSpPr>
          <p:nvPr>
            <p:ph type="title"/>
          </p:nvPr>
        </p:nvSpPr>
        <p:spPr>
          <a:xfrm>
            <a:off x="0" y="0"/>
            <a:ext cx="9144000" cy="1000108"/>
          </a:xfrm>
        </p:spPr>
        <p:txBody>
          <a:bodyPr>
            <a:normAutofit/>
          </a:bodyPr>
          <a:lstStyle/>
          <a:p>
            <a:r>
              <a:rPr lang="fr-FR" sz="2800" b="1" dirty="0" smtClean="0">
                <a:solidFill>
                  <a:schemeClr val="accent3">
                    <a:lumMod val="75000"/>
                  </a:schemeClr>
                </a:solidFill>
              </a:rPr>
              <a:t>Recherche d’une solution acceptable:</a:t>
            </a:r>
            <a:br>
              <a:rPr lang="fr-FR" sz="2800" b="1" dirty="0" smtClean="0">
                <a:solidFill>
                  <a:schemeClr val="accent3">
                    <a:lumMod val="75000"/>
                  </a:schemeClr>
                </a:solidFill>
              </a:rPr>
            </a:br>
            <a:r>
              <a:rPr lang="fr-FR" sz="2800" b="1" dirty="0" smtClean="0">
                <a:solidFill>
                  <a:schemeClr val="accent3">
                    <a:lumMod val="75000"/>
                  </a:schemeClr>
                </a:solidFill>
              </a:rPr>
              <a:t>deuxième piste</a:t>
            </a:r>
            <a:endParaRPr lang="fr-FR" sz="2800" b="1" dirty="0">
              <a:solidFill>
                <a:schemeClr val="accent3">
                  <a:lumMod val="75000"/>
                </a:schemeClr>
              </a:solidFill>
            </a:endParaRPr>
          </a:p>
        </p:txBody>
      </p:sp>
      <p:sp>
        <p:nvSpPr>
          <p:cNvPr id="20" name="ZoneTexte 19"/>
          <p:cNvSpPr txBox="1"/>
          <p:nvPr/>
        </p:nvSpPr>
        <p:spPr>
          <a:xfrm>
            <a:off x="2500298" y="4071942"/>
            <a:ext cx="1928826" cy="646331"/>
          </a:xfrm>
          <a:prstGeom prst="rect">
            <a:avLst/>
          </a:prstGeom>
          <a:noFill/>
        </p:spPr>
        <p:txBody>
          <a:bodyPr wrap="square" rtlCol="0">
            <a:spAutoFit/>
          </a:bodyPr>
          <a:lstStyle/>
          <a:p>
            <a:r>
              <a:rPr lang="fr-FR" dirty="0" smtClean="0"/>
              <a:t>Portique contreventé</a:t>
            </a:r>
            <a:endParaRPr lang="fr-FR" dirty="0"/>
          </a:p>
        </p:txBody>
      </p:sp>
      <p:sp>
        <p:nvSpPr>
          <p:cNvPr id="22" name="Espace réservé du numéro de diapositive 21"/>
          <p:cNvSpPr>
            <a:spLocks noGrp="1"/>
          </p:cNvSpPr>
          <p:nvPr>
            <p:ph type="sldNum" sz="quarter" idx="12"/>
          </p:nvPr>
        </p:nvSpPr>
        <p:spPr/>
        <p:txBody>
          <a:bodyPr/>
          <a:lstStyle/>
          <a:p>
            <a:fld id="{CF4668DC-857F-487D-BFFA-8C0CA5037977}" type="slidenum">
              <a:rPr lang="fr-BE" smtClean="0"/>
              <a:pPr/>
              <a:t>21</a:t>
            </a:fld>
            <a:endParaRPr lang="fr-BE"/>
          </a:p>
        </p:txBody>
      </p:sp>
      <p:sp>
        <p:nvSpPr>
          <p:cNvPr id="24" name="Espace réservé de la date 23"/>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4"/>
          <a:srcRect/>
          <a:stretch>
            <a:fillRect/>
          </a:stretch>
        </p:blipFill>
        <p:spPr bwMode="auto">
          <a:xfrm>
            <a:off x="-1" y="1071546"/>
            <a:ext cx="9185253" cy="5786454"/>
          </a:xfrm>
          <a:prstGeom prst="rect">
            <a:avLst/>
          </a:prstGeom>
          <a:noFill/>
          <a:ln w="9525">
            <a:noFill/>
            <a:miter lim="800000"/>
            <a:headEnd/>
            <a:tailEnd/>
          </a:ln>
          <a:effectLst/>
        </p:spPr>
      </p:pic>
      <p:cxnSp>
        <p:nvCxnSpPr>
          <p:cNvPr id="9" name="Connecteur droit 8"/>
          <p:cNvCxnSpPr/>
          <p:nvPr/>
        </p:nvCxnSpPr>
        <p:spPr>
          <a:xfrm rot="5400000">
            <a:off x="6357950" y="2500306"/>
            <a:ext cx="857256" cy="4286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4429124" y="3643314"/>
            <a:ext cx="857256" cy="4286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2500298" y="4786322"/>
            <a:ext cx="857256" cy="4286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7000892" y="2071678"/>
            <a:ext cx="1500198" cy="22383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3143240" y="4286256"/>
            <a:ext cx="1500198" cy="22383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flipV="1">
            <a:off x="5072066" y="3171824"/>
            <a:ext cx="1443034" cy="25717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57290" y="0"/>
            <a:ext cx="6429420" cy="954107"/>
          </a:xfrm>
          <a:prstGeom prst="rect">
            <a:avLst/>
          </a:prstGeom>
        </p:spPr>
        <p:txBody>
          <a:bodyPr wrap="square">
            <a:spAutoFit/>
          </a:bodyPr>
          <a:lstStyle/>
          <a:p>
            <a:pPr algn="ctr"/>
            <a:r>
              <a:rPr lang="fr-FR" sz="2800" b="1" dirty="0" smtClean="0">
                <a:solidFill>
                  <a:schemeClr val="accent3">
                    <a:lumMod val="75000"/>
                  </a:schemeClr>
                </a:solidFill>
                <a:latin typeface="+mj-lt"/>
                <a:ea typeface="+mj-ea"/>
                <a:cs typeface="+mj-cs"/>
              </a:rPr>
              <a:t>Recherche d’une solution acceptable:</a:t>
            </a:r>
            <a:br>
              <a:rPr lang="fr-FR" sz="2800" b="1" dirty="0" smtClean="0">
                <a:solidFill>
                  <a:schemeClr val="accent3">
                    <a:lumMod val="75000"/>
                  </a:schemeClr>
                </a:solidFill>
                <a:latin typeface="+mj-lt"/>
                <a:ea typeface="+mj-ea"/>
                <a:cs typeface="+mj-cs"/>
              </a:rPr>
            </a:br>
            <a:r>
              <a:rPr lang="fr-FR" sz="2800" b="1" dirty="0" smtClean="0">
                <a:solidFill>
                  <a:schemeClr val="accent3">
                    <a:lumMod val="75000"/>
                  </a:schemeClr>
                </a:solidFill>
                <a:latin typeface="+mj-lt"/>
                <a:ea typeface="+mj-ea"/>
                <a:cs typeface="+mj-cs"/>
              </a:rPr>
              <a:t>troisième piste</a:t>
            </a:r>
          </a:p>
        </p:txBody>
      </p:sp>
      <p:sp>
        <p:nvSpPr>
          <p:cNvPr id="10" name="ZoneTexte 9"/>
          <p:cNvSpPr txBox="1"/>
          <p:nvPr/>
        </p:nvSpPr>
        <p:spPr>
          <a:xfrm>
            <a:off x="6929454" y="5500702"/>
            <a:ext cx="1928826" cy="646331"/>
          </a:xfrm>
          <a:prstGeom prst="rect">
            <a:avLst/>
          </a:prstGeom>
          <a:noFill/>
        </p:spPr>
        <p:txBody>
          <a:bodyPr wrap="square" rtlCol="0">
            <a:spAutoFit/>
          </a:bodyPr>
          <a:lstStyle/>
          <a:p>
            <a:r>
              <a:rPr lang="fr-FR" dirty="0" smtClean="0"/>
              <a:t>La poutre au vent est renforcée</a:t>
            </a:r>
            <a:endParaRPr lang="fr-FR" dirty="0"/>
          </a:p>
        </p:txBody>
      </p:sp>
      <p:sp>
        <p:nvSpPr>
          <p:cNvPr id="14" name="Espace réservé du numéro de diapositive 13"/>
          <p:cNvSpPr>
            <a:spLocks noGrp="1"/>
          </p:cNvSpPr>
          <p:nvPr>
            <p:ph type="sldNum" sz="quarter" idx="12"/>
          </p:nvPr>
        </p:nvSpPr>
        <p:spPr/>
        <p:txBody>
          <a:bodyPr/>
          <a:lstStyle/>
          <a:p>
            <a:fld id="{CF4668DC-857F-487D-BFFA-8C0CA5037977}" type="slidenum">
              <a:rPr lang="fr-BE" smtClean="0"/>
              <a:pPr/>
              <a:t>22</a:t>
            </a:fld>
            <a:endParaRPr lang="fr-BE"/>
          </a:p>
        </p:txBody>
      </p:sp>
      <p:sp>
        <p:nvSpPr>
          <p:cNvPr id="19" name="Espace réservé de la date 18"/>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0"/>
            <a:ext cx="9144000" cy="857232"/>
          </a:xfrm>
        </p:spPr>
        <p:txBody>
          <a:bodyPr>
            <a:normAutofit/>
          </a:bodyPr>
          <a:lstStyle/>
          <a:p>
            <a:r>
              <a:rPr lang="fr-FR" sz="2800" b="1" dirty="0" smtClean="0">
                <a:solidFill>
                  <a:schemeClr val="accent3">
                    <a:lumMod val="75000"/>
                  </a:schemeClr>
                </a:solidFill>
              </a:rPr>
              <a:t>La solution retenue permettant de respecter le critère ELS</a:t>
            </a:r>
            <a:endParaRPr lang="fr-FR" sz="2800" b="1" dirty="0">
              <a:solidFill>
                <a:schemeClr val="accent3">
                  <a:lumMod val="75000"/>
                </a:schemeClr>
              </a:solidFill>
            </a:endParaRPr>
          </a:p>
        </p:txBody>
      </p:sp>
      <p:pic>
        <p:nvPicPr>
          <p:cNvPr id="86021" name="Picture 5"/>
          <p:cNvPicPr>
            <a:picLocks noChangeAspect="1" noChangeArrowheads="1"/>
          </p:cNvPicPr>
          <p:nvPr/>
        </p:nvPicPr>
        <p:blipFill>
          <a:blip r:embed="rId4"/>
          <a:srcRect/>
          <a:stretch>
            <a:fillRect/>
          </a:stretch>
        </p:blipFill>
        <p:spPr bwMode="auto">
          <a:xfrm>
            <a:off x="0" y="1142984"/>
            <a:ext cx="6699250" cy="4133850"/>
          </a:xfrm>
          <a:prstGeom prst="rect">
            <a:avLst/>
          </a:prstGeom>
          <a:noFill/>
          <a:ln w="9525">
            <a:noFill/>
            <a:miter lim="800000"/>
            <a:headEnd/>
            <a:tailEnd/>
          </a:ln>
          <a:effectLst/>
        </p:spPr>
      </p:pic>
      <p:sp>
        <p:nvSpPr>
          <p:cNvPr id="15" name="Bulle ronde 14"/>
          <p:cNvSpPr/>
          <p:nvPr/>
        </p:nvSpPr>
        <p:spPr>
          <a:xfrm>
            <a:off x="357158" y="1643050"/>
            <a:ext cx="2000264" cy="642942"/>
          </a:xfrm>
          <a:prstGeom prst="wedgeEllipseCallout">
            <a:avLst>
              <a:gd name="adj1" fmla="val 71521"/>
              <a:gd name="adj2" fmla="val 66961"/>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lumMod val="75000"/>
                  </a:schemeClr>
                </a:solidFill>
              </a:rPr>
              <a:t>Nœud 23</a:t>
            </a:r>
            <a:endParaRPr lang="fr-FR" b="1" dirty="0">
              <a:solidFill>
                <a:schemeClr val="accent5">
                  <a:lumMod val="75000"/>
                </a:schemeClr>
              </a:solidFill>
            </a:endParaRPr>
          </a:p>
        </p:txBody>
      </p:sp>
      <p:sp>
        <p:nvSpPr>
          <p:cNvPr id="19" name="ZoneTexte 18"/>
          <p:cNvSpPr txBox="1"/>
          <p:nvPr/>
        </p:nvSpPr>
        <p:spPr>
          <a:xfrm>
            <a:off x="4071934" y="3571876"/>
            <a:ext cx="4929222" cy="1754326"/>
          </a:xfrm>
          <a:prstGeom prst="rect">
            <a:avLst/>
          </a:prstGeom>
          <a:solidFill>
            <a:schemeClr val="bg1"/>
          </a:solidFill>
        </p:spPr>
        <p:txBody>
          <a:bodyPr wrap="square" rtlCol="0">
            <a:spAutoFit/>
          </a:bodyPr>
          <a:lstStyle/>
          <a:p>
            <a:r>
              <a:rPr lang="fr-FR" dirty="0" smtClean="0"/>
              <a:t>Solution retenue : une poutre au vent triplée très rigide qui mobilise les pans de fer pour retenir les portiques et les ½ portiques.</a:t>
            </a:r>
          </a:p>
          <a:p>
            <a:endParaRPr lang="fr-FR" dirty="0" smtClean="0"/>
          </a:p>
          <a:p>
            <a:r>
              <a:rPr lang="fr-FR" dirty="0" smtClean="0"/>
              <a:t>Les déplacements selon X sont tous inférieurs à H/150 =61 mm et sont donc tous acceptables.</a:t>
            </a:r>
            <a:endParaRPr lang="fr-FR" dirty="0"/>
          </a:p>
        </p:txBody>
      </p:sp>
      <p:sp>
        <p:nvSpPr>
          <p:cNvPr id="7" name="Bulle ronde 6"/>
          <p:cNvSpPr/>
          <p:nvPr/>
        </p:nvSpPr>
        <p:spPr>
          <a:xfrm>
            <a:off x="3214678" y="857232"/>
            <a:ext cx="2000264" cy="642942"/>
          </a:xfrm>
          <a:prstGeom prst="wedgeEllipseCallout">
            <a:avLst>
              <a:gd name="adj1" fmla="val -24987"/>
              <a:gd name="adj2" fmla="val 133330"/>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lumMod val="75000"/>
                  </a:schemeClr>
                </a:solidFill>
              </a:rPr>
              <a:t>Nœud 30</a:t>
            </a:r>
            <a:endParaRPr lang="fr-FR" b="1" dirty="0">
              <a:solidFill>
                <a:schemeClr val="accent5">
                  <a:lumMod val="75000"/>
                </a:schemeClr>
              </a:solidFill>
            </a:endParaRPr>
          </a:p>
        </p:txBody>
      </p:sp>
      <p:sp>
        <p:nvSpPr>
          <p:cNvPr id="8" name="Bulle ronde 7"/>
          <p:cNvSpPr/>
          <p:nvPr/>
        </p:nvSpPr>
        <p:spPr>
          <a:xfrm>
            <a:off x="6786578" y="1214422"/>
            <a:ext cx="2000264" cy="642942"/>
          </a:xfrm>
          <a:prstGeom prst="wedgeEllipseCallout">
            <a:avLst>
              <a:gd name="adj1" fmla="val -112859"/>
              <a:gd name="adj2" fmla="val -2785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lumMod val="75000"/>
                  </a:schemeClr>
                </a:solidFill>
              </a:rPr>
              <a:t>Nœud 44</a:t>
            </a:r>
            <a:endParaRPr lang="fr-FR" b="1" dirty="0">
              <a:solidFill>
                <a:schemeClr val="accent5">
                  <a:lumMod val="75000"/>
                </a:schemeClr>
              </a:solidFill>
            </a:endParaRPr>
          </a:p>
        </p:txBody>
      </p:sp>
      <p:pic>
        <p:nvPicPr>
          <p:cNvPr id="2" name="Picture 5"/>
          <p:cNvPicPr>
            <a:picLocks noChangeAspect="1" noChangeArrowheads="1"/>
          </p:cNvPicPr>
          <p:nvPr/>
        </p:nvPicPr>
        <p:blipFill>
          <a:blip r:embed="rId5"/>
          <a:srcRect/>
          <a:stretch>
            <a:fillRect/>
          </a:stretch>
        </p:blipFill>
        <p:spPr bwMode="auto">
          <a:xfrm>
            <a:off x="357158" y="5500702"/>
            <a:ext cx="4057650" cy="1131570"/>
          </a:xfrm>
          <a:prstGeom prst="rect">
            <a:avLst/>
          </a:prstGeom>
          <a:noFill/>
          <a:ln w="9525">
            <a:noFill/>
            <a:miter lim="800000"/>
            <a:headEnd/>
            <a:tailEnd/>
          </a:ln>
          <a:effectLst/>
        </p:spPr>
      </p:pic>
      <p:sp>
        <p:nvSpPr>
          <p:cNvPr id="9" name="ZoneTexte 8"/>
          <p:cNvSpPr txBox="1"/>
          <p:nvPr/>
        </p:nvSpPr>
        <p:spPr>
          <a:xfrm>
            <a:off x="1785918" y="5214950"/>
            <a:ext cx="1857388" cy="1477328"/>
          </a:xfrm>
          <a:prstGeom prst="rect">
            <a:avLst/>
          </a:prstGeom>
          <a:noFill/>
          <a:ln w="38100">
            <a:solidFill>
              <a:schemeClr val="accent6">
                <a:lumMod val="75000"/>
              </a:schemeClr>
            </a:solidFill>
          </a:ln>
        </p:spPr>
        <p:txBody>
          <a:bodyPr wrap="square" rtlCol="0">
            <a:spAutoFit/>
          </a:bodyPr>
          <a:lstStyle/>
          <a:p>
            <a:pPr algn="ctr"/>
            <a:r>
              <a:rPr lang="fr-FR" b="1" dirty="0" smtClean="0">
                <a:solidFill>
                  <a:schemeClr val="accent6">
                    <a:lumMod val="50000"/>
                  </a:schemeClr>
                </a:solidFill>
              </a:rPr>
              <a:t>Plan horizontal</a:t>
            </a:r>
          </a:p>
          <a:p>
            <a:pPr algn="ctr"/>
            <a:endParaRPr lang="fr-FR" b="1" dirty="0" smtClean="0">
              <a:solidFill>
                <a:schemeClr val="accent6">
                  <a:lumMod val="50000"/>
                </a:schemeClr>
              </a:solidFill>
            </a:endParaRPr>
          </a:p>
          <a:p>
            <a:endParaRPr lang="fr-FR" dirty="0" smtClean="0"/>
          </a:p>
          <a:p>
            <a:endParaRPr lang="fr-FR" dirty="0" smtClean="0"/>
          </a:p>
          <a:p>
            <a:endParaRPr lang="fr-FR" dirty="0"/>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23</a:t>
            </a:fld>
            <a:endParaRPr lang="fr-BE"/>
          </a:p>
        </p:txBody>
      </p:sp>
      <p:sp>
        <p:nvSpPr>
          <p:cNvPr id="13" name="Espace réservé de la date 12"/>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0" y="0"/>
            <a:ext cx="9144000" cy="1714488"/>
          </a:xfrm>
          <a:prstGeom prst="rect">
            <a:avLst/>
          </a:prstGeom>
        </p:spPr>
        <p:txBody>
          <a:bodyPr vert="horz" lIns="91440" tIns="45720" rIns="91440" bIns="45720" rtlCol="0" anchor="ctr">
            <a:normAutofit/>
          </a:bodyPr>
          <a:lstStyle/>
          <a:p>
            <a:pPr lvl="0" algn="ctr">
              <a:spcBef>
                <a:spcPct val="0"/>
              </a:spcBef>
              <a:defRPr/>
            </a:pPr>
            <a:r>
              <a:rPr lang="fr-FR" sz="4400" b="1" dirty="0" smtClean="0">
                <a:solidFill>
                  <a:srgbClr val="7030A0"/>
                </a:solidFill>
                <a:latin typeface="+mj-lt"/>
                <a:ea typeface="+mj-ea"/>
                <a:cs typeface="+mj-cs"/>
              </a:rPr>
              <a:t>Q4. Quel est l’impact sur la descente des charges sur les fondations ?</a:t>
            </a:r>
          </a:p>
        </p:txBody>
      </p:sp>
      <p:pic>
        <p:nvPicPr>
          <p:cNvPr id="3" name="Picture 1" descr="D:\400 Realisations\Marsonetto\DSCF4373.JPG"/>
          <p:cNvPicPr>
            <a:picLocks noChangeAspect="1" noChangeArrowheads="1"/>
          </p:cNvPicPr>
          <p:nvPr/>
        </p:nvPicPr>
        <p:blipFill>
          <a:blip r:embed="rId3" cstate="print"/>
          <a:srcRect/>
          <a:stretch>
            <a:fillRect/>
          </a:stretch>
        </p:blipFill>
        <p:spPr bwMode="auto">
          <a:xfrm>
            <a:off x="2285984" y="2000240"/>
            <a:ext cx="4286279" cy="3214710"/>
          </a:xfrm>
          <a:prstGeom prst="rect">
            <a:avLst/>
          </a:prstGeom>
          <a:noFill/>
        </p:spPr>
      </p:pic>
      <p:sp>
        <p:nvSpPr>
          <p:cNvPr id="4" name="Titre 1"/>
          <p:cNvSpPr txBox="1">
            <a:spLocks/>
          </p:cNvSpPr>
          <p:nvPr/>
        </p:nvSpPr>
        <p:spPr>
          <a:xfrm>
            <a:off x="428596" y="5286388"/>
            <a:ext cx="8229600" cy="1357322"/>
          </a:xfrm>
          <a:prstGeom prst="rect">
            <a:avLst/>
          </a:prstGeom>
        </p:spPr>
        <p:txBody>
          <a:bodyPr vert="horz" lIns="91440" tIns="45720" rIns="91440" bIns="45720" rtlCol="0" anchor="ctr">
            <a:noAutofit/>
          </a:bodyPr>
          <a:lstStyle/>
          <a:p>
            <a:pPr lvl="0" algn="ctr">
              <a:spcBef>
                <a:spcPct val="0"/>
              </a:spcBef>
              <a:defRPr/>
            </a:pPr>
            <a:r>
              <a:rPr lang="fr-FR" sz="2800" b="1" dirty="0" smtClean="0">
                <a:solidFill>
                  <a:schemeClr val="tx1">
                    <a:lumMod val="65000"/>
                    <a:lumOff val="35000"/>
                  </a:schemeClr>
                </a:solidFill>
              </a:rPr>
              <a:t>Comparaison entre la solution initiale proposée et la solution retenue avec poutre au vent triplée</a:t>
            </a:r>
            <a:endParaRPr lang="fr-FR" sz="2800" b="1" dirty="0">
              <a:solidFill>
                <a:schemeClr val="tx1">
                  <a:lumMod val="65000"/>
                  <a:lumOff val="35000"/>
                </a:schemeClr>
              </a:solidFill>
              <a:latin typeface="+mj-lt"/>
              <a:ea typeface="+mj-ea"/>
              <a:cs typeface="+mj-cs"/>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24</a:t>
            </a:fld>
            <a:endParaRPr lang="fr-BE"/>
          </a:p>
        </p:txBody>
      </p:sp>
      <p:sp>
        <p:nvSpPr>
          <p:cNvPr id="7" name="Espace réservé de la date 6"/>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0" y="0"/>
            <a:ext cx="9144000" cy="857232"/>
          </a:xfrm>
        </p:spPr>
        <p:txBody>
          <a:bodyPr>
            <a:normAutofit fontScale="90000"/>
          </a:bodyPr>
          <a:lstStyle/>
          <a:p>
            <a:r>
              <a:rPr lang="fr-FR" sz="2800" b="1" dirty="0" smtClean="0">
                <a:solidFill>
                  <a:schemeClr val="accent3">
                    <a:lumMod val="75000"/>
                  </a:schemeClr>
                </a:solidFill>
              </a:rPr>
              <a:t>Combinaison ELU pour la situation EQU</a:t>
            </a:r>
            <a:br>
              <a:rPr lang="fr-FR" sz="2800" b="1" dirty="0" smtClean="0">
                <a:solidFill>
                  <a:schemeClr val="accent3">
                    <a:lumMod val="75000"/>
                  </a:schemeClr>
                </a:solidFill>
              </a:rPr>
            </a:br>
            <a:r>
              <a:rPr lang="fr-FR" sz="2800" b="1" dirty="0" smtClean="0">
                <a:solidFill>
                  <a:schemeClr val="accent3">
                    <a:lumMod val="75000"/>
                  </a:schemeClr>
                </a:solidFill>
              </a:rPr>
              <a:t>(perte d’équilibre statique de la structure)</a:t>
            </a:r>
            <a:endParaRPr lang="fr-FR" sz="2800" b="1" dirty="0">
              <a:solidFill>
                <a:schemeClr val="accent3">
                  <a:lumMod val="75000"/>
                </a:schemeClr>
              </a:solidFill>
            </a:endParaRPr>
          </a:p>
        </p:txBody>
      </p:sp>
      <p:pic>
        <p:nvPicPr>
          <p:cNvPr id="7" name="Image 6"/>
          <p:cNvPicPr>
            <a:picLocks noChangeAspect="1"/>
          </p:cNvPicPr>
          <p:nvPr/>
        </p:nvPicPr>
        <p:blipFill>
          <a:blip r:embed="rId3" cstate="print"/>
          <a:srcRect/>
          <a:stretch>
            <a:fillRect/>
          </a:stretch>
        </p:blipFill>
        <p:spPr bwMode="auto">
          <a:xfrm>
            <a:off x="571472" y="1571612"/>
            <a:ext cx="7786742" cy="2840684"/>
          </a:xfrm>
          <a:prstGeom prst="rect">
            <a:avLst/>
          </a:prstGeom>
          <a:noFill/>
          <a:ln w="9525">
            <a:noFill/>
            <a:miter lim="800000"/>
            <a:headEnd/>
            <a:tailEnd/>
          </a:ln>
        </p:spPr>
      </p:pic>
      <p:pic>
        <p:nvPicPr>
          <p:cNvPr id="8" name="Image 7"/>
          <p:cNvPicPr>
            <a:picLocks noChangeAspect="1"/>
          </p:cNvPicPr>
          <p:nvPr/>
        </p:nvPicPr>
        <p:blipFill>
          <a:blip r:embed="rId4" cstate="print"/>
          <a:srcRect/>
          <a:stretch>
            <a:fillRect/>
          </a:stretch>
        </p:blipFill>
        <p:spPr bwMode="auto">
          <a:xfrm>
            <a:off x="1285852" y="4714884"/>
            <a:ext cx="6429420" cy="642942"/>
          </a:xfrm>
          <a:prstGeom prst="rect">
            <a:avLst/>
          </a:prstGeom>
          <a:noFill/>
          <a:ln w="9525">
            <a:noFill/>
            <a:miter lim="800000"/>
            <a:headEnd/>
            <a:tailEnd/>
          </a:ln>
        </p:spPr>
      </p:pic>
      <p:sp>
        <p:nvSpPr>
          <p:cNvPr id="9" name="ZoneTexte 8"/>
          <p:cNvSpPr txBox="1"/>
          <p:nvPr/>
        </p:nvSpPr>
        <p:spPr>
          <a:xfrm>
            <a:off x="285720" y="1000108"/>
            <a:ext cx="5143536" cy="400110"/>
          </a:xfrm>
          <a:prstGeom prst="rect">
            <a:avLst/>
          </a:prstGeom>
          <a:noFill/>
        </p:spPr>
        <p:txBody>
          <a:bodyPr wrap="square" rtlCol="0">
            <a:spAutoFit/>
          </a:bodyPr>
          <a:lstStyle/>
          <a:p>
            <a:r>
              <a:rPr lang="fr-FR" sz="2000" b="1" dirty="0" smtClean="0"/>
              <a:t>Annexe nationale FR à l’EuroCode 0 :</a:t>
            </a:r>
            <a:endParaRPr lang="fr-FR" sz="2000"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25</a:t>
            </a:fld>
            <a:endParaRPr lang="fr-BE"/>
          </a:p>
        </p:txBody>
      </p:sp>
      <p:sp>
        <p:nvSpPr>
          <p:cNvPr id="14" name="Espace réservé de la date 13"/>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3"/>
          <a:srcRect/>
          <a:stretch>
            <a:fillRect/>
          </a:stretch>
        </p:blipFill>
        <p:spPr bwMode="auto">
          <a:xfrm>
            <a:off x="0" y="857232"/>
            <a:ext cx="3929058" cy="3199881"/>
          </a:xfrm>
          <a:prstGeom prst="rect">
            <a:avLst/>
          </a:prstGeom>
          <a:noFill/>
          <a:ln w="9525">
            <a:noFill/>
            <a:miter lim="800000"/>
            <a:headEnd/>
            <a:tailEnd/>
          </a:ln>
          <a:effectLst/>
        </p:spPr>
      </p:pic>
      <p:sp>
        <p:nvSpPr>
          <p:cNvPr id="5" name="Titre 1"/>
          <p:cNvSpPr>
            <a:spLocks noGrp="1"/>
          </p:cNvSpPr>
          <p:nvPr>
            <p:ph type="title"/>
          </p:nvPr>
        </p:nvSpPr>
        <p:spPr>
          <a:xfrm>
            <a:off x="0" y="0"/>
            <a:ext cx="9144000" cy="857232"/>
          </a:xfrm>
        </p:spPr>
        <p:txBody>
          <a:bodyPr>
            <a:normAutofit/>
          </a:bodyPr>
          <a:lstStyle/>
          <a:p>
            <a:r>
              <a:rPr lang="fr-FR" sz="2800" b="1" dirty="0" smtClean="0">
                <a:solidFill>
                  <a:schemeClr val="accent3">
                    <a:lumMod val="75000"/>
                  </a:schemeClr>
                </a:solidFill>
              </a:rPr>
              <a:t>Actions des appuis sur la structure aux nœuds 1 et 15</a:t>
            </a:r>
            <a:endParaRPr lang="fr-FR" sz="2800" b="1" dirty="0">
              <a:solidFill>
                <a:schemeClr val="accent3">
                  <a:lumMod val="75000"/>
                </a:scheme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26</a:t>
            </a:fld>
            <a:endParaRPr lang="fr-BE"/>
          </a:p>
        </p:txBody>
      </p:sp>
      <p:sp>
        <p:nvSpPr>
          <p:cNvPr id="9" name="ZoneTexte 8"/>
          <p:cNvSpPr txBox="1"/>
          <p:nvPr/>
        </p:nvSpPr>
        <p:spPr>
          <a:xfrm>
            <a:off x="285720" y="4214818"/>
            <a:ext cx="8572560" cy="1908215"/>
          </a:xfrm>
          <a:prstGeom prst="rect">
            <a:avLst/>
          </a:prstGeom>
          <a:noFill/>
        </p:spPr>
        <p:txBody>
          <a:bodyPr wrap="square" rtlCol="0">
            <a:spAutoFit/>
          </a:bodyPr>
          <a:lstStyle/>
          <a:p>
            <a:pPr lvl="2"/>
            <a:endParaRPr lang="fr-FR" b="1" dirty="0" smtClean="0">
              <a:sym typeface="Symbol"/>
            </a:endParaRPr>
          </a:p>
          <a:p>
            <a:r>
              <a:rPr lang="fr-FR" sz="2000" dirty="0" smtClean="0">
                <a:sym typeface="Symbol"/>
              </a:rPr>
              <a:t>En analysant les actions aux appuis des nœuds 1 et 15 on retient les deux  combinaisons ELU : </a:t>
            </a:r>
          </a:p>
          <a:p>
            <a:endParaRPr lang="fr-FR" sz="2000" b="1" dirty="0" smtClean="0">
              <a:solidFill>
                <a:srgbClr val="FF0000"/>
              </a:solidFill>
              <a:sym typeface="Symbol"/>
            </a:endParaRPr>
          </a:p>
          <a:p>
            <a:pPr lvl="3"/>
            <a:r>
              <a:rPr lang="fr-FR" sz="2000" b="1" dirty="0" smtClean="0">
                <a:solidFill>
                  <a:srgbClr val="FF0000"/>
                </a:solidFill>
                <a:sym typeface="Symbol"/>
              </a:rPr>
              <a:t>Soit EQU : 0.9 G + 1.5 </a:t>
            </a:r>
            <a:r>
              <a:rPr lang="fr-FR" sz="2000" b="1" dirty="0" err="1" smtClean="0">
                <a:solidFill>
                  <a:srgbClr val="FF0000"/>
                </a:solidFill>
                <a:sym typeface="Symbol"/>
              </a:rPr>
              <a:t>W</a:t>
            </a:r>
            <a:r>
              <a:rPr lang="fr-FR" sz="2000" b="1" baseline="-25000" dirty="0" err="1" smtClean="0">
                <a:solidFill>
                  <a:srgbClr val="FF0000"/>
                </a:solidFill>
                <a:sym typeface="Symbol"/>
              </a:rPr>
              <a:t>Trans</a:t>
            </a:r>
            <a:r>
              <a:rPr lang="fr-FR" sz="2000" b="1" baseline="-25000" dirty="0" smtClean="0">
                <a:solidFill>
                  <a:srgbClr val="FF0000"/>
                </a:solidFill>
                <a:sym typeface="Symbol"/>
              </a:rPr>
              <a:t> AR </a:t>
            </a:r>
            <a:endParaRPr lang="fr-FR" sz="2000" b="1" dirty="0" smtClean="0">
              <a:solidFill>
                <a:srgbClr val="FF0000"/>
              </a:solidFill>
              <a:sym typeface="Symbol"/>
            </a:endParaRPr>
          </a:p>
          <a:p>
            <a:pPr lvl="3"/>
            <a:r>
              <a:rPr lang="fr-FR" sz="2000" b="1" dirty="0" smtClean="0">
                <a:solidFill>
                  <a:srgbClr val="FF0000"/>
                </a:solidFill>
                <a:sym typeface="Symbol"/>
              </a:rPr>
              <a:t>Soit EQU : 1.1 G + 1.5 </a:t>
            </a:r>
            <a:r>
              <a:rPr lang="fr-FR" sz="2000" b="1" dirty="0" err="1" smtClean="0">
                <a:solidFill>
                  <a:srgbClr val="FF0000"/>
                </a:solidFill>
                <a:sym typeface="Symbol"/>
              </a:rPr>
              <a:t>W</a:t>
            </a:r>
            <a:r>
              <a:rPr lang="fr-FR" sz="2000" b="1" baseline="-25000" dirty="0" err="1" smtClean="0">
                <a:solidFill>
                  <a:srgbClr val="FF0000"/>
                </a:solidFill>
                <a:sym typeface="Symbol"/>
              </a:rPr>
              <a:t>Trans</a:t>
            </a:r>
            <a:r>
              <a:rPr lang="fr-FR" sz="2000" b="1" baseline="-25000" dirty="0" smtClean="0">
                <a:solidFill>
                  <a:srgbClr val="FF0000"/>
                </a:solidFill>
                <a:sym typeface="Symbol"/>
              </a:rPr>
              <a:t> AR</a:t>
            </a:r>
            <a:r>
              <a:rPr lang="fr-FR" sz="2000" b="1" dirty="0" smtClean="0">
                <a:solidFill>
                  <a:srgbClr val="FF0000"/>
                </a:solidFill>
                <a:sym typeface="Symbol"/>
              </a:rPr>
              <a:t> + 0.75 S1 </a:t>
            </a:r>
            <a:endParaRPr lang="fr-FR" sz="2000" b="1" dirty="0">
              <a:solidFill>
                <a:srgbClr val="FF0000"/>
              </a:solidFill>
            </a:endParaRPr>
          </a:p>
        </p:txBody>
      </p:sp>
      <p:sp>
        <p:nvSpPr>
          <p:cNvPr id="12" name="Espace réservé de la date 11"/>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9" name="Picture 9"/>
          <p:cNvPicPr>
            <a:picLocks noChangeAspect="1" noChangeArrowheads="1"/>
          </p:cNvPicPr>
          <p:nvPr/>
        </p:nvPicPr>
        <p:blipFill>
          <a:blip r:embed="rId3"/>
          <a:srcRect/>
          <a:stretch>
            <a:fillRect/>
          </a:stretch>
        </p:blipFill>
        <p:spPr bwMode="auto">
          <a:xfrm>
            <a:off x="0" y="857232"/>
            <a:ext cx="3929058" cy="3199881"/>
          </a:xfrm>
          <a:prstGeom prst="rect">
            <a:avLst/>
          </a:prstGeom>
          <a:noFill/>
          <a:ln w="9525">
            <a:noFill/>
            <a:miter lim="800000"/>
            <a:headEnd/>
            <a:tailEnd/>
          </a:ln>
          <a:effectLst/>
        </p:spPr>
      </p:pic>
      <p:sp>
        <p:nvSpPr>
          <p:cNvPr id="15" name="Titre 1"/>
          <p:cNvSpPr>
            <a:spLocks noGrp="1"/>
          </p:cNvSpPr>
          <p:nvPr>
            <p:ph type="title"/>
          </p:nvPr>
        </p:nvSpPr>
        <p:spPr>
          <a:xfrm>
            <a:off x="0" y="0"/>
            <a:ext cx="9144000" cy="857232"/>
          </a:xfrm>
        </p:spPr>
        <p:txBody>
          <a:bodyPr>
            <a:normAutofit/>
          </a:bodyPr>
          <a:lstStyle/>
          <a:p>
            <a:r>
              <a:rPr lang="fr-FR" sz="2800" b="1" dirty="0" smtClean="0">
                <a:solidFill>
                  <a:schemeClr val="accent3">
                    <a:lumMod val="75000"/>
                  </a:schemeClr>
                </a:solidFill>
              </a:rPr>
              <a:t>Descente des charges pour la solution initiale proposée</a:t>
            </a:r>
            <a:endParaRPr lang="fr-FR" sz="2800" b="1" dirty="0">
              <a:solidFill>
                <a:schemeClr val="accent3">
                  <a:lumMod val="75000"/>
                </a:schemeClr>
              </a:solidFill>
            </a:endParaRPr>
          </a:p>
        </p:txBody>
      </p:sp>
      <p:pic>
        <p:nvPicPr>
          <p:cNvPr id="138251" name="Picture 11"/>
          <p:cNvPicPr>
            <a:picLocks noChangeAspect="1" noChangeArrowheads="1"/>
          </p:cNvPicPr>
          <p:nvPr/>
        </p:nvPicPr>
        <p:blipFill>
          <a:blip r:embed="rId4"/>
          <a:srcRect/>
          <a:stretch>
            <a:fillRect/>
          </a:stretch>
        </p:blipFill>
        <p:spPr bwMode="auto">
          <a:xfrm>
            <a:off x="2400300" y="3786190"/>
            <a:ext cx="6743700" cy="1371600"/>
          </a:xfrm>
          <a:prstGeom prst="rect">
            <a:avLst/>
          </a:prstGeom>
          <a:noFill/>
          <a:ln w="9525">
            <a:noFill/>
            <a:miter lim="800000"/>
            <a:headEnd/>
            <a:tailEnd/>
          </a:ln>
          <a:effectLst/>
        </p:spPr>
      </p:pic>
      <p:sp>
        <p:nvSpPr>
          <p:cNvPr id="21" name="ZoneTexte 20"/>
          <p:cNvSpPr txBox="1"/>
          <p:nvPr/>
        </p:nvSpPr>
        <p:spPr>
          <a:xfrm>
            <a:off x="1500166" y="5500702"/>
            <a:ext cx="5572164" cy="1200329"/>
          </a:xfrm>
          <a:prstGeom prst="rect">
            <a:avLst/>
          </a:prstGeom>
          <a:noFill/>
        </p:spPr>
        <p:txBody>
          <a:bodyPr wrap="square" rtlCol="0">
            <a:spAutoFit/>
          </a:bodyPr>
          <a:lstStyle/>
          <a:p>
            <a:r>
              <a:rPr lang="fr-FR" dirty="0" smtClean="0"/>
              <a:t>Valeurs les plus négatives (celles pour lesquelles le soulèvement est le plus important) :</a:t>
            </a:r>
          </a:p>
          <a:p>
            <a:pPr lvl="1"/>
            <a:r>
              <a:rPr lang="fr-FR" dirty="0" smtClean="0"/>
              <a:t>Au nœud 1 : -367 kN (combinaison 201)</a:t>
            </a:r>
          </a:p>
          <a:p>
            <a:pPr lvl="1"/>
            <a:r>
              <a:rPr lang="fr-FR" dirty="0" smtClean="0"/>
              <a:t>Au nœud 15 : -0.2 kN (combinaison 200)</a:t>
            </a:r>
            <a:endParaRPr lang="fr-FR" dirty="0"/>
          </a:p>
        </p:txBody>
      </p:sp>
      <p:sp>
        <p:nvSpPr>
          <p:cNvPr id="6" name="Flèche vers le bas 5"/>
          <p:cNvSpPr/>
          <p:nvPr/>
        </p:nvSpPr>
        <p:spPr>
          <a:xfrm>
            <a:off x="357158" y="3429000"/>
            <a:ext cx="142876" cy="1571636"/>
          </a:xfrm>
          <a:prstGeom prst="down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27</a:t>
            </a:fld>
            <a:endParaRPr lang="fr-BE"/>
          </a:p>
        </p:txBody>
      </p:sp>
      <p:sp>
        <p:nvSpPr>
          <p:cNvPr id="8" name="ZoneTexte 7"/>
          <p:cNvSpPr txBox="1"/>
          <p:nvPr/>
        </p:nvSpPr>
        <p:spPr>
          <a:xfrm>
            <a:off x="5286380" y="3214687"/>
            <a:ext cx="1428760" cy="2246769"/>
          </a:xfrm>
          <a:prstGeom prst="rect">
            <a:avLst/>
          </a:prstGeom>
          <a:noFill/>
          <a:ln w="38100">
            <a:solidFill>
              <a:schemeClr val="accent6">
                <a:lumMod val="75000"/>
              </a:schemeClr>
            </a:solidFill>
          </a:ln>
        </p:spPr>
        <p:txBody>
          <a:bodyPr wrap="square" rtlCol="0">
            <a:spAutoFit/>
          </a:bodyPr>
          <a:lstStyle/>
          <a:p>
            <a:pPr algn="ctr"/>
            <a:r>
              <a:rPr lang="fr-FR" sz="1600" b="1" dirty="0" smtClean="0">
                <a:solidFill>
                  <a:schemeClr val="accent6">
                    <a:lumMod val="50000"/>
                  </a:schemeClr>
                </a:solidFill>
              </a:rPr>
              <a:t>Soulèvement</a:t>
            </a:r>
          </a:p>
          <a:p>
            <a:pPr algn="ctr"/>
            <a:r>
              <a:rPr lang="fr-FR" sz="1600" b="1" dirty="0" smtClean="0">
                <a:solidFill>
                  <a:schemeClr val="accent6">
                    <a:lumMod val="50000"/>
                  </a:schemeClr>
                </a:solidFill>
              </a:rPr>
              <a:t>si FZ &lt; 0</a:t>
            </a:r>
          </a:p>
          <a:p>
            <a:pPr algn="ctr"/>
            <a:endParaRPr lang="fr-FR" b="1" dirty="0" smtClean="0">
              <a:solidFill>
                <a:schemeClr val="accent6">
                  <a:lumMod val="50000"/>
                </a:schemeClr>
              </a:solidFill>
            </a:endParaRPr>
          </a:p>
          <a:p>
            <a:pPr algn="ctr"/>
            <a:endParaRPr lang="fr-FR" b="1" dirty="0" smtClean="0">
              <a:solidFill>
                <a:schemeClr val="accent6">
                  <a:lumMod val="50000"/>
                </a:schemeClr>
              </a:solidFill>
            </a:endParaRPr>
          </a:p>
          <a:p>
            <a:pPr algn="ctr"/>
            <a:endParaRPr lang="fr-FR" b="1" dirty="0" smtClean="0">
              <a:solidFill>
                <a:schemeClr val="accent6">
                  <a:lumMod val="50000"/>
                </a:schemeClr>
              </a:solidFill>
            </a:endParaRPr>
          </a:p>
          <a:p>
            <a:endParaRPr lang="fr-FR" dirty="0" smtClean="0"/>
          </a:p>
          <a:p>
            <a:endParaRPr lang="fr-FR" dirty="0" smtClean="0"/>
          </a:p>
          <a:p>
            <a:endParaRPr lang="fr-FR" dirty="0"/>
          </a:p>
        </p:txBody>
      </p:sp>
      <p:sp>
        <p:nvSpPr>
          <p:cNvPr id="9" name="ZoneTexte 8"/>
          <p:cNvSpPr txBox="1"/>
          <p:nvPr/>
        </p:nvSpPr>
        <p:spPr>
          <a:xfrm>
            <a:off x="3643306" y="2357430"/>
            <a:ext cx="5357850" cy="707886"/>
          </a:xfrm>
          <a:prstGeom prst="rect">
            <a:avLst/>
          </a:prstGeom>
          <a:solidFill>
            <a:schemeClr val="bg1"/>
          </a:solidFill>
        </p:spPr>
        <p:txBody>
          <a:bodyPr wrap="square" rtlCol="0">
            <a:spAutoFit/>
          </a:bodyPr>
          <a:lstStyle/>
          <a:p>
            <a:r>
              <a:rPr lang="fr-FR" sz="2000" dirty="0" smtClean="0">
                <a:solidFill>
                  <a:srgbClr val="FF0000"/>
                </a:solidFill>
                <a:sym typeface="Symbol"/>
              </a:rPr>
              <a:t>Combinaison 200 : 0.9 G + 1.5 </a:t>
            </a:r>
            <a:r>
              <a:rPr lang="fr-FR" sz="2000" dirty="0" err="1" smtClean="0">
                <a:solidFill>
                  <a:srgbClr val="FF0000"/>
                </a:solidFill>
                <a:sym typeface="Symbol"/>
              </a:rPr>
              <a:t>W</a:t>
            </a:r>
            <a:r>
              <a:rPr lang="fr-FR" sz="2000" baseline="-25000" dirty="0" err="1" smtClean="0">
                <a:solidFill>
                  <a:srgbClr val="FF0000"/>
                </a:solidFill>
                <a:sym typeface="Symbol"/>
              </a:rPr>
              <a:t>Trans</a:t>
            </a:r>
            <a:r>
              <a:rPr lang="fr-FR" sz="2000" baseline="-25000" dirty="0" smtClean="0">
                <a:solidFill>
                  <a:srgbClr val="FF0000"/>
                </a:solidFill>
                <a:sym typeface="Symbol"/>
              </a:rPr>
              <a:t> AR </a:t>
            </a:r>
            <a:endParaRPr lang="fr-FR" sz="2000" dirty="0" smtClean="0">
              <a:solidFill>
                <a:srgbClr val="FF0000"/>
              </a:solidFill>
              <a:sym typeface="Symbol"/>
            </a:endParaRPr>
          </a:p>
          <a:p>
            <a:r>
              <a:rPr lang="fr-FR" sz="2000" dirty="0" smtClean="0">
                <a:solidFill>
                  <a:srgbClr val="FF0000"/>
                </a:solidFill>
                <a:sym typeface="Symbol"/>
              </a:rPr>
              <a:t>Combinaison 201 : 1.1 G + 1.5 </a:t>
            </a:r>
            <a:r>
              <a:rPr lang="fr-FR" sz="2000" dirty="0" err="1" smtClean="0">
                <a:solidFill>
                  <a:srgbClr val="FF0000"/>
                </a:solidFill>
                <a:sym typeface="Symbol"/>
              </a:rPr>
              <a:t>W</a:t>
            </a:r>
            <a:r>
              <a:rPr lang="fr-FR" sz="2000" baseline="-25000" dirty="0" err="1" smtClean="0">
                <a:solidFill>
                  <a:srgbClr val="FF0000"/>
                </a:solidFill>
                <a:sym typeface="Symbol"/>
              </a:rPr>
              <a:t>Trans</a:t>
            </a:r>
            <a:r>
              <a:rPr lang="fr-FR" sz="2000" baseline="-25000" dirty="0" smtClean="0">
                <a:solidFill>
                  <a:srgbClr val="FF0000"/>
                </a:solidFill>
                <a:sym typeface="Symbol"/>
              </a:rPr>
              <a:t> AR</a:t>
            </a:r>
            <a:r>
              <a:rPr lang="fr-FR" sz="2000" dirty="0" smtClean="0">
                <a:solidFill>
                  <a:srgbClr val="FF0000"/>
                </a:solidFill>
                <a:sym typeface="Symbol"/>
              </a:rPr>
              <a:t> + 0.75 S1 </a:t>
            </a:r>
            <a:endParaRPr lang="fr-FR" sz="2000" dirty="0">
              <a:solidFill>
                <a:srgbClr val="FF0000"/>
              </a:solidFill>
            </a:endParaRPr>
          </a:p>
        </p:txBody>
      </p:sp>
      <p:sp>
        <p:nvSpPr>
          <p:cNvPr id="10" name="Flèche vers le bas 9"/>
          <p:cNvSpPr/>
          <p:nvPr/>
        </p:nvSpPr>
        <p:spPr>
          <a:xfrm>
            <a:off x="3429000" y="2924174"/>
            <a:ext cx="116198" cy="549594"/>
          </a:xfrm>
          <a:prstGeom prst="down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11"/>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3"/>
          <a:srcRect t="1977" b="5085"/>
          <a:stretch>
            <a:fillRect/>
          </a:stretch>
        </p:blipFill>
        <p:spPr bwMode="auto">
          <a:xfrm>
            <a:off x="142844" y="714356"/>
            <a:ext cx="3857620" cy="3126026"/>
          </a:xfrm>
          <a:prstGeom prst="rect">
            <a:avLst/>
          </a:prstGeom>
          <a:noFill/>
          <a:ln w="9525">
            <a:noFill/>
            <a:miter lim="800000"/>
            <a:headEnd/>
            <a:tailEnd/>
          </a:ln>
          <a:effectLst/>
        </p:spPr>
      </p:pic>
      <p:sp>
        <p:nvSpPr>
          <p:cNvPr id="15" name="Titre 1"/>
          <p:cNvSpPr>
            <a:spLocks noGrp="1"/>
          </p:cNvSpPr>
          <p:nvPr>
            <p:ph type="title"/>
          </p:nvPr>
        </p:nvSpPr>
        <p:spPr>
          <a:xfrm>
            <a:off x="0" y="0"/>
            <a:ext cx="9144000" cy="785794"/>
          </a:xfrm>
        </p:spPr>
        <p:txBody>
          <a:bodyPr>
            <a:normAutofit/>
          </a:bodyPr>
          <a:lstStyle/>
          <a:p>
            <a:r>
              <a:rPr lang="fr-FR" sz="2800" b="1" dirty="0" smtClean="0">
                <a:solidFill>
                  <a:schemeClr val="accent3">
                    <a:lumMod val="75000"/>
                  </a:schemeClr>
                </a:solidFill>
              </a:rPr>
              <a:t>Descente des charges pour la solution retenue</a:t>
            </a:r>
            <a:endParaRPr lang="fr-FR" sz="2800" b="1" dirty="0">
              <a:solidFill>
                <a:schemeClr val="accent3">
                  <a:lumMod val="75000"/>
                </a:schemeClr>
              </a:solidFill>
            </a:endParaRPr>
          </a:p>
        </p:txBody>
      </p:sp>
      <p:pic>
        <p:nvPicPr>
          <p:cNvPr id="142338" name="Picture 2"/>
          <p:cNvPicPr>
            <a:picLocks noChangeAspect="1" noChangeArrowheads="1"/>
          </p:cNvPicPr>
          <p:nvPr/>
        </p:nvPicPr>
        <p:blipFill>
          <a:blip r:embed="rId4"/>
          <a:srcRect/>
          <a:stretch>
            <a:fillRect/>
          </a:stretch>
        </p:blipFill>
        <p:spPr bwMode="auto">
          <a:xfrm>
            <a:off x="2503170" y="3929066"/>
            <a:ext cx="6640830" cy="1383030"/>
          </a:xfrm>
          <a:prstGeom prst="rect">
            <a:avLst/>
          </a:prstGeom>
          <a:noFill/>
          <a:ln w="9525">
            <a:noFill/>
            <a:miter lim="800000"/>
            <a:headEnd/>
            <a:tailEnd/>
          </a:ln>
          <a:effectLst/>
        </p:spPr>
      </p:pic>
      <p:sp>
        <p:nvSpPr>
          <p:cNvPr id="11" name="ZoneTexte 10"/>
          <p:cNvSpPr txBox="1"/>
          <p:nvPr/>
        </p:nvSpPr>
        <p:spPr>
          <a:xfrm>
            <a:off x="1500166" y="5500702"/>
            <a:ext cx="5572164" cy="1200329"/>
          </a:xfrm>
          <a:prstGeom prst="rect">
            <a:avLst/>
          </a:prstGeom>
          <a:noFill/>
        </p:spPr>
        <p:txBody>
          <a:bodyPr wrap="square" rtlCol="0">
            <a:spAutoFit/>
          </a:bodyPr>
          <a:lstStyle/>
          <a:p>
            <a:r>
              <a:rPr lang="fr-FR" dirty="0" smtClean="0"/>
              <a:t>Valeurs les plus négatives (donc le soulèvement le plus important) :</a:t>
            </a:r>
          </a:p>
          <a:p>
            <a:pPr lvl="1"/>
            <a:r>
              <a:rPr lang="fr-FR" dirty="0" smtClean="0"/>
              <a:t>Au nœud 1 : -489 kN (combinaison 201)</a:t>
            </a:r>
          </a:p>
          <a:p>
            <a:pPr lvl="1"/>
            <a:r>
              <a:rPr lang="fr-FR" dirty="0" smtClean="0"/>
              <a:t>Au nœud 15 : sans</a:t>
            </a:r>
            <a:endParaRPr lang="fr-FR" dirty="0"/>
          </a:p>
        </p:txBody>
      </p:sp>
      <p:sp>
        <p:nvSpPr>
          <p:cNvPr id="6" name="Flèche vers le bas 5"/>
          <p:cNvSpPr/>
          <p:nvPr/>
        </p:nvSpPr>
        <p:spPr>
          <a:xfrm>
            <a:off x="307529" y="3115796"/>
            <a:ext cx="142876" cy="2143140"/>
          </a:xfrm>
          <a:prstGeom prst="down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28</a:t>
            </a:fld>
            <a:endParaRPr lang="fr-BE"/>
          </a:p>
        </p:txBody>
      </p:sp>
      <p:sp>
        <p:nvSpPr>
          <p:cNvPr id="8" name="ZoneTexte 7"/>
          <p:cNvSpPr txBox="1"/>
          <p:nvPr/>
        </p:nvSpPr>
        <p:spPr>
          <a:xfrm>
            <a:off x="5500694" y="3286124"/>
            <a:ext cx="1428760" cy="2246769"/>
          </a:xfrm>
          <a:prstGeom prst="rect">
            <a:avLst/>
          </a:prstGeom>
          <a:noFill/>
          <a:ln w="38100">
            <a:solidFill>
              <a:schemeClr val="accent6">
                <a:lumMod val="75000"/>
              </a:schemeClr>
            </a:solidFill>
          </a:ln>
        </p:spPr>
        <p:txBody>
          <a:bodyPr wrap="square" rtlCol="0">
            <a:spAutoFit/>
          </a:bodyPr>
          <a:lstStyle/>
          <a:p>
            <a:pPr algn="ctr"/>
            <a:r>
              <a:rPr lang="fr-FR" sz="1600" b="1" dirty="0" smtClean="0">
                <a:solidFill>
                  <a:schemeClr val="accent6">
                    <a:lumMod val="50000"/>
                  </a:schemeClr>
                </a:solidFill>
              </a:rPr>
              <a:t>Soulèvement</a:t>
            </a:r>
          </a:p>
          <a:p>
            <a:pPr algn="ctr"/>
            <a:r>
              <a:rPr lang="fr-FR" sz="1600" b="1" dirty="0" smtClean="0">
                <a:solidFill>
                  <a:schemeClr val="accent6">
                    <a:lumMod val="50000"/>
                  </a:schemeClr>
                </a:solidFill>
              </a:rPr>
              <a:t>si FZ &lt; 0</a:t>
            </a:r>
          </a:p>
          <a:p>
            <a:pPr algn="ctr"/>
            <a:endParaRPr lang="fr-FR" b="1" dirty="0" smtClean="0">
              <a:solidFill>
                <a:schemeClr val="accent6">
                  <a:lumMod val="50000"/>
                </a:schemeClr>
              </a:solidFill>
            </a:endParaRPr>
          </a:p>
          <a:p>
            <a:pPr algn="ctr"/>
            <a:endParaRPr lang="fr-FR" b="1" dirty="0" smtClean="0">
              <a:solidFill>
                <a:schemeClr val="accent6">
                  <a:lumMod val="50000"/>
                </a:schemeClr>
              </a:solidFill>
            </a:endParaRPr>
          </a:p>
          <a:p>
            <a:pPr algn="ctr"/>
            <a:endParaRPr lang="fr-FR" b="1" dirty="0" smtClean="0">
              <a:solidFill>
                <a:schemeClr val="accent6">
                  <a:lumMod val="50000"/>
                </a:schemeClr>
              </a:solidFill>
            </a:endParaRPr>
          </a:p>
          <a:p>
            <a:endParaRPr lang="fr-FR" dirty="0" smtClean="0"/>
          </a:p>
          <a:p>
            <a:endParaRPr lang="fr-FR" dirty="0" smtClean="0"/>
          </a:p>
          <a:p>
            <a:endParaRPr lang="fr-FR" dirty="0"/>
          </a:p>
        </p:txBody>
      </p:sp>
      <p:sp>
        <p:nvSpPr>
          <p:cNvPr id="10" name="Espace réservé de la date 9"/>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2000264"/>
          </a:xfrm>
        </p:spPr>
        <p:txBody>
          <a:bodyPr>
            <a:normAutofit fontScale="90000"/>
          </a:bodyPr>
          <a:lstStyle/>
          <a:p>
            <a:pPr algn="l"/>
            <a:r>
              <a:rPr lang="fr-FR" sz="3100" b="1" dirty="0" smtClean="0">
                <a:solidFill>
                  <a:srgbClr val="FF0000"/>
                </a:solidFill>
              </a:rPr>
              <a:t>Conclusion de la question Q4 :</a:t>
            </a:r>
            <a:br>
              <a:rPr lang="fr-FR" sz="31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800" dirty="0" smtClean="0">
                <a:solidFill>
                  <a:srgbClr val="FF0000"/>
                </a:solidFill>
              </a:rPr>
              <a:t>Pour le nœud 1, p</a:t>
            </a:r>
            <a:r>
              <a:rPr lang="fr-FR" sz="2700" dirty="0" smtClean="0">
                <a:solidFill>
                  <a:srgbClr val="FF0000"/>
                </a:solidFill>
              </a:rPr>
              <a:t>assage de 367 kN à 469 kN pour l’action de soulèvement </a:t>
            </a:r>
            <a:br>
              <a:rPr lang="fr-FR" sz="2700" dirty="0" smtClean="0">
                <a:solidFill>
                  <a:srgbClr val="FF0000"/>
                </a:solidFill>
              </a:rPr>
            </a:br>
            <a:endParaRPr lang="fr-FR" sz="2700" dirty="0">
              <a:solidFill>
                <a:srgbClr val="FF00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29</a:t>
            </a:fld>
            <a:endParaRPr lang="fr-BE"/>
          </a:p>
        </p:txBody>
      </p:sp>
      <p:sp>
        <p:nvSpPr>
          <p:cNvPr id="5" name="Espace réservé de la date 4"/>
          <p:cNvSpPr>
            <a:spLocks noGrp="1"/>
          </p:cNvSpPr>
          <p:nvPr>
            <p:ph type="dt" sz="half" idx="10"/>
          </p:nvPr>
        </p:nvSpPr>
        <p:spPr/>
        <p:txBody>
          <a:bodyPr/>
          <a:lstStyle/>
          <a:p>
            <a:r>
              <a:rPr lang="fr-FR" smtClean="0"/>
              <a:t>partie 2 : vent transversal</a:t>
            </a:r>
            <a:endParaRPr lang="fr-BE"/>
          </a:p>
        </p:txBody>
      </p:sp>
      <p:sp>
        <p:nvSpPr>
          <p:cNvPr id="6" name="Titre 1"/>
          <p:cNvSpPr txBox="1">
            <a:spLocks/>
          </p:cNvSpPr>
          <p:nvPr/>
        </p:nvSpPr>
        <p:spPr>
          <a:xfrm>
            <a:off x="285720" y="2571744"/>
            <a:ext cx="8572560" cy="335758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smtClean="0">
                <a:ln>
                  <a:noFill/>
                </a:ln>
                <a:solidFill>
                  <a:srgbClr val="FF0000"/>
                </a:solidFill>
                <a:effectLst/>
                <a:uLnTx/>
                <a:uFillTx/>
                <a:latin typeface="+mj-lt"/>
                <a:ea typeface="+mj-ea"/>
                <a:cs typeface="+mj-cs"/>
              </a:rPr>
              <a:t>La solution retenue avec une poutre au vent triplée augmente de 33% les actions aux fondations pour le nœud 1.</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2700" dirty="0" smtClean="0">
              <a:solidFill>
                <a:srgbClr val="FF0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smtClean="0">
                <a:ln>
                  <a:noFill/>
                </a:ln>
                <a:solidFill>
                  <a:srgbClr val="FF0000"/>
                </a:solidFill>
                <a:effectLst/>
                <a:uLnTx/>
                <a:uFillTx/>
                <a:latin typeface="+mj-lt"/>
                <a:ea typeface="+mj-ea"/>
                <a:cs typeface="+mj-cs"/>
              </a:rPr>
              <a:t>Cela correspond bien à l’idée que les pans d e fer retiennent l’ensemble de la structure : portiques et ½ portiques.</a:t>
            </a:r>
            <a:br>
              <a:rPr kumimoji="0" lang="fr-FR" sz="2700" b="0" i="0" u="none" strike="noStrike" kern="1200" cap="none" spc="0" normalizeH="0" baseline="0" noProof="0" dirty="0" smtClean="0">
                <a:ln>
                  <a:noFill/>
                </a:ln>
                <a:solidFill>
                  <a:srgbClr val="FF0000"/>
                </a:solidFill>
                <a:effectLst/>
                <a:uLnTx/>
                <a:uFillTx/>
                <a:latin typeface="+mj-lt"/>
                <a:ea typeface="+mj-ea"/>
                <a:cs typeface="+mj-cs"/>
              </a:rPr>
            </a:br>
            <a:endParaRPr kumimoji="0" lang="fr-FR" sz="2700" b="0"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smtClean="0">
                <a:ln>
                  <a:noFill/>
                </a:ln>
                <a:solidFill>
                  <a:srgbClr val="FF0000"/>
                </a:solidFill>
                <a:effectLst/>
                <a:uLnTx/>
                <a:uFillTx/>
                <a:latin typeface="+mj-lt"/>
                <a:ea typeface="+mj-ea"/>
                <a:cs typeface="+mj-cs"/>
              </a:rPr>
              <a:t>Soit une hausse de 33% aussi de la masse de béton nécessaire à  l’équilibre de cet ouvrage...</a:t>
            </a:r>
            <a:endParaRPr kumimoji="0" lang="fr-FR" sz="27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Cas considérés pour l’ELS</a:t>
            </a:r>
            <a:endParaRPr lang="fr-FR" sz="2800" b="1" dirty="0">
              <a:solidFill>
                <a:schemeClr val="accent2">
                  <a:lumMod val="75000"/>
                </a:schemeClr>
              </a:solidFill>
              <a:latin typeface="+mj-lt"/>
              <a:ea typeface="+mj-ea"/>
              <a:cs typeface="+mj-cs"/>
            </a:endParaRPr>
          </a:p>
        </p:txBody>
      </p:sp>
      <p:grpSp>
        <p:nvGrpSpPr>
          <p:cNvPr id="11" name="Groupe 10"/>
          <p:cNvGrpSpPr>
            <a:grpSpLocks noChangeAspect="1"/>
          </p:cNvGrpSpPr>
          <p:nvPr/>
        </p:nvGrpSpPr>
        <p:grpSpPr>
          <a:xfrm>
            <a:off x="1285852" y="1214422"/>
            <a:ext cx="6500857" cy="4279046"/>
            <a:chOff x="1000100" y="1428736"/>
            <a:chExt cx="5074101" cy="3221923"/>
          </a:xfrm>
        </p:grpSpPr>
        <p:pic>
          <p:nvPicPr>
            <p:cNvPr id="50178" name="Picture 2"/>
            <p:cNvPicPr>
              <a:picLocks noChangeAspect="1" noChangeArrowheads="1"/>
            </p:cNvPicPr>
            <p:nvPr/>
          </p:nvPicPr>
          <p:blipFill>
            <a:blip r:embed="rId3"/>
            <a:srcRect/>
            <a:stretch>
              <a:fillRect/>
            </a:stretch>
          </p:blipFill>
          <p:spPr bwMode="auto">
            <a:xfrm>
              <a:off x="1285852" y="1571612"/>
              <a:ext cx="4788349" cy="3079047"/>
            </a:xfrm>
            <a:prstGeom prst="rect">
              <a:avLst/>
            </a:prstGeom>
            <a:noFill/>
            <a:ln w="9525">
              <a:noFill/>
              <a:miter lim="800000"/>
              <a:headEnd/>
              <a:tailEnd/>
            </a:ln>
            <a:effectLst/>
          </p:spPr>
        </p:pic>
        <p:sp>
          <p:nvSpPr>
            <p:cNvPr id="14" name="Flèche droite 13"/>
            <p:cNvSpPr/>
            <p:nvPr/>
          </p:nvSpPr>
          <p:spPr>
            <a:xfrm rot="1771907">
              <a:off x="2257985" y="1591018"/>
              <a:ext cx="1069061" cy="4580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000100" y="1428736"/>
              <a:ext cx="1500166" cy="400110"/>
            </a:xfrm>
            <a:prstGeom prst="rect">
              <a:avLst/>
            </a:prstGeom>
            <a:solidFill>
              <a:schemeClr val="bg1">
                <a:alpha val="0"/>
              </a:schemeClr>
            </a:solidFill>
          </p:spPr>
          <p:txBody>
            <a:bodyPr wrap="square" rtlCol="0">
              <a:spAutoFit/>
            </a:bodyPr>
            <a:lstStyle/>
            <a:p>
              <a:r>
                <a:rPr lang="fr-FR" sz="2000" b="1" dirty="0" err="1" smtClean="0">
                  <a:solidFill>
                    <a:srgbClr val="FF0000"/>
                  </a:solidFill>
                </a:rPr>
                <a:t>W</a:t>
              </a:r>
              <a:r>
                <a:rPr lang="fr-FR" sz="1400" b="1" dirty="0" err="1" smtClean="0">
                  <a:solidFill>
                    <a:srgbClr val="FF0000"/>
                  </a:solidFill>
                </a:rPr>
                <a:t>Trans</a:t>
              </a:r>
              <a:r>
                <a:rPr lang="fr-FR" sz="1400" b="1" dirty="0" smtClean="0">
                  <a:solidFill>
                    <a:srgbClr val="FF0000"/>
                  </a:solidFill>
                </a:rPr>
                <a:t> AR</a:t>
              </a:r>
              <a:endParaRPr lang="fr-FR" sz="1400" b="1" dirty="0">
                <a:solidFill>
                  <a:srgbClr val="FF0000"/>
                </a:solidFill>
              </a:endParaRPr>
            </a:p>
          </p:txBody>
        </p:sp>
        <p:sp>
          <p:nvSpPr>
            <p:cNvPr id="9" name="Flèche droite 8"/>
            <p:cNvSpPr/>
            <p:nvPr/>
          </p:nvSpPr>
          <p:spPr>
            <a:xfrm rot="5400000">
              <a:off x="3730701" y="2055721"/>
              <a:ext cx="568996" cy="458034"/>
            </a:xfrm>
            <a:prstGeom prst="rightArrow">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71934" y="1500174"/>
              <a:ext cx="1500166" cy="400110"/>
            </a:xfrm>
            <a:prstGeom prst="rect">
              <a:avLst/>
            </a:prstGeom>
            <a:solidFill>
              <a:schemeClr val="bg1">
                <a:alpha val="0"/>
              </a:schemeClr>
            </a:solidFill>
          </p:spPr>
          <p:txBody>
            <a:bodyPr wrap="square" rtlCol="0">
              <a:spAutoFit/>
            </a:bodyPr>
            <a:lstStyle/>
            <a:p>
              <a:r>
                <a:rPr lang="fr-FR" sz="2000" b="1" dirty="0" smtClean="0">
                  <a:solidFill>
                    <a:srgbClr val="FF0000"/>
                  </a:solidFill>
                </a:rPr>
                <a:t>S1</a:t>
              </a:r>
              <a:endParaRPr lang="fr-FR" sz="1400" b="1" dirty="0">
                <a:solidFill>
                  <a:srgbClr val="FF0000"/>
                </a:solidFill>
              </a:endParaRPr>
            </a:p>
          </p:txBody>
        </p:sp>
      </p:grpSp>
      <p:sp>
        <p:nvSpPr>
          <p:cNvPr id="10" name="Flèche droite 9"/>
          <p:cNvSpPr/>
          <p:nvPr/>
        </p:nvSpPr>
        <p:spPr>
          <a:xfrm rot="5400000">
            <a:off x="4487570" y="3727744"/>
            <a:ext cx="755685" cy="586826"/>
          </a:xfrm>
          <a:prstGeom prst="righ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143504" y="3500438"/>
            <a:ext cx="1921989" cy="400110"/>
          </a:xfrm>
          <a:prstGeom prst="rect">
            <a:avLst/>
          </a:prstGeom>
          <a:solidFill>
            <a:schemeClr val="bg1">
              <a:alpha val="0"/>
            </a:schemeClr>
          </a:solidFill>
        </p:spPr>
        <p:txBody>
          <a:bodyPr wrap="square" rtlCol="0">
            <a:spAutoFit/>
          </a:bodyPr>
          <a:lstStyle/>
          <a:p>
            <a:r>
              <a:rPr lang="fr-FR" sz="2000" b="1" dirty="0" smtClean="0">
                <a:solidFill>
                  <a:schemeClr val="accent6">
                    <a:lumMod val="75000"/>
                  </a:schemeClr>
                </a:solidFill>
              </a:rPr>
              <a:t>G</a:t>
            </a:r>
            <a:endParaRPr lang="fr-FR" sz="1400" b="1" dirty="0">
              <a:solidFill>
                <a:schemeClr val="accent6">
                  <a:lumMod val="75000"/>
                </a:schemeClr>
              </a:solidFill>
            </a:endParaRPr>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3</a:t>
            </a:fld>
            <a:endParaRPr lang="fr-BE"/>
          </a:p>
        </p:txBody>
      </p:sp>
      <p:sp>
        <p:nvSpPr>
          <p:cNvPr id="19" name="Espace réservé de la date 18"/>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929190" y="4071942"/>
            <a:ext cx="3943320" cy="1714488"/>
          </a:xfrm>
          <a:prstGeom prst="rect">
            <a:avLst/>
          </a:prstGeom>
        </p:spPr>
        <p:txBody>
          <a:bodyPr vert="horz" lIns="91440" tIns="45720" rIns="91440" bIns="45720" rtlCol="0" anchor="ctr">
            <a:noAutofit/>
          </a:bodyPr>
          <a:lstStyle/>
          <a:p>
            <a:pPr lvl="0" algn="ctr">
              <a:spcBef>
                <a:spcPct val="0"/>
              </a:spcBef>
              <a:defRPr/>
            </a:pPr>
            <a:r>
              <a:rPr lang="fr-FR" sz="2800" b="1" dirty="0" smtClean="0">
                <a:solidFill>
                  <a:schemeClr val="tx1">
                    <a:lumMod val="65000"/>
                    <a:lumOff val="35000"/>
                  </a:schemeClr>
                </a:solidFill>
              </a:rPr>
              <a:t>Fin…</a:t>
            </a:r>
            <a:endParaRPr lang="fr-FR" sz="2800" b="1" dirty="0">
              <a:solidFill>
                <a:schemeClr val="tx1">
                  <a:lumMod val="65000"/>
                  <a:lumOff val="35000"/>
                </a:schemeClr>
              </a:solidFill>
              <a:latin typeface="+mj-lt"/>
              <a:ea typeface="+mj-ea"/>
              <a:cs typeface="+mj-cs"/>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30</a:t>
            </a:fld>
            <a:endParaRPr lang="fr-BE"/>
          </a:p>
        </p:txBody>
      </p:sp>
      <p:sp>
        <p:nvSpPr>
          <p:cNvPr id="6" name="Espace réservé de la date 5"/>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85720" y="2285992"/>
            <a:ext cx="1500166" cy="400110"/>
          </a:xfrm>
          <a:prstGeom prst="rect">
            <a:avLst/>
          </a:prstGeom>
          <a:solidFill>
            <a:schemeClr val="bg1">
              <a:alpha val="0"/>
            </a:schemeClr>
          </a:solidFill>
        </p:spPr>
        <p:txBody>
          <a:bodyPr wrap="square" rtlCol="0">
            <a:spAutoFit/>
          </a:bodyPr>
          <a:lstStyle/>
          <a:p>
            <a:r>
              <a:rPr lang="fr-FR" sz="2000" b="1" dirty="0" smtClean="0">
                <a:solidFill>
                  <a:srgbClr val="FF0000"/>
                </a:solidFill>
              </a:rPr>
              <a:t>W </a:t>
            </a:r>
            <a:r>
              <a:rPr lang="fr-FR" sz="2000" b="1" baseline="-25000" dirty="0" err="1" smtClean="0">
                <a:solidFill>
                  <a:srgbClr val="FF0000"/>
                </a:solidFill>
              </a:rPr>
              <a:t>Trans</a:t>
            </a:r>
            <a:r>
              <a:rPr lang="fr-FR" sz="2000" b="1" baseline="-25000" dirty="0" smtClean="0">
                <a:solidFill>
                  <a:srgbClr val="FF0000"/>
                </a:solidFill>
              </a:rPr>
              <a:t> AR</a:t>
            </a:r>
            <a:endParaRPr lang="fr-FR" sz="1400" b="1" baseline="-25000" dirty="0">
              <a:solidFill>
                <a:srgbClr val="FF0000"/>
              </a:solidFill>
            </a:endParaRPr>
          </a:p>
        </p:txBody>
      </p:sp>
      <p:sp>
        <p:nvSpPr>
          <p:cNvPr id="16"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Cas considérés</a:t>
            </a:r>
            <a:r>
              <a:rPr lang="fr-FR" sz="2800" b="1" dirty="0" smtClean="0">
                <a:solidFill>
                  <a:schemeClr val="accent2">
                    <a:lumMod val="75000"/>
                  </a:schemeClr>
                </a:solidFill>
              </a:rPr>
              <a:t> pour l’ELS</a:t>
            </a:r>
            <a:endParaRPr lang="fr-FR" sz="2800" b="1" dirty="0">
              <a:solidFill>
                <a:schemeClr val="accent2">
                  <a:lumMod val="75000"/>
                </a:schemeClr>
              </a:solidFill>
              <a:latin typeface="+mj-lt"/>
              <a:ea typeface="+mj-ea"/>
              <a:cs typeface="+mj-cs"/>
            </a:endParaRPr>
          </a:p>
        </p:txBody>
      </p:sp>
      <p:sp>
        <p:nvSpPr>
          <p:cNvPr id="17" name="ZoneTexte 16"/>
          <p:cNvSpPr txBox="1"/>
          <p:nvPr/>
        </p:nvSpPr>
        <p:spPr>
          <a:xfrm>
            <a:off x="285720" y="5000636"/>
            <a:ext cx="1500166" cy="400110"/>
          </a:xfrm>
          <a:prstGeom prst="rect">
            <a:avLst/>
          </a:prstGeom>
          <a:solidFill>
            <a:schemeClr val="bg1">
              <a:alpha val="0"/>
            </a:schemeClr>
          </a:solidFill>
        </p:spPr>
        <p:txBody>
          <a:bodyPr wrap="square" rtlCol="0">
            <a:spAutoFit/>
          </a:bodyPr>
          <a:lstStyle/>
          <a:p>
            <a:r>
              <a:rPr lang="fr-FR" sz="2000" b="1" dirty="0" smtClean="0">
                <a:solidFill>
                  <a:srgbClr val="FF0000"/>
                </a:solidFill>
              </a:rPr>
              <a:t>G, S1</a:t>
            </a:r>
            <a:endParaRPr lang="fr-FR" sz="1400" b="1" dirty="0">
              <a:solidFill>
                <a:srgbClr val="FF0000"/>
              </a:solidFill>
            </a:endParaRPr>
          </a:p>
        </p:txBody>
      </p:sp>
      <p:pic>
        <p:nvPicPr>
          <p:cNvPr id="25602" name="Picture 2"/>
          <p:cNvPicPr>
            <a:picLocks noChangeAspect="1" noChangeArrowheads="1"/>
          </p:cNvPicPr>
          <p:nvPr/>
        </p:nvPicPr>
        <p:blipFill>
          <a:blip r:embed="rId3"/>
          <a:srcRect/>
          <a:stretch>
            <a:fillRect/>
          </a:stretch>
        </p:blipFill>
        <p:spPr bwMode="auto">
          <a:xfrm>
            <a:off x="1928794" y="4071942"/>
            <a:ext cx="6982206" cy="2260473"/>
          </a:xfrm>
          <a:prstGeom prst="rect">
            <a:avLst/>
          </a:prstGeom>
          <a:noFill/>
          <a:ln w="9525">
            <a:noFill/>
            <a:miter lim="800000"/>
            <a:headEnd/>
            <a:tailEnd/>
          </a:ln>
          <a:effectLst/>
        </p:spPr>
      </p:pic>
      <p:pic>
        <p:nvPicPr>
          <p:cNvPr id="121858" name="Picture 2"/>
          <p:cNvPicPr>
            <a:picLocks noChangeAspect="1" noChangeArrowheads="1"/>
          </p:cNvPicPr>
          <p:nvPr/>
        </p:nvPicPr>
        <p:blipFill>
          <a:blip r:embed="rId4"/>
          <a:srcRect/>
          <a:stretch>
            <a:fillRect/>
          </a:stretch>
        </p:blipFill>
        <p:spPr bwMode="auto">
          <a:xfrm>
            <a:off x="1873251" y="1500175"/>
            <a:ext cx="7067169" cy="2320747"/>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4</a:t>
            </a:fld>
            <a:endParaRPr lang="fr-BE"/>
          </a:p>
        </p:txBody>
      </p:sp>
      <p:sp>
        <p:nvSpPr>
          <p:cNvPr id="9" name="Espace réservé de la date 8"/>
          <p:cNvSpPr>
            <a:spLocks noGrp="1"/>
          </p:cNvSpPr>
          <p:nvPr>
            <p:ph type="dt" sz="half" idx="10"/>
          </p:nvPr>
        </p:nvSpPr>
        <p:spPr/>
        <p:txBody>
          <a:bodyPr/>
          <a:lstStyle/>
          <a:p>
            <a:r>
              <a:rPr lang="fr-FR" smtClean="0"/>
              <a:t>partie 2 : vent transversal</a:t>
            </a:r>
            <a:endParaRPr lang="fr-BE"/>
          </a:p>
        </p:txBody>
      </p:sp>
      <p:sp>
        <p:nvSpPr>
          <p:cNvPr id="10" name="Flèche droite 9"/>
          <p:cNvSpPr/>
          <p:nvPr/>
        </p:nvSpPr>
        <p:spPr>
          <a:xfrm rot="5400000">
            <a:off x="4405640" y="1095030"/>
            <a:ext cx="1369664" cy="608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3"/>
          <p:cNvPicPr>
            <a:picLocks noChangeAspect="1" noChangeArrowheads="1"/>
          </p:cNvPicPr>
          <p:nvPr/>
        </p:nvPicPr>
        <p:blipFill>
          <a:blip r:embed="rId5"/>
          <a:srcRect/>
          <a:stretch>
            <a:fillRect/>
          </a:stretch>
        </p:blipFill>
        <p:spPr bwMode="auto">
          <a:xfrm>
            <a:off x="785786" y="3357562"/>
            <a:ext cx="578308" cy="428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Combinaison considérée pour l’ELS</a:t>
            </a:r>
            <a:endParaRPr lang="fr-FR" sz="2800" b="1" dirty="0">
              <a:solidFill>
                <a:schemeClr val="accent2">
                  <a:lumMod val="75000"/>
                </a:schemeClr>
              </a:solidFill>
              <a:latin typeface="+mj-lt"/>
              <a:ea typeface="+mj-ea"/>
              <a:cs typeface="+mj-cs"/>
            </a:endParaRPr>
          </a:p>
        </p:txBody>
      </p:sp>
      <p:pic>
        <p:nvPicPr>
          <p:cNvPr id="183298" name="Picture 2"/>
          <p:cNvPicPr>
            <a:picLocks noChangeAspect="1" noChangeArrowheads="1"/>
          </p:cNvPicPr>
          <p:nvPr/>
        </p:nvPicPr>
        <p:blipFill>
          <a:blip r:embed="rId3"/>
          <a:srcRect l="11905"/>
          <a:stretch>
            <a:fillRect/>
          </a:stretch>
        </p:blipFill>
        <p:spPr bwMode="auto">
          <a:xfrm>
            <a:off x="214282" y="642918"/>
            <a:ext cx="3573537" cy="6034086"/>
          </a:xfrm>
          <a:prstGeom prst="rect">
            <a:avLst/>
          </a:prstGeom>
          <a:noFill/>
          <a:ln w="9525">
            <a:noFill/>
            <a:miter lim="800000"/>
            <a:headEnd/>
            <a:tailEnd/>
          </a:ln>
          <a:effectLst/>
        </p:spPr>
      </p:pic>
      <p:graphicFrame>
        <p:nvGraphicFramePr>
          <p:cNvPr id="10" name="Tableau 9"/>
          <p:cNvGraphicFramePr>
            <a:graphicFrameLocks noGrp="1"/>
          </p:cNvGraphicFramePr>
          <p:nvPr/>
        </p:nvGraphicFramePr>
        <p:xfrm>
          <a:off x="3571868" y="4857760"/>
          <a:ext cx="5000660" cy="285752"/>
        </p:xfrm>
        <a:graphic>
          <a:graphicData uri="http://schemas.openxmlformats.org/drawingml/2006/table">
            <a:tbl>
              <a:tblPr/>
              <a:tblGrid>
                <a:gridCol w="1500230"/>
                <a:gridCol w="3500430"/>
              </a:tblGrid>
              <a:tr h="285752">
                <a:tc>
                  <a:txBody>
                    <a:bodyPr/>
                    <a:lstStyle/>
                    <a:p>
                      <a:pPr marL="72000" algn="l" fontAlgn="b"/>
                      <a:r>
                        <a:rPr lang="fr-FR" sz="1800" b="1" i="0" u="none" strike="noStrike" dirty="0">
                          <a:solidFill>
                            <a:srgbClr val="FF0000"/>
                          </a:solidFill>
                          <a:latin typeface="Calibri"/>
                        </a:rPr>
                        <a:t>ELS/ </a:t>
                      </a:r>
                      <a:r>
                        <a:rPr lang="fr-FR" sz="1800" b="1" i="0" u="none" strike="noStrike" dirty="0" smtClean="0">
                          <a:solidFill>
                            <a:srgbClr val="FF0000"/>
                          </a:solidFill>
                          <a:latin typeface="Calibri"/>
                        </a:rPr>
                        <a:t>100(C)</a:t>
                      </a:r>
                      <a:endParaRPr lang="fr-FR" sz="18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72000" algn="l" fontAlgn="b"/>
                      <a:r>
                        <a:rPr lang="fr-FR" sz="1800" b="1" i="0" u="none" strike="noStrike" dirty="0">
                          <a:solidFill>
                            <a:srgbClr val="FF0000"/>
                          </a:solidFill>
                          <a:latin typeface="Calibri"/>
                        </a:rPr>
                        <a:t>G*1.00 + W </a:t>
                      </a:r>
                      <a:r>
                        <a:rPr lang="fr-FR" sz="1800" b="1" i="0" u="none" strike="noStrike" dirty="0" err="1" smtClean="0">
                          <a:solidFill>
                            <a:srgbClr val="FF0000"/>
                          </a:solidFill>
                          <a:latin typeface="Calibri"/>
                        </a:rPr>
                        <a:t>Trans</a:t>
                      </a:r>
                      <a:r>
                        <a:rPr lang="fr-FR" sz="1800" b="1" i="0" u="none" strike="noStrike" dirty="0" smtClean="0">
                          <a:solidFill>
                            <a:srgbClr val="FF0000"/>
                          </a:solidFill>
                          <a:latin typeface="Calibri"/>
                        </a:rPr>
                        <a:t> AR*1.00 + 0.5 S1</a:t>
                      </a:r>
                      <a:endParaRPr lang="fr-FR" sz="1800" b="1" i="0" u="none" strike="noStrike" dirty="0">
                        <a:solidFill>
                          <a:srgbClr val="FF0000"/>
                        </a:solidFill>
                        <a:latin typeface="Calibri"/>
                      </a:endParaRPr>
                    </a:p>
                  </a:txBody>
                  <a:tcPr marL="7620" marR="7620" marT="7620" marB="0" anchor="b">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bl>
          </a:graphicData>
        </a:graphic>
      </p:graphicFrame>
      <p:sp>
        <p:nvSpPr>
          <p:cNvPr id="11" name="Espace réservé du numéro de diapositive 10"/>
          <p:cNvSpPr>
            <a:spLocks noGrp="1"/>
          </p:cNvSpPr>
          <p:nvPr>
            <p:ph type="sldNum" sz="quarter" idx="12"/>
          </p:nvPr>
        </p:nvSpPr>
        <p:spPr/>
        <p:txBody>
          <a:bodyPr/>
          <a:lstStyle/>
          <a:p>
            <a:fld id="{CF4668DC-857F-487D-BFFA-8C0CA5037977}" type="slidenum">
              <a:rPr lang="fr-BE" smtClean="0"/>
              <a:pPr/>
              <a:t>5</a:t>
            </a:fld>
            <a:endParaRPr lang="fr-BE"/>
          </a:p>
        </p:txBody>
      </p:sp>
      <p:grpSp>
        <p:nvGrpSpPr>
          <p:cNvPr id="19" name="Groupe 18"/>
          <p:cNvGrpSpPr/>
          <p:nvPr/>
        </p:nvGrpSpPr>
        <p:grpSpPr>
          <a:xfrm>
            <a:off x="3929058" y="857232"/>
            <a:ext cx="4786346" cy="3143272"/>
            <a:chOff x="4643438" y="857232"/>
            <a:chExt cx="3786214" cy="2492192"/>
          </a:xfrm>
        </p:grpSpPr>
        <p:grpSp>
          <p:nvGrpSpPr>
            <p:cNvPr id="2" name="Groupe 10"/>
            <p:cNvGrpSpPr>
              <a:grpSpLocks noChangeAspect="1"/>
            </p:cNvGrpSpPr>
            <p:nvPr/>
          </p:nvGrpSpPr>
          <p:grpSpPr>
            <a:xfrm>
              <a:off x="4643438" y="857232"/>
              <a:ext cx="3786214" cy="2492192"/>
              <a:chOff x="1000100" y="1428736"/>
              <a:chExt cx="5074101" cy="3221923"/>
            </a:xfrm>
          </p:grpSpPr>
          <p:pic>
            <p:nvPicPr>
              <p:cNvPr id="50178" name="Picture 2"/>
              <p:cNvPicPr>
                <a:picLocks noChangeAspect="1" noChangeArrowheads="1"/>
              </p:cNvPicPr>
              <p:nvPr/>
            </p:nvPicPr>
            <p:blipFill>
              <a:blip r:embed="rId4"/>
              <a:srcRect/>
              <a:stretch>
                <a:fillRect/>
              </a:stretch>
            </p:blipFill>
            <p:spPr bwMode="auto">
              <a:xfrm>
                <a:off x="1285852" y="1571612"/>
                <a:ext cx="4788349" cy="3079047"/>
              </a:xfrm>
              <a:prstGeom prst="rect">
                <a:avLst/>
              </a:prstGeom>
              <a:noFill/>
              <a:ln w="9525">
                <a:noFill/>
                <a:miter lim="800000"/>
                <a:headEnd/>
                <a:tailEnd/>
              </a:ln>
              <a:effectLst/>
            </p:spPr>
          </p:pic>
          <p:sp>
            <p:nvSpPr>
              <p:cNvPr id="14" name="Flèche droite 13"/>
              <p:cNvSpPr/>
              <p:nvPr/>
            </p:nvSpPr>
            <p:spPr>
              <a:xfrm rot="1771907">
                <a:off x="2257985" y="1591018"/>
                <a:ext cx="1069061" cy="4580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000100" y="1428736"/>
                <a:ext cx="1500166" cy="400110"/>
              </a:xfrm>
              <a:prstGeom prst="rect">
                <a:avLst/>
              </a:prstGeom>
              <a:solidFill>
                <a:schemeClr val="bg1">
                  <a:alpha val="0"/>
                </a:schemeClr>
              </a:solidFill>
            </p:spPr>
            <p:txBody>
              <a:bodyPr wrap="square" rtlCol="0">
                <a:spAutoFit/>
              </a:bodyPr>
              <a:lstStyle/>
              <a:p>
                <a:r>
                  <a:rPr lang="fr-FR" sz="2000" b="1" dirty="0" err="1" smtClean="0">
                    <a:solidFill>
                      <a:srgbClr val="FF0000"/>
                    </a:solidFill>
                  </a:rPr>
                  <a:t>W</a:t>
                </a:r>
                <a:r>
                  <a:rPr lang="fr-FR" sz="1400" b="1" dirty="0" err="1" smtClean="0">
                    <a:solidFill>
                      <a:srgbClr val="FF0000"/>
                    </a:solidFill>
                  </a:rPr>
                  <a:t>Trans</a:t>
                </a:r>
                <a:r>
                  <a:rPr lang="fr-FR" sz="1400" b="1" dirty="0" smtClean="0">
                    <a:solidFill>
                      <a:srgbClr val="FF0000"/>
                    </a:solidFill>
                  </a:rPr>
                  <a:t> AR</a:t>
                </a:r>
                <a:endParaRPr lang="fr-FR" sz="1400" b="1" dirty="0">
                  <a:solidFill>
                    <a:srgbClr val="FF0000"/>
                  </a:solidFill>
                </a:endParaRPr>
              </a:p>
            </p:txBody>
          </p:sp>
          <p:sp>
            <p:nvSpPr>
              <p:cNvPr id="9" name="Flèche droite 8"/>
              <p:cNvSpPr/>
              <p:nvPr/>
            </p:nvSpPr>
            <p:spPr>
              <a:xfrm rot="5400000">
                <a:off x="3730701" y="2055721"/>
                <a:ext cx="568996" cy="458034"/>
              </a:xfrm>
              <a:prstGeom prst="rightArrow">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71934" y="1500174"/>
                <a:ext cx="1500166" cy="400110"/>
              </a:xfrm>
              <a:prstGeom prst="rect">
                <a:avLst/>
              </a:prstGeom>
              <a:solidFill>
                <a:schemeClr val="bg1">
                  <a:alpha val="0"/>
                </a:schemeClr>
              </a:solidFill>
            </p:spPr>
            <p:txBody>
              <a:bodyPr wrap="square" rtlCol="0">
                <a:spAutoFit/>
              </a:bodyPr>
              <a:lstStyle/>
              <a:p>
                <a:r>
                  <a:rPr lang="fr-FR" sz="2000" b="1" dirty="0" smtClean="0">
                    <a:solidFill>
                      <a:srgbClr val="FF0000"/>
                    </a:solidFill>
                  </a:rPr>
                  <a:t>S1</a:t>
                </a:r>
                <a:endParaRPr lang="fr-FR" sz="1400" b="1" dirty="0">
                  <a:solidFill>
                    <a:srgbClr val="FF0000"/>
                  </a:solidFill>
                </a:endParaRPr>
              </a:p>
            </p:txBody>
          </p:sp>
        </p:grpSp>
        <p:grpSp>
          <p:nvGrpSpPr>
            <p:cNvPr id="18" name="Groupe 17"/>
            <p:cNvGrpSpPr/>
            <p:nvPr/>
          </p:nvGrpSpPr>
          <p:grpSpPr>
            <a:xfrm>
              <a:off x="6786578" y="2500306"/>
              <a:ext cx="1143008" cy="398495"/>
              <a:chOff x="4572000" y="3500438"/>
              <a:chExt cx="2493493" cy="898561"/>
            </a:xfrm>
          </p:grpSpPr>
          <p:sp>
            <p:nvSpPr>
              <p:cNvPr id="12" name="Flèche droite 11"/>
              <p:cNvSpPr/>
              <p:nvPr/>
            </p:nvSpPr>
            <p:spPr>
              <a:xfrm rot="5400000">
                <a:off x="4487570" y="3727744"/>
                <a:ext cx="755685" cy="586826"/>
              </a:xfrm>
              <a:prstGeom prst="righ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143504" y="3500438"/>
                <a:ext cx="1921989" cy="400110"/>
              </a:xfrm>
              <a:prstGeom prst="rect">
                <a:avLst/>
              </a:prstGeom>
              <a:solidFill>
                <a:schemeClr val="bg1">
                  <a:alpha val="0"/>
                </a:schemeClr>
              </a:solidFill>
            </p:spPr>
            <p:txBody>
              <a:bodyPr wrap="square" rtlCol="0">
                <a:spAutoFit/>
              </a:bodyPr>
              <a:lstStyle/>
              <a:p>
                <a:r>
                  <a:rPr lang="fr-FR" sz="2000" b="1" dirty="0" smtClean="0">
                    <a:solidFill>
                      <a:schemeClr val="accent6">
                        <a:lumMod val="75000"/>
                      </a:schemeClr>
                    </a:solidFill>
                  </a:rPr>
                  <a:t>G</a:t>
                </a:r>
                <a:endParaRPr lang="fr-FR" sz="1400" b="1" dirty="0">
                  <a:solidFill>
                    <a:schemeClr val="accent6">
                      <a:lumMod val="75000"/>
                    </a:schemeClr>
                  </a:solidFill>
                </a:endParaRPr>
              </a:p>
            </p:txBody>
          </p:sp>
        </p:grpSp>
      </p:grpSp>
      <p:sp>
        <p:nvSpPr>
          <p:cNvPr id="21" name="Espace réservé de la date 20"/>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srcRect/>
          <a:stretch>
            <a:fillRect/>
          </a:stretch>
        </p:blipFill>
        <p:spPr bwMode="auto">
          <a:xfrm>
            <a:off x="142844" y="1071240"/>
            <a:ext cx="6072230" cy="4627865"/>
          </a:xfrm>
          <a:prstGeom prst="rect">
            <a:avLst/>
          </a:prstGeom>
          <a:noFill/>
          <a:ln w="9525">
            <a:solidFill>
              <a:schemeClr val="accent1"/>
            </a:solidFill>
            <a:miter lim="800000"/>
            <a:headEnd/>
            <a:tailEnd/>
          </a:ln>
          <a:effectLst/>
        </p:spPr>
      </p:pic>
      <p:pic>
        <p:nvPicPr>
          <p:cNvPr id="29699" name="Picture 3"/>
          <p:cNvPicPr>
            <a:picLocks noChangeAspect="1" noChangeArrowheads="1"/>
          </p:cNvPicPr>
          <p:nvPr/>
        </p:nvPicPr>
        <p:blipFill>
          <a:blip r:embed="rId5"/>
          <a:srcRect/>
          <a:stretch>
            <a:fillRect/>
          </a:stretch>
        </p:blipFill>
        <p:spPr bwMode="auto">
          <a:xfrm>
            <a:off x="2584450" y="5530850"/>
            <a:ext cx="6559550" cy="1327150"/>
          </a:xfrm>
          <a:prstGeom prst="rect">
            <a:avLst/>
          </a:prstGeom>
          <a:noFill/>
          <a:ln w="9525">
            <a:solidFill>
              <a:schemeClr val="accent1"/>
            </a:solidFill>
            <a:miter lim="800000"/>
            <a:headEnd/>
            <a:tailEnd/>
          </a:ln>
          <a:effectLst/>
        </p:spPr>
      </p:pic>
      <p:sp>
        <p:nvSpPr>
          <p:cNvPr id="6" name="Titre 1"/>
          <p:cNvSpPr txBox="1">
            <a:spLocks/>
          </p:cNvSpPr>
          <p:nvPr/>
        </p:nvSpPr>
        <p:spPr>
          <a:xfrm>
            <a:off x="0" y="0"/>
            <a:ext cx="9144000" cy="100010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Critère ELS considéré : déplacement horizontaux en tête de poteau pour la file arrière</a:t>
            </a:r>
            <a:endParaRPr lang="fr-FR" sz="2800" b="1" dirty="0">
              <a:solidFill>
                <a:schemeClr val="accent2">
                  <a:lumMod val="75000"/>
                </a:schemeClr>
              </a:solidFill>
              <a:latin typeface="+mj-lt"/>
              <a:ea typeface="+mj-ea"/>
              <a:cs typeface="+mj-cs"/>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a:t>
            </a:fld>
            <a:endParaRPr lang="fr-BE"/>
          </a:p>
        </p:txBody>
      </p:sp>
      <p:sp>
        <p:nvSpPr>
          <p:cNvPr id="8" name="Espace réservé de la date 7"/>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nvGraphicFramePr>
        <p:xfrm>
          <a:off x="4857750" y="3000375"/>
          <a:ext cx="3181350" cy="822325"/>
        </p:xfrm>
        <a:graphic>
          <a:graphicData uri="http://schemas.openxmlformats.org/presentationml/2006/ole">
            <p:oleObj spid="_x0000_s137218" name="Équation" r:id="rId4" imgW="1295280" imgH="393480" progId="Equation.3">
              <p:embed/>
            </p:oleObj>
          </a:graphicData>
        </a:graphic>
      </p:graphicFrame>
      <p:pic>
        <p:nvPicPr>
          <p:cNvPr id="5" name="Picture 3"/>
          <p:cNvPicPr>
            <a:picLocks noChangeAspect="1" noChangeArrowheads="1"/>
          </p:cNvPicPr>
          <p:nvPr/>
        </p:nvPicPr>
        <p:blipFill>
          <a:blip r:embed="rId5"/>
          <a:srcRect/>
          <a:stretch>
            <a:fillRect/>
          </a:stretch>
        </p:blipFill>
        <p:spPr bwMode="auto">
          <a:xfrm>
            <a:off x="500034" y="2000240"/>
            <a:ext cx="3445463" cy="2714644"/>
          </a:xfrm>
          <a:prstGeom prst="rect">
            <a:avLst/>
          </a:prstGeom>
          <a:noFill/>
          <a:ln w="9525">
            <a:solidFill>
              <a:schemeClr val="accent1"/>
            </a:solidFill>
            <a:miter lim="800000"/>
            <a:headEnd/>
            <a:tailEnd/>
          </a:ln>
          <a:effectLst/>
        </p:spPr>
      </p:pic>
      <p:sp>
        <p:nvSpPr>
          <p:cNvPr id="9" name="Titre 1"/>
          <p:cNvSpPr>
            <a:spLocks noGrp="1"/>
          </p:cNvSpPr>
          <p:nvPr>
            <p:ph type="title"/>
          </p:nvPr>
        </p:nvSpPr>
        <p:spPr>
          <a:xfrm>
            <a:off x="0" y="0"/>
            <a:ext cx="9144000" cy="642918"/>
          </a:xfrm>
        </p:spPr>
        <p:txBody>
          <a:bodyPr>
            <a:normAutofit/>
          </a:bodyPr>
          <a:lstStyle/>
          <a:p>
            <a:r>
              <a:rPr lang="fr-FR" sz="2800" b="1" dirty="0" smtClean="0">
                <a:solidFill>
                  <a:schemeClr val="accent6">
                    <a:lumMod val="50000"/>
                  </a:schemeClr>
                </a:solidFill>
              </a:rPr>
              <a:t>Critère ELS pour la face arrière</a:t>
            </a:r>
            <a:endParaRPr lang="fr-FR" sz="2800" b="1" dirty="0">
              <a:solidFill>
                <a:schemeClr val="accent6">
                  <a:lumMod val="50000"/>
                </a:scheme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7</a:t>
            </a:fld>
            <a:endParaRPr lang="fr-BE"/>
          </a:p>
        </p:txBody>
      </p:sp>
      <p:sp>
        <p:nvSpPr>
          <p:cNvPr id="10" name="Espace réservé de la date 9"/>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Questionnement</a:t>
            </a:r>
            <a:endParaRPr lang="fr-FR" sz="2800" b="1" dirty="0">
              <a:solidFill>
                <a:schemeClr val="accent2">
                  <a:lumMod val="75000"/>
                </a:schemeClr>
              </a:solidFill>
              <a:latin typeface="+mj-lt"/>
              <a:ea typeface="+mj-ea"/>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5572132" y="4000504"/>
            <a:ext cx="3148505" cy="2409732"/>
          </a:xfrm>
          <a:prstGeom prst="rect">
            <a:avLst/>
          </a:prstGeom>
          <a:noFill/>
          <a:ln w="9525">
            <a:noFill/>
            <a:miter lim="800000"/>
            <a:headEnd/>
            <a:tailEnd/>
          </a:ln>
          <a:effectLst/>
        </p:spPr>
      </p:pic>
      <p:sp>
        <p:nvSpPr>
          <p:cNvPr id="9" name="ZoneTexte 8"/>
          <p:cNvSpPr txBox="1"/>
          <p:nvPr/>
        </p:nvSpPr>
        <p:spPr>
          <a:xfrm>
            <a:off x="1285852" y="5000636"/>
            <a:ext cx="3071834" cy="1200329"/>
          </a:xfrm>
          <a:prstGeom prst="rect">
            <a:avLst/>
          </a:prstGeom>
          <a:noFill/>
        </p:spPr>
        <p:txBody>
          <a:bodyPr wrap="square" rtlCol="0">
            <a:spAutoFit/>
          </a:bodyPr>
          <a:lstStyle/>
          <a:p>
            <a:r>
              <a:rPr lang="fr-FR" b="1" dirty="0" smtClean="0"/>
              <a:t>Q2. </a:t>
            </a:r>
            <a:r>
              <a:rPr lang="fr-FR" dirty="0" smtClean="0"/>
              <a:t>La solution initiale proposée est-elle suffisamment rigide au regard des critères ELS ?</a:t>
            </a:r>
          </a:p>
        </p:txBody>
      </p:sp>
      <p:sp>
        <p:nvSpPr>
          <p:cNvPr id="10" name="ZoneTexte 9"/>
          <p:cNvSpPr txBox="1"/>
          <p:nvPr/>
        </p:nvSpPr>
        <p:spPr>
          <a:xfrm>
            <a:off x="4786314" y="1357298"/>
            <a:ext cx="3071834" cy="1477328"/>
          </a:xfrm>
          <a:prstGeom prst="rect">
            <a:avLst/>
          </a:prstGeom>
          <a:noFill/>
        </p:spPr>
        <p:txBody>
          <a:bodyPr wrap="square" rtlCol="0">
            <a:spAutoFit/>
          </a:bodyPr>
          <a:lstStyle/>
          <a:p>
            <a:r>
              <a:rPr lang="fr-FR" b="1" dirty="0" smtClean="0"/>
              <a:t>Q1. </a:t>
            </a:r>
            <a:r>
              <a:rPr lang="fr-FR" dirty="0" smtClean="0"/>
              <a:t>La solution initiale proposée peut-elle être simplifiée selon le modèle ci-contre ? Où la poutre au vent longitudinale est ôtée.</a:t>
            </a:r>
            <a:endParaRPr lang="fr-FR" dirty="0"/>
          </a:p>
        </p:txBody>
      </p:sp>
      <p:pic>
        <p:nvPicPr>
          <p:cNvPr id="135171" name="Picture 3"/>
          <p:cNvPicPr>
            <a:picLocks noChangeAspect="1" noChangeArrowheads="1"/>
          </p:cNvPicPr>
          <p:nvPr/>
        </p:nvPicPr>
        <p:blipFill>
          <a:blip r:embed="rId4"/>
          <a:srcRect/>
          <a:stretch>
            <a:fillRect/>
          </a:stretch>
        </p:blipFill>
        <p:spPr bwMode="auto">
          <a:xfrm>
            <a:off x="571472" y="1357298"/>
            <a:ext cx="3937685" cy="235745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8</a:t>
            </a:fld>
            <a:endParaRPr lang="fr-BE"/>
          </a:p>
        </p:txBody>
      </p:sp>
      <p:sp>
        <p:nvSpPr>
          <p:cNvPr id="12" name="Espace réservé de la date 11"/>
          <p:cNvSpPr>
            <a:spLocks noGrp="1"/>
          </p:cNvSpPr>
          <p:nvPr>
            <p:ph type="dt" sz="half" idx="10"/>
          </p:nvPr>
        </p:nvSpPr>
        <p:spPr/>
        <p:txBody>
          <a:bodyPr/>
          <a:lstStyle/>
          <a:p>
            <a:r>
              <a:rPr lang="fr-FR" smtClean="0"/>
              <a:t>partie 2 : vent transversal</a:t>
            </a: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428596" y="0"/>
            <a:ext cx="8229600" cy="642918"/>
          </a:xfrm>
          <a:prstGeom prst="rect">
            <a:avLst/>
          </a:prstGeom>
        </p:spPr>
        <p:txBody>
          <a:bodyPr vert="horz" lIns="91440" tIns="45720" rIns="91440" bIns="45720" rtlCol="0" anchor="ctr">
            <a:normAutofit/>
          </a:bodyPr>
          <a:lstStyle/>
          <a:p>
            <a:pPr lvl="0" algn="ctr">
              <a:spcBef>
                <a:spcPct val="0"/>
              </a:spcBef>
            </a:pPr>
            <a:r>
              <a:rPr lang="fr-FR" sz="2800" b="1" dirty="0" smtClean="0">
                <a:solidFill>
                  <a:schemeClr val="accent2">
                    <a:lumMod val="75000"/>
                  </a:schemeClr>
                </a:solidFill>
                <a:latin typeface="+mj-lt"/>
                <a:ea typeface="+mj-ea"/>
                <a:cs typeface="+mj-cs"/>
              </a:rPr>
              <a:t>Questionnement</a:t>
            </a:r>
            <a:endParaRPr lang="fr-FR" sz="2800" b="1" dirty="0">
              <a:solidFill>
                <a:schemeClr val="accent2">
                  <a:lumMod val="75000"/>
                </a:schemeClr>
              </a:solidFill>
              <a:latin typeface="+mj-lt"/>
              <a:ea typeface="+mj-ea"/>
              <a:cs typeface="+mj-cs"/>
            </a:endParaRPr>
          </a:p>
        </p:txBody>
      </p:sp>
      <p:sp>
        <p:nvSpPr>
          <p:cNvPr id="9" name="ZoneTexte 8"/>
          <p:cNvSpPr txBox="1"/>
          <p:nvPr/>
        </p:nvSpPr>
        <p:spPr>
          <a:xfrm>
            <a:off x="1428728" y="1357298"/>
            <a:ext cx="3071834" cy="923330"/>
          </a:xfrm>
          <a:prstGeom prst="rect">
            <a:avLst/>
          </a:prstGeom>
          <a:noFill/>
        </p:spPr>
        <p:txBody>
          <a:bodyPr wrap="square" rtlCol="0">
            <a:spAutoFit/>
          </a:bodyPr>
          <a:lstStyle/>
          <a:p>
            <a:r>
              <a:rPr lang="fr-FR" b="1" dirty="0" smtClean="0"/>
              <a:t>Q3</a:t>
            </a:r>
            <a:r>
              <a:rPr lang="fr-FR" dirty="0" smtClean="0"/>
              <a:t>. Quelle autre solution pouvons-nous proposer pour respecter les critères ELS ?</a:t>
            </a:r>
            <a:endParaRPr lang="fr-FR" dirty="0"/>
          </a:p>
        </p:txBody>
      </p:sp>
      <p:sp>
        <p:nvSpPr>
          <p:cNvPr id="11" name="ZoneTexte 10"/>
          <p:cNvSpPr txBox="1"/>
          <p:nvPr/>
        </p:nvSpPr>
        <p:spPr>
          <a:xfrm>
            <a:off x="571472" y="2786058"/>
            <a:ext cx="4071966" cy="923330"/>
          </a:xfrm>
          <a:prstGeom prst="rect">
            <a:avLst/>
          </a:prstGeom>
          <a:noFill/>
        </p:spPr>
        <p:txBody>
          <a:bodyPr wrap="square" rtlCol="0">
            <a:spAutoFit/>
          </a:bodyPr>
          <a:lstStyle/>
          <a:p>
            <a:r>
              <a:rPr lang="fr-FR" b="1" dirty="0" smtClean="0"/>
              <a:t>Q4. </a:t>
            </a:r>
            <a:r>
              <a:rPr lang="fr-FR" dirty="0" smtClean="0"/>
              <a:t>Quel est l’impact de la conception de la poutre au vent sur la descente des charges sur les fondations ?</a:t>
            </a:r>
            <a:endParaRPr lang="fr-FR" dirty="0"/>
          </a:p>
        </p:txBody>
      </p:sp>
      <p:pic>
        <p:nvPicPr>
          <p:cNvPr id="135170" name="Picture 2" descr="D:\400 Realisations\Fireworks\IMG_3050-RED.JPG"/>
          <p:cNvPicPr>
            <a:picLocks noChangeAspect="1" noChangeArrowheads="1"/>
          </p:cNvPicPr>
          <p:nvPr/>
        </p:nvPicPr>
        <p:blipFill>
          <a:blip r:embed="rId3" cstate="print"/>
          <a:srcRect/>
          <a:stretch>
            <a:fillRect/>
          </a:stretch>
        </p:blipFill>
        <p:spPr bwMode="auto">
          <a:xfrm>
            <a:off x="4429124" y="3543958"/>
            <a:ext cx="3929090" cy="2721758"/>
          </a:xfrm>
          <a:prstGeom prst="rect">
            <a:avLst/>
          </a:prstGeom>
          <a:noFill/>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9</a:t>
            </a:fld>
            <a:endParaRPr lang="fr-BE"/>
          </a:p>
        </p:txBody>
      </p:sp>
      <p:sp>
        <p:nvSpPr>
          <p:cNvPr id="8" name="Espace réservé de la date 7"/>
          <p:cNvSpPr>
            <a:spLocks noGrp="1"/>
          </p:cNvSpPr>
          <p:nvPr>
            <p:ph type="dt" sz="half" idx="10"/>
          </p:nvPr>
        </p:nvSpPr>
        <p:spPr/>
        <p:txBody>
          <a:bodyPr/>
          <a:lstStyle/>
          <a:p>
            <a:r>
              <a:rPr lang="fr-FR" smtClean="0"/>
              <a:t>partie 2 : vent transversal</a:t>
            </a:r>
            <a:endParaRPr lang="fr-BE"/>
          </a:p>
        </p:txBody>
      </p:sp>
      <p:sp>
        <p:nvSpPr>
          <p:cNvPr id="10" name="Rectangle 9"/>
          <p:cNvSpPr/>
          <p:nvPr/>
        </p:nvSpPr>
        <p:spPr>
          <a:xfrm>
            <a:off x="6143636" y="928670"/>
            <a:ext cx="85725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2901</TotalTime>
  <Words>1824</Words>
  <PresentationFormat>Affichage à l'écran (4:3)</PresentationFormat>
  <Paragraphs>257</Paragraphs>
  <Slides>30</Slides>
  <Notes>28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2" baseType="lpstr">
      <vt:lpstr>Thème Office</vt:lpstr>
      <vt:lpstr>Équation</vt:lpstr>
      <vt:lpstr>Étude de stabilité inspirée par le sujet du BTS CM 2009</vt:lpstr>
      <vt:lpstr>Diapositive 2</vt:lpstr>
      <vt:lpstr>Diapositive 3</vt:lpstr>
      <vt:lpstr>Diapositive 4</vt:lpstr>
      <vt:lpstr>Diapositive 5</vt:lpstr>
      <vt:lpstr>Diapositive 6</vt:lpstr>
      <vt:lpstr>Critère ELS pour la face arrière</vt:lpstr>
      <vt:lpstr>Diapositive 8</vt:lpstr>
      <vt:lpstr>Diapositive 9</vt:lpstr>
      <vt:lpstr>Solution simplifiée SANS poutre au vent longitudinale</vt:lpstr>
      <vt:lpstr>Diapositive 11</vt:lpstr>
      <vt:lpstr>Allure de la déformée</vt:lpstr>
      <vt:lpstr>Solution initiale AVEC poutre au vent longitudinale</vt:lpstr>
      <vt:lpstr>Déplacement  maximal vue en plan</vt:lpstr>
      <vt:lpstr>Allure de la déformée</vt:lpstr>
      <vt:lpstr>Diapositive 16</vt:lpstr>
      <vt:lpstr>Vérification du critère ELS : cas du pan de fer de la file 7</vt:lpstr>
      <vt:lpstr>Conclusion de la question Q2 : La solution initiale proposée ne convient pas pour le critère ELS</vt:lpstr>
      <vt:lpstr>Diapositive 19</vt:lpstr>
      <vt:lpstr>Recherche d’une solution acceptable : première piste</vt:lpstr>
      <vt:lpstr>Recherche d’une solution acceptable: deuxième piste</vt:lpstr>
      <vt:lpstr>Diapositive 22</vt:lpstr>
      <vt:lpstr>La solution retenue permettant de respecter le critère ELS</vt:lpstr>
      <vt:lpstr>Diapositive 24</vt:lpstr>
      <vt:lpstr>Combinaison ELU pour la situation EQU (perte d’équilibre statique de la structure)</vt:lpstr>
      <vt:lpstr>Actions des appuis sur la structure aux nœuds 1 et 15</vt:lpstr>
      <vt:lpstr>Descente des charges pour la solution initiale proposée</vt:lpstr>
      <vt:lpstr>Descente des charges pour la solution retenue</vt:lpstr>
      <vt:lpstr>Conclusion de la question Q4 :  Pour le nœud 1, passage de 367 kN à 469 kN pour l’action de soulèvement  </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2020-04-17T06:48:10Z</dcterms:created>
  <dcterms:modified xsi:type="dcterms:W3CDTF">2021-02-11T14:01:18Z</dcterms:modified>
</cp:coreProperties>
</file>