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1" r:id="rId3"/>
    <p:sldId id="302" r:id="rId4"/>
    <p:sldId id="262" r:id="rId5"/>
    <p:sldId id="280" r:id="rId6"/>
    <p:sldId id="258" r:id="rId7"/>
    <p:sldId id="259" r:id="rId8"/>
    <p:sldId id="260" r:id="rId9"/>
    <p:sldId id="263" r:id="rId10"/>
    <p:sldId id="265" r:id="rId11"/>
    <p:sldId id="303" r:id="rId12"/>
    <p:sldId id="309" r:id="rId13"/>
    <p:sldId id="308" r:id="rId14"/>
    <p:sldId id="306" r:id="rId15"/>
    <p:sldId id="30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150" autoAdjust="0"/>
  </p:normalViewPr>
  <p:slideViewPr>
    <p:cSldViewPr>
      <p:cViewPr varScale="1">
        <p:scale>
          <a:sx n="67" d="100"/>
          <a:sy n="67" d="100"/>
        </p:scale>
        <p:origin x="-1608" y="-8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49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4ACBF-55C9-4FB4-908B-26543F4CBAE5}" type="datetimeFigureOut">
              <a:rPr lang="fr-FR" smtClean="0"/>
              <a:pPr/>
              <a:t>11/02/2021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653D-AFFF-4DEE-8599-18D8B19622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77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propose d’étudier l’influence de quelques solutions de contreventement sur le comportement de cet ouvrage.</a:t>
            </a:r>
          </a:p>
          <a:p>
            <a:r>
              <a:rPr lang="fr-FR" dirty="0" smtClean="0"/>
              <a:t>Remarques</a:t>
            </a:r>
            <a:r>
              <a:rPr lang="fr-FR" baseline="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Selon le réglage de curseur pour l’autonomie laissée aux étudiants, on peut envisager un exposé, un cours un TD, un projet, un TP… à partir du même matériau.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Les fichiers Robot des différentes solutions envisagées sont fournis et peuvent être utiles dans </a:t>
            </a:r>
            <a:r>
              <a:rPr lang="fr-FR" baseline="0" dirty="0" smtClean="0"/>
              <a:t>différentes exploitations.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053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½ portique. En appui articulé sur les fondations. La stabilité est obtenue par deux appuis simples 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fr-FR" dirty="0" smtClean="0"/>
              <a:t>Appui</a:t>
            </a:r>
            <a:r>
              <a:rPr lang="fr-FR" baseline="0" dirty="0" smtClean="0"/>
              <a:t> d’axe vertical grâce à la poutre treillis de la face avant,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fr-FR" baseline="0" dirty="0" smtClean="0"/>
              <a:t>Appui dans le plan de la toiture grâce à la poutre au vent longitudinale.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044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modèles correspondant aux différentes situations étudiées</a:t>
            </a:r>
            <a:r>
              <a:rPr lang="fr-FR" baseline="0" dirty="0" smtClean="0"/>
              <a:t> </a:t>
            </a:r>
            <a:r>
              <a:rPr lang="fr-FR" dirty="0" smtClean="0"/>
              <a:t>sont différents uniquement</a:t>
            </a:r>
            <a:r>
              <a:rPr lang="fr-FR" baseline="0" dirty="0" smtClean="0"/>
              <a:t> pour ce qui est de la poutre au vent longitudinale (PAV).</a:t>
            </a:r>
          </a:p>
          <a:p>
            <a:pPr lvl="1">
              <a:buFont typeface="Arial" pitchFamily="34" charset="0"/>
              <a:buChar char="•"/>
            </a:pPr>
            <a:r>
              <a:rPr lang="fr-FR" sz="1000" dirty="0" smtClean="0"/>
              <a:t>Modèle SANS la PAV longitudinale : 100_Structure_V04_PAV_NON-robot2020.rtd</a:t>
            </a:r>
          </a:p>
          <a:p>
            <a:pPr lvl="1">
              <a:buFont typeface="Arial" pitchFamily="34" charset="0"/>
              <a:buChar char="•"/>
            </a:pPr>
            <a:r>
              <a:rPr lang="fr-FR" sz="1000" dirty="0" smtClean="0"/>
              <a:t>Modèle avec la PAV longitudinale initiale : 110_Structure_V05_PAV_SIMPLE-robot2020.rtd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020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1000" dirty="0" smtClean="0"/>
              <a:t>Modèle avec une PAV</a:t>
            </a:r>
            <a:r>
              <a:rPr lang="fr-FR" sz="1000" baseline="0" dirty="0" smtClean="0"/>
              <a:t> doublée : 120_Structure_V05_PAV_DOUBLE-robot2020.rtd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000" dirty="0" smtClean="0"/>
              <a:t>Modèle avec une PAV</a:t>
            </a:r>
            <a:r>
              <a:rPr lang="fr-FR" sz="1000" baseline="0" dirty="0" smtClean="0"/>
              <a:t> triplée : 130_Structure_V05_PAV_TRIPLE-robot2020.rtd</a:t>
            </a:r>
            <a:endParaRPr lang="fr-FR" sz="1000" dirty="0" smtClean="0"/>
          </a:p>
          <a:p>
            <a:pPr lvl="1">
              <a:buFont typeface="Arial" pitchFamily="34" charset="0"/>
              <a:buChar char="•"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314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quatre cas</a:t>
            </a:r>
            <a:r>
              <a:rPr lang="fr-FR" baseline="0" dirty="0" smtClean="0"/>
              <a:t> de charges retenus sont :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La charge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permanente</a:t>
            </a:r>
            <a:r>
              <a:rPr lang="fr-FR" baseline="0" dirty="0" smtClean="0"/>
              <a:t> de poids de la couverture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La neige sans répartition (S1)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Le vent transversal arrière (</a:t>
            </a:r>
            <a:r>
              <a:rPr lang="fr-FR" baseline="0" dirty="0" err="1" smtClean="0"/>
              <a:t>WTrans</a:t>
            </a:r>
            <a:r>
              <a:rPr lang="fr-FR" baseline="0" dirty="0" smtClean="0"/>
              <a:t> AR)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Et le vent longitudinal (</a:t>
            </a:r>
            <a:r>
              <a:rPr lang="fr-FR" baseline="0" dirty="0" err="1" smtClean="0"/>
              <a:t>WLongi</a:t>
            </a:r>
            <a:r>
              <a:rPr lang="fr-FR" baseline="0" dirty="0" smtClean="0"/>
              <a:t>)</a:t>
            </a:r>
          </a:p>
          <a:p>
            <a:r>
              <a:rPr lang="fr-FR" dirty="0" smtClean="0"/>
              <a:t>Ces actions sont modélisés par des chargements</a:t>
            </a:r>
            <a:r>
              <a:rPr lang="fr-FR" baseline="0" dirty="0" smtClean="0"/>
              <a:t> surfaciques sur les façades et la toiture, avec report des charges dans une seule direction selon le sens de portage des lisses ou des pannes.</a:t>
            </a:r>
          </a:p>
          <a:p>
            <a:r>
              <a:rPr lang="fr-FR" baseline="0" dirty="0" smtClean="0"/>
              <a:t>Pour simplifier le modèle on ne considère pas les charges de vent appliquées sur l’habillage du bandeau de la file avant.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802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éléments des poutres au vent et les</a:t>
            </a:r>
            <a:r>
              <a:rPr lang="fr-FR" baseline="0" dirty="0" smtClean="0"/>
              <a:t> diagonales des façades (barres rouges) sont bi-articulés, et ils ne participent pas à la reprise des efforts sur les panneaux. Seuls les poteaux, potelets et traverses reprennent ces charges, par l’intermédiaires des lisses et des pannes selon le sens de portage défini.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652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4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278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244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809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516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Long pan classique. Isostatique, stable, et très rigide.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62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poteaux IPE 600 sont encastrés sur la poutre treillis dans leur plan faible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solution est stable, mais elle est connue pour être très peu rigide par elle-même.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</a:t>
            </a:r>
            <a:r>
              <a:rPr lang="fr-FR" baseline="0" dirty="0" smtClean="0">
                <a:solidFill>
                  <a:schemeClr val="tx1"/>
                </a:solidFill>
              </a:rPr>
              <a:t> peut diminuer ses déformations en l’</a:t>
            </a:r>
            <a:r>
              <a:rPr lang="fr-FR" dirty="0" smtClean="0">
                <a:solidFill>
                  <a:schemeClr val="tx1"/>
                </a:solidFill>
              </a:rPr>
              <a:t>appuyant sur les poutres au vent de toiture.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284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Pan de fer. Ramasse-pannes. Potelets face au vent (tournés</a:t>
            </a:r>
            <a:r>
              <a:rPr lang="fr-FR" baseline="0" dirty="0" smtClean="0"/>
              <a:t> de 90°)</a:t>
            </a:r>
            <a:r>
              <a:rPr lang="fr-FR" dirty="0" smtClean="0"/>
              <a:t>. Classique, stable,</a:t>
            </a:r>
            <a:r>
              <a:rPr lang="fr-FR" baseline="0" dirty="0" smtClean="0"/>
              <a:t> et très rigide.</a:t>
            </a:r>
          </a:p>
          <a:p>
            <a:r>
              <a:rPr lang="fr-FR" baseline="0" dirty="0" smtClean="0"/>
              <a:t>Selon les hypothèses sur les liaisons ce sous-ensemble peut être isostatique ou non.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506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Portique à pieds articulés. Classique, stable, la rigidité est parfois insuffisante pour respecter les critères du §7.2 de l’EC3-1-1. Tout dépend</a:t>
            </a:r>
            <a:r>
              <a:rPr lang="fr-FR" baseline="0" dirty="0" smtClean="0"/>
              <a:t> de la taille des profilés mis en œuvre.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653D-AFFF-4DEE-8599-18D8B196220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201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000628" cy="31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7218"/>
          </a:xfr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+mn-cs"/>
              </a:rPr>
              <a:t>Étude de stabilité inspirée par le sujet du BTS CM 2009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135" y="3071810"/>
            <a:ext cx="419686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Partie 1/3 : présentation de l’ouvrage et des différents modèles de calcul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isocèle 19"/>
          <p:cNvSpPr/>
          <p:nvPr/>
        </p:nvSpPr>
        <p:spPr>
          <a:xfrm rot="18143651">
            <a:off x="5790944" y="3494734"/>
            <a:ext cx="471335" cy="29567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071546"/>
            <a:ext cx="48155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784" y="3017040"/>
            <a:ext cx="4182197" cy="26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 rot="15849233">
            <a:off x="7230447" y="2120117"/>
            <a:ext cx="94587" cy="27012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5857884" y="564357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901690" y="3550920"/>
            <a:ext cx="137160" cy="2092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860134" y="557307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8501090" y="3357562"/>
            <a:ext cx="214314" cy="361953"/>
          </a:xfrm>
          <a:prstGeom prst="triangl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4886651">
            <a:off x="7162638" y="3244979"/>
            <a:ext cx="285752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>
            <a:off x="3584172" y="4710531"/>
            <a:ext cx="333849" cy="437641"/>
          </a:xfrm>
          <a:prstGeom prst="triangl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7357519">
            <a:off x="2661691" y="3942683"/>
            <a:ext cx="345506" cy="572319"/>
          </a:xfrm>
          <a:prstGeom prst="triangl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28596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Files transversales 2, 4 et 6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5" grpId="0" animBg="1"/>
      <p:bldP spid="21" grpId="0" animBg="1"/>
      <p:bldP spid="22" grpId="0" animBg="1"/>
      <p:bldP spid="16" grpId="0" animBg="1"/>
      <p:bldP spid="1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Modèles Robot pour la simulation du fonctionnement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4422"/>
            <a:ext cx="4680000" cy="33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00" y="3330298"/>
            <a:ext cx="4680000" cy="352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Modèles Robot pour la simulation du fonctionnement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680000" cy="31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00" y="3875756"/>
            <a:ext cx="4680000" cy="29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0034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Modélisation des charges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953" y="1404176"/>
            <a:ext cx="6134756" cy="40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droite 11"/>
          <p:cNvSpPr/>
          <p:nvPr/>
        </p:nvSpPr>
        <p:spPr>
          <a:xfrm rot="1771907">
            <a:off x="2775562" y="1655340"/>
            <a:ext cx="1369664" cy="608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85852" y="1214422"/>
            <a:ext cx="1921989" cy="5313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W</a:t>
            </a:r>
            <a:r>
              <a:rPr lang="fr-FR" sz="1400" b="1" dirty="0" err="1" smtClean="0">
                <a:solidFill>
                  <a:srgbClr val="FF0000"/>
                </a:solidFill>
              </a:rPr>
              <a:t>Trans</a:t>
            </a:r>
            <a:r>
              <a:rPr lang="fr-FR" sz="1400" b="1" dirty="0" smtClean="0">
                <a:solidFill>
                  <a:srgbClr val="FF0000"/>
                </a:solidFill>
              </a:rPr>
              <a:t> AR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5400000">
            <a:off x="4770906" y="2057868"/>
            <a:ext cx="755685" cy="586826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221437" y="1309299"/>
            <a:ext cx="1921989" cy="5313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20352950">
            <a:off x="1074901" y="4000690"/>
            <a:ext cx="1260569" cy="554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7158" y="4730521"/>
            <a:ext cx="1768901" cy="4844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W</a:t>
            </a:r>
            <a:r>
              <a:rPr lang="fr-FR" sz="1400" b="1" dirty="0" err="1" smtClean="0">
                <a:solidFill>
                  <a:srgbClr val="FF0000"/>
                </a:solidFill>
              </a:rPr>
              <a:t>Longi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5400000">
            <a:off x="4487570" y="3727744"/>
            <a:ext cx="755685" cy="5868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143504" y="3500438"/>
            <a:ext cx="1921989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lang="fr-F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0034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Hypothèse pour la descente des charges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549702" cy="491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uble vague 4"/>
          <p:cNvSpPr/>
          <p:nvPr/>
        </p:nvSpPr>
        <p:spPr>
          <a:xfrm>
            <a:off x="5072066" y="4857760"/>
            <a:ext cx="3429024" cy="1071570"/>
          </a:xfrm>
          <a:prstGeom prst="doubleWav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barres des contreventements ne sont pas porteuses de la couverture ni du bardage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29190" y="4071942"/>
            <a:ext cx="3943320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Fin…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0017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Description de l’ouvrage,</a:t>
            </a:r>
            <a:br>
              <a:rPr lang="fr-FR" sz="4000" b="1" dirty="0" smtClean="0">
                <a:solidFill>
                  <a:srgbClr val="7030A0"/>
                </a:solidFill>
              </a:rPr>
            </a:br>
            <a:r>
              <a:rPr lang="fr-FR" sz="4000" b="1" dirty="0" smtClean="0">
                <a:solidFill>
                  <a:srgbClr val="7030A0"/>
                </a:solidFill>
              </a:rPr>
              <a:t>hypothèses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072066" cy="33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929190" y="3429000"/>
            <a:ext cx="4214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L’ouvrage est un entrepôt pour matériaux.</a:t>
            </a:r>
          </a:p>
          <a:p>
            <a:endParaRPr lang="fr-FR" dirty="0" smtClean="0"/>
          </a:p>
          <a:p>
            <a:r>
              <a:rPr lang="fr-FR" dirty="0" smtClean="0"/>
              <a:t>Ce bâtiment est complètement ouvert sur le long pan sud et fermé sur toutes les autres faces.</a:t>
            </a:r>
          </a:p>
          <a:p>
            <a:endParaRPr lang="fr-FR" dirty="0" smtClean="0"/>
          </a:p>
          <a:p>
            <a:r>
              <a:rPr lang="fr-FR" dirty="0" smtClean="0"/>
              <a:t>Il est situé à Istres, dans les Bouches-du-Rhône, à une altitude de 16 m.</a:t>
            </a:r>
          </a:p>
          <a:p>
            <a:endParaRPr lang="fr-FR" dirty="0" smtClean="0"/>
          </a:p>
          <a:p>
            <a:r>
              <a:rPr lang="fr-FR" dirty="0" smtClean="0"/>
              <a:t>Le site est de classe de rugosité IIIb pour le vent.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2"/>
            <a:ext cx="4572000" cy="30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Enveloppe : bardage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357686" y="714356"/>
            <a:ext cx="4786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On suppose un bardage simple peau vertical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Profil Chantilly 5.4.900 ép. 0,75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Ce bardage est posé sur une ossature secondaire non considérée.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Le poids bardage + ossature secondaire n’est pas considéré non plus.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490388"/>
            <a:ext cx="5072066" cy="436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Enveloppe : couverture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4876" y="714356"/>
            <a:ext cx="44291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Couverture en complexe multicouches, pente moyenne 3% . Poids : 45 daN/m²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La couverture est posée sur des pannes en profilés à froid dont le poids est estimé à 6 daN/m².</a:t>
            </a:r>
          </a:p>
          <a:p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8570"/>
            <a:ext cx="6215074" cy="307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857232"/>
            <a:ext cx="4572000" cy="30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8084" y="3714752"/>
            <a:ext cx="288591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Analyse des stabilités de la solution initiale proposée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7429520" cy="46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File longitudinale A (arrière)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429685" cy="25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4572008"/>
            <a:ext cx="8001056" cy="714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42910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58772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rot="2594307">
            <a:off x="3904516" y="4341074"/>
            <a:ext cx="48938" cy="1962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>
            <a:off x="561312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63562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928794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844656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/>
          <p:cNvSpPr/>
          <p:nvPr/>
        </p:nvSpPr>
        <p:spPr>
          <a:xfrm>
            <a:off x="1847196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1849446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254310" y="464133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170172" y="450354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>
            <a:off x="3172712" y="599865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3174962" y="592815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572000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4487862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/>
          <p:cNvSpPr/>
          <p:nvPr/>
        </p:nvSpPr>
        <p:spPr>
          <a:xfrm>
            <a:off x="4490402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4492652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5929322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5845184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>
            <a:off x="5847724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5849974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7286644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7202506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>
            <a:off x="7205046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7207296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8572528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8488390" y="4505650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>
            <a:off x="8490930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8493180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3" grpId="0" animBg="1"/>
      <p:bldP spid="24" grpId="0" animBg="1"/>
      <p:bldP spid="3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84296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èche droite 15"/>
          <p:cNvSpPr/>
          <p:nvPr/>
        </p:nvSpPr>
        <p:spPr>
          <a:xfrm>
            <a:off x="357158" y="4214818"/>
            <a:ext cx="71434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28596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File longitudinale D (avant)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10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>
            <a:off x="561312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54310" y="464133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>
            <a:off x="3172712" y="599865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929322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>
            <a:off x="5847724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8572528" y="4643446"/>
            <a:ext cx="45719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>
            <a:off x="8490930" y="600076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2910" y="4500570"/>
            <a:ext cx="7976834" cy="2143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rc 49"/>
          <p:cNvSpPr/>
          <p:nvPr/>
        </p:nvSpPr>
        <p:spPr>
          <a:xfrm rot="5637693">
            <a:off x="-446520" y="4875620"/>
            <a:ext cx="2143141" cy="392909"/>
          </a:xfrm>
          <a:prstGeom prst="arc">
            <a:avLst>
              <a:gd name="adj1" fmla="val 12011828"/>
              <a:gd name="adj2" fmla="val 21192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63562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Arc 51"/>
          <p:cNvSpPr/>
          <p:nvPr/>
        </p:nvSpPr>
        <p:spPr>
          <a:xfrm rot="5637693">
            <a:off x="2198810" y="4886631"/>
            <a:ext cx="2143141" cy="392909"/>
          </a:xfrm>
          <a:prstGeom prst="arc">
            <a:avLst>
              <a:gd name="adj1" fmla="val 12011828"/>
              <a:gd name="adj2" fmla="val 21192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Arc 53"/>
          <p:cNvSpPr/>
          <p:nvPr/>
        </p:nvSpPr>
        <p:spPr>
          <a:xfrm rot="5637693">
            <a:off x="4842017" y="4886632"/>
            <a:ext cx="2143141" cy="392909"/>
          </a:xfrm>
          <a:prstGeom prst="arc">
            <a:avLst>
              <a:gd name="adj1" fmla="val 12011828"/>
              <a:gd name="adj2" fmla="val 21192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rc 55"/>
          <p:cNvSpPr/>
          <p:nvPr/>
        </p:nvSpPr>
        <p:spPr>
          <a:xfrm rot="5637693">
            <a:off x="7485221" y="4886632"/>
            <a:ext cx="2143141" cy="392909"/>
          </a:xfrm>
          <a:prstGeom prst="arc">
            <a:avLst>
              <a:gd name="adj1" fmla="val 12011828"/>
              <a:gd name="adj2" fmla="val 21192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174962" y="592815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849974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493180" y="59302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>
            <a:off x="817430" y="4608576"/>
            <a:ext cx="7966906" cy="6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droite 59"/>
          <p:cNvSpPr/>
          <p:nvPr/>
        </p:nvSpPr>
        <p:spPr>
          <a:xfrm>
            <a:off x="8143900" y="4214818"/>
            <a:ext cx="71434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30" grpId="0" animBg="1"/>
      <p:bldP spid="32" grpId="0" animBg="1"/>
      <p:bldP spid="38" grpId="0" animBg="1"/>
      <p:bldP spid="40" grpId="0" animBg="1"/>
      <p:bldP spid="46" grpId="0" animBg="1"/>
      <p:bldP spid="48" grpId="0" animBg="1"/>
      <p:bldP spid="20" grpId="0" animBg="1"/>
      <p:bldP spid="50" grpId="0" animBg="1"/>
      <p:bldP spid="25" grpId="0" animBg="1"/>
      <p:bldP spid="52" grpId="0" animBg="1"/>
      <p:bldP spid="54" grpId="0" animBg="1"/>
      <p:bldP spid="56" grpId="0" animBg="1"/>
      <p:bldP spid="33" grpId="0" animBg="1"/>
      <p:bldP spid="41" grpId="0" animBg="1"/>
      <p:bldP spid="4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697902"/>
            <a:ext cx="1700209" cy="11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564296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929322" y="3500438"/>
            <a:ext cx="71438" cy="2143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257666">
            <a:off x="6373063" y="3433691"/>
            <a:ext cx="67123" cy="2266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5849233">
            <a:off x="7230447" y="2120117"/>
            <a:ext cx="94587" cy="27012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>
            <a:off x="5857884" y="564357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60134" y="557307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786578" y="3500438"/>
            <a:ext cx="71438" cy="2071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>
            <a:off x="6715140" y="564357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717390" y="557307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715272" y="3429000"/>
            <a:ext cx="71438" cy="2214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7643834" y="564357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646084" y="557307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572528" y="3357562"/>
            <a:ext cx="71438" cy="228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>
            <a:off x="8501090" y="5567377"/>
            <a:ext cx="214314" cy="361953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8503340" y="5521514"/>
            <a:ext cx="207040" cy="2449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700202" y="342836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862002" y="3479482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655242" y="3322002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501090" y="3214686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42910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Files transversales 1 et 7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iangle isocèle 29"/>
          <p:cNvSpPr/>
          <p:nvPr/>
        </p:nvSpPr>
        <p:spPr>
          <a:xfrm rot="2675237">
            <a:off x="8294118" y="3216647"/>
            <a:ext cx="471335" cy="436204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18143651">
            <a:off x="5828198" y="3474250"/>
            <a:ext cx="471335" cy="38391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000628" cy="44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357818" y="142873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0034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Files transversales 3 et 5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15849233">
            <a:off x="7170621" y="2115058"/>
            <a:ext cx="213199" cy="27012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5857884" y="5643578"/>
            <a:ext cx="214314" cy="28575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8501090" y="5567377"/>
            <a:ext cx="214314" cy="361953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01090" y="3214686"/>
            <a:ext cx="214314" cy="2357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501090" y="5500702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857884" y="3500438"/>
            <a:ext cx="214314" cy="2143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60134" y="5573074"/>
            <a:ext cx="207040" cy="19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Partie 1 : modèles</a:t>
            </a:r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0" grpId="0" animBg="1"/>
      <p:bldP spid="11" grpId="0" animBg="1"/>
      <p:bldP spid="20" grpId="0" animBg="1"/>
      <p:bldP spid="19" grpId="0" animBg="1"/>
      <p:bldP spid="2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739</Words>
  <Application>Microsoft Office PowerPoint</Application>
  <PresentationFormat>Affichage à l'écran (4:3)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Étude de stabilité inspirée par le sujet du BTS CM 2009</vt:lpstr>
      <vt:lpstr>Description de l’ouvrage, hypothèses</vt:lpstr>
      <vt:lpstr>Enveloppe : bardage</vt:lpstr>
      <vt:lpstr>Enveloppe : couverture</vt:lpstr>
      <vt:lpstr>Analyse des stabilités de la solution initiale proposée</vt:lpstr>
      <vt:lpstr>File longitudinale A (arrière)</vt:lpstr>
      <vt:lpstr>Diapositive 7</vt:lpstr>
      <vt:lpstr>Diapositive 8</vt:lpstr>
      <vt:lpstr>Diapositive 9</vt:lpstr>
      <vt:lpstr>Diapositive 10</vt:lpstr>
      <vt:lpstr>Modèles Robot pour la simulation du fonctionnement</vt:lpstr>
      <vt:lpstr>Modèles Robot pour la simulation du fonctionnement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2020-04-17T06:48:10Z</dcterms:created>
  <dcterms:modified xsi:type="dcterms:W3CDTF">2021-02-11T14:06:37Z</dcterms:modified>
</cp:coreProperties>
</file>